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42"/>
  </p:notesMasterIdLst>
  <p:handoutMasterIdLst>
    <p:handoutMasterId r:id="rId43"/>
  </p:handoutMasterIdLst>
  <p:sldIdLst>
    <p:sldId id="269" r:id="rId4"/>
    <p:sldId id="271" r:id="rId5"/>
    <p:sldId id="270" r:id="rId6"/>
    <p:sldId id="274" r:id="rId7"/>
    <p:sldId id="275" r:id="rId8"/>
    <p:sldId id="276" r:id="rId9"/>
    <p:sldId id="280" r:id="rId10"/>
    <p:sldId id="277" r:id="rId11"/>
    <p:sldId id="278" r:id="rId12"/>
    <p:sldId id="279" r:id="rId13"/>
    <p:sldId id="281" r:id="rId14"/>
    <p:sldId id="283" r:id="rId15"/>
    <p:sldId id="284" r:id="rId16"/>
    <p:sldId id="287" r:id="rId17"/>
    <p:sldId id="285" r:id="rId18"/>
    <p:sldId id="286" r:id="rId19"/>
    <p:sldId id="289" r:id="rId20"/>
    <p:sldId id="293" r:id="rId21"/>
    <p:sldId id="294" r:id="rId22"/>
    <p:sldId id="296" r:id="rId23"/>
    <p:sldId id="297" r:id="rId24"/>
    <p:sldId id="308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7" r:id="rId33"/>
    <p:sldId id="305" r:id="rId34"/>
    <p:sldId id="309" r:id="rId35"/>
    <p:sldId id="310" r:id="rId36"/>
    <p:sldId id="311" r:id="rId37"/>
    <p:sldId id="312" r:id="rId38"/>
    <p:sldId id="313" r:id="rId39"/>
    <p:sldId id="295" r:id="rId40"/>
    <p:sldId id="306" r:id="rId41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B6C317D7-7244-4E3A-A8F0-986E007C5830}">
          <p14:sldIdLst>
            <p14:sldId id="269"/>
            <p14:sldId id="271"/>
          </p14:sldIdLst>
        </p14:section>
        <p14:section name="Introduction" id="{0E5995C6-BB70-4848-BB45-ACD553E9A619}">
          <p14:sldIdLst>
            <p14:sldId id="270"/>
            <p14:sldId id="274"/>
            <p14:sldId id="275"/>
            <p14:sldId id="276"/>
          </p14:sldIdLst>
        </p14:section>
        <p14:section name="Lecture Capture Relevance" id="{695A7C14-C1B3-4CD1-9848-E317F227E577}">
          <p14:sldIdLst>
            <p14:sldId id="280"/>
            <p14:sldId id="277"/>
            <p14:sldId id="278"/>
            <p14:sldId id="279"/>
          </p14:sldIdLst>
        </p14:section>
        <p14:section name="LC Usage" id="{B7E9193A-0991-48AC-9CD1-826F27218928}">
          <p14:sldIdLst>
            <p14:sldId id="281"/>
            <p14:sldId id="283"/>
            <p14:sldId id="284"/>
          </p14:sldIdLst>
        </p14:section>
        <p14:section name="LC Evaluation" id="{1D5D63D2-5FD1-4F50-94BA-7A0560E1C4FF}">
          <p14:sldIdLst>
            <p14:sldId id="287"/>
            <p14:sldId id="285"/>
            <p14:sldId id="286"/>
            <p14:sldId id="289"/>
            <p14:sldId id="293"/>
          </p14:sldIdLst>
        </p14:section>
        <p14:section name="Further" id="{8A818FA4-83F3-4DF4-B81D-F00EB060FA7B}">
          <p14:sldIdLst>
            <p14:sldId id="294"/>
            <p14:sldId id="296"/>
            <p14:sldId id="297"/>
          </p14:sldIdLst>
        </p14:section>
        <p14:section name="ResponseWare" id="{A2CB3953-E820-DE46-B1CF-FCC39772357D}">
          <p14:sldIdLst>
            <p14:sldId id="308"/>
            <p14:sldId id="298"/>
            <p14:sldId id="299"/>
            <p14:sldId id="300"/>
            <p14:sldId id="301"/>
            <p14:sldId id="302"/>
            <p14:sldId id="303"/>
            <p14:sldId id="304"/>
          </p14:sldIdLst>
        </p14:section>
        <p14:section name="Discussion" id="{C7BA1337-9603-264E-BC31-25383E08A156}">
          <p14:sldIdLst>
            <p14:sldId id="307"/>
            <p14:sldId id="305"/>
            <p14:sldId id="309"/>
            <p14:sldId id="310"/>
            <p14:sldId id="311"/>
            <p14:sldId id="312"/>
            <p14:sldId id="313"/>
            <p14:sldId id="295"/>
            <p14:sldId id="30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F67"/>
    <a:srgbClr val="0D65AF"/>
    <a:srgbClr val="A86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90" autoAdjust="0"/>
    <p:restoredTop sz="90991" autoAdjust="0"/>
  </p:normalViewPr>
  <p:slideViewPr>
    <p:cSldViewPr showGuides="1">
      <p:cViewPr varScale="1">
        <p:scale>
          <a:sx n="93" d="100"/>
          <a:sy n="93" d="100"/>
        </p:scale>
        <p:origin x="-1224" y="-1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82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ro:ownCloud:Teaching:WIHEA:Survey_Results:ES386_respons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Sheet1!$D$58</c:f>
                  <c:strCache>
                    <c:ptCount val="1"/>
                    <c:pt idx="0">
                      <c:v>95%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Sheet1!$D$59</c:f>
                  <c:strCache>
                    <c:ptCount val="1"/>
                    <c:pt idx="0">
                      <c:v>71%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Sheet1!$D$60</c:f>
                  <c:strCache>
                    <c:ptCount val="1"/>
                    <c:pt idx="0">
                      <c:v>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strRef>
                  <c:f>Sheet1!$E$48</c:f>
                  <c:strCache>
                    <c:ptCount val="1"/>
                    <c:pt idx="0">
                      <c:v>17%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Sheet1!$E$49</c:f>
                  <c:strCache>
                    <c:ptCount val="1"/>
                    <c:pt idx="0">
                      <c:v>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Sheet1!$A$58:$A$60</c:f>
              <c:strCache>
                <c:ptCount val="3"/>
                <c:pt idx="0">
                  <c:v>Revision</c:v>
                </c:pt>
                <c:pt idx="1">
                  <c:v>Catching up on missed lectures</c:v>
                </c:pt>
                <c:pt idx="2">
                  <c:v>Assignment</c:v>
                </c:pt>
              </c:strCache>
            </c:strRef>
          </c:cat>
          <c:val>
            <c:numRef>
              <c:f>Sheet1!$B$58:$B$60</c:f>
              <c:numCache>
                <c:formatCode>General</c:formatCode>
                <c:ptCount val="3"/>
                <c:pt idx="0">
                  <c:v>60.0</c:v>
                </c:pt>
                <c:pt idx="1">
                  <c:v>45.0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33565816"/>
        <c:axId val="2120340504"/>
      </c:barChart>
      <c:catAx>
        <c:axId val="2133565816"/>
        <c:scaling>
          <c:orientation val="maxMin"/>
        </c:scaling>
        <c:delete val="0"/>
        <c:axPos val="l"/>
        <c:majorTickMark val="none"/>
        <c:minorTickMark val="none"/>
        <c:tickLblPos val="nextTo"/>
        <c:crossAx val="2120340504"/>
        <c:crosses val="autoZero"/>
        <c:auto val="1"/>
        <c:lblAlgn val="ctr"/>
        <c:lblOffset val="100"/>
        <c:noMultiLvlLbl val="0"/>
      </c:catAx>
      <c:valAx>
        <c:axId val="2120340504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33565816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1"/>
          <c:order val="0"/>
          <c:tx>
            <c:strRef>
              <c:f>Sheet1!$B$44</c:f>
              <c:strCache>
                <c:ptCount val="1"/>
                <c:pt idx="0">
                  <c:v>LC non-users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strRef>
                  <c:f>Sheet1!$D$45</c:f>
                  <c:strCache>
                    <c:ptCount val="1"/>
                    <c:pt idx="0">
                      <c:v>29%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Sheet1!$D$46</c:f>
                  <c:strCache>
                    <c:ptCount val="1"/>
                    <c:pt idx="0">
                      <c:v>43%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Sheet1!$D$47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strRef>
                  <c:f>Sheet1!$D$48</c:f>
                  <c:strCache>
                    <c:ptCount val="1"/>
                    <c:pt idx="0">
                      <c:v>#N/A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Sheet1!$D$49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Sheet1!$A$45:$A$49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Sheet1!$B$45:$B$49</c:f>
              <c:numCache>
                <c:formatCode>General</c:formatCode>
                <c:ptCount val="5"/>
                <c:pt idx="0">
                  <c:v>2.0</c:v>
                </c:pt>
                <c:pt idx="1">
                  <c:v>3.0</c:v>
                </c:pt>
                <c:pt idx="2">
                  <c:v>1.0</c:v>
                </c:pt>
                <c:pt idx="3">
                  <c:v>#N/A</c:v>
                </c:pt>
                <c:pt idx="4">
                  <c:v>1.0</c:v>
                </c:pt>
              </c:numCache>
            </c:numRef>
          </c:val>
        </c:ser>
        <c:ser>
          <c:idx val="0"/>
          <c:order val="1"/>
          <c:tx>
            <c:strRef>
              <c:f>Sheet1!$C$44</c:f>
              <c:strCache>
                <c:ptCount val="1"/>
                <c:pt idx="0">
                  <c:v>LC users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strRef>
                  <c:f>Sheet1!$E$45</c:f>
                  <c:strCache>
                    <c:ptCount val="1"/>
                    <c:pt idx="0">
                      <c:v>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Sheet1!$E$46</c:f>
                  <c:strCache>
                    <c:ptCount val="1"/>
                    <c:pt idx="0">
                      <c:v>40%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Sheet1!$E$47</c:f>
                  <c:strCache>
                    <c:ptCount val="1"/>
                    <c:pt idx="0">
                      <c:v>29%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Sheet1!$E$48</c:f>
                  <c:strCache>
                    <c:ptCount val="1"/>
                    <c:pt idx="0">
                      <c:v>17%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Sheet1!$E$49</c:f>
                  <c:strCache>
                    <c:ptCount val="1"/>
                    <c:pt idx="0">
                      <c:v>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Sheet1!$A$45:$A$49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Sheet1!$C$45:$C$49</c:f>
              <c:numCache>
                <c:formatCode>General</c:formatCode>
                <c:ptCount val="5"/>
                <c:pt idx="0">
                  <c:v>4.0</c:v>
                </c:pt>
                <c:pt idx="1">
                  <c:v>25.0</c:v>
                </c:pt>
                <c:pt idx="2">
                  <c:v>18.0</c:v>
                </c:pt>
                <c:pt idx="3">
                  <c:v>11.0</c:v>
                </c:pt>
                <c:pt idx="4">
                  <c:v>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16801064"/>
        <c:axId val="2134105752"/>
      </c:barChart>
      <c:catAx>
        <c:axId val="2116801064"/>
        <c:scaling>
          <c:orientation val="minMax"/>
        </c:scaling>
        <c:delete val="0"/>
        <c:axPos val="l"/>
        <c:majorTickMark val="none"/>
        <c:minorTickMark val="none"/>
        <c:tickLblPos val="nextTo"/>
        <c:crossAx val="2134105752"/>
        <c:crosses val="autoZero"/>
        <c:auto val="1"/>
        <c:lblAlgn val="ctr"/>
        <c:lblOffset val="100"/>
        <c:noMultiLvlLbl val="0"/>
      </c:catAx>
      <c:valAx>
        <c:axId val="213410575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168010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683547587853"/>
          <c:y val="0.0424836601307189"/>
          <c:w val="0.931747720167598"/>
          <c:h val="0.70632906180845"/>
        </c:manualLayout>
      </c:layout>
      <c:scatterChart>
        <c:scatterStyle val="lineMarker"/>
        <c:varyColors val="0"/>
        <c:ser>
          <c:idx val="1"/>
          <c:order val="0"/>
          <c:tx>
            <c:strRef>
              <c:f>RW!$C$1</c:f>
              <c:strCache>
                <c:ptCount val="1"/>
                <c:pt idx="0">
                  <c:v>Maximal number of answers in each lecture</c:v>
                </c:pt>
              </c:strCache>
            </c:strRef>
          </c:tx>
          <c:spPr>
            <a:ln w="47625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RW!$D$2:$D$23</c:f>
                <c:numCache>
                  <c:formatCode>General</c:formatCode>
                  <c:ptCount val="22"/>
                  <c:pt idx="0">
                    <c:v>32.0</c:v>
                  </c:pt>
                  <c:pt idx="1">
                    <c:v>2.0</c:v>
                  </c:pt>
                  <c:pt idx="2">
                    <c:v>20.0</c:v>
                  </c:pt>
                  <c:pt idx="3">
                    <c:v>16.0</c:v>
                  </c:pt>
                  <c:pt idx="4">
                    <c:v>4.0</c:v>
                  </c:pt>
                  <c:pt idx="5">
                    <c:v>9.0</c:v>
                  </c:pt>
                  <c:pt idx="6">
                    <c:v>10.0</c:v>
                  </c:pt>
                  <c:pt idx="7">
                    <c:v>5.0</c:v>
                  </c:pt>
                  <c:pt idx="8">
                    <c:v>10.0</c:v>
                  </c:pt>
                  <c:pt idx="9">
                    <c:v>11.0</c:v>
                  </c:pt>
                  <c:pt idx="10">
                    <c:v>7.0</c:v>
                  </c:pt>
                  <c:pt idx="11">
                    <c:v>0.0</c:v>
                  </c:pt>
                  <c:pt idx="12">
                    <c:v>7.0</c:v>
                  </c:pt>
                  <c:pt idx="13">
                    <c:v>2.0</c:v>
                  </c:pt>
                  <c:pt idx="14">
                    <c:v>29.0</c:v>
                  </c:pt>
                  <c:pt idx="15">
                    <c:v>2.0</c:v>
                  </c:pt>
                  <c:pt idx="16">
                    <c:v>0.0</c:v>
                  </c:pt>
                  <c:pt idx="17">
                    <c:v>1.0</c:v>
                  </c:pt>
                  <c:pt idx="18">
                    <c:v>26.0</c:v>
                  </c:pt>
                  <c:pt idx="19">
                    <c:v>1.0</c:v>
                  </c:pt>
                  <c:pt idx="20">
                    <c:v>15.0</c:v>
                  </c:pt>
                  <c:pt idx="21">
                    <c:v>0.0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0.0</c:v>
                </c:pt>
              </c:numLit>
            </c:minus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RW!$A$2:$A$23</c:f>
              <c:numCache>
                <c:formatCode>[$-809]dd\ mmmm;@</c:formatCode>
                <c:ptCount val="22"/>
                <c:pt idx="0">
                  <c:v>42380.0</c:v>
                </c:pt>
                <c:pt idx="1">
                  <c:v>42381.0</c:v>
                </c:pt>
                <c:pt idx="2">
                  <c:v>42384.0</c:v>
                </c:pt>
                <c:pt idx="3">
                  <c:v>42387.0</c:v>
                </c:pt>
                <c:pt idx="4">
                  <c:v>42388.0</c:v>
                </c:pt>
                <c:pt idx="5">
                  <c:v>42391.0</c:v>
                </c:pt>
                <c:pt idx="6">
                  <c:v>42394.0</c:v>
                </c:pt>
                <c:pt idx="7">
                  <c:v>42395.0</c:v>
                </c:pt>
                <c:pt idx="8">
                  <c:v>42402.0</c:v>
                </c:pt>
                <c:pt idx="9">
                  <c:v>42405.0</c:v>
                </c:pt>
                <c:pt idx="10">
                  <c:v>42408.0</c:v>
                </c:pt>
                <c:pt idx="11">
                  <c:v>42409.0</c:v>
                </c:pt>
                <c:pt idx="12">
                  <c:v>42415.0</c:v>
                </c:pt>
                <c:pt idx="13">
                  <c:v>42416.0</c:v>
                </c:pt>
                <c:pt idx="14">
                  <c:v>42419.0</c:v>
                </c:pt>
                <c:pt idx="15">
                  <c:v>42423.0</c:v>
                </c:pt>
                <c:pt idx="16">
                  <c:v>42426.0</c:v>
                </c:pt>
                <c:pt idx="17">
                  <c:v>42429.0</c:v>
                </c:pt>
                <c:pt idx="18">
                  <c:v>42436.0</c:v>
                </c:pt>
                <c:pt idx="19">
                  <c:v>42440.0</c:v>
                </c:pt>
                <c:pt idx="20">
                  <c:v>42443.0</c:v>
                </c:pt>
                <c:pt idx="21">
                  <c:v>42447.0</c:v>
                </c:pt>
              </c:numCache>
            </c:numRef>
          </c:xVal>
          <c:yVal>
            <c:numRef>
              <c:f>RW!$C$2:$C$23</c:f>
              <c:numCache>
                <c:formatCode>General</c:formatCode>
                <c:ptCount val="22"/>
                <c:pt idx="0">
                  <c:v>80.0</c:v>
                </c:pt>
                <c:pt idx="1">
                  <c:v>52.0</c:v>
                </c:pt>
                <c:pt idx="2">
                  <c:v>33.0</c:v>
                </c:pt>
                <c:pt idx="3">
                  <c:v>37.0</c:v>
                </c:pt>
                <c:pt idx="4">
                  <c:v>43.0</c:v>
                </c:pt>
                <c:pt idx="5">
                  <c:v>21.0</c:v>
                </c:pt>
                <c:pt idx="6">
                  <c:v>15.0</c:v>
                </c:pt>
                <c:pt idx="7">
                  <c:v>24.0</c:v>
                </c:pt>
                <c:pt idx="8">
                  <c:v>10.0</c:v>
                </c:pt>
                <c:pt idx="9">
                  <c:v>24.0</c:v>
                </c:pt>
                <c:pt idx="10">
                  <c:v>24.0</c:v>
                </c:pt>
                <c:pt idx="11">
                  <c:v>22.0</c:v>
                </c:pt>
                <c:pt idx="12">
                  <c:v>38.0</c:v>
                </c:pt>
                <c:pt idx="13">
                  <c:v>22.0</c:v>
                </c:pt>
                <c:pt idx="14">
                  <c:v>17.0</c:v>
                </c:pt>
                <c:pt idx="15">
                  <c:v>9.0</c:v>
                </c:pt>
                <c:pt idx="16">
                  <c:v>22.0</c:v>
                </c:pt>
                <c:pt idx="17">
                  <c:v>12.0</c:v>
                </c:pt>
                <c:pt idx="18">
                  <c:v>20.0</c:v>
                </c:pt>
                <c:pt idx="19">
                  <c:v>11.0</c:v>
                </c:pt>
                <c:pt idx="20">
                  <c:v>16.0</c:v>
                </c:pt>
                <c:pt idx="21">
                  <c:v>20.0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7103208"/>
        <c:axId val="2131175624"/>
      </c:scatterChart>
      <c:valAx>
        <c:axId val="2137103208"/>
        <c:scaling>
          <c:orientation val="minMax"/>
        </c:scaling>
        <c:delete val="0"/>
        <c:axPos val="b"/>
        <c:numFmt formatCode="[$-809]dd\ mmmm;@" sourceLinked="1"/>
        <c:majorTickMark val="none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2131175624"/>
        <c:crosses val="autoZero"/>
        <c:crossBetween val="midCat"/>
      </c:valAx>
      <c:valAx>
        <c:axId val="21311756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37103208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343379340761976"/>
          <c:y val="0.18545417116978"/>
          <c:w val="0.477985964275059"/>
          <c:h val="0.072715763470742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168768726918"/>
          <c:y val="0.0280804536738607"/>
          <c:w val="0.492237056651104"/>
          <c:h val="0.803567785892048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Sheet1!$D$119</c:f>
                  <c:strCache>
                    <c:ptCount val="1"/>
                    <c:pt idx="0">
                      <c:v>19%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Sheet1!$D$120</c:f>
                  <c:strCache>
                    <c:ptCount val="1"/>
                    <c:pt idx="0">
                      <c:v>44%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Sheet1!$D$121</c:f>
                  <c:strCache>
                    <c:ptCount val="1"/>
                    <c:pt idx="0">
                      <c:v>21%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Sheet1!$D$122</c:f>
                  <c:strCache>
                    <c:ptCount val="1"/>
                    <c:pt idx="0">
                      <c:v>13%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Sheet1!$D$123</c:f>
                  <c:strCache>
                    <c:ptCount val="1"/>
                    <c:pt idx="0">
                      <c:v>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Sheet1!$A$119:$A$123</c:f>
              <c:strCache>
                <c:ptCount val="5"/>
                <c:pt idx="0">
                  <c:v>Always</c:v>
                </c:pt>
                <c:pt idx="1">
                  <c:v>Often (not in all lectures, but a majority of them)</c:v>
                </c:pt>
                <c:pt idx="2">
                  <c:v>Sometimes (not regularly, but in more than a few lectures)</c:v>
                </c:pt>
                <c:pt idx="3">
                  <c:v>Rarely (a few times only)</c:v>
                </c:pt>
                <c:pt idx="4">
                  <c:v>Never</c:v>
                </c:pt>
              </c:strCache>
            </c:strRef>
          </c:cat>
          <c:val>
            <c:numRef>
              <c:f>Sheet1!$B$119:$B$123</c:f>
              <c:numCache>
                <c:formatCode>General</c:formatCode>
                <c:ptCount val="5"/>
                <c:pt idx="0">
                  <c:v>13.0</c:v>
                </c:pt>
                <c:pt idx="1">
                  <c:v>31.0</c:v>
                </c:pt>
                <c:pt idx="2">
                  <c:v>15.0</c:v>
                </c:pt>
                <c:pt idx="3">
                  <c:v>9.0</c:v>
                </c:pt>
                <c:pt idx="4">
                  <c:v>2.0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-2135748168"/>
        <c:axId val="-2135344568"/>
      </c:barChart>
      <c:catAx>
        <c:axId val="-2135748168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 lIns="0">
            <a:noAutofit/>
          </a:bodyPr>
          <a:lstStyle/>
          <a:p>
            <a:pPr algn="r">
              <a:defRPr/>
            </a:pPr>
            <a:endParaRPr lang="en-US"/>
          </a:p>
        </c:txPr>
        <c:crossAx val="-2135344568"/>
        <c:crosses val="autoZero"/>
        <c:auto val="1"/>
        <c:lblAlgn val="ctr"/>
        <c:lblOffset val="100"/>
        <c:noMultiLvlLbl val="0"/>
      </c:catAx>
      <c:valAx>
        <c:axId val="-21353445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-2135748168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7157689359626"/>
          <c:y val="0.0747126436781609"/>
          <c:w val="0.426767054560658"/>
          <c:h val="0.756935469273237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Sheet1!$D$135</c:f>
                  <c:strCache>
                    <c:ptCount val="1"/>
                    <c:pt idx="0">
                      <c:v>16%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Sheet1!$D$136</c:f>
                  <c:strCache>
                    <c:ptCount val="1"/>
                    <c:pt idx="0">
                      <c:v>84%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Sheet1!$D$137</c:f>
                  <c:strCache>
                    <c:ptCount val="1"/>
                    <c:pt idx="0">
                      <c:v>59%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strRef>
                  <c:f>Sheet1!$D$122</c:f>
                  <c:strCache>
                    <c:ptCount val="1"/>
                    <c:pt idx="0">
                      <c:v>13%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Sheet1!$D$123</c:f>
                  <c:strCache>
                    <c:ptCount val="1"/>
                    <c:pt idx="0">
                      <c:v>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Sheet1!$A$135:$A$137</c:f>
              <c:strCache>
                <c:ptCount val="3"/>
                <c:pt idx="0">
                  <c:v>Shaping the structure of the lecture</c:v>
                </c:pt>
                <c:pt idx="1">
                  <c:v>Testing my understanding of the topic</c:v>
                </c:pt>
                <c:pt idx="2">
                  <c:v>Maintaining engagement/ interest in the lecture</c:v>
                </c:pt>
              </c:strCache>
            </c:strRef>
          </c:cat>
          <c:val>
            <c:numRef>
              <c:f>Sheet1!$B$135:$B$137</c:f>
              <c:numCache>
                <c:formatCode>General</c:formatCode>
                <c:ptCount val="3"/>
                <c:pt idx="0">
                  <c:v>11.0</c:v>
                </c:pt>
                <c:pt idx="1">
                  <c:v>59.0</c:v>
                </c:pt>
                <c:pt idx="2">
                  <c:v>41.0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33593416"/>
        <c:axId val="-2137049160"/>
      </c:barChart>
      <c:catAx>
        <c:axId val="2133593416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 lIns="0">
            <a:noAutofit/>
          </a:bodyPr>
          <a:lstStyle/>
          <a:p>
            <a:pPr algn="r">
              <a:defRPr/>
            </a:pPr>
            <a:endParaRPr lang="en-US"/>
          </a:p>
        </c:txPr>
        <c:crossAx val="-2137049160"/>
        <c:crosses val="autoZero"/>
        <c:auto val="1"/>
        <c:lblAlgn val="ctr"/>
        <c:lblOffset val="100"/>
        <c:noMultiLvlLbl val="0"/>
      </c:catAx>
      <c:valAx>
        <c:axId val="-2137049160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33593416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6892202633963"/>
          <c:y val="0.0747126436781609"/>
          <c:w val="0.517032541286321"/>
          <c:h val="0.756935469273237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Sheet1!$D$147</c:f>
                  <c:strCache>
                    <c:ptCount val="1"/>
                    <c:pt idx="0">
                      <c:v>27%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Sheet1!$D$148</c:f>
                  <c:strCache>
                    <c:ptCount val="1"/>
                    <c:pt idx="0">
                      <c:v>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Sheet1!$D$149</c:f>
                  <c:strCache>
                    <c:ptCount val="1"/>
                    <c:pt idx="0">
                      <c:v>24%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Sheet1!$D$150</c:f>
                  <c:strCache>
                    <c:ptCount val="1"/>
                    <c:pt idx="0">
                      <c:v>24%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Sheet1!$D$151</c:f>
                  <c:strCache>
                    <c:ptCount val="1"/>
                    <c:pt idx="0">
                      <c:v>21%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strRef>
                  <c:f>Sheet1!$D$152</c:f>
                  <c:strCache>
                    <c:ptCount val="1"/>
                    <c:pt idx="0">
                      <c:v>16%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strRef>
                  <c:f>Sheet1!$D$153</c:f>
                  <c:strCache>
                    <c:ptCount val="1"/>
                    <c:pt idx="0">
                      <c:v>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Sheet1!$A$147:$A$153</c:f>
              <c:strCache>
                <c:ptCount val="7"/>
                <c:pt idx="0">
                  <c:v>I always participated.</c:v>
                </c:pt>
                <c:pt idx="1">
                  <c:v>I couldn't see the benefits in answering.</c:v>
                </c:pt>
                <c:pt idx="2">
                  <c:v>I didn't understand the question sufficiently.</c:v>
                </c:pt>
                <c:pt idx="3">
                  <c:v>I didn't understand the topic sufficiently.</c:v>
                </c:pt>
                <c:pt idx="4">
                  <c:v>I didn't possess a capable device.</c:v>
                </c:pt>
                <c:pt idx="5">
                  <c:v>It was too much effort.</c:v>
                </c:pt>
                <c:pt idx="6">
                  <c:v>Other</c:v>
                </c:pt>
              </c:strCache>
            </c:strRef>
          </c:cat>
          <c:val>
            <c:numRef>
              <c:f>Sheet1!$B$147:$B$153</c:f>
              <c:numCache>
                <c:formatCode>General</c:formatCode>
                <c:ptCount val="7"/>
                <c:pt idx="0">
                  <c:v>19.0</c:v>
                </c:pt>
                <c:pt idx="1">
                  <c:v>6.0</c:v>
                </c:pt>
                <c:pt idx="2">
                  <c:v>17.0</c:v>
                </c:pt>
                <c:pt idx="3">
                  <c:v>17.0</c:v>
                </c:pt>
                <c:pt idx="4">
                  <c:v>15.0</c:v>
                </c:pt>
                <c:pt idx="5">
                  <c:v>11.0</c:v>
                </c:pt>
                <c:pt idx="6">
                  <c:v>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-2137614264"/>
        <c:axId val="-2137778168"/>
      </c:barChart>
      <c:catAx>
        <c:axId val="-2137614264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 lIns="0">
            <a:noAutofit/>
          </a:bodyPr>
          <a:lstStyle/>
          <a:p>
            <a:pPr algn="r">
              <a:defRPr/>
            </a:pPr>
            <a:endParaRPr lang="en-US"/>
          </a:p>
        </c:txPr>
        <c:crossAx val="-2137778168"/>
        <c:crosses val="autoZero"/>
        <c:auto val="1"/>
        <c:lblAlgn val="ctr"/>
        <c:lblOffset val="100"/>
        <c:noMultiLvlLbl val="0"/>
      </c:catAx>
      <c:valAx>
        <c:axId val="-21377781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-2137614264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8870349539641"/>
          <c:y val="0.0747126436781609"/>
          <c:w val="0.562816106320043"/>
          <c:h val="0.756935469273237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Sheet1!$E$160</c:f>
                  <c:strCache>
                    <c:ptCount val="1"/>
                    <c:pt idx="0">
                      <c:v>69%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Sheet1!$E$161</c:f>
                  <c:strCache>
                    <c:ptCount val="1"/>
                    <c:pt idx="0">
                      <c:v>23%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Sheet1!$E$162</c:f>
                  <c:strCache>
                    <c:ptCount val="1"/>
                    <c:pt idx="0">
                      <c:v>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Sheet1!$E$163</c:f>
                  <c:strCache>
                    <c:ptCount val="1"/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Sheet1!$E$164</c:f>
                  <c:strCache>
                    <c:ptCount val="1"/>
                    <c:pt idx="0">
                      <c:v>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Sheet1!$A$160:$A$164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Sheet1!$C$160:$C$164</c:f>
              <c:numCache>
                <c:formatCode>General</c:formatCode>
                <c:ptCount val="5"/>
                <c:pt idx="0">
                  <c:v>48.0</c:v>
                </c:pt>
                <c:pt idx="1">
                  <c:v>16.0</c:v>
                </c:pt>
                <c:pt idx="2">
                  <c:v>5.0</c:v>
                </c:pt>
                <c:pt idx="3">
                  <c:v>0.0</c:v>
                </c:pt>
                <c:pt idx="4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14593400"/>
        <c:axId val="2112728376"/>
      </c:barChart>
      <c:catAx>
        <c:axId val="2114593400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 lIns="0">
            <a:noAutofit/>
          </a:bodyPr>
          <a:lstStyle/>
          <a:p>
            <a:pPr algn="r">
              <a:defRPr/>
            </a:pPr>
            <a:endParaRPr lang="en-US"/>
          </a:p>
        </c:txPr>
        <c:crossAx val="2112728376"/>
        <c:crosses val="autoZero"/>
        <c:auto val="1"/>
        <c:lblAlgn val="ctr"/>
        <c:lblOffset val="100"/>
        <c:noMultiLvlLbl val="0"/>
      </c:catAx>
      <c:valAx>
        <c:axId val="211272837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14593400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6021266572448"/>
          <c:y val="0.0747126436781609"/>
          <c:w val="0.565665029050856"/>
          <c:h val="0.756935469273237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Sheet1!$D$160</c:f>
                  <c:strCache>
                    <c:ptCount val="1"/>
                    <c:pt idx="0">
                      <c:v>61%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Sheet1!$D$161</c:f>
                  <c:strCache>
                    <c:ptCount val="1"/>
                    <c:pt idx="0">
                      <c:v>31%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Sheet1!$D$162</c:f>
                  <c:strCache>
                    <c:ptCount val="1"/>
                    <c:pt idx="0">
                      <c:v>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Sheet1!$D$163</c:f>
                  <c:strCache>
                    <c:ptCount val="1"/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Sheet1!$D$164</c:f>
                  <c:strCache>
                    <c:ptCount val="1"/>
                    <c:pt idx="0">
                      <c:v>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Sheet1!$A$160:$A$164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Sheet1!$B$160:$B$164</c:f>
              <c:numCache>
                <c:formatCode>General</c:formatCode>
                <c:ptCount val="5"/>
                <c:pt idx="0">
                  <c:v>43.0</c:v>
                </c:pt>
                <c:pt idx="1">
                  <c:v>22.0</c:v>
                </c:pt>
                <c:pt idx="2">
                  <c:v>4.0</c:v>
                </c:pt>
                <c:pt idx="3">
                  <c:v>0.0</c:v>
                </c:pt>
                <c:pt idx="4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21210600"/>
        <c:axId val="-2137079528"/>
      </c:barChart>
      <c:catAx>
        <c:axId val="2121210600"/>
        <c:scaling>
          <c:orientation val="maxMin"/>
        </c:scaling>
        <c:delete val="1"/>
        <c:axPos val="r"/>
        <c:majorTickMark val="none"/>
        <c:minorTickMark val="none"/>
        <c:tickLblPos val="nextTo"/>
        <c:crossAx val="-2137079528"/>
        <c:crosses val="autoZero"/>
        <c:auto val="1"/>
        <c:lblAlgn val="ctr"/>
        <c:lblOffset val="100"/>
        <c:noMultiLvlLbl val="0"/>
      </c:catAx>
      <c:valAx>
        <c:axId val="-2137079528"/>
        <c:scaling>
          <c:orientation val="maxMin"/>
          <c:max val="60.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21210600"/>
        <c:crosses val="max"/>
        <c:crossBetween val="between"/>
        <c:majorUnit val="10.0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Sheet1!$D$68</c:f>
                  <c:strCache>
                    <c:ptCount val="1"/>
                    <c:pt idx="0">
                      <c:v>78%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Sheet1!$D$69</c:f>
                  <c:strCache>
                    <c:ptCount val="1"/>
                    <c:pt idx="0">
                      <c:v>83%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Sheet1!$D$70</c:f>
                  <c:strCache>
                    <c:ptCount val="1"/>
                    <c:pt idx="0">
                      <c:v>13%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Sheet1!$D$71</c:f>
                  <c:strCache>
                    <c:ptCount val="1"/>
                    <c:pt idx="0">
                      <c:v>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Sheet1!$D$72</c:f>
                  <c:strCache>
                    <c:ptCount val="1"/>
                    <c:pt idx="0">
                      <c:v>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Sheet1!$A$68:$A$72</c:f>
              <c:strCache>
                <c:ptCount val="5"/>
                <c:pt idx="0">
                  <c:v>I like to hear/ view information repeatedly.</c:v>
                </c:pt>
                <c:pt idx="1">
                  <c:v>If I miss a lecture, I like to be able to hear what the lecturer said during the lecture.</c:v>
                </c:pt>
                <c:pt idx="2">
                  <c:v>I like to know that my attendance at lectures isn't necessary, and that I can catch up on Lecture Capture later on.</c:v>
                </c:pt>
                <c:pt idx="3">
                  <c:v>I don't think Lecture Capture is relevant, but it's nice to have.</c:v>
                </c:pt>
                <c:pt idx="4">
                  <c:v>Other</c:v>
                </c:pt>
              </c:strCache>
            </c:strRef>
          </c:cat>
          <c:val>
            <c:numRef>
              <c:f>Sheet1!$B$68:$B$72</c:f>
              <c:numCache>
                <c:formatCode>General</c:formatCode>
                <c:ptCount val="5"/>
                <c:pt idx="0">
                  <c:v>49.0</c:v>
                </c:pt>
                <c:pt idx="1">
                  <c:v>52.0</c:v>
                </c:pt>
                <c:pt idx="2">
                  <c:v>8.0</c:v>
                </c:pt>
                <c:pt idx="3">
                  <c:v>4.0</c:v>
                </c:pt>
                <c:pt idx="4">
                  <c:v>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34497448"/>
        <c:axId val="2135417112"/>
      </c:barChart>
      <c:catAx>
        <c:axId val="2134497448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 algn="r">
              <a:defRPr sz="1000"/>
            </a:pPr>
            <a:endParaRPr lang="en-US"/>
          </a:p>
        </c:txPr>
        <c:crossAx val="2135417112"/>
        <c:crosses val="autoZero"/>
        <c:auto val="1"/>
        <c:lblAlgn val="ctr"/>
        <c:lblOffset val="100"/>
        <c:noMultiLvlLbl val="0"/>
      </c:catAx>
      <c:valAx>
        <c:axId val="213541711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34497448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Sheet1!$D$80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Sheet1!$D$81</c:f>
                  <c:strCache>
                    <c:ptCount val="1"/>
                    <c:pt idx="0">
                      <c:v>57%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Sheet1!$D$82</c:f>
                  <c:strCache>
                    <c:ptCount val="1"/>
                    <c:pt idx="0">
                      <c:v>29%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strRef>
                  <c:f>Sheet1!$D$71</c:f>
                  <c:strCache>
                    <c:ptCount val="1"/>
                    <c:pt idx="0">
                      <c:v>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Sheet1!$D$72</c:f>
                  <c:strCache>
                    <c:ptCount val="1"/>
                    <c:pt idx="0">
                      <c:v>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Sheet1!$A$80:$A$82</c:f>
              <c:strCache>
                <c:ptCount val="3"/>
                <c:pt idx="0">
                  <c:v>I didn't know it existed.</c:v>
                </c:pt>
                <c:pt idx="1">
                  <c:v>I had no need/desire to re-watch lectures.</c:v>
                </c:pt>
                <c:pt idx="2">
                  <c:v>Other</c:v>
                </c:pt>
              </c:strCache>
            </c:strRef>
          </c:cat>
          <c:val>
            <c:numRef>
              <c:f>Sheet1!$B$80:$B$82</c:f>
              <c:numCache>
                <c:formatCode>General</c:formatCode>
                <c:ptCount val="3"/>
                <c:pt idx="0">
                  <c:v>1.0</c:v>
                </c:pt>
                <c:pt idx="1">
                  <c:v>4.0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36326568"/>
        <c:axId val="2135986936"/>
      </c:barChart>
      <c:catAx>
        <c:axId val="2136326568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 algn="r">
              <a:defRPr/>
            </a:pPr>
            <a:endParaRPr lang="en-US"/>
          </a:p>
        </c:txPr>
        <c:crossAx val="2135986936"/>
        <c:crosses val="autoZero"/>
        <c:auto val="1"/>
        <c:lblAlgn val="ctr"/>
        <c:lblOffset val="100"/>
        <c:noMultiLvlLbl val="0"/>
      </c:catAx>
      <c:valAx>
        <c:axId val="213598693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36326568"/>
        <c:crosses val="max"/>
        <c:crossBetween val="between"/>
        <c:majorUnit val="1.0"/>
        <c:minorUnit val="0.2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Sheet1!$D$85</c:f>
                  <c:strCache>
                    <c:ptCount val="1"/>
                    <c:pt idx="0">
                      <c:v>57%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Sheet1!$D$86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Sheet1!$D$87</c:f>
                  <c:strCache>
                    <c:ptCount val="1"/>
                    <c:pt idx="0">
                      <c:v>29%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Sheet1!$D$88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Sheet1!$D$72</c:f>
                  <c:strCache>
                    <c:ptCount val="1"/>
                    <c:pt idx="0">
                      <c:v>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Sheet1!$A$85:$A$88</c:f>
              <c:strCache>
                <c:ptCount val="4"/>
                <c:pt idx="0">
                  <c:v>Yes, for ES386 revision</c:v>
                </c:pt>
                <c:pt idx="1">
                  <c:v>Yes, for other modules (if available)</c:v>
                </c:pt>
                <c:pt idx="2">
                  <c:v>Unsure</c:v>
                </c:pt>
                <c:pt idx="3">
                  <c:v>No</c:v>
                </c:pt>
              </c:strCache>
            </c:strRef>
          </c:cat>
          <c:val>
            <c:numRef>
              <c:f>Sheet1!$B$85:$B$88</c:f>
              <c:numCache>
                <c:formatCode>General</c:formatCode>
                <c:ptCount val="4"/>
                <c:pt idx="0">
                  <c:v>4.0</c:v>
                </c:pt>
                <c:pt idx="1">
                  <c:v>1.0</c:v>
                </c:pt>
                <c:pt idx="2">
                  <c:v>2.0</c:v>
                </c:pt>
                <c:pt idx="3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38356952"/>
        <c:axId val="2133256200"/>
      </c:barChart>
      <c:catAx>
        <c:axId val="2138356952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 algn="r">
              <a:defRPr/>
            </a:pPr>
            <a:endParaRPr lang="en-US"/>
          </a:p>
        </c:txPr>
        <c:crossAx val="2133256200"/>
        <c:crosses val="autoZero"/>
        <c:auto val="1"/>
        <c:lblAlgn val="ctr"/>
        <c:lblOffset val="100"/>
        <c:noMultiLvlLbl val="0"/>
      </c:catAx>
      <c:valAx>
        <c:axId val="2133256200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38356952"/>
        <c:crosses val="max"/>
        <c:crossBetween val="between"/>
        <c:majorUnit val="1.0"/>
        <c:minorUnit val="0.2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Sheet1!$D$93</c:f>
                  <c:strCache>
                    <c:ptCount val="1"/>
                    <c:pt idx="0">
                      <c:v>49%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Sheet1!$D$94</c:f>
                  <c:strCache>
                    <c:ptCount val="1"/>
                    <c:pt idx="0">
                      <c:v>37%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Sheet1!$D$95</c:f>
                  <c:strCache>
                    <c:ptCount val="1"/>
                    <c:pt idx="0">
                      <c:v>83%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Sheet1!$D$96</c:f>
                  <c:strCache>
                    <c:ptCount val="1"/>
                    <c:pt idx="0">
                      <c:v>2%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Sheet1!$D$72</c:f>
                  <c:strCache>
                    <c:ptCount val="1"/>
                    <c:pt idx="0">
                      <c:v>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Sheet1!$A$93:$A$96</c:f>
              <c:strCache>
                <c:ptCount val="4"/>
                <c:pt idx="0">
                  <c:v>I view entire lectures from beginning to end.</c:v>
                </c:pt>
                <c:pt idx="1">
                  <c:v>I replay crucial sections only (e.g. summaries).</c:v>
                </c:pt>
                <c:pt idx="2">
                  <c:v>I keep pausing and playing relevant parts.</c:v>
                </c:pt>
                <c:pt idx="3">
                  <c:v>Other</c:v>
                </c:pt>
              </c:strCache>
            </c:strRef>
          </c:cat>
          <c:val>
            <c:numRef>
              <c:f>Sheet1!$B$93:$B$96</c:f>
              <c:numCache>
                <c:formatCode>General</c:formatCode>
                <c:ptCount val="4"/>
                <c:pt idx="0">
                  <c:v>31.0</c:v>
                </c:pt>
                <c:pt idx="1">
                  <c:v>23.0</c:v>
                </c:pt>
                <c:pt idx="2">
                  <c:v>52.0</c:v>
                </c:pt>
                <c:pt idx="3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38873400"/>
        <c:axId val="2138317544"/>
      </c:barChart>
      <c:catAx>
        <c:axId val="2138873400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 algn="r">
              <a:defRPr/>
            </a:pPr>
            <a:endParaRPr lang="en-US"/>
          </a:p>
        </c:txPr>
        <c:crossAx val="2138317544"/>
        <c:crosses val="autoZero"/>
        <c:auto val="1"/>
        <c:lblAlgn val="ctr"/>
        <c:lblOffset val="100"/>
        <c:noMultiLvlLbl val="0"/>
      </c:catAx>
      <c:valAx>
        <c:axId val="2138317544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38873400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strRef>
                  <c:f>Sheet1!$D$101</c:f>
                  <c:strCache>
                    <c:ptCount val="1"/>
                    <c:pt idx="0">
                      <c:v>2%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Sheet1!$D$102</c:f>
                  <c:strCache>
                    <c:ptCount val="1"/>
                    <c:pt idx="0">
                      <c:v>37%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Sheet1!$D$103</c:f>
                  <c:strCache>
                    <c:ptCount val="1"/>
                    <c:pt idx="0">
                      <c:v>33%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Sheet1!$D$104</c:f>
                  <c:strCache>
                    <c:ptCount val="1"/>
                    <c:pt idx="0">
                      <c:v>27%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Sheet1!$D$105</c:f>
                  <c:strCache>
                    <c:ptCount val="1"/>
                    <c:pt idx="0">
                      <c:v>2%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Sheet1!$A$101:$A$105</c:f>
              <c:strCache>
                <c:ptCount val="5"/>
                <c:pt idx="0">
                  <c:v>I only used lecture slides.</c:v>
                </c:pt>
                <c:pt idx="1">
                  <c:v>I mainly used lecture slides, but sometimes refer back to Lecture Capture.</c:v>
                </c:pt>
                <c:pt idx="2">
                  <c:v>I used both to an equal extent</c:v>
                </c:pt>
                <c:pt idx="3">
                  <c:v>I mainly used Lecture Capture, but sometimes refer back to lecture slides.</c:v>
                </c:pt>
                <c:pt idx="4">
                  <c:v>I only use Lecture Capture.</c:v>
                </c:pt>
              </c:strCache>
            </c:strRef>
          </c:cat>
          <c:val>
            <c:numRef>
              <c:f>Sheet1!$B$101:$B$105</c:f>
              <c:numCache>
                <c:formatCode>General</c:formatCode>
                <c:ptCount val="5"/>
                <c:pt idx="0">
                  <c:v>1.0</c:v>
                </c:pt>
                <c:pt idx="1">
                  <c:v>23.0</c:v>
                </c:pt>
                <c:pt idx="2">
                  <c:v>21.0</c:v>
                </c:pt>
                <c:pt idx="3">
                  <c:v>17.0</c:v>
                </c:pt>
                <c:pt idx="4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36789800"/>
        <c:axId val="2136971544"/>
      </c:barChart>
      <c:catAx>
        <c:axId val="2136789800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 algn="r">
              <a:defRPr/>
            </a:pPr>
            <a:endParaRPr lang="en-US"/>
          </a:p>
        </c:txPr>
        <c:crossAx val="2136971544"/>
        <c:crosses val="autoZero"/>
        <c:auto val="1"/>
        <c:lblAlgn val="ctr"/>
        <c:lblOffset val="100"/>
        <c:noMultiLvlLbl val="0"/>
      </c:catAx>
      <c:valAx>
        <c:axId val="2136971544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36789800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140059926138"/>
          <c:y val="0.0662983425414364"/>
          <c:w val="0.581657724200404"/>
          <c:h val="0.807385043720364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Sheet1!$B$29</c:f>
              <c:strCache>
                <c:ptCount val="1"/>
                <c:pt idx="0">
                  <c:v>LC non-users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strRef>
                  <c:f>Sheet1!$D$30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Sheet1!$D$31</c:f>
                  <c:strCache>
                    <c:ptCount val="1"/>
                    <c:pt idx="0">
                      <c:v>57%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Sheet1!$D$32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Sheet1!$D$33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Sheet1!$D$34</c:f>
                  <c:strCache>
                    <c:ptCount val="1"/>
                    <c:pt idx="0">
                      <c:v>#N/A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Sheet1!$A$30:$A$34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Sheet1!$B$30:$B$34</c:f>
              <c:numCache>
                <c:formatCode>General</c:formatCode>
                <c:ptCount val="5"/>
                <c:pt idx="0">
                  <c:v>1.0</c:v>
                </c:pt>
                <c:pt idx="1">
                  <c:v>4.0</c:v>
                </c:pt>
                <c:pt idx="2">
                  <c:v>1.0</c:v>
                </c:pt>
                <c:pt idx="3">
                  <c:v>1.0</c:v>
                </c:pt>
                <c:pt idx="4">
                  <c:v>#N/A</c:v>
                </c:pt>
              </c:numCache>
            </c:numRef>
          </c:val>
        </c:ser>
        <c:ser>
          <c:idx val="0"/>
          <c:order val="1"/>
          <c:tx>
            <c:strRef>
              <c:f>Sheet1!$C$29</c:f>
              <c:strCache>
                <c:ptCount val="1"/>
                <c:pt idx="0">
                  <c:v>LC users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strRef>
                  <c:f>Sheet1!$E$30</c:f>
                  <c:strCache>
                    <c:ptCount val="1"/>
                    <c:pt idx="0">
                      <c:v>87%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Sheet1!$E$31</c:f>
                  <c:strCache>
                    <c:ptCount val="1"/>
                    <c:pt idx="0">
                      <c:v>13%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strRef>
                  <c:f>Sheet1!$E$32</c:f>
                  <c:strCache>
                    <c:ptCount val="1"/>
                    <c:pt idx="0">
                      <c:v>#N/A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strRef>
                  <c:f>Sheet1!$E$33</c:f>
                  <c:strCache>
                    <c:ptCount val="1"/>
                    <c:pt idx="0">
                      <c:v>#N/A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Sheet1!$E$34</c:f>
                  <c:strCache>
                    <c:ptCount val="1"/>
                    <c:pt idx="0">
                      <c:v>#N/A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Sheet1!$A$30:$A$34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Sheet1!$C$30:$C$34</c:f>
              <c:numCache>
                <c:formatCode>General</c:formatCode>
                <c:ptCount val="5"/>
                <c:pt idx="0">
                  <c:v>55.0</c:v>
                </c:pt>
                <c:pt idx="1">
                  <c:v>8.0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17796296"/>
        <c:axId val="2138060856"/>
      </c:barChart>
      <c:catAx>
        <c:axId val="2117796296"/>
        <c:scaling>
          <c:orientation val="minMax"/>
        </c:scaling>
        <c:delete val="0"/>
        <c:axPos val="l"/>
        <c:majorTickMark val="none"/>
        <c:minorTickMark val="none"/>
        <c:tickLblPos val="nextTo"/>
        <c:crossAx val="2138060856"/>
        <c:crosses val="autoZero"/>
        <c:auto val="1"/>
        <c:lblAlgn val="ctr"/>
        <c:lblOffset val="100"/>
        <c:noMultiLvlLbl val="0"/>
      </c:catAx>
      <c:valAx>
        <c:axId val="213806085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17796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1"/>
          <c:order val="0"/>
          <c:tx>
            <c:strRef>
              <c:f>Sheet1!$C$17</c:f>
              <c:strCache>
                <c:ptCount val="1"/>
                <c:pt idx="0">
                  <c:v>LC non-users</c:v>
                </c:pt>
              </c:strCache>
            </c:strRef>
          </c:tx>
          <c:invertIfNegative val="0"/>
          <c:dLbls>
            <c:dLbl>
              <c:idx val="0"/>
              <c:tx>
                <c:strRef>
                  <c:f>Sheet1!$E$18</c:f>
                  <c:strCache>
                    <c:ptCount val="1"/>
                    <c:pt idx="0">
                      <c:v>#N/A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Sheet1!$E$19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Sheet1!$E$20</c:f>
                  <c:strCache>
                    <c:ptCount val="1"/>
                    <c:pt idx="0">
                      <c:v>29%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Sheet1!$E$21</c:f>
                  <c:strCache>
                    <c:ptCount val="1"/>
                    <c:pt idx="0">
                      <c:v>29%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Sheet1!$E$22</c:f>
                  <c:strCache>
                    <c:ptCount val="1"/>
                    <c:pt idx="0">
                      <c:v>29%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Sheet1!$A$18:$A$22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Sheet1!$C$18:$C$22</c:f>
              <c:numCache>
                <c:formatCode>General</c:formatCode>
                <c:ptCount val="5"/>
                <c:pt idx="0">
                  <c:v>#N/A</c:v>
                </c:pt>
                <c:pt idx="1">
                  <c:v>1.0</c:v>
                </c:pt>
                <c:pt idx="2">
                  <c:v>2.0</c:v>
                </c:pt>
                <c:pt idx="3">
                  <c:v>2.0</c:v>
                </c:pt>
                <c:pt idx="4">
                  <c:v>2.0</c:v>
                </c:pt>
              </c:numCache>
            </c:numRef>
          </c:val>
        </c:ser>
        <c:ser>
          <c:idx val="0"/>
          <c:order val="1"/>
          <c:tx>
            <c:strRef>
              <c:f>Sheet1!$B$17</c:f>
              <c:strCache>
                <c:ptCount val="1"/>
                <c:pt idx="0">
                  <c:v>LC users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strRef>
                  <c:f>Sheet1!$D$18</c:f>
                  <c:strCache>
                    <c:ptCount val="1"/>
                    <c:pt idx="0">
                      <c:v>33%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Sheet1!$D$19</c:f>
                  <c:strCache>
                    <c:ptCount val="1"/>
                    <c:pt idx="0">
                      <c:v>35%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Sheet1!$D$20</c:f>
                  <c:strCache>
                    <c:ptCount val="1"/>
                    <c:pt idx="0">
                      <c:v>14%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Sheet1!$D$21</c:f>
                  <c:strCache>
                    <c:ptCount val="1"/>
                    <c:pt idx="0">
                      <c:v>13%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Sheet1!$D$22</c:f>
                  <c:strCache>
                    <c:ptCount val="1"/>
                    <c:pt idx="0">
                      <c:v>5%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Sheet1!$A$18:$A$22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Sheet1!$B$18:$B$22</c:f>
              <c:numCache>
                <c:formatCode>General</c:formatCode>
                <c:ptCount val="5"/>
                <c:pt idx="0">
                  <c:v>21.0</c:v>
                </c:pt>
                <c:pt idx="1">
                  <c:v>22.0</c:v>
                </c:pt>
                <c:pt idx="2">
                  <c:v>9.0</c:v>
                </c:pt>
                <c:pt idx="3">
                  <c:v>8.0</c:v>
                </c:pt>
                <c:pt idx="4">
                  <c:v>3.0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14845144"/>
        <c:axId val="2119310008"/>
      </c:barChart>
      <c:catAx>
        <c:axId val="2114845144"/>
        <c:scaling>
          <c:orientation val="minMax"/>
        </c:scaling>
        <c:delete val="0"/>
        <c:axPos val="l"/>
        <c:majorTickMark val="none"/>
        <c:minorTickMark val="none"/>
        <c:tickLblPos val="nextTo"/>
        <c:crossAx val="2119310008"/>
        <c:crosses val="autoZero"/>
        <c:auto val="1"/>
        <c:lblAlgn val="ctr"/>
        <c:lblOffset val="100"/>
        <c:noMultiLvlLbl val="0"/>
      </c:catAx>
      <c:valAx>
        <c:axId val="211931000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1148451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 b="0" i="0">
          <a:latin typeface="Lato Medium"/>
          <a:cs typeface="Lato Medium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1"/>
          <c:order val="0"/>
          <c:tx>
            <c:strRef>
              <c:f>Sheet1!$C$2</c:f>
              <c:strCache>
                <c:ptCount val="1"/>
                <c:pt idx="0">
                  <c:v>LC non-users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strRef>
                  <c:f>Sheet1!$E$3</c:f>
                  <c:strCache>
                    <c:ptCount val="1"/>
                    <c:pt idx="0">
                      <c:v>14%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Sheet1!$E$4</c:f>
                  <c:strCache>
                    <c:ptCount val="1"/>
                    <c:pt idx="0">
                      <c:v>29%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Sheet1!$E$5</c:f>
                  <c:strCache>
                    <c:ptCount val="1"/>
                    <c:pt idx="0">
                      <c:v>29%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Sheet1!$E$6</c:f>
                  <c:strCache>
                    <c:ptCount val="1"/>
                    <c:pt idx="0">
                      <c:v>29%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strRef>
                  <c:f>Sheet1!$E$7</c:f>
                  <c:strCache>
                    <c:ptCount val="1"/>
                    <c:pt idx="0">
                      <c:v>#N/A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Sheet1!$A$3:$A$7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Sheet1!$C$3:$C$7</c:f>
              <c:numCache>
                <c:formatCode>General</c:formatCode>
                <c:ptCount val="5"/>
                <c:pt idx="0">
                  <c:v>1.0</c:v>
                </c:pt>
                <c:pt idx="1">
                  <c:v>2.0</c:v>
                </c:pt>
                <c:pt idx="2">
                  <c:v>2.0</c:v>
                </c:pt>
                <c:pt idx="3">
                  <c:v>2.0</c:v>
                </c:pt>
                <c:pt idx="4">
                  <c:v>#N/A</c:v>
                </c:pt>
              </c:numCache>
            </c:numRef>
          </c:val>
        </c:ser>
        <c:ser>
          <c:idx val="0"/>
          <c:order val="1"/>
          <c:tx>
            <c:strRef>
              <c:f>Sheet1!$B$2</c:f>
              <c:strCache>
                <c:ptCount val="1"/>
                <c:pt idx="0">
                  <c:v>LC users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strRef>
                  <c:f>Sheet1!$D$3</c:f>
                  <c:strCache>
                    <c:ptCount val="1"/>
                    <c:pt idx="0">
                      <c:v>13%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Sheet1!$D$4</c:f>
                  <c:strCache>
                    <c:ptCount val="1"/>
                    <c:pt idx="0">
                      <c:v>32%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Sheet1!$D$5</c:f>
                  <c:strCache>
                    <c:ptCount val="1"/>
                    <c:pt idx="0">
                      <c:v>16%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Sheet1!$D$6</c:f>
                  <c:strCache>
                    <c:ptCount val="1"/>
                    <c:pt idx="0">
                      <c:v>24%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Sheet1!$D$7</c:f>
                  <c:strCache>
                    <c:ptCount val="1"/>
                    <c:pt idx="0">
                      <c:v>16%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Sheet1!$A$3:$A$7</c:f>
              <c:strCache>
                <c:ptCount val="5"/>
                <c:pt idx="0">
                  <c:v>Strongly agree</c:v>
                </c:pt>
                <c:pt idx="1">
                  <c:v>Somewhat agree</c:v>
                </c:pt>
                <c:pt idx="2">
                  <c:v>Neutral</c:v>
                </c:pt>
                <c:pt idx="3">
                  <c:v>Somewhat 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Sheet1!$B$3:$B$7</c:f>
              <c:numCache>
                <c:formatCode>General</c:formatCode>
                <c:ptCount val="5"/>
                <c:pt idx="0">
                  <c:v>8.0</c:v>
                </c:pt>
                <c:pt idx="1">
                  <c:v>20.0</c:v>
                </c:pt>
                <c:pt idx="2">
                  <c:v>10.0</c:v>
                </c:pt>
                <c:pt idx="3">
                  <c:v>15.0</c:v>
                </c:pt>
                <c:pt idx="4">
                  <c:v>10.0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064511288"/>
        <c:axId val="2114597768"/>
      </c:barChart>
      <c:catAx>
        <c:axId val="2064511288"/>
        <c:scaling>
          <c:orientation val="minMax"/>
        </c:scaling>
        <c:delete val="0"/>
        <c:axPos val="l"/>
        <c:majorTickMark val="none"/>
        <c:minorTickMark val="none"/>
        <c:tickLblPos val="nextTo"/>
        <c:crossAx val="2114597768"/>
        <c:crosses val="autoZero"/>
        <c:auto val="1"/>
        <c:lblAlgn val="ctr"/>
        <c:lblOffset val="100"/>
        <c:noMultiLvlLbl val="0"/>
      </c:catAx>
      <c:valAx>
        <c:axId val="21145977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064511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solidFill>
            <a:srgbClr val="000000"/>
          </a:solidFill>
          <a:latin typeface="Lato Regular"/>
          <a:cs typeface="Lato Regular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2997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3755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DV\EXTERNAL AFFAIRS - University Marketing\Branding\Brand Implementation Programme\templates\work in progress PPT\Graphics\16_9\16-9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8051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:\DV\EXTERNAL AFFAIRS - University Marketing\Branding\Brand Implementation Programme\templates\work in progress PPT\Graphics\16_9\16-9_split_6-12_sky_blue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794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3" name="Picture 2" descr="M:\DV\EXTERNAL AFFAIRS - University Marketing\Branding\Brand Implementation Programme\templates\work in progress PPT\Graphics\16_9\16-9_W_line_sky_blue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31500"/>
            <a:ext cx="9144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05/08/16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4.xml"/><Relationship Id="rId3" Type="http://schemas.openxmlformats.org/officeDocument/2006/relationships/chart" Target="../charts/char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chart" Target="../charts/chart15.xml"/><Relationship Id="rId3" Type="http://schemas.openxmlformats.org/officeDocument/2006/relationships/chart" Target="../charts/char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www.warwick.ac.uk/pbrommer/stayorgo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3651870"/>
            <a:ext cx="7056784" cy="97210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3200" dirty="0" smtClean="0"/>
              <a:t>Lecture Capture and </a:t>
            </a:r>
            <a:br>
              <a:rPr lang="en-GB" altLang="en-US" sz="3200" dirty="0" smtClean="0"/>
            </a:br>
            <a:r>
              <a:rPr lang="en-GB" altLang="en-US" sz="3200" dirty="0" smtClean="0"/>
              <a:t>ResponseWare Usage </a:t>
            </a:r>
            <a:r>
              <a:rPr lang="en-GB" altLang="en-US" sz="3200" dirty="0" smtClean="0"/>
              <a:t>in </a:t>
            </a:r>
            <a:r>
              <a:rPr lang="en-GB" altLang="en-US" sz="3200" dirty="0" smtClean="0"/>
              <a:t>ES386</a:t>
            </a:r>
            <a:endParaRPr lang="en-GB" altLang="en-US" sz="3200" dirty="0" smtClean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4515966"/>
            <a:ext cx="6400800" cy="540059"/>
          </a:xfrm>
        </p:spPr>
        <p:txBody>
          <a:bodyPr/>
          <a:lstStyle/>
          <a:p>
            <a:r>
              <a:rPr lang="en-GB" altLang="en-US" dirty="0" smtClean="0"/>
              <a:t>Presentation of Survey Results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Non-users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2000" dirty="0" err="1" smtClean="0"/>
              <a:t>Why</a:t>
            </a:r>
            <a:r>
              <a:rPr lang="de-DE" sz="2000" dirty="0" smtClean="0"/>
              <a:t> </a:t>
            </a:r>
            <a:r>
              <a:rPr lang="de-DE" sz="2000" dirty="0" err="1" smtClean="0"/>
              <a:t>did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 not </a:t>
            </a:r>
            <a:r>
              <a:rPr lang="de-DE" sz="2000" dirty="0" err="1" smtClean="0"/>
              <a:t>use</a:t>
            </a:r>
            <a:r>
              <a:rPr lang="de-DE" sz="2000" dirty="0" smtClean="0"/>
              <a:t> LC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smtClean="0"/>
              <a:t>ES386?</a:t>
            </a:r>
            <a:endParaRPr lang="en-GB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 you plan on using Lecture Capture in the future? </a:t>
            </a:r>
            <a:r>
              <a:rPr lang="en-US" sz="2000" dirty="0"/>
              <a:t>(Tick as many as apply) </a:t>
            </a:r>
            <a:endParaRPr lang="en-US" sz="2000" dirty="0" smtClean="0"/>
          </a:p>
          <a:p>
            <a:endParaRPr lang="en-GB" sz="2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3963205"/>
              </p:ext>
            </p:extLst>
          </p:nvPr>
        </p:nvGraphicFramePr>
        <p:xfrm>
          <a:off x="683568" y="2067694"/>
          <a:ext cx="345638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68209"/>
              </p:ext>
            </p:extLst>
          </p:nvPr>
        </p:nvGraphicFramePr>
        <p:xfrm>
          <a:off x="4644008" y="2355726"/>
          <a:ext cx="403244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851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Breakdown </a:t>
            </a:r>
            <a:r>
              <a:rPr lang="de-DE" dirty="0" err="1" smtClean="0"/>
              <a:t>of</a:t>
            </a:r>
            <a:r>
              <a:rPr lang="de-DE" dirty="0" smtClean="0"/>
              <a:t> LC </a:t>
            </a:r>
            <a:r>
              <a:rPr lang="de-DE" dirty="0" err="1" smtClean="0"/>
              <a:t>Usage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was LC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respondents</a:t>
            </a:r>
            <a:r>
              <a:rPr lang="de-DE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428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1550"/>
            <a:ext cx="7772400" cy="720080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Usage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91630"/>
            <a:ext cx="7772400" cy="432048"/>
          </a:xfrm>
        </p:spPr>
        <p:txBody>
          <a:bodyPr/>
          <a:lstStyle/>
          <a:p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 smtClean="0"/>
              <a:t>did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LC?</a:t>
            </a:r>
            <a:endParaRPr lang="en-GB" sz="2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670998"/>
              </p:ext>
            </p:extLst>
          </p:nvPr>
        </p:nvGraphicFramePr>
        <p:xfrm>
          <a:off x="683568" y="2283718"/>
          <a:ext cx="7776864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514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48352"/>
            <a:ext cx="7772400" cy="616426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Lecture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91630"/>
            <a:ext cx="7772400" cy="463723"/>
          </a:xfrm>
        </p:spPr>
        <p:txBody>
          <a:bodyPr/>
          <a:lstStyle/>
          <a:p>
            <a:r>
              <a:rPr lang="de-DE" sz="2000" dirty="0" err="1" smtClean="0"/>
              <a:t>Between</a:t>
            </a:r>
            <a:r>
              <a:rPr lang="de-DE" sz="2000" dirty="0" smtClean="0"/>
              <a:t> LC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lecture</a:t>
            </a:r>
            <a:r>
              <a:rPr lang="de-DE" sz="2000" dirty="0" smtClean="0"/>
              <a:t> </a:t>
            </a:r>
            <a:r>
              <a:rPr lang="de-DE" sz="2000" dirty="0" err="1" smtClean="0"/>
              <a:t>slides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download</a:t>
            </a:r>
            <a:r>
              <a:rPr lang="de-DE" sz="2000" dirty="0" smtClean="0"/>
              <a:t>, </a:t>
            </a:r>
            <a:r>
              <a:rPr lang="de-DE" sz="2000" dirty="0" err="1" smtClean="0"/>
              <a:t>which</a:t>
            </a:r>
            <a:r>
              <a:rPr lang="de-DE" sz="2000" dirty="0" smtClean="0"/>
              <a:t> </a:t>
            </a:r>
            <a:r>
              <a:rPr lang="de-DE" sz="2000" dirty="0" err="1" smtClean="0"/>
              <a:t>did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more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087595"/>
              </p:ext>
            </p:extLst>
          </p:nvPr>
        </p:nvGraphicFramePr>
        <p:xfrm>
          <a:off x="971600" y="2067694"/>
          <a:ext cx="7175500" cy="284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061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Evaluation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898534"/>
            <a:ext cx="6688832" cy="995474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respondents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LC?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839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1550"/>
            <a:ext cx="7772400" cy="720080"/>
          </a:xfrm>
        </p:spPr>
        <p:txBody>
          <a:bodyPr/>
          <a:lstStyle/>
          <a:p>
            <a:r>
              <a:rPr lang="de-DE" dirty="0" err="1" smtClean="0"/>
              <a:t>Usefulness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563638"/>
            <a:ext cx="7772400" cy="401563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LC </a:t>
            </a:r>
            <a:r>
              <a:rPr lang="de-DE" sz="2000" dirty="0" err="1" smtClean="0"/>
              <a:t>is</a:t>
            </a:r>
            <a:r>
              <a:rPr lang="de-DE" sz="2000" dirty="0" smtClean="0"/>
              <a:t> a </a:t>
            </a:r>
            <a:r>
              <a:rPr lang="de-DE" sz="2000" dirty="0" err="1" smtClean="0"/>
              <a:t>useful</a:t>
            </a:r>
            <a:r>
              <a:rPr lang="de-DE" sz="2000" dirty="0" smtClean="0"/>
              <a:t> </a:t>
            </a:r>
            <a:r>
              <a:rPr lang="de-DE" sz="2000" dirty="0" err="1" smtClean="0"/>
              <a:t>tool</a:t>
            </a:r>
            <a:r>
              <a:rPr lang="de-DE" sz="2000" dirty="0" smtClean="0"/>
              <a:t>?</a:t>
            </a:r>
            <a:endParaRPr lang="en-GB" sz="2000" i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924708"/>
              </p:ext>
            </p:extLst>
          </p:nvPr>
        </p:nvGraphicFramePr>
        <p:xfrm>
          <a:off x="971600" y="2139702"/>
          <a:ext cx="7175500" cy="229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2965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61084"/>
            <a:ext cx="7772400" cy="787751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as</a:t>
            </a:r>
            <a:r>
              <a:rPr lang="de-DE" dirty="0" smtClean="0"/>
              <a:t> a Course </a:t>
            </a:r>
            <a:r>
              <a:rPr lang="de-DE" dirty="0" err="1" smtClean="0"/>
              <a:t>Requirement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35646"/>
            <a:ext cx="7790392" cy="391715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LC </a:t>
            </a:r>
            <a:r>
              <a:rPr lang="de-DE" sz="2000" dirty="0" err="1" smtClean="0"/>
              <a:t>is</a:t>
            </a:r>
            <a:r>
              <a:rPr lang="de-DE" sz="2000" dirty="0" smtClean="0"/>
              <a:t> a </a:t>
            </a:r>
            <a:r>
              <a:rPr lang="de-DE" sz="2000" dirty="0" err="1" smtClean="0"/>
              <a:t>course</a:t>
            </a:r>
            <a:r>
              <a:rPr lang="de-DE" sz="2000" dirty="0" smtClean="0"/>
              <a:t> </a:t>
            </a:r>
            <a:r>
              <a:rPr lang="de-DE" sz="2000" dirty="0" err="1" smtClean="0"/>
              <a:t>requirement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189686"/>
              </p:ext>
            </p:extLst>
          </p:nvPr>
        </p:nvGraphicFramePr>
        <p:xfrm>
          <a:off x="1043608" y="2211710"/>
          <a:ext cx="7175500" cy="229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8659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43558"/>
            <a:ext cx="7772400" cy="760442"/>
          </a:xfrm>
        </p:spPr>
        <p:txBody>
          <a:bodyPr/>
          <a:lstStyle/>
          <a:p>
            <a:r>
              <a:rPr lang="de-DE" dirty="0" smtClean="0"/>
              <a:t>LC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Attendance</a:t>
            </a:r>
            <a:r>
              <a:rPr lang="de-DE" dirty="0" smtClean="0"/>
              <a:t> Substitute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563638"/>
            <a:ext cx="7772400" cy="391715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watching</a:t>
            </a:r>
            <a:r>
              <a:rPr lang="de-DE" sz="2000" dirty="0" smtClean="0"/>
              <a:t> LC </a:t>
            </a:r>
            <a:r>
              <a:rPr lang="de-DE" sz="2000" dirty="0" err="1" smtClean="0"/>
              <a:t>videos</a:t>
            </a:r>
            <a:r>
              <a:rPr lang="de-DE" sz="2000" dirty="0" smtClean="0"/>
              <a:t> can </a:t>
            </a:r>
            <a:r>
              <a:rPr lang="de-DE" sz="2000" dirty="0" err="1" smtClean="0"/>
              <a:t>replace</a:t>
            </a:r>
            <a:r>
              <a:rPr lang="de-DE" sz="2000" dirty="0" smtClean="0"/>
              <a:t> </a:t>
            </a:r>
            <a:r>
              <a:rPr lang="de-DE" sz="2000" dirty="0" err="1" smtClean="0"/>
              <a:t>attending</a:t>
            </a:r>
            <a:r>
              <a:rPr lang="de-DE" sz="2000" dirty="0" smtClean="0"/>
              <a:t> </a:t>
            </a:r>
            <a:r>
              <a:rPr lang="de-DE" sz="2000" dirty="0" err="1" smtClean="0"/>
              <a:t>lectures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07174"/>
              </p:ext>
            </p:extLst>
          </p:nvPr>
        </p:nvGraphicFramePr>
        <p:xfrm>
          <a:off x="899592" y="2211710"/>
          <a:ext cx="7175500" cy="247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266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43559"/>
            <a:ext cx="7772400" cy="720080"/>
          </a:xfrm>
        </p:spPr>
        <p:txBody>
          <a:bodyPr/>
          <a:lstStyle/>
          <a:p>
            <a:r>
              <a:rPr lang="de-DE" dirty="0" err="1" smtClean="0"/>
              <a:t>Attendance</a:t>
            </a:r>
            <a:r>
              <a:rPr lang="de-DE" dirty="0" smtClean="0"/>
              <a:t> </a:t>
            </a:r>
            <a:r>
              <a:rPr lang="de-DE" dirty="0" err="1" smtClean="0"/>
              <a:t>Decrease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91630"/>
            <a:ext cx="7772400" cy="391715"/>
          </a:xfrm>
        </p:spPr>
        <p:txBody>
          <a:bodyPr/>
          <a:lstStyle/>
          <a:p>
            <a:r>
              <a:rPr lang="de-DE" sz="2000" dirty="0" smtClean="0"/>
              <a:t>Do </a:t>
            </a:r>
            <a:r>
              <a:rPr lang="de-DE" sz="2000" dirty="0" err="1" smtClean="0"/>
              <a:t>you</a:t>
            </a:r>
            <a:r>
              <a:rPr lang="de-DE" sz="2000" dirty="0" smtClean="0"/>
              <a:t> </a:t>
            </a:r>
            <a:r>
              <a:rPr lang="de-DE" sz="2000" dirty="0" err="1" smtClean="0"/>
              <a:t>think</a:t>
            </a:r>
            <a:r>
              <a:rPr lang="de-DE" sz="2000" dirty="0" smtClean="0"/>
              <a:t>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LC </a:t>
            </a:r>
            <a:r>
              <a:rPr lang="de-DE" sz="2000" dirty="0" err="1" smtClean="0"/>
              <a:t>decreases</a:t>
            </a:r>
            <a:r>
              <a:rPr lang="de-DE" sz="2000" dirty="0" smtClean="0"/>
              <a:t> </a:t>
            </a:r>
            <a:r>
              <a:rPr lang="de-DE" sz="2000" dirty="0" err="1" smtClean="0"/>
              <a:t>lecture</a:t>
            </a:r>
            <a:r>
              <a:rPr lang="de-DE" sz="2000" dirty="0" smtClean="0"/>
              <a:t> </a:t>
            </a:r>
            <a:r>
              <a:rPr lang="de-DE" sz="2000" dirty="0" err="1" smtClean="0"/>
              <a:t>attendance</a:t>
            </a:r>
            <a:r>
              <a:rPr lang="de-DE" sz="2000" dirty="0" smtClean="0"/>
              <a:t>?</a:t>
            </a:r>
            <a:endParaRPr lang="en-GB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4683205"/>
              </p:ext>
            </p:extLst>
          </p:nvPr>
        </p:nvGraphicFramePr>
        <p:xfrm>
          <a:off x="971600" y="1923678"/>
          <a:ext cx="7175500" cy="247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16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2630"/>
            <a:ext cx="7772400" cy="699000"/>
          </a:xfrm>
        </p:spPr>
        <p:txBody>
          <a:bodyPr/>
          <a:lstStyle/>
          <a:p>
            <a:r>
              <a:rPr lang="en-GB" dirty="0" smtClean="0"/>
              <a:t>Comments – positive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484024" y="1419622"/>
            <a:ext cx="4627866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i="1" dirty="0"/>
              <a:t>“Lecture capture is without a doubt an asset to student learning” </a:t>
            </a:r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491630"/>
            <a:ext cx="3416388" cy="792088"/>
          </a:xfr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2400" i="1" dirty="0" smtClean="0"/>
              <a:t>“Amazing</a:t>
            </a:r>
            <a:r>
              <a:rPr lang="en-GB" sz="2400" i="1" dirty="0"/>
              <a:t>, revolutionized my study at </a:t>
            </a:r>
            <a:r>
              <a:rPr lang="en-GB" sz="2400" i="1" dirty="0" smtClean="0"/>
              <a:t>university”</a:t>
            </a:r>
            <a:endParaRPr lang="en-GB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1840" y="2283718"/>
            <a:ext cx="3384376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“</a:t>
            </a:r>
            <a:r>
              <a:rPr lang="en-US" i="1" dirty="0" err="1" smtClean="0"/>
              <a:t>Amazeballs</a:t>
            </a:r>
            <a:r>
              <a:rPr lang="en-US" i="1" dirty="0"/>
              <a:t>. Wish it was done for all </a:t>
            </a:r>
            <a:r>
              <a:rPr lang="en-US" i="1" dirty="0" smtClean="0"/>
              <a:t>modules.”</a:t>
            </a:r>
            <a:endParaRPr lang="en-US" i="1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4211960" y="3435846"/>
            <a:ext cx="468052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“Really really good tool for learning. Wish more modules had it.” </a:t>
            </a:r>
            <a:endParaRPr lang="en-GB" sz="2400" i="1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0" y="3919364"/>
            <a:ext cx="4788024" cy="1224136"/>
          </a:xfrm>
          <a:prstGeom prst="rect">
            <a:avLst/>
          </a:prstGeom>
          <a:solidFill>
            <a:srgbClr val="FFFFFF"/>
          </a:solidFill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i="1" dirty="0"/>
              <a:t>It should be available in all modules, especially ones with a large amount of mathematical theory</a:t>
            </a:r>
            <a:r>
              <a:rPr lang="en-GB" sz="2400" i="1" dirty="0" smtClean="0"/>
              <a:t>!” </a:t>
            </a:r>
            <a:endParaRPr lang="en-GB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4227934"/>
            <a:ext cx="3916170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“</a:t>
            </a:r>
            <a:r>
              <a:rPr lang="en-GB" i="1" dirty="0"/>
              <a:t>Very good system, especially if you miss a lecture</a:t>
            </a:r>
            <a:r>
              <a:rPr lang="en-GB" i="1" dirty="0" smtClean="0"/>
              <a:t>.” </a:t>
            </a:r>
            <a:endParaRPr lang="en-GB" i="1" dirty="0" smtClean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 bwMode="auto">
          <a:xfrm>
            <a:off x="3851920" y="2283718"/>
            <a:ext cx="5076056" cy="1224136"/>
          </a:xfrm>
          <a:prstGeom prst="rect">
            <a:avLst/>
          </a:prstGeom>
          <a:solidFill>
            <a:srgbClr val="FFFFFF"/>
          </a:solidFill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dirty="0"/>
              <a:t>Reviewing example problems </a:t>
            </a:r>
            <a:r>
              <a:rPr lang="en-GB" sz="2400" dirty="0" smtClean="0"/>
              <a:t>.. </a:t>
            </a:r>
            <a:r>
              <a:rPr lang="en-GB" sz="2400" dirty="0"/>
              <a:t>performed in the lecture repeatedly developed my problem solving </a:t>
            </a:r>
            <a:r>
              <a:rPr lang="en-GB" sz="2400" dirty="0" smtClean="0"/>
              <a:t>skills</a:t>
            </a:r>
            <a:r>
              <a:rPr lang="en-GB" sz="2400" i="1" dirty="0" smtClean="0"/>
              <a:t>”</a:t>
            </a:r>
            <a:endParaRPr lang="en-GB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7504" y="3147814"/>
            <a:ext cx="3744416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“Make lecture capture compulsory for all modules.” </a:t>
            </a:r>
            <a:endParaRPr lang="en-GB" i="1" dirty="0" smtClean="0"/>
          </a:p>
        </p:txBody>
      </p:sp>
    </p:spTree>
    <p:extLst>
      <p:ext uri="{BB962C8B-B14F-4D97-AF65-F5344CB8AC3E}">
        <p14:creationId xmlns:p14="http://schemas.microsoft.com/office/powerpoint/2010/main" val="183713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71550"/>
            <a:ext cx="7772400" cy="760442"/>
          </a:xfrm>
        </p:spPr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419622"/>
            <a:ext cx="7772400" cy="331236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Basic </a:t>
            </a:r>
            <a:r>
              <a:rPr lang="de-DE" dirty="0" smtClean="0"/>
              <a:t>Data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Lecture</a:t>
            </a:r>
            <a:r>
              <a:rPr lang="de-DE" dirty="0" smtClean="0"/>
              <a:t> Capture</a:t>
            </a:r>
            <a:endParaRPr lang="de-DE" dirty="0" smtClean="0"/>
          </a:p>
          <a:p>
            <a:pPr marL="971550" lvl="1" indent="-514350">
              <a:buFont typeface="+mj-lt"/>
              <a:buAutoNum type="alphaLcPeriod"/>
            </a:pPr>
            <a:r>
              <a:rPr lang="de-DE" sz="2000" dirty="0" err="1" smtClean="0"/>
              <a:t>Relevance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Lecture</a:t>
            </a:r>
            <a:r>
              <a:rPr lang="de-DE" sz="2000" dirty="0" smtClean="0"/>
              <a:t> Capture (LC)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dirty="0" smtClean="0"/>
              <a:t>LC </a:t>
            </a:r>
            <a:r>
              <a:rPr lang="de-DE" sz="2000" dirty="0" err="1" smtClean="0"/>
              <a:t>Usage</a:t>
            </a:r>
            <a:endParaRPr lang="de-DE" sz="2000" dirty="0" smtClean="0"/>
          </a:p>
          <a:p>
            <a:pPr marL="971550" lvl="1" indent="-514350">
              <a:buFont typeface="+mj-lt"/>
              <a:buAutoNum type="alphaLcPeriod"/>
            </a:pPr>
            <a:r>
              <a:rPr lang="de-DE" sz="2000" dirty="0" smtClean="0"/>
              <a:t>LC </a:t>
            </a:r>
            <a:r>
              <a:rPr lang="de-DE" sz="2000" dirty="0" smtClean="0"/>
              <a:t>Evaluation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ResponseWare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Discussion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2630"/>
            <a:ext cx="7772400" cy="699000"/>
          </a:xfrm>
        </p:spPr>
        <p:txBody>
          <a:bodyPr/>
          <a:lstStyle/>
          <a:p>
            <a:r>
              <a:rPr lang="en-GB" dirty="0" smtClean="0"/>
              <a:t>Comments – attendance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1563638"/>
            <a:ext cx="3403730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“Lecture </a:t>
            </a:r>
            <a:r>
              <a:rPr lang="en-US" i="1" dirty="0"/>
              <a:t>Capture does not replace the lecture itself</a:t>
            </a:r>
            <a:r>
              <a:rPr lang="en-US" i="1" dirty="0" smtClean="0"/>
              <a:t>.” 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63638"/>
            <a:ext cx="4211960" cy="1569660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dirty="0"/>
              <a:t>“The attendance was far higher than other modules, implying that lecture capture doesn't have a negative </a:t>
            </a:r>
            <a:r>
              <a:rPr lang="en-US" i="1" dirty="0" smtClean="0"/>
              <a:t>impact.”</a:t>
            </a:r>
            <a:endParaRPr lang="en-US" i="1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4572000" y="2499742"/>
            <a:ext cx="468052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/>
              <a:t>“Lecture capture had no effect on my </a:t>
            </a:r>
            <a:r>
              <a:rPr lang="en-GB" sz="2400" i="1" dirty="0" smtClean="0"/>
              <a:t>attendance</a:t>
            </a:r>
            <a:r>
              <a:rPr lang="is-IS" sz="2400" i="1" dirty="0" smtClean="0"/>
              <a:t>…</a:t>
            </a:r>
            <a:r>
              <a:rPr lang="en-GB" sz="2400" i="1" dirty="0" smtClean="0"/>
              <a:t>” </a:t>
            </a:r>
            <a:endParaRPr lang="en-GB" sz="2400" i="1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0" y="3909952"/>
            <a:ext cx="468052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/>
              <a:t>“As someone who has struggled to attend lectures due to family issues lecture capture was invaluable. </a:t>
            </a:r>
            <a:r>
              <a:rPr lang="en-GB" sz="2400" i="1" dirty="0" smtClean="0"/>
              <a:t>” </a:t>
            </a:r>
            <a:endParaRPr lang="en-GB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4227934"/>
            <a:ext cx="3916170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“</a:t>
            </a:r>
            <a:r>
              <a:rPr lang="en-GB" i="1" dirty="0"/>
              <a:t>Very good system, especially if you miss a lecture</a:t>
            </a:r>
            <a:r>
              <a:rPr lang="en-GB" i="1" dirty="0" smtClean="0"/>
              <a:t>.” </a:t>
            </a:r>
            <a:endParaRPr lang="en-GB" i="1" dirty="0" smtClean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 bwMode="auto">
          <a:xfrm>
            <a:off x="899592" y="3363838"/>
            <a:ext cx="720080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i="1" dirty="0"/>
              <a:t>It is down to us whether we turn up to lectures or </a:t>
            </a:r>
            <a:r>
              <a:rPr lang="en-GB" sz="2400" i="1" dirty="0" smtClean="0"/>
              <a:t>not.” 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933801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2630"/>
            <a:ext cx="7772400" cy="699000"/>
          </a:xfrm>
        </p:spPr>
        <p:txBody>
          <a:bodyPr/>
          <a:lstStyle/>
          <a:p>
            <a:r>
              <a:rPr lang="en-GB" dirty="0" smtClean="0"/>
              <a:t>Criticism and Suggestions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91630"/>
            <a:ext cx="4572000" cy="1569660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“Boring</a:t>
            </a:r>
            <a:r>
              <a:rPr lang="en-US" i="1" dirty="0"/>
              <a:t>. It would be better to make short clip </a:t>
            </a:r>
            <a:r>
              <a:rPr lang="en-US" i="1" dirty="0" smtClean="0"/>
              <a:t>videos</a:t>
            </a:r>
            <a:r>
              <a:rPr lang="is-IS" i="1" dirty="0" smtClean="0"/>
              <a:t>…</a:t>
            </a:r>
            <a:r>
              <a:rPr lang="en-US" i="1" dirty="0"/>
              <a:t>the videos should have some form of </a:t>
            </a:r>
            <a:r>
              <a:rPr lang="en-US" i="1" dirty="0" smtClean="0"/>
              <a:t>navigation. </a:t>
            </a:r>
            <a:r>
              <a:rPr lang="en-US" i="1" dirty="0"/>
              <a:t>It adds nothing to </a:t>
            </a:r>
            <a:r>
              <a:rPr lang="en-US" i="1" dirty="0" smtClean="0"/>
              <a:t>lectures</a:t>
            </a:r>
            <a:r>
              <a:rPr lang="en-US" i="1" dirty="0"/>
              <a:t>.</a:t>
            </a:r>
            <a:r>
              <a:rPr lang="en-US" i="1" dirty="0" smtClean="0"/>
              <a:t>”</a:t>
            </a:r>
            <a:endParaRPr lang="en-US" i="1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4572000" y="1419622"/>
            <a:ext cx="468052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i="1" dirty="0"/>
              <a:t>If there is concern regarding attendance in lectures due to lecture capture, at least an audio version of it would be immensely helpful</a:t>
            </a:r>
            <a:r>
              <a:rPr lang="en-GB" sz="2400" i="1" dirty="0" smtClean="0"/>
              <a:t>.” </a:t>
            </a:r>
            <a:endParaRPr lang="en-GB" sz="2400" i="1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33418" y="3147814"/>
            <a:ext cx="4680520" cy="1224136"/>
          </a:xfrm>
          <a:prstGeom prst="rect">
            <a:avLst/>
          </a:prstGeom>
          <a:solidFill>
            <a:srgbClr val="FFFFFF"/>
          </a:solidFill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i="1" dirty="0"/>
              <a:t>I'm unsure about something, looking for another way to explain the concept </a:t>
            </a:r>
            <a:r>
              <a:rPr lang="en-GB" sz="2400" i="1" dirty="0" smtClean="0"/>
              <a:t>will </a:t>
            </a:r>
            <a:r>
              <a:rPr lang="en-GB" sz="2400" i="1" dirty="0"/>
              <a:t>be more </a:t>
            </a:r>
            <a:r>
              <a:rPr lang="en-GB" sz="2400" i="1" dirty="0" smtClean="0"/>
              <a:t>effective.” </a:t>
            </a:r>
            <a:endParaRPr lang="en-GB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3219822"/>
            <a:ext cx="3916170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“The </a:t>
            </a:r>
            <a:r>
              <a:rPr lang="en-GB" i="1" dirty="0"/>
              <a:t>online player software is very </a:t>
            </a:r>
            <a:r>
              <a:rPr lang="en-GB" i="1" dirty="0" err="1" smtClean="0"/>
              <a:t>glitchy</a:t>
            </a:r>
            <a:r>
              <a:rPr lang="en-GB" i="1" dirty="0" smtClean="0"/>
              <a:t>.” </a:t>
            </a:r>
            <a:endParaRPr lang="en-GB" i="1" dirty="0" smtClean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 bwMode="auto">
          <a:xfrm>
            <a:off x="11608" y="4371950"/>
            <a:ext cx="9024888" cy="7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Ultimately it could be detrimental to the university experience if it were made available for all lectures. </a:t>
            </a:r>
            <a:endParaRPr lang="en-US" sz="2400" dirty="0"/>
          </a:p>
          <a:p>
            <a:pPr algn="ctr"/>
            <a:r>
              <a:rPr lang="en-GB" sz="2400" i="1" dirty="0" smtClean="0"/>
              <a:t>” 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66929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Evaluation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smtClean="0"/>
              <a:t>ResponseWare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898534"/>
            <a:ext cx="6976864" cy="995474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respondents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smtClean="0"/>
              <a:t>RW?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66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843558"/>
            <a:ext cx="7772400" cy="720080"/>
          </a:xfrm>
        </p:spPr>
        <p:txBody>
          <a:bodyPr/>
          <a:lstStyle/>
          <a:p>
            <a:r>
              <a:rPr lang="de-DE" dirty="0" smtClean="0"/>
              <a:t>ResponseWare </a:t>
            </a:r>
            <a:r>
              <a:rPr lang="de-DE" dirty="0" err="1" smtClean="0"/>
              <a:t>uptake</a:t>
            </a:r>
            <a:r>
              <a:rPr lang="de-DE" dirty="0" smtClean="0"/>
              <a:t> in ES386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776041"/>
              </p:ext>
            </p:extLst>
          </p:nvPr>
        </p:nvGraphicFramePr>
        <p:xfrm>
          <a:off x="611560" y="1419622"/>
          <a:ext cx="7708900" cy="3723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6055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43559"/>
            <a:ext cx="7772400" cy="720080"/>
          </a:xfrm>
        </p:spPr>
        <p:txBody>
          <a:bodyPr/>
          <a:lstStyle/>
          <a:p>
            <a:r>
              <a:rPr lang="de-DE" dirty="0" smtClean="0"/>
              <a:t>ResponseWare </a:t>
            </a:r>
            <a:r>
              <a:rPr lang="de-DE" dirty="0" err="1" smtClean="0"/>
              <a:t>Use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91630"/>
            <a:ext cx="7772400" cy="391715"/>
          </a:xfrm>
        </p:spPr>
        <p:txBody>
          <a:bodyPr/>
          <a:lstStyle/>
          <a:p>
            <a:r>
              <a:rPr lang="en-GB" sz="2000" dirty="0" smtClean="0"/>
              <a:t>How </a:t>
            </a:r>
            <a:r>
              <a:rPr lang="en-GB" sz="2000" dirty="0"/>
              <a:t>often did you answer </a:t>
            </a:r>
            <a:r>
              <a:rPr lang="en-GB" sz="2000" dirty="0" smtClean="0"/>
              <a:t>RW questions in </a:t>
            </a:r>
            <a:r>
              <a:rPr lang="en-GB" sz="2000" dirty="0"/>
              <a:t>this module?</a:t>
            </a:r>
            <a:r>
              <a:rPr lang="en-GB" sz="2000" dirty="0"/>
              <a:t> </a:t>
            </a:r>
            <a:endParaRPr lang="en-GB" sz="2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8832957"/>
              </p:ext>
            </p:extLst>
          </p:nvPr>
        </p:nvGraphicFramePr>
        <p:xfrm>
          <a:off x="899592" y="2067694"/>
          <a:ext cx="7175500" cy="245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879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43559"/>
            <a:ext cx="7772400" cy="720080"/>
          </a:xfrm>
        </p:spPr>
        <p:txBody>
          <a:bodyPr/>
          <a:lstStyle/>
          <a:p>
            <a:r>
              <a:rPr lang="de-DE" dirty="0" smtClean="0"/>
              <a:t>ResponseWare </a:t>
            </a:r>
            <a:r>
              <a:rPr lang="de-DE" dirty="0" err="1" smtClean="0"/>
              <a:t>Reasons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91630"/>
            <a:ext cx="7772400" cy="391715"/>
          </a:xfrm>
        </p:spPr>
        <p:txBody>
          <a:bodyPr/>
          <a:lstStyle/>
          <a:p>
            <a:r>
              <a:rPr lang="en-US" sz="2000" dirty="0"/>
              <a:t>What were your main motivations behind answering </a:t>
            </a:r>
            <a:r>
              <a:rPr lang="en-US" sz="2000" dirty="0" smtClean="0"/>
              <a:t>RW </a:t>
            </a:r>
            <a:r>
              <a:rPr lang="en-US" sz="2000" dirty="0"/>
              <a:t>questions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(Tick all that apply)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Instant feedback to students more relevant than influence on module. </a:t>
            </a:r>
            <a:endParaRPr lang="en-US" sz="2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7701283"/>
              </p:ext>
            </p:extLst>
          </p:nvPr>
        </p:nvGraphicFramePr>
        <p:xfrm>
          <a:off x="755576" y="2211710"/>
          <a:ext cx="7175500" cy="186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44686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43559"/>
            <a:ext cx="7772400" cy="720080"/>
          </a:xfrm>
        </p:spPr>
        <p:txBody>
          <a:bodyPr/>
          <a:lstStyle/>
          <a:p>
            <a:r>
              <a:rPr lang="de-DE" dirty="0" smtClean="0"/>
              <a:t>ResponseWare </a:t>
            </a:r>
            <a:r>
              <a:rPr lang="de-DE" dirty="0" err="1" smtClean="0"/>
              <a:t>abstention</a:t>
            </a:r>
            <a:r>
              <a:rPr lang="de-DE" dirty="0" smtClean="0"/>
              <a:t>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91630"/>
            <a:ext cx="7772400" cy="391715"/>
          </a:xfrm>
        </p:spPr>
        <p:txBody>
          <a:bodyPr/>
          <a:lstStyle/>
          <a:p>
            <a:r>
              <a:rPr lang="en-US" sz="2000" dirty="0" smtClean="0"/>
              <a:t>Why did you sometimes not answer RW questions? (Tick all that apply)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Other reasons: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Not attending lectures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Technical difficulties (slow phone, missed session ID)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959069"/>
              </p:ext>
            </p:extLst>
          </p:nvPr>
        </p:nvGraphicFramePr>
        <p:xfrm>
          <a:off x="899592" y="1923678"/>
          <a:ext cx="7175500" cy="245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3539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chemeClr val="tx2"/>
                </a:solidFill>
              </a:rPr>
              <a:t>RW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usefulness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and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expansion</a:t>
            </a:r>
            <a:r>
              <a:rPr lang="de-DE" dirty="0" smtClean="0"/>
              <a:t>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Do you think that ResponseWare is a useful tool?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Would you like to see ResponseWare questions in other modules? </a:t>
            </a:r>
            <a:endParaRPr lang="en-US" sz="20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759093"/>
              </p:ext>
            </p:extLst>
          </p:nvPr>
        </p:nvGraphicFramePr>
        <p:xfrm>
          <a:off x="3491880" y="2067694"/>
          <a:ext cx="4457700" cy="208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054760"/>
              </p:ext>
            </p:extLst>
          </p:nvPr>
        </p:nvGraphicFramePr>
        <p:xfrm>
          <a:off x="-554332" y="2067694"/>
          <a:ext cx="4457700" cy="208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98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2630"/>
            <a:ext cx="7772400" cy="699000"/>
          </a:xfrm>
        </p:spPr>
        <p:txBody>
          <a:bodyPr/>
          <a:lstStyle/>
          <a:p>
            <a:r>
              <a:rPr lang="en-GB" dirty="0" smtClean="0"/>
              <a:t>Comments – positive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3435846"/>
            <a:ext cx="4211960" cy="1200328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“</a:t>
            </a:r>
            <a:r>
              <a:rPr lang="en-GB" dirty="0"/>
              <a:t>Very useful having a method where people don't have to shout out answers</a:t>
            </a:r>
            <a:r>
              <a:rPr lang="en-GB" dirty="0" smtClean="0"/>
              <a:t>.</a:t>
            </a:r>
            <a:r>
              <a:rPr lang="en-GB" i="1" dirty="0" smtClean="0"/>
              <a:t>” </a:t>
            </a: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4457" y="1635646"/>
            <a:ext cx="3275856" cy="1569660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“</a:t>
            </a:r>
            <a:r>
              <a:rPr lang="en-US" i="1" dirty="0"/>
              <a:t>Such a good way for the lecturer to quickly see what students are struggling </a:t>
            </a:r>
            <a:r>
              <a:rPr lang="en-US" i="1" dirty="0" smtClean="0"/>
              <a:t>with.”</a:t>
            </a:r>
            <a:endParaRPr lang="en-US" i="1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3347864" y="1491630"/>
            <a:ext cx="579613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“Helped </a:t>
            </a:r>
            <a:r>
              <a:rPr lang="en-GB" sz="2400" i="1" dirty="0"/>
              <a:t>break down understanding showing which areas I needed to concentrate on</a:t>
            </a:r>
            <a:r>
              <a:rPr lang="en-GB" sz="2400" i="1" dirty="0" smtClean="0"/>
              <a:t>.” </a:t>
            </a:r>
            <a:endParaRPr lang="en-GB" sz="2400" i="1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28332" y="3507854"/>
            <a:ext cx="4788024" cy="1512168"/>
          </a:xfrm>
          <a:prstGeom prst="rect">
            <a:avLst/>
          </a:prstGeom>
          <a:solidFill>
            <a:srgbClr val="FFFFFF"/>
          </a:solidFill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i="1" dirty="0"/>
              <a:t>Helps to keep my attention focused on the lecture. Also, it asks us to think in lectures, which is something that does not happen </a:t>
            </a:r>
            <a:r>
              <a:rPr lang="en-GB" sz="2400" i="1" dirty="0" smtClean="0"/>
              <a:t>enough” </a:t>
            </a:r>
            <a:endParaRPr lang="en-GB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2499742"/>
            <a:ext cx="4680520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“Didn't </a:t>
            </a:r>
            <a:r>
              <a:rPr lang="en-US" i="1" dirty="0"/>
              <a:t>bother </a:t>
            </a:r>
            <a:r>
              <a:rPr lang="en-US" i="1" dirty="0" smtClean="0"/>
              <a:t>participating, </a:t>
            </a:r>
            <a:r>
              <a:rPr lang="en-US" i="1" dirty="0"/>
              <a:t>but </a:t>
            </a:r>
            <a:r>
              <a:rPr lang="en-US" i="1" dirty="0" smtClean="0"/>
              <a:t>the questions </a:t>
            </a:r>
            <a:r>
              <a:rPr lang="en-US" i="1" dirty="0"/>
              <a:t>were useful and </a:t>
            </a:r>
            <a:r>
              <a:rPr lang="en-US" i="1" dirty="0" smtClean="0"/>
              <a:t>testing”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61215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2630"/>
            <a:ext cx="7772400" cy="699000"/>
          </a:xfrm>
        </p:spPr>
        <p:txBody>
          <a:bodyPr/>
          <a:lstStyle/>
          <a:p>
            <a:r>
              <a:rPr lang="en-GB" dirty="0" smtClean="0"/>
              <a:t>Criticism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91630"/>
            <a:ext cx="3889471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“</a:t>
            </a:r>
            <a:r>
              <a:rPr lang="en-US" i="1" dirty="0"/>
              <a:t>Was a useful </a:t>
            </a:r>
            <a:r>
              <a:rPr lang="en-US" i="1" dirty="0" smtClean="0"/>
              <a:t>tool </a:t>
            </a:r>
            <a:r>
              <a:rPr lang="en-US" i="1" dirty="0"/>
              <a:t>but is not compatible on all </a:t>
            </a:r>
            <a:r>
              <a:rPr lang="en-US" i="1" dirty="0" smtClean="0"/>
              <a:t>devices.”</a:t>
            </a:r>
            <a:endParaRPr lang="en-US" i="1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3851920" y="987574"/>
            <a:ext cx="2843808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i="1" dirty="0"/>
              <a:t>Buggy but I like </a:t>
            </a:r>
            <a:r>
              <a:rPr lang="en-GB" sz="2400" i="1" dirty="0" smtClean="0"/>
              <a:t>it.” </a:t>
            </a:r>
            <a:endParaRPr lang="en-GB" sz="2400" i="1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179512" y="2427734"/>
            <a:ext cx="8784976" cy="2592288"/>
          </a:xfrm>
          <a:prstGeom prst="rect">
            <a:avLst/>
          </a:prstGeom>
          <a:solidFill>
            <a:srgbClr val="FFFFFF"/>
          </a:solidFill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i="1" dirty="0" smtClean="0"/>
              <a:t>“</a:t>
            </a:r>
            <a:r>
              <a:rPr lang="en-GB" sz="2400" i="1" dirty="0"/>
              <a:t>I think ResponseWare is </a:t>
            </a:r>
            <a:r>
              <a:rPr lang="en-GB" sz="2400" b="1" i="1" dirty="0"/>
              <a:t>waste of time</a:t>
            </a:r>
            <a:r>
              <a:rPr lang="en-GB" sz="2400" i="1" dirty="0" smtClean="0"/>
              <a:t>. </a:t>
            </a:r>
            <a:r>
              <a:rPr lang="is-IS" sz="2400" i="1" dirty="0" smtClean="0"/>
              <a:t>…</a:t>
            </a:r>
            <a:r>
              <a:rPr lang="en-GB" sz="2400" i="1" dirty="0" smtClean="0"/>
              <a:t> </a:t>
            </a:r>
            <a:r>
              <a:rPr lang="en-GB" sz="2400" i="1" dirty="0"/>
              <a:t>The impression it gives to </a:t>
            </a:r>
            <a:r>
              <a:rPr lang="en-GB" sz="2400" i="1" dirty="0" smtClean="0"/>
              <a:t>students </a:t>
            </a:r>
            <a:r>
              <a:rPr lang="is-IS" sz="2400" i="1" dirty="0" smtClean="0"/>
              <a:t>… </a:t>
            </a:r>
            <a:r>
              <a:rPr lang="en-GB" sz="2400" i="1" dirty="0" smtClean="0"/>
              <a:t> </a:t>
            </a:r>
            <a:r>
              <a:rPr lang="en-GB" sz="2400" i="1" dirty="0"/>
              <a:t>is that </a:t>
            </a:r>
            <a:r>
              <a:rPr lang="en-GB" sz="2400" b="1" i="1" dirty="0"/>
              <a:t>having your phone ou</a:t>
            </a:r>
            <a:r>
              <a:rPr lang="en-GB" sz="2400" i="1" dirty="0"/>
              <a:t>t during lectures is a good thing. This masks the bigger problem of student </a:t>
            </a:r>
            <a:r>
              <a:rPr lang="en-GB" sz="2400" b="1" i="1" dirty="0"/>
              <a:t>over-stimulation </a:t>
            </a:r>
            <a:r>
              <a:rPr lang="en-GB" sz="2400" i="1" dirty="0"/>
              <a:t>from looking at screens all day and expecting a response to their input straight away. </a:t>
            </a:r>
            <a:r>
              <a:rPr lang="is-IS" sz="2400" i="1" dirty="0" smtClean="0"/>
              <a:t>…</a:t>
            </a:r>
            <a:r>
              <a:rPr lang="en-GB" sz="2400" i="1" dirty="0" smtClean="0"/>
              <a:t> [W]e </a:t>
            </a:r>
            <a:r>
              <a:rPr lang="en-GB" sz="2400" i="1" dirty="0"/>
              <a:t>students have </a:t>
            </a:r>
            <a:r>
              <a:rPr lang="en-GB" sz="2400" b="1" i="1" dirty="0"/>
              <a:t>retreated</a:t>
            </a:r>
            <a:r>
              <a:rPr lang="en-GB" sz="2400" i="1" dirty="0"/>
              <a:t> into our devices. Soon all students will be </a:t>
            </a:r>
            <a:r>
              <a:rPr lang="en-GB" sz="2400" b="1" i="1" dirty="0"/>
              <a:t>completely pacified</a:t>
            </a:r>
            <a:r>
              <a:rPr lang="en-GB" sz="2400" i="1" dirty="0"/>
              <a:t> and </a:t>
            </a:r>
            <a:r>
              <a:rPr lang="en-GB" sz="2400" b="1" i="1" dirty="0"/>
              <a:t>disenfranchised</a:t>
            </a:r>
            <a:r>
              <a:rPr lang="en-GB" sz="2400" i="1" dirty="0"/>
              <a:t> by the real world</a:t>
            </a:r>
            <a:r>
              <a:rPr lang="en-GB" sz="2400" i="1" dirty="0" smtClean="0"/>
              <a:t>.” </a:t>
            </a:r>
            <a:endParaRPr lang="en-GB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1563638"/>
            <a:ext cx="4680520" cy="830997"/>
          </a:xfrm>
          <a:prstGeom prst="rect">
            <a:avLst/>
          </a:prstGeom>
          <a:ln>
            <a:solidFill>
              <a:srgbClr val="A86ED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“</a:t>
            </a:r>
            <a:r>
              <a:rPr lang="en-US" i="1" dirty="0"/>
              <a:t>T</a:t>
            </a:r>
            <a:r>
              <a:rPr lang="en-US" i="1" dirty="0" smtClean="0"/>
              <a:t>he </a:t>
            </a:r>
            <a:r>
              <a:rPr lang="en-US" i="1" dirty="0"/>
              <a:t>correct answers don't always get translated to the lecture slides</a:t>
            </a:r>
            <a:r>
              <a:rPr lang="en-US" i="1" dirty="0" smtClean="0"/>
              <a:t>.”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2871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General 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5794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 cohort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students watching lectures (live or LC) captured by survey.</a:t>
            </a:r>
          </a:p>
          <a:p>
            <a:r>
              <a:rPr lang="en-GB" dirty="0" smtClean="0"/>
              <a:t>No students not watching at all responded – but they exist (≈50 non-responders).</a:t>
            </a:r>
          </a:p>
          <a:p>
            <a:r>
              <a:rPr lang="en-GB" dirty="0" smtClean="0"/>
              <a:t>Hard core of students not reached by lecture or lecture capture.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4832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LC and attendance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7 respondents go to class rarely</a:t>
            </a:r>
          </a:p>
          <a:p>
            <a:pPr lvl="1"/>
            <a:r>
              <a:rPr lang="en-GB" dirty="0" smtClean="0"/>
              <a:t>Regular LC users, find LC useful.</a:t>
            </a:r>
          </a:p>
          <a:p>
            <a:pPr lvl="1"/>
            <a:r>
              <a:rPr lang="en-GB" dirty="0" smtClean="0"/>
              <a:t>Use LC to catch up (5 also for revision).</a:t>
            </a:r>
          </a:p>
          <a:p>
            <a:pPr lvl="1"/>
            <a:r>
              <a:rPr lang="en-GB" dirty="0" smtClean="0"/>
              <a:t>5 say LC can replace attendance.</a:t>
            </a:r>
          </a:p>
          <a:p>
            <a:pPr lvl="1"/>
            <a:r>
              <a:rPr lang="en-GB" dirty="0" smtClean="0"/>
              <a:t>Only 2 believe that LC reduces attendance.</a:t>
            </a:r>
          </a:p>
          <a:p>
            <a:r>
              <a:rPr lang="en-GB" dirty="0" smtClean="0"/>
              <a:t>Not all would go more often without LC.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3419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LC and attendance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regular attendees use LC: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Slowed-down revision (benefits some learners).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Fall-back for missed lectures.</a:t>
            </a:r>
          </a:p>
          <a:p>
            <a:pPr marL="457200" indent="-457200"/>
            <a:r>
              <a:rPr lang="en-GB" dirty="0" smtClean="0"/>
              <a:t>Students use fall-back responsibly: More than 60% of fall-back users attend class often.</a:t>
            </a:r>
          </a:p>
        </p:txBody>
      </p:sp>
    </p:spTree>
    <p:extLst>
      <p:ext uri="{BB962C8B-B14F-4D97-AF65-F5344CB8AC3E}">
        <p14:creationId xmlns:p14="http://schemas.microsoft.com/office/powerpoint/2010/main" val="271159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LC and student satisfaction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Students are happy (and vocal) about LC.</a:t>
            </a:r>
          </a:p>
          <a:p>
            <a:pPr lvl="1"/>
            <a:r>
              <a:rPr lang="en-GB" dirty="0" smtClean="0"/>
              <a:t>Comments in survey.</a:t>
            </a:r>
          </a:p>
          <a:p>
            <a:pPr lvl="1"/>
            <a:r>
              <a:rPr lang="en-GB" dirty="0" smtClean="0"/>
              <a:t>Comments in module feedback.</a:t>
            </a:r>
          </a:p>
          <a:p>
            <a:r>
              <a:rPr lang="en-GB" dirty="0" smtClean="0"/>
              <a:t>Perceived benefits: </a:t>
            </a:r>
          </a:p>
          <a:p>
            <a:pPr lvl="1"/>
            <a:r>
              <a:rPr lang="en-GB" dirty="0" smtClean="0"/>
              <a:t>Learning aid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ime management</a:t>
            </a:r>
          </a:p>
          <a:p>
            <a:r>
              <a:rPr lang="en-GB" dirty="0" smtClean="0"/>
              <a:t>Administrative impact of LC is minimal.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2891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RW and attendance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RW: Low-threshold way to interact (anonymity removes fear of scrutiny</a:t>
            </a:r>
          </a:p>
          <a:p>
            <a:pPr lvl="1"/>
            <a:r>
              <a:rPr lang="en-GB" dirty="0" smtClean="0"/>
              <a:t>but still ⅓ of respondents did not guess.</a:t>
            </a:r>
          </a:p>
          <a:p>
            <a:r>
              <a:rPr lang="en-GB" dirty="0" smtClean="0"/>
              <a:t>Difficult to derive connection from survey.</a:t>
            </a:r>
          </a:p>
          <a:p>
            <a:pPr lvl="1"/>
            <a:r>
              <a:rPr lang="en-GB" dirty="0" smtClean="0"/>
              <a:t>Students described attendance as “high.”</a:t>
            </a:r>
          </a:p>
          <a:p>
            <a:r>
              <a:rPr lang="en-GB" dirty="0" smtClean="0"/>
              <a:t>Possibility to influence presentation not main motivation for students.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3239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Lecture capture may be minor factor in decreasing attendance.</a:t>
            </a:r>
          </a:p>
          <a:p>
            <a:r>
              <a:rPr lang="en-GB" dirty="0" smtClean="0"/>
              <a:t>LC for most not full attendance replacement.</a:t>
            </a:r>
          </a:p>
          <a:p>
            <a:r>
              <a:rPr lang="en-GB" dirty="0" smtClean="0"/>
              <a:t>LC: Revision tool and fall-back.</a:t>
            </a:r>
          </a:p>
          <a:p>
            <a:r>
              <a:rPr lang="en-GB" dirty="0" smtClean="0"/>
              <a:t>RW: Feedback tool to test knowledge.</a:t>
            </a:r>
          </a:p>
          <a:p>
            <a:r>
              <a:rPr lang="en-GB" dirty="0" smtClean="0"/>
              <a:t>Emphasising RW use to influence presentation:</a:t>
            </a:r>
            <a:br>
              <a:rPr lang="en-GB" dirty="0" smtClean="0"/>
            </a:br>
            <a:r>
              <a:rPr lang="en-GB" dirty="0" smtClean="0"/>
              <a:t>Pathway to increased attendance.</a:t>
            </a:r>
          </a:p>
        </p:txBody>
      </p:sp>
    </p:spTree>
    <p:extLst>
      <p:ext uri="{BB962C8B-B14F-4D97-AF65-F5344CB8AC3E}">
        <p14:creationId xmlns:p14="http://schemas.microsoft.com/office/powerpoint/2010/main" val="1345867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55526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WIHEA Student Engagement</a:t>
            </a:r>
            <a:br>
              <a:rPr lang="en-GB" dirty="0" smtClean="0"/>
            </a:b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6"/>
            <a:ext cx="8229600" cy="33123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Project Team:</a:t>
            </a:r>
          </a:p>
          <a:p>
            <a:pPr marL="0" indent="0">
              <a:buNone/>
            </a:pPr>
            <a:r>
              <a:rPr lang="en-GB" sz="2800" b="1" dirty="0" smtClean="0"/>
              <a:t>Dr Peter Brommer (Engineering, lead), </a:t>
            </a:r>
            <a:r>
              <a:rPr lang="en-GB" sz="2800" b="1" dirty="0" err="1" smtClean="0"/>
              <a:t>Nirmisha</a:t>
            </a:r>
            <a:r>
              <a:rPr lang="en-GB" sz="2800" b="1" dirty="0" smtClean="0"/>
              <a:t> Bhatt (</a:t>
            </a:r>
            <a:r>
              <a:rPr lang="en-GB" sz="2800" b="1" dirty="0" err="1" smtClean="0"/>
              <a:t>Eng</a:t>
            </a:r>
            <a:r>
              <a:rPr lang="en-GB" sz="2800" b="1" dirty="0" smtClean="0"/>
              <a:t>), </a:t>
            </a:r>
            <a:r>
              <a:rPr lang="en-GB" sz="2800" b="1" dirty="0" err="1" smtClean="0"/>
              <a:t>Eimantas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Puscius</a:t>
            </a:r>
            <a:r>
              <a:rPr lang="en-GB" sz="2800" b="1" dirty="0" smtClean="0"/>
              <a:t> (</a:t>
            </a:r>
            <a:r>
              <a:rPr lang="en-GB" sz="2800" b="1" dirty="0" err="1" smtClean="0"/>
              <a:t>Eng</a:t>
            </a:r>
            <a:r>
              <a:rPr lang="en-GB" sz="2800" b="1" dirty="0" smtClean="0"/>
              <a:t>), </a:t>
            </a:r>
            <a:r>
              <a:rPr lang="en-GB" sz="2800" b="1" dirty="0" err="1" smtClean="0"/>
              <a:t>Yara</a:t>
            </a:r>
            <a:r>
              <a:rPr lang="en-GB" sz="2800" b="1" dirty="0" smtClean="0"/>
              <a:t> Richter (Sociology), Dr Amy </a:t>
            </a:r>
            <a:r>
              <a:rPr lang="en-GB" sz="2800" b="1" dirty="0" err="1" smtClean="0"/>
              <a:t>Hinterberger</a:t>
            </a:r>
            <a:r>
              <a:rPr lang="en-GB" sz="2800" b="1" dirty="0" smtClean="0"/>
              <a:t> (</a:t>
            </a:r>
            <a:r>
              <a:rPr lang="en-GB" sz="2800" b="1" dirty="0" err="1" smtClean="0"/>
              <a:t>Soc</a:t>
            </a:r>
            <a:r>
              <a:rPr lang="en-GB" sz="2800" b="1" dirty="0" smtClean="0"/>
              <a:t>), Dr Robert O’Toole (ITS)</a:t>
            </a:r>
            <a:endParaRPr lang="en-GB" sz="2800" b="1" dirty="0" smtClean="0"/>
          </a:p>
          <a:p>
            <a:pPr marL="0" indent="0">
              <a:buNone/>
            </a:pPr>
            <a:r>
              <a:rPr lang="en-GB" sz="2800" dirty="0" smtClean="0"/>
              <a:t>Presentation:</a:t>
            </a:r>
          </a:p>
          <a:p>
            <a:pPr marL="0" indent="0">
              <a:buNone/>
            </a:pPr>
            <a:r>
              <a:rPr lang="en-GB" sz="2800" b="1" dirty="0" smtClean="0"/>
              <a:t>Peter Brommer, </a:t>
            </a:r>
            <a:r>
              <a:rPr lang="en-GB" sz="2800" b="1" dirty="0" err="1">
                <a:solidFill>
                  <a:prstClr val="black"/>
                </a:solidFill>
              </a:rPr>
              <a:t>Yara</a:t>
            </a:r>
            <a:r>
              <a:rPr lang="en-GB" sz="2800" b="1" dirty="0">
                <a:solidFill>
                  <a:prstClr val="black"/>
                </a:solidFill>
              </a:rPr>
              <a:t> </a:t>
            </a:r>
            <a:r>
              <a:rPr lang="en-GB" sz="2800" b="1" dirty="0" smtClean="0">
                <a:solidFill>
                  <a:prstClr val="black"/>
                </a:solidFill>
              </a:rPr>
              <a:t>Richter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prstClr val="black"/>
                </a:solidFill>
              </a:rPr>
              <a:t>Further information: </a:t>
            </a:r>
            <a:r>
              <a:rPr lang="en-US" sz="2800" u="sng" dirty="0">
                <a:hlinkClick r:id="rId2"/>
              </a:rPr>
              <a:t>https://www.warwick.ac.uk/pbrommer/stayorgo</a:t>
            </a:r>
            <a:r>
              <a:rPr lang="en-GB" sz="2800" dirty="0"/>
              <a:t> </a:t>
            </a:r>
            <a:endParaRPr lang="en-GB" sz="28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sz="28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7449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55526"/>
            <a:ext cx="7056784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Copyright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6"/>
            <a:ext cx="8229600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This work is licensed under the Creative Commons Attribution-</a:t>
            </a:r>
            <a:r>
              <a:rPr lang="en-GB" sz="2800" dirty="0" err="1"/>
              <a:t>ShareAlike</a:t>
            </a:r>
            <a:r>
              <a:rPr lang="en-GB" sz="2800" dirty="0"/>
              <a:t> 4.0 International License. To view a copy of this license, visit </a:t>
            </a:r>
            <a:r>
              <a:rPr lang="en-GB" sz="2800" u="sng" dirty="0">
                <a:hlinkClick r:id="rId3"/>
              </a:rPr>
              <a:t>http://creativecommons.org/licenses/by-sa/4.0/</a:t>
            </a:r>
            <a:r>
              <a:rPr lang="en-GB" sz="2800" dirty="0"/>
              <a:t>. </a:t>
            </a:r>
            <a:endParaRPr lang="en-GB" sz="28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843558"/>
            <a:ext cx="1924309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03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43558"/>
            <a:ext cx="7772400" cy="1021556"/>
          </a:xfrm>
        </p:spPr>
        <p:txBody>
          <a:bodyPr/>
          <a:lstStyle/>
          <a:p>
            <a:r>
              <a:rPr lang="en-GB" dirty="0" smtClean="0"/>
              <a:t>Respondent Demographics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923678"/>
            <a:ext cx="7772400" cy="25202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70</a:t>
            </a:r>
            <a:r>
              <a:rPr lang="en-GB" dirty="0" smtClean="0"/>
              <a:t> </a:t>
            </a:r>
            <a:r>
              <a:rPr lang="en-GB" dirty="0" smtClean="0"/>
              <a:t>respondents </a:t>
            </a:r>
            <a:r>
              <a:rPr lang="en-GB" dirty="0"/>
              <a:t>(</a:t>
            </a:r>
            <a:r>
              <a:rPr lang="en-GB" dirty="0" smtClean="0"/>
              <a:t>127 registered students)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14</a:t>
            </a:r>
            <a:r>
              <a:rPr lang="en-GB" dirty="0" smtClean="0"/>
              <a:t> </a:t>
            </a:r>
            <a:r>
              <a:rPr lang="en-GB" dirty="0" smtClean="0"/>
              <a:t>female, </a:t>
            </a:r>
            <a:r>
              <a:rPr lang="en-GB" dirty="0" smtClean="0"/>
              <a:t>56 male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59 Mechanical, 11 Systems Engineering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17 BEng, 52 </a:t>
            </a:r>
            <a:r>
              <a:rPr lang="en-GB" dirty="0" err="1" smtClean="0"/>
              <a:t>MEng</a:t>
            </a:r>
            <a:r>
              <a:rPr lang="en-GB" dirty="0" smtClean="0"/>
              <a:t>.</a:t>
            </a:r>
            <a:endParaRPr lang="en-GB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55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44" y="817547"/>
            <a:ext cx="7772400" cy="1021556"/>
          </a:xfrm>
        </p:spPr>
        <p:txBody>
          <a:bodyPr/>
          <a:lstStyle/>
          <a:p>
            <a:r>
              <a:rPr lang="de-DE" dirty="0" err="1" smtClean="0"/>
              <a:t>Lecture</a:t>
            </a:r>
            <a:r>
              <a:rPr lang="de-DE" dirty="0" smtClean="0"/>
              <a:t> </a:t>
            </a:r>
            <a:r>
              <a:rPr lang="de-DE" dirty="0" err="1" smtClean="0"/>
              <a:t>Attendance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48744" y="1530263"/>
            <a:ext cx="784887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 dirty="0">
                <a:latin typeface="+mn-lt"/>
                <a:cs typeface="+mn-cs"/>
              </a:rPr>
              <a:t>How often did you attend lectures for </a:t>
            </a:r>
            <a:r>
              <a:rPr lang="en-GB" sz="2000" dirty="0" smtClean="0">
                <a:latin typeface="+mn-lt"/>
                <a:cs typeface="+mn-cs"/>
              </a:rPr>
              <a:t>ES368?</a:t>
            </a:r>
          </a:p>
          <a:p>
            <a:pPr>
              <a:spcBef>
                <a:spcPct val="20000"/>
              </a:spcBef>
            </a:pPr>
            <a:endParaRPr lang="en-GB" sz="2000" dirty="0">
              <a:latin typeface="+mn-lt"/>
              <a:cs typeface="+mn-cs"/>
            </a:endParaRPr>
          </a:p>
          <a:p>
            <a:pPr>
              <a:spcBef>
                <a:spcPct val="20000"/>
              </a:spcBef>
            </a:pPr>
            <a:endParaRPr lang="en-GB" sz="2000" dirty="0" smtClean="0">
              <a:latin typeface="+mn-lt"/>
              <a:cs typeface="+mn-cs"/>
            </a:endParaRPr>
          </a:p>
          <a:p>
            <a:pPr>
              <a:spcBef>
                <a:spcPct val="20000"/>
              </a:spcBef>
            </a:pPr>
            <a:endParaRPr lang="en-GB" sz="2000" dirty="0">
              <a:latin typeface="+mn-lt"/>
              <a:cs typeface="+mn-cs"/>
            </a:endParaRPr>
          </a:p>
          <a:p>
            <a:pPr>
              <a:spcBef>
                <a:spcPct val="20000"/>
              </a:spcBef>
            </a:pPr>
            <a:endParaRPr lang="en-GB" sz="2000" dirty="0" smtClean="0">
              <a:latin typeface="+mn-lt"/>
              <a:cs typeface="+mn-cs"/>
            </a:endParaRPr>
          </a:p>
          <a:p>
            <a:pPr>
              <a:spcBef>
                <a:spcPct val="20000"/>
              </a:spcBef>
            </a:pPr>
            <a:endParaRPr lang="en-GB" sz="2000" dirty="0">
              <a:latin typeface="+mn-lt"/>
              <a:cs typeface="+mn-cs"/>
            </a:endParaRPr>
          </a:p>
          <a:p>
            <a:pPr>
              <a:spcBef>
                <a:spcPct val="20000"/>
              </a:spcBef>
            </a:pPr>
            <a:endParaRPr lang="en-GB" sz="2000" dirty="0">
              <a:latin typeface="+mn-lt"/>
              <a:cs typeface="+mn-cs"/>
            </a:endParaRPr>
          </a:p>
          <a:p>
            <a:pPr>
              <a:spcBef>
                <a:spcPct val="20000"/>
              </a:spcBef>
            </a:pPr>
            <a:endParaRPr lang="en-GB" sz="2000" dirty="0">
              <a:latin typeface="+mn-lt"/>
              <a:cs typeface="+mn-cs"/>
            </a:endParaRPr>
          </a:p>
          <a:p>
            <a:pPr>
              <a:spcBef>
                <a:spcPct val="20000"/>
              </a:spcBef>
            </a:pPr>
            <a:r>
              <a:rPr lang="en-GB" sz="2000" dirty="0" smtClean="0">
                <a:latin typeface="+mn-lt"/>
                <a:cs typeface="+mn-cs"/>
              </a:rPr>
              <a:t>But: typical attendance around 50 – oversampling attendees.</a:t>
            </a:r>
            <a:endParaRPr lang="en-GB" sz="2000" dirty="0" smtClean="0">
              <a:latin typeface="+mn-lt"/>
              <a:cs typeface="+mn-cs"/>
            </a:endParaRPr>
          </a:p>
        </p:txBody>
      </p:sp>
      <p:pic>
        <p:nvPicPr>
          <p:cNvPr id="9" name="Picture 8" descr="ES386_q6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95686"/>
            <a:ext cx="8493400" cy="237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92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21" y="843558"/>
            <a:ext cx="7772400" cy="792088"/>
          </a:xfrm>
        </p:spPr>
        <p:txBody>
          <a:bodyPr/>
          <a:lstStyle/>
          <a:p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 </a:t>
            </a:r>
            <a:r>
              <a:rPr lang="de-DE" dirty="0" err="1" smtClean="0"/>
              <a:t>Usage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221" y="1635646"/>
            <a:ext cx="7772400" cy="703764"/>
          </a:xfrm>
        </p:spPr>
        <p:txBody>
          <a:bodyPr/>
          <a:lstStyle/>
          <a:p>
            <a:r>
              <a:rPr lang="en-GB" sz="2000" dirty="0" smtClean="0"/>
              <a:t>How many videos of ES386 lectures did you watch on LC (at least partly)?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But: only around 20 highly active LC users (according to LC usage data) – overestimation of use?	</a:t>
            </a:r>
            <a:endParaRPr lang="en-GB" sz="2000" dirty="0"/>
          </a:p>
        </p:txBody>
      </p:sp>
      <p:pic>
        <p:nvPicPr>
          <p:cNvPr id="5" name="Picture 4" descr="ES386_q7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9702"/>
            <a:ext cx="7655786" cy="182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3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Lecture</a:t>
            </a:r>
            <a:r>
              <a:rPr lang="de-DE" dirty="0" smtClean="0"/>
              <a:t> Capture </a:t>
            </a:r>
            <a:r>
              <a:rPr lang="de-DE" dirty="0" err="1" smtClean="0"/>
              <a:t>Relevance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898534"/>
            <a:ext cx="7840960" cy="995474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reasons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LC?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877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0114"/>
            <a:ext cx="7772400" cy="733524"/>
          </a:xfrm>
        </p:spPr>
        <p:txBody>
          <a:bodyPr/>
          <a:lstStyle/>
          <a:p>
            <a:r>
              <a:rPr lang="de-DE" dirty="0" err="1" smtClean="0"/>
              <a:t>Purpose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63638"/>
            <a:ext cx="7772400" cy="535731"/>
          </a:xfrm>
        </p:spPr>
        <p:txBody>
          <a:bodyPr/>
          <a:lstStyle/>
          <a:p>
            <a:r>
              <a:rPr lang="en-GB" sz="2000" dirty="0"/>
              <a:t>For what purpose(s) did you use Lecture Capture </a:t>
            </a:r>
            <a:r>
              <a:rPr lang="en-GB" sz="2000" dirty="0" smtClean="0"/>
              <a:t>in </a:t>
            </a:r>
            <a:r>
              <a:rPr lang="en-GB" sz="2000" dirty="0" smtClean="0"/>
              <a:t>ES386? 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1600" dirty="0" smtClean="0"/>
              <a:t>(tick all that apply, 63 LC users only)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4041159"/>
              </p:ext>
            </p:extLst>
          </p:nvPr>
        </p:nvGraphicFramePr>
        <p:xfrm>
          <a:off x="467544" y="2283718"/>
          <a:ext cx="8136904" cy="172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9152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43558"/>
            <a:ext cx="7772400" cy="688434"/>
          </a:xfrm>
        </p:spPr>
        <p:txBody>
          <a:bodyPr/>
          <a:lstStyle/>
          <a:p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29913"/>
            <a:ext cx="7772400" cy="432048"/>
          </a:xfrm>
        </p:spPr>
        <p:txBody>
          <a:bodyPr/>
          <a:lstStyle/>
          <a:p>
            <a:r>
              <a:rPr lang="de-DE" sz="2000" dirty="0" err="1" smtClean="0"/>
              <a:t>Why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LC relevant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you</a:t>
            </a:r>
            <a:r>
              <a:rPr lang="de-DE" sz="2000" dirty="0" smtClean="0"/>
              <a:t>? (63 LC </a:t>
            </a:r>
            <a:r>
              <a:rPr lang="de-DE" sz="2000" dirty="0" err="1" smtClean="0"/>
              <a:t>users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r>
              <a:rPr lang="de-DE" sz="2000" dirty="0" smtClean="0"/>
              <a:t>)</a:t>
            </a:r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r>
              <a:rPr lang="en-GB" sz="2000" dirty="0" smtClean="0"/>
              <a:t>Other reasons: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Juggle following and note-taking, study at own pace.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Prioritise tasks in year 3: Other things more important at times.</a:t>
            </a:r>
            <a:endParaRPr lang="de-DE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8948131"/>
              </p:ext>
            </p:extLst>
          </p:nvPr>
        </p:nvGraphicFramePr>
        <p:xfrm>
          <a:off x="827584" y="1923678"/>
          <a:ext cx="717550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491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warwick_16-9_sky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Warwick Template Sky Blue</Template>
  <TotalTime>6517</TotalTime>
  <Words>1356</Words>
  <Application>Microsoft Macintosh PowerPoint</Application>
  <PresentationFormat>On-screen Show (16:9)</PresentationFormat>
  <Paragraphs>183</Paragraphs>
  <Slides>38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template_warwick_16-9_skyblue</vt:lpstr>
      <vt:lpstr>1_Custom Design</vt:lpstr>
      <vt:lpstr>Custom Design</vt:lpstr>
      <vt:lpstr>Lecture Capture and  ResponseWare Usage in ES386</vt:lpstr>
      <vt:lpstr>Outline</vt:lpstr>
      <vt:lpstr>General Data</vt:lpstr>
      <vt:lpstr>Respondent Demographics</vt:lpstr>
      <vt:lpstr>Lecture Attendance</vt:lpstr>
      <vt:lpstr>Frequency of LC Usage</vt:lpstr>
      <vt:lpstr>Lecture Capture Relevance</vt:lpstr>
      <vt:lpstr>Purpose of LC</vt:lpstr>
      <vt:lpstr>Relevance of LC</vt:lpstr>
      <vt:lpstr>Non-users</vt:lpstr>
      <vt:lpstr>Breakdown of LC Usage</vt:lpstr>
      <vt:lpstr>LC Usage</vt:lpstr>
      <vt:lpstr>LC and Lecture Slides</vt:lpstr>
      <vt:lpstr>Evaluation of LC</vt:lpstr>
      <vt:lpstr>Usefulness of LC</vt:lpstr>
      <vt:lpstr>LC as a Course Requirement</vt:lpstr>
      <vt:lpstr>LC as Attendance Substitute</vt:lpstr>
      <vt:lpstr>Attendance Decrease</vt:lpstr>
      <vt:lpstr>Comments – positive </vt:lpstr>
      <vt:lpstr>Comments – attendance</vt:lpstr>
      <vt:lpstr>Criticism and Suggestions</vt:lpstr>
      <vt:lpstr>Evaluation of ResponseWare</vt:lpstr>
      <vt:lpstr>ResponseWare uptake in ES386</vt:lpstr>
      <vt:lpstr>ResponseWare Use</vt:lpstr>
      <vt:lpstr>ResponseWare Reasons</vt:lpstr>
      <vt:lpstr>ResponseWare abstention </vt:lpstr>
      <vt:lpstr>RW usefulness and expansion </vt:lpstr>
      <vt:lpstr>Comments – positive </vt:lpstr>
      <vt:lpstr>Criticism</vt:lpstr>
      <vt:lpstr>Discussion</vt:lpstr>
      <vt:lpstr>Student cohort</vt:lpstr>
      <vt:lpstr>LC and attendance</vt:lpstr>
      <vt:lpstr>LC and attendance</vt:lpstr>
      <vt:lpstr>LC and student satisfaction</vt:lpstr>
      <vt:lpstr>RW and attendance</vt:lpstr>
      <vt:lpstr>Summary</vt:lpstr>
      <vt:lpstr>WIHEA Student Engagement Project</vt:lpstr>
      <vt:lpstr>Copyright 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Capture Usage in SO242</dc:title>
  <dc:creator>Yara Richter</dc:creator>
  <cp:lastModifiedBy>Peter Brommer</cp:lastModifiedBy>
  <cp:revision>50</cp:revision>
  <cp:lastPrinted>2001-12-07T16:14:49Z</cp:lastPrinted>
  <dcterms:created xsi:type="dcterms:W3CDTF">2016-08-01T13:33:43Z</dcterms:created>
  <dcterms:modified xsi:type="dcterms:W3CDTF">2016-08-09T22:23:56Z</dcterms:modified>
</cp:coreProperties>
</file>