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27"/>
  </p:notesMasterIdLst>
  <p:handoutMasterIdLst>
    <p:handoutMasterId r:id="rId28"/>
  </p:handoutMasterIdLst>
  <p:sldIdLst>
    <p:sldId id="269" r:id="rId4"/>
    <p:sldId id="271" r:id="rId5"/>
    <p:sldId id="270" r:id="rId6"/>
    <p:sldId id="274" r:id="rId7"/>
    <p:sldId id="275" r:id="rId8"/>
    <p:sldId id="276" r:id="rId9"/>
    <p:sldId id="280" r:id="rId10"/>
    <p:sldId id="277" r:id="rId11"/>
    <p:sldId id="278" r:id="rId12"/>
    <p:sldId id="279" r:id="rId13"/>
    <p:sldId id="282" r:id="rId14"/>
    <p:sldId id="281" r:id="rId15"/>
    <p:sldId id="283" r:id="rId16"/>
    <p:sldId id="284" r:id="rId17"/>
    <p:sldId id="287" r:id="rId18"/>
    <p:sldId id="285" r:id="rId19"/>
    <p:sldId id="286" r:id="rId20"/>
    <p:sldId id="289" r:id="rId21"/>
    <p:sldId id="293" r:id="rId22"/>
    <p:sldId id="290" r:id="rId23"/>
    <p:sldId id="294" r:id="rId24"/>
    <p:sldId id="296" r:id="rId25"/>
    <p:sldId id="297" r:id="rId26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B6C317D7-7244-4E3A-A8F0-986E007C5830}">
          <p14:sldIdLst>
            <p14:sldId id="269"/>
            <p14:sldId id="271"/>
          </p14:sldIdLst>
        </p14:section>
        <p14:section name="Introduction" id="{0E5995C6-BB70-4848-BB45-ACD553E9A619}">
          <p14:sldIdLst>
            <p14:sldId id="270"/>
            <p14:sldId id="274"/>
            <p14:sldId id="275"/>
            <p14:sldId id="276"/>
          </p14:sldIdLst>
        </p14:section>
        <p14:section name="Lecture Capture Relevance" id="{695A7C14-C1B3-4CD1-9848-E317F227E577}">
          <p14:sldIdLst>
            <p14:sldId id="280"/>
            <p14:sldId id="277"/>
            <p14:sldId id="278"/>
            <p14:sldId id="279"/>
            <p14:sldId id="282"/>
          </p14:sldIdLst>
        </p14:section>
        <p14:section name="LC Usage" id="{B7E9193A-0991-48AC-9CD1-826F27218928}">
          <p14:sldIdLst>
            <p14:sldId id="281"/>
            <p14:sldId id="283"/>
            <p14:sldId id="284"/>
          </p14:sldIdLst>
        </p14:section>
        <p14:section name="LC Evaluation" id="{1D5D63D2-5FD1-4F50-94BA-7A0560E1C4FF}">
          <p14:sldIdLst>
            <p14:sldId id="287"/>
            <p14:sldId id="285"/>
            <p14:sldId id="286"/>
            <p14:sldId id="289"/>
            <p14:sldId id="293"/>
          </p14:sldIdLst>
        </p14:section>
        <p14:section name="Further" id="{8A818FA4-83F3-4DF4-B81D-F00EB060FA7B}">
          <p14:sldIdLst>
            <p14:sldId id="290"/>
            <p14:sldId id="294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6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90929"/>
  </p:normalViewPr>
  <p:slideViewPr>
    <p:cSldViewPr showGuides="1">
      <p:cViewPr varScale="1">
        <p:scale>
          <a:sx n="88" d="100"/>
          <a:sy n="88" d="100"/>
        </p:scale>
        <p:origin x="-1368" y="-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375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DV\EXTERNAL AFFAIRS - University Marketing\Branding\Brand Implementation Programme\templates\work in progress PPT\Graphics\16_9\16-9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DV\EXTERNAL AFFAIRS - University Marketing\Branding\Brand Implementation Programme\templates\work in progress PPT\Graphics\16_9\16-9_split_6-12_sky_blue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4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3" name="Picture 2" descr="M:\DV\EXTERNAL AFFAIRS - University Marketing\Branding\Brand Implementation Programme\templates\work in progress PPT\Graphics\16_9\16-9_W_line_sky_blue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31500"/>
            <a:ext cx="9144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www.warwick.ac.uk/pbrommer/stayorgo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3651870"/>
            <a:ext cx="7056784" cy="972108"/>
          </a:xfrm>
        </p:spPr>
        <p:txBody>
          <a:bodyPr/>
          <a:lstStyle/>
          <a:p>
            <a:r>
              <a:rPr lang="en-GB" altLang="en-US" dirty="0" smtClean="0"/>
              <a:t>Lecture Capture Usage in SO242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4407955"/>
            <a:ext cx="6400800" cy="540059"/>
          </a:xfrm>
        </p:spPr>
        <p:txBody>
          <a:bodyPr/>
          <a:lstStyle/>
          <a:p>
            <a:r>
              <a:rPr lang="en-GB" altLang="en-US" dirty="0" smtClean="0"/>
              <a:t>Presentation of Survey Results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688434"/>
          </a:xfrm>
        </p:spPr>
        <p:txBody>
          <a:bodyPr/>
          <a:lstStyle/>
          <a:p>
            <a:r>
              <a:rPr lang="de-DE" dirty="0" smtClean="0"/>
              <a:t>Non-users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1992"/>
            <a:ext cx="7772400" cy="411867"/>
          </a:xfrm>
        </p:spPr>
        <p:txBody>
          <a:bodyPr/>
          <a:lstStyle/>
          <a:p>
            <a:r>
              <a:rPr lang="de-DE" sz="2000" dirty="0" err="1" smtClean="0"/>
              <a:t>Why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not </a:t>
            </a:r>
            <a:r>
              <a:rPr lang="de-DE" sz="2000" dirty="0" err="1" smtClean="0"/>
              <a:t>use</a:t>
            </a:r>
            <a:r>
              <a:rPr lang="de-DE" sz="2000" dirty="0" smtClean="0"/>
              <a:t> LC </a:t>
            </a:r>
            <a:r>
              <a:rPr lang="de-DE" sz="2000" dirty="0" err="1" smtClean="0"/>
              <a:t>for</a:t>
            </a:r>
            <a:r>
              <a:rPr lang="de-DE" sz="2000" dirty="0" smtClean="0"/>
              <a:t> SO242?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571750"/>
            <a:ext cx="8280000" cy="110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1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8826"/>
            <a:ext cx="7772400" cy="692804"/>
          </a:xfrm>
        </p:spPr>
        <p:txBody>
          <a:bodyPr/>
          <a:lstStyle/>
          <a:p>
            <a:r>
              <a:rPr lang="de-DE" dirty="0" smtClean="0"/>
              <a:t>Non-users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91630"/>
            <a:ext cx="7772400" cy="360040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plan on </a:t>
            </a:r>
            <a:r>
              <a:rPr lang="de-DE" sz="2000" dirty="0" err="1" smtClean="0"/>
              <a:t>using</a:t>
            </a:r>
            <a:r>
              <a:rPr lang="de-DE" sz="2000" dirty="0" smtClean="0"/>
              <a:t> LC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future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355726"/>
            <a:ext cx="8280000" cy="188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0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Breakdown </a:t>
            </a:r>
            <a:r>
              <a:rPr lang="de-DE" dirty="0" err="1" smtClean="0"/>
              <a:t>of</a:t>
            </a:r>
            <a:r>
              <a:rPr lang="de-DE" dirty="0" smtClean="0"/>
              <a:t> 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was LC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respondents</a:t>
            </a:r>
            <a:r>
              <a:rPr lang="de-DE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42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20080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91630"/>
            <a:ext cx="7772400" cy="432048"/>
          </a:xfrm>
        </p:spPr>
        <p:txBody>
          <a:bodyPr/>
          <a:lstStyle/>
          <a:p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LC?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355726"/>
            <a:ext cx="8280000" cy="19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4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48352"/>
            <a:ext cx="7772400" cy="616426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Lecture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91630"/>
            <a:ext cx="7772400" cy="463723"/>
          </a:xfrm>
        </p:spPr>
        <p:txBody>
          <a:bodyPr/>
          <a:lstStyle/>
          <a:p>
            <a:r>
              <a:rPr lang="de-DE" sz="2000" dirty="0" err="1" smtClean="0"/>
              <a:t>Between</a:t>
            </a:r>
            <a:r>
              <a:rPr lang="de-DE" sz="2000" dirty="0" smtClean="0"/>
              <a:t> LC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</a:t>
            </a:r>
            <a:r>
              <a:rPr lang="de-DE" sz="2000" dirty="0" smtClean="0"/>
              <a:t> </a:t>
            </a:r>
            <a:r>
              <a:rPr lang="de-DE" sz="2000" dirty="0" err="1" smtClean="0"/>
              <a:t>slides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download</a:t>
            </a:r>
            <a:r>
              <a:rPr lang="de-DE" sz="2000" dirty="0" smtClean="0"/>
              <a:t>, </a:t>
            </a: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more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105542"/>
            <a:ext cx="8280000" cy="265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1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Evaluation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898534"/>
            <a:ext cx="6688832" cy="99547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respondents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LC?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839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20080"/>
          </a:xfrm>
        </p:spPr>
        <p:txBody>
          <a:bodyPr/>
          <a:lstStyle/>
          <a:p>
            <a:r>
              <a:rPr lang="de-DE" dirty="0" err="1" smtClean="0"/>
              <a:t>Usefulness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92655"/>
            <a:ext cx="7772400" cy="401563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LC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useful</a:t>
            </a:r>
            <a:r>
              <a:rPr lang="de-DE" sz="2000" dirty="0" smtClean="0"/>
              <a:t> </a:t>
            </a:r>
            <a:r>
              <a:rPr lang="de-DE" sz="2000" dirty="0" err="1" smtClean="0"/>
              <a:t>tool</a:t>
            </a:r>
            <a:r>
              <a:rPr lang="de-DE" sz="2000" dirty="0" smtClean="0"/>
              <a:t>? </a:t>
            </a:r>
            <a:r>
              <a:rPr lang="de-DE" sz="1800" i="1" dirty="0" smtClean="0"/>
              <a:t>(top: LC </a:t>
            </a:r>
            <a:r>
              <a:rPr lang="de-DE" sz="1800" i="1" dirty="0" err="1" smtClean="0"/>
              <a:t>users</a:t>
            </a:r>
            <a:r>
              <a:rPr lang="de-DE" sz="1800" i="1" dirty="0" smtClean="0"/>
              <a:t>; </a:t>
            </a:r>
            <a:r>
              <a:rPr lang="de-DE" sz="1800" i="1" dirty="0" err="1" smtClean="0"/>
              <a:t>bottom</a:t>
            </a:r>
            <a:r>
              <a:rPr lang="de-DE" sz="1800" i="1" dirty="0" smtClean="0"/>
              <a:t>: non LC </a:t>
            </a:r>
            <a:r>
              <a:rPr lang="de-DE" sz="1800" i="1" dirty="0" err="1" smtClean="0"/>
              <a:t>users</a:t>
            </a:r>
            <a:r>
              <a:rPr lang="de-DE" sz="1800" i="1" dirty="0" smtClean="0"/>
              <a:t>)</a:t>
            </a:r>
            <a:endParaRPr lang="en-GB" sz="2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4" y="1612142"/>
            <a:ext cx="7048951" cy="12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3579862"/>
            <a:ext cx="704895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65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61084"/>
            <a:ext cx="7772400" cy="787751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as</a:t>
            </a:r>
            <a:r>
              <a:rPr lang="de-DE" dirty="0" smtClean="0"/>
              <a:t> a Course </a:t>
            </a:r>
            <a:r>
              <a:rPr lang="de-DE" dirty="0" err="1" smtClean="0"/>
              <a:t>Requirement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804" y="2976293"/>
            <a:ext cx="7790392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course</a:t>
            </a:r>
            <a:r>
              <a:rPr lang="de-DE" sz="2000" dirty="0" smtClean="0"/>
              <a:t> </a:t>
            </a:r>
            <a:r>
              <a:rPr lang="de-DE" sz="2000" dirty="0" err="1" smtClean="0"/>
              <a:t>requirement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1671321"/>
            <a:ext cx="704895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3412980"/>
            <a:ext cx="704895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59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760442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Attendance</a:t>
            </a:r>
            <a:r>
              <a:rPr lang="de-DE" dirty="0" smtClean="0"/>
              <a:t> Substitute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31790"/>
            <a:ext cx="7772400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watching</a:t>
            </a:r>
            <a:r>
              <a:rPr lang="de-DE" sz="2000" dirty="0" smtClean="0"/>
              <a:t> LC </a:t>
            </a:r>
            <a:r>
              <a:rPr lang="de-DE" sz="2000" dirty="0" err="1" smtClean="0"/>
              <a:t>videos</a:t>
            </a:r>
            <a:r>
              <a:rPr lang="de-DE" sz="2000" dirty="0" smtClean="0"/>
              <a:t> can </a:t>
            </a:r>
            <a:r>
              <a:rPr lang="de-DE" sz="2000" dirty="0" err="1" smtClean="0"/>
              <a:t>replace</a:t>
            </a:r>
            <a:r>
              <a:rPr lang="de-DE" sz="2000" dirty="0" smtClean="0"/>
              <a:t> </a:t>
            </a:r>
            <a:r>
              <a:rPr lang="de-DE" sz="2000" dirty="0" err="1" smtClean="0"/>
              <a:t>attending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lectures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1637895"/>
            <a:ext cx="704895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3357400"/>
            <a:ext cx="704895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6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43559"/>
            <a:ext cx="7772400" cy="720080"/>
          </a:xfrm>
        </p:spPr>
        <p:txBody>
          <a:bodyPr/>
          <a:lstStyle/>
          <a:p>
            <a:r>
              <a:rPr lang="de-DE" dirty="0" err="1" smtClean="0"/>
              <a:t>Attendance</a:t>
            </a:r>
            <a:r>
              <a:rPr lang="de-DE" dirty="0" smtClean="0"/>
              <a:t> </a:t>
            </a:r>
            <a:r>
              <a:rPr lang="de-DE" dirty="0" err="1" smtClean="0"/>
              <a:t>Decrease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2960923"/>
            <a:ext cx="7772400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</a:t>
            </a:r>
            <a:r>
              <a:rPr lang="de-DE" sz="2000" dirty="0" err="1" smtClean="0"/>
              <a:t>decreases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</a:t>
            </a:r>
            <a:r>
              <a:rPr lang="de-DE" sz="2000" dirty="0" smtClean="0"/>
              <a:t> </a:t>
            </a:r>
            <a:r>
              <a:rPr lang="de-DE" sz="2000" dirty="0" err="1" smtClean="0"/>
              <a:t>attendance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4" y="1632281"/>
            <a:ext cx="704895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4" y="3507855"/>
            <a:ext cx="704895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6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60442"/>
          </a:xfrm>
        </p:spPr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707654"/>
            <a:ext cx="7772400" cy="255195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Basic Data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Lecture</a:t>
            </a:r>
            <a:r>
              <a:rPr lang="de-DE" dirty="0" smtClean="0"/>
              <a:t> Capture (LC)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LC </a:t>
            </a:r>
            <a:r>
              <a:rPr lang="de-DE" dirty="0" err="1" smtClean="0"/>
              <a:t>Usage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LC Evaluation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720080"/>
          </a:xfrm>
        </p:spPr>
        <p:txBody>
          <a:bodyPr/>
          <a:lstStyle/>
          <a:p>
            <a:r>
              <a:rPr lang="de-DE" dirty="0" smtClean="0"/>
              <a:t>Further </a:t>
            </a:r>
            <a:r>
              <a:rPr lang="de-DE" dirty="0" err="1" smtClean="0"/>
              <a:t>Question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052992"/>
            <a:ext cx="7772400" cy="391715"/>
          </a:xfrm>
        </p:spPr>
        <p:txBody>
          <a:bodyPr/>
          <a:lstStyle/>
          <a:p>
            <a:r>
              <a:rPr lang="de-DE" sz="2000" dirty="0" err="1" smtClean="0"/>
              <a:t>Should</a:t>
            </a:r>
            <a:r>
              <a:rPr lang="de-DE" sz="2000" dirty="0" smtClean="0"/>
              <a:t> </a:t>
            </a:r>
            <a:r>
              <a:rPr lang="de-DE" sz="2000" dirty="0" err="1" smtClean="0"/>
              <a:t>seminars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made</a:t>
            </a:r>
            <a:r>
              <a:rPr lang="de-DE" sz="2000" dirty="0" smtClean="0"/>
              <a:t> </a:t>
            </a:r>
            <a:r>
              <a:rPr lang="de-DE" sz="2000" dirty="0" err="1" smtClean="0"/>
              <a:t>available</a:t>
            </a:r>
            <a:r>
              <a:rPr lang="de-DE" sz="2000" dirty="0" smtClean="0"/>
              <a:t> on LC?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1657838"/>
            <a:ext cx="704895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5" y="3579862"/>
            <a:ext cx="704895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30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Further Comments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779662"/>
            <a:ext cx="7920880" cy="108012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i="1" dirty="0"/>
              <a:t>“As someone who has been very ill this term lecture capture is </a:t>
            </a:r>
            <a:r>
              <a:rPr lang="en-GB" i="1" dirty="0" smtClean="0"/>
              <a:t>invaluable”</a:t>
            </a:r>
            <a:r>
              <a:rPr lang="en-GB" dirty="0" smtClean="0"/>
              <a:t> (Participant 8)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3147814"/>
            <a:ext cx="7560840" cy="1077218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i="1" dirty="0">
                <a:latin typeface="+mn-lt"/>
              </a:rPr>
              <a:t>“Lecture Capture is also a very useful tool for anyone with SEN”</a:t>
            </a:r>
            <a:r>
              <a:rPr lang="en-GB" sz="3200" dirty="0">
                <a:latin typeface="+mn-lt"/>
              </a:rPr>
              <a:t> (Participant 12</a:t>
            </a:r>
            <a:r>
              <a:rPr lang="en-GB" sz="3200" dirty="0" smtClean="0">
                <a:latin typeface="+mn-lt"/>
              </a:rPr>
              <a:t>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3713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7534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WIHEA Student Engagement</a:t>
            </a:r>
            <a:br>
              <a:rPr lang="en-GB" dirty="0" smtClean="0"/>
            </a:b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35646"/>
            <a:ext cx="8229600" cy="33944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Project Team:</a:t>
            </a:r>
          </a:p>
          <a:p>
            <a:pPr marL="0" indent="0">
              <a:buNone/>
            </a:pPr>
            <a:r>
              <a:rPr lang="en-GB" sz="2800" b="1" dirty="0" smtClean="0"/>
              <a:t>Dr Peter Brommer (Engineering, lead), </a:t>
            </a:r>
            <a:r>
              <a:rPr lang="en-GB" sz="2800" b="1" dirty="0" err="1" smtClean="0"/>
              <a:t>Nirmisha</a:t>
            </a:r>
            <a:r>
              <a:rPr lang="en-GB" sz="2800" b="1" dirty="0" smtClean="0"/>
              <a:t> Bhatt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Eimantas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Puscius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Yara</a:t>
            </a:r>
            <a:r>
              <a:rPr lang="en-GB" sz="2800" b="1" dirty="0" smtClean="0"/>
              <a:t> Richter (Sociology), Dr Amy </a:t>
            </a:r>
            <a:r>
              <a:rPr lang="en-GB" sz="2800" b="1" dirty="0" err="1" smtClean="0"/>
              <a:t>Hinterberger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Soc</a:t>
            </a:r>
            <a:r>
              <a:rPr lang="en-GB" sz="2800" b="1" dirty="0" smtClean="0"/>
              <a:t>), Dr Robert O’Toole (ITS)</a:t>
            </a:r>
            <a:endParaRPr lang="en-GB" sz="2800" b="1" dirty="0" smtClean="0"/>
          </a:p>
          <a:p>
            <a:pPr marL="0" indent="0">
              <a:buNone/>
            </a:pPr>
            <a:r>
              <a:rPr lang="en-GB" sz="2800" dirty="0" smtClean="0"/>
              <a:t>Presentation:</a:t>
            </a:r>
          </a:p>
          <a:p>
            <a:pPr marL="0" indent="0">
              <a:buNone/>
            </a:pPr>
            <a:r>
              <a:rPr lang="en-GB" sz="2800" b="1" dirty="0" err="1" smtClean="0">
                <a:solidFill>
                  <a:prstClr val="black"/>
                </a:solidFill>
              </a:rPr>
              <a:t>Yara</a:t>
            </a:r>
            <a:r>
              <a:rPr lang="en-GB" sz="2800" b="1" dirty="0" smtClean="0">
                <a:solidFill>
                  <a:prstClr val="black"/>
                </a:solidFill>
              </a:rPr>
              <a:t> Richter, </a:t>
            </a:r>
            <a:r>
              <a:rPr lang="en-GB" sz="2800" b="1" dirty="0"/>
              <a:t>Peter </a:t>
            </a:r>
            <a:r>
              <a:rPr lang="en-GB" sz="2800" b="1" dirty="0" smtClean="0"/>
              <a:t>Brommer</a:t>
            </a: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prstClr val="black"/>
                </a:solidFill>
              </a:rPr>
              <a:t>Further information: </a:t>
            </a:r>
            <a:r>
              <a:rPr lang="en-US" sz="2800" u="sng" dirty="0">
                <a:hlinkClick r:id="rId2"/>
              </a:rPr>
              <a:t>https://www.warwick.ac.uk/pbrommer/stayorgo</a:t>
            </a:r>
            <a:r>
              <a:rPr lang="en-GB" sz="2800" dirty="0"/>
              <a:t> </a:t>
            </a:r>
            <a:endParaRPr lang="en-GB" sz="2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241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This work is licensed under the Creative Commons Attribution-</a:t>
            </a:r>
            <a:r>
              <a:rPr lang="en-GB" sz="2800" dirty="0" err="1"/>
              <a:t>ShareAlike</a:t>
            </a:r>
            <a:r>
              <a:rPr lang="en-GB" sz="2800" dirty="0"/>
              <a:t> 4.0 International License. To view a copy of this license, visit </a:t>
            </a:r>
            <a:r>
              <a:rPr lang="en-GB" sz="2800" u="sng" dirty="0">
                <a:hlinkClick r:id="rId3"/>
              </a:rPr>
              <a:t>http://creativecommons.org/licenses/by-sa/4.0/</a:t>
            </a:r>
            <a:r>
              <a:rPr lang="en-GB" sz="2800" dirty="0"/>
              <a:t>. </a:t>
            </a: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27534"/>
            <a:ext cx="192430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11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General 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43558"/>
            <a:ext cx="7772400" cy="1021556"/>
          </a:xfrm>
        </p:spPr>
        <p:txBody>
          <a:bodyPr/>
          <a:lstStyle/>
          <a:p>
            <a:r>
              <a:rPr lang="en-GB" dirty="0" smtClean="0"/>
              <a:t>Respondent Demographics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923678"/>
            <a:ext cx="7772400" cy="252028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24 respondents (non-representative)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19 female, 3 male, 2 non-binary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19 UK, 3 EU, 2 overseas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55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44" y="817547"/>
            <a:ext cx="7772400" cy="1021556"/>
          </a:xfrm>
        </p:spPr>
        <p:txBody>
          <a:bodyPr/>
          <a:lstStyle/>
          <a:p>
            <a:r>
              <a:rPr lang="de-DE" dirty="0" err="1" smtClean="0"/>
              <a:t>Lecture</a:t>
            </a:r>
            <a:r>
              <a:rPr lang="de-DE" dirty="0" smtClean="0"/>
              <a:t> </a:t>
            </a:r>
            <a:r>
              <a:rPr lang="de-DE" dirty="0" err="1" smtClean="0"/>
              <a:t>Attendance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4" y="2151460"/>
            <a:ext cx="8280000" cy="1976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744" y="1530263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 dirty="0">
                <a:latin typeface="+mn-lt"/>
                <a:cs typeface="+mn-cs"/>
              </a:rPr>
              <a:t>How often did you attend lectures for SO242?</a:t>
            </a:r>
          </a:p>
        </p:txBody>
      </p:sp>
    </p:spTree>
    <p:extLst>
      <p:ext uri="{BB962C8B-B14F-4D97-AF65-F5344CB8AC3E}">
        <p14:creationId xmlns:p14="http://schemas.microsoft.com/office/powerpoint/2010/main" val="191949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21" y="843558"/>
            <a:ext cx="7772400" cy="792088"/>
          </a:xfrm>
        </p:spPr>
        <p:txBody>
          <a:bodyPr/>
          <a:lstStyle/>
          <a:p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221" y="1635646"/>
            <a:ext cx="7772400" cy="703764"/>
          </a:xfrm>
        </p:spPr>
        <p:txBody>
          <a:bodyPr/>
          <a:lstStyle/>
          <a:p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many</a:t>
            </a:r>
            <a:r>
              <a:rPr lang="de-DE" sz="2000" dirty="0" smtClean="0"/>
              <a:t> </a:t>
            </a:r>
            <a:r>
              <a:rPr lang="de-DE" sz="2000" dirty="0" err="1" smtClean="0"/>
              <a:t>videos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SO242 </a:t>
            </a:r>
            <a:r>
              <a:rPr lang="de-DE" sz="2000" dirty="0" err="1" smtClean="0"/>
              <a:t>lectures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watch</a:t>
            </a:r>
            <a:r>
              <a:rPr lang="de-DE" sz="2000" dirty="0" smtClean="0"/>
              <a:t> on LC (at least </a:t>
            </a:r>
            <a:r>
              <a:rPr lang="de-DE" sz="2000" dirty="0" err="1" smtClean="0"/>
              <a:t>partly</a:t>
            </a:r>
            <a:r>
              <a:rPr lang="de-DE" sz="2000" dirty="0" smtClean="0"/>
              <a:t>)?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43758"/>
            <a:ext cx="8280000" cy="148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3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Lecture</a:t>
            </a:r>
            <a:r>
              <a:rPr lang="de-DE" dirty="0" smtClean="0"/>
              <a:t> Capture </a:t>
            </a:r>
            <a:r>
              <a:rPr lang="de-DE" dirty="0" err="1" smtClean="0"/>
              <a:t>Relevance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898534"/>
            <a:ext cx="7840960" cy="99547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reasons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LC?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87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0114"/>
            <a:ext cx="7772400" cy="733524"/>
          </a:xfrm>
        </p:spPr>
        <p:txBody>
          <a:bodyPr/>
          <a:lstStyle/>
          <a:p>
            <a:r>
              <a:rPr lang="de-DE" dirty="0" err="1" smtClean="0"/>
              <a:t>Purpose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63638"/>
            <a:ext cx="7772400" cy="535731"/>
          </a:xfrm>
        </p:spPr>
        <p:txBody>
          <a:bodyPr/>
          <a:lstStyle/>
          <a:p>
            <a:r>
              <a:rPr lang="en-GB" sz="2000" dirty="0"/>
              <a:t>For what purpose(s) did you use Lecture Capture </a:t>
            </a:r>
            <a:r>
              <a:rPr lang="en-GB" sz="2000" dirty="0" smtClean="0"/>
              <a:t>in SO242?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3" y="2432520"/>
            <a:ext cx="8280000" cy="859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2313" y="3624721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n-lt"/>
              </a:rPr>
              <a:t>Other </a:t>
            </a:r>
            <a:r>
              <a:rPr lang="de-DE" sz="2000" dirty="0" err="1" smtClean="0">
                <a:latin typeface="+mn-lt"/>
              </a:rPr>
              <a:t>specified</a:t>
            </a:r>
            <a:r>
              <a:rPr lang="de-DE" sz="2000" dirty="0" smtClean="0">
                <a:latin typeface="+mn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+mn-lt"/>
              </a:rPr>
              <a:t>Notes on </a:t>
            </a:r>
            <a:r>
              <a:rPr lang="de-DE" sz="2000" dirty="0" err="1" smtClean="0">
                <a:latin typeface="+mn-lt"/>
              </a:rPr>
              <a:t>slides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which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would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then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be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revised</a:t>
            </a:r>
            <a:endParaRPr lang="de-DE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+mn-lt"/>
              </a:rPr>
              <a:t>LC </a:t>
            </a:r>
            <a:r>
              <a:rPr lang="de-DE" sz="2000" dirty="0" err="1" smtClean="0">
                <a:latin typeface="+mn-lt"/>
              </a:rPr>
              <a:t>used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to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refresh</a:t>
            </a:r>
            <a:r>
              <a:rPr lang="de-DE" sz="2000" dirty="0" smtClean="0">
                <a:latin typeface="+mn-lt"/>
              </a:rPr>
              <a:t> on a </a:t>
            </a:r>
            <a:r>
              <a:rPr lang="de-DE" sz="2000" dirty="0" err="1" smtClean="0">
                <a:latin typeface="+mn-lt"/>
              </a:rPr>
              <a:t>topic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prior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to</a:t>
            </a:r>
            <a:r>
              <a:rPr lang="de-DE" sz="2000" dirty="0" smtClean="0">
                <a:latin typeface="+mn-lt"/>
              </a:rPr>
              <a:t> a </a:t>
            </a:r>
            <a:r>
              <a:rPr lang="de-DE" sz="2000" dirty="0" err="1" smtClean="0">
                <a:latin typeface="+mn-lt"/>
              </a:rPr>
              <a:t>written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assessment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915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688434"/>
          </a:xfrm>
        </p:spPr>
        <p:txBody>
          <a:bodyPr/>
          <a:lstStyle/>
          <a:p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29913"/>
            <a:ext cx="7772400" cy="432048"/>
          </a:xfrm>
        </p:spPr>
        <p:txBody>
          <a:bodyPr/>
          <a:lstStyle/>
          <a:p>
            <a:r>
              <a:rPr lang="de-DE" sz="2000" dirty="0" err="1" smtClean="0"/>
              <a:t>Why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relevant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86" y="1961961"/>
            <a:ext cx="6312331" cy="28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3723878"/>
            <a:ext cx="3238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Participant 23: </a:t>
            </a:r>
            <a:r>
              <a:rPr lang="en-GB" sz="2000" i="1" dirty="0" smtClean="0">
                <a:latin typeface="+mn-lt"/>
              </a:rPr>
              <a:t>“[I’m] dyslexic so going back helps a lot” </a:t>
            </a:r>
            <a:endParaRPr lang="en-GB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491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_16-9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 Template Sky Blue</Template>
  <TotalTime>111</TotalTime>
  <Words>463</Words>
  <Application>Microsoft Macintosh PowerPoint</Application>
  <PresentationFormat>On-screen Show (16:9)</PresentationFormat>
  <Paragraphs>60</Paragraphs>
  <Slides>23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template_warwick_16-9_skyblue</vt:lpstr>
      <vt:lpstr>1_Custom Design</vt:lpstr>
      <vt:lpstr>Custom Design</vt:lpstr>
      <vt:lpstr>Lecture Capture Usage in SO242</vt:lpstr>
      <vt:lpstr>Outline</vt:lpstr>
      <vt:lpstr>General Data</vt:lpstr>
      <vt:lpstr>Respondent Demographics</vt:lpstr>
      <vt:lpstr>Lecture Attendance</vt:lpstr>
      <vt:lpstr>Frequency of LC Usage</vt:lpstr>
      <vt:lpstr>Lecture Capture Relevance</vt:lpstr>
      <vt:lpstr>Purpose of LC</vt:lpstr>
      <vt:lpstr>Relevance of LC</vt:lpstr>
      <vt:lpstr>Non-users</vt:lpstr>
      <vt:lpstr>Non-users</vt:lpstr>
      <vt:lpstr>Breakdown of LC Usage</vt:lpstr>
      <vt:lpstr>LC Usage</vt:lpstr>
      <vt:lpstr>LC and Lecture Slides</vt:lpstr>
      <vt:lpstr>Evaluation of LC</vt:lpstr>
      <vt:lpstr>Usefulness of LC</vt:lpstr>
      <vt:lpstr>LC as a Course Requirement</vt:lpstr>
      <vt:lpstr>LC as Attendance Substitute</vt:lpstr>
      <vt:lpstr>Attendance Decrease</vt:lpstr>
      <vt:lpstr>Further Question</vt:lpstr>
      <vt:lpstr>Further Comments</vt:lpstr>
      <vt:lpstr>WIHEA Student Engagement Project</vt:lpstr>
      <vt:lpstr>Copyright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Capture Usage in SO242</dc:title>
  <dc:creator>Yara Richter</dc:creator>
  <cp:lastModifiedBy>Peter Brommer</cp:lastModifiedBy>
  <cp:revision>21</cp:revision>
  <cp:lastPrinted>2001-12-07T16:14:49Z</cp:lastPrinted>
  <dcterms:created xsi:type="dcterms:W3CDTF">2016-08-01T13:33:43Z</dcterms:created>
  <dcterms:modified xsi:type="dcterms:W3CDTF">2016-08-09T22:23:53Z</dcterms:modified>
</cp:coreProperties>
</file>