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6"/>
  </p:notesMasterIdLst>
  <p:handoutMasterIdLst>
    <p:handoutMasterId r:id="rId17"/>
  </p:handoutMasterIdLst>
  <p:sldIdLst>
    <p:sldId id="269" r:id="rId4"/>
    <p:sldId id="271" r:id="rId5"/>
    <p:sldId id="278" r:id="rId6"/>
    <p:sldId id="273" r:id="rId7"/>
    <p:sldId id="274" r:id="rId8"/>
    <p:sldId id="279" r:id="rId9"/>
    <p:sldId id="280" r:id="rId10"/>
    <p:sldId id="281" r:id="rId11"/>
    <p:sldId id="275" r:id="rId12"/>
    <p:sldId id="270" r:id="rId13"/>
    <p:sldId id="276" r:id="rId14"/>
    <p:sldId id="277" r:id="rId15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0929"/>
  </p:normalViewPr>
  <p:slideViewPr>
    <p:cSldViewPr showGuides="1">
      <p:cViewPr varScale="1">
        <p:scale>
          <a:sx n="88" d="100"/>
          <a:sy n="88" d="100"/>
        </p:scale>
        <p:origin x="-1464" y="-1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3755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:\DV\EXTERNAL AFFAIRS - University Marketing\Branding\Brand Implementation Programme\templates\work in progress PPT\Graphics\16_9\16-9_split_8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80512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marL="457200" lvl="0" indent="-457200" fontAlgn="base"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mtClean="0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 smtClean="0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 smtClean="0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 smtClean="0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:\DV\EXTERNAL AFFAIRS - University Marketing\Branding\Brand Implementation Programme\templates\work in progress PPT\Graphics\16_9\16-9_split_6-12_sky_blue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7948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3" name="Picture 2" descr="M:\DV\EXTERNAL AFFAIRS - University Marketing\Branding\Brand Implementation Programme\templates\work in progress PPT\Graphics\16_9\16-9_W_line_sky_blue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31500"/>
            <a:ext cx="9144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M:\DV\EXTERNAL AFFAIRS - University Marketing\Branding\Brand Implementation Programme\templates\work in progress PPT\Graphics\16_9\16-9_split_1-12_sky_blue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09/08/16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s://www.warwick.ac.uk/pbrommer/stayorgo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9512" y="3551861"/>
            <a:ext cx="7056784" cy="972108"/>
          </a:xfrm>
        </p:spPr>
        <p:txBody>
          <a:bodyPr/>
          <a:lstStyle/>
          <a:p>
            <a:r>
              <a:rPr lang="en-GB" altLang="en-US" dirty="0" smtClean="0"/>
              <a:t>Should I stay or should I go</a:t>
            </a:r>
            <a:endParaRPr lang="en-GB" altLang="en-US" dirty="0" smtClean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79512" y="4371950"/>
            <a:ext cx="8280920" cy="612067"/>
          </a:xfrm>
        </p:spPr>
        <p:txBody>
          <a:bodyPr/>
          <a:lstStyle/>
          <a:p>
            <a:r>
              <a:rPr lang="en-GB" sz="2400" dirty="0" smtClean="0"/>
              <a:t>Surveying </a:t>
            </a:r>
            <a:r>
              <a:rPr lang="en-GB" sz="2400" dirty="0"/>
              <a:t>the impact of lecture capture on classroom attendance</a:t>
            </a:r>
            <a:r>
              <a:rPr lang="en-GB" sz="2400" dirty="0"/>
              <a:t> </a:t>
            </a:r>
            <a:endParaRPr lang="en-GB" altLang="en-US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075806"/>
            <a:ext cx="6400800" cy="15121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800" dirty="0" smtClean="0"/>
              <a:t>Presentation by</a:t>
            </a:r>
          </a:p>
          <a:p>
            <a:pPr>
              <a:lnSpc>
                <a:spcPct val="150000"/>
              </a:lnSpc>
            </a:pPr>
            <a:r>
              <a:rPr lang="en-GB" sz="2800" b="1" dirty="0" smtClean="0"/>
              <a:t>Yara Richter, Peter Brommer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27534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WIHEA Student Engagement</a:t>
            </a:r>
            <a:br>
              <a:rPr lang="en-GB" dirty="0" smtClean="0"/>
            </a:br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32148"/>
            <a:ext cx="8229600" cy="33944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800" dirty="0" smtClean="0"/>
              <a:t>Project Team:</a:t>
            </a:r>
          </a:p>
          <a:p>
            <a:pPr marL="0" indent="0">
              <a:buNone/>
            </a:pPr>
            <a:r>
              <a:rPr lang="en-GB" sz="2800" b="1" dirty="0" smtClean="0"/>
              <a:t>Dr Peter Brommer (Engineering, lead), </a:t>
            </a:r>
            <a:r>
              <a:rPr lang="en-GB" sz="2800" b="1" dirty="0" err="1" smtClean="0"/>
              <a:t>Nirmisha</a:t>
            </a:r>
            <a:r>
              <a:rPr lang="en-GB" sz="2800" b="1" dirty="0" smtClean="0"/>
              <a:t> Bhatt (</a:t>
            </a:r>
            <a:r>
              <a:rPr lang="en-GB" sz="2800" b="1" dirty="0" err="1" smtClean="0"/>
              <a:t>Eng</a:t>
            </a:r>
            <a:r>
              <a:rPr lang="en-GB" sz="2800" b="1" dirty="0" smtClean="0"/>
              <a:t>), </a:t>
            </a:r>
            <a:r>
              <a:rPr lang="en-GB" sz="2800" b="1" dirty="0" err="1" smtClean="0"/>
              <a:t>Eimantas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Puscius</a:t>
            </a:r>
            <a:r>
              <a:rPr lang="en-GB" sz="2800" b="1" dirty="0" smtClean="0"/>
              <a:t> (</a:t>
            </a:r>
            <a:r>
              <a:rPr lang="en-GB" sz="2800" b="1" dirty="0" err="1" smtClean="0"/>
              <a:t>Eng</a:t>
            </a:r>
            <a:r>
              <a:rPr lang="en-GB" sz="2800" b="1" dirty="0" smtClean="0"/>
              <a:t>), </a:t>
            </a:r>
            <a:r>
              <a:rPr lang="en-GB" sz="2800" b="1" dirty="0" err="1" smtClean="0"/>
              <a:t>Yara</a:t>
            </a:r>
            <a:r>
              <a:rPr lang="en-GB" sz="2800" b="1" dirty="0" smtClean="0"/>
              <a:t> Richter (Sociology), Dr Amy </a:t>
            </a:r>
            <a:r>
              <a:rPr lang="en-GB" sz="2800" b="1" dirty="0" err="1" smtClean="0"/>
              <a:t>Hinterberger</a:t>
            </a:r>
            <a:r>
              <a:rPr lang="en-GB" sz="2800" b="1" dirty="0" smtClean="0"/>
              <a:t> (</a:t>
            </a:r>
            <a:r>
              <a:rPr lang="en-GB" sz="2800" b="1" dirty="0" err="1" smtClean="0"/>
              <a:t>Soc</a:t>
            </a:r>
            <a:r>
              <a:rPr lang="en-GB" sz="2800" b="1" dirty="0" smtClean="0"/>
              <a:t>), Dr Robert O’Toole (ITS)</a:t>
            </a:r>
            <a:endParaRPr lang="en-GB" sz="2800" b="1" dirty="0" smtClean="0"/>
          </a:p>
          <a:p>
            <a:pPr marL="0" indent="0">
              <a:buNone/>
            </a:pPr>
            <a:r>
              <a:rPr lang="en-GB" sz="2800" dirty="0" smtClean="0"/>
              <a:t>Presentation:</a:t>
            </a:r>
          </a:p>
          <a:p>
            <a:pPr marL="0" indent="0">
              <a:buNone/>
            </a:pPr>
            <a:r>
              <a:rPr lang="en-GB" sz="2800" b="1" dirty="0" smtClean="0"/>
              <a:t>Peter Brommer, </a:t>
            </a:r>
            <a:r>
              <a:rPr lang="en-GB" sz="2800" b="1" dirty="0" err="1">
                <a:solidFill>
                  <a:prstClr val="black"/>
                </a:solidFill>
              </a:rPr>
              <a:t>Yara</a:t>
            </a:r>
            <a:r>
              <a:rPr lang="en-GB" sz="2800" b="1" dirty="0">
                <a:solidFill>
                  <a:prstClr val="black"/>
                </a:solidFill>
              </a:rPr>
              <a:t> </a:t>
            </a:r>
            <a:r>
              <a:rPr lang="en-GB" sz="2800" b="1" dirty="0" smtClean="0">
                <a:solidFill>
                  <a:prstClr val="black"/>
                </a:solidFill>
              </a:rPr>
              <a:t>Richter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prstClr val="black"/>
                </a:solidFill>
              </a:rPr>
              <a:t>Further information: </a:t>
            </a:r>
            <a:r>
              <a:rPr lang="en-US" sz="2800" u="sng" dirty="0">
                <a:hlinkClick r:id="rId2"/>
              </a:rPr>
              <a:t>https://www.warwick.ac.uk/pbrommer/stayorgo</a:t>
            </a:r>
            <a:r>
              <a:rPr lang="en-GB" sz="2800" dirty="0"/>
              <a:t> </a:t>
            </a:r>
            <a:endParaRPr lang="en-GB" sz="28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sz="2800" b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12961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This work is licensed under the Creative Commons Attribution-</a:t>
            </a:r>
            <a:r>
              <a:rPr lang="en-GB" sz="2800" dirty="0" err="1"/>
              <a:t>ShareAlike</a:t>
            </a:r>
            <a:r>
              <a:rPr lang="en-GB" sz="2800" dirty="0"/>
              <a:t> 4.0 International License. To view a copy of this license, visit </a:t>
            </a:r>
            <a:r>
              <a:rPr lang="en-GB" sz="2800" u="sng" dirty="0">
                <a:hlinkClick r:id="rId3"/>
              </a:rPr>
              <a:t>http://creativecommons.org/licenses/by-sa/4.0/</a:t>
            </a:r>
            <a:r>
              <a:rPr lang="en-GB" sz="2800" dirty="0"/>
              <a:t>. </a:t>
            </a:r>
            <a:endParaRPr lang="en-GB" sz="2800" b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27534"/>
            <a:ext cx="1924309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880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Survey students of two modules</a:t>
            </a:r>
          </a:p>
          <a:p>
            <a:pPr marL="857250" lvl="1" indent="-457200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dirty="0"/>
              <a:t>year SO242 about lecture capture (LC) usage.</a:t>
            </a:r>
          </a:p>
          <a:p>
            <a:pPr marL="857250" lvl="1" indent="-457200"/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year ES386 about LC and ResponseWare (RW).</a:t>
            </a:r>
          </a:p>
          <a:p>
            <a:pPr marL="457200" indent="-457200"/>
            <a:r>
              <a:rPr lang="en-GB" dirty="0" smtClean="0"/>
              <a:t>Aim: Connections between LC, RW, attendance.</a:t>
            </a: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Online survey open May </a:t>
            </a:r>
            <a:r>
              <a:rPr lang="en-GB" dirty="0" smtClean="0"/>
              <a:t>2016 on BOS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SO242: Low </a:t>
            </a:r>
            <a:r>
              <a:rPr lang="en-GB" dirty="0" smtClean="0"/>
              <a:t>response rate 27% (24 respondents)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EN386: 55% response rate (70 respondents).</a:t>
            </a: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415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Main Results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327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Why was LC used and what for?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Repeated exposure to certain information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GB" dirty="0" smtClean="0"/>
              <a:t>ecurity regarding non-attendance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Revision (also combined with lecture slides)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Preparation for </a:t>
            </a:r>
            <a:r>
              <a:rPr lang="en-GB" dirty="0" smtClean="0"/>
              <a:t>assignments</a:t>
            </a: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4378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 of LC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Inclusive </a:t>
            </a:r>
            <a:r>
              <a:rPr lang="en-GB" dirty="0"/>
              <a:t>tool for all students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Tool that provides students with opportunity to learn flexibly and at their own </a:t>
            </a:r>
            <a:r>
              <a:rPr lang="en-GB" dirty="0" smtClean="0"/>
              <a:t>pace.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Fall-back in case of absence.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77346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tx2"/>
                </a:solidFill>
              </a:rPr>
              <a:t>ES386 </a:t>
            </a:r>
            <a:r>
              <a:rPr lang="en-GB" sz="4000" b="1" dirty="0">
                <a:solidFill>
                  <a:schemeClr val="tx2"/>
                </a:solidFill>
              </a:rPr>
              <a:t>Key</a:t>
            </a:r>
            <a:r>
              <a:rPr lang="en-GB" sz="4000" b="1" dirty="0">
                <a:solidFill>
                  <a:schemeClr val="tx2"/>
                </a:solidFill>
              </a:rPr>
              <a:t> Results</a:t>
            </a:r>
            <a:endParaRPr lang="en-GB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Study reaches almost all those watching lectures (live or on LC), but none of those doing neither (≈50 students).</a:t>
            </a:r>
          </a:p>
          <a:p>
            <a:r>
              <a:rPr lang="en-GB" dirty="0" smtClean="0"/>
              <a:t>LC: revision tool and fall-back for missed lectures.</a:t>
            </a:r>
          </a:p>
          <a:p>
            <a:r>
              <a:rPr lang="en-GB" dirty="0" smtClean="0"/>
              <a:t>Split on whether LC can replace attendance.</a:t>
            </a:r>
          </a:p>
          <a:p>
            <a:r>
              <a:rPr lang="en-GB" dirty="0" smtClean="0"/>
              <a:t>LC at most minor negative impact on attendance.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663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tx2"/>
                </a:solidFill>
              </a:rPr>
              <a:t>ES386 </a:t>
            </a:r>
            <a:r>
              <a:rPr lang="en-GB" sz="4000" b="1" dirty="0">
                <a:solidFill>
                  <a:schemeClr val="tx2"/>
                </a:solidFill>
              </a:rPr>
              <a:t>Key</a:t>
            </a:r>
            <a:r>
              <a:rPr lang="en-GB" sz="4000" b="1" dirty="0">
                <a:solidFill>
                  <a:schemeClr val="tx2"/>
                </a:solidFill>
              </a:rPr>
              <a:t> </a:t>
            </a:r>
            <a:r>
              <a:rPr lang="en-GB" sz="4000" b="1" dirty="0" smtClean="0">
                <a:solidFill>
                  <a:schemeClr val="tx2"/>
                </a:solidFill>
              </a:rPr>
              <a:t>Results (contd.)</a:t>
            </a:r>
            <a:endParaRPr lang="en-GB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ResponseWare valued for feedback to students, less as chance to influence lecture.</a:t>
            </a:r>
          </a:p>
          <a:p>
            <a:r>
              <a:rPr lang="en-GB" dirty="0" smtClean="0"/>
              <a:t>Low-threshold audience participation.</a:t>
            </a:r>
          </a:p>
          <a:p>
            <a:r>
              <a:rPr lang="en-GB" dirty="0" smtClean="0"/>
              <a:t>Both LC and RW seen as extremely useful.</a:t>
            </a:r>
          </a:p>
          <a:p>
            <a:r>
              <a:rPr lang="en-GB" dirty="0" smtClean="0"/>
              <a:t>LC complementing, not replacing attendance.</a:t>
            </a:r>
          </a:p>
        </p:txBody>
      </p:sp>
    </p:spTree>
    <p:extLst>
      <p:ext uri="{BB962C8B-B14F-4D97-AF65-F5344CB8AC3E}">
        <p14:creationId xmlns:p14="http://schemas.microsoft.com/office/powerpoint/2010/main" val="4267422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2"/>
                </a:solidFill>
              </a:rPr>
              <a:t>SO242 </a:t>
            </a:r>
            <a:r>
              <a:rPr lang="en-GB" sz="4000" b="1" dirty="0">
                <a:solidFill>
                  <a:schemeClr val="tx2"/>
                </a:solidFill>
              </a:rPr>
              <a:t>Key</a:t>
            </a:r>
            <a:r>
              <a:rPr lang="en-GB" sz="4000" b="1" dirty="0">
                <a:solidFill>
                  <a:schemeClr val="tx2"/>
                </a:solidFill>
              </a:rPr>
              <a:t> </a:t>
            </a:r>
            <a:r>
              <a:rPr lang="en-GB" sz="4000" b="1" dirty="0" smtClean="0">
                <a:solidFill>
                  <a:schemeClr val="tx2"/>
                </a:solidFill>
              </a:rPr>
              <a:t>Results</a:t>
            </a:r>
            <a:endParaRPr lang="en-GB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Non-representative (low response rate).</a:t>
            </a:r>
          </a:p>
          <a:p>
            <a:r>
              <a:rPr lang="en-GB" dirty="0" smtClean="0"/>
              <a:t>LC as one way of several to interact with lecture content.</a:t>
            </a:r>
          </a:p>
          <a:p>
            <a:r>
              <a:rPr lang="en-GB" dirty="0" smtClean="0"/>
              <a:t>LC as attendance replacement more relevant among respondents.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50556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0" dirty="0" smtClean="0"/>
              <a:t>Further Discussion:</a:t>
            </a:r>
            <a:endParaRPr lang="en-GB" kern="0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How can LC as a tool be improved</a:t>
            </a:r>
            <a:r>
              <a:rPr lang="en-GB" dirty="0" smtClean="0"/>
              <a:t>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dirty="0" smtClean="0"/>
              <a:t>Provide short clips, navigation (tags)?</a:t>
            </a: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What </a:t>
            </a:r>
            <a:r>
              <a:rPr lang="en-GB" dirty="0" smtClean="0"/>
              <a:t>does the use of LC mean for the traditional lecture/ seminar format</a:t>
            </a:r>
            <a:r>
              <a:rPr lang="en-GB" dirty="0" smtClean="0"/>
              <a:t>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 smtClean="0"/>
              <a:t>Audience interaction to </a:t>
            </a:r>
            <a:r>
              <a:rPr lang="en-GB" smtClean="0"/>
              <a:t>increase attendance?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52524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_16-9_skyblu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 Template Sky Blue</Template>
  <TotalTime>99</TotalTime>
  <Words>434</Words>
  <Application>Microsoft Macintosh PowerPoint</Application>
  <PresentationFormat>On-screen Show (16:9)</PresentationFormat>
  <Paragraphs>50</Paragraphs>
  <Slides>12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template_warwick_16-9_skyblue</vt:lpstr>
      <vt:lpstr>1_Custom Design</vt:lpstr>
      <vt:lpstr>Custom Design</vt:lpstr>
      <vt:lpstr>Should I stay or should I go</vt:lpstr>
      <vt:lpstr>Project</vt:lpstr>
      <vt:lpstr>Main Results</vt:lpstr>
      <vt:lpstr>Why was LC used and what for?</vt:lpstr>
      <vt:lpstr>Benefits of LC</vt:lpstr>
      <vt:lpstr>ES386 Key Results</vt:lpstr>
      <vt:lpstr>ES386 Key Results (contd.)</vt:lpstr>
      <vt:lpstr>SO242 Key Results</vt:lpstr>
      <vt:lpstr>Further Discussion:</vt:lpstr>
      <vt:lpstr>PowerPoint Presentation</vt:lpstr>
      <vt:lpstr>WIHEA Student Engagement Project</vt:lpstr>
      <vt:lpstr>Copyright 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Capture Usage in SO242</dc:title>
  <dc:creator>Yara Richter</dc:creator>
  <cp:lastModifiedBy>Peter Brommer</cp:lastModifiedBy>
  <cp:revision>11</cp:revision>
  <cp:lastPrinted>2001-12-07T16:14:49Z</cp:lastPrinted>
  <dcterms:created xsi:type="dcterms:W3CDTF">2016-08-05T08:50:56Z</dcterms:created>
  <dcterms:modified xsi:type="dcterms:W3CDTF">2016-08-09T21:34:08Z</dcterms:modified>
</cp:coreProperties>
</file>