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5"/>
  </p:notesMasterIdLst>
  <p:sldIdLst>
    <p:sldId id="472" r:id="rId2"/>
    <p:sldId id="566" r:id="rId3"/>
    <p:sldId id="567" r:id="rId4"/>
    <p:sldId id="696" r:id="rId5"/>
    <p:sldId id="588" r:id="rId6"/>
    <p:sldId id="807" r:id="rId7"/>
    <p:sldId id="809" r:id="rId8"/>
    <p:sldId id="808" r:id="rId9"/>
    <p:sldId id="810" r:id="rId10"/>
    <p:sldId id="834" r:id="rId11"/>
    <p:sldId id="818" r:id="rId12"/>
    <p:sldId id="820" r:id="rId13"/>
    <p:sldId id="821" r:id="rId14"/>
    <p:sldId id="819" r:id="rId15"/>
    <p:sldId id="824" r:id="rId16"/>
    <p:sldId id="833" r:id="rId17"/>
    <p:sldId id="825" r:id="rId18"/>
    <p:sldId id="827" r:id="rId19"/>
    <p:sldId id="829" r:id="rId20"/>
    <p:sldId id="830" r:id="rId21"/>
    <p:sldId id="831" r:id="rId22"/>
    <p:sldId id="832" r:id="rId23"/>
    <p:sldId id="758" r:id="rId24"/>
  </p:sldIdLst>
  <p:sldSz cx="9144000" cy="6858000" type="screen4x3"/>
  <p:notesSz cx="7099300" cy="10234613"/>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D7F5"/>
    <a:srgbClr val="FF6600"/>
    <a:srgbClr val="66CCFF"/>
    <a:srgbClr val="FFCC66"/>
    <a:srgbClr val="99FFCC"/>
    <a:srgbClr val="FFFF66"/>
    <a:srgbClr val="FFFF99"/>
    <a:srgbClr val="FFCC00"/>
    <a:srgbClr val="FF00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26" autoAdjust="0"/>
    <p:restoredTop sz="94719" autoAdjust="0"/>
  </p:normalViewPr>
  <p:slideViewPr>
    <p:cSldViewPr>
      <p:cViewPr>
        <p:scale>
          <a:sx n="70" d="100"/>
          <a:sy n="70" d="100"/>
        </p:scale>
        <p:origin x="-1018" y="-230"/>
      </p:cViewPr>
      <p:guideLst>
        <p:guide orient="horz" pos="3840"/>
        <p:guide pos="-264"/>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5.emf"/><Relationship Id="rId1" Type="http://schemas.openxmlformats.org/officeDocument/2006/relationships/image" Target="../media/image7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eaLnBrk="1" hangingPunct="1">
              <a:defRPr sz="1300"/>
            </a:lvl1pPr>
          </a:lstStyle>
          <a:p>
            <a:endParaRPr lang="en-GB"/>
          </a:p>
        </p:txBody>
      </p:sp>
      <p:sp>
        <p:nvSpPr>
          <p:cNvPr id="41987" name="Rectangle 3"/>
          <p:cNvSpPr>
            <a:spLocks noGrp="1" noChangeArrowheads="1"/>
          </p:cNvSpPr>
          <p:nvPr>
            <p:ph type="dt" idx="1"/>
          </p:nvPr>
        </p:nvSpPr>
        <p:spPr bwMode="auto">
          <a:xfrm>
            <a:off x="4022937"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eaLnBrk="1" hangingPunct="1">
              <a:defRPr sz="1300"/>
            </a:lvl1pPr>
          </a:lstStyle>
          <a:p>
            <a:endParaRPr lang="en-GB"/>
          </a:p>
        </p:txBody>
      </p:sp>
      <p:sp>
        <p:nvSpPr>
          <p:cNvPr id="4198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p:spPr>
      </p:sp>
      <p:sp>
        <p:nvSpPr>
          <p:cNvPr id="41989" name="Rectangle 5"/>
          <p:cNvSpPr>
            <a:spLocks noGrp="1" noChangeArrowheads="1"/>
          </p:cNvSpPr>
          <p:nvPr>
            <p:ph type="body" sz="quarter" idx="3"/>
          </p:nvPr>
        </p:nvSpPr>
        <p:spPr bwMode="auto">
          <a:xfrm>
            <a:off x="946574" y="4861441"/>
            <a:ext cx="5206153"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990" name="Rectangle 6"/>
          <p:cNvSpPr>
            <a:spLocks noGrp="1" noChangeArrowheads="1"/>
          </p:cNvSpPr>
          <p:nvPr>
            <p:ph type="ftr" sz="quarter" idx="4"/>
          </p:nvPr>
        </p:nvSpPr>
        <p:spPr bwMode="auto">
          <a:xfrm>
            <a:off x="0"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eaLnBrk="1" hangingPunct="1">
              <a:defRPr sz="1300"/>
            </a:lvl1pPr>
          </a:lstStyle>
          <a:p>
            <a:endParaRPr lang="en-GB"/>
          </a:p>
        </p:txBody>
      </p:sp>
      <p:sp>
        <p:nvSpPr>
          <p:cNvPr id="41991" name="Rectangle 7"/>
          <p:cNvSpPr>
            <a:spLocks noGrp="1" noChangeArrowheads="1"/>
          </p:cNvSpPr>
          <p:nvPr>
            <p:ph type="sldNum" sz="quarter" idx="5"/>
          </p:nvPr>
        </p:nvSpPr>
        <p:spPr bwMode="auto">
          <a:xfrm>
            <a:off x="4022937"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eaLnBrk="1" hangingPunct="1">
              <a:defRPr sz="1300"/>
            </a:lvl1pPr>
          </a:lstStyle>
          <a:p>
            <a:fld id="{591AC51F-3957-4E6D-82F1-86FA0E05352D}" type="slidenum">
              <a:rPr lang="en-GB"/>
              <a:pPr/>
              <a:t>‹#›</a:t>
            </a:fld>
            <a:endParaRPr lang="en-GB"/>
          </a:p>
        </p:txBody>
      </p:sp>
    </p:spTree>
    <p:extLst>
      <p:ext uri="{BB962C8B-B14F-4D97-AF65-F5344CB8AC3E}">
        <p14:creationId xmlns:p14="http://schemas.microsoft.com/office/powerpoint/2010/main" val="9832178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065C423-75D1-4AE1-A124-5EDEDD3B66F7}" type="slidenum">
              <a:rPr lang="en-GB"/>
              <a:pPr/>
              <a:t>3</a:t>
            </a:fld>
            <a:endParaRPr lang="en-GB" dirty="0"/>
          </a:p>
        </p:txBody>
      </p:sp>
      <p:sp>
        <p:nvSpPr>
          <p:cNvPr id="489474" name="Rectangle 7"/>
          <p:cNvSpPr txBox="1">
            <a:spLocks noGrp="1" noChangeArrowheads="1"/>
          </p:cNvSpPr>
          <p:nvPr/>
        </p:nvSpPr>
        <p:spPr bwMode="auto">
          <a:xfrm>
            <a:off x="4022937" y="9722882"/>
            <a:ext cx="3076363" cy="511731"/>
          </a:xfrm>
          <a:prstGeom prst="rect">
            <a:avLst/>
          </a:prstGeom>
          <a:noFill/>
          <a:ln w="9525">
            <a:noFill/>
            <a:miter lim="800000"/>
            <a:headEnd/>
            <a:tailEnd/>
          </a:ln>
        </p:spPr>
        <p:txBody>
          <a:bodyPr lIns="99048" tIns="49524" rIns="99048" bIns="49524" anchor="b"/>
          <a:lstStyle/>
          <a:p>
            <a:pPr algn="r" eaLnBrk="1" hangingPunct="1"/>
            <a:fld id="{9862DB1D-8E2D-4DD4-8140-3027DFD644CC}" type="slidenum">
              <a:rPr lang="en-GB" sz="1300"/>
              <a:pPr algn="r" eaLnBrk="1" hangingPunct="1"/>
              <a:t>3</a:t>
            </a:fld>
            <a:endParaRPr lang="en-GB" sz="1300" dirty="0"/>
          </a:p>
        </p:txBody>
      </p:sp>
      <p:sp>
        <p:nvSpPr>
          <p:cNvPr id="489475" name="Rectangle 2"/>
          <p:cNvSpPr>
            <a:spLocks noGrp="1" noRot="1" noChangeAspect="1" noChangeArrowheads="1" noTextEdit="1"/>
          </p:cNvSpPr>
          <p:nvPr>
            <p:ph type="sldImg"/>
          </p:nvPr>
        </p:nvSpPr>
        <p:spPr>
          <a:xfrm>
            <a:off x="992188" y="768350"/>
            <a:ext cx="5114925" cy="3836988"/>
          </a:xfrm>
          <a:ln/>
        </p:spPr>
      </p:sp>
      <p:sp>
        <p:nvSpPr>
          <p:cNvPr id="489476" name="Rectangle 3"/>
          <p:cNvSpPr>
            <a:spLocks noGrp="1" noChangeArrowheads="1"/>
          </p:cNvSpPr>
          <p:nvPr>
            <p:ph type="body" idx="1"/>
          </p:nvPr>
        </p:nvSpPr>
        <p:spPr/>
        <p:txBody>
          <a:bodyPr/>
          <a:lstStyle/>
          <a:p>
            <a:r>
              <a:rPr lang="en-GB" dirty="0"/>
              <a:t>Aerial shot of campus looking NW</a:t>
            </a:r>
          </a:p>
          <a:p>
            <a:endParaRPr lang="en-GB" dirty="0"/>
          </a:p>
          <a:p>
            <a:r>
              <a:rPr lang="en-GB" dirty="0"/>
              <a:t>City to right – about 3 miles</a:t>
            </a:r>
          </a:p>
          <a:p>
            <a:endParaRPr lang="en-GB" dirty="0"/>
          </a:p>
          <a:p>
            <a:r>
              <a:rPr lang="en-GB" dirty="0"/>
              <a:t>Warwickshire countryside to left – walks in fields and woodland within minutes.</a:t>
            </a:r>
          </a:p>
          <a:p>
            <a:endParaRPr lang="en-GB" dirty="0"/>
          </a:p>
          <a:p>
            <a:r>
              <a:rPr lang="en-GB" dirty="0"/>
              <a:t>Point out Westwood – accommodation and running track</a:t>
            </a:r>
          </a:p>
          <a:p>
            <a:endParaRPr lang="en-GB" dirty="0"/>
          </a:p>
          <a:p>
            <a:r>
              <a:rPr lang="en-GB" dirty="0"/>
              <a:t>Point out path through nature reserve to East Site – home of Bio </a:t>
            </a:r>
            <a:r>
              <a:rPr lang="en-GB" dirty="0" err="1"/>
              <a:t>Sci</a:t>
            </a:r>
            <a:r>
              <a:rPr lang="en-GB"/>
              <a:t> and Medicine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91AC51F-3957-4E6D-82F1-86FA0E05352D}" type="slidenum">
              <a:rPr lang="en-GB" smtClean="0"/>
              <a:pPr/>
              <a:t>23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36194" name="Picture 2"/>
          <p:cNvPicPr>
            <a:picLocks noChangeAspect="1" noChangeArrowheads="1"/>
          </p:cNvPicPr>
          <p:nvPr/>
        </p:nvPicPr>
        <p:blipFill>
          <a:blip r:embed="rId2" cstate="print"/>
          <a:srcRect/>
          <a:stretch>
            <a:fillRect/>
          </a:stretch>
        </p:blipFill>
        <p:spPr bwMode="auto">
          <a:xfrm>
            <a:off x="0" y="4587878"/>
            <a:ext cx="9144000" cy="2270125"/>
          </a:xfrm>
          <a:prstGeom prst="rect">
            <a:avLst/>
          </a:prstGeom>
          <a:noFill/>
        </p:spPr>
      </p:pic>
      <p:sp>
        <p:nvSpPr>
          <p:cNvPr id="136195" name="Rectangle 3"/>
          <p:cNvSpPr>
            <a:spLocks noGrp="1" noChangeArrowheads="1"/>
          </p:cNvSpPr>
          <p:nvPr>
            <p:ph type="ctrTitle"/>
          </p:nvPr>
        </p:nvSpPr>
        <p:spPr>
          <a:xfrm>
            <a:off x="685800" y="228600"/>
            <a:ext cx="7620000" cy="1143000"/>
          </a:xfrm>
        </p:spPr>
        <p:txBody>
          <a:bodyPr/>
          <a:lstStyle>
            <a:lvl1pPr>
              <a:defRPr/>
            </a:lvl1pPr>
          </a:lstStyle>
          <a:p>
            <a:r>
              <a:rPr lang="en-GB"/>
              <a:t>Master title style</a:t>
            </a:r>
          </a:p>
        </p:txBody>
      </p:sp>
      <p:sp>
        <p:nvSpPr>
          <p:cNvPr id="136196" name="Rectangle 4"/>
          <p:cNvSpPr>
            <a:spLocks noGrp="1" noChangeArrowheads="1"/>
          </p:cNvSpPr>
          <p:nvPr>
            <p:ph type="subTitle" idx="1"/>
          </p:nvPr>
        </p:nvSpPr>
        <p:spPr>
          <a:xfrm>
            <a:off x="1295400" y="2133600"/>
            <a:ext cx="6400800" cy="1752600"/>
          </a:xfrm>
        </p:spPr>
        <p:txBody>
          <a:bodyPr/>
          <a:lstStyle>
            <a:lvl1pPr marL="0" indent="0" algn="ctr">
              <a:buFontTx/>
              <a:buNone/>
              <a:defRPr/>
            </a:lvl1pPr>
          </a:lstStyle>
          <a:p>
            <a:r>
              <a:rPr lang="en-GB"/>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45E8E89-B126-48F8-B250-16A1785DD592}" type="slidenum">
              <a:rPr lang="en-GB"/>
              <a:pPr/>
              <a:t>‹#›</a:t>
            </a:fld>
            <a:endParaRPr lang="en-GB"/>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3" y="228600"/>
            <a:ext cx="19431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3" y="2286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130DB37-0C07-4EAC-A19E-D4057BB297F6}" type="slidenum">
              <a:rPr lang="en-GB"/>
              <a:pPr/>
              <a:t>‹#›</a:t>
            </a:fld>
            <a:endParaRPr lang="en-GB"/>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93BEBEB-E501-4924-88DA-7B502E33A847}" type="slidenum">
              <a:rPr lang="en-GB"/>
              <a:pPr/>
              <a:t>‹#›</a:t>
            </a:fld>
            <a:endParaRPr lang="en-GB"/>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F810E56-B452-459A-A07F-1423BFDD3791}" type="slidenum">
              <a:rPr lang="en-GB"/>
              <a:pPr/>
              <a:t>‹#›</a:t>
            </a:fld>
            <a:endParaRPr lang="en-GB"/>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F1C1A38-FD8A-4F8F-AD79-07BA4BF5D26B}" type="slidenum">
              <a:rPr lang="en-GB"/>
              <a:pPr/>
              <a:t>‹#›</a:t>
            </a:fld>
            <a:endParaRPr lang="en-GB"/>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C1339C79-4488-4218-8E29-770696F4AF0B}" type="slidenum">
              <a:rPr lang="en-GB"/>
              <a:pPr/>
              <a:t>‹#›</a:t>
            </a:fld>
            <a:endParaRPr lang="en-GB"/>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970A899-5369-4997-A8D1-DCE7EF0DD92A}" type="slidenum">
              <a:rPr lang="en-GB"/>
              <a:pPr/>
              <a:t>‹#›</a:t>
            </a:fld>
            <a:endParaRPr lang="en-GB"/>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29C2BE68-D985-4AD6-AC28-F4FAA61EA9BD}" type="slidenum">
              <a:rPr lang="en-GB"/>
              <a:pPr/>
              <a:t>‹#›</a:t>
            </a:fld>
            <a:endParaRPr lang="en-GB"/>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D4D55ECA-9351-46A3-AB44-324D0529601B}" type="slidenum">
              <a:rPr lang="en-GB"/>
              <a:pPr/>
              <a:t>‹#›</a:t>
            </a:fld>
            <a:endParaRPr lang="en-GB"/>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85534C95-8B22-4FDC-B889-6524833863F3}" type="slidenum">
              <a:rPr lang="en-GB"/>
              <a:pPr/>
              <a:t>‹#›</a:t>
            </a:fld>
            <a:endParaRPr lang="en-GB"/>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5170" name="Picture 2"/>
          <p:cNvPicPr>
            <a:picLocks noChangeAspect="1" noChangeArrowheads="1"/>
          </p:cNvPicPr>
          <p:nvPr/>
        </p:nvPicPr>
        <p:blipFill>
          <a:blip r:embed="rId13" cstate="print"/>
          <a:srcRect/>
          <a:stretch>
            <a:fillRect/>
          </a:stretch>
        </p:blipFill>
        <p:spPr bwMode="auto">
          <a:xfrm>
            <a:off x="0" y="6094415"/>
            <a:ext cx="9144000" cy="763587"/>
          </a:xfrm>
          <a:prstGeom prst="rect">
            <a:avLst/>
          </a:prstGeom>
          <a:noFill/>
          <a:ln w="9525">
            <a:noFill/>
            <a:miter lim="800000"/>
            <a:headEnd/>
            <a:tailEnd/>
          </a:ln>
          <a:effectLst/>
        </p:spPr>
      </p:pic>
      <p:sp>
        <p:nvSpPr>
          <p:cNvPr id="135171" name="Rectangle 3"/>
          <p:cNvSpPr>
            <a:spLocks noGrp="1" noChangeArrowheads="1"/>
          </p:cNvSpPr>
          <p:nvPr>
            <p:ph type="title"/>
          </p:nvPr>
        </p:nvSpPr>
        <p:spPr bwMode="auto">
          <a:xfrm>
            <a:off x="685800" y="228600"/>
            <a:ext cx="77724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Master title style</a:t>
            </a:r>
          </a:p>
        </p:txBody>
      </p:sp>
      <p:sp>
        <p:nvSpPr>
          <p:cNvPr id="135172" name="Rectangle 4"/>
          <p:cNvSpPr>
            <a:spLocks noGrp="1" noChangeArrowheads="1"/>
          </p:cNvSpPr>
          <p:nvPr>
            <p:ph type="body" idx="1"/>
          </p:nvPr>
        </p:nvSpPr>
        <p:spPr bwMode="auto">
          <a:xfrm>
            <a:off x="685800" y="1371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5173" name="Rectangle 5"/>
          <p:cNvSpPr>
            <a:spLocks noGrp="1" noChangeArrowheads="1"/>
          </p:cNvSpPr>
          <p:nvPr>
            <p:ph type="dt" sz="half" idx="2"/>
          </p:nvPr>
        </p:nvSpPr>
        <p:spPr bwMode="auto">
          <a:xfrm>
            <a:off x="152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a:p>
        </p:txBody>
      </p:sp>
      <p:sp>
        <p:nvSpPr>
          <p:cNvPr id="135174" name="Rectangle 6"/>
          <p:cNvSpPr>
            <a:spLocks noGrp="1" noChangeArrowheads="1"/>
          </p:cNvSpPr>
          <p:nvPr>
            <p:ph type="ftr" sz="quarter" idx="3"/>
          </p:nvPr>
        </p:nvSpPr>
        <p:spPr bwMode="auto">
          <a:xfrm>
            <a:off x="3276600" y="5562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a:p>
        </p:txBody>
      </p:sp>
      <p:sp>
        <p:nvSpPr>
          <p:cNvPr id="135175" name="Rectangle 7"/>
          <p:cNvSpPr>
            <a:spLocks noGrp="1" noChangeArrowheads="1"/>
          </p:cNvSpPr>
          <p:nvPr>
            <p:ph type="sldNum" sz="quarter" idx="4"/>
          </p:nvPr>
        </p:nvSpPr>
        <p:spPr bwMode="auto">
          <a:xfrm>
            <a:off x="7010400" y="5562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84C82BCF-CDF6-4935-A3E0-1ADEE8E7588D}"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charset="0"/>
        </a:defRPr>
      </a:lvl2pPr>
      <a:lvl3pPr algn="l" rtl="0" eaLnBrk="0" fontAlgn="base" hangingPunct="0">
        <a:spcBef>
          <a:spcPct val="0"/>
        </a:spcBef>
        <a:spcAft>
          <a:spcPct val="0"/>
        </a:spcAft>
        <a:defRPr sz="4400" b="1">
          <a:solidFill>
            <a:schemeClr val="tx2"/>
          </a:solidFill>
          <a:latin typeface="Arial" charset="0"/>
        </a:defRPr>
      </a:lvl3pPr>
      <a:lvl4pPr algn="l" rtl="0" eaLnBrk="0" fontAlgn="base" hangingPunct="0">
        <a:spcBef>
          <a:spcPct val="0"/>
        </a:spcBef>
        <a:spcAft>
          <a:spcPct val="0"/>
        </a:spcAft>
        <a:defRPr sz="4400" b="1">
          <a:solidFill>
            <a:schemeClr val="tx2"/>
          </a:solidFill>
          <a:latin typeface="Arial" charset="0"/>
        </a:defRPr>
      </a:lvl4pPr>
      <a:lvl5pPr algn="l" rtl="0" eaLnBrk="0" fontAlgn="base" hangingPunct="0">
        <a:spcBef>
          <a:spcPct val="0"/>
        </a:spcBef>
        <a:spcAft>
          <a:spcPct val="0"/>
        </a:spcAft>
        <a:defRPr sz="4400" b="1">
          <a:solidFill>
            <a:schemeClr val="tx2"/>
          </a:solidFill>
          <a:latin typeface="Arial" charset="0"/>
        </a:defRPr>
      </a:lvl5pPr>
      <a:lvl6pPr marL="457200" algn="l" rtl="0" eaLnBrk="0" fontAlgn="base" hangingPunct="0">
        <a:spcBef>
          <a:spcPct val="0"/>
        </a:spcBef>
        <a:spcAft>
          <a:spcPct val="0"/>
        </a:spcAft>
        <a:defRPr sz="4400" b="1">
          <a:solidFill>
            <a:schemeClr val="tx2"/>
          </a:solidFill>
          <a:latin typeface="Arial" charset="0"/>
        </a:defRPr>
      </a:lvl6pPr>
      <a:lvl7pPr marL="914400" algn="l" rtl="0" eaLnBrk="0" fontAlgn="base" hangingPunct="0">
        <a:spcBef>
          <a:spcPct val="0"/>
        </a:spcBef>
        <a:spcAft>
          <a:spcPct val="0"/>
        </a:spcAft>
        <a:defRPr sz="4400" b="1">
          <a:solidFill>
            <a:schemeClr val="tx2"/>
          </a:solidFill>
          <a:latin typeface="Arial" charset="0"/>
        </a:defRPr>
      </a:lvl7pPr>
      <a:lvl8pPr marL="1371600" algn="l" rtl="0" eaLnBrk="0" fontAlgn="base" hangingPunct="0">
        <a:spcBef>
          <a:spcPct val="0"/>
        </a:spcBef>
        <a:spcAft>
          <a:spcPct val="0"/>
        </a:spcAft>
        <a:defRPr sz="4400" b="1">
          <a:solidFill>
            <a:schemeClr val="tx2"/>
          </a:solidFill>
          <a:latin typeface="Arial" charset="0"/>
        </a:defRPr>
      </a:lvl8pPr>
      <a:lvl9pPr marL="1828800" algn="l" rtl="0" eaLnBrk="0" fontAlgn="base" hangingPunct="0">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file:///D:\JWANG\Dept_Personnel_Univ\School%20and%20Research%20group\Group%20Logos+posters\logo-final%20white%20background.vsd\Drawing\~Page-1\Sheet.30" TargetMode="Externa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file:///D:\JWANG\Dept_Personnel_Univ\School%20and%20Research%20group\Group%20Logos+posters\logo-final%20white%20background.vsd\Drawing\~Page-1\Sheet.36" TargetMode="Externa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39.png"/><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29.jpeg"/><Relationship Id="rId5" Type="http://schemas.openxmlformats.org/officeDocument/2006/relationships/image" Target="../media/image38.jpeg"/><Relationship Id="rId4" Type="http://schemas.openxmlformats.org/officeDocument/2006/relationships/image" Target="../media/image5.emf"/><Relationship Id="rId9"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42.png"/><Relationship Id="rId7" Type="http://schemas.openxmlformats.org/officeDocument/2006/relationships/image" Target="../media/image43.emf"/><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29.jpeg"/><Relationship Id="rId5" Type="http://schemas.openxmlformats.org/officeDocument/2006/relationships/image" Target="../media/image5.emf"/><Relationship Id="rId4" Type="http://schemas.openxmlformats.org/officeDocument/2006/relationships/oleObject" Target="file:///D:\JWANG\Dept_Personnel_Univ\School%20and%20Research%20group\Group%20Logos+posters\logo-final%20white%20background.vsd\Drawing\~Page-1\Sheet.13"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jpe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47.jpeg"/><Relationship Id="rId12" Type="http://schemas.openxmlformats.org/officeDocument/2006/relationships/image" Target="../media/image52.jpeg"/><Relationship Id="rId2" Type="http://schemas.openxmlformats.org/officeDocument/2006/relationships/slideLayout" Target="../slideLayouts/slideLayout6.xml"/><Relationship Id="rId16" Type="http://schemas.openxmlformats.org/officeDocument/2006/relationships/image" Target="../media/image56.jpeg"/><Relationship Id="rId1" Type="http://schemas.openxmlformats.org/officeDocument/2006/relationships/vmlDrawing" Target="../drawings/vmlDrawing12.vml"/><Relationship Id="rId6" Type="http://schemas.openxmlformats.org/officeDocument/2006/relationships/image" Target="../media/image46.jpeg"/><Relationship Id="rId11" Type="http://schemas.openxmlformats.org/officeDocument/2006/relationships/image" Target="../media/image51.jpeg"/><Relationship Id="rId5" Type="http://schemas.openxmlformats.org/officeDocument/2006/relationships/image" Target="../media/image45.jpe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5.emf"/><Relationship Id="rId9" Type="http://schemas.openxmlformats.org/officeDocument/2006/relationships/image" Target="../media/image49.png"/><Relationship Id="rId14" Type="http://schemas.openxmlformats.org/officeDocument/2006/relationships/image" Target="../media/image54.jpe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3" Type="http://schemas.openxmlformats.org/officeDocument/2006/relationships/image" Target="../media/image57.png"/><Relationship Id="rId7" Type="http://schemas.openxmlformats.org/officeDocument/2006/relationships/image" Target="../media/image58.png"/><Relationship Id="rId12" Type="http://schemas.openxmlformats.org/officeDocument/2006/relationships/image" Target="../media/image63.jpeg"/><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29.jpeg"/><Relationship Id="rId11" Type="http://schemas.openxmlformats.org/officeDocument/2006/relationships/image" Target="../media/image62.png"/><Relationship Id="rId5" Type="http://schemas.openxmlformats.org/officeDocument/2006/relationships/image" Target="../media/image5.emf"/><Relationship Id="rId15" Type="http://schemas.openxmlformats.org/officeDocument/2006/relationships/image" Target="../media/image66.png"/><Relationship Id="rId10" Type="http://schemas.openxmlformats.org/officeDocument/2006/relationships/image" Target="../media/image61.png"/><Relationship Id="rId4" Type="http://schemas.openxmlformats.org/officeDocument/2006/relationships/oleObject" Target="file:///D:\JWANG\Dept_Personnel_Univ\School%20and%20Research%20group\Group%20Logos+posters\logo-final%20white%20background.vsd\Drawing\~Page-1\Sheet.13" TargetMode="External"/><Relationship Id="rId9" Type="http://schemas.openxmlformats.org/officeDocument/2006/relationships/image" Target="../media/image60.jpeg"/><Relationship Id="rId14" Type="http://schemas.openxmlformats.org/officeDocument/2006/relationships/image" Target="../media/image65.jpeg"/></Relationships>
</file>

<file path=ppt/slides/_rels/slide15.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67.jpeg"/><Relationship Id="rId7" Type="http://schemas.openxmlformats.org/officeDocument/2006/relationships/image" Target="../media/image29.jpeg"/><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5.emf"/><Relationship Id="rId5" Type="http://schemas.openxmlformats.org/officeDocument/2006/relationships/oleObject" Target="file:///D:\JWANG\Dept_Personnel_Univ\School%20and%20Research%20group\Group%20Logos+posters\logo-final%20white%20background.vsd\Drawing\~Page-1\Sheet.13" TargetMode="External"/><Relationship Id="rId10" Type="http://schemas.openxmlformats.org/officeDocument/2006/relationships/image" Target="../media/image70.png"/><Relationship Id="rId4" Type="http://schemas.openxmlformats.org/officeDocument/2006/relationships/image" Target="../media/image68.jpeg"/><Relationship Id="rId9" Type="http://schemas.openxmlformats.org/officeDocument/2006/relationships/image" Target="../media/image69.jpeg"/></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emf"/><Relationship Id="rId18" Type="http://schemas.openxmlformats.org/officeDocument/2006/relationships/image" Target="../media/image70.png"/><Relationship Id="rId3" Type="http://schemas.openxmlformats.org/officeDocument/2006/relationships/oleObject" Target="../embeddings/oleObject1.bin"/><Relationship Id="rId7" Type="http://schemas.openxmlformats.org/officeDocument/2006/relationships/image" Target="../media/image73.png"/><Relationship Id="rId12" Type="http://schemas.openxmlformats.org/officeDocument/2006/relationships/image" Target="../media/image78.png"/><Relationship Id="rId17" Type="http://schemas.openxmlformats.org/officeDocument/2006/relationships/image" Target="../media/image29.jpeg"/><Relationship Id="rId2" Type="http://schemas.openxmlformats.org/officeDocument/2006/relationships/slideLayout" Target="../slideLayouts/slideLayout6.xml"/><Relationship Id="rId16" Type="http://schemas.openxmlformats.org/officeDocument/2006/relationships/image" Target="../media/image80.emf"/><Relationship Id="rId1" Type="http://schemas.openxmlformats.org/officeDocument/2006/relationships/vmlDrawing" Target="../drawings/vmlDrawing15.vml"/><Relationship Id="rId6" Type="http://schemas.openxmlformats.org/officeDocument/2006/relationships/image" Target="../media/image5.emf"/><Relationship Id="rId11" Type="http://schemas.openxmlformats.org/officeDocument/2006/relationships/image" Target="../media/image77.emf"/><Relationship Id="rId5" Type="http://schemas.openxmlformats.org/officeDocument/2006/relationships/oleObject" Target="file:///D:\JWANG\Dept_Personnel_Univ\School%20and%20Research%20group\Group%20Logos+posters\logo-final%20white%20background.vsd\Drawing\~Page-1\Sheet.13" TargetMode="External"/><Relationship Id="rId15" Type="http://schemas.openxmlformats.org/officeDocument/2006/relationships/image" Target="../media/image72.emf"/><Relationship Id="rId10" Type="http://schemas.openxmlformats.org/officeDocument/2006/relationships/image" Target="../media/image76.emf"/><Relationship Id="rId4" Type="http://schemas.openxmlformats.org/officeDocument/2006/relationships/image" Target="../media/image71.emf"/><Relationship Id="rId9" Type="http://schemas.openxmlformats.org/officeDocument/2006/relationships/image" Target="../media/image75.jpeg"/><Relationship Id="rId1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6.jpeg"/><Relationship Id="rId3" Type="http://schemas.openxmlformats.org/officeDocument/2006/relationships/hyperlink" Target="http://www.google.co.uk/url?sa=i&amp;rct=j&amp;q=&amp;esrc=s&amp;frm=1&amp;source=images&amp;cd=&amp;cad=rja&amp;docid=AaEO1wdG2ubT1M&amp;tbnid=M9y-2JWlLtE3cM:&amp;ved=0CAUQjRw&amp;url=http://www.lawrenceinspections.com/Manufactured-Home-Inspections.html&amp;ei=V3DdUYO0B9SY0AXUxoGICA&amp;bvm=bv.48705608,d.ZG4&amp;psig=AFQjCNEtS0IKnqhfMjsDeTVqfoSxNFH-qQ&amp;ust=1373553104493172" TargetMode="External"/><Relationship Id="rId7" Type="http://schemas.openxmlformats.org/officeDocument/2006/relationships/image" Target="../media/image82.png"/><Relationship Id="rId12" Type="http://schemas.openxmlformats.org/officeDocument/2006/relationships/hyperlink" Target="http://www.google.co.uk/url?sa=i&amp;source=images&amp;cd=&amp;cad=rja&amp;docid=N8EEZmzWocz_vM&amp;tbnid=ITYUXyA_7pr6zM:&amp;ved=0CAgQjRwwAA&amp;url=http://www.presentermedia.com/index.php?target=closeup&amp;maincat=clipart&amp;id=3896&amp;ei=lHHdUa6JMcbChAeOjYGQDQ&amp;psig=AFQjCNF0u1idt6_Cfm046JpuyNx8aW2ZsQ&amp;ust=1373553428881904" TargetMode="External"/><Relationship Id="rId2" Type="http://schemas.openxmlformats.org/officeDocument/2006/relationships/slideLayout" Target="../slideLayouts/slideLayout6.xml"/><Relationship Id="rId1" Type="http://schemas.openxmlformats.org/officeDocument/2006/relationships/vmlDrawing" Target="../drawings/vmlDrawing16.vml"/><Relationship Id="rId6" Type="http://schemas.openxmlformats.org/officeDocument/2006/relationships/image" Target="../media/image5.emf"/><Relationship Id="rId11" Type="http://schemas.openxmlformats.org/officeDocument/2006/relationships/image" Target="../media/image85.jpeg"/><Relationship Id="rId5" Type="http://schemas.openxmlformats.org/officeDocument/2006/relationships/oleObject" Target="file:///D:\JWANG\Dept_Personnel_Univ\School%20and%20Research%20group\Group%20Logos+posters\logo-final%20white%20background.vsd\Drawing\~Page-1\Sheet.13" TargetMode="External"/><Relationship Id="rId15" Type="http://schemas.openxmlformats.org/officeDocument/2006/relationships/image" Target="../media/image87.jpeg"/><Relationship Id="rId10" Type="http://schemas.openxmlformats.org/officeDocument/2006/relationships/image" Target="../media/image84.jpeg"/><Relationship Id="rId4" Type="http://schemas.openxmlformats.org/officeDocument/2006/relationships/image" Target="../media/image81.jpeg"/><Relationship Id="rId9" Type="http://schemas.openxmlformats.org/officeDocument/2006/relationships/hyperlink" Target="http://images.google.co.uk/imgres?imgurl=http://www.dalekovod.com/slike/reference-projektiranje/velike/01.jpg&amp;imgrefurl=http://www.dalekovod.com/eng/references-design.html&amp;usg=__cdRQzyuffkwTvu6FVHFqnSi798o=&amp;h=480&amp;w=640&amp;sz=77&amp;hl=en&amp;start=104&amp;tbnid=9Br8EHeVLqFQPM:&amp;tbnh=103&amp;tbnw=137&amp;prev=/images?q=substation,&amp;start=90&amp;gbv=2&amp;ndsp=18&amp;hl=en&amp;sa=N" TargetMode="External"/><Relationship Id="rId14" Type="http://schemas.openxmlformats.org/officeDocument/2006/relationships/image" Target="../media/image70.png"/></Relationships>
</file>

<file path=ppt/slides/_rels/slide18.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8.png"/><Relationship Id="rId7" Type="http://schemas.openxmlformats.org/officeDocument/2006/relationships/image" Target="../media/image90.emf"/><Relationship Id="rId12" Type="http://schemas.openxmlformats.org/officeDocument/2006/relationships/image" Target="../media/image94.jpeg"/><Relationship Id="rId2" Type="http://schemas.openxmlformats.org/officeDocument/2006/relationships/slideLayout" Target="../slideLayouts/slideLayout6.xml"/><Relationship Id="rId1" Type="http://schemas.openxmlformats.org/officeDocument/2006/relationships/vmlDrawing" Target="../drawings/vmlDrawing17.vml"/><Relationship Id="rId6" Type="http://schemas.openxmlformats.org/officeDocument/2006/relationships/image" Target="../media/image89.jpeg"/><Relationship Id="rId11" Type="http://schemas.openxmlformats.org/officeDocument/2006/relationships/image" Target="../media/image70.png"/><Relationship Id="rId5" Type="http://schemas.openxmlformats.org/officeDocument/2006/relationships/image" Target="../media/image5.emf"/><Relationship Id="rId10" Type="http://schemas.openxmlformats.org/officeDocument/2006/relationships/image" Target="../media/image93.png"/><Relationship Id="rId4" Type="http://schemas.openxmlformats.org/officeDocument/2006/relationships/oleObject" Target="file:///D:\JWANG\Dept_Personnel_Univ\School%20and%20Research%20group\Group%20Logos+posters\logo-final%20white%20background.vsd\Drawing\~Page-1\Sheet.13" TargetMode="External"/><Relationship Id="rId9" Type="http://schemas.openxmlformats.org/officeDocument/2006/relationships/image" Target="../media/image92.jpeg"/></Relationships>
</file>

<file path=ppt/slides/_rels/slide19.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96.png"/><Relationship Id="rId2" Type="http://schemas.openxmlformats.org/officeDocument/2006/relationships/slideLayout" Target="../slideLayouts/slideLayout6.xml"/><Relationship Id="rId1" Type="http://schemas.openxmlformats.org/officeDocument/2006/relationships/vmlDrawing" Target="../drawings/vmlDrawing18.vml"/><Relationship Id="rId6" Type="http://schemas.openxmlformats.org/officeDocument/2006/relationships/image" Target="../media/image95.png"/><Relationship Id="rId5" Type="http://schemas.openxmlformats.org/officeDocument/2006/relationships/image" Target="../media/image29.jpeg"/><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file:///D:\JWANG\Dept_Personnel_Univ\School%20and%20Research%20group\Group%20Logos+posters\logo-final%20white%20background.vsd\Drawing\~Page-1\Sheet.13"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99.png"/><Relationship Id="rId12" Type="http://schemas.openxmlformats.org/officeDocument/2006/relationships/image" Target="../media/image104.jpeg"/><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70.png"/><Relationship Id="rId10" Type="http://schemas.openxmlformats.org/officeDocument/2006/relationships/image" Target="../media/image102.png"/><Relationship Id="rId4" Type="http://schemas.openxmlformats.org/officeDocument/2006/relationships/image" Target="../media/image5.emf"/><Relationship Id="rId9" Type="http://schemas.openxmlformats.org/officeDocument/2006/relationships/image" Target="../media/image101.png"/></Relationships>
</file>

<file path=ppt/slides/_rels/slide21.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98.png"/><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image" Target="../media/image105.png"/><Relationship Id="rId5" Type="http://schemas.openxmlformats.org/officeDocument/2006/relationships/image" Target="../media/image70.png"/><Relationship Id="rId10" Type="http://schemas.openxmlformats.org/officeDocument/2006/relationships/image" Target="../media/image106.png"/><Relationship Id="rId4" Type="http://schemas.openxmlformats.org/officeDocument/2006/relationships/image" Target="../media/image5.emf"/><Relationship Id="rId9" Type="http://schemas.openxmlformats.org/officeDocument/2006/relationships/image" Target="../media/image100.png"/></Relationships>
</file>

<file path=ppt/slides/_rels/slide22.xml.rels><?xml version="1.0" encoding="UTF-8" standalone="yes"?>
<Relationships xmlns="http://schemas.openxmlformats.org/package/2006/relationships"><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108.jpeg"/><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image" Target="../media/image107.png"/><Relationship Id="rId5" Type="http://schemas.openxmlformats.org/officeDocument/2006/relationships/image" Target="../media/image29.jpeg"/><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oleObject" Target="file:///D:\JWANG\Dept_Personnel_Univ\School%20and%20Research%20group\Group%20Logos+posters\logo-final%20white%20background.vsd\Drawing\~Page-1\Sheet.13"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file:///D:\JWANG\Dept_Personnel_Univ\School%20and%20Research%20group\Group%20Logos+posters\logo-final%20white%20background.vsd\Drawing\~Page-1\Sheet.13" TargetMode="Externa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oleObject" Target="file:///D:\JWANG\Dept_Personnel_Univ\School%20and%20Research%20group\Group%20Logos+posters\logo-final%20white%20background.vsd\Drawing\~Page-1\Sheet.13" TargetMode="External"/><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oleObject" Target="file:///D:\JWANG\Dept_Personnel_Univ\School%20and%20Research%20group\Group%20Logos+posters\logo-final%20white%20background.vsd\Drawing\~Page-1\Sheet.13" TargetMode="External"/><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slideLayout" Target="../slideLayouts/slideLayout6.xml"/><Relationship Id="rId16" Type="http://schemas.openxmlformats.org/officeDocument/2006/relationships/image" Target="../media/image22.jpeg"/><Relationship Id="rId1" Type="http://schemas.openxmlformats.org/officeDocument/2006/relationships/vmlDrawing" Target="../drawings/vmlDrawing6.v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png"/><Relationship Id="rId15" Type="http://schemas.openxmlformats.org/officeDocument/2006/relationships/image" Target="../media/image21.jpeg"/><Relationship Id="rId10" Type="http://schemas.openxmlformats.org/officeDocument/2006/relationships/image" Target="../media/image16.jpeg"/><Relationship Id="rId4" Type="http://schemas.openxmlformats.org/officeDocument/2006/relationships/image" Target="../media/image5.emf"/><Relationship Id="rId9" Type="http://schemas.openxmlformats.org/officeDocument/2006/relationships/image" Target="../media/image15.jpeg"/><Relationship Id="rId1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oleObject" Target="file:///D:\JWANG\Dept_Personnel_Univ\School%20and%20Research%20group\Group%20Logos+posters\logo-final%20white%20background.vsd\Drawing\~Page-1\Sheet.13" TargetMode="Externa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23.jpeg"/><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5.jpeg"/><Relationship Id="rId5" Type="http://schemas.openxmlformats.org/officeDocument/2006/relationships/image" Target="../media/image5.emf"/><Relationship Id="rId4" Type="http://schemas.openxmlformats.org/officeDocument/2006/relationships/oleObject" Target="file:///D:\JWANG\Dept_Personnel_Univ\School%20and%20Research%20group\Group%20Logos+posters\logo-final%20white%20background.vsd\Drawing\~Page-1\Sheet.13"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6.jpeg"/><Relationship Id="rId7" Type="http://schemas.openxmlformats.org/officeDocument/2006/relationships/image" Target="../media/image28.jpeg"/><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27.jpeg"/><Relationship Id="rId5" Type="http://schemas.openxmlformats.org/officeDocument/2006/relationships/image" Target="../media/image5.emf"/><Relationship Id="rId10" Type="http://schemas.openxmlformats.org/officeDocument/2006/relationships/image" Target="../media/image31.png"/><Relationship Id="rId4" Type="http://schemas.openxmlformats.org/officeDocument/2006/relationships/oleObject" Target="file:///D:\JWANG\Dept_Personnel_Univ\School%20and%20Research%20group\Group%20Logos+posters\logo-final%20white%20background.vsd\Drawing\~Page-1\Sheet.13" TargetMode="External"/><Relationship Id="rId9"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 y="1052739"/>
            <a:ext cx="9001156" cy="1470025"/>
          </a:xfrm>
          <a:prstGeom prst="rect">
            <a:avLst/>
          </a:prstGeom>
          <a:ln>
            <a:noFill/>
          </a:ln>
        </p:spPr>
        <p:txBody>
          <a:bodyPr/>
          <a:lstStyle/>
          <a:p>
            <a:pPr algn="ctr"/>
            <a:endParaRPr lang="en-GB" b="1" dirty="0" smtClean="0">
              <a:solidFill>
                <a:schemeClr val="accent6">
                  <a:lumMod val="50000"/>
                </a:schemeClr>
              </a:solidFill>
              <a:latin typeface="Arial" pitchFamily="34" charset="0"/>
              <a:cs typeface="Arial" pitchFamily="34" charset="0"/>
            </a:endParaRPr>
          </a:p>
        </p:txBody>
      </p:sp>
      <p:sp>
        <p:nvSpPr>
          <p:cNvPr id="8" name="Subtitle 2"/>
          <p:cNvSpPr txBox="1">
            <a:spLocks/>
          </p:cNvSpPr>
          <p:nvPr/>
        </p:nvSpPr>
        <p:spPr>
          <a:xfrm>
            <a:off x="755575" y="3501008"/>
            <a:ext cx="8137525" cy="2160240"/>
          </a:xfrm>
          <a:prstGeom prst="rect">
            <a:avLst/>
          </a:prstGeom>
        </p:spPr>
        <p:txBody>
          <a:bodyPr/>
          <a:lstStyle/>
          <a:p>
            <a:pPr marL="342900" marR="0" lvl="0" indent="-342900" algn="ctr" defTabSz="914400" rtl="0" eaLnBrk="1" fontAlgn="base" latinLnBrk="0" hangingPunct="1">
              <a:lnSpc>
                <a:spcPct val="100000"/>
              </a:lnSpc>
              <a:spcBef>
                <a:spcPct val="20000"/>
              </a:spcBef>
              <a:spcAft>
                <a:spcPct val="0"/>
              </a:spcAft>
              <a:buClrTx/>
              <a:buSzTx/>
              <a:tabLst/>
              <a:defRPr/>
            </a:pPr>
            <a:r>
              <a:rPr kumimoji="0" lang="en-GB" sz="2000" b="1" i="0" u="none" strike="noStrike" kern="0" cap="none" spc="0" normalizeH="0" baseline="0" noProof="0" dirty="0" smtClean="0">
                <a:ln>
                  <a:noFill/>
                </a:ln>
                <a:solidFill>
                  <a:schemeClr val="accent6">
                    <a:lumMod val="75000"/>
                  </a:schemeClr>
                </a:solidFill>
                <a:effectLst/>
                <a:uLnTx/>
                <a:uFillTx/>
                <a:latin typeface="Arial" charset="0"/>
                <a:ea typeface="宋体" pitchFamily="2" charset="-122"/>
                <a:cs typeface="Arial" charset="0"/>
              </a:rPr>
              <a:t>Professor Jihong Wang</a:t>
            </a:r>
          </a:p>
          <a:p>
            <a:pPr marL="342900" marR="0" lvl="0" indent="-342900" algn="ctr" defTabSz="914400" rtl="0" eaLnBrk="1" fontAlgn="base" latinLnBrk="0" hangingPunct="1">
              <a:lnSpc>
                <a:spcPct val="100000"/>
              </a:lnSpc>
              <a:spcBef>
                <a:spcPct val="20000"/>
              </a:spcBef>
              <a:spcAft>
                <a:spcPct val="0"/>
              </a:spcAft>
              <a:buClrTx/>
              <a:buSzTx/>
              <a:buFontTx/>
              <a:buChar char="•"/>
              <a:tabLst/>
              <a:defRPr/>
            </a:pPr>
            <a:endParaRPr kumimoji="0" lang="en-GB" sz="2000" b="0" i="0" u="none" strike="noStrike" kern="0" cap="none" spc="0" normalizeH="0" baseline="0" noProof="0" dirty="0" smtClean="0">
              <a:ln>
                <a:noFill/>
              </a:ln>
              <a:solidFill>
                <a:schemeClr val="accent6">
                  <a:lumMod val="75000"/>
                </a:schemeClr>
              </a:solidFill>
              <a:effectLst/>
              <a:uLnTx/>
              <a:uFillTx/>
              <a:latin typeface="Arial" charset="0"/>
              <a:ea typeface="宋体" pitchFamily="2" charset="-122"/>
              <a:cs typeface="Arial" charset="0"/>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GB" sz="2000" b="0" i="0" u="none" strike="noStrike" kern="0" cap="none" spc="0" normalizeH="0" baseline="0" noProof="0" dirty="0" smtClean="0">
                <a:ln>
                  <a:noFill/>
                </a:ln>
                <a:solidFill>
                  <a:schemeClr val="accent6">
                    <a:lumMod val="75000"/>
                  </a:schemeClr>
                </a:solidFill>
                <a:effectLst/>
                <a:uLnTx/>
                <a:uFillTx/>
                <a:latin typeface="Arial" charset="0"/>
                <a:ea typeface="宋体" pitchFamily="2" charset="-122"/>
                <a:cs typeface="Arial" charset="0"/>
                <a:sym typeface="Wingdings" pitchFamily="2" charset="2"/>
              </a:rPr>
              <a:t>School of Engineering, University of Warwick</a:t>
            </a:r>
          </a:p>
          <a:p>
            <a:pPr marL="342900" marR="0" lvl="0" indent="-342900" algn="ctr" defTabSz="914400" rtl="0" eaLnBrk="1" fontAlgn="base" latinLnBrk="0" hangingPunct="1">
              <a:lnSpc>
                <a:spcPct val="100000"/>
              </a:lnSpc>
              <a:spcBef>
                <a:spcPct val="20000"/>
              </a:spcBef>
              <a:spcAft>
                <a:spcPct val="0"/>
              </a:spcAft>
              <a:buClrTx/>
              <a:buSzTx/>
              <a:tabLst/>
              <a:defRPr/>
            </a:pPr>
            <a:r>
              <a:rPr lang="en-GB" sz="2000" kern="0" dirty="0" smtClean="0">
                <a:solidFill>
                  <a:schemeClr val="accent6">
                    <a:lumMod val="75000"/>
                  </a:schemeClr>
                </a:solidFill>
                <a:latin typeface="Arial" charset="0"/>
                <a:ea typeface="宋体" pitchFamily="2" charset="-122"/>
                <a:cs typeface="Arial" charset="0"/>
                <a:sym typeface="Wingdings" pitchFamily="2" charset="2"/>
              </a:rPr>
              <a:t>Coventry CV4 7AL, UK</a:t>
            </a:r>
          </a:p>
        </p:txBody>
      </p:sp>
      <p:cxnSp>
        <p:nvCxnSpPr>
          <p:cNvPr id="5" name="Straight Connector 4"/>
          <p:cNvCxnSpPr/>
          <p:nvPr/>
        </p:nvCxnSpPr>
        <p:spPr bwMode="auto">
          <a:xfrm>
            <a:off x="0" y="2348880"/>
            <a:ext cx="9144000" cy="1588"/>
          </a:xfrm>
          <a:prstGeom prst="line">
            <a:avLst/>
          </a:prstGeom>
          <a:solidFill>
            <a:schemeClr val="accent1"/>
          </a:solidFill>
          <a:ln w="57150" cap="flat" cmpd="sng" algn="ctr">
            <a:solidFill>
              <a:srgbClr val="0070C0"/>
            </a:solidFill>
            <a:prstDash val="solid"/>
            <a:round/>
            <a:headEnd type="none" w="med" len="med"/>
            <a:tailEnd type="none" w="med" len="med"/>
          </a:ln>
          <a:effectLst/>
        </p:spPr>
      </p:cxnSp>
      <p:graphicFrame>
        <p:nvGraphicFramePr>
          <p:cNvPr id="56321" name="Object 1"/>
          <p:cNvGraphicFramePr>
            <a:graphicFrameLocks noChangeAspect="1"/>
          </p:cNvGraphicFramePr>
          <p:nvPr/>
        </p:nvGraphicFramePr>
        <p:xfrm>
          <a:off x="7596337" y="6210301"/>
          <a:ext cx="1331913" cy="581025"/>
        </p:xfrm>
        <a:graphic>
          <a:graphicData uri="http://schemas.openxmlformats.org/presentationml/2006/ole">
            <mc:AlternateContent xmlns:mc="http://schemas.openxmlformats.org/markup-compatibility/2006">
              <mc:Choice xmlns:v="urn:schemas-microsoft-com:vml" Requires="v">
                <p:oleObj spid="_x0000_s56421" name="Visio" r:id="rId3" imgW="2423507" imgH="1057159" progId="Visio.Drawing.11">
                  <p:link updateAutomatic="1"/>
                </p:oleObj>
              </mc:Choice>
              <mc:Fallback>
                <p:oleObj name="Visio" r:id="rId3" imgW="2423507" imgH="1057159" progId="Visio.Drawing.11">
                  <p:link updateAutomatic="1"/>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6337" y="6210301"/>
                        <a:ext cx="13319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6322" name="Object 2"/>
          <p:cNvGraphicFramePr>
            <a:graphicFrameLocks noChangeAspect="1"/>
          </p:cNvGraphicFramePr>
          <p:nvPr/>
        </p:nvGraphicFramePr>
        <p:xfrm>
          <a:off x="7596337" y="6642100"/>
          <a:ext cx="1368425" cy="215900"/>
        </p:xfrm>
        <a:graphic>
          <a:graphicData uri="http://schemas.openxmlformats.org/presentationml/2006/ole">
            <mc:AlternateContent xmlns:mc="http://schemas.openxmlformats.org/markup-compatibility/2006">
              <mc:Choice xmlns:v="urn:schemas-microsoft-com:vml" Requires="v">
                <p:oleObj spid="_x0000_s56422" name="Visio" r:id="rId5" imgW="4511593" imgH="543041" progId="Visio.Drawing.11">
                  <p:link updateAutomatic="1"/>
                </p:oleObj>
              </mc:Choice>
              <mc:Fallback>
                <p:oleObj name="Visio" r:id="rId5" imgW="4511593" imgH="543041" progId="Visio.Drawing.11">
                  <p:link updateAutomatic="1"/>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6337" y="6642100"/>
                        <a:ext cx="13684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Rectangle 1"/>
          <p:cNvSpPr/>
          <p:nvPr/>
        </p:nvSpPr>
        <p:spPr>
          <a:xfrm>
            <a:off x="557987" y="764704"/>
            <a:ext cx="7885187" cy="1200329"/>
          </a:xfrm>
          <a:prstGeom prst="rect">
            <a:avLst/>
          </a:prstGeom>
        </p:spPr>
        <p:txBody>
          <a:bodyPr wrap="square">
            <a:spAutoFit/>
          </a:bodyPr>
          <a:lstStyle/>
          <a:p>
            <a:pPr marL="342900" lvl="0" indent="-342900" algn="ctr" eaLnBrk="1" hangingPunct="1">
              <a:spcBef>
                <a:spcPct val="20000"/>
              </a:spcBef>
              <a:defRPr/>
            </a:pPr>
            <a:r>
              <a:rPr lang="en-GB" sz="3600" b="1" kern="0" dirty="0">
                <a:solidFill>
                  <a:schemeClr val="accent6">
                    <a:lumMod val="75000"/>
                  </a:schemeClr>
                </a:solidFill>
                <a:latin typeface="Arial" charset="0"/>
                <a:ea typeface="宋体" pitchFamily="2" charset="-122"/>
                <a:cs typeface="Arial" charset="0"/>
              </a:rPr>
              <a:t>Power and Control Systems Research Laboratory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3008" y="274885"/>
            <a:ext cx="9015536" cy="6740307"/>
          </a:xfrm>
          <a:prstGeom prst="rect">
            <a:avLst/>
          </a:prstGeom>
        </p:spPr>
        <p:txBody>
          <a:bodyPr wrap="square">
            <a:spAutoFit/>
          </a:bodyPr>
          <a:lstStyle/>
          <a:p>
            <a:pPr algn="ctr" eaLnBrk="0" hangingPunct="0"/>
            <a:r>
              <a:rPr lang="en-GB" b="1" dirty="0" smtClean="0">
                <a:solidFill>
                  <a:srgbClr val="FF0000"/>
                </a:solidFill>
                <a:latin typeface="Arial" pitchFamily="34" charset="0"/>
                <a:ea typeface="宋体" pitchFamily="2" charset="-122"/>
                <a:cs typeface="Arial" pitchFamily="34" charset="0"/>
              </a:rPr>
              <a:t>Warwick and Tsinghua joint </a:t>
            </a:r>
          </a:p>
          <a:p>
            <a:pPr algn="ctr" eaLnBrk="0" hangingPunct="0"/>
            <a:r>
              <a:rPr lang="en-GB" b="1" dirty="0" smtClean="0">
                <a:solidFill>
                  <a:schemeClr val="accent2">
                    <a:lumMod val="50000"/>
                  </a:schemeClr>
                </a:solidFill>
                <a:latin typeface="Arial" pitchFamily="34" charset="0"/>
                <a:ea typeface="宋体" pitchFamily="2" charset="-122"/>
                <a:cs typeface="Arial" pitchFamily="34" charset="0"/>
              </a:rPr>
              <a:t>Thermal Power Plant Modelling and Simulation Laboratory</a:t>
            </a: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a:p>
            <a:pPr algn="ctr" eaLnBrk="0" hangingPunct="0">
              <a:buFont typeface="Wingdings" pitchFamily="2" charset="2"/>
              <a:buChar char="ü"/>
            </a:pPr>
            <a:endParaRPr lang="en-GB" dirty="0" smtClean="0">
              <a:solidFill>
                <a:schemeClr val="accent2">
                  <a:lumMod val="50000"/>
                </a:schemeClr>
              </a:solidFill>
              <a:latin typeface="Arial" pitchFamily="34" charset="0"/>
              <a:ea typeface="宋体" pitchFamily="2" charset="-122"/>
              <a:cs typeface="Arial" pitchFamily="34" charset="0"/>
            </a:endParaRPr>
          </a:p>
        </p:txBody>
      </p:sp>
      <p:grpSp>
        <p:nvGrpSpPr>
          <p:cNvPr id="5" name="Group 4"/>
          <p:cNvGrpSpPr/>
          <p:nvPr/>
        </p:nvGrpSpPr>
        <p:grpSpPr>
          <a:xfrm>
            <a:off x="3193590" y="1556792"/>
            <a:ext cx="5798010" cy="1920240"/>
            <a:chOff x="3193590" y="1447800"/>
            <a:chExt cx="5798010" cy="1920240"/>
          </a:xfrm>
        </p:grpSpPr>
        <p:pic>
          <p:nvPicPr>
            <p:cNvPr id="6" name="Picture 2" descr="C:\Users\esskcl\Desktop\LabA205\IMG_4345.JPG"/>
            <p:cNvPicPr>
              <a:picLocks noChangeAspect="1" noChangeArrowheads="1"/>
            </p:cNvPicPr>
            <p:nvPr/>
          </p:nvPicPr>
          <p:blipFill>
            <a:blip r:embed="rId2" cstate="print"/>
            <a:srcRect l="4906" t="14718" r="9728" b="7673"/>
            <a:stretch>
              <a:fillRect/>
            </a:stretch>
          </p:blipFill>
          <p:spPr bwMode="auto">
            <a:xfrm>
              <a:off x="3193590" y="1447800"/>
              <a:ext cx="3124200" cy="1893537"/>
            </a:xfrm>
            <a:prstGeom prst="rect">
              <a:avLst/>
            </a:prstGeom>
            <a:noFill/>
          </p:spPr>
        </p:pic>
        <p:pic>
          <p:nvPicPr>
            <p:cNvPr id="7" name="Picture 5" descr="C:\Users\esskcl\Pictures\LabORATORYA205\IMG_4351.JPG"/>
            <p:cNvPicPr>
              <a:picLocks noChangeAspect="1" noChangeArrowheads="1"/>
            </p:cNvPicPr>
            <p:nvPr/>
          </p:nvPicPr>
          <p:blipFill>
            <a:blip r:embed="rId3" cstate="print"/>
            <a:srcRect r="15625" b="3519"/>
            <a:stretch>
              <a:fillRect/>
            </a:stretch>
          </p:blipFill>
          <p:spPr bwMode="auto">
            <a:xfrm>
              <a:off x="6470190" y="1447800"/>
              <a:ext cx="2521410" cy="1920240"/>
            </a:xfrm>
            <a:prstGeom prst="rect">
              <a:avLst/>
            </a:prstGeom>
            <a:noFill/>
          </p:spPr>
        </p:pic>
      </p:grpSp>
      <p:pic>
        <p:nvPicPr>
          <p:cNvPr id="10" name="Picture 9" descr="C:\Users\esskcl\Pictures\china-newsletter\_MG_5260.JPG"/>
          <p:cNvPicPr>
            <a:picLocks noChangeAspect="1"/>
          </p:cNvPicPr>
          <p:nvPr/>
        </p:nvPicPr>
        <p:blipFill>
          <a:blip r:embed="rId4" cstate="print"/>
          <a:srcRect/>
          <a:stretch>
            <a:fillRect/>
          </a:stretch>
        </p:blipFill>
        <p:spPr bwMode="auto">
          <a:xfrm>
            <a:off x="204744" y="3805947"/>
            <a:ext cx="2824449" cy="1881715"/>
          </a:xfrm>
          <a:prstGeom prst="rect">
            <a:avLst/>
          </a:prstGeom>
          <a:noFill/>
          <a:ln w="9525">
            <a:noFill/>
            <a:miter lim="800000"/>
            <a:headEnd/>
            <a:tailEnd/>
          </a:ln>
        </p:spPr>
      </p:pic>
      <p:pic>
        <p:nvPicPr>
          <p:cNvPr id="11" name="Picture 3"/>
          <p:cNvPicPr>
            <a:picLocks noChangeAspect="1" noChangeArrowheads="1"/>
          </p:cNvPicPr>
          <p:nvPr/>
        </p:nvPicPr>
        <p:blipFill>
          <a:blip r:embed="rId5" cstate="print"/>
          <a:srcRect l="12410" r="13133"/>
          <a:stretch>
            <a:fillRect/>
          </a:stretch>
        </p:blipFill>
        <p:spPr bwMode="auto">
          <a:xfrm>
            <a:off x="6317790" y="3610100"/>
            <a:ext cx="2673810" cy="2174327"/>
          </a:xfrm>
          <a:prstGeom prst="rect">
            <a:avLst/>
          </a:prstGeom>
          <a:noFill/>
          <a:ln w="9525">
            <a:noFill/>
            <a:miter lim="800000"/>
            <a:headEnd/>
            <a:tailEnd/>
          </a:ln>
          <a:effectLst/>
        </p:spPr>
      </p:pic>
      <p:pic>
        <p:nvPicPr>
          <p:cNvPr id="17" name="Picture 2"/>
          <p:cNvPicPr>
            <a:picLocks noChangeAspect="1" noChangeArrowheads="1"/>
          </p:cNvPicPr>
          <p:nvPr/>
        </p:nvPicPr>
        <p:blipFill>
          <a:blip r:embed="rId6" cstate="print"/>
          <a:srcRect/>
          <a:stretch>
            <a:fillRect/>
          </a:stretch>
        </p:blipFill>
        <p:spPr bwMode="auto">
          <a:xfrm>
            <a:off x="185170" y="1556792"/>
            <a:ext cx="2833002" cy="1893537"/>
          </a:xfrm>
          <a:prstGeom prst="rect">
            <a:avLst/>
          </a:prstGeom>
          <a:noFill/>
          <a:ln w="9525">
            <a:noFill/>
            <a:miter lim="800000"/>
            <a:headEnd/>
            <a:tailEnd/>
          </a:ln>
          <a:effectLst/>
        </p:spPr>
      </p:pic>
      <p:pic>
        <p:nvPicPr>
          <p:cNvPr id="191491" name="Picture 3" descr="C:\JWANG\Dept_Personnel_Univ\Research groupSchool\Group Logos+posters\IMG_087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6885" y="3766507"/>
            <a:ext cx="2797610" cy="196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76340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77180"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225548" y="1163698"/>
            <a:ext cx="8712968" cy="984885"/>
          </a:xfrm>
          <a:prstGeom prst="rect">
            <a:avLst/>
          </a:prstGeom>
        </p:spPr>
        <p:txBody>
          <a:bodyPr wrap="square">
            <a:spAutoFit/>
          </a:bodyPr>
          <a:lstStyle/>
          <a:p>
            <a:pPr algn="ctr" eaLnBrk="1" hangingPunct="1"/>
            <a:r>
              <a:rPr lang="en-US" sz="2000" dirty="0">
                <a:solidFill>
                  <a:schemeClr val="accent2">
                    <a:lumMod val="75000"/>
                  </a:schemeClr>
                </a:solidFill>
                <a:latin typeface="Arial" pitchFamily="34" charset="0"/>
                <a:cs typeface="Arial" pitchFamily="34" charset="0"/>
              </a:rPr>
              <a:t>The Next Generation of Activated Carbon Adsorbents for CO</a:t>
            </a:r>
            <a:r>
              <a:rPr lang="en-US" sz="2000" baseline="-25000" dirty="0">
                <a:solidFill>
                  <a:schemeClr val="accent2">
                    <a:lumMod val="75000"/>
                  </a:schemeClr>
                </a:solidFill>
                <a:latin typeface="Arial" pitchFamily="34" charset="0"/>
                <a:cs typeface="Arial" pitchFamily="34" charset="0"/>
              </a:rPr>
              <a:t>2</a:t>
            </a:r>
            <a:r>
              <a:rPr lang="en-US" sz="2000" dirty="0">
                <a:solidFill>
                  <a:schemeClr val="accent2">
                    <a:lumMod val="75000"/>
                  </a:schemeClr>
                </a:solidFill>
                <a:latin typeface="Arial" pitchFamily="34" charset="0"/>
                <a:cs typeface="Arial" pitchFamily="34" charset="0"/>
              </a:rPr>
              <a:t> Capture in IGCC </a:t>
            </a:r>
            <a:r>
              <a:rPr lang="en-US" sz="2000" dirty="0" smtClean="0">
                <a:solidFill>
                  <a:schemeClr val="accent2">
                    <a:lumMod val="75000"/>
                  </a:schemeClr>
                </a:solidFill>
                <a:latin typeface="Arial" pitchFamily="34" charset="0"/>
                <a:cs typeface="Arial" pitchFamily="34" charset="0"/>
              </a:rPr>
              <a:t>Processes</a:t>
            </a:r>
          </a:p>
          <a:p>
            <a:pPr algn="ctr" eaLnBrk="1" hangingPunct="1"/>
            <a:r>
              <a:rPr lang="en-US" sz="1600" dirty="0" smtClean="0">
                <a:solidFill>
                  <a:schemeClr val="accent2">
                    <a:lumMod val="75000"/>
                  </a:schemeClr>
                </a:solidFill>
                <a:latin typeface="Arial" pitchFamily="34" charset="0"/>
                <a:cs typeface="Arial" pitchFamily="34" charset="0"/>
              </a:rPr>
              <a:t>A joint project led by Nottingham University with Birmingham University and UCL</a:t>
            </a:r>
            <a:endParaRPr lang="en-US" sz="1600" dirty="0">
              <a:solidFill>
                <a:schemeClr val="accent2">
                  <a:lumMod val="75000"/>
                </a:schemeClr>
              </a:solidFill>
              <a:latin typeface="Arial" pitchFamily="34" charset="0"/>
              <a:cs typeface="Arial" pitchFamily="34" charset="0"/>
            </a:endParaRPr>
          </a:p>
        </p:txBody>
      </p:sp>
      <p:pic>
        <p:nvPicPr>
          <p:cNvPr id="11" name="Picture 10" descr="0001.jpg"/>
          <p:cNvPicPr>
            <a:picLocks noChangeAspect="1"/>
          </p:cNvPicPr>
          <p:nvPr/>
        </p:nvPicPr>
        <p:blipFill>
          <a:blip r:embed="rId5" cstate="print"/>
          <a:stretch>
            <a:fillRect/>
          </a:stretch>
        </p:blipFill>
        <p:spPr>
          <a:xfrm>
            <a:off x="179512" y="4401113"/>
            <a:ext cx="3371670" cy="1445002"/>
          </a:xfrm>
          <a:prstGeom prst="rect">
            <a:avLst/>
          </a:prstGeom>
        </p:spPr>
      </p:pic>
      <p:pic>
        <p:nvPicPr>
          <p:cNvPr id="12" name="Picture 24" descr="epsrc.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Content Placeholder 5" descr="800px-IGCC_diagram_svg.png"/>
          <p:cNvPicPr>
            <a:picLocks noChangeAspect="1"/>
          </p:cNvPicPr>
          <p:nvPr/>
        </p:nvPicPr>
        <p:blipFill>
          <a:blip r:embed="rId7" cstate="print"/>
          <a:stretch>
            <a:fillRect/>
          </a:stretch>
        </p:blipFill>
        <p:spPr>
          <a:xfrm>
            <a:off x="210790" y="2352275"/>
            <a:ext cx="3065065" cy="1689617"/>
          </a:xfrm>
          <a:prstGeom prst="rect">
            <a:avLst/>
          </a:prstGeom>
        </p:spPr>
      </p:pic>
      <p:grpSp>
        <p:nvGrpSpPr>
          <p:cNvPr id="3" name="Group 2"/>
          <p:cNvGrpSpPr/>
          <p:nvPr/>
        </p:nvGrpSpPr>
        <p:grpSpPr>
          <a:xfrm>
            <a:off x="3856376" y="2239968"/>
            <a:ext cx="5036103" cy="3672408"/>
            <a:chOff x="3551182" y="2112207"/>
            <a:chExt cx="5487809" cy="3981089"/>
          </a:xfrm>
        </p:grpSpPr>
        <p:pic>
          <p:nvPicPr>
            <p:cNvPr id="14" name="Picture 10"/>
            <p:cNvPicPr>
              <a:picLocks noChangeAspect="1" noChangeArrowheads="1"/>
            </p:cNvPicPr>
            <p:nvPr/>
          </p:nvPicPr>
          <p:blipFill>
            <a:blip r:embed="rId8">
              <a:extLst>
                <a:ext uri="{28A0092B-C50C-407E-A947-70E740481C1C}">
                  <a14:useLocalDpi xmlns:a14="http://schemas.microsoft.com/office/drawing/2010/main" val="0"/>
                </a:ext>
              </a:extLst>
            </a:blip>
            <a:srcRect t="10036" r="19975" b="40825"/>
            <a:stretch>
              <a:fillRect/>
            </a:stretch>
          </p:blipFill>
          <p:spPr bwMode="auto">
            <a:xfrm>
              <a:off x="3560241" y="2112207"/>
              <a:ext cx="5378275" cy="1963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6"/>
            <p:cNvPicPr>
              <a:picLocks noChangeAspect="1" noChangeArrowheads="1"/>
            </p:cNvPicPr>
            <p:nvPr/>
          </p:nvPicPr>
          <p:blipFill>
            <a:blip r:embed="rId9">
              <a:extLst>
                <a:ext uri="{28A0092B-C50C-407E-A947-70E740481C1C}">
                  <a14:useLocalDpi xmlns:a14="http://schemas.microsoft.com/office/drawing/2010/main" val="0"/>
                </a:ext>
              </a:extLst>
            </a:blip>
            <a:srcRect l="2063" t="45497" r="3438" b="9280"/>
            <a:stretch>
              <a:fillRect/>
            </a:stretch>
          </p:blipFill>
          <p:spPr bwMode="auto">
            <a:xfrm>
              <a:off x="3635896" y="4118906"/>
              <a:ext cx="5403095" cy="197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bwMode="auto">
            <a:xfrm>
              <a:off x="3551182" y="2112207"/>
              <a:ext cx="5487809" cy="3981089"/>
            </a:xfrm>
            <a:prstGeom prst="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grpSp>
      <p:cxnSp>
        <p:nvCxnSpPr>
          <p:cNvPr id="9" name="Straight Arrow Connector 8"/>
          <p:cNvCxnSpPr/>
          <p:nvPr/>
        </p:nvCxnSpPr>
        <p:spPr bwMode="auto">
          <a:xfrm>
            <a:off x="2483768" y="3573016"/>
            <a:ext cx="1584176" cy="503156"/>
          </a:xfrm>
          <a:prstGeom prst="straightConnector1">
            <a:avLst/>
          </a:prstGeom>
          <a:solidFill>
            <a:schemeClr val="accent1"/>
          </a:solidFill>
          <a:ln w="28575" cap="flat" cmpd="sng" algn="ctr">
            <a:solidFill>
              <a:srgbClr val="FF6600"/>
            </a:solidFill>
            <a:prstDash val="solid"/>
            <a:round/>
            <a:headEnd type="none" w="med" len="med"/>
            <a:tailEnd type="arrow"/>
          </a:ln>
          <a:effectLst/>
        </p:spPr>
      </p:cxnSp>
      <p:sp>
        <p:nvSpPr>
          <p:cNvPr id="19" name="Rectangle 18"/>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Tree>
    <p:extLst>
      <p:ext uri="{BB962C8B-B14F-4D97-AF65-F5344CB8AC3E}">
        <p14:creationId xmlns:p14="http://schemas.microsoft.com/office/powerpoint/2010/main" val="3676374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99" y="1754163"/>
            <a:ext cx="8047409" cy="4331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79226" name="Visio" r:id="rId4" imgW="2550131" imgH="1057330" progId="Visio.Drawing.11">
                  <p:link updateAutomatic="1"/>
                </p:oleObj>
              </mc:Choice>
              <mc:Fallback>
                <p:oleObj name="Visio" r:id="rId4" imgW="2550131" imgH="1057330" progId="Visio.Drawing.11">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225548" y="1183829"/>
            <a:ext cx="8712968" cy="461665"/>
          </a:xfrm>
          <a:prstGeom prst="rect">
            <a:avLst/>
          </a:prstGeom>
        </p:spPr>
        <p:txBody>
          <a:bodyPr wrap="square">
            <a:spAutoFit/>
          </a:bodyPr>
          <a:lstStyle/>
          <a:p>
            <a:pPr algn="ctr"/>
            <a:r>
              <a:rPr lang="en-GB" dirty="0">
                <a:solidFill>
                  <a:schemeClr val="accent2">
                    <a:lumMod val="75000"/>
                  </a:schemeClr>
                </a:solidFill>
                <a:latin typeface="Arial" pitchFamily="34" charset="0"/>
                <a:cs typeface="Arial" pitchFamily="34" charset="0"/>
              </a:rPr>
              <a:t>Flexible and Efficient Future Power </a:t>
            </a:r>
            <a:r>
              <a:rPr lang="en-GB" dirty="0" smtClean="0">
                <a:solidFill>
                  <a:schemeClr val="accent2">
                    <a:lumMod val="75000"/>
                  </a:schemeClr>
                </a:solidFill>
                <a:latin typeface="Arial" pitchFamily="34" charset="0"/>
                <a:cs typeface="Arial" pitchFamily="34" charset="0"/>
              </a:rPr>
              <a:t>Plant</a:t>
            </a:r>
            <a:endParaRPr lang="en-GB" dirty="0">
              <a:solidFill>
                <a:schemeClr val="accent2">
                  <a:lumMod val="75000"/>
                </a:schemeClr>
              </a:solidFill>
              <a:latin typeface="Arial" pitchFamily="34" charset="0"/>
              <a:cs typeface="Arial" pitchFamily="34" charset="0"/>
            </a:endParaRPr>
          </a:p>
        </p:txBody>
      </p:sp>
      <p:pic>
        <p:nvPicPr>
          <p:cNvPr id="12" name="Picture 24" descr="epsrc.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p:nvPicPr>
        <p:blipFill>
          <a:blip r:embed="rId7"/>
          <a:stretch>
            <a:fillRect/>
          </a:stretch>
        </p:blipFill>
        <p:spPr>
          <a:xfrm>
            <a:off x="7053892" y="204029"/>
            <a:ext cx="2075241" cy="676202"/>
          </a:xfrm>
          <a:prstGeom prst="rect">
            <a:avLst/>
          </a:prstGeom>
        </p:spPr>
      </p:pic>
      <p:sp>
        <p:nvSpPr>
          <p:cNvPr id="9" name="Rectangle 8"/>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pic>
        <p:nvPicPr>
          <p:cNvPr id="10" name="Picture 9" descr="PowerStation.jpg"/>
          <p:cNvPicPr>
            <a:picLocks noChangeAspect="1"/>
          </p:cNvPicPr>
          <p:nvPr/>
        </p:nvPicPr>
        <p:blipFill>
          <a:blip r:embed="rId8" cstate="print">
            <a:clrChange>
              <a:clrFrom>
                <a:srgbClr val="FFFFFF"/>
              </a:clrFrom>
              <a:clrTo>
                <a:srgbClr val="FFFFFF">
                  <a:alpha val="0"/>
                </a:srgbClr>
              </a:clrTo>
            </a:clrChange>
          </a:blip>
          <a:srcRect r="7989"/>
          <a:stretch>
            <a:fillRect/>
          </a:stretch>
        </p:blipFill>
        <p:spPr>
          <a:xfrm flipH="1">
            <a:off x="120892" y="4993156"/>
            <a:ext cx="1536342" cy="1099952"/>
          </a:xfrm>
          <a:prstGeom prst="rect">
            <a:avLst/>
          </a:prstGeom>
        </p:spPr>
      </p:pic>
    </p:spTree>
    <p:extLst>
      <p:ext uri="{BB962C8B-B14F-4D97-AF65-F5344CB8AC3E}">
        <p14:creationId xmlns:p14="http://schemas.microsoft.com/office/powerpoint/2010/main" val="39236775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0252"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225548" y="1124744"/>
            <a:ext cx="8712968" cy="461665"/>
          </a:xfrm>
          <a:prstGeom prst="rect">
            <a:avLst/>
          </a:prstGeom>
        </p:spPr>
        <p:txBody>
          <a:bodyPr wrap="square">
            <a:spAutoFit/>
          </a:bodyPr>
          <a:lstStyle/>
          <a:p>
            <a:pPr algn="ctr"/>
            <a:r>
              <a:rPr lang="en-GB" dirty="0" smtClean="0">
                <a:solidFill>
                  <a:schemeClr val="accent2">
                    <a:lumMod val="75000"/>
                  </a:schemeClr>
                </a:solidFill>
                <a:latin typeface="Arial" pitchFamily="34" charset="0"/>
                <a:cs typeface="Arial" pitchFamily="34" charset="0"/>
              </a:rPr>
              <a:t>Power Plant Coal Mill On-line Condition Monitoring</a:t>
            </a:r>
            <a:endParaRPr lang="en-GB" dirty="0">
              <a:solidFill>
                <a:schemeClr val="accent2">
                  <a:lumMod val="75000"/>
                </a:schemeClr>
              </a:solidFill>
              <a:latin typeface="Arial" pitchFamily="34" charset="0"/>
              <a:cs typeface="Arial" pitchFamily="34" charset="0"/>
            </a:endParaRPr>
          </a:p>
        </p:txBody>
      </p:sp>
      <p:sp>
        <p:nvSpPr>
          <p:cNvPr id="10" name="Oval 9"/>
          <p:cNvSpPr/>
          <p:nvPr/>
        </p:nvSpPr>
        <p:spPr bwMode="auto">
          <a:xfrm>
            <a:off x="2617591" y="1645494"/>
            <a:ext cx="5903671" cy="4454724"/>
          </a:xfrm>
          <a:prstGeom prst="ellipse">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600">
              <a:solidFill>
                <a:schemeClr val="tx1"/>
              </a:solidFill>
            </a:endParaRPr>
          </a:p>
        </p:txBody>
      </p:sp>
      <p:pic>
        <p:nvPicPr>
          <p:cNvPr id="11" name="Picture 3" descr="power station 3.jpg"/>
          <p:cNvPicPr>
            <a:picLocks noChangeAspect="1" noChangeArrowheads="1"/>
          </p:cNvPicPr>
          <p:nvPr/>
        </p:nvPicPr>
        <p:blipFill>
          <a:blip r:embed="rId5" cstate="print"/>
          <a:srcRect/>
          <a:stretch>
            <a:fillRect/>
          </a:stretch>
        </p:blipFill>
        <p:spPr bwMode="auto">
          <a:xfrm>
            <a:off x="5664329" y="4408686"/>
            <a:ext cx="2413762" cy="1669350"/>
          </a:xfrm>
          <a:prstGeom prst="rect">
            <a:avLst/>
          </a:prstGeom>
          <a:noFill/>
          <a:ln w="9525">
            <a:noFill/>
            <a:miter lim="800000"/>
            <a:headEnd/>
            <a:tailEnd/>
          </a:ln>
        </p:spPr>
      </p:pic>
      <p:pic>
        <p:nvPicPr>
          <p:cNvPr id="13" name="Picture 4" descr="RTM.jpg"/>
          <p:cNvPicPr>
            <a:picLocks noChangeAspect="1" noChangeArrowheads="1"/>
          </p:cNvPicPr>
          <p:nvPr/>
        </p:nvPicPr>
        <p:blipFill>
          <a:blip r:embed="rId6" cstate="print"/>
          <a:srcRect/>
          <a:stretch>
            <a:fillRect/>
          </a:stretch>
        </p:blipFill>
        <p:spPr bwMode="auto">
          <a:xfrm>
            <a:off x="2852613" y="2265752"/>
            <a:ext cx="2530297" cy="1747659"/>
          </a:xfrm>
          <a:prstGeom prst="rect">
            <a:avLst/>
          </a:prstGeom>
          <a:noFill/>
          <a:ln w="9525">
            <a:noFill/>
            <a:miter lim="800000"/>
            <a:headEnd/>
            <a:tailEnd/>
          </a:ln>
        </p:spPr>
      </p:pic>
      <p:pic>
        <p:nvPicPr>
          <p:cNvPr id="14" name="Picture 5" descr="GA_GUI.jpg"/>
          <p:cNvPicPr>
            <a:picLocks noChangeAspect="1" noChangeArrowheads="1"/>
          </p:cNvPicPr>
          <p:nvPr/>
        </p:nvPicPr>
        <p:blipFill>
          <a:blip r:embed="rId7" cstate="print"/>
          <a:srcRect/>
          <a:stretch>
            <a:fillRect/>
          </a:stretch>
        </p:blipFill>
        <p:spPr bwMode="auto">
          <a:xfrm>
            <a:off x="5777145" y="2265752"/>
            <a:ext cx="2245158" cy="1705397"/>
          </a:xfrm>
          <a:prstGeom prst="rect">
            <a:avLst/>
          </a:prstGeom>
          <a:noFill/>
          <a:ln w="9525">
            <a:noFill/>
            <a:miter lim="800000"/>
            <a:headEnd/>
            <a:tailEnd/>
          </a:ln>
        </p:spPr>
      </p:pic>
      <p:sp>
        <p:nvSpPr>
          <p:cNvPr id="15" name="Rectangle 14"/>
          <p:cNvSpPr/>
          <p:nvPr/>
        </p:nvSpPr>
        <p:spPr bwMode="auto">
          <a:xfrm>
            <a:off x="4492819" y="1662198"/>
            <a:ext cx="2586987" cy="278421"/>
          </a:xfrm>
          <a:prstGeom prst="rect">
            <a:avLst/>
          </a:prstGeom>
        </p:spPr>
        <p:txBody>
          <a:bodyPr>
            <a:spAutoFit/>
          </a:bodyPr>
          <a:lstStyle/>
          <a:p>
            <a:pPr fontAlgn="auto">
              <a:spcBef>
                <a:spcPts val="0"/>
              </a:spcBef>
              <a:spcAft>
                <a:spcPts val="0"/>
              </a:spcAft>
              <a:defRPr/>
            </a:pPr>
            <a:r>
              <a:rPr lang="en-GB" sz="1600" b="1" dirty="0">
                <a:latin typeface="+mn-lt"/>
              </a:rPr>
              <a:t>Two software programs</a:t>
            </a:r>
          </a:p>
        </p:txBody>
      </p:sp>
      <p:sp>
        <p:nvSpPr>
          <p:cNvPr id="17" name="Rectangle 16"/>
          <p:cNvSpPr/>
          <p:nvPr/>
        </p:nvSpPr>
        <p:spPr bwMode="auto">
          <a:xfrm>
            <a:off x="2721351" y="1935770"/>
            <a:ext cx="2721122" cy="294659"/>
          </a:xfrm>
          <a:prstGeom prst="rect">
            <a:avLst/>
          </a:prstGeom>
        </p:spPr>
        <p:txBody>
          <a:bodyPr wrap="square">
            <a:spAutoFit/>
          </a:bodyPr>
          <a:lstStyle/>
          <a:p>
            <a:pPr fontAlgn="auto">
              <a:spcBef>
                <a:spcPts val="0"/>
              </a:spcBef>
              <a:spcAft>
                <a:spcPts val="0"/>
              </a:spcAft>
              <a:defRPr/>
            </a:pPr>
            <a:r>
              <a:rPr lang="en-GB" sz="1400" b="1" dirty="0">
                <a:latin typeface="+mn-lt"/>
              </a:rPr>
              <a:t>On-line condition monitoring</a:t>
            </a:r>
          </a:p>
        </p:txBody>
      </p:sp>
      <p:sp>
        <p:nvSpPr>
          <p:cNvPr id="18" name="Rectangle 17"/>
          <p:cNvSpPr/>
          <p:nvPr/>
        </p:nvSpPr>
        <p:spPr bwMode="auto">
          <a:xfrm>
            <a:off x="5826017" y="1941400"/>
            <a:ext cx="2931448" cy="339067"/>
          </a:xfrm>
          <a:prstGeom prst="rect">
            <a:avLst/>
          </a:prstGeom>
        </p:spPr>
        <p:txBody>
          <a:bodyPr wrap="square">
            <a:spAutoFit/>
          </a:bodyPr>
          <a:lstStyle/>
          <a:p>
            <a:pPr fontAlgn="auto">
              <a:spcBef>
                <a:spcPts val="0"/>
              </a:spcBef>
              <a:spcAft>
                <a:spcPts val="0"/>
              </a:spcAft>
              <a:defRPr/>
            </a:pPr>
            <a:r>
              <a:rPr lang="en-GB" sz="1400" b="1" dirty="0">
                <a:latin typeface="+mn-lt"/>
              </a:rPr>
              <a:t>Intelligent model optimisation</a:t>
            </a:r>
          </a:p>
        </p:txBody>
      </p:sp>
      <p:pic>
        <p:nvPicPr>
          <p:cNvPr id="19" name="Picture 2" descr="Transmission-line.png"/>
          <p:cNvPicPr>
            <a:picLocks noChangeArrowheads="1"/>
          </p:cNvPicPr>
          <p:nvPr/>
        </p:nvPicPr>
        <p:blipFill>
          <a:blip r:embed="rId8" cstate="print"/>
          <a:srcRect/>
          <a:stretch>
            <a:fillRect/>
          </a:stretch>
        </p:blipFill>
        <p:spPr bwMode="auto">
          <a:xfrm>
            <a:off x="2628221" y="4013411"/>
            <a:ext cx="1405858" cy="1213169"/>
          </a:xfrm>
          <a:prstGeom prst="rect">
            <a:avLst/>
          </a:prstGeom>
          <a:noFill/>
          <a:ln w="9525">
            <a:noFill/>
            <a:miter lim="800000"/>
            <a:headEnd/>
            <a:tailEnd/>
          </a:ln>
        </p:spPr>
      </p:pic>
      <p:pic>
        <p:nvPicPr>
          <p:cNvPr id="20" name="Picture 3" descr="Condenser-Tower.png"/>
          <p:cNvPicPr>
            <a:picLocks noChangeArrowheads="1"/>
          </p:cNvPicPr>
          <p:nvPr/>
        </p:nvPicPr>
        <p:blipFill>
          <a:blip r:embed="rId9" cstate="print"/>
          <a:srcRect/>
          <a:stretch>
            <a:fillRect/>
          </a:stretch>
        </p:blipFill>
        <p:spPr bwMode="auto">
          <a:xfrm>
            <a:off x="4539891" y="5197991"/>
            <a:ext cx="1350070" cy="1183337"/>
          </a:xfrm>
          <a:prstGeom prst="rect">
            <a:avLst/>
          </a:prstGeom>
          <a:noFill/>
          <a:ln w="9525">
            <a:noFill/>
            <a:miter lim="800000"/>
            <a:headEnd/>
            <a:tailEnd/>
          </a:ln>
        </p:spPr>
      </p:pic>
      <p:pic>
        <p:nvPicPr>
          <p:cNvPr id="21" name="Picture 5" descr="power-plant.png"/>
          <p:cNvPicPr>
            <a:picLocks noChangeArrowheads="1"/>
          </p:cNvPicPr>
          <p:nvPr/>
        </p:nvPicPr>
        <p:blipFill>
          <a:blip r:embed="rId10" cstate="print"/>
          <a:srcRect/>
          <a:stretch>
            <a:fillRect/>
          </a:stretch>
        </p:blipFill>
        <p:spPr bwMode="auto">
          <a:xfrm>
            <a:off x="3584055" y="4577734"/>
            <a:ext cx="1405858" cy="1296450"/>
          </a:xfrm>
          <a:prstGeom prst="rect">
            <a:avLst/>
          </a:prstGeom>
          <a:noFill/>
          <a:ln w="9525">
            <a:noFill/>
            <a:miter lim="800000"/>
            <a:headEnd/>
            <a:tailEnd/>
          </a:ln>
        </p:spPr>
      </p:pic>
      <p:pic>
        <p:nvPicPr>
          <p:cNvPr id="22" name="Picture 1" descr="C:\JWANG\Projects\Mills\Proof of Concept\Cottam 8 April 2010\Picture 4.JPG"/>
          <p:cNvPicPr>
            <a:picLocks noChangeAspect="1" noChangeArrowheads="1"/>
          </p:cNvPicPr>
          <p:nvPr/>
        </p:nvPicPr>
        <p:blipFill>
          <a:blip r:embed="rId11" cstate="print"/>
          <a:srcRect/>
          <a:stretch>
            <a:fillRect/>
          </a:stretch>
        </p:blipFill>
        <p:spPr bwMode="auto">
          <a:xfrm>
            <a:off x="4708494" y="4070589"/>
            <a:ext cx="1492639" cy="1124916"/>
          </a:xfrm>
          <a:prstGeom prst="rect">
            <a:avLst/>
          </a:prstGeom>
          <a:noFill/>
          <a:ln w="9525">
            <a:noFill/>
            <a:miter lim="800000"/>
            <a:headEnd/>
            <a:tailEnd/>
          </a:ln>
        </p:spPr>
      </p:pic>
      <p:sp>
        <p:nvSpPr>
          <p:cNvPr id="24" name="Rectangle 23"/>
          <p:cNvSpPr/>
          <p:nvPr/>
        </p:nvSpPr>
        <p:spPr bwMode="auto">
          <a:xfrm>
            <a:off x="6202621" y="4073989"/>
            <a:ext cx="2804805" cy="307777"/>
          </a:xfrm>
          <a:prstGeom prst="rect">
            <a:avLst/>
          </a:prstGeom>
        </p:spPr>
        <p:txBody>
          <a:bodyPr wrap="square">
            <a:spAutoFit/>
          </a:bodyPr>
          <a:lstStyle/>
          <a:p>
            <a:pPr fontAlgn="auto">
              <a:spcBef>
                <a:spcPts val="0"/>
              </a:spcBef>
              <a:spcAft>
                <a:spcPts val="0"/>
              </a:spcAft>
              <a:defRPr/>
            </a:pPr>
            <a:r>
              <a:rPr lang="en-GB" sz="1400" b="1" dirty="0">
                <a:latin typeface="+mn-lt"/>
              </a:rPr>
              <a:t>Observing mill conditions</a:t>
            </a:r>
          </a:p>
        </p:txBody>
      </p:sp>
      <p:sp>
        <p:nvSpPr>
          <p:cNvPr id="25" name="TextBox 24"/>
          <p:cNvSpPr txBox="1"/>
          <p:nvPr/>
        </p:nvSpPr>
        <p:spPr>
          <a:xfrm>
            <a:off x="323528" y="1942583"/>
            <a:ext cx="2016224" cy="2893100"/>
          </a:xfrm>
          <a:prstGeom prst="rect">
            <a:avLst/>
          </a:prstGeom>
          <a:noFill/>
        </p:spPr>
        <p:txBody>
          <a:bodyPr wrap="square" rtlCol="0">
            <a:spAutoFit/>
          </a:bodyPr>
          <a:lstStyle/>
          <a:p>
            <a:r>
              <a:rPr lang="en-GB" sz="1400" dirty="0" smtClean="0">
                <a:solidFill>
                  <a:schemeClr val="accent2">
                    <a:lumMod val="75000"/>
                  </a:schemeClr>
                </a:solidFill>
                <a:latin typeface="Arial" pitchFamily="34" charset="0"/>
                <a:cs typeface="Arial" pitchFamily="34" charset="0"/>
              </a:rPr>
              <a:t>The software can be installed at power stations and the operators can see the software predicted output to compare with the measured outputs.  Also, the software can provide the estimated values for those immeasurable variables, for example, PF coal inside the mill. </a:t>
            </a:r>
            <a:endParaRPr lang="en-GB" sz="1400" dirty="0">
              <a:solidFill>
                <a:schemeClr val="accent2">
                  <a:lumMod val="75000"/>
                </a:schemeClr>
              </a:solidFill>
              <a:latin typeface="Arial" pitchFamily="34" charset="0"/>
              <a:cs typeface="Arial" pitchFamily="34" charset="0"/>
            </a:endParaRPr>
          </a:p>
        </p:txBody>
      </p:sp>
      <p:pic>
        <p:nvPicPr>
          <p:cNvPr id="27" name="Picture 2" descr="https://encrypted-tbn2.gstatic.com/images?q=tbn:ANd9GcRhl3oor-dHI5k5CV9RcN2J9srqfmN71MwmaTz3GgAQh7axWbXp"/>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66032" y="3595713"/>
            <a:ext cx="680041" cy="291446"/>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pic>
        <p:nvPicPr>
          <p:cNvPr id="29" name="Picture 2" descr="https://encrypted-tbn2.gstatic.com/images?q=tbn:ANd9GcRhl3oor-dHI5k5CV9RcN2J9srqfmN71MwmaTz3GgAQh7axWbXp"/>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91212" y="3676087"/>
            <a:ext cx="558326" cy="23928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50" descr="mill3.jpg"/>
          <p:cNvPicPr>
            <a:picLocks noChangeAspect="1"/>
          </p:cNvPicPr>
          <p:nvPr/>
        </p:nvPicPr>
        <p:blipFill>
          <a:blip r:embed="rId14" cstate="print"/>
          <a:srcRect/>
          <a:stretch>
            <a:fillRect/>
          </a:stretch>
        </p:blipFill>
        <p:spPr bwMode="auto">
          <a:xfrm>
            <a:off x="327823" y="4835684"/>
            <a:ext cx="1840615" cy="1162494"/>
          </a:xfrm>
          <a:prstGeom prst="rect">
            <a:avLst/>
          </a:prstGeom>
          <a:noFill/>
          <a:ln w="9525">
            <a:noFill/>
            <a:miter lim="800000"/>
            <a:headEnd/>
            <a:tailEnd/>
          </a:ln>
        </p:spPr>
      </p:pic>
      <p:pic>
        <p:nvPicPr>
          <p:cNvPr id="31" name="Picture 7" descr="BCURA"/>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6795" y="194360"/>
            <a:ext cx="576064" cy="59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582290" y="399306"/>
            <a:ext cx="1014905" cy="369332"/>
          </a:xfrm>
          <a:prstGeom prst="rect">
            <a:avLst/>
          </a:prstGeom>
        </p:spPr>
        <p:txBody>
          <a:bodyPr wrap="square">
            <a:spAutoFit/>
          </a:bodyPr>
          <a:lstStyle/>
          <a:p>
            <a:pPr marL="342900" lvl="0" indent="-342900" algn="ctr" eaLnBrk="1" hangingPunct="1">
              <a:spcBef>
                <a:spcPct val="20000"/>
              </a:spcBef>
              <a:defRPr/>
            </a:pPr>
            <a:r>
              <a:rPr lang="en-GB" sz="1800" kern="0" dirty="0" smtClean="0">
                <a:solidFill>
                  <a:srgbClr val="FF0000"/>
                </a:solidFill>
                <a:latin typeface="Arial" charset="0"/>
                <a:ea typeface="宋体" pitchFamily="2" charset="-122"/>
                <a:cs typeface="Arial" charset="0"/>
              </a:rPr>
              <a:t>BCURA</a:t>
            </a:r>
            <a:endParaRPr lang="en-GB" sz="1800" kern="0" dirty="0">
              <a:solidFill>
                <a:srgbClr val="FF0000"/>
              </a:solidFill>
              <a:latin typeface="Arial" charset="0"/>
              <a:ea typeface="宋体" pitchFamily="2" charset="-122"/>
              <a:cs typeface="Arial" charset="0"/>
            </a:endParaRPr>
          </a:p>
        </p:txBody>
      </p:sp>
      <p:pic>
        <p:nvPicPr>
          <p:cNvPr id="180248" name="Picture 24" descr="C:\JWANG\Dept_Personnel_Univ\Research groupSchool\Group Logos+posters\Eggboroughplant1.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4665"/>
            <a:ext cx="9144000" cy="6867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64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02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8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8769" y="1876333"/>
            <a:ext cx="5114453" cy="51054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78212" name="Visio" r:id="rId4" imgW="2550131" imgH="1057330" progId="Visio.Drawing.11">
                  <p:link updateAutomatic="1"/>
                </p:oleObj>
              </mc:Choice>
              <mc:Fallback>
                <p:oleObj name="Visio" r:id="rId4" imgW="2550131" imgH="1057330" progId="Visio.Drawing.11">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2" name="Picture 24" descr="epsrc.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67"/>
          <p:cNvPicPr>
            <a:picLocks noChangeAspect="1" noChangeArrowheads="1"/>
          </p:cNvPicPr>
          <p:nvPr/>
        </p:nvPicPr>
        <p:blipFill>
          <a:blip r:embed="rId7" cstate="print"/>
          <a:srcRect/>
          <a:stretch>
            <a:fillRect/>
          </a:stretch>
        </p:blipFill>
        <p:spPr bwMode="auto">
          <a:xfrm>
            <a:off x="7668344" y="233720"/>
            <a:ext cx="1296144" cy="433937"/>
          </a:xfrm>
          <a:prstGeom prst="rect">
            <a:avLst/>
          </a:prstGeom>
          <a:noFill/>
          <a:ln w="9525">
            <a:noFill/>
            <a:miter lim="800000"/>
            <a:headEnd/>
            <a:tailEnd/>
          </a:ln>
        </p:spPr>
      </p:pic>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48" name="Rectangle 47"/>
          <p:cNvSpPr/>
          <p:nvPr/>
        </p:nvSpPr>
        <p:spPr>
          <a:xfrm>
            <a:off x="0" y="1196752"/>
            <a:ext cx="9144000" cy="461665"/>
          </a:xfrm>
          <a:prstGeom prst="rect">
            <a:avLst/>
          </a:prstGeom>
        </p:spPr>
        <p:txBody>
          <a:bodyPr wrap="square">
            <a:spAutoFit/>
          </a:bodyPr>
          <a:lstStyle/>
          <a:p>
            <a:pPr algn="ctr"/>
            <a:r>
              <a:rPr lang="en-GB" b="1" dirty="0" smtClean="0">
                <a:solidFill>
                  <a:schemeClr val="accent2">
                    <a:lumMod val="75000"/>
                  </a:schemeClr>
                </a:solidFill>
                <a:latin typeface="Arial" pitchFamily="34" charset="0"/>
                <a:cs typeface="Arial" pitchFamily="34" charset="0"/>
              </a:rPr>
              <a:t>Integrated Market-fit Affordable Grid scale Energy Storage</a:t>
            </a:r>
          </a:p>
        </p:txBody>
      </p:sp>
      <p:pic>
        <p:nvPicPr>
          <p:cNvPr id="49" name="Picture 12"/>
          <p:cNvPicPr>
            <a:picLocks noChangeAspect="1" noChangeArrowheads="1"/>
          </p:cNvPicPr>
          <p:nvPr/>
        </p:nvPicPr>
        <p:blipFill>
          <a:blip r:embed="rId8" cstate="print"/>
          <a:srcRect/>
          <a:stretch>
            <a:fillRect/>
          </a:stretch>
        </p:blipFill>
        <p:spPr bwMode="auto">
          <a:xfrm>
            <a:off x="371124" y="1984297"/>
            <a:ext cx="1035878" cy="330836"/>
          </a:xfrm>
          <a:prstGeom prst="rect">
            <a:avLst/>
          </a:prstGeom>
          <a:noFill/>
          <a:ln w="9525">
            <a:noFill/>
            <a:miter lim="800000"/>
            <a:headEnd/>
            <a:tailEnd/>
          </a:ln>
        </p:spPr>
      </p:pic>
      <p:pic>
        <p:nvPicPr>
          <p:cNvPr id="50" name="Picture 49" descr="http://research.ncl.ac.uk/mattran/logos/nott%20uni%20logo.JPG"/>
          <p:cNvPicPr>
            <a:picLocks noChangeAspect="1" noChangeArrowheads="1"/>
          </p:cNvPicPr>
          <p:nvPr/>
        </p:nvPicPr>
        <p:blipFill>
          <a:blip r:embed="rId9" cstate="print"/>
          <a:srcRect/>
          <a:stretch>
            <a:fillRect/>
          </a:stretch>
        </p:blipFill>
        <p:spPr bwMode="auto">
          <a:xfrm>
            <a:off x="1875254" y="1971925"/>
            <a:ext cx="1122991" cy="343208"/>
          </a:xfrm>
          <a:prstGeom prst="rect">
            <a:avLst/>
          </a:prstGeom>
          <a:noFill/>
          <a:ln w="9525">
            <a:noFill/>
            <a:miter lim="800000"/>
            <a:headEnd/>
            <a:tailEnd/>
          </a:ln>
        </p:spPr>
      </p:pic>
      <p:pic>
        <p:nvPicPr>
          <p:cNvPr id="51" name="Picture 9" descr="http://www.lboro.ac.uk/admin/committees/ga/54/mark.gif"/>
          <p:cNvPicPr>
            <a:picLocks noChangeAspect="1" noChangeArrowheads="1"/>
          </p:cNvPicPr>
          <p:nvPr/>
        </p:nvPicPr>
        <p:blipFill>
          <a:blip r:embed="rId10" cstate="print"/>
          <a:srcRect/>
          <a:stretch>
            <a:fillRect/>
          </a:stretch>
        </p:blipFill>
        <p:spPr bwMode="auto">
          <a:xfrm>
            <a:off x="6012160" y="1985254"/>
            <a:ext cx="1029089" cy="262175"/>
          </a:xfrm>
          <a:prstGeom prst="rect">
            <a:avLst/>
          </a:prstGeom>
          <a:noFill/>
          <a:ln w="9525">
            <a:noFill/>
            <a:miter lim="800000"/>
            <a:headEnd/>
            <a:tailEnd/>
          </a:ln>
        </p:spPr>
      </p:pic>
      <p:pic>
        <p:nvPicPr>
          <p:cNvPr id="52" name="Picture 14" descr="http://www.nerc.ac.uk/site/logos/graphics/bgs/bgslogo1000.gif"/>
          <p:cNvPicPr>
            <a:picLocks noChangeAspect="1" noChangeArrowheads="1"/>
          </p:cNvPicPr>
          <p:nvPr/>
        </p:nvPicPr>
        <p:blipFill>
          <a:blip r:embed="rId11" cstate="print"/>
          <a:srcRect/>
          <a:stretch>
            <a:fillRect/>
          </a:stretch>
        </p:blipFill>
        <p:spPr bwMode="auto">
          <a:xfrm>
            <a:off x="7524328" y="1912402"/>
            <a:ext cx="1246551" cy="288032"/>
          </a:xfrm>
          <a:prstGeom prst="rect">
            <a:avLst/>
          </a:prstGeom>
          <a:noFill/>
          <a:ln w="9525">
            <a:noFill/>
            <a:miter lim="800000"/>
            <a:headEnd/>
            <a:tailEnd/>
          </a:ln>
        </p:spPr>
      </p:pic>
      <p:pic>
        <p:nvPicPr>
          <p:cNvPr id="54" name="Picture 53" descr="test rig 2.jpg"/>
          <p:cNvPicPr>
            <a:picLocks noChangeAspect="1"/>
          </p:cNvPicPr>
          <p:nvPr/>
        </p:nvPicPr>
        <p:blipFill>
          <a:blip r:embed="rId12" cstate="print"/>
          <a:stretch>
            <a:fillRect/>
          </a:stretch>
        </p:blipFill>
        <p:spPr>
          <a:xfrm>
            <a:off x="371124" y="2688729"/>
            <a:ext cx="1749469" cy="1164486"/>
          </a:xfrm>
          <a:prstGeom prst="rect">
            <a:avLst/>
          </a:prstGeom>
        </p:spPr>
      </p:pic>
      <p:pic>
        <p:nvPicPr>
          <p:cNvPr id="55" name="Picture 5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041249" y="2708920"/>
            <a:ext cx="4976141" cy="4041397"/>
          </a:xfrm>
          <a:prstGeom prst="rect">
            <a:avLst/>
          </a:prstGeom>
        </p:spPr>
      </p:pic>
      <p:sp>
        <p:nvSpPr>
          <p:cNvPr id="56" name="Rectangle 55"/>
          <p:cNvSpPr/>
          <p:nvPr/>
        </p:nvSpPr>
        <p:spPr>
          <a:xfrm>
            <a:off x="7024828" y="2320670"/>
            <a:ext cx="1554928" cy="400110"/>
          </a:xfrm>
          <a:prstGeom prst="rect">
            <a:avLst/>
          </a:prstGeom>
        </p:spPr>
        <p:txBody>
          <a:bodyPr wrap="square">
            <a:spAutoFit/>
          </a:bodyPr>
          <a:lstStyle/>
          <a:p>
            <a:pPr marL="342900" lvl="0" indent="-342900" algn="ctr" eaLnBrk="1" hangingPunct="1">
              <a:spcBef>
                <a:spcPct val="20000"/>
              </a:spcBef>
              <a:defRPr/>
            </a:pPr>
            <a:r>
              <a:rPr lang="en-GB" sz="2000" b="1" kern="0" dirty="0" smtClean="0">
                <a:solidFill>
                  <a:schemeClr val="accent6">
                    <a:lumMod val="75000"/>
                  </a:schemeClr>
                </a:solidFill>
                <a:latin typeface="Arial" charset="0"/>
                <a:ea typeface="宋体" pitchFamily="2" charset="-122"/>
                <a:cs typeface="Arial" charset="0"/>
              </a:rPr>
              <a:t>Website</a:t>
            </a:r>
            <a:endParaRPr lang="en-GB" sz="2000" b="1" kern="0" dirty="0">
              <a:solidFill>
                <a:schemeClr val="accent6">
                  <a:lumMod val="75000"/>
                </a:schemeClr>
              </a:solidFill>
              <a:latin typeface="Arial" charset="0"/>
              <a:ea typeface="宋体" pitchFamily="2" charset="-122"/>
              <a:cs typeface="Arial" charset="0"/>
            </a:endParaRPr>
          </a:p>
        </p:txBody>
      </p:sp>
      <p:pic>
        <p:nvPicPr>
          <p:cNvPr id="58" name="Picture 10"/>
          <p:cNvPicPr>
            <a:picLocks noChangeAspect="1" noChangeArrowheads="1"/>
          </p:cNvPicPr>
          <p:nvPr/>
        </p:nvPicPr>
        <p:blipFill>
          <a:blip r:embed="rId14" cstate="print"/>
          <a:srcRect/>
          <a:stretch>
            <a:fillRect/>
          </a:stretch>
        </p:blipFill>
        <p:spPr bwMode="auto">
          <a:xfrm>
            <a:off x="351697" y="3970575"/>
            <a:ext cx="1627072" cy="916951"/>
          </a:xfrm>
          <a:prstGeom prst="rect">
            <a:avLst/>
          </a:prstGeom>
          <a:noFill/>
          <a:ln w="9525">
            <a:noFill/>
            <a:miter lim="800000"/>
            <a:headEnd/>
            <a:tailEnd/>
          </a:ln>
        </p:spPr>
      </p:pic>
      <p:pic>
        <p:nvPicPr>
          <p:cNvPr id="59" name="Picture 30"/>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39940" y="5013176"/>
            <a:ext cx="1211516"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2839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6" name="Picture 4" descr="C:\JWANG\Dept_Personnel_Univ\Research groupSchool\Group Logos+posters\Chri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13632" y="3466615"/>
            <a:ext cx="2085642" cy="2472447"/>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descr="test rig 3.jpg"/>
          <p:cNvPicPr>
            <a:picLocks noChangeAspect="1"/>
          </p:cNvPicPr>
          <p:nvPr/>
        </p:nvPicPr>
        <p:blipFill>
          <a:blip r:embed="rId4" cstate="print"/>
          <a:stretch>
            <a:fillRect/>
          </a:stretch>
        </p:blipFill>
        <p:spPr>
          <a:xfrm>
            <a:off x="6791801" y="2777974"/>
            <a:ext cx="2113205" cy="3174780"/>
          </a:xfrm>
          <a:prstGeom prst="rect">
            <a:avLst/>
          </a:prstGeom>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2300" name="Visio" r:id="rId5" imgW="2550131" imgH="1057330" progId="Visio.Drawing.11">
                  <p:link updateAutomatic="1"/>
                </p:oleObj>
              </mc:Choice>
              <mc:Fallback>
                <p:oleObj name="Visio" r:id="rId5" imgW="2550131" imgH="1057330" progId="Visio.Drawing.11">
                  <p:link updateAutomatic="1"/>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2" name="Picture 24" descr="epsrc.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67"/>
          <p:cNvPicPr>
            <a:picLocks noChangeAspect="1" noChangeArrowheads="1"/>
          </p:cNvPicPr>
          <p:nvPr/>
        </p:nvPicPr>
        <p:blipFill>
          <a:blip r:embed="rId8" cstate="print"/>
          <a:srcRect/>
          <a:stretch>
            <a:fillRect/>
          </a:stretch>
        </p:blipFill>
        <p:spPr bwMode="auto">
          <a:xfrm>
            <a:off x="7668344" y="233720"/>
            <a:ext cx="1296144" cy="433937"/>
          </a:xfrm>
          <a:prstGeom prst="rect">
            <a:avLst/>
          </a:prstGeom>
          <a:noFill/>
          <a:ln w="9525">
            <a:noFill/>
            <a:miter lim="800000"/>
            <a:headEnd/>
            <a:tailEnd/>
          </a:ln>
        </p:spPr>
      </p:pic>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2" name="Rectangle 1"/>
          <p:cNvSpPr/>
          <p:nvPr/>
        </p:nvSpPr>
        <p:spPr>
          <a:xfrm>
            <a:off x="2699792" y="1124744"/>
            <a:ext cx="3291286" cy="461665"/>
          </a:xfrm>
          <a:prstGeom prst="rect">
            <a:avLst/>
          </a:prstGeom>
        </p:spPr>
        <p:txBody>
          <a:bodyPr wrap="none">
            <a:spAutoFit/>
          </a:bodyPr>
          <a:lstStyle/>
          <a:p>
            <a:r>
              <a:rPr lang="en-US" altLang="zh-CN" b="1" kern="0" dirty="0">
                <a:solidFill>
                  <a:schemeClr val="accent2">
                    <a:lumMod val="75000"/>
                  </a:schemeClr>
                </a:solidFill>
                <a:latin typeface="Arial" pitchFamily="34" charset="0"/>
                <a:ea typeface="宋体" pitchFamily="2" charset="-122"/>
                <a:cs typeface="Arial" pitchFamily="34" charset="0"/>
              </a:rPr>
              <a:t>Hybrid Wind Turbine </a:t>
            </a:r>
            <a:endParaRPr lang="en-GB" dirty="0">
              <a:solidFill>
                <a:schemeClr val="accent2">
                  <a:lumMod val="75000"/>
                </a:schemeClr>
              </a:solidFill>
              <a:latin typeface="Arial" pitchFamily="34" charset="0"/>
              <a:cs typeface="Arial" pitchFamily="34" charset="0"/>
            </a:endParaRPr>
          </a:p>
        </p:txBody>
      </p:sp>
      <p:pic>
        <p:nvPicPr>
          <p:cNvPr id="14" name="Picture 4" descr="C:\Users\HXS823\Desktop\25112011561.jpg"/>
          <p:cNvPicPr>
            <a:picLocks noChangeAspect="1" noChangeArrowheads="1"/>
          </p:cNvPicPr>
          <p:nvPr/>
        </p:nvPicPr>
        <p:blipFill>
          <a:blip r:embed="rId9" cstate="print"/>
          <a:srcRect/>
          <a:stretch>
            <a:fillRect/>
          </a:stretch>
        </p:blipFill>
        <p:spPr bwMode="auto">
          <a:xfrm>
            <a:off x="2734841" y="3954263"/>
            <a:ext cx="3734078" cy="1998491"/>
          </a:xfrm>
          <a:prstGeom prst="rect">
            <a:avLst/>
          </a:prstGeom>
          <a:noFill/>
          <a:ln w="9525">
            <a:noFill/>
            <a:miter lim="800000"/>
            <a:headEnd/>
            <a:tailEnd/>
          </a:ln>
        </p:spPr>
      </p:pic>
      <p:grpSp>
        <p:nvGrpSpPr>
          <p:cNvPr id="4" name="Group 3"/>
          <p:cNvGrpSpPr/>
          <p:nvPr/>
        </p:nvGrpSpPr>
        <p:grpSpPr>
          <a:xfrm>
            <a:off x="588584" y="1739179"/>
            <a:ext cx="6203217" cy="906487"/>
            <a:chOff x="889063" y="1586409"/>
            <a:chExt cx="6203217" cy="906487"/>
          </a:xfrm>
        </p:grpSpPr>
        <p:sp>
          <p:nvSpPr>
            <p:cNvPr id="3" name="Rectangle 2"/>
            <p:cNvSpPr/>
            <p:nvPr/>
          </p:nvSpPr>
          <p:spPr bwMode="auto">
            <a:xfrm>
              <a:off x="889063" y="1586409"/>
              <a:ext cx="6203217" cy="906487"/>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a:xfrm>
              <a:off x="980128" y="1716269"/>
              <a:ext cx="1654533" cy="250415"/>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Wind Turbine</a:t>
              </a:r>
            </a:p>
          </p:txBody>
        </p:sp>
        <p:sp>
          <p:nvSpPr>
            <p:cNvPr id="17" name="Rectangle 16"/>
            <p:cNvSpPr/>
            <p:nvPr/>
          </p:nvSpPr>
          <p:spPr>
            <a:xfrm>
              <a:off x="980128" y="2185797"/>
              <a:ext cx="1654533"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Air motor</a:t>
              </a:r>
            </a:p>
          </p:txBody>
        </p:sp>
        <p:sp>
          <p:nvSpPr>
            <p:cNvPr id="18" name="Rectangle 17"/>
            <p:cNvSpPr/>
            <p:nvPr/>
          </p:nvSpPr>
          <p:spPr>
            <a:xfrm>
              <a:off x="5471002" y="1716269"/>
              <a:ext cx="1477261" cy="250415"/>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Power grid</a:t>
              </a:r>
            </a:p>
          </p:txBody>
        </p:sp>
        <p:sp>
          <p:nvSpPr>
            <p:cNvPr id="19" name="Rectangle 18"/>
            <p:cNvSpPr/>
            <p:nvPr/>
          </p:nvSpPr>
          <p:spPr>
            <a:xfrm>
              <a:off x="4289193" y="2185797"/>
              <a:ext cx="1299990"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Compressor </a:t>
              </a:r>
            </a:p>
          </p:txBody>
        </p:sp>
        <p:cxnSp>
          <p:nvCxnSpPr>
            <p:cNvPr id="20" name="Straight Arrow Connector 19"/>
            <p:cNvCxnSpPr>
              <a:stCxn id="17" idx="0"/>
              <a:endCxn id="16" idx="2"/>
            </p:cNvCxnSpPr>
            <p:nvPr/>
          </p:nvCxnSpPr>
          <p:spPr>
            <a:xfrm rot="5400000" flipH="1" flipV="1">
              <a:off x="1697181" y="2075584"/>
              <a:ext cx="219113" cy="1314"/>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6" idx="3"/>
              <a:endCxn id="18" idx="1"/>
            </p:cNvCxnSpPr>
            <p:nvPr/>
          </p:nvCxnSpPr>
          <p:spPr>
            <a:xfrm>
              <a:off x="2634661" y="1841477"/>
              <a:ext cx="2836341" cy="695"/>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989203" y="2185797"/>
              <a:ext cx="945447"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 Air tank</a:t>
              </a:r>
            </a:p>
          </p:txBody>
        </p:sp>
        <p:cxnSp>
          <p:nvCxnSpPr>
            <p:cNvPr id="23" name="Straight Arrow Connector 22"/>
            <p:cNvCxnSpPr>
              <a:endCxn id="22" idx="3"/>
            </p:cNvCxnSpPr>
            <p:nvPr/>
          </p:nvCxnSpPr>
          <p:spPr>
            <a:xfrm rot="10800000">
              <a:off x="3934651" y="2279703"/>
              <a:ext cx="354543" cy="695"/>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19" idx="0"/>
            </p:cNvCxnSpPr>
            <p:nvPr/>
          </p:nvCxnSpPr>
          <p:spPr>
            <a:xfrm>
              <a:off x="4939188" y="1841477"/>
              <a:ext cx="1" cy="344321"/>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0800000">
              <a:off x="2634661" y="2279703"/>
              <a:ext cx="354543" cy="695"/>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692755" y="3027019"/>
            <a:ext cx="5664704" cy="976810"/>
            <a:chOff x="946485" y="2721411"/>
            <a:chExt cx="6059200" cy="1080121"/>
          </a:xfrm>
        </p:grpSpPr>
        <p:sp>
          <p:nvSpPr>
            <p:cNvPr id="5" name="Rectangle 4"/>
            <p:cNvSpPr/>
            <p:nvPr/>
          </p:nvSpPr>
          <p:spPr bwMode="auto">
            <a:xfrm>
              <a:off x="946485" y="2721411"/>
              <a:ext cx="6059200" cy="1080121"/>
            </a:xfrm>
            <a:prstGeom prst="rect">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27" name="Rectangle 26"/>
            <p:cNvSpPr/>
            <p:nvPr/>
          </p:nvSpPr>
          <p:spPr>
            <a:xfrm>
              <a:off x="980128" y="2777974"/>
              <a:ext cx="1654533" cy="250415"/>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Wind Turbine</a:t>
              </a:r>
            </a:p>
          </p:txBody>
        </p:sp>
        <p:sp>
          <p:nvSpPr>
            <p:cNvPr id="28" name="Rectangle 27"/>
            <p:cNvSpPr/>
            <p:nvPr/>
          </p:nvSpPr>
          <p:spPr>
            <a:xfrm>
              <a:off x="1275580" y="3497918"/>
              <a:ext cx="1654533"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Air motor</a:t>
              </a:r>
            </a:p>
          </p:txBody>
        </p:sp>
        <p:sp>
          <p:nvSpPr>
            <p:cNvPr id="29" name="Rectangle 28"/>
            <p:cNvSpPr/>
            <p:nvPr/>
          </p:nvSpPr>
          <p:spPr>
            <a:xfrm>
              <a:off x="5471002" y="2777974"/>
              <a:ext cx="1477261" cy="250415"/>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Power grid</a:t>
              </a:r>
            </a:p>
          </p:txBody>
        </p:sp>
        <p:sp>
          <p:nvSpPr>
            <p:cNvPr id="30" name="Rectangle 29"/>
            <p:cNvSpPr/>
            <p:nvPr/>
          </p:nvSpPr>
          <p:spPr>
            <a:xfrm>
              <a:off x="2811932" y="3122295"/>
              <a:ext cx="1299990"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Compressor </a:t>
              </a:r>
            </a:p>
          </p:txBody>
        </p:sp>
        <p:cxnSp>
          <p:nvCxnSpPr>
            <p:cNvPr id="31" name="Straight Arrow Connector 30"/>
            <p:cNvCxnSpPr>
              <a:stCxn id="27" idx="3"/>
              <a:endCxn id="29" idx="1"/>
            </p:cNvCxnSpPr>
            <p:nvPr/>
          </p:nvCxnSpPr>
          <p:spPr>
            <a:xfrm>
              <a:off x="2634661" y="2903181"/>
              <a:ext cx="2836341" cy="696"/>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511942" y="3122295"/>
              <a:ext cx="945447"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 Air tank</a:t>
              </a:r>
            </a:p>
          </p:txBody>
        </p:sp>
        <p:cxnSp>
          <p:nvCxnSpPr>
            <p:cNvPr id="33" name="Straight Arrow Connector 32"/>
            <p:cNvCxnSpPr>
              <a:endCxn id="32" idx="3"/>
            </p:cNvCxnSpPr>
            <p:nvPr/>
          </p:nvCxnSpPr>
          <p:spPr>
            <a:xfrm rot="10800000">
              <a:off x="2457389" y="3216200"/>
              <a:ext cx="354543" cy="696"/>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a:off x="1891416" y="3403355"/>
              <a:ext cx="187811" cy="1314"/>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3402836" y="3466615"/>
              <a:ext cx="1654533" cy="187811"/>
            </a:xfrm>
            <a:prstGeom prst="rect">
              <a:avLst/>
            </a:prstGeom>
            <a:solidFill>
              <a:schemeClr val="bg2">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dirty="0">
                  <a:solidFill>
                    <a:schemeClr val="tx1"/>
                  </a:solidFill>
                </a:rPr>
                <a:t>Generator</a:t>
              </a:r>
            </a:p>
          </p:txBody>
        </p:sp>
        <p:cxnSp>
          <p:nvCxnSpPr>
            <p:cNvPr id="37" name="Straight Arrow Connector 36"/>
            <p:cNvCxnSpPr/>
            <p:nvPr/>
          </p:nvCxnSpPr>
          <p:spPr>
            <a:xfrm rot="5400000">
              <a:off x="3217882" y="3028428"/>
              <a:ext cx="250415" cy="1314"/>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36" idx="1"/>
            </p:cNvCxnSpPr>
            <p:nvPr/>
          </p:nvCxnSpPr>
          <p:spPr>
            <a:xfrm>
              <a:off x="2931426" y="3560521"/>
              <a:ext cx="471410" cy="695"/>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flipH="1" flipV="1">
              <a:off x="4539946" y="3184938"/>
              <a:ext cx="563434" cy="1314"/>
            </a:xfrm>
            <a:prstGeom prst="straightConnector1">
              <a:avLst/>
            </a:prstGeom>
            <a:solidFill>
              <a:schemeClr val="bg2">
                <a:lumMod val="40000"/>
                <a:lumOff val="60000"/>
              </a:schemeClr>
            </a:solidFill>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pic>
        <p:nvPicPr>
          <p:cNvPr id="42" name="Picture 41"/>
          <p:cNvPicPr/>
          <p:nvPr/>
        </p:nvPicPr>
        <p:blipFill>
          <a:blip r:embed="rId10" cstate="print"/>
          <a:srcRect/>
          <a:stretch>
            <a:fillRect/>
          </a:stretch>
        </p:blipFill>
        <p:spPr bwMode="auto">
          <a:xfrm>
            <a:off x="7320800" y="1124744"/>
            <a:ext cx="1652776" cy="360040"/>
          </a:xfrm>
          <a:prstGeom prst="rect">
            <a:avLst/>
          </a:prstGeom>
          <a:noFill/>
          <a:ln w="9525">
            <a:noFill/>
            <a:miter lim="800000"/>
            <a:headEnd/>
            <a:tailEnd/>
          </a:ln>
        </p:spPr>
      </p:pic>
    </p:spTree>
    <p:extLst>
      <p:ext uri="{BB962C8B-B14F-4D97-AF65-F5344CB8AC3E}">
        <p14:creationId xmlns:p14="http://schemas.microsoft.com/office/powerpoint/2010/main" val="355193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23"/>
          <p:cNvGraphicFramePr>
            <a:graphicFrameLocks noChangeAspect="1"/>
          </p:cNvGraphicFramePr>
          <p:nvPr>
            <p:extLst>
              <p:ext uri="{D42A27DB-BD31-4B8C-83A1-F6EECF244321}">
                <p14:modId xmlns:p14="http://schemas.microsoft.com/office/powerpoint/2010/main" val="2226014367"/>
              </p:ext>
            </p:extLst>
          </p:nvPr>
        </p:nvGraphicFramePr>
        <p:xfrm>
          <a:off x="5935174" y="1606713"/>
          <a:ext cx="2957306" cy="3694495"/>
        </p:xfrm>
        <a:graphic>
          <a:graphicData uri="http://schemas.openxmlformats.org/presentationml/2006/ole">
            <mc:AlternateContent xmlns:mc="http://schemas.openxmlformats.org/markup-compatibility/2006">
              <mc:Choice xmlns:v="urn:schemas-microsoft-com:vml" Requires="v">
                <p:oleObj spid="_x0000_s190511" name="Visio" r:id="rId3" imgW="5251942" imgH="6981015" progId="Visio.Drawing.11">
                  <p:embed/>
                </p:oleObj>
              </mc:Choice>
              <mc:Fallback>
                <p:oleObj name="Visio" r:id="rId3" imgW="5251942" imgH="6981015"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6238"/>
                      <a:stretch>
                        <a:fillRect/>
                      </a:stretch>
                    </p:blipFill>
                    <p:spPr bwMode="auto">
                      <a:xfrm>
                        <a:off x="5935174" y="1606713"/>
                        <a:ext cx="2957306" cy="3694495"/>
                      </a:xfrm>
                      <a:prstGeom prst="rect">
                        <a:avLst/>
                      </a:prstGeom>
                      <a:solidFill>
                        <a:schemeClr val="bg1"/>
                      </a:solidFill>
                    </p:spPr>
                  </p:pic>
                </p:oleObj>
              </mc:Fallback>
            </mc:AlternateContent>
          </a:graphicData>
        </a:graphic>
      </p:graphicFrame>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90512" name="Visio" r:id="rId5" imgW="2550131" imgH="1057330" progId="Visio.Drawing.11">
                  <p:link updateAutomatic="1"/>
                </p:oleObj>
              </mc:Choice>
              <mc:Fallback>
                <p:oleObj name="Visio" r:id="rId5" imgW="2550131" imgH="1057330" progId="Visio.Drawing.11">
                  <p:link updateAutomatic="1"/>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indent="-342900" algn="ctr" fontAlgn="base">
              <a:spcBef>
                <a:spcPct val="20000"/>
              </a:spcBef>
              <a:spcAft>
                <a:spcPct val="0"/>
              </a:spcAft>
              <a:defRPr/>
            </a:pPr>
            <a:r>
              <a:rPr lang="en-GB" sz="3200" b="1" kern="0" dirty="0">
                <a:solidFill>
                  <a:srgbClr val="2D2DB9">
                    <a:lumMod val="75000"/>
                  </a:srgbClr>
                </a:solidFill>
                <a:latin typeface="+mj-lt"/>
                <a:ea typeface="宋体" pitchFamily="2" charset="-122"/>
                <a:cs typeface="Arial" charset="0"/>
              </a:rPr>
              <a:t>Research Project</a:t>
            </a:r>
          </a:p>
        </p:txBody>
      </p:sp>
      <p:sp>
        <p:nvSpPr>
          <p:cNvPr id="2" name="Rectangle 1"/>
          <p:cNvSpPr/>
          <p:nvPr/>
        </p:nvSpPr>
        <p:spPr>
          <a:xfrm>
            <a:off x="138085" y="981075"/>
            <a:ext cx="8826403" cy="461665"/>
          </a:xfrm>
          <a:prstGeom prst="rect">
            <a:avLst/>
          </a:prstGeom>
        </p:spPr>
        <p:txBody>
          <a:bodyPr wrap="square">
            <a:spAutoFit/>
          </a:bodyPr>
          <a:lstStyle/>
          <a:p>
            <a:pPr algn="ctr" eaLnBrk="0" fontAlgn="base" hangingPunct="0">
              <a:spcBef>
                <a:spcPct val="0"/>
              </a:spcBef>
              <a:spcAft>
                <a:spcPct val="0"/>
              </a:spcAft>
            </a:pPr>
            <a:r>
              <a:rPr lang="en-GB" sz="2400" b="1" dirty="0" smtClean="0">
                <a:solidFill>
                  <a:srgbClr val="3333CC">
                    <a:lumMod val="75000"/>
                  </a:srgbClr>
                </a:solidFill>
                <a:latin typeface="Arial" pitchFamily="34" charset="0"/>
                <a:cs typeface="Arial" pitchFamily="34" charset="0"/>
              </a:rPr>
              <a:t>Pneumatic actuator systems</a:t>
            </a:r>
            <a:endParaRPr lang="en-GB" sz="2400" dirty="0">
              <a:solidFill>
                <a:srgbClr val="3333CC">
                  <a:lumMod val="75000"/>
                </a:srgbClr>
              </a:solidFill>
              <a:latin typeface="Arial" pitchFamily="34" charset="0"/>
              <a:cs typeface="Arial"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141" y="3717032"/>
            <a:ext cx="3450071" cy="2136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7233" y="1700808"/>
            <a:ext cx="3500722" cy="1779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7" descr="D:\Photos\Lab Photos\2011-08-17\DSCN8672.JPG"/>
          <p:cNvPicPr>
            <a:picLocks noChangeAspect="1" noChangeArrowheads="1"/>
          </p:cNvPicPr>
          <p:nvPr/>
        </p:nvPicPr>
        <p:blipFill>
          <a:blip r:embed="rId9" cstate="print"/>
          <a:srcRect/>
          <a:stretch>
            <a:fillRect/>
          </a:stretch>
        </p:blipFill>
        <p:spPr bwMode="auto">
          <a:xfrm>
            <a:off x="4411863" y="2723120"/>
            <a:ext cx="1392269" cy="1044319"/>
          </a:xfrm>
          <a:prstGeom prst="rect">
            <a:avLst/>
          </a:prstGeom>
          <a:noFill/>
        </p:spPr>
      </p:pic>
      <p:pic>
        <p:nvPicPr>
          <p:cNvPr id="12" name="Picture 57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091629" y="3889617"/>
            <a:ext cx="1986013" cy="61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57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67944" y="4509121"/>
            <a:ext cx="2009698" cy="632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427984" y="1545922"/>
            <a:ext cx="1392269" cy="1123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0"/>
          <p:cNvPicPr>
            <a:picLocks noChangeAspect="1" noChangeArrowheads="1"/>
          </p:cNvPicPr>
          <p:nvPr/>
        </p:nvPicPr>
        <p:blipFill>
          <a:blip r:embed="rId13" cstate="print">
            <a:extLst>
              <a:ext uri="{28A0092B-C50C-407E-A947-70E740481C1C}">
                <a14:useLocalDpi xmlns:a14="http://schemas.microsoft.com/office/drawing/2010/main" val="0"/>
              </a:ext>
            </a:extLst>
          </a:blip>
          <a:srcRect l="3239" r="2042" b="-1559"/>
          <a:stretch>
            <a:fillRect/>
          </a:stretch>
        </p:blipFill>
        <p:spPr bwMode="auto">
          <a:xfrm>
            <a:off x="5652121" y="5342754"/>
            <a:ext cx="1728191" cy="6601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Object 15"/>
          <p:cNvGraphicFramePr>
            <a:graphicFrameLocks noChangeAspect="1"/>
          </p:cNvGraphicFramePr>
          <p:nvPr>
            <p:extLst>
              <p:ext uri="{D42A27DB-BD31-4B8C-83A1-F6EECF244321}">
                <p14:modId xmlns:p14="http://schemas.microsoft.com/office/powerpoint/2010/main" val="3957589896"/>
              </p:ext>
            </p:extLst>
          </p:nvPr>
        </p:nvGraphicFramePr>
        <p:xfrm>
          <a:off x="7224400" y="5316145"/>
          <a:ext cx="1812096" cy="686719"/>
        </p:xfrm>
        <a:graphic>
          <a:graphicData uri="http://schemas.openxmlformats.org/presentationml/2006/ole">
            <mc:AlternateContent xmlns:mc="http://schemas.openxmlformats.org/markup-compatibility/2006">
              <mc:Choice xmlns:v="urn:schemas-microsoft-com:vml" Requires="v">
                <p:oleObj spid="_x0000_s190513" name="Visio" r:id="rId14" imgW="6432804" imgH="2586323" progId="Visio.Drawing.11">
                  <p:embed/>
                </p:oleObj>
              </mc:Choice>
              <mc:Fallback>
                <p:oleObj name="Visio" r:id="rId14" imgW="6432804" imgH="2586323" progId="Visio.Drawing.11">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24400" y="5316145"/>
                        <a:ext cx="1812096" cy="686719"/>
                      </a:xfrm>
                      <a:prstGeom prst="rect">
                        <a:avLst/>
                      </a:prstGeom>
                      <a:noFill/>
                      <a:extLst/>
                    </p:spPr>
                  </p:pic>
                </p:oleObj>
              </mc:Fallback>
            </mc:AlternateContent>
          </a:graphicData>
        </a:graphic>
      </p:graphicFrame>
      <p:pic>
        <p:nvPicPr>
          <p:cNvPr id="17" name="Picture 21"/>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68808" y="5342754"/>
            <a:ext cx="1759991" cy="61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Straight Arrow Connector 17"/>
          <p:cNvCxnSpPr/>
          <p:nvPr/>
        </p:nvCxnSpPr>
        <p:spPr bwMode="auto">
          <a:xfrm>
            <a:off x="2533779" y="3385205"/>
            <a:ext cx="0" cy="619859"/>
          </a:xfrm>
          <a:prstGeom prst="straightConnector1">
            <a:avLst/>
          </a:prstGeom>
          <a:solidFill>
            <a:schemeClr val="accent1"/>
          </a:solidFill>
          <a:ln w="44450" cap="flat" cmpd="sng" algn="ctr">
            <a:solidFill>
              <a:srgbClr val="FF6600"/>
            </a:solidFill>
            <a:prstDash val="solid"/>
            <a:round/>
            <a:headEnd type="none" w="med" len="med"/>
            <a:tailEnd type="arrow"/>
          </a:ln>
          <a:effectLst/>
        </p:spPr>
      </p:cxnSp>
      <p:cxnSp>
        <p:nvCxnSpPr>
          <p:cNvPr id="20" name="Straight Arrow Connector 19"/>
          <p:cNvCxnSpPr/>
          <p:nvPr/>
        </p:nvCxnSpPr>
        <p:spPr bwMode="auto">
          <a:xfrm>
            <a:off x="5656472" y="2523584"/>
            <a:ext cx="600669" cy="399071"/>
          </a:xfrm>
          <a:prstGeom prst="straightConnector1">
            <a:avLst/>
          </a:prstGeom>
          <a:solidFill>
            <a:schemeClr val="accent1"/>
          </a:solidFill>
          <a:ln w="44450" cap="flat" cmpd="sng" algn="ctr">
            <a:solidFill>
              <a:srgbClr val="FF6600"/>
            </a:solidFill>
            <a:prstDash val="solid"/>
            <a:round/>
            <a:headEnd type="none" w="med" len="med"/>
            <a:tailEnd type="arrow"/>
          </a:ln>
          <a:effectLst/>
        </p:spPr>
      </p:cxnSp>
      <p:cxnSp>
        <p:nvCxnSpPr>
          <p:cNvPr id="22" name="Straight Arrow Connector 21"/>
          <p:cNvCxnSpPr/>
          <p:nvPr/>
        </p:nvCxnSpPr>
        <p:spPr bwMode="auto">
          <a:xfrm>
            <a:off x="3930667" y="5189858"/>
            <a:ext cx="504056" cy="305791"/>
          </a:xfrm>
          <a:prstGeom prst="straightConnector1">
            <a:avLst/>
          </a:prstGeom>
          <a:solidFill>
            <a:schemeClr val="accent1"/>
          </a:solidFill>
          <a:ln w="25400" cap="flat" cmpd="sng" algn="ctr">
            <a:solidFill>
              <a:srgbClr val="FF6600"/>
            </a:solidFill>
            <a:prstDash val="solid"/>
            <a:round/>
            <a:headEnd type="none" w="med" len="med"/>
            <a:tailEnd type="arrow"/>
          </a:ln>
          <a:effectLst/>
        </p:spPr>
      </p:cxnSp>
      <p:pic>
        <p:nvPicPr>
          <p:cNvPr id="19" name="Picture 24" descr="epsrc.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p:nvPr/>
        </p:nvPicPr>
        <p:blipFill>
          <a:blip r:embed="rId18" cstate="print"/>
          <a:srcRect/>
          <a:stretch>
            <a:fillRect/>
          </a:stretch>
        </p:blipFill>
        <p:spPr bwMode="auto">
          <a:xfrm>
            <a:off x="7007382" y="223630"/>
            <a:ext cx="1956120" cy="471604"/>
          </a:xfrm>
          <a:prstGeom prst="rect">
            <a:avLst/>
          </a:prstGeom>
          <a:noFill/>
          <a:ln w="9525">
            <a:noFill/>
            <a:miter lim="800000"/>
            <a:headEnd/>
            <a:tailEnd/>
          </a:ln>
        </p:spPr>
      </p:pic>
    </p:spTree>
    <p:extLst>
      <p:ext uri="{BB962C8B-B14F-4D97-AF65-F5344CB8AC3E}">
        <p14:creationId xmlns:p14="http://schemas.microsoft.com/office/powerpoint/2010/main" val="4795673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6" name="Picture 2" descr="https://encrypted-tbn2.gstatic.com/images?q=tbn:ANd9GcRplnZ-EmCjWC_lNJbSLF91bxZF_tJye8yi_UYGCtTv3zFMoia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0104" y="1399821"/>
            <a:ext cx="2048491" cy="2105849"/>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5374" name="Visio" r:id="rId5" imgW="2550131" imgH="1057330" progId="Visio.Drawing.11">
                  <p:link updateAutomatic="1"/>
                </p:oleObj>
              </mc:Choice>
              <mc:Fallback>
                <p:oleObj name="Visio" r:id="rId5" imgW="2550131" imgH="1057330" progId="Visio.Drawing.11">
                  <p:link updateAutomatic="1"/>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2" name="Rectangle 1"/>
          <p:cNvSpPr/>
          <p:nvPr/>
        </p:nvSpPr>
        <p:spPr>
          <a:xfrm>
            <a:off x="642141" y="1116012"/>
            <a:ext cx="7787709" cy="461665"/>
          </a:xfrm>
          <a:prstGeom prst="rect">
            <a:avLst/>
          </a:prstGeom>
        </p:spPr>
        <p:txBody>
          <a:bodyPr wrap="none">
            <a:spAutoFit/>
          </a:bodyPr>
          <a:lstStyle/>
          <a:p>
            <a:r>
              <a:rPr lang="en-US" altLang="zh-CN" b="1" kern="0" dirty="0" smtClean="0">
                <a:solidFill>
                  <a:schemeClr val="accent2">
                    <a:lumMod val="75000"/>
                  </a:schemeClr>
                </a:solidFill>
                <a:latin typeface="Arial" pitchFamily="34" charset="0"/>
                <a:ea typeface="宋体" pitchFamily="2" charset="-122"/>
                <a:cs typeface="Arial" pitchFamily="34" charset="0"/>
              </a:rPr>
              <a:t>Voltage Controller and Power Reduction Algorithms</a:t>
            </a:r>
            <a:endParaRPr lang="en-GB" dirty="0">
              <a:solidFill>
                <a:schemeClr val="accent2">
                  <a:lumMod val="75000"/>
                </a:schemeClr>
              </a:solidFill>
              <a:latin typeface="Arial" pitchFamily="34" charset="0"/>
              <a:cs typeface="Arial" pitchFamily="34" charset="0"/>
            </a:endParaRPr>
          </a:p>
        </p:txBody>
      </p:sp>
      <p:sp>
        <p:nvSpPr>
          <p:cNvPr id="43" name="Rectangle 42"/>
          <p:cNvSpPr/>
          <p:nvPr/>
        </p:nvSpPr>
        <p:spPr bwMode="auto">
          <a:xfrm>
            <a:off x="2843808" y="1858533"/>
            <a:ext cx="2500610" cy="1458193"/>
          </a:xfrm>
          <a:prstGeom prst="rect">
            <a:avLst/>
          </a:prstGeom>
          <a:solidFill>
            <a:srgbClr val="33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Voltage Controller</a:t>
            </a:r>
            <a:endParaRPr lang="en-GB" dirty="0"/>
          </a:p>
        </p:txBody>
      </p:sp>
      <p:cxnSp>
        <p:nvCxnSpPr>
          <p:cNvPr id="45" name="Straight Connector 44"/>
          <p:cNvCxnSpPr/>
          <p:nvPr/>
        </p:nvCxnSpPr>
        <p:spPr bwMode="auto">
          <a:xfrm>
            <a:off x="2455863" y="2259013"/>
            <a:ext cx="260350" cy="1587"/>
          </a:xfrm>
          <a:prstGeom prst="line">
            <a:avLst/>
          </a:prstGeom>
          <a:ln w="28575">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2455863" y="2728913"/>
            <a:ext cx="260350" cy="1587"/>
          </a:xfrm>
          <a:prstGeom prst="line">
            <a:avLst/>
          </a:prstGeom>
          <a:ln w="28575">
            <a:solidFill>
              <a:srgbClr val="006600"/>
            </a:solidFill>
          </a:ln>
        </p:spPr>
        <p:style>
          <a:lnRef idx="1">
            <a:schemeClr val="accent1"/>
          </a:lnRef>
          <a:fillRef idx="0">
            <a:schemeClr val="accent1"/>
          </a:fillRef>
          <a:effectRef idx="0">
            <a:schemeClr val="accent1"/>
          </a:effectRef>
          <a:fontRef idx="minor">
            <a:schemeClr val="tx1"/>
          </a:fontRef>
        </p:style>
      </p:cxnSp>
      <p:pic>
        <p:nvPicPr>
          <p:cNvPr id="49"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5813" y="1813937"/>
            <a:ext cx="1819469" cy="127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2450" y="1778147"/>
            <a:ext cx="1621087" cy="127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 name="Straight Connector 50"/>
          <p:cNvCxnSpPr/>
          <p:nvPr/>
        </p:nvCxnSpPr>
        <p:spPr bwMode="auto">
          <a:xfrm>
            <a:off x="5372100" y="2727326"/>
            <a:ext cx="260350" cy="1587"/>
          </a:xfrm>
          <a:prstGeom prst="line">
            <a:avLst/>
          </a:prstGeom>
          <a:ln w="28575">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bwMode="auto">
          <a:xfrm>
            <a:off x="5372100" y="2200275"/>
            <a:ext cx="260350" cy="0"/>
          </a:xfrm>
          <a:prstGeom prst="line">
            <a:avLst/>
          </a:prstGeom>
          <a:ln w="28575">
            <a:solidFill>
              <a:srgbClr val="006600"/>
            </a:solidFill>
          </a:ln>
        </p:spPr>
        <p:style>
          <a:lnRef idx="1">
            <a:schemeClr val="accent1"/>
          </a:lnRef>
          <a:fillRef idx="0">
            <a:schemeClr val="accent1"/>
          </a:fillRef>
          <a:effectRef idx="0">
            <a:schemeClr val="accent1"/>
          </a:effectRef>
          <a:fontRef idx="minor">
            <a:schemeClr val="tx1"/>
          </a:fontRef>
        </p:style>
      </p:cxnSp>
      <p:sp>
        <p:nvSpPr>
          <p:cNvPr id="53" name="TextBox 22"/>
          <p:cNvSpPr txBox="1">
            <a:spLocks noChangeArrowheads="1"/>
          </p:cNvSpPr>
          <p:nvPr/>
        </p:nvSpPr>
        <p:spPr bwMode="auto">
          <a:xfrm>
            <a:off x="1613370" y="3139760"/>
            <a:ext cx="633228" cy="30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a:t>Input</a:t>
            </a:r>
          </a:p>
        </p:txBody>
      </p:sp>
      <p:sp>
        <p:nvSpPr>
          <p:cNvPr id="54" name="TextBox 23"/>
          <p:cNvSpPr txBox="1">
            <a:spLocks noChangeArrowheads="1"/>
          </p:cNvSpPr>
          <p:nvPr/>
        </p:nvSpPr>
        <p:spPr bwMode="auto">
          <a:xfrm>
            <a:off x="5846125" y="3139760"/>
            <a:ext cx="796191" cy="30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dirty="0"/>
              <a:t>Output</a:t>
            </a:r>
          </a:p>
        </p:txBody>
      </p:sp>
      <p:pic>
        <p:nvPicPr>
          <p:cNvPr id="56" name="Picture 5" descr="http://tbn0.google.com/images?q=tbn:9Br8EHeVLqFQPM:http://www.dalekovod.com/slike/reference-projektiranje/velike/01.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750" y="2286000"/>
            <a:ext cx="130492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Arrow Connector 8"/>
          <p:cNvCxnSpPr>
            <a:endCxn id="3" idx="0"/>
          </p:cNvCxnSpPr>
          <p:nvPr/>
        </p:nvCxnSpPr>
        <p:spPr bwMode="auto">
          <a:xfrm>
            <a:off x="4247964" y="3316726"/>
            <a:ext cx="0" cy="904362"/>
          </a:xfrm>
          <a:prstGeom prst="straightConnector1">
            <a:avLst/>
          </a:prstGeom>
          <a:solidFill>
            <a:schemeClr val="accent1"/>
          </a:solidFill>
          <a:ln w="38100" cap="flat" cmpd="sng" algn="ctr">
            <a:solidFill>
              <a:srgbClr val="FF6600"/>
            </a:solidFill>
            <a:prstDash val="solid"/>
            <a:round/>
            <a:headEnd type="none" w="med" len="med"/>
            <a:tailEnd type="arrow"/>
          </a:ln>
          <a:effectLst/>
        </p:spPr>
      </p:cxnSp>
      <p:pic>
        <p:nvPicPr>
          <p:cNvPr id="57" name="Picture 56" descr="IMG_0278.JPG"/>
          <p:cNvPicPr>
            <a:picLocks noChangeAspect="1"/>
          </p:cNvPicPr>
          <p:nvPr/>
        </p:nvPicPr>
        <p:blipFill>
          <a:blip r:embed="rId11" cstate="print"/>
          <a:stretch>
            <a:fillRect/>
          </a:stretch>
        </p:blipFill>
        <p:spPr>
          <a:xfrm>
            <a:off x="2050617" y="4448862"/>
            <a:ext cx="2197347" cy="1648010"/>
          </a:xfrm>
          <a:prstGeom prst="rect">
            <a:avLst/>
          </a:prstGeom>
        </p:spPr>
      </p:pic>
      <p:pic>
        <p:nvPicPr>
          <p:cNvPr id="185349" name="Picture 5" descr="http://www.presentermedia.com/files/clipart/00003000/3896/blank_pressure_gauge_md_wm.jpg">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46125" y="3645024"/>
            <a:ext cx="2594276" cy="230104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5632450" y="4287714"/>
            <a:ext cx="3332037" cy="1015663"/>
          </a:xfrm>
          <a:prstGeom prst="rect">
            <a:avLst/>
          </a:prstGeom>
          <a:noFill/>
        </p:spPr>
        <p:txBody>
          <a:bodyPr wrap="square">
            <a:spAutoFit/>
          </a:bodyPr>
          <a:lstStyle/>
          <a:p>
            <a:pPr algn="ctr"/>
            <a:r>
              <a:rPr lang="en-GB" sz="2000" b="1" dirty="0">
                <a:solidFill>
                  <a:schemeClr val="accent1">
                    <a:lumMod val="50000"/>
                  </a:schemeClr>
                </a:solidFill>
                <a:latin typeface="+mj-lt"/>
              </a:rPr>
              <a:t>Display</a:t>
            </a:r>
          </a:p>
          <a:p>
            <a:pPr algn="ctr"/>
            <a:r>
              <a:rPr lang="en-GB" sz="2000" b="1" dirty="0">
                <a:solidFill>
                  <a:schemeClr val="accent1">
                    <a:lumMod val="50000"/>
                  </a:schemeClr>
                </a:solidFill>
                <a:latin typeface="+mj-lt"/>
              </a:rPr>
              <a:t>Instant Power Reduction</a:t>
            </a:r>
          </a:p>
          <a:p>
            <a:pPr algn="ctr"/>
            <a:r>
              <a:rPr lang="en-GB" sz="2000" b="1" dirty="0">
                <a:solidFill>
                  <a:schemeClr val="accent1">
                    <a:lumMod val="50000"/>
                  </a:schemeClr>
                </a:solidFill>
                <a:latin typeface="+mj-lt"/>
              </a:rPr>
              <a:t>Or </a:t>
            </a:r>
            <a:r>
              <a:rPr lang="en-GB" sz="2000" b="1" dirty="0" smtClean="0">
                <a:solidFill>
                  <a:schemeClr val="accent1">
                    <a:lumMod val="50000"/>
                  </a:schemeClr>
                </a:solidFill>
                <a:latin typeface="+mj-lt"/>
              </a:rPr>
              <a:t>Energy Saving </a:t>
            </a:r>
            <a:endParaRPr lang="en-GB" sz="2000" b="1" dirty="0">
              <a:solidFill>
                <a:schemeClr val="accent1">
                  <a:lumMod val="50000"/>
                </a:schemeClr>
              </a:solidFill>
              <a:latin typeface="+mj-lt"/>
            </a:endParaRPr>
          </a:p>
        </p:txBody>
      </p:sp>
      <p:cxnSp>
        <p:nvCxnSpPr>
          <p:cNvPr id="58" name="Straight Arrow Connector 57"/>
          <p:cNvCxnSpPr/>
          <p:nvPr/>
        </p:nvCxnSpPr>
        <p:spPr bwMode="auto">
          <a:xfrm>
            <a:off x="5292080" y="4617132"/>
            <a:ext cx="648072" cy="0"/>
          </a:xfrm>
          <a:prstGeom prst="straightConnector1">
            <a:avLst/>
          </a:prstGeom>
          <a:solidFill>
            <a:schemeClr val="accent1"/>
          </a:solidFill>
          <a:ln w="28575" cap="flat" cmpd="sng" algn="ctr">
            <a:solidFill>
              <a:srgbClr val="FF6600"/>
            </a:solidFill>
            <a:prstDash val="solid"/>
            <a:round/>
            <a:headEnd type="none" w="med" len="med"/>
            <a:tailEnd type="arrow"/>
          </a:ln>
          <a:effectLst/>
        </p:spPr>
      </p:cxnSp>
      <p:pic>
        <p:nvPicPr>
          <p:cNvPr id="23" name="Picture 22"/>
          <p:cNvPicPr/>
          <p:nvPr/>
        </p:nvPicPr>
        <p:blipFill>
          <a:blip r:embed="rId14" cstate="print"/>
          <a:srcRect/>
          <a:stretch>
            <a:fillRect/>
          </a:stretch>
        </p:blipFill>
        <p:spPr bwMode="auto">
          <a:xfrm>
            <a:off x="212616" y="267221"/>
            <a:ext cx="1623080" cy="471604"/>
          </a:xfrm>
          <a:prstGeom prst="rect">
            <a:avLst/>
          </a:prstGeom>
          <a:noFill/>
          <a:ln w="9525">
            <a:noFill/>
            <a:miter lim="800000"/>
            <a:headEnd/>
            <a:tailEnd/>
          </a:ln>
        </p:spPr>
      </p:pic>
      <p:pic>
        <p:nvPicPr>
          <p:cNvPr id="185371" name="Picture 27" descr="C:\JWANG\Dept_Personnel_Univ\Research groupSchool\Group Logos+posters\IMG_0935.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2616" y="4077072"/>
            <a:ext cx="2695814" cy="2019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bwMode="auto">
          <a:xfrm>
            <a:off x="3347864" y="4221088"/>
            <a:ext cx="1800200" cy="792088"/>
          </a:xfrm>
          <a:prstGeom prst="rect">
            <a:avLst/>
          </a:prstGeom>
          <a:solidFill>
            <a:schemeClr val="bg2">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50000"/>
              </a:lnSpc>
              <a:spcBef>
                <a:spcPct val="0"/>
              </a:spcBef>
              <a:spcAft>
                <a:spcPct val="0"/>
              </a:spcAft>
              <a:buClrTx/>
              <a:buSzTx/>
              <a:buFontTx/>
              <a:buNone/>
              <a:tabLst/>
            </a:pPr>
            <a:r>
              <a:rPr kumimoji="0" lang="en-GB" sz="2400" b="1" i="0" u="none" strike="noStrike" cap="none" normalizeH="0" baseline="0" dirty="0" smtClean="0">
                <a:ln>
                  <a:noFill/>
                </a:ln>
                <a:solidFill>
                  <a:schemeClr val="bg1"/>
                </a:solidFill>
                <a:effectLst/>
                <a:latin typeface="+mj-lt"/>
              </a:rPr>
              <a:t>Algorithms</a:t>
            </a:r>
          </a:p>
        </p:txBody>
      </p:sp>
    </p:spTree>
    <p:extLst>
      <p:ext uri="{BB962C8B-B14F-4D97-AF65-F5344CB8AC3E}">
        <p14:creationId xmlns:p14="http://schemas.microsoft.com/office/powerpoint/2010/main" val="4291408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675" t="5298" r="12615" b="29255"/>
          <a:stretch/>
        </p:blipFill>
        <p:spPr bwMode="auto">
          <a:xfrm>
            <a:off x="5234380" y="4437456"/>
            <a:ext cx="3520772" cy="1612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3322" name="Visio" r:id="rId4" imgW="2550131" imgH="1057330" progId="Visio.Drawing.11">
                  <p:link updateAutomatic="1"/>
                </p:oleObj>
              </mc:Choice>
              <mc:Fallback>
                <p:oleObj name="Visio" r:id="rId4" imgW="2550131" imgH="1057330" progId="Visio.Drawing.11">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2" name="Rectangle 1"/>
          <p:cNvSpPr/>
          <p:nvPr/>
        </p:nvSpPr>
        <p:spPr>
          <a:xfrm>
            <a:off x="642141" y="1116012"/>
            <a:ext cx="7372531" cy="461665"/>
          </a:xfrm>
          <a:prstGeom prst="rect">
            <a:avLst/>
          </a:prstGeom>
        </p:spPr>
        <p:txBody>
          <a:bodyPr wrap="none">
            <a:spAutoFit/>
          </a:bodyPr>
          <a:lstStyle/>
          <a:p>
            <a:r>
              <a:rPr lang="en-US" altLang="zh-CN" b="1" kern="0" dirty="0" smtClean="0">
                <a:solidFill>
                  <a:schemeClr val="accent2">
                    <a:lumMod val="75000"/>
                  </a:schemeClr>
                </a:solidFill>
                <a:latin typeface="Arial" pitchFamily="34" charset="0"/>
                <a:ea typeface="宋体" pitchFamily="2" charset="-122"/>
                <a:cs typeface="Arial" pitchFamily="34" charset="0"/>
              </a:rPr>
              <a:t>Wind Screen Wiper HIL </a:t>
            </a:r>
            <a:r>
              <a:rPr lang="en-US" altLang="zh-CN" b="1" kern="0" dirty="0" err="1" smtClean="0">
                <a:solidFill>
                  <a:schemeClr val="accent2">
                    <a:lumMod val="75000"/>
                  </a:schemeClr>
                </a:solidFill>
                <a:latin typeface="Arial" pitchFamily="34" charset="0"/>
                <a:ea typeface="宋体" pitchFamily="2" charset="-122"/>
                <a:cs typeface="Arial" pitchFamily="34" charset="0"/>
              </a:rPr>
              <a:t>Modelling</a:t>
            </a:r>
            <a:r>
              <a:rPr lang="en-US" altLang="zh-CN" b="1" kern="0" dirty="0" smtClean="0">
                <a:solidFill>
                  <a:schemeClr val="accent2">
                    <a:lumMod val="75000"/>
                  </a:schemeClr>
                </a:solidFill>
                <a:latin typeface="Arial" pitchFamily="34" charset="0"/>
                <a:ea typeface="宋体" pitchFamily="2" charset="-122"/>
                <a:cs typeface="Arial" pitchFamily="34" charset="0"/>
              </a:rPr>
              <a:t> and</a:t>
            </a:r>
            <a:r>
              <a:rPr lang="zh-CN" altLang="en-US" b="1" kern="0" dirty="0" smtClean="0">
                <a:solidFill>
                  <a:schemeClr val="accent2">
                    <a:lumMod val="75000"/>
                  </a:schemeClr>
                </a:solidFill>
                <a:latin typeface="Arial" pitchFamily="34" charset="0"/>
                <a:ea typeface="宋体" pitchFamily="2" charset="-122"/>
                <a:cs typeface="Arial" pitchFamily="34" charset="0"/>
              </a:rPr>
              <a:t> </a:t>
            </a:r>
            <a:r>
              <a:rPr lang="en-GB" altLang="zh-CN" b="1" kern="0" dirty="0" smtClean="0">
                <a:solidFill>
                  <a:schemeClr val="accent2">
                    <a:lumMod val="75000"/>
                  </a:schemeClr>
                </a:solidFill>
                <a:latin typeface="Arial" pitchFamily="34" charset="0"/>
                <a:ea typeface="宋体" pitchFamily="2" charset="-122"/>
                <a:cs typeface="Arial" pitchFamily="34" charset="0"/>
              </a:rPr>
              <a:t>Simulation</a:t>
            </a:r>
            <a:endParaRPr lang="en-GB" dirty="0">
              <a:solidFill>
                <a:schemeClr val="accent2">
                  <a:lumMod val="75000"/>
                </a:schemeClr>
              </a:solidFill>
              <a:latin typeface="Arial" pitchFamily="34" charset="0"/>
              <a:cs typeface="Arial" pitchFamily="34" charset="0"/>
            </a:endParaRPr>
          </a:p>
        </p:txBody>
      </p:sp>
      <p:pic>
        <p:nvPicPr>
          <p:cNvPr id="8" name="Picture 15" descr="C:\Users\esskbo\Pictures\comp 05.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5295" y="3737553"/>
            <a:ext cx="1518121" cy="228147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3848" y="1681348"/>
            <a:ext cx="5688632" cy="297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descr="Jaguar-Logo"/>
          <p:cNvPicPr>
            <a:picLocks noChangeAspect="1" noChangeArrowheads="1"/>
          </p:cNvPicPr>
          <p:nvPr/>
        </p:nvPicPr>
        <p:blipFill>
          <a:blip r:embed="rId8" cstate="print"/>
          <a:srcRect/>
          <a:stretch>
            <a:fillRect/>
          </a:stretch>
        </p:blipFill>
        <p:spPr bwMode="auto">
          <a:xfrm>
            <a:off x="467544" y="127581"/>
            <a:ext cx="855612" cy="620261"/>
          </a:xfrm>
          <a:prstGeom prst="rect">
            <a:avLst/>
          </a:prstGeom>
          <a:noFill/>
        </p:spPr>
      </p:pic>
      <p:pic>
        <p:nvPicPr>
          <p:cNvPr id="15" name="Picture 2" descr="C:\Users\esskbo\Pictures\Lab Photos\DSCN7719.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60534" y="1681348"/>
            <a:ext cx="2545764" cy="190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bwMode="auto">
          <a:xfrm>
            <a:off x="2915816" y="3068960"/>
            <a:ext cx="1620180" cy="288032"/>
          </a:xfrm>
          <a:prstGeom prst="straightConnector1">
            <a:avLst/>
          </a:prstGeom>
          <a:solidFill>
            <a:schemeClr val="accent1"/>
          </a:solidFill>
          <a:ln w="28575" cap="flat" cmpd="sng" algn="ctr">
            <a:solidFill>
              <a:srgbClr val="FF6600"/>
            </a:solidFill>
            <a:prstDash val="solid"/>
            <a:round/>
            <a:headEnd type="none" w="med" len="med"/>
            <a:tailEnd type="arrow"/>
          </a:ln>
          <a:effectLst/>
        </p:spPr>
      </p:cxnSp>
      <p:pic>
        <p:nvPicPr>
          <p:cNvPr id="18" name="Picture 17"/>
          <p:cNvPicPr/>
          <p:nvPr/>
        </p:nvPicPr>
        <p:blipFill rotWithShape="1">
          <a:blip r:embed="rId10"/>
          <a:srcRect l="56467" t="12857" r="12836" b="31434"/>
          <a:stretch/>
        </p:blipFill>
        <p:spPr bwMode="auto">
          <a:xfrm>
            <a:off x="2123727" y="4077071"/>
            <a:ext cx="3024336" cy="1875453"/>
          </a:xfrm>
          <a:prstGeom prst="rect">
            <a:avLst/>
          </a:prstGeom>
          <a:ln>
            <a:noFill/>
          </a:ln>
          <a:extLst>
            <a:ext uri="{53640926-AAD7-44D8-BBD7-CCE9431645EC}">
              <a14:shadowObscured xmlns:a14="http://schemas.microsoft.com/office/drawing/2010/main"/>
            </a:ext>
          </a:extLst>
        </p:spPr>
      </p:pic>
      <p:pic>
        <p:nvPicPr>
          <p:cNvPr id="13" name="Picture 12"/>
          <p:cNvPicPr/>
          <p:nvPr/>
        </p:nvPicPr>
        <p:blipFill>
          <a:blip r:embed="rId11" cstate="print"/>
          <a:srcRect/>
          <a:stretch>
            <a:fillRect/>
          </a:stretch>
        </p:blipFill>
        <p:spPr bwMode="auto">
          <a:xfrm>
            <a:off x="7007382" y="223630"/>
            <a:ext cx="1956120" cy="471604"/>
          </a:xfrm>
          <a:prstGeom prst="rect">
            <a:avLst/>
          </a:prstGeom>
          <a:noFill/>
          <a:ln w="9525">
            <a:noFill/>
            <a:miter lim="800000"/>
            <a:headEnd/>
            <a:tailEnd/>
          </a:ln>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501038" y="201930"/>
            <a:ext cx="974548" cy="471565"/>
          </a:xfrm>
          <a:prstGeom prst="rect">
            <a:avLst/>
          </a:prstGeom>
        </p:spPr>
      </p:pic>
    </p:spTree>
    <p:extLst>
      <p:ext uri="{BB962C8B-B14F-4D97-AF65-F5344CB8AC3E}">
        <p14:creationId xmlns:p14="http://schemas.microsoft.com/office/powerpoint/2010/main" val="2201577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6393"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2" name="Rectangle 1"/>
          <p:cNvSpPr/>
          <p:nvPr/>
        </p:nvSpPr>
        <p:spPr>
          <a:xfrm>
            <a:off x="642141" y="1116012"/>
            <a:ext cx="7890299" cy="830997"/>
          </a:xfrm>
          <a:prstGeom prst="rect">
            <a:avLst/>
          </a:prstGeom>
        </p:spPr>
        <p:txBody>
          <a:bodyPr wrap="square">
            <a:spAutoFit/>
          </a:bodyPr>
          <a:lstStyle/>
          <a:p>
            <a:pPr algn="ctr"/>
            <a:r>
              <a:rPr lang="en-GB" b="1" dirty="0">
                <a:solidFill>
                  <a:schemeClr val="accent2">
                    <a:lumMod val="75000"/>
                  </a:schemeClr>
                </a:solidFill>
                <a:latin typeface="+mn-lt"/>
              </a:rPr>
              <a:t>New Control Methodology for the Next Generation of Engine Management System (CONNEXT)</a:t>
            </a:r>
            <a:endParaRPr lang="en-GB" dirty="0">
              <a:solidFill>
                <a:schemeClr val="accent2">
                  <a:lumMod val="75000"/>
                </a:schemeClr>
              </a:solidFill>
              <a:latin typeface="+mn-lt"/>
              <a:cs typeface="Arial" pitchFamily="34" charset="0"/>
            </a:endParaRPr>
          </a:p>
        </p:txBody>
      </p:sp>
      <p:pic>
        <p:nvPicPr>
          <p:cNvPr id="13" name="Picture 24" descr="epsrc.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descr="E:\Dropbox\Prezi\Research programme.png"/>
          <p:cNvPicPr>
            <a:picLocks noChangeAspect="1" noChangeArrowheads="1"/>
          </p:cNvPicPr>
          <p:nvPr/>
        </p:nvPicPr>
        <p:blipFill>
          <a:blip r:embed="rId6" cstate="print"/>
          <a:srcRect/>
          <a:stretch>
            <a:fillRect/>
          </a:stretch>
        </p:blipFill>
        <p:spPr bwMode="auto">
          <a:xfrm>
            <a:off x="4779064" y="2132856"/>
            <a:ext cx="3957502" cy="3784709"/>
          </a:xfrm>
          <a:prstGeom prst="rect">
            <a:avLst/>
          </a:prstGeom>
          <a:noFill/>
        </p:spPr>
      </p:pic>
      <p:pic>
        <p:nvPicPr>
          <p:cNvPr id="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512" y="2185053"/>
            <a:ext cx="4578027" cy="3800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835696" y="2276872"/>
            <a:ext cx="663314" cy="461665"/>
          </a:xfrm>
          <a:prstGeom prst="rect">
            <a:avLst/>
          </a:prstGeom>
          <a:noFill/>
        </p:spPr>
        <p:txBody>
          <a:bodyPr wrap="square" rtlCol="0">
            <a:spAutoFit/>
          </a:bodyPr>
          <a:lstStyle/>
          <a:p>
            <a:endParaRPr lang="en-GB" dirty="0"/>
          </a:p>
        </p:txBody>
      </p:sp>
      <p:grpSp>
        <p:nvGrpSpPr>
          <p:cNvPr id="6" name="Group 5"/>
          <p:cNvGrpSpPr/>
          <p:nvPr/>
        </p:nvGrpSpPr>
        <p:grpSpPr>
          <a:xfrm>
            <a:off x="3196562" y="1947009"/>
            <a:ext cx="2743590" cy="3816425"/>
            <a:chOff x="6084168" y="1628801"/>
            <a:chExt cx="3059832" cy="4464496"/>
          </a:xfrm>
        </p:grpSpPr>
        <p:sp>
          <p:nvSpPr>
            <p:cNvPr id="5" name="Rectangle 4"/>
            <p:cNvSpPr/>
            <p:nvPr/>
          </p:nvSpPr>
          <p:spPr bwMode="auto">
            <a:xfrm>
              <a:off x="6084168" y="1628801"/>
              <a:ext cx="3059832" cy="4464496"/>
            </a:xfrm>
            <a:prstGeom prst="rect">
              <a:avLst/>
            </a:prstGeom>
            <a:solidFill>
              <a:srgbClr val="D7D7F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pic>
          <p:nvPicPr>
            <p:cNvPr id="10" name="Picture 9" descr="Linkedin_new02.png"/>
            <p:cNvPicPr>
              <a:picLocks noChangeAspect="1"/>
            </p:cNvPicPr>
            <p:nvPr/>
          </p:nvPicPr>
          <p:blipFill>
            <a:blip r:embed="rId8" cstate="print"/>
            <a:srcRect l="17143" r="20000"/>
            <a:stretch>
              <a:fillRect/>
            </a:stretch>
          </p:blipFill>
          <p:spPr>
            <a:xfrm>
              <a:off x="6498233" y="1947009"/>
              <a:ext cx="2232248" cy="3494483"/>
            </a:xfrm>
            <a:prstGeom prst="rect">
              <a:avLst/>
            </a:prstGeom>
          </p:spPr>
        </p:pic>
        <p:sp>
          <p:nvSpPr>
            <p:cNvPr id="4" name="Rectangle 3"/>
            <p:cNvSpPr/>
            <p:nvPr/>
          </p:nvSpPr>
          <p:spPr>
            <a:xfrm>
              <a:off x="6387547" y="5441492"/>
              <a:ext cx="2374676" cy="432049"/>
            </a:xfrm>
            <a:prstGeom prst="rect">
              <a:avLst/>
            </a:prstGeom>
          </p:spPr>
          <p:txBody>
            <a:bodyPr wrap="none">
              <a:spAutoFit/>
            </a:bodyPr>
            <a:lstStyle/>
            <a:p>
              <a:pPr eaLnBrk="1" hangingPunct="1"/>
              <a:r>
                <a:rPr lang="en-GB" sz="1800" b="1" dirty="0">
                  <a:latin typeface="Cambria" pitchFamily="18" charset="0"/>
                </a:rPr>
                <a:t>Kamyar </a:t>
              </a:r>
              <a:r>
                <a:rPr lang="en-GB" sz="1800" b="1" dirty="0" err="1">
                  <a:latin typeface="Cambria" pitchFamily="18" charset="0"/>
                </a:rPr>
                <a:t>Mehran</a:t>
              </a:r>
              <a:endParaRPr lang="en-GB" sz="1800" b="1" dirty="0">
                <a:latin typeface="Cambria" pitchFamily="18" charset="0"/>
              </a:endParaRPr>
            </a:p>
          </p:txBody>
        </p:sp>
      </p:grpSp>
    </p:spTree>
    <p:extLst>
      <p:ext uri="{BB962C8B-B14F-4D97-AF65-F5344CB8AC3E}">
        <p14:creationId xmlns:p14="http://schemas.microsoft.com/office/powerpoint/2010/main" val="347637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7426" name="Picture 2" descr="map"/>
          <p:cNvPicPr>
            <a:picLocks noChangeAspect="1" noChangeArrowheads="1"/>
          </p:cNvPicPr>
          <p:nvPr/>
        </p:nvPicPr>
        <p:blipFill>
          <a:blip r:embed="rId3" cstate="print"/>
          <a:srcRect/>
          <a:stretch>
            <a:fillRect/>
          </a:stretch>
        </p:blipFill>
        <p:spPr bwMode="auto">
          <a:xfrm>
            <a:off x="3779912" y="-779200"/>
            <a:ext cx="5364091" cy="6875201"/>
          </a:xfrm>
          <a:prstGeom prst="rect">
            <a:avLst/>
          </a:prstGeom>
          <a:noFill/>
          <a:ln w="9525">
            <a:noFill/>
            <a:miter lim="800000"/>
            <a:headEnd/>
            <a:tailEnd/>
          </a:ln>
        </p:spPr>
      </p:pic>
      <p:sp>
        <p:nvSpPr>
          <p:cNvPr id="487427" name="Rectangle 3"/>
          <p:cNvSpPr>
            <a:spLocks noGrp="1" noChangeArrowheads="1"/>
          </p:cNvSpPr>
          <p:nvPr>
            <p:ph type="body" idx="4294967295"/>
          </p:nvPr>
        </p:nvSpPr>
        <p:spPr>
          <a:xfrm>
            <a:off x="428599" y="1571612"/>
            <a:ext cx="4533900" cy="3810000"/>
          </a:xfrm>
        </p:spPr>
        <p:txBody>
          <a:bodyPr/>
          <a:lstStyle/>
          <a:p>
            <a:pPr>
              <a:lnSpc>
                <a:spcPct val="90000"/>
              </a:lnSpc>
            </a:pPr>
            <a:r>
              <a:rPr lang="en-GB" sz="2800" dirty="0" smtClean="0">
                <a:solidFill>
                  <a:schemeClr val="accent6">
                    <a:lumMod val="75000"/>
                  </a:schemeClr>
                </a:solidFill>
              </a:rPr>
              <a:t>In Coventry, very </a:t>
            </a:r>
            <a:r>
              <a:rPr lang="en-GB" sz="2800" dirty="0">
                <a:solidFill>
                  <a:schemeClr val="accent6">
                    <a:lumMod val="75000"/>
                  </a:schemeClr>
                </a:solidFill>
              </a:rPr>
              <a:t>central – at the “heart of England</a:t>
            </a:r>
            <a:r>
              <a:rPr lang="en-GB" sz="2800" dirty="0" smtClean="0">
                <a:solidFill>
                  <a:schemeClr val="accent6">
                    <a:lumMod val="75000"/>
                  </a:schemeClr>
                </a:solidFill>
              </a:rPr>
              <a:t>”</a:t>
            </a:r>
            <a:endParaRPr lang="en-GB" sz="2800" dirty="0">
              <a:solidFill>
                <a:schemeClr val="accent6">
                  <a:lumMod val="75000"/>
                </a:schemeClr>
              </a:solidFill>
            </a:endParaRPr>
          </a:p>
          <a:p>
            <a:pPr>
              <a:lnSpc>
                <a:spcPct val="90000"/>
              </a:lnSpc>
            </a:pPr>
            <a:r>
              <a:rPr lang="en-GB" sz="2800" dirty="0">
                <a:solidFill>
                  <a:schemeClr val="accent6">
                    <a:lumMod val="75000"/>
                  </a:schemeClr>
                </a:solidFill>
              </a:rPr>
              <a:t>In the centre of the manufacturing </a:t>
            </a:r>
            <a:r>
              <a:rPr lang="en-GB" sz="2800" dirty="0" smtClean="0">
                <a:solidFill>
                  <a:schemeClr val="accent6">
                    <a:lumMod val="75000"/>
                  </a:schemeClr>
                </a:solidFill>
              </a:rPr>
              <a:t>region</a:t>
            </a:r>
            <a:endParaRPr lang="en-GB" sz="2800" dirty="0">
              <a:solidFill>
                <a:schemeClr val="accent6">
                  <a:lumMod val="75000"/>
                </a:schemeClr>
              </a:solidFill>
            </a:endParaRPr>
          </a:p>
          <a:p>
            <a:pPr>
              <a:lnSpc>
                <a:spcPct val="90000"/>
              </a:lnSpc>
            </a:pPr>
            <a:r>
              <a:rPr lang="en-GB" sz="2800" dirty="0" smtClean="0">
                <a:solidFill>
                  <a:schemeClr val="accent6">
                    <a:lumMod val="75000"/>
                  </a:schemeClr>
                </a:solidFill>
              </a:rPr>
              <a:t>60 </a:t>
            </a:r>
            <a:r>
              <a:rPr lang="en-GB" sz="2800" dirty="0">
                <a:solidFill>
                  <a:schemeClr val="accent6">
                    <a:lumMod val="75000"/>
                  </a:schemeClr>
                </a:solidFill>
              </a:rPr>
              <a:t>minutes from London by </a:t>
            </a:r>
            <a:r>
              <a:rPr lang="en-GB" sz="2800" dirty="0" smtClean="0">
                <a:solidFill>
                  <a:schemeClr val="accent6">
                    <a:lumMod val="75000"/>
                  </a:schemeClr>
                </a:solidFill>
              </a:rPr>
              <a:t>train</a:t>
            </a:r>
            <a:endParaRPr lang="en-GB" sz="2800" dirty="0">
              <a:solidFill>
                <a:schemeClr val="accent6">
                  <a:lumMod val="75000"/>
                </a:schemeClr>
              </a:solidFill>
            </a:endParaRPr>
          </a:p>
          <a:p>
            <a:pPr>
              <a:lnSpc>
                <a:spcPct val="90000"/>
              </a:lnSpc>
            </a:pPr>
            <a:endParaRPr lang="en-GB" dirty="0">
              <a:solidFill>
                <a:schemeClr val="accent6">
                  <a:lumMod val="75000"/>
                </a:schemeClr>
              </a:solidFill>
            </a:endParaRPr>
          </a:p>
        </p:txBody>
      </p:sp>
      <p:sp>
        <p:nvSpPr>
          <p:cNvPr id="487428" name="Rectangle 4"/>
          <p:cNvSpPr>
            <a:spLocks noChangeArrowheads="1"/>
          </p:cNvSpPr>
          <p:nvPr/>
        </p:nvSpPr>
        <p:spPr bwMode="auto">
          <a:xfrm>
            <a:off x="395536" y="188640"/>
            <a:ext cx="7772400" cy="1066800"/>
          </a:xfrm>
          <a:prstGeom prst="rect">
            <a:avLst/>
          </a:prstGeom>
          <a:noFill/>
          <a:ln w="9525">
            <a:noFill/>
            <a:miter lim="800000"/>
            <a:headEnd/>
            <a:tailEnd/>
          </a:ln>
        </p:spPr>
        <p:txBody>
          <a:bodyPr anchor="ctr"/>
          <a:lstStyle/>
          <a:p>
            <a:r>
              <a:rPr lang="en-GB" sz="4400" b="1" dirty="0" smtClean="0">
                <a:solidFill>
                  <a:schemeClr val="accent2"/>
                </a:solidFill>
                <a:latin typeface="Arial" charset="0"/>
              </a:rPr>
              <a:t>Location</a:t>
            </a:r>
            <a:endParaRPr lang="en-GB" b="1" dirty="0">
              <a:solidFill>
                <a:schemeClr val="accent2"/>
              </a:solidFill>
              <a:latin typeface="Arial" charset="0"/>
            </a:endParaRPr>
          </a:p>
        </p:txBody>
      </p:sp>
      <p:graphicFrame>
        <p:nvGraphicFramePr>
          <p:cNvPr id="53249"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53299" name="Visio" r:id="rId4" imgW="2550131" imgH="1057330" progId="Visio.Drawing.11">
                  <p:link updateAutomatic="1"/>
                </p:oleObj>
              </mc:Choice>
              <mc:Fallback>
                <p:oleObj name="Visio" r:id="rId4" imgW="2550131" imgH="1057330" progId="Visio.Drawing.11">
                  <p:link updateAutomatic="1"/>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7416"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pic>
        <p:nvPicPr>
          <p:cNvPr id="7" name="Picture 6"/>
          <p:cNvPicPr/>
          <p:nvPr/>
        </p:nvPicPr>
        <p:blipFill>
          <a:blip r:embed="rId5" cstate="print"/>
          <a:srcRect/>
          <a:stretch>
            <a:fillRect/>
          </a:stretch>
        </p:blipFill>
        <p:spPr bwMode="auto">
          <a:xfrm>
            <a:off x="269820" y="260614"/>
            <a:ext cx="1956120" cy="471604"/>
          </a:xfrm>
          <a:prstGeom prst="rect">
            <a:avLst/>
          </a:prstGeom>
          <a:noFill/>
          <a:ln w="9525">
            <a:noFill/>
            <a:miter lim="800000"/>
            <a:headEnd/>
            <a:tailEnd/>
          </a:ln>
        </p:spPr>
      </p:pic>
      <p:sp>
        <p:nvSpPr>
          <p:cNvPr id="8" name="Up-Down Arrow 7"/>
          <p:cNvSpPr/>
          <p:nvPr/>
        </p:nvSpPr>
        <p:spPr bwMode="auto">
          <a:xfrm>
            <a:off x="1217543" y="3969690"/>
            <a:ext cx="216024" cy="354858"/>
          </a:xfrm>
          <a:prstGeom prst="up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9" name="Up-Down Arrow 8"/>
          <p:cNvSpPr/>
          <p:nvPr/>
        </p:nvSpPr>
        <p:spPr bwMode="auto">
          <a:xfrm>
            <a:off x="2483768" y="3974735"/>
            <a:ext cx="216024" cy="385188"/>
          </a:xfrm>
          <a:prstGeom prst="up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Right Arrow 9"/>
          <p:cNvSpPr/>
          <p:nvPr/>
        </p:nvSpPr>
        <p:spPr bwMode="auto">
          <a:xfrm>
            <a:off x="3103230" y="3212976"/>
            <a:ext cx="288032"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1" name="Right Arrow 10"/>
          <p:cNvSpPr/>
          <p:nvPr/>
        </p:nvSpPr>
        <p:spPr bwMode="auto">
          <a:xfrm>
            <a:off x="5652120" y="2780928"/>
            <a:ext cx="288032"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Left Arrow 11"/>
          <p:cNvSpPr/>
          <p:nvPr/>
        </p:nvSpPr>
        <p:spPr bwMode="auto">
          <a:xfrm>
            <a:off x="4694875" y="5193196"/>
            <a:ext cx="1296144" cy="21602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3" name="Bent-Up Arrow 12"/>
          <p:cNvSpPr/>
          <p:nvPr/>
        </p:nvSpPr>
        <p:spPr bwMode="auto">
          <a:xfrm rot="16200000" flipH="1">
            <a:off x="7488324" y="3403361"/>
            <a:ext cx="1008112" cy="504056"/>
          </a:xfrm>
          <a:prstGeom prst="bentUpArrow">
            <a:avLst>
              <a:gd name="adj1" fmla="val 16193"/>
              <a:gd name="adj2" fmla="val 17661"/>
              <a:gd name="adj3" fmla="val 2911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4" name="Bent-Up Arrow 13"/>
          <p:cNvSpPr/>
          <p:nvPr/>
        </p:nvSpPr>
        <p:spPr bwMode="auto">
          <a:xfrm rot="16200000" flipH="1">
            <a:off x="6917439" y="3974253"/>
            <a:ext cx="2365907" cy="720078"/>
          </a:xfrm>
          <a:prstGeom prst="bentUpArrow">
            <a:avLst>
              <a:gd name="adj1" fmla="val 11261"/>
              <a:gd name="adj2" fmla="val 14579"/>
              <a:gd name="adj3" fmla="val 2541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5" name="Bent-Up Arrow 14"/>
          <p:cNvSpPr/>
          <p:nvPr/>
        </p:nvSpPr>
        <p:spPr bwMode="auto">
          <a:xfrm flipH="1">
            <a:off x="2843808" y="3933056"/>
            <a:ext cx="2952328" cy="360040"/>
          </a:xfrm>
          <a:prstGeom prst="bentUpArrow">
            <a:avLst>
              <a:gd name="adj1" fmla="val 25285"/>
              <a:gd name="adj2" fmla="val 26751"/>
              <a:gd name="adj3" fmla="val 2911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6" name="TextBox 15"/>
          <p:cNvSpPr txBox="1"/>
          <p:nvPr/>
        </p:nvSpPr>
        <p:spPr>
          <a:xfrm>
            <a:off x="3131840" y="1947009"/>
            <a:ext cx="3168352" cy="523220"/>
          </a:xfrm>
          <a:prstGeom prst="rect">
            <a:avLst/>
          </a:prstGeom>
          <a:noFill/>
        </p:spPr>
        <p:txBody>
          <a:bodyPr wrap="square" rtlCol="0">
            <a:spAutoFit/>
          </a:bodyPr>
          <a:lstStyle/>
          <a:p>
            <a:r>
              <a:rPr lang="en-GB" sz="1400" b="1" dirty="0" smtClean="0"/>
              <a:t>Goal: to stabilize generated voltage  under velocity and load changes </a:t>
            </a:r>
            <a:endParaRPr lang="en-US" sz="1400" b="1" dirty="0"/>
          </a:p>
        </p:txBody>
      </p:sp>
      <p:sp>
        <p:nvSpPr>
          <p:cNvPr id="17" name="TextBox 16"/>
          <p:cNvSpPr txBox="1"/>
          <p:nvPr/>
        </p:nvSpPr>
        <p:spPr>
          <a:xfrm>
            <a:off x="107504" y="5805264"/>
            <a:ext cx="7344816" cy="307777"/>
          </a:xfrm>
          <a:prstGeom prst="rect">
            <a:avLst/>
          </a:prstGeom>
          <a:noFill/>
        </p:spPr>
        <p:txBody>
          <a:bodyPr wrap="square" rtlCol="0">
            <a:spAutoFit/>
          </a:bodyPr>
          <a:lstStyle/>
          <a:p>
            <a:r>
              <a:rPr lang="en-GB" sz="1400" b="1" dirty="0" smtClean="0"/>
              <a:t>Deliverables: improved quality and reliability of power generation for renewable energy</a:t>
            </a:r>
            <a:endParaRPr lang="en-US" sz="1400" b="1" dirty="0"/>
          </a:p>
        </p:txBody>
      </p:sp>
      <p:sp>
        <p:nvSpPr>
          <p:cNvPr id="18" name="TextBox 17"/>
          <p:cNvSpPr txBox="1"/>
          <p:nvPr/>
        </p:nvSpPr>
        <p:spPr>
          <a:xfrm>
            <a:off x="5252619" y="2420888"/>
            <a:ext cx="831549" cy="276999"/>
          </a:xfrm>
          <a:prstGeom prst="rect">
            <a:avLst/>
          </a:prstGeom>
          <a:noFill/>
        </p:spPr>
        <p:txBody>
          <a:bodyPr wrap="square" rtlCol="0">
            <a:spAutoFit/>
          </a:bodyPr>
          <a:lstStyle/>
          <a:p>
            <a:r>
              <a:rPr lang="en-GB" sz="1200" dirty="0" smtClean="0"/>
              <a:t>Feedback</a:t>
            </a:r>
            <a:endParaRPr lang="en-US" sz="1200" dirty="0"/>
          </a:p>
        </p:txBody>
      </p:sp>
      <p:sp>
        <p:nvSpPr>
          <p:cNvPr id="19" name="TextBox 18"/>
          <p:cNvSpPr txBox="1"/>
          <p:nvPr/>
        </p:nvSpPr>
        <p:spPr>
          <a:xfrm>
            <a:off x="7740352" y="5024209"/>
            <a:ext cx="831549" cy="276999"/>
          </a:xfrm>
          <a:prstGeom prst="rect">
            <a:avLst/>
          </a:prstGeom>
          <a:noFill/>
        </p:spPr>
        <p:txBody>
          <a:bodyPr wrap="square" rtlCol="0">
            <a:spAutoFit/>
          </a:bodyPr>
          <a:lstStyle/>
          <a:p>
            <a:r>
              <a:rPr lang="en-GB" sz="1200" dirty="0" smtClean="0"/>
              <a:t>Control</a:t>
            </a:r>
            <a:endParaRPr lang="en-US" sz="1200" dirty="0"/>
          </a:p>
        </p:txBody>
      </p:sp>
      <p:sp>
        <p:nvSpPr>
          <p:cNvPr id="20" name="TextBox 19"/>
          <p:cNvSpPr txBox="1"/>
          <p:nvPr/>
        </p:nvSpPr>
        <p:spPr>
          <a:xfrm>
            <a:off x="7772899" y="4128799"/>
            <a:ext cx="831549" cy="276999"/>
          </a:xfrm>
          <a:prstGeom prst="rect">
            <a:avLst/>
          </a:prstGeom>
          <a:noFill/>
        </p:spPr>
        <p:txBody>
          <a:bodyPr wrap="square" rtlCol="0">
            <a:spAutoFit/>
          </a:bodyPr>
          <a:lstStyle/>
          <a:p>
            <a:r>
              <a:rPr lang="en-GB" sz="1200" dirty="0" smtClean="0"/>
              <a:t>Control</a:t>
            </a:r>
            <a:endParaRPr lang="en-US" sz="1200" dirty="0"/>
          </a:p>
        </p:txBody>
      </p:sp>
      <p:pic>
        <p:nvPicPr>
          <p:cNvPr id="21" name="Picture 20"/>
          <p:cNvPicPr/>
          <p:nvPr/>
        </p:nvPicPr>
        <p:blipFill>
          <a:blip r:embed="rId6">
            <a:extLst>
              <a:ext uri="{28A0092B-C50C-407E-A947-70E740481C1C}">
                <a14:useLocalDpi xmlns:a14="http://schemas.microsoft.com/office/drawing/2010/main" val="0"/>
              </a:ext>
            </a:extLst>
          </a:blip>
          <a:srcRect/>
          <a:stretch>
            <a:fillRect/>
          </a:stretch>
        </p:blipFill>
        <p:spPr bwMode="auto">
          <a:xfrm>
            <a:off x="3391261" y="2697887"/>
            <a:ext cx="2188851" cy="1235169"/>
          </a:xfrm>
          <a:prstGeom prst="rect">
            <a:avLst/>
          </a:prstGeom>
          <a:noFill/>
        </p:spPr>
      </p:pic>
      <p:pic>
        <p:nvPicPr>
          <p:cNvPr id="22" name="Picture 21"/>
          <p:cNvPicPr/>
          <p:nvPr/>
        </p:nvPicPr>
        <p:blipFill>
          <a:blip r:embed="rId7">
            <a:extLst>
              <a:ext uri="{28A0092B-C50C-407E-A947-70E740481C1C}">
                <a14:useLocalDpi xmlns:a14="http://schemas.microsoft.com/office/drawing/2010/main" val="0"/>
              </a:ext>
            </a:extLst>
          </a:blip>
          <a:srcRect/>
          <a:stretch>
            <a:fillRect/>
          </a:stretch>
        </p:blipFill>
        <p:spPr bwMode="auto">
          <a:xfrm>
            <a:off x="5981122" y="2132857"/>
            <a:ext cx="2695334" cy="1008112"/>
          </a:xfrm>
          <a:prstGeom prst="rect">
            <a:avLst/>
          </a:prstGeom>
          <a:noFill/>
        </p:spPr>
      </p:pic>
      <p:pic>
        <p:nvPicPr>
          <p:cNvPr id="23" name="Picture 22"/>
          <p:cNvPicPr/>
          <p:nvPr/>
        </p:nvPicPr>
        <p:blipFill>
          <a:blip r:embed="rId8">
            <a:extLst>
              <a:ext uri="{28A0092B-C50C-407E-A947-70E740481C1C}">
                <a14:useLocalDpi xmlns:a14="http://schemas.microsoft.com/office/drawing/2010/main" val="0"/>
              </a:ext>
            </a:extLst>
          </a:blip>
          <a:srcRect/>
          <a:stretch>
            <a:fillRect/>
          </a:stretch>
        </p:blipFill>
        <p:spPr bwMode="auto">
          <a:xfrm>
            <a:off x="5868144" y="3212976"/>
            <a:ext cx="1872208" cy="1152128"/>
          </a:xfrm>
          <a:prstGeom prst="rect">
            <a:avLst/>
          </a:prstGeom>
          <a:noFill/>
        </p:spPr>
      </p:pic>
      <p:pic>
        <p:nvPicPr>
          <p:cNvPr id="24" name="Picture 23"/>
          <p:cNvPicPr/>
          <p:nvPr/>
        </p:nvPicPr>
        <p:blipFill>
          <a:blip r:embed="rId9">
            <a:extLst>
              <a:ext uri="{28A0092B-C50C-407E-A947-70E740481C1C}">
                <a14:useLocalDpi xmlns:a14="http://schemas.microsoft.com/office/drawing/2010/main" val="0"/>
              </a:ext>
            </a:extLst>
          </a:blip>
          <a:srcRect/>
          <a:stretch>
            <a:fillRect/>
          </a:stretch>
        </p:blipFill>
        <p:spPr bwMode="auto">
          <a:xfrm>
            <a:off x="395537" y="2636912"/>
            <a:ext cx="2664296" cy="1278304"/>
          </a:xfrm>
          <a:prstGeom prst="rect">
            <a:avLst/>
          </a:prstGeom>
          <a:noFill/>
        </p:spPr>
      </p:pic>
      <p:pic>
        <p:nvPicPr>
          <p:cNvPr id="25" name="Picture 24"/>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1560" y="4405798"/>
            <a:ext cx="1644015" cy="1186180"/>
          </a:xfrm>
          <a:prstGeom prst="rect">
            <a:avLst/>
          </a:prstGeom>
          <a:noFill/>
        </p:spPr>
      </p:pic>
      <p:pic>
        <p:nvPicPr>
          <p:cNvPr id="27" name="Picture 26"/>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98440" y="4415760"/>
            <a:ext cx="2145568" cy="1245488"/>
          </a:xfrm>
          <a:prstGeom prst="rect">
            <a:avLst/>
          </a:prstGeom>
          <a:noFill/>
        </p:spPr>
      </p:pic>
      <p:pic>
        <p:nvPicPr>
          <p:cNvPr id="28" name="Picture 27"/>
          <p:cNvPicPr/>
          <p:nvPr/>
        </p:nvPicPr>
        <p:blipFill>
          <a:blip r:embed="rId12" cstate="print">
            <a:extLst>
              <a:ext uri="{28A0092B-C50C-407E-A947-70E740481C1C}">
                <a14:useLocalDpi xmlns:a14="http://schemas.microsoft.com/office/drawing/2010/main" val="0"/>
              </a:ext>
            </a:extLst>
          </a:blip>
          <a:srcRect l="9474" t="11105" r="3439" b="8522"/>
          <a:stretch>
            <a:fillRect/>
          </a:stretch>
        </p:blipFill>
        <p:spPr bwMode="auto">
          <a:xfrm>
            <a:off x="6039966" y="4588350"/>
            <a:ext cx="1653540" cy="1148715"/>
          </a:xfrm>
          <a:prstGeom prst="rect">
            <a:avLst/>
          </a:prstGeom>
          <a:noFill/>
          <a:ln>
            <a:noFill/>
          </a:ln>
          <a:extLst/>
        </p:spPr>
      </p:pic>
      <p:sp>
        <p:nvSpPr>
          <p:cNvPr id="29" name="TextBox 28"/>
          <p:cNvSpPr txBox="1"/>
          <p:nvPr/>
        </p:nvSpPr>
        <p:spPr>
          <a:xfrm>
            <a:off x="281439" y="1915370"/>
            <a:ext cx="2088232" cy="646331"/>
          </a:xfrm>
          <a:prstGeom prst="rect">
            <a:avLst/>
          </a:prstGeom>
          <a:noFill/>
        </p:spPr>
        <p:txBody>
          <a:bodyPr wrap="square" rtlCol="0">
            <a:spAutoFit/>
          </a:bodyPr>
          <a:lstStyle/>
          <a:p>
            <a:r>
              <a:rPr lang="en-US" sz="1200" dirty="0">
                <a:solidFill>
                  <a:srgbClr val="000000"/>
                </a:solidFill>
                <a:latin typeface="Times New Roman"/>
                <a:ea typeface="Times New Roman"/>
              </a:rPr>
              <a:t>ABB ACS 355 drive and synchronous motor as a prime mover simulator</a:t>
            </a:r>
            <a:endParaRPr lang="en-US" sz="1200" dirty="0"/>
          </a:p>
        </p:txBody>
      </p:sp>
      <p:sp>
        <p:nvSpPr>
          <p:cNvPr id="30" name="TextBox 29"/>
          <p:cNvSpPr txBox="1"/>
          <p:nvPr/>
        </p:nvSpPr>
        <p:spPr>
          <a:xfrm>
            <a:off x="2267744" y="1930511"/>
            <a:ext cx="985512" cy="646331"/>
          </a:xfrm>
          <a:prstGeom prst="rect">
            <a:avLst/>
          </a:prstGeom>
          <a:noFill/>
        </p:spPr>
        <p:txBody>
          <a:bodyPr wrap="square" rtlCol="0">
            <a:spAutoFit/>
          </a:bodyPr>
          <a:lstStyle/>
          <a:p>
            <a:pPr marL="0" marR="0">
              <a:spcBef>
                <a:spcPts val="0"/>
              </a:spcBef>
              <a:spcAft>
                <a:spcPts val="0"/>
              </a:spcAft>
            </a:pPr>
            <a:r>
              <a:rPr lang="en-US" sz="1200" dirty="0">
                <a:solidFill>
                  <a:srgbClr val="000000"/>
                </a:solidFill>
                <a:latin typeface="Times New Roman"/>
                <a:ea typeface="Times New Roman"/>
              </a:rPr>
              <a:t>Off-grid induction</a:t>
            </a:r>
            <a:endParaRPr lang="en-US" sz="800" dirty="0">
              <a:latin typeface="Times New Roman"/>
              <a:ea typeface="Times New Roman"/>
            </a:endParaRPr>
          </a:p>
          <a:p>
            <a:r>
              <a:rPr lang="en-US" sz="1200" dirty="0">
                <a:solidFill>
                  <a:srgbClr val="000000"/>
                </a:solidFill>
                <a:latin typeface="Times New Roman"/>
                <a:ea typeface="Times New Roman"/>
              </a:rPr>
              <a:t>generator</a:t>
            </a:r>
            <a:endParaRPr lang="en-US" sz="1200" dirty="0"/>
          </a:p>
        </p:txBody>
      </p:sp>
      <p:sp>
        <p:nvSpPr>
          <p:cNvPr id="31" name="TextBox 30"/>
          <p:cNvSpPr txBox="1"/>
          <p:nvPr/>
        </p:nvSpPr>
        <p:spPr>
          <a:xfrm>
            <a:off x="1009851" y="5543653"/>
            <a:ext cx="1337570" cy="276999"/>
          </a:xfrm>
          <a:prstGeom prst="rect">
            <a:avLst/>
          </a:prstGeom>
          <a:noFill/>
        </p:spPr>
        <p:txBody>
          <a:bodyPr wrap="square" rtlCol="0">
            <a:spAutoFit/>
          </a:bodyPr>
          <a:lstStyle/>
          <a:p>
            <a:r>
              <a:rPr lang="en-US" sz="1200" dirty="0">
                <a:solidFill>
                  <a:srgbClr val="000000"/>
                </a:solidFill>
                <a:latin typeface="Times New Roman"/>
                <a:ea typeface="Times New Roman"/>
              </a:rPr>
              <a:t>Resistive loads</a:t>
            </a:r>
            <a:endParaRPr lang="en-US" sz="1200" dirty="0"/>
          </a:p>
        </p:txBody>
      </p:sp>
      <p:sp>
        <p:nvSpPr>
          <p:cNvPr id="32" name="TextBox 31"/>
          <p:cNvSpPr txBox="1"/>
          <p:nvPr/>
        </p:nvSpPr>
        <p:spPr>
          <a:xfrm>
            <a:off x="3059833" y="5598565"/>
            <a:ext cx="1337570" cy="276999"/>
          </a:xfrm>
          <a:prstGeom prst="rect">
            <a:avLst/>
          </a:prstGeom>
          <a:noFill/>
        </p:spPr>
        <p:txBody>
          <a:bodyPr wrap="square" rtlCol="0">
            <a:spAutoFit/>
          </a:bodyPr>
          <a:lstStyle/>
          <a:p>
            <a:r>
              <a:rPr lang="en-US" sz="1200" dirty="0">
                <a:solidFill>
                  <a:srgbClr val="000000"/>
                </a:solidFill>
                <a:latin typeface="Times New Roman"/>
                <a:ea typeface="Times New Roman"/>
              </a:rPr>
              <a:t>Capacitors bank</a:t>
            </a:r>
            <a:endParaRPr lang="en-US" sz="1200" dirty="0"/>
          </a:p>
        </p:txBody>
      </p:sp>
      <p:sp>
        <p:nvSpPr>
          <p:cNvPr id="33" name="TextBox 32"/>
          <p:cNvSpPr txBox="1"/>
          <p:nvPr/>
        </p:nvSpPr>
        <p:spPr>
          <a:xfrm>
            <a:off x="6876256" y="5682153"/>
            <a:ext cx="967659" cy="276999"/>
          </a:xfrm>
          <a:prstGeom prst="rect">
            <a:avLst/>
          </a:prstGeom>
          <a:noFill/>
        </p:spPr>
        <p:txBody>
          <a:bodyPr wrap="square" rtlCol="0">
            <a:spAutoFit/>
          </a:bodyPr>
          <a:lstStyle/>
          <a:p>
            <a:r>
              <a:rPr lang="en-US" sz="1200" dirty="0">
                <a:solidFill>
                  <a:srgbClr val="000000"/>
                </a:solidFill>
                <a:latin typeface="Times New Roman"/>
                <a:ea typeface="Times New Roman"/>
              </a:rPr>
              <a:t>Relay board</a:t>
            </a:r>
            <a:endParaRPr lang="en-US" sz="1200" dirty="0"/>
          </a:p>
        </p:txBody>
      </p:sp>
      <p:sp>
        <p:nvSpPr>
          <p:cNvPr id="34" name="TextBox 33"/>
          <p:cNvSpPr txBox="1"/>
          <p:nvPr/>
        </p:nvSpPr>
        <p:spPr>
          <a:xfrm>
            <a:off x="5796136" y="4311351"/>
            <a:ext cx="2160241" cy="276999"/>
          </a:xfrm>
          <a:prstGeom prst="rect">
            <a:avLst/>
          </a:prstGeom>
          <a:noFill/>
        </p:spPr>
        <p:txBody>
          <a:bodyPr wrap="square" rtlCol="0">
            <a:spAutoFit/>
          </a:bodyPr>
          <a:lstStyle/>
          <a:p>
            <a:r>
              <a:rPr lang="en-US" sz="1200" dirty="0">
                <a:solidFill>
                  <a:srgbClr val="000000"/>
                </a:solidFill>
                <a:latin typeface="Times New Roman"/>
                <a:ea typeface="Times New Roman"/>
              </a:rPr>
              <a:t>Static synchronous compensator</a:t>
            </a:r>
            <a:endParaRPr lang="en-US" sz="1200" dirty="0"/>
          </a:p>
        </p:txBody>
      </p:sp>
      <p:sp>
        <p:nvSpPr>
          <p:cNvPr id="35" name="TextBox 34"/>
          <p:cNvSpPr txBox="1"/>
          <p:nvPr/>
        </p:nvSpPr>
        <p:spPr>
          <a:xfrm>
            <a:off x="6372199" y="1891540"/>
            <a:ext cx="2160241" cy="276999"/>
          </a:xfrm>
          <a:prstGeom prst="rect">
            <a:avLst/>
          </a:prstGeom>
          <a:noFill/>
        </p:spPr>
        <p:txBody>
          <a:bodyPr wrap="square" rtlCol="0">
            <a:spAutoFit/>
          </a:bodyPr>
          <a:lstStyle/>
          <a:p>
            <a:r>
              <a:rPr lang="en-US" sz="1200" dirty="0" err="1">
                <a:solidFill>
                  <a:srgbClr val="000000"/>
                </a:solidFill>
                <a:latin typeface="Times New Roman"/>
                <a:ea typeface="Times New Roman"/>
              </a:rPr>
              <a:t>dSpace</a:t>
            </a:r>
            <a:r>
              <a:rPr lang="en-US" sz="1200" dirty="0">
                <a:solidFill>
                  <a:srgbClr val="000000"/>
                </a:solidFill>
                <a:latin typeface="Times New Roman"/>
                <a:ea typeface="Times New Roman"/>
              </a:rPr>
              <a:t> DSP controller</a:t>
            </a:r>
            <a:endParaRPr lang="en-US" sz="1200" dirty="0"/>
          </a:p>
        </p:txBody>
      </p:sp>
      <p:sp>
        <p:nvSpPr>
          <p:cNvPr id="36" name="TextBox 35"/>
          <p:cNvSpPr txBox="1"/>
          <p:nvPr/>
        </p:nvSpPr>
        <p:spPr>
          <a:xfrm>
            <a:off x="3419872" y="2431921"/>
            <a:ext cx="1944216" cy="276999"/>
          </a:xfrm>
          <a:prstGeom prst="rect">
            <a:avLst/>
          </a:prstGeom>
          <a:noFill/>
        </p:spPr>
        <p:txBody>
          <a:bodyPr wrap="square" rtlCol="0">
            <a:spAutoFit/>
          </a:bodyPr>
          <a:lstStyle/>
          <a:p>
            <a:r>
              <a:rPr lang="en-US" sz="1200" dirty="0">
                <a:solidFill>
                  <a:srgbClr val="000000"/>
                </a:solidFill>
                <a:latin typeface="Times New Roman"/>
                <a:ea typeface="Times New Roman"/>
              </a:rPr>
              <a:t>Voltage and current sensors</a:t>
            </a:r>
            <a:endParaRPr lang="en-US" sz="1200" dirty="0"/>
          </a:p>
        </p:txBody>
      </p:sp>
      <p:sp>
        <p:nvSpPr>
          <p:cNvPr id="37" name="Rectangle 36"/>
          <p:cNvSpPr/>
          <p:nvPr/>
        </p:nvSpPr>
        <p:spPr>
          <a:xfrm>
            <a:off x="642141" y="1116012"/>
            <a:ext cx="7890299" cy="830997"/>
          </a:xfrm>
          <a:prstGeom prst="rect">
            <a:avLst/>
          </a:prstGeom>
        </p:spPr>
        <p:txBody>
          <a:bodyPr wrap="square">
            <a:spAutoFit/>
          </a:bodyPr>
          <a:lstStyle/>
          <a:p>
            <a:pPr algn="ctr"/>
            <a:r>
              <a:rPr lang="en-GB" b="1" dirty="0" smtClean="0">
                <a:solidFill>
                  <a:schemeClr val="accent2">
                    <a:lumMod val="75000"/>
                  </a:schemeClr>
                </a:solidFill>
                <a:latin typeface="+mn-lt"/>
              </a:rPr>
              <a:t>Voltage Vector Control of Self-Excited Induction Generator with </a:t>
            </a:r>
            <a:r>
              <a:rPr lang="en-GB" b="1" dirty="0" err="1" smtClean="0">
                <a:solidFill>
                  <a:schemeClr val="accent2">
                    <a:lumMod val="75000"/>
                  </a:schemeClr>
                </a:solidFill>
                <a:latin typeface="+mn-lt"/>
              </a:rPr>
              <a:t>StatCom</a:t>
            </a:r>
            <a:r>
              <a:rPr lang="en-GB" b="1" dirty="0" smtClean="0">
                <a:solidFill>
                  <a:schemeClr val="accent2">
                    <a:lumMod val="75000"/>
                  </a:schemeClr>
                </a:solidFill>
                <a:latin typeface="+mn-lt"/>
              </a:rPr>
              <a:t> for Renewable Energy</a:t>
            </a:r>
            <a:endParaRPr lang="en-GB" dirty="0">
              <a:solidFill>
                <a:schemeClr val="accent2">
                  <a:lumMod val="75000"/>
                </a:schemeClr>
              </a:solidFill>
              <a:latin typeface="+mn-lt"/>
              <a:cs typeface="Arial" pitchFamily="34" charset="0"/>
            </a:endParaRPr>
          </a:p>
        </p:txBody>
      </p:sp>
    </p:spTree>
    <p:extLst>
      <p:ext uri="{BB962C8B-B14F-4D97-AF65-F5344CB8AC3E}">
        <p14:creationId xmlns:p14="http://schemas.microsoft.com/office/powerpoint/2010/main" val="2550791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8440"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pic>
        <p:nvPicPr>
          <p:cNvPr id="7" name="Picture 6"/>
          <p:cNvPicPr/>
          <p:nvPr/>
        </p:nvPicPr>
        <p:blipFill>
          <a:blip r:embed="rId5" cstate="print"/>
          <a:srcRect/>
          <a:stretch>
            <a:fillRect/>
          </a:stretch>
        </p:blipFill>
        <p:spPr bwMode="auto">
          <a:xfrm>
            <a:off x="269820" y="260614"/>
            <a:ext cx="1956120" cy="471604"/>
          </a:xfrm>
          <a:prstGeom prst="rect">
            <a:avLst/>
          </a:prstGeom>
          <a:noFill/>
          <a:ln w="9525">
            <a:noFill/>
            <a:miter lim="800000"/>
            <a:headEnd/>
            <a:tailEnd/>
          </a:ln>
        </p:spPr>
      </p:pic>
      <p:sp>
        <p:nvSpPr>
          <p:cNvPr id="8" name="Rectangle 7"/>
          <p:cNvSpPr/>
          <p:nvPr/>
        </p:nvSpPr>
        <p:spPr>
          <a:xfrm>
            <a:off x="642141" y="1116012"/>
            <a:ext cx="7890299" cy="830997"/>
          </a:xfrm>
          <a:prstGeom prst="rect">
            <a:avLst/>
          </a:prstGeom>
        </p:spPr>
        <p:txBody>
          <a:bodyPr wrap="square">
            <a:spAutoFit/>
          </a:bodyPr>
          <a:lstStyle/>
          <a:p>
            <a:pPr algn="ctr"/>
            <a:r>
              <a:rPr lang="en-GB" b="1" dirty="0" smtClean="0">
                <a:solidFill>
                  <a:schemeClr val="accent2">
                    <a:lumMod val="75000"/>
                  </a:schemeClr>
                </a:solidFill>
                <a:latin typeface="+mn-lt"/>
              </a:rPr>
              <a:t>Cost Effective </a:t>
            </a:r>
            <a:r>
              <a:rPr lang="en-GB" b="1" dirty="0" err="1" smtClean="0">
                <a:solidFill>
                  <a:schemeClr val="accent2">
                    <a:lumMod val="75000"/>
                  </a:schemeClr>
                </a:solidFill>
                <a:latin typeface="+mn-lt"/>
              </a:rPr>
              <a:t>Sensorless</a:t>
            </a:r>
            <a:r>
              <a:rPr lang="en-GB" b="1" dirty="0" smtClean="0">
                <a:solidFill>
                  <a:schemeClr val="accent2">
                    <a:lumMod val="75000"/>
                  </a:schemeClr>
                </a:solidFill>
                <a:latin typeface="+mn-lt"/>
              </a:rPr>
              <a:t> Control of Induction Motor Driven </a:t>
            </a:r>
            <a:r>
              <a:rPr lang="en-GB" b="1" dirty="0" err="1" smtClean="0">
                <a:solidFill>
                  <a:schemeClr val="accent2">
                    <a:lumMod val="75000"/>
                  </a:schemeClr>
                </a:solidFill>
                <a:latin typeface="+mn-lt"/>
              </a:rPr>
              <a:t>Turbomechanisms</a:t>
            </a:r>
            <a:r>
              <a:rPr lang="en-GB" b="1" dirty="0" smtClean="0">
                <a:solidFill>
                  <a:schemeClr val="accent2">
                    <a:lumMod val="75000"/>
                  </a:schemeClr>
                </a:solidFill>
                <a:latin typeface="+mn-lt"/>
              </a:rPr>
              <a:t> for Energy Saving</a:t>
            </a:r>
            <a:endParaRPr lang="en-GB" dirty="0">
              <a:solidFill>
                <a:schemeClr val="accent2">
                  <a:lumMod val="75000"/>
                </a:schemeClr>
              </a:solidFill>
              <a:latin typeface="+mn-lt"/>
              <a:cs typeface="Arial" pitchFamily="34" charset="0"/>
            </a:endParaRPr>
          </a:p>
        </p:txBody>
      </p:sp>
      <p:sp>
        <p:nvSpPr>
          <p:cNvPr id="9" name="Right Arrow 8"/>
          <p:cNvSpPr/>
          <p:nvPr/>
        </p:nvSpPr>
        <p:spPr bwMode="auto">
          <a:xfrm>
            <a:off x="2588323" y="3176972"/>
            <a:ext cx="720080"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Right Arrow 9"/>
          <p:cNvSpPr/>
          <p:nvPr/>
        </p:nvSpPr>
        <p:spPr bwMode="auto">
          <a:xfrm>
            <a:off x="5724128" y="3140968"/>
            <a:ext cx="576064"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1" name="Left Arrow 10"/>
          <p:cNvSpPr/>
          <p:nvPr/>
        </p:nvSpPr>
        <p:spPr bwMode="auto">
          <a:xfrm>
            <a:off x="2588323" y="4077072"/>
            <a:ext cx="975565" cy="21602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Bent-Up Arrow 11"/>
          <p:cNvSpPr/>
          <p:nvPr/>
        </p:nvSpPr>
        <p:spPr bwMode="auto">
          <a:xfrm rot="16200000" flipH="1">
            <a:off x="5652120" y="3573016"/>
            <a:ext cx="1008112" cy="1008112"/>
          </a:xfrm>
          <a:prstGeom prst="bentUpArrow">
            <a:avLst>
              <a:gd name="adj1" fmla="val 12671"/>
              <a:gd name="adj2" fmla="val 13258"/>
              <a:gd name="adj3" fmla="val 16781"/>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3" name="Bent-Up Arrow 12"/>
          <p:cNvSpPr/>
          <p:nvPr/>
        </p:nvSpPr>
        <p:spPr bwMode="auto">
          <a:xfrm rot="16200000" flipH="1" flipV="1">
            <a:off x="3815916" y="2528900"/>
            <a:ext cx="936104" cy="5328592"/>
          </a:xfrm>
          <a:prstGeom prst="bentUpArrow">
            <a:avLst>
              <a:gd name="adj1" fmla="val 13878"/>
              <a:gd name="adj2" fmla="val 12066"/>
              <a:gd name="adj3" fmla="val 1508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4" name="Up Arrow 13"/>
          <p:cNvSpPr/>
          <p:nvPr/>
        </p:nvSpPr>
        <p:spPr bwMode="auto">
          <a:xfrm>
            <a:off x="8172400" y="3528876"/>
            <a:ext cx="216024" cy="720080"/>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5" name="TextBox 14"/>
          <p:cNvSpPr txBox="1"/>
          <p:nvPr/>
        </p:nvSpPr>
        <p:spPr>
          <a:xfrm>
            <a:off x="5596774" y="2863969"/>
            <a:ext cx="831549" cy="276999"/>
          </a:xfrm>
          <a:prstGeom prst="rect">
            <a:avLst/>
          </a:prstGeom>
          <a:noFill/>
        </p:spPr>
        <p:txBody>
          <a:bodyPr wrap="square" rtlCol="0">
            <a:spAutoFit/>
          </a:bodyPr>
          <a:lstStyle/>
          <a:p>
            <a:r>
              <a:rPr lang="en-GB" sz="1200" dirty="0" smtClean="0"/>
              <a:t>Feedback</a:t>
            </a:r>
            <a:endParaRPr lang="en-US" sz="1200" dirty="0"/>
          </a:p>
        </p:txBody>
      </p:sp>
      <p:sp>
        <p:nvSpPr>
          <p:cNvPr id="16" name="TextBox 15"/>
          <p:cNvSpPr txBox="1"/>
          <p:nvPr/>
        </p:nvSpPr>
        <p:spPr>
          <a:xfrm>
            <a:off x="3931870" y="5217047"/>
            <a:ext cx="1540230" cy="276999"/>
          </a:xfrm>
          <a:prstGeom prst="rect">
            <a:avLst/>
          </a:prstGeom>
          <a:noFill/>
        </p:spPr>
        <p:txBody>
          <a:bodyPr wrap="square" rtlCol="0">
            <a:spAutoFit/>
          </a:bodyPr>
          <a:lstStyle/>
          <a:p>
            <a:r>
              <a:rPr lang="en-US" sz="1200" dirty="0">
                <a:solidFill>
                  <a:srgbClr val="000000"/>
                </a:solidFill>
                <a:latin typeface="Times New Roman"/>
                <a:ea typeface="Times New Roman"/>
              </a:rPr>
              <a:t>Frequency </a:t>
            </a:r>
            <a:r>
              <a:rPr lang="en-US" sz="1200" dirty="0" smtClean="0">
                <a:solidFill>
                  <a:srgbClr val="000000"/>
                </a:solidFill>
                <a:latin typeface="Times New Roman"/>
                <a:ea typeface="Times New Roman"/>
              </a:rPr>
              <a:t>converter</a:t>
            </a:r>
            <a:endParaRPr lang="en-US" sz="1200" dirty="0"/>
          </a:p>
        </p:txBody>
      </p:sp>
      <p:sp>
        <p:nvSpPr>
          <p:cNvPr id="17" name="TextBox 16"/>
          <p:cNvSpPr txBox="1"/>
          <p:nvPr/>
        </p:nvSpPr>
        <p:spPr>
          <a:xfrm>
            <a:off x="7358113" y="3938572"/>
            <a:ext cx="922299" cy="276999"/>
          </a:xfrm>
          <a:prstGeom prst="rect">
            <a:avLst/>
          </a:prstGeom>
          <a:noFill/>
        </p:spPr>
        <p:txBody>
          <a:bodyPr wrap="square" rtlCol="0">
            <a:spAutoFit/>
          </a:bodyPr>
          <a:lstStyle/>
          <a:p>
            <a:r>
              <a:rPr lang="en-GB" sz="1200" dirty="0" smtClean="0"/>
              <a:t>Verification</a:t>
            </a:r>
            <a:endParaRPr lang="en-US" sz="1200" dirty="0"/>
          </a:p>
        </p:txBody>
      </p:sp>
      <p:sp>
        <p:nvSpPr>
          <p:cNvPr id="18" name="TextBox 17"/>
          <p:cNvSpPr txBox="1"/>
          <p:nvPr/>
        </p:nvSpPr>
        <p:spPr>
          <a:xfrm>
            <a:off x="2699792" y="1969095"/>
            <a:ext cx="6444208" cy="307777"/>
          </a:xfrm>
          <a:prstGeom prst="rect">
            <a:avLst/>
          </a:prstGeom>
          <a:noFill/>
        </p:spPr>
        <p:txBody>
          <a:bodyPr wrap="square" rtlCol="0">
            <a:spAutoFit/>
          </a:bodyPr>
          <a:lstStyle/>
          <a:p>
            <a:r>
              <a:rPr lang="en-GB" sz="1400" b="1" dirty="0" smtClean="0"/>
              <a:t>Goal: to eliminate expensive pressure and flow rate sensors for closed loop control</a:t>
            </a:r>
            <a:endParaRPr lang="en-US" sz="1400" b="1" dirty="0"/>
          </a:p>
        </p:txBody>
      </p:sp>
      <p:sp>
        <p:nvSpPr>
          <p:cNvPr id="19" name="TextBox 18"/>
          <p:cNvSpPr txBox="1"/>
          <p:nvPr/>
        </p:nvSpPr>
        <p:spPr>
          <a:xfrm>
            <a:off x="107504" y="5713511"/>
            <a:ext cx="6696744" cy="307777"/>
          </a:xfrm>
          <a:prstGeom prst="rect">
            <a:avLst/>
          </a:prstGeom>
          <a:noFill/>
        </p:spPr>
        <p:txBody>
          <a:bodyPr wrap="square" rtlCol="0">
            <a:spAutoFit/>
          </a:bodyPr>
          <a:lstStyle/>
          <a:p>
            <a:r>
              <a:rPr lang="en-GB" sz="1400" b="1" dirty="0" smtClean="0"/>
              <a:t>Deliverables: </a:t>
            </a:r>
            <a:r>
              <a:rPr lang="en-GB" sz="1400" b="1" dirty="0" smtClean="0">
                <a:solidFill>
                  <a:srgbClr val="000000"/>
                </a:solidFill>
              </a:rPr>
              <a:t>25-30% </a:t>
            </a:r>
            <a:r>
              <a:rPr lang="en-GB" sz="1400" b="1" dirty="0" smtClean="0"/>
              <a:t>reduction of cost of pressure (flow rate) stabilization systems</a:t>
            </a:r>
            <a:endParaRPr lang="en-US" sz="1400" b="1" dirty="0"/>
          </a:p>
        </p:txBody>
      </p:sp>
      <p:pic>
        <p:nvPicPr>
          <p:cNvPr id="20" name="Picture 19"/>
          <p:cNvPicPr/>
          <p:nvPr/>
        </p:nvPicPr>
        <p:blipFill>
          <a:blip r:embed="rId6">
            <a:extLst>
              <a:ext uri="{28A0092B-C50C-407E-A947-70E740481C1C}">
                <a14:useLocalDpi xmlns:a14="http://schemas.microsoft.com/office/drawing/2010/main" val="0"/>
              </a:ext>
            </a:extLst>
          </a:blip>
          <a:srcRect/>
          <a:stretch>
            <a:fillRect/>
          </a:stretch>
        </p:blipFill>
        <p:spPr bwMode="auto">
          <a:xfrm>
            <a:off x="683568" y="2780928"/>
            <a:ext cx="1872208" cy="1923297"/>
          </a:xfrm>
          <a:prstGeom prst="rect">
            <a:avLst/>
          </a:prstGeom>
          <a:noFill/>
        </p:spPr>
      </p:pic>
      <p:pic>
        <p:nvPicPr>
          <p:cNvPr id="21" name="Picture 20"/>
          <p:cNvPicPr/>
          <p:nvPr/>
        </p:nvPicPr>
        <p:blipFill>
          <a:blip r:embed="rId7">
            <a:extLst>
              <a:ext uri="{28A0092B-C50C-407E-A947-70E740481C1C}">
                <a14:useLocalDpi xmlns:a14="http://schemas.microsoft.com/office/drawing/2010/main" val="0"/>
              </a:ext>
            </a:extLst>
          </a:blip>
          <a:srcRect/>
          <a:stretch>
            <a:fillRect/>
          </a:stretch>
        </p:blipFill>
        <p:spPr bwMode="auto">
          <a:xfrm>
            <a:off x="3347864" y="2580309"/>
            <a:ext cx="2304256" cy="1308608"/>
          </a:xfrm>
          <a:prstGeom prst="rect">
            <a:avLst/>
          </a:prstGeom>
          <a:noFill/>
        </p:spPr>
      </p:pic>
      <p:pic>
        <p:nvPicPr>
          <p:cNvPr id="22" name="Picture 21"/>
          <p:cNvPicPr/>
          <p:nvPr/>
        </p:nvPicPr>
        <p:blipFill>
          <a:blip r:embed="rId8">
            <a:extLst>
              <a:ext uri="{28A0092B-C50C-407E-A947-70E740481C1C}">
                <a14:useLocalDpi xmlns:a14="http://schemas.microsoft.com/office/drawing/2010/main" val="0"/>
              </a:ext>
            </a:extLst>
          </a:blip>
          <a:srcRect/>
          <a:stretch>
            <a:fillRect/>
          </a:stretch>
        </p:blipFill>
        <p:spPr bwMode="auto">
          <a:xfrm>
            <a:off x="6330002" y="2610043"/>
            <a:ext cx="2274446" cy="918833"/>
          </a:xfrm>
          <a:prstGeom prst="rect">
            <a:avLst/>
          </a:prstGeom>
          <a:noFill/>
        </p:spPr>
      </p:pic>
      <p:pic>
        <p:nvPicPr>
          <p:cNvPr id="23" name="Picture 22"/>
          <p:cNvPicPr/>
          <p:nvPr/>
        </p:nvPicPr>
        <p:blipFill>
          <a:blip r:embed="rId9">
            <a:extLst>
              <a:ext uri="{28A0092B-C50C-407E-A947-70E740481C1C}">
                <a14:useLocalDpi xmlns:a14="http://schemas.microsoft.com/office/drawing/2010/main" val="0"/>
              </a:ext>
            </a:extLst>
          </a:blip>
          <a:srcRect/>
          <a:stretch>
            <a:fillRect/>
          </a:stretch>
        </p:blipFill>
        <p:spPr bwMode="auto">
          <a:xfrm>
            <a:off x="3577806" y="3985617"/>
            <a:ext cx="2018968" cy="1318007"/>
          </a:xfrm>
          <a:prstGeom prst="rect">
            <a:avLst/>
          </a:prstGeom>
          <a:noFill/>
        </p:spPr>
      </p:pic>
      <p:sp>
        <p:nvSpPr>
          <p:cNvPr id="24" name="TextBox 23"/>
          <p:cNvSpPr txBox="1"/>
          <p:nvPr/>
        </p:nvSpPr>
        <p:spPr>
          <a:xfrm>
            <a:off x="834632" y="2160468"/>
            <a:ext cx="1767653" cy="646331"/>
          </a:xfrm>
          <a:prstGeom prst="rect">
            <a:avLst/>
          </a:prstGeom>
          <a:noFill/>
        </p:spPr>
        <p:txBody>
          <a:bodyPr wrap="square" rtlCol="0">
            <a:spAutoFit/>
          </a:bodyPr>
          <a:lstStyle/>
          <a:p>
            <a:pPr marL="0" marR="0" algn="ctr">
              <a:spcBef>
                <a:spcPts val="0"/>
              </a:spcBef>
              <a:spcAft>
                <a:spcPts val="0"/>
              </a:spcAft>
            </a:pPr>
            <a:r>
              <a:rPr lang="en-US" sz="1200" dirty="0">
                <a:solidFill>
                  <a:srgbClr val="000000"/>
                </a:solidFill>
                <a:latin typeface="Times New Roman"/>
                <a:ea typeface="Times New Roman"/>
              </a:rPr>
              <a:t>Centrifugal fan</a:t>
            </a:r>
            <a:endParaRPr lang="en-US" sz="800" dirty="0">
              <a:latin typeface="Times New Roman"/>
              <a:ea typeface="Times New Roman"/>
            </a:endParaRPr>
          </a:p>
          <a:p>
            <a:pPr marL="0" marR="0" algn="ctr">
              <a:spcBef>
                <a:spcPts val="0"/>
              </a:spcBef>
              <a:spcAft>
                <a:spcPts val="0"/>
              </a:spcAft>
            </a:pPr>
            <a:r>
              <a:rPr lang="en-US" sz="1200" dirty="0">
                <a:solidFill>
                  <a:srgbClr val="000000"/>
                </a:solidFill>
                <a:latin typeface="Times New Roman"/>
                <a:ea typeface="Times New Roman"/>
              </a:rPr>
              <a:t>(pump/compressor)</a:t>
            </a:r>
            <a:endParaRPr lang="en-US" sz="800" dirty="0">
              <a:latin typeface="Times New Roman"/>
              <a:ea typeface="Times New Roman"/>
            </a:endParaRPr>
          </a:p>
          <a:p>
            <a:r>
              <a:rPr lang="en-US" sz="1200" dirty="0">
                <a:solidFill>
                  <a:srgbClr val="000000"/>
                </a:solidFill>
                <a:latin typeface="Times New Roman"/>
                <a:ea typeface="Times New Roman"/>
              </a:rPr>
              <a:t> with induction motor</a:t>
            </a:r>
            <a:endParaRPr lang="en-US" sz="1200" dirty="0"/>
          </a:p>
        </p:txBody>
      </p:sp>
      <p:sp>
        <p:nvSpPr>
          <p:cNvPr id="25" name="TextBox 24"/>
          <p:cNvSpPr txBox="1"/>
          <p:nvPr/>
        </p:nvSpPr>
        <p:spPr>
          <a:xfrm>
            <a:off x="3527884" y="2315856"/>
            <a:ext cx="1944216" cy="276999"/>
          </a:xfrm>
          <a:prstGeom prst="rect">
            <a:avLst/>
          </a:prstGeom>
          <a:noFill/>
        </p:spPr>
        <p:txBody>
          <a:bodyPr wrap="square" rtlCol="0">
            <a:spAutoFit/>
          </a:bodyPr>
          <a:lstStyle/>
          <a:p>
            <a:r>
              <a:rPr lang="en-US" sz="1200" dirty="0">
                <a:solidFill>
                  <a:srgbClr val="000000"/>
                </a:solidFill>
                <a:latin typeface="Times New Roman"/>
                <a:ea typeface="Times New Roman"/>
              </a:rPr>
              <a:t>Voltage and current sensors</a:t>
            </a:r>
            <a:endParaRPr lang="en-US" sz="1200" dirty="0"/>
          </a:p>
        </p:txBody>
      </p:sp>
      <p:sp>
        <p:nvSpPr>
          <p:cNvPr id="27" name="TextBox 26"/>
          <p:cNvSpPr txBox="1"/>
          <p:nvPr/>
        </p:nvSpPr>
        <p:spPr>
          <a:xfrm>
            <a:off x="6300192" y="2175247"/>
            <a:ext cx="2376264" cy="461665"/>
          </a:xfrm>
          <a:prstGeom prst="rect">
            <a:avLst/>
          </a:prstGeom>
          <a:noFill/>
        </p:spPr>
        <p:txBody>
          <a:bodyPr wrap="square" rtlCol="0">
            <a:spAutoFit/>
          </a:bodyPr>
          <a:lstStyle/>
          <a:p>
            <a:pPr marL="0" marR="0" algn="ctr">
              <a:spcBef>
                <a:spcPts val="0"/>
              </a:spcBef>
              <a:spcAft>
                <a:spcPts val="0"/>
              </a:spcAft>
            </a:pPr>
            <a:r>
              <a:rPr lang="en-US" sz="1200" dirty="0" err="1">
                <a:solidFill>
                  <a:srgbClr val="000000"/>
                </a:solidFill>
                <a:latin typeface="Times New Roman"/>
                <a:ea typeface="Times New Roman"/>
              </a:rPr>
              <a:t>dSpace</a:t>
            </a:r>
            <a:r>
              <a:rPr lang="en-US" sz="1200" dirty="0">
                <a:solidFill>
                  <a:srgbClr val="000000"/>
                </a:solidFill>
                <a:latin typeface="Times New Roman"/>
                <a:ea typeface="Times New Roman"/>
              </a:rPr>
              <a:t> DSP controller</a:t>
            </a:r>
            <a:endParaRPr lang="en-US" sz="800" dirty="0">
              <a:latin typeface="Times New Roman"/>
              <a:ea typeface="Times New Roman"/>
            </a:endParaRPr>
          </a:p>
          <a:p>
            <a:r>
              <a:rPr lang="en-US" sz="1200" dirty="0">
                <a:solidFill>
                  <a:srgbClr val="000000"/>
                </a:solidFill>
                <a:latin typeface="Times New Roman"/>
                <a:ea typeface="Times New Roman"/>
              </a:rPr>
              <a:t>(estimation and control algorithm)</a:t>
            </a:r>
            <a:endParaRPr lang="en-US" sz="1200" dirty="0"/>
          </a:p>
        </p:txBody>
      </p:sp>
      <p:sp>
        <p:nvSpPr>
          <p:cNvPr id="28" name="TextBox 27"/>
          <p:cNvSpPr txBox="1"/>
          <p:nvPr/>
        </p:nvSpPr>
        <p:spPr>
          <a:xfrm>
            <a:off x="5681385" y="4016097"/>
            <a:ext cx="831549" cy="276999"/>
          </a:xfrm>
          <a:prstGeom prst="rect">
            <a:avLst/>
          </a:prstGeom>
          <a:noFill/>
        </p:spPr>
        <p:txBody>
          <a:bodyPr wrap="square" rtlCol="0">
            <a:spAutoFit/>
          </a:bodyPr>
          <a:lstStyle/>
          <a:p>
            <a:r>
              <a:rPr lang="en-GB" sz="1200" dirty="0" smtClean="0"/>
              <a:t>Control</a:t>
            </a:r>
            <a:endParaRPr lang="en-US" sz="1200" dirty="0"/>
          </a:p>
        </p:txBody>
      </p:sp>
      <p:sp>
        <p:nvSpPr>
          <p:cNvPr id="29" name="TextBox 28"/>
          <p:cNvSpPr txBox="1"/>
          <p:nvPr/>
        </p:nvSpPr>
        <p:spPr>
          <a:xfrm>
            <a:off x="6992210" y="5661248"/>
            <a:ext cx="1540230" cy="461665"/>
          </a:xfrm>
          <a:prstGeom prst="rect">
            <a:avLst/>
          </a:prstGeom>
          <a:noFill/>
        </p:spPr>
        <p:txBody>
          <a:bodyPr wrap="square" rtlCol="0">
            <a:spAutoFit/>
          </a:bodyPr>
          <a:lstStyle/>
          <a:p>
            <a:r>
              <a:rPr lang="en-US" sz="1200" dirty="0">
                <a:solidFill>
                  <a:srgbClr val="000000"/>
                </a:solidFill>
                <a:latin typeface="Times New Roman"/>
                <a:ea typeface="Times New Roman"/>
              </a:rPr>
              <a:t>Differential pressure and flow rate sensors</a:t>
            </a:r>
            <a:endParaRPr lang="en-US" sz="1200" dirty="0"/>
          </a:p>
        </p:txBody>
      </p:sp>
      <p:pic>
        <p:nvPicPr>
          <p:cNvPr id="30" name="Picture 29"/>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20272" y="4293096"/>
            <a:ext cx="1656184" cy="1420415"/>
          </a:xfrm>
          <a:prstGeom prst="rect">
            <a:avLst/>
          </a:prstGeom>
          <a:noFill/>
        </p:spPr>
      </p:pic>
    </p:spTree>
    <p:extLst>
      <p:ext uri="{BB962C8B-B14F-4D97-AF65-F5344CB8AC3E}">
        <p14:creationId xmlns:p14="http://schemas.microsoft.com/office/powerpoint/2010/main" val="39707083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89463"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 name="Rectangle 4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2" name="Rectangle 1"/>
          <p:cNvSpPr/>
          <p:nvPr/>
        </p:nvSpPr>
        <p:spPr>
          <a:xfrm>
            <a:off x="642141" y="1116012"/>
            <a:ext cx="7890299" cy="1200329"/>
          </a:xfrm>
          <a:prstGeom prst="rect">
            <a:avLst/>
          </a:prstGeom>
        </p:spPr>
        <p:txBody>
          <a:bodyPr wrap="square">
            <a:spAutoFit/>
          </a:bodyPr>
          <a:lstStyle/>
          <a:p>
            <a:pPr algn="ctr"/>
            <a:r>
              <a:rPr lang="en-GB" dirty="0">
                <a:solidFill>
                  <a:schemeClr val="accent2">
                    <a:lumMod val="50000"/>
                  </a:schemeClr>
                </a:solidFill>
                <a:latin typeface="Arial" pitchFamily="34" charset="0"/>
                <a:cs typeface="Arial" pitchFamily="34" charset="0"/>
              </a:rPr>
              <a:t>Battery Characterisation and Management – the key to Smart Grids and the Integration of EVs</a:t>
            </a:r>
            <a:r>
              <a:rPr lang="en-GB" dirty="0" smtClean="0">
                <a:solidFill>
                  <a:schemeClr val="accent2">
                    <a:lumMod val="50000"/>
                  </a:schemeClr>
                </a:solidFill>
                <a:latin typeface="Arial" pitchFamily="34" charset="0"/>
                <a:cs typeface="Arial" pitchFamily="34" charset="0"/>
              </a:rPr>
              <a:t>’</a:t>
            </a:r>
          </a:p>
          <a:p>
            <a:pPr algn="ctr"/>
            <a:r>
              <a:rPr lang="en-GB" dirty="0" smtClean="0">
                <a:solidFill>
                  <a:schemeClr val="accent2">
                    <a:lumMod val="50000"/>
                  </a:schemeClr>
                </a:solidFill>
                <a:latin typeface="Arial" pitchFamily="34" charset="0"/>
                <a:cs typeface="Arial" pitchFamily="34" charset="0"/>
              </a:rPr>
              <a:t>To start in Sept. 2013</a:t>
            </a:r>
            <a:endParaRPr lang="en-GB" dirty="0">
              <a:solidFill>
                <a:schemeClr val="accent2">
                  <a:lumMod val="50000"/>
                </a:schemeClr>
              </a:solidFill>
              <a:latin typeface="Arial" pitchFamily="34" charset="0"/>
              <a:cs typeface="Arial" pitchFamily="34" charset="0"/>
            </a:endParaRPr>
          </a:p>
        </p:txBody>
      </p:sp>
      <p:pic>
        <p:nvPicPr>
          <p:cNvPr id="13" name="Picture 24" descr="epsrc.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9455"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212" y="2564904"/>
            <a:ext cx="802957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9451" name="Picture 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40152" y="4209136"/>
            <a:ext cx="2952328" cy="1968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20886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23729" y="1916833"/>
            <a:ext cx="5555945" cy="1323439"/>
          </a:xfrm>
          <a:prstGeom prst="rect">
            <a:avLst/>
          </a:prstGeom>
          <a:noFill/>
        </p:spPr>
        <p:txBody>
          <a:bodyPr wrap="none" rtlCol="0">
            <a:spAutoFit/>
          </a:bodyPr>
          <a:lstStyle/>
          <a:p>
            <a:r>
              <a:rPr lang="en-GB" sz="8000" b="1" dirty="0" smtClean="0">
                <a:solidFill>
                  <a:schemeClr val="accent6">
                    <a:lumMod val="75000"/>
                  </a:schemeClr>
                </a:solidFill>
                <a:latin typeface="Segoe UI" pitchFamily="34" charset="0"/>
                <a:ea typeface="Segoe UI" pitchFamily="34" charset="0"/>
                <a:cs typeface="Segoe UI" pitchFamily="34" charset="0"/>
              </a:rPr>
              <a:t>Thank you!</a:t>
            </a:r>
            <a:endParaRPr lang="en-GB" sz="8000" b="1" dirty="0">
              <a:solidFill>
                <a:schemeClr val="accent6">
                  <a:lumMod val="75000"/>
                </a:schemeClr>
              </a:solidFill>
              <a:latin typeface="Segoe UI" pitchFamily="34" charset="0"/>
              <a:ea typeface="Segoe UI" pitchFamily="34" charset="0"/>
              <a:cs typeface="Segoe UI"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1026"/>
          <p:cNvSpPr>
            <a:spLocks noGrp="1" noChangeArrowheads="1"/>
          </p:cNvSpPr>
          <p:nvPr>
            <p:ph type="title" idx="4294967295"/>
          </p:nvPr>
        </p:nvSpPr>
        <p:spPr/>
        <p:txBody>
          <a:bodyPr/>
          <a:lstStyle/>
          <a:p>
            <a:endParaRPr lang="en-US" dirty="0"/>
          </a:p>
        </p:txBody>
      </p:sp>
      <p:sp>
        <p:nvSpPr>
          <p:cNvPr id="488451" name="Rectangle 1027"/>
          <p:cNvSpPr>
            <a:spLocks noGrp="1" noChangeArrowheads="1"/>
          </p:cNvSpPr>
          <p:nvPr>
            <p:ph type="body" idx="4294967295"/>
          </p:nvPr>
        </p:nvSpPr>
        <p:spPr/>
        <p:txBody>
          <a:bodyPr/>
          <a:lstStyle/>
          <a:p>
            <a:endParaRPr lang="en-US" dirty="0"/>
          </a:p>
        </p:txBody>
      </p:sp>
      <p:pic>
        <p:nvPicPr>
          <p:cNvPr id="488452" name="Picture 1028" descr="campus 1999"/>
          <p:cNvPicPr>
            <a:picLocks noChangeArrowheads="1"/>
          </p:cNvPicPr>
          <p:nvPr/>
        </p:nvPicPr>
        <p:blipFill>
          <a:blip r:embed="rId4" cstate="print"/>
          <a:srcRect l="798" r="398" b="734"/>
          <a:stretch>
            <a:fillRect/>
          </a:stretch>
        </p:blipFill>
        <p:spPr bwMode="auto">
          <a:xfrm>
            <a:off x="0" y="0"/>
            <a:ext cx="9144000" cy="6108700"/>
          </a:xfrm>
          <a:prstGeom prst="rect">
            <a:avLst/>
          </a:prstGeom>
          <a:noFill/>
          <a:ln w="9525">
            <a:noFill/>
            <a:miter lim="800000"/>
            <a:headEnd/>
            <a:tailEnd/>
          </a:ln>
        </p:spPr>
      </p:pic>
      <p:graphicFrame>
        <p:nvGraphicFramePr>
          <p:cNvPr id="5222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52275" name="Visio" r:id="rId5" imgW="2550131" imgH="1057330" progId="Visio.Drawing.11">
                  <p:link updateAutomatic="1"/>
                </p:oleObj>
              </mc:Choice>
              <mc:Fallback>
                <p:oleObj name="Visio" r:id="rId5" imgW="2550131" imgH="1057330" progId="Visio.Drawing.11">
                  <p:link updateAutomatic="1"/>
                  <p:pic>
                    <p:nvPicPr>
                      <p:cNvPr id="0"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4"/>
          <p:cNvSpPr>
            <a:spLocks noChangeArrowheads="1"/>
          </p:cNvSpPr>
          <p:nvPr/>
        </p:nvSpPr>
        <p:spPr bwMode="auto">
          <a:xfrm>
            <a:off x="395536" y="188640"/>
            <a:ext cx="7772400" cy="1066800"/>
          </a:xfrm>
          <a:prstGeom prst="rect">
            <a:avLst/>
          </a:prstGeom>
          <a:noFill/>
          <a:ln w="9525">
            <a:noFill/>
            <a:miter lim="800000"/>
            <a:headEnd/>
            <a:tailEnd/>
          </a:ln>
        </p:spPr>
        <p:txBody>
          <a:bodyPr anchor="ctr"/>
          <a:lstStyle/>
          <a:p>
            <a:r>
              <a:rPr lang="en-GB" altLang="zh-CN" sz="3600" b="1" u="sng" dirty="0" smtClean="0">
                <a:solidFill>
                  <a:schemeClr val="accent6">
                    <a:lumMod val="50000"/>
                  </a:schemeClr>
                </a:solidFill>
                <a:latin typeface="Arial" charset="0"/>
              </a:rPr>
              <a:t>History of the University</a:t>
            </a:r>
            <a:endParaRPr lang="en-GB" sz="3600" b="1" u="sng" dirty="0">
              <a:solidFill>
                <a:schemeClr val="accent6">
                  <a:lumMod val="50000"/>
                </a:schemeClr>
              </a:solidFill>
              <a:latin typeface="Arial" charset="0"/>
            </a:endParaRPr>
          </a:p>
        </p:txBody>
      </p:sp>
      <p:sp>
        <p:nvSpPr>
          <p:cNvPr id="19" name="Rectangle 4"/>
          <p:cNvSpPr>
            <a:spLocks noChangeArrowheads="1"/>
          </p:cNvSpPr>
          <p:nvPr/>
        </p:nvSpPr>
        <p:spPr bwMode="auto">
          <a:xfrm>
            <a:off x="611560" y="908720"/>
            <a:ext cx="7772400" cy="1066800"/>
          </a:xfrm>
          <a:prstGeom prst="rect">
            <a:avLst/>
          </a:prstGeom>
          <a:noFill/>
          <a:ln w="9525">
            <a:noFill/>
            <a:miter lim="800000"/>
            <a:headEnd/>
            <a:tailEnd/>
          </a:ln>
        </p:spPr>
        <p:txBody>
          <a:bodyPr anchor="ctr"/>
          <a:lstStyle/>
          <a:p>
            <a:r>
              <a:rPr lang="en-US" altLang="zh-CN" sz="3200" dirty="0" smtClean="0">
                <a:solidFill>
                  <a:schemeClr val="accent6">
                    <a:lumMod val="50000"/>
                  </a:schemeClr>
                </a:solidFill>
                <a:latin typeface="Arial" charset="0"/>
              </a:rPr>
              <a:t>Established in 1965</a:t>
            </a:r>
          </a:p>
          <a:p>
            <a:r>
              <a:rPr lang="en-US" altLang="zh-CN" sz="3200" dirty="0" smtClean="0">
                <a:solidFill>
                  <a:schemeClr val="accent6">
                    <a:lumMod val="50000"/>
                  </a:schemeClr>
                </a:solidFill>
                <a:latin typeface="Arial" charset="0"/>
              </a:rPr>
              <a:t>First student intake: 450</a:t>
            </a:r>
            <a:endParaRPr lang="en-GB" sz="3200" dirty="0">
              <a:solidFill>
                <a:schemeClr val="accent6">
                  <a:lumMod val="50000"/>
                </a:schemeClr>
              </a:solidFill>
              <a:latin typeface="Arial" charset="0"/>
            </a:endParaRPr>
          </a:p>
        </p:txBody>
      </p:sp>
      <p:pic>
        <p:nvPicPr>
          <p:cNvPr id="20" name="Picture 19" descr="scienceparkland.jpg"/>
          <p:cNvPicPr>
            <a:picLocks noChangeAspect="1"/>
          </p:cNvPicPr>
          <p:nvPr/>
        </p:nvPicPr>
        <p:blipFill>
          <a:blip r:embed="rId3" cstate="print"/>
          <a:stretch>
            <a:fillRect/>
          </a:stretch>
        </p:blipFill>
        <p:spPr>
          <a:xfrm>
            <a:off x="539552" y="2060849"/>
            <a:ext cx="3672408" cy="4480339"/>
          </a:xfrm>
          <a:prstGeom prst="rect">
            <a:avLst/>
          </a:prstGeom>
        </p:spPr>
      </p:pic>
      <p:pic>
        <p:nvPicPr>
          <p:cNvPr id="21" name="Picture 20" descr="centralcampus1971.jpg"/>
          <p:cNvPicPr>
            <a:picLocks noChangeAspect="1"/>
          </p:cNvPicPr>
          <p:nvPr/>
        </p:nvPicPr>
        <p:blipFill>
          <a:blip r:embed="rId4" cstate="print"/>
          <a:stretch>
            <a:fillRect/>
          </a:stretch>
        </p:blipFill>
        <p:spPr>
          <a:xfrm>
            <a:off x="4499993" y="2060849"/>
            <a:ext cx="4292785" cy="4464496"/>
          </a:xfrm>
          <a:prstGeom prst="rect">
            <a:avLst/>
          </a:prstGeom>
        </p:spPr>
      </p:pic>
      <p:pic>
        <p:nvPicPr>
          <p:cNvPr id="22" name="Picture 21" descr="girlonsign.jpg"/>
          <p:cNvPicPr>
            <a:picLocks noChangeAspect="1"/>
          </p:cNvPicPr>
          <p:nvPr/>
        </p:nvPicPr>
        <p:blipFill>
          <a:blip r:embed="rId5" cstate="print"/>
          <a:stretch>
            <a:fillRect/>
          </a:stretch>
        </p:blipFill>
        <p:spPr>
          <a:xfrm>
            <a:off x="7452320" y="0"/>
            <a:ext cx="1259632" cy="1889448"/>
          </a:xfrm>
          <a:prstGeom prst="rect">
            <a:avLst/>
          </a:prstGeom>
        </p:spPr>
      </p:pic>
      <p:graphicFrame>
        <p:nvGraphicFramePr>
          <p:cNvPr id="49153"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49203" name="Visio" r:id="rId6" imgW="2550131" imgH="1057330" progId="Visio.Drawing.11">
                  <p:link updateAutomatic="1"/>
                </p:oleObj>
              </mc:Choice>
              <mc:Fallback>
                <p:oleObj name="Visio" r:id="rId6" imgW="2550131" imgH="1057330" progId="Visio.Drawing.11">
                  <p:link updateAutomatic="1"/>
                  <p:pic>
                    <p:nvPicPr>
                      <p:cNvPr id="0" name="Picture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bwMode="auto">
          <a:xfrm>
            <a:off x="250829" y="0"/>
            <a:ext cx="8281615" cy="1079500"/>
          </a:xfrm>
          <a:prstGeom prst="rect">
            <a:avLst/>
          </a:prstGeom>
          <a:noFill/>
          <a:ln w="9525">
            <a:noFill/>
            <a:miter lim="800000"/>
            <a:headEnd/>
            <a:tailEnd/>
          </a:ln>
          <a:effectLst/>
        </p:spPr>
        <p:txBody>
          <a:bodyPr anchor="ctr"/>
          <a:lstStyle/>
          <a:p>
            <a:pPr eaLnBrk="1" hangingPunct="1">
              <a:defRPr/>
            </a:pPr>
            <a:r>
              <a:rPr lang="en-GB" sz="3600" b="1" kern="0" dirty="0">
                <a:solidFill>
                  <a:schemeClr val="accent6">
                    <a:lumMod val="50000"/>
                  </a:schemeClr>
                </a:solidFill>
                <a:latin typeface="Arial" charset="0"/>
                <a:ea typeface="宋体" pitchFamily="2" charset="-122"/>
                <a:cs typeface="Arial" charset="0"/>
              </a:rPr>
              <a:t>The University </a:t>
            </a:r>
            <a:r>
              <a:rPr lang="en-GB" sz="3600" b="1" kern="0" dirty="0" smtClean="0">
                <a:solidFill>
                  <a:schemeClr val="accent6">
                    <a:lumMod val="50000"/>
                  </a:schemeClr>
                </a:solidFill>
                <a:latin typeface="Arial" charset="0"/>
                <a:ea typeface="宋体" pitchFamily="2" charset="-122"/>
                <a:cs typeface="Arial" charset="0"/>
              </a:rPr>
              <a:t>– fact</a:t>
            </a:r>
            <a:endParaRPr lang="en-GB" sz="3600" kern="0" dirty="0">
              <a:solidFill>
                <a:schemeClr val="accent6">
                  <a:lumMod val="50000"/>
                </a:schemeClr>
              </a:solidFill>
              <a:latin typeface="Arial" charset="0"/>
              <a:ea typeface="宋体" pitchFamily="2" charset="-122"/>
              <a:cs typeface="Arial" charset="0"/>
            </a:endParaRPr>
          </a:p>
        </p:txBody>
      </p:sp>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8" name="Rectangle 18"/>
          <p:cNvSpPr>
            <a:spLocks noChangeArrowheads="1"/>
          </p:cNvSpPr>
          <p:nvPr/>
        </p:nvSpPr>
        <p:spPr bwMode="auto">
          <a:xfrm>
            <a:off x="357188" y="1285876"/>
            <a:ext cx="8642351" cy="3785652"/>
          </a:xfrm>
          <a:prstGeom prst="rect">
            <a:avLst/>
          </a:prstGeom>
          <a:noFill/>
          <a:ln w="9525">
            <a:noFill/>
            <a:miter lim="800000"/>
            <a:headEnd/>
            <a:tailEnd/>
          </a:ln>
        </p:spPr>
        <p:txBody>
          <a:bodyPr>
            <a:spAutoFit/>
          </a:bodyPr>
          <a:lstStyle/>
          <a:p>
            <a:pPr>
              <a:defRPr/>
            </a:pPr>
            <a:r>
              <a:rPr lang="en-GB" dirty="0">
                <a:solidFill>
                  <a:schemeClr val="accent6">
                    <a:lumMod val="50000"/>
                  </a:schemeClr>
                </a:solidFill>
                <a:latin typeface="+mj-lt"/>
              </a:rPr>
              <a:t>Consistently ranked in the </a:t>
            </a:r>
            <a:r>
              <a:rPr lang="en-GB" b="1" dirty="0">
                <a:solidFill>
                  <a:schemeClr val="accent6">
                    <a:lumMod val="50000"/>
                  </a:schemeClr>
                </a:solidFill>
                <a:latin typeface="+mj-lt"/>
              </a:rPr>
              <a:t>top 10</a:t>
            </a:r>
            <a:r>
              <a:rPr lang="en-GB" dirty="0">
                <a:solidFill>
                  <a:schemeClr val="accent6">
                    <a:lumMod val="50000"/>
                  </a:schemeClr>
                </a:solidFill>
                <a:latin typeface="+mj-lt"/>
              </a:rPr>
              <a:t> of UK universities:</a:t>
            </a:r>
          </a:p>
          <a:p>
            <a:pPr>
              <a:defRPr/>
            </a:pPr>
            <a:r>
              <a:rPr lang="en-GB" dirty="0">
                <a:solidFill>
                  <a:schemeClr val="accent6">
                    <a:lumMod val="50000"/>
                  </a:schemeClr>
                </a:solidFill>
                <a:latin typeface="+mj-lt"/>
              </a:rPr>
              <a:t>         </a:t>
            </a:r>
            <a:r>
              <a:rPr lang="en-GB" dirty="0">
                <a:solidFill>
                  <a:schemeClr val="accent6">
                    <a:lumMod val="50000"/>
                  </a:schemeClr>
                </a:solidFill>
                <a:latin typeface="Arial" pitchFamily="34" charset="0"/>
                <a:cs typeface="Arial" pitchFamily="34" charset="0"/>
              </a:rPr>
              <a:t>	3rd - The Guardian, June 2010</a:t>
            </a:r>
          </a:p>
          <a:p>
            <a:pPr>
              <a:defRPr/>
            </a:pPr>
            <a:r>
              <a:rPr lang="en-GB" dirty="0">
                <a:solidFill>
                  <a:schemeClr val="accent6">
                    <a:lumMod val="50000"/>
                  </a:schemeClr>
                </a:solidFill>
                <a:latin typeface="Arial" pitchFamily="34" charset="0"/>
                <a:cs typeface="Arial" pitchFamily="34" charset="0"/>
              </a:rPr>
              <a:t>	6th - The Independent, April 2010 </a:t>
            </a:r>
            <a:br>
              <a:rPr lang="en-GB" dirty="0">
                <a:solidFill>
                  <a:schemeClr val="accent6">
                    <a:lumMod val="50000"/>
                  </a:schemeClr>
                </a:solidFill>
                <a:latin typeface="Arial" pitchFamily="34" charset="0"/>
                <a:cs typeface="Arial" pitchFamily="34" charset="0"/>
              </a:rPr>
            </a:br>
            <a:r>
              <a:rPr lang="en-GB" dirty="0">
                <a:solidFill>
                  <a:schemeClr val="accent6">
                    <a:lumMod val="50000"/>
                  </a:schemeClr>
                </a:solidFill>
                <a:latin typeface="Arial" pitchFamily="34" charset="0"/>
                <a:cs typeface="Arial" pitchFamily="34" charset="0"/>
              </a:rPr>
              <a:t>          	8th - The Times Good University Guide, June 2010 </a:t>
            </a:r>
            <a:br>
              <a:rPr lang="en-GB" dirty="0">
                <a:solidFill>
                  <a:schemeClr val="accent6">
                    <a:lumMod val="50000"/>
                  </a:schemeClr>
                </a:solidFill>
                <a:latin typeface="Arial" pitchFamily="34" charset="0"/>
                <a:cs typeface="Arial" pitchFamily="34" charset="0"/>
              </a:rPr>
            </a:br>
            <a:r>
              <a:rPr lang="en-GB" dirty="0">
                <a:solidFill>
                  <a:schemeClr val="accent6">
                    <a:lumMod val="50000"/>
                  </a:schemeClr>
                </a:solidFill>
                <a:latin typeface="Arial" pitchFamily="34" charset="0"/>
                <a:cs typeface="Arial" pitchFamily="34" charset="0"/>
              </a:rPr>
              <a:t>           </a:t>
            </a:r>
            <a:r>
              <a:rPr lang="en-US" altLang="zh-CN" b="1" dirty="0" smtClean="0">
                <a:solidFill>
                  <a:schemeClr val="accent6">
                    <a:lumMod val="50000"/>
                  </a:schemeClr>
                </a:solidFill>
                <a:latin typeface="Arial" pitchFamily="34" charset="0"/>
                <a:cs typeface="Arial" pitchFamily="34" charset="0"/>
              </a:rPr>
              <a:t>5</a:t>
            </a:r>
            <a:r>
              <a:rPr lang="en-GB" b="1" dirty="0" err="1" smtClean="0">
                <a:solidFill>
                  <a:schemeClr val="accent6">
                    <a:lumMod val="50000"/>
                  </a:schemeClr>
                </a:solidFill>
                <a:latin typeface="Arial" pitchFamily="34" charset="0"/>
                <a:cs typeface="Arial" pitchFamily="34" charset="0"/>
              </a:rPr>
              <a:t>th</a:t>
            </a:r>
            <a:r>
              <a:rPr lang="en-GB" b="1" dirty="0" smtClean="0">
                <a:solidFill>
                  <a:schemeClr val="accent6">
                    <a:lumMod val="50000"/>
                  </a:schemeClr>
                </a:solidFill>
                <a:latin typeface="Arial" pitchFamily="34" charset="0"/>
                <a:cs typeface="Arial" pitchFamily="34" charset="0"/>
              </a:rPr>
              <a:t> - The Times Good University Guide, June 201</a:t>
            </a:r>
            <a:r>
              <a:rPr lang="en-US" altLang="zh-CN" b="1" dirty="0" smtClean="0">
                <a:solidFill>
                  <a:schemeClr val="accent6">
                    <a:lumMod val="50000"/>
                  </a:schemeClr>
                </a:solidFill>
                <a:latin typeface="Arial" pitchFamily="34" charset="0"/>
                <a:cs typeface="Arial" pitchFamily="34" charset="0"/>
              </a:rPr>
              <a:t>2</a:t>
            </a:r>
            <a:r>
              <a:rPr lang="en-GB" altLang="zh-CN" b="1" dirty="0" smtClean="0">
                <a:solidFill>
                  <a:schemeClr val="accent6">
                    <a:lumMod val="50000"/>
                  </a:schemeClr>
                </a:solidFill>
                <a:latin typeface="Arial" pitchFamily="34" charset="0"/>
                <a:cs typeface="Arial" pitchFamily="34" charset="0"/>
              </a:rPr>
              <a:t>.</a:t>
            </a:r>
          </a:p>
          <a:p>
            <a:pPr>
              <a:defRPr/>
            </a:pPr>
            <a:r>
              <a:rPr lang="en-GB" dirty="0" smtClean="0">
                <a:solidFill>
                  <a:schemeClr val="accent6">
                    <a:lumMod val="50000"/>
                  </a:schemeClr>
                </a:solidFill>
                <a:latin typeface="Arial" pitchFamily="34" charset="0"/>
                <a:cs typeface="Arial" pitchFamily="34" charset="0"/>
              </a:rPr>
              <a:t>The </a:t>
            </a:r>
            <a:r>
              <a:rPr lang="en-GB" dirty="0">
                <a:solidFill>
                  <a:schemeClr val="accent6">
                    <a:lumMod val="50000"/>
                  </a:schemeClr>
                </a:solidFill>
                <a:latin typeface="Arial" pitchFamily="34" charset="0"/>
                <a:cs typeface="Arial" pitchFamily="34" charset="0"/>
              </a:rPr>
              <a:t>results of the 2008 Research Assessment Exercise (RAE) reiterate Warwick’s position as one of the UK’s leading research universities, with Warwick ranked at </a:t>
            </a:r>
            <a:r>
              <a:rPr lang="en-GB" b="1" dirty="0">
                <a:solidFill>
                  <a:schemeClr val="accent6">
                    <a:lumMod val="50000"/>
                  </a:schemeClr>
                </a:solidFill>
                <a:latin typeface="Arial" pitchFamily="34" charset="0"/>
                <a:cs typeface="Arial" pitchFamily="34" charset="0"/>
              </a:rPr>
              <a:t>7th overall in the UK</a:t>
            </a:r>
            <a:r>
              <a:rPr lang="en-GB" dirty="0">
                <a:solidFill>
                  <a:schemeClr val="accent6">
                    <a:lumMod val="50000"/>
                  </a:schemeClr>
                </a:solidFill>
                <a:latin typeface="Arial" pitchFamily="34" charset="0"/>
                <a:cs typeface="Arial" pitchFamily="34" charset="0"/>
              </a:rPr>
              <a:t>. 65% of Warwick's research is 'world-leading' or 'internationally excellent' (Quality level of either 3* or 4</a:t>
            </a:r>
            <a:r>
              <a:rPr lang="en-GB" dirty="0">
                <a:solidFill>
                  <a:schemeClr val="accent6">
                    <a:lumMod val="50000"/>
                  </a:schemeClr>
                </a:solidFill>
                <a:latin typeface="+mj-lt"/>
              </a:rPr>
              <a:t>*) </a:t>
            </a:r>
          </a:p>
        </p:txBody>
      </p: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47155" name="Visio" r:id="rId3" imgW="2550131" imgH="1057330" progId="Visio.Drawing.11">
                  <p:link updateAutomatic="1"/>
                </p:oleObj>
              </mc:Choice>
              <mc:Fallback>
                <p:oleObj name="Visio" r:id="rId3" imgW="2550131" imgH="1057330" progId="Visio.Drawing.11">
                  <p:link updateAutomatic="1"/>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755576" y="5301209"/>
            <a:ext cx="8064896" cy="584775"/>
          </a:xfrm>
          <a:prstGeom prst="rect">
            <a:avLst/>
          </a:prstGeom>
        </p:spPr>
        <p:txBody>
          <a:bodyPr wrap="square">
            <a:spAutoFit/>
          </a:bodyPr>
          <a:lstStyle/>
          <a:p>
            <a:pPr>
              <a:spcBef>
                <a:spcPct val="50000"/>
              </a:spcBef>
            </a:pPr>
            <a:r>
              <a:rPr lang="en-GB" sz="3200" b="1" dirty="0" smtClean="0">
                <a:solidFill>
                  <a:srgbClr val="002060"/>
                </a:solidFill>
                <a:latin typeface="Arial" charset="0"/>
              </a:rPr>
              <a:t>The best </a:t>
            </a:r>
            <a:r>
              <a:rPr lang="en-GB" sz="3200" b="1" u="sng" dirty="0" smtClean="0">
                <a:solidFill>
                  <a:srgbClr val="002060"/>
                </a:solidFill>
                <a:latin typeface="Arial" charset="0"/>
              </a:rPr>
              <a:t>modern</a:t>
            </a:r>
            <a:r>
              <a:rPr lang="en-GB" sz="3200" b="1" dirty="0" smtClean="0">
                <a:solidFill>
                  <a:srgbClr val="002060"/>
                </a:solidFill>
                <a:latin typeface="Arial" charset="0"/>
              </a:rPr>
              <a:t> university in the UK!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65944"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The Team </a:t>
            </a:r>
            <a:endParaRPr lang="en-GB" sz="3200" b="1" kern="0" dirty="0">
              <a:solidFill>
                <a:schemeClr val="accent6">
                  <a:lumMod val="75000"/>
                </a:schemeClr>
              </a:solidFill>
              <a:latin typeface="Arial" charset="0"/>
              <a:ea typeface="宋体" pitchFamily="2" charset="-122"/>
              <a:cs typeface="Arial" charset="0"/>
            </a:endParaRPr>
          </a:p>
        </p:txBody>
      </p:sp>
      <p:pic>
        <p:nvPicPr>
          <p:cNvPr id="165900" name="Picture 12" descr="C:\Users\esskbo\Pictures\JWa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940" y="1281079"/>
            <a:ext cx="1161865" cy="1748137"/>
          </a:xfrm>
          <a:prstGeom prst="rect">
            <a:avLst/>
          </a:prstGeom>
          <a:noFill/>
          <a:extLst>
            <a:ext uri="{909E8E84-426E-40DD-AFC4-6F175D3DCCD1}">
              <a14:hiddenFill xmlns:a14="http://schemas.microsoft.com/office/drawing/2010/main">
                <a:solidFill>
                  <a:srgbClr val="FFFFFF"/>
                </a:solidFill>
              </a14:hiddenFill>
            </a:ext>
          </a:extLst>
        </p:spPr>
      </p:pic>
      <p:pic>
        <p:nvPicPr>
          <p:cNvPr id="165904" name="Picture 16" descr="C:\JWANG\Dept_Personnel_Univ\Research groupSchool\Group Logos+posters\Xing.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46615" y="1258983"/>
            <a:ext cx="1166954" cy="1754723"/>
          </a:xfrm>
          <a:prstGeom prst="rect">
            <a:avLst/>
          </a:prstGeom>
          <a:noFill/>
          <a:extLst>
            <a:ext uri="{909E8E84-426E-40DD-AFC4-6F175D3DCCD1}">
              <a14:hiddenFill xmlns:a14="http://schemas.microsoft.com/office/drawing/2010/main">
                <a:solidFill>
                  <a:srgbClr val="FFFFFF"/>
                </a:solidFill>
              </a14:hiddenFill>
            </a:ext>
          </a:extLst>
        </p:spPr>
      </p:pic>
      <p:pic>
        <p:nvPicPr>
          <p:cNvPr id="165905" name="Picture 17" descr="C:\JWANG\Dept_Personnel_Univ\Research groupSchool\Group Logos+posters\Oleh.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96951" y="1239009"/>
            <a:ext cx="1180238" cy="1774697"/>
          </a:xfrm>
          <a:prstGeom prst="rect">
            <a:avLst/>
          </a:prstGeom>
          <a:noFill/>
          <a:extLst>
            <a:ext uri="{909E8E84-426E-40DD-AFC4-6F175D3DCCD1}">
              <a14:hiddenFill xmlns:a14="http://schemas.microsoft.com/office/drawing/2010/main">
                <a:solidFill>
                  <a:srgbClr val="FFFFFF"/>
                </a:solidFill>
              </a14:hiddenFill>
            </a:ext>
          </a:extLst>
        </p:spPr>
      </p:pic>
      <p:pic>
        <p:nvPicPr>
          <p:cNvPr id="165906" name="Picture 18" descr="C:\JWANG\Dept_Personnel_Univ\Research groupSchool\Group Logos+posters\HaoLiu.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970" y="4115588"/>
            <a:ext cx="1079099" cy="1622616"/>
          </a:xfrm>
          <a:prstGeom prst="rect">
            <a:avLst/>
          </a:prstGeom>
          <a:noFill/>
          <a:extLst>
            <a:ext uri="{909E8E84-426E-40DD-AFC4-6F175D3DCCD1}">
              <a14:hiddenFill xmlns:a14="http://schemas.microsoft.com/office/drawing/2010/main">
                <a:solidFill>
                  <a:srgbClr val="FFFFFF"/>
                </a:solidFill>
              </a14:hiddenFill>
            </a:ext>
          </a:extLst>
        </p:spPr>
      </p:pic>
      <p:pic>
        <p:nvPicPr>
          <p:cNvPr id="165907" name="Picture 19" descr="C:\JWANG\Dept_Personnel_Univ\Research groupSchool\Group Logos+posters\Mark.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15408" y="4052342"/>
            <a:ext cx="1130883" cy="1700483"/>
          </a:xfrm>
          <a:prstGeom prst="rect">
            <a:avLst/>
          </a:prstGeom>
          <a:noFill/>
          <a:extLst>
            <a:ext uri="{909E8E84-426E-40DD-AFC4-6F175D3DCCD1}">
              <a14:hiddenFill xmlns:a14="http://schemas.microsoft.com/office/drawing/2010/main">
                <a:solidFill>
                  <a:srgbClr val="FFFFFF"/>
                </a:solidFill>
              </a14:hiddenFill>
            </a:ext>
          </a:extLst>
        </p:spPr>
      </p:pic>
      <p:pic>
        <p:nvPicPr>
          <p:cNvPr id="165908" name="Picture 20" descr="C:\JWANG\Dept_Personnel_Univ\Research groupSchool\Group Logos+posters\Jonathan.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77664" y="1282367"/>
            <a:ext cx="1180238" cy="1774697"/>
          </a:xfrm>
          <a:prstGeom prst="rect">
            <a:avLst/>
          </a:prstGeom>
          <a:noFill/>
          <a:extLst>
            <a:ext uri="{909E8E84-426E-40DD-AFC4-6F175D3DCCD1}">
              <a14:hiddenFill xmlns:a14="http://schemas.microsoft.com/office/drawing/2010/main">
                <a:solidFill>
                  <a:srgbClr val="FFFFFF"/>
                </a:solidFill>
              </a14:hiddenFill>
            </a:ext>
          </a:extLst>
        </p:spPr>
      </p:pic>
      <p:pic>
        <p:nvPicPr>
          <p:cNvPr id="165909" name="Picture 21" descr="C:\JWANG\Dept_Personnel_Univ\Research groupSchool\Group Logos+posters\She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40570" y="4068513"/>
            <a:ext cx="1110406" cy="1669692"/>
          </a:xfrm>
          <a:prstGeom prst="rect">
            <a:avLst/>
          </a:prstGeom>
          <a:noFill/>
          <a:extLst>
            <a:ext uri="{909E8E84-426E-40DD-AFC4-6F175D3DCCD1}">
              <a14:hiddenFill xmlns:a14="http://schemas.microsoft.com/office/drawing/2010/main">
                <a:solidFill>
                  <a:srgbClr val="FFFFFF"/>
                </a:solidFill>
              </a14:hiddenFill>
            </a:ext>
          </a:extLst>
        </p:spPr>
      </p:pic>
      <p:pic>
        <p:nvPicPr>
          <p:cNvPr id="165910" name="Picture 22" descr="C:\JWANG\Dept_Personnel_Univ\Research groupSchool\Group Logos+posters\Yu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779860" y="4052342"/>
            <a:ext cx="1088722" cy="1637085"/>
          </a:xfrm>
          <a:prstGeom prst="rect">
            <a:avLst/>
          </a:prstGeom>
          <a:noFill/>
          <a:extLst>
            <a:ext uri="{909E8E84-426E-40DD-AFC4-6F175D3DCCD1}">
              <a14:hiddenFill xmlns:a14="http://schemas.microsoft.com/office/drawing/2010/main">
                <a:solidFill>
                  <a:srgbClr val="FFFFFF"/>
                </a:solidFill>
              </a14:hiddenFill>
            </a:ext>
          </a:extLst>
        </p:spPr>
      </p:pic>
      <p:pic>
        <p:nvPicPr>
          <p:cNvPr id="165911" name="Picture 23" descr="C:\JWANG\Dept_Personnel_Univ\Research groupSchool\Group Logos+posters\HaoSun.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35996" y="1256069"/>
            <a:ext cx="1168894" cy="1757638"/>
          </a:xfrm>
          <a:prstGeom prst="rect">
            <a:avLst/>
          </a:prstGeom>
          <a:noFill/>
          <a:extLst>
            <a:ext uri="{909E8E84-426E-40DD-AFC4-6F175D3DCCD1}">
              <a14:hiddenFill xmlns:a14="http://schemas.microsoft.com/office/drawing/2010/main">
                <a:solidFill>
                  <a:srgbClr val="FFFFFF"/>
                </a:solidFill>
              </a14:hiddenFill>
            </a:ext>
          </a:extLst>
        </p:spPr>
      </p:pic>
      <p:pic>
        <p:nvPicPr>
          <p:cNvPr id="165912" name="Picture 24" descr="C:\JWANG\Dept_Personnel_Univ\Research groupSchool\Group Logos+posters\Mihai.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04187" y="4066090"/>
            <a:ext cx="1112017" cy="1672114"/>
          </a:xfrm>
          <a:prstGeom prst="rect">
            <a:avLst/>
          </a:prstGeom>
          <a:noFill/>
          <a:extLst>
            <a:ext uri="{909E8E84-426E-40DD-AFC4-6F175D3DCCD1}">
              <a14:hiddenFill xmlns:a14="http://schemas.microsoft.com/office/drawing/2010/main">
                <a:solidFill>
                  <a:srgbClr val="FFFFFF"/>
                </a:solidFill>
              </a14:hiddenFill>
            </a:ext>
          </a:extLst>
        </p:spPr>
      </p:pic>
      <p:pic>
        <p:nvPicPr>
          <p:cNvPr id="165913" name="Picture 25" descr="C:\JWANG\Dept_Personnel_Univ\Research groupSchool\Group Logos+posters\Jacek.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91368" y="1270031"/>
            <a:ext cx="1159608" cy="1743675"/>
          </a:xfrm>
          <a:prstGeom prst="rect">
            <a:avLst/>
          </a:prstGeom>
          <a:noFill/>
          <a:extLst>
            <a:ext uri="{909E8E84-426E-40DD-AFC4-6F175D3DCCD1}">
              <a14:hiddenFill xmlns:a14="http://schemas.microsoft.com/office/drawing/2010/main">
                <a:solidFill>
                  <a:srgbClr val="FFFFFF"/>
                </a:solidFill>
              </a14:hiddenFill>
            </a:ext>
          </a:extLst>
        </p:spPr>
      </p:pic>
      <p:pic>
        <p:nvPicPr>
          <p:cNvPr id="165920" name="Picture 3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740352" y="4022997"/>
            <a:ext cx="1224817" cy="163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263681" y="788804"/>
            <a:ext cx="8712968" cy="461665"/>
          </a:xfrm>
          <a:prstGeom prst="rect">
            <a:avLst/>
          </a:prstGeom>
        </p:spPr>
        <p:txBody>
          <a:bodyPr wrap="square">
            <a:spAutoFit/>
          </a:bodyPr>
          <a:lstStyle/>
          <a:p>
            <a:pPr marL="342900" lvl="0" indent="-342900" eaLnBrk="1" hangingPunct="1">
              <a:spcBef>
                <a:spcPct val="20000"/>
              </a:spcBef>
              <a:defRPr/>
            </a:pPr>
            <a:r>
              <a:rPr lang="en-GB" b="1" u="sng" kern="0" dirty="0" smtClean="0">
                <a:solidFill>
                  <a:schemeClr val="accent6">
                    <a:lumMod val="75000"/>
                  </a:schemeClr>
                </a:solidFill>
                <a:latin typeface="Arial" charset="0"/>
                <a:ea typeface="宋体" pitchFamily="2" charset="-122"/>
                <a:cs typeface="Arial" charset="0"/>
              </a:rPr>
              <a:t>Staff</a:t>
            </a:r>
            <a:endParaRPr lang="en-GB" b="1" u="sng" kern="0" dirty="0">
              <a:solidFill>
                <a:schemeClr val="accent6">
                  <a:lumMod val="75000"/>
                </a:schemeClr>
              </a:solidFill>
              <a:latin typeface="Arial" charset="0"/>
              <a:ea typeface="宋体" pitchFamily="2" charset="-122"/>
              <a:cs typeface="Arial" charset="0"/>
            </a:endParaRPr>
          </a:p>
        </p:txBody>
      </p:sp>
      <p:sp>
        <p:nvSpPr>
          <p:cNvPr id="17" name="Rectangle 16"/>
          <p:cNvSpPr/>
          <p:nvPr/>
        </p:nvSpPr>
        <p:spPr>
          <a:xfrm>
            <a:off x="43693" y="3564305"/>
            <a:ext cx="8712968" cy="461665"/>
          </a:xfrm>
          <a:prstGeom prst="rect">
            <a:avLst/>
          </a:prstGeom>
        </p:spPr>
        <p:txBody>
          <a:bodyPr wrap="square">
            <a:spAutoFit/>
          </a:bodyPr>
          <a:lstStyle/>
          <a:p>
            <a:pPr marL="342900" lvl="0" indent="-342900" eaLnBrk="1" hangingPunct="1">
              <a:spcBef>
                <a:spcPct val="20000"/>
              </a:spcBef>
              <a:defRPr/>
            </a:pPr>
            <a:r>
              <a:rPr lang="en-GB" b="1" u="sng" kern="0" dirty="0" smtClean="0">
                <a:solidFill>
                  <a:schemeClr val="accent6">
                    <a:lumMod val="75000"/>
                  </a:schemeClr>
                </a:solidFill>
                <a:latin typeface="Arial" charset="0"/>
                <a:ea typeface="宋体" pitchFamily="2" charset="-122"/>
                <a:cs typeface="Arial" charset="0"/>
              </a:rPr>
              <a:t>Research Students</a:t>
            </a:r>
            <a:endParaRPr lang="en-GB" b="1" u="sng" kern="0" dirty="0">
              <a:solidFill>
                <a:schemeClr val="accent6">
                  <a:lumMod val="75000"/>
                </a:schemeClr>
              </a:solidFill>
              <a:latin typeface="Arial" charset="0"/>
              <a:ea typeface="宋体" pitchFamily="2" charset="-122"/>
              <a:cs typeface="Arial" charset="0"/>
            </a:endParaRPr>
          </a:p>
        </p:txBody>
      </p:sp>
      <p:sp>
        <p:nvSpPr>
          <p:cNvPr id="18" name="Rectangle 17"/>
          <p:cNvSpPr/>
          <p:nvPr/>
        </p:nvSpPr>
        <p:spPr>
          <a:xfrm>
            <a:off x="43692" y="3098964"/>
            <a:ext cx="9568868" cy="369332"/>
          </a:xfrm>
          <a:prstGeom prst="rect">
            <a:avLst/>
          </a:prstGeom>
        </p:spPr>
        <p:txBody>
          <a:bodyPr wrap="square">
            <a:spAutoFit/>
          </a:bodyPr>
          <a:lstStyle/>
          <a:p>
            <a:pPr marL="342900" lvl="0" indent="-342900" eaLnBrk="1" hangingPunct="1">
              <a:spcBef>
                <a:spcPct val="20000"/>
              </a:spcBef>
              <a:defRPr/>
            </a:pPr>
            <a:r>
              <a:rPr lang="en-GB" sz="1800" kern="0" dirty="0" err="1" smtClean="0">
                <a:solidFill>
                  <a:schemeClr val="accent6">
                    <a:lumMod val="75000"/>
                  </a:schemeClr>
                </a:solidFill>
                <a:latin typeface="Arial" charset="0"/>
                <a:ea typeface="宋体" pitchFamily="2" charset="-122"/>
                <a:cs typeface="Arial" charset="0"/>
              </a:rPr>
              <a:t>Prof.</a:t>
            </a:r>
            <a:r>
              <a:rPr lang="en-GB" sz="1800" kern="0" dirty="0" smtClean="0">
                <a:solidFill>
                  <a:schemeClr val="accent6">
                    <a:lumMod val="75000"/>
                  </a:schemeClr>
                </a:solidFill>
                <a:latin typeface="Arial" charset="0"/>
                <a:ea typeface="宋体" pitchFamily="2" charset="-122"/>
                <a:cs typeface="Arial" charset="0"/>
              </a:rPr>
              <a:t> J Wang     Dr X Luo        Dr J Wojcik    Mr H Sun        Dr J Clarke   Dr O Kiselychnyk</a:t>
            </a:r>
            <a:endParaRPr lang="en-GB" sz="1800" kern="0" dirty="0">
              <a:solidFill>
                <a:schemeClr val="accent6">
                  <a:lumMod val="75000"/>
                </a:schemeClr>
              </a:solidFill>
              <a:latin typeface="Arial" charset="0"/>
              <a:ea typeface="宋体" pitchFamily="2" charset="-122"/>
              <a:cs typeface="Arial" charset="0"/>
            </a:endParaRPr>
          </a:p>
        </p:txBody>
      </p:sp>
      <p:sp>
        <p:nvSpPr>
          <p:cNvPr id="19" name="Rectangle 18"/>
          <p:cNvSpPr/>
          <p:nvPr/>
        </p:nvSpPr>
        <p:spPr>
          <a:xfrm>
            <a:off x="43693" y="5752825"/>
            <a:ext cx="9568868" cy="369332"/>
          </a:xfrm>
          <a:prstGeom prst="rect">
            <a:avLst/>
          </a:prstGeom>
        </p:spPr>
        <p:txBody>
          <a:bodyPr wrap="square">
            <a:spAutoFit/>
          </a:bodyPr>
          <a:lstStyle/>
          <a:p>
            <a:pPr marL="342900" lvl="0" indent="-342900" eaLnBrk="1" hangingPunct="1">
              <a:spcBef>
                <a:spcPct val="20000"/>
              </a:spcBef>
              <a:defRPr/>
            </a:pPr>
            <a:r>
              <a:rPr lang="en-GB" sz="1800" kern="0" dirty="0">
                <a:solidFill>
                  <a:schemeClr val="accent6">
                    <a:lumMod val="75000"/>
                  </a:schemeClr>
                </a:solidFill>
                <a:latin typeface="Arial" charset="0"/>
                <a:ea typeface="宋体" pitchFamily="2" charset="-122"/>
                <a:cs typeface="Arial" charset="0"/>
              </a:rPr>
              <a:t> </a:t>
            </a:r>
            <a:r>
              <a:rPr lang="en-GB" sz="1800" kern="0" dirty="0" smtClean="0">
                <a:solidFill>
                  <a:schemeClr val="accent6">
                    <a:lumMod val="75000"/>
                  </a:schemeClr>
                </a:solidFill>
                <a:latin typeface="Arial" charset="0"/>
                <a:ea typeface="宋体" pitchFamily="2" charset="-122"/>
                <a:cs typeface="Arial" charset="0"/>
              </a:rPr>
              <a:t>  H Liu            M Draganescu    S Guo                Y Wang        M Dooner      C Krupke</a:t>
            </a:r>
            <a:endParaRPr lang="en-GB" sz="1800" kern="0" dirty="0">
              <a:solidFill>
                <a:schemeClr val="accent6">
                  <a:lumMod val="75000"/>
                </a:schemeClr>
              </a:solidFill>
              <a:latin typeface="Arial" charset="0"/>
              <a:ea typeface="宋体" pitchFamily="2" charset="-122"/>
              <a:cs typeface="Arial" charset="0"/>
            </a:endParaRPr>
          </a:p>
        </p:txBody>
      </p:sp>
    </p:spTree>
    <p:extLst>
      <p:ext uri="{BB962C8B-B14F-4D97-AF65-F5344CB8AC3E}">
        <p14:creationId xmlns:p14="http://schemas.microsoft.com/office/powerpoint/2010/main" val="1981160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67966" name="Visio" r:id="rId3" imgW="2550131" imgH="1057330" progId="Visio.Drawing.11">
                  <p:link updateAutomatic="1"/>
                </p:oleObj>
              </mc:Choice>
              <mc:Fallback>
                <p:oleObj name="Visio" r:id="rId3" imgW="2550131" imgH="1057330" progId="Visio.Drawing.11">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67939" name="Picture 3" descr="C:\JWANG\Dept_Personnel_Univ\Research groupSchool\Group Logos+posters\group.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76672"/>
            <a:ext cx="9180537" cy="56123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62000" y="2114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The Team </a:t>
            </a:r>
            <a:endParaRPr lang="en-GB" sz="3200" b="1" kern="0" dirty="0">
              <a:solidFill>
                <a:schemeClr val="accent6">
                  <a:lumMod val="75000"/>
                </a:schemeClr>
              </a:solidFill>
              <a:latin typeface="Arial" charset="0"/>
              <a:ea typeface="宋体" pitchFamily="2" charset="-122"/>
              <a:cs typeface="Arial" charset="0"/>
            </a:endParaRPr>
          </a:p>
        </p:txBody>
      </p:sp>
    </p:spTree>
    <p:extLst>
      <p:ext uri="{BB962C8B-B14F-4D97-AF65-F5344CB8AC3E}">
        <p14:creationId xmlns:p14="http://schemas.microsoft.com/office/powerpoint/2010/main" val="979132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8" name="Picture 6" descr="C:\Users\esskbo\Pictures\windmills_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32" y="0"/>
            <a:ext cx="9155832" cy="134076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66946" name="Visio" r:id="rId4" imgW="2550131" imgH="1057330" progId="Visio.Drawing.11">
                  <p:link updateAutomatic="1"/>
                </p:oleObj>
              </mc:Choice>
              <mc:Fallback>
                <p:oleObj name="Visio" r:id="rId4" imgW="2550131" imgH="1057330" progId="Visio.Drawing.11">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p:nvPr/>
        </p:nvSpPr>
        <p:spPr>
          <a:xfrm>
            <a:off x="179512" y="377996"/>
            <a:ext cx="8712968" cy="646331"/>
          </a:xfrm>
          <a:prstGeom prst="rect">
            <a:avLst/>
          </a:prstGeom>
        </p:spPr>
        <p:txBody>
          <a:bodyPr wrap="square">
            <a:spAutoFit/>
          </a:bodyPr>
          <a:lstStyle/>
          <a:p>
            <a:pPr marL="342900" lvl="0" indent="-342900" algn="ctr" eaLnBrk="1" hangingPunct="1">
              <a:spcBef>
                <a:spcPct val="20000"/>
              </a:spcBef>
              <a:defRPr/>
            </a:pPr>
            <a:r>
              <a:rPr lang="en-GB" sz="3600" b="1" kern="0" dirty="0" smtClean="0">
                <a:solidFill>
                  <a:schemeClr val="bg1"/>
                </a:solidFill>
                <a:latin typeface="Arial" charset="0"/>
                <a:ea typeface="宋体" pitchFamily="2" charset="-122"/>
                <a:cs typeface="Arial" charset="0"/>
              </a:rPr>
              <a:t>Research Areas </a:t>
            </a:r>
            <a:endParaRPr lang="en-GB" sz="3600" b="1" kern="0" dirty="0">
              <a:solidFill>
                <a:schemeClr val="bg1"/>
              </a:solidFill>
              <a:latin typeface="Arial" charset="0"/>
              <a:ea typeface="宋体" pitchFamily="2" charset="-122"/>
              <a:cs typeface="Arial" charset="0"/>
            </a:endParaRPr>
          </a:p>
        </p:txBody>
      </p:sp>
      <p:sp>
        <p:nvSpPr>
          <p:cNvPr id="5" name="Rectangle 4"/>
          <p:cNvSpPr/>
          <p:nvPr/>
        </p:nvSpPr>
        <p:spPr>
          <a:xfrm>
            <a:off x="250625" y="2060848"/>
            <a:ext cx="8712968" cy="1557349"/>
          </a:xfrm>
          <a:prstGeom prst="rect">
            <a:avLst/>
          </a:prstGeom>
        </p:spPr>
        <p:txBody>
          <a:bodyPr wrap="square">
            <a:spAutoFit/>
          </a:bodyPr>
          <a:lstStyle/>
          <a:p>
            <a:pPr marL="457200" lvl="0" indent="-457200" eaLnBrk="1" hangingPunct="1">
              <a:spcBef>
                <a:spcPct val="20000"/>
              </a:spcBef>
              <a:buFont typeface="Arial" pitchFamily="34" charset="0"/>
              <a:buChar char="•"/>
              <a:defRPr/>
            </a:pPr>
            <a:r>
              <a:rPr lang="en-GB" sz="2800" kern="0" dirty="0" smtClean="0">
                <a:solidFill>
                  <a:schemeClr val="accent6">
                    <a:lumMod val="75000"/>
                  </a:schemeClr>
                </a:solidFill>
                <a:latin typeface="Arial" charset="0"/>
                <a:ea typeface="宋体" pitchFamily="2" charset="-122"/>
                <a:cs typeface="Arial" charset="0"/>
              </a:rPr>
              <a:t>Energy efficiency: systems, drives and control</a:t>
            </a:r>
            <a:endParaRPr lang="en-GB" sz="2800" kern="0" dirty="0">
              <a:solidFill>
                <a:schemeClr val="accent6">
                  <a:lumMod val="75000"/>
                </a:schemeClr>
              </a:solidFill>
              <a:latin typeface="Arial" charset="0"/>
              <a:ea typeface="宋体" pitchFamily="2" charset="-122"/>
              <a:cs typeface="Arial" charset="0"/>
            </a:endParaRPr>
          </a:p>
          <a:p>
            <a:pPr marL="457200" lvl="0" indent="-457200" eaLnBrk="1" hangingPunct="1">
              <a:spcBef>
                <a:spcPct val="20000"/>
              </a:spcBef>
              <a:buFont typeface="Arial" pitchFamily="34" charset="0"/>
              <a:buChar char="•"/>
              <a:defRPr/>
            </a:pPr>
            <a:r>
              <a:rPr lang="en-GB" sz="2800" kern="0" dirty="0">
                <a:solidFill>
                  <a:schemeClr val="accent6">
                    <a:lumMod val="75000"/>
                  </a:schemeClr>
                </a:solidFill>
                <a:latin typeface="Arial" charset="0"/>
                <a:ea typeface="宋体" pitchFamily="2" charset="-122"/>
                <a:cs typeface="Arial" charset="0"/>
              </a:rPr>
              <a:t>Power system modelling and control</a:t>
            </a:r>
          </a:p>
          <a:p>
            <a:pPr marL="457200" indent="-457200" eaLnBrk="1" hangingPunct="1">
              <a:spcBef>
                <a:spcPct val="20000"/>
              </a:spcBef>
              <a:buFont typeface="Arial" pitchFamily="34" charset="0"/>
              <a:buChar char="•"/>
              <a:defRPr/>
            </a:pPr>
            <a:r>
              <a:rPr lang="en-GB" sz="2800" kern="0" dirty="0" smtClean="0">
                <a:solidFill>
                  <a:schemeClr val="accent6">
                    <a:lumMod val="75000"/>
                  </a:schemeClr>
                </a:solidFill>
                <a:latin typeface="Arial" charset="0"/>
                <a:ea typeface="宋体" pitchFamily="2" charset="-122"/>
                <a:cs typeface="Arial" charset="0"/>
              </a:rPr>
              <a:t>Nonlinear system control theory and applications</a:t>
            </a:r>
            <a:endParaRPr lang="en-GB" sz="2800" kern="0" dirty="0">
              <a:solidFill>
                <a:schemeClr val="accent6">
                  <a:lumMod val="75000"/>
                </a:schemeClr>
              </a:solidFill>
              <a:latin typeface="Arial" charset="0"/>
              <a:ea typeface="宋体" pitchFamily="2" charset="-122"/>
              <a:cs typeface="Arial" charset="0"/>
            </a:endParaRPr>
          </a:p>
        </p:txBody>
      </p:sp>
      <p:pic>
        <p:nvPicPr>
          <p:cNvPr id="166917" name="Picture 5" descr="C:\JWANG\Dept_Personnel_Univ\Research groupSchool\Group Logos+posters\Eggborough.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653136"/>
            <a:ext cx="9252520" cy="1519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132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77" name="Picture 17" descr="C:\JWANG\Dept_Personnel_Univ\Research groupSchool\Group Logos+posters\simulato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2135" y="2348880"/>
            <a:ext cx="2233698" cy="1485491"/>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Connector 25"/>
          <p:cNvCxnSpPr/>
          <p:nvPr/>
        </p:nvCxnSpPr>
        <p:spPr>
          <a:xfrm>
            <a:off x="0" y="981075"/>
            <a:ext cx="9144000" cy="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7105" name="Object 1"/>
          <p:cNvGraphicFramePr>
            <a:graphicFrameLocks noChangeAspect="1"/>
          </p:cNvGraphicFramePr>
          <p:nvPr/>
        </p:nvGraphicFramePr>
        <p:xfrm>
          <a:off x="7994650" y="6381750"/>
          <a:ext cx="1149351" cy="476250"/>
        </p:xfrm>
        <a:graphic>
          <a:graphicData uri="http://schemas.openxmlformats.org/presentationml/2006/ole">
            <mc:AlternateContent xmlns:mc="http://schemas.openxmlformats.org/markup-compatibility/2006">
              <mc:Choice xmlns:v="urn:schemas-microsoft-com:vml" Requires="v">
                <p:oleObj spid="_x0000_s169000" name="Visio" r:id="rId4" imgW="2550131" imgH="1057330" progId="Visio.Drawing.11">
                  <p:link updateAutomatic="1"/>
                </p:oleObj>
              </mc:Choice>
              <mc:Fallback>
                <p:oleObj name="Visio" r:id="rId4" imgW="2550131" imgH="1057330" progId="Visio.Drawing.11">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650" y="6381750"/>
                        <a:ext cx="1149351"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Rectangle 3"/>
          <p:cNvSpPr/>
          <p:nvPr/>
        </p:nvSpPr>
        <p:spPr>
          <a:xfrm>
            <a:off x="179512" y="204029"/>
            <a:ext cx="8712968" cy="584775"/>
          </a:xfrm>
          <a:prstGeom prst="rect">
            <a:avLst/>
          </a:prstGeom>
        </p:spPr>
        <p:txBody>
          <a:bodyPr wrap="square">
            <a:spAutoFit/>
          </a:bodyPr>
          <a:lstStyle/>
          <a:p>
            <a:pPr marL="342900" lvl="0" indent="-342900" algn="ctr" eaLnBrk="1" hangingPunct="1">
              <a:spcBef>
                <a:spcPct val="20000"/>
              </a:spcBef>
              <a:defRPr/>
            </a:pPr>
            <a:r>
              <a:rPr lang="en-GB" sz="3200" b="1" kern="0" dirty="0" smtClean="0">
                <a:solidFill>
                  <a:schemeClr val="accent6">
                    <a:lumMod val="75000"/>
                  </a:schemeClr>
                </a:solidFill>
                <a:latin typeface="Arial" charset="0"/>
                <a:ea typeface="宋体" pitchFamily="2" charset="-122"/>
                <a:cs typeface="Arial" charset="0"/>
              </a:rPr>
              <a:t>Research Project</a:t>
            </a:r>
            <a:endParaRPr lang="en-GB" sz="3200" b="1" kern="0" dirty="0">
              <a:solidFill>
                <a:schemeClr val="accent6">
                  <a:lumMod val="75000"/>
                </a:schemeClr>
              </a:solidFill>
              <a:latin typeface="Arial" charset="0"/>
              <a:ea typeface="宋体" pitchFamily="2" charset="-122"/>
              <a:cs typeface="Arial" charset="0"/>
            </a:endParaRPr>
          </a:p>
        </p:txBody>
      </p:sp>
      <p:sp>
        <p:nvSpPr>
          <p:cNvPr id="5" name="Rectangle 4"/>
          <p:cNvSpPr/>
          <p:nvPr/>
        </p:nvSpPr>
        <p:spPr>
          <a:xfrm>
            <a:off x="225548" y="1128420"/>
            <a:ext cx="8918452" cy="1200329"/>
          </a:xfrm>
          <a:prstGeom prst="rect">
            <a:avLst/>
          </a:prstGeom>
        </p:spPr>
        <p:txBody>
          <a:bodyPr wrap="square">
            <a:spAutoFit/>
          </a:bodyPr>
          <a:lstStyle/>
          <a:p>
            <a:pPr lvl="0" algn="ctr" eaLnBrk="1" hangingPunct="1">
              <a:spcBef>
                <a:spcPct val="20000"/>
              </a:spcBef>
              <a:defRPr/>
            </a:pPr>
            <a:r>
              <a:rPr lang="en-GB" kern="0" dirty="0" smtClean="0">
                <a:solidFill>
                  <a:schemeClr val="accent6">
                    <a:lumMod val="75000"/>
                  </a:schemeClr>
                </a:solidFill>
                <a:latin typeface="Arial" charset="0"/>
                <a:ea typeface="宋体" pitchFamily="2" charset="-122"/>
                <a:cs typeface="Arial" charset="0"/>
              </a:rPr>
              <a:t>Supercritical coal fire power plant modelling, simulation and control, gird code compliance study</a:t>
            </a:r>
          </a:p>
          <a:p>
            <a:pPr lvl="0" algn="ctr" eaLnBrk="1" hangingPunct="1">
              <a:spcBef>
                <a:spcPct val="20000"/>
              </a:spcBef>
              <a:defRPr/>
            </a:pPr>
            <a:r>
              <a:rPr lang="en-GB" sz="2000" kern="0" dirty="0" smtClean="0">
                <a:solidFill>
                  <a:schemeClr val="accent6">
                    <a:lumMod val="75000"/>
                  </a:schemeClr>
                </a:solidFill>
                <a:latin typeface="Arial" charset="0"/>
                <a:ea typeface="宋体" pitchFamily="2" charset="-122"/>
                <a:cs typeface="Arial" charset="0"/>
              </a:rPr>
              <a:t>A joint project with Birmingham University, Tsinghua and NCEPU</a:t>
            </a:r>
            <a:endParaRPr lang="en-GB" sz="2000" kern="0" dirty="0">
              <a:solidFill>
                <a:schemeClr val="accent6">
                  <a:lumMod val="75000"/>
                </a:schemeClr>
              </a:solidFill>
              <a:latin typeface="Arial" charset="0"/>
              <a:ea typeface="宋体" pitchFamily="2" charset="-122"/>
              <a:cs typeface="Arial" charset="0"/>
            </a:endParaRPr>
          </a:p>
        </p:txBody>
      </p:sp>
      <p:pic>
        <p:nvPicPr>
          <p:cNvPr id="7" name="Picture 23" descr="_MG_3424.JPG"/>
          <p:cNvPicPr>
            <a:picLocks noChangeAspect="1"/>
          </p:cNvPicPr>
          <p:nvPr/>
        </p:nvPicPr>
        <p:blipFill>
          <a:blip r:embed="rId6" cstate="print"/>
          <a:srcRect/>
          <a:stretch>
            <a:fillRect/>
          </a:stretch>
        </p:blipFill>
        <p:spPr bwMode="auto">
          <a:xfrm>
            <a:off x="56296" y="4494878"/>
            <a:ext cx="2093847" cy="1396380"/>
          </a:xfrm>
          <a:prstGeom prst="rect">
            <a:avLst/>
          </a:prstGeom>
          <a:noFill/>
          <a:ln w="9525">
            <a:noFill/>
            <a:miter lim="800000"/>
            <a:headEnd/>
            <a:tailEnd/>
          </a:ln>
        </p:spPr>
      </p:pic>
      <p:pic>
        <p:nvPicPr>
          <p:cNvPr id="168966" name="Picture 2" descr="DSCN918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108" y="2595440"/>
            <a:ext cx="1986035" cy="14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4" descr="epsrc.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45567" y="204029"/>
            <a:ext cx="128699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04048" y="3933056"/>
            <a:ext cx="3731789" cy="2186917"/>
          </a:xfrm>
          <a:prstGeom prst="rect">
            <a:avLst/>
          </a:prstGeom>
          <a:noFill/>
          <a:ln>
            <a:noFill/>
          </a:ln>
        </p:spPr>
      </p:pic>
      <p:pic>
        <p:nvPicPr>
          <p:cNvPr id="8" name="Picture 3"/>
          <p:cNvPicPr>
            <a:picLocks noChangeAspect="1" noChangeArrowheads="1"/>
          </p:cNvPicPr>
          <p:nvPr/>
        </p:nvPicPr>
        <p:blipFill>
          <a:blip r:embed="rId10" cstate="print">
            <a:clrChange>
              <a:clrFrom>
                <a:srgbClr val="FFFFFF"/>
              </a:clrFrom>
              <a:clrTo>
                <a:srgbClr val="FFFFFF">
                  <a:alpha val="0"/>
                </a:srgbClr>
              </a:clrTo>
            </a:clrChange>
          </a:blip>
          <a:srcRect l="15814" t="16150" r="13973" b="7634"/>
          <a:stretch>
            <a:fillRect/>
          </a:stretch>
        </p:blipFill>
        <p:spPr bwMode="auto">
          <a:xfrm>
            <a:off x="2339752" y="2641940"/>
            <a:ext cx="3817364" cy="2827677"/>
          </a:xfrm>
          <a:prstGeom prst="rect">
            <a:avLst/>
          </a:prstGeom>
          <a:noFill/>
          <a:ln w="9525">
            <a:noFill/>
            <a:miter lim="800000"/>
            <a:headEnd/>
            <a:tailEnd/>
          </a:ln>
        </p:spPr>
      </p:pic>
    </p:spTree>
    <p:extLst>
      <p:ext uri="{BB962C8B-B14F-4D97-AF65-F5344CB8AC3E}">
        <p14:creationId xmlns:p14="http://schemas.microsoft.com/office/powerpoint/2010/main" val="979132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Warwick_light_background">
  <a:themeElements>
    <a:clrScheme name="Warwick_light_backgroun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Warwick_light_backgrou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Warwick_light_backgroun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arwick_light_background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arwick_light_background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arwick_light_background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arwick_light_backgrou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arwick_light_backgrou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arwick_light_backgrou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Designs\Warwick_light_background.pot</Template>
  <TotalTime>9266</TotalTime>
  <Words>599</Words>
  <Application>Microsoft Office PowerPoint</Application>
  <PresentationFormat>On-screen Show (4:3)</PresentationFormat>
  <Paragraphs>139</Paragraphs>
  <Slides>23</Slides>
  <Notes>2</Notes>
  <HiddenSlides>0</HiddenSlides>
  <MMClips>0</MMClips>
  <ScaleCrop>false</ScaleCrop>
  <HeadingPairs>
    <vt:vector size="8" baseType="variant">
      <vt:variant>
        <vt:lpstr>Theme</vt:lpstr>
      </vt:variant>
      <vt:variant>
        <vt:i4>1</vt:i4>
      </vt:variant>
      <vt:variant>
        <vt:lpstr>Links</vt:lpstr>
      </vt:variant>
      <vt:variant>
        <vt:i4>22</vt:i4>
      </vt:variant>
      <vt:variant>
        <vt:lpstr>Embedded OLE Servers</vt:lpstr>
      </vt:variant>
      <vt:variant>
        <vt:i4>1</vt:i4>
      </vt:variant>
      <vt:variant>
        <vt:lpstr>Slide Titles</vt:lpstr>
      </vt:variant>
      <vt:variant>
        <vt:i4>23</vt:i4>
      </vt:variant>
    </vt:vector>
  </HeadingPairs>
  <TitlesOfParts>
    <vt:vector size="47" baseType="lpstr">
      <vt:lpstr>Warwick_light_background</vt:lpstr>
      <vt:lpstr>D:\JWANG\Dept_Personnel_Univ\School and Research group\Group Logos+posters\logo-final white background.vsd\Drawing\~Page-1\Sheet.30</vt:lpstr>
      <vt:lpstr>D:\JWANG\Dept_Personnel_Univ\School and Research group\Group Logos+posters\logo-final white background.vsd\Drawing\~Page-1\Sheet.36</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D:\JWANG\Dept_Personnel_Univ\School and Research group\Group Logos+posters\logo-final white background.vsd\Drawing\~Page-1\Sheet.13</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Stuart Lawson</dc:creator>
  <cp:lastModifiedBy>esskbo</cp:lastModifiedBy>
  <cp:revision>465</cp:revision>
  <dcterms:created xsi:type="dcterms:W3CDTF">2000-09-29T11:09:24Z</dcterms:created>
  <dcterms:modified xsi:type="dcterms:W3CDTF">2013-07-26T09:43:56Z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3</vt:i4>
  </property>
  <property fmtid="{D5CDD505-2E9C-101B-9397-08002B2CF9AE}" pid="6" name="ScreenUsage">
    <vt:i4>3</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1</vt:i4>
  </property>
  <property fmtid="{D5CDD505-2E9C-101B-9397-08002B2CF9AE}" pid="19" name="ShowNotes">
    <vt:bool>false</vt:bool>
  </property>
  <property fmtid="{D5CDD505-2E9C-101B-9397-08002B2CF9AE}" pid="20" name="NavBtnPos">
    <vt:i4>3</vt:i4>
  </property>
  <property fmtid="{D5CDD505-2E9C-101B-9397-08002B2CF9AE}" pid="21" name="OutputDir">
    <vt:lpwstr>C:\temp</vt:lpwstr>
  </property>
</Properties>
</file>