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86" r:id="rId3"/>
    <p:sldId id="287" r:id="rId4"/>
    <p:sldId id="288" r:id="rId5"/>
    <p:sldId id="289" r:id="rId6"/>
    <p:sldId id="290" r:id="rId7"/>
    <p:sldId id="291" r:id="rId8"/>
    <p:sldId id="292" r:id="rId9"/>
    <p:sldId id="299" r:id="rId10"/>
    <p:sldId id="301" r:id="rId11"/>
    <p:sldId id="302" r:id="rId12"/>
    <p:sldId id="303" r:id="rId13"/>
    <p:sldId id="304" r:id="rId14"/>
    <p:sldId id="305" r:id="rId15"/>
    <p:sldId id="306" r:id="rId16"/>
    <p:sldId id="307" r:id="rId17"/>
    <p:sldId id="308" r:id="rId18"/>
    <p:sldId id="309" r:id="rId19"/>
    <p:sldId id="310" r:id="rId20"/>
    <p:sldId id="318" r:id="rId21"/>
    <p:sldId id="311" r:id="rId22"/>
    <p:sldId id="312" r:id="rId23"/>
    <p:sldId id="313" r:id="rId24"/>
    <p:sldId id="314" r:id="rId25"/>
    <p:sldId id="315" r:id="rId26"/>
    <p:sldId id="316" r:id="rId27"/>
    <p:sldId id="31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962" autoAdjust="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2EA7B4-FD2B-46A5-8185-4F48320A98A5}" type="datetimeFigureOut">
              <a:rPr lang="en-GB" smtClean="0"/>
              <a:t>15/01/2014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92758D-4BC2-483F-B0CE-AE332FE436A2}" type="slidenum">
              <a:rPr lang="en-GB" smtClean="0"/>
              <a:t>‹#›</a:t>
            </a:fld>
            <a:endParaRPr lang="en-GB"/>
          </a:p>
        </p:txBody>
      </p:sp>
    </p:spTree>
    <p:extLst>
      <p:ext uri="{BB962C8B-B14F-4D97-AF65-F5344CB8AC3E}">
        <p14:creationId xmlns:p14="http://schemas.microsoft.com/office/powerpoint/2010/main" val="563068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xfrm>
            <a:off x="914402" y="4343401"/>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075DC7A-AB9A-4F33-8492-4B8437A7B6AD}" type="datetimeFigureOut">
              <a:rPr lang="en-GB" smtClean="0"/>
              <a:t>15/01/2014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187B0C-70F5-49D7-A681-2CD46883D8DB}" type="slidenum">
              <a:rPr lang="en-GB" smtClean="0"/>
              <a:t>‹#›</a:t>
            </a:fld>
            <a:endParaRPr lang="en-GB"/>
          </a:p>
        </p:txBody>
      </p:sp>
    </p:spTree>
    <p:extLst>
      <p:ext uri="{BB962C8B-B14F-4D97-AF65-F5344CB8AC3E}">
        <p14:creationId xmlns:p14="http://schemas.microsoft.com/office/powerpoint/2010/main" val="822718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075DC7A-AB9A-4F33-8492-4B8437A7B6AD}" type="datetimeFigureOut">
              <a:rPr lang="en-GB" smtClean="0"/>
              <a:t>15/01/2014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187B0C-70F5-49D7-A681-2CD46883D8DB}" type="slidenum">
              <a:rPr lang="en-GB" smtClean="0"/>
              <a:t>‹#›</a:t>
            </a:fld>
            <a:endParaRPr lang="en-GB"/>
          </a:p>
        </p:txBody>
      </p:sp>
    </p:spTree>
    <p:extLst>
      <p:ext uri="{BB962C8B-B14F-4D97-AF65-F5344CB8AC3E}">
        <p14:creationId xmlns:p14="http://schemas.microsoft.com/office/powerpoint/2010/main" val="1700086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075DC7A-AB9A-4F33-8492-4B8437A7B6AD}" type="datetimeFigureOut">
              <a:rPr lang="en-GB" smtClean="0"/>
              <a:t>15/01/2014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187B0C-70F5-49D7-A681-2CD46883D8DB}" type="slidenum">
              <a:rPr lang="en-GB" smtClean="0"/>
              <a:t>‹#›</a:t>
            </a:fld>
            <a:endParaRPr lang="en-GB"/>
          </a:p>
        </p:txBody>
      </p:sp>
    </p:spTree>
    <p:extLst>
      <p:ext uri="{BB962C8B-B14F-4D97-AF65-F5344CB8AC3E}">
        <p14:creationId xmlns:p14="http://schemas.microsoft.com/office/powerpoint/2010/main" val="1994169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075DC7A-AB9A-4F33-8492-4B8437A7B6AD}" type="datetimeFigureOut">
              <a:rPr lang="en-GB" smtClean="0"/>
              <a:t>15/01/2014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187B0C-70F5-49D7-A681-2CD46883D8DB}" type="slidenum">
              <a:rPr lang="en-GB" smtClean="0"/>
              <a:t>‹#›</a:t>
            </a:fld>
            <a:endParaRPr lang="en-GB"/>
          </a:p>
        </p:txBody>
      </p:sp>
    </p:spTree>
    <p:extLst>
      <p:ext uri="{BB962C8B-B14F-4D97-AF65-F5344CB8AC3E}">
        <p14:creationId xmlns:p14="http://schemas.microsoft.com/office/powerpoint/2010/main" val="2428141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75DC7A-AB9A-4F33-8492-4B8437A7B6AD}" type="datetimeFigureOut">
              <a:rPr lang="en-GB" smtClean="0"/>
              <a:t>15/01/2014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187B0C-70F5-49D7-A681-2CD46883D8DB}" type="slidenum">
              <a:rPr lang="en-GB" smtClean="0"/>
              <a:t>‹#›</a:t>
            </a:fld>
            <a:endParaRPr lang="en-GB"/>
          </a:p>
        </p:txBody>
      </p:sp>
    </p:spTree>
    <p:extLst>
      <p:ext uri="{BB962C8B-B14F-4D97-AF65-F5344CB8AC3E}">
        <p14:creationId xmlns:p14="http://schemas.microsoft.com/office/powerpoint/2010/main" val="620543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075DC7A-AB9A-4F33-8492-4B8437A7B6AD}" type="datetimeFigureOut">
              <a:rPr lang="en-GB" smtClean="0"/>
              <a:t>15/01/2014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9187B0C-70F5-49D7-A681-2CD46883D8DB}" type="slidenum">
              <a:rPr lang="en-GB" smtClean="0"/>
              <a:t>‹#›</a:t>
            </a:fld>
            <a:endParaRPr lang="en-GB"/>
          </a:p>
        </p:txBody>
      </p:sp>
    </p:spTree>
    <p:extLst>
      <p:ext uri="{BB962C8B-B14F-4D97-AF65-F5344CB8AC3E}">
        <p14:creationId xmlns:p14="http://schemas.microsoft.com/office/powerpoint/2010/main" val="1958869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075DC7A-AB9A-4F33-8492-4B8437A7B6AD}" type="datetimeFigureOut">
              <a:rPr lang="en-GB" smtClean="0"/>
              <a:t>15/01/2014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9187B0C-70F5-49D7-A681-2CD46883D8DB}" type="slidenum">
              <a:rPr lang="en-GB" smtClean="0"/>
              <a:t>‹#›</a:t>
            </a:fld>
            <a:endParaRPr lang="en-GB"/>
          </a:p>
        </p:txBody>
      </p:sp>
    </p:spTree>
    <p:extLst>
      <p:ext uri="{BB962C8B-B14F-4D97-AF65-F5344CB8AC3E}">
        <p14:creationId xmlns:p14="http://schemas.microsoft.com/office/powerpoint/2010/main" val="1846549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075DC7A-AB9A-4F33-8492-4B8437A7B6AD}" type="datetimeFigureOut">
              <a:rPr lang="en-GB" smtClean="0"/>
              <a:t>15/01/2014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9187B0C-70F5-49D7-A681-2CD46883D8DB}" type="slidenum">
              <a:rPr lang="en-GB" smtClean="0"/>
              <a:t>‹#›</a:t>
            </a:fld>
            <a:endParaRPr lang="en-GB"/>
          </a:p>
        </p:txBody>
      </p:sp>
    </p:spTree>
    <p:extLst>
      <p:ext uri="{BB962C8B-B14F-4D97-AF65-F5344CB8AC3E}">
        <p14:creationId xmlns:p14="http://schemas.microsoft.com/office/powerpoint/2010/main" val="571721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75DC7A-AB9A-4F33-8492-4B8437A7B6AD}" type="datetimeFigureOut">
              <a:rPr lang="en-GB" smtClean="0"/>
              <a:t>15/01/2014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9187B0C-70F5-49D7-A681-2CD46883D8DB}" type="slidenum">
              <a:rPr lang="en-GB" smtClean="0"/>
              <a:t>‹#›</a:t>
            </a:fld>
            <a:endParaRPr lang="en-GB"/>
          </a:p>
        </p:txBody>
      </p:sp>
    </p:spTree>
    <p:extLst>
      <p:ext uri="{BB962C8B-B14F-4D97-AF65-F5344CB8AC3E}">
        <p14:creationId xmlns:p14="http://schemas.microsoft.com/office/powerpoint/2010/main" val="3362720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75DC7A-AB9A-4F33-8492-4B8437A7B6AD}" type="datetimeFigureOut">
              <a:rPr lang="en-GB" smtClean="0"/>
              <a:t>15/01/2014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9187B0C-70F5-49D7-A681-2CD46883D8DB}" type="slidenum">
              <a:rPr lang="en-GB" smtClean="0"/>
              <a:t>‹#›</a:t>
            </a:fld>
            <a:endParaRPr lang="en-GB"/>
          </a:p>
        </p:txBody>
      </p:sp>
    </p:spTree>
    <p:extLst>
      <p:ext uri="{BB962C8B-B14F-4D97-AF65-F5344CB8AC3E}">
        <p14:creationId xmlns:p14="http://schemas.microsoft.com/office/powerpoint/2010/main" val="231832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75DC7A-AB9A-4F33-8492-4B8437A7B6AD}" type="datetimeFigureOut">
              <a:rPr lang="en-GB" smtClean="0"/>
              <a:t>15/01/2014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9187B0C-70F5-49D7-A681-2CD46883D8DB}" type="slidenum">
              <a:rPr lang="en-GB" smtClean="0"/>
              <a:t>‹#›</a:t>
            </a:fld>
            <a:endParaRPr lang="en-GB"/>
          </a:p>
        </p:txBody>
      </p:sp>
    </p:spTree>
    <p:extLst>
      <p:ext uri="{BB962C8B-B14F-4D97-AF65-F5344CB8AC3E}">
        <p14:creationId xmlns:p14="http://schemas.microsoft.com/office/powerpoint/2010/main" val="2067644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75DC7A-AB9A-4F33-8492-4B8437A7B6AD}" type="datetimeFigureOut">
              <a:rPr lang="en-GB" smtClean="0"/>
              <a:t>15/01/2014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187B0C-70F5-49D7-A681-2CD46883D8DB}" type="slidenum">
              <a:rPr lang="en-GB" smtClean="0"/>
              <a:t>‹#›</a:t>
            </a:fld>
            <a:endParaRPr lang="en-GB"/>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8" name="Picture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463031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1.w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19.jp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4.wmf"/><Relationship Id="rId11" Type="http://schemas.openxmlformats.org/officeDocument/2006/relationships/image" Target="../media/image18.jpeg"/><Relationship Id="rId5" Type="http://schemas.openxmlformats.org/officeDocument/2006/relationships/oleObject" Target="../embeddings/oleObject3.bin"/><Relationship Id="rId10" Type="http://schemas.openxmlformats.org/officeDocument/2006/relationships/image" Target="../media/image17.jpeg"/><Relationship Id="rId4" Type="http://schemas.openxmlformats.org/officeDocument/2006/relationships/image" Target="../media/image13.wmf"/><Relationship Id="rId9" Type="http://schemas.openxmlformats.org/officeDocument/2006/relationships/image" Target="../media/image16.jpeg"/></Relationships>
</file>

<file path=ppt/slides/_rels/slide13.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jpeg"/></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Theme 3: Packaging and Integration</a:t>
            </a:r>
            <a:endParaRPr lang="en-GB" dirty="0"/>
          </a:p>
        </p:txBody>
      </p:sp>
      <p:sp>
        <p:nvSpPr>
          <p:cNvPr id="3" name="Subtitle 2"/>
          <p:cNvSpPr>
            <a:spLocks noGrp="1"/>
          </p:cNvSpPr>
          <p:nvPr>
            <p:ph type="subTitle" idx="1"/>
          </p:nvPr>
        </p:nvSpPr>
        <p:spPr/>
        <p:txBody>
          <a:bodyPr/>
          <a:lstStyle/>
          <a:p>
            <a:r>
              <a:rPr lang="en-GB" dirty="0"/>
              <a:t>Mark </a:t>
            </a:r>
            <a:r>
              <a:rPr lang="en-GB" dirty="0" smtClean="0"/>
              <a:t>Johnson, </a:t>
            </a:r>
            <a:r>
              <a:rPr lang="en-GB" dirty="0"/>
              <a:t>Lee Empringham</a:t>
            </a:r>
            <a:r>
              <a:rPr lang="en-GB" dirty="0" smtClean="0"/>
              <a:t>, Rasha Saeed, Jordi Espina</a:t>
            </a:r>
            <a:endParaRPr lang="en-GB" dirty="0"/>
          </a:p>
        </p:txBody>
      </p:sp>
      <p:sp>
        <p:nvSpPr>
          <p:cNvPr id="4" name="Subtitle 2"/>
          <p:cNvSpPr txBox="1">
            <a:spLocks/>
          </p:cNvSpPr>
          <p:nvPr/>
        </p:nvSpPr>
        <p:spPr>
          <a:xfrm>
            <a:off x="1524000" y="4653136"/>
            <a:ext cx="6400800" cy="1138064"/>
          </a:xfrm>
          <a:prstGeom prst="rect">
            <a:avLst/>
          </a:prstGeom>
        </p:spPr>
        <p:txBody>
          <a:bodyPr vert="horz" lIns="91440" tIns="45720" rIns="91440" bIns="45720" rtlCol="0">
            <a:normAutofit fontScale="25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GB" i="1" dirty="0" smtClean="0"/>
          </a:p>
          <a:p>
            <a:endParaRPr lang="en-GB" sz="8000" i="1" dirty="0" smtClean="0"/>
          </a:p>
          <a:p>
            <a:endParaRPr lang="en-GB" i="1" dirty="0" smtClean="0"/>
          </a:p>
          <a:p>
            <a:r>
              <a:rPr lang="en-GB" i="1" dirty="0" smtClean="0"/>
              <a:t>This presentation is issued by University of Nottingham and given in confidence.  It is not to be reproduced in whole or in part without the prior written permission of the University of Nottingham. The information contained herein is the property of the University of Nottingham and is to be used for the purpose for which it is submitted and is not to be released in whole or in part or the contents disclosed to a third party without the prior written permission of the University of Nottingham.</a:t>
            </a:r>
            <a:endParaRPr lang="en-GB" dirty="0" smtClean="0"/>
          </a:p>
          <a:p>
            <a:endParaRPr lang="en-GB" dirty="0"/>
          </a:p>
        </p:txBody>
      </p:sp>
    </p:spTree>
    <p:extLst>
      <p:ext uri="{BB962C8B-B14F-4D97-AF65-F5344CB8AC3E}">
        <p14:creationId xmlns:p14="http://schemas.microsoft.com/office/powerpoint/2010/main" val="41878430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357188" y="620688"/>
            <a:ext cx="8382000" cy="5786437"/>
          </a:xfrm>
          <a:prstGeom prst="rect">
            <a:avLst/>
          </a:prstGeom>
        </p:spPr>
        <p:txBody>
          <a:bodyPr/>
          <a:lstStyle>
            <a:lvl1pPr marL="342900" indent="-342900" algn="l" rtl="0" eaLnBrk="0" fontAlgn="base" hangingPunct="0">
              <a:spcBef>
                <a:spcPct val="20000"/>
              </a:spcBef>
              <a:spcAft>
                <a:spcPct val="0"/>
              </a:spcAft>
              <a:buClr>
                <a:srgbClr val="FF6600"/>
              </a:buClr>
              <a:buSzPct val="100000"/>
              <a:buFont typeface="Arial" pitchFamily="34" charset="0"/>
              <a:buChar char="●"/>
              <a:defRPr sz="2400">
                <a:solidFill>
                  <a:srgbClr val="003366"/>
                </a:solidFill>
                <a:latin typeface="+mn-lt"/>
                <a:ea typeface="+mn-ea"/>
                <a:cs typeface="+mn-cs"/>
              </a:defRPr>
            </a:lvl1pPr>
            <a:lvl2pPr marL="681038" indent="-223838" algn="l" rtl="0" eaLnBrk="0" fontAlgn="base" hangingPunct="0">
              <a:spcBef>
                <a:spcPct val="20000"/>
              </a:spcBef>
              <a:spcAft>
                <a:spcPct val="0"/>
              </a:spcAft>
              <a:buClr>
                <a:srgbClr val="FF6600"/>
              </a:buClr>
              <a:buFont typeface="Symbol" pitchFamily="18" charset="2"/>
              <a:buChar char="·"/>
              <a:defRPr sz="2000">
                <a:solidFill>
                  <a:srgbClr val="003366"/>
                </a:solidFill>
                <a:latin typeface="+mn-lt"/>
              </a:defRPr>
            </a:lvl2pPr>
            <a:lvl3pPr marL="1143000" indent="-228600" algn="l" rtl="0" eaLnBrk="0" fontAlgn="base" hangingPunct="0">
              <a:spcBef>
                <a:spcPct val="20000"/>
              </a:spcBef>
              <a:spcAft>
                <a:spcPct val="0"/>
              </a:spcAft>
              <a:buClr>
                <a:srgbClr val="FF6600"/>
              </a:buClr>
              <a:buChar char="»"/>
              <a:defRPr sz="1800">
                <a:solidFill>
                  <a:srgbClr val="003366"/>
                </a:solidFill>
                <a:latin typeface="+mn-lt"/>
              </a:defRPr>
            </a:lvl3pPr>
            <a:lvl4pPr marL="1600200" indent="-228600" algn="l" rtl="0" eaLnBrk="0" fontAlgn="base" hangingPunct="0">
              <a:spcBef>
                <a:spcPct val="20000"/>
              </a:spcBef>
              <a:spcAft>
                <a:spcPct val="0"/>
              </a:spcAft>
              <a:buClr>
                <a:srgbClr val="FF6600"/>
              </a:buClr>
              <a:buChar char="–"/>
              <a:defRPr sz="1800">
                <a:solidFill>
                  <a:srgbClr val="003366"/>
                </a:solidFill>
                <a:latin typeface="+mn-lt"/>
              </a:defRPr>
            </a:lvl4pPr>
            <a:lvl5pPr marL="2057400" indent="-228600" algn="l" rtl="0" eaLnBrk="0" fontAlgn="base" hangingPunct="0">
              <a:spcBef>
                <a:spcPct val="20000"/>
              </a:spcBef>
              <a:spcAft>
                <a:spcPct val="0"/>
              </a:spcAft>
              <a:buClr>
                <a:srgbClr val="FF6600"/>
              </a:buClr>
              <a:buSzPct val="75000"/>
              <a:buChar char="»"/>
              <a:defRPr sz="1800">
                <a:solidFill>
                  <a:srgbClr val="003366"/>
                </a:solidFill>
                <a:latin typeface="+mn-lt"/>
              </a:defRPr>
            </a:lvl5pPr>
            <a:lvl6pPr marL="2514600" indent="-228600" algn="l" rtl="0" eaLnBrk="0" fontAlgn="base" hangingPunct="0">
              <a:spcBef>
                <a:spcPct val="20000"/>
              </a:spcBef>
              <a:spcAft>
                <a:spcPct val="0"/>
              </a:spcAft>
              <a:buClr>
                <a:srgbClr val="FF6600"/>
              </a:buClr>
              <a:buSzPct val="75000"/>
              <a:buChar char="»"/>
              <a:defRPr sz="2000">
                <a:solidFill>
                  <a:srgbClr val="003366"/>
                </a:solidFill>
                <a:latin typeface="+mn-lt"/>
              </a:defRPr>
            </a:lvl6pPr>
            <a:lvl7pPr marL="2971800" indent="-228600" algn="l" rtl="0" eaLnBrk="0" fontAlgn="base" hangingPunct="0">
              <a:spcBef>
                <a:spcPct val="20000"/>
              </a:spcBef>
              <a:spcAft>
                <a:spcPct val="0"/>
              </a:spcAft>
              <a:buClr>
                <a:srgbClr val="FF6600"/>
              </a:buClr>
              <a:buSzPct val="75000"/>
              <a:buChar char="»"/>
              <a:defRPr sz="2000">
                <a:solidFill>
                  <a:srgbClr val="003366"/>
                </a:solidFill>
                <a:latin typeface="+mn-lt"/>
              </a:defRPr>
            </a:lvl7pPr>
            <a:lvl8pPr marL="3429000" indent="-228600" algn="l" rtl="0" eaLnBrk="0" fontAlgn="base" hangingPunct="0">
              <a:spcBef>
                <a:spcPct val="20000"/>
              </a:spcBef>
              <a:spcAft>
                <a:spcPct val="0"/>
              </a:spcAft>
              <a:buClr>
                <a:srgbClr val="FF6600"/>
              </a:buClr>
              <a:buSzPct val="75000"/>
              <a:buChar char="»"/>
              <a:defRPr sz="2000">
                <a:solidFill>
                  <a:srgbClr val="003366"/>
                </a:solidFill>
                <a:latin typeface="+mn-lt"/>
              </a:defRPr>
            </a:lvl8pPr>
            <a:lvl9pPr marL="3886200" indent="-228600" algn="l" rtl="0" eaLnBrk="0" fontAlgn="base" hangingPunct="0">
              <a:spcBef>
                <a:spcPct val="20000"/>
              </a:spcBef>
              <a:spcAft>
                <a:spcPct val="0"/>
              </a:spcAft>
              <a:buClr>
                <a:srgbClr val="FF6600"/>
              </a:buClr>
              <a:buSzPct val="75000"/>
              <a:buChar char="»"/>
              <a:defRPr sz="2000">
                <a:solidFill>
                  <a:srgbClr val="003366"/>
                </a:solidFill>
                <a:latin typeface="+mn-lt"/>
              </a:defRPr>
            </a:lvl9pPr>
          </a:lstStyle>
          <a:p>
            <a:pPr eaLnBrk="1" hangingPunct="1">
              <a:buFont typeface="Monotype Sorts" pitchFamily="2" charset="2"/>
              <a:buNone/>
            </a:pPr>
            <a:endParaRPr lang="en-GB" sz="2800" b="0" dirty="0" smtClean="0">
              <a:solidFill>
                <a:schemeClr val="bg1">
                  <a:lumMod val="75000"/>
                </a:schemeClr>
              </a:solidFill>
            </a:endParaRPr>
          </a:p>
          <a:p>
            <a:pPr eaLnBrk="1" hangingPunct="1"/>
            <a:r>
              <a:rPr lang="en-GB" sz="2800" dirty="0">
                <a:solidFill>
                  <a:schemeClr val="bg1">
                    <a:lumMod val="65000"/>
                  </a:schemeClr>
                </a:solidFill>
              </a:rPr>
              <a:t>Challenges for Power Electronics</a:t>
            </a:r>
          </a:p>
          <a:p>
            <a:pPr eaLnBrk="1" hangingPunct="1"/>
            <a:r>
              <a:rPr lang="en-GB" sz="2800" dirty="0" smtClean="0">
                <a:solidFill>
                  <a:schemeClr val="bg1">
                    <a:lumMod val="65000"/>
                  </a:schemeClr>
                </a:solidFill>
              </a:rPr>
              <a:t>Integration </a:t>
            </a:r>
            <a:r>
              <a:rPr lang="en-GB" sz="2800" dirty="0">
                <a:solidFill>
                  <a:schemeClr val="bg1">
                    <a:lumMod val="65000"/>
                  </a:schemeClr>
                </a:solidFill>
              </a:rPr>
              <a:t>Opportunities</a:t>
            </a:r>
          </a:p>
          <a:p>
            <a:pPr eaLnBrk="1" hangingPunct="1"/>
            <a:r>
              <a:rPr lang="en-GB" sz="2800" dirty="0" smtClean="0"/>
              <a:t>Integrated </a:t>
            </a:r>
            <a:r>
              <a:rPr lang="en-GB" sz="2800" dirty="0"/>
              <a:t>Thermal Management </a:t>
            </a:r>
          </a:p>
          <a:p>
            <a:pPr eaLnBrk="1" hangingPunct="1"/>
            <a:r>
              <a:rPr lang="en-GB" sz="2800" dirty="0">
                <a:solidFill>
                  <a:schemeClr val="bg1">
                    <a:lumMod val="65000"/>
                  </a:schemeClr>
                </a:solidFill>
              </a:rPr>
              <a:t>Integrated Electromagnetic Management</a:t>
            </a:r>
          </a:p>
          <a:p>
            <a:pPr eaLnBrk="1" hangingPunct="1"/>
            <a:r>
              <a:rPr lang="en-GB" sz="2800" dirty="0">
                <a:solidFill>
                  <a:schemeClr val="bg1">
                    <a:lumMod val="65000"/>
                  </a:schemeClr>
                </a:solidFill>
              </a:rPr>
              <a:t>VESI Power module Vision </a:t>
            </a:r>
          </a:p>
          <a:p>
            <a:pPr eaLnBrk="1" hangingPunct="1"/>
            <a:r>
              <a:rPr lang="en-GB" sz="2800" dirty="0" smtClean="0">
                <a:solidFill>
                  <a:schemeClr val="bg1">
                    <a:lumMod val="65000"/>
                  </a:schemeClr>
                </a:solidFill>
              </a:rPr>
              <a:t>Demonstrators</a:t>
            </a:r>
            <a:endParaRPr lang="en-GB" sz="2800" dirty="0">
              <a:solidFill>
                <a:schemeClr val="bg1">
                  <a:lumMod val="65000"/>
                </a:schemeClr>
              </a:solidFill>
            </a:endParaRPr>
          </a:p>
          <a:p>
            <a:pPr eaLnBrk="1" hangingPunct="1"/>
            <a:r>
              <a:rPr lang="en-GB" sz="2800" dirty="0" smtClean="0">
                <a:solidFill>
                  <a:schemeClr val="bg1">
                    <a:lumMod val="65000"/>
                  </a:schemeClr>
                </a:solidFill>
              </a:rPr>
              <a:t>Conclusions</a:t>
            </a:r>
            <a:endParaRPr lang="en-GB" sz="2800" dirty="0">
              <a:solidFill>
                <a:schemeClr val="bg1">
                  <a:lumMod val="65000"/>
                </a:schemeClr>
              </a:solidFill>
            </a:endParaRPr>
          </a:p>
        </p:txBody>
      </p:sp>
    </p:spTree>
    <p:extLst>
      <p:ext uri="{BB962C8B-B14F-4D97-AF65-F5344CB8AC3E}">
        <p14:creationId xmlns:p14="http://schemas.microsoft.com/office/powerpoint/2010/main" val="242477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0"/>
            <a:ext cx="8229600" cy="796950"/>
          </a:xfrm>
        </p:spPr>
        <p:txBody>
          <a:bodyPr>
            <a:normAutofit/>
          </a:bodyPr>
          <a:lstStyle/>
          <a:p>
            <a:r>
              <a:rPr lang="en-GB" sz="4000" dirty="0" smtClean="0"/>
              <a:t>Heat Transfer Limitations</a:t>
            </a:r>
          </a:p>
        </p:txBody>
      </p:sp>
      <p:sp>
        <p:nvSpPr>
          <p:cNvPr id="35843" name="Rectangle 3"/>
          <p:cNvSpPr>
            <a:spLocks noGrp="1" noChangeArrowheads="1"/>
          </p:cNvSpPr>
          <p:nvPr>
            <p:ph type="body" idx="1"/>
          </p:nvPr>
        </p:nvSpPr>
        <p:spPr>
          <a:xfrm>
            <a:off x="381000" y="4312297"/>
            <a:ext cx="8382000" cy="1492967"/>
          </a:xfrm>
        </p:spPr>
        <p:txBody>
          <a:bodyPr/>
          <a:lstStyle/>
          <a:p>
            <a:r>
              <a:rPr lang="en-GB" sz="2000" dirty="0" smtClean="0"/>
              <a:t>Combination of solid conduction and convection</a:t>
            </a:r>
          </a:p>
          <a:p>
            <a:r>
              <a:rPr lang="en-GB" sz="2000" dirty="0" smtClean="0"/>
              <a:t>Heat spreading: limiting thermal resistance increases with heat source size</a:t>
            </a:r>
          </a:p>
          <a:p>
            <a:r>
              <a:rPr lang="en-GB" sz="2000" dirty="0" smtClean="0"/>
              <a:t>Convection: high film heat transfer coefficients eliminate the need for additional heat spreading</a:t>
            </a:r>
          </a:p>
        </p:txBody>
      </p:sp>
      <p:pic>
        <p:nvPicPr>
          <p:cNvPr id="358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838" y="764704"/>
            <a:ext cx="5184775" cy="372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9273" name="Group 121"/>
          <p:cNvGraphicFramePr>
            <a:graphicFrameLocks noGrp="1"/>
          </p:cNvGraphicFramePr>
          <p:nvPr>
            <p:extLst>
              <p:ext uri="{D42A27DB-BD31-4B8C-83A1-F6EECF244321}">
                <p14:modId xmlns:p14="http://schemas.microsoft.com/office/powerpoint/2010/main" val="1395927079"/>
              </p:ext>
            </p:extLst>
          </p:nvPr>
        </p:nvGraphicFramePr>
        <p:xfrm>
          <a:off x="179388" y="836141"/>
          <a:ext cx="3455987" cy="3108684"/>
        </p:xfrm>
        <a:graphic>
          <a:graphicData uri="http://schemas.openxmlformats.org/drawingml/2006/table">
            <a:tbl>
              <a:tblPr/>
              <a:tblGrid>
                <a:gridCol w="1574800"/>
                <a:gridCol w="941387"/>
                <a:gridCol w="939800"/>
              </a:tblGrid>
              <a:tr h="822812">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rPr>
                        <a:t>Description</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chemeClr val="tx1"/>
                          </a:solidFill>
                          <a:effectLst/>
                          <a:latin typeface="Arial" charset="0"/>
                          <a:ea typeface="Times" pitchFamily="18" charset="0"/>
                          <a:cs typeface="Times New Roman" pitchFamily="18" charset="0"/>
                        </a:rPr>
                        <a:t>Heat transfer coeff. (W/(m</a:t>
                      </a:r>
                      <a:r>
                        <a:rPr kumimoji="0" lang="en-GB" sz="1200" b="0" i="0" u="none" strike="noStrike" cap="none" normalizeH="0" baseline="30000" smtClean="0">
                          <a:ln>
                            <a:noFill/>
                          </a:ln>
                          <a:solidFill>
                            <a:schemeClr val="tx1"/>
                          </a:solidFill>
                          <a:effectLst/>
                          <a:latin typeface="Arial" charset="0"/>
                          <a:ea typeface="Times" pitchFamily="18" charset="0"/>
                          <a:cs typeface="Times New Roman" pitchFamily="18" charset="0"/>
                        </a:rPr>
                        <a:t>2</a:t>
                      </a:r>
                      <a:r>
                        <a:rPr kumimoji="0" lang="en-GB" sz="1200" b="0" i="0" u="none" strike="noStrike" cap="none" normalizeH="0" baseline="0" smtClean="0">
                          <a:ln>
                            <a:noFill/>
                          </a:ln>
                          <a:solidFill>
                            <a:schemeClr val="tx1"/>
                          </a:solidFill>
                          <a:effectLst/>
                          <a:latin typeface="Arial" charset="0"/>
                          <a:ea typeface="Times" pitchFamily="18" charset="0"/>
                          <a:cs typeface="Times New Roman" pitchFamily="18" charset="0"/>
                        </a:rPr>
                        <a:t>K))</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chemeClr val="tx1"/>
                          </a:solidFill>
                          <a:effectLst/>
                          <a:latin typeface="Arial" charset="0"/>
                          <a:ea typeface="Times" pitchFamily="18" charset="0"/>
                          <a:cs typeface="Times New Roman" pitchFamily="18" charset="0"/>
                        </a:rPr>
                        <a:t>Array heat transfer coeff. (W/(m</a:t>
                      </a:r>
                      <a:r>
                        <a:rPr kumimoji="0" lang="en-GB" sz="1200" b="0" i="0" u="none" strike="noStrike" cap="none" normalizeH="0" baseline="30000" smtClean="0">
                          <a:ln>
                            <a:noFill/>
                          </a:ln>
                          <a:solidFill>
                            <a:schemeClr val="tx1"/>
                          </a:solidFill>
                          <a:effectLst/>
                          <a:latin typeface="Arial" charset="0"/>
                          <a:ea typeface="Times" pitchFamily="18" charset="0"/>
                          <a:cs typeface="Times New Roman" pitchFamily="18" charset="0"/>
                        </a:rPr>
                        <a:t>2</a:t>
                      </a:r>
                      <a:r>
                        <a:rPr kumimoji="0" lang="en-GB" sz="1200" b="0" i="0" u="none" strike="noStrike" cap="none" normalizeH="0" baseline="0" smtClean="0">
                          <a:ln>
                            <a:noFill/>
                          </a:ln>
                          <a:solidFill>
                            <a:schemeClr val="tx1"/>
                          </a:solidFill>
                          <a:effectLst/>
                          <a:latin typeface="Arial" charset="0"/>
                          <a:ea typeface="Times" pitchFamily="18" charset="0"/>
                          <a:cs typeface="Times New Roman" pitchFamily="18" charset="0"/>
                        </a:rPr>
                        <a:t>K))</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10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rPr>
                        <a:t>Natural convection (air)</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rPr>
                        <a:t>3-25</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9900"/>
                          </a:solidFill>
                          <a:effectLst/>
                          <a:latin typeface="Arial" charset="0"/>
                          <a:ea typeface="Times" pitchFamily="18" charset="0"/>
                          <a:cs typeface="Times New Roman" pitchFamily="18" charset="0"/>
                        </a:rPr>
                        <a:t>up to 200</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10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rPr>
                        <a:t>Forced convection (air)</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rPr>
                        <a:t>10-200</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1" i="0" u="none" strike="noStrike" cap="none" normalizeH="0" baseline="0" smtClean="0">
                          <a:ln>
                            <a:noFill/>
                          </a:ln>
                          <a:solidFill>
                            <a:srgbClr val="FFCC00"/>
                          </a:solidFill>
                          <a:effectLst/>
                          <a:latin typeface="Arial" charset="0"/>
                          <a:ea typeface="Times" pitchFamily="18" charset="0"/>
                          <a:cs typeface="Times New Roman" pitchFamily="18" charset="0"/>
                        </a:rPr>
                        <a:t>up to 1,000</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10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rPr>
                        <a:t>Forced convection (water)</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rPr>
                        <a:t>50-10,000</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1" i="0" u="none" strike="noStrike" cap="none" normalizeH="0" baseline="0" smtClean="0">
                          <a:ln>
                            <a:noFill/>
                          </a:ln>
                          <a:solidFill>
                            <a:srgbClr val="0000FF"/>
                          </a:solidFill>
                          <a:effectLst/>
                          <a:latin typeface="Arial" charset="0"/>
                          <a:ea typeface="Times" pitchFamily="18" charset="0"/>
                          <a:cs typeface="Times New Roman" pitchFamily="18" charset="0"/>
                        </a:rPr>
                        <a:t>up to 50,000</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10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rPr>
                        <a:t>Condensing steam</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rPr>
                        <a:t>5,000-50,000</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FF6600"/>
                        </a:buClr>
                        <a:buSzPct val="75000"/>
                        <a:buFont typeface="Monotype Sorts" pitchFamily="2" charset="2"/>
                        <a:buNone/>
                        <a:tabLst/>
                      </a:pPr>
                      <a:endParaRPr kumimoji="0" lang="en-US" sz="1200" b="0" i="0" u="none" strike="noStrike" cap="none" normalizeH="0" baseline="0" smtClean="0">
                        <a:ln>
                          <a:noFill/>
                        </a:ln>
                        <a:solidFill>
                          <a:srgbClr val="003366"/>
                        </a:solidFill>
                        <a:effectLst/>
                        <a:latin typeface="Verdana" pitchFamily="34" charset="0"/>
                      </a:endParaRP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10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rPr>
                        <a:t>Boiling water</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rPr>
                        <a:t>3,000-100,000</a:t>
                      </a: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FF6600"/>
                        </a:buClr>
                        <a:buSzPct val="75000"/>
                        <a:buFont typeface="Monotype Sorts" pitchFamily="2" charset="2"/>
                        <a:buNone/>
                        <a:tabLst/>
                      </a:pPr>
                      <a:endParaRPr kumimoji="0" lang="en-US" sz="1200" b="0" i="0" u="none" strike="noStrike" cap="none" normalizeH="0" baseline="0" smtClean="0">
                        <a:ln>
                          <a:noFill/>
                        </a:ln>
                        <a:solidFill>
                          <a:srgbClr val="003366"/>
                        </a:solidFill>
                        <a:effectLst/>
                        <a:latin typeface="Verdana" pitchFamily="34" charset="0"/>
                      </a:endParaRPr>
                    </a:p>
                  </a:txBody>
                  <a:tcPr marT="45697" marB="4569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5875" name="Rectangle 1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35876" name="Object 122"/>
          <p:cNvGraphicFramePr>
            <a:graphicFrameLocks noChangeAspect="1"/>
          </p:cNvGraphicFramePr>
          <p:nvPr>
            <p:extLst>
              <p:ext uri="{D42A27DB-BD31-4B8C-83A1-F6EECF244321}">
                <p14:modId xmlns:p14="http://schemas.microsoft.com/office/powerpoint/2010/main" val="2360851200"/>
              </p:ext>
            </p:extLst>
          </p:nvPr>
        </p:nvGraphicFramePr>
        <p:xfrm>
          <a:off x="7451725" y="3931766"/>
          <a:ext cx="1374775" cy="709613"/>
        </p:xfrm>
        <a:graphic>
          <a:graphicData uri="http://schemas.openxmlformats.org/presentationml/2006/ole">
            <mc:AlternateContent xmlns:mc="http://schemas.openxmlformats.org/markup-compatibility/2006">
              <mc:Choice xmlns:v="urn:schemas-microsoft-com:vml" Requires="v">
                <p:oleObj spid="_x0000_s1039" name="Equation" r:id="rId4" imgW="698197" imgH="355446" progId="Equation.3">
                  <p:embed/>
                </p:oleObj>
              </mc:Choice>
              <mc:Fallback>
                <p:oleObj name="Equation" r:id="rId4" imgW="698197" imgH="355446"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51725" y="3931766"/>
                        <a:ext cx="1374775"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877" name="Freeform 124"/>
          <p:cNvSpPr>
            <a:spLocks/>
          </p:cNvSpPr>
          <p:nvPr/>
        </p:nvSpPr>
        <p:spPr bwMode="auto">
          <a:xfrm>
            <a:off x="4859338" y="2347441"/>
            <a:ext cx="2376487" cy="1225550"/>
          </a:xfrm>
          <a:custGeom>
            <a:avLst/>
            <a:gdLst>
              <a:gd name="T0" fmla="*/ 0 w 1497"/>
              <a:gd name="T1" fmla="*/ 2147483647 h 772"/>
              <a:gd name="T2" fmla="*/ 2147483647 w 1497"/>
              <a:gd name="T3" fmla="*/ 0 h 772"/>
              <a:gd name="T4" fmla="*/ 2147483647 w 1497"/>
              <a:gd name="T5" fmla="*/ 0 h 772"/>
              <a:gd name="T6" fmla="*/ 0 60000 65536"/>
              <a:gd name="T7" fmla="*/ 0 60000 65536"/>
              <a:gd name="T8" fmla="*/ 0 60000 65536"/>
            </a:gdLst>
            <a:ahLst/>
            <a:cxnLst>
              <a:cxn ang="T6">
                <a:pos x="T0" y="T1"/>
              </a:cxn>
              <a:cxn ang="T7">
                <a:pos x="T2" y="T3"/>
              </a:cxn>
              <a:cxn ang="T8">
                <a:pos x="T4" y="T5"/>
              </a:cxn>
            </a:cxnLst>
            <a:rect l="0" t="0" r="r" b="b"/>
            <a:pathLst>
              <a:path w="1497" h="772">
                <a:moveTo>
                  <a:pt x="0" y="772"/>
                </a:moveTo>
                <a:lnTo>
                  <a:pt x="953" y="0"/>
                </a:lnTo>
                <a:lnTo>
                  <a:pt x="1497" y="0"/>
                </a:lnTo>
              </a:path>
            </a:pathLst>
          </a:custGeom>
          <a:noFill/>
          <a:ln w="38100" cap="flat" cmpd="sng">
            <a:solidFill>
              <a:srgbClr val="FF33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extLst>
      <p:ext uri="{BB962C8B-B14F-4D97-AF65-F5344CB8AC3E}">
        <p14:creationId xmlns:p14="http://schemas.microsoft.com/office/powerpoint/2010/main" val="3722956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0" y="-8130"/>
            <a:ext cx="6877050" cy="648072"/>
          </a:xfrm>
        </p:spPr>
        <p:txBody>
          <a:bodyPr>
            <a:normAutofit/>
          </a:bodyPr>
          <a:lstStyle/>
          <a:p>
            <a:r>
              <a:rPr lang="en-GB" sz="3200" dirty="0" smtClean="0"/>
              <a:t>Integrated Cooling</a:t>
            </a:r>
          </a:p>
        </p:txBody>
      </p:sp>
      <p:sp>
        <p:nvSpPr>
          <p:cNvPr id="36867" name="Rectangle 3"/>
          <p:cNvSpPr>
            <a:spLocks noGrp="1" noChangeArrowheads="1"/>
          </p:cNvSpPr>
          <p:nvPr>
            <p:ph type="body" idx="1"/>
          </p:nvPr>
        </p:nvSpPr>
        <p:spPr>
          <a:xfrm>
            <a:off x="381000" y="580331"/>
            <a:ext cx="8382000" cy="2560637"/>
          </a:xfrm>
        </p:spPr>
        <p:txBody>
          <a:bodyPr/>
          <a:lstStyle/>
          <a:p>
            <a:r>
              <a:rPr lang="en-US" sz="2100" dirty="0" smtClean="0"/>
              <a:t>Target overall reductions in weight and volume for liquid-cooled systems</a:t>
            </a:r>
            <a:endParaRPr lang="en-GB" sz="2000" dirty="0" smtClean="0"/>
          </a:p>
          <a:p>
            <a:r>
              <a:rPr lang="en-GB" sz="2000" dirty="0" smtClean="0"/>
              <a:t>Comparison of cooler options:</a:t>
            </a:r>
          </a:p>
          <a:p>
            <a:pPr lvl="1"/>
            <a:r>
              <a:rPr lang="en-GB" sz="1800" dirty="0" smtClean="0"/>
              <a:t>Conventional base-plate and separate </a:t>
            </a:r>
            <a:r>
              <a:rPr lang="en-GB" sz="1800" dirty="0" err="1" smtClean="0"/>
              <a:t>coldplate</a:t>
            </a:r>
            <a:endParaRPr lang="en-GB" sz="1800" dirty="0" smtClean="0"/>
          </a:p>
          <a:p>
            <a:pPr lvl="1"/>
            <a:r>
              <a:rPr lang="en-GB" sz="1800" dirty="0" smtClean="0"/>
              <a:t>Integrated base-plate impingement cooler</a:t>
            </a:r>
          </a:p>
          <a:p>
            <a:pPr lvl="1"/>
            <a:r>
              <a:rPr lang="en-GB" sz="1800" dirty="0" smtClean="0"/>
              <a:t>Direct substrate impingement cooler</a:t>
            </a:r>
          </a:p>
          <a:p>
            <a:pPr lvl="1"/>
            <a:r>
              <a:rPr lang="en-GB" sz="1800" dirty="0" smtClean="0"/>
              <a:t>Direct substrate impingement cooler with optimised spray-plate</a:t>
            </a:r>
          </a:p>
        </p:txBody>
      </p:sp>
      <p:graphicFrame>
        <p:nvGraphicFramePr>
          <p:cNvPr id="36868" name="Object 4"/>
          <p:cNvGraphicFramePr>
            <a:graphicFrameLocks noChangeAspect="1"/>
          </p:cNvGraphicFramePr>
          <p:nvPr>
            <p:extLst>
              <p:ext uri="{D42A27DB-BD31-4B8C-83A1-F6EECF244321}">
                <p14:modId xmlns:p14="http://schemas.microsoft.com/office/powerpoint/2010/main" val="173607111"/>
              </p:ext>
            </p:extLst>
          </p:nvPr>
        </p:nvGraphicFramePr>
        <p:xfrm>
          <a:off x="323850" y="2780928"/>
          <a:ext cx="2232025" cy="1781175"/>
        </p:xfrm>
        <a:graphic>
          <a:graphicData uri="http://schemas.openxmlformats.org/presentationml/2006/ole">
            <mc:AlternateContent xmlns:mc="http://schemas.openxmlformats.org/markup-compatibility/2006">
              <mc:Choice xmlns:v="urn:schemas-microsoft-com:vml" Requires="v">
                <p:oleObj spid="_x0000_s2086" name="Picture" r:id="rId3" imgW="2390775" imgH="1905000" progId="Word.Picture.8">
                  <p:embed/>
                </p:oleObj>
              </mc:Choice>
              <mc:Fallback>
                <p:oleObj name="Picture" r:id="rId3" imgW="2390775" imgH="190500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2780928"/>
                        <a:ext cx="2232025"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6869" name="Object 5"/>
          <p:cNvGraphicFramePr>
            <a:graphicFrameLocks noChangeAspect="1"/>
          </p:cNvGraphicFramePr>
          <p:nvPr>
            <p:extLst>
              <p:ext uri="{D42A27DB-BD31-4B8C-83A1-F6EECF244321}">
                <p14:modId xmlns:p14="http://schemas.microsoft.com/office/powerpoint/2010/main" val="1907177135"/>
              </p:ext>
            </p:extLst>
          </p:nvPr>
        </p:nvGraphicFramePr>
        <p:xfrm>
          <a:off x="2987675" y="2788865"/>
          <a:ext cx="2668588" cy="1792288"/>
        </p:xfrm>
        <a:graphic>
          <a:graphicData uri="http://schemas.openxmlformats.org/presentationml/2006/ole">
            <mc:AlternateContent xmlns:mc="http://schemas.openxmlformats.org/markup-compatibility/2006">
              <mc:Choice xmlns:v="urn:schemas-microsoft-com:vml" Requires="v">
                <p:oleObj spid="_x0000_s2087" name="Picture" r:id="rId5" imgW="2524125" imgH="1695450" progId="Word.Picture.8">
                  <p:embed/>
                </p:oleObj>
              </mc:Choice>
              <mc:Fallback>
                <p:oleObj name="Picture" r:id="rId5" imgW="2524125" imgH="1695450"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7675" y="2788865"/>
                        <a:ext cx="2668588" cy="17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6870" name="Object 6"/>
          <p:cNvGraphicFramePr>
            <a:graphicFrameLocks noChangeAspect="1"/>
          </p:cNvGraphicFramePr>
          <p:nvPr>
            <p:extLst>
              <p:ext uri="{D42A27DB-BD31-4B8C-83A1-F6EECF244321}">
                <p14:modId xmlns:p14="http://schemas.microsoft.com/office/powerpoint/2010/main" val="1607681735"/>
              </p:ext>
            </p:extLst>
          </p:nvPr>
        </p:nvGraphicFramePr>
        <p:xfrm>
          <a:off x="6156325" y="2780928"/>
          <a:ext cx="2740025" cy="1839912"/>
        </p:xfrm>
        <a:graphic>
          <a:graphicData uri="http://schemas.openxmlformats.org/presentationml/2006/ole">
            <mc:AlternateContent xmlns:mc="http://schemas.openxmlformats.org/markup-compatibility/2006">
              <mc:Choice xmlns:v="urn:schemas-microsoft-com:vml" Requires="v">
                <p:oleObj spid="_x0000_s2088" name="Picture" r:id="rId7" imgW="2514980" imgH="1684261" progId="Word.Picture.8">
                  <p:embed/>
                </p:oleObj>
              </mc:Choice>
              <mc:Fallback>
                <p:oleObj name="Picture" r:id="rId7" imgW="2514980" imgH="1684261" progId="Word.Picture.8">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56325" y="2780928"/>
                        <a:ext cx="2740025" cy="183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71" name="Text Box 7"/>
          <p:cNvSpPr txBox="1">
            <a:spLocks noChangeArrowheads="1"/>
          </p:cNvSpPr>
          <p:nvPr/>
        </p:nvSpPr>
        <p:spPr bwMode="auto">
          <a:xfrm>
            <a:off x="179388" y="5517232"/>
            <a:ext cx="2368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b="1" dirty="0">
                <a:solidFill>
                  <a:srgbClr val="003366"/>
                </a:solidFill>
              </a:rPr>
              <a:t>9 layers 8 interfaces</a:t>
            </a:r>
          </a:p>
        </p:txBody>
      </p:sp>
      <p:sp>
        <p:nvSpPr>
          <p:cNvPr id="36872" name="Text Box 8"/>
          <p:cNvSpPr txBox="1">
            <a:spLocks noChangeArrowheads="1"/>
          </p:cNvSpPr>
          <p:nvPr/>
        </p:nvSpPr>
        <p:spPr bwMode="auto">
          <a:xfrm>
            <a:off x="3203575" y="5517232"/>
            <a:ext cx="2447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b="1" dirty="0">
                <a:solidFill>
                  <a:srgbClr val="003366"/>
                </a:solidFill>
              </a:rPr>
              <a:t>7 layers 6 interfaces</a:t>
            </a:r>
          </a:p>
        </p:txBody>
      </p:sp>
      <p:sp>
        <p:nvSpPr>
          <p:cNvPr id="36873" name="Text Box 9"/>
          <p:cNvSpPr txBox="1">
            <a:spLocks noChangeArrowheads="1"/>
          </p:cNvSpPr>
          <p:nvPr/>
        </p:nvSpPr>
        <p:spPr bwMode="auto">
          <a:xfrm>
            <a:off x="6012160" y="5517232"/>
            <a:ext cx="2368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b="1" dirty="0">
                <a:solidFill>
                  <a:srgbClr val="003366"/>
                </a:solidFill>
              </a:rPr>
              <a:t>5 layers 4 interfaces</a:t>
            </a:r>
          </a:p>
        </p:txBody>
      </p:sp>
      <p:pic>
        <p:nvPicPr>
          <p:cNvPr id="36875" name="Picture 11" descr="POWERCIPS2008 001bw"/>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68325" y="4365105"/>
            <a:ext cx="1411387" cy="106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6" name="Picture 12" descr="xsubJet Impingement Cooler October 2007 019 bw"/>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398608" y="4365105"/>
            <a:ext cx="1421541" cy="106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7" name="Picture 33" descr="single impingement cell diagram.jpg"/>
          <p:cNvPicPr>
            <a:picLocks noChangeAspect="1" noChangeArrowheads="1"/>
          </p:cNvPicPr>
          <p:nvPr/>
        </p:nvPicPr>
        <p:blipFill>
          <a:blip r:embed="rId11">
            <a:extLst>
              <a:ext uri="{28A0092B-C50C-407E-A947-70E740481C1C}">
                <a14:useLocalDpi xmlns:a14="http://schemas.microsoft.com/office/drawing/2010/main" val="0"/>
              </a:ext>
            </a:extLst>
          </a:blip>
          <a:srcRect r="9483" b="18376"/>
          <a:stretch>
            <a:fillRect/>
          </a:stretch>
        </p:blipFill>
        <p:spPr bwMode="auto">
          <a:xfrm>
            <a:off x="4572000" y="4654178"/>
            <a:ext cx="2376488"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rotWithShape="1">
          <a:blip r:embed="rId12" cstate="print">
            <a:extLst>
              <a:ext uri="{28A0092B-C50C-407E-A947-70E740481C1C}">
                <a14:useLocalDpi xmlns:a14="http://schemas.microsoft.com/office/drawing/2010/main" val="0"/>
              </a:ext>
            </a:extLst>
          </a:blip>
          <a:srcRect l="6602" t="54668" r="6415" b="4270"/>
          <a:stretch/>
        </p:blipFill>
        <p:spPr>
          <a:xfrm>
            <a:off x="2950394" y="4365105"/>
            <a:ext cx="1589303" cy="1061725"/>
          </a:xfrm>
          <a:prstGeom prst="rect">
            <a:avLst/>
          </a:prstGeom>
        </p:spPr>
      </p:pic>
    </p:spTree>
    <p:extLst>
      <p:ext uri="{BB962C8B-B14F-4D97-AF65-F5344CB8AC3E}">
        <p14:creationId xmlns:p14="http://schemas.microsoft.com/office/powerpoint/2010/main" val="349239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7544" y="0"/>
            <a:ext cx="8229600" cy="850106"/>
          </a:xfrm>
        </p:spPr>
        <p:txBody>
          <a:bodyPr>
            <a:normAutofit/>
          </a:bodyPr>
          <a:lstStyle/>
          <a:p>
            <a:r>
              <a:rPr lang="en-GB" sz="4000" dirty="0" smtClean="0"/>
              <a:t>Integrated Cooling Comparison</a:t>
            </a:r>
          </a:p>
        </p:txBody>
      </p:sp>
      <p:sp>
        <p:nvSpPr>
          <p:cNvPr id="37891" name="Rectangle 3"/>
          <p:cNvSpPr>
            <a:spLocks noGrp="1" noChangeArrowheads="1"/>
          </p:cNvSpPr>
          <p:nvPr>
            <p:ph type="body" idx="1"/>
          </p:nvPr>
        </p:nvSpPr>
        <p:spPr>
          <a:xfrm>
            <a:off x="395288" y="4437609"/>
            <a:ext cx="8382000" cy="1583680"/>
          </a:xfrm>
        </p:spPr>
        <p:txBody>
          <a:bodyPr>
            <a:normAutofit fontScale="85000" lnSpcReduction="20000"/>
          </a:bodyPr>
          <a:lstStyle/>
          <a:p>
            <a:r>
              <a:rPr lang="en-GB" dirty="0" smtClean="0"/>
              <a:t>Cooling solutions compared at same specific pumping power (W/mm</a:t>
            </a:r>
            <a:r>
              <a:rPr lang="en-GB" baseline="30000" dirty="0" smtClean="0"/>
              <a:t>2 </a:t>
            </a:r>
            <a:r>
              <a:rPr lang="en-GB" dirty="0" smtClean="0"/>
              <a:t>die area)</a:t>
            </a:r>
          </a:p>
          <a:p>
            <a:r>
              <a:rPr lang="en-GB" dirty="0" smtClean="0"/>
              <a:t>Optimising spray plate design by targeting dies improves cooler effectiveness</a:t>
            </a:r>
          </a:p>
        </p:txBody>
      </p:sp>
      <p:graphicFrame>
        <p:nvGraphicFramePr>
          <p:cNvPr id="52293" name="Group 69"/>
          <p:cNvGraphicFramePr>
            <a:graphicFrameLocks noGrp="1"/>
          </p:cNvGraphicFramePr>
          <p:nvPr>
            <p:extLst>
              <p:ext uri="{D42A27DB-BD31-4B8C-83A1-F6EECF244321}">
                <p14:modId xmlns:p14="http://schemas.microsoft.com/office/powerpoint/2010/main" val="1745087130"/>
              </p:ext>
            </p:extLst>
          </p:nvPr>
        </p:nvGraphicFramePr>
        <p:xfrm>
          <a:off x="179388" y="908596"/>
          <a:ext cx="3455987" cy="1920876"/>
        </p:xfrm>
        <a:graphic>
          <a:graphicData uri="http://schemas.openxmlformats.org/drawingml/2006/table">
            <a:tbl>
              <a:tblPr/>
              <a:tblGrid>
                <a:gridCol w="1990725"/>
                <a:gridCol w="1465262"/>
              </a:tblGrid>
              <a:tr h="64029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de-DE" sz="1200" b="1" i="0" u="none" strike="noStrike" cap="none" normalizeH="0" baseline="0" dirty="0" smtClean="0">
                          <a:ln>
                            <a:noFill/>
                          </a:ln>
                          <a:solidFill>
                            <a:srgbClr val="000000"/>
                          </a:solidFill>
                          <a:effectLst/>
                          <a:latin typeface="Arial" charset="0"/>
                          <a:ea typeface="Times" pitchFamily="18" charset="0"/>
                          <a:cs typeface="Times New Roman" pitchFamily="18" charset="0"/>
                        </a:rPr>
                        <a:t>Cooler Type</a:t>
                      </a:r>
                      <a:endParaRPr kumimoji="0" lang="de-DE" sz="1200" b="0" i="0" u="none" strike="noStrike" cap="none" normalizeH="0" baseline="0" dirty="0" smtClean="0">
                        <a:ln>
                          <a:noFill/>
                        </a:ln>
                        <a:solidFill>
                          <a:schemeClr val="tx1"/>
                        </a:solidFill>
                        <a:effectLst/>
                        <a:latin typeface="Arial" charset="0"/>
                        <a:ea typeface="Times" pitchFamily="18" charset="0"/>
                        <a:cs typeface="Times New Roman" pitchFamily="18" charset="0"/>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000000"/>
                          </a:solidFill>
                          <a:effectLst/>
                          <a:latin typeface="Arial" charset="0"/>
                          <a:ea typeface="Times" pitchFamily="18" charset="0"/>
                          <a:cs typeface="Times New Roman" pitchFamily="18" charset="0"/>
                        </a:rPr>
                        <a:t>Specific Thermal Resistance mm</a:t>
                      </a:r>
                      <a:r>
                        <a:rPr kumimoji="0" lang="en-GB" sz="1200" b="1" i="0" u="none" strike="noStrike" cap="none" normalizeH="0" baseline="30000" smtClean="0">
                          <a:ln>
                            <a:noFill/>
                          </a:ln>
                          <a:solidFill>
                            <a:srgbClr val="000000"/>
                          </a:solidFill>
                          <a:effectLst/>
                          <a:latin typeface="Arial" charset="0"/>
                          <a:ea typeface="Times" pitchFamily="18" charset="0"/>
                          <a:cs typeface="Times New Roman" pitchFamily="18" charset="0"/>
                        </a:rPr>
                        <a:t>2</a:t>
                      </a:r>
                      <a:r>
                        <a:rPr kumimoji="0" lang="en-GB" sz="1200" b="1" i="0" u="none" strike="noStrike" cap="none" normalizeH="0" baseline="0" smtClean="0">
                          <a:ln>
                            <a:noFill/>
                          </a:ln>
                          <a:solidFill>
                            <a:srgbClr val="000000"/>
                          </a:solidFill>
                          <a:effectLst/>
                          <a:latin typeface="Arial" charset="0"/>
                          <a:ea typeface="Times" pitchFamily="18" charset="0"/>
                          <a:cs typeface="Times New Roman" pitchFamily="18" charset="0"/>
                        </a:rPr>
                        <a:t>K/W</a:t>
                      </a:r>
                      <a:endParaRPr kumimoji="0" lang="en-GB" sz="1200" b="0" i="0" u="none" strike="noStrike" cap="none" normalizeH="0" baseline="0" smtClean="0">
                        <a:ln>
                          <a:noFill/>
                        </a:ln>
                        <a:solidFill>
                          <a:schemeClr val="tx1"/>
                        </a:solidFill>
                        <a:effectLst/>
                        <a:latin typeface="Arial" charset="0"/>
                        <a:ea typeface="Times" pitchFamily="18" charset="0"/>
                        <a:cs typeface="Times New Roman" pitchFamily="18" charset="0"/>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41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charset="0"/>
                          <a:ea typeface="Times" pitchFamily="18" charset="0"/>
                          <a:cs typeface="Times New Roman" pitchFamily="18" charset="0"/>
                        </a:rPr>
                        <a:t>Coldplate</a:t>
                      </a:r>
                      <a:endPar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charset="0"/>
                          <a:ea typeface="Times" pitchFamily="18" charset="0"/>
                          <a:cs typeface="Times New Roman" pitchFamily="18" charset="0"/>
                        </a:rPr>
                        <a:t>63.52</a:t>
                      </a:r>
                      <a:endPar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41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charset="0"/>
                          <a:ea typeface="Times" pitchFamily="18" charset="0"/>
                          <a:cs typeface="Times New Roman" pitchFamily="18" charset="0"/>
                        </a:rPr>
                        <a:t>Baseplate Impingement</a:t>
                      </a:r>
                      <a:endPar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charset="0"/>
                          <a:ea typeface="Times" pitchFamily="18" charset="0"/>
                          <a:cs typeface="Times New Roman" pitchFamily="18" charset="0"/>
                        </a:rPr>
                        <a:t>45.00</a:t>
                      </a:r>
                      <a:endPar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41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charset="0"/>
                          <a:ea typeface="Times" pitchFamily="18" charset="0"/>
                          <a:cs typeface="Times New Roman" pitchFamily="18" charset="0"/>
                        </a:rPr>
                        <a:t>Substrate Impingement</a:t>
                      </a:r>
                      <a:endPar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charset="0"/>
                          <a:ea typeface="Times" pitchFamily="18" charset="0"/>
                          <a:cs typeface="Times New Roman" pitchFamily="18" charset="0"/>
                        </a:rPr>
                        <a:t>38.59</a:t>
                      </a:r>
                      <a:endPar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35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charset="0"/>
                          <a:ea typeface="Times" pitchFamily="18" charset="0"/>
                          <a:cs typeface="Times New Roman" pitchFamily="18" charset="0"/>
                        </a:rPr>
                        <a:t>Direct Targeted Substrate (optimised)*</a:t>
                      </a:r>
                      <a:endParaRPr kumimoji="0" lang="de-DE" sz="1200" b="0" i="0" u="none" strike="noStrike" cap="none" normalizeH="0" baseline="0" dirty="0" smtClean="0">
                        <a:ln>
                          <a:noFill/>
                        </a:ln>
                        <a:solidFill>
                          <a:schemeClr val="tx1"/>
                        </a:solidFill>
                        <a:effectLst/>
                        <a:latin typeface="Arial" charset="0"/>
                        <a:ea typeface="Times" pitchFamily="18" charset="0"/>
                        <a:cs typeface="Times New Roman" pitchFamily="18" charset="0"/>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charset="0"/>
                          <a:ea typeface="Times" pitchFamily="18" charset="0"/>
                          <a:cs typeface="Times New Roman" pitchFamily="18" charset="0"/>
                        </a:rPr>
                        <a:t>30.39</a:t>
                      </a:r>
                      <a:endParaRPr kumimoji="0" lang="de-DE" sz="1200" b="0" i="0" u="none" strike="noStrike" cap="none" normalizeH="0" baseline="0" smtClean="0">
                        <a:ln>
                          <a:noFill/>
                        </a:ln>
                        <a:solidFill>
                          <a:schemeClr val="tx1"/>
                        </a:solidFill>
                        <a:effectLst/>
                        <a:latin typeface="Arial" charset="0"/>
                        <a:ea typeface="Times" pitchFamily="18" charset="0"/>
                        <a:cs typeface="Times New Roman" pitchFamily="18" charset="0"/>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37912" name="Picture 6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375" y="836712"/>
            <a:ext cx="5257800" cy="3570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13" name="Rectangle 70"/>
          <p:cNvSpPr>
            <a:spLocks noChangeArrowheads="1"/>
          </p:cNvSpPr>
          <p:nvPr/>
        </p:nvSpPr>
        <p:spPr bwMode="auto">
          <a:xfrm>
            <a:off x="339725" y="3069183"/>
            <a:ext cx="31527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r>
              <a:rPr lang="en-GB" i="1">
                <a:solidFill>
                  <a:srgbClr val="000000"/>
                </a:solidFill>
              </a:rPr>
              <a:t>* 6 x 6</a:t>
            </a:r>
            <a:r>
              <a:rPr lang="en-GB">
                <a:solidFill>
                  <a:srgbClr val="000000"/>
                </a:solidFill>
              </a:rPr>
              <a:t> array of </a:t>
            </a:r>
            <a:r>
              <a:rPr lang="en-GB" i="1">
                <a:solidFill>
                  <a:srgbClr val="000000"/>
                </a:solidFill>
              </a:rPr>
              <a:t>0.5mm</a:t>
            </a:r>
            <a:r>
              <a:rPr lang="en-GB">
                <a:solidFill>
                  <a:srgbClr val="000000"/>
                </a:solidFill>
              </a:rPr>
              <a:t> diameter jets operating at a jet-to-target distance of </a:t>
            </a:r>
            <a:r>
              <a:rPr lang="en-GB" i="1">
                <a:solidFill>
                  <a:srgbClr val="000000"/>
                </a:solidFill>
              </a:rPr>
              <a:t>1.43mm</a:t>
            </a:r>
            <a:r>
              <a:rPr lang="en-GB">
                <a:solidFill>
                  <a:srgbClr val="000000"/>
                </a:solidFill>
              </a:rPr>
              <a:t> and </a:t>
            </a:r>
            <a:r>
              <a:rPr lang="en-GB" i="1">
                <a:solidFill>
                  <a:srgbClr val="000000"/>
                </a:solidFill>
              </a:rPr>
              <a:t>2mm</a:t>
            </a:r>
            <a:r>
              <a:rPr lang="en-GB">
                <a:solidFill>
                  <a:srgbClr val="000000"/>
                </a:solidFill>
              </a:rPr>
              <a:t> spacing</a:t>
            </a:r>
          </a:p>
        </p:txBody>
      </p:sp>
    </p:spTree>
    <p:extLst>
      <p:ext uri="{BB962C8B-B14F-4D97-AF65-F5344CB8AC3E}">
        <p14:creationId xmlns:p14="http://schemas.microsoft.com/office/powerpoint/2010/main" val="2347987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331640" y="0"/>
            <a:ext cx="6480175" cy="719137"/>
          </a:xfrm>
        </p:spPr>
        <p:txBody>
          <a:bodyPr>
            <a:normAutofit fontScale="90000"/>
          </a:bodyPr>
          <a:lstStyle/>
          <a:p>
            <a:r>
              <a:rPr lang="en-GB" dirty="0" smtClean="0"/>
              <a:t>Thermal Integration Summary</a:t>
            </a:r>
          </a:p>
        </p:txBody>
      </p:sp>
      <p:sp>
        <p:nvSpPr>
          <p:cNvPr id="38915" name="Rectangle 3"/>
          <p:cNvSpPr>
            <a:spLocks noGrp="1" noChangeArrowheads="1"/>
          </p:cNvSpPr>
          <p:nvPr>
            <p:ph type="body" idx="1"/>
          </p:nvPr>
        </p:nvSpPr>
        <p:spPr>
          <a:xfrm>
            <a:off x="323528" y="908720"/>
            <a:ext cx="8583488" cy="5184576"/>
          </a:xfrm>
        </p:spPr>
        <p:txBody>
          <a:bodyPr>
            <a:normAutofit lnSpcReduction="10000"/>
          </a:bodyPr>
          <a:lstStyle/>
          <a:p>
            <a:r>
              <a:rPr lang="en-GB" sz="2400" dirty="0" smtClean="0"/>
              <a:t>Thermal path design is dictated by the cooling medium</a:t>
            </a:r>
          </a:p>
          <a:p>
            <a:r>
              <a:rPr lang="en-GB" sz="2400" dirty="0" smtClean="0"/>
              <a:t>Air-cooled designs will always benefit from heat flux spreading (solid conduction or 2-phase):</a:t>
            </a:r>
          </a:p>
          <a:p>
            <a:pPr lvl="1"/>
            <a:r>
              <a:rPr lang="en-GB" sz="2000" dirty="0" smtClean="0"/>
              <a:t>Heat spreading is more effective for smaller heat sources</a:t>
            </a:r>
          </a:p>
          <a:p>
            <a:pPr lvl="1"/>
            <a:r>
              <a:rPr lang="en-GB" sz="2000" dirty="0" smtClean="0"/>
              <a:t>Partitioning of modules into smaller blocks permits lower thermal resistance</a:t>
            </a:r>
          </a:p>
          <a:p>
            <a:pPr lvl="1"/>
            <a:r>
              <a:rPr lang="en-GB" sz="2000" dirty="0" smtClean="0"/>
              <a:t>Solution will be bulky for solid heat spreaders</a:t>
            </a:r>
          </a:p>
          <a:p>
            <a:r>
              <a:rPr lang="en-GB" sz="2400" dirty="0" smtClean="0"/>
              <a:t>Cooling methods with higher effective heat transfer coefficients can be applied without flux spreading (where h &gt;10 kW/(m</a:t>
            </a:r>
            <a:r>
              <a:rPr lang="en-GB" sz="2400" baseline="30000" dirty="0" smtClean="0"/>
              <a:t>2</a:t>
            </a:r>
            <a:r>
              <a:rPr lang="en-GB" sz="2400" dirty="0" smtClean="0"/>
              <a:t>K) for typical substrates)</a:t>
            </a:r>
          </a:p>
          <a:p>
            <a:pPr lvl="1"/>
            <a:r>
              <a:rPr lang="en-GB" sz="2000" dirty="0" smtClean="0"/>
              <a:t>Lower overall thermal resistance</a:t>
            </a:r>
          </a:p>
          <a:p>
            <a:pPr lvl="1"/>
            <a:r>
              <a:rPr lang="en-GB" sz="2000" dirty="0" smtClean="0"/>
              <a:t>Compact, scalable solution but…</a:t>
            </a:r>
          </a:p>
          <a:p>
            <a:pPr lvl="1"/>
            <a:r>
              <a:rPr lang="en-GB" sz="2000" dirty="0" smtClean="0"/>
              <a:t>Needs secondary heat exchanger to e.g. air </a:t>
            </a:r>
          </a:p>
          <a:p>
            <a:pPr lvl="1"/>
            <a:r>
              <a:rPr lang="en-GB" sz="2000" dirty="0" smtClean="0"/>
              <a:t>Some designs have high pumping power requirements</a:t>
            </a:r>
          </a:p>
        </p:txBody>
      </p:sp>
    </p:spTree>
    <p:extLst>
      <p:ext uri="{BB962C8B-B14F-4D97-AF65-F5344CB8AC3E}">
        <p14:creationId xmlns:p14="http://schemas.microsoft.com/office/powerpoint/2010/main" val="11576865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357188" y="620688"/>
            <a:ext cx="8382000" cy="5786437"/>
          </a:xfrm>
          <a:prstGeom prst="rect">
            <a:avLst/>
          </a:prstGeom>
        </p:spPr>
        <p:txBody>
          <a:bodyPr/>
          <a:lstStyle>
            <a:lvl1pPr marL="342900" indent="-342900" algn="l" rtl="0" eaLnBrk="0" fontAlgn="base" hangingPunct="0">
              <a:spcBef>
                <a:spcPct val="20000"/>
              </a:spcBef>
              <a:spcAft>
                <a:spcPct val="0"/>
              </a:spcAft>
              <a:buClr>
                <a:srgbClr val="FF6600"/>
              </a:buClr>
              <a:buSzPct val="100000"/>
              <a:buFont typeface="Arial" pitchFamily="34" charset="0"/>
              <a:buChar char="●"/>
              <a:defRPr sz="2400">
                <a:solidFill>
                  <a:srgbClr val="003366"/>
                </a:solidFill>
                <a:latin typeface="+mn-lt"/>
                <a:ea typeface="+mn-ea"/>
                <a:cs typeface="+mn-cs"/>
              </a:defRPr>
            </a:lvl1pPr>
            <a:lvl2pPr marL="681038" indent="-223838" algn="l" rtl="0" eaLnBrk="0" fontAlgn="base" hangingPunct="0">
              <a:spcBef>
                <a:spcPct val="20000"/>
              </a:spcBef>
              <a:spcAft>
                <a:spcPct val="0"/>
              </a:spcAft>
              <a:buClr>
                <a:srgbClr val="FF6600"/>
              </a:buClr>
              <a:buFont typeface="Symbol" pitchFamily="18" charset="2"/>
              <a:buChar char="·"/>
              <a:defRPr sz="2000">
                <a:solidFill>
                  <a:srgbClr val="003366"/>
                </a:solidFill>
                <a:latin typeface="+mn-lt"/>
              </a:defRPr>
            </a:lvl2pPr>
            <a:lvl3pPr marL="1143000" indent="-228600" algn="l" rtl="0" eaLnBrk="0" fontAlgn="base" hangingPunct="0">
              <a:spcBef>
                <a:spcPct val="20000"/>
              </a:spcBef>
              <a:spcAft>
                <a:spcPct val="0"/>
              </a:spcAft>
              <a:buClr>
                <a:srgbClr val="FF6600"/>
              </a:buClr>
              <a:buChar char="»"/>
              <a:defRPr sz="1800">
                <a:solidFill>
                  <a:srgbClr val="003366"/>
                </a:solidFill>
                <a:latin typeface="+mn-lt"/>
              </a:defRPr>
            </a:lvl3pPr>
            <a:lvl4pPr marL="1600200" indent="-228600" algn="l" rtl="0" eaLnBrk="0" fontAlgn="base" hangingPunct="0">
              <a:spcBef>
                <a:spcPct val="20000"/>
              </a:spcBef>
              <a:spcAft>
                <a:spcPct val="0"/>
              </a:spcAft>
              <a:buClr>
                <a:srgbClr val="FF6600"/>
              </a:buClr>
              <a:buChar char="–"/>
              <a:defRPr sz="1800">
                <a:solidFill>
                  <a:srgbClr val="003366"/>
                </a:solidFill>
                <a:latin typeface="+mn-lt"/>
              </a:defRPr>
            </a:lvl4pPr>
            <a:lvl5pPr marL="2057400" indent="-228600" algn="l" rtl="0" eaLnBrk="0" fontAlgn="base" hangingPunct="0">
              <a:spcBef>
                <a:spcPct val="20000"/>
              </a:spcBef>
              <a:spcAft>
                <a:spcPct val="0"/>
              </a:spcAft>
              <a:buClr>
                <a:srgbClr val="FF6600"/>
              </a:buClr>
              <a:buSzPct val="75000"/>
              <a:buChar char="»"/>
              <a:defRPr sz="1800">
                <a:solidFill>
                  <a:srgbClr val="003366"/>
                </a:solidFill>
                <a:latin typeface="+mn-lt"/>
              </a:defRPr>
            </a:lvl5pPr>
            <a:lvl6pPr marL="2514600" indent="-228600" algn="l" rtl="0" eaLnBrk="0" fontAlgn="base" hangingPunct="0">
              <a:spcBef>
                <a:spcPct val="20000"/>
              </a:spcBef>
              <a:spcAft>
                <a:spcPct val="0"/>
              </a:spcAft>
              <a:buClr>
                <a:srgbClr val="FF6600"/>
              </a:buClr>
              <a:buSzPct val="75000"/>
              <a:buChar char="»"/>
              <a:defRPr sz="2000">
                <a:solidFill>
                  <a:srgbClr val="003366"/>
                </a:solidFill>
                <a:latin typeface="+mn-lt"/>
              </a:defRPr>
            </a:lvl6pPr>
            <a:lvl7pPr marL="2971800" indent="-228600" algn="l" rtl="0" eaLnBrk="0" fontAlgn="base" hangingPunct="0">
              <a:spcBef>
                <a:spcPct val="20000"/>
              </a:spcBef>
              <a:spcAft>
                <a:spcPct val="0"/>
              </a:spcAft>
              <a:buClr>
                <a:srgbClr val="FF6600"/>
              </a:buClr>
              <a:buSzPct val="75000"/>
              <a:buChar char="»"/>
              <a:defRPr sz="2000">
                <a:solidFill>
                  <a:srgbClr val="003366"/>
                </a:solidFill>
                <a:latin typeface="+mn-lt"/>
              </a:defRPr>
            </a:lvl7pPr>
            <a:lvl8pPr marL="3429000" indent="-228600" algn="l" rtl="0" eaLnBrk="0" fontAlgn="base" hangingPunct="0">
              <a:spcBef>
                <a:spcPct val="20000"/>
              </a:spcBef>
              <a:spcAft>
                <a:spcPct val="0"/>
              </a:spcAft>
              <a:buClr>
                <a:srgbClr val="FF6600"/>
              </a:buClr>
              <a:buSzPct val="75000"/>
              <a:buChar char="»"/>
              <a:defRPr sz="2000">
                <a:solidFill>
                  <a:srgbClr val="003366"/>
                </a:solidFill>
                <a:latin typeface="+mn-lt"/>
              </a:defRPr>
            </a:lvl8pPr>
            <a:lvl9pPr marL="3886200" indent="-228600" algn="l" rtl="0" eaLnBrk="0" fontAlgn="base" hangingPunct="0">
              <a:spcBef>
                <a:spcPct val="20000"/>
              </a:spcBef>
              <a:spcAft>
                <a:spcPct val="0"/>
              </a:spcAft>
              <a:buClr>
                <a:srgbClr val="FF6600"/>
              </a:buClr>
              <a:buSzPct val="75000"/>
              <a:buChar char="»"/>
              <a:defRPr sz="2000">
                <a:solidFill>
                  <a:srgbClr val="003366"/>
                </a:solidFill>
                <a:latin typeface="+mn-lt"/>
              </a:defRPr>
            </a:lvl9pPr>
          </a:lstStyle>
          <a:p>
            <a:pPr eaLnBrk="1" hangingPunct="1">
              <a:buFont typeface="Monotype Sorts" pitchFamily="2" charset="2"/>
              <a:buNone/>
            </a:pPr>
            <a:endParaRPr lang="en-GB" sz="2800" b="0" dirty="0" smtClean="0">
              <a:solidFill>
                <a:schemeClr val="bg1">
                  <a:lumMod val="75000"/>
                </a:schemeClr>
              </a:solidFill>
            </a:endParaRPr>
          </a:p>
          <a:p>
            <a:pPr eaLnBrk="1" hangingPunct="1"/>
            <a:r>
              <a:rPr lang="en-GB" sz="2800" dirty="0">
                <a:solidFill>
                  <a:schemeClr val="bg1">
                    <a:lumMod val="65000"/>
                  </a:schemeClr>
                </a:solidFill>
              </a:rPr>
              <a:t>Challenges for Power Electronics</a:t>
            </a:r>
          </a:p>
          <a:p>
            <a:pPr eaLnBrk="1" hangingPunct="1"/>
            <a:r>
              <a:rPr lang="en-GB" sz="2800" dirty="0">
                <a:solidFill>
                  <a:schemeClr val="bg1">
                    <a:lumMod val="65000"/>
                  </a:schemeClr>
                </a:solidFill>
              </a:rPr>
              <a:t>Conventional Approach and Limits</a:t>
            </a:r>
          </a:p>
          <a:p>
            <a:pPr eaLnBrk="1" hangingPunct="1"/>
            <a:r>
              <a:rPr lang="en-GB" sz="2800" dirty="0">
                <a:solidFill>
                  <a:schemeClr val="bg1">
                    <a:lumMod val="65000"/>
                  </a:schemeClr>
                </a:solidFill>
              </a:rPr>
              <a:t>Integration </a:t>
            </a:r>
            <a:r>
              <a:rPr lang="en-GB" sz="2800" dirty="0" smtClean="0">
                <a:solidFill>
                  <a:schemeClr val="bg1">
                    <a:lumMod val="65000"/>
                  </a:schemeClr>
                </a:solidFill>
              </a:rPr>
              <a:t>Opportunities</a:t>
            </a:r>
          </a:p>
          <a:p>
            <a:pPr eaLnBrk="1" hangingPunct="1"/>
            <a:r>
              <a:rPr lang="en-GB" sz="2800" dirty="0" smtClean="0">
                <a:solidFill>
                  <a:schemeClr val="bg1">
                    <a:lumMod val="65000"/>
                  </a:schemeClr>
                </a:solidFill>
              </a:rPr>
              <a:t>Integrated </a:t>
            </a:r>
            <a:r>
              <a:rPr lang="en-GB" sz="2800" dirty="0">
                <a:solidFill>
                  <a:schemeClr val="bg1">
                    <a:lumMod val="65000"/>
                  </a:schemeClr>
                </a:solidFill>
              </a:rPr>
              <a:t>Thermal Management </a:t>
            </a:r>
          </a:p>
          <a:p>
            <a:pPr eaLnBrk="1" hangingPunct="1"/>
            <a:r>
              <a:rPr lang="en-GB" sz="2800" dirty="0"/>
              <a:t>Integrated Electromagnetic Management</a:t>
            </a:r>
          </a:p>
          <a:p>
            <a:pPr eaLnBrk="1" hangingPunct="1"/>
            <a:r>
              <a:rPr lang="en-GB" sz="2800" dirty="0">
                <a:solidFill>
                  <a:schemeClr val="bg1">
                    <a:lumMod val="65000"/>
                  </a:schemeClr>
                </a:solidFill>
              </a:rPr>
              <a:t>VESI Power module Vision </a:t>
            </a:r>
          </a:p>
          <a:p>
            <a:pPr eaLnBrk="1" hangingPunct="1"/>
            <a:r>
              <a:rPr lang="en-GB" sz="2800" dirty="0" smtClean="0">
                <a:solidFill>
                  <a:schemeClr val="bg1">
                    <a:lumMod val="65000"/>
                  </a:schemeClr>
                </a:solidFill>
              </a:rPr>
              <a:t>Demonstrators</a:t>
            </a:r>
            <a:endParaRPr lang="en-GB" sz="2800" dirty="0">
              <a:solidFill>
                <a:schemeClr val="bg1">
                  <a:lumMod val="65000"/>
                </a:schemeClr>
              </a:solidFill>
            </a:endParaRPr>
          </a:p>
          <a:p>
            <a:pPr eaLnBrk="1" hangingPunct="1"/>
            <a:r>
              <a:rPr lang="en-GB" sz="2800" dirty="0" smtClean="0">
                <a:solidFill>
                  <a:schemeClr val="bg1">
                    <a:lumMod val="65000"/>
                  </a:schemeClr>
                </a:solidFill>
              </a:rPr>
              <a:t>Conclusions</a:t>
            </a:r>
            <a:endParaRPr lang="en-GB" sz="2800" dirty="0">
              <a:solidFill>
                <a:schemeClr val="bg1">
                  <a:lumMod val="65000"/>
                </a:schemeClr>
              </a:solidFill>
            </a:endParaRPr>
          </a:p>
        </p:txBody>
      </p:sp>
    </p:spTree>
    <p:extLst>
      <p:ext uri="{BB962C8B-B14F-4D97-AF65-F5344CB8AC3E}">
        <p14:creationId xmlns:p14="http://schemas.microsoft.com/office/powerpoint/2010/main" val="2781537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1055861"/>
            <a:ext cx="4377848" cy="32372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962" name="Rectangle 2"/>
          <p:cNvSpPr>
            <a:spLocks noGrp="1" noChangeArrowheads="1"/>
          </p:cNvSpPr>
          <p:nvPr>
            <p:ph type="title"/>
          </p:nvPr>
        </p:nvSpPr>
        <p:spPr>
          <a:xfrm>
            <a:off x="465058" y="86207"/>
            <a:ext cx="8229600" cy="940966"/>
          </a:xfrm>
        </p:spPr>
        <p:txBody>
          <a:bodyPr>
            <a:normAutofit/>
          </a:bodyPr>
          <a:lstStyle/>
          <a:p>
            <a:r>
              <a:rPr lang="en-GB" sz="4000" dirty="0" smtClean="0"/>
              <a:t>Electromagnetic Management</a:t>
            </a:r>
          </a:p>
        </p:txBody>
      </p:sp>
      <p:sp>
        <p:nvSpPr>
          <p:cNvPr id="40963" name="Rectangle 3"/>
          <p:cNvSpPr>
            <a:spLocks noGrp="1" noChangeArrowheads="1"/>
          </p:cNvSpPr>
          <p:nvPr>
            <p:ph type="body" idx="1"/>
          </p:nvPr>
        </p:nvSpPr>
        <p:spPr>
          <a:xfrm>
            <a:off x="179388" y="4293096"/>
            <a:ext cx="8857108" cy="1656184"/>
          </a:xfrm>
        </p:spPr>
        <p:txBody>
          <a:bodyPr>
            <a:noAutofit/>
          </a:bodyPr>
          <a:lstStyle/>
          <a:p>
            <a:r>
              <a:rPr lang="en-GB" sz="2400" dirty="0" smtClean="0"/>
              <a:t>Impact of module layout and partitioning on parasitic inductance</a:t>
            </a:r>
          </a:p>
          <a:p>
            <a:r>
              <a:rPr lang="en-GB" sz="2400" dirty="0" smtClean="0"/>
              <a:t>Potential for inclusion of filter components:</a:t>
            </a:r>
          </a:p>
          <a:p>
            <a:pPr lvl="1"/>
            <a:r>
              <a:rPr lang="en-GB" sz="2000" dirty="0" smtClean="0"/>
              <a:t>Commutation loop decoupling</a:t>
            </a:r>
          </a:p>
          <a:p>
            <a:pPr lvl="1"/>
            <a:r>
              <a:rPr lang="en-GB" sz="2000" dirty="0" smtClean="0"/>
              <a:t>Output filtering</a:t>
            </a:r>
          </a:p>
        </p:txBody>
      </p:sp>
      <p:sp>
        <p:nvSpPr>
          <p:cNvPr id="40964" name="Text Box 6"/>
          <p:cNvSpPr txBox="1">
            <a:spLocks noChangeArrowheads="1"/>
          </p:cNvSpPr>
          <p:nvPr/>
        </p:nvSpPr>
        <p:spPr bwMode="auto">
          <a:xfrm>
            <a:off x="5508104" y="1036638"/>
            <a:ext cx="12239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t>External </a:t>
            </a:r>
            <a:r>
              <a:rPr lang="en-GB" dirty="0" err="1"/>
              <a:t>parasitics</a:t>
            </a:r>
            <a:r>
              <a:rPr lang="en-GB" dirty="0"/>
              <a:t>:</a:t>
            </a:r>
          </a:p>
          <a:p>
            <a:pPr eaLnBrk="1" hangingPunct="1"/>
            <a:r>
              <a:rPr lang="en-GB" dirty="0"/>
              <a:t>R</a:t>
            </a:r>
            <a:r>
              <a:rPr lang="en-GB" baseline="-25000" dirty="0"/>
              <a:t>S</a:t>
            </a:r>
            <a:r>
              <a:rPr lang="en-GB" dirty="0"/>
              <a:t> L</a:t>
            </a:r>
            <a:r>
              <a:rPr lang="en-GB" baseline="-25000" dirty="0"/>
              <a:t>S</a:t>
            </a:r>
            <a:endParaRPr lang="en-GB" dirty="0"/>
          </a:p>
        </p:txBody>
      </p:sp>
      <p:sp>
        <p:nvSpPr>
          <p:cNvPr id="40965" name="Text Box 7"/>
          <p:cNvSpPr txBox="1">
            <a:spLocks noChangeArrowheads="1"/>
          </p:cNvSpPr>
          <p:nvPr/>
        </p:nvSpPr>
        <p:spPr bwMode="auto">
          <a:xfrm>
            <a:off x="5508104" y="2049808"/>
            <a:ext cx="2611438"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t>Internal bus-bar and substrate </a:t>
            </a:r>
            <a:r>
              <a:rPr lang="en-GB" dirty="0" err="1"/>
              <a:t>parasitics</a:t>
            </a:r>
            <a:r>
              <a:rPr lang="en-GB" dirty="0"/>
              <a:t>:</a:t>
            </a:r>
          </a:p>
          <a:p>
            <a:pPr eaLnBrk="1" hangingPunct="1"/>
            <a:r>
              <a:rPr lang="en-GB" dirty="0"/>
              <a:t>L</a:t>
            </a:r>
            <a:r>
              <a:rPr lang="en-GB" baseline="-25000" dirty="0"/>
              <a:t>BB</a:t>
            </a:r>
            <a:r>
              <a:rPr lang="en-GB" dirty="0"/>
              <a:t> R</a:t>
            </a:r>
            <a:r>
              <a:rPr lang="en-GB" baseline="-25000" dirty="0"/>
              <a:t>BB</a:t>
            </a:r>
            <a:r>
              <a:rPr lang="en-GB" dirty="0"/>
              <a:t> L</a:t>
            </a:r>
            <a:r>
              <a:rPr lang="en-GB" baseline="-25000" dirty="0"/>
              <a:t>SP</a:t>
            </a:r>
            <a:r>
              <a:rPr lang="en-GB" dirty="0"/>
              <a:t> C</a:t>
            </a:r>
            <a:r>
              <a:rPr lang="en-GB" baseline="-25000" dirty="0"/>
              <a:t>PP </a:t>
            </a:r>
            <a:r>
              <a:rPr lang="en-GB" dirty="0"/>
              <a:t>C</a:t>
            </a:r>
            <a:r>
              <a:rPr lang="en-GB" baseline="-25000" dirty="0"/>
              <a:t>P+ </a:t>
            </a:r>
            <a:r>
              <a:rPr lang="en-GB" dirty="0"/>
              <a:t>C</a:t>
            </a:r>
            <a:r>
              <a:rPr lang="en-GB" baseline="-25000" dirty="0"/>
              <a:t>P-</a:t>
            </a:r>
          </a:p>
          <a:p>
            <a:pPr eaLnBrk="1" hangingPunct="1"/>
            <a:endParaRPr lang="en-GB" dirty="0"/>
          </a:p>
          <a:p>
            <a:pPr eaLnBrk="1" hangingPunct="1"/>
            <a:endParaRPr lang="en-GB" dirty="0"/>
          </a:p>
        </p:txBody>
      </p:sp>
      <p:sp>
        <p:nvSpPr>
          <p:cNvPr id="40966" name="Text Box 8"/>
          <p:cNvSpPr txBox="1">
            <a:spLocks noChangeArrowheads="1"/>
          </p:cNvSpPr>
          <p:nvPr/>
        </p:nvSpPr>
        <p:spPr bwMode="auto">
          <a:xfrm>
            <a:off x="5508104" y="3409831"/>
            <a:ext cx="26114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t>Filter components:</a:t>
            </a:r>
          </a:p>
          <a:p>
            <a:pPr eaLnBrk="1" hangingPunct="1"/>
            <a:r>
              <a:rPr lang="en-GB" dirty="0"/>
              <a:t>C</a:t>
            </a:r>
            <a:r>
              <a:rPr lang="en-GB" baseline="-25000" dirty="0"/>
              <a:t>INT</a:t>
            </a:r>
            <a:r>
              <a:rPr lang="en-GB" dirty="0"/>
              <a:t> L</a:t>
            </a:r>
            <a:r>
              <a:rPr lang="en-GB" baseline="-25000" dirty="0"/>
              <a:t>F</a:t>
            </a:r>
            <a:r>
              <a:rPr lang="en-GB" dirty="0"/>
              <a:t> C</a:t>
            </a:r>
            <a:r>
              <a:rPr lang="en-GB" baseline="-25000" dirty="0"/>
              <a:t>F</a:t>
            </a:r>
            <a:endParaRPr lang="en-GB" dirty="0"/>
          </a:p>
        </p:txBody>
      </p:sp>
      <p:grpSp>
        <p:nvGrpSpPr>
          <p:cNvPr id="40967" name="Group 9"/>
          <p:cNvGrpSpPr>
            <a:grpSpLocks noChangeAspect="1"/>
          </p:cNvGrpSpPr>
          <p:nvPr/>
        </p:nvGrpSpPr>
        <p:grpSpPr bwMode="auto">
          <a:xfrm>
            <a:off x="1116013" y="1036638"/>
            <a:ext cx="4233435" cy="3119373"/>
            <a:chOff x="1700" y="1521"/>
            <a:chExt cx="7267" cy="5355"/>
          </a:xfrm>
        </p:grpSpPr>
        <p:sp>
          <p:nvSpPr>
            <p:cNvPr id="40968" name="AutoShape 10"/>
            <p:cNvSpPr>
              <a:spLocks noChangeAspect="1" noChangeArrowheads="1"/>
            </p:cNvSpPr>
            <p:nvPr/>
          </p:nvSpPr>
          <p:spPr bwMode="auto">
            <a:xfrm>
              <a:off x="1700" y="1521"/>
              <a:ext cx="7267" cy="5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969" name="Line 11"/>
            <p:cNvSpPr>
              <a:spLocks noChangeShapeType="1"/>
            </p:cNvSpPr>
            <p:nvPr/>
          </p:nvSpPr>
          <p:spPr bwMode="auto">
            <a:xfrm>
              <a:off x="1785" y="2091"/>
              <a:ext cx="125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70" name="Line 12"/>
            <p:cNvSpPr>
              <a:spLocks noChangeShapeType="1"/>
            </p:cNvSpPr>
            <p:nvPr/>
          </p:nvSpPr>
          <p:spPr bwMode="auto">
            <a:xfrm flipH="1">
              <a:off x="5760" y="2115"/>
              <a:ext cx="2" cy="54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71" name="Line 13"/>
            <p:cNvSpPr>
              <a:spLocks noChangeShapeType="1"/>
            </p:cNvSpPr>
            <p:nvPr/>
          </p:nvSpPr>
          <p:spPr bwMode="auto">
            <a:xfrm>
              <a:off x="1998" y="6252"/>
              <a:ext cx="6099"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72" name="Line 14"/>
            <p:cNvSpPr>
              <a:spLocks noChangeShapeType="1"/>
            </p:cNvSpPr>
            <p:nvPr/>
          </p:nvSpPr>
          <p:spPr bwMode="auto">
            <a:xfrm flipV="1">
              <a:off x="5760" y="4370"/>
              <a:ext cx="114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73" name="Line 15"/>
            <p:cNvSpPr>
              <a:spLocks noChangeShapeType="1"/>
            </p:cNvSpPr>
            <p:nvPr/>
          </p:nvSpPr>
          <p:spPr bwMode="auto">
            <a:xfrm flipH="1" flipV="1">
              <a:off x="4392" y="2091"/>
              <a:ext cx="211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74" name="Line 16"/>
            <p:cNvSpPr>
              <a:spLocks noChangeShapeType="1"/>
            </p:cNvSpPr>
            <p:nvPr/>
          </p:nvSpPr>
          <p:spPr bwMode="auto">
            <a:xfrm flipV="1">
              <a:off x="5760" y="4086"/>
              <a:ext cx="1" cy="34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40975" name="Group 17"/>
            <p:cNvGrpSpPr>
              <a:grpSpLocks/>
            </p:cNvGrpSpPr>
            <p:nvPr/>
          </p:nvGrpSpPr>
          <p:grpSpPr bwMode="auto">
            <a:xfrm>
              <a:off x="5590" y="3312"/>
              <a:ext cx="285" cy="856"/>
              <a:chOff x="4548" y="3312"/>
              <a:chExt cx="285" cy="856"/>
            </a:xfrm>
          </p:grpSpPr>
          <p:sp>
            <p:nvSpPr>
              <p:cNvPr id="41080" name="Oval 18"/>
              <p:cNvSpPr>
                <a:spLocks noChangeArrowheads="1"/>
              </p:cNvSpPr>
              <p:nvPr/>
            </p:nvSpPr>
            <p:spPr bwMode="auto">
              <a:xfrm>
                <a:off x="4605" y="3483"/>
                <a:ext cx="228" cy="172"/>
              </a:xfrm>
              <a:prstGeom prst="ellipse">
                <a:avLst/>
              </a:prstGeom>
              <a:noFill/>
              <a:ln w="12700">
                <a:solidFill>
                  <a:srgbClr val="0000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81" name="Oval 19"/>
              <p:cNvSpPr>
                <a:spLocks noChangeArrowheads="1"/>
              </p:cNvSpPr>
              <p:nvPr/>
            </p:nvSpPr>
            <p:spPr bwMode="auto">
              <a:xfrm>
                <a:off x="4605" y="3654"/>
                <a:ext cx="228" cy="172"/>
              </a:xfrm>
              <a:prstGeom prst="ellipse">
                <a:avLst/>
              </a:prstGeom>
              <a:noFill/>
              <a:ln w="12700">
                <a:solidFill>
                  <a:srgbClr val="0000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82" name="Oval 20"/>
              <p:cNvSpPr>
                <a:spLocks noChangeArrowheads="1"/>
              </p:cNvSpPr>
              <p:nvPr/>
            </p:nvSpPr>
            <p:spPr bwMode="auto">
              <a:xfrm>
                <a:off x="4605" y="3825"/>
                <a:ext cx="228" cy="172"/>
              </a:xfrm>
              <a:prstGeom prst="ellipse">
                <a:avLst/>
              </a:prstGeom>
              <a:noFill/>
              <a:ln w="12700">
                <a:solidFill>
                  <a:srgbClr val="0000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83" name="Rectangle 21"/>
              <p:cNvSpPr>
                <a:spLocks noChangeArrowheads="1"/>
              </p:cNvSpPr>
              <p:nvPr/>
            </p:nvSpPr>
            <p:spPr bwMode="auto">
              <a:xfrm>
                <a:off x="4548" y="3426"/>
                <a:ext cx="171" cy="628"/>
              </a:xfrm>
              <a:prstGeom prst="rect">
                <a:avLst/>
              </a:prstGeom>
              <a:solidFill>
                <a:srgbClr val="FFFFFF"/>
              </a:solidFill>
              <a:ln>
                <a:noFill/>
              </a:ln>
              <a:effectLst/>
              <a:extLs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84" name="Line 22"/>
              <p:cNvSpPr>
                <a:spLocks noChangeShapeType="1"/>
              </p:cNvSpPr>
              <p:nvPr/>
            </p:nvSpPr>
            <p:spPr bwMode="auto">
              <a:xfrm>
                <a:off x="4718" y="3312"/>
                <a:ext cx="1" cy="172"/>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85" name="Line 23"/>
              <p:cNvSpPr>
                <a:spLocks noChangeShapeType="1"/>
              </p:cNvSpPr>
              <p:nvPr/>
            </p:nvSpPr>
            <p:spPr bwMode="auto">
              <a:xfrm>
                <a:off x="4718" y="3996"/>
                <a:ext cx="1" cy="172"/>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0976" name="Group 24"/>
            <p:cNvGrpSpPr>
              <a:grpSpLocks/>
            </p:cNvGrpSpPr>
            <p:nvPr/>
          </p:nvGrpSpPr>
          <p:grpSpPr bwMode="auto">
            <a:xfrm>
              <a:off x="2982" y="1977"/>
              <a:ext cx="857" cy="284"/>
              <a:chOff x="2979" y="2010"/>
              <a:chExt cx="857" cy="284"/>
            </a:xfrm>
          </p:grpSpPr>
          <p:sp>
            <p:nvSpPr>
              <p:cNvPr id="41074" name="Oval 25"/>
              <p:cNvSpPr>
                <a:spLocks noChangeArrowheads="1"/>
              </p:cNvSpPr>
              <p:nvPr/>
            </p:nvSpPr>
            <p:spPr bwMode="auto">
              <a:xfrm rot="-5400000">
                <a:off x="3122" y="2038"/>
                <a:ext cx="227" cy="172"/>
              </a:xfrm>
              <a:prstGeom prst="ellipse">
                <a:avLst/>
              </a:prstGeom>
              <a:noFill/>
              <a:ln w="12700">
                <a:solidFill>
                  <a:srgbClr val="0000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75" name="Oval 26"/>
              <p:cNvSpPr>
                <a:spLocks noChangeArrowheads="1"/>
              </p:cNvSpPr>
              <p:nvPr/>
            </p:nvSpPr>
            <p:spPr bwMode="auto">
              <a:xfrm rot="-5400000">
                <a:off x="3294" y="2037"/>
                <a:ext cx="227" cy="173"/>
              </a:xfrm>
              <a:prstGeom prst="ellipse">
                <a:avLst/>
              </a:prstGeom>
              <a:noFill/>
              <a:ln w="12700">
                <a:solidFill>
                  <a:srgbClr val="0000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76" name="Oval 27"/>
              <p:cNvSpPr>
                <a:spLocks noChangeArrowheads="1"/>
              </p:cNvSpPr>
              <p:nvPr/>
            </p:nvSpPr>
            <p:spPr bwMode="auto">
              <a:xfrm rot="-5400000">
                <a:off x="3465" y="2038"/>
                <a:ext cx="227" cy="172"/>
              </a:xfrm>
              <a:prstGeom prst="ellipse">
                <a:avLst/>
              </a:prstGeom>
              <a:noFill/>
              <a:ln w="12700">
                <a:solidFill>
                  <a:srgbClr val="0000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77" name="Rectangle 28"/>
              <p:cNvSpPr>
                <a:spLocks noChangeArrowheads="1"/>
              </p:cNvSpPr>
              <p:nvPr/>
            </p:nvSpPr>
            <p:spPr bwMode="auto">
              <a:xfrm rot="-5400000">
                <a:off x="3322" y="1894"/>
                <a:ext cx="171" cy="629"/>
              </a:xfrm>
              <a:prstGeom prst="rect">
                <a:avLst/>
              </a:prstGeom>
              <a:solidFill>
                <a:srgbClr val="FFFFFF"/>
              </a:solidFill>
              <a:ln>
                <a:noFill/>
              </a:ln>
              <a:effectLst/>
              <a:extLs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78" name="Line 29"/>
              <p:cNvSpPr>
                <a:spLocks noChangeShapeType="1"/>
              </p:cNvSpPr>
              <p:nvPr/>
            </p:nvSpPr>
            <p:spPr bwMode="auto">
              <a:xfrm rot="-5400000">
                <a:off x="3064" y="2038"/>
                <a:ext cx="1" cy="172"/>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79" name="Line 30"/>
              <p:cNvSpPr>
                <a:spLocks noChangeShapeType="1"/>
              </p:cNvSpPr>
              <p:nvPr/>
            </p:nvSpPr>
            <p:spPr bwMode="auto">
              <a:xfrm rot="-5400000">
                <a:off x="3749" y="2038"/>
                <a:ext cx="1" cy="172"/>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0977" name="Line 31"/>
            <p:cNvSpPr>
              <a:spLocks noChangeShapeType="1"/>
            </p:cNvSpPr>
            <p:nvPr/>
          </p:nvSpPr>
          <p:spPr bwMode="auto">
            <a:xfrm flipV="1">
              <a:off x="5760" y="5796"/>
              <a:ext cx="1" cy="4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78" name="Text Box 32"/>
            <p:cNvSpPr txBox="1">
              <a:spLocks noChangeArrowheads="1"/>
            </p:cNvSpPr>
            <p:nvPr/>
          </p:nvSpPr>
          <p:spPr bwMode="auto">
            <a:xfrm>
              <a:off x="5819" y="4542"/>
              <a:ext cx="741" cy="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dirty="0">
                  <a:latin typeface="Times New Roman" pitchFamily="18" charset="0"/>
                  <a:ea typeface="ＭＳ 明朝" charset="-128"/>
                </a:rPr>
                <a:t>L</a:t>
              </a:r>
              <a:r>
                <a:rPr lang="en-GB" altLang="ja-JP" sz="1200" baseline="-25000" dirty="0">
                  <a:latin typeface="Times New Roman" pitchFamily="18" charset="0"/>
                  <a:ea typeface="ＭＳ 明朝" charset="-128"/>
                </a:rPr>
                <a:t>SP</a:t>
              </a:r>
              <a:endParaRPr lang="en-GB" dirty="0"/>
            </a:p>
          </p:txBody>
        </p:sp>
        <p:sp>
          <p:nvSpPr>
            <p:cNvPr id="40979" name="Text Box 33"/>
            <p:cNvSpPr txBox="1">
              <a:spLocks noChangeArrowheads="1"/>
            </p:cNvSpPr>
            <p:nvPr/>
          </p:nvSpPr>
          <p:spPr bwMode="auto">
            <a:xfrm>
              <a:off x="5817" y="3482"/>
              <a:ext cx="912" cy="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L</a:t>
              </a:r>
              <a:r>
                <a:rPr lang="en-GB" altLang="ja-JP" sz="1200" baseline="-25000">
                  <a:latin typeface="Times New Roman" pitchFamily="18" charset="0"/>
                  <a:ea typeface="ＭＳ 明朝" charset="-128"/>
                </a:rPr>
                <a:t>SP</a:t>
              </a:r>
              <a:endParaRPr lang="en-GB"/>
            </a:p>
          </p:txBody>
        </p:sp>
        <p:sp>
          <p:nvSpPr>
            <p:cNvPr id="40980" name="Text Box 34"/>
            <p:cNvSpPr txBox="1">
              <a:spLocks noChangeArrowheads="1"/>
            </p:cNvSpPr>
            <p:nvPr/>
          </p:nvSpPr>
          <p:spPr bwMode="auto">
            <a:xfrm>
              <a:off x="3010" y="1521"/>
              <a:ext cx="911" cy="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L</a:t>
              </a:r>
              <a:r>
                <a:rPr lang="en-GB" altLang="ja-JP" sz="1200" baseline="-25000">
                  <a:latin typeface="Times New Roman" pitchFamily="18" charset="0"/>
                  <a:ea typeface="ＭＳ 明朝" charset="-128"/>
                </a:rPr>
                <a:t>BB</a:t>
              </a:r>
              <a:endParaRPr lang="en-GB"/>
            </a:p>
          </p:txBody>
        </p:sp>
        <p:sp>
          <p:nvSpPr>
            <p:cNvPr id="40981" name="Line 35"/>
            <p:cNvSpPr>
              <a:spLocks noChangeShapeType="1"/>
            </p:cNvSpPr>
            <p:nvPr/>
          </p:nvSpPr>
          <p:spPr bwMode="auto">
            <a:xfrm flipH="1">
              <a:off x="2412" y="4656"/>
              <a:ext cx="1" cy="159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82" name="Line 36"/>
            <p:cNvSpPr>
              <a:spLocks noChangeShapeType="1"/>
            </p:cNvSpPr>
            <p:nvPr/>
          </p:nvSpPr>
          <p:spPr bwMode="auto">
            <a:xfrm flipV="1">
              <a:off x="2410" y="2091"/>
              <a:ext cx="2" cy="28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83" name="Text Box 37"/>
            <p:cNvSpPr txBox="1">
              <a:spLocks noChangeArrowheads="1"/>
            </p:cNvSpPr>
            <p:nvPr/>
          </p:nvSpPr>
          <p:spPr bwMode="auto">
            <a:xfrm>
              <a:off x="1730" y="3017"/>
              <a:ext cx="912" cy="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L</a:t>
              </a:r>
              <a:r>
                <a:rPr lang="en-GB" altLang="ja-JP" sz="1200" baseline="-25000">
                  <a:latin typeface="Times New Roman" pitchFamily="18" charset="0"/>
                  <a:ea typeface="ＭＳ 明朝" charset="-128"/>
                </a:rPr>
                <a:t>S</a:t>
              </a:r>
              <a:endParaRPr lang="en-GB"/>
            </a:p>
          </p:txBody>
        </p:sp>
        <p:grpSp>
          <p:nvGrpSpPr>
            <p:cNvPr id="40984" name="Group 38"/>
            <p:cNvGrpSpPr>
              <a:grpSpLocks/>
            </p:cNvGrpSpPr>
            <p:nvPr/>
          </p:nvGrpSpPr>
          <p:grpSpPr bwMode="auto">
            <a:xfrm>
              <a:off x="6389" y="4371"/>
              <a:ext cx="458" cy="456"/>
              <a:chOff x="-54" y="1"/>
              <a:chExt cx="20108" cy="19999"/>
            </a:xfrm>
          </p:grpSpPr>
          <p:sp>
            <p:nvSpPr>
              <p:cNvPr id="41070" name="Line 39"/>
              <p:cNvSpPr>
                <a:spLocks noChangeShapeType="1"/>
              </p:cNvSpPr>
              <p:nvPr/>
            </p:nvSpPr>
            <p:spPr bwMode="auto">
              <a:xfrm flipV="1">
                <a:off x="9978" y="12473"/>
                <a:ext cx="44" cy="7527"/>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71" name="Line 40"/>
              <p:cNvSpPr>
                <a:spLocks noChangeShapeType="1"/>
              </p:cNvSpPr>
              <p:nvPr/>
            </p:nvSpPr>
            <p:spPr bwMode="auto">
              <a:xfrm flipH="1">
                <a:off x="-54" y="12473"/>
                <a:ext cx="20108" cy="44"/>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72" name="Line 41"/>
              <p:cNvSpPr>
                <a:spLocks noChangeShapeType="1"/>
              </p:cNvSpPr>
              <p:nvPr/>
            </p:nvSpPr>
            <p:spPr bwMode="auto">
              <a:xfrm flipH="1">
                <a:off x="-54" y="7484"/>
                <a:ext cx="20108" cy="44"/>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73" name="Line 42"/>
              <p:cNvSpPr>
                <a:spLocks noChangeShapeType="1"/>
              </p:cNvSpPr>
              <p:nvPr/>
            </p:nvSpPr>
            <p:spPr bwMode="auto">
              <a:xfrm flipV="1">
                <a:off x="9978" y="1"/>
                <a:ext cx="44" cy="7527"/>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0985" name="Text Box 43"/>
            <p:cNvSpPr txBox="1">
              <a:spLocks noChangeArrowheads="1"/>
            </p:cNvSpPr>
            <p:nvPr/>
          </p:nvSpPr>
          <p:spPr bwMode="auto">
            <a:xfrm>
              <a:off x="6845" y="4599"/>
              <a:ext cx="741"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C</a:t>
              </a:r>
              <a:r>
                <a:rPr lang="en-GB" altLang="ja-JP" sz="1200" baseline="-25000">
                  <a:latin typeface="Times New Roman" pitchFamily="18" charset="0"/>
                  <a:ea typeface="ＭＳ 明朝" charset="-128"/>
                </a:rPr>
                <a:t>PP</a:t>
              </a:r>
              <a:endParaRPr lang="en-GB"/>
            </a:p>
          </p:txBody>
        </p:sp>
        <p:sp>
          <p:nvSpPr>
            <p:cNvPr id="40986" name="Rectangle 44"/>
            <p:cNvSpPr>
              <a:spLocks noChangeArrowheads="1"/>
            </p:cNvSpPr>
            <p:nvPr/>
          </p:nvSpPr>
          <p:spPr bwMode="auto">
            <a:xfrm>
              <a:off x="2298" y="2376"/>
              <a:ext cx="227" cy="569"/>
            </a:xfrm>
            <a:prstGeom prst="rect">
              <a:avLst/>
            </a:prstGeom>
            <a:solidFill>
              <a:srgbClr val="FFFFFF"/>
            </a:solidFill>
            <a:ln w="9525">
              <a:solidFill>
                <a:srgbClr val="0000FF"/>
              </a:solidFill>
              <a:miter lim="800000"/>
              <a:headEnd/>
              <a:tailEnd/>
            </a:ln>
          </p:spPr>
          <p:txBody>
            <a:bodyPr/>
            <a:lstStyle/>
            <a:p>
              <a:endParaRPr lang="en-US"/>
            </a:p>
          </p:txBody>
        </p:sp>
        <p:sp>
          <p:nvSpPr>
            <p:cNvPr id="40987" name="Text Box 45"/>
            <p:cNvSpPr txBox="1">
              <a:spLocks noChangeArrowheads="1"/>
            </p:cNvSpPr>
            <p:nvPr/>
          </p:nvSpPr>
          <p:spPr bwMode="auto">
            <a:xfrm>
              <a:off x="1700" y="2376"/>
              <a:ext cx="737"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Rs</a:t>
              </a:r>
              <a:endParaRPr lang="en-GB"/>
            </a:p>
          </p:txBody>
        </p:sp>
        <p:grpSp>
          <p:nvGrpSpPr>
            <p:cNvPr id="40988" name="Group 46"/>
            <p:cNvGrpSpPr>
              <a:grpSpLocks/>
            </p:cNvGrpSpPr>
            <p:nvPr/>
          </p:nvGrpSpPr>
          <p:grpSpPr bwMode="auto">
            <a:xfrm>
              <a:off x="5590" y="2661"/>
              <a:ext cx="341" cy="344"/>
              <a:chOff x="53" y="0"/>
              <a:chExt cx="19894" cy="20000"/>
            </a:xfrm>
          </p:grpSpPr>
          <p:sp>
            <p:nvSpPr>
              <p:cNvPr id="41064" name="Line 47"/>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65" name="Line 48"/>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66" name="Line 49"/>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67" name="Line 50"/>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68" name="Line 51"/>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69" name="Line 52"/>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0989" name="Line 53"/>
            <p:cNvSpPr>
              <a:spLocks noChangeShapeType="1"/>
            </p:cNvSpPr>
            <p:nvPr/>
          </p:nvSpPr>
          <p:spPr bwMode="auto">
            <a:xfrm flipV="1">
              <a:off x="2412" y="2946"/>
              <a:ext cx="1" cy="2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90" name="Line 54"/>
            <p:cNvSpPr>
              <a:spLocks noChangeShapeType="1"/>
            </p:cNvSpPr>
            <p:nvPr/>
          </p:nvSpPr>
          <p:spPr bwMode="auto">
            <a:xfrm>
              <a:off x="5760" y="3002"/>
              <a:ext cx="1" cy="34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91" name="Rectangle 55"/>
            <p:cNvSpPr>
              <a:spLocks noChangeArrowheads="1"/>
            </p:cNvSpPr>
            <p:nvPr/>
          </p:nvSpPr>
          <p:spPr bwMode="auto">
            <a:xfrm rot="-5400000">
              <a:off x="4008" y="1806"/>
              <a:ext cx="227" cy="569"/>
            </a:xfrm>
            <a:prstGeom prst="rect">
              <a:avLst/>
            </a:prstGeom>
            <a:solidFill>
              <a:srgbClr val="FFFFFF"/>
            </a:solidFill>
            <a:ln w="9525">
              <a:solidFill>
                <a:srgbClr val="0000FF"/>
              </a:solidFill>
              <a:miter lim="800000"/>
              <a:headEnd/>
              <a:tailEnd/>
            </a:ln>
          </p:spPr>
          <p:txBody>
            <a:bodyPr/>
            <a:lstStyle/>
            <a:p>
              <a:endParaRPr lang="en-US"/>
            </a:p>
          </p:txBody>
        </p:sp>
        <p:sp>
          <p:nvSpPr>
            <p:cNvPr id="40992" name="Text Box 56"/>
            <p:cNvSpPr txBox="1">
              <a:spLocks noChangeArrowheads="1"/>
            </p:cNvSpPr>
            <p:nvPr/>
          </p:nvSpPr>
          <p:spPr bwMode="auto">
            <a:xfrm>
              <a:off x="3720" y="1554"/>
              <a:ext cx="737"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R</a:t>
              </a:r>
              <a:r>
                <a:rPr lang="en-GB" altLang="ja-JP" sz="1200" baseline="-25000">
                  <a:latin typeface="Times New Roman" pitchFamily="18" charset="0"/>
                  <a:ea typeface="ＭＳ 明朝" charset="-128"/>
                </a:rPr>
                <a:t>BB</a:t>
              </a:r>
              <a:endParaRPr lang="en-GB"/>
            </a:p>
          </p:txBody>
        </p:sp>
        <p:grpSp>
          <p:nvGrpSpPr>
            <p:cNvPr id="40993" name="Group 57"/>
            <p:cNvGrpSpPr>
              <a:grpSpLocks/>
            </p:cNvGrpSpPr>
            <p:nvPr/>
          </p:nvGrpSpPr>
          <p:grpSpPr bwMode="auto">
            <a:xfrm>
              <a:off x="5589" y="4404"/>
              <a:ext cx="285" cy="856"/>
              <a:chOff x="4548" y="3312"/>
              <a:chExt cx="285" cy="856"/>
            </a:xfrm>
          </p:grpSpPr>
          <p:sp>
            <p:nvSpPr>
              <p:cNvPr id="41058" name="Oval 58"/>
              <p:cNvSpPr>
                <a:spLocks noChangeArrowheads="1"/>
              </p:cNvSpPr>
              <p:nvPr/>
            </p:nvSpPr>
            <p:spPr bwMode="auto">
              <a:xfrm>
                <a:off x="4605" y="3483"/>
                <a:ext cx="228" cy="172"/>
              </a:xfrm>
              <a:prstGeom prst="ellipse">
                <a:avLst/>
              </a:prstGeom>
              <a:noFill/>
              <a:ln w="12700">
                <a:solidFill>
                  <a:srgbClr val="0000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59" name="Oval 59"/>
              <p:cNvSpPr>
                <a:spLocks noChangeArrowheads="1"/>
              </p:cNvSpPr>
              <p:nvPr/>
            </p:nvSpPr>
            <p:spPr bwMode="auto">
              <a:xfrm>
                <a:off x="4605" y="3654"/>
                <a:ext cx="228" cy="172"/>
              </a:xfrm>
              <a:prstGeom prst="ellipse">
                <a:avLst/>
              </a:prstGeom>
              <a:noFill/>
              <a:ln w="12700">
                <a:solidFill>
                  <a:srgbClr val="0000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60" name="Oval 60"/>
              <p:cNvSpPr>
                <a:spLocks noChangeArrowheads="1"/>
              </p:cNvSpPr>
              <p:nvPr/>
            </p:nvSpPr>
            <p:spPr bwMode="auto">
              <a:xfrm>
                <a:off x="4605" y="3825"/>
                <a:ext cx="228" cy="172"/>
              </a:xfrm>
              <a:prstGeom prst="ellipse">
                <a:avLst/>
              </a:prstGeom>
              <a:noFill/>
              <a:ln w="12700">
                <a:solidFill>
                  <a:srgbClr val="0000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61" name="Rectangle 61"/>
              <p:cNvSpPr>
                <a:spLocks noChangeArrowheads="1"/>
              </p:cNvSpPr>
              <p:nvPr/>
            </p:nvSpPr>
            <p:spPr bwMode="auto">
              <a:xfrm>
                <a:off x="4548" y="3426"/>
                <a:ext cx="171" cy="628"/>
              </a:xfrm>
              <a:prstGeom prst="rect">
                <a:avLst/>
              </a:prstGeom>
              <a:solidFill>
                <a:srgbClr val="FFFFFF"/>
              </a:solidFill>
              <a:ln>
                <a:noFill/>
              </a:ln>
              <a:effectLst/>
              <a:extLs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62" name="Line 62"/>
              <p:cNvSpPr>
                <a:spLocks noChangeShapeType="1"/>
              </p:cNvSpPr>
              <p:nvPr/>
            </p:nvSpPr>
            <p:spPr bwMode="auto">
              <a:xfrm>
                <a:off x="4718" y="3312"/>
                <a:ext cx="1" cy="172"/>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63" name="Line 63"/>
              <p:cNvSpPr>
                <a:spLocks noChangeShapeType="1"/>
              </p:cNvSpPr>
              <p:nvPr/>
            </p:nvSpPr>
            <p:spPr bwMode="auto">
              <a:xfrm>
                <a:off x="4718" y="3996"/>
                <a:ext cx="1" cy="172"/>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0994" name="Group 64"/>
            <p:cNvGrpSpPr>
              <a:grpSpLocks/>
            </p:cNvGrpSpPr>
            <p:nvPr/>
          </p:nvGrpSpPr>
          <p:grpSpPr bwMode="auto">
            <a:xfrm>
              <a:off x="2241" y="3117"/>
              <a:ext cx="285" cy="856"/>
              <a:chOff x="4548" y="3312"/>
              <a:chExt cx="285" cy="856"/>
            </a:xfrm>
          </p:grpSpPr>
          <p:sp>
            <p:nvSpPr>
              <p:cNvPr id="41052" name="Oval 65"/>
              <p:cNvSpPr>
                <a:spLocks noChangeArrowheads="1"/>
              </p:cNvSpPr>
              <p:nvPr/>
            </p:nvSpPr>
            <p:spPr bwMode="auto">
              <a:xfrm>
                <a:off x="4605" y="3483"/>
                <a:ext cx="228" cy="172"/>
              </a:xfrm>
              <a:prstGeom prst="ellipse">
                <a:avLst/>
              </a:prstGeom>
              <a:noFill/>
              <a:ln w="12700">
                <a:solidFill>
                  <a:srgbClr val="0000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53" name="Oval 66"/>
              <p:cNvSpPr>
                <a:spLocks noChangeArrowheads="1"/>
              </p:cNvSpPr>
              <p:nvPr/>
            </p:nvSpPr>
            <p:spPr bwMode="auto">
              <a:xfrm>
                <a:off x="4605" y="3654"/>
                <a:ext cx="228" cy="172"/>
              </a:xfrm>
              <a:prstGeom prst="ellipse">
                <a:avLst/>
              </a:prstGeom>
              <a:noFill/>
              <a:ln w="12700">
                <a:solidFill>
                  <a:srgbClr val="0000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54" name="Oval 67"/>
              <p:cNvSpPr>
                <a:spLocks noChangeArrowheads="1"/>
              </p:cNvSpPr>
              <p:nvPr/>
            </p:nvSpPr>
            <p:spPr bwMode="auto">
              <a:xfrm>
                <a:off x="4605" y="3825"/>
                <a:ext cx="228" cy="172"/>
              </a:xfrm>
              <a:prstGeom prst="ellipse">
                <a:avLst/>
              </a:prstGeom>
              <a:noFill/>
              <a:ln w="12700">
                <a:solidFill>
                  <a:srgbClr val="0000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55" name="Rectangle 68"/>
              <p:cNvSpPr>
                <a:spLocks noChangeArrowheads="1"/>
              </p:cNvSpPr>
              <p:nvPr/>
            </p:nvSpPr>
            <p:spPr bwMode="auto">
              <a:xfrm>
                <a:off x="4548" y="3426"/>
                <a:ext cx="171" cy="628"/>
              </a:xfrm>
              <a:prstGeom prst="rect">
                <a:avLst/>
              </a:prstGeom>
              <a:solidFill>
                <a:srgbClr val="FFFFFF"/>
              </a:solidFill>
              <a:ln>
                <a:noFill/>
              </a:ln>
              <a:effectLst/>
              <a:extLs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56" name="Line 69"/>
              <p:cNvSpPr>
                <a:spLocks noChangeShapeType="1"/>
              </p:cNvSpPr>
              <p:nvPr/>
            </p:nvSpPr>
            <p:spPr bwMode="auto">
              <a:xfrm>
                <a:off x="4718" y="3312"/>
                <a:ext cx="1" cy="172"/>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57" name="Line 70"/>
              <p:cNvSpPr>
                <a:spLocks noChangeShapeType="1"/>
              </p:cNvSpPr>
              <p:nvPr/>
            </p:nvSpPr>
            <p:spPr bwMode="auto">
              <a:xfrm>
                <a:off x="4718" y="3996"/>
                <a:ext cx="1" cy="172"/>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0995" name="Group 71"/>
            <p:cNvGrpSpPr>
              <a:grpSpLocks/>
            </p:cNvGrpSpPr>
            <p:nvPr/>
          </p:nvGrpSpPr>
          <p:grpSpPr bwMode="auto">
            <a:xfrm>
              <a:off x="4791" y="3801"/>
              <a:ext cx="458" cy="456"/>
              <a:chOff x="-54" y="1"/>
              <a:chExt cx="20108" cy="19999"/>
            </a:xfrm>
          </p:grpSpPr>
          <p:sp>
            <p:nvSpPr>
              <p:cNvPr id="41048" name="Line 72"/>
              <p:cNvSpPr>
                <a:spLocks noChangeShapeType="1"/>
              </p:cNvSpPr>
              <p:nvPr/>
            </p:nvSpPr>
            <p:spPr bwMode="auto">
              <a:xfrm flipV="1">
                <a:off x="9978" y="12473"/>
                <a:ext cx="44" cy="7527"/>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49" name="Line 73"/>
              <p:cNvSpPr>
                <a:spLocks noChangeShapeType="1"/>
              </p:cNvSpPr>
              <p:nvPr/>
            </p:nvSpPr>
            <p:spPr bwMode="auto">
              <a:xfrm flipH="1">
                <a:off x="-54" y="12473"/>
                <a:ext cx="20108" cy="44"/>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50" name="Line 74"/>
              <p:cNvSpPr>
                <a:spLocks noChangeShapeType="1"/>
              </p:cNvSpPr>
              <p:nvPr/>
            </p:nvSpPr>
            <p:spPr bwMode="auto">
              <a:xfrm flipH="1">
                <a:off x="-54" y="7484"/>
                <a:ext cx="20108" cy="44"/>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51" name="Line 75"/>
              <p:cNvSpPr>
                <a:spLocks noChangeShapeType="1"/>
              </p:cNvSpPr>
              <p:nvPr/>
            </p:nvSpPr>
            <p:spPr bwMode="auto">
              <a:xfrm flipV="1">
                <a:off x="9978" y="1"/>
                <a:ext cx="44" cy="7527"/>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0996" name="Group 76"/>
            <p:cNvGrpSpPr>
              <a:grpSpLocks/>
            </p:cNvGrpSpPr>
            <p:nvPr/>
          </p:nvGrpSpPr>
          <p:grpSpPr bwMode="auto">
            <a:xfrm>
              <a:off x="6898" y="4258"/>
              <a:ext cx="857" cy="284"/>
              <a:chOff x="2979" y="2010"/>
              <a:chExt cx="857" cy="284"/>
            </a:xfrm>
          </p:grpSpPr>
          <p:sp>
            <p:nvSpPr>
              <p:cNvPr id="41042" name="Oval 77"/>
              <p:cNvSpPr>
                <a:spLocks noChangeArrowheads="1"/>
              </p:cNvSpPr>
              <p:nvPr/>
            </p:nvSpPr>
            <p:spPr bwMode="auto">
              <a:xfrm rot="-5400000">
                <a:off x="3122" y="2038"/>
                <a:ext cx="227" cy="172"/>
              </a:xfrm>
              <a:prstGeom prst="ellipse">
                <a:avLst/>
              </a:prstGeom>
              <a:noFill/>
              <a:ln w="127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43" name="Oval 78"/>
              <p:cNvSpPr>
                <a:spLocks noChangeArrowheads="1"/>
              </p:cNvSpPr>
              <p:nvPr/>
            </p:nvSpPr>
            <p:spPr bwMode="auto">
              <a:xfrm rot="-5400000">
                <a:off x="3294" y="2037"/>
                <a:ext cx="227" cy="173"/>
              </a:xfrm>
              <a:prstGeom prst="ellipse">
                <a:avLst/>
              </a:prstGeom>
              <a:noFill/>
              <a:ln w="127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44" name="Oval 79"/>
              <p:cNvSpPr>
                <a:spLocks noChangeArrowheads="1"/>
              </p:cNvSpPr>
              <p:nvPr/>
            </p:nvSpPr>
            <p:spPr bwMode="auto">
              <a:xfrm rot="-5400000">
                <a:off x="3465" y="2038"/>
                <a:ext cx="227" cy="172"/>
              </a:xfrm>
              <a:prstGeom prst="ellipse">
                <a:avLst/>
              </a:prstGeom>
              <a:noFill/>
              <a:ln w="12700">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45" name="Rectangle 80"/>
              <p:cNvSpPr>
                <a:spLocks noChangeArrowheads="1"/>
              </p:cNvSpPr>
              <p:nvPr/>
            </p:nvSpPr>
            <p:spPr bwMode="auto">
              <a:xfrm rot="-5400000">
                <a:off x="3322" y="1894"/>
                <a:ext cx="171" cy="629"/>
              </a:xfrm>
              <a:prstGeom prst="rect">
                <a:avLst/>
              </a:prstGeom>
              <a:solidFill>
                <a:srgbClr val="FFFFFF"/>
              </a:solidFill>
              <a:ln>
                <a:noFill/>
              </a:ln>
              <a:effectLst/>
              <a:extLst>
                <a:ext uri="{91240B29-F687-4F45-9708-019B960494DF}">
                  <a14:hiddenLine xmlns:a14="http://schemas.microsoft.com/office/drawing/2010/main" w="12700">
                    <a:solidFill>
                      <a:srgbClr val="0000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46" name="Line 81"/>
              <p:cNvSpPr>
                <a:spLocks noChangeShapeType="1"/>
              </p:cNvSpPr>
              <p:nvPr/>
            </p:nvSpPr>
            <p:spPr bwMode="auto">
              <a:xfrm rot="-5400000">
                <a:off x="3064" y="2038"/>
                <a:ext cx="1" cy="172"/>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47" name="Line 82"/>
              <p:cNvSpPr>
                <a:spLocks noChangeShapeType="1"/>
              </p:cNvSpPr>
              <p:nvPr/>
            </p:nvSpPr>
            <p:spPr bwMode="auto">
              <a:xfrm rot="-5400000">
                <a:off x="3749" y="2038"/>
                <a:ext cx="1" cy="172"/>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0997" name="Group 83"/>
            <p:cNvGrpSpPr>
              <a:grpSpLocks/>
            </p:cNvGrpSpPr>
            <p:nvPr/>
          </p:nvGrpSpPr>
          <p:grpSpPr bwMode="auto">
            <a:xfrm>
              <a:off x="7869" y="4998"/>
              <a:ext cx="458" cy="456"/>
              <a:chOff x="-54" y="1"/>
              <a:chExt cx="20108" cy="19999"/>
            </a:xfrm>
          </p:grpSpPr>
          <p:sp>
            <p:nvSpPr>
              <p:cNvPr id="41038" name="Line 84"/>
              <p:cNvSpPr>
                <a:spLocks noChangeShapeType="1"/>
              </p:cNvSpPr>
              <p:nvPr/>
            </p:nvSpPr>
            <p:spPr bwMode="auto">
              <a:xfrm flipV="1">
                <a:off x="9978" y="12473"/>
                <a:ext cx="44" cy="7527"/>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39" name="Line 85"/>
              <p:cNvSpPr>
                <a:spLocks noChangeShapeType="1"/>
              </p:cNvSpPr>
              <p:nvPr/>
            </p:nvSpPr>
            <p:spPr bwMode="auto">
              <a:xfrm flipH="1">
                <a:off x="-54" y="12473"/>
                <a:ext cx="20108" cy="44"/>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40" name="Line 86"/>
              <p:cNvSpPr>
                <a:spLocks noChangeShapeType="1"/>
              </p:cNvSpPr>
              <p:nvPr/>
            </p:nvSpPr>
            <p:spPr bwMode="auto">
              <a:xfrm flipH="1">
                <a:off x="-54" y="7484"/>
                <a:ext cx="20108" cy="44"/>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41" name="Line 87"/>
              <p:cNvSpPr>
                <a:spLocks noChangeShapeType="1"/>
              </p:cNvSpPr>
              <p:nvPr/>
            </p:nvSpPr>
            <p:spPr bwMode="auto">
              <a:xfrm flipV="1">
                <a:off x="9978" y="1"/>
                <a:ext cx="44" cy="7527"/>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0998" name="Group 88"/>
            <p:cNvGrpSpPr>
              <a:grpSpLocks/>
            </p:cNvGrpSpPr>
            <p:nvPr/>
          </p:nvGrpSpPr>
          <p:grpSpPr bwMode="auto">
            <a:xfrm>
              <a:off x="5418" y="5454"/>
              <a:ext cx="343" cy="343"/>
              <a:chOff x="-79" y="1"/>
              <a:chExt cx="20237" cy="19998"/>
            </a:xfrm>
          </p:grpSpPr>
          <p:sp>
            <p:nvSpPr>
              <p:cNvPr id="41033" name="Line 89"/>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34" name="Line 90"/>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35" name="Line 91"/>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36" name="Line 92"/>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37" name="Line 93"/>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0999" name="Line 94"/>
            <p:cNvSpPr>
              <a:spLocks noChangeShapeType="1"/>
            </p:cNvSpPr>
            <p:nvPr/>
          </p:nvSpPr>
          <p:spPr bwMode="auto">
            <a:xfrm flipV="1">
              <a:off x="5760" y="5112"/>
              <a:ext cx="1" cy="34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000" name="Line 95"/>
            <p:cNvSpPr>
              <a:spLocks noChangeShapeType="1"/>
            </p:cNvSpPr>
            <p:nvPr/>
          </p:nvSpPr>
          <p:spPr bwMode="auto">
            <a:xfrm>
              <a:off x="5019" y="4257"/>
              <a:ext cx="15" cy="1995"/>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001" name="Line 96"/>
            <p:cNvSpPr>
              <a:spLocks noChangeShapeType="1"/>
            </p:cNvSpPr>
            <p:nvPr/>
          </p:nvSpPr>
          <p:spPr bwMode="auto">
            <a:xfrm flipV="1">
              <a:off x="5019" y="2091"/>
              <a:ext cx="0" cy="171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002" name="Line 97"/>
            <p:cNvSpPr>
              <a:spLocks noChangeShapeType="1"/>
            </p:cNvSpPr>
            <p:nvPr/>
          </p:nvSpPr>
          <p:spPr bwMode="auto">
            <a:xfrm flipV="1">
              <a:off x="8097" y="4371"/>
              <a:ext cx="0" cy="62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003" name="Line 98"/>
            <p:cNvSpPr>
              <a:spLocks noChangeShapeType="1"/>
            </p:cNvSpPr>
            <p:nvPr/>
          </p:nvSpPr>
          <p:spPr bwMode="auto">
            <a:xfrm>
              <a:off x="8097" y="5454"/>
              <a:ext cx="1" cy="79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004" name="Line 99"/>
            <p:cNvSpPr>
              <a:spLocks noChangeShapeType="1"/>
            </p:cNvSpPr>
            <p:nvPr/>
          </p:nvSpPr>
          <p:spPr bwMode="auto">
            <a:xfrm>
              <a:off x="7755" y="4371"/>
              <a:ext cx="8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005" name="Oval 100"/>
            <p:cNvSpPr>
              <a:spLocks noChangeArrowheads="1"/>
            </p:cNvSpPr>
            <p:nvPr/>
          </p:nvSpPr>
          <p:spPr bwMode="auto">
            <a:xfrm>
              <a:off x="8553" y="4314"/>
              <a:ext cx="114" cy="114"/>
            </a:xfrm>
            <a:prstGeom prst="ellipse">
              <a:avLst/>
            </a:prstGeom>
            <a:solidFill>
              <a:srgbClr val="FFFFFF"/>
            </a:solidFill>
            <a:ln w="9525">
              <a:solidFill>
                <a:srgbClr val="000000"/>
              </a:solidFill>
              <a:round/>
              <a:headEnd/>
              <a:tailEnd/>
            </a:ln>
          </p:spPr>
          <p:txBody>
            <a:bodyPr/>
            <a:lstStyle/>
            <a:p>
              <a:endParaRPr lang="en-US"/>
            </a:p>
          </p:txBody>
        </p:sp>
        <p:sp>
          <p:nvSpPr>
            <p:cNvPr id="41006" name="Oval 101"/>
            <p:cNvSpPr>
              <a:spLocks noChangeArrowheads="1"/>
            </p:cNvSpPr>
            <p:nvPr/>
          </p:nvSpPr>
          <p:spPr bwMode="auto">
            <a:xfrm>
              <a:off x="2811" y="6195"/>
              <a:ext cx="114" cy="114"/>
            </a:xfrm>
            <a:prstGeom prst="ellipse">
              <a:avLst/>
            </a:prstGeom>
            <a:solidFill>
              <a:srgbClr val="FFFFFF"/>
            </a:solidFill>
            <a:ln w="9525">
              <a:solidFill>
                <a:srgbClr val="000000"/>
              </a:solidFill>
              <a:round/>
              <a:headEnd/>
              <a:tailEnd/>
            </a:ln>
          </p:spPr>
          <p:txBody>
            <a:bodyPr/>
            <a:lstStyle/>
            <a:p>
              <a:endParaRPr lang="en-US"/>
            </a:p>
          </p:txBody>
        </p:sp>
        <p:sp>
          <p:nvSpPr>
            <p:cNvPr id="41007" name="Oval 102"/>
            <p:cNvSpPr>
              <a:spLocks noChangeArrowheads="1"/>
            </p:cNvSpPr>
            <p:nvPr/>
          </p:nvSpPr>
          <p:spPr bwMode="auto">
            <a:xfrm>
              <a:off x="2811" y="2034"/>
              <a:ext cx="114" cy="114"/>
            </a:xfrm>
            <a:prstGeom prst="ellipse">
              <a:avLst/>
            </a:prstGeom>
            <a:solidFill>
              <a:srgbClr val="FFFFFF"/>
            </a:solidFill>
            <a:ln w="9525">
              <a:solidFill>
                <a:srgbClr val="000000"/>
              </a:solidFill>
              <a:round/>
              <a:headEnd/>
              <a:tailEnd/>
            </a:ln>
          </p:spPr>
          <p:txBody>
            <a:bodyPr/>
            <a:lstStyle/>
            <a:p>
              <a:endParaRPr lang="en-US"/>
            </a:p>
          </p:txBody>
        </p:sp>
        <p:grpSp>
          <p:nvGrpSpPr>
            <p:cNvPr id="41008" name="Group 103"/>
            <p:cNvGrpSpPr>
              <a:grpSpLocks/>
            </p:cNvGrpSpPr>
            <p:nvPr/>
          </p:nvGrpSpPr>
          <p:grpSpPr bwMode="auto">
            <a:xfrm>
              <a:off x="2184" y="4200"/>
              <a:ext cx="458" cy="456"/>
              <a:chOff x="-54" y="1"/>
              <a:chExt cx="20108" cy="19999"/>
            </a:xfrm>
          </p:grpSpPr>
          <p:sp>
            <p:nvSpPr>
              <p:cNvPr id="41029" name="Line 104"/>
              <p:cNvSpPr>
                <a:spLocks noChangeShapeType="1"/>
              </p:cNvSpPr>
              <p:nvPr/>
            </p:nvSpPr>
            <p:spPr bwMode="auto">
              <a:xfrm flipV="1">
                <a:off x="9978" y="12473"/>
                <a:ext cx="44" cy="7527"/>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30" name="Line 105"/>
              <p:cNvSpPr>
                <a:spLocks noChangeShapeType="1"/>
              </p:cNvSpPr>
              <p:nvPr/>
            </p:nvSpPr>
            <p:spPr bwMode="auto">
              <a:xfrm flipH="1">
                <a:off x="-54" y="12473"/>
                <a:ext cx="20108" cy="44"/>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31" name="Line 106"/>
              <p:cNvSpPr>
                <a:spLocks noChangeShapeType="1"/>
              </p:cNvSpPr>
              <p:nvPr/>
            </p:nvSpPr>
            <p:spPr bwMode="auto">
              <a:xfrm flipH="1">
                <a:off x="-54" y="7484"/>
                <a:ext cx="20108" cy="44"/>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32" name="Line 107"/>
              <p:cNvSpPr>
                <a:spLocks noChangeShapeType="1"/>
              </p:cNvSpPr>
              <p:nvPr/>
            </p:nvSpPr>
            <p:spPr bwMode="auto">
              <a:xfrm flipV="1">
                <a:off x="9978" y="1"/>
                <a:ext cx="44" cy="7527"/>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1009" name="Line 108"/>
            <p:cNvSpPr>
              <a:spLocks noChangeShapeType="1"/>
            </p:cNvSpPr>
            <p:nvPr/>
          </p:nvSpPr>
          <p:spPr bwMode="auto">
            <a:xfrm flipV="1">
              <a:off x="2412" y="3915"/>
              <a:ext cx="0" cy="28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010" name="Text Box 109"/>
            <p:cNvSpPr txBox="1">
              <a:spLocks noChangeArrowheads="1"/>
            </p:cNvSpPr>
            <p:nvPr/>
          </p:nvSpPr>
          <p:spPr bwMode="auto">
            <a:xfrm>
              <a:off x="2697" y="4086"/>
              <a:ext cx="912" cy="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C</a:t>
              </a:r>
              <a:r>
                <a:rPr lang="en-GB" altLang="ja-JP" sz="1200" baseline="-25000">
                  <a:latin typeface="Times New Roman" pitchFamily="18" charset="0"/>
                  <a:ea typeface="ＭＳ 明朝" charset="-128"/>
                </a:rPr>
                <a:t>EXT</a:t>
              </a:r>
              <a:endParaRPr lang="en-GB"/>
            </a:p>
          </p:txBody>
        </p:sp>
        <p:sp>
          <p:nvSpPr>
            <p:cNvPr id="41011" name="Text Box 110"/>
            <p:cNvSpPr txBox="1">
              <a:spLocks noChangeArrowheads="1"/>
            </p:cNvSpPr>
            <p:nvPr/>
          </p:nvSpPr>
          <p:spPr bwMode="auto">
            <a:xfrm>
              <a:off x="4008" y="3402"/>
              <a:ext cx="912" cy="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C</a:t>
              </a:r>
              <a:r>
                <a:rPr lang="en-GB" altLang="ja-JP" sz="1200" baseline="-25000">
                  <a:latin typeface="Times New Roman" pitchFamily="18" charset="0"/>
                  <a:ea typeface="ＭＳ 明朝" charset="-128"/>
                </a:rPr>
                <a:t>INT</a:t>
              </a:r>
              <a:endParaRPr lang="en-GB"/>
            </a:p>
          </p:txBody>
        </p:sp>
        <p:sp>
          <p:nvSpPr>
            <p:cNvPr id="41012" name="Text Box 111"/>
            <p:cNvSpPr txBox="1">
              <a:spLocks noChangeArrowheads="1"/>
            </p:cNvSpPr>
            <p:nvPr/>
          </p:nvSpPr>
          <p:spPr bwMode="auto">
            <a:xfrm>
              <a:off x="8226" y="4941"/>
              <a:ext cx="741"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C</a:t>
              </a:r>
              <a:r>
                <a:rPr lang="en-GB" altLang="ja-JP" sz="1200" baseline="-25000">
                  <a:latin typeface="Times New Roman" pitchFamily="18" charset="0"/>
                  <a:ea typeface="ＭＳ 明朝" charset="-128"/>
                </a:rPr>
                <a:t>F</a:t>
              </a:r>
              <a:endParaRPr lang="en-GB"/>
            </a:p>
          </p:txBody>
        </p:sp>
        <p:sp>
          <p:nvSpPr>
            <p:cNvPr id="41013" name="Text Box 112"/>
            <p:cNvSpPr txBox="1">
              <a:spLocks noChangeArrowheads="1"/>
            </p:cNvSpPr>
            <p:nvPr/>
          </p:nvSpPr>
          <p:spPr bwMode="auto">
            <a:xfrm>
              <a:off x="6915" y="3801"/>
              <a:ext cx="912" cy="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L</a:t>
              </a:r>
              <a:r>
                <a:rPr lang="en-GB" altLang="ja-JP" sz="1200" baseline="-25000">
                  <a:latin typeface="Times New Roman" pitchFamily="18" charset="0"/>
                  <a:ea typeface="ＭＳ 明朝" charset="-128"/>
                </a:rPr>
                <a:t>F</a:t>
              </a:r>
              <a:endParaRPr lang="en-GB"/>
            </a:p>
          </p:txBody>
        </p:sp>
        <p:grpSp>
          <p:nvGrpSpPr>
            <p:cNvPr id="41014" name="Group 113"/>
            <p:cNvGrpSpPr>
              <a:grpSpLocks/>
            </p:cNvGrpSpPr>
            <p:nvPr/>
          </p:nvGrpSpPr>
          <p:grpSpPr bwMode="auto">
            <a:xfrm>
              <a:off x="6389" y="6252"/>
              <a:ext cx="458" cy="456"/>
              <a:chOff x="-54" y="1"/>
              <a:chExt cx="20108" cy="19999"/>
            </a:xfrm>
          </p:grpSpPr>
          <p:sp>
            <p:nvSpPr>
              <p:cNvPr id="41025" name="Line 114"/>
              <p:cNvSpPr>
                <a:spLocks noChangeShapeType="1"/>
              </p:cNvSpPr>
              <p:nvPr/>
            </p:nvSpPr>
            <p:spPr bwMode="auto">
              <a:xfrm flipV="1">
                <a:off x="9978" y="12473"/>
                <a:ext cx="44" cy="7527"/>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26" name="Line 115"/>
              <p:cNvSpPr>
                <a:spLocks noChangeShapeType="1"/>
              </p:cNvSpPr>
              <p:nvPr/>
            </p:nvSpPr>
            <p:spPr bwMode="auto">
              <a:xfrm flipH="1">
                <a:off x="-54" y="12473"/>
                <a:ext cx="20108" cy="44"/>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27" name="Line 116"/>
              <p:cNvSpPr>
                <a:spLocks noChangeShapeType="1"/>
              </p:cNvSpPr>
              <p:nvPr/>
            </p:nvSpPr>
            <p:spPr bwMode="auto">
              <a:xfrm flipH="1">
                <a:off x="-54" y="7484"/>
                <a:ext cx="20108" cy="44"/>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28" name="Line 117"/>
              <p:cNvSpPr>
                <a:spLocks noChangeShapeType="1"/>
              </p:cNvSpPr>
              <p:nvPr/>
            </p:nvSpPr>
            <p:spPr bwMode="auto">
              <a:xfrm flipV="1">
                <a:off x="9978" y="1"/>
                <a:ext cx="44" cy="7527"/>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1015" name="Group 118"/>
            <p:cNvGrpSpPr>
              <a:grpSpLocks/>
            </p:cNvGrpSpPr>
            <p:nvPr/>
          </p:nvGrpSpPr>
          <p:grpSpPr bwMode="auto">
            <a:xfrm>
              <a:off x="6275" y="2091"/>
              <a:ext cx="458" cy="456"/>
              <a:chOff x="-54" y="1"/>
              <a:chExt cx="20108" cy="19999"/>
            </a:xfrm>
          </p:grpSpPr>
          <p:sp>
            <p:nvSpPr>
              <p:cNvPr id="41021" name="Line 119"/>
              <p:cNvSpPr>
                <a:spLocks noChangeShapeType="1"/>
              </p:cNvSpPr>
              <p:nvPr/>
            </p:nvSpPr>
            <p:spPr bwMode="auto">
              <a:xfrm flipV="1">
                <a:off x="9978" y="12473"/>
                <a:ext cx="44" cy="7527"/>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22" name="Line 120"/>
              <p:cNvSpPr>
                <a:spLocks noChangeShapeType="1"/>
              </p:cNvSpPr>
              <p:nvPr/>
            </p:nvSpPr>
            <p:spPr bwMode="auto">
              <a:xfrm flipH="1">
                <a:off x="-54" y="12473"/>
                <a:ext cx="20108" cy="44"/>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23" name="Line 121"/>
              <p:cNvSpPr>
                <a:spLocks noChangeShapeType="1"/>
              </p:cNvSpPr>
              <p:nvPr/>
            </p:nvSpPr>
            <p:spPr bwMode="auto">
              <a:xfrm flipH="1">
                <a:off x="-54" y="7484"/>
                <a:ext cx="20108" cy="44"/>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1024" name="Line 122"/>
              <p:cNvSpPr>
                <a:spLocks noChangeShapeType="1"/>
              </p:cNvSpPr>
              <p:nvPr/>
            </p:nvSpPr>
            <p:spPr bwMode="auto">
              <a:xfrm flipV="1">
                <a:off x="9978" y="1"/>
                <a:ext cx="44" cy="7527"/>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1016" name="Text Box 123"/>
            <p:cNvSpPr txBox="1">
              <a:spLocks noChangeArrowheads="1"/>
            </p:cNvSpPr>
            <p:nvPr/>
          </p:nvSpPr>
          <p:spPr bwMode="auto">
            <a:xfrm>
              <a:off x="6788" y="1977"/>
              <a:ext cx="741"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C</a:t>
              </a:r>
              <a:r>
                <a:rPr lang="en-GB" altLang="ja-JP" sz="1200" baseline="-25000">
                  <a:latin typeface="Times New Roman" pitchFamily="18" charset="0"/>
                  <a:ea typeface="ＭＳ 明朝" charset="-128"/>
                </a:rPr>
                <a:t>P+</a:t>
              </a:r>
              <a:endParaRPr lang="en-GB"/>
            </a:p>
          </p:txBody>
        </p:sp>
        <p:sp>
          <p:nvSpPr>
            <p:cNvPr id="41017" name="Text Box 124"/>
            <p:cNvSpPr txBox="1">
              <a:spLocks noChangeArrowheads="1"/>
            </p:cNvSpPr>
            <p:nvPr/>
          </p:nvSpPr>
          <p:spPr bwMode="auto">
            <a:xfrm>
              <a:off x="6845" y="6309"/>
              <a:ext cx="741"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dirty="0">
                  <a:latin typeface="Times New Roman" pitchFamily="18" charset="0"/>
                  <a:ea typeface="ＭＳ 明朝" charset="-128"/>
                </a:rPr>
                <a:t>C</a:t>
              </a:r>
              <a:r>
                <a:rPr lang="en-GB" altLang="ja-JP" sz="1200" baseline="-25000" dirty="0">
                  <a:latin typeface="Times New Roman" pitchFamily="18" charset="0"/>
                  <a:ea typeface="ＭＳ 明朝" charset="-128"/>
                </a:rPr>
                <a:t>P-</a:t>
              </a:r>
              <a:endParaRPr lang="en-GB" dirty="0"/>
            </a:p>
          </p:txBody>
        </p:sp>
        <p:sp>
          <p:nvSpPr>
            <p:cNvPr id="41018" name="Freeform 125"/>
            <p:cNvSpPr>
              <a:spLocks/>
            </p:cNvSpPr>
            <p:nvPr/>
          </p:nvSpPr>
          <p:spPr bwMode="auto">
            <a:xfrm>
              <a:off x="6560" y="6708"/>
              <a:ext cx="114" cy="114"/>
            </a:xfrm>
            <a:custGeom>
              <a:avLst/>
              <a:gdLst>
                <a:gd name="T0" fmla="*/ 0 w 114"/>
                <a:gd name="T1" fmla="*/ 0 h 114"/>
                <a:gd name="T2" fmla="*/ 114 w 114"/>
                <a:gd name="T3" fmla="*/ 0 h 114"/>
                <a:gd name="T4" fmla="*/ 57 w 114"/>
                <a:gd name="T5" fmla="*/ 114 h 114"/>
                <a:gd name="T6" fmla="*/ 0 w 114"/>
                <a:gd name="T7" fmla="*/ 0 h 1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4" h="114">
                  <a:moveTo>
                    <a:pt x="0" y="0"/>
                  </a:moveTo>
                  <a:lnTo>
                    <a:pt x="114" y="0"/>
                  </a:lnTo>
                  <a:lnTo>
                    <a:pt x="57" y="114"/>
                  </a:lnTo>
                  <a:lnTo>
                    <a:pt x="0" y="0"/>
                  </a:lnTo>
                  <a:close/>
                </a:path>
              </a:pathLst>
            </a:custGeom>
            <a:solidFill>
              <a:srgbClr val="FFFFFF"/>
            </a:solidFill>
            <a:ln w="9525">
              <a:solidFill>
                <a:srgbClr val="000000"/>
              </a:solidFill>
              <a:round/>
              <a:headEnd/>
              <a:tailEnd/>
            </a:ln>
          </p:spPr>
          <p:txBody>
            <a:bodyPr/>
            <a:lstStyle/>
            <a:p>
              <a:endParaRPr lang="en-GB"/>
            </a:p>
          </p:txBody>
        </p:sp>
        <p:sp>
          <p:nvSpPr>
            <p:cNvPr id="41019" name="Freeform 126"/>
            <p:cNvSpPr>
              <a:spLocks/>
            </p:cNvSpPr>
            <p:nvPr/>
          </p:nvSpPr>
          <p:spPr bwMode="auto">
            <a:xfrm>
              <a:off x="6560" y="4827"/>
              <a:ext cx="114" cy="114"/>
            </a:xfrm>
            <a:custGeom>
              <a:avLst/>
              <a:gdLst>
                <a:gd name="T0" fmla="*/ 0 w 114"/>
                <a:gd name="T1" fmla="*/ 0 h 114"/>
                <a:gd name="T2" fmla="*/ 114 w 114"/>
                <a:gd name="T3" fmla="*/ 0 h 114"/>
                <a:gd name="T4" fmla="*/ 57 w 114"/>
                <a:gd name="T5" fmla="*/ 114 h 114"/>
                <a:gd name="T6" fmla="*/ 0 w 114"/>
                <a:gd name="T7" fmla="*/ 0 h 1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4" h="114">
                  <a:moveTo>
                    <a:pt x="0" y="0"/>
                  </a:moveTo>
                  <a:lnTo>
                    <a:pt x="114" y="0"/>
                  </a:lnTo>
                  <a:lnTo>
                    <a:pt x="57" y="114"/>
                  </a:lnTo>
                  <a:lnTo>
                    <a:pt x="0" y="0"/>
                  </a:lnTo>
                  <a:close/>
                </a:path>
              </a:pathLst>
            </a:custGeom>
            <a:solidFill>
              <a:srgbClr val="FFFFFF"/>
            </a:solidFill>
            <a:ln w="9525">
              <a:solidFill>
                <a:srgbClr val="000000"/>
              </a:solidFill>
              <a:round/>
              <a:headEnd/>
              <a:tailEnd/>
            </a:ln>
          </p:spPr>
          <p:txBody>
            <a:bodyPr/>
            <a:lstStyle/>
            <a:p>
              <a:endParaRPr lang="en-GB"/>
            </a:p>
          </p:txBody>
        </p:sp>
        <p:sp>
          <p:nvSpPr>
            <p:cNvPr id="41020" name="Freeform 127"/>
            <p:cNvSpPr>
              <a:spLocks/>
            </p:cNvSpPr>
            <p:nvPr/>
          </p:nvSpPr>
          <p:spPr bwMode="auto">
            <a:xfrm>
              <a:off x="6446" y="2490"/>
              <a:ext cx="114" cy="114"/>
            </a:xfrm>
            <a:custGeom>
              <a:avLst/>
              <a:gdLst>
                <a:gd name="T0" fmla="*/ 0 w 114"/>
                <a:gd name="T1" fmla="*/ 0 h 114"/>
                <a:gd name="T2" fmla="*/ 114 w 114"/>
                <a:gd name="T3" fmla="*/ 0 h 114"/>
                <a:gd name="T4" fmla="*/ 57 w 114"/>
                <a:gd name="T5" fmla="*/ 114 h 114"/>
                <a:gd name="T6" fmla="*/ 0 w 114"/>
                <a:gd name="T7" fmla="*/ 0 h 1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4" h="114">
                  <a:moveTo>
                    <a:pt x="0" y="0"/>
                  </a:moveTo>
                  <a:lnTo>
                    <a:pt x="114" y="0"/>
                  </a:lnTo>
                  <a:lnTo>
                    <a:pt x="57" y="114"/>
                  </a:lnTo>
                  <a:lnTo>
                    <a:pt x="0" y="0"/>
                  </a:lnTo>
                  <a:close/>
                </a:path>
              </a:pathLst>
            </a:custGeom>
            <a:solidFill>
              <a:srgbClr val="FFFFFF"/>
            </a:solidFill>
            <a:ln w="9525">
              <a:solidFill>
                <a:srgbClr val="000000"/>
              </a:solidFill>
              <a:round/>
              <a:headEnd/>
              <a:tailEnd/>
            </a:ln>
          </p:spPr>
          <p:txBody>
            <a:bodyPr/>
            <a:lstStyle/>
            <a:p>
              <a:endParaRPr lang="en-GB"/>
            </a:p>
          </p:txBody>
        </p:sp>
      </p:grpSp>
    </p:spTree>
    <p:extLst>
      <p:ext uri="{BB962C8B-B14F-4D97-AF65-F5344CB8AC3E}">
        <p14:creationId xmlns:p14="http://schemas.microsoft.com/office/powerpoint/2010/main" val="1907615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9715" y="190723"/>
            <a:ext cx="3862248" cy="724942"/>
          </a:xfrm>
        </p:spPr>
        <p:txBody>
          <a:bodyPr>
            <a:normAutofit fontScale="90000"/>
          </a:bodyPr>
          <a:lstStyle/>
          <a:p>
            <a:r>
              <a:rPr lang="en-GB" sz="4000" dirty="0" smtClean="0"/>
              <a:t>Layout Optimisation</a:t>
            </a:r>
          </a:p>
        </p:txBody>
      </p:sp>
      <p:sp>
        <p:nvSpPr>
          <p:cNvPr id="41987" name="Rectangle 3"/>
          <p:cNvSpPr>
            <a:spLocks noGrp="1" noChangeArrowheads="1"/>
          </p:cNvSpPr>
          <p:nvPr>
            <p:ph type="body" idx="1"/>
          </p:nvPr>
        </p:nvSpPr>
        <p:spPr>
          <a:xfrm>
            <a:off x="34925" y="1196975"/>
            <a:ext cx="4191000" cy="5661025"/>
          </a:xfrm>
        </p:spPr>
        <p:txBody>
          <a:bodyPr/>
          <a:lstStyle/>
          <a:p>
            <a:pPr>
              <a:lnSpc>
                <a:spcPct val="90000"/>
              </a:lnSpc>
            </a:pPr>
            <a:r>
              <a:rPr lang="en-GB" sz="2000" dirty="0" smtClean="0"/>
              <a:t>Four tile half bridge module 140 mm square</a:t>
            </a:r>
            <a:endParaRPr lang="en-GB" sz="900" dirty="0" smtClean="0"/>
          </a:p>
          <a:p>
            <a:pPr>
              <a:lnSpc>
                <a:spcPct val="90000"/>
              </a:lnSpc>
            </a:pPr>
            <a:endParaRPr lang="en-GB" sz="1100" dirty="0" smtClean="0"/>
          </a:p>
          <a:p>
            <a:pPr>
              <a:lnSpc>
                <a:spcPct val="90000"/>
              </a:lnSpc>
            </a:pPr>
            <a:r>
              <a:rPr lang="en-GB" sz="2000" dirty="0" smtClean="0"/>
              <a:t>Option 1: Tiles configured as switch and APD with common bus-bar and terminals: </a:t>
            </a:r>
            <a:r>
              <a:rPr lang="en-GB" sz="2000" dirty="0" smtClean="0">
                <a:solidFill>
                  <a:srgbClr val="FF3300"/>
                </a:solidFill>
              </a:rPr>
              <a:t>L</a:t>
            </a:r>
            <a:r>
              <a:rPr lang="en-GB" sz="2000" baseline="-25000" dirty="0" smtClean="0">
                <a:solidFill>
                  <a:srgbClr val="FF3300"/>
                </a:solidFill>
              </a:rPr>
              <a:t>S</a:t>
            </a:r>
            <a:r>
              <a:rPr lang="en-GB" sz="2000" dirty="0" smtClean="0">
                <a:solidFill>
                  <a:srgbClr val="FF3300"/>
                </a:solidFill>
              </a:rPr>
              <a:t>=115nH</a:t>
            </a:r>
          </a:p>
          <a:p>
            <a:pPr>
              <a:lnSpc>
                <a:spcPct val="90000"/>
              </a:lnSpc>
            </a:pPr>
            <a:endParaRPr lang="en-GB" sz="2000" dirty="0" smtClean="0"/>
          </a:p>
          <a:p>
            <a:pPr>
              <a:lnSpc>
                <a:spcPct val="90000"/>
              </a:lnSpc>
            </a:pPr>
            <a:r>
              <a:rPr lang="en-GB" sz="2000" dirty="0" smtClean="0"/>
              <a:t>Option 2: Tiles configured as half bridges with common bus bar and terminals: </a:t>
            </a:r>
            <a:r>
              <a:rPr lang="en-GB" sz="2000" dirty="0" smtClean="0">
                <a:solidFill>
                  <a:srgbClr val="FF3300"/>
                </a:solidFill>
              </a:rPr>
              <a:t>L</a:t>
            </a:r>
            <a:r>
              <a:rPr lang="en-GB" sz="2000" baseline="-25000" dirty="0" smtClean="0">
                <a:solidFill>
                  <a:srgbClr val="FF3300"/>
                </a:solidFill>
              </a:rPr>
              <a:t>S</a:t>
            </a:r>
            <a:r>
              <a:rPr lang="en-GB" sz="2000" dirty="0" smtClean="0">
                <a:solidFill>
                  <a:srgbClr val="FF3300"/>
                </a:solidFill>
              </a:rPr>
              <a:t>=42nH</a:t>
            </a:r>
          </a:p>
          <a:p>
            <a:pPr>
              <a:lnSpc>
                <a:spcPct val="90000"/>
              </a:lnSpc>
            </a:pPr>
            <a:endParaRPr lang="en-GB" sz="2000" dirty="0" smtClean="0"/>
          </a:p>
          <a:p>
            <a:pPr>
              <a:lnSpc>
                <a:spcPct val="90000"/>
              </a:lnSpc>
            </a:pPr>
            <a:r>
              <a:rPr lang="en-GB" sz="2000" dirty="0" smtClean="0"/>
              <a:t>Option 3: Tiles configured as half bridges each with separate terminals: L</a:t>
            </a:r>
            <a:r>
              <a:rPr lang="en-GB" sz="2000" baseline="-25000" dirty="0" smtClean="0"/>
              <a:t>S</a:t>
            </a:r>
            <a:r>
              <a:rPr lang="en-GB" sz="2000" dirty="0" smtClean="0"/>
              <a:t>=54nH (each tile) </a:t>
            </a:r>
            <a:r>
              <a:rPr lang="en-GB" sz="2000" dirty="0" smtClean="0">
                <a:solidFill>
                  <a:srgbClr val="FF3300"/>
                </a:solidFill>
              </a:rPr>
              <a:t>L</a:t>
            </a:r>
            <a:r>
              <a:rPr lang="en-GB" sz="2000" baseline="-25000" dirty="0" smtClean="0">
                <a:solidFill>
                  <a:srgbClr val="FF3300"/>
                </a:solidFill>
              </a:rPr>
              <a:t>S</a:t>
            </a:r>
            <a:r>
              <a:rPr lang="en-GB" sz="2000" dirty="0" smtClean="0">
                <a:solidFill>
                  <a:srgbClr val="FF3300"/>
                </a:solidFill>
              </a:rPr>
              <a:t>=13.5nH (total)</a:t>
            </a:r>
          </a:p>
        </p:txBody>
      </p:sp>
      <p:grpSp>
        <p:nvGrpSpPr>
          <p:cNvPr id="41988" name="Group 283"/>
          <p:cNvGrpSpPr>
            <a:grpSpLocks/>
          </p:cNvGrpSpPr>
          <p:nvPr/>
        </p:nvGrpSpPr>
        <p:grpSpPr bwMode="auto">
          <a:xfrm>
            <a:off x="4211638" y="116633"/>
            <a:ext cx="2576512" cy="1975961"/>
            <a:chOff x="3107" y="663"/>
            <a:chExt cx="1623" cy="1383"/>
          </a:xfrm>
        </p:grpSpPr>
        <p:sp>
          <p:nvSpPr>
            <p:cNvPr id="42269" name="AutoShape 5"/>
            <p:cNvSpPr>
              <a:spLocks noChangeAspect="1" noChangeArrowheads="1"/>
            </p:cNvSpPr>
            <p:nvPr/>
          </p:nvSpPr>
          <p:spPr bwMode="auto">
            <a:xfrm>
              <a:off x="3107" y="663"/>
              <a:ext cx="1623" cy="1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42270" name="Picture 7" descr="dynex_ti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07" y="686"/>
              <a:ext cx="1623" cy="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271" name="Text Box 8"/>
            <p:cNvSpPr txBox="1">
              <a:spLocks noChangeArrowheads="1"/>
            </p:cNvSpPr>
            <p:nvPr/>
          </p:nvSpPr>
          <p:spPr bwMode="auto">
            <a:xfrm>
              <a:off x="3312" y="663"/>
              <a:ext cx="273"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solidFill>
                    <a:srgbClr val="FFFFFF"/>
                  </a:solidFill>
                  <a:latin typeface="Times New Roman" pitchFamily="18" charset="0"/>
                  <a:ea typeface="ＭＳ 明朝" charset="-128"/>
                </a:rPr>
                <a:t>C1</a:t>
              </a:r>
              <a:endParaRPr lang="en-GB"/>
            </a:p>
          </p:txBody>
        </p:sp>
        <p:sp>
          <p:nvSpPr>
            <p:cNvPr id="42272" name="Text Box 9"/>
            <p:cNvSpPr txBox="1">
              <a:spLocks noChangeArrowheads="1"/>
            </p:cNvSpPr>
            <p:nvPr/>
          </p:nvSpPr>
          <p:spPr bwMode="auto">
            <a:xfrm>
              <a:off x="3107" y="754"/>
              <a:ext cx="439"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solidFill>
                    <a:srgbClr val="FFFFFF"/>
                  </a:solidFill>
                  <a:latin typeface="Times New Roman" pitchFamily="18" charset="0"/>
                  <a:ea typeface="ＭＳ 明朝" charset="-128"/>
                </a:rPr>
                <a:t>E1 </a:t>
              </a:r>
            </a:p>
            <a:p>
              <a:pPr eaLnBrk="1" hangingPunct="1"/>
              <a:r>
                <a:rPr lang="en-GB" altLang="ja-JP" sz="1200">
                  <a:solidFill>
                    <a:srgbClr val="FFFFFF"/>
                  </a:solidFill>
                  <a:latin typeface="Times New Roman" pitchFamily="18" charset="0"/>
                  <a:ea typeface="ＭＳ 明朝" charset="-128"/>
                </a:rPr>
                <a:t>(- Vdc)</a:t>
              </a:r>
              <a:endParaRPr lang="en-GB"/>
            </a:p>
          </p:txBody>
        </p:sp>
        <p:sp>
          <p:nvSpPr>
            <p:cNvPr id="42273" name="Text Box 10"/>
            <p:cNvSpPr txBox="1">
              <a:spLocks noChangeArrowheads="1"/>
            </p:cNvSpPr>
            <p:nvPr/>
          </p:nvSpPr>
          <p:spPr bwMode="auto">
            <a:xfrm>
              <a:off x="4361" y="686"/>
              <a:ext cx="27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solidFill>
                    <a:srgbClr val="FFFFFF"/>
                  </a:solidFill>
                  <a:latin typeface="Times New Roman" pitchFamily="18" charset="0"/>
                  <a:ea typeface="ＭＳ 明朝" charset="-128"/>
                </a:rPr>
                <a:t>E2</a:t>
              </a:r>
              <a:endParaRPr lang="en-GB"/>
            </a:p>
          </p:txBody>
        </p:sp>
        <p:sp>
          <p:nvSpPr>
            <p:cNvPr id="42274" name="Text Box 11"/>
            <p:cNvSpPr txBox="1">
              <a:spLocks noChangeArrowheads="1"/>
            </p:cNvSpPr>
            <p:nvPr/>
          </p:nvSpPr>
          <p:spPr bwMode="auto">
            <a:xfrm>
              <a:off x="4047" y="891"/>
              <a:ext cx="394"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solidFill>
                    <a:srgbClr val="FFFFFF"/>
                  </a:solidFill>
                  <a:latin typeface="Times New Roman" pitchFamily="18" charset="0"/>
                  <a:ea typeface="ＭＳ 明朝" charset="-128"/>
                </a:rPr>
                <a:t>C2</a:t>
              </a:r>
            </a:p>
            <a:p>
              <a:pPr eaLnBrk="1" hangingPunct="1"/>
              <a:r>
                <a:rPr lang="en-GB" altLang="ja-JP" sz="1200">
                  <a:solidFill>
                    <a:srgbClr val="FFFFFF"/>
                  </a:solidFill>
                  <a:latin typeface="Times New Roman" pitchFamily="18" charset="0"/>
                  <a:ea typeface="ＭＳ 明朝" charset="-128"/>
                </a:rPr>
                <a:t>(+Vdc)</a:t>
              </a:r>
              <a:endParaRPr lang="en-GB"/>
            </a:p>
          </p:txBody>
        </p:sp>
      </p:grpSp>
      <p:grpSp>
        <p:nvGrpSpPr>
          <p:cNvPr id="41989" name="Group 566"/>
          <p:cNvGrpSpPr>
            <a:grpSpLocks/>
          </p:cNvGrpSpPr>
          <p:nvPr/>
        </p:nvGrpSpPr>
        <p:grpSpPr bwMode="auto">
          <a:xfrm>
            <a:off x="6804025" y="319832"/>
            <a:ext cx="2266950" cy="1381125"/>
            <a:chOff x="4332" y="791"/>
            <a:chExt cx="1718" cy="980"/>
          </a:xfrm>
        </p:grpSpPr>
        <p:grpSp>
          <p:nvGrpSpPr>
            <p:cNvPr id="42176" name="Group 180"/>
            <p:cNvGrpSpPr>
              <a:grpSpLocks/>
            </p:cNvGrpSpPr>
            <p:nvPr/>
          </p:nvGrpSpPr>
          <p:grpSpPr bwMode="auto">
            <a:xfrm>
              <a:off x="4423" y="950"/>
              <a:ext cx="320" cy="388"/>
              <a:chOff x="4813" y="4120"/>
              <a:chExt cx="639" cy="776"/>
            </a:xfrm>
          </p:grpSpPr>
          <p:grpSp>
            <p:nvGrpSpPr>
              <p:cNvPr id="42250" name="Group 181"/>
              <p:cNvGrpSpPr>
                <a:grpSpLocks/>
              </p:cNvGrpSpPr>
              <p:nvPr/>
            </p:nvGrpSpPr>
            <p:grpSpPr bwMode="auto">
              <a:xfrm>
                <a:off x="5178" y="4393"/>
                <a:ext cx="274" cy="275"/>
                <a:chOff x="53" y="0"/>
                <a:chExt cx="19894" cy="20000"/>
              </a:xfrm>
            </p:grpSpPr>
            <p:sp>
              <p:nvSpPr>
                <p:cNvPr id="42263" name="Line 182"/>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64" name="Line 183"/>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65" name="Line 184"/>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66" name="Line 185"/>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67" name="Line 186"/>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68" name="Line 187"/>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251" name="Group 188"/>
              <p:cNvGrpSpPr>
                <a:grpSpLocks/>
              </p:cNvGrpSpPr>
              <p:nvPr/>
            </p:nvGrpSpPr>
            <p:grpSpPr bwMode="auto">
              <a:xfrm>
                <a:off x="4813" y="4348"/>
                <a:ext cx="275" cy="274"/>
                <a:chOff x="-79" y="1"/>
                <a:chExt cx="20237" cy="19998"/>
              </a:xfrm>
            </p:grpSpPr>
            <p:sp>
              <p:nvSpPr>
                <p:cNvPr id="42258" name="Line 189"/>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59" name="Line 190"/>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60" name="Line 191"/>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61" name="Line 192"/>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62" name="Line 193"/>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252" name="Line 194"/>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53" name="Line 195"/>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54" name="Line 196"/>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55" name="Line 197"/>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56" name="Line 198"/>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57" name="Line 199"/>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177" name="Group 200"/>
            <p:cNvGrpSpPr>
              <a:grpSpLocks/>
            </p:cNvGrpSpPr>
            <p:nvPr/>
          </p:nvGrpSpPr>
          <p:grpSpPr bwMode="auto">
            <a:xfrm flipV="1">
              <a:off x="5260" y="950"/>
              <a:ext cx="320" cy="388"/>
              <a:chOff x="4813" y="4120"/>
              <a:chExt cx="639" cy="776"/>
            </a:xfrm>
          </p:grpSpPr>
          <p:grpSp>
            <p:nvGrpSpPr>
              <p:cNvPr id="42231" name="Group 201"/>
              <p:cNvGrpSpPr>
                <a:grpSpLocks/>
              </p:cNvGrpSpPr>
              <p:nvPr/>
            </p:nvGrpSpPr>
            <p:grpSpPr bwMode="auto">
              <a:xfrm>
                <a:off x="5178" y="4393"/>
                <a:ext cx="274" cy="275"/>
                <a:chOff x="53" y="0"/>
                <a:chExt cx="19894" cy="20000"/>
              </a:xfrm>
            </p:grpSpPr>
            <p:sp>
              <p:nvSpPr>
                <p:cNvPr id="42244" name="Line 202"/>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45" name="Line 203"/>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46" name="Line 204"/>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47" name="Line 205"/>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48" name="Line 206"/>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49" name="Line 207"/>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232" name="Group 208"/>
              <p:cNvGrpSpPr>
                <a:grpSpLocks/>
              </p:cNvGrpSpPr>
              <p:nvPr/>
            </p:nvGrpSpPr>
            <p:grpSpPr bwMode="auto">
              <a:xfrm>
                <a:off x="4813" y="4348"/>
                <a:ext cx="275" cy="274"/>
                <a:chOff x="-79" y="1"/>
                <a:chExt cx="20237" cy="19998"/>
              </a:xfrm>
            </p:grpSpPr>
            <p:sp>
              <p:nvSpPr>
                <p:cNvPr id="42239" name="Line 209"/>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40" name="Line 210"/>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41" name="Line 211"/>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42" name="Line 212"/>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43" name="Line 213"/>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233" name="Line 214"/>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34" name="Line 215"/>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35" name="Line 216"/>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36" name="Line 217"/>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37" name="Line 218"/>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38" name="Line 219"/>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178" name="Line 220"/>
            <p:cNvSpPr>
              <a:spLocks noChangeShapeType="1"/>
            </p:cNvSpPr>
            <p:nvPr/>
          </p:nvSpPr>
          <p:spPr bwMode="auto">
            <a:xfrm>
              <a:off x="4560" y="950"/>
              <a:ext cx="36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42179" name="Group 221"/>
            <p:cNvGrpSpPr>
              <a:grpSpLocks/>
            </p:cNvGrpSpPr>
            <p:nvPr/>
          </p:nvGrpSpPr>
          <p:grpSpPr bwMode="auto">
            <a:xfrm>
              <a:off x="4788" y="950"/>
              <a:ext cx="319" cy="388"/>
              <a:chOff x="4813" y="4120"/>
              <a:chExt cx="639" cy="776"/>
            </a:xfrm>
          </p:grpSpPr>
          <p:grpSp>
            <p:nvGrpSpPr>
              <p:cNvPr id="42212" name="Group 222"/>
              <p:cNvGrpSpPr>
                <a:grpSpLocks/>
              </p:cNvGrpSpPr>
              <p:nvPr/>
            </p:nvGrpSpPr>
            <p:grpSpPr bwMode="auto">
              <a:xfrm>
                <a:off x="5178" y="4393"/>
                <a:ext cx="274" cy="275"/>
                <a:chOff x="53" y="0"/>
                <a:chExt cx="19894" cy="20000"/>
              </a:xfrm>
            </p:grpSpPr>
            <p:sp>
              <p:nvSpPr>
                <p:cNvPr id="42225" name="Line 223"/>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26" name="Line 224"/>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27" name="Line 225"/>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28" name="Line 226"/>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29" name="Line 227"/>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30" name="Line 228"/>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213" name="Group 229"/>
              <p:cNvGrpSpPr>
                <a:grpSpLocks/>
              </p:cNvGrpSpPr>
              <p:nvPr/>
            </p:nvGrpSpPr>
            <p:grpSpPr bwMode="auto">
              <a:xfrm>
                <a:off x="4813" y="4348"/>
                <a:ext cx="275" cy="274"/>
                <a:chOff x="-79" y="1"/>
                <a:chExt cx="20237" cy="19998"/>
              </a:xfrm>
            </p:grpSpPr>
            <p:sp>
              <p:nvSpPr>
                <p:cNvPr id="42220" name="Line 230"/>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21" name="Line 231"/>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22" name="Line 232"/>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23" name="Line 233"/>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24" name="Line 234"/>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214" name="Line 235"/>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15" name="Line 236"/>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16" name="Line 237"/>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17" name="Line 238"/>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18" name="Line 239"/>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19" name="Line 240"/>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180" name="Group 241"/>
            <p:cNvGrpSpPr>
              <a:grpSpLocks/>
            </p:cNvGrpSpPr>
            <p:nvPr/>
          </p:nvGrpSpPr>
          <p:grpSpPr bwMode="auto">
            <a:xfrm flipV="1">
              <a:off x="5631" y="950"/>
              <a:ext cx="320" cy="388"/>
              <a:chOff x="4813" y="4120"/>
              <a:chExt cx="639" cy="776"/>
            </a:xfrm>
          </p:grpSpPr>
          <p:grpSp>
            <p:nvGrpSpPr>
              <p:cNvPr id="42193" name="Group 242"/>
              <p:cNvGrpSpPr>
                <a:grpSpLocks/>
              </p:cNvGrpSpPr>
              <p:nvPr/>
            </p:nvGrpSpPr>
            <p:grpSpPr bwMode="auto">
              <a:xfrm>
                <a:off x="5178" y="4393"/>
                <a:ext cx="274" cy="275"/>
                <a:chOff x="53" y="0"/>
                <a:chExt cx="19894" cy="20000"/>
              </a:xfrm>
            </p:grpSpPr>
            <p:sp>
              <p:nvSpPr>
                <p:cNvPr id="42206" name="Line 243"/>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07" name="Line 244"/>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08" name="Line 245"/>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09" name="Line 246"/>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10" name="Line 247"/>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11" name="Line 248"/>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194" name="Group 249"/>
              <p:cNvGrpSpPr>
                <a:grpSpLocks/>
              </p:cNvGrpSpPr>
              <p:nvPr/>
            </p:nvGrpSpPr>
            <p:grpSpPr bwMode="auto">
              <a:xfrm>
                <a:off x="4813" y="4348"/>
                <a:ext cx="275" cy="274"/>
                <a:chOff x="-79" y="1"/>
                <a:chExt cx="20237" cy="19998"/>
              </a:xfrm>
            </p:grpSpPr>
            <p:sp>
              <p:nvSpPr>
                <p:cNvPr id="42201" name="Line 250"/>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02" name="Line 251"/>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03" name="Line 252"/>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04" name="Line 253"/>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05" name="Line 254"/>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195" name="Line 255"/>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96" name="Line 256"/>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97" name="Line 257"/>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98" name="Line 258"/>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99" name="Line 259"/>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200" name="Line 260"/>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181" name="Line 261"/>
            <p:cNvSpPr>
              <a:spLocks noChangeShapeType="1"/>
            </p:cNvSpPr>
            <p:nvPr/>
          </p:nvSpPr>
          <p:spPr bwMode="auto">
            <a:xfrm>
              <a:off x="4560" y="1338"/>
              <a:ext cx="36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182" name="Line 262"/>
            <p:cNvSpPr>
              <a:spLocks noChangeShapeType="1"/>
            </p:cNvSpPr>
            <p:nvPr/>
          </p:nvSpPr>
          <p:spPr bwMode="auto">
            <a:xfrm>
              <a:off x="5403" y="1338"/>
              <a:ext cx="36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183" name="Line 263"/>
            <p:cNvSpPr>
              <a:spLocks noChangeShapeType="1"/>
            </p:cNvSpPr>
            <p:nvPr/>
          </p:nvSpPr>
          <p:spPr bwMode="auto">
            <a:xfrm>
              <a:off x="5403" y="950"/>
              <a:ext cx="36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184" name="Line 264"/>
            <p:cNvSpPr>
              <a:spLocks noChangeShapeType="1"/>
            </p:cNvSpPr>
            <p:nvPr/>
          </p:nvSpPr>
          <p:spPr bwMode="auto">
            <a:xfrm>
              <a:off x="4902" y="950"/>
              <a:ext cx="501"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2185" name="Line 265"/>
            <p:cNvSpPr>
              <a:spLocks noChangeShapeType="1"/>
            </p:cNvSpPr>
            <p:nvPr/>
          </p:nvSpPr>
          <p:spPr bwMode="auto">
            <a:xfrm>
              <a:off x="4742" y="1338"/>
              <a:ext cx="1" cy="228"/>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2186" name="Line 266"/>
            <p:cNvSpPr>
              <a:spLocks noChangeShapeType="1"/>
            </p:cNvSpPr>
            <p:nvPr/>
          </p:nvSpPr>
          <p:spPr bwMode="auto">
            <a:xfrm>
              <a:off x="5586" y="1338"/>
              <a:ext cx="0" cy="228"/>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2187" name="Text Box 267"/>
            <p:cNvSpPr txBox="1">
              <a:spLocks noChangeArrowheads="1"/>
            </p:cNvSpPr>
            <p:nvPr/>
          </p:nvSpPr>
          <p:spPr bwMode="auto">
            <a:xfrm>
              <a:off x="4332" y="800"/>
              <a:ext cx="328"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C1</a:t>
              </a:r>
              <a:endParaRPr lang="en-GB"/>
            </a:p>
          </p:txBody>
        </p:sp>
        <p:sp>
          <p:nvSpPr>
            <p:cNvPr id="42188" name="Text Box 268"/>
            <p:cNvSpPr txBox="1">
              <a:spLocks noChangeArrowheads="1"/>
            </p:cNvSpPr>
            <p:nvPr/>
          </p:nvSpPr>
          <p:spPr bwMode="auto">
            <a:xfrm>
              <a:off x="4355" y="1338"/>
              <a:ext cx="327"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E1</a:t>
              </a:r>
              <a:endParaRPr lang="en-GB"/>
            </a:p>
          </p:txBody>
        </p:sp>
        <p:sp>
          <p:nvSpPr>
            <p:cNvPr id="42189" name="Text Box 269"/>
            <p:cNvSpPr txBox="1">
              <a:spLocks noChangeArrowheads="1"/>
            </p:cNvSpPr>
            <p:nvPr/>
          </p:nvSpPr>
          <p:spPr bwMode="auto">
            <a:xfrm>
              <a:off x="5723" y="1347"/>
              <a:ext cx="32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C2</a:t>
              </a:r>
              <a:endParaRPr lang="en-GB"/>
            </a:p>
          </p:txBody>
        </p:sp>
        <p:sp>
          <p:nvSpPr>
            <p:cNvPr id="42190" name="Text Box 270"/>
            <p:cNvSpPr txBox="1">
              <a:spLocks noChangeArrowheads="1"/>
            </p:cNvSpPr>
            <p:nvPr/>
          </p:nvSpPr>
          <p:spPr bwMode="auto">
            <a:xfrm>
              <a:off x="5714" y="791"/>
              <a:ext cx="328"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E2</a:t>
              </a:r>
              <a:endParaRPr lang="en-GB"/>
            </a:p>
          </p:txBody>
        </p:sp>
        <p:sp>
          <p:nvSpPr>
            <p:cNvPr id="42191" name="Text Box 271"/>
            <p:cNvSpPr txBox="1">
              <a:spLocks noChangeArrowheads="1"/>
            </p:cNvSpPr>
            <p:nvPr/>
          </p:nvSpPr>
          <p:spPr bwMode="auto">
            <a:xfrm>
              <a:off x="4606" y="1553"/>
              <a:ext cx="327"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DC-</a:t>
              </a:r>
              <a:endParaRPr lang="en-GB"/>
            </a:p>
          </p:txBody>
        </p:sp>
        <p:sp>
          <p:nvSpPr>
            <p:cNvPr id="42192" name="Text Box 272"/>
            <p:cNvSpPr txBox="1">
              <a:spLocks noChangeArrowheads="1"/>
            </p:cNvSpPr>
            <p:nvPr/>
          </p:nvSpPr>
          <p:spPr bwMode="auto">
            <a:xfrm>
              <a:off x="5426" y="1543"/>
              <a:ext cx="328"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DC+</a:t>
              </a:r>
              <a:endParaRPr lang="en-GB"/>
            </a:p>
          </p:txBody>
        </p:sp>
      </p:grpSp>
      <p:grpSp>
        <p:nvGrpSpPr>
          <p:cNvPr id="41990" name="Group 289"/>
          <p:cNvGrpSpPr>
            <a:grpSpLocks noChangeAspect="1"/>
          </p:cNvGrpSpPr>
          <p:nvPr/>
        </p:nvGrpSpPr>
        <p:grpSpPr bwMode="auto">
          <a:xfrm>
            <a:off x="4222750" y="2032745"/>
            <a:ext cx="2581275" cy="1512189"/>
            <a:chOff x="454" y="3009"/>
            <a:chExt cx="1626" cy="1176"/>
          </a:xfrm>
        </p:grpSpPr>
        <p:pic>
          <p:nvPicPr>
            <p:cNvPr id="42173" name="Picture 286" descr="HB_ti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4" y="3009"/>
              <a:ext cx="1626" cy="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174" name="Text Box 287"/>
            <p:cNvSpPr txBox="1">
              <a:spLocks noChangeArrowheads="1"/>
            </p:cNvSpPr>
            <p:nvPr/>
          </p:nvSpPr>
          <p:spPr bwMode="auto">
            <a:xfrm>
              <a:off x="1372" y="3055"/>
              <a:ext cx="342"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solidFill>
                    <a:srgbClr val="FFFFFF"/>
                  </a:solidFill>
                  <a:latin typeface="Times New Roman" pitchFamily="18" charset="0"/>
                  <a:ea typeface="ＭＳ 明朝" charset="-128"/>
                </a:rPr>
                <a:t>-Vdc</a:t>
              </a:r>
              <a:endParaRPr lang="en-GB"/>
            </a:p>
          </p:txBody>
        </p:sp>
        <p:sp>
          <p:nvSpPr>
            <p:cNvPr id="42175" name="Text Box 288"/>
            <p:cNvSpPr txBox="1">
              <a:spLocks noChangeArrowheads="1"/>
            </p:cNvSpPr>
            <p:nvPr/>
          </p:nvSpPr>
          <p:spPr bwMode="auto">
            <a:xfrm>
              <a:off x="756" y="3009"/>
              <a:ext cx="342"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solidFill>
                    <a:srgbClr val="FFFFFF"/>
                  </a:solidFill>
                  <a:latin typeface="Times New Roman" pitchFamily="18" charset="0"/>
                  <a:ea typeface="ＭＳ 明朝" charset="-128"/>
                </a:rPr>
                <a:t>+Vdc</a:t>
              </a:r>
              <a:endParaRPr lang="en-GB"/>
            </a:p>
          </p:txBody>
        </p:sp>
      </p:grpSp>
      <p:grpSp>
        <p:nvGrpSpPr>
          <p:cNvPr id="41991" name="Group 293"/>
          <p:cNvGrpSpPr>
            <a:grpSpLocks noChangeAspect="1"/>
          </p:cNvGrpSpPr>
          <p:nvPr/>
        </p:nvGrpSpPr>
        <p:grpSpPr bwMode="auto">
          <a:xfrm>
            <a:off x="4284664" y="3932982"/>
            <a:ext cx="1895951" cy="1750218"/>
            <a:chOff x="619" y="3099"/>
            <a:chExt cx="1327" cy="1225"/>
          </a:xfrm>
        </p:grpSpPr>
        <p:pic>
          <p:nvPicPr>
            <p:cNvPr id="42170" name="Picture 290" descr="Single_ti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9" y="3099"/>
              <a:ext cx="1327" cy="122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42171" name="Text Box 291"/>
            <p:cNvSpPr txBox="1">
              <a:spLocks noChangeArrowheads="1"/>
            </p:cNvSpPr>
            <p:nvPr/>
          </p:nvSpPr>
          <p:spPr bwMode="auto">
            <a:xfrm>
              <a:off x="1463" y="3304"/>
              <a:ext cx="34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solidFill>
                    <a:srgbClr val="FFFFFF"/>
                  </a:solidFill>
                  <a:latin typeface="Times New Roman" pitchFamily="18" charset="0"/>
                  <a:ea typeface="ＭＳ 明朝" charset="-128"/>
                </a:rPr>
                <a:t>-Vdc</a:t>
              </a:r>
              <a:endParaRPr lang="en-GB"/>
            </a:p>
          </p:txBody>
        </p:sp>
        <p:sp>
          <p:nvSpPr>
            <p:cNvPr id="42172" name="Text Box 292"/>
            <p:cNvSpPr txBox="1">
              <a:spLocks noChangeArrowheads="1"/>
            </p:cNvSpPr>
            <p:nvPr/>
          </p:nvSpPr>
          <p:spPr bwMode="auto">
            <a:xfrm>
              <a:off x="688" y="3145"/>
              <a:ext cx="342"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solidFill>
                    <a:srgbClr val="FFFFFF"/>
                  </a:solidFill>
                  <a:latin typeface="Times New Roman" pitchFamily="18" charset="0"/>
                  <a:ea typeface="ＭＳ 明朝" charset="-128"/>
                </a:rPr>
                <a:t>+Vdc</a:t>
              </a:r>
              <a:endParaRPr lang="en-GB"/>
            </a:p>
          </p:txBody>
        </p:sp>
      </p:grpSp>
      <p:grpSp>
        <p:nvGrpSpPr>
          <p:cNvPr id="41992" name="Group 567"/>
          <p:cNvGrpSpPr>
            <a:grpSpLocks/>
          </p:cNvGrpSpPr>
          <p:nvPr/>
        </p:nvGrpSpPr>
        <p:grpSpPr bwMode="auto">
          <a:xfrm>
            <a:off x="6300192" y="4046190"/>
            <a:ext cx="2673350" cy="1543050"/>
            <a:chOff x="4076" y="3203"/>
            <a:chExt cx="1684" cy="972"/>
          </a:xfrm>
        </p:grpSpPr>
        <p:grpSp>
          <p:nvGrpSpPr>
            <p:cNvPr id="41994" name="Group 296"/>
            <p:cNvGrpSpPr>
              <a:grpSpLocks/>
            </p:cNvGrpSpPr>
            <p:nvPr/>
          </p:nvGrpSpPr>
          <p:grpSpPr bwMode="auto">
            <a:xfrm>
              <a:off x="4385" y="3349"/>
              <a:ext cx="308" cy="654"/>
              <a:chOff x="3580" y="3907"/>
              <a:chExt cx="637" cy="1549"/>
            </a:xfrm>
          </p:grpSpPr>
          <p:grpSp>
            <p:nvGrpSpPr>
              <p:cNvPr id="42130" name="Group 297"/>
              <p:cNvGrpSpPr>
                <a:grpSpLocks/>
              </p:cNvGrpSpPr>
              <p:nvPr/>
            </p:nvGrpSpPr>
            <p:grpSpPr bwMode="auto">
              <a:xfrm>
                <a:off x="3580" y="3907"/>
                <a:ext cx="637" cy="774"/>
                <a:chOff x="4813" y="4120"/>
                <a:chExt cx="639" cy="776"/>
              </a:xfrm>
            </p:grpSpPr>
            <p:grpSp>
              <p:nvGrpSpPr>
                <p:cNvPr id="42151" name="Group 298"/>
                <p:cNvGrpSpPr>
                  <a:grpSpLocks/>
                </p:cNvGrpSpPr>
                <p:nvPr/>
              </p:nvGrpSpPr>
              <p:grpSpPr bwMode="auto">
                <a:xfrm>
                  <a:off x="5178" y="4393"/>
                  <a:ext cx="274" cy="275"/>
                  <a:chOff x="53" y="0"/>
                  <a:chExt cx="19894" cy="20000"/>
                </a:xfrm>
              </p:grpSpPr>
              <p:sp>
                <p:nvSpPr>
                  <p:cNvPr id="42164" name="Line 299"/>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65" name="Line 300"/>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66" name="Line 301"/>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67" name="Line 302"/>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68" name="Line 303"/>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69" name="Line 304"/>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152" name="Group 305"/>
                <p:cNvGrpSpPr>
                  <a:grpSpLocks/>
                </p:cNvGrpSpPr>
                <p:nvPr/>
              </p:nvGrpSpPr>
              <p:grpSpPr bwMode="auto">
                <a:xfrm>
                  <a:off x="4813" y="4348"/>
                  <a:ext cx="275" cy="274"/>
                  <a:chOff x="-79" y="1"/>
                  <a:chExt cx="20237" cy="19998"/>
                </a:xfrm>
              </p:grpSpPr>
              <p:sp>
                <p:nvSpPr>
                  <p:cNvPr id="42159" name="Line 306"/>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60" name="Line 307"/>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61" name="Line 308"/>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62" name="Line 309"/>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63" name="Line 310"/>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153" name="Line 311"/>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54" name="Line 312"/>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55" name="Line 313"/>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56" name="Line 314"/>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57" name="Line 315"/>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58" name="Line 316"/>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131" name="Group 317"/>
              <p:cNvGrpSpPr>
                <a:grpSpLocks/>
              </p:cNvGrpSpPr>
              <p:nvPr/>
            </p:nvGrpSpPr>
            <p:grpSpPr bwMode="auto">
              <a:xfrm>
                <a:off x="3580" y="4681"/>
                <a:ext cx="637" cy="775"/>
                <a:chOff x="4813" y="4120"/>
                <a:chExt cx="639" cy="776"/>
              </a:xfrm>
            </p:grpSpPr>
            <p:grpSp>
              <p:nvGrpSpPr>
                <p:cNvPr id="42132" name="Group 318"/>
                <p:cNvGrpSpPr>
                  <a:grpSpLocks/>
                </p:cNvGrpSpPr>
                <p:nvPr/>
              </p:nvGrpSpPr>
              <p:grpSpPr bwMode="auto">
                <a:xfrm>
                  <a:off x="5178" y="4393"/>
                  <a:ext cx="274" cy="275"/>
                  <a:chOff x="53" y="0"/>
                  <a:chExt cx="19894" cy="20000"/>
                </a:xfrm>
              </p:grpSpPr>
              <p:sp>
                <p:nvSpPr>
                  <p:cNvPr id="42145" name="Line 319"/>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46" name="Line 320"/>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47" name="Line 321"/>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48" name="Line 322"/>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49" name="Line 323"/>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50" name="Line 324"/>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133" name="Group 325"/>
                <p:cNvGrpSpPr>
                  <a:grpSpLocks/>
                </p:cNvGrpSpPr>
                <p:nvPr/>
              </p:nvGrpSpPr>
              <p:grpSpPr bwMode="auto">
                <a:xfrm>
                  <a:off x="4813" y="4348"/>
                  <a:ext cx="275" cy="274"/>
                  <a:chOff x="-79" y="1"/>
                  <a:chExt cx="20237" cy="19998"/>
                </a:xfrm>
              </p:grpSpPr>
              <p:sp>
                <p:nvSpPr>
                  <p:cNvPr id="42140" name="Line 326"/>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41" name="Line 327"/>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42" name="Line 328"/>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43" name="Line 329"/>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44" name="Line 330"/>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134" name="Line 331"/>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35" name="Line 332"/>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36" name="Line 333"/>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37" name="Line 334"/>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38" name="Line 335"/>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39" name="Line 336"/>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grpSp>
          <p:nvGrpSpPr>
            <p:cNvPr id="41995" name="Group 337"/>
            <p:cNvGrpSpPr>
              <a:grpSpLocks/>
            </p:cNvGrpSpPr>
            <p:nvPr/>
          </p:nvGrpSpPr>
          <p:grpSpPr bwMode="auto">
            <a:xfrm>
              <a:off x="4738" y="3349"/>
              <a:ext cx="308" cy="654"/>
              <a:chOff x="3580" y="3907"/>
              <a:chExt cx="637" cy="1549"/>
            </a:xfrm>
          </p:grpSpPr>
          <p:grpSp>
            <p:nvGrpSpPr>
              <p:cNvPr id="42090" name="Group 338"/>
              <p:cNvGrpSpPr>
                <a:grpSpLocks/>
              </p:cNvGrpSpPr>
              <p:nvPr/>
            </p:nvGrpSpPr>
            <p:grpSpPr bwMode="auto">
              <a:xfrm>
                <a:off x="3580" y="3907"/>
                <a:ext cx="637" cy="774"/>
                <a:chOff x="4813" y="4120"/>
                <a:chExt cx="639" cy="776"/>
              </a:xfrm>
            </p:grpSpPr>
            <p:grpSp>
              <p:nvGrpSpPr>
                <p:cNvPr id="42111" name="Group 339"/>
                <p:cNvGrpSpPr>
                  <a:grpSpLocks/>
                </p:cNvGrpSpPr>
                <p:nvPr/>
              </p:nvGrpSpPr>
              <p:grpSpPr bwMode="auto">
                <a:xfrm>
                  <a:off x="5178" y="4393"/>
                  <a:ext cx="274" cy="275"/>
                  <a:chOff x="53" y="0"/>
                  <a:chExt cx="19894" cy="20000"/>
                </a:xfrm>
              </p:grpSpPr>
              <p:sp>
                <p:nvSpPr>
                  <p:cNvPr id="42124" name="Line 340"/>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25" name="Line 341"/>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26" name="Line 342"/>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27" name="Line 343"/>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28" name="Line 344"/>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29" name="Line 345"/>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112" name="Group 346"/>
                <p:cNvGrpSpPr>
                  <a:grpSpLocks/>
                </p:cNvGrpSpPr>
                <p:nvPr/>
              </p:nvGrpSpPr>
              <p:grpSpPr bwMode="auto">
                <a:xfrm>
                  <a:off x="4813" y="4348"/>
                  <a:ext cx="275" cy="274"/>
                  <a:chOff x="-79" y="1"/>
                  <a:chExt cx="20237" cy="19998"/>
                </a:xfrm>
              </p:grpSpPr>
              <p:sp>
                <p:nvSpPr>
                  <p:cNvPr id="42119" name="Line 347"/>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20" name="Line 348"/>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21" name="Line 349"/>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22" name="Line 350"/>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23" name="Line 351"/>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113" name="Line 352"/>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14" name="Line 353"/>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15" name="Line 354"/>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16" name="Line 355"/>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17" name="Line 356"/>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18" name="Line 357"/>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091" name="Group 358"/>
              <p:cNvGrpSpPr>
                <a:grpSpLocks/>
              </p:cNvGrpSpPr>
              <p:nvPr/>
            </p:nvGrpSpPr>
            <p:grpSpPr bwMode="auto">
              <a:xfrm>
                <a:off x="3580" y="4681"/>
                <a:ext cx="637" cy="775"/>
                <a:chOff x="4813" y="4120"/>
                <a:chExt cx="639" cy="776"/>
              </a:xfrm>
            </p:grpSpPr>
            <p:grpSp>
              <p:nvGrpSpPr>
                <p:cNvPr id="42092" name="Group 359"/>
                <p:cNvGrpSpPr>
                  <a:grpSpLocks/>
                </p:cNvGrpSpPr>
                <p:nvPr/>
              </p:nvGrpSpPr>
              <p:grpSpPr bwMode="auto">
                <a:xfrm>
                  <a:off x="5178" y="4393"/>
                  <a:ext cx="274" cy="275"/>
                  <a:chOff x="53" y="0"/>
                  <a:chExt cx="19894" cy="20000"/>
                </a:xfrm>
              </p:grpSpPr>
              <p:sp>
                <p:nvSpPr>
                  <p:cNvPr id="42105" name="Line 360"/>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06" name="Line 361"/>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07" name="Line 362"/>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08" name="Line 363"/>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09" name="Line 364"/>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10" name="Line 365"/>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093" name="Group 366"/>
                <p:cNvGrpSpPr>
                  <a:grpSpLocks/>
                </p:cNvGrpSpPr>
                <p:nvPr/>
              </p:nvGrpSpPr>
              <p:grpSpPr bwMode="auto">
                <a:xfrm>
                  <a:off x="4813" y="4348"/>
                  <a:ext cx="275" cy="274"/>
                  <a:chOff x="-79" y="1"/>
                  <a:chExt cx="20237" cy="19998"/>
                </a:xfrm>
              </p:grpSpPr>
              <p:sp>
                <p:nvSpPr>
                  <p:cNvPr id="42100" name="Line 367"/>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01" name="Line 368"/>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02" name="Line 369"/>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03" name="Line 370"/>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104" name="Line 371"/>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094" name="Line 372"/>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95" name="Line 373"/>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96" name="Line 374"/>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97" name="Line 375"/>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98" name="Line 376"/>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99" name="Line 377"/>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grpSp>
          <p:nvGrpSpPr>
            <p:cNvPr id="41996" name="Group 378"/>
            <p:cNvGrpSpPr>
              <a:grpSpLocks/>
            </p:cNvGrpSpPr>
            <p:nvPr/>
          </p:nvGrpSpPr>
          <p:grpSpPr bwMode="auto">
            <a:xfrm>
              <a:off x="5091" y="3349"/>
              <a:ext cx="308" cy="654"/>
              <a:chOff x="3580" y="3907"/>
              <a:chExt cx="637" cy="1549"/>
            </a:xfrm>
          </p:grpSpPr>
          <p:grpSp>
            <p:nvGrpSpPr>
              <p:cNvPr id="42050" name="Group 379"/>
              <p:cNvGrpSpPr>
                <a:grpSpLocks/>
              </p:cNvGrpSpPr>
              <p:nvPr/>
            </p:nvGrpSpPr>
            <p:grpSpPr bwMode="auto">
              <a:xfrm>
                <a:off x="3580" y="3907"/>
                <a:ext cx="637" cy="774"/>
                <a:chOff x="4813" y="4120"/>
                <a:chExt cx="639" cy="776"/>
              </a:xfrm>
            </p:grpSpPr>
            <p:grpSp>
              <p:nvGrpSpPr>
                <p:cNvPr id="42071" name="Group 380"/>
                <p:cNvGrpSpPr>
                  <a:grpSpLocks/>
                </p:cNvGrpSpPr>
                <p:nvPr/>
              </p:nvGrpSpPr>
              <p:grpSpPr bwMode="auto">
                <a:xfrm>
                  <a:off x="5178" y="4393"/>
                  <a:ext cx="274" cy="275"/>
                  <a:chOff x="53" y="0"/>
                  <a:chExt cx="19894" cy="20000"/>
                </a:xfrm>
              </p:grpSpPr>
              <p:sp>
                <p:nvSpPr>
                  <p:cNvPr id="42084" name="Line 381"/>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85" name="Line 382"/>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86" name="Line 383"/>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87" name="Line 384"/>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88" name="Line 385"/>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89" name="Line 386"/>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072" name="Group 387"/>
                <p:cNvGrpSpPr>
                  <a:grpSpLocks/>
                </p:cNvGrpSpPr>
                <p:nvPr/>
              </p:nvGrpSpPr>
              <p:grpSpPr bwMode="auto">
                <a:xfrm>
                  <a:off x="4813" y="4348"/>
                  <a:ext cx="275" cy="274"/>
                  <a:chOff x="-79" y="1"/>
                  <a:chExt cx="20237" cy="19998"/>
                </a:xfrm>
              </p:grpSpPr>
              <p:sp>
                <p:nvSpPr>
                  <p:cNvPr id="42079" name="Line 388"/>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80" name="Line 389"/>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81" name="Line 390"/>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82" name="Line 391"/>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83" name="Line 392"/>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073" name="Line 393"/>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74" name="Line 394"/>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75" name="Line 395"/>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76" name="Line 396"/>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77" name="Line 397"/>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78" name="Line 398"/>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051" name="Group 399"/>
              <p:cNvGrpSpPr>
                <a:grpSpLocks/>
              </p:cNvGrpSpPr>
              <p:nvPr/>
            </p:nvGrpSpPr>
            <p:grpSpPr bwMode="auto">
              <a:xfrm>
                <a:off x="3580" y="4681"/>
                <a:ext cx="637" cy="775"/>
                <a:chOff x="4813" y="4120"/>
                <a:chExt cx="639" cy="776"/>
              </a:xfrm>
            </p:grpSpPr>
            <p:grpSp>
              <p:nvGrpSpPr>
                <p:cNvPr id="42052" name="Group 400"/>
                <p:cNvGrpSpPr>
                  <a:grpSpLocks/>
                </p:cNvGrpSpPr>
                <p:nvPr/>
              </p:nvGrpSpPr>
              <p:grpSpPr bwMode="auto">
                <a:xfrm>
                  <a:off x="5178" y="4393"/>
                  <a:ext cx="274" cy="275"/>
                  <a:chOff x="53" y="0"/>
                  <a:chExt cx="19894" cy="20000"/>
                </a:xfrm>
              </p:grpSpPr>
              <p:sp>
                <p:nvSpPr>
                  <p:cNvPr id="42065" name="Line 401"/>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66" name="Line 402"/>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67" name="Line 403"/>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68" name="Line 404"/>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69" name="Line 405"/>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70" name="Line 406"/>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053" name="Group 407"/>
                <p:cNvGrpSpPr>
                  <a:grpSpLocks/>
                </p:cNvGrpSpPr>
                <p:nvPr/>
              </p:nvGrpSpPr>
              <p:grpSpPr bwMode="auto">
                <a:xfrm>
                  <a:off x="4813" y="4348"/>
                  <a:ext cx="275" cy="274"/>
                  <a:chOff x="-79" y="1"/>
                  <a:chExt cx="20237" cy="19998"/>
                </a:xfrm>
              </p:grpSpPr>
              <p:sp>
                <p:nvSpPr>
                  <p:cNvPr id="42060" name="Line 408"/>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61" name="Line 409"/>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62" name="Line 410"/>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63" name="Line 411"/>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64" name="Line 412"/>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054" name="Line 413"/>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55" name="Line 414"/>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56" name="Line 415"/>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57" name="Line 416"/>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58" name="Line 417"/>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59" name="Line 418"/>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grpSp>
          <p:nvGrpSpPr>
            <p:cNvPr id="41997" name="Group 419"/>
            <p:cNvGrpSpPr>
              <a:grpSpLocks/>
            </p:cNvGrpSpPr>
            <p:nvPr/>
          </p:nvGrpSpPr>
          <p:grpSpPr bwMode="auto">
            <a:xfrm>
              <a:off x="5442" y="3349"/>
              <a:ext cx="310" cy="654"/>
              <a:chOff x="3580" y="3907"/>
              <a:chExt cx="637" cy="1549"/>
            </a:xfrm>
          </p:grpSpPr>
          <p:grpSp>
            <p:nvGrpSpPr>
              <p:cNvPr id="42010" name="Group 420"/>
              <p:cNvGrpSpPr>
                <a:grpSpLocks/>
              </p:cNvGrpSpPr>
              <p:nvPr/>
            </p:nvGrpSpPr>
            <p:grpSpPr bwMode="auto">
              <a:xfrm>
                <a:off x="3580" y="3907"/>
                <a:ext cx="637" cy="774"/>
                <a:chOff x="4813" y="4120"/>
                <a:chExt cx="639" cy="776"/>
              </a:xfrm>
            </p:grpSpPr>
            <p:grpSp>
              <p:nvGrpSpPr>
                <p:cNvPr id="42031" name="Group 421"/>
                <p:cNvGrpSpPr>
                  <a:grpSpLocks/>
                </p:cNvGrpSpPr>
                <p:nvPr/>
              </p:nvGrpSpPr>
              <p:grpSpPr bwMode="auto">
                <a:xfrm>
                  <a:off x="5178" y="4393"/>
                  <a:ext cx="274" cy="275"/>
                  <a:chOff x="53" y="0"/>
                  <a:chExt cx="19894" cy="20000"/>
                </a:xfrm>
              </p:grpSpPr>
              <p:sp>
                <p:nvSpPr>
                  <p:cNvPr id="42044" name="Line 422"/>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45" name="Line 423"/>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46" name="Line 424"/>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47" name="Line 425"/>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48" name="Line 426"/>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49" name="Line 427"/>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032" name="Group 428"/>
                <p:cNvGrpSpPr>
                  <a:grpSpLocks/>
                </p:cNvGrpSpPr>
                <p:nvPr/>
              </p:nvGrpSpPr>
              <p:grpSpPr bwMode="auto">
                <a:xfrm>
                  <a:off x="4813" y="4348"/>
                  <a:ext cx="275" cy="274"/>
                  <a:chOff x="-79" y="1"/>
                  <a:chExt cx="20237" cy="19998"/>
                </a:xfrm>
              </p:grpSpPr>
              <p:sp>
                <p:nvSpPr>
                  <p:cNvPr id="42039" name="Line 429"/>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40" name="Line 430"/>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41" name="Line 431"/>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42" name="Line 432"/>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43" name="Line 433"/>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033" name="Line 434"/>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34" name="Line 435"/>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35" name="Line 436"/>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36" name="Line 437"/>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37" name="Line 438"/>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38" name="Line 439"/>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011" name="Group 440"/>
              <p:cNvGrpSpPr>
                <a:grpSpLocks/>
              </p:cNvGrpSpPr>
              <p:nvPr/>
            </p:nvGrpSpPr>
            <p:grpSpPr bwMode="auto">
              <a:xfrm>
                <a:off x="3580" y="4681"/>
                <a:ext cx="637" cy="775"/>
                <a:chOff x="4813" y="4120"/>
                <a:chExt cx="639" cy="776"/>
              </a:xfrm>
            </p:grpSpPr>
            <p:grpSp>
              <p:nvGrpSpPr>
                <p:cNvPr id="42012" name="Group 441"/>
                <p:cNvGrpSpPr>
                  <a:grpSpLocks/>
                </p:cNvGrpSpPr>
                <p:nvPr/>
              </p:nvGrpSpPr>
              <p:grpSpPr bwMode="auto">
                <a:xfrm>
                  <a:off x="5178" y="4393"/>
                  <a:ext cx="274" cy="275"/>
                  <a:chOff x="53" y="0"/>
                  <a:chExt cx="19894" cy="20000"/>
                </a:xfrm>
              </p:grpSpPr>
              <p:sp>
                <p:nvSpPr>
                  <p:cNvPr id="42025" name="Line 442"/>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26" name="Line 443"/>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27" name="Line 444"/>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28" name="Line 445"/>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29" name="Line 446"/>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30" name="Line 447"/>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42013" name="Group 448"/>
                <p:cNvGrpSpPr>
                  <a:grpSpLocks/>
                </p:cNvGrpSpPr>
                <p:nvPr/>
              </p:nvGrpSpPr>
              <p:grpSpPr bwMode="auto">
                <a:xfrm>
                  <a:off x="4813" y="4348"/>
                  <a:ext cx="275" cy="274"/>
                  <a:chOff x="-79" y="1"/>
                  <a:chExt cx="20237" cy="19998"/>
                </a:xfrm>
              </p:grpSpPr>
              <p:sp>
                <p:nvSpPr>
                  <p:cNvPr id="42020" name="Line 449"/>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21" name="Line 450"/>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22" name="Line 451"/>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23" name="Line 452"/>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24" name="Line 453"/>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42014" name="Line 454"/>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15" name="Line 455"/>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16" name="Line 456"/>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17" name="Line 457"/>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18" name="Line 458"/>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2019" name="Line 459"/>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sp>
          <p:nvSpPr>
            <p:cNvPr id="41998" name="Line 460"/>
            <p:cNvSpPr>
              <a:spLocks noChangeShapeType="1"/>
            </p:cNvSpPr>
            <p:nvPr/>
          </p:nvSpPr>
          <p:spPr bwMode="auto">
            <a:xfrm>
              <a:off x="4231" y="4002"/>
              <a:ext cx="1344"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1999" name="Line 461"/>
            <p:cNvSpPr>
              <a:spLocks noChangeShapeType="1"/>
            </p:cNvSpPr>
            <p:nvPr/>
          </p:nvSpPr>
          <p:spPr bwMode="auto">
            <a:xfrm>
              <a:off x="4252" y="3349"/>
              <a:ext cx="1323"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GB"/>
            </a:p>
          </p:txBody>
        </p:sp>
        <p:sp>
          <p:nvSpPr>
            <p:cNvPr id="42000" name="Text Box 555"/>
            <p:cNvSpPr txBox="1">
              <a:spLocks noChangeArrowheads="1"/>
            </p:cNvSpPr>
            <p:nvPr/>
          </p:nvSpPr>
          <p:spPr bwMode="auto">
            <a:xfrm>
              <a:off x="4099" y="3203"/>
              <a:ext cx="316"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DC+</a:t>
              </a:r>
              <a:endParaRPr lang="en-GB"/>
            </a:p>
          </p:txBody>
        </p:sp>
        <p:sp>
          <p:nvSpPr>
            <p:cNvPr id="42001" name="Text Box 556"/>
            <p:cNvSpPr txBox="1">
              <a:spLocks noChangeArrowheads="1"/>
            </p:cNvSpPr>
            <p:nvPr/>
          </p:nvSpPr>
          <p:spPr bwMode="auto">
            <a:xfrm>
              <a:off x="4076" y="3983"/>
              <a:ext cx="318"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DC-</a:t>
              </a:r>
              <a:endParaRPr lang="en-GB"/>
            </a:p>
          </p:txBody>
        </p:sp>
        <p:sp>
          <p:nvSpPr>
            <p:cNvPr id="42002" name="Text Box 557"/>
            <p:cNvSpPr txBox="1">
              <a:spLocks noChangeArrowheads="1"/>
            </p:cNvSpPr>
            <p:nvPr/>
          </p:nvSpPr>
          <p:spPr bwMode="auto">
            <a:xfrm>
              <a:off x="4407" y="3983"/>
              <a:ext cx="317"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E1</a:t>
              </a:r>
              <a:endParaRPr lang="en-GB"/>
            </a:p>
          </p:txBody>
        </p:sp>
        <p:sp>
          <p:nvSpPr>
            <p:cNvPr id="42003" name="Text Box 558"/>
            <p:cNvSpPr txBox="1">
              <a:spLocks noChangeArrowheads="1"/>
            </p:cNvSpPr>
            <p:nvPr/>
          </p:nvSpPr>
          <p:spPr bwMode="auto">
            <a:xfrm>
              <a:off x="4782" y="3983"/>
              <a:ext cx="317"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E2</a:t>
              </a:r>
              <a:endParaRPr lang="en-GB"/>
            </a:p>
          </p:txBody>
        </p:sp>
        <p:sp>
          <p:nvSpPr>
            <p:cNvPr id="42004" name="Text Box 559"/>
            <p:cNvSpPr txBox="1">
              <a:spLocks noChangeArrowheads="1"/>
            </p:cNvSpPr>
            <p:nvPr/>
          </p:nvSpPr>
          <p:spPr bwMode="auto">
            <a:xfrm>
              <a:off x="5104" y="3991"/>
              <a:ext cx="318"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E3</a:t>
              </a:r>
              <a:endParaRPr lang="en-GB"/>
            </a:p>
          </p:txBody>
        </p:sp>
        <p:sp>
          <p:nvSpPr>
            <p:cNvPr id="42005" name="Text Box 560"/>
            <p:cNvSpPr txBox="1">
              <a:spLocks noChangeArrowheads="1"/>
            </p:cNvSpPr>
            <p:nvPr/>
          </p:nvSpPr>
          <p:spPr bwMode="auto">
            <a:xfrm>
              <a:off x="5443" y="3983"/>
              <a:ext cx="317"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E4</a:t>
              </a:r>
              <a:endParaRPr lang="en-GB"/>
            </a:p>
          </p:txBody>
        </p:sp>
        <p:sp>
          <p:nvSpPr>
            <p:cNvPr id="42006" name="Text Box 561"/>
            <p:cNvSpPr txBox="1">
              <a:spLocks noChangeArrowheads="1"/>
            </p:cNvSpPr>
            <p:nvPr/>
          </p:nvSpPr>
          <p:spPr bwMode="auto">
            <a:xfrm>
              <a:off x="4385" y="3214"/>
              <a:ext cx="317"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C1</a:t>
              </a:r>
              <a:endParaRPr lang="en-GB"/>
            </a:p>
          </p:txBody>
        </p:sp>
        <p:sp>
          <p:nvSpPr>
            <p:cNvPr id="42007" name="Text Box 562"/>
            <p:cNvSpPr txBox="1">
              <a:spLocks noChangeArrowheads="1"/>
            </p:cNvSpPr>
            <p:nvPr/>
          </p:nvSpPr>
          <p:spPr bwMode="auto">
            <a:xfrm>
              <a:off x="4760" y="3222"/>
              <a:ext cx="316"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C2</a:t>
              </a:r>
              <a:endParaRPr lang="en-GB"/>
            </a:p>
          </p:txBody>
        </p:sp>
        <p:sp>
          <p:nvSpPr>
            <p:cNvPr id="42008" name="Text Box 563"/>
            <p:cNvSpPr txBox="1">
              <a:spLocks noChangeArrowheads="1"/>
            </p:cNvSpPr>
            <p:nvPr/>
          </p:nvSpPr>
          <p:spPr bwMode="auto">
            <a:xfrm>
              <a:off x="5112" y="3214"/>
              <a:ext cx="317"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C3</a:t>
              </a:r>
              <a:endParaRPr lang="en-GB"/>
            </a:p>
          </p:txBody>
        </p:sp>
        <p:sp>
          <p:nvSpPr>
            <p:cNvPr id="42009" name="Text Box 564"/>
            <p:cNvSpPr txBox="1">
              <a:spLocks noChangeArrowheads="1"/>
            </p:cNvSpPr>
            <p:nvPr/>
          </p:nvSpPr>
          <p:spPr bwMode="auto">
            <a:xfrm>
              <a:off x="5422" y="3222"/>
              <a:ext cx="316"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1200">
                  <a:latin typeface="Times New Roman" pitchFamily="18" charset="0"/>
                  <a:ea typeface="ＭＳ 明朝" charset="-128"/>
                </a:rPr>
                <a:t>C4</a:t>
              </a:r>
              <a:endParaRPr lang="en-GB"/>
            </a:p>
          </p:txBody>
        </p:sp>
      </p:grpSp>
      <p:pic>
        <p:nvPicPr>
          <p:cNvPr id="41993" name="Picture 289"/>
          <p:cNvPicPr>
            <a:picLocks noChangeAspect="1"/>
          </p:cNvPicPr>
          <p:nvPr/>
        </p:nvPicPr>
        <p:blipFill>
          <a:blip r:embed="rId5">
            <a:extLst>
              <a:ext uri="{28A0092B-C50C-407E-A947-70E740481C1C}">
                <a14:useLocalDpi xmlns:a14="http://schemas.microsoft.com/office/drawing/2010/main" val="0"/>
              </a:ext>
            </a:extLst>
          </a:blip>
          <a:srcRect l="21591" t="8688" r="23822" b="19830"/>
          <a:stretch>
            <a:fillRect/>
          </a:stretch>
        </p:blipFill>
        <p:spPr bwMode="auto">
          <a:xfrm>
            <a:off x="7020272" y="1988840"/>
            <a:ext cx="1916711" cy="1675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3130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46088" y="-1"/>
            <a:ext cx="8229600" cy="741187"/>
          </a:xfrm>
        </p:spPr>
        <p:txBody>
          <a:bodyPr>
            <a:normAutofit/>
          </a:bodyPr>
          <a:lstStyle/>
          <a:p>
            <a:r>
              <a:rPr lang="en-GB" sz="4000" dirty="0" smtClean="0"/>
              <a:t>Integrated Passives</a:t>
            </a:r>
          </a:p>
        </p:txBody>
      </p:sp>
      <p:sp>
        <p:nvSpPr>
          <p:cNvPr id="43011" name="Rectangle 3"/>
          <p:cNvSpPr>
            <a:spLocks noGrp="1" noChangeArrowheads="1"/>
          </p:cNvSpPr>
          <p:nvPr>
            <p:ph type="body" idx="1"/>
          </p:nvPr>
        </p:nvSpPr>
        <p:spPr>
          <a:xfrm>
            <a:off x="403115" y="692696"/>
            <a:ext cx="8382000" cy="1368152"/>
          </a:xfrm>
        </p:spPr>
        <p:txBody>
          <a:bodyPr>
            <a:normAutofit fontScale="85000" lnSpcReduction="20000"/>
          </a:bodyPr>
          <a:lstStyle/>
          <a:p>
            <a:pPr>
              <a:lnSpc>
                <a:spcPct val="90000"/>
              </a:lnSpc>
            </a:pPr>
            <a:r>
              <a:rPr lang="en-GB" dirty="0" err="1" smtClean="0"/>
              <a:t>SiC</a:t>
            </a:r>
            <a:r>
              <a:rPr lang="en-GB" dirty="0" smtClean="0"/>
              <a:t>/</a:t>
            </a:r>
            <a:r>
              <a:rPr lang="en-GB" dirty="0" err="1" smtClean="0"/>
              <a:t>GaN</a:t>
            </a:r>
            <a:r>
              <a:rPr lang="en-GB" dirty="0" smtClean="0"/>
              <a:t> devices produce fast transitions and have low output capacitance:</a:t>
            </a:r>
          </a:p>
          <a:p>
            <a:pPr lvl="1">
              <a:lnSpc>
                <a:spcPct val="90000"/>
              </a:lnSpc>
            </a:pPr>
            <a:r>
              <a:rPr lang="en-GB" dirty="0" smtClean="0"/>
              <a:t>good decoupling essential</a:t>
            </a:r>
          </a:p>
          <a:p>
            <a:pPr lvl="1">
              <a:lnSpc>
                <a:spcPct val="90000"/>
              </a:lnSpc>
            </a:pPr>
            <a:r>
              <a:rPr lang="en-GB" dirty="0" smtClean="0"/>
              <a:t>possible output filter to reduce EMI</a:t>
            </a:r>
          </a:p>
        </p:txBody>
      </p:sp>
      <p:pic>
        <p:nvPicPr>
          <p:cNvPr id="43012" name="Picture 4" descr="si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7900" y="2158404"/>
            <a:ext cx="3997325" cy="299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3" name="Picture 5" descr="s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825" y="2158404"/>
            <a:ext cx="3997325" cy="299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4" name="Text Box 6"/>
          <p:cNvSpPr txBox="1">
            <a:spLocks noChangeArrowheads="1"/>
          </p:cNvSpPr>
          <p:nvPr/>
        </p:nvSpPr>
        <p:spPr bwMode="auto">
          <a:xfrm>
            <a:off x="611188" y="5157192"/>
            <a:ext cx="3187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solidFill>
                  <a:srgbClr val="003366"/>
                </a:solidFill>
              </a:rPr>
              <a:t>Si IGBT </a:t>
            </a:r>
            <a:r>
              <a:rPr lang="en-GB" dirty="0" smtClean="0">
                <a:solidFill>
                  <a:srgbClr val="003366"/>
                </a:solidFill>
              </a:rPr>
              <a:t>turn-off </a:t>
            </a:r>
            <a:r>
              <a:rPr lang="en-GB" dirty="0">
                <a:solidFill>
                  <a:srgbClr val="003366"/>
                </a:solidFill>
              </a:rPr>
              <a:t>with Si diode</a:t>
            </a:r>
          </a:p>
        </p:txBody>
      </p:sp>
      <p:sp>
        <p:nvSpPr>
          <p:cNvPr id="43015" name="Text Box 7"/>
          <p:cNvSpPr txBox="1">
            <a:spLocks noChangeArrowheads="1"/>
          </p:cNvSpPr>
          <p:nvPr/>
        </p:nvSpPr>
        <p:spPr bwMode="auto">
          <a:xfrm>
            <a:off x="5364163" y="5157192"/>
            <a:ext cx="3311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solidFill>
                  <a:srgbClr val="003366"/>
                </a:solidFill>
              </a:rPr>
              <a:t>Si IGBT </a:t>
            </a:r>
            <a:r>
              <a:rPr lang="en-GB" dirty="0" smtClean="0">
                <a:solidFill>
                  <a:srgbClr val="003366"/>
                </a:solidFill>
              </a:rPr>
              <a:t>turn-off </a:t>
            </a:r>
            <a:r>
              <a:rPr lang="en-GB" dirty="0">
                <a:solidFill>
                  <a:srgbClr val="003366"/>
                </a:solidFill>
              </a:rPr>
              <a:t>with </a:t>
            </a:r>
            <a:r>
              <a:rPr lang="en-GB" dirty="0" err="1">
                <a:solidFill>
                  <a:srgbClr val="003366"/>
                </a:solidFill>
              </a:rPr>
              <a:t>SiC</a:t>
            </a:r>
            <a:r>
              <a:rPr lang="en-GB" dirty="0">
                <a:solidFill>
                  <a:srgbClr val="003366"/>
                </a:solidFill>
              </a:rPr>
              <a:t> diode </a:t>
            </a:r>
          </a:p>
        </p:txBody>
      </p:sp>
      <p:sp>
        <p:nvSpPr>
          <p:cNvPr id="43016" name="Text Box 8"/>
          <p:cNvSpPr txBox="1">
            <a:spLocks noChangeArrowheads="1"/>
          </p:cNvSpPr>
          <p:nvPr/>
        </p:nvSpPr>
        <p:spPr bwMode="auto">
          <a:xfrm>
            <a:off x="1600200" y="5438552"/>
            <a:ext cx="5486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solidFill>
                  <a:srgbClr val="003366"/>
                </a:solidFill>
              </a:rPr>
              <a:t>“Standard” package with ~70nH parasitic inductance</a:t>
            </a:r>
          </a:p>
        </p:txBody>
      </p:sp>
    </p:spTree>
    <p:extLst>
      <p:ext uri="{BB962C8B-B14F-4D97-AF65-F5344CB8AC3E}">
        <p14:creationId xmlns:p14="http://schemas.microsoft.com/office/powerpoint/2010/main" val="4278104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79388" y="44624"/>
            <a:ext cx="8497068" cy="719137"/>
          </a:xfrm>
        </p:spPr>
        <p:txBody>
          <a:bodyPr>
            <a:noAutofit/>
          </a:bodyPr>
          <a:lstStyle/>
          <a:p>
            <a:r>
              <a:rPr lang="en-GB" sz="4000" dirty="0" smtClean="0"/>
              <a:t>Impact of Integrated Decoupling </a:t>
            </a:r>
          </a:p>
        </p:txBody>
      </p:sp>
      <p:sp>
        <p:nvSpPr>
          <p:cNvPr id="44035" name="Content Placeholder 2"/>
          <p:cNvSpPr>
            <a:spLocks noGrp="1"/>
          </p:cNvSpPr>
          <p:nvPr>
            <p:ph idx="1"/>
          </p:nvPr>
        </p:nvSpPr>
        <p:spPr>
          <a:xfrm>
            <a:off x="468313" y="4149081"/>
            <a:ext cx="8382000" cy="1872208"/>
          </a:xfrm>
        </p:spPr>
        <p:txBody>
          <a:bodyPr>
            <a:normAutofit fontScale="85000" lnSpcReduction="10000"/>
          </a:bodyPr>
          <a:lstStyle/>
          <a:p>
            <a:r>
              <a:rPr lang="en-GB" dirty="0" smtClean="0"/>
              <a:t>Voltage overshoot is significantly reduced by incorporating decoupling capacitance on substrate</a:t>
            </a:r>
          </a:p>
          <a:p>
            <a:r>
              <a:rPr lang="en-GB" dirty="0" smtClean="0"/>
              <a:t>Note additional oscillations introduced between internal decoupling and external decoupling capacitances</a:t>
            </a:r>
          </a:p>
        </p:txBody>
      </p:sp>
      <p:pic>
        <p:nvPicPr>
          <p:cNvPr id="4403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052513"/>
            <a:ext cx="6911975"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8" name="TextBox 5"/>
          <p:cNvSpPr txBox="1">
            <a:spLocks noChangeArrowheads="1"/>
          </p:cNvSpPr>
          <p:nvPr/>
        </p:nvSpPr>
        <p:spPr bwMode="auto">
          <a:xfrm>
            <a:off x="873125" y="3359150"/>
            <a:ext cx="79470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t>100A commutation cell with stray inductance ~100nH. Left figure without internal decoupling, right figure with internal decoupling of 200nF</a:t>
            </a:r>
          </a:p>
        </p:txBody>
      </p:sp>
    </p:spTree>
    <p:extLst>
      <p:ext uri="{BB962C8B-B14F-4D97-AF65-F5344CB8AC3E}">
        <p14:creationId xmlns:p14="http://schemas.microsoft.com/office/powerpoint/2010/main" val="1655676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357188" y="1071563"/>
            <a:ext cx="8382000" cy="5786437"/>
          </a:xfrm>
        </p:spPr>
        <p:txBody>
          <a:bodyPr/>
          <a:lstStyle/>
          <a:p>
            <a:pPr eaLnBrk="1" hangingPunct="1"/>
            <a:r>
              <a:rPr lang="en-GB" sz="2800" dirty="0" smtClean="0"/>
              <a:t>Challenges for Power Electronics</a:t>
            </a:r>
          </a:p>
          <a:p>
            <a:pPr eaLnBrk="1" hangingPunct="1"/>
            <a:r>
              <a:rPr lang="en-GB" sz="2800" dirty="0" smtClean="0"/>
              <a:t>Integration Opportunities</a:t>
            </a:r>
          </a:p>
          <a:p>
            <a:pPr eaLnBrk="1" hangingPunct="1"/>
            <a:r>
              <a:rPr lang="en-GB" sz="2800" dirty="0" smtClean="0"/>
              <a:t>Integrated Thermal Management </a:t>
            </a:r>
          </a:p>
          <a:p>
            <a:pPr eaLnBrk="1" hangingPunct="1"/>
            <a:r>
              <a:rPr lang="en-GB" sz="2800" dirty="0" smtClean="0"/>
              <a:t>Integrated Electromagnetic Management</a:t>
            </a:r>
          </a:p>
          <a:p>
            <a:pPr eaLnBrk="1" hangingPunct="1"/>
            <a:r>
              <a:rPr lang="en-GB" sz="2800" dirty="0" smtClean="0"/>
              <a:t>VESI Power module Vision </a:t>
            </a:r>
          </a:p>
          <a:p>
            <a:pPr eaLnBrk="1" hangingPunct="1"/>
            <a:r>
              <a:rPr lang="en-GB" sz="2800" dirty="0" smtClean="0"/>
              <a:t>Demonstrators</a:t>
            </a:r>
          </a:p>
          <a:p>
            <a:pPr eaLnBrk="1" hangingPunct="1"/>
            <a:r>
              <a:rPr lang="en-GB" sz="2800" dirty="0" smtClean="0"/>
              <a:t>Conclusions</a:t>
            </a:r>
          </a:p>
          <a:p>
            <a:pPr eaLnBrk="1" hangingPunct="1">
              <a:buFont typeface="Monotype Sorts" pitchFamily="2" charset="2"/>
              <a:buNone/>
            </a:pPr>
            <a:endParaRPr lang="en-GB" sz="2800" dirty="0" smtClean="0"/>
          </a:p>
        </p:txBody>
      </p:sp>
    </p:spTree>
    <p:extLst>
      <p:ext uri="{BB962C8B-B14F-4D97-AF65-F5344CB8AC3E}">
        <p14:creationId xmlns:p14="http://schemas.microsoft.com/office/powerpoint/2010/main" val="38041282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357188" y="620688"/>
            <a:ext cx="8382000" cy="5786437"/>
          </a:xfrm>
          <a:prstGeom prst="rect">
            <a:avLst/>
          </a:prstGeom>
        </p:spPr>
        <p:txBody>
          <a:bodyPr/>
          <a:lstStyle>
            <a:lvl1pPr marL="342900" indent="-342900" algn="l" rtl="0" eaLnBrk="0" fontAlgn="base" hangingPunct="0">
              <a:spcBef>
                <a:spcPct val="20000"/>
              </a:spcBef>
              <a:spcAft>
                <a:spcPct val="0"/>
              </a:spcAft>
              <a:buClr>
                <a:srgbClr val="FF6600"/>
              </a:buClr>
              <a:buSzPct val="100000"/>
              <a:buFont typeface="Arial" pitchFamily="34" charset="0"/>
              <a:buChar char="●"/>
              <a:defRPr sz="2400">
                <a:solidFill>
                  <a:srgbClr val="003366"/>
                </a:solidFill>
                <a:latin typeface="+mn-lt"/>
                <a:ea typeface="+mn-ea"/>
                <a:cs typeface="+mn-cs"/>
              </a:defRPr>
            </a:lvl1pPr>
            <a:lvl2pPr marL="681038" indent="-223838" algn="l" rtl="0" eaLnBrk="0" fontAlgn="base" hangingPunct="0">
              <a:spcBef>
                <a:spcPct val="20000"/>
              </a:spcBef>
              <a:spcAft>
                <a:spcPct val="0"/>
              </a:spcAft>
              <a:buClr>
                <a:srgbClr val="FF6600"/>
              </a:buClr>
              <a:buFont typeface="Symbol" pitchFamily="18" charset="2"/>
              <a:buChar char="·"/>
              <a:defRPr sz="2000">
                <a:solidFill>
                  <a:srgbClr val="003366"/>
                </a:solidFill>
                <a:latin typeface="+mn-lt"/>
              </a:defRPr>
            </a:lvl2pPr>
            <a:lvl3pPr marL="1143000" indent="-228600" algn="l" rtl="0" eaLnBrk="0" fontAlgn="base" hangingPunct="0">
              <a:spcBef>
                <a:spcPct val="20000"/>
              </a:spcBef>
              <a:spcAft>
                <a:spcPct val="0"/>
              </a:spcAft>
              <a:buClr>
                <a:srgbClr val="FF6600"/>
              </a:buClr>
              <a:buChar char="»"/>
              <a:defRPr sz="1800">
                <a:solidFill>
                  <a:srgbClr val="003366"/>
                </a:solidFill>
                <a:latin typeface="+mn-lt"/>
              </a:defRPr>
            </a:lvl3pPr>
            <a:lvl4pPr marL="1600200" indent="-228600" algn="l" rtl="0" eaLnBrk="0" fontAlgn="base" hangingPunct="0">
              <a:spcBef>
                <a:spcPct val="20000"/>
              </a:spcBef>
              <a:spcAft>
                <a:spcPct val="0"/>
              </a:spcAft>
              <a:buClr>
                <a:srgbClr val="FF6600"/>
              </a:buClr>
              <a:buChar char="–"/>
              <a:defRPr sz="1800">
                <a:solidFill>
                  <a:srgbClr val="003366"/>
                </a:solidFill>
                <a:latin typeface="+mn-lt"/>
              </a:defRPr>
            </a:lvl4pPr>
            <a:lvl5pPr marL="2057400" indent="-228600" algn="l" rtl="0" eaLnBrk="0" fontAlgn="base" hangingPunct="0">
              <a:spcBef>
                <a:spcPct val="20000"/>
              </a:spcBef>
              <a:spcAft>
                <a:spcPct val="0"/>
              </a:spcAft>
              <a:buClr>
                <a:srgbClr val="FF6600"/>
              </a:buClr>
              <a:buSzPct val="75000"/>
              <a:buChar char="»"/>
              <a:defRPr sz="1800">
                <a:solidFill>
                  <a:srgbClr val="003366"/>
                </a:solidFill>
                <a:latin typeface="+mn-lt"/>
              </a:defRPr>
            </a:lvl5pPr>
            <a:lvl6pPr marL="2514600" indent="-228600" algn="l" rtl="0" eaLnBrk="0" fontAlgn="base" hangingPunct="0">
              <a:spcBef>
                <a:spcPct val="20000"/>
              </a:spcBef>
              <a:spcAft>
                <a:spcPct val="0"/>
              </a:spcAft>
              <a:buClr>
                <a:srgbClr val="FF6600"/>
              </a:buClr>
              <a:buSzPct val="75000"/>
              <a:buChar char="»"/>
              <a:defRPr sz="2000">
                <a:solidFill>
                  <a:srgbClr val="003366"/>
                </a:solidFill>
                <a:latin typeface="+mn-lt"/>
              </a:defRPr>
            </a:lvl6pPr>
            <a:lvl7pPr marL="2971800" indent="-228600" algn="l" rtl="0" eaLnBrk="0" fontAlgn="base" hangingPunct="0">
              <a:spcBef>
                <a:spcPct val="20000"/>
              </a:spcBef>
              <a:spcAft>
                <a:spcPct val="0"/>
              </a:spcAft>
              <a:buClr>
                <a:srgbClr val="FF6600"/>
              </a:buClr>
              <a:buSzPct val="75000"/>
              <a:buChar char="»"/>
              <a:defRPr sz="2000">
                <a:solidFill>
                  <a:srgbClr val="003366"/>
                </a:solidFill>
                <a:latin typeface="+mn-lt"/>
              </a:defRPr>
            </a:lvl7pPr>
            <a:lvl8pPr marL="3429000" indent="-228600" algn="l" rtl="0" eaLnBrk="0" fontAlgn="base" hangingPunct="0">
              <a:spcBef>
                <a:spcPct val="20000"/>
              </a:spcBef>
              <a:spcAft>
                <a:spcPct val="0"/>
              </a:spcAft>
              <a:buClr>
                <a:srgbClr val="FF6600"/>
              </a:buClr>
              <a:buSzPct val="75000"/>
              <a:buChar char="»"/>
              <a:defRPr sz="2000">
                <a:solidFill>
                  <a:srgbClr val="003366"/>
                </a:solidFill>
                <a:latin typeface="+mn-lt"/>
              </a:defRPr>
            </a:lvl8pPr>
            <a:lvl9pPr marL="3886200" indent="-228600" algn="l" rtl="0" eaLnBrk="0" fontAlgn="base" hangingPunct="0">
              <a:spcBef>
                <a:spcPct val="20000"/>
              </a:spcBef>
              <a:spcAft>
                <a:spcPct val="0"/>
              </a:spcAft>
              <a:buClr>
                <a:srgbClr val="FF6600"/>
              </a:buClr>
              <a:buSzPct val="75000"/>
              <a:buChar char="»"/>
              <a:defRPr sz="2000">
                <a:solidFill>
                  <a:srgbClr val="003366"/>
                </a:solidFill>
                <a:latin typeface="+mn-lt"/>
              </a:defRPr>
            </a:lvl9pPr>
          </a:lstStyle>
          <a:p>
            <a:pPr eaLnBrk="1" hangingPunct="1">
              <a:buFont typeface="Monotype Sorts" pitchFamily="2" charset="2"/>
              <a:buNone/>
            </a:pPr>
            <a:endParaRPr lang="en-GB" sz="2800" b="0" dirty="0" smtClean="0">
              <a:solidFill>
                <a:schemeClr val="bg1">
                  <a:lumMod val="75000"/>
                </a:schemeClr>
              </a:solidFill>
            </a:endParaRPr>
          </a:p>
          <a:p>
            <a:pPr eaLnBrk="1" hangingPunct="1"/>
            <a:r>
              <a:rPr lang="en-GB" sz="2800" dirty="0">
                <a:solidFill>
                  <a:schemeClr val="bg1">
                    <a:lumMod val="65000"/>
                  </a:schemeClr>
                </a:solidFill>
              </a:rPr>
              <a:t>Challenges for Power Electronics</a:t>
            </a:r>
          </a:p>
          <a:p>
            <a:pPr eaLnBrk="1" hangingPunct="1"/>
            <a:r>
              <a:rPr lang="en-GB" sz="2800" dirty="0">
                <a:solidFill>
                  <a:schemeClr val="bg1">
                    <a:lumMod val="65000"/>
                  </a:schemeClr>
                </a:solidFill>
              </a:rPr>
              <a:t>Integration </a:t>
            </a:r>
            <a:r>
              <a:rPr lang="en-GB" sz="2800" dirty="0" smtClean="0">
                <a:solidFill>
                  <a:schemeClr val="bg1">
                    <a:lumMod val="65000"/>
                  </a:schemeClr>
                </a:solidFill>
              </a:rPr>
              <a:t>Opportunities</a:t>
            </a:r>
          </a:p>
          <a:p>
            <a:pPr eaLnBrk="1" hangingPunct="1"/>
            <a:r>
              <a:rPr lang="en-GB" sz="2800" dirty="0" smtClean="0">
                <a:solidFill>
                  <a:schemeClr val="bg1">
                    <a:lumMod val="65000"/>
                  </a:schemeClr>
                </a:solidFill>
              </a:rPr>
              <a:t>Integrated </a:t>
            </a:r>
            <a:r>
              <a:rPr lang="en-GB" sz="2800" dirty="0">
                <a:solidFill>
                  <a:schemeClr val="bg1">
                    <a:lumMod val="65000"/>
                  </a:schemeClr>
                </a:solidFill>
              </a:rPr>
              <a:t>Thermal Management </a:t>
            </a:r>
          </a:p>
          <a:p>
            <a:pPr eaLnBrk="1" hangingPunct="1"/>
            <a:r>
              <a:rPr lang="en-GB" sz="2800" dirty="0">
                <a:solidFill>
                  <a:schemeClr val="bg1">
                    <a:lumMod val="65000"/>
                  </a:schemeClr>
                </a:solidFill>
              </a:rPr>
              <a:t>Integrated Electromagnetic Management</a:t>
            </a:r>
          </a:p>
          <a:p>
            <a:pPr eaLnBrk="1" hangingPunct="1"/>
            <a:r>
              <a:rPr lang="en-GB" sz="2800" dirty="0"/>
              <a:t>VESI Power module Vision </a:t>
            </a:r>
            <a:endParaRPr lang="en-GB" sz="2800" dirty="0" smtClean="0"/>
          </a:p>
          <a:p>
            <a:pPr eaLnBrk="1" hangingPunct="1"/>
            <a:r>
              <a:rPr lang="en-GB" sz="2800" dirty="0" smtClean="0">
                <a:solidFill>
                  <a:schemeClr val="bg1">
                    <a:lumMod val="65000"/>
                  </a:schemeClr>
                </a:solidFill>
              </a:rPr>
              <a:t>Demonstrators</a:t>
            </a:r>
            <a:endParaRPr lang="en-GB" sz="2800" dirty="0">
              <a:solidFill>
                <a:schemeClr val="bg1">
                  <a:lumMod val="65000"/>
                </a:schemeClr>
              </a:solidFill>
            </a:endParaRPr>
          </a:p>
          <a:p>
            <a:pPr eaLnBrk="1" hangingPunct="1"/>
            <a:r>
              <a:rPr lang="en-GB" sz="2800" dirty="0" smtClean="0">
                <a:solidFill>
                  <a:schemeClr val="bg1">
                    <a:lumMod val="65000"/>
                  </a:schemeClr>
                </a:solidFill>
              </a:rPr>
              <a:t>Conclusions</a:t>
            </a:r>
            <a:endParaRPr lang="en-GB" sz="2800" dirty="0">
              <a:solidFill>
                <a:schemeClr val="bg1">
                  <a:lumMod val="65000"/>
                </a:schemeClr>
              </a:solidFill>
            </a:endParaRPr>
          </a:p>
        </p:txBody>
      </p:sp>
    </p:spTree>
    <p:extLst>
      <p:ext uri="{BB962C8B-B14F-4D97-AF65-F5344CB8AC3E}">
        <p14:creationId xmlns:p14="http://schemas.microsoft.com/office/powerpoint/2010/main" val="689018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364" y="122830"/>
            <a:ext cx="8458092" cy="655092"/>
          </a:xfrm>
        </p:spPr>
        <p:txBody>
          <a:bodyPr>
            <a:noAutofit/>
          </a:bodyPr>
          <a:lstStyle/>
          <a:p>
            <a:pPr>
              <a:defRPr/>
            </a:pPr>
            <a:r>
              <a:rPr lang="en-GB" sz="4000" dirty="0" smtClean="0"/>
              <a:t>Flexible Modular Commutation Cells</a:t>
            </a:r>
            <a:endParaRPr lang="en-GB" sz="4000" dirty="0"/>
          </a:p>
        </p:txBody>
      </p:sp>
      <p:sp>
        <p:nvSpPr>
          <p:cNvPr id="3" name="Content Placeholder 2"/>
          <p:cNvSpPr>
            <a:spLocks noGrp="1"/>
          </p:cNvSpPr>
          <p:nvPr>
            <p:ph idx="1"/>
          </p:nvPr>
        </p:nvSpPr>
        <p:spPr>
          <a:xfrm>
            <a:off x="323528" y="836712"/>
            <a:ext cx="8382000" cy="5112568"/>
          </a:xfrm>
        </p:spPr>
        <p:txBody>
          <a:bodyPr>
            <a:normAutofit fontScale="77500" lnSpcReduction="20000"/>
          </a:bodyPr>
          <a:lstStyle/>
          <a:p>
            <a:pPr>
              <a:defRPr/>
            </a:pPr>
            <a:r>
              <a:rPr lang="en-GB" dirty="0" smtClean="0"/>
              <a:t>Smaller, high speed, low current modules in parallel to create high power converters</a:t>
            </a:r>
          </a:p>
          <a:p>
            <a:pPr>
              <a:defRPr/>
            </a:pPr>
            <a:r>
              <a:rPr lang="en-GB" dirty="0" smtClean="0"/>
              <a:t>Optimized commutation paths – reduced </a:t>
            </a:r>
            <a:r>
              <a:rPr lang="en-GB" dirty="0" err="1" smtClean="0"/>
              <a:t>parasitics</a:t>
            </a:r>
            <a:r>
              <a:rPr lang="en-GB" dirty="0" smtClean="0"/>
              <a:t> / component electrical stress</a:t>
            </a:r>
          </a:p>
          <a:p>
            <a:pPr>
              <a:defRPr/>
            </a:pPr>
            <a:r>
              <a:rPr lang="en-GB" dirty="0" smtClean="0"/>
              <a:t>Inbuilt passive components</a:t>
            </a:r>
          </a:p>
          <a:p>
            <a:pPr>
              <a:defRPr/>
            </a:pPr>
            <a:r>
              <a:rPr lang="en-GB" dirty="0" smtClean="0"/>
              <a:t>Ability to interleave gate signals</a:t>
            </a:r>
          </a:p>
          <a:p>
            <a:pPr>
              <a:defRPr/>
            </a:pPr>
            <a:r>
              <a:rPr lang="en-GB" dirty="0" smtClean="0"/>
              <a:t>Flexible thermal management</a:t>
            </a:r>
          </a:p>
          <a:p>
            <a:pPr>
              <a:defRPr/>
            </a:pPr>
            <a:r>
              <a:rPr lang="en-GB" dirty="0" smtClean="0"/>
              <a:t>Novel packaging concepts</a:t>
            </a:r>
            <a:endParaRPr lang="en-GB" sz="1800" dirty="0" smtClean="0"/>
          </a:p>
          <a:p>
            <a:pPr marL="0" indent="0">
              <a:buFont typeface="Monotype Sorts" pitchFamily="2" charset="2"/>
              <a:buNone/>
              <a:defRPr/>
            </a:pPr>
            <a:endParaRPr lang="en-GB" sz="1200" dirty="0"/>
          </a:p>
          <a:p>
            <a:pPr>
              <a:defRPr/>
            </a:pPr>
            <a:r>
              <a:rPr lang="en-GB" dirty="0" smtClean="0"/>
              <a:t>Advantages:</a:t>
            </a:r>
          </a:p>
          <a:p>
            <a:pPr lvl="1">
              <a:defRPr/>
            </a:pPr>
            <a:r>
              <a:rPr lang="en-GB" dirty="0" smtClean="0"/>
              <a:t>Building block approach to high power converters</a:t>
            </a:r>
          </a:p>
          <a:p>
            <a:pPr lvl="1">
              <a:defRPr/>
            </a:pPr>
            <a:r>
              <a:rPr lang="en-GB" dirty="0" smtClean="0"/>
              <a:t>Contain the EMI at source</a:t>
            </a:r>
          </a:p>
          <a:p>
            <a:pPr lvl="1">
              <a:defRPr/>
            </a:pPr>
            <a:r>
              <a:rPr lang="en-GB" dirty="0" smtClean="0"/>
              <a:t>Low weight solution</a:t>
            </a:r>
          </a:p>
          <a:p>
            <a:pPr lvl="1">
              <a:defRPr/>
            </a:pPr>
            <a:r>
              <a:rPr lang="en-GB" dirty="0" smtClean="0"/>
              <a:t>Certification of different converters simplified</a:t>
            </a:r>
          </a:p>
          <a:p>
            <a:pPr lvl="1">
              <a:defRPr/>
            </a:pPr>
            <a:endParaRPr lang="en-GB" dirty="0" smtClean="0"/>
          </a:p>
        </p:txBody>
      </p:sp>
    </p:spTree>
    <p:extLst>
      <p:ext uri="{BB962C8B-B14F-4D97-AF65-F5344CB8AC3E}">
        <p14:creationId xmlns:p14="http://schemas.microsoft.com/office/powerpoint/2010/main" val="96379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8229600" cy="788704"/>
          </a:xfrm>
        </p:spPr>
        <p:txBody>
          <a:bodyPr>
            <a:normAutofit/>
          </a:bodyPr>
          <a:lstStyle/>
          <a:p>
            <a:r>
              <a:rPr lang="en-GB" sz="4000" dirty="0" smtClean="0"/>
              <a:t>Double sided ‘Sandwich’ Structure</a:t>
            </a:r>
            <a:endParaRPr lang="en-GB" sz="4000" dirty="0"/>
          </a:p>
        </p:txBody>
      </p:sp>
      <p:sp>
        <p:nvSpPr>
          <p:cNvPr id="3" name="Content Placeholder 2"/>
          <p:cNvSpPr>
            <a:spLocks noGrp="1"/>
          </p:cNvSpPr>
          <p:nvPr>
            <p:ph idx="1"/>
          </p:nvPr>
        </p:nvSpPr>
        <p:spPr>
          <a:xfrm>
            <a:off x="179512" y="932256"/>
            <a:ext cx="4464496" cy="4525963"/>
          </a:xfrm>
        </p:spPr>
        <p:txBody>
          <a:bodyPr>
            <a:normAutofit fontScale="92500"/>
          </a:bodyPr>
          <a:lstStyle/>
          <a:p>
            <a:r>
              <a:rPr lang="en-GB" dirty="0" smtClean="0"/>
              <a:t>Double sided, jet impingement cooled substrates</a:t>
            </a:r>
          </a:p>
          <a:p>
            <a:r>
              <a:rPr lang="en-GB" dirty="0" smtClean="0"/>
              <a:t>Optimised commutation cell layout</a:t>
            </a:r>
          </a:p>
          <a:p>
            <a:r>
              <a:rPr lang="en-GB" dirty="0" smtClean="0"/>
              <a:t>Multiple commutation cells per power module</a:t>
            </a:r>
          </a:p>
          <a:p>
            <a:r>
              <a:rPr lang="en-GB" dirty="0" smtClean="0"/>
              <a:t>But how do we use them in parallel?</a:t>
            </a:r>
          </a:p>
          <a:p>
            <a:endParaRPr lang="en-GB" dirty="0"/>
          </a:p>
        </p:txBody>
      </p:sp>
      <p:pic>
        <p:nvPicPr>
          <p:cNvPr id="4" name="Picture 2" descr="C:\Users\eezle\Documents\Boeing\docs\NR-RK4527-5_Circuit_Layout_optimization\RoughHalfBridge.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56264" b="28124"/>
          <a:stretch/>
        </p:blipFill>
        <p:spPr bwMode="auto">
          <a:xfrm>
            <a:off x="6228184" y="764704"/>
            <a:ext cx="2524307" cy="1856232"/>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C:\Users\eezle\Documents\Boeing\docs\NR-RK4527-5_Circuit_Layout_optimization\Loop_JDDJ_Block.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3136"/>
          <a:stretch/>
        </p:blipFill>
        <p:spPr bwMode="auto">
          <a:xfrm>
            <a:off x="5868148" y="4832628"/>
            <a:ext cx="2907058" cy="972636"/>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eezle\Documents\Boeing\docs\NR-RK4527-5_Circuit_Layout_optimization\Loop_JDDJ_Post.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23136"/>
          <a:stretch/>
        </p:blipFill>
        <p:spPr bwMode="auto">
          <a:xfrm>
            <a:off x="5868144" y="2670926"/>
            <a:ext cx="2907062" cy="974098"/>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eezle\Documents\Boeing\docs\NR-RK4527-5_Circuit_Layout_optimization\Loop_JJDD_Post.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23136"/>
          <a:stretch/>
        </p:blipFill>
        <p:spPr bwMode="auto">
          <a:xfrm>
            <a:off x="5868146" y="3751047"/>
            <a:ext cx="2907060" cy="97409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Table 4"/>
          <p:cNvGraphicFramePr>
            <a:graphicFrameLocks noGrp="1"/>
          </p:cNvGraphicFramePr>
          <p:nvPr>
            <p:extLst>
              <p:ext uri="{D42A27DB-BD31-4B8C-83A1-F6EECF244321}">
                <p14:modId xmlns:p14="http://schemas.microsoft.com/office/powerpoint/2010/main" val="198561873"/>
              </p:ext>
            </p:extLst>
          </p:nvPr>
        </p:nvGraphicFramePr>
        <p:xfrm>
          <a:off x="4716016" y="2886950"/>
          <a:ext cx="1080120" cy="385572"/>
        </p:xfrm>
        <a:graphic>
          <a:graphicData uri="http://schemas.openxmlformats.org/drawingml/2006/table">
            <a:tbl>
              <a:tblPr firstRow="1" firstCol="1" bandRow="1">
                <a:tableStyleId>{5C22544A-7EE6-4342-B048-85BDC9FD1C3A}</a:tableStyleId>
              </a:tblPr>
              <a:tblGrid>
                <a:gridCol w="508292"/>
                <a:gridCol w="571828"/>
              </a:tblGrid>
              <a:tr h="0">
                <a:tc>
                  <a:txBody>
                    <a:bodyPr/>
                    <a:lstStyle/>
                    <a:p>
                      <a:pPr algn="ctr">
                        <a:lnSpc>
                          <a:spcPct val="115000"/>
                        </a:lnSpc>
                        <a:spcAft>
                          <a:spcPts val="0"/>
                        </a:spcAft>
                      </a:pPr>
                      <a:r>
                        <a:rPr lang="en-GB" sz="1100" dirty="0">
                          <a:solidFill>
                            <a:srgbClr val="FF0000"/>
                          </a:solidFill>
                          <a:effectLst/>
                        </a:rPr>
                        <a:t>UD-LJ</a:t>
                      </a:r>
                      <a:endParaRPr lang="en-GB" sz="1100" dirty="0">
                        <a:solidFill>
                          <a:srgbClr val="FF0000"/>
                        </a:solidFill>
                        <a:effectLst/>
                        <a:latin typeface="Calibri"/>
                        <a:ea typeface="Calibri"/>
                        <a:cs typeface="Times New Roman"/>
                      </a:endParaRPr>
                    </a:p>
                  </a:txBody>
                  <a:tcPr marL="0" marR="0" marT="0" marB="0">
                    <a:solidFill>
                      <a:schemeClr val="bg1"/>
                    </a:solidFill>
                  </a:tcPr>
                </a:tc>
                <a:tc>
                  <a:txBody>
                    <a:bodyPr/>
                    <a:lstStyle/>
                    <a:p>
                      <a:pPr algn="ctr">
                        <a:lnSpc>
                          <a:spcPct val="115000"/>
                        </a:lnSpc>
                        <a:spcAft>
                          <a:spcPts val="0"/>
                        </a:spcAft>
                      </a:pPr>
                      <a:r>
                        <a:rPr lang="en-GB" sz="1100" dirty="0">
                          <a:solidFill>
                            <a:schemeClr val="tx2"/>
                          </a:solidFill>
                          <a:effectLst/>
                        </a:rPr>
                        <a:t>UJ-LD</a:t>
                      </a:r>
                      <a:endParaRPr lang="en-GB" sz="1100" dirty="0">
                        <a:solidFill>
                          <a:schemeClr val="tx2"/>
                        </a:solidFill>
                        <a:effectLst/>
                        <a:latin typeface="Calibri"/>
                        <a:ea typeface="Calibri"/>
                        <a:cs typeface="Times New Roman"/>
                      </a:endParaRPr>
                    </a:p>
                  </a:txBody>
                  <a:tcPr marL="0" marR="0" marT="0" marB="0">
                    <a:solidFill>
                      <a:schemeClr val="bg1"/>
                    </a:solidFill>
                  </a:tcPr>
                </a:tc>
              </a:tr>
              <a:tr h="0">
                <a:tc>
                  <a:txBody>
                    <a:bodyPr/>
                    <a:lstStyle/>
                    <a:p>
                      <a:pPr algn="ctr">
                        <a:lnSpc>
                          <a:spcPct val="115000"/>
                        </a:lnSpc>
                        <a:spcAft>
                          <a:spcPts val="0"/>
                        </a:spcAft>
                      </a:pPr>
                      <a:r>
                        <a:rPr lang="en-GB" sz="1100" b="0" dirty="0">
                          <a:solidFill>
                            <a:schemeClr val="tx1"/>
                          </a:solidFill>
                          <a:effectLst/>
                        </a:rPr>
                        <a:t>4.69nH</a:t>
                      </a:r>
                      <a:endParaRPr lang="en-GB" sz="1100" b="0" dirty="0">
                        <a:solidFill>
                          <a:schemeClr val="tx1"/>
                        </a:solidFill>
                        <a:effectLst/>
                        <a:latin typeface="Calibri"/>
                        <a:ea typeface="Calibri"/>
                        <a:cs typeface="Times New Roman"/>
                      </a:endParaRPr>
                    </a:p>
                  </a:txBody>
                  <a:tcPr marL="0" marR="0" marT="0" marB="0">
                    <a:solidFill>
                      <a:schemeClr val="bg1"/>
                    </a:solidFill>
                  </a:tcPr>
                </a:tc>
                <a:tc>
                  <a:txBody>
                    <a:bodyPr/>
                    <a:lstStyle/>
                    <a:p>
                      <a:pPr algn="ctr">
                        <a:lnSpc>
                          <a:spcPct val="115000"/>
                        </a:lnSpc>
                        <a:spcAft>
                          <a:spcPts val="0"/>
                        </a:spcAft>
                      </a:pPr>
                      <a:r>
                        <a:rPr lang="en-GB" sz="1100" dirty="0">
                          <a:solidFill>
                            <a:schemeClr val="tx1"/>
                          </a:solidFill>
                          <a:effectLst/>
                        </a:rPr>
                        <a:t>6.85nH</a:t>
                      </a:r>
                      <a:endParaRPr lang="en-GB" sz="1100" dirty="0">
                        <a:solidFill>
                          <a:schemeClr val="tx1"/>
                        </a:solidFill>
                        <a:effectLst/>
                        <a:latin typeface="Calibri"/>
                        <a:ea typeface="Calibri"/>
                        <a:cs typeface="Times New Roman"/>
                      </a:endParaRPr>
                    </a:p>
                  </a:txBody>
                  <a:tcPr marL="0" marR="0" marT="0" marB="0">
                    <a:solidFill>
                      <a:schemeClr val="bg1"/>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887023895"/>
              </p:ext>
            </p:extLst>
          </p:nvPr>
        </p:nvGraphicFramePr>
        <p:xfrm>
          <a:off x="4716016" y="3967071"/>
          <a:ext cx="1080120" cy="385572"/>
        </p:xfrm>
        <a:graphic>
          <a:graphicData uri="http://schemas.openxmlformats.org/drawingml/2006/table">
            <a:tbl>
              <a:tblPr firstRow="1" firstCol="1" bandRow="1">
                <a:tableStyleId>{5C22544A-7EE6-4342-B048-85BDC9FD1C3A}</a:tableStyleId>
              </a:tblPr>
              <a:tblGrid>
                <a:gridCol w="508292"/>
                <a:gridCol w="571828"/>
              </a:tblGrid>
              <a:tr h="0">
                <a:tc>
                  <a:txBody>
                    <a:bodyPr/>
                    <a:lstStyle/>
                    <a:p>
                      <a:pPr algn="ctr">
                        <a:lnSpc>
                          <a:spcPct val="115000"/>
                        </a:lnSpc>
                        <a:spcAft>
                          <a:spcPts val="0"/>
                        </a:spcAft>
                      </a:pPr>
                      <a:r>
                        <a:rPr lang="en-GB" sz="1100" dirty="0" smtClean="0">
                          <a:solidFill>
                            <a:srgbClr val="FF0000"/>
                          </a:solidFill>
                          <a:effectLst/>
                        </a:rPr>
                        <a:t>UJ-LD</a:t>
                      </a:r>
                      <a:endParaRPr lang="en-GB" sz="1100" dirty="0">
                        <a:solidFill>
                          <a:srgbClr val="FF0000"/>
                        </a:solidFill>
                        <a:effectLst/>
                        <a:latin typeface="Calibri"/>
                        <a:ea typeface="Calibri"/>
                        <a:cs typeface="Times New Roman"/>
                      </a:endParaRPr>
                    </a:p>
                  </a:txBody>
                  <a:tcPr marL="0" marR="0" marT="0" marB="0">
                    <a:solidFill>
                      <a:schemeClr val="bg1"/>
                    </a:solidFill>
                  </a:tcPr>
                </a:tc>
                <a:tc>
                  <a:txBody>
                    <a:bodyPr/>
                    <a:lstStyle/>
                    <a:p>
                      <a:pPr algn="ctr">
                        <a:lnSpc>
                          <a:spcPct val="115000"/>
                        </a:lnSpc>
                        <a:spcAft>
                          <a:spcPts val="0"/>
                        </a:spcAft>
                      </a:pPr>
                      <a:r>
                        <a:rPr lang="en-GB" sz="1100" dirty="0" smtClean="0">
                          <a:solidFill>
                            <a:schemeClr val="tx2"/>
                          </a:solidFill>
                          <a:effectLst/>
                        </a:rPr>
                        <a:t>UD-LJ</a:t>
                      </a:r>
                      <a:endParaRPr lang="en-GB" sz="1100" dirty="0">
                        <a:solidFill>
                          <a:schemeClr val="tx2"/>
                        </a:solidFill>
                        <a:effectLst/>
                        <a:latin typeface="Calibri"/>
                        <a:ea typeface="Calibri"/>
                        <a:cs typeface="Times New Roman"/>
                      </a:endParaRPr>
                    </a:p>
                  </a:txBody>
                  <a:tcPr marL="0" marR="0" marT="0" marB="0">
                    <a:solidFill>
                      <a:schemeClr val="bg1"/>
                    </a:solidFill>
                  </a:tcPr>
                </a:tc>
              </a:tr>
              <a:tr h="0">
                <a:tc>
                  <a:txBody>
                    <a:bodyPr/>
                    <a:lstStyle/>
                    <a:p>
                      <a:pPr algn="ctr">
                        <a:lnSpc>
                          <a:spcPct val="115000"/>
                        </a:lnSpc>
                        <a:spcAft>
                          <a:spcPts val="0"/>
                        </a:spcAft>
                      </a:pPr>
                      <a:r>
                        <a:rPr lang="en-GB" sz="1100" b="0" dirty="0" smtClean="0">
                          <a:solidFill>
                            <a:schemeClr val="tx1"/>
                          </a:solidFill>
                          <a:effectLst/>
                        </a:rPr>
                        <a:t>5.32nH</a:t>
                      </a:r>
                      <a:endParaRPr lang="en-GB" sz="1100" b="0" dirty="0">
                        <a:solidFill>
                          <a:schemeClr val="tx1"/>
                        </a:solidFill>
                        <a:effectLst/>
                        <a:latin typeface="Calibri"/>
                        <a:ea typeface="Calibri"/>
                        <a:cs typeface="Times New Roman"/>
                      </a:endParaRPr>
                    </a:p>
                  </a:txBody>
                  <a:tcPr marL="0" marR="0" marT="0" marB="0">
                    <a:solidFill>
                      <a:schemeClr val="bg1"/>
                    </a:solidFill>
                  </a:tcPr>
                </a:tc>
                <a:tc>
                  <a:txBody>
                    <a:bodyPr/>
                    <a:lstStyle/>
                    <a:p>
                      <a:pPr algn="ctr">
                        <a:lnSpc>
                          <a:spcPct val="115000"/>
                        </a:lnSpc>
                        <a:spcAft>
                          <a:spcPts val="0"/>
                        </a:spcAft>
                      </a:pPr>
                      <a:r>
                        <a:rPr lang="en-GB" sz="1100" dirty="0" smtClean="0">
                          <a:solidFill>
                            <a:schemeClr val="tx1"/>
                          </a:solidFill>
                          <a:effectLst/>
                        </a:rPr>
                        <a:t>6.75nH</a:t>
                      </a:r>
                      <a:endParaRPr lang="en-GB" sz="1100" dirty="0">
                        <a:solidFill>
                          <a:schemeClr val="tx1"/>
                        </a:solidFill>
                        <a:effectLst/>
                        <a:latin typeface="Calibri"/>
                        <a:ea typeface="Calibri"/>
                        <a:cs typeface="Times New Roman"/>
                      </a:endParaRPr>
                    </a:p>
                  </a:txBody>
                  <a:tcPr marL="0" marR="0" marT="0" marB="0">
                    <a:solidFill>
                      <a:schemeClr val="bg1"/>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783647081"/>
              </p:ext>
            </p:extLst>
          </p:nvPr>
        </p:nvGraphicFramePr>
        <p:xfrm>
          <a:off x="4716016" y="5048652"/>
          <a:ext cx="1080120" cy="385572"/>
        </p:xfrm>
        <a:graphic>
          <a:graphicData uri="http://schemas.openxmlformats.org/drawingml/2006/table">
            <a:tbl>
              <a:tblPr firstRow="1" firstCol="1" bandRow="1">
                <a:tableStyleId>{5C22544A-7EE6-4342-B048-85BDC9FD1C3A}</a:tableStyleId>
              </a:tblPr>
              <a:tblGrid>
                <a:gridCol w="508292"/>
                <a:gridCol w="571828"/>
              </a:tblGrid>
              <a:tr h="0">
                <a:tc>
                  <a:txBody>
                    <a:bodyPr/>
                    <a:lstStyle/>
                    <a:p>
                      <a:pPr algn="ctr">
                        <a:lnSpc>
                          <a:spcPct val="115000"/>
                        </a:lnSpc>
                        <a:spcAft>
                          <a:spcPts val="0"/>
                        </a:spcAft>
                      </a:pPr>
                      <a:r>
                        <a:rPr lang="en-GB" sz="1100" dirty="0" smtClean="0">
                          <a:solidFill>
                            <a:srgbClr val="FF0000"/>
                          </a:solidFill>
                          <a:effectLst/>
                        </a:rPr>
                        <a:t>UJ-LD</a:t>
                      </a:r>
                      <a:endParaRPr lang="en-GB" sz="1100" dirty="0">
                        <a:solidFill>
                          <a:srgbClr val="FF0000"/>
                        </a:solidFill>
                        <a:effectLst/>
                        <a:latin typeface="Calibri"/>
                        <a:ea typeface="Calibri"/>
                        <a:cs typeface="Times New Roman"/>
                      </a:endParaRPr>
                    </a:p>
                  </a:txBody>
                  <a:tcPr marL="0" marR="0" marT="0" marB="0">
                    <a:solidFill>
                      <a:schemeClr val="bg1"/>
                    </a:solidFill>
                  </a:tcPr>
                </a:tc>
                <a:tc>
                  <a:txBody>
                    <a:bodyPr/>
                    <a:lstStyle/>
                    <a:p>
                      <a:pPr algn="ctr">
                        <a:lnSpc>
                          <a:spcPct val="115000"/>
                        </a:lnSpc>
                        <a:spcAft>
                          <a:spcPts val="0"/>
                        </a:spcAft>
                      </a:pPr>
                      <a:r>
                        <a:rPr lang="en-GB" sz="1100" dirty="0" smtClean="0">
                          <a:solidFill>
                            <a:schemeClr val="tx2"/>
                          </a:solidFill>
                          <a:effectLst/>
                        </a:rPr>
                        <a:t>UD-LJ</a:t>
                      </a:r>
                      <a:endParaRPr lang="en-GB" sz="1100" dirty="0">
                        <a:solidFill>
                          <a:schemeClr val="tx2"/>
                        </a:solidFill>
                        <a:effectLst/>
                        <a:latin typeface="Calibri"/>
                        <a:ea typeface="Calibri"/>
                        <a:cs typeface="Times New Roman"/>
                      </a:endParaRPr>
                    </a:p>
                  </a:txBody>
                  <a:tcPr marL="0" marR="0" marT="0" marB="0">
                    <a:solidFill>
                      <a:schemeClr val="bg1"/>
                    </a:solidFill>
                  </a:tcPr>
                </a:tc>
              </a:tr>
              <a:tr h="0">
                <a:tc>
                  <a:txBody>
                    <a:bodyPr/>
                    <a:lstStyle/>
                    <a:p>
                      <a:pPr algn="ctr">
                        <a:lnSpc>
                          <a:spcPct val="115000"/>
                        </a:lnSpc>
                        <a:spcAft>
                          <a:spcPts val="0"/>
                        </a:spcAft>
                      </a:pPr>
                      <a:r>
                        <a:rPr lang="en-GB" sz="1100" b="0" dirty="0" smtClean="0">
                          <a:solidFill>
                            <a:schemeClr val="tx1"/>
                          </a:solidFill>
                          <a:effectLst/>
                        </a:rPr>
                        <a:t>4.59nH</a:t>
                      </a:r>
                      <a:endParaRPr lang="en-GB" sz="1100" b="0" dirty="0">
                        <a:solidFill>
                          <a:schemeClr val="tx1"/>
                        </a:solidFill>
                        <a:effectLst/>
                        <a:latin typeface="Calibri"/>
                        <a:ea typeface="Calibri"/>
                        <a:cs typeface="Times New Roman"/>
                      </a:endParaRPr>
                    </a:p>
                  </a:txBody>
                  <a:tcPr marL="0" marR="0" marT="0" marB="0">
                    <a:solidFill>
                      <a:schemeClr val="bg1"/>
                    </a:solidFill>
                  </a:tcPr>
                </a:tc>
                <a:tc>
                  <a:txBody>
                    <a:bodyPr/>
                    <a:lstStyle/>
                    <a:p>
                      <a:pPr algn="ctr">
                        <a:lnSpc>
                          <a:spcPct val="115000"/>
                        </a:lnSpc>
                        <a:spcAft>
                          <a:spcPts val="0"/>
                        </a:spcAft>
                      </a:pPr>
                      <a:r>
                        <a:rPr lang="en-GB" sz="1100" dirty="0" smtClean="0">
                          <a:solidFill>
                            <a:schemeClr val="tx1"/>
                          </a:solidFill>
                          <a:effectLst/>
                        </a:rPr>
                        <a:t>4.92nH</a:t>
                      </a:r>
                      <a:endParaRPr lang="en-GB" sz="1100" dirty="0">
                        <a:solidFill>
                          <a:schemeClr val="tx1"/>
                        </a:solidFill>
                        <a:effectLst/>
                        <a:latin typeface="Calibri"/>
                        <a:ea typeface="Calibri"/>
                        <a:cs typeface="Times New Roman"/>
                      </a:endParaRPr>
                    </a:p>
                  </a:txBody>
                  <a:tcPr marL="0" marR="0" marT="0" marB="0">
                    <a:solidFill>
                      <a:schemeClr val="bg1"/>
                    </a:solidFill>
                  </a:tcPr>
                </a:tc>
              </a:tr>
            </a:tbl>
          </a:graphicData>
        </a:graphic>
      </p:graphicFrame>
    </p:spTree>
    <p:extLst>
      <p:ext uri="{BB962C8B-B14F-4D97-AF65-F5344CB8AC3E}">
        <p14:creationId xmlns:p14="http://schemas.microsoft.com/office/powerpoint/2010/main" val="2989599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666" y="-6905"/>
            <a:ext cx="8229600" cy="868958"/>
          </a:xfrm>
        </p:spPr>
        <p:txBody>
          <a:bodyPr>
            <a:normAutofit/>
          </a:bodyPr>
          <a:lstStyle/>
          <a:p>
            <a:pPr>
              <a:defRPr/>
            </a:pPr>
            <a:r>
              <a:rPr lang="en-GB" sz="4000" dirty="0" smtClean="0"/>
              <a:t>Integrated Inductors?</a:t>
            </a:r>
            <a:endParaRPr lang="en-GB" sz="4000" dirty="0"/>
          </a:p>
        </p:txBody>
      </p:sp>
      <p:pic>
        <p:nvPicPr>
          <p:cNvPr id="28679" name="Picture 5" descr="substrate populated.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27984" y="3304119"/>
            <a:ext cx="4667534" cy="2583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Content Placeholder 2"/>
          <p:cNvSpPr>
            <a:spLocks noGrp="1"/>
          </p:cNvSpPr>
          <p:nvPr>
            <p:ph idx="1"/>
          </p:nvPr>
        </p:nvSpPr>
        <p:spPr>
          <a:xfrm>
            <a:off x="4887702" y="5400680"/>
            <a:ext cx="3013075" cy="486793"/>
          </a:xfrm>
        </p:spPr>
        <p:txBody>
          <a:bodyPr/>
          <a:lstStyle/>
          <a:p>
            <a:pPr marL="0" indent="0">
              <a:buNone/>
            </a:pPr>
            <a:r>
              <a:rPr lang="en-GB" altLang="en-US" sz="1800" b="1" dirty="0" smtClean="0"/>
              <a:t>Output Inductances</a:t>
            </a:r>
          </a:p>
        </p:txBody>
      </p:sp>
      <p:sp>
        <p:nvSpPr>
          <p:cNvPr id="7" name="Content Placeholder 2"/>
          <p:cNvSpPr txBox="1">
            <a:spLocks/>
          </p:cNvSpPr>
          <p:nvPr/>
        </p:nvSpPr>
        <p:spPr bwMode="auto">
          <a:xfrm>
            <a:off x="6665622" y="3390652"/>
            <a:ext cx="2061691"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gn="l" rtl="0" eaLnBrk="0" fontAlgn="base" hangingPunct="0">
              <a:spcBef>
                <a:spcPct val="20000"/>
              </a:spcBef>
              <a:spcAft>
                <a:spcPct val="0"/>
              </a:spcAft>
              <a:buClr>
                <a:srgbClr val="FF6600"/>
              </a:buClr>
              <a:buSzPct val="75000"/>
              <a:buFont typeface="Monotype Sorts" pitchFamily="2" charset="2"/>
              <a:buChar char="l"/>
              <a:defRPr sz="2400">
                <a:solidFill>
                  <a:srgbClr val="003366"/>
                </a:solidFill>
                <a:latin typeface="+mn-lt"/>
                <a:ea typeface="+mn-ea"/>
                <a:cs typeface="+mn-cs"/>
              </a:defRPr>
            </a:lvl1pPr>
            <a:lvl2pPr marL="681038" indent="-223838" algn="l" rtl="0" eaLnBrk="0" fontAlgn="base" hangingPunct="0">
              <a:spcBef>
                <a:spcPct val="20000"/>
              </a:spcBef>
              <a:spcAft>
                <a:spcPct val="0"/>
              </a:spcAft>
              <a:buClr>
                <a:srgbClr val="FF6600"/>
              </a:buClr>
              <a:buFont typeface="Symbol" pitchFamily="18" charset="2"/>
              <a:buChar char="·"/>
              <a:defRPr sz="2000">
                <a:solidFill>
                  <a:srgbClr val="003366"/>
                </a:solidFill>
                <a:latin typeface="+mn-lt"/>
              </a:defRPr>
            </a:lvl2pPr>
            <a:lvl3pPr marL="1143000" indent="-228600" algn="l" rtl="0" eaLnBrk="0" fontAlgn="base" hangingPunct="0">
              <a:spcBef>
                <a:spcPct val="20000"/>
              </a:spcBef>
              <a:spcAft>
                <a:spcPct val="0"/>
              </a:spcAft>
              <a:buClr>
                <a:srgbClr val="FF6600"/>
              </a:buClr>
              <a:buChar char="»"/>
              <a:defRPr>
                <a:solidFill>
                  <a:srgbClr val="003366"/>
                </a:solidFill>
                <a:latin typeface="+mn-lt"/>
              </a:defRPr>
            </a:lvl3pPr>
            <a:lvl4pPr marL="1600200" indent="-228600" algn="l" rtl="0" eaLnBrk="0" fontAlgn="base" hangingPunct="0">
              <a:spcBef>
                <a:spcPct val="20000"/>
              </a:spcBef>
              <a:spcAft>
                <a:spcPct val="0"/>
              </a:spcAft>
              <a:buClr>
                <a:srgbClr val="FF6600"/>
              </a:buClr>
              <a:buChar char="–"/>
              <a:defRPr>
                <a:solidFill>
                  <a:srgbClr val="003366"/>
                </a:solidFill>
                <a:latin typeface="+mn-lt"/>
              </a:defRPr>
            </a:lvl4pPr>
            <a:lvl5pPr marL="2057400" indent="-228600" algn="l" rtl="0" eaLnBrk="0" fontAlgn="base" hangingPunct="0">
              <a:spcBef>
                <a:spcPct val="20000"/>
              </a:spcBef>
              <a:spcAft>
                <a:spcPct val="0"/>
              </a:spcAft>
              <a:buClr>
                <a:srgbClr val="FF6600"/>
              </a:buClr>
              <a:buSzPct val="75000"/>
              <a:buChar char="»"/>
              <a:defRPr sz="2000">
                <a:solidFill>
                  <a:srgbClr val="003366"/>
                </a:solidFill>
                <a:latin typeface="+mn-lt"/>
              </a:defRPr>
            </a:lvl5pPr>
            <a:lvl6pPr marL="2514600" indent="-228600" algn="l" rtl="0" eaLnBrk="0" fontAlgn="base" hangingPunct="0">
              <a:spcBef>
                <a:spcPct val="20000"/>
              </a:spcBef>
              <a:spcAft>
                <a:spcPct val="0"/>
              </a:spcAft>
              <a:buClr>
                <a:srgbClr val="FF6600"/>
              </a:buClr>
              <a:buSzPct val="75000"/>
              <a:buChar char="»"/>
              <a:defRPr sz="2000">
                <a:solidFill>
                  <a:srgbClr val="003366"/>
                </a:solidFill>
                <a:latin typeface="+mn-lt"/>
              </a:defRPr>
            </a:lvl6pPr>
            <a:lvl7pPr marL="2971800" indent="-228600" algn="l" rtl="0" eaLnBrk="0" fontAlgn="base" hangingPunct="0">
              <a:spcBef>
                <a:spcPct val="20000"/>
              </a:spcBef>
              <a:spcAft>
                <a:spcPct val="0"/>
              </a:spcAft>
              <a:buClr>
                <a:srgbClr val="FF6600"/>
              </a:buClr>
              <a:buSzPct val="75000"/>
              <a:buChar char="»"/>
              <a:defRPr sz="2000">
                <a:solidFill>
                  <a:srgbClr val="003366"/>
                </a:solidFill>
                <a:latin typeface="+mn-lt"/>
              </a:defRPr>
            </a:lvl7pPr>
            <a:lvl8pPr marL="3429000" indent="-228600" algn="l" rtl="0" eaLnBrk="0" fontAlgn="base" hangingPunct="0">
              <a:spcBef>
                <a:spcPct val="20000"/>
              </a:spcBef>
              <a:spcAft>
                <a:spcPct val="0"/>
              </a:spcAft>
              <a:buClr>
                <a:srgbClr val="FF6600"/>
              </a:buClr>
              <a:buSzPct val="75000"/>
              <a:buChar char="»"/>
              <a:defRPr sz="2000">
                <a:solidFill>
                  <a:srgbClr val="003366"/>
                </a:solidFill>
                <a:latin typeface="+mn-lt"/>
              </a:defRPr>
            </a:lvl8pPr>
            <a:lvl9pPr marL="3886200" indent="-228600" algn="l" rtl="0" eaLnBrk="0" fontAlgn="base" hangingPunct="0">
              <a:spcBef>
                <a:spcPct val="20000"/>
              </a:spcBef>
              <a:spcAft>
                <a:spcPct val="0"/>
              </a:spcAft>
              <a:buClr>
                <a:srgbClr val="FF6600"/>
              </a:buClr>
              <a:buSzPct val="75000"/>
              <a:buChar char="»"/>
              <a:defRPr sz="2000">
                <a:solidFill>
                  <a:srgbClr val="003366"/>
                </a:solidFill>
                <a:latin typeface="+mn-lt"/>
              </a:defRPr>
            </a:lvl9pPr>
          </a:lstStyle>
          <a:p>
            <a:pPr marL="0" indent="0">
              <a:buNone/>
              <a:defRPr/>
            </a:pPr>
            <a:r>
              <a:rPr lang="en-GB" sz="1800" kern="0" dirty="0" err="1" smtClean="0"/>
              <a:t>SiC</a:t>
            </a:r>
            <a:r>
              <a:rPr lang="en-GB" sz="1800" kern="0" dirty="0" smtClean="0"/>
              <a:t> Devices</a:t>
            </a:r>
          </a:p>
          <a:p>
            <a:pPr>
              <a:defRPr/>
            </a:pPr>
            <a:endParaRPr lang="en-GB" sz="1800" kern="0" dirty="0"/>
          </a:p>
        </p:txBody>
      </p:sp>
      <p:sp>
        <p:nvSpPr>
          <p:cNvPr id="8" name="Content Placeholder 2"/>
          <p:cNvSpPr txBox="1">
            <a:spLocks/>
          </p:cNvSpPr>
          <p:nvPr/>
        </p:nvSpPr>
        <p:spPr bwMode="auto">
          <a:xfrm>
            <a:off x="5714238" y="2996952"/>
            <a:ext cx="3013075" cy="106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gn="l" rtl="0" eaLnBrk="0" fontAlgn="base" hangingPunct="0">
              <a:spcBef>
                <a:spcPct val="20000"/>
              </a:spcBef>
              <a:spcAft>
                <a:spcPct val="0"/>
              </a:spcAft>
              <a:buClr>
                <a:srgbClr val="FF6600"/>
              </a:buClr>
              <a:buSzPct val="75000"/>
              <a:buFont typeface="Monotype Sorts" pitchFamily="2" charset="2"/>
              <a:buChar char="l"/>
              <a:defRPr sz="2400">
                <a:solidFill>
                  <a:srgbClr val="003366"/>
                </a:solidFill>
                <a:latin typeface="+mn-lt"/>
                <a:ea typeface="+mn-ea"/>
                <a:cs typeface="+mn-cs"/>
              </a:defRPr>
            </a:lvl1pPr>
            <a:lvl2pPr marL="681038" indent="-223838" algn="l" rtl="0" eaLnBrk="0" fontAlgn="base" hangingPunct="0">
              <a:spcBef>
                <a:spcPct val="20000"/>
              </a:spcBef>
              <a:spcAft>
                <a:spcPct val="0"/>
              </a:spcAft>
              <a:buClr>
                <a:srgbClr val="FF6600"/>
              </a:buClr>
              <a:buFont typeface="Symbol" pitchFamily="18" charset="2"/>
              <a:buChar char="·"/>
              <a:defRPr sz="2000">
                <a:solidFill>
                  <a:srgbClr val="003366"/>
                </a:solidFill>
                <a:latin typeface="+mn-lt"/>
              </a:defRPr>
            </a:lvl2pPr>
            <a:lvl3pPr marL="1143000" indent="-228600" algn="l" rtl="0" eaLnBrk="0" fontAlgn="base" hangingPunct="0">
              <a:spcBef>
                <a:spcPct val="20000"/>
              </a:spcBef>
              <a:spcAft>
                <a:spcPct val="0"/>
              </a:spcAft>
              <a:buClr>
                <a:srgbClr val="FF6600"/>
              </a:buClr>
              <a:buChar char="»"/>
              <a:defRPr>
                <a:solidFill>
                  <a:srgbClr val="003366"/>
                </a:solidFill>
                <a:latin typeface="+mn-lt"/>
              </a:defRPr>
            </a:lvl3pPr>
            <a:lvl4pPr marL="1600200" indent="-228600" algn="l" rtl="0" eaLnBrk="0" fontAlgn="base" hangingPunct="0">
              <a:spcBef>
                <a:spcPct val="20000"/>
              </a:spcBef>
              <a:spcAft>
                <a:spcPct val="0"/>
              </a:spcAft>
              <a:buClr>
                <a:srgbClr val="FF6600"/>
              </a:buClr>
              <a:buChar char="–"/>
              <a:defRPr>
                <a:solidFill>
                  <a:srgbClr val="003366"/>
                </a:solidFill>
                <a:latin typeface="+mn-lt"/>
              </a:defRPr>
            </a:lvl4pPr>
            <a:lvl5pPr marL="2057400" indent="-228600" algn="l" rtl="0" eaLnBrk="0" fontAlgn="base" hangingPunct="0">
              <a:spcBef>
                <a:spcPct val="20000"/>
              </a:spcBef>
              <a:spcAft>
                <a:spcPct val="0"/>
              </a:spcAft>
              <a:buClr>
                <a:srgbClr val="FF6600"/>
              </a:buClr>
              <a:buSzPct val="75000"/>
              <a:buChar char="»"/>
              <a:defRPr sz="2000">
                <a:solidFill>
                  <a:srgbClr val="003366"/>
                </a:solidFill>
                <a:latin typeface="+mn-lt"/>
              </a:defRPr>
            </a:lvl5pPr>
            <a:lvl6pPr marL="2514600" indent="-228600" algn="l" rtl="0" eaLnBrk="0" fontAlgn="base" hangingPunct="0">
              <a:spcBef>
                <a:spcPct val="20000"/>
              </a:spcBef>
              <a:spcAft>
                <a:spcPct val="0"/>
              </a:spcAft>
              <a:buClr>
                <a:srgbClr val="FF6600"/>
              </a:buClr>
              <a:buSzPct val="75000"/>
              <a:buChar char="»"/>
              <a:defRPr sz="2000">
                <a:solidFill>
                  <a:srgbClr val="003366"/>
                </a:solidFill>
                <a:latin typeface="+mn-lt"/>
              </a:defRPr>
            </a:lvl6pPr>
            <a:lvl7pPr marL="2971800" indent="-228600" algn="l" rtl="0" eaLnBrk="0" fontAlgn="base" hangingPunct="0">
              <a:spcBef>
                <a:spcPct val="20000"/>
              </a:spcBef>
              <a:spcAft>
                <a:spcPct val="0"/>
              </a:spcAft>
              <a:buClr>
                <a:srgbClr val="FF6600"/>
              </a:buClr>
              <a:buSzPct val="75000"/>
              <a:buChar char="»"/>
              <a:defRPr sz="2000">
                <a:solidFill>
                  <a:srgbClr val="003366"/>
                </a:solidFill>
                <a:latin typeface="+mn-lt"/>
              </a:defRPr>
            </a:lvl7pPr>
            <a:lvl8pPr marL="3429000" indent="-228600" algn="l" rtl="0" eaLnBrk="0" fontAlgn="base" hangingPunct="0">
              <a:spcBef>
                <a:spcPct val="20000"/>
              </a:spcBef>
              <a:spcAft>
                <a:spcPct val="0"/>
              </a:spcAft>
              <a:buClr>
                <a:srgbClr val="FF6600"/>
              </a:buClr>
              <a:buSzPct val="75000"/>
              <a:buChar char="»"/>
              <a:defRPr sz="2000">
                <a:solidFill>
                  <a:srgbClr val="003366"/>
                </a:solidFill>
                <a:latin typeface="+mn-lt"/>
              </a:defRPr>
            </a:lvl8pPr>
            <a:lvl9pPr marL="3886200" indent="-228600" algn="l" rtl="0" eaLnBrk="0" fontAlgn="base" hangingPunct="0">
              <a:spcBef>
                <a:spcPct val="20000"/>
              </a:spcBef>
              <a:spcAft>
                <a:spcPct val="0"/>
              </a:spcAft>
              <a:buClr>
                <a:srgbClr val="FF6600"/>
              </a:buClr>
              <a:buSzPct val="75000"/>
              <a:buChar char="»"/>
              <a:defRPr sz="2000">
                <a:solidFill>
                  <a:srgbClr val="003366"/>
                </a:solidFill>
                <a:latin typeface="+mn-lt"/>
              </a:defRPr>
            </a:lvl9pPr>
          </a:lstStyle>
          <a:p>
            <a:pPr marL="0" indent="0">
              <a:buNone/>
              <a:defRPr/>
            </a:pPr>
            <a:r>
              <a:rPr lang="en-GB" sz="1800" kern="0" dirty="0" smtClean="0"/>
              <a:t>Input Capacitance</a:t>
            </a:r>
          </a:p>
          <a:p>
            <a:pPr>
              <a:defRPr/>
            </a:pPr>
            <a:endParaRPr lang="en-GB" sz="1800" kern="0" dirty="0"/>
          </a:p>
        </p:txBody>
      </p:sp>
      <p:pic>
        <p:nvPicPr>
          <p:cNvPr id="11" name="Picture 3" descr="circuit diagram.t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494" t="7938" r="10299" b="10019"/>
          <a:stretch/>
        </p:blipFill>
        <p:spPr bwMode="auto">
          <a:xfrm>
            <a:off x="683568" y="4022411"/>
            <a:ext cx="2367814" cy="1660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9" descr="sandwich 3d cross section.t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22647" y="764704"/>
            <a:ext cx="3775172" cy="2402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3" name="TextBox 28682"/>
          <p:cNvSpPr txBox="1"/>
          <p:nvPr/>
        </p:nvSpPr>
        <p:spPr>
          <a:xfrm>
            <a:off x="280210" y="718796"/>
            <a:ext cx="4671126" cy="3447098"/>
          </a:xfrm>
          <a:prstGeom prst="rect">
            <a:avLst/>
          </a:prstGeom>
          <a:noFill/>
        </p:spPr>
        <p:txBody>
          <a:bodyPr wrap="square" rtlCol="0">
            <a:spAutoFit/>
          </a:bodyPr>
          <a:lstStyle/>
          <a:p>
            <a:pPr marL="285750" indent="-285750">
              <a:buFont typeface="Arial" panose="020B0604020202020204" pitchFamily="34" charset="0"/>
              <a:buChar char="•"/>
              <a:defRPr/>
            </a:pPr>
            <a:r>
              <a:rPr lang="en-GB" sz="2000" kern="0" dirty="0"/>
              <a:t>Energy density of inductors typically too low to allow effective integration at power module level</a:t>
            </a:r>
          </a:p>
          <a:p>
            <a:pPr marL="285750" indent="-285750">
              <a:buFont typeface="Arial" panose="020B0604020202020204" pitchFamily="34" charset="0"/>
              <a:buChar char="•"/>
              <a:defRPr/>
            </a:pPr>
            <a:r>
              <a:rPr lang="en-GB" sz="2000" kern="0" dirty="0"/>
              <a:t>Using substrate for cooling permits much higher current density &amp; energy density</a:t>
            </a:r>
          </a:p>
          <a:p>
            <a:pPr marL="285750" indent="-285750">
              <a:buFont typeface="Arial" panose="020B0604020202020204" pitchFamily="34" charset="0"/>
              <a:buChar char="•"/>
              <a:defRPr/>
            </a:pPr>
            <a:r>
              <a:rPr lang="en-GB" sz="2000" kern="0" dirty="0"/>
              <a:t>Inductors suitable for inter-leaving of phases</a:t>
            </a:r>
          </a:p>
          <a:p>
            <a:pPr marL="285750" indent="-285750">
              <a:buFont typeface="Arial" panose="020B0604020202020204" pitchFamily="34" charset="0"/>
              <a:buChar char="•"/>
              <a:defRPr/>
            </a:pPr>
            <a:r>
              <a:rPr lang="en-GB" sz="2000" kern="0" dirty="0"/>
              <a:t>Integrated commutation cell under investigation</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2667994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7904" y="95796"/>
            <a:ext cx="5252384" cy="596900"/>
          </a:xfrm>
        </p:spPr>
        <p:txBody>
          <a:bodyPr>
            <a:normAutofit fontScale="90000"/>
          </a:bodyPr>
          <a:lstStyle/>
          <a:p>
            <a:pPr>
              <a:defRPr/>
            </a:pPr>
            <a:r>
              <a:rPr lang="en-GB" dirty="0" smtClean="0"/>
              <a:t>Double-Sided Cooling</a:t>
            </a:r>
            <a:endParaRPr lang="en-GB" dirty="0"/>
          </a:p>
        </p:txBody>
      </p:sp>
      <p:sp>
        <p:nvSpPr>
          <p:cNvPr id="51203" name="Content Placeholder 2"/>
          <p:cNvSpPr>
            <a:spLocks noGrp="1"/>
          </p:cNvSpPr>
          <p:nvPr>
            <p:ph idx="1"/>
          </p:nvPr>
        </p:nvSpPr>
        <p:spPr>
          <a:xfrm>
            <a:off x="328667" y="2270048"/>
            <a:ext cx="4081463" cy="539078"/>
          </a:xfrm>
        </p:spPr>
        <p:txBody>
          <a:bodyPr/>
          <a:lstStyle/>
          <a:p>
            <a:pPr marL="0" indent="0">
              <a:buNone/>
            </a:pPr>
            <a:r>
              <a:rPr lang="en-GB" altLang="en-US" sz="1800" dirty="0" smtClean="0">
                <a:solidFill>
                  <a:srgbClr val="003366"/>
                </a:solidFill>
              </a:rPr>
              <a:t>Inductors soldered into place</a:t>
            </a:r>
          </a:p>
        </p:txBody>
      </p:sp>
      <p:pic>
        <p:nvPicPr>
          <p:cNvPr id="51204" name="Picture 2" descr="C:\Users\eezle\Documents\Boeing\docs\NR-RK4527-4_Integrated_Inductance_demonstrator\sandwich.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2441" y="833819"/>
            <a:ext cx="4720798" cy="998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5" name="Picture 3" descr="C:\Users\eezle\Documents\Boeing\docs\NR-RK4527-4_Integrated_Inductance_demonstrator\inductor_substrate_with_inductor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308" y="182111"/>
            <a:ext cx="2632735" cy="214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C:\Users\eezle\Documents\Boeing\docs\NR-RK4527-4_Integrated_Inductance_demonstrator\finished_modul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2065" y="2652506"/>
            <a:ext cx="3067540" cy="268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C:\Users\eezle\Documents\Boeing\docs\NR-RK4527-4_Integrated_Inductance_demonstrator\thermal_imag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1112" y="2093945"/>
            <a:ext cx="36576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2"/>
          <p:cNvSpPr txBox="1">
            <a:spLocks/>
          </p:cNvSpPr>
          <p:nvPr/>
        </p:nvSpPr>
        <p:spPr bwMode="auto">
          <a:xfrm>
            <a:off x="512064" y="5333507"/>
            <a:ext cx="3067541" cy="539078"/>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rgbClr val="FF6600"/>
              </a:buClr>
              <a:buSzPct val="100000"/>
              <a:buFont typeface="Arial" pitchFamily="34" charset="0"/>
              <a:buChar char="●"/>
              <a:defRPr sz="2400">
                <a:solidFill>
                  <a:srgbClr val="003366"/>
                </a:solidFill>
                <a:latin typeface="+mn-lt"/>
                <a:ea typeface="+mn-ea"/>
                <a:cs typeface="+mn-cs"/>
              </a:defRPr>
            </a:lvl1pPr>
            <a:lvl2pPr marL="681038" indent="-223838" algn="l" rtl="0" eaLnBrk="0" fontAlgn="base" hangingPunct="0">
              <a:spcBef>
                <a:spcPct val="20000"/>
              </a:spcBef>
              <a:spcAft>
                <a:spcPct val="0"/>
              </a:spcAft>
              <a:buClr>
                <a:srgbClr val="FF6600"/>
              </a:buClr>
              <a:buFont typeface="Symbol" pitchFamily="18" charset="2"/>
              <a:buChar char="·"/>
              <a:defRPr sz="2000">
                <a:solidFill>
                  <a:srgbClr val="003366"/>
                </a:solidFill>
                <a:latin typeface="+mn-lt"/>
              </a:defRPr>
            </a:lvl2pPr>
            <a:lvl3pPr marL="1143000" indent="-228600" algn="l" rtl="0" eaLnBrk="0" fontAlgn="base" hangingPunct="0">
              <a:spcBef>
                <a:spcPct val="20000"/>
              </a:spcBef>
              <a:spcAft>
                <a:spcPct val="0"/>
              </a:spcAft>
              <a:buClr>
                <a:srgbClr val="FF6600"/>
              </a:buClr>
              <a:buChar char="»"/>
              <a:defRPr sz="1800">
                <a:solidFill>
                  <a:srgbClr val="003366"/>
                </a:solidFill>
                <a:latin typeface="+mn-lt"/>
              </a:defRPr>
            </a:lvl3pPr>
            <a:lvl4pPr marL="1600200" indent="-228600" algn="l" rtl="0" eaLnBrk="0" fontAlgn="base" hangingPunct="0">
              <a:spcBef>
                <a:spcPct val="20000"/>
              </a:spcBef>
              <a:spcAft>
                <a:spcPct val="0"/>
              </a:spcAft>
              <a:buClr>
                <a:srgbClr val="FF6600"/>
              </a:buClr>
              <a:buChar char="–"/>
              <a:defRPr sz="1800">
                <a:solidFill>
                  <a:srgbClr val="003366"/>
                </a:solidFill>
                <a:latin typeface="+mn-lt"/>
              </a:defRPr>
            </a:lvl4pPr>
            <a:lvl5pPr marL="2057400" indent="-228600" algn="l" rtl="0" eaLnBrk="0" fontAlgn="base" hangingPunct="0">
              <a:spcBef>
                <a:spcPct val="20000"/>
              </a:spcBef>
              <a:spcAft>
                <a:spcPct val="0"/>
              </a:spcAft>
              <a:buClr>
                <a:srgbClr val="FF6600"/>
              </a:buClr>
              <a:buSzPct val="75000"/>
              <a:buChar char="»"/>
              <a:defRPr sz="1800">
                <a:solidFill>
                  <a:srgbClr val="003366"/>
                </a:solidFill>
                <a:latin typeface="+mn-lt"/>
              </a:defRPr>
            </a:lvl5pPr>
            <a:lvl6pPr marL="2514600" indent="-228600" algn="l" rtl="0" eaLnBrk="0" fontAlgn="base" hangingPunct="0">
              <a:spcBef>
                <a:spcPct val="20000"/>
              </a:spcBef>
              <a:spcAft>
                <a:spcPct val="0"/>
              </a:spcAft>
              <a:buClr>
                <a:srgbClr val="FF6600"/>
              </a:buClr>
              <a:buSzPct val="75000"/>
              <a:buChar char="»"/>
              <a:defRPr sz="2000">
                <a:solidFill>
                  <a:srgbClr val="003366"/>
                </a:solidFill>
                <a:latin typeface="+mn-lt"/>
              </a:defRPr>
            </a:lvl6pPr>
            <a:lvl7pPr marL="2971800" indent="-228600" algn="l" rtl="0" eaLnBrk="0" fontAlgn="base" hangingPunct="0">
              <a:spcBef>
                <a:spcPct val="20000"/>
              </a:spcBef>
              <a:spcAft>
                <a:spcPct val="0"/>
              </a:spcAft>
              <a:buClr>
                <a:srgbClr val="FF6600"/>
              </a:buClr>
              <a:buSzPct val="75000"/>
              <a:buChar char="»"/>
              <a:defRPr sz="2000">
                <a:solidFill>
                  <a:srgbClr val="003366"/>
                </a:solidFill>
                <a:latin typeface="+mn-lt"/>
              </a:defRPr>
            </a:lvl7pPr>
            <a:lvl8pPr marL="3429000" indent="-228600" algn="l" rtl="0" eaLnBrk="0" fontAlgn="base" hangingPunct="0">
              <a:spcBef>
                <a:spcPct val="20000"/>
              </a:spcBef>
              <a:spcAft>
                <a:spcPct val="0"/>
              </a:spcAft>
              <a:buClr>
                <a:srgbClr val="FF6600"/>
              </a:buClr>
              <a:buSzPct val="75000"/>
              <a:buChar char="»"/>
              <a:defRPr sz="2000">
                <a:solidFill>
                  <a:srgbClr val="003366"/>
                </a:solidFill>
                <a:latin typeface="+mn-lt"/>
              </a:defRPr>
            </a:lvl8pPr>
            <a:lvl9pPr marL="3886200" indent="-228600" algn="l" rtl="0" eaLnBrk="0" fontAlgn="base" hangingPunct="0">
              <a:spcBef>
                <a:spcPct val="20000"/>
              </a:spcBef>
              <a:spcAft>
                <a:spcPct val="0"/>
              </a:spcAft>
              <a:buClr>
                <a:srgbClr val="FF6600"/>
              </a:buClr>
              <a:buSzPct val="75000"/>
              <a:buChar char="»"/>
              <a:defRPr sz="2000">
                <a:solidFill>
                  <a:srgbClr val="003366"/>
                </a:solidFill>
                <a:latin typeface="+mn-lt"/>
              </a:defRPr>
            </a:lvl9pPr>
          </a:lstStyle>
          <a:p>
            <a:pPr marL="0" indent="0">
              <a:buFont typeface="Arial" pitchFamily="34" charset="0"/>
              <a:buNone/>
            </a:pPr>
            <a:r>
              <a:rPr lang="en-GB" altLang="en-US" sz="1800" b="0" kern="0" dirty="0" smtClean="0"/>
              <a:t>Inductor with double-sided </a:t>
            </a:r>
            <a:r>
              <a:rPr lang="en-GB" altLang="en-US" sz="1800" b="0" kern="0" dirty="0" err="1" smtClean="0"/>
              <a:t>turbulator</a:t>
            </a:r>
            <a:r>
              <a:rPr lang="en-GB" altLang="en-US" sz="1800" b="0" kern="0" dirty="0" smtClean="0"/>
              <a:t> cooler</a:t>
            </a:r>
          </a:p>
        </p:txBody>
      </p:sp>
      <p:sp>
        <p:nvSpPr>
          <p:cNvPr id="10" name="Content Placeholder 2"/>
          <p:cNvSpPr txBox="1">
            <a:spLocks/>
          </p:cNvSpPr>
          <p:nvPr/>
        </p:nvSpPr>
        <p:spPr bwMode="auto">
          <a:xfrm>
            <a:off x="4081112" y="4941169"/>
            <a:ext cx="4081463" cy="1269262"/>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rgbClr val="FF6600"/>
              </a:buClr>
              <a:buSzPct val="100000"/>
              <a:buFont typeface="Arial" pitchFamily="34" charset="0"/>
              <a:buChar char="●"/>
              <a:defRPr sz="2400">
                <a:solidFill>
                  <a:srgbClr val="003366"/>
                </a:solidFill>
                <a:latin typeface="+mn-lt"/>
                <a:ea typeface="+mn-ea"/>
                <a:cs typeface="+mn-cs"/>
              </a:defRPr>
            </a:lvl1pPr>
            <a:lvl2pPr marL="681038" indent="-223838" algn="l" rtl="0" eaLnBrk="0" fontAlgn="base" hangingPunct="0">
              <a:spcBef>
                <a:spcPct val="20000"/>
              </a:spcBef>
              <a:spcAft>
                <a:spcPct val="0"/>
              </a:spcAft>
              <a:buClr>
                <a:srgbClr val="FF6600"/>
              </a:buClr>
              <a:buFont typeface="Symbol" pitchFamily="18" charset="2"/>
              <a:buChar char="·"/>
              <a:defRPr sz="2000">
                <a:solidFill>
                  <a:srgbClr val="003366"/>
                </a:solidFill>
                <a:latin typeface="+mn-lt"/>
              </a:defRPr>
            </a:lvl2pPr>
            <a:lvl3pPr marL="1143000" indent="-228600" algn="l" rtl="0" eaLnBrk="0" fontAlgn="base" hangingPunct="0">
              <a:spcBef>
                <a:spcPct val="20000"/>
              </a:spcBef>
              <a:spcAft>
                <a:spcPct val="0"/>
              </a:spcAft>
              <a:buClr>
                <a:srgbClr val="FF6600"/>
              </a:buClr>
              <a:buChar char="»"/>
              <a:defRPr sz="1800">
                <a:solidFill>
                  <a:srgbClr val="003366"/>
                </a:solidFill>
                <a:latin typeface="+mn-lt"/>
              </a:defRPr>
            </a:lvl3pPr>
            <a:lvl4pPr marL="1600200" indent="-228600" algn="l" rtl="0" eaLnBrk="0" fontAlgn="base" hangingPunct="0">
              <a:spcBef>
                <a:spcPct val="20000"/>
              </a:spcBef>
              <a:spcAft>
                <a:spcPct val="0"/>
              </a:spcAft>
              <a:buClr>
                <a:srgbClr val="FF6600"/>
              </a:buClr>
              <a:buChar char="–"/>
              <a:defRPr sz="1800">
                <a:solidFill>
                  <a:srgbClr val="003366"/>
                </a:solidFill>
                <a:latin typeface="+mn-lt"/>
              </a:defRPr>
            </a:lvl4pPr>
            <a:lvl5pPr marL="2057400" indent="-228600" algn="l" rtl="0" eaLnBrk="0" fontAlgn="base" hangingPunct="0">
              <a:spcBef>
                <a:spcPct val="20000"/>
              </a:spcBef>
              <a:spcAft>
                <a:spcPct val="0"/>
              </a:spcAft>
              <a:buClr>
                <a:srgbClr val="FF6600"/>
              </a:buClr>
              <a:buSzPct val="75000"/>
              <a:buChar char="»"/>
              <a:defRPr sz="1800">
                <a:solidFill>
                  <a:srgbClr val="003366"/>
                </a:solidFill>
                <a:latin typeface="+mn-lt"/>
              </a:defRPr>
            </a:lvl5pPr>
            <a:lvl6pPr marL="2514600" indent="-228600" algn="l" rtl="0" eaLnBrk="0" fontAlgn="base" hangingPunct="0">
              <a:spcBef>
                <a:spcPct val="20000"/>
              </a:spcBef>
              <a:spcAft>
                <a:spcPct val="0"/>
              </a:spcAft>
              <a:buClr>
                <a:srgbClr val="FF6600"/>
              </a:buClr>
              <a:buSzPct val="75000"/>
              <a:buChar char="»"/>
              <a:defRPr sz="2000">
                <a:solidFill>
                  <a:srgbClr val="003366"/>
                </a:solidFill>
                <a:latin typeface="+mn-lt"/>
              </a:defRPr>
            </a:lvl6pPr>
            <a:lvl7pPr marL="2971800" indent="-228600" algn="l" rtl="0" eaLnBrk="0" fontAlgn="base" hangingPunct="0">
              <a:spcBef>
                <a:spcPct val="20000"/>
              </a:spcBef>
              <a:spcAft>
                <a:spcPct val="0"/>
              </a:spcAft>
              <a:buClr>
                <a:srgbClr val="FF6600"/>
              </a:buClr>
              <a:buSzPct val="75000"/>
              <a:buChar char="»"/>
              <a:defRPr sz="2000">
                <a:solidFill>
                  <a:srgbClr val="003366"/>
                </a:solidFill>
                <a:latin typeface="+mn-lt"/>
              </a:defRPr>
            </a:lvl7pPr>
            <a:lvl8pPr marL="3429000" indent="-228600" algn="l" rtl="0" eaLnBrk="0" fontAlgn="base" hangingPunct="0">
              <a:spcBef>
                <a:spcPct val="20000"/>
              </a:spcBef>
              <a:spcAft>
                <a:spcPct val="0"/>
              </a:spcAft>
              <a:buClr>
                <a:srgbClr val="FF6600"/>
              </a:buClr>
              <a:buSzPct val="75000"/>
              <a:buChar char="»"/>
              <a:defRPr sz="2000">
                <a:solidFill>
                  <a:srgbClr val="003366"/>
                </a:solidFill>
                <a:latin typeface="+mn-lt"/>
              </a:defRPr>
            </a:lvl8pPr>
            <a:lvl9pPr marL="3886200" indent="-228600" algn="l" rtl="0" eaLnBrk="0" fontAlgn="base" hangingPunct="0">
              <a:spcBef>
                <a:spcPct val="20000"/>
              </a:spcBef>
              <a:spcAft>
                <a:spcPct val="0"/>
              </a:spcAft>
              <a:buClr>
                <a:srgbClr val="FF6600"/>
              </a:buClr>
              <a:buSzPct val="75000"/>
              <a:buChar char="»"/>
              <a:defRPr sz="2000">
                <a:solidFill>
                  <a:srgbClr val="003366"/>
                </a:solidFill>
                <a:latin typeface="+mn-lt"/>
              </a:defRPr>
            </a:lvl9pPr>
          </a:lstStyle>
          <a:p>
            <a:pPr marL="0" indent="0">
              <a:buFont typeface="Arial" pitchFamily="34" charset="0"/>
              <a:buNone/>
            </a:pPr>
            <a:r>
              <a:rPr lang="en-GB" altLang="en-US" sz="1800" b="0" kern="0" dirty="0" smtClean="0"/>
              <a:t>Operation at 100A/mm</a:t>
            </a:r>
            <a:r>
              <a:rPr lang="en-GB" altLang="en-US" sz="1800" b="0" kern="0" baseline="30000" dirty="0" smtClean="0"/>
              <a:t>2</a:t>
            </a:r>
            <a:r>
              <a:rPr lang="en-GB" altLang="en-US" sz="1800" b="0" kern="0" dirty="0" smtClean="0"/>
              <a:t> current density: temperature rise ~ 57K at 0.36litres/min flow rate</a:t>
            </a:r>
          </a:p>
        </p:txBody>
      </p:sp>
    </p:spTree>
    <p:extLst>
      <p:ext uri="{BB962C8B-B14F-4D97-AF65-F5344CB8AC3E}">
        <p14:creationId xmlns:p14="http://schemas.microsoft.com/office/powerpoint/2010/main" val="1241600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5565304" cy="850106"/>
          </a:xfrm>
        </p:spPr>
        <p:txBody>
          <a:bodyPr>
            <a:normAutofit fontScale="90000"/>
          </a:bodyPr>
          <a:lstStyle/>
          <a:p>
            <a:r>
              <a:rPr lang="en-GB" sz="4000" dirty="0" smtClean="0"/>
              <a:t>Edge Shaping for EMI reduction</a:t>
            </a:r>
            <a:endParaRPr lang="en-GB" sz="4000" dirty="0"/>
          </a:p>
        </p:txBody>
      </p:sp>
      <p:sp>
        <p:nvSpPr>
          <p:cNvPr id="3" name="Content Placeholder 2"/>
          <p:cNvSpPr>
            <a:spLocks noGrp="1"/>
          </p:cNvSpPr>
          <p:nvPr>
            <p:ph idx="1"/>
          </p:nvPr>
        </p:nvSpPr>
        <p:spPr>
          <a:xfrm>
            <a:off x="179512" y="1340768"/>
            <a:ext cx="4968552" cy="2304256"/>
          </a:xfrm>
        </p:spPr>
        <p:txBody>
          <a:bodyPr>
            <a:normAutofit lnSpcReduction="10000"/>
          </a:bodyPr>
          <a:lstStyle/>
          <a:p>
            <a:r>
              <a:rPr lang="en-GB" sz="2400" dirty="0" smtClean="0"/>
              <a:t>Multiple-parallel outputs gives an extra degree of freedom</a:t>
            </a:r>
          </a:p>
          <a:p>
            <a:r>
              <a:rPr lang="en-GB" sz="2400" dirty="0" smtClean="0"/>
              <a:t>EMI emissions can be modified by interleaving or delayed edge, effectively shaping the output waveform.</a:t>
            </a:r>
            <a:endParaRPr lang="en-GB" sz="24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77594" y="44624"/>
            <a:ext cx="3175610" cy="1829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77594" y="1956332"/>
            <a:ext cx="3175610" cy="1882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77594" y="3907124"/>
            <a:ext cx="3175610" cy="1814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pic>
      <p:sp>
        <p:nvSpPr>
          <p:cNvPr id="7" name="TextBox 6"/>
          <p:cNvSpPr txBox="1"/>
          <p:nvPr/>
        </p:nvSpPr>
        <p:spPr>
          <a:xfrm>
            <a:off x="5361408" y="774575"/>
            <a:ext cx="513282" cy="369332"/>
          </a:xfrm>
          <a:prstGeom prst="rect">
            <a:avLst/>
          </a:prstGeom>
          <a:noFill/>
        </p:spPr>
        <p:txBody>
          <a:bodyPr wrap="none" rtlCol="0">
            <a:spAutoFit/>
          </a:bodyPr>
          <a:lstStyle/>
          <a:p>
            <a:r>
              <a:rPr lang="en-GB" dirty="0" smtClean="0"/>
              <a:t>0ns</a:t>
            </a:r>
            <a:endParaRPr lang="en-GB" dirty="0"/>
          </a:p>
        </p:txBody>
      </p:sp>
      <p:sp>
        <p:nvSpPr>
          <p:cNvPr id="8" name="TextBox 7"/>
          <p:cNvSpPr txBox="1"/>
          <p:nvPr/>
        </p:nvSpPr>
        <p:spPr>
          <a:xfrm>
            <a:off x="5247293" y="2713081"/>
            <a:ext cx="630301" cy="369332"/>
          </a:xfrm>
          <a:prstGeom prst="rect">
            <a:avLst/>
          </a:prstGeom>
          <a:noFill/>
        </p:spPr>
        <p:txBody>
          <a:bodyPr wrap="none" rtlCol="0">
            <a:spAutoFit/>
          </a:bodyPr>
          <a:lstStyle/>
          <a:p>
            <a:r>
              <a:rPr lang="en-GB" dirty="0" smtClean="0"/>
              <a:t>12ns</a:t>
            </a:r>
            <a:endParaRPr lang="en-GB" dirty="0"/>
          </a:p>
        </p:txBody>
      </p:sp>
      <p:sp>
        <p:nvSpPr>
          <p:cNvPr id="9" name="TextBox 8"/>
          <p:cNvSpPr txBox="1"/>
          <p:nvPr/>
        </p:nvSpPr>
        <p:spPr>
          <a:xfrm>
            <a:off x="5247293" y="4629848"/>
            <a:ext cx="630301" cy="369332"/>
          </a:xfrm>
          <a:prstGeom prst="rect">
            <a:avLst/>
          </a:prstGeom>
          <a:noFill/>
        </p:spPr>
        <p:txBody>
          <a:bodyPr wrap="none" rtlCol="0">
            <a:spAutoFit/>
          </a:bodyPr>
          <a:lstStyle/>
          <a:p>
            <a:r>
              <a:rPr lang="en-GB" dirty="0" smtClean="0"/>
              <a:t>48ns</a:t>
            </a:r>
            <a:endParaRPr lang="en-GB" dirty="0"/>
          </a:p>
        </p:txBody>
      </p:sp>
      <p:pic>
        <p:nvPicPr>
          <p:cNvPr id="10"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3514517"/>
            <a:ext cx="5148064" cy="2381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pic>
    </p:spTree>
    <p:extLst>
      <p:ext uri="{BB962C8B-B14F-4D97-AF65-F5344CB8AC3E}">
        <p14:creationId xmlns:p14="http://schemas.microsoft.com/office/powerpoint/2010/main" val="2638026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70"/>
            <a:ext cx="8229600" cy="576064"/>
          </a:xfrm>
        </p:spPr>
        <p:txBody>
          <a:bodyPr>
            <a:normAutofit fontScale="90000"/>
          </a:bodyPr>
          <a:lstStyle/>
          <a:p>
            <a:r>
              <a:rPr lang="en-GB" dirty="0" smtClean="0"/>
              <a:t>VESI Technology Demonstrators</a:t>
            </a:r>
            <a:endParaRPr lang="en-GB" dirty="0"/>
          </a:p>
        </p:txBody>
      </p:sp>
      <p:sp>
        <p:nvSpPr>
          <p:cNvPr id="3" name="Content Placeholder 2"/>
          <p:cNvSpPr>
            <a:spLocks noGrp="1"/>
          </p:cNvSpPr>
          <p:nvPr>
            <p:ph idx="1"/>
          </p:nvPr>
        </p:nvSpPr>
        <p:spPr>
          <a:xfrm>
            <a:off x="6529919" y="3429000"/>
            <a:ext cx="2628800" cy="2088232"/>
          </a:xfrm>
        </p:spPr>
        <p:txBody>
          <a:bodyPr>
            <a:normAutofit fontScale="62500" lnSpcReduction="20000"/>
          </a:bodyPr>
          <a:lstStyle/>
          <a:p>
            <a:r>
              <a:rPr lang="en-GB" dirty="0" smtClean="0"/>
              <a:t>Integrated cooling</a:t>
            </a:r>
          </a:p>
          <a:p>
            <a:r>
              <a:rPr lang="en-GB" dirty="0" smtClean="0"/>
              <a:t>Integrated passive components</a:t>
            </a:r>
          </a:p>
          <a:p>
            <a:r>
              <a:rPr lang="en-GB" dirty="0"/>
              <a:t>High speed </a:t>
            </a:r>
            <a:r>
              <a:rPr lang="en-GB" dirty="0" err="1"/>
              <a:t>SiC</a:t>
            </a:r>
            <a:r>
              <a:rPr lang="en-GB" dirty="0"/>
              <a:t> Devices</a:t>
            </a:r>
          </a:p>
          <a:p>
            <a:r>
              <a:rPr lang="en-GB" dirty="0" smtClean="0"/>
              <a:t>Multiple, Optimised commutation cells</a:t>
            </a:r>
          </a:p>
          <a:p>
            <a:endParaRPr lang="en-GB" dirty="0"/>
          </a:p>
        </p:txBody>
      </p:sp>
      <p:pic>
        <p:nvPicPr>
          <p:cNvPr id="3074" name="Picture 2" descr="sandwich 3d complete 2 views.tif"/>
          <p:cNvPicPr>
            <a:picLocks noChangeAspect="1" noChangeArrowheads="1"/>
          </p:cNvPicPr>
          <p:nvPr/>
        </p:nvPicPr>
        <p:blipFill>
          <a:blip r:embed="rId2" cstate="print">
            <a:extLst>
              <a:ext uri="{28A0092B-C50C-407E-A947-70E740481C1C}">
                <a14:useLocalDpi xmlns:a14="http://schemas.microsoft.com/office/drawing/2010/main" val="0"/>
              </a:ext>
            </a:extLst>
          </a:blip>
          <a:srcRect l="5089" t="9285" r="6284" b="7187"/>
          <a:stretch>
            <a:fillRect/>
          </a:stretch>
        </p:blipFill>
        <p:spPr bwMode="auto">
          <a:xfrm>
            <a:off x="395536" y="692696"/>
            <a:ext cx="3456384" cy="2104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jpg"/>
          <p:cNvPicPr/>
          <p:nvPr/>
        </p:nvPicPr>
        <p:blipFill>
          <a:blip r:embed="rId3"/>
          <a:stretch>
            <a:fillRect/>
          </a:stretch>
        </p:blipFill>
        <p:spPr>
          <a:xfrm>
            <a:off x="4572000" y="627038"/>
            <a:ext cx="3168352" cy="1865858"/>
          </a:xfrm>
          <a:prstGeom prst="rect">
            <a:avLst/>
          </a:prstGeom>
        </p:spPr>
      </p:pic>
      <p:sp>
        <p:nvSpPr>
          <p:cNvPr id="4" name="TextBox 3"/>
          <p:cNvSpPr txBox="1"/>
          <p:nvPr/>
        </p:nvSpPr>
        <p:spPr>
          <a:xfrm>
            <a:off x="4572000" y="2492896"/>
            <a:ext cx="3976543" cy="646331"/>
          </a:xfrm>
          <a:prstGeom prst="rect">
            <a:avLst/>
          </a:prstGeom>
          <a:noFill/>
        </p:spPr>
        <p:txBody>
          <a:bodyPr wrap="square" rtlCol="0">
            <a:spAutoFit/>
          </a:bodyPr>
          <a:lstStyle/>
          <a:p>
            <a:r>
              <a:rPr lang="en-GB" dirty="0" smtClean="0"/>
              <a:t>Integrated Power Conversion for Reduced EMI</a:t>
            </a:r>
            <a:endParaRPr lang="en-GB" dirty="0"/>
          </a:p>
        </p:txBody>
      </p:sp>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3140968"/>
            <a:ext cx="5904656" cy="2098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a:xfrm>
            <a:off x="2843808" y="2492896"/>
            <a:ext cx="144016" cy="93610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860688" y="2492896"/>
            <a:ext cx="2503400" cy="151216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877568" y="980728"/>
            <a:ext cx="3422625" cy="151216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07504" y="5229200"/>
            <a:ext cx="6192689" cy="646331"/>
          </a:xfrm>
          <a:prstGeom prst="rect">
            <a:avLst/>
          </a:prstGeom>
          <a:noFill/>
        </p:spPr>
        <p:txBody>
          <a:bodyPr wrap="square" rtlCol="0">
            <a:spAutoFit/>
          </a:bodyPr>
          <a:lstStyle/>
          <a:p>
            <a:r>
              <a:rPr lang="en-GB" dirty="0"/>
              <a:t>An integrated on-board battery charger using a highly integrated drive and a nine-phase machine, with V2G capability</a:t>
            </a:r>
          </a:p>
        </p:txBody>
      </p:sp>
    </p:spTree>
    <p:extLst>
      <p:ext uri="{BB962C8B-B14F-4D97-AF65-F5344CB8AC3E}">
        <p14:creationId xmlns:p14="http://schemas.microsoft.com/office/powerpoint/2010/main" val="3009930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67544" y="20016"/>
            <a:ext cx="8229600" cy="850106"/>
          </a:xfrm>
        </p:spPr>
        <p:txBody>
          <a:bodyPr>
            <a:normAutofit/>
          </a:bodyPr>
          <a:lstStyle/>
          <a:p>
            <a:r>
              <a:rPr lang="en-GB" sz="4000" dirty="0" smtClean="0"/>
              <a:t>Conclusions</a:t>
            </a:r>
          </a:p>
        </p:txBody>
      </p:sp>
      <p:sp>
        <p:nvSpPr>
          <p:cNvPr id="55299" name="Rectangle 3"/>
          <p:cNvSpPr>
            <a:spLocks noGrp="1" noChangeArrowheads="1"/>
          </p:cNvSpPr>
          <p:nvPr>
            <p:ph type="body" idx="1"/>
          </p:nvPr>
        </p:nvSpPr>
        <p:spPr>
          <a:xfrm>
            <a:off x="395536" y="764704"/>
            <a:ext cx="8382000" cy="5580299"/>
          </a:xfrm>
        </p:spPr>
        <p:txBody>
          <a:bodyPr/>
          <a:lstStyle/>
          <a:p>
            <a:r>
              <a:rPr lang="de-DE" sz="2200" dirty="0" smtClean="0"/>
              <a:t>Integrated modules based on functional commutation cells offer better electromagnetic performance and greater flexibility in the choice of thermal management system </a:t>
            </a:r>
          </a:p>
          <a:p>
            <a:r>
              <a:rPr lang="de-DE" sz="2200" dirty="0" smtClean="0"/>
              <a:t>Mechanical partitioning of modules allows adaptation for thermal management</a:t>
            </a:r>
          </a:p>
          <a:p>
            <a:r>
              <a:rPr lang="en-GB" sz="2200" dirty="0" smtClean="0"/>
              <a:t>Electrical partitioning can aid electromagnetic management and increase control flexibility</a:t>
            </a:r>
          </a:p>
          <a:p>
            <a:r>
              <a:rPr lang="en-GB" sz="2200" dirty="0" smtClean="0"/>
              <a:t>Integrated passives (filters) and close-coupled gate drives are essential to gain best performance from fast devices e.g. </a:t>
            </a:r>
            <a:r>
              <a:rPr lang="en-GB" sz="2200" dirty="0" err="1" smtClean="0"/>
              <a:t>SiC</a:t>
            </a:r>
            <a:r>
              <a:rPr lang="en-GB" sz="2200" dirty="0" smtClean="0"/>
              <a:t>, </a:t>
            </a:r>
            <a:r>
              <a:rPr lang="en-GB" sz="2200" dirty="0" err="1" smtClean="0"/>
              <a:t>GaN</a:t>
            </a:r>
            <a:endParaRPr lang="en-GB" sz="2200" dirty="0" smtClean="0"/>
          </a:p>
          <a:p>
            <a:r>
              <a:rPr lang="en-GB" sz="2200" dirty="0" smtClean="0"/>
              <a:t>New assembly methods must be employed to achieve optimum thermal &amp; electromagnetic performance with long life under extended range thermal cycling</a:t>
            </a:r>
          </a:p>
          <a:p>
            <a:r>
              <a:rPr lang="en-GB" sz="2200" dirty="0" smtClean="0"/>
              <a:t>Higher levels of structural integration demands multi-physics integrated design optimisation</a:t>
            </a:r>
          </a:p>
        </p:txBody>
      </p:sp>
    </p:spTree>
    <p:extLst>
      <p:ext uri="{BB962C8B-B14F-4D97-AF65-F5344CB8AC3E}">
        <p14:creationId xmlns:p14="http://schemas.microsoft.com/office/powerpoint/2010/main" val="4059051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5536" y="44450"/>
            <a:ext cx="8292888" cy="719138"/>
          </a:xfrm>
        </p:spPr>
        <p:txBody>
          <a:bodyPr>
            <a:normAutofit/>
          </a:bodyPr>
          <a:lstStyle/>
          <a:p>
            <a:r>
              <a:rPr lang="en-GB" sz="4000" dirty="0" smtClean="0"/>
              <a:t>Challenges for Power Electronics</a:t>
            </a:r>
          </a:p>
        </p:txBody>
      </p:sp>
      <p:sp>
        <p:nvSpPr>
          <p:cNvPr id="16387" name="Rectangle 3"/>
          <p:cNvSpPr>
            <a:spLocks noGrp="1" noChangeArrowheads="1"/>
          </p:cNvSpPr>
          <p:nvPr>
            <p:ph type="body" idx="1"/>
          </p:nvPr>
        </p:nvSpPr>
        <p:spPr>
          <a:xfrm>
            <a:off x="251520" y="932532"/>
            <a:ext cx="4679950" cy="4441825"/>
          </a:xfrm>
        </p:spPr>
        <p:txBody>
          <a:bodyPr>
            <a:normAutofit fontScale="92500"/>
          </a:bodyPr>
          <a:lstStyle/>
          <a:p>
            <a:r>
              <a:rPr lang="en-GB" dirty="0" smtClean="0"/>
              <a:t>Increased power densities</a:t>
            </a:r>
          </a:p>
          <a:p>
            <a:r>
              <a:rPr lang="en-GB" dirty="0" smtClean="0"/>
              <a:t>Higher efficiency</a:t>
            </a:r>
          </a:p>
          <a:p>
            <a:r>
              <a:rPr lang="en-GB" dirty="0" smtClean="0"/>
              <a:t>Lower electromagnetic emissions</a:t>
            </a:r>
          </a:p>
          <a:p>
            <a:r>
              <a:rPr lang="en-GB" dirty="0" smtClean="0"/>
              <a:t>Increased robustness</a:t>
            </a:r>
          </a:p>
          <a:p>
            <a:r>
              <a:rPr lang="en-GB" dirty="0" smtClean="0"/>
              <a:t>Modular plug-</a:t>
            </a:r>
          </a:p>
          <a:p>
            <a:pPr marL="358775" indent="0">
              <a:buNone/>
            </a:pPr>
            <a:r>
              <a:rPr lang="en-GB" dirty="0" smtClean="0"/>
              <a:t>and-go systems</a:t>
            </a:r>
          </a:p>
          <a:p>
            <a:r>
              <a:rPr lang="en-GB" dirty="0" smtClean="0"/>
              <a:t>Lower cost</a:t>
            </a:r>
          </a:p>
        </p:txBody>
      </p:sp>
      <p:pic>
        <p:nvPicPr>
          <p:cNvPr id="16388" name="Picture 4" descr="MEAircraft_ap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2621" y="1052736"/>
            <a:ext cx="3600450"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5" descr="prius_under_hood_detail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1862" y="3451038"/>
            <a:ext cx="2879725"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6" descr="HVDC_valve_hal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03848" y="3933055"/>
            <a:ext cx="2540821" cy="170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8861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176190" y="115888"/>
            <a:ext cx="8500266" cy="719137"/>
          </a:xfrm>
        </p:spPr>
        <p:txBody>
          <a:bodyPr>
            <a:normAutofit fontScale="90000"/>
          </a:bodyPr>
          <a:lstStyle/>
          <a:p>
            <a:pPr eaLnBrk="1" hangingPunct="1"/>
            <a:r>
              <a:rPr lang="en-GB" dirty="0" smtClean="0"/>
              <a:t>Performance Targets &amp; Constraints</a:t>
            </a:r>
          </a:p>
        </p:txBody>
      </p:sp>
      <p:grpSp>
        <p:nvGrpSpPr>
          <p:cNvPr id="5" name="Group 4"/>
          <p:cNvGrpSpPr/>
          <p:nvPr/>
        </p:nvGrpSpPr>
        <p:grpSpPr>
          <a:xfrm>
            <a:off x="179388" y="1052514"/>
            <a:ext cx="8857108" cy="4785973"/>
            <a:chOff x="179388" y="1052513"/>
            <a:chExt cx="8785225" cy="5805487"/>
          </a:xfrm>
        </p:grpSpPr>
        <p:sp>
          <p:nvSpPr>
            <p:cNvPr id="21507" name="Oval 3"/>
            <p:cNvSpPr>
              <a:spLocks noChangeArrowheads="1"/>
            </p:cNvSpPr>
            <p:nvPr/>
          </p:nvSpPr>
          <p:spPr bwMode="auto">
            <a:xfrm>
              <a:off x="179388" y="1052513"/>
              <a:ext cx="8785225" cy="5805487"/>
            </a:xfrm>
            <a:prstGeom prst="ellipse">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endParaRPr lang="en-US">
                <a:ea typeface="ＭＳ Ｐゴシック" pitchFamily="-108" charset="-128"/>
              </a:endParaRPr>
            </a:p>
          </p:txBody>
        </p:sp>
        <p:sp>
          <p:nvSpPr>
            <p:cNvPr id="21508" name="Oval 4"/>
            <p:cNvSpPr>
              <a:spLocks noChangeArrowheads="1"/>
            </p:cNvSpPr>
            <p:nvPr/>
          </p:nvSpPr>
          <p:spPr bwMode="auto">
            <a:xfrm>
              <a:off x="1763713" y="1844675"/>
              <a:ext cx="5688012" cy="4824413"/>
            </a:xfrm>
            <a:prstGeom prst="ellipse">
              <a:avLst/>
            </a:prstGeom>
            <a:solidFill>
              <a:srgbClr val="CCECFF"/>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en-US" sz="1600">
                <a:ea typeface="ＭＳ Ｐゴシック" pitchFamily="-108" charset="-128"/>
              </a:endParaRPr>
            </a:p>
          </p:txBody>
        </p:sp>
        <p:sp>
          <p:nvSpPr>
            <p:cNvPr id="21509" name="Rectangle 5"/>
            <p:cNvSpPr>
              <a:spLocks noChangeArrowheads="1"/>
            </p:cNvSpPr>
            <p:nvPr/>
          </p:nvSpPr>
          <p:spPr bwMode="auto">
            <a:xfrm>
              <a:off x="323850" y="1412875"/>
              <a:ext cx="856932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endParaRPr lang="en-US">
                <a:ea typeface="ＭＳ Ｐゴシック" pitchFamily="-108" charset="-128"/>
              </a:endParaRPr>
            </a:p>
          </p:txBody>
        </p:sp>
        <p:grpSp>
          <p:nvGrpSpPr>
            <p:cNvPr id="21510" name="Group 6"/>
            <p:cNvGrpSpPr>
              <a:grpSpLocks/>
            </p:cNvGrpSpPr>
            <p:nvPr/>
          </p:nvGrpSpPr>
          <p:grpSpPr bwMode="auto">
            <a:xfrm>
              <a:off x="250825" y="1052513"/>
              <a:ext cx="8642350" cy="3040062"/>
              <a:chOff x="158" y="663"/>
              <a:chExt cx="5444" cy="1915"/>
            </a:xfrm>
          </p:grpSpPr>
          <p:sp>
            <p:nvSpPr>
              <p:cNvPr id="21522" name="Text Box 134"/>
              <p:cNvSpPr txBox="1">
                <a:spLocks noChangeArrowheads="1"/>
              </p:cNvSpPr>
              <p:nvPr/>
            </p:nvSpPr>
            <p:spPr bwMode="auto">
              <a:xfrm>
                <a:off x="1519" y="849"/>
                <a:ext cx="998"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Power Quality</a:t>
                </a:r>
              </a:p>
            </p:txBody>
          </p:sp>
          <p:sp>
            <p:nvSpPr>
              <p:cNvPr id="21523" name="Text Box 135"/>
              <p:cNvSpPr txBox="1">
                <a:spLocks noChangeArrowheads="1"/>
              </p:cNvSpPr>
              <p:nvPr/>
            </p:nvSpPr>
            <p:spPr bwMode="auto">
              <a:xfrm>
                <a:off x="612" y="1434"/>
                <a:ext cx="99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Energy Efficiency</a:t>
                </a:r>
              </a:p>
            </p:txBody>
          </p:sp>
          <p:sp>
            <p:nvSpPr>
              <p:cNvPr id="21524" name="Text Box 136"/>
              <p:cNvSpPr txBox="1">
                <a:spLocks noChangeArrowheads="1"/>
              </p:cNvSpPr>
              <p:nvPr/>
            </p:nvSpPr>
            <p:spPr bwMode="auto">
              <a:xfrm>
                <a:off x="3696" y="1071"/>
                <a:ext cx="998"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Weight</a:t>
                </a:r>
              </a:p>
            </p:txBody>
          </p:sp>
          <p:sp>
            <p:nvSpPr>
              <p:cNvPr id="21525" name="Text Box 137"/>
              <p:cNvSpPr txBox="1">
                <a:spLocks noChangeArrowheads="1"/>
              </p:cNvSpPr>
              <p:nvPr/>
            </p:nvSpPr>
            <p:spPr bwMode="auto">
              <a:xfrm>
                <a:off x="4332" y="1434"/>
                <a:ext cx="998"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Volume</a:t>
                </a:r>
              </a:p>
            </p:txBody>
          </p:sp>
          <p:sp>
            <p:nvSpPr>
              <p:cNvPr id="21526" name="Text Box 138"/>
              <p:cNvSpPr txBox="1">
                <a:spLocks noChangeArrowheads="1"/>
              </p:cNvSpPr>
              <p:nvPr/>
            </p:nvSpPr>
            <p:spPr bwMode="auto">
              <a:xfrm>
                <a:off x="2381" y="663"/>
                <a:ext cx="99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GB" sz="1600">
                    <a:solidFill>
                      <a:srgbClr val="003366"/>
                    </a:solidFill>
                    <a:ea typeface="ＭＳ Ｐゴシック" pitchFamily="-108" charset="-128"/>
                  </a:rPr>
                  <a:t>Mission Profile</a:t>
                </a:r>
              </a:p>
            </p:txBody>
          </p:sp>
          <p:sp>
            <p:nvSpPr>
              <p:cNvPr id="21527" name="Text Box 139"/>
              <p:cNvSpPr txBox="1">
                <a:spLocks noChangeArrowheads="1"/>
              </p:cNvSpPr>
              <p:nvPr/>
            </p:nvSpPr>
            <p:spPr bwMode="auto">
              <a:xfrm>
                <a:off x="4604" y="2160"/>
                <a:ext cx="99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dirty="0">
                    <a:solidFill>
                      <a:srgbClr val="003366"/>
                    </a:solidFill>
                    <a:ea typeface="ＭＳ Ｐゴシック" pitchFamily="-108" charset="-128"/>
                  </a:rPr>
                  <a:t>Through-life Cost</a:t>
                </a:r>
              </a:p>
            </p:txBody>
          </p:sp>
          <p:sp>
            <p:nvSpPr>
              <p:cNvPr id="21528" name="Text Box 140"/>
              <p:cNvSpPr txBox="1">
                <a:spLocks noChangeArrowheads="1"/>
              </p:cNvSpPr>
              <p:nvPr/>
            </p:nvSpPr>
            <p:spPr bwMode="auto">
              <a:xfrm>
                <a:off x="158" y="2210"/>
                <a:ext cx="99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Reliability/ Availability</a:t>
                </a:r>
              </a:p>
            </p:txBody>
          </p:sp>
        </p:grpSp>
        <p:cxnSp>
          <p:nvCxnSpPr>
            <p:cNvPr id="21511" name="AutoShape 116"/>
            <p:cNvCxnSpPr>
              <a:cxnSpLocks noChangeShapeType="1"/>
            </p:cNvCxnSpPr>
            <p:nvPr/>
          </p:nvCxnSpPr>
          <p:spPr bwMode="auto">
            <a:xfrm>
              <a:off x="5548313" y="4475163"/>
              <a:ext cx="0" cy="0"/>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21512" name="Line 15"/>
            <p:cNvSpPr>
              <a:spLocks noChangeShapeType="1"/>
            </p:cNvSpPr>
            <p:nvPr/>
          </p:nvSpPr>
          <p:spPr bwMode="auto">
            <a:xfrm flipV="1">
              <a:off x="4130675" y="2133600"/>
              <a:ext cx="0" cy="23399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513" name="Line 16"/>
            <p:cNvSpPr>
              <a:spLocks noChangeShapeType="1"/>
            </p:cNvSpPr>
            <p:nvPr/>
          </p:nvSpPr>
          <p:spPr bwMode="auto">
            <a:xfrm flipV="1">
              <a:off x="4130675" y="3430588"/>
              <a:ext cx="2555875" cy="104298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514" name="Line 17"/>
            <p:cNvSpPr>
              <a:spLocks noChangeShapeType="1"/>
            </p:cNvSpPr>
            <p:nvPr/>
          </p:nvSpPr>
          <p:spPr bwMode="auto">
            <a:xfrm>
              <a:off x="4130675" y="4473575"/>
              <a:ext cx="1368425" cy="16922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515" name="Line 18"/>
            <p:cNvSpPr>
              <a:spLocks noChangeShapeType="1"/>
            </p:cNvSpPr>
            <p:nvPr/>
          </p:nvSpPr>
          <p:spPr bwMode="auto">
            <a:xfrm flipH="1" flipV="1">
              <a:off x="1898650" y="4006850"/>
              <a:ext cx="2195513" cy="431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516" name="Freeform 19"/>
            <p:cNvSpPr>
              <a:spLocks/>
            </p:cNvSpPr>
            <p:nvPr/>
          </p:nvSpPr>
          <p:spPr bwMode="auto">
            <a:xfrm>
              <a:off x="2762250" y="2962275"/>
              <a:ext cx="3132138" cy="2663825"/>
            </a:xfrm>
            <a:custGeom>
              <a:avLst/>
              <a:gdLst>
                <a:gd name="T0" fmla="*/ 0 w 1973"/>
                <a:gd name="T1" fmla="*/ 1187450 h 1678"/>
                <a:gd name="T2" fmla="*/ 1368425 w 1973"/>
                <a:gd name="T3" fmla="*/ 0 h 1678"/>
                <a:gd name="T4" fmla="*/ 3132138 w 1973"/>
                <a:gd name="T5" fmla="*/ 792163 h 1678"/>
                <a:gd name="T6" fmla="*/ 2339975 w 1973"/>
                <a:gd name="T7" fmla="*/ 2663825 h 1678"/>
                <a:gd name="T8" fmla="*/ 0 w 1973"/>
                <a:gd name="T9" fmla="*/ 1187450 h 16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73" h="1678">
                  <a:moveTo>
                    <a:pt x="0" y="748"/>
                  </a:moveTo>
                  <a:lnTo>
                    <a:pt x="862" y="0"/>
                  </a:lnTo>
                  <a:lnTo>
                    <a:pt x="1973" y="499"/>
                  </a:lnTo>
                  <a:lnTo>
                    <a:pt x="1474" y="1678"/>
                  </a:lnTo>
                  <a:lnTo>
                    <a:pt x="0" y="748"/>
                  </a:lnTo>
                  <a:close/>
                </a:path>
              </a:pathLst>
            </a:custGeom>
            <a:noFill/>
            <a:ln w="28575" cap="flat" cmpd="sng">
              <a:solidFill>
                <a:srgbClr val="003366"/>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517" name="Text Box 20"/>
            <p:cNvSpPr txBox="1">
              <a:spLocks noChangeArrowheads="1"/>
            </p:cNvSpPr>
            <p:nvPr/>
          </p:nvSpPr>
          <p:spPr bwMode="auto">
            <a:xfrm>
              <a:off x="4211638" y="1916113"/>
              <a:ext cx="1263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ea typeface="ＭＳ Ｐゴシック" pitchFamily="-108" charset="-128"/>
                </a:rPr>
                <a:t>Efficiency</a:t>
              </a:r>
            </a:p>
          </p:txBody>
        </p:sp>
        <p:sp>
          <p:nvSpPr>
            <p:cNvPr id="21518" name="Text Box 21"/>
            <p:cNvSpPr txBox="1">
              <a:spLocks noChangeArrowheads="1"/>
            </p:cNvSpPr>
            <p:nvPr/>
          </p:nvSpPr>
          <p:spPr bwMode="auto">
            <a:xfrm>
              <a:off x="5692775" y="2787650"/>
              <a:ext cx="1758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ea typeface="ＭＳ Ｐゴシック" pitchFamily="-108" charset="-128"/>
                </a:rPr>
                <a:t>Power Density</a:t>
              </a:r>
            </a:p>
            <a:p>
              <a:pPr eaLnBrk="1" hangingPunct="1"/>
              <a:r>
                <a:rPr lang="en-GB" dirty="0">
                  <a:ea typeface="ＭＳ Ｐゴシック" pitchFamily="-108" charset="-128"/>
                </a:rPr>
                <a:t>kW/kg kW/m</a:t>
              </a:r>
              <a:r>
                <a:rPr lang="en-GB" baseline="30000" dirty="0">
                  <a:ea typeface="ＭＳ Ｐゴシック" pitchFamily="-108" charset="-128"/>
                </a:rPr>
                <a:t>3</a:t>
              </a:r>
              <a:endParaRPr lang="en-GB" dirty="0">
                <a:ea typeface="ＭＳ Ｐゴシック" pitchFamily="-108" charset="-128"/>
              </a:endParaRPr>
            </a:p>
          </p:txBody>
        </p:sp>
        <p:sp>
          <p:nvSpPr>
            <p:cNvPr id="21519" name="Text Box 22"/>
            <p:cNvSpPr txBox="1">
              <a:spLocks noChangeArrowheads="1"/>
            </p:cNvSpPr>
            <p:nvPr/>
          </p:nvSpPr>
          <p:spPr bwMode="auto">
            <a:xfrm>
              <a:off x="4284663" y="6092825"/>
              <a:ext cx="1492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ea typeface="ＭＳ Ｐゴシック" pitchFamily="-108" charset="-128"/>
                </a:rPr>
                <a:t>Robustness</a:t>
              </a:r>
            </a:p>
          </p:txBody>
        </p:sp>
        <p:sp>
          <p:nvSpPr>
            <p:cNvPr id="21520" name="Text Box 23"/>
            <p:cNvSpPr txBox="1">
              <a:spLocks noChangeArrowheads="1"/>
            </p:cNvSpPr>
            <p:nvPr/>
          </p:nvSpPr>
          <p:spPr bwMode="auto">
            <a:xfrm>
              <a:off x="1403350" y="4292600"/>
              <a:ext cx="1581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ea typeface="ＭＳ Ｐゴシック" pitchFamily="-108" charset="-128"/>
                </a:rPr>
                <a:t>Cost Density</a:t>
              </a:r>
            </a:p>
            <a:p>
              <a:pPr eaLnBrk="1" hangingPunct="1"/>
              <a:r>
                <a:rPr lang="en-GB" dirty="0">
                  <a:ea typeface="ＭＳ Ｐゴシック" pitchFamily="-108" charset="-128"/>
                </a:rPr>
                <a:t>kW/$</a:t>
              </a:r>
            </a:p>
          </p:txBody>
        </p:sp>
      </p:grpSp>
    </p:spTree>
    <p:extLst>
      <p:ext uri="{BB962C8B-B14F-4D97-AF65-F5344CB8AC3E}">
        <p14:creationId xmlns:p14="http://schemas.microsoft.com/office/powerpoint/2010/main" val="3489101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107950" y="115888"/>
            <a:ext cx="6408738" cy="719137"/>
          </a:xfrm>
        </p:spPr>
        <p:txBody>
          <a:bodyPr>
            <a:normAutofit fontScale="90000"/>
          </a:bodyPr>
          <a:lstStyle/>
          <a:p>
            <a:pPr eaLnBrk="1" hangingPunct="1"/>
            <a:r>
              <a:rPr lang="en-GB" smtClean="0"/>
              <a:t>Meeting the Challenge</a:t>
            </a:r>
          </a:p>
        </p:txBody>
      </p:sp>
      <p:grpSp>
        <p:nvGrpSpPr>
          <p:cNvPr id="2" name="Group 1"/>
          <p:cNvGrpSpPr/>
          <p:nvPr/>
        </p:nvGrpSpPr>
        <p:grpSpPr>
          <a:xfrm>
            <a:off x="179388" y="1052513"/>
            <a:ext cx="8785225" cy="4737425"/>
            <a:chOff x="179388" y="1052513"/>
            <a:chExt cx="8785225" cy="5805487"/>
          </a:xfrm>
        </p:grpSpPr>
        <p:sp>
          <p:nvSpPr>
            <p:cNvPr id="22531" name="Oval 3"/>
            <p:cNvSpPr>
              <a:spLocks noChangeArrowheads="1"/>
            </p:cNvSpPr>
            <p:nvPr/>
          </p:nvSpPr>
          <p:spPr bwMode="auto">
            <a:xfrm>
              <a:off x="179388" y="1052513"/>
              <a:ext cx="8785225" cy="5805487"/>
            </a:xfrm>
            <a:prstGeom prst="ellipse">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endParaRPr lang="en-US">
                <a:ea typeface="ＭＳ Ｐゴシック" pitchFamily="-108" charset="-128"/>
              </a:endParaRPr>
            </a:p>
          </p:txBody>
        </p:sp>
        <p:sp>
          <p:nvSpPr>
            <p:cNvPr id="22532" name="Oval 4"/>
            <p:cNvSpPr>
              <a:spLocks noChangeArrowheads="1"/>
            </p:cNvSpPr>
            <p:nvPr/>
          </p:nvSpPr>
          <p:spPr bwMode="auto">
            <a:xfrm>
              <a:off x="1763713" y="1844675"/>
              <a:ext cx="5688012" cy="4824413"/>
            </a:xfrm>
            <a:prstGeom prst="ellipse">
              <a:avLst/>
            </a:prstGeom>
            <a:solidFill>
              <a:srgbClr val="CCECFF"/>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en-US">
                <a:ea typeface="ＭＳ Ｐゴシック" pitchFamily="-108" charset="-128"/>
              </a:endParaRPr>
            </a:p>
          </p:txBody>
        </p:sp>
        <p:sp>
          <p:nvSpPr>
            <p:cNvPr id="22533" name="Rectangle 5"/>
            <p:cNvSpPr>
              <a:spLocks noChangeArrowheads="1"/>
            </p:cNvSpPr>
            <p:nvPr/>
          </p:nvSpPr>
          <p:spPr bwMode="auto">
            <a:xfrm>
              <a:off x="323850" y="1412875"/>
              <a:ext cx="856932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endParaRPr lang="en-US">
                <a:ea typeface="ＭＳ Ｐゴシック" pitchFamily="-108" charset="-128"/>
              </a:endParaRPr>
            </a:p>
          </p:txBody>
        </p:sp>
        <p:grpSp>
          <p:nvGrpSpPr>
            <p:cNvPr id="22534" name="Group 6"/>
            <p:cNvGrpSpPr>
              <a:grpSpLocks/>
            </p:cNvGrpSpPr>
            <p:nvPr/>
          </p:nvGrpSpPr>
          <p:grpSpPr bwMode="auto">
            <a:xfrm>
              <a:off x="250825" y="1052513"/>
              <a:ext cx="8642350" cy="3040062"/>
              <a:chOff x="158" y="663"/>
              <a:chExt cx="5444" cy="1915"/>
            </a:xfrm>
          </p:grpSpPr>
          <p:sp>
            <p:nvSpPr>
              <p:cNvPr id="22547" name="Text Box 134"/>
              <p:cNvSpPr txBox="1">
                <a:spLocks noChangeArrowheads="1"/>
              </p:cNvSpPr>
              <p:nvPr/>
            </p:nvSpPr>
            <p:spPr bwMode="auto">
              <a:xfrm>
                <a:off x="1519" y="849"/>
                <a:ext cx="998"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Power Quality</a:t>
                </a:r>
              </a:p>
            </p:txBody>
          </p:sp>
          <p:sp>
            <p:nvSpPr>
              <p:cNvPr id="22548" name="Text Box 135"/>
              <p:cNvSpPr txBox="1">
                <a:spLocks noChangeArrowheads="1"/>
              </p:cNvSpPr>
              <p:nvPr/>
            </p:nvSpPr>
            <p:spPr bwMode="auto">
              <a:xfrm>
                <a:off x="612" y="1434"/>
                <a:ext cx="99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Energy Efficiency</a:t>
                </a:r>
              </a:p>
            </p:txBody>
          </p:sp>
          <p:sp>
            <p:nvSpPr>
              <p:cNvPr id="22549" name="Text Box 136"/>
              <p:cNvSpPr txBox="1">
                <a:spLocks noChangeArrowheads="1"/>
              </p:cNvSpPr>
              <p:nvPr/>
            </p:nvSpPr>
            <p:spPr bwMode="auto">
              <a:xfrm>
                <a:off x="3696" y="1071"/>
                <a:ext cx="998"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Weight</a:t>
                </a:r>
              </a:p>
            </p:txBody>
          </p:sp>
          <p:sp>
            <p:nvSpPr>
              <p:cNvPr id="22550" name="Text Box 137"/>
              <p:cNvSpPr txBox="1">
                <a:spLocks noChangeArrowheads="1"/>
              </p:cNvSpPr>
              <p:nvPr/>
            </p:nvSpPr>
            <p:spPr bwMode="auto">
              <a:xfrm>
                <a:off x="4332" y="1434"/>
                <a:ext cx="998"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Volume</a:t>
                </a:r>
              </a:p>
            </p:txBody>
          </p:sp>
          <p:sp>
            <p:nvSpPr>
              <p:cNvPr id="22551" name="Text Box 138"/>
              <p:cNvSpPr txBox="1">
                <a:spLocks noChangeArrowheads="1"/>
              </p:cNvSpPr>
              <p:nvPr/>
            </p:nvSpPr>
            <p:spPr bwMode="auto">
              <a:xfrm>
                <a:off x="2381" y="663"/>
                <a:ext cx="99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GB" sz="1600">
                    <a:solidFill>
                      <a:srgbClr val="003366"/>
                    </a:solidFill>
                    <a:ea typeface="ＭＳ Ｐゴシック" pitchFamily="-108" charset="-128"/>
                  </a:rPr>
                  <a:t>Mission Profile</a:t>
                </a:r>
              </a:p>
            </p:txBody>
          </p:sp>
          <p:sp>
            <p:nvSpPr>
              <p:cNvPr id="22552" name="Text Box 139"/>
              <p:cNvSpPr txBox="1">
                <a:spLocks noChangeArrowheads="1"/>
              </p:cNvSpPr>
              <p:nvPr/>
            </p:nvSpPr>
            <p:spPr bwMode="auto">
              <a:xfrm>
                <a:off x="4604" y="2160"/>
                <a:ext cx="99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dirty="0">
                    <a:solidFill>
                      <a:srgbClr val="003366"/>
                    </a:solidFill>
                    <a:ea typeface="ＭＳ Ｐゴシック" pitchFamily="-108" charset="-128"/>
                  </a:rPr>
                  <a:t>Through-life Cost</a:t>
                </a:r>
              </a:p>
            </p:txBody>
          </p:sp>
          <p:sp>
            <p:nvSpPr>
              <p:cNvPr id="22553" name="Text Box 140"/>
              <p:cNvSpPr txBox="1">
                <a:spLocks noChangeArrowheads="1"/>
              </p:cNvSpPr>
              <p:nvPr/>
            </p:nvSpPr>
            <p:spPr bwMode="auto">
              <a:xfrm>
                <a:off x="158" y="2210"/>
                <a:ext cx="99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Reliability/ Availability</a:t>
                </a:r>
              </a:p>
            </p:txBody>
          </p:sp>
        </p:grpSp>
        <p:cxnSp>
          <p:nvCxnSpPr>
            <p:cNvPr id="22535" name="AutoShape 116"/>
            <p:cNvCxnSpPr>
              <a:cxnSpLocks noChangeShapeType="1"/>
            </p:cNvCxnSpPr>
            <p:nvPr/>
          </p:nvCxnSpPr>
          <p:spPr bwMode="auto">
            <a:xfrm>
              <a:off x="5548313" y="4475163"/>
              <a:ext cx="0" cy="0"/>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22536" name="Line 15"/>
            <p:cNvSpPr>
              <a:spLocks noChangeShapeType="1"/>
            </p:cNvSpPr>
            <p:nvPr/>
          </p:nvSpPr>
          <p:spPr bwMode="auto">
            <a:xfrm flipV="1">
              <a:off x="4130675" y="2133600"/>
              <a:ext cx="0" cy="23399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537" name="Line 16"/>
            <p:cNvSpPr>
              <a:spLocks noChangeShapeType="1"/>
            </p:cNvSpPr>
            <p:nvPr/>
          </p:nvSpPr>
          <p:spPr bwMode="auto">
            <a:xfrm flipV="1">
              <a:off x="4130675" y="3430588"/>
              <a:ext cx="2555875" cy="104298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538" name="Line 17"/>
            <p:cNvSpPr>
              <a:spLocks noChangeShapeType="1"/>
            </p:cNvSpPr>
            <p:nvPr/>
          </p:nvSpPr>
          <p:spPr bwMode="auto">
            <a:xfrm>
              <a:off x="4130675" y="4473575"/>
              <a:ext cx="1368425" cy="16922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539" name="Line 18"/>
            <p:cNvSpPr>
              <a:spLocks noChangeShapeType="1"/>
            </p:cNvSpPr>
            <p:nvPr/>
          </p:nvSpPr>
          <p:spPr bwMode="auto">
            <a:xfrm flipH="1" flipV="1">
              <a:off x="1898650" y="4006850"/>
              <a:ext cx="2195513" cy="431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540" name="Freeform 19"/>
            <p:cNvSpPr>
              <a:spLocks/>
            </p:cNvSpPr>
            <p:nvPr/>
          </p:nvSpPr>
          <p:spPr bwMode="auto">
            <a:xfrm>
              <a:off x="2762250" y="2962275"/>
              <a:ext cx="3132138" cy="2663825"/>
            </a:xfrm>
            <a:custGeom>
              <a:avLst/>
              <a:gdLst>
                <a:gd name="T0" fmla="*/ 0 w 1973"/>
                <a:gd name="T1" fmla="*/ 1187450 h 1678"/>
                <a:gd name="T2" fmla="*/ 1368425 w 1973"/>
                <a:gd name="T3" fmla="*/ 0 h 1678"/>
                <a:gd name="T4" fmla="*/ 3132138 w 1973"/>
                <a:gd name="T5" fmla="*/ 792163 h 1678"/>
                <a:gd name="T6" fmla="*/ 2339975 w 1973"/>
                <a:gd name="T7" fmla="*/ 2663825 h 1678"/>
                <a:gd name="T8" fmla="*/ 0 w 1973"/>
                <a:gd name="T9" fmla="*/ 1187450 h 16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73" h="1678">
                  <a:moveTo>
                    <a:pt x="0" y="748"/>
                  </a:moveTo>
                  <a:lnTo>
                    <a:pt x="862" y="0"/>
                  </a:lnTo>
                  <a:lnTo>
                    <a:pt x="1973" y="499"/>
                  </a:lnTo>
                  <a:lnTo>
                    <a:pt x="1474" y="1678"/>
                  </a:lnTo>
                  <a:lnTo>
                    <a:pt x="0" y="748"/>
                  </a:lnTo>
                  <a:close/>
                </a:path>
              </a:pathLst>
            </a:custGeom>
            <a:noFill/>
            <a:ln w="28575" cap="flat" cmpd="sng">
              <a:solidFill>
                <a:srgbClr val="003366"/>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541" name="Text Box 20"/>
            <p:cNvSpPr txBox="1">
              <a:spLocks noChangeArrowheads="1"/>
            </p:cNvSpPr>
            <p:nvPr/>
          </p:nvSpPr>
          <p:spPr bwMode="auto">
            <a:xfrm>
              <a:off x="4211638" y="1916113"/>
              <a:ext cx="1263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ea typeface="ＭＳ Ｐゴシック" pitchFamily="-108" charset="-128"/>
                </a:rPr>
                <a:t>Efficiency</a:t>
              </a:r>
            </a:p>
          </p:txBody>
        </p:sp>
        <p:sp>
          <p:nvSpPr>
            <p:cNvPr id="22542" name="Text Box 21"/>
            <p:cNvSpPr txBox="1">
              <a:spLocks noChangeArrowheads="1"/>
            </p:cNvSpPr>
            <p:nvPr/>
          </p:nvSpPr>
          <p:spPr bwMode="auto">
            <a:xfrm>
              <a:off x="5765378" y="2705737"/>
              <a:ext cx="1758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ea typeface="ＭＳ Ｐゴシック" pitchFamily="-108" charset="-128"/>
                </a:rPr>
                <a:t>Power Density</a:t>
              </a:r>
            </a:p>
            <a:p>
              <a:pPr eaLnBrk="1" hangingPunct="1"/>
              <a:r>
                <a:rPr lang="en-GB" dirty="0">
                  <a:ea typeface="ＭＳ Ｐゴシック" pitchFamily="-108" charset="-128"/>
                </a:rPr>
                <a:t>kW/kg kW/m</a:t>
              </a:r>
              <a:r>
                <a:rPr lang="en-GB" baseline="30000" dirty="0">
                  <a:ea typeface="ＭＳ Ｐゴシック" pitchFamily="-108" charset="-128"/>
                </a:rPr>
                <a:t>3</a:t>
              </a:r>
              <a:endParaRPr lang="en-GB" dirty="0">
                <a:ea typeface="ＭＳ Ｐゴシック" pitchFamily="-108" charset="-128"/>
              </a:endParaRPr>
            </a:p>
          </p:txBody>
        </p:sp>
        <p:sp>
          <p:nvSpPr>
            <p:cNvPr id="22543" name="Text Box 22"/>
            <p:cNvSpPr txBox="1">
              <a:spLocks noChangeArrowheads="1"/>
            </p:cNvSpPr>
            <p:nvPr/>
          </p:nvSpPr>
          <p:spPr bwMode="auto">
            <a:xfrm>
              <a:off x="4284663" y="6092825"/>
              <a:ext cx="1492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ea typeface="ＭＳ Ｐゴシック" pitchFamily="-108" charset="-128"/>
                </a:rPr>
                <a:t>Robustness</a:t>
              </a:r>
            </a:p>
          </p:txBody>
        </p:sp>
        <p:sp>
          <p:nvSpPr>
            <p:cNvPr id="22544" name="Text Box 23"/>
            <p:cNvSpPr txBox="1">
              <a:spLocks noChangeArrowheads="1"/>
            </p:cNvSpPr>
            <p:nvPr/>
          </p:nvSpPr>
          <p:spPr bwMode="auto">
            <a:xfrm>
              <a:off x="1403350" y="4292600"/>
              <a:ext cx="1581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ea typeface="ＭＳ Ｐゴシック" pitchFamily="-108" charset="-128"/>
                </a:rPr>
                <a:t>Cost Density</a:t>
              </a:r>
            </a:p>
            <a:p>
              <a:pPr eaLnBrk="1" hangingPunct="1"/>
              <a:r>
                <a:rPr lang="en-GB">
                  <a:ea typeface="ＭＳ Ｐゴシック" pitchFamily="-108" charset="-128"/>
                </a:rPr>
                <a:t>kW/$</a:t>
              </a:r>
            </a:p>
          </p:txBody>
        </p:sp>
        <p:sp>
          <p:nvSpPr>
            <p:cNvPr id="22545" name="Freeform 24"/>
            <p:cNvSpPr>
              <a:spLocks/>
            </p:cNvSpPr>
            <p:nvPr/>
          </p:nvSpPr>
          <p:spPr bwMode="auto">
            <a:xfrm>
              <a:off x="3216275" y="2732088"/>
              <a:ext cx="3062288" cy="2570162"/>
            </a:xfrm>
            <a:custGeom>
              <a:avLst/>
              <a:gdLst>
                <a:gd name="T0" fmla="*/ 0 w 1929"/>
                <a:gd name="T1" fmla="*/ 1524000 h 1619"/>
                <a:gd name="T2" fmla="*/ 914400 w 1929"/>
                <a:gd name="T3" fmla="*/ 0 h 1619"/>
                <a:gd name="T4" fmla="*/ 3062288 w 1929"/>
                <a:gd name="T5" fmla="*/ 860425 h 1619"/>
                <a:gd name="T6" fmla="*/ 1630363 w 1929"/>
                <a:gd name="T7" fmla="*/ 2570162 h 1619"/>
                <a:gd name="T8" fmla="*/ 0 w 1929"/>
                <a:gd name="T9" fmla="*/ 1524000 h 16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29" h="1619">
                  <a:moveTo>
                    <a:pt x="0" y="960"/>
                  </a:moveTo>
                  <a:lnTo>
                    <a:pt x="576" y="0"/>
                  </a:lnTo>
                  <a:lnTo>
                    <a:pt x="1929" y="542"/>
                  </a:lnTo>
                  <a:lnTo>
                    <a:pt x="1027" y="1619"/>
                  </a:lnTo>
                  <a:lnTo>
                    <a:pt x="0" y="960"/>
                  </a:lnTo>
                  <a:close/>
                </a:path>
              </a:pathLst>
            </a:custGeom>
            <a:noFill/>
            <a:ln w="28575" cap="flat" cmpd="sng">
              <a:solidFill>
                <a:srgbClr val="CC6600"/>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546" name="Rectangle 25"/>
            <p:cNvSpPr>
              <a:spLocks noChangeArrowheads="1"/>
            </p:cNvSpPr>
            <p:nvPr/>
          </p:nvSpPr>
          <p:spPr bwMode="auto">
            <a:xfrm>
              <a:off x="5976938" y="4292600"/>
              <a:ext cx="2627312"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400" dirty="0">
                  <a:solidFill>
                    <a:srgbClr val="003366"/>
                  </a:solidFill>
                  <a:ea typeface="ＭＳ Ｐゴシック" pitchFamily="-108" charset="-128"/>
                </a:rPr>
                <a:t>Emphasis of one design </a:t>
              </a:r>
              <a:r>
                <a:rPr lang="en-GB" sz="2400" dirty="0" smtClean="0">
                  <a:solidFill>
                    <a:srgbClr val="003366"/>
                  </a:solidFill>
                  <a:ea typeface="ＭＳ Ｐゴシック" pitchFamily="-108" charset="-128"/>
                </a:rPr>
                <a:t>criterion </a:t>
              </a:r>
              <a:r>
                <a:rPr lang="en-GB" sz="2400" dirty="0">
                  <a:solidFill>
                    <a:srgbClr val="003366"/>
                  </a:solidFill>
                  <a:ea typeface="ＭＳ Ｐゴシック" pitchFamily="-108" charset="-128"/>
                </a:rPr>
                <a:t>may adversely affect others</a:t>
              </a:r>
            </a:p>
          </p:txBody>
        </p:sp>
      </p:grpSp>
    </p:spTree>
    <p:extLst>
      <p:ext uri="{BB962C8B-B14F-4D97-AF65-F5344CB8AC3E}">
        <p14:creationId xmlns:p14="http://schemas.microsoft.com/office/powerpoint/2010/main" val="1978667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107950" y="115888"/>
            <a:ext cx="6408738" cy="719137"/>
          </a:xfrm>
        </p:spPr>
        <p:txBody>
          <a:bodyPr>
            <a:normAutofit fontScale="90000"/>
          </a:bodyPr>
          <a:lstStyle/>
          <a:p>
            <a:pPr eaLnBrk="1" hangingPunct="1"/>
            <a:r>
              <a:rPr lang="en-GB" smtClean="0"/>
              <a:t>Meeting the Challenge</a:t>
            </a:r>
          </a:p>
        </p:txBody>
      </p:sp>
      <p:grpSp>
        <p:nvGrpSpPr>
          <p:cNvPr id="2" name="Group 1"/>
          <p:cNvGrpSpPr/>
          <p:nvPr/>
        </p:nvGrpSpPr>
        <p:grpSpPr>
          <a:xfrm>
            <a:off x="179388" y="1052513"/>
            <a:ext cx="8785225" cy="4760151"/>
            <a:chOff x="179388" y="1052513"/>
            <a:chExt cx="8785225" cy="5805487"/>
          </a:xfrm>
        </p:grpSpPr>
        <p:sp>
          <p:nvSpPr>
            <p:cNvPr id="24579" name="Oval 3"/>
            <p:cNvSpPr>
              <a:spLocks noChangeArrowheads="1"/>
            </p:cNvSpPr>
            <p:nvPr/>
          </p:nvSpPr>
          <p:spPr bwMode="auto">
            <a:xfrm>
              <a:off x="179388" y="1052513"/>
              <a:ext cx="8785225" cy="5805487"/>
            </a:xfrm>
            <a:prstGeom prst="ellipse">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endParaRPr lang="en-US" sz="1600">
                <a:ea typeface="ＭＳ Ｐゴシック" pitchFamily="-108" charset="-128"/>
              </a:endParaRPr>
            </a:p>
          </p:txBody>
        </p:sp>
        <p:sp>
          <p:nvSpPr>
            <p:cNvPr id="24580" name="Oval 4"/>
            <p:cNvSpPr>
              <a:spLocks noChangeArrowheads="1"/>
            </p:cNvSpPr>
            <p:nvPr/>
          </p:nvSpPr>
          <p:spPr bwMode="auto">
            <a:xfrm>
              <a:off x="1763713" y="1844675"/>
              <a:ext cx="5688012" cy="4824413"/>
            </a:xfrm>
            <a:prstGeom prst="ellipse">
              <a:avLst/>
            </a:prstGeom>
            <a:solidFill>
              <a:srgbClr val="CCECFF"/>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en-US">
                <a:ea typeface="ＭＳ Ｐゴシック" pitchFamily="-108" charset="-128"/>
              </a:endParaRPr>
            </a:p>
          </p:txBody>
        </p:sp>
        <p:sp>
          <p:nvSpPr>
            <p:cNvPr id="24581" name="Rectangle 5"/>
            <p:cNvSpPr>
              <a:spLocks noChangeArrowheads="1"/>
            </p:cNvSpPr>
            <p:nvPr/>
          </p:nvSpPr>
          <p:spPr bwMode="auto">
            <a:xfrm>
              <a:off x="323850" y="1412875"/>
              <a:ext cx="856932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endParaRPr lang="en-US">
                <a:ea typeface="ＭＳ Ｐゴシック" pitchFamily="-108" charset="-128"/>
              </a:endParaRPr>
            </a:p>
          </p:txBody>
        </p:sp>
        <p:grpSp>
          <p:nvGrpSpPr>
            <p:cNvPr id="24582" name="Group 6"/>
            <p:cNvGrpSpPr>
              <a:grpSpLocks/>
            </p:cNvGrpSpPr>
            <p:nvPr/>
          </p:nvGrpSpPr>
          <p:grpSpPr bwMode="auto">
            <a:xfrm>
              <a:off x="250825" y="1052513"/>
              <a:ext cx="8642350" cy="3040062"/>
              <a:chOff x="158" y="663"/>
              <a:chExt cx="5444" cy="1915"/>
            </a:xfrm>
          </p:grpSpPr>
          <p:sp>
            <p:nvSpPr>
              <p:cNvPr id="24587" name="Text Box 134"/>
              <p:cNvSpPr txBox="1">
                <a:spLocks noChangeArrowheads="1"/>
              </p:cNvSpPr>
              <p:nvPr/>
            </p:nvSpPr>
            <p:spPr bwMode="auto">
              <a:xfrm>
                <a:off x="1519" y="849"/>
                <a:ext cx="998"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Power Quality</a:t>
                </a:r>
              </a:p>
            </p:txBody>
          </p:sp>
          <p:sp>
            <p:nvSpPr>
              <p:cNvPr id="24588" name="Text Box 135"/>
              <p:cNvSpPr txBox="1">
                <a:spLocks noChangeArrowheads="1"/>
              </p:cNvSpPr>
              <p:nvPr/>
            </p:nvSpPr>
            <p:spPr bwMode="auto">
              <a:xfrm>
                <a:off x="612" y="1434"/>
                <a:ext cx="99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Energy Efficiency</a:t>
                </a:r>
              </a:p>
            </p:txBody>
          </p:sp>
          <p:sp>
            <p:nvSpPr>
              <p:cNvPr id="24589" name="Text Box 136"/>
              <p:cNvSpPr txBox="1">
                <a:spLocks noChangeArrowheads="1"/>
              </p:cNvSpPr>
              <p:nvPr/>
            </p:nvSpPr>
            <p:spPr bwMode="auto">
              <a:xfrm>
                <a:off x="3696" y="1071"/>
                <a:ext cx="998"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Weight</a:t>
                </a:r>
              </a:p>
            </p:txBody>
          </p:sp>
          <p:sp>
            <p:nvSpPr>
              <p:cNvPr id="24590" name="Text Box 137"/>
              <p:cNvSpPr txBox="1">
                <a:spLocks noChangeArrowheads="1"/>
              </p:cNvSpPr>
              <p:nvPr/>
            </p:nvSpPr>
            <p:spPr bwMode="auto">
              <a:xfrm>
                <a:off x="4332" y="1434"/>
                <a:ext cx="998"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Volume</a:t>
                </a:r>
              </a:p>
            </p:txBody>
          </p:sp>
          <p:sp>
            <p:nvSpPr>
              <p:cNvPr id="24591" name="Text Box 138"/>
              <p:cNvSpPr txBox="1">
                <a:spLocks noChangeArrowheads="1"/>
              </p:cNvSpPr>
              <p:nvPr/>
            </p:nvSpPr>
            <p:spPr bwMode="auto">
              <a:xfrm>
                <a:off x="2381" y="663"/>
                <a:ext cx="99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GB" sz="1600">
                    <a:solidFill>
                      <a:srgbClr val="003366"/>
                    </a:solidFill>
                    <a:ea typeface="ＭＳ Ｐゴシック" pitchFamily="-108" charset="-128"/>
                  </a:rPr>
                  <a:t>Mission Profile</a:t>
                </a:r>
              </a:p>
            </p:txBody>
          </p:sp>
          <p:sp>
            <p:nvSpPr>
              <p:cNvPr id="24592" name="Text Box 139"/>
              <p:cNvSpPr txBox="1">
                <a:spLocks noChangeArrowheads="1"/>
              </p:cNvSpPr>
              <p:nvPr/>
            </p:nvSpPr>
            <p:spPr bwMode="auto">
              <a:xfrm>
                <a:off x="4604" y="2160"/>
                <a:ext cx="99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a:solidFill>
                      <a:srgbClr val="003366"/>
                    </a:solidFill>
                    <a:ea typeface="ＭＳ Ｐゴシック" pitchFamily="-108" charset="-128"/>
                  </a:rPr>
                  <a:t>Through-life Cost</a:t>
                </a:r>
              </a:p>
            </p:txBody>
          </p:sp>
          <p:sp>
            <p:nvSpPr>
              <p:cNvPr id="24593" name="Text Box 140"/>
              <p:cNvSpPr txBox="1">
                <a:spLocks noChangeArrowheads="1"/>
              </p:cNvSpPr>
              <p:nvPr/>
            </p:nvSpPr>
            <p:spPr bwMode="auto">
              <a:xfrm>
                <a:off x="158" y="2210"/>
                <a:ext cx="998"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1600" dirty="0">
                    <a:solidFill>
                      <a:srgbClr val="003366"/>
                    </a:solidFill>
                    <a:ea typeface="ＭＳ Ｐゴシック" pitchFamily="-108" charset="-128"/>
                  </a:rPr>
                  <a:t>Reliability/ Availability</a:t>
                </a:r>
              </a:p>
            </p:txBody>
          </p:sp>
        </p:grpSp>
        <p:grpSp>
          <p:nvGrpSpPr>
            <p:cNvPr id="24583" name="Group 14"/>
            <p:cNvGrpSpPr>
              <a:grpSpLocks/>
            </p:cNvGrpSpPr>
            <p:nvPr/>
          </p:nvGrpSpPr>
          <p:grpSpPr bwMode="auto">
            <a:xfrm>
              <a:off x="1619250" y="1916113"/>
              <a:ext cx="5634038" cy="3817937"/>
              <a:chOff x="1111" y="1298"/>
              <a:chExt cx="3549" cy="2405"/>
            </a:xfrm>
          </p:grpSpPr>
          <p:sp>
            <p:nvSpPr>
              <p:cNvPr id="24584" name="AutoShape 142"/>
              <p:cNvSpPr>
                <a:spLocks noChangeArrowheads="1"/>
              </p:cNvSpPr>
              <p:nvPr/>
            </p:nvSpPr>
            <p:spPr bwMode="auto">
              <a:xfrm>
                <a:off x="1791" y="1298"/>
                <a:ext cx="2495" cy="1043"/>
              </a:xfrm>
              <a:prstGeom prst="curvedDownArrow">
                <a:avLst>
                  <a:gd name="adj1" fmla="val 20998"/>
                  <a:gd name="adj2" fmla="val 52250"/>
                  <a:gd name="adj3" fmla="val 35676"/>
                </a:avLst>
              </a:prstGeom>
              <a:solidFill>
                <a:srgbClr val="CC0000"/>
              </a:solidFill>
              <a:ln w="9525">
                <a:solidFill>
                  <a:schemeClr val="tx1"/>
                </a:solidFill>
                <a:miter lim="800000"/>
                <a:headEnd/>
                <a:tailEnd/>
              </a:ln>
            </p:spPr>
            <p:txBody>
              <a:bodyPr wrap="none" anchor="ctr"/>
              <a:lstStyle/>
              <a:p>
                <a:endParaRPr lang="en-US">
                  <a:ea typeface="ＭＳ Ｐゴシック" pitchFamily="-108" charset="-128"/>
                </a:endParaRPr>
              </a:p>
            </p:txBody>
          </p:sp>
          <p:sp>
            <p:nvSpPr>
              <p:cNvPr id="24585" name="AutoShape 143"/>
              <p:cNvSpPr>
                <a:spLocks noChangeArrowheads="1"/>
              </p:cNvSpPr>
              <p:nvPr/>
            </p:nvSpPr>
            <p:spPr bwMode="auto">
              <a:xfrm flipH="1" flipV="1">
                <a:off x="1632" y="2659"/>
                <a:ext cx="2495" cy="1044"/>
              </a:xfrm>
              <a:prstGeom prst="curvedDownArrow">
                <a:avLst>
                  <a:gd name="adj1" fmla="val 20978"/>
                  <a:gd name="adj2" fmla="val 52200"/>
                  <a:gd name="adj3" fmla="val 35676"/>
                </a:avLst>
              </a:prstGeom>
              <a:solidFill>
                <a:srgbClr val="CC0000"/>
              </a:solidFill>
              <a:ln w="9525">
                <a:solidFill>
                  <a:schemeClr val="tx1"/>
                </a:solidFill>
                <a:miter lim="800000"/>
                <a:headEnd/>
                <a:tailEnd/>
              </a:ln>
            </p:spPr>
            <p:txBody>
              <a:bodyPr rot="10800000" wrap="none" anchor="ctr"/>
              <a:lstStyle/>
              <a:p>
                <a:endParaRPr lang="en-US">
                  <a:ea typeface="ＭＳ Ｐゴシック" pitchFamily="-108" charset="-128"/>
                </a:endParaRPr>
              </a:p>
            </p:txBody>
          </p:sp>
          <p:sp>
            <p:nvSpPr>
              <p:cNvPr id="24586" name="Text Box 144"/>
              <p:cNvSpPr txBox="1">
                <a:spLocks noChangeArrowheads="1"/>
              </p:cNvSpPr>
              <p:nvPr/>
            </p:nvSpPr>
            <p:spPr bwMode="auto">
              <a:xfrm>
                <a:off x="1111" y="2341"/>
                <a:ext cx="3549" cy="28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2400">
                    <a:solidFill>
                      <a:srgbClr val="CC0000"/>
                    </a:solidFill>
                    <a:ea typeface="ＭＳ Ｐゴシック" pitchFamily="-108" charset="-128"/>
                  </a:rPr>
                  <a:t>Concurrent Optimisation is Essential!</a:t>
                </a:r>
              </a:p>
            </p:txBody>
          </p:sp>
        </p:grpSp>
      </p:grpSp>
    </p:spTree>
    <p:extLst>
      <p:ext uri="{BB962C8B-B14F-4D97-AF65-F5344CB8AC3E}">
        <p14:creationId xmlns:p14="http://schemas.microsoft.com/office/powerpoint/2010/main" val="668933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57188" y="620688"/>
            <a:ext cx="8382000" cy="5786437"/>
          </a:xfrm>
          <a:prstGeom prst="rect">
            <a:avLst/>
          </a:prstGeom>
        </p:spPr>
        <p:txBody>
          <a:bodyPr/>
          <a:lstStyle>
            <a:lvl1pPr marL="342900" indent="-342900" algn="l" rtl="0" eaLnBrk="0" fontAlgn="base" hangingPunct="0">
              <a:spcBef>
                <a:spcPct val="20000"/>
              </a:spcBef>
              <a:spcAft>
                <a:spcPct val="0"/>
              </a:spcAft>
              <a:buClr>
                <a:srgbClr val="FF6600"/>
              </a:buClr>
              <a:buSzPct val="100000"/>
              <a:buFont typeface="Arial" pitchFamily="34" charset="0"/>
              <a:buChar char="●"/>
              <a:defRPr sz="2400">
                <a:solidFill>
                  <a:srgbClr val="003366"/>
                </a:solidFill>
                <a:latin typeface="+mn-lt"/>
                <a:ea typeface="+mn-ea"/>
                <a:cs typeface="+mn-cs"/>
              </a:defRPr>
            </a:lvl1pPr>
            <a:lvl2pPr marL="681038" indent="-223838" algn="l" rtl="0" eaLnBrk="0" fontAlgn="base" hangingPunct="0">
              <a:spcBef>
                <a:spcPct val="20000"/>
              </a:spcBef>
              <a:spcAft>
                <a:spcPct val="0"/>
              </a:spcAft>
              <a:buClr>
                <a:srgbClr val="FF6600"/>
              </a:buClr>
              <a:buFont typeface="Symbol" pitchFamily="18" charset="2"/>
              <a:buChar char="·"/>
              <a:defRPr sz="2000">
                <a:solidFill>
                  <a:srgbClr val="003366"/>
                </a:solidFill>
                <a:latin typeface="+mn-lt"/>
              </a:defRPr>
            </a:lvl2pPr>
            <a:lvl3pPr marL="1143000" indent="-228600" algn="l" rtl="0" eaLnBrk="0" fontAlgn="base" hangingPunct="0">
              <a:spcBef>
                <a:spcPct val="20000"/>
              </a:spcBef>
              <a:spcAft>
                <a:spcPct val="0"/>
              </a:spcAft>
              <a:buClr>
                <a:srgbClr val="FF6600"/>
              </a:buClr>
              <a:buChar char="»"/>
              <a:defRPr sz="1800">
                <a:solidFill>
                  <a:srgbClr val="003366"/>
                </a:solidFill>
                <a:latin typeface="+mn-lt"/>
              </a:defRPr>
            </a:lvl3pPr>
            <a:lvl4pPr marL="1600200" indent="-228600" algn="l" rtl="0" eaLnBrk="0" fontAlgn="base" hangingPunct="0">
              <a:spcBef>
                <a:spcPct val="20000"/>
              </a:spcBef>
              <a:spcAft>
                <a:spcPct val="0"/>
              </a:spcAft>
              <a:buClr>
                <a:srgbClr val="FF6600"/>
              </a:buClr>
              <a:buChar char="–"/>
              <a:defRPr sz="1800">
                <a:solidFill>
                  <a:srgbClr val="003366"/>
                </a:solidFill>
                <a:latin typeface="+mn-lt"/>
              </a:defRPr>
            </a:lvl4pPr>
            <a:lvl5pPr marL="2057400" indent="-228600" algn="l" rtl="0" eaLnBrk="0" fontAlgn="base" hangingPunct="0">
              <a:spcBef>
                <a:spcPct val="20000"/>
              </a:spcBef>
              <a:spcAft>
                <a:spcPct val="0"/>
              </a:spcAft>
              <a:buClr>
                <a:srgbClr val="FF6600"/>
              </a:buClr>
              <a:buSzPct val="75000"/>
              <a:buChar char="»"/>
              <a:defRPr sz="1800">
                <a:solidFill>
                  <a:srgbClr val="003366"/>
                </a:solidFill>
                <a:latin typeface="+mn-lt"/>
              </a:defRPr>
            </a:lvl5pPr>
            <a:lvl6pPr marL="2514600" indent="-228600" algn="l" rtl="0" eaLnBrk="0" fontAlgn="base" hangingPunct="0">
              <a:spcBef>
                <a:spcPct val="20000"/>
              </a:spcBef>
              <a:spcAft>
                <a:spcPct val="0"/>
              </a:spcAft>
              <a:buClr>
                <a:srgbClr val="FF6600"/>
              </a:buClr>
              <a:buSzPct val="75000"/>
              <a:buChar char="»"/>
              <a:defRPr sz="2000">
                <a:solidFill>
                  <a:srgbClr val="003366"/>
                </a:solidFill>
                <a:latin typeface="+mn-lt"/>
              </a:defRPr>
            </a:lvl6pPr>
            <a:lvl7pPr marL="2971800" indent="-228600" algn="l" rtl="0" eaLnBrk="0" fontAlgn="base" hangingPunct="0">
              <a:spcBef>
                <a:spcPct val="20000"/>
              </a:spcBef>
              <a:spcAft>
                <a:spcPct val="0"/>
              </a:spcAft>
              <a:buClr>
                <a:srgbClr val="FF6600"/>
              </a:buClr>
              <a:buSzPct val="75000"/>
              <a:buChar char="»"/>
              <a:defRPr sz="2000">
                <a:solidFill>
                  <a:srgbClr val="003366"/>
                </a:solidFill>
                <a:latin typeface="+mn-lt"/>
              </a:defRPr>
            </a:lvl7pPr>
            <a:lvl8pPr marL="3429000" indent="-228600" algn="l" rtl="0" eaLnBrk="0" fontAlgn="base" hangingPunct="0">
              <a:spcBef>
                <a:spcPct val="20000"/>
              </a:spcBef>
              <a:spcAft>
                <a:spcPct val="0"/>
              </a:spcAft>
              <a:buClr>
                <a:srgbClr val="FF6600"/>
              </a:buClr>
              <a:buSzPct val="75000"/>
              <a:buChar char="»"/>
              <a:defRPr sz="2000">
                <a:solidFill>
                  <a:srgbClr val="003366"/>
                </a:solidFill>
                <a:latin typeface="+mn-lt"/>
              </a:defRPr>
            </a:lvl8pPr>
            <a:lvl9pPr marL="3886200" indent="-228600" algn="l" rtl="0" eaLnBrk="0" fontAlgn="base" hangingPunct="0">
              <a:spcBef>
                <a:spcPct val="20000"/>
              </a:spcBef>
              <a:spcAft>
                <a:spcPct val="0"/>
              </a:spcAft>
              <a:buClr>
                <a:srgbClr val="FF6600"/>
              </a:buClr>
              <a:buSzPct val="75000"/>
              <a:buChar char="»"/>
              <a:defRPr sz="2000">
                <a:solidFill>
                  <a:srgbClr val="003366"/>
                </a:solidFill>
                <a:latin typeface="+mn-lt"/>
              </a:defRPr>
            </a:lvl9pPr>
          </a:lstStyle>
          <a:p>
            <a:pPr eaLnBrk="1" hangingPunct="1">
              <a:buFont typeface="Monotype Sorts" pitchFamily="2" charset="2"/>
              <a:buNone/>
            </a:pPr>
            <a:endParaRPr lang="en-GB" sz="2800" b="0" dirty="0" smtClean="0">
              <a:solidFill>
                <a:schemeClr val="bg1">
                  <a:lumMod val="75000"/>
                </a:schemeClr>
              </a:solidFill>
            </a:endParaRPr>
          </a:p>
          <a:p>
            <a:pPr eaLnBrk="1" hangingPunct="1"/>
            <a:r>
              <a:rPr lang="en-GB" sz="2800" dirty="0">
                <a:solidFill>
                  <a:schemeClr val="bg1">
                    <a:lumMod val="65000"/>
                  </a:schemeClr>
                </a:solidFill>
              </a:rPr>
              <a:t>Challenges for Power Electronics</a:t>
            </a:r>
          </a:p>
          <a:p>
            <a:pPr eaLnBrk="1" hangingPunct="1"/>
            <a:r>
              <a:rPr lang="en-GB" sz="2800" dirty="0" smtClean="0"/>
              <a:t>Integration Opportunities</a:t>
            </a:r>
            <a:endParaRPr lang="en-GB" sz="2800" dirty="0"/>
          </a:p>
          <a:p>
            <a:pPr eaLnBrk="1" hangingPunct="1"/>
            <a:r>
              <a:rPr lang="en-GB" sz="2800" dirty="0">
                <a:solidFill>
                  <a:schemeClr val="bg1">
                    <a:lumMod val="65000"/>
                  </a:schemeClr>
                </a:solidFill>
              </a:rPr>
              <a:t>Integrated Thermal Management </a:t>
            </a:r>
          </a:p>
          <a:p>
            <a:pPr eaLnBrk="1" hangingPunct="1"/>
            <a:r>
              <a:rPr lang="en-GB" sz="2800" dirty="0">
                <a:solidFill>
                  <a:schemeClr val="bg1">
                    <a:lumMod val="65000"/>
                  </a:schemeClr>
                </a:solidFill>
              </a:rPr>
              <a:t>Integrated Electromagnetic Management</a:t>
            </a:r>
          </a:p>
          <a:p>
            <a:pPr eaLnBrk="1" hangingPunct="1"/>
            <a:r>
              <a:rPr lang="en-GB" sz="2800" dirty="0">
                <a:solidFill>
                  <a:schemeClr val="bg1">
                    <a:lumMod val="65000"/>
                  </a:schemeClr>
                </a:solidFill>
              </a:rPr>
              <a:t>VESI Power module Vision </a:t>
            </a:r>
          </a:p>
          <a:p>
            <a:pPr eaLnBrk="1" hangingPunct="1"/>
            <a:r>
              <a:rPr lang="en-GB" sz="2800" dirty="0" smtClean="0">
                <a:solidFill>
                  <a:schemeClr val="bg1">
                    <a:lumMod val="65000"/>
                  </a:schemeClr>
                </a:solidFill>
              </a:rPr>
              <a:t>Demonstrators</a:t>
            </a:r>
            <a:endParaRPr lang="en-GB" sz="2800" dirty="0">
              <a:solidFill>
                <a:schemeClr val="bg1">
                  <a:lumMod val="65000"/>
                </a:schemeClr>
              </a:solidFill>
            </a:endParaRPr>
          </a:p>
          <a:p>
            <a:pPr eaLnBrk="1" hangingPunct="1"/>
            <a:r>
              <a:rPr lang="en-GB" sz="2800" dirty="0" smtClean="0">
                <a:solidFill>
                  <a:schemeClr val="bg1">
                    <a:lumMod val="65000"/>
                  </a:schemeClr>
                </a:solidFill>
              </a:rPr>
              <a:t>Conclusions</a:t>
            </a:r>
            <a:endParaRPr lang="en-GB" sz="2800" dirty="0">
              <a:solidFill>
                <a:schemeClr val="bg1">
                  <a:lumMod val="65000"/>
                </a:schemeClr>
              </a:solidFill>
            </a:endParaRPr>
          </a:p>
        </p:txBody>
      </p:sp>
    </p:spTree>
    <p:extLst>
      <p:ext uri="{BB962C8B-B14F-4D97-AF65-F5344CB8AC3E}">
        <p14:creationId xmlns:p14="http://schemas.microsoft.com/office/powerpoint/2010/main" val="3699545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67544" y="-78132"/>
            <a:ext cx="8229600" cy="1143000"/>
          </a:xfrm>
        </p:spPr>
        <p:txBody>
          <a:bodyPr>
            <a:normAutofit/>
          </a:bodyPr>
          <a:lstStyle/>
          <a:p>
            <a:r>
              <a:rPr lang="en-GB" sz="4000" dirty="0" smtClean="0"/>
              <a:t>Converter Packaging</a:t>
            </a:r>
          </a:p>
        </p:txBody>
      </p:sp>
      <p:sp>
        <p:nvSpPr>
          <p:cNvPr id="25603" name="Rectangle 3"/>
          <p:cNvSpPr>
            <a:spLocks noGrp="1" noChangeArrowheads="1"/>
          </p:cNvSpPr>
          <p:nvPr>
            <p:ph type="body" idx="1"/>
          </p:nvPr>
        </p:nvSpPr>
        <p:spPr>
          <a:xfrm>
            <a:off x="251520" y="836712"/>
            <a:ext cx="8382000" cy="5112568"/>
          </a:xfrm>
        </p:spPr>
        <p:txBody>
          <a:bodyPr>
            <a:normAutofit fontScale="85000" lnSpcReduction="10000"/>
          </a:bodyPr>
          <a:lstStyle/>
          <a:p>
            <a:r>
              <a:rPr lang="de-DE" dirty="0" smtClean="0"/>
              <a:t>Typical power converter consists of </a:t>
            </a:r>
          </a:p>
          <a:p>
            <a:pPr lvl="1"/>
            <a:r>
              <a:rPr lang="de-DE" dirty="0" smtClean="0"/>
              <a:t>semiconductor power modules </a:t>
            </a:r>
          </a:p>
          <a:p>
            <a:pPr lvl="1"/>
            <a:r>
              <a:rPr lang="de-DE" dirty="0" smtClean="0"/>
              <a:t>a physically separate DC-link </a:t>
            </a:r>
          </a:p>
          <a:p>
            <a:pPr lvl="1"/>
            <a:r>
              <a:rPr lang="de-DE" dirty="0" smtClean="0"/>
              <a:t>a separate input and/or output filter</a:t>
            </a:r>
          </a:p>
          <a:p>
            <a:pPr lvl="1"/>
            <a:r>
              <a:rPr lang="de-DE" dirty="0" smtClean="0"/>
              <a:t>EMI filters</a:t>
            </a:r>
          </a:p>
          <a:p>
            <a:pPr lvl="1"/>
            <a:r>
              <a:rPr lang="de-DE" dirty="0" smtClean="0"/>
              <a:t>gate drivers</a:t>
            </a:r>
          </a:p>
          <a:p>
            <a:pPr lvl="1"/>
            <a:r>
              <a:rPr lang="de-DE" dirty="0" smtClean="0"/>
              <a:t>controllers and sensors</a:t>
            </a:r>
          </a:p>
          <a:p>
            <a:r>
              <a:rPr lang="en-GB" dirty="0" smtClean="0"/>
              <a:t>Demarcation of technological disciplines means electrical, mechanical and thermal aspects are treated separately by separate teams</a:t>
            </a:r>
          </a:p>
          <a:p>
            <a:r>
              <a:rPr lang="de-DE" dirty="0" smtClean="0"/>
              <a:t>Each component is designed separately, cooled separately and has its own operational requirements</a:t>
            </a:r>
            <a:r>
              <a:rPr lang="en-GB" dirty="0" smtClean="0"/>
              <a:t> </a:t>
            </a:r>
          </a:p>
        </p:txBody>
      </p:sp>
      <p:pic>
        <p:nvPicPr>
          <p:cNvPr id="25604" name="Picture 5" descr="PIC000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5592" y="908720"/>
            <a:ext cx="2246312" cy="273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68671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0"/>
            <a:ext cx="8742205" cy="836613"/>
          </a:xfrm>
        </p:spPr>
        <p:txBody>
          <a:bodyPr>
            <a:noAutofit/>
          </a:bodyPr>
          <a:lstStyle/>
          <a:p>
            <a:r>
              <a:rPr lang="en-GB" sz="4000" dirty="0" smtClean="0"/>
              <a:t>Integration Opportunities?</a:t>
            </a:r>
          </a:p>
        </p:txBody>
      </p:sp>
      <p:grpSp>
        <p:nvGrpSpPr>
          <p:cNvPr id="32771" name="Group 3"/>
          <p:cNvGrpSpPr>
            <a:grpSpLocks noChangeAspect="1"/>
          </p:cNvGrpSpPr>
          <p:nvPr/>
        </p:nvGrpSpPr>
        <p:grpSpPr bwMode="auto">
          <a:xfrm>
            <a:off x="2296955" y="871960"/>
            <a:ext cx="4537075" cy="2876550"/>
            <a:chOff x="3269" y="4455"/>
            <a:chExt cx="5578" cy="3535"/>
          </a:xfrm>
        </p:grpSpPr>
        <p:sp>
          <p:nvSpPr>
            <p:cNvPr id="32788" name="AutoShape 4"/>
            <p:cNvSpPr>
              <a:spLocks noChangeAspect="1" noChangeArrowheads="1"/>
            </p:cNvSpPr>
            <p:nvPr/>
          </p:nvSpPr>
          <p:spPr bwMode="auto">
            <a:xfrm>
              <a:off x="3269" y="4455"/>
              <a:ext cx="5578" cy="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789" name="Rectangle 5"/>
            <p:cNvSpPr>
              <a:spLocks noChangeArrowheads="1"/>
            </p:cNvSpPr>
            <p:nvPr/>
          </p:nvSpPr>
          <p:spPr bwMode="auto">
            <a:xfrm>
              <a:off x="4964" y="5161"/>
              <a:ext cx="456" cy="2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841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54" tIns="8954" rIns="8954" bIns="8954"/>
            <a:lstStyle/>
            <a:p>
              <a:r>
                <a:rPr lang="en-GB" altLang="ja-JP" sz="700">
                  <a:latin typeface="Times New Roman" pitchFamily="18" charset="0"/>
                  <a:ea typeface="ＭＳ 明朝" charset="-128"/>
                </a:rPr>
                <a:t>S</a:t>
              </a:r>
              <a:r>
                <a:rPr lang="en-GB" altLang="ja-JP" sz="700" baseline="-25000">
                  <a:latin typeface="Times New Roman" pitchFamily="18" charset="0"/>
                  <a:ea typeface="ＭＳ 明朝" charset="-128"/>
                </a:rPr>
                <a:t>A+</a:t>
              </a:r>
              <a:endParaRPr lang="en-GB"/>
            </a:p>
          </p:txBody>
        </p:sp>
        <p:sp>
          <p:nvSpPr>
            <p:cNvPr id="32790" name="Rectangle 6"/>
            <p:cNvSpPr>
              <a:spLocks noChangeArrowheads="1"/>
            </p:cNvSpPr>
            <p:nvPr/>
          </p:nvSpPr>
          <p:spPr bwMode="auto">
            <a:xfrm>
              <a:off x="5010" y="5937"/>
              <a:ext cx="455" cy="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841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54" tIns="8954" rIns="8954" bIns="8954"/>
            <a:lstStyle/>
            <a:p>
              <a:r>
                <a:rPr lang="en-GB" altLang="ja-JP" sz="700">
                  <a:latin typeface="Times New Roman" pitchFamily="18" charset="0"/>
                  <a:ea typeface="ＭＳ 明朝" charset="-128"/>
                </a:rPr>
                <a:t>S</a:t>
              </a:r>
              <a:r>
                <a:rPr lang="en-GB" altLang="ja-JP" sz="700" baseline="-25000">
                  <a:latin typeface="Times New Roman" pitchFamily="18" charset="0"/>
                  <a:ea typeface="ＭＳ 明朝" charset="-128"/>
                </a:rPr>
                <a:t>A-</a:t>
              </a:r>
              <a:endParaRPr lang="en-GB"/>
            </a:p>
          </p:txBody>
        </p:sp>
        <p:sp>
          <p:nvSpPr>
            <p:cNvPr id="32791" name="Rectangle 7"/>
            <p:cNvSpPr>
              <a:spLocks noChangeArrowheads="1"/>
            </p:cNvSpPr>
            <p:nvPr/>
          </p:nvSpPr>
          <p:spPr bwMode="auto">
            <a:xfrm>
              <a:off x="5785" y="5161"/>
              <a:ext cx="355" cy="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841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54" tIns="8954" rIns="8954" bIns="8954"/>
            <a:lstStyle/>
            <a:p>
              <a:r>
                <a:rPr lang="en-GB" altLang="ja-JP" sz="700">
                  <a:latin typeface="Times New Roman" pitchFamily="18" charset="0"/>
                  <a:ea typeface="ＭＳ 明朝" charset="-128"/>
                </a:rPr>
                <a:t>D</a:t>
              </a:r>
              <a:r>
                <a:rPr lang="en-GB" altLang="ja-JP" sz="700" baseline="-25000">
                  <a:latin typeface="Times New Roman" pitchFamily="18" charset="0"/>
                  <a:ea typeface="ＭＳ 明朝" charset="-128"/>
                </a:rPr>
                <a:t>A+</a:t>
              </a:r>
              <a:endParaRPr lang="en-GB"/>
            </a:p>
          </p:txBody>
        </p:sp>
        <p:sp>
          <p:nvSpPr>
            <p:cNvPr id="32792" name="Rectangle 8"/>
            <p:cNvSpPr>
              <a:spLocks noChangeArrowheads="1"/>
            </p:cNvSpPr>
            <p:nvPr/>
          </p:nvSpPr>
          <p:spPr bwMode="auto">
            <a:xfrm>
              <a:off x="5831" y="6112"/>
              <a:ext cx="320" cy="3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841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54" tIns="8954" rIns="8954" bIns="8954"/>
            <a:lstStyle/>
            <a:p>
              <a:r>
                <a:rPr lang="en-GB" altLang="ja-JP" sz="700">
                  <a:latin typeface="Times New Roman" pitchFamily="18" charset="0"/>
                  <a:ea typeface="ＭＳ 明朝" charset="-128"/>
                </a:rPr>
                <a:t>D</a:t>
              </a:r>
              <a:r>
                <a:rPr lang="en-GB" altLang="ja-JP" sz="700" baseline="-25000">
                  <a:latin typeface="Times New Roman" pitchFamily="18" charset="0"/>
                  <a:ea typeface="ＭＳ 明朝" charset="-128"/>
                </a:rPr>
                <a:t>A-</a:t>
              </a:r>
              <a:endParaRPr lang="en-GB"/>
            </a:p>
          </p:txBody>
        </p:sp>
        <p:sp>
          <p:nvSpPr>
            <p:cNvPr id="32793" name="Rectangle 9"/>
            <p:cNvSpPr>
              <a:spLocks noChangeArrowheads="1"/>
            </p:cNvSpPr>
            <p:nvPr/>
          </p:nvSpPr>
          <p:spPr bwMode="auto">
            <a:xfrm>
              <a:off x="8567" y="7023"/>
              <a:ext cx="228" cy="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841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54" tIns="8954" rIns="8954" bIns="8954"/>
            <a:lstStyle/>
            <a:p>
              <a:r>
                <a:rPr lang="en-GB" altLang="ja-JP" sz="700" b="1">
                  <a:latin typeface="Times New Roman" pitchFamily="18" charset="0"/>
                  <a:ea typeface="ＭＳ 明朝" charset="-128"/>
                </a:rPr>
                <a:t>P</a:t>
              </a:r>
              <a:r>
                <a:rPr lang="en-GB" altLang="ja-JP" sz="700" b="1" baseline="-25000">
                  <a:latin typeface="Times New Roman" pitchFamily="18" charset="0"/>
                  <a:ea typeface="ＭＳ 明朝" charset="-128"/>
                </a:rPr>
                <a:t>A</a:t>
              </a:r>
              <a:endParaRPr lang="en-GB"/>
            </a:p>
          </p:txBody>
        </p:sp>
        <p:sp>
          <p:nvSpPr>
            <p:cNvPr id="32794" name="Rectangle 10"/>
            <p:cNvSpPr>
              <a:spLocks noChangeArrowheads="1"/>
            </p:cNvSpPr>
            <p:nvPr/>
          </p:nvSpPr>
          <p:spPr bwMode="auto">
            <a:xfrm>
              <a:off x="3642" y="6112"/>
              <a:ext cx="821" cy="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841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54" tIns="8954" rIns="8954" bIns="8954"/>
            <a:lstStyle/>
            <a:p>
              <a:r>
                <a:rPr lang="en-GB" altLang="ja-JP" sz="700">
                  <a:latin typeface="Times New Roman" pitchFamily="18" charset="0"/>
                  <a:ea typeface="ＭＳ 明朝" charset="-128"/>
                </a:rPr>
                <a:t>600 V</a:t>
              </a:r>
              <a:endParaRPr lang="en-GB"/>
            </a:p>
          </p:txBody>
        </p:sp>
        <p:sp>
          <p:nvSpPr>
            <p:cNvPr id="32795" name="Rectangle 11"/>
            <p:cNvSpPr>
              <a:spLocks noChangeArrowheads="1"/>
            </p:cNvSpPr>
            <p:nvPr/>
          </p:nvSpPr>
          <p:spPr bwMode="auto">
            <a:xfrm>
              <a:off x="3540" y="4699"/>
              <a:ext cx="4836" cy="2136"/>
            </a:xfrm>
            <a:prstGeom prst="rect">
              <a:avLst/>
            </a:prstGeom>
            <a:noFill/>
            <a:ln>
              <a:noFill/>
            </a:ln>
            <a:extLst>
              <a:ext uri="{909E8E84-426E-40DD-AFC4-6F175D3DCCD1}">
                <a14:hiddenFill xmlns:a14="http://schemas.microsoft.com/office/drawing/2010/main">
                  <a:solidFill>
                    <a:srgbClr val="3366FF">
                      <a:alpha val="50195"/>
                    </a:srgbClr>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32796" name="Group 12"/>
            <p:cNvGrpSpPr>
              <a:grpSpLocks/>
            </p:cNvGrpSpPr>
            <p:nvPr/>
          </p:nvGrpSpPr>
          <p:grpSpPr bwMode="auto">
            <a:xfrm>
              <a:off x="4052" y="5617"/>
              <a:ext cx="366" cy="366"/>
              <a:chOff x="-54" y="1"/>
              <a:chExt cx="20108" cy="19999"/>
            </a:xfrm>
          </p:grpSpPr>
          <p:sp>
            <p:nvSpPr>
              <p:cNvPr id="33014" name="Line 13"/>
              <p:cNvSpPr>
                <a:spLocks noChangeShapeType="1"/>
              </p:cNvSpPr>
              <p:nvPr/>
            </p:nvSpPr>
            <p:spPr bwMode="auto">
              <a:xfrm flipV="1">
                <a:off x="9978" y="12473"/>
                <a:ext cx="44" cy="7527"/>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15" name="Line 14"/>
              <p:cNvSpPr>
                <a:spLocks noChangeShapeType="1"/>
              </p:cNvSpPr>
              <p:nvPr/>
            </p:nvSpPr>
            <p:spPr bwMode="auto">
              <a:xfrm flipH="1">
                <a:off x="-54" y="12473"/>
                <a:ext cx="20108" cy="44"/>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16" name="Line 15"/>
              <p:cNvSpPr>
                <a:spLocks noChangeShapeType="1"/>
              </p:cNvSpPr>
              <p:nvPr/>
            </p:nvSpPr>
            <p:spPr bwMode="auto">
              <a:xfrm flipV="1">
                <a:off x="9978" y="1"/>
                <a:ext cx="44" cy="7527"/>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17" name="Rectangle 16"/>
              <p:cNvSpPr>
                <a:spLocks noChangeArrowheads="1"/>
              </p:cNvSpPr>
              <p:nvPr/>
            </p:nvSpPr>
            <p:spPr bwMode="auto">
              <a:xfrm>
                <a:off x="-54" y="7484"/>
                <a:ext cx="20108" cy="2538"/>
              </a:xfrm>
              <a:prstGeom prst="rect">
                <a:avLst/>
              </a:prstGeom>
              <a:solidFill>
                <a:srgbClr val="FFFFFF"/>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32797" name="Line 17"/>
            <p:cNvSpPr>
              <a:spLocks noChangeShapeType="1"/>
            </p:cNvSpPr>
            <p:nvPr/>
          </p:nvSpPr>
          <p:spPr bwMode="auto">
            <a:xfrm>
              <a:off x="4235" y="5982"/>
              <a:ext cx="0" cy="7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798" name="Line 18"/>
            <p:cNvSpPr>
              <a:spLocks noChangeShapeType="1"/>
            </p:cNvSpPr>
            <p:nvPr/>
          </p:nvSpPr>
          <p:spPr bwMode="auto">
            <a:xfrm flipV="1">
              <a:off x="4235" y="4979"/>
              <a:ext cx="0" cy="6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32799" name="Group 19"/>
            <p:cNvGrpSpPr>
              <a:grpSpLocks/>
            </p:cNvGrpSpPr>
            <p:nvPr/>
          </p:nvGrpSpPr>
          <p:grpSpPr bwMode="auto">
            <a:xfrm>
              <a:off x="5147" y="5116"/>
              <a:ext cx="639" cy="776"/>
              <a:chOff x="4813" y="4120"/>
              <a:chExt cx="639" cy="776"/>
            </a:xfrm>
          </p:grpSpPr>
          <p:grpSp>
            <p:nvGrpSpPr>
              <p:cNvPr id="32995" name="Group 20"/>
              <p:cNvGrpSpPr>
                <a:grpSpLocks/>
              </p:cNvGrpSpPr>
              <p:nvPr/>
            </p:nvGrpSpPr>
            <p:grpSpPr bwMode="auto">
              <a:xfrm>
                <a:off x="5178" y="4393"/>
                <a:ext cx="274" cy="275"/>
                <a:chOff x="53" y="0"/>
                <a:chExt cx="19894" cy="20000"/>
              </a:xfrm>
            </p:grpSpPr>
            <p:sp>
              <p:nvSpPr>
                <p:cNvPr id="33008" name="Line 21"/>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09" name="Line 22"/>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10" name="Line 23"/>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11" name="Line 24"/>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12" name="Line 25"/>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13" name="Line 26"/>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32996" name="Group 27"/>
              <p:cNvGrpSpPr>
                <a:grpSpLocks/>
              </p:cNvGrpSpPr>
              <p:nvPr/>
            </p:nvGrpSpPr>
            <p:grpSpPr bwMode="auto">
              <a:xfrm>
                <a:off x="4813" y="4348"/>
                <a:ext cx="275" cy="274"/>
                <a:chOff x="-79" y="1"/>
                <a:chExt cx="20237" cy="19998"/>
              </a:xfrm>
            </p:grpSpPr>
            <p:sp>
              <p:nvSpPr>
                <p:cNvPr id="33003" name="Line 28"/>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04" name="Line 29"/>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05" name="Line 30"/>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06" name="Line 31"/>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07" name="Line 32"/>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32997" name="Line 33"/>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98" name="Line 34"/>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99" name="Line 35"/>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00" name="Line 36"/>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01" name="Line 37"/>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3002" name="Line 38"/>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32800" name="Line 39"/>
            <p:cNvSpPr>
              <a:spLocks noChangeShapeType="1"/>
            </p:cNvSpPr>
            <p:nvPr/>
          </p:nvSpPr>
          <p:spPr bwMode="auto">
            <a:xfrm>
              <a:off x="3278" y="4972"/>
              <a:ext cx="4787" cy="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01" name="Line 40"/>
            <p:cNvSpPr>
              <a:spLocks noChangeShapeType="1"/>
            </p:cNvSpPr>
            <p:nvPr/>
          </p:nvSpPr>
          <p:spPr bwMode="auto">
            <a:xfrm flipV="1">
              <a:off x="5420" y="4979"/>
              <a:ext cx="2" cy="18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32802" name="Group 41"/>
            <p:cNvGrpSpPr>
              <a:grpSpLocks/>
            </p:cNvGrpSpPr>
            <p:nvPr/>
          </p:nvGrpSpPr>
          <p:grpSpPr bwMode="auto">
            <a:xfrm>
              <a:off x="5147" y="5891"/>
              <a:ext cx="639" cy="776"/>
              <a:chOff x="4813" y="4120"/>
              <a:chExt cx="639" cy="776"/>
            </a:xfrm>
          </p:grpSpPr>
          <p:grpSp>
            <p:nvGrpSpPr>
              <p:cNvPr id="32976" name="Group 42"/>
              <p:cNvGrpSpPr>
                <a:grpSpLocks/>
              </p:cNvGrpSpPr>
              <p:nvPr/>
            </p:nvGrpSpPr>
            <p:grpSpPr bwMode="auto">
              <a:xfrm>
                <a:off x="5178" y="4393"/>
                <a:ext cx="274" cy="275"/>
                <a:chOff x="53" y="0"/>
                <a:chExt cx="19894" cy="20000"/>
              </a:xfrm>
            </p:grpSpPr>
            <p:sp>
              <p:nvSpPr>
                <p:cNvPr id="32989" name="Line 43"/>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90" name="Line 44"/>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91" name="Line 45"/>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92" name="Line 46"/>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93" name="Line 47"/>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94" name="Line 48"/>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32977" name="Group 49"/>
              <p:cNvGrpSpPr>
                <a:grpSpLocks/>
              </p:cNvGrpSpPr>
              <p:nvPr/>
            </p:nvGrpSpPr>
            <p:grpSpPr bwMode="auto">
              <a:xfrm>
                <a:off x="4813" y="4348"/>
                <a:ext cx="275" cy="274"/>
                <a:chOff x="-79" y="1"/>
                <a:chExt cx="20237" cy="19998"/>
              </a:xfrm>
            </p:grpSpPr>
            <p:sp>
              <p:nvSpPr>
                <p:cNvPr id="32984" name="Line 50"/>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85" name="Line 51"/>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86" name="Line 52"/>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87" name="Line 53"/>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88" name="Line 54"/>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32978" name="Line 55"/>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79" name="Line 56"/>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80" name="Line 57"/>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81" name="Line 58"/>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82" name="Line 59"/>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83" name="Line 60"/>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32803" name="Line 61"/>
            <p:cNvSpPr>
              <a:spLocks noChangeShapeType="1"/>
            </p:cNvSpPr>
            <p:nvPr/>
          </p:nvSpPr>
          <p:spPr bwMode="auto">
            <a:xfrm>
              <a:off x="3323" y="6704"/>
              <a:ext cx="4742" cy="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04" name="Line 62"/>
            <p:cNvSpPr>
              <a:spLocks noChangeShapeType="1"/>
            </p:cNvSpPr>
            <p:nvPr/>
          </p:nvSpPr>
          <p:spPr bwMode="auto">
            <a:xfrm flipV="1">
              <a:off x="5420" y="6666"/>
              <a:ext cx="0" cy="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05" name="Line 63"/>
            <p:cNvSpPr>
              <a:spLocks noChangeShapeType="1"/>
            </p:cNvSpPr>
            <p:nvPr/>
          </p:nvSpPr>
          <p:spPr bwMode="auto">
            <a:xfrm>
              <a:off x="4919" y="5481"/>
              <a:ext cx="228" cy="0"/>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32806" name="Line 64"/>
            <p:cNvSpPr>
              <a:spLocks noChangeShapeType="1"/>
            </p:cNvSpPr>
            <p:nvPr/>
          </p:nvSpPr>
          <p:spPr bwMode="auto">
            <a:xfrm>
              <a:off x="4919" y="5754"/>
              <a:ext cx="501" cy="0"/>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32807" name="Line 65"/>
            <p:cNvSpPr>
              <a:spLocks noChangeShapeType="1"/>
            </p:cNvSpPr>
            <p:nvPr/>
          </p:nvSpPr>
          <p:spPr bwMode="auto">
            <a:xfrm>
              <a:off x="4919" y="6256"/>
              <a:ext cx="273" cy="1"/>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32808" name="Line 66"/>
            <p:cNvSpPr>
              <a:spLocks noChangeShapeType="1"/>
            </p:cNvSpPr>
            <p:nvPr/>
          </p:nvSpPr>
          <p:spPr bwMode="auto">
            <a:xfrm>
              <a:off x="4919" y="6529"/>
              <a:ext cx="501" cy="1"/>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32809" name="Line 67"/>
            <p:cNvSpPr>
              <a:spLocks noChangeShapeType="1"/>
            </p:cNvSpPr>
            <p:nvPr/>
          </p:nvSpPr>
          <p:spPr bwMode="auto">
            <a:xfrm flipV="1">
              <a:off x="5420" y="5838"/>
              <a:ext cx="411" cy="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10" name="Line 68"/>
            <p:cNvSpPr>
              <a:spLocks noChangeShapeType="1"/>
            </p:cNvSpPr>
            <p:nvPr/>
          </p:nvSpPr>
          <p:spPr bwMode="auto">
            <a:xfrm flipV="1">
              <a:off x="3551" y="5161"/>
              <a:ext cx="1" cy="136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811" name="Text Box 69"/>
            <p:cNvSpPr txBox="1">
              <a:spLocks noChangeArrowheads="1"/>
            </p:cNvSpPr>
            <p:nvPr/>
          </p:nvSpPr>
          <p:spPr bwMode="auto">
            <a:xfrm>
              <a:off x="3551" y="5064"/>
              <a:ext cx="1004" cy="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65" tIns="32233" rIns="64465" bIns="32233"/>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700">
                  <a:latin typeface="Times New Roman" pitchFamily="18" charset="0"/>
                  <a:ea typeface="ＭＳ 明朝" charset="-128"/>
                </a:rPr>
                <a:t>C</a:t>
              </a:r>
              <a:r>
                <a:rPr lang="en-GB" altLang="ja-JP" sz="700" baseline="-25000">
                  <a:latin typeface="Times New Roman" pitchFamily="18" charset="0"/>
                  <a:ea typeface="ＭＳ 明朝" charset="-128"/>
                </a:rPr>
                <a:t>DC</a:t>
              </a:r>
            </a:p>
            <a:p>
              <a:pPr eaLnBrk="1" hangingPunct="1"/>
              <a:r>
                <a:rPr lang="en-GB" altLang="ja-JP" sz="700">
                  <a:latin typeface="Times New Roman" pitchFamily="18" charset="0"/>
                  <a:ea typeface="ＭＳ 明朝" charset="-128"/>
                </a:rPr>
                <a:t>20</a:t>
              </a:r>
              <a:r>
                <a:rPr lang="en-GB" altLang="ja-JP" sz="700">
                  <a:latin typeface="Symbol" pitchFamily="18" charset="2"/>
                  <a:ea typeface="ＭＳ 明朝" charset="-128"/>
                </a:rPr>
                <a:t>m</a:t>
              </a:r>
              <a:r>
                <a:rPr lang="en-GB" altLang="ja-JP" sz="700">
                  <a:latin typeface="Times New Roman" pitchFamily="18" charset="0"/>
                  <a:ea typeface="ＭＳ 明朝" charset="-128"/>
                </a:rPr>
                <a:t>F, 1000V</a:t>
              </a:r>
              <a:endParaRPr lang="en-GB"/>
            </a:p>
          </p:txBody>
        </p:sp>
        <p:sp>
          <p:nvSpPr>
            <p:cNvPr id="32812" name="Rectangle 70"/>
            <p:cNvSpPr>
              <a:spLocks noChangeArrowheads="1"/>
            </p:cNvSpPr>
            <p:nvPr/>
          </p:nvSpPr>
          <p:spPr bwMode="auto">
            <a:xfrm>
              <a:off x="8567" y="6431"/>
              <a:ext cx="228" cy="3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841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54" tIns="8954" rIns="8954" bIns="8954"/>
            <a:lstStyle/>
            <a:p>
              <a:r>
                <a:rPr lang="en-GB" altLang="ja-JP" sz="700" b="1">
                  <a:latin typeface="Times New Roman" pitchFamily="18" charset="0"/>
                  <a:ea typeface="ＭＳ 明朝" charset="-128"/>
                </a:rPr>
                <a:t>P</a:t>
              </a:r>
              <a:r>
                <a:rPr lang="en-GB" altLang="ja-JP" sz="700" b="1" baseline="-25000">
                  <a:latin typeface="Times New Roman" pitchFamily="18" charset="0"/>
                  <a:ea typeface="ＭＳ 明朝" charset="-128"/>
                </a:rPr>
                <a:t>B</a:t>
              </a:r>
              <a:endParaRPr lang="en-GB"/>
            </a:p>
          </p:txBody>
        </p:sp>
        <p:grpSp>
          <p:nvGrpSpPr>
            <p:cNvPr id="32813" name="Group 71"/>
            <p:cNvGrpSpPr>
              <a:grpSpLocks/>
            </p:cNvGrpSpPr>
            <p:nvPr/>
          </p:nvGrpSpPr>
          <p:grpSpPr bwMode="auto">
            <a:xfrm>
              <a:off x="6423" y="5114"/>
              <a:ext cx="639" cy="776"/>
              <a:chOff x="4813" y="4120"/>
              <a:chExt cx="639" cy="776"/>
            </a:xfrm>
          </p:grpSpPr>
          <p:grpSp>
            <p:nvGrpSpPr>
              <p:cNvPr id="32957" name="Group 72"/>
              <p:cNvGrpSpPr>
                <a:grpSpLocks/>
              </p:cNvGrpSpPr>
              <p:nvPr/>
            </p:nvGrpSpPr>
            <p:grpSpPr bwMode="auto">
              <a:xfrm>
                <a:off x="5178" y="4393"/>
                <a:ext cx="274" cy="275"/>
                <a:chOff x="53" y="0"/>
                <a:chExt cx="19894" cy="20000"/>
              </a:xfrm>
            </p:grpSpPr>
            <p:sp>
              <p:nvSpPr>
                <p:cNvPr id="32970" name="Line 73"/>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71" name="Line 74"/>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72" name="Line 75"/>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73" name="Line 76"/>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74" name="Line 77"/>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75" name="Line 78"/>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32958" name="Group 79"/>
              <p:cNvGrpSpPr>
                <a:grpSpLocks/>
              </p:cNvGrpSpPr>
              <p:nvPr/>
            </p:nvGrpSpPr>
            <p:grpSpPr bwMode="auto">
              <a:xfrm>
                <a:off x="4813" y="4348"/>
                <a:ext cx="275" cy="274"/>
                <a:chOff x="-79" y="1"/>
                <a:chExt cx="20237" cy="19998"/>
              </a:xfrm>
            </p:grpSpPr>
            <p:sp>
              <p:nvSpPr>
                <p:cNvPr id="32965" name="Line 80"/>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66" name="Line 81"/>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67" name="Line 82"/>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68" name="Line 83"/>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69" name="Line 84"/>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32959" name="Line 85"/>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60" name="Line 86"/>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61" name="Line 87"/>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62" name="Line 88"/>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63" name="Line 89"/>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64" name="Line 90"/>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32814" name="Line 91"/>
            <p:cNvSpPr>
              <a:spLocks noChangeShapeType="1"/>
            </p:cNvSpPr>
            <p:nvPr/>
          </p:nvSpPr>
          <p:spPr bwMode="auto">
            <a:xfrm flipV="1">
              <a:off x="6696" y="4977"/>
              <a:ext cx="2" cy="18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32815" name="Group 92"/>
            <p:cNvGrpSpPr>
              <a:grpSpLocks/>
            </p:cNvGrpSpPr>
            <p:nvPr/>
          </p:nvGrpSpPr>
          <p:grpSpPr bwMode="auto">
            <a:xfrm>
              <a:off x="6423" y="5889"/>
              <a:ext cx="639" cy="776"/>
              <a:chOff x="4813" y="4120"/>
              <a:chExt cx="639" cy="776"/>
            </a:xfrm>
          </p:grpSpPr>
          <p:grpSp>
            <p:nvGrpSpPr>
              <p:cNvPr id="32938" name="Group 93"/>
              <p:cNvGrpSpPr>
                <a:grpSpLocks/>
              </p:cNvGrpSpPr>
              <p:nvPr/>
            </p:nvGrpSpPr>
            <p:grpSpPr bwMode="auto">
              <a:xfrm>
                <a:off x="5178" y="4393"/>
                <a:ext cx="274" cy="275"/>
                <a:chOff x="53" y="0"/>
                <a:chExt cx="19894" cy="20000"/>
              </a:xfrm>
            </p:grpSpPr>
            <p:sp>
              <p:nvSpPr>
                <p:cNvPr id="32951" name="Line 94"/>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52" name="Line 95"/>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53" name="Line 96"/>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54" name="Line 97"/>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55" name="Line 98"/>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56" name="Line 99"/>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32939" name="Group 100"/>
              <p:cNvGrpSpPr>
                <a:grpSpLocks/>
              </p:cNvGrpSpPr>
              <p:nvPr/>
            </p:nvGrpSpPr>
            <p:grpSpPr bwMode="auto">
              <a:xfrm>
                <a:off x="4813" y="4348"/>
                <a:ext cx="275" cy="274"/>
                <a:chOff x="-79" y="1"/>
                <a:chExt cx="20237" cy="19998"/>
              </a:xfrm>
            </p:grpSpPr>
            <p:sp>
              <p:nvSpPr>
                <p:cNvPr id="32946" name="Line 101"/>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47" name="Line 102"/>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48" name="Line 103"/>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49" name="Line 104"/>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50" name="Line 105"/>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32940" name="Line 106"/>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41" name="Line 107"/>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42" name="Line 108"/>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43" name="Line 109"/>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44" name="Line 110"/>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45" name="Line 111"/>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32816" name="Line 112"/>
            <p:cNvSpPr>
              <a:spLocks noChangeShapeType="1"/>
            </p:cNvSpPr>
            <p:nvPr/>
          </p:nvSpPr>
          <p:spPr bwMode="auto">
            <a:xfrm flipV="1">
              <a:off x="6696" y="6665"/>
              <a:ext cx="2" cy="4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17" name="Line 113"/>
            <p:cNvSpPr>
              <a:spLocks noChangeShapeType="1"/>
            </p:cNvSpPr>
            <p:nvPr/>
          </p:nvSpPr>
          <p:spPr bwMode="auto">
            <a:xfrm>
              <a:off x="6195" y="5481"/>
              <a:ext cx="228" cy="1"/>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32818" name="Line 114"/>
            <p:cNvSpPr>
              <a:spLocks noChangeShapeType="1"/>
            </p:cNvSpPr>
            <p:nvPr/>
          </p:nvSpPr>
          <p:spPr bwMode="auto">
            <a:xfrm>
              <a:off x="6195" y="5753"/>
              <a:ext cx="501" cy="1"/>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32819" name="Line 115"/>
            <p:cNvSpPr>
              <a:spLocks noChangeShapeType="1"/>
            </p:cNvSpPr>
            <p:nvPr/>
          </p:nvSpPr>
          <p:spPr bwMode="auto">
            <a:xfrm>
              <a:off x="6195" y="6254"/>
              <a:ext cx="273" cy="3"/>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32820" name="Line 116"/>
            <p:cNvSpPr>
              <a:spLocks noChangeShapeType="1"/>
            </p:cNvSpPr>
            <p:nvPr/>
          </p:nvSpPr>
          <p:spPr bwMode="auto">
            <a:xfrm>
              <a:off x="6195" y="6529"/>
              <a:ext cx="501" cy="1"/>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32821" name="Line 117"/>
            <p:cNvSpPr>
              <a:spLocks noChangeShapeType="1"/>
            </p:cNvSpPr>
            <p:nvPr/>
          </p:nvSpPr>
          <p:spPr bwMode="auto">
            <a:xfrm flipV="1">
              <a:off x="6696" y="5838"/>
              <a:ext cx="458" cy="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22" name="Rectangle 118"/>
            <p:cNvSpPr>
              <a:spLocks noChangeArrowheads="1"/>
            </p:cNvSpPr>
            <p:nvPr/>
          </p:nvSpPr>
          <p:spPr bwMode="auto">
            <a:xfrm>
              <a:off x="8567" y="5884"/>
              <a:ext cx="228" cy="3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841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54" tIns="8954" rIns="8954" bIns="8954"/>
            <a:lstStyle/>
            <a:p>
              <a:r>
                <a:rPr lang="en-GB" altLang="ja-JP" sz="700" b="1">
                  <a:latin typeface="Times New Roman" pitchFamily="18" charset="0"/>
                  <a:ea typeface="ＭＳ 明朝" charset="-128"/>
                </a:rPr>
                <a:t>P</a:t>
              </a:r>
              <a:r>
                <a:rPr lang="en-GB" altLang="ja-JP" sz="700" b="1" baseline="-25000">
                  <a:latin typeface="Times New Roman" pitchFamily="18" charset="0"/>
                  <a:ea typeface="ＭＳ 明朝" charset="-128"/>
                </a:rPr>
                <a:t>C</a:t>
              </a:r>
              <a:endParaRPr lang="en-GB"/>
            </a:p>
          </p:txBody>
        </p:sp>
        <p:grpSp>
          <p:nvGrpSpPr>
            <p:cNvPr id="32823" name="Group 119"/>
            <p:cNvGrpSpPr>
              <a:grpSpLocks/>
            </p:cNvGrpSpPr>
            <p:nvPr/>
          </p:nvGrpSpPr>
          <p:grpSpPr bwMode="auto">
            <a:xfrm>
              <a:off x="7792" y="5116"/>
              <a:ext cx="639" cy="776"/>
              <a:chOff x="4813" y="4120"/>
              <a:chExt cx="639" cy="776"/>
            </a:xfrm>
          </p:grpSpPr>
          <p:grpSp>
            <p:nvGrpSpPr>
              <p:cNvPr id="32919" name="Group 120"/>
              <p:cNvGrpSpPr>
                <a:grpSpLocks/>
              </p:cNvGrpSpPr>
              <p:nvPr/>
            </p:nvGrpSpPr>
            <p:grpSpPr bwMode="auto">
              <a:xfrm>
                <a:off x="5178" y="4393"/>
                <a:ext cx="274" cy="275"/>
                <a:chOff x="53" y="0"/>
                <a:chExt cx="19894" cy="20000"/>
              </a:xfrm>
            </p:grpSpPr>
            <p:sp>
              <p:nvSpPr>
                <p:cNvPr id="32932" name="Line 121"/>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33" name="Line 122"/>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34" name="Line 123"/>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35" name="Line 124"/>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36" name="Line 125"/>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37" name="Line 126"/>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32920" name="Group 127"/>
              <p:cNvGrpSpPr>
                <a:grpSpLocks/>
              </p:cNvGrpSpPr>
              <p:nvPr/>
            </p:nvGrpSpPr>
            <p:grpSpPr bwMode="auto">
              <a:xfrm>
                <a:off x="4813" y="4348"/>
                <a:ext cx="275" cy="274"/>
                <a:chOff x="-79" y="1"/>
                <a:chExt cx="20237" cy="19998"/>
              </a:xfrm>
            </p:grpSpPr>
            <p:sp>
              <p:nvSpPr>
                <p:cNvPr id="32927" name="Line 128"/>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28" name="Line 129"/>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29" name="Line 130"/>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30" name="Line 131"/>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31" name="Line 132"/>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32921" name="Line 133"/>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22" name="Line 134"/>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23" name="Line 135"/>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24" name="Line 136"/>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25" name="Line 137"/>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26" name="Line 138"/>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32824" name="Line 139"/>
            <p:cNvSpPr>
              <a:spLocks noChangeShapeType="1"/>
            </p:cNvSpPr>
            <p:nvPr/>
          </p:nvSpPr>
          <p:spPr bwMode="auto">
            <a:xfrm flipV="1">
              <a:off x="8065" y="4979"/>
              <a:ext cx="2" cy="18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32825" name="Group 140"/>
            <p:cNvGrpSpPr>
              <a:grpSpLocks/>
            </p:cNvGrpSpPr>
            <p:nvPr/>
          </p:nvGrpSpPr>
          <p:grpSpPr bwMode="auto">
            <a:xfrm>
              <a:off x="7792" y="5891"/>
              <a:ext cx="639" cy="776"/>
              <a:chOff x="4813" y="4120"/>
              <a:chExt cx="639" cy="776"/>
            </a:xfrm>
          </p:grpSpPr>
          <p:grpSp>
            <p:nvGrpSpPr>
              <p:cNvPr id="32900" name="Group 141"/>
              <p:cNvGrpSpPr>
                <a:grpSpLocks/>
              </p:cNvGrpSpPr>
              <p:nvPr/>
            </p:nvGrpSpPr>
            <p:grpSpPr bwMode="auto">
              <a:xfrm>
                <a:off x="5178" y="4393"/>
                <a:ext cx="274" cy="275"/>
                <a:chOff x="53" y="0"/>
                <a:chExt cx="19894" cy="20000"/>
              </a:xfrm>
            </p:grpSpPr>
            <p:sp>
              <p:nvSpPr>
                <p:cNvPr id="32913" name="Line 142"/>
                <p:cNvSpPr>
                  <a:spLocks noChangeShapeType="1"/>
                </p:cNvSpPr>
                <p:nvPr/>
              </p:nvSpPr>
              <p:spPr bwMode="auto">
                <a:xfrm>
                  <a:off x="9971" y="0"/>
                  <a:ext cx="58" cy="338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14" name="Line 143"/>
                <p:cNvSpPr>
                  <a:spLocks noChangeShapeType="1"/>
                </p:cNvSpPr>
                <p:nvPr/>
              </p:nvSpPr>
              <p:spPr bwMode="auto">
                <a:xfrm>
                  <a:off x="53" y="3324"/>
                  <a:ext cx="19894"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15" name="Line 144"/>
                <p:cNvSpPr>
                  <a:spLocks noChangeShapeType="1"/>
                </p:cNvSpPr>
                <p:nvPr/>
              </p:nvSpPr>
              <p:spPr bwMode="auto">
                <a:xfrm>
                  <a:off x="9971" y="13295"/>
                  <a:ext cx="58" cy="670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16" name="Line 145"/>
                <p:cNvSpPr>
                  <a:spLocks noChangeShapeType="1"/>
                </p:cNvSpPr>
                <p:nvPr/>
              </p:nvSpPr>
              <p:spPr bwMode="auto">
                <a:xfrm flipH="1">
                  <a:off x="53" y="13294"/>
                  <a:ext cx="19894" cy="5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17" name="Line 146"/>
                <p:cNvSpPr>
                  <a:spLocks noChangeShapeType="1"/>
                </p:cNvSpPr>
                <p:nvPr/>
              </p:nvSpPr>
              <p:spPr bwMode="auto">
                <a:xfrm flipH="1" flipV="1">
                  <a:off x="9971"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18" name="Line 147"/>
                <p:cNvSpPr>
                  <a:spLocks noChangeShapeType="1"/>
                </p:cNvSpPr>
                <p:nvPr/>
              </p:nvSpPr>
              <p:spPr bwMode="auto">
                <a:xfrm flipH="1">
                  <a:off x="53" y="3324"/>
                  <a:ext cx="9976" cy="100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32901" name="Group 148"/>
              <p:cNvGrpSpPr>
                <a:grpSpLocks/>
              </p:cNvGrpSpPr>
              <p:nvPr/>
            </p:nvGrpSpPr>
            <p:grpSpPr bwMode="auto">
              <a:xfrm>
                <a:off x="4813" y="4348"/>
                <a:ext cx="275" cy="274"/>
                <a:chOff x="-79" y="1"/>
                <a:chExt cx="20237" cy="19998"/>
              </a:xfrm>
            </p:grpSpPr>
            <p:sp>
              <p:nvSpPr>
                <p:cNvPr id="32908" name="Line 149"/>
                <p:cNvSpPr>
                  <a:spLocks noChangeShapeType="1"/>
                </p:cNvSpPr>
                <p:nvPr/>
              </p:nvSpPr>
              <p:spPr bwMode="auto">
                <a:xfrm>
                  <a:off x="6647" y="3324"/>
                  <a:ext cx="59" cy="1335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09" name="Line 150"/>
                <p:cNvSpPr>
                  <a:spLocks noChangeShapeType="1"/>
                </p:cNvSpPr>
                <p:nvPr/>
              </p:nvSpPr>
              <p:spPr bwMode="auto">
                <a:xfrm>
                  <a:off x="10010" y="1"/>
                  <a:ext cx="59" cy="1999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10" name="Line 151"/>
                <p:cNvSpPr>
                  <a:spLocks noChangeShapeType="1"/>
                </p:cNvSpPr>
                <p:nvPr/>
              </p:nvSpPr>
              <p:spPr bwMode="auto">
                <a:xfrm flipH="1">
                  <a:off x="-79" y="9971"/>
                  <a:ext cx="6785" cy="5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11" name="Line 152"/>
                <p:cNvSpPr>
                  <a:spLocks noChangeShapeType="1"/>
                </p:cNvSpPr>
                <p:nvPr/>
              </p:nvSpPr>
              <p:spPr bwMode="auto">
                <a:xfrm flipV="1">
                  <a:off x="10010" y="1"/>
                  <a:ext cx="10148" cy="1002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12" name="Line 153"/>
                <p:cNvSpPr>
                  <a:spLocks noChangeShapeType="1"/>
                </p:cNvSpPr>
                <p:nvPr/>
              </p:nvSpPr>
              <p:spPr bwMode="auto">
                <a:xfrm>
                  <a:off x="10010" y="9971"/>
                  <a:ext cx="10148" cy="1002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32902" name="Line 154"/>
              <p:cNvSpPr>
                <a:spLocks noChangeShapeType="1"/>
              </p:cNvSpPr>
              <p:nvPr/>
            </p:nvSpPr>
            <p:spPr bwMode="auto">
              <a:xfrm>
                <a:off x="5087" y="4621"/>
                <a:ext cx="1" cy="27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03" name="Line 155"/>
              <p:cNvSpPr>
                <a:spLocks noChangeShapeType="1"/>
              </p:cNvSpPr>
              <p:nvPr/>
            </p:nvSpPr>
            <p:spPr bwMode="auto">
              <a:xfrm>
                <a:off x="5087" y="4758"/>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04" name="Line 156"/>
              <p:cNvSpPr>
                <a:spLocks noChangeShapeType="1"/>
              </p:cNvSpPr>
              <p:nvPr/>
            </p:nvSpPr>
            <p:spPr bwMode="auto">
              <a:xfrm flipV="1">
                <a:off x="5315" y="4621"/>
                <a:ext cx="1"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05" name="Line 157"/>
              <p:cNvSpPr>
                <a:spLocks noChangeShapeType="1"/>
              </p:cNvSpPr>
              <p:nvPr/>
            </p:nvSpPr>
            <p:spPr bwMode="auto">
              <a:xfrm flipV="1">
                <a:off x="5315" y="4211"/>
                <a:ext cx="1" cy="18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06" name="Line 158"/>
              <p:cNvSpPr>
                <a:spLocks noChangeShapeType="1"/>
              </p:cNvSpPr>
              <p:nvPr/>
            </p:nvSpPr>
            <p:spPr bwMode="auto">
              <a:xfrm flipV="1">
                <a:off x="5087" y="4120"/>
                <a:ext cx="1" cy="22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32907" name="Line 159"/>
              <p:cNvSpPr>
                <a:spLocks noChangeShapeType="1"/>
              </p:cNvSpPr>
              <p:nvPr/>
            </p:nvSpPr>
            <p:spPr bwMode="auto">
              <a:xfrm>
                <a:off x="5087" y="4211"/>
                <a:ext cx="229"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32826" name="Line 160"/>
            <p:cNvSpPr>
              <a:spLocks noChangeShapeType="1"/>
            </p:cNvSpPr>
            <p:nvPr/>
          </p:nvSpPr>
          <p:spPr bwMode="auto">
            <a:xfrm flipV="1">
              <a:off x="8065" y="6666"/>
              <a:ext cx="1" cy="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27" name="Line 161"/>
            <p:cNvSpPr>
              <a:spLocks noChangeShapeType="1"/>
            </p:cNvSpPr>
            <p:nvPr/>
          </p:nvSpPr>
          <p:spPr bwMode="auto">
            <a:xfrm>
              <a:off x="7564" y="5481"/>
              <a:ext cx="228" cy="1"/>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32828" name="Line 162"/>
            <p:cNvSpPr>
              <a:spLocks noChangeShapeType="1"/>
            </p:cNvSpPr>
            <p:nvPr/>
          </p:nvSpPr>
          <p:spPr bwMode="auto">
            <a:xfrm>
              <a:off x="7564" y="5754"/>
              <a:ext cx="501" cy="1"/>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32829" name="Line 163"/>
            <p:cNvSpPr>
              <a:spLocks noChangeShapeType="1"/>
            </p:cNvSpPr>
            <p:nvPr/>
          </p:nvSpPr>
          <p:spPr bwMode="auto">
            <a:xfrm>
              <a:off x="7564" y="6256"/>
              <a:ext cx="273" cy="1"/>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32830" name="Line 164"/>
            <p:cNvSpPr>
              <a:spLocks noChangeShapeType="1"/>
            </p:cNvSpPr>
            <p:nvPr/>
          </p:nvSpPr>
          <p:spPr bwMode="auto">
            <a:xfrm>
              <a:off x="7564" y="6529"/>
              <a:ext cx="501" cy="1"/>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GB"/>
            </a:p>
          </p:txBody>
        </p:sp>
        <p:sp>
          <p:nvSpPr>
            <p:cNvPr id="32831" name="Line 165"/>
            <p:cNvSpPr>
              <a:spLocks noChangeShapeType="1"/>
            </p:cNvSpPr>
            <p:nvPr/>
          </p:nvSpPr>
          <p:spPr bwMode="auto">
            <a:xfrm flipV="1">
              <a:off x="8065" y="5838"/>
              <a:ext cx="730" cy="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32" name="Rectangle 166"/>
            <p:cNvSpPr>
              <a:spLocks noChangeArrowheads="1"/>
            </p:cNvSpPr>
            <p:nvPr/>
          </p:nvSpPr>
          <p:spPr bwMode="auto">
            <a:xfrm>
              <a:off x="4645" y="4751"/>
              <a:ext cx="1459" cy="2182"/>
            </a:xfrm>
            <a:prstGeom prst="rect">
              <a:avLst/>
            </a:prstGeom>
            <a:noFill/>
            <a:ln w="19050">
              <a:solidFill>
                <a:srgbClr val="008000"/>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33" name="Text Box 167"/>
            <p:cNvSpPr txBox="1">
              <a:spLocks noChangeArrowheads="1"/>
            </p:cNvSpPr>
            <p:nvPr/>
          </p:nvSpPr>
          <p:spPr bwMode="auto">
            <a:xfrm>
              <a:off x="6105" y="4471"/>
              <a:ext cx="2006"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65" tIns="32233" rIns="64465" bIns="32233"/>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ja-JP" sz="700">
                  <a:latin typeface="Times New Roman" pitchFamily="18" charset="0"/>
                  <a:ea typeface="ＭＳ 明朝" charset="-128"/>
                </a:rPr>
                <a:t>Half-bridge sandwich (one per phase)</a:t>
              </a:r>
              <a:endParaRPr lang="en-GB"/>
            </a:p>
          </p:txBody>
        </p:sp>
        <p:grpSp>
          <p:nvGrpSpPr>
            <p:cNvPr id="32834" name="Group 168"/>
            <p:cNvGrpSpPr>
              <a:grpSpLocks/>
            </p:cNvGrpSpPr>
            <p:nvPr/>
          </p:nvGrpSpPr>
          <p:grpSpPr bwMode="auto">
            <a:xfrm>
              <a:off x="3779" y="5474"/>
              <a:ext cx="1140" cy="2325"/>
              <a:chOff x="3779" y="5474"/>
              <a:chExt cx="1140" cy="2325"/>
            </a:xfrm>
          </p:grpSpPr>
          <p:sp>
            <p:nvSpPr>
              <p:cNvPr id="32897" name="Rectangle 169"/>
              <p:cNvSpPr>
                <a:spLocks noChangeArrowheads="1"/>
              </p:cNvSpPr>
              <p:nvPr/>
            </p:nvSpPr>
            <p:spPr bwMode="auto">
              <a:xfrm>
                <a:off x="3779" y="7070"/>
                <a:ext cx="775" cy="729"/>
              </a:xfrm>
              <a:prstGeom prst="rect">
                <a:avLst/>
              </a:prstGeom>
              <a:solidFill>
                <a:srgbClr val="FFFF99"/>
              </a:solidFill>
              <a:ln w="9525">
                <a:solidFill>
                  <a:srgbClr val="000000"/>
                </a:solidFill>
                <a:miter lim="800000"/>
                <a:headEnd/>
                <a:tailEnd/>
              </a:ln>
            </p:spPr>
            <p:txBody>
              <a:bodyPr lIns="64465" tIns="32233" rIns="64465" bIns="32233"/>
              <a:lstStyle/>
              <a:p>
                <a:r>
                  <a:rPr lang="en-GB" altLang="ja-JP" sz="700">
                    <a:latin typeface="Times New Roman" pitchFamily="18" charset="0"/>
                    <a:ea typeface="ＭＳ 明朝" charset="-128"/>
                  </a:rPr>
                  <a:t>GDU</a:t>
                </a:r>
                <a:r>
                  <a:rPr lang="en-GB" altLang="ja-JP" sz="700" baseline="-25000">
                    <a:latin typeface="Times New Roman" pitchFamily="18" charset="0"/>
                    <a:ea typeface="ＭＳ 明朝" charset="-128"/>
                  </a:rPr>
                  <a:t>A</a:t>
                </a:r>
                <a:endParaRPr lang="en-GB"/>
              </a:p>
            </p:txBody>
          </p:sp>
          <p:sp>
            <p:nvSpPr>
              <p:cNvPr id="32898" name="Line 170"/>
              <p:cNvSpPr>
                <a:spLocks noChangeShapeType="1"/>
              </p:cNvSpPr>
              <p:nvPr/>
            </p:nvSpPr>
            <p:spPr bwMode="auto">
              <a:xfrm>
                <a:off x="4919" y="5474"/>
                <a:ext cx="0" cy="19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99" name="Line 171"/>
              <p:cNvSpPr>
                <a:spLocks noChangeShapeType="1"/>
              </p:cNvSpPr>
              <p:nvPr/>
            </p:nvSpPr>
            <p:spPr bwMode="auto">
              <a:xfrm>
                <a:off x="4554" y="7434"/>
                <a:ext cx="36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32835" name="Group 172"/>
            <p:cNvGrpSpPr>
              <a:grpSpLocks/>
            </p:cNvGrpSpPr>
            <p:nvPr/>
          </p:nvGrpSpPr>
          <p:grpSpPr bwMode="auto">
            <a:xfrm>
              <a:off x="5056" y="5474"/>
              <a:ext cx="1140" cy="2325"/>
              <a:chOff x="3779" y="5474"/>
              <a:chExt cx="1140" cy="2325"/>
            </a:xfrm>
          </p:grpSpPr>
          <p:sp>
            <p:nvSpPr>
              <p:cNvPr id="32894" name="Rectangle 173"/>
              <p:cNvSpPr>
                <a:spLocks noChangeArrowheads="1"/>
              </p:cNvSpPr>
              <p:nvPr/>
            </p:nvSpPr>
            <p:spPr bwMode="auto">
              <a:xfrm>
                <a:off x="3779" y="7070"/>
                <a:ext cx="775" cy="729"/>
              </a:xfrm>
              <a:prstGeom prst="rect">
                <a:avLst/>
              </a:prstGeom>
              <a:solidFill>
                <a:srgbClr val="FFFF99"/>
              </a:solidFill>
              <a:ln w="9525">
                <a:solidFill>
                  <a:srgbClr val="000000"/>
                </a:solidFill>
                <a:miter lim="800000"/>
                <a:headEnd/>
                <a:tailEnd/>
              </a:ln>
            </p:spPr>
            <p:txBody>
              <a:bodyPr lIns="64465" tIns="32233" rIns="64465" bIns="32233"/>
              <a:lstStyle/>
              <a:p>
                <a:r>
                  <a:rPr lang="en-GB" altLang="ja-JP" sz="700">
                    <a:latin typeface="Times New Roman" pitchFamily="18" charset="0"/>
                    <a:ea typeface="ＭＳ 明朝" charset="-128"/>
                  </a:rPr>
                  <a:t>GDU</a:t>
                </a:r>
                <a:r>
                  <a:rPr lang="en-GB" altLang="ja-JP" sz="700" baseline="-25000">
                    <a:latin typeface="Times New Roman" pitchFamily="18" charset="0"/>
                    <a:ea typeface="ＭＳ 明朝" charset="-128"/>
                  </a:rPr>
                  <a:t>B</a:t>
                </a:r>
                <a:endParaRPr lang="en-GB"/>
              </a:p>
            </p:txBody>
          </p:sp>
          <p:sp>
            <p:nvSpPr>
              <p:cNvPr id="32895" name="Line 174"/>
              <p:cNvSpPr>
                <a:spLocks noChangeShapeType="1"/>
              </p:cNvSpPr>
              <p:nvPr/>
            </p:nvSpPr>
            <p:spPr bwMode="auto">
              <a:xfrm>
                <a:off x="4919" y="5474"/>
                <a:ext cx="0" cy="19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96" name="Line 175"/>
              <p:cNvSpPr>
                <a:spLocks noChangeShapeType="1"/>
              </p:cNvSpPr>
              <p:nvPr/>
            </p:nvSpPr>
            <p:spPr bwMode="auto">
              <a:xfrm>
                <a:off x="4554" y="7434"/>
                <a:ext cx="36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32836" name="Group 176"/>
            <p:cNvGrpSpPr>
              <a:grpSpLocks/>
            </p:cNvGrpSpPr>
            <p:nvPr/>
          </p:nvGrpSpPr>
          <p:grpSpPr bwMode="auto">
            <a:xfrm>
              <a:off x="6424" y="5474"/>
              <a:ext cx="1140" cy="2325"/>
              <a:chOff x="3779" y="5474"/>
              <a:chExt cx="1140" cy="2325"/>
            </a:xfrm>
          </p:grpSpPr>
          <p:sp>
            <p:nvSpPr>
              <p:cNvPr id="32891" name="Rectangle 177"/>
              <p:cNvSpPr>
                <a:spLocks noChangeArrowheads="1"/>
              </p:cNvSpPr>
              <p:nvPr/>
            </p:nvSpPr>
            <p:spPr bwMode="auto">
              <a:xfrm>
                <a:off x="3779" y="7070"/>
                <a:ext cx="775" cy="729"/>
              </a:xfrm>
              <a:prstGeom prst="rect">
                <a:avLst/>
              </a:prstGeom>
              <a:solidFill>
                <a:srgbClr val="FFFF99"/>
              </a:solidFill>
              <a:ln w="9525">
                <a:solidFill>
                  <a:srgbClr val="000000"/>
                </a:solidFill>
                <a:miter lim="800000"/>
                <a:headEnd/>
                <a:tailEnd/>
              </a:ln>
            </p:spPr>
            <p:txBody>
              <a:bodyPr lIns="64465" tIns="32233" rIns="64465" bIns="32233"/>
              <a:lstStyle/>
              <a:p>
                <a:r>
                  <a:rPr lang="en-GB" altLang="ja-JP" sz="700">
                    <a:latin typeface="Times New Roman" pitchFamily="18" charset="0"/>
                    <a:ea typeface="ＭＳ 明朝" charset="-128"/>
                  </a:rPr>
                  <a:t>GDU</a:t>
                </a:r>
                <a:r>
                  <a:rPr lang="en-GB" altLang="ja-JP" sz="700" baseline="-25000">
                    <a:latin typeface="Times New Roman" pitchFamily="18" charset="0"/>
                    <a:ea typeface="ＭＳ 明朝" charset="-128"/>
                  </a:rPr>
                  <a:t>C</a:t>
                </a:r>
                <a:endParaRPr lang="en-GB"/>
              </a:p>
            </p:txBody>
          </p:sp>
          <p:sp>
            <p:nvSpPr>
              <p:cNvPr id="32892" name="Line 178"/>
              <p:cNvSpPr>
                <a:spLocks noChangeShapeType="1"/>
              </p:cNvSpPr>
              <p:nvPr/>
            </p:nvSpPr>
            <p:spPr bwMode="auto">
              <a:xfrm>
                <a:off x="4919" y="5474"/>
                <a:ext cx="0" cy="19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93" name="Line 179"/>
              <p:cNvSpPr>
                <a:spLocks noChangeShapeType="1"/>
              </p:cNvSpPr>
              <p:nvPr/>
            </p:nvSpPr>
            <p:spPr bwMode="auto">
              <a:xfrm>
                <a:off x="4554" y="7434"/>
                <a:ext cx="36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32837" name="Line 180"/>
            <p:cNvSpPr>
              <a:spLocks noChangeShapeType="1"/>
            </p:cNvSpPr>
            <p:nvPr/>
          </p:nvSpPr>
          <p:spPr bwMode="auto">
            <a:xfrm flipV="1">
              <a:off x="6105" y="4699"/>
              <a:ext cx="91" cy="4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38" name="Rectangle 181"/>
            <p:cNvSpPr>
              <a:spLocks noChangeArrowheads="1"/>
            </p:cNvSpPr>
            <p:nvPr/>
          </p:nvSpPr>
          <p:spPr bwMode="auto">
            <a:xfrm>
              <a:off x="3323" y="4471"/>
              <a:ext cx="5472" cy="3464"/>
            </a:xfrm>
            <a:prstGeom prst="rect">
              <a:avLst/>
            </a:prstGeom>
            <a:noFill/>
            <a:ln w="19050">
              <a:solidFill>
                <a:srgbClr val="0000FF"/>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839" name="Oval 182"/>
            <p:cNvSpPr>
              <a:spLocks noChangeArrowheads="1"/>
            </p:cNvSpPr>
            <p:nvPr/>
          </p:nvSpPr>
          <p:spPr bwMode="auto">
            <a:xfrm>
              <a:off x="3278" y="4927"/>
              <a:ext cx="91" cy="92"/>
            </a:xfrm>
            <a:prstGeom prst="ellipse">
              <a:avLst/>
            </a:prstGeom>
            <a:solidFill>
              <a:srgbClr val="FFFFFF"/>
            </a:solidFill>
            <a:ln w="9525">
              <a:solidFill>
                <a:srgbClr val="000000"/>
              </a:solidFill>
              <a:round/>
              <a:headEnd/>
              <a:tailEnd/>
            </a:ln>
          </p:spPr>
          <p:txBody>
            <a:bodyPr/>
            <a:lstStyle/>
            <a:p>
              <a:endParaRPr lang="en-US"/>
            </a:p>
          </p:txBody>
        </p:sp>
        <p:sp>
          <p:nvSpPr>
            <p:cNvPr id="32840" name="Oval 183"/>
            <p:cNvSpPr>
              <a:spLocks noChangeArrowheads="1"/>
            </p:cNvSpPr>
            <p:nvPr/>
          </p:nvSpPr>
          <p:spPr bwMode="auto">
            <a:xfrm>
              <a:off x="3278" y="6659"/>
              <a:ext cx="91" cy="92"/>
            </a:xfrm>
            <a:prstGeom prst="ellipse">
              <a:avLst/>
            </a:prstGeom>
            <a:solidFill>
              <a:srgbClr val="FFFFFF"/>
            </a:solidFill>
            <a:ln w="9525">
              <a:solidFill>
                <a:srgbClr val="000000"/>
              </a:solidFill>
              <a:round/>
              <a:headEnd/>
              <a:tailEnd/>
            </a:ln>
          </p:spPr>
          <p:txBody>
            <a:bodyPr/>
            <a:lstStyle/>
            <a:p>
              <a:endParaRPr lang="en-US"/>
            </a:p>
          </p:txBody>
        </p:sp>
        <p:grpSp>
          <p:nvGrpSpPr>
            <p:cNvPr id="32841" name="Group 184"/>
            <p:cNvGrpSpPr>
              <a:grpSpLocks/>
            </p:cNvGrpSpPr>
            <p:nvPr/>
          </p:nvGrpSpPr>
          <p:grpSpPr bwMode="auto">
            <a:xfrm>
              <a:off x="3779" y="7798"/>
              <a:ext cx="773" cy="183"/>
              <a:chOff x="3779" y="7798"/>
              <a:chExt cx="773" cy="183"/>
            </a:xfrm>
          </p:grpSpPr>
          <p:sp>
            <p:nvSpPr>
              <p:cNvPr id="32879" name="Line 185"/>
              <p:cNvSpPr>
                <a:spLocks noChangeShapeType="1"/>
              </p:cNvSpPr>
              <p:nvPr/>
            </p:nvSpPr>
            <p:spPr bwMode="auto">
              <a:xfrm>
                <a:off x="3825" y="7798"/>
                <a:ext cx="0"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80" name="Line 186"/>
              <p:cNvSpPr>
                <a:spLocks noChangeShapeType="1"/>
              </p:cNvSpPr>
              <p:nvPr/>
            </p:nvSpPr>
            <p:spPr bwMode="auto">
              <a:xfrm>
                <a:off x="3962" y="7798"/>
                <a:ext cx="1"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81" name="Line 187"/>
              <p:cNvSpPr>
                <a:spLocks noChangeShapeType="1"/>
              </p:cNvSpPr>
              <p:nvPr/>
            </p:nvSpPr>
            <p:spPr bwMode="auto">
              <a:xfrm>
                <a:off x="4098" y="7798"/>
                <a:ext cx="1"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82" name="Line 188"/>
              <p:cNvSpPr>
                <a:spLocks noChangeShapeType="1"/>
              </p:cNvSpPr>
              <p:nvPr/>
            </p:nvSpPr>
            <p:spPr bwMode="auto">
              <a:xfrm>
                <a:off x="4235" y="7798"/>
                <a:ext cx="2"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83" name="Line 189"/>
              <p:cNvSpPr>
                <a:spLocks noChangeShapeType="1"/>
              </p:cNvSpPr>
              <p:nvPr/>
            </p:nvSpPr>
            <p:spPr bwMode="auto">
              <a:xfrm>
                <a:off x="4371" y="7798"/>
                <a:ext cx="2"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84" name="Line 190"/>
              <p:cNvSpPr>
                <a:spLocks noChangeShapeType="1"/>
              </p:cNvSpPr>
              <p:nvPr/>
            </p:nvSpPr>
            <p:spPr bwMode="auto">
              <a:xfrm>
                <a:off x="4509" y="7798"/>
                <a:ext cx="1" cy="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85" name="Oval 191"/>
              <p:cNvSpPr>
                <a:spLocks noChangeArrowheads="1"/>
              </p:cNvSpPr>
              <p:nvPr/>
            </p:nvSpPr>
            <p:spPr bwMode="auto">
              <a:xfrm>
                <a:off x="3779" y="7889"/>
                <a:ext cx="91" cy="92"/>
              </a:xfrm>
              <a:prstGeom prst="ellipse">
                <a:avLst/>
              </a:prstGeom>
              <a:solidFill>
                <a:srgbClr val="FFFFFF"/>
              </a:solidFill>
              <a:ln w="9525">
                <a:solidFill>
                  <a:srgbClr val="000000"/>
                </a:solidFill>
                <a:round/>
                <a:headEnd/>
                <a:tailEnd/>
              </a:ln>
            </p:spPr>
            <p:txBody>
              <a:bodyPr/>
              <a:lstStyle/>
              <a:p>
                <a:endParaRPr lang="en-US"/>
              </a:p>
            </p:txBody>
          </p:sp>
          <p:sp>
            <p:nvSpPr>
              <p:cNvPr id="32886" name="Oval 192"/>
              <p:cNvSpPr>
                <a:spLocks noChangeArrowheads="1"/>
              </p:cNvSpPr>
              <p:nvPr/>
            </p:nvSpPr>
            <p:spPr bwMode="auto">
              <a:xfrm>
                <a:off x="3916" y="7889"/>
                <a:ext cx="90" cy="92"/>
              </a:xfrm>
              <a:prstGeom prst="ellipse">
                <a:avLst/>
              </a:prstGeom>
              <a:solidFill>
                <a:srgbClr val="FFFFFF"/>
              </a:solidFill>
              <a:ln w="9525">
                <a:solidFill>
                  <a:srgbClr val="000000"/>
                </a:solidFill>
                <a:round/>
                <a:headEnd/>
                <a:tailEnd/>
              </a:ln>
            </p:spPr>
            <p:txBody>
              <a:bodyPr/>
              <a:lstStyle/>
              <a:p>
                <a:endParaRPr lang="en-US"/>
              </a:p>
            </p:txBody>
          </p:sp>
          <p:sp>
            <p:nvSpPr>
              <p:cNvPr id="32887" name="Oval 193"/>
              <p:cNvSpPr>
                <a:spLocks noChangeArrowheads="1"/>
              </p:cNvSpPr>
              <p:nvPr/>
            </p:nvSpPr>
            <p:spPr bwMode="auto">
              <a:xfrm>
                <a:off x="4053" y="7889"/>
                <a:ext cx="90" cy="92"/>
              </a:xfrm>
              <a:prstGeom prst="ellipse">
                <a:avLst/>
              </a:prstGeom>
              <a:solidFill>
                <a:srgbClr val="FFFFFF"/>
              </a:solidFill>
              <a:ln w="9525">
                <a:solidFill>
                  <a:srgbClr val="000000"/>
                </a:solidFill>
                <a:round/>
                <a:headEnd/>
                <a:tailEnd/>
              </a:ln>
            </p:spPr>
            <p:txBody>
              <a:bodyPr/>
              <a:lstStyle/>
              <a:p>
                <a:endParaRPr lang="en-US"/>
              </a:p>
            </p:txBody>
          </p:sp>
          <p:sp>
            <p:nvSpPr>
              <p:cNvPr id="32888" name="Oval 194"/>
              <p:cNvSpPr>
                <a:spLocks noChangeArrowheads="1"/>
              </p:cNvSpPr>
              <p:nvPr/>
            </p:nvSpPr>
            <p:spPr bwMode="auto">
              <a:xfrm>
                <a:off x="4190" y="7889"/>
                <a:ext cx="89" cy="92"/>
              </a:xfrm>
              <a:prstGeom prst="ellipse">
                <a:avLst/>
              </a:prstGeom>
              <a:solidFill>
                <a:srgbClr val="FFFFFF"/>
              </a:solidFill>
              <a:ln w="9525">
                <a:solidFill>
                  <a:srgbClr val="000000"/>
                </a:solidFill>
                <a:round/>
                <a:headEnd/>
                <a:tailEnd/>
              </a:ln>
            </p:spPr>
            <p:txBody>
              <a:bodyPr/>
              <a:lstStyle/>
              <a:p>
                <a:endParaRPr lang="en-US"/>
              </a:p>
            </p:txBody>
          </p:sp>
          <p:sp>
            <p:nvSpPr>
              <p:cNvPr id="32889" name="Oval 195"/>
              <p:cNvSpPr>
                <a:spLocks noChangeArrowheads="1"/>
              </p:cNvSpPr>
              <p:nvPr/>
            </p:nvSpPr>
            <p:spPr bwMode="auto">
              <a:xfrm>
                <a:off x="4326" y="7889"/>
                <a:ext cx="90" cy="92"/>
              </a:xfrm>
              <a:prstGeom prst="ellipse">
                <a:avLst/>
              </a:prstGeom>
              <a:solidFill>
                <a:srgbClr val="FFFFFF"/>
              </a:solidFill>
              <a:ln w="9525">
                <a:solidFill>
                  <a:srgbClr val="000000"/>
                </a:solidFill>
                <a:round/>
                <a:headEnd/>
                <a:tailEnd/>
              </a:ln>
            </p:spPr>
            <p:txBody>
              <a:bodyPr/>
              <a:lstStyle/>
              <a:p>
                <a:endParaRPr lang="en-US"/>
              </a:p>
            </p:txBody>
          </p:sp>
          <p:sp>
            <p:nvSpPr>
              <p:cNvPr id="32890" name="Oval 196"/>
              <p:cNvSpPr>
                <a:spLocks noChangeArrowheads="1"/>
              </p:cNvSpPr>
              <p:nvPr/>
            </p:nvSpPr>
            <p:spPr bwMode="auto">
              <a:xfrm>
                <a:off x="4463" y="7889"/>
                <a:ext cx="89" cy="92"/>
              </a:xfrm>
              <a:prstGeom prst="ellipse">
                <a:avLst/>
              </a:prstGeom>
              <a:solidFill>
                <a:srgbClr val="FFFFFF"/>
              </a:solidFill>
              <a:ln w="9525">
                <a:solidFill>
                  <a:srgbClr val="000000"/>
                </a:solidFill>
                <a:round/>
                <a:headEnd/>
                <a:tailEnd/>
              </a:ln>
            </p:spPr>
            <p:txBody>
              <a:bodyPr/>
              <a:lstStyle/>
              <a:p>
                <a:endParaRPr lang="en-US"/>
              </a:p>
            </p:txBody>
          </p:sp>
        </p:grpSp>
        <p:sp>
          <p:nvSpPr>
            <p:cNvPr id="32842" name="Rectangle 197"/>
            <p:cNvSpPr>
              <a:spLocks noChangeArrowheads="1"/>
            </p:cNvSpPr>
            <p:nvPr/>
          </p:nvSpPr>
          <p:spPr bwMode="auto">
            <a:xfrm>
              <a:off x="3414" y="4699"/>
              <a:ext cx="456" cy="2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841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54" tIns="8954" rIns="8954" bIns="8954"/>
            <a:lstStyle/>
            <a:p>
              <a:r>
                <a:rPr lang="en-GB" altLang="ja-JP" sz="700" b="1">
                  <a:latin typeface="Times New Roman" pitchFamily="18" charset="0"/>
                  <a:ea typeface="ＭＳ 明朝" charset="-128"/>
                </a:rPr>
                <a:t>DC+</a:t>
              </a:r>
              <a:endParaRPr lang="en-GB"/>
            </a:p>
          </p:txBody>
        </p:sp>
        <p:sp>
          <p:nvSpPr>
            <p:cNvPr id="32843" name="Rectangle 198"/>
            <p:cNvSpPr>
              <a:spLocks noChangeArrowheads="1"/>
            </p:cNvSpPr>
            <p:nvPr/>
          </p:nvSpPr>
          <p:spPr bwMode="auto">
            <a:xfrm>
              <a:off x="3369" y="6750"/>
              <a:ext cx="456" cy="2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841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54" tIns="8954" rIns="8954" bIns="8954"/>
            <a:lstStyle/>
            <a:p>
              <a:r>
                <a:rPr lang="en-GB" altLang="ja-JP" sz="700" b="1">
                  <a:latin typeface="Times New Roman" pitchFamily="18" charset="0"/>
                  <a:ea typeface="ＭＳ 明朝" charset="-128"/>
                </a:rPr>
                <a:t>DC-</a:t>
              </a:r>
              <a:endParaRPr lang="en-GB"/>
            </a:p>
          </p:txBody>
        </p:sp>
        <p:sp>
          <p:nvSpPr>
            <p:cNvPr id="32844" name="Line 199"/>
            <p:cNvSpPr>
              <a:spLocks noChangeShapeType="1"/>
            </p:cNvSpPr>
            <p:nvPr/>
          </p:nvSpPr>
          <p:spPr bwMode="auto">
            <a:xfrm>
              <a:off x="5831" y="5838"/>
              <a:ext cx="1" cy="114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45" name="Line 200"/>
            <p:cNvSpPr>
              <a:spLocks noChangeShapeType="1"/>
            </p:cNvSpPr>
            <p:nvPr/>
          </p:nvSpPr>
          <p:spPr bwMode="auto">
            <a:xfrm>
              <a:off x="5831" y="6978"/>
              <a:ext cx="296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46" name="Line 201"/>
            <p:cNvSpPr>
              <a:spLocks noChangeShapeType="1"/>
            </p:cNvSpPr>
            <p:nvPr/>
          </p:nvSpPr>
          <p:spPr bwMode="auto">
            <a:xfrm>
              <a:off x="7154" y="5838"/>
              <a:ext cx="0" cy="100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47" name="Line 202"/>
            <p:cNvSpPr>
              <a:spLocks noChangeShapeType="1"/>
            </p:cNvSpPr>
            <p:nvPr/>
          </p:nvSpPr>
          <p:spPr bwMode="auto">
            <a:xfrm>
              <a:off x="7154" y="6841"/>
              <a:ext cx="1368"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48" name="Line 203"/>
            <p:cNvSpPr>
              <a:spLocks noChangeShapeType="1"/>
            </p:cNvSpPr>
            <p:nvPr/>
          </p:nvSpPr>
          <p:spPr bwMode="auto">
            <a:xfrm flipV="1">
              <a:off x="8522" y="6385"/>
              <a:ext cx="1" cy="4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49" name="Line 204"/>
            <p:cNvSpPr>
              <a:spLocks noChangeShapeType="1"/>
            </p:cNvSpPr>
            <p:nvPr/>
          </p:nvSpPr>
          <p:spPr bwMode="auto">
            <a:xfrm>
              <a:off x="8522" y="6385"/>
              <a:ext cx="273"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50" name="Oval 205"/>
            <p:cNvSpPr>
              <a:spLocks noChangeArrowheads="1"/>
            </p:cNvSpPr>
            <p:nvPr/>
          </p:nvSpPr>
          <p:spPr bwMode="auto">
            <a:xfrm>
              <a:off x="8750" y="6932"/>
              <a:ext cx="89" cy="92"/>
            </a:xfrm>
            <a:prstGeom prst="ellipse">
              <a:avLst/>
            </a:prstGeom>
            <a:solidFill>
              <a:srgbClr val="FFFFFF"/>
            </a:solidFill>
            <a:ln w="9525">
              <a:solidFill>
                <a:srgbClr val="000000"/>
              </a:solidFill>
              <a:round/>
              <a:headEnd/>
              <a:tailEnd/>
            </a:ln>
          </p:spPr>
          <p:txBody>
            <a:bodyPr/>
            <a:lstStyle/>
            <a:p>
              <a:endParaRPr lang="en-US"/>
            </a:p>
          </p:txBody>
        </p:sp>
        <p:sp>
          <p:nvSpPr>
            <p:cNvPr id="32851" name="Oval 206"/>
            <p:cNvSpPr>
              <a:spLocks noChangeArrowheads="1"/>
            </p:cNvSpPr>
            <p:nvPr/>
          </p:nvSpPr>
          <p:spPr bwMode="auto">
            <a:xfrm>
              <a:off x="8750" y="6340"/>
              <a:ext cx="89" cy="92"/>
            </a:xfrm>
            <a:prstGeom prst="ellipse">
              <a:avLst/>
            </a:prstGeom>
            <a:solidFill>
              <a:srgbClr val="FFFFFF"/>
            </a:solidFill>
            <a:ln w="9525">
              <a:solidFill>
                <a:srgbClr val="000000"/>
              </a:solidFill>
              <a:round/>
              <a:headEnd/>
              <a:tailEnd/>
            </a:ln>
          </p:spPr>
          <p:txBody>
            <a:bodyPr/>
            <a:lstStyle/>
            <a:p>
              <a:endParaRPr lang="en-US"/>
            </a:p>
          </p:txBody>
        </p:sp>
        <p:sp>
          <p:nvSpPr>
            <p:cNvPr id="32852" name="Oval 207"/>
            <p:cNvSpPr>
              <a:spLocks noChangeArrowheads="1"/>
            </p:cNvSpPr>
            <p:nvPr/>
          </p:nvSpPr>
          <p:spPr bwMode="auto">
            <a:xfrm>
              <a:off x="8750" y="5793"/>
              <a:ext cx="89" cy="92"/>
            </a:xfrm>
            <a:prstGeom prst="ellipse">
              <a:avLst/>
            </a:prstGeom>
            <a:solidFill>
              <a:srgbClr val="FFFFFF"/>
            </a:solidFill>
            <a:ln w="9525">
              <a:solidFill>
                <a:srgbClr val="000000"/>
              </a:solidFill>
              <a:round/>
              <a:headEnd/>
              <a:tailEnd/>
            </a:ln>
          </p:spPr>
          <p:txBody>
            <a:bodyPr/>
            <a:lstStyle/>
            <a:p>
              <a:endParaRPr lang="en-US"/>
            </a:p>
          </p:txBody>
        </p:sp>
        <p:grpSp>
          <p:nvGrpSpPr>
            <p:cNvPr id="32853" name="Group 208"/>
            <p:cNvGrpSpPr>
              <a:grpSpLocks/>
            </p:cNvGrpSpPr>
            <p:nvPr/>
          </p:nvGrpSpPr>
          <p:grpSpPr bwMode="auto">
            <a:xfrm>
              <a:off x="5056" y="7798"/>
              <a:ext cx="773" cy="183"/>
              <a:chOff x="3779" y="7798"/>
              <a:chExt cx="773" cy="183"/>
            </a:xfrm>
          </p:grpSpPr>
          <p:sp>
            <p:nvSpPr>
              <p:cNvPr id="32867" name="Line 209"/>
              <p:cNvSpPr>
                <a:spLocks noChangeShapeType="1"/>
              </p:cNvSpPr>
              <p:nvPr/>
            </p:nvSpPr>
            <p:spPr bwMode="auto">
              <a:xfrm>
                <a:off x="3825" y="7798"/>
                <a:ext cx="0"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68" name="Line 210"/>
              <p:cNvSpPr>
                <a:spLocks noChangeShapeType="1"/>
              </p:cNvSpPr>
              <p:nvPr/>
            </p:nvSpPr>
            <p:spPr bwMode="auto">
              <a:xfrm>
                <a:off x="3962" y="7798"/>
                <a:ext cx="1"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69" name="Line 211"/>
              <p:cNvSpPr>
                <a:spLocks noChangeShapeType="1"/>
              </p:cNvSpPr>
              <p:nvPr/>
            </p:nvSpPr>
            <p:spPr bwMode="auto">
              <a:xfrm>
                <a:off x="4098" y="7798"/>
                <a:ext cx="1"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70" name="Line 212"/>
              <p:cNvSpPr>
                <a:spLocks noChangeShapeType="1"/>
              </p:cNvSpPr>
              <p:nvPr/>
            </p:nvSpPr>
            <p:spPr bwMode="auto">
              <a:xfrm>
                <a:off x="4235" y="7798"/>
                <a:ext cx="2"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71" name="Line 213"/>
              <p:cNvSpPr>
                <a:spLocks noChangeShapeType="1"/>
              </p:cNvSpPr>
              <p:nvPr/>
            </p:nvSpPr>
            <p:spPr bwMode="auto">
              <a:xfrm>
                <a:off x="4371" y="7798"/>
                <a:ext cx="2"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72" name="Line 214"/>
              <p:cNvSpPr>
                <a:spLocks noChangeShapeType="1"/>
              </p:cNvSpPr>
              <p:nvPr/>
            </p:nvSpPr>
            <p:spPr bwMode="auto">
              <a:xfrm>
                <a:off x="4509" y="7798"/>
                <a:ext cx="1" cy="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73" name="Oval 215"/>
              <p:cNvSpPr>
                <a:spLocks noChangeArrowheads="1"/>
              </p:cNvSpPr>
              <p:nvPr/>
            </p:nvSpPr>
            <p:spPr bwMode="auto">
              <a:xfrm>
                <a:off x="3779" y="7889"/>
                <a:ext cx="91" cy="92"/>
              </a:xfrm>
              <a:prstGeom prst="ellipse">
                <a:avLst/>
              </a:prstGeom>
              <a:solidFill>
                <a:srgbClr val="FFFFFF"/>
              </a:solidFill>
              <a:ln w="9525">
                <a:solidFill>
                  <a:srgbClr val="000000"/>
                </a:solidFill>
                <a:round/>
                <a:headEnd/>
                <a:tailEnd/>
              </a:ln>
            </p:spPr>
            <p:txBody>
              <a:bodyPr/>
              <a:lstStyle/>
              <a:p>
                <a:endParaRPr lang="en-US"/>
              </a:p>
            </p:txBody>
          </p:sp>
          <p:sp>
            <p:nvSpPr>
              <p:cNvPr id="32874" name="Oval 216"/>
              <p:cNvSpPr>
                <a:spLocks noChangeArrowheads="1"/>
              </p:cNvSpPr>
              <p:nvPr/>
            </p:nvSpPr>
            <p:spPr bwMode="auto">
              <a:xfrm>
                <a:off x="3916" y="7889"/>
                <a:ext cx="90" cy="92"/>
              </a:xfrm>
              <a:prstGeom prst="ellipse">
                <a:avLst/>
              </a:prstGeom>
              <a:solidFill>
                <a:srgbClr val="FFFFFF"/>
              </a:solidFill>
              <a:ln w="9525">
                <a:solidFill>
                  <a:srgbClr val="000000"/>
                </a:solidFill>
                <a:round/>
                <a:headEnd/>
                <a:tailEnd/>
              </a:ln>
            </p:spPr>
            <p:txBody>
              <a:bodyPr/>
              <a:lstStyle/>
              <a:p>
                <a:endParaRPr lang="en-US"/>
              </a:p>
            </p:txBody>
          </p:sp>
          <p:sp>
            <p:nvSpPr>
              <p:cNvPr id="32875" name="Oval 217"/>
              <p:cNvSpPr>
                <a:spLocks noChangeArrowheads="1"/>
              </p:cNvSpPr>
              <p:nvPr/>
            </p:nvSpPr>
            <p:spPr bwMode="auto">
              <a:xfrm>
                <a:off x="4053" y="7889"/>
                <a:ext cx="90" cy="92"/>
              </a:xfrm>
              <a:prstGeom prst="ellipse">
                <a:avLst/>
              </a:prstGeom>
              <a:solidFill>
                <a:srgbClr val="FFFFFF"/>
              </a:solidFill>
              <a:ln w="9525">
                <a:solidFill>
                  <a:srgbClr val="000000"/>
                </a:solidFill>
                <a:round/>
                <a:headEnd/>
                <a:tailEnd/>
              </a:ln>
            </p:spPr>
            <p:txBody>
              <a:bodyPr/>
              <a:lstStyle/>
              <a:p>
                <a:endParaRPr lang="en-US"/>
              </a:p>
            </p:txBody>
          </p:sp>
          <p:sp>
            <p:nvSpPr>
              <p:cNvPr id="32876" name="Oval 218"/>
              <p:cNvSpPr>
                <a:spLocks noChangeArrowheads="1"/>
              </p:cNvSpPr>
              <p:nvPr/>
            </p:nvSpPr>
            <p:spPr bwMode="auto">
              <a:xfrm>
                <a:off x="4190" y="7889"/>
                <a:ext cx="89" cy="92"/>
              </a:xfrm>
              <a:prstGeom prst="ellipse">
                <a:avLst/>
              </a:prstGeom>
              <a:solidFill>
                <a:srgbClr val="FFFFFF"/>
              </a:solidFill>
              <a:ln w="9525">
                <a:solidFill>
                  <a:srgbClr val="000000"/>
                </a:solidFill>
                <a:round/>
                <a:headEnd/>
                <a:tailEnd/>
              </a:ln>
            </p:spPr>
            <p:txBody>
              <a:bodyPr/>
              <a:lstStyle/>
              <a:p>
                <a:endParaRPr lang="en-US"/>
              </a:p>
            </p:txBody>
          </p:sp>
          <p:sp>
            <p:nvSpPr>
              <p:cNvPr id="32877" name="Oval 219"/>
              <p:cNvSpPr>
                <a:spLocks noChangeArrowheads="1"/>
              </p:cNvSpPr>
              <p:nvPr/>
            </p:nvSpPr>
            <p:spPr bwMode="auto">
              <a:xfrm>
                <a:off x="4326" y="7889"/>
                <a:ext cx="90" cy="92"/>
              </a:xfrm>
              <a:prstGeom prst="ellipse">
                <a:avLst/>
              </a:prstGeom>
              <a:solidFill>
                <a:srgbClr val="FFFFFF"/>
              </a:solidFill>
              <a:ln w="9525">
                <a:solidFill>
                  <a:srgbClr val="000000"/>
                </a:solidFill>
                <a:round/>
                <a:headEnd/>
                <a:tailEnd/>
              </a:ln>
            </p:spPr>
            <p:txBody>
              <a:bodyPr/>
              <a:lstStyle/>
              <a:p>
                <a:endParaRPr lang="en-US"/>
              </a:p>
            </p:txBody>
          </p:sp>
          <p:sp>
            <p:nvSpPr>
              <p:cNvPr id="32878" name="Oval 220"/>
              <p:cNvSpPr>
                <a:spLocks noChangeArrowheads="1"/>
              </p:cNvSpPr>
              <p:nvPr/>
            </p:nvSpPr>
            <p:spPr bwMode="auto">
              <a:xfrm>
                <a:off x="4463" y="7889"/>
                <a:ext cx="89" cy="92"/>
              </a:xfrm>
              <a:prstGeom prst="ellipse">
                <a:avLst/>
              </a:prstGeom>
              <a:solidFill>
                <a:srgbClr val="FFFFFF"/>
              </a:solidFill>
              <a:ln w="9525">
                <a:solidFill>
                  <a:srgbClr val="000000"/>
                </a:solidFill>
                <a:round/>
                <a:headEnd/>
                <a:tailEnd/>
              </a:ln>
            </p:spPr>
            <p:txBody>
              <a:bodyPr/>
              <a:lstStyle/>
              <a:p>
                <a:endParaRPr lang="en-US"/>
              </a:p>
            </p:txBody>
          </p:sp>
        </p:grpSp>
        <p:grpSp>
          <p:nvGrpSpPr>
            <p:cNvPr id="32854" name="Group 221"/>
            <p:cNvGrpSpPr>
              <a:grpSpLocks/>
            </p:cNvGrpSpPr>
            <p:nvPr/>
          </p:nvGrpSpPr>
          <p:grpSpPr bwMode="auto">
            <a:xfrm>
              <a:off x="6424" y="7798"/>
              <a:ext cx="773" cy="183"/>
              <a:chOff x="3779" y="7798"/>
              <a:chExt cx="773" cy="183"/>
            </a:xfrm>
          </p:grpSpPr>
          <p:sp>
            <p:nvSpPr>
              <p:cNvPr id="32855" name="Line 222"/>
              <p:cNvSpPr>
                <a:spLocks noChangeShapeType="1"/>
              </p:cNvSpPr>
              <p:nvPr/>
            </p:nvSpPr>
            <p:spPr bwMode="auto">
              <a:xfrm>
                <a:off x="3825" y="7798"/>
                <a:ext cx="0"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56" name="Line 223"/>
              <p:cNvSpPr>
                <a:spLocks noChangeShapeType="1"/>
              </p:cNvSpPr>
              <p:nvPr/>
            </p:nvSpPr>
            <p:spPr bwMode="auto">
              <a:xfrm>
                <a:off x="3962" y="7798"/>
                <a:ext cx="1"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57" name="Line 224"/>
              <p:cNvSpPr>
                <a:spLocks noChangeShapeType="1"/>
              </p:cNvSpPr>
              <p:nvPr/>
            </p:nvSpPr>
            <p:spPr bwMode="auto">
              <a:xfrm>
                <a:off x="4098" y="7798"/>
                <a:ext cx="1"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58" name="Line 225"/>
              <p:cNvSpPr>
                <a:spLocks noChangeShapeType="1"/>
              </p:cNvSpPr>
              <p:nvPr/>
            </p:nvSpPr>
            <p:spPr bwMode="auto">
              <a:xfrm>
                <a:off x="4235" y="7798"/>
                <a:ext cx="2"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59" name="Line 226"/>
              <p:cNvSpPr>
                <a:spLocks noChangeShapeType="1"/>
              </p:cNvSpPr>
              <p:nvPr/>
            </p:nvSpPr>
            <p:spPr bwMode="auto">
              <a:xfrm>
                <a:off x="4371" y="7798"/>
                <a:ext cx="2" cy="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60" name="Line 227"/>
              <p:cNvSpPr>
                <a:spLocks noChangeShapeType="1"/>
              </p:cNvSpPr>
              <p:nvPr/>
            </p:nvSpPr>
            <p:spPr bwMode="auto">
              <a:xfrm>
                <a:off x="4509" y="7798"/>
                <a:ext cx="1" cy="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61" name="Oval 228"/>
              <p:cNvSpPr>
                <a:spLocks noChangeArrowheads="1"/>
              </p:cNvSpPr>
              <p:nvPr/>
            </p:nvSpPr>
            <p:spPr bwMode="auto">
              <a:xfrm>
                <a:off x="3779" y="7889"/>
                <a:ext cx="91" cy="92"/>
              </a:xfrm>
              <a:prstGeom prst="ellipse">
                <a:avLst/>
              </a:prstGeom>
              <a:solidFill>
                <a:srgbClr val="FFFFFF"/>
              </a:solidFill>
              <a:ln w="9525">
                <a:solidFill>
                  <a:srgbClr val="000000"/>
                </a:solidFill>
                <a:round/>
                <a:headEnd/>
                <a:tailEnd/>
              </a:ln>
            </p:spPr>
            <p:txBody>
              <a:bodyPr/>
              <a:lstStyle/>
              <a:p>
                <a:endParaRPr lang="en-US"/>
              </a:p>
            </p:txBody>
          </p:sp>
          <p:sp>
            <p:nvSpPr>
              <p:cNvPr id="32862" name="Oval 229"/>
              <p:cNvSpPr>
                <a:spLocks noChangeArrowheads="1"/>
              </p:cNvSpPr>
              <p:nvPr/>
            </p:nvSpPr>
            <p:spPr bwMode="auto">
              <a:xfrm>
                <a:off x="3916" y="7889"/>
                <a:ext cx="90" cy="92"/>
              </a:xfrm>
              <a:prstGeom prst="ellipse">
                <a:avLst/>
              </a:prstGeom>
              <a:solidFill>
                <a:srgbClr val="FFFFFF"/>
              </a:solidFill>
              <a:ln w="9525">
                <a:solidFill>
                  <a:srgbClr val="000000"/>
                </a:solidFill>
                <a:round/>
                <a:headEnd/>
                <a:tailEnd/>
              </a:ln>
            </p:spPr>
            <p:txBody>
              <a:bodyPr/>
              <a:lstStyle/>
              <a:p>
                <a:endParaRPr lang="en-US"/>
              </a:p>
            </p:txBody>
          </p:sp>
          <p:sp>
            <p:nvSpPr>
              <p:cNvPr id="32863" name="Oval 230"/>
              <p:cNvSpPr>
                <a:spLocks noChangeArrowheads="1"/>
              </p:cNvSpPr>
              <p:nvPr/>
            </p:nvSpPr>
            <p:spPr bwMode="auto">
              <a:xfrm>
                <a:off x="4053" y="7889"/>
                <a:ext cx="90" cy="92"/>
              </a:xfrm>
              <a:prstGeom prst="ellipse">
                <a:avLst/>
              </a:prstGeom>
              <a:solidFill>
                <a:srgbClr val="FFFFFF"/>
              </a:solidFill>
              <a:ln w="9525">
                <a:solidFill>
                  <a:srgbClr val="000000"/>
                </a:solidFill>
                <a:round/>
                <a:headEnd/>
                <a:tailEnd/>
              </a:ln>
            </p:spPr>
            <p:txBody>
              <a:bodyPr/>
              <a:lstStyle/>
              <a:p>
                <a:endParaRPr lang="en-US"/>
              </a:p>
            </p:txBody>
          </p:sp>
          <p:sp>
            <p:nvSpPr>
              <p:cNvPr id="32864" name="Oval 231"/>
              <p:cNvSpPr>
                <a:spLocks noChangeArrowheads="1"/>
              </p:cNvSpPr>
              <p:nvPr/>
            </p:nvSpPr>
            <p:spPr bwMode="auto">
              <a:xfrm>
                <a:off x="4190" y="7889"/>
                <a:ext cx="89" cy="92"/>
              </a:xfrm>
              <a:prstGeom prst="ellipse">
                <a:avLst/>
              </a:prstGeom>
              <a:solidFill>
                <a:srgbClr val="FFFFFF"/>
              </a:solidFill>
              <a:ln w="9525">
                <a:solidFill>
                  <a:srgbClr val="000000"/>
                </a:solidFill>
                <a:round/>
                <a:headEnd/>
                <a:tailEnd/>
              </a:ln>
            </p:spPr>
            <p:txBody>
              <a:bodyPr/>
              <a:lstStyle/>
              <a:p>
                <a:endParaRPr lang="en-US"/>
              </a:p>
            </p:txBody>
          </p:sp>
          <p:sp>
            <p:nvSpPr>
              <p:cNvPr id="32865" name="Oval 232"/>
              <p:cNvSpPr>
                <a:spLocks noChangeArrowheads="1"/>
              </p:cNvSpPr>
              <p:nvPr/>
            </p:nvSpPr>
            <p:spPr bwMode="auto">
              <a:xfrm>
                <a:off x="4326" y="7889"/>
                <a:ext cx="90" cy="92"/>
              </a:xfrm>
              <a:prstGeom prst="ellipse">
                <a:avLst/>
              </a:prstGeom>
              <a:solidFill>
                <a:srgbClr val="FFFFFF"/>
              </a:solidFill>
              <a:ln w="9525">
                <a:solidFill>
                  <a:srgbClr val="000000"/>
                </a:solidFill>
                <a:round/>
                <a:headEnd/>
                <a:tailEnd/>
              </a:ln>
            </p:spPr>
            <p:txBody>
              <a:bodyPr/>
              <a:lstStyle/>
              <a:p>
                <a:endParaRPr lang="en-US"/>
              </a:p>
            </p:txBody>
          </p:sp>
          <p:sp>
            <p:nvSpPr>
              <p:cNvPr id="32866" name="Oval 233"/>
              <p:cNvSpPr>
                <a:spLocks noChangeArrowheads="1"/>
              </p:cNvSpPr>
              <p:nvPr/>
            </p:nvSpPr>
            <p:spPr bwMode="auto">
              <a:xfrm>
                <a:off x="4463" y="7889"/>
                <a:ext cx="89" cy="92"/>
              </a:xfrm>
              <a:prstGeom prst="ellipse">
                <a:avLst/>
              </a:prstGeom>
              <a:solidFill>
                <a:srgbClr val="FFFFFF"/>
              </a:solidFill>
              <a:ln w="9525">
                <a:solidFill>
                  <a:srgbClr val="000000"/>
                </a:solidFill>
                <a:round/>
                <a:headEnd/>
                <a:tailEnd/>
              </a:ln>
            </p:spPr>
            <p:txBody>
              <a:bodyPr/>
              <a:lstStyle/>
              <a:p>
                <a:endParaRPr lang="en-US"/>
              </a:p>
            </p:txBody>
          </p:sp>
        </p:grpSp>
      </p:grpSp>
      <p:pic>
        <p:nvPicPr>
          <p:cNvPr id="32772" name="Picture 234" descr="capacitor_board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8" y="943397"/>
            <a:ext cx="2195513"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Text Box 235"/>
          <p:cNvSpPr txBox="1">
            <a:spLocks noChangeArrowheads="1"/>
          </p:cNvSpPr>
          <p:nvPr/>
        </p:nvSpPr>
        <p:spPr bwMode="auto">
          <a:xfrm>
            <a:off x="10955" y="3088110"/>
            <a:ext cx="2070100" cy="915987"/>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b="1"/>
              <a:t>Integrated passive components</a:t>
            </a:r>
          </a:p>
        </p:txBody>
      </p:sp>
      <p:sp>
        <p:nvSpPr>
          <p:cNvPr id="32774" name="Oval 236"/>
          <p:cNvSpPr>
            <a:spLocks noChangeArrowheads="1"/>
          </p:cNvSpPr>
          <p:nvPr/>
        </p:nvSpPr>
        <p:spPr bwMode="auto">
          <a:xfrm>
            <a:off x="-6508" y="692696"/>
            <a:ext cx="2268538" cy="2197739"/>
          </a:xfrm>
          <a:prstGeom prst="ellipse">
            <a:avLst/>
          </a:prstGeom>
          <a:noFill/>
          <a:ln w="9525" algn="ctr">
            <a:solidFill>
              <a:srgbClr val="CC0000"/>
            </a:solidFill>
            <a:round/>
            <a:headEnd/>
            <a:tailEnd/>
          </a:ln>
          <a:effectLst/>
          <a:extLst>
            <a:ext uri="{909E8E84-426E-40DD-AFC4-6F175D3DCCD1}">
              <a14:hiddenFill xmlns:a14="http://schemas.microsoft.com/office/drawing/2010/main">
                <a:solidFill>
                  <a:srgbClr val="FFC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5" name="Line 237"/>
          <p:cNvSpPr>
            <a:spLocks noChangeShapeType="1"/>
          </p:cNvSpPr>
          <p:nvPr/>
        </p:nvSpPr>
        <p:spPr bwMode="auto">
          <a:xfrm>
            <a:off x="2262030" y="1806997"/>
            <a:ext cx="647700" cy="144463"/>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32776" name="Picture 238" descr="dri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192" y="4354935"/>
            <a:ext cx="1836738" cy="137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7" name="Oval 239"/>
          <p:cNvSpPr>
            <a:spLocks noChangeArrowheads="1"/>
          </p:cNvSpPr>
          <p:nvPr/>
        </p:nvSpPr>
        <p:spPr bwMode="auto">
          <a:xfrm>
            <a:off x="-6508" y="4146972"/>
            <a:ext cx="3024188" cy="1873250"/>
          </a:xfrm>
          <a:prstGeom prst="ellipse">
            <a:avLst/>
          </a:prstGeom>
          <a:noFill/>
          <a:ln w="9525" algn="ctr">
            <a:solidFill>
              <a:srgbClr val="CC0000"/>
            </a:solidFill>
            <a:round/>
            <a:headEnd/>
            <a:tailEnd/>
          </a:ln>
          <a:effectLst/>
          <a:extLst>
            <a:ext uri="{909E8E84-426E-40DD-AFC4-6F175D3DCCD1}">
              <a14:hiddenFill xmlns:a14="http://schemas.microsoft.com/office/drawing/2010/main">
                <a:solidFill>
                  <a:srgbClr val="FFC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8" name="Line 240"/>
          <p:cNvSpPr>
            <a:spLocks noChangeShapeType="1"/>
          </p:cNvSpPr>
          <p:nvPr/>
        </p:nvSpPr>
        <p:spPr bwMode="auto">
          <a:xfrm flipH="1">
            <a:off x="2189005" y="3535785"/>
            <a:ext cx="504825" cy="720725"/>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79" name="Text Box 241"/>
          <p:cNvSpPr txBox="1">
            <a:spLocks noChangeArrowheads="1"/>
          </p:cNvSpPr>
          <p:nvPr/>
        </p:nvSpPr>
        <p:spPr bwMode="auto">
          <a:xfrm>
            <a:off x="2477930" y="4148560"/>
            <a:ext cx="1619250" cy="915987"/>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b="1"/>
              <a:t>Gate drives and health management</a:t>
            </a:r>
          </a:p>
        </p:txBody>
      </p:sp>
      <p:pic>
        <p:nvPicPr>
          <p:cNvPr id="32780" name="Picture 2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5717" y="3967585"/>
            <a:ext cx="2376488" cy="141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81" name="Oval 243"/>
          <p:cNvSpPr>
            <a:spLocks noChangeArrowheads="1"/>
          </p:cNvSpPr>
          <p:nvPr/>
        </p:nvSpPr>
        <p:spPr bwMode="auto">
          <a:xfrm>
            <a:off x="5933917" y="3607222"/>
            <a:ext cx="3203575" cy="2089150"/>
          </a:xfrm>
          <a:prstGeom prst="ellipse">
            <a:avLst/>
          </a:prstGeom>
          <a:noFill/>
          <a:ln w="9525" algn="ctr">
            <a:solidFill>
              <a:srgbClr val="CC0000"/>
            </a:solidFill>
            <a:round/>
            <a:headEnd/>
            <a:tailEnd/>
          </a:ln>
          <a:effectLst/>
          <a:extLst>
            <a:ext uri="{909E8E84-426E-40DD-AFC4-6F175D3DCCD1}">
              <a14:hiddenFill xmlns:a14="http://schemas.microsoft.com/office/drawing/2010/main">
                <a:solidFill>
                  <a:srgbClr val="FFC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2" name="Line 244"/>
          <p:cNvSpPr>
            <a:spLocks noChangeShapeType="1"/>
          </p:cNvSpPr>
          <p:nvPr/>
        </p:nvSpPr>
        <p:spPr bwMode="auto">
          <a:xfrm>
            <a:off x="6221255" y="2670597"/>
            <a:ext cx="576262" cy="1009650"/>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83" name="Text Box 245"/>
          <p:cNvSpPr txBox="1">
            <a:spLocks noChangeArrowheads="1"/>
          </p:cNvSpPr>
          <p:nvPr/>
        </p:nvSpPr>
        <p:spPr bwMode="auto">
          <a:xfrm>
            <a:off x="4278155" y="4869160"/>
            <a:ext cx="1979612" cy="915988"/>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b="1" dirty="0"/>
              <a:t>Power module: die &amp; packaging materials</a:t>
            </a:r>
          </a:p>
        </p:txBody>
      </p:sp>
      <p:pic>
        <p:nvPicPr>
          <p:cNvPr id="32784" name="Picture 24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6905" y="871960"/>
            <a:ext cx="2160587" cy="175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785" name="Text Box 247"/>
          <p:cNvSpPr txBox="1">
            <a:spLocks noChangeArrowheads="1"/>
          </p:cNvSpPr>
          <p:nvPr/>
        </p:nvSpPr>
        <p:spPr bwMode="auto">
          <a:xfrm>
            <a:off x="7157880" y="2716635"/>
            <a:ext cx="1979612" cy="915987"/>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GB" b="1"/>
              <a:t>Integrated thermal management</a:t>
            </a:r>
          </a:p>
        </p:txBody>
      </p:sp>
      <p:sp>
        <p:nvSpPr>
          <p:cNvPr id="32786" name="Line 248"/>
          <p:cNvSpPr>
            <a:spLocks noChangeShapeType="1"/>
          </p:cNvSpPr>
          <p:nvPr/>
        </p:nvSpPr>
        <p:spPr bwMode="auto">
          <a:xfrm flipV="1">
            <a:off x="4565492" y="1087860"/>
            <a:ext cx="2447925" cy="142875"/>
          </a:xfrm>
          <a:prstGeom prst="line">
            <a:avLst/>
          </a:prstGeom>
          <a:noFill/>
          <a:ln w="952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87" name="Rectangle 249"/>
          <p:cNvSpPr>
            <a:spLocks noChangeArrowheads="1"/>
          </p:cNvSpPr>
          <p:nvPr/>
        </p:nvSpPr>
        <p:spPr bwMode="auto">
          <a:xfrm>
            <a:off x="7013417" y="871960"/>
            <a:ext cx="2124075" cy="1798637"/>
          </a:xfrm>
          <a:prstGeom prst="rect">
            <a:avLst/>
          </a:prstGeom>
          <a:noFill/>
          <a:ln w="9525" algn="ctr">
            <a:solidFill>
              <a:srgbClr val="CC0000"/>
            </a:solidFill>
            <a:miter lim="800000"/>
            <a:headEnd/>
            <a:tailEnd/>
          </a:ln>
          <a:effectLst/>
          <a:extLst>
            <a:ext uri="{909E8E84-426E-40DD-AFC4-6F175D3DCCD1}">
              <a14:hiddenFill xmlns:a14="http://schemas.microsoft.com/office/drawing/2010/main">
                <a:solidFill>
                  <a:srgbClr val="FFC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6515984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3305</TotalTime>
  <Words>1320</Words>
  <Application>Microsoft Office PowerPoint</Application>
  <PresentationFormat>On-screen Show (4:3)</PresentationFormat>
  <Paragraphs>309</Paragraphs>
  <Slides>27</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27</vt:i4>
      </vt:variant>
    </vt:vector>
  </HeadingPairs>
  <TitlesOfParts>
    <vt:vector size="30" baseType="lpstr">
      <vt:lpstr>Office Theme</vt:lpstr>
      <vt:lpstr>Equation</vt:lpstr>
      <vt:lpstr>Picture</vt:lpstr>
      <vt:lpstr>Theme 3: Packaging and Integration</vt:lpstr>
      <vt:lpstr>PowerPoint Presentation</vt:lpstr>
      <vt:lpstr>Challenges for Power Electronics</vt:lpstr>
      <vt:lpstr>Performance Targets &amp; Constraints</vt:lpstr>
      <vt:lpstr>Meeting the Challenge</vt:lpstr>
      <vt:lpstr>Meeting the Challenge</vt:lpstr>
      <vt:lpstr>PowerPoint Presentation</vt:lpstr>
      <vt:lpstr>Converter Packaging</vt:lpstr>
      <vt:lpstr>Integration Opportunities?</vt:lpstr>
      <vt:lpstr>PowerPoint Presentation</vt:lpstr>
      <vt:lpstr>Heat Transfer Limitations</vt:lpstr>
      <vt:lpstr>Integrated Cooling</vt:lpstr>
      <vt:lpstr>Integrated Cooling Comparison</vt:lpstr>
      <vt:lpstr>Thermal Integration Summary</vt:lpstr>
      <vt:lpstr>PowerPoint Presentation</vt:lpstr>
      <vt:lpstr>Electromagnetic Management</vt:lpstr>
      <vt:lpstr>Layout Optimisation</vt:lpstr>
      <vt:lpstr>Integrated Passives</vt:lpstr>
      <vt:lpstr>Impact of Integrated Decoupling </vt:lpstr>
      <vt:lpstr>PowerPoint Presentation</vt:lpstr>
      <vt:lpstr>Flexible Modular Commutation Cells</vt:lpstr>
      <vt:lpstr>Double sided ‘Sandwich’ Structure</vt:lpstr>
      <vt:lpstr>Integrated Inductors?</vt:lpstr>
      <vt:lpstr>Double-Sided Cooling</vt:lpstr>
      <vt:lpstr>Edge Shaping for EMI reduction</vt:lpstr>
      <vt:lpstr>VESI Technology Demonstrators</vt:lpstr>
      <vt:lpstr>Conclusions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Tuck, Jo</dc:creator>
  <cp:lastModifiedBy>Staff/Research Student</cp:lastModifiedBy>
  <cp:revision>54</cp:revision>
  <dcterms:created xsi:type="dcterms:W3CDTF">2012-12-19T09:28:02Z</dcterms:created>
  <dcterms:modified xsi:type="dcterms:W3CDTF">2014-01-15T09:41:06Z</dcterms:modified>
</cp:coreProperties>
</file>