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tiff" ContentType="image/tif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56" r:id="rId2"/>
    <p:sldId id="257" r:id="rId3"/>
    <p:sldId id="283" r:id="rId4"/>
    <p:sldId id="262" r:id="rId5"/>
    <p:sldId id="264" r:id="rId6"/>
    <p:sldId id="261" r:id="rId7"/>
    <p:sldId id="278" r:id="rId8"/>
    <p:sldId id="277" r:id="rId9"/>
    <p:sldId id="266" r:id="rId10"/>
    <p:sldId id="279" r:id="rId11"/>
    <p:sldId id="267" r:id="rId12"/>
    <p:sldId id="285" r:id="rId13"/>
    <p:sldId id="268" r:id="rId14"/>
    <p:sldId id="269" r:id="rId15"/>
    <p:sldId id="290" r:id="rId16"/>
    <p:sldId id="291" r:id="rId17"/>
    <p:sldId id="271" r:id="rId18"/>
    <p:sldId id="270" r:id="rId19"/>
    <p:sldId id="272" r:id="rId20"/>
    <p:sldId id="273" r:id="rId21"/>
    <p:sldId id="281" r:id="rId22"/>
    <p:sldId id="280" r:id="rId23"/>
    <p:sldId id="282" r:id="rId24"/>
    <p:sldId id="296" r:id="rId25"/>
    <p:sldId id="295" r:id="rId26"/>
    <p:sldId id="297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3978" autoAdjust="0"/>
    <p:restoredTop sz="94660"/>
  </p:normalViewPr>
  <p:slideViewPr>
    <p:cSldViewPr>
      <p:cViewPr varScale="1">
        <p:scale>
          <a:sx n="73" d="100"/>
          <a:sy n="73" d="100"/>
        </p:scale>
        <p:origin x="-14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-3198" y="-90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essghj\Desktop\Nebulizer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14394537937736629"/>
          <c:y val="7.2885094766927006E-2"/>
          <c:w val="0.77185967244698783"/>
          <c:h val="0.74219808428913969"/>
        </c:manualLayout>
      </c:layout>
      <c:scatterChart>
        <c:scatterStyle val="lineMarker"/>
        <c:ser>
          <c:idx val="0"/>
          <c:order val="0"/>
          <c:tx>
            <c:v>Water</c:v>
          </c:tx>
          <c:spPr>
            <a:ln w="38100">
              <a:solidFill>
                <a:srgbClr val="FF0000"/>
              </a:solidFill>
              <a:prstDash val="solid"/>
            </a:ln>
          </c:spPr>
          <c:marker>
            <c:symbol val="diamond"/>
            <c:size val="10"/>
            <c:spPr>
              <a:solidFill>
                <a:srgbClr val="FF5050"/>
              </a:solidFill>
              <a:ln>
                <a:solidFill>
                  <a:srgbClr val="FF0000"/>
                </a:solidFill>
              </a:ln>
            </c:spPr>
          </c:marker>
          <c:xVal>
            <c:numRef>
              <c:f>Sheet1!$F$2:$L$2</c:f>
              <c:numCache>
                <c:formatCode>#,##0</c:formatCode>
                <c:ptCount val="7"/>
                <c:pt idx="0">
                  <c:v>50000</c:v>
                </c:pt>
                <c:pt idx="1">
                  <c:v>100000</c:v>
                </c:pt>
                <c:pt idx="2">
                  <c:v>500000</c:v>
                </c:pt>
                <c:pt idx="3">
                  <c:v>1000000</c:v>
                </c:pt>
                <c:pt idx="4">
                  <c:v>3000000</c:v>
                </c:pt>
                <c:pt idx="5">
                  <c:v>5000000</c:v>
                </c:pt>
                <c:pt idx="6">
                  <c:v>10000000</c:v>
                </c:pt>
              </c:numCache>
            </c:numRef>
          </c:xVal>
          <c:yVal>
            <c:numRef>
              <c:f>Sheet1!$F$3:$L$3</c:f>
              <c:numCache>
                <c:formatCode>0.0</c:formatCode>
                <c:ptCount val="7"/>
                <c:pt idx="0">
                  <c:v>22.469083939331689</c:v>
                </c:pt>
                <c:pt idx="1">
                  <c:v>14.154635913509514</c:v>
                </c:pt>
                <c:pt idx="2">
                  <c:v>4.8408173892134752</c:v>
                </c:pt>
                <c:pt idx="3">
                  <c:v>3.0495238636835982</c:v>
                </c:pt>
                <c:pt idx="4">
                  <c:v>1.4660581606799541</c:v>
                </c:pt>
                <c:pt idx="5">
                  <c:v>1.0429224911431059</c:v>
                </c:pt>
                <c:pt idx="6">
                  <c:v>0.65700000000000303</c:v>
                </c:pt>
              </c:numCache>
            </c:numRef>
          </c:yVal>
        </c:ser>
        <c:axId val="52656000"/>
        <c:axId val="52916992"/>
      </c:scatterChart>
      <c:valAx>
        <c:axId val="52656000"/>
        <c:scaling>
          <c:orientation val="minMax"/>
          <c:max val="5000000"/>
        </c:scaling>
        <c:axPos val="b"/>
        <c:title>
          <c:tx>
            <c:rich>
              <a:bodyPr/>
              <a:lstStyle/>
              <a:p>
                <a:pPr>
                  <a:defRPr lang="en-GB" sz="1400" b="0"/>
                </a:pPr>
                <a:r>
                  <a:rPr lang="en-GB" sz="1400" b="0" dirty="0" smtClean="0"/>
                  <a:t>Atomizer </a:t>
                </a:r>
                <a:r>
                  <a:rPr lang="en-GB" sz="1400" b="0" dirty="0"/>
                  <a:t>frequency [MHz]</a:t>
                </a:r>
              </a:p>
            </c:rich>
          </c:tx>
          <c:layout/>
        </c:title>
        <c:numFmt formatCode="#,##0" sourceLinked="1"/>
        <c:tickLblPos val="nextTo"/>
        <c:spPr>
          <a:ln w="25400"/>
        </c:spPr>
        <c:txPr>
          <a:bodyPr/>
          <a:lstStyle/>
          <a:p>
            <a:pPr>
              <a:defRPr lang="en-GB" sz="1400"/>
            </a:pPr>
            <a:endParaRPr lang="en-US"/>
          </a:p>
        </c:txPr>
        <c:crossAx val="52916992"/>
        <c:crosses val="autoZero"/>
        <c:crossBetween val="midCat"/>
        <c:dispUnits>
          <c:builtInUnit val="millions"/>
        </c:dispUnits>
      </c:valAx>
      <c:valAx>
        <c:axId val="52916992"/>
        <c:scaling>
          <c:orientation val="minMax"/>
        </c:scaling>
        <c:axPos val="l"/>
        <c:majorGridlines>
          <c:spPr>
            <a:ln w="3175">
              <a:solidFill>
                <a:schemeClr val="tx1">
                  <a:lumMod val="65000"/>
                </a:schemeClr>
              </a:solidFill>
              <a:prstDash val="dash"/>
            </a:ln>
          </c:spPr>
        </c:majorGridlines>
        <c:title>
          <c:tx>
            <c:rich>
              <a:bodyPr rot="-5400000" vert="horz"/>
              <a:lstStyle/>
              <a:p>
                <a:pPr>
                  <a:defRPr lang="en-GB" sz="1600" b="0"/>
                </a:pPr>
                <a:r>
                  <a:rPr lang="en-GB" sz="1600" b="0"/>
                  <a:t>Droplet</a:t>
                </a:r>
                <a:r>
                  <a:rPr lang="en-GB" sz="1600" b="0" baseline="0"/>
                  <a:t> diameter [um]</a:t>
                </a:r>
              </a:p>
            </c:rich>
          </c:tx>
          <c:layout>
            <c:manualLayout>
              <c:xMode val="edge"/>
              <c:yMode val="edge"/>
              <c:x val="1.2271959155790458E-2"/>
              <c:y val="0.15946745685136582"/>
            </c:manualLayout>
          </c:layout>
        </c:title>
        <c:numFmt formatCode="General" sourceLinked="0"/>
        <c:tickLblPos val="nextTo"/>
        <c:spPr>
          <a:ln w="15875"/>
        </c:spPr>
        <c:txPr>
          <a:bodyPr/>
          <a:lstStyle/>
          <a:p>
            <a:pPr>
              <a:defRPr lang="en-GB" sz="1400"/>
            </a:pPr>
            <a:endParaRPr lang="en-US"/>
          </a:p>
        </c:txPr>
        <c:crossAx val="52656000"/>
        <c:crosses val="autoZero"/>
        <c:crossBetween val="midCat"/>
      </c:valAx>
    </c:plotArea>
    <c:plotVisOnly val="1"/>
  </c:chart>
  <c:spPr>
    <a:solidFill>
      <a:schemeClr val="bg2">
        <a:lumMod val="75000"/>
      </a:schemeClr>
    </a:solidFill>
  </c:spPr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53.wmf"/><Relationship Id="rId1" Type="http://schemas.openxmlformats.org/officeDocument/2006/relationships/image" Target="../media/image5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EBDEB9-C81A-4209-8FEF-B8204CF78D46}" type="datetimeFigureOut">
              <a:rPr lang="en-US" smtClean="0"/>
              <a:pPr/>
              <a:t>9/16/2009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2CB449-CB20-4D78-B519-BBDA1BE5E894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80D6B5-B39A-4470-917C-0552B7DAD2B1}" type="datetimeFigureOut">
              <a:rPr lang="en-US" smtClean="0"/>
              <a:pPr/>
              <a:t>9/16/2009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5C3AD7-6314-46A4-ACF2-CBAA237DEB9B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Advantage:</a:t>
            </a:r>
            <a:r>
              <a:rPr lang="en-US" baseline="0" dirty="0" smtClean="0"/>
              <a:t> frequency can be modified</a:t>
            </a:r>
          </a:p>
          <a:p>
            <a:r>
              <a:rPr lang="en-US" baseline="0" dirty="0" smtClean="0"/>
              <a:t>Disadvantage: wetting properties must be properly designed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5C3AD7-6314-46A4-ACF2-CBAA237DEB9B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1CD5F9-E6A4-45DE-9808-69A48F1D4985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Advantage: Three</a:t>
            </a:r>
            <a:r>
              <a:rPr lang="en-US" baseline="0" dirty="0" smtClean="0"/>
              <a:t> modes of particle generation</a:t>
            </a:r>
          </a:p>
          <a:p>
            <a:r>
              <a:rPr lang="en-US" baseline="0" dirty="0" smtClean="0"/>
              <a:t>Disadvantage: Frequency is fixed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5C3AD7-6314-46A4-ACF2-CBAA237DEB9B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1F0E38-BE3A-4F9D-9A94-096063BEA17E}" type="slidenum">
              <a:rPr lang="en-GB" smtClean="0"/>
              <a:pPr/>
              <a:t>21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dirty="0" smtClean="0"/>
              <a:t>Main advantages of the measurement setup</a:t>
            </a:r>
          </a:p>
          <a:p>
            <a:pPr>
              <a:buFontTx/>
              <a:buChar char="-"/>
            </a:pPr>
            <a:r>
              <a:rPr lang="en-US" sz="1200" dirty="0" smtClean="0"/>
              <a:t> provides temperature control</a:t>
            </a:r>
          </a:p>
          <a:p>
            <a:pPr>
              <a:buFontTx/>
              <a:buChar char="-"/>
            </a:pPr>
            <a:r>
              <a:rPr lang="en-US" sz="1200" dirty="0" smtClean="0"/>
              <a:t> allow simultaneous optical microscopic and electrical characterization</a:t>
            </a:r>
          </a:p>
          <a:p>
            <a:pPr>
              <a:buFontTx/>
              <a:buChar char="-"/>
            </a:pPr>
            <a:r>
              <a:rPr lang="en-US" sz="1200" dirty="0" smtClean="0"/>
              <a:t> enables continuous measurement and monitoring</a:t>
            </a:r>
          </a:p>
          <a:p>
            <a:pPr>
              <a:buFontTx/>
              <a:buChar char="-"/>
            </a:pPr>
            <a:r>
              <a:rPr lang="en-US" sz="1200" dirty="0" smtClean="0"/>
              <a:t> allows characterization without disturbing or stressing the cells </a:t>
            </a:r>
            <a:endParaRPr lang="en-GB" sz="1200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1F0E38-BE3A-4F9D-9A94-096063BEA17E}" type="slidenum">
              <a:rPr lang="en-GB" smtClean="0"/>
              <a:pPr/>
              <a:t>22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F3873-03E8-4230-A408-0CEAC6C0D506}" type="datetimeFigureOut">
              <a:rPr lang="en-US" smtClean="0"/>
              <a:pPr/>
              <a:t>9/16/2009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26001-AA9A-4215-8C3C-24979CB3C78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F3873-03E8-4230-A408-0CEAC6C0D506}" type="datetimeFigureOut">
              <a:rPr lang="en-US" smtClean="0"/>
              <a:pPr/>
              <a:t>9/16/2009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26001-AA9A-4215-8C3C-24979CB3C78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F3873-03E8-4230-A408-0CEAC6C0D506}" type="datetimeFigureOut">
              <a:rPr lang="en-US" smtClean="0"/>
              <a:pPr/>
              <a:t>9/16/2009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26001-AA9A-4215-8C3C-24979CB3C78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F3873-03E8-4230-A408-0CEAC6C0D506}" type="datetimeFigureOut">
              <a:rPr lang="en-US" smtClean="0"/>
              <a:pPr/>
              <a:t>9/16/2009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26001-AA9A-4215-8C3C-24979CB3C78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F3873-03E8-4230-A408-0CEAC6C0D506}" type="datetimeFigureOut">
              <a:rPr lang="en-US" smtClean="0"/>
              <a:pPr/>
              <a:t>9/16/2009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26001-AA9A-4215-8C3C-24979CB3C78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F3873-03E8-4230-A408-0CEAC6C0D506}" type="datetimeFigureOut">
              <a:rPr lang="en-US" smtClean="0"/>
              <a:pPr/>
              <a:t>9/16/2009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26001-AA9A-4215-8C3C-24979CB3C78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F3873-03E8-4230-A408-0CEAC6C0D506}" type="datetimeFigureOut">
              <a:rPr lang="en-US" smtClean="0"/>
              <a:pPr/>
              <a:t>9/16/2009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26001-AA9A-4215-8C3C-24979CB3C78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F3873-03E8-4230-A408-0CEAC6C0D506}" type="datetimeFigureOut">
              <a:rPr lang="en-US" smtClean="0"/>
              <a:pPr/>
              <a:t>9/16/2009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26001-AA9A-4215-8C3C-24979CB3C78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F3873-03E8-4230-A408-0CEAC6C0D506}" type="datetimeFigureOut">
              <a:rPr lang="en-US" smtClean="0"/>
              <a:pPr/>
              <a:t>9/16/2009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26001-AA9A-4215-8C3C-24979CB3C78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F3873-03E8-4230-A408-0CEAC6C0D506}" type="datetimeFigureOut">
              <a:rPr lang="en-US" smtClean="0"/>
              <a:pPr/>
              <a:t>9/16/2009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26001-AA9A-4215-8C3C-24979CB3C78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5000">
              <a:schemeClr val="accent1">
                <a:lumMod val="50000"/>
              </a:schemeClr>
            </a:gs>
            <a:gs pos="59000">
              <a:schemeClr val="accent1">
                <a:lumMod val="75000"/>
              </a:schemeClr>
            </a:gs>
            <a:gs pos="100000">
              <a:srgbClr val="002060"/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3F3873-03E8-4230-A408-0CEAC6C0D506}" type="datetimeFigureOut">
              <a:rPr lang="en-US" smtClean="0"/>
              <a:pPr/>
              <a:t>9/16/2009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726001-AA9A-4215-8C3C-24979CB3C788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Date Placeholder 3"/>
          <p:cNvSpPr txBox="1">
            <a:spLocks/>
          </p:cNvSpPr>
          <p:nvPr userDrawn="1"/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3F3873-03E8-4230-A408-0CEAC6C0D506}" type="datetimeFigureOut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9/16/2009</a:t>
            </a:fld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C726001-AA9A-4215-8C3C-24979CB3C788}" type="slidenum">
              <a:rPr kumimoji="0" lang="en-GB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0" y="6316579"/>
            <a:ext cx="9144000" cy="541421"/>
          </a:xfrm>
          <a:prstGeom prst="rect">
            <a:avLst/>
          </a:prstGeom>
          <a:solidFill>
            <a:srgbClr val="1062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Box 19"/>
          <p:cNvSpPr txBox="1">
            <a:spLocks noChangeArrowheads="1"/>
          </p:cNvSpPr>
          <p:nvPr userDrawn="1"/>
        </p:nvSpPr>
        <p:spPr bwMode="auto">
          <a:xfrm>
            <a:off x="4953000" y="6400800"/>
            <a:ext cx="4114800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n-GB" sz="1800" b="0" dirty="0" smtClean="0">
                <a:solidFill>
                  <a:schemeClr val="tx1">
                    <a:lumMod val="95000"/>
                  </a:schemeClr>
                </a:solidFill>
                <a:latin typeface="+mn-lt"/>
              </a:rPr>
              <a:t>UKSN,</a:t>
            </a:r>
            <a:r>
              <a:rPr lang="en-GB" sz="1800" b="0" baseline="0" dirty="0" smtClean="0">
                <a:solidFill>
                  <a:schemeClr val="tx1">
                    <a:lumMod val="95000"/>
                  </a:schemeClr>
                </a:solidFill>
                <a:latin typeface="+mn-lt"/>
              </a:rPr>
              <a:t> </a:t>
            </a:r>
            <a:r>
              <a:rPr lang="en-GB" sz="1800" b="0" dirty="0" err="1" smtClean="0">
                <a:solidFill>
                  <a:schemeClr val="tx1">
                    <a:lumMod val="95000"/>
                  </a:schemeClr>
                </a:solidFill>
                <a:latin typeface="+mn-lt"/>
              </a:rPr>
              <a:t>iCHEM</a:t>
            </a:r>
            <a:r>
              <a:rPr lang="en-GB" sz="1800" b="0" dirty="0" smtClean="0">
                <a:solidFill>
                  <a:schemeClr val="tx1">
                    <a:lumMod val="95000"/>
                  </a:schemeClr>
                </a:solidFill>
                <a:latin typeface="+mn-lt"/>
              </a:rPr>
              <a:t> </a:t>
            </a:r>
            <a:r>
              <a:rPr lang="en-GB" sz="1800" b="0" dirty="0" smtClean="0">
                <a:solidFill>
                  <a:schemeClr val="tx1">
                    <a:lumMod val="95000"/>
                  </a:schemeClr>
                </a:solidFill>
                <a:latin typeface="+mn-lt"/>
              </a:rPr>
              <a:t>Session, 16 </a:t>
            </a:r>
            <a:r>
              <a:rPr lang="en-GB" sz="1800" b="0" dirty="0" smtClean="0">
                <a:solidFill>
                  <a:schemeClr val="tx1">
                    <a:lumMod val="95000"/>
                  </a:schemeClr>
                </a:solidFill>
                <a:latin typeface="+mn-lt"/>
              </a:rPr>
              <a:t>Sept. </a:t>
            </a:r>
            <a:r>
              <a:rPr lang="en-GB" sz="1800" b="0" dirty="0" smtClean="0">
                <a:solidFill>
                  <a:schemeClr val="tx1">
                    <a:lumMod val="95000"/>
                  </a:schemeClr>
                </a:solidFill>
                <a:latin typeface="+mn-lt"/>
              </a:rPr>
              <a:t>2009</a:t>
            </a:r>
            <a:endParaRPr lang="en-GB" sz="1800" b="0" dirty="0">
              <a:solidFill>
                <a:schemeClr val="tx1">
                  <a:lumMod val="95000"/>
                </a:schemeClr>
              </a:solidFill>
              <a:latin typeface="+mn-lt"/>
            </a:endParaRPr>
          </a:p>
        </p:txBody>
      </p:sp>
      <p:pic>
        <p:nvPicPr>
          <p:cNvPr id="11" name="Picture 10" descr="logos1.gif"/>
          <p:cNvPicPr>
            <a:picLocks noChangeAspect="1"/>
          </p:cNvPicPr>
          <p:nvPr userDrawn="1"/>
        </p:nvPicPr>
        <p:blipFill>
          <a:blip r:embed="rId13"/>
          <a:srcRect b="9998"/>
          <a:stretch>
            <a:fillRect/>
          </a:stretch>
        </p:blipFill>
        <p:spPr>
          <a:xfrm>
            <a:off x="198019" y="6328718"/>
            <a:ext cx="1378117" cy="531569"/>
          </a:xfrm>
          <a:prstGeom prst="rect">
            <a:avLst/>
          </a:prstGeom>
        </p:spPr>
      </p:pic>
      <p:pic>
        <p:nvPicPr>
          <p:cNvPr id="12" name="Picture 2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1828800" y="6352672"/>
            <a:ext cx="1651819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3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886200" y="6348664"/>
            <a:ext cx="9388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tiff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8.jpeg"/><Relationship Id="rId4" Type="http://schemas.openxmlformats.org/officeDocument/2006/relationships/oleObject" Target="../embeddings/oleObject1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4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55.jpeg"/><Relationship Id="rId7" Type="http://schemas.openxmlformats.org/officeDocument/2006/relationships/image" Target="../media/image5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6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7" Type="http://schemas.openxmlformats.org/officeDocument/2006/relationships/image" Target="../media/image58.pn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png"/><Relationship Id="rId5" Type="http://schemas.openxmlformats.org/officeDocument/2006/relationships/image" Target="../media/image66.jpeg"/><Relationship Id="rId4" Type="http://schemas.openxmlformats.org/officeDocument/2006/relationships/image" Target="../media/image65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hyperlink" Target="file:///C:\Documents%20and%20Settings\essghj\Desktop\iChem\iChemDocs\Web\Meetings\Meeting%207%20-%20Les%20Houches\review\wp5_-_gland_video.wmv" TargetMode="Externa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4800" y="1065074"/>
            <a:ext cx="84582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600" b="1" dirty="0" err="1"/>
              <a:t>Biomimetic</a:t>
            </a:r>
            <a:r>
              <a:rPr lang="en-GB" sz="3600" b="1" dirty="0"/>
              <a:t> microsystem for the generation and detection of </a:t>
            </a:r>
            <a:r>
              <a:rPr lang="en-GB" sz="3600" b="1" dirty="0" err="1"/>
              <a:t>ratiometrically</a:t>
            </a:r>
            <a:r>
              <a:rPr lang="en-GB" sz="3600" b="1" dirty="0"/>
              <a:t> encoded semiochemicals</a:t>
            </a:r>
            <a:endParaRPr lang="en-GB" sz="3600" dirty="0"/>
          </a:p>
        </p:txBody>
      </p:sp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609600" y="3124200"/>
            <a:ext cx="80772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Z. Racz</a:t>
            </a: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M. Cole. J.W.</a:t>
            </a:r>
            <a:r>
              <a:rPr kumimoji="0" lang="en-GB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Gardner, S. </a:t>
            </a:r>
            <a:r>
              <a:rPr kumimoji="0" lang="en-GB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Pathak</a:t>
            </a:r>
            <a:endParaRPr kumimoji="0" lang="en-GB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2000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University of Warwick, United Kingdom</a:t>
            </a:r>
          </a:p>
          <a:p>
            <a:pPr marL="0" marR="0" lvl="0" indent="457200" algn="ctr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H. </a:t>
            </a:r>
            <a:r>
              <a:rPr kumimoji="0" lang="en-GB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Gardeniers</a:t>
            </a: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W. </a:t>
            </a:r>
            <a:r>
              <a:rPr kumimoji="0" lang="en-GB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Bula</a:t>
            </a:r>
            <a:r>
              <a:rPr lang="en-GB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, N. </a:t>
            </a:r>
            <a:r>
              <a:rPr lang="en-GB" sz="20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Dimov</a:t>
            </a:r>
            <a:endParaRPr lang="en-GB" sz="20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MESA+ Institute fo</a:t>
            </a:r>
            <a:r>
              <a:rPr lang="en-GB" sz="2000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r Nanotechnology, Netherlands</a:t>
            </a:r>
          </a:p>
          <a:p>
            <a:pPr marL="0" marR="0" lvl="0" indent="457200" algn="ctr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D. Markovic, J. </a:t>
            </a:r>
            <a:r>
              <a:rPr kumimoji="0" lang="en-GB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Challiss</a:t>
            </a:r>
            <a:endParaRPr kumimoji="0" lang="en-GB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2000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University of Leicester, United Kingdom</a:t>
            </a:r>
            <a:endParaRPr kumimoji="0" lang="en-GB" sz="20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eva_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00232" y="2102200"/>
            <a:ext cx="4380325" cy="3265134"/>
          </a:xfrm>
          <a:prstGeom prst="rect">
            <a:avLst/>
          </a:prstGeom>
        </p:spPr>
      </p:pic>
      <p:grpSp>
        <p:nvGrpSpPr>
          <p:cNvPr id="2" name="Group 27"/>
          <p:cNvGrpSpPr/>
          <p:nvPr/>
        </p:nvGrpSpPr>
        <p:grpSpPr>
          <a:xfrm>
            <a:off x="5715008" y="1081054"/>
            <a:ext cx="3357586" cy="2000264"/>
            <a:chOff x="5715008" y="857232"/>
            <a:chExt cx="3357586" cy="2000264"/>
          </a:xfrm>
        </p:grpSpPr>
        <p:cxnSp>
          <p:nvCxnSpPr>
            <p:cNvPr id="23" name="Straight Connector 22"/>
            <p:cNvCxnSpPr/>
            <p:nvPr/>
          </p:nvCxnSpPr>
          <p:spPr>
            <a:xfrm rot="5400000">
              <a:off x="5250661" y="1321579"/>
              <a:ext cx="1643074" cy="7143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10800000">
              <a:off x="5715008" y="2786058"/>
              <a:ext cx="714380" cy="7143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6" name="Picture 35" descr="mem__0024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 rot="10800000">
              <a:off x="6420834" y="857232"/>
              <a:ext cx="2651760" cy="2000264"/>
            </a:xfrm>
            <a:prstGeom prst="rect">
              <a:avLst/>
            </a:prstGeom>
          </p:spPr>
        </p:pic>
      </p:grpSp>
      <p:grpSp>
        <p:nvGrpSpPr>
          <p:cNvPr id="3" name="Group 28"/>
          <p:cNvGrpSpPr/>
          <p:nvPr/>
        </p:nvGrpSpPr>
        <p:grpSpPr>
          <a:xfrm>
            <a:off x="71406" y="1081054"/>
            <a:ext cx="3357586" cy="3286148"/>
            <a:chOff x="142844" y="857232"/>
            <a:chExt cx="3357586" cy="3286148"/>
          </a:xfrm>
        </p:grpSpPr>
        <p:pic>
          <p:nvPicPr>
            <p:cNvPr id="35" name="Picture 34" descr="mem__0008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 flipV="1">
              <a:off x="142844" y="857232"/>
              <a:ext cx="2651760" cy="2000264"/>
            </a:xfrm>
            <a:prstGeom prst="rect">
              <a:avLst/>
            </a:prstGeom>
          </p:spPr>
        </p:pic>
        <p:cxnSp>
          <p:nvCxnSpPr>
            <p:cNvPr id="49" name="Straight Connector 48"/>
            <p:cNvCxnSpPr/>
            <p:nvPr/>
          </p:nvCxnSpPr>
          <p:spPr>
            <a:xfrm rot="16200000" flipV="1">
              <a:off x="1750199" y="1893083"/>
              <a:ext cx="2786082" cy="7143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V="1">
              <a:off x="2536017" y="3178967"/>
              <a:ext cx="1285884" cy="64294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 26"/>
          <p:cNvGrpSpPr/>
          <p:nvPr/>
        </p:nvGrpSpPr>
        <p:grpSpPr>
          <a:xfrm>
            <a:off x="4929190" y="3438508"/>
            <a:ext cx="4143404" cy="2428892"/>
            <a:chOff x="4857752" y="3214686"/>
            <a:chExt cx="4143404" cy="2428892"/>
          </a:xfrm>
        </p:grpSpPr>
        <p:pic>
          <p:nvPicPr>
            <p:cNvPr id="22" name="Picture 21" descr="mem_.jp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 rot="5400000">
              <a:off x="6750859" y="3393281"/>
              <a:ext cx="2428892" cy="2071702"/>
            </a:xfrm>
            <a:prstGeom prst="rect">
              <a:avLst/>
            </a:prstGeom>
          </p:spPr>
        </p:pic>
        <p:cxnSp>
          <p:nvCxnSpPr>
            <p:cNvPr id="13" name="Straight Connector 12"/>
            <p:cNvCxnSpPr/>
            <p:nvPr/>
          </p:nvCxnSpPr>
          <p:spPr>
            <a:xfrm rot="10800000" flipV="1">
              <a:off x="4929190" y="3214686"/>
              <a:ext cx="2000264" cy="21431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57752" y="3786190"/>
              <a:ext cx="2143140" cy="18573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TextBox 30"/>
          <p:cNvSpPr txBox="1"/>
          <p:nvPr/>
        </p:nvSpPr>
        <p:spPr>
          <a:xfrm>
            <a:off x="3366165" y="1226403"/>
            <a:ext cx="219643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dirty="0" smtClean="0"/>
              <a:t>Chip size:</a:t>
            </a:r>
          </a:p>
          <a:p>
            <a:r>
              <a:rPr lang="pl-PL" sz="2400" dirty="0" smtClean="0"/>
              <a:t>20 mm x 15 mm</a:t>
            </a:r>
            <a:endParaRPr lang="en-US" sz="2400" dirty="0"/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685800" y="211144"/>
            <a:ext cx="7772400" cy="5508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 smtClean="0">
                <a:latin typeface="+mj-lt"/>
                <a:ea typeface="+mj-ea"/>
                <a:cs typeface="+mj-cs"/>
              </a:rPr>
              <a:t>Artificial gland</a:t>
            </a:r>
            <a:r>
              <a:rPr lang="pl-PL" sz="3600" dirty="0" smtClean="0">
                <a:latin typeface="+mj-lt"/>
                <a:ea typeface="+mj-ea"/>
                <a:cs typeface="+mj-cs"/>
              </a:rPr>
              <a:t> – fabrication results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-6629" y="97426"/>
            <a:ext cx="9518566" cy="779963"/>
          </a:xfrm>
        </p:spPr>
        <p:txBody>
          <a:bodyPr>
            <a:noAutofit/>
          </a:bodyPr>
          <a:lstStyle/>
          <a:p>
            <a:pPr algn="l"/>
            <a:r>
              <a:rPr lang="en-US" sz="3600" dirty="0" smtClean="0"/>
              <a:t>Ligand selection: Fruit volatiles and pheromones</a:t>
            </a:r>
            <a:endParaRPr lang="en-GB" sz="3600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2041873" y="934202"/>
          <a:ext cx="4051015" cy="5022792"/>
        </p:xfrm>
        <a:graphic>
          <a:graphicData uri="http://schemas.openxmlformats.org/drawingml/2006/table">
            <a:tbl>
              <a:tblPr/>
              <a:tblGrid>
                <a:gridCol w="3038960"/>
                <a:gridCol w="1012055"/>
              </a:tblGrid>
              <a:tr h="18288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Chemical</a:t>
                      </a:r>
                      <a:endParaRPr lang="en-GB" sz="160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075" marR="47075" marT="17602" marB="17602" anchor="ctr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GC (%)</a:t>
                      </a:r>
                      <a:endParaRPr lang="en-GB" sz="160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075" marR="47075" marT="17602" marB="17602" anchor="ctr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butyl hexanoate</a:t>
                      </a:r>
                    </a:p>
                  </a:txBody>
                  <a:tcPr marL="47075" marR="47075" marT="17602" marB="17602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37</a:t>
                      </a:r>
                    </a:p>
                  </a:txBody>
                  <a:tcPr marL="47075" marR="47075" marT="17602" marB="17602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 err="1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pentyl</a:t>
                      </a:r>
                      <a:r>
                        <a:rPr lang="en-GB" sz="16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hexanoate</a:t>
                      </a:r>
                    </a:p>
                  </a:txBody>
                  <a:tcPr marL="47075" marR="47075" marT="17602" marB="1760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47075" marR="47075" marT="17602" marB="1760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 err="1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propyl</a:t>
                      </a:r>
                      <a:r>
                        <a:rPr lang="en-GB" sz="16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hexanoate</a:t>
                      </a:r>
                    </a:p>
                  </a:txBody>
                  <a:tcPr marL="47075" marR="47075" marT="17602" marB="1760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47075" marR="47075" marT="17602" marB="1760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butyl </a:t>
                      </a:r>
                      <a:r>
                        <a:rPr lang="en-GB" sz="1600" dirty="0" err="1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butanoate</a:t>
                      </a:r>
                      <a:endParaRPr lang="en-GB" sz="160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075" marR="47075" marT="17602" marB="1760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10</a:t>
                      </a:r>
                    </a:p>
                  </a:txBody>
                  <a:tcPr marL="47075" marR="47075" marT="17602" marB="1760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hexyl </a:t>
                      </a:r>
                      <a:r>
                        <a:rPr lang="en-GB" sz="1600" dirty="0" err="1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butanoate</a:t>
                      </a:r>
                      <a:endParaRPr lang="en-GB" sz="160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075" marR="47075" marT="17602" marB="1760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44</a:t>
                      </a:r>
                    </a:p>
                  </a:txBody>
                  <a:tcPr marL="47075" marR="47075" marT="17602" marB="1760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butyl hexanoate</a:t>
                      </a:r>
                    </a:p>
                  </a:txBody>
                  <a:tcPr marL="47075" marR="47075" marT="17602" marB="17602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0.01</a:t>
                      </a:r>
                    </a:p>
                  </a:txBody>
                  <a:tcPr marL="47075" marR="47075" marT="17602" marB="17602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3-methylbutan-1-ol</a:t>
                      </a:r>
                    </a:p>
                  </a:txBody>
                  <a:tcPr marL="47075" marR="47075" marT="17602" marB="1760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47075" marR="47075" marT="17602" marB="1760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 err="1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isoamyl</a:t>
                      </a:r>
                      <a:r>
                        <a:rPr lang="en-GB" sz="16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acetate</a:t>
                      </a:r>
                    </a:p>
                  </a:txBody>
                  <a:tcPr marL="47075" marR="47075" marT="17602" marB="1760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1.5</a:t>
                      </a:r>
                    </a:p>
                  </a:txBody>
                  <a:tcPr marL="47075" marR="47075" marT="17602" marB="1760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4,8-dimethyl-1,3(</a:t>
                      </a:r>
                      <a:r>
                        <a:rPr lang="en-GB" sz="1600" i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E</a:t>
                      </a:r>
                      <a:r>
                        <a:rPr lang="en-GB" sz="16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),7-nonatriene</a:t>
                      </a:r>
                    </a:p>
                  </a:txBody>
                  <a:tcPr marL="47075" marR="47075" marT="17602" marB="1760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0.09</a:t>
                      </a:r>
                    </a:p>
                  </a:txBody>
                  <a:tcPr marL="47075" marR="47075" marT="17602" marB="1760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ethyl acetate</a:t>
                      </a:r>
                    </a:p>
                  </a:txBody>
                  <a:tcPr marL="47075" marR="47075" marT="17602" marB="1760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94.3</a:t>
                      </a:r>
                    </a:p>
                  </a:txBody>
                  <a:tcPr marL="47075" marR="47075" marT="17602" marB="1760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 err="1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dihydro</a:t>
                      </a:r>
                      <a:r>
                        <a:rPr lang="en-GB" sz="16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-</a:t>
                      </a:r>
                      <a:r>
                        <a:rPr lang="en-GB" sz="16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  <a:sym typeface="Symbol"/>
                        </a:rPr>
                        <a:t></a:t>
                      </a:r>
                      <a:r>
                        <a:rPr lang="en-GB" sz="16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-ionone</a:t>
                      </a:r>
                    </a:p>
                  </a:txBody>
                  <a:tcPr marL="47075" marR="47075" marT="17602" marB="1760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0.10</a:t>
                      </a:r>
                    </a:p>
                  </a:txBody>
                  <a:tcPr marL="47075" marR="47075" marT="17602" marB="1760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  <a:sym typeface="Symbol"/>
                        </a:rPr>
                        <a:t></a:t>
                      </a:r>
                      <a:r>
                        <a:rPr lang="en-GB" sz="16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-</a:t>
                      </a:r>
                      <a:r>
                        <a:rPr lang="en-GB" sz="1600" dirty="0" err="1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caryophyllene</a:t>
                      </a:r>
                      <a:endParaRPr lang="en-GB" sz="160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075" marR="47075" marT="17602" marB="17602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5.8</a:t>
                      </a:r>
                    </a:p>
                  </a:txBody>
                  <a:tcPr marL="47075" marR="47075" marT="17602" marB="17602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3-methylbutan-1-ol</a:t>
                      </a:r>
                    </a:p>
                  </a:txBody>
                  <a:tcPr marL="47075" marR="47075" marT="17602" marB="1760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27.5</a:t>
                      </a:r>
                    </a:p>
                  </a:txBody>
                  <a:tcPr marL="47075" marR="47075" marT="17602" marB="1760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 err="1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isoamyl</a:t>
                      </a:r>
                      <a:r>
                        <a:rPr lang="en-GB" sz="16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acetate</a:t>
                      </a:r>
                    </a:p>
                  </a:txBody>
                  <a:tcPr marL="47075" marR="47075" marT="17602" marB="1760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0.9</a:t>
                      </a:r>
                    </a:p>
                  </a:txBody>
                  <a:tcPr marL="47075" marR="47075" marT="17602" marB="1760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1-octen-3-ol</a:t>
                      </a:r>
                    </a:p>
                  </a:txBody>
                  <a:tcPr marL="47075" marR="47075" marT="17602" marB="1760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9</a:t>
                      </a:r>
                    </a:p>
                  </a:txBody>
                  <a:tcPr marL="47075" marR="47075" marT="17602" marB="1760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ethyl acetate</a:t>
                      </a:r>
                    </a:p>
                  </a:txBody>
                  <a:tcPr marL="47075" marR="47075" marT="17602" marB="1760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54.9</a:t>
                      </a:r>
                    </a:p>
                  </a:txBody>
                  <a:tcPr marL="47075" marR="47075" marT="17602" marB="1760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 err="1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dimethyl</a:t>
                      </a:r>
                      <a:r>
                        <a:rPr lang="en-GB" sz="16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GB" sz="1600" dirty="0" err="1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trisulfide</a:t>
                      </a:r>
                      <a:endParaRPr lang="en-GB" sz="160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075" marR="47075" marT="17602" marB="1760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1.9</a:t>
                      </a:r>
                    </a:p>
                  </a:txBody>
                  <a:tcPr marL="47075" marR="47075" marT="17602" marB="1760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pic>
        <p:nvPicPr>
          <p:cNvPr id="11" name="Picture 19" descr="Rhagoletis pomnella"/>
          <p:cNvPicPr>
            <a:picLocks noChangeAspect="1" noChangeArrowheads="1"/>
          </p:cNvPicPr>
          <p:nvPr/>
        </p:nvPicPr>
        <p:blipFill>
          <a:blip r:embed="rId2"/>
          <a:srcRect t="895" b="969"/>
          <a:stretch>
            <a:fillRect/>
          </a:stretch>
        </p:blipFill>
        <p:spPr bwMode="auto">
          <a:xfrm>
            <a:off x="6371415" y="2732401"/>
            <a:ext cx="2232179" cy="2920753"/>
          </a:xfrm>
          <a:prstGeom prst="rect">
            <a:avLst/>
          </a:prstGeom>
          <a:noFill/>
        </p:spPr>
      </p:pic>
      <p:pic>
        <p:nvPicPr>
          <p:cNvPr id="12" name="Picture 11" descr="Honeycrisp.gif"/>
          <p:cNvPicPr>
            <a:picLocks noChangeAspect="1"/>
          </p:cNvPicPr>
          <p:nvPr/>
        </p:nvPicPr>
        <p:blipFill>
          <a:blip r:embed="rId3"/>
          <a:srcRect l="2865" t="48321" r="10055" b="4466"/>
          <a:stretch>
            <a:fillRect/>
          </a:stretch>
        </p:blipFill>
        <p:spPr>
          <a:xfrm>
            <a:off x="355114" y="1546917"/>
            <a:ext cx="1463040" cy="1037998"/>
          </a:xfrm>
          <a:prstGeom prst="rect">
            <a:avLst/>
          </a:prstGeom>
        </p:spPr>
      </p:pic>
      <p:pic>
        <p:nvPicPr>
          <p:cNvPr id="13" name="Picture 12" descr="crataegus_mollis_hawthorn.jpg"/>
          <p:cNvPicPr>
            <a:picLocks noChangeAspect="1"/>
          </p:cNvPicPr>
          <p:nvPr/>
        </p:nvPicPr>
        <p:blipFill>
          <a:blip r:embed="rId4"/>
          <a:srcRect l="13933" t="26714" r="29875" b="13050"/>
          <a:stretch>
            <a:fillRect/>
          </a:stretch>
        </p:blipFill>
        <p:spPr>
          <a:xfrm>
            <a:off x="355114" y="3362966"/>
            <a:ext cx="1463040" cy="1041231"/>
          </a:xfrm>
          <a:prstGeom prst="rect">
            <a:avLst/>
          </a:prstGeom>
        </p:spPr>
      </p:pic>
      <p:pic>
        <p:nvPicPr>
          <p:cNvPr id="14" name="Picture 13" descr="cornus-florida-berry.jpg"/>
          <p:cNvPicPr>
            <a:picLocks noChangeAspect="1"/>
          </p:cNvPicPr>
          <p:nvPr/>
        </p:nvPicPr>
        <p:blipFill>
          <a:blip r:embed="rId5"/>
          <a:srcRect l="19709" t="37682" r="39747" b="24153"/>
          <a:stretch>
            <a:fillRect/>
          </a:stretch>
        </p:blipFill>
        <p:spPr>
          <a:xfrm>
            <a:off x="355114" y="4908055"/>
            <a:ext cx="1463040" cy="103981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266335" y="1141173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Apple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66335" y="2968350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Hawthorn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66335" y="4517439"/>
            <a:ext cx="11592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Dogwood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360610" y="2883949"/>
            <a:ext cx="5669280" cy="1588"/>
          </a:xfrm>
          <a:prstGeom prst="line">
            <a:avLst/>
          </a:prstGeom>
          <a:ln w="1905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360610" y="4558202"/>
            <a:ext cx="5669280" cy="1588"/>
          </a:xfrm>
          <a:prstGeom prst="line">
            <a:avLst/>
          </a:prstGeom>
          <a:ln w="1905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1823650" y="1222574"/>
            <a:ext cx="4206240" cy="1588"/>
          </a:xfrm>
          <a:prstGeom prst="line">
            <a:avLst/>
          </a:prstGeom>
          <a:ln w="1905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4663812" y="5922220"/>
            <a:ext cx="157607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i="1" dirty="0" smtClean="0">
                <a:solidFill>
                  <a:schemeClr val="tx1"/>
                </a:solidFill>
              </a:rPr>
              <a:t>(Linn et. al, 2005)</a:t>
            </a:r>
            <a:endParaRPr lang="en-US" sz="1400" i="1" dirty="0">
              <a:solidFill>
                <a:schemeClr val="tx1"/>
              </a:solidFill>
            </a:endParaRPr>
          </a:p>
        </p:txBody>
      </p:sp>
      <p:grpSp>
        <p:nvGrpSpPr>
          <p:cNvPr id="2" name="Group 33"/>
          <p:cNvGrpSpPr/>
          <p:nvPr/>
        </p:nvGrpSpPr>
        <p:grpSpPr>
          <a:xfrm>
            <a:off x="1918952" y="1261209"/>
            <a:ext cx="4108361" cy="4391696"/>
            <a:chOff x="1918952" y="1326524"/>
            <a:chExt cx="4108361" cy="4391696"/>
          </a:xfrm>
        </p:grpSpPr>
        <p:sp>
          <p:nvSpPr>
            <p:cNvPr id="28" name="Rectangle 27"/>
            <p:cNvSpPr/>
            <p:nvPr/>
          </p:nvSpPr>
          <p:spPr>
            <a:xfrm>
              <a:off x="1918952" y="1326524"/>
              <a:ext cx="4108361" cy="218941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1918952" y="2434107"/>
              <a:ext cx="4108361" cy="218941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918952" y="3000777"/>
              <a:ext cx="4108361" cy="218941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918952" y="3837904"/>
              <a:ext cx="4108361" cy="218941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1918952" y="4662152"/>
              <a:ext cx="4108361" cy="218941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1918952" y="5499279"/>
              <a:ext cx="4108361" cy="218941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162"/>
            <a:ext cx="8229600" cy="731838"/>
          </a:xfrm>
        </p:spPr>
        <p:txBody>
          <a:bodyPr>
            <a:normAutofit/>
          </a:bodyPr>
          <a:lstStyle/>
          <a:p>
            <a:r>
              <a:rPr lang="en-US" sz="3600" dirty="0" smtClean="0"/>
              <a:t>Ligand transfer – Volatile fluid dynamics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762000"/>
            <a:ext cx="5410200" cy="1066800"/>
          </a:xfrm>
        </p:spPr>
        <p:txBody>
          <a:bodyPr>
            <a:noAutofit/>
          </a:bodyPr>
          <a:lstStyle/>
          <a:p>
            <a:r>
              <a:rPr lang="en-US" sz="2400" dirty="0" smtClean="0"/>
              <a:t>Wind tunnel experiments for evaporation rates and detection limits </a:t>
            </a:r>
            <a:r>
              <a:rPr lang="en-US" sz="2400" dirty="0" smtClean="0"/>
              <a:t>(</a:t>
            </a:r>
            <a:r>
              <a:rPr lang="en-US" sz="2400" dirty="0" smtClean="0"/>
              <a:t>Dr. </a:t>
            </a:r>
            <a:r>
              <a:rPr lang="en-US" sz="2400" dirty="0" err="1" smtClean="0"/>
              <a:t>Carot</a:t>
            </a:r>
            <a:r>
              <a:rPr lang="en-US" sz="2400" dirty="0" smtClean="0"/>
              <a:t>)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2056" y="2753111"/>
            <a:ext cx="6698344" cy="3571489"/>
          </a:xfrm>
          <a:prstGeom prst="rect">
            <a:avLst/>
          </a:prstGeom>
          <a:noFill/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76200" y="2286000"/>
            <a:ext cx="5791200" cy="5334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Mini-scale wind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tunnel</a:t>
            </a:r>
            <a:r>
              <a:rPr lang="en-US" sz="2400" dirty="0" smtClean="0">
                <a:latin typeface="Times New Roman"/>
                <a:cs typeface="Times New Roman"/>
              </a:rPr>
              <a:t>: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cs typeface="Times New Roman"/>
              </a:rPr>
              <a:t> </a:t>
            </a:r>
            <a:r>
              <a:rPr kumimoji="0" lang="en-US" sz="2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Times New Roman"/>
              </a:rPr>
              <a:t>odour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Times New Roman"/>
              </a:rPr>
              <a:t> chamber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6000" y="5410200"/>
            <a:ext cx="1600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Sensor array</a:t>
            </a:r>
            <a:endParaRPr lang="en-US" sz="2000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1000" y="29526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Computer interface</a:t>
            </a:r>
            <a:endParaRPr lang="en-US" sz="2000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rot="5400000" flipH="1" flipV="1">
            <a:off x="3048000" y="4648200"/>
            <a:ext cx="685800" cy="685800"/>
          </a:xfrm>
          <a:prstGeom prst="straightConnector1">
            <a:avLst/>
          </a:prstGeom>
          <a:ln w="25400">
            <a:solidFill>
              <a:schemeClr val="bg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620000" y="4171890"/>
            <a:ext cx="1295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Inlet ports</a:t>
            </a:r>
            <a:endParaRPr lang="en-US" sz="2000" b="1" dirty="0"/>
          </a:p>
        </p:txBody>
      </p:sp>
      <p:cxnSp>
        <p:nvCxnSpPr>
          <p:cNvPr id="13" name="Straight Arrow Connector 12"/>
          <p:cNvCxnSpPr/>
          <p:nvPr/>
        </p:nvCxnSpPr>
        <p:spPr>
          <a:xfrm rot="10800000" flipV="1">
            <a:off x="6781800" y="4343400"/>
            <a:ext cx="762000" cy="15240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rot="5400000">
            <a:off x="6553200" y="4419600"/>
            <a:ext cx="990600" cy="99060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495800" y="3105090"/>
            <a:ext cx="1981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Odour</a:t>
            </a:r>
            <a:r>
              <a:rPr lang="en-US" sz="20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chamber</a:t>
            </a:r>
            <a:endParaRPr lang="en-US" sz="2000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4" name="Picture 1" descr="C:\Documents and Settings\essghj\Desktop\iChem\iChemDocs\IEEEAbstract\Evaporation Rate.t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0" y="809989"/>
            <a:ext cx="3352135" cy="22380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Picture 4" descr="unit and coi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6899" y="965557"/>
            <a:ext cx="2202556" cy="2936741"/>
          </a:xfrm>
          <a:prstGeom prst="rect">
            <a:avLst/>
          </a:prstGeom>
          <a:noFill/>
        </p:spPr>
      </p:pic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92163"/>
          </a:xfrm>
        </p:spPr>
        <p:txBody>
          <a:bodyPr>
            <a:normAutofit/>
          </a:bodyPr>
          <a:lstStyle/>
          <a:p>
            <a:r>
              <a:rPr lang="en-GB" sz="3600" dirty="0" smtClean="0"/>
              <a:t>Detection: Quartz </a:t>
            </a:r>
            <a:r>
              <a:rPr lang="en-GB" sz="3600" dirty="0"/>
              <a:t>crystal microbalances (QCMs)</a:t>
            </a:r>
          </a:p>
        </p:txBody>
      </p:sp>
      <p:graphicFrame>
        <p:nvGraphicFramePr>
          <p:cNvPr id="38982" name="Object 70"/>
          <p:cNvGraphicFramePr>
            <a:graphicFrameLocks noChangeAspect="1"/>
          </p:cNvGraphicFramePr>
          <p:nvPr/>
        </p:nvGraphicFramePr>
        <p:xfrm>
          <a:off x="533400" y="1520825"/>
          <a:ext cx="3060700" cy="1222375"/>
        </p:xfrm>
        <a:graphic>
          <a:graphicData uri="http://schemas.openxmlformats.org/presentationml/2006/ole">
            <p:oleObj spid="_x0000_s14338" name="Equation" r:id="rId4" imgW="1231560" imgH="495000" progId="Equation.3">
              <p:embed/>
            </p:oleObj>
          </a:graphicData>
        </a:graphic>
      </p:graphicFrame>
      <p:sp>
        <p:nvSpPr>
          <p:cNvPr id="38992" name="Rectangle 80"/>
          <p:cNvSpPr>
            <a:spLocks noChangeArrowheads="1"/>
          </p:cNvSpPr>
          <p:nvPr/>
        </p:nvSpPr>
        <p:spPr bwMode="auto">
          <a:xfrm>
            <a:off x="76200" y="838200"/>
            <a:ext cx="473719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r>
              <a:rPr lang="en-GB" sz="2400" dirty="0"/>
              <a:t>Frequency shift due to mass </a:t>
            </a:r>
            <a:r>
              <a:rPr lang="en-GB" sz="2400" dirty="0" smtClean="0"/>
              <a:t>change:</a:t>
            </a:r>
            <a:endParaRPr lang="en-GB" sz="2400" dirty="0"/>
          </a:p>
        </p:txBody>
      </p:sp>
      <p:sp>
        <p:nvSpPr>
          <p:cNvPr id="38994" name="Rectangle 82"/>
          <p:cNvSpPr>
            <a:spLocks noChangeArrowheads="1"/>
          </p:cNvSpPr>
          <p:nvPr/>
        </p:nvSpPr>
        <p:spPr bwMode="auto">
          <a:xfrm>
            <a:off x="526961" y="2971800"/>
            <a:ext cx="396883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l"/>
            <a:r>
              <a:rPr lang="en-US" sz="2400" dirty="0" smtClean="0">
                <a:solidFill>
                  <a:schemeClr val="tx1"/>
                </a:solidFill>
                <a:cs typeface="Arial" charset="0"/>
              </a:rPr>
              <a:t>Sensitivity: </a:t>
            </a:r>
            <a:r>
              <a:rPr lang="en-US" sz="2400" i="1" dirty="0" smtClean="0">
                <a:solidFill>
                  <a:schemeClr val="tx1"/>
                </a:solidFill>
                <a:cs typeface="Arial" charset="0"/>
              </a:rPr>
              <a:t>∆f = 7.2 Hz/</a:t>
            </a:r>
            <a:r>
              <a:rPr lang="en-US" sz="2400" i="1" dirty="0" err="1" smtClean="0">
                <a:solidFill>
                  <a:schemeClr val="tx1"/>
                </a:solidFill>
                <a:cs typeface="Arial" charset="0"/>
              </a:rPr>
              <a:t>ng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2093" name="Rectangle 4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092" name="AutoShape 44"/>
          <p:cNvSpPr>
            <a:spLocks noChangeAspect="1" noChangeArrowheads="1" noTextEdit="1"/>
          </p:cNvSpPr>
          <p:nvPr/>
        </p:nvSpPr>
        <p:spPr bwMode="auto">
          <a:xfrm>
            <a:off x="656828" y="3773510"/>
            <a:ext cx="7435795" cy="245879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91" name="Picture 43" descr="30MHz crystal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05574" y="3773510"/>
            <a:ext cx="2580234" cy="2458791"/>
          </a:xfrm>
          <a:prstGeom prst="rect">
            <a:avLst/>
          </a:prstGeom>
          <a:noFill/>
        </p:spPr>
      </p:pic>
      <p:sp>
        <p:nvSpPr>
          <p:cNvPr id="2090" name="Rectangle 42"/>
          <p:cNvSpPr>
            <a:spLocks noChangeArrowheads="1"/>
          </p:cNvSpPr>
          <p:nvPr/>
        </p:nvSpPr>
        <p:spPr bwMode="auto">
          <a:xfrm>
            <a:off x="7242403" y="5728417"/>
            <a:ext cx="983571" cy="453086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89" name="Rectangle 41"/>
          <p:cNvSpPr>
            <a:spLocks noChangeArrowheads="1"/>
          </p:cNvSpPr>
          <p:nvPr/>
        </p:nvSpPr>
        <p:spPr bwMode="auto">
          <a:xfrm>
            <a:off x="1105992" y="4489599"/>
            <a:ext cx="3425285" cy="1092159"/>
          </a:xfrm>
          <a:prstGeom prst="rect">
            <a:avLst/>
          </a:prstGeom>
          <a:solidFill>
            <a:srgbClr val="B8CCE4"/>
          </a:solidFill>
          <a:ln w="12700">
            <a:solidFill>
              <a:srgbClr val="24211D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88" name="Rectangle 40"/>
          <p:cNvSpPr>
            <a:spLocks noChangeArrowheads="1"/>
          </p:cNvSpPr>
          <p:nvPr/>
        </p:nvSpPr>
        <p:spPr bwMode="auto">
          <a:xfrm>
            <a:off x="1742034" y="4393738"/>
            <a:ext cx="2154020" cy="91764"/>
          </a:xfrm>
          <a:prstGeom prst="rect">
            <a:avLst/>
          </a:prstGeom>
          <a:solidFill>
            <a:srgbClr val="E36C0A"/>
          </a:solidFill>
          <a:ln w="12700">
            <a:solidFill>
              <a:srgbClr val="24211D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87" name="Rectangle 39"/>
          <p:cNvSpPr>
            <a:spLocks noChangeArrowheads="1"/>
          </p:cNvSpPr>
          <p:nvPr/>
        </p:nvSpPr>
        <p:spPr bwMode="auto">
          <a:xfrm>
            <a:off x="1742034" y="5581758"/>
            <a:ext cx="2154020" cy="85210"/>
          </a:xfrm>
          <a:prstGeom prst="rect">
            <a:avLst/>
          </a:prstGeom>
          <a:solidFill>
            <a:srgbClr val="E36C0A"/>
          </a:solidFill>
          <a:ln w="12700">
            <a:solidFill>
              <a:srgbClr val="24211D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86" name="Freeform 38"/>
          <p:cNvSpPr>
            <a:spLocks/>
          </p:cNvSpPr>
          <p:nvPr/>
        </p:nvSpPr>
        <p:spPr bwMode="auto">
          <a:xfrm>
            <a:off x="1725642" y="4267562"/>
            <a:ext cx="2184347" cy="118802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72" y="4"/>
              </a:cxn>
              <a:cxn ang="0">
                <a:pos x="74" y="2"/>
              </a:cxn>
              <a:cxn ang="0">
                <a:pos x="74" y="2"/>
              </a:cxn>
              <a:cxn ang="0">
                <a:pos x="72" y="0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2" y="4"/>
              </a:cxn>
            </a:cxnLst>
            <a:rect l="0" t="0" r="r" b="b"/>
            <a:pathLst>
              <a:path w="74" h="4">
                <a:moveTo>
                  <a:pt x="2" y="4"/>
                </a:moveTo>
                <a:lnTo>
                  <a:pt x="72" y="4"/>
                </a:lnTo>
                <a:cubicBezTo>
                  <a:pt x="73" y="4"/>
                  <a:pt x="74" y="3"/>
                  <a:pt x="74" y="2"/>
                </a:cubicBezTo>
                <a:lnTo>
                  <a:pt x="74" y="2"/>
                </a:lnTo>
                <a:cubicBezTo>
                  <a:pt x="74" y="1"/>
                  <a:pt x="73" y="0"/>
                  <a:pt x="72" y="0"/>
                </a:cubicBezTo>
                <a:lnTo>
                  <a:pt x="2" y="0"/>
                </a:lnTo>
                <a:cubicBezTo>
                  <a:pt x="1" y="0"/>
                  <a:pt x="0" y="1"/>
                  <a:pt x="0" y="2"/>
                </a:cubicBezTo>
                <a:lnTo>
                  <a:pt x="0" y="2"/>
                </a:lnTo>
                <a:cubicBezTo>
                  <a:pt x="0" y="3"/>
                  <a:pt x="1" y="4"/>
                  <a:pt x="2" y="4"/>
                </a:cubicBezTo>
                <a:close/>
              </a:path>
            </a:pathLst>
          </a:custGeom>
          <a:solidFill>
            <a:srgbClr val="9BBB59"/>
          </a:solidFill>
          <a:ln w="12700">
            <a:solidFill>
              <a:srgbClr val="24211D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85" name="Freeform 37"/>
          <p:cNvSpPr>
            <a:spLocks/>
          </p:cNvSpPr>
          <p:nvPr/>
        </p:nvSpPr>
        <p:spPr bwMode="auto">
          <a:xfrm>
            <a:off x="779774" y="5241738"/>
            <a:ext cx="962260" cy="383444"/>
          </a:xfrm>
          <a:custGeom>
            <a:avLst/>
            <a:gdLst/>
            <a:ahLst/>
            <a:cxnLst>
              <a:cxn ang="0">
                <a:pos x="45" y="13"/>
              </a:cxn>
              <a:cxn ang="0">
                <a:pos x="0" y="13"/>
              </a:cxn>
              <a:cxn ang="0">
                <a:pos x="0" y="0"/>
              </a:cxn>
            </a:cxnLst>
            <a:rect l="0" t="0" r="r" b="b"/>
            <a:pathLst>
              <a:path w="45" h="13">
                <a:moveTo>
                  <a:pt x="45" y="13"/>
                </a:moveTo>
                <a:lnTo>
                  <a:pt x="0" y="13"/>
                </a:lnTo>
                <a:lnTo>
                  <a:pt x="0" y="0"/>
                </a:lnTo>
              </a:path>
            </a:pathLst>
          </a:cu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84" name="Rectangle 36"/>
          <p:cNvSpPr>
            <a:spLocks noChangeArrowheads="1"/>
          </p:cNvSpPr>
          <p:nvPr/>
        </p:nvSpPr>
        <p:spPr bwMode="auto">
          <a:xfrm>
            <a:off x="643765" y="4915989"/>
            <a:ext cx="286055" cy="206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AC</a:t>
            </a:r>
            <a:endParaRPr kumimoji="0" lang="en-US" sz="160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  <p:sp>
        <p:nvSpPr>
          <p:cNvPr id="2083" name="Oval 35"/>
          <p:cNvSpPr>
            <a:spLocks noChangeArrowheads="1"/>
          </p:cNvSpPr>
          <p:nvPr/>
        </p:nvSpPr>
        <p:spPr bwMode="auto">
          <a:xfrm>
            <a:off x="735514" y="4809955"/>
            <a:ext cx="88521" cy="88487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82" name="Freeform 34"/>
          <p:cNvSpPr>
            <a:spLocks/>
          </p:cNvSpPr>
          <p:nvPr/>
        </p:nvSpPr>
        <p:spPr bwMode="auto">
          <a:xfrm flipV="1">
            <a:off x="779774" y="4433885"/>
            <a:ext cx="962260" cy="383444"/>
          </a:xfrm>
          <a:custGeom>
            <a:avLst/>
            <a:gdLst/>
            <a:ahLst/>
            <a:cxnLst>
              <a:cxn ang="0">
                <a:pos x="45" y="13"/>
              </a:cxn>
              <a:cxn ang="0">
                <a:pos x="0" y="13"/>
              </a:cxn>
              <a:cxn ang="0">
                <a:pos x="0" y="0"/>
              </a:cxn>
            </a:cxnLst>
            <a:rect l="0" t="0" r="r" b="b"/>
            <a:pathLst>
              <a:path w="45" h="13">
                <a:moveTo>
                  <a:pt x="45" y="13"/>
                </a:moveTo>
                <a:lnTo>
                  <a:pt x="0" y="13"/>
                </a:lnTo>
                <a:lnTo>
                  <a:pt x="0" y="0"/>
                </a:lnTo>
              </a:path>
            </a:pathLst>
          </a:cu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81" name="Oval 33"/>
          <p:cNvSpPr>
            <a:spLocks noChangeArrowheads="1"/>
          </p:cNvSpPr>
          <p:nvPr/>
        </p:nvSpPr>
        <p:spPr bwMode="auto">
          <a:xfrm>
            <a:off x="735514" y="5163083"/>
            <a:ext cx="88521" cy="88487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" name="Group 17"/>
          <p:cNvGrpSpPr>
            <a:grpSpLocks/>
          </p:cNvGrpSpPr>
          <p:nvPr/>
        </p:nvGrpSpPr>
        <p:grpSpPr bwMode="auto">
          <a:xfrm>
            <a:off x="1742034" y="4484683"/>
            <a:ext cx="2154020" cy="1097075"/>
            <a:chOff x="3534" y="385"/>
            <a:chExt cx="1128" cy="1166"/>
          </a:xfrm>
        </p:grpSpPr>
        <p:grpSp>
          <p:nvGrpSpPr>
            <p:cNvPr id="3" name="Group 30"/>
            <p:cNvGrpSpPr>
              <a:grpSpLocks/>
            </p:cNvGrpSpPr>
            <p:nvPr/>
          </p:nvGrpSpPr>
          <p:grpSpPr bwMode="auto">
            <a:xfrm>
              <a:off x="3534" y="390"/>
              <a:ext cx="1128" cy="1161"/>
              <a:chOff x="4631" y="2067"/>
              <a:chExt cx="1017" cy="1268"/>
            </a:xfrm>
          </p:grpSpPr>
          <p:sp>
            <p:nvSpPr>
              <p:cNvPr id="2080" name="Arc 32"/>
              <p:cNvSpPr>
                <a:spLocks/>
              </p:cNvSpPr>
              <p:nvPr/>
            </p:nvSpPr>
            <p:spPr bwMode="auto">
              <a:xfrm flipH="1" flipV="1">
                <a:off x="4631" y="2067"/>
                <a:ext cx="531" cy="634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2700">
                <a:solidFill>
                  <a:srgbClr val="5A5A5A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79" name="Arc 31"/>
              <p:cNvSpPr>
                <a:spLocks/>
              </p:cNvSpPr>
              <p:nvPr/>
            </p:nvSpPr>
            <p:spPr bwMode="auto">
              <a:xfrm>
                <a:off x="5117" y="2701"/>
                <a:ext cx="531" cy="634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2700">
                <a:solidFill>
                  <a:srgbClr val="5A5A5A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077" name="AutoShape 29"/>
            <p:cNvSpPr>
              <a:spLocks noChangeShapeType="1"/>
            </p:cNvSpPr>
            <p:nvPr/>
          </p:nvSpPr>
          <p:spPr bwMode="auto">
            <a:xfrm flipH="1">
              <a:off x="3543" y="439"/>
              <a:ext cx="547" cy="1"/>
            </a:xfrm>
            <a:prstGeom prst="straightConnector1">
              <a:avLst/>
            </a:prstGeom>
            <a:noFill/>
            <a:ln w="9525">
              <a:solidFill>
                <a:srgbClr val="5A5A5A"/>
              </a:solidFill>
              <a:round/>
              <a:headEnd/>
              <a:tailEnd type="triangle" w="sm" len="sm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6" name="AutoShape 28"/>
            <p:cNvSpPr>
              <a:spLocks noChangeShapeType="1"/>
            </p:cNvSpPr>
            <p:nvPr/>
          </p:nvSpPr>
          <p:spPr bwMode="auto">
            <a:xfrm flipV="1">
              <a:off x="4098" y="385"/>
              <a:ext cx="1" cy="1152"/>
            </a:xfrm>
            <a:prstGeom prst="straightConnector1">
              <a:avLst/>
            </a:prstGeom>
            <a:noFill/>
            <a:ln w="12700">
              <a:solidFill>
                <a:srgbClr val="5A5A5A"/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5" name="AutoShape 27"/>
            <p:cNvSpPr>
              <a:spLocks noChangeShapeType="1"/>
            </p:cNvSpPr>
            <p:nvPr/>
          </p:nvSpPr>
          <p:spPr bwMode="auto">
            <a:xfrm flipH="1">
              <a:off x="3563" y="544"/>
              <a:ext cx="533" cy="1"/>
            </a:xfrm>
            <a:prstGeom prst="straightConnector1">
              <a:avLst/>
            </a:prstGeom>
            <a:noFill/>
            <a:ln w="9525">
              <a:solidFill>
                <a:srgbClr val="5A5A5A"/>
              </a:solidFill>
              <a:round/>
              <a:headEnd/>
              <a:tailEnd type="triangle" w="sm" len="sm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4" name="AutoShape 26"/>
            <p:cNvSpPr>
              <a:spLocks noChangeShapeType="1"/>
            </p:cNvSpPr>
            <p:nvPr/>
          </p:nvSpPr>
          <p:spPr bwMode="auto">
            <a:xfrm flipH="1">
              <a:off x="3605" y="650"/>
              <a:ext cx="490" cy="1"/>
            </a:xfrm>
            <a:prstGeom prst="straightConnector1">
              <a:avLst/>
            </a:prstGeom>
            <a:noFill/>
            <a:ln w="9525">
              <a:solidFill>
                <a:srgbClr val="5A5A5A"/>
              </a:solidFill>
              <a:round/>
              <a:headEnd/>
              <a:tailEnd type="triangle" w="sm" len="sm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3" name="AutoShape 25"/>
            <p:cNvSpPr>
              <a:spLocks noChangeShapeType="1"/>
            </p:cNvSpPr>
            <p:nvPr/>
          </p:nvSpPr>
          <p:spPr bwMode="auto">
            <a:xfrm flipH="1">
              <a:off x="3673" y="757"/>
              <a:ext cx="418" cy="1"/>
            </a:xfrm>
            <a:prstGeom prst="straightConnector1">
              <a:avLst/>
            </a:prstGeom>
            <a:noFill/>
            <a:ln w="9525">
              <a:solidFill>
                <a:srgbClr val="5A5A5A"/>
              </a:solidFill>
              <a:round/>
              <a:headEnd/>
              <a:tailEnd type="triangle" w="sm" len="sm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2" name="AutoShape 24"/>
            <p:cNvSpPr>
              <a:spLocks noChangeShapeType="1"/>
            </p:cNvSpPr>
            <p:nvPr/>
          </p:nvSpPr>
          <p:spPr bwMode="auto">
            <a:xfrm flipH="1">
              <a:off x="3793" y="864"/>
              <a:ext cx="302" cy="1"/>
            </a:xfrm>
            <a:prstGeom prst="straightConnector1">
              <a:avLst/>
            </a:prstGeom>
            <a:noFill/>
            <a:ln w="9525">
              <a:solidFill>
                <a:srgbClr val="5A5A5A"/>
              </a:solidFill>
              <a:round/>
              <a:headEnd/>
              <a:tailEnd type="triangle" w="sm" len="sm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4" name="Group 18"/>
            <p:cNvGrpSpPr>
              <a:grpSpLocks/>
            </p:cNvGrpSpPr>
            <p:nvPr/>
          </p:nvGrpSpPr>
          <p:grpSpPr bwMode="auto">
            <a:xfrm flipH="1" flipV="1">
              <a:off x="4101" y="1077"/>
              <a:ext cx="553" cy="426"/>
              <a:chOff x="4402" y="440"/>
              <a:chExt cx="553" cy="426"/>
            </a:xfrm>
          </p:grpSpPr>
          <p:sp>
            <p:nvSpPr>
              <p:cNvPr id="2071" name="AutoShape 23"/>
              <p:cNvSpPr>
                <a:spLocks noChangeShapeType="1"/>
              </p:cNvSpPr>
              <p:nvPr/>
            </p:nvSpPr>
            <p:spPr bwMode="auto">
              <a:xfrm flipH="1">
                <a:off x="4402" y="440"/>
                <a:ext cx="547" cy="1"/>
              </a:xfrm>
              <a:prstGeom prst="straightConnector1">
                <a:avLst/>
              </a:prstGeom>
              <a:noFill/>
              <a:ln w="9525">
                <a:solidFill>
                  <a:srgbClr val="5A5A5A"/>
                </a:solidFill>
                <a:round/>
                <a:headEnd/>
                <a:tailEnd type="triangle" w="sm" len="sm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70" name="AutoShape 22"/>
              <p:cNvSpPr>
                <a:spLocks noChangeShapeType="1"/>
              </p:cNvSpPr>
              <p:nvPr/>
            </p:nvSpPr>
            <p:spPr bwMode="auto">
              <a:xfrm flipH="1">
                <a:off x="4422" y="545"/>
                <a:ext cx="533" cy="1"/>
              </a:xfrm>
              <a:prstGeom prst="straightConnector1">
                <a:avLst/>
              </a:prstGeom>
              <a:noFill/>
              <a:ln w="9525">
                <a:solidFill>
                  <a:srgbClr val="5A5A5A"/>
                </a:solidFill>
                <a:round/>
                <a:headEnd/>
                <a:tailEnd type="triangle" w="sm" len="sm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69" name="AutoShape 21"/>
              <p:cNvSpPr>
                <a:spLocks noChangeShapeType="1"/>
              </p:cNvSpPr>
              <p:nvPr/>
            </p:nvSpPr>
            <p:spPr bwMode="auto">
              <a:xfrm flipH="1">
                <a:off x="4464" y="651"/>
                <a:ext cx="490" cy="1"/>
              </a:xfrm>
              <a:prstGeom prst="straightConnector1">
                <a:avLst/>
              </a:prstGeom>
              <a:noFill/>
              <a:ln w="9525">
                <a:solidFill>
                  <a:srgbClr val="5A5A5A"/>
                </a:solidFill>
                <a:round/>
                <a:headEnd/>
                <a:tailEnd type="triangle" w="sm" len="sm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68" name="AutoShape 20"/>
              <p:cNvSpPr>
                <a:spLocks noChangeShapeType="1"/>
              </p:cNvSpPr>
              <p:nvPr/>
            </p:nvSpPr>
            <p:spPr bwMode="auto">
              <a:xfrm flipH="1">
                <a:off x="4532" y="758"/>
                <a:ext cx="418" cy="1"/>
              </a:xfrm>
              <a:prstGeom prst="straightConnector1">
                <a:avLst/>
              </a:prstGeom>
              <a:noFill/>
              <a:ln w="9525">
                <a:solidFill>
                  <a:srgbClr val="5A5A5A"/>
                </a:solidFill>
                <a:round/>
                <a:headEnd/>
                <a:tailEnd type="triangle" w="sm" len="sm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67" name="AutoShape 19"/>
              <p:cNvSpPr>
                <a:spLocks noChangeShapeType="1"/>
              </p:cNvSpPr>
              <p:nvPr/>
            </p:nvSpPr>
            <p:spPr bwMode="auto">
              <a:xfrm flipH="1">
                <a:off x="4652" y="865"/>
                <a:ext cx="302" cy="1"/>
              </a:xfrm>
              <a:prstGeom prst="straightConnector1">
                <a:avLst/>
              </a:prstGeom>
              <a:noFill/>
              <a:ln w="9525">
                <a:solidFill>
                  <a:srgbClr val="5A5A5A"/>
                </a:solidFill>
                <a:round/>
                <a:headEnd/>
                <a:tailEnd type="triangle" w="sm" len="sm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2064" name="Rectangle 16"/>
          <p:cNvSpPr>
            <a:spLocks noChangeArrowheads="1"/>
          </p:cNvSpPr>
          <p:nvPr/>
        </p:nvSpPr>
        <p:spPr bwMode="auto">
          <a:xfrm>
            <a:off x="4733014" y="4392377"/>
            <a:ext cx="829586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4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Gold electrode</a:t>
            </a:r>
            <a:endParaRPr kumimoji="0" lang="en-GB" sz="1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  <p:sp>
        <p:nvSpPr>
          <p:cNvPr id="2063" name="Rectangle 15"/>
          <p:cNvSpPr>
            <a:spLocks noChangeArrowheads="1"/>
          </p:cNvSpPr>
          <p:nvPr/>
        </p:nvSpPr>
        <p:spPr bwMode="auto">
          <a:xfrm>
            <a:off x="4840032" y="4852560"/>
            <a:ext cx="615551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4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Quartz crystal</a:t>
            </a:r>
            <a:endParaRPr kumimoji="0" lang="en-GB" sz="1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  <p:sp>
        <p:nvSpPr>
          <p:cNvPr id="2062" name="Freeform 14"/>
          <p:cNvSpPr>
            <a:spLocks/>
          </p:cNvSpPr>
          <p:nvPr/>
        </p:nvSpPr>
        <p:spPr bwMode="auto">
          <a:xfrm flipH="1">
            <a:off x="5455583" y="4972181"/>
            <a:ext cx="846691" cy="149936"/>
          </a:xfrm>
          <a:custGeom>
            <a:avLst/>
            <a:gdLst/>
            <a:ahLst/>
            <a:cxnLst>
              <a:cxn ang="0">
                <a:pos x="0" y="25"/>
              </a:cxn>
              <a:cxn ang="0">
                <a:pos x="43" y="0"/>
              </a:cxn>
              <a:cxn ang="0">
                <a:pos x="68" y="0"/>
              </a:cxn>
            </a:cxnLst>
            <a:rect l="0" t="0" r="r" b="b"/>
            <a:pathLst>
              <a:path w="68" h="25">
                <a:moveTo>
                  <a:pt x="0" y="25"/>
                </a:moveTo>
                <a:lnTo>
                  <a:pt x="43" y="0"/>
                </a:lnTo>
                <a:lnTo>
                  <a:pt x="68" y="0"/>
                </a:lnTo>
              </a:path>
            </a:pathLst>
          </a:cu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61" name="Freeform 13"/>
          <p:cNvSpPr>
            <a:spLocks/>
          </p:cNvSpPr>
          <p:nvPr/>
        </p:nvSpPr>
        <p:spPr bwMode="auto">
          <a:xfrm>
            <a:off x="3837860" y="4166785"/>
            <a:ext cx="710630" cy="157310"/>
          </a:xfrm>
          <a:custGeom>
            <a:avLst/>
            <a:gdLst/>
            <a:ahLst/>
            <a:cxnLst>
              <a:cxn ang="0">
                <a:pos x="0" y="42"/>
              </a:cxn>
              <a:cxn ang="0">
                <a:pos x="44" y="0"/>
              </a:cxn>
              <a:cxn ang="0">
                <a:pos x="68" y="0"/>
              </a:cxn>
            </a:cxnLst>
            <a:rect l="0" t="0" r="r" b="b"/>
            <a:pathLst>
              <a:path w="68" h="42">
                <a:moveTo>
                  <a:pt x="0" y="42"/>
                </a:moveTo>
                <a:lnTo>
                  <a:pt x="44" y="0"/>
                </a:lnTo>
                <a:lnTo>
                  <a:pt x="68" y="0"/>
                </a:lnTo>
              </a:path>
            </a:pathLst>
          </a:cu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60" name="Freeform 12"/>
          <p:cNvSpPr>
            <a:spLocks/>
          </p:cNvSpPr>
          <p:nvPr/>
        </p:nvSpPr>
        <p:spPr bwMode="auto">
          <a:xfrm>
            <a:off x="4133751" y="4959072"/>
            <a:ext cx="581126" cy="72101"/>
          </a:xfrm>
          <a:custGeom>
            <a:avLst/>
            <a:gdLst/>
            <a:ahLst/>
            <a:cxnLst>
              <a:cxn ang="0">
                <a:pos x="0" y="25"/>
              </a:cxn>
              <a:cxn ang="0">
                <a:pos x="43" y="0"/>
              </a:cxn>
              <a:cxn ang="0">
                <a:pos x="68" y="0"/>
              </a:cxn>
            </a:cxnLst>
            <a:rect l="0" t="0" r="r" b="b"/>
            <a:pathLst>
              <a:path w="68" h="25">
                <a:moveTo>
                  <a:pt x="0" y="25"/>
                </a:moveTo>
                <a:lnTo>
                  <a:pt x="43" y="0"/>
                </a:lnTo>
                <a:lnTo>
                  <a:pt x="68" y="0"/>
                </a:lnTo>
              </a:path>
            </a:pathLst>
          </a:cu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9" name="Freeform 11"/>
          <p:cNvSpPr>
            <a:spLocks/>
          </p:cNvSpPr>
          <p:nvPr/>
        </p:nvSpPr>
        <p:spPr bwMode="auto">
          <a:xfrm flipV="1">
            <a:off x="3632130" y="4450272"/>
            <a:ext cx="1082747" cy="108970"/>
          </a:xfrm>
          <a:custGeom>
            <a:avLst/>
            <a:gdLst/>
            <a:ahLst/>
            <a:cxnLst>
              <a:cxn ang="0">
                <a:pos x="0" y="25"/>
              </a:cxn>
              <a:cxn ang="0">
                <a:pos x="43" y="0"/>
              </a:cxn>
              <a:cxn ang="0">
                <a:pos x="68" y="0"/>
              </a:cxn>
            </a:cxnLst>
            <a:rect l="0" t="0" r="r" b="b"/>
            <a:pathLst>
              <a:path w="68" h="25">
                <a:moveTo>
                  <a:pt x="0" y="25"/>
                </a:moveTo>
                <a:lnTo>
                  <a:pt x="43" y="0"/>
                </a:lnTo>
                <a:lnTo>
                  <a:pt x="68" y="0"/>
                </a:lnTo>
              </a:path>
            </a:pathLst>
          </a:cu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4614630" y="3839875"/>
            <a:ext cx="1066355" cy="56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91440" rIns="0" bIns="9144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4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Gas sensitive coating</a:t>
            </a:r>
            <a:endParaRPr kumimoji="0" lang="en-GB" sz="1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  <p:sp>
        <p:nvSpPr>
          <p:cNvPr id="2057" name="Freeform 9"/>
          <p:cNvSpPr>
            <a:spLocks/>
          </p:cNvSpPr>
          <p:nvPr/>
        </p:nvSpPr>
        <p:spPr bwMode="auto">
          <a:xfrm flipH="1">
            <a:off x="5455583" y="4559242"/>
            <a:ext cx="1344213" cy="149936"/>
          </a:xfrm>
          <a:custGeom>
            <a:avLst/>
            <a:gdLst/>
            <a:ahLst/>
            <a:cxnLst>
              <a:cxn ang="0">
                <a:pos x="0" y="25"/>
              </a:cxn>
              <a:cxn ang="0">
                <a:pos x="43" y="0"/>
              </a:cxn>
              <a:cxn ang="0">
                <a:pos x="68" y="0"/>
              </a:cxn>
            </a:cxnLst>
            <a:rect l="0" t="0" r="r" b="b"/>
            <a:pathLst>
              <a:path w="68" h="25">
                <a:moveTo>
                  <a:pt x="0" y="25"/>
                </a:moveTo>
                <a:lnTo>
                  <a:pt x="43" y="0"/>
                </a:lnTo>
                <a:lnTo>
                  <a:pt x="68" y="0"/>
                </a:lnTo>
              </a:path>
            </a:pathLst>
          </a:cu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6" name="Freeform 8"/>
          <p:cNvSpPr>
            <a:spLocks/>
          </p:cNvSpPr>
          <p:nvPr/>
        </p:nvSpPr>
        <p:spPr bwMode="auto">
          <a:xfrm>
            <a:off x="3632130" y="5519489"/>
            <a:ext cx="1082747" cy="108970"/>
          </a:xfrm>
          <a:custGeom>
            <a:avLst/>
            <a:gdLst/>
            <a:ahLst/>
            <a:cxnLst>
              <a:cxn ang="0">
                <a:pos x="0" y="25"/>
              </a:cxn>
              <a:cxn ang="0">
                <a:pos x="43" y="0"/>
              </a:cxn>
              <a:cxn ang="0">
                <a:pos x="68" y="0"/>
              </a:cxn>
            </a:cxnLst>
            <a:rect l="0" t="0" r="r" b="b"/>
            <a:pathLst>
              <a:path w="68" h="25">
                <a:moveTo>
                  <a:pt x="0" y="25"/>
                </a:moveTo>
                <a:lnTo>
                  <a:pt x="43" y="0"/>
                </a:lnTo>
                <a:lnTo>
                  <a:pt x="68" y="0"/>
                </a:lnTo>
              </a:path>
            </a:pathLst>
          </a:cu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4656814" y="5419532"/>
            <a:ext cx="981986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4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Gold electrode</a:t>
            </a:r>
            <a:endParaRPr kumimoji="0" lang="en-GB" sz="1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7291582" y="6061062"/>
            <a:ext cx="885214" cy="58991"/>
          </a:xfrm>
          <a:prstGeom prst="rect">
            <a:avLst/>
          </a:prstGeom>
          <a:solidFill>
            <a:srgbClr val="000000"/>
          </a:solidFill>
          <a:ln w="1270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7488296" y="5792324"/>
            <a:ext cx="708991" cy="2154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0" rIns="4572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 mm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" name="Rectangle 82"/>
          <p:cNvSpPr>
            <a:spLocks noChangeArrowheads="1"/>
          </p:cNvSpPr>
          <p:nvPr/>
        </p:nvSpPr>
        <p:spPr bwMode="auto">
          <a:xfrm>
            <a:off x="3733800" y="1900535"/>
            <a:ext cx="274963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l"/>
            <a:r>
              <a:rPr lang="en-US" sz="2400" dirty="0" smtClean="0">
                <a:solidFill>
                  <a:schemeClr val="tx1"/>
                </a:solidFill>
                <a:cs typeface="Arial" charset="0"/>
              </a:rPr>
              <a:t>Sauerbrey </a:t>
            </a:r>
            <a:r>
              <a:rPr lang="en-US" sz="2400" dirty="0" smtClean="0">
                <a:solidFill>
                  <a:schemeClr val="tx1"/>
                </a:solidFill>
                <a:cs typeface="Arial" charset="0"/>
              </a:rPr>
              <a:t>equation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79963"/>
          </a:xfrm>
        </p:spPr>
        <p:txBody>
          <a:bodyPr>
            <a:normAutofit/>
          </a:bodyPr>
          <a:lstStyle/>
          <a:p>
            <a:r>
              <a:rPr lang="en-US" dirty="0" smtClean="0"/>
              <a:t>Ligand detection using QCMs</a:t>
            </a:r>
            <a:endParaRPr lang="en-GB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5422007" y="914023"/>
          <a:ext cx="3519186" cy="2565651"/>
        </p:xfrm>
        <a:graphic>
          <a:graphicData uri="http://schemas.openxmlformats.org/drawingml/2006/table">
            <a:tbl>
              <a:tblPr>
                <a:solidFill>
                  <a:schemeClr val="bg1"/>
                </a:solidFill>
              </a:tblPr>
              <a:tblGrid>
                <a:gridCol w="374949"/>
                <a:gridCol w="1011242"/>
                <a:gridCol w="525074"/>
                <a:gridCol w="472565"/>
                <a:gridCol w="514571"/>
                <a:gridCol w="620785"/>
              </a:tblGrid>
              <a:tr h="260247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0" dirty="0">
                          <a:latin typeface="Calibri"/>
                          <a:ea typeface="Times New Roman"/>
                          <a:cs typeface="Times New Roman"/>
                        </a:rPr>
                        <a:t>Odorant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PSF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PSB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PEG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0" dirty="0">
                          <a:latin typeface="Calibri"/>
                          <a:ea typeface="Times New Roman"/>
                          <a:cs typeface="Times New Roman"/>
                        </a:rPr>
                        <a:t>PMMA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192117">
                <a:tc rowSpan="4">
                  <a:txBody>
                    <a:bodyPr/>
                    <a:lstStyle/>
                    <a:p>
                      <a:pPr marL="285750" marR="0" indent="-28575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0" dirty="0" smtClean="0">
                          <a:latin typeface="Calibri"/>
                          <a:ea typeface="Times New Roman"/>
                          <a:cs typeface="Times New Roman"/>
                        </a:rPr>
                        <a:t>1. seq.</a:t>
                      </a:r>
                      <a:endParaRPr lang="en-GB" sz="12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720" marR="4572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3m</a:t>
                      </a:r>
                      <a:endParaRPr lang="en-GB" sz="1200" b="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137</a:t>
                      </a: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144</a:t>
                      </a:r>
                    </a:p>
                  </a:txBody>
                  <a:tcPr marL="45720" marR="4572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110</a:t>
                      </a:r>
                    </a:p>
                  </a:txBody>
                  <a:tcPr marL="45720" marR="4572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0" dirty="0">
                          <a:latin typeface="Calibri"/>
                          <a:ea typeface="Times New Roman"/>
                          <a:cs typeface="Times New Roman"/>
                        </a:rPr>
                        <a:t>42</a:t>
                      </a:r>
                    </a:p>
                  </a:txBody>
                  <a:tcPr marL="45720" marR="4572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19211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HB</a:t>
                      </a:r>
                      <a:endParaRPr lang="en-GB" sz="1200" b="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127</a:t>
                      </a: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103</a:t>
                      </a:r>
                    </a:p>
                  </a:txBody>
                  <a:tcPr marL="45720" marR="4572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58</a:t>
                      </a:r>
                    </a:p>
                  </a:txBody>
                  <a:tcPr marL="45720" marR="4572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0" dirty="0">
                          <a:latin typeface="Calibri"/>
                          <a:ea typeface="Times New Roman"/>
                          <a:cs typeface="Times New Roman"/>
                        </a:rPr>
                        <a:t>29</a:t>
                      </a:r>
                    </a:p>
                  </a:txBody>
                  <a:tcPr marL="45720" marR="4572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19211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EA</a:t>
                      </a:r>
                      <a:endParaRPr lang="en-GB" sz="1200" b="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136</a:t>
                      </a: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57</a:t>
                      </a:r>
                    </a:p>
                  </a:txBody>
                  <a:tcPr marL="45720" marR="4572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35</a:t>
                      </a:r>
                    </a:p>
                  </a:txBody>
                  <a:tcPr marL="45720" marR="4572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0" dirty="0">
                          <a:latin typeface="Calibri"/>
                          <a:ea typeface="Times New Roman"/>
                          <a:cs typeface="Times New Roman"/>
                        </a:rPr>
                        <a:t>28</a:t>
                      </a:r>
                    </a:p>
                  </a:txBody>
                  <a:tcPr marL="45720" marR="4572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19211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BH</a:t>
                      </a:r>
                      <a:endParaRPr lang="en-GB" sz="1200" b="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134</a:t>
                      </a: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87</a:t>
                      </a:r>
                    </a:p>
                  </a:txBody>
                  <a:tcPr marL="45720" marR="4572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33</a:t>
                      </a:r>
                    </a:p>
                  </a:txBody>
                  <a:tcPr marL="45720" marR="4572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0" dirty="0">
                          <a:latin typeface="Calibri"/>
                          <a:ea typeface="Times New Roman"/>
                          <a:cs typeface="Times New Roman"/>
                        </a:rPr>
                        <a:t>32</a:t>
                      </a:r>
                    </a:p>
                  </a:txBody>
                  <a:tcPr marL="45720" marR="4572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192117">
                <a:tc row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 smtClean="0">
                          <a:latin typeface="Calibri"/>
                          <a:ea typeface="Times New Roman"/>
                          <a:cs typeface="Times New Roman"/>
                        </a:rPr>
                        <a:t>2. seq.</a:t>
                      </a:r>
                    </a:p>
                  </a:txBody>
                  <a:tcPr marL="45720" marR="4572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BH</a:t>
                      </a:r>
                      <a:endParaRPr lang="en-GB" sz="1200" b="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59</a:t>
                      </a: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77</a:t>
                      </a:r>
                    </a:p>
                  </a:txBody>
                  <a:tcPr marL="45720" marR="4572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26</a:t>
                      </a:r>
                    </a:p>
                  </a:txBody>
                  <a:tcPr marL="45720" marR="4572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0" dirty="0">
                          <a:latin typeface="Calibri"/>
                          <a:ea typeface="Times New Roman"/>
                          <a:cs typeface="Times New Roman"/>
                        </a:rPr>
                        <a:t>15</a:t>
                      </a:r>
                    </a:p>
                  </a:txBody>
                  <a:tcPr marL="45720" marR="4572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19211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HB</a:t>
                      </a:r>
                      <a:endParaRPr lang="en-GB" sz="1200" b="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98</a:t>
                      </a: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127</a:t>
                      </a:r>
                    </a:p>
                  </a:txBody>
                  <a:tcPr marL="45720" marR="4572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31</a:t>
                      </a:r>
                    </a:p>
                  </a:txBody>
                  <a:tcPr marL="45720" marR="4572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0" dirty="0">
                          <a:latin typeface="Calibri"/>
                          <a:ea typeface="Times New Roman"/>
                          <a:cs typeface="Times New Roman"/>
                        </a:rPr>
                        <a:t>14</a:t>
                      </a:r>
                    </a:p>
                  </a:txBody>
                  <a:tcPr marL="45720" marR="4572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19211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EA</a:t>
                      </a:r>
                      <a:endParaRPr lang="en-GB" sz="1200" b="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157</a:t>
                      </a: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28</a:t>
                      </a:r>
                    </a:p>
                  </a:txBody>
                  <a:tcPr marL="45720" marR="4572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59</a:t>
                      </a:r>
                    </a:p>
                  </a:txBody>
                  <a:tcPr marL="45720" marR="4572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0" dirty="0">
                          <a:latin typeface="Calibri"/>
                          <a:ea typeface="Times New Roman"/>
                          <a:cs typeface="Times New Roman"/>
                        </a:rPr>
                        <a:t>26</a:t>
                      </a:r>
                    </a:p>
                  </a:txBody>
                  <a:tcPr marL="45720" marR="4572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19211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3m</a:t>
                      </a:r>
                      <a:endParaRPr lang="en-GB" sz="1200" b="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90</a:t>
                      </a: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39</a:t>
                      </a:r>
                    </a:p>
                  </a:txBody>
                  <a:tcPr marL="45720" marR="4572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46</a:t>
                      </a:r>
                    </a:p>
                  </a:txBody>
                  <a:tcPr marL="45720" marR="4572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0" dirty="0">
                          <a:latin typeface="Calibri"/>
                          <a:ea typeface="Times New Roman"/>
                          <a:cs typeface="Times New Roman"/>
                        </a:rPr>
                        <a:t>18</a:t>
                      </a:r>
                    </a:p>
                  </a:txBody>
                  <a:tcPr marL="45720" marR="4572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192117">
                <a:tc rowSpan="4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0" dirty="0"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en-GB" sz="1200" b="0" dirty="0" smtClean="0">
                          <a:latin typeface="Calibri"/>
                          <a:ea typeface="Times New Roman"/>
                          <a:cs typeface="Times New Roman"/>
                        </a:rPr>
                        <a:t>.</a:t>
                      </a:r>
                      <a:r>
                        <a:rPr lang="en-GB" sz="1200" b="0" baseline="0" dirty="0" smtClean="0">
                          <a:latin typeface="Calibri"/>
                          <a:ea typeface="Times New Roman"/>
                          <a:cs typeface="Times New Roman"/>
                        </a:rPr>
                        <a:t> seq.</a:t>
                      </a:r>
                      <a:endParaRPr lang="en-GB" sz="12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720" marR="4572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3m</a:t>
                      </a:r>
                      <a:endParaRPr lang="en-GB" sz="1200" b="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80</a:t>
                      </a: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39</a:t>
                      </a:r>
                    </a:p>
                  </a:txBody>
                  <a:tcPr marL="45720" marR="4572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49</a:t>
                      </a:r>
                    </a:p>
                  </a:txBody>
                  <a:tcPr marL="45720" marR="4572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0" dirty="0">
                          <a:latin typeface="Calibri"/>
                          <a:ea typeface="Times New Roman"/>
                          <a:cs typeface="Times New Roman"/>
                        </a:rPr>
                        <a:t>16</a:t>
                      </a:r>
                    </a:p>
                  </a:txBody>
                  <a:tcPr marL="45720" marR="4572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19211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HB</a:t>
                      </a:r>
                      <a:endParaRPr lang="en-GB" sz="1200" b="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82</a:t>
                      </a: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138</a:t>
                      </a:r>
                    </a:p>
                  </a:txBody>
                  <a:tcPr marL="45720" marR="4572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57</a:t>
                      </a:r>
                    </a:p>
                  </a:txBody>
                  <a:tcPr marL="45720" marR="4572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0" dirty="0">
                          <a:latin typeface="Calibri"/>
                          <a:ea typeface="Times New Roman"/>
                          <a:cs typeface="Times New Roman"/>
                        </a:rPr>
                        <a:t>24</a:t>
                      </a:r>
                    </a:p>
                  </a:txBody>
                  <a:tcPr marL="45720" marR="4572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19211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BH</a:t>
                      </a:r>
                      <a:endParaRPr lang="en-GB" sz="1200" b="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69</a:t>
                      </a: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118</a:t>
                      </a:r>
                    </a:p>
                  </a:txBody>
                  <a:tcPr marL="45720" marR="4572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53</a:t>
                      </a:r>
                    </a:p>
                  </a:txBody>
                  <a:tcPr marL="45720" marR="4572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0" dirty="0">
                          <a:latin typeface="Calibri"/>
                          <a:ea typeface="Times New Roman"/>
                          <a:cs typeface="Times New Roman"/>
                        </a:rPr>
                        <a:t>22</a:t>
                      </a:r>
                    </a:p>
                  </a:txBody>
                  <a:tcPr marL="45720" marR="4572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19211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EA</a:t>
                      </a:r>
                      <a:endParaRPr lang="en-GB" sz="1200" b="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130</a:t>
                      </a: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33</a:t>
                      </a:r>
                    </a:p>
                  </a:txBody>
                  <a:tcPr marL="45720" marR="4572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31</a:t>
                      </a:r>
                    </a:p>
                  </a:txBody>
                  <a:tcPr marL="45720" marR="4572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0" dirty="0">
                          <a:latin typeface="Calibri"/>
                          <a:ea typeface="Times New Roman"/>
                          <a:cs typeface="Times New Roman"/>
                        </a:rPr>
                        <a:t>22</a:t>
                      </a:r>
                    </a:p>
                  </a:txBody>
                  <a:tcPr marL="45720" marR="4572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grpSp>
        <p:nvGrpSpPr>
          <p:cNvPr id="2" name="Group 73"/>
          <p:cNvGrpSpPr/>
          <p:nvPr/>
        </p:nvGrpSpPr>
        <p:grpSpPr>
          <a:xfrm>
            <a:off x="4984127" y="3502588"/>
            <a:ext cx="3970030" cy="2795180"/>
            <a:chOff x="5711226" y="3515468"/>
            <a:chExt cx="3242935" cy="2511176"/>
          </a:xfrm>
        </p:grpSpPr>
        <p:sp>
          <p:nvSpPr>
            <p:cNvPr id="73" name="Line 30"/>
            <p:cNvSpPr>
              <a:spLocks noChangeShapeType="1"/>
            </p:cNvSpPr>
            <p:nvPr/>
          </p:nvSpPr>
          <p:spPr bwMode="auto">
            <a:xfrm flipH="1">
              <a:off x="6028019" y="5426484"/>
              <a:ext cx="43211" cy="1441"/>
            </a:xfrm>
            <a:prstGeom prst="line">
              <a:avLst/>
            </a:prstGeom>
            <a:noFill/>
            <a:ln w="1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0" name="Line 12"/>
            <p:cNvSpPr>
              <a:spLocks noChangeShapeType="1"/>
            </p:cNvSpPr>
            <p:nvPr/>
          </p:nvSpPr>
          <p:spPr bwMode="auto">
            <a:xfrm>
              <a:off x="6673202" y="5544925"/>
              <a:ext cx="1441" cy="103705"/>
            </a:xfrm>
            <a:prstGeom prst="line">
              <a:avLst/>
            </a:prstGeom>
            <a:noFill/>
            <a:ln w="1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1" name="Line 12"/>
            <p:cNvSpPr>
              <a:spLocks noChangeShapeType="1"/>
            </p:cNvSpPr>
            <p:nvPr/>
          </p:nvSpPr>
          <p:spPr bwMode="auto">
            <a:xfrm>
              <a:off x="6129086" y="5544925"/>
              <a:ext cx="1441" cy="103705"/>
            </a:xfrm>
            <a:prstGeom prst="line">
              <a:avLst/>
            </a:prstGeom>
            <a:noFill/>
            <a:ln w="1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2" name="Rectangle 10"/>
            <p:cNvSpPr>
              <a:spLocks noChangeArrowheads="1"/>
            </p:cNvSpPr>
            <p:nvPr/>
          </p:nvSpPr>
          <p:spPr bwMode="auto">
            <a:xfrm>
              <a:off x="6072188" y="3568823"/>
              <a:ext cx="2876503" cy="1976102"/>
            </a:xfrm>
            <a:prstGeom prst="rect">
              <a:avLst/>
            </a:prstGeom>
            <a:solidFill>
              <a:srgbClr val="FFFFFF"/>
            </a:solidFill>
            <a:ln w="1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6" name="Rectangle 15"/>
            <p:cNvSpPr>
              <a:spLocks noChangeArrowheads="1"/>
            </p:cNvSpPr>
            <p:nvPr/>
          </p:nvSpPr>
          <p:spPr bwMode="auto">
            <a:xfrm>
              <a:off x="6025174" y="5648629"/>
              <a:ext cx="158698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+mn-cs"/>
                </a:rPr>
                <a:t>-4</a:t>
              </a: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endParaRPr>
            </a:p>
          </p:txBody>
        </p:sp>
        <p:sp>
          <p:nvSpPr>
            <p:cNvPr id="147" name="Rectangle 17"/>
            <p:cNvSpPr>
              <a:spLocks noChangeArrowheads="1"/>
            </p:cNvSpPr>
            <p:nvPr/>
          </p:nvSpPr>
          <p:spPr bwMode="auto">
            <a:xfrm>
              <a:off x="6585791" y="5648629"/>
              <a:ext cx="158698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+mn-cs"/>
                </a:rPr>
                <a:t>-2</a:t>
              </a:r>
              <a:endPara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endParaRPr>
            </a:p>
          </p:txBody>
        </p:sp>
        <p:sp>
          <p:nvSpPr>
            <p:cNvPr id="148" name="Line 18"/>
            <p:cNvSpPr>
              <a:spLocks noChangeShapeType="1"/>
            </p:cNvSpPr>
            <p:nvPr/>
          </p:nvSpPr>
          <p:spPr bwMode="auto">
            <a:xfrm>
              <a:off x="7237259" y="5544925"/>
              <a:ext cx="1441" cy="103705"/>
            </a:xfrm>
            <a:prstGeom prst="line">
              <a:avLst/>
            </a:prstGeom>
            <a:noFill/>
            <a:ln w="1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9" name="Rectangle 19"/>
            <p:cNvSpPr>
              <a:spLocks noChangeArrowheads="1"/>
            </p:cNvSpPr>
            <p:nvPr/>
          </p:nvSpPr>
          <p:spPr bwMode="auto">
            <a:xfrm>
              <a:off x="7186956" y="5648629"/>
              <a:ext cx="99386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+mn-cs"/>
                </a:rPr>
                <a:t>0</a:t>
              </a:r>
              <a:endPara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endParaRPr>
            </a:p>
          </p:txBody>
        </p:sp>
        <p:sp>
          <p:nvSpPr>
            <p:cNvPr id="150" name="Line 20"/>
            <p:cNvSpPr>
              <a:spLocks noChangeShapeType="1"/>
            </p:cNvSpPr>
            <p:nvPr/>
          </p:nvSpPr>
          <p:spPr bwMode="auto">
            <a:xfrm>
              <a:off x="7796116" y="5544925"/>
              <a:ext cx="1441" cy="103705"/>
            </a:xfrm>
            <a:prstGeom prst="line">
              <a:avLst/>
            </a:prstGeom>
            <a:noFill/>
            <a:ln w="1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1" name="Rectangle 21"/>
            <p:cNvSpPr>
              <a:spLocks noChangeArrowheads="1"/>
            </p:cNvSpPr>
            <p:nvPr/>
          </p:nvSpPr>
          <p:spPr bwMode="auto">
            <a:xfrm>
              <a:off x="7763999" y="5648629"/>
              <a:ext cx="99386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+mn-cs"/>
                </a:rPr>
                <a:t>2</a:t>
              </a:r>
              <a:endPara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endParaRPr>
            </a:p>
          </p:txBody>
        </p:sp>
        <p:sp>
          <p:nvSpPr>
            <p:cNvPr id="152" name="Line 22"/>
            <p:cNvSpPr>
              <a:spLocks noChangeShapeType="1"/>
            </p:cNvSpPr>
            <p:nvPr/>
          </p:nvSpPr>
          <p:spPr bwMode="auto">
            <a:xfrm>
              <a:off x="8340569" y="5544925"/>
              <a:ext cx="1441" cy="103705"/>
            </a:xfrm>
            <a:prstGeom prst="line">
              <a:avLst/>
            </a:prstGeom>
            <a:noFill/>
            <a:ln w="1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3" name="Rectangle 23"/>
            <p:cNvSpPr>
              <a:spLocks noChangeArrowheads="1"/>
            </p:cNvSpPr>
            <p:nvPr/>
          </p:nvSpPr>
          <p:spPr bwMode="auto">
            <a:xfrm>
              <a:off x="8298315" y="5648629"/>
              <a:ext cx="99386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+mn-cs"/>
                </a:rPr>
                <a:t>4</a:t>
              </a:r>
              <a:endPara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endParaRPr>
            </a:p>
          </p:txBody>
        </p:sp>
        <p:sp>
          <p:nvSpPr>
            <p:cNvPr id="154" name="Line 24"/>
            <p:cNvSpPr>
              <a:spLocks noChangeShapeType="1"/>
            </p:cNvSpPr>
            <p:nvPr/>
          </p:nvSpPr>
          <p:spPr bwMode="auto">
            <a:xfrm>
              <a:off x="8899426" y="5544925"/>
              <a:ext cx="1441" cy="103705"/>
            </a:xfrm>
            <a:prstGeom prst="line">
              <a:avLst/>
            </a:prstGeom>
            <a:noFill/>
            <a:ln w="1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5" name="Rectangle 25"/>
            <p:cNvSpPr>
              <a:spLocks noChangeArrowheads="1"/>
            </p:cNvSpPr>
            <p:nvPr/>
          </p:nvSpPr>
          <p:spPr bwMode="auto">
            <a:xfrm>
              <a:off x="8854775" y="5648629"/>
              <a:ext cx="99386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+mn-cs"/>
                </a:rPr>
                <a:t>6</a:t>
              </a: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endParaRPr>
            </a:p>
          </p:txBody>
        </p:sp>
        <p:sp>
          <p:nvSpPr>
            <p:cNvPr id="156" name="Rectangle 26"/>
            <p:cNvSpPr>
              <a:spLocks noChangeArrowheads="1"/>
            </p:cNvSpPr>
            <p:nvPr/>
          </p:nvSpPr>
          <p:spPr bwMode="auto">
            <a:xfrm>
              <a:off x="7069730" y="5811200"/>
              <a:ext cx="995466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+mn-cs"/>
                </a:rPr>
                <a:t> DF1: 40.3%</a:t>
              </a:r>
              <a:endPara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endParaRPr>
            </a:p>
          </p:txBody>
        </p:sp>
        <p:sp>
          <p:nvSpPr>
            <p:cNvPr id="159" name="Rectangle 29"/>
            <p:cNvSpPr>
              <a:spLocks noChangeArrowheads="1"/>
            </p:cNvSpPr>
            <p:nvPr/>
          </p:nvSpPr>
          <p:spPr bwMode="auto">
            <a:xfrm>
              <a:off x="5836452" y="5324551"/>
              <a:ext cx="158698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+mn-cs"/>
                </a:rPr>
                <a:t>-4</a:t>
              </a:r>
              <a:endPara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endParaRPr>
            </a:p>
          </p:txBody>
        </p:sp>
        <p:sp>
          <p:nvSpPr>
            <p:cNvPr id="160" name="Line 30"/>
            <p:cNvSpPr>
              <a:spLocks noChangeShapeType="1"/>
            </p:cNvSpPr>
            <p:nvPr/>
          </p:nvSpPr>
          <p:spPr bwMode="auto">
            <a:xfrm flipH="1">
              <a:off x="6028019" y="4971665"/>
              <a:ext cx="43211" cy="1441"/>
            </a:xfrm>
            <a:prstGeom prst="line">
              <a:avLst/>
            </a:prstGeom>
            <a:noFill/>
            <a:ln w="1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1" name="Rectangle 31"/>
            <p:cNvSpPr>
              <a:spLocks noChangeArrowheads="1"/>
            </p:cNvSpPr>
            <p:nvPr/>
          </p:nvSpPr>
          <p:spPr bwMode="auto">
            <a:xfrm>
              <a:off x="5836452" y="4867959"/>
              <a:ext cx="158698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+mn-cs"/>
                </a:rPr>
                <a:t>-2</a:t>
              </a: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endParaRPr>
            </a:p>
          </p:txBody>
        </p:sp>
        <p:sp>
          <p:nvSpPr>
            <p:cNvPr id="162" name="Rectangle 33"/>
            <p:cNvSpPr>
              <a:spLocks noChangeArrowheads="1"/>
            </p:cNvSpPr>
            <p:nvPr/>
          </p:nvSpPr>
          <p:spPr bwMode="auto">
            <a:xfrm>
              <a:off x="5895507" y="4427212"/>
              <a:ext cx="99386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+mn-cs"/>
                </a:rPr>
                <a:t>0</a:t>
              </a: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endParaRPr>
            </a:p>
          </p:txBody>
        </p:sp>
        <p:sp>
          <p:nvSpPr>
            <p:cNvPr id="163" name="Line 34"/>
            <p:cNvSpPr>
              <a:spLocks noChangeShapeType="1"/>
            </p:cNvSpPr>
            <p:nvPr/>
          </p:nvSpPr>
          <p:spPr bwMode="auto">
            <a:xfrm flipH="1">
              <a:off x="6028019" y="4074325"/>
              <a:ext cx="43211" cy="1441"/>
            </a:xfrm>
            <a:prstGeom prst="line">
              <a:avLst/>
            </a:prstGeom>
            <a:noFill/>
            <a:ln w="1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4" name="Rectangle 35"/>
            <p:cNvSpPr>
              <a:spLocks noChangeArrowheads="1"/>
            </p:cNvSpPr>
            <p:nvPr/>
          </p:nvSpPr>
          <p:spPr bwMode="auto">
            <a:xfrm>
              <a:off x="5895507" y="3972060"/>
              <a:ext cx="99386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+mn-cs"/>
                </a:rPr>
                <a:t>2</a:t>
              </a: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endParaRPr>
            </a:p>
          </p:txBody>
        </p:sp>
        <p:sp>
          <p:nvSpPr>
            <p:cNvPr id="165" name="Line 36"/>
            <p:cNvSpPr>
              <a:spLocks noChangeShapeType="1"/>
            </p:cNvSpPr>
            <p:nvPr/>
          </p:nvSpPr>
          <p:spPr bwMode="auto">
            <a:xfrm flipH="1">
              <a:off x="6028019" y="3619173"/>
              <a:ext cx="43211" cy="1441"/>
            </a:xfrm>
            <a:prstGeom prst="line">
              <a:avLst/>
            </a:prstGeom>
            <a:noFill/>
            <a:ln w="1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6" name="Rectangle 37"/>
            <p:cNvSpPr>
              <a:spLocks noChangeArrowheads="1"/>
            </p:cNvSpPr>
            <p:nvPr/>
          </p:nvSpPr>
          <p:spPr bwMode="auto">
            <a:xfrm>
              <a:off x="5895507" y="3515468"/>
              <a:ext cx="99386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+mn-cs"/>
                </a:rPr>
                <a:t>4</a:t>
              </a:r>
              <a:endPara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endParaRPr>
            </a:p>
          </p:txBody>
        </p:sp>
        <p:sp>
          <p:nvSpPr>
            <p:cNvPr id="167" name="Rectangle 38"/>
            <p:cNvSpPr>
              <a:spLocks noChangeArrowheads="1"/>
            </p:cNvSpPr>
            <p:nvPr/>
          </p:nvSpPr>
          <p:spPr bwMode="auto">
            <a:xfrm rot="16200000">
              <a:off x="5321215" y="4386562"/>
              <a:ext cx="995465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+mn-cs"/>
                </a:rPr>
                <a:t> DF2: 30.9%</a:t>
              </a:r>
              <a:endPara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endParaRPr>
            </a:p>
          </p:txBody>
        </p:sp>
        <p:sp>
          <p:nvSpPr>
            <p:cNvPr id="168" name="Line 39"/>
            <p:cNvSpPr>
              <a:spLocks noChangeShapeType="1"/>
            </p:cNvSpPr>
            <p:nvPr/>
          </p:nvSpPr>
          <p:spPr bwMode="auto">
            <a:xfrm>
              <a:off x="6075991" y="4530917"/>
              <a:ext cx="2871216" cy="1441"/>
            </a:xfrm>
            <a:prstGeom prst="line">
              <a:avLst/>
            </a:prstGeom>
            <a:noFill/>
            <a:ln w="1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9" name="Line 40"/>
            <p:cNvSpPr>
              <a:spLocks noChangeShapeType="1"/>
            </p:cNvSpPr>
            <p:nvPr/>
          </p:nvSpPr>
          <p:spPr bwMode="auto">
            <a:xfrm flipV="1">
              <a:off x="7237259" y="3572624"/>
              <a:ext cx="1441" cy="1965960"/>
            </a:xfrm>
            <a:prstGeom prst="line">
              <a:avLst/>
            </a:prstGeom>
            <a:noFill/>
            <a:ln w="1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0" name="Freeform 41"/>
            <p:cNvSpPr>
              <a:spLocks/>
            </p:cNvSpPr>
            <p:nvPr/>
          </p:nvSpPr>
          <p:spPr bwMode="auto">
            <a:xfrm>
              <a:off x="6178600" y="3676787"/>
              <a:ext cx="809478" cy="780671"/>
            </a:xfrm>
            <a:custGeom>
              <a:avLst/>
              <a:gdLst/>
              <a:ahLst/>
              <a:cxnLst>
                <a:cxn ang="0">
                  <a:pos x="378" y="31"/>
                </a:cxn>
                <a:cxn ang="0">
                  <a:pos x="510" y="327"/>
                </a:cxn>
                <a:cxn ang="0">
                  <a:pos x="184" y="501"/>
                </a:cxn>
                <a:cxn ang="0">
                  <a:pos x="51" y="205"/>
                </a:cxn>
                <a:cxn ang="0">
                  <a:pos x="378" y="31"/>
                </a:cxn>
              </a:cxnLst>
              <a:rect l="0" t="0" r="r" b="b"/>
              <a:pathLst>
                <a:path w="562" h="542">
                  <a:moveTo>
                    <a:pt x="378" y="31"/>
                  </a:moveTo>
                  <a:cubicBezTo>
                    <a:pt x="500" y="62"/>
                    <a:pt x="562" y="205"/>
                    <a:pt x="510" y="327"/>
                  </a:cubicBezTo>
                  <a:cubicBezTo>
                    <a:pt x="459" y="460"/>
                    <a:pt x="306" y="542"/>
                    <a:pt x="184" y="501"/>
                  </a:cubicBezTo>
                  <a:cubicBezTo>
                    <a:pt x="61" y="470"/>
                    <a:pt x="0" y="337"/>
                    <a:pt x="51" y="205"/>
                  </a:cubicBezTo>
                  <a:cubicBezTo>
                    <a:pt x="102" y="72"/>
                    <a:pt x="245" y="0"/>
                    <a:pt x="378" y="31"/>
                  </a:cubicBezTo>
                </a:path>
              </a:pathLst>
            </a:custGeom>
            <a:noFill/>
            <a:ln w="1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1" name="Freeform 42"/>
            <p:cNvSpPr>
              <a:spLocks/>
            </p:cNvSpPr>
            <p:nvPr/>
          </p:nvSpPr>
          <p:spPr bwMode="auto">
            <a:xfrm>
              <a:off x="6311112" y="4280296"/>
              <a:ext cx="1058660" cy="1103310"/>
            </a:xfrm>
            <a:custGeom>
              <a:avLst/>
              <a:gdLst/>
              <a:ahLst/>
              <a:cxnLst>
                <a:cxn ang="0">
                  <a:pos x="102" y="61"/>
                </a:cxn>
                <a:cxn ang="0">
                  <a:pos x="551" y="286"/>
                </a:cxn>
                <a:cxn ang="0">
                  <a:pos x="633" y="705"/>
                </a:cxn>
                <a:cxn ang="0">
                  <a:pos x="184" y="490"/>
                </a:cxn>
                <a:cxn ang="0">
                  <a:pos x="102" y="61"/>
                </a:cxn>
              </a:cxnLst>
              <a:rect l="0" t="0" r="r" b="b"/>
              <a:pathLst>
                <a:path w="735" h="766">
                  <a:moveTo>
                    <a:pt x="102" y="61"/>
                  </a:moveTo>
                  <a:cubicBezTo>
                    <a:pt x="194" y="0"/>
                    <a:pt x="398" y="102"/>
                    <a:pt x="551" y="286"/>
                  </a:cubicBezTo>
                  <a:cubicBezTo>
                    <a:pt x="694" y="459"/>
                    <a:pt x="735" y="653"/>
                    <a:pt x="633" y="705"/>
                  </a:cubicBezTo>
                  <a:cubicBezTo>
                    <a:pt x="531" y="766"/>
                    <a:pt x="327" y="664"/>
                    <a:pt x="184" y="490"/>
                  </a:cubicBezTo>
                  <a:cubicBezTo>
                    <a:pt x="41" y="306"/>
                    <a:pt x="0" y="112"/>
                    <a:pt x="102" y="61"/>
                  </a:cubicBezTo>
                </a:path>
              </a:pathLst>
            </a:custGeom>
            <a:noFill/>
            <a:ln w="1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2" name="Freeform 43"/>
            <p:cNvSpPr>
              <a:spLocks/>
            </p:cNvSpPr>
            <p:nvPr/>
          </p:nvSpPr>
          <p:spPr bwMode="auto">
            <a:xfrm>
              <a:off x="7678007" y="3766089"/>
              <a:ext cx="1074503" cy="1087466"/>
            </a:xfrm>
            <a:custGeom>
              <a:avLst/>
              <a:gdLst/>
              <a:ahLst/>
              <a:cxnLst>
                <a:cxn ang="0">
                  <a:pos x="572" y="61"/>
                </a:cxn>
                <a:cxn ang="0">
                  <a:pos x="633" y="490"/>
                </a:cxn>
                <a:cxn ang="0">
                  <a:pos x="184" y="704"/>
                </a:cxn>
                <a:cxn ang="0">
                  <a:pos x="113" y="275"/>
                </a:cxn>
                <a:cxn ang="0">
                  <a:pos x="572" y="61"/>
                </a:cxn>
              </a:cxnLst>
              <a:rect l="0" t="0" r="r" b="b"/>
              <a:pathLst>
                <a:path w="746" h="755">
                  <a:moveTo>
                    <a:pt x="572" y="61"/>
                  </a:moveTo>
                  <a:cubicBezTo>
                    <a:pt x="715" y="122"/>
                    <a:pt x="746" y="316"/>
                    <a:pt x="633" y="490"/>
                  </a:cubicBezTo>
                  <a:cubicBezTo>
                    <a:pt x="531" y="663"/>
                    <a:pt x="327" y="755"/>
                    <a:pt x="184" y="704"/>
                  </a:cubicBezTo>
                  <a:cubicBezTo>
                    <a:pt x="31" y="643"/>
                    <a:pt x="0" y="449"/>
                    <a:pt x="113" y="275"/>
                  </a:cubicBezTo>
                  <a:cubicBezTo>
                    <a:pt x="215" y="92"/>
                    <a:pt x="419" y="0"/>
                    <a:pt x="572" y="61"/>
                  </a:cubicBezTo>
                </a:path>
              </a:pathLst>
            </a:custGeom>
            <a:noFill/>
            <a:ln w="1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3" name="Freeform 44"/>
            <p:cNvSpPr>
              <a:spLocks/>
            </p:cNvSpPr>
            <p:nvPr/>
          </p:nvSpPr>
          <p:spPr bwMode="auto">
            <a:xfrm>
              <a:off x="6708649" y="4706640"/>
              <a:ext cx="1219979" cy="352887"/>
            </a:xfrm>
            <a:custGeom>
              <a:avLst/>
              <a:gdLst/>
              <a:ahLst/>
              <a:cxnLst>
                <a:cxn ang="0">
                  <a:pos x="837" y="51"/>
                </a:cxn>
                <a:cxn ang="0">
                  <a:pos x="398" y="41"/>
                </a:cxn>
                <a:cxn ang="0">
                  <a:pos x="10" y="194"/>
                </a:cxn>
                <a:cxn ang="0">
                  <a:pos x="439" y="204"/>
                </a:cxn>
                <a:cxn ang="0">
                  <a:pos x="837" y="51"/>
                </a:cxn>
              </a:cxnLst>
              <a:rect l="0" t="0" r="r" b="b"/>
              <a:pathLst>
                <a:path w="847" h="245">
                  <a:moveTo>
                    <a:pt x="837" y="51"/>
                  </a:moveTo>
                  <a:cubicBezTo>
                    <a:pt x="816" y="10"/>
                    <a:pt x="633" y="0"/>
                    <a:pt x="398" y="41"/>
                  </a:cubicBezTo>
                  <a:cubicBezTo>
                    <a:pt x="173" y="82"/>
                    <a:pt x="0" y="143"/>
                    <a:pt x="10" y="194"/>
                  </a:cubicBezTo>
                  <a:cubicBezTo>
                    <a:pt x="20" y="235"/>
                    <a:pt x="214" y="245"/>
                    <a:pt x="439" y="204"/>
                  </a:cubicBezTo>
                  <a:cubicBezTo>
                    <a:pt x="663" y="163"/>
                    <a:pt x="847" y="102"/>
                    <a:pt x="837" y="51"/>
                  </a:cubicBezTo>
                </a:path>
              </a:pathLst>
            </a:custGeom>
            <a:noFill/>
            <a:ln w="1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4" name="Oval 45"/>
            <p:cNvSpPr>
              <a:spLocks noChangeArrowheads="1"/>
            </p:cNvSpPr>
            <p:nvPr/>
          </p:nvSpPr>
          <p:spPr bwMode="auto">
            <a:xfrm>
              <a:off x="6413378" y="4221241"/>
              <a:ext cx="118109" cy="118109"/>
            </a:xfrm>
            <a:prstGeom prst="ellipse">
              <a:avLst/>
            </a:prstGeom>
            <a:solidFill>
              <a:srgbClr val="9BBB59">
                <a:lumMod val="75000"/>
              </a:srgbClr>
            </a:solidFill>
            <a:ln w="1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5" name="Rectangle 46"/>
            <p:cNvSpPr>
              <a:spLocks noChangeArrowheads="1"/>
            </p:cNvSpPr>
            <p:nvPr/>
          </p:nvSpPr>
          <p:spPr bwMode="auto">
            <a:xfrm>
              <a:off x="6560293" y="4280296"/>
              <a:ext cx="65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endParaRPr>
            </a:p>
          </p:txBody>
        </p:sp>
        <p:sp>
          <p:nvSpPr>
            <p:cNvPr id="176" name="Oval 47"/>
            <p:cNvSpPr>
              <a:spLocks noChangeArrowheads="1"/>
            </p:cNvSpPr>
            <p:nvPr/>
          </p:nvSpPr>
          <p:spPr bwMode="auto">
            <a:xfrm>
              <a:off x="6517083" y="4471862"/>
              <a:ext cx="116669" cy="116669"/>
            </a:xfrm>
            <a:prstGeom prst="ellipse">
              <a:avLst/>
            </a:prstGeom>
            <a:solidFill>
              <a:srgbClr val="F79646"/>
            </a:solidFill>
            <a:ln w="1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7" name="Rectangle 48"/>
            <p:cNvSpPr>
              <a:spLocks noChangeArrowheads="1"/>
            </p:cNvSpPr>
            <p:nvPr/>
          </p:nvSpPr>
          <p:spPr bwMode="auto">
            <a:xfrm>
              <a:off x="6663999" y="4530917"/>
              <a:ext cx="65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endParaRPr>
            </a:p>
          </p:txBody>
        </p:sp>
        <p:sp>
          <p:nvSpPr>
            <p:cNvPr id="178" name="Oval 49"/>
            <p:cNvSpPr>
              <a:spLocks noChangeArrowheads="1"/>
            </p:cNvSpPr>
            <p:nvPr/>
          </p:nvSpPr>
          <p:spPr bwMode="auto">
            <a:xfrm>
              <a:off x="7883977" y="4486265"/>
              <a:ext cx="118109" cy="118109"/>
            </a:xfrm>
            <a:prstGeom prst="ellipse">
              <a:avLst/>
            </a:prstGeom>
            <a:solidFill>
              <a:srgbClr val="1F497D"/>
            </a:solidFill>
            <a:ln w="1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9" name="Rectangle 50"/>
            <p:cNvSpPr>
              <a:spLocks noChangeArrowheads="1"/>
            </p:cNvSpPr>
            <p:nvPr/>
          </p:nvSpPr>
          <p:spPr bwMode="auto">
            <a:xfrm>
              <a:off x="8030893" y="4545320"/>
              <a:ext cx="65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endParaRPr>
            </a:p>
          </p:txBody>
        </p:sp>
        <p:sp>
          <p:nvSpPr>
            <p:cNvPr id="180" name="Oval 51"/>
            <p:cNvSpPr>
              <a:spLocks noChangeArrowheads="1"/>
            </p:cNvSpPr>
            <p:nvPr/>
          </p:nvSpPr>
          <p:spPr bwMode="auto">
            <a:xfrm>
              <a:off x="7649200" y="4765694"/>
              <a:ext cx="118109" cy="118109"/>
            </a:xfrm>
            <a:prstGeom prst="ellipse">
              <a:avLst/>
            </a:prstGeom>
            <a:solidFill>
              <a:srgbClr val="C0504D"/>
            </a:solidFill>
            <a:ln w="1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81" name="Rectangle 52"/>
            <p:cNvSpPr>
              <a:spLocks noChangeArrowheads="1"/>
            </p:cNvSpPr>
            <p:nvPr/>
          </p:nvSpPr>
          <p:spPr bwMode="auto">
            <a:xfrm>
              <a:off x="7796116" y="4824749"/>
              <a:ext cx="65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endParaRPr>
            </a:p>
          </p:txBody>
        </p:sp>
        <p:sp>
          <p:nvSpPr>
            <p:cNvPr id="182" name="Oval 53"/>
            <p:cNvSpPr>
              <a:spLocks noChangeArrowheads="1"/>
            </p:cNvSpPr>
            <p:nvPr/>
          </p:nvSpPr>
          <p:spPr bwMode="auto">
            <a:xfrm>
              <a:off x="7045692" y="4927013"/>
              <a:ext cx="118109" cy="118109"/>
            </a:xfrm>
            <a:prstGeom prst="ellipse">
              <a:avLst/>
            </a:prstGeom>
            <a:solidFill>
              <a:srgbClr val="C0504D"/>
            </a:solidFill>
            <a:ln w="1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83" name="Rectangle 54"/>
            <p:cNvSpPr>
              <a:spLocks noChangeArrowheads="1"/>
            </p:cNvSpPr>
            <p:nvPr/>
          </p:nvSpPr>
          <p:spPr bwMode="auto">
            <a:xfrm>
              <a:off x="7192608" y="4986068"/>
              <a:ext cx="65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endParaRPr>
            </a:p>
          </p:txBody>
        </p:sp>
        <p:sp>
          <p:nvSpPr>
            <p:cNvPr id="184" name="Oval 55"/>
            <p:cNvSpPr>
              <a:spLocks noChangeArrowheads="1"/>
            </p:cNvSpPr>
            <p:nvPr/>
          </p:nvSpPr>
          <p:spPr bwMode="auto">
            <a:xfrm>
              <a:off x="6766263" y="5016315"/>
              <a:ext cx="118109" cy="116669"/>
            </a:xfrm>
            <a:prstGeom prst="ellipse">
              <a:avLst/>
            </a:prstGeom>
            <a:solidFill>
              <a:srgbClr val="F79646"/>
            </a:solidFill>
            <a:ln w="1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85" name="Rectangle 56"/>
            <p:cNvSpPr>
              <a:spLocks noChangeArrowheads="1"/>
            </p:cNvSpPr>
            <p:nvPr/>
          </p:nvSpPr>
          <p:spPr bwMode="auto">
            <a:xfrm>
              <a:off x="6913179" y="5073929"/>
              <a:ext cx="65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endParaRPr>
            </a:p>
          </p:txBody>
        </p:sp>
        <p:sp>
          <p:nvSpPr>
            <p:cNvPr id="186" name="Oval 57"/>
            <p:cNvSpPr>
              <a:spLocks noChangeArrowheads="1"/>
            </p:cNvSpPr>
            <p:nvPr/>
          </p:nvSpPr>
          <p:spPr bwMode="auto">
            <a:xfrm>
              <a:off x="8163405" y="3941812"/>
              <a:ext cx="118109" cy="118109"/>
            </a:xfrm>
            <a:prstGeom prst="ellipse">
              <a:avLst/>
            </a:prstGeom>
            <a:solidFill>
              <a:srgbClr val="1F497D"/>
            </a:solidFill>
            <a:ln w="1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87" name="Rectangle 58"/>
            <p:cNvSpPr>
              <a:spLocks noChangeArrowheads="1"/>
            </p:cNvSpPr>
            <p:nvPr/>
          </p:nvSpPr>
          <p:spPr bwMode="auto">
            <a:xfrm>
              <a:off x="8310321" y="4000867"/>
              <a:ext cx="65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endParaRPr>
            </a:p>
          </p:txBody>
        </p:sp>
        <p:sp>
          <p:nvSpPr>
            <p:cNvPr id="188" name="Oval 59"/>
            <p:cNvSpPr>
              <a:spLocks noChangeArrowheads="1"/>
            </p:cNvSpPr>
            <p:nvPr/>
          </p:nvSpPr>
          <p:spPr bwMode="auto">
            <a:xfrm>
              <a:off x="6751860" y="3956216"/>
              <a:ext cx="118109" cy="118109"/>
            </a:xfrm>
            <a:prstGeom prst="ellipse">
              <a:avLst/>
            </a:prstGeom>
            <a:solidFill>
              <a:srgbClr val="9BBB59">
                <a:lumMod val="75000"/>
              </a:srgbClr>
            </a:solidFill>
            <a:ln w="1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89" name="Rectangle 60"/>
            <p:cNvSpPr>
              <a:spLocks noChangeArrowheads="1"/>
            </p:cNvSpPr>
            <p:nvPr/>
          </p:nvSpPr>
          <p:spPr bwMode="auto">
            <a:xfrm>
              <a:off x="6898776" y="4015271"/>
              <a:ext cx="65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endParaRPr>
            </a:p>
          </p:txBody>
        </p:sp>
        <p:sp>
          <p:nvSpPr>
            <p:cNvPr id="190" name="Oval 61"/>
            <p:cNvSpPr>
              <a:spLocks noChangeArrowheads="1"/>
            </p:cNvSpPr>
            <p:nvPr/>
          </p:nvSpPr>
          <p:spPr bwMode="auto">
            <a:xfrm>
              <a:off x="6384571" y="3839548"/>
              <a:ext cx="118109" cy="116669"/>
            </a:xfrm>
            <a:prstGeom prst="ellipse">
              <a:avLst/>
            </a:prstGeom>
            <a:solidFill>
              <a:srgbClr val="9BBB59">
                <a:lumMod val="75000"/>
              </a:srgbClr>
            </a:solidFill>
            <a:ln w="1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91" name="Rectangle 62"/>
            <p:cNvSpPr>
              <a:spLocks noChangeArrowheads="1"/>
            </p:cNvSpPr>
            <p:nvPr/>
          </p:nvSpPr>
          <p:spPr bwMode="auto">
            <a:xfrm>
              <a:off x="6531486" y="3898602"/>
              <a:ext cx="65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endParaRPr>
            </a:p>
          </p:txBody>
        </p:sp>
        <p:sp>
          <p:nvSpPr>
            <p:cNvPr id="192" name="Oval 63"/>
            <p:cNvSpPr>
              <a:spLocks noChangeArrowheads="1"/>
            </p:cNvSpPr>
            <p:nvPr/>
          </p:nvSpPr>
          <p:spPr bwMode="auto">
            <a:xfrm>
              <a:off x="7045692" y="4839152"/>
              <a:ext cx="118109" cy="118109"/>
            </a:xfrm>
            <a:prstGeom prst="ellipse">
              <a:avLst/>
            </a:prstGeom>
            <a:solidFill>
              <a:srgbClr val="F79646"/>
            </a:solidFill>
            <a:ln w="1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93" name="Rectangle 64"/>
            <p:cNvSpPr>
              <a:spLocks noChangeArrowheads="1"/>
            </p:cNvSpPr>
            <p:nvPr/>
          </p:nvSpPr>
          <p:spPr bwMode="auto">
            <a:xfrm>
              <a:off x="7192608" y="4898206"/>
              <a:ext cx="65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endParaRPr>
            </a:p>
          </p:txBody>
        </p:sp>
        <p:sp>
          <p:nvSpPr>
            <p:cNvPr id="194" name="Oval 65"/>
            <p:cNvSpPr>
              <a:spLocks noChangeArrowheads="1"/>
            </p:cNvSpPr>
            <p:nvPr/>
          </p:nvSpPr>
          <p:spPr bwMode="auto">
            <a:xfrm>
              <a:off x="7075940" y="4780097"/>
              <a:ext cx="116669" cy="118109"/>
            </a:xfrm>
            <a:prstGeom prst="ellipse">
              <a:avLst/>
            </a:prstGeom>
            <a:solidFill>
              <a:srgbClr val="C0504D"/>
            </a:solidFill>
            <a:ln w="1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95" name="Rectangle 66"/>
            <p:cNvSpPr>
              <a:spLocks noChangeArrowheads="1"/>
            </p:cNvSpPr>
            <p:nvPr/>
          </p:nvSpPr>
          <p:spPr bwMode="auto">
            <a:xfrm>
              <a:off x="7222856" y="4839152"/>
              <a:ext cx="65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endParaRPr>
            </a:p>
          </p:txBody>
        </p:sp>
        <p:sp>
          <p:nvSpPr>
            <p:cNvPr id="196" name="Oval 67"/>
            <p:cNvSpPr>
              <a:spLocks noChangeArrowheads="1"/>
            </p:cNvSpPr>
            <p:nvPr/>
          </p:nvSpPr>
          <p:spPr bwMode="auto">
            <a:xfrm>
              <a:off x="8428430" y="4324946"/>
              <a:ext cx="118109" cy="116669"/>
            </a:xfrm>
            <a:prstGeom prst="ellipse">
              <a:avLst/>
            </a:prstGeom>
            <a:solidFill>
              <a:srgbClr val="1F497D"/>
            </a:solidFill>
            <a:ln w="1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97" name="Rectangle 68"/>
            <p:cNvSpPr>
              <a:spLocks noChangeArrowheads="1"/>
            </p:cNvSpPr>
            <p:nvPr/>
          </p:nvSpPr>
          <p:spPr bwMode="auto">
            <a:xfrm>
              <a:off x="8575346" y="4382560"/>
              <a:ext cx="65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endParaRPr>
            </a:p>
          </p:txBody>
        </p:sp>
        <p:sp>
          <p:nvSpPr>
            <p:cNvPr id="198" name="TextBox 197"/>
            <p:cNvSpPr txBox="1"/>
            <p:nvPr/>
          </p:nvSpPr>
          <p:spPr>
            <a:xfrm>
              <a:off x="6825622" y="3642399"/>
              <a:ext cx="41870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3m</a:t>
              </a:r>
              <a:endPara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99" name="TextBox 198"/>
            <p:cNvSpPr txBox="1"/>
            <p:nvPr/>
          </p:nvSpPr>
          <p:spPr>
            <a:xfrm>
              <a:off x="8566704" y="3783374"/>
              <a:ext cx="37510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EA</a:t>
              </a:r>
              <a:endPara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00" name="TextBox 199"/>
            <p:cNvSpPr txBox="1"/>
            <p:nvPr/>
          </p:nvSpPr>
          <p:spPr>
            <a:xfrm>
              <a:off x="7598787" y="4886863"/>
              <a:ext cx="39466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BH</a:t>
              </a:r>
              <a:endPara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01" name="TextBox 200"/>
            <p:cNvSpPr txBox="1"/>
            <p:nvPr/>
          </p:nvSpPr>
          <p:spPr>
            <a:xfrm>
              <a:off x="6549339" y="5166112"/>
              <a:ext cx="39466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HB</a:t>
              </a:r>
              <a:endPara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pic>
        <p:nvPicPr>
          <p:cNvPr id="70" name="Picture 69" descr="Chart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153" y="4727534"/>
            <a:ext cx="4767072" cy="1292352"/>
          </a:xfrm>
          <a:prstGeom prst="rect">
            <a:avLst/>
          </a:prstGeom>
        </p:spPr>
      </p:pic>
      <p:pic>
        <p:nvPicPr>
          <p:cNvPr id="71" name="Picture 70" descr="Chart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153" y="2730669"/>
            <a:ext cx="4767072" cy="1932432"/>
          </a:xfrm>
          <a:prstGeom prst="rect">
            <a:avLst/>
          </a:prstGeom>
        </p:spPr>
      </p:pic>
      <p:pic>
        <p:nvPicPr>
          <p:cNvPr id="72" name="Picture 71" descr="Chart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153" y="1056891"/>
            <a:ext cx="4767072" cy="16093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197" y="177119"/>
            <a:ext cx="8183563" cy="708025"/>
          </a:xfrm>
        </p:spPr>
        <p:txBody>
          <a:bodyPr>
            <a:normAutofit/>
          </a:bodyPr>
          <a:lstStyle/>
          <a:p>
            <a:r>
              <a:rPr lang="en-GB" sz="4000" dirty="0" smtClean="0"/>
              <a:t>Blend Coding for Fruit Components</a:t>
            </a:r>
            <a:endParaRPr lang="en-GB" sz="4000" dirty="0"/>
          </a:p>
        </p:txBody>
      </p:sp>
      <p:sp>
        <p:nvSpPr>
          <p:cNvPr id="2458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pSp>
        <p:nvGrpSpPr>
          <p:cNvPr id="3" name="Group 3"/>
          <p:cNvGrpSpPr>
            <a:grpSpLocks noChangeAspect="1"/>
          </p:cNvGrpSpPr>
          <p:nvPr/>
        </p:nvGrpSpPr>
        <p:grpSpPr bwMode="auto">
          <a:xfrm>
            <a:off x="327020" y="1026894"/>
            <a:ext cx="8606712" cy="3926106"/>
            <a:chOff x="61" y="1680"/>
            <a:chExt cx="7984" cy="3643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24585" name="AutoShape 9"/>
            <p:cNvSpPr>
              <a:spLocks noChangeAspect="1" noChangeArrowheads="1" noTextEdit="1"/>
            </p:cNvSpPr>
            <p:nvPr/>
          </p:nvSpPr>
          <p:spPr bwMode="auto">
            <a:xfrm>
              <a:off x="61" y="1680"/>
              <a:ext cx="7984" cy="3643"/>
            </a:xfrm>
            <a:prstGeom prst="rect">
              <a:avLst/>
            </a:prstGeom>
            <a:grp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pic>
          <p:nvPicPr>
            <p:cNvPr id="24584" name="Picture 8"/>
            <p:cNvPicPr>
              <a:picLocks noChangeAspect="1" noChangeArrowheads="1"/>
            </p:cNvPicPr>
            <p:nvPr/>
          </p:nvPicPr>
          <p:blipFill>
            <a:blip r:embed="rId2"/>
            <a:srcRect r="2995"/>
            <a:stretch>
              <a:fillRect/>
            </a:stretch>
          </p:blipFill>
          <p:spPr bwMode="auto">
            <a:xfrm>
              <a:off x="3996" y="1680"/>
              <a:ext cx="4049" cy="3614"/>
            </a:xfrm>
            <a:prstGeom prst="rect">
              <a:avLst/>
            </a:prstGeom>
            <a:grpFill/>
          </p:spPr>
        </p:pic>
        <p:pic>
          <p:nvPicPr>
            <p:cNvPr id="24583" name="Picture 7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1" y="1680"/>
              <a:ext cx="3711" cy="3614"/>
            </a:xfrm>
            <a:prstGeom prst="rect">
              <a:avLst/>
            </a:prstGeom>
            <a:grpFill/>
          </p:spPr>
        </p:pic>
        <p:sp>
          <p:nvSpPr>
            <p:cNvPr id="24582" name="Rectangle 6"/>
            <p:cNvSpPr>
              <a:spLocks noChangeArrowheads="1"/>
            </p:cNvSpPr>
            <p:nvPr/>
          </p:nvSpPr>
          <p:spPr bwMode="auto">
            <a:xfrm>
              <a:off x="2838" y="2592"/>
              <a:ext cx="703" cy="46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1" i="0" u="none" strike="noStrike" cap="none" normalizeH="0" baseline="0" dirty="0" smtClean="0">
                  <a:ln>
                    <a:noFill/>
                  </a:ln>
                  <a:solidFill>
                    <a:schemeClr val="bg1">
                      <a:lumMod val="75000"/>
                      <a:lumOff val="25000"/>
                    </a:schemeClr>
                  </a:solidFill>
                  <a:effectLst/>
                  <a:latin typeface="Calibri" pitchFamily="34" charset="0"/>
                  <a:ea typeface="Times New Roman" pitchFamily="18" charset="0"/>
                  <a:cs typeface="Times New Roman" pitchFamily="18" charset="0"/>
                </a:rPr>
                <a:t>1:1</a:t>
              </a:r>
              <a:endPara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75000"/>
                    <a:lumOff val="25000"/>
                  </a:schemeClr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581" name="Rectangle 5"/>
            <p:cNvSpPr>
              <a:spLocks noChangeArrowheads="1"/>
            </p:cNvSpPr>
            <p:nvPr/>
          </p:nvSpPr>
          <p:spPr bwMode="auto">
            <a:xfrm>
              <a:off x="3466" y="3912"/>
              <a:ext cx="647" cy="46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1" i="0" u="none" strike="noStrike" cap="none" normalizeH="0" baseline="0" dirty="0" smtClean="0">
                  <a:ln>
                    <a:noFill/>
                  </a:ln>
                  <a:solidFill>
                    <a:schemeClr val="bg1">
                      <a:lumMod val="75000"/>
                      <a:lumOff val="25000"/>
                    </a:schemeClr>
                  </a:solidFill>
                  <a:effectLst/>
                  <a:latin typeface="Calibri" pitchFamily="34" charset="0"/>
                  <a:ea typeface="Times New Roman" pitchFamily="18" charset="0"/>
                  <a:cs typeface="Times New Roman" pitchFamily="18" charset="0"/>
                </a:rPr>
                <a:t>1:3</a:t>
              </a:r>
              <a:endPara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75000"/>
                    <a:lumOff val="25000"/>
                  </a:schemeClr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580" name="Rectangle 4"/>
            <p:cNvSpPr>
              <a:spLocks noChangeArrowheads="1"/>
            </p:cNvSpPr>
            <p:nvPr/>
          </p:nvSpPr>
          <p:spPr bwMode="auto">
            <a:xfrm>
              <a:off x="1599" y="1732"/>
              <a:ext cx="691" cy="46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1" i="0" u="none" strike="noStrike" cap="none" normalizeH="0" baseline="0" dirty="0" smtClean="0">
                  <a:ln>
                    <a:noFill/>
                  </a:ln>
                  <a:solidFill>
                    <a:schemeClr val="bg1">
                      <a:lumMod val="75000"/>
                      <a:lumOff val="25000"/>
                    </a:schemeClr>
                  </a:solidFill>
                  <a:effectLst/>
                  <a:latin typeface="Calibri" pitchFamily="34" charset="0"/>
                  <a:ea typeface="Times New Roman" pitchFamily="18" charset="0"/>
                  <a:cs typeface="Times New Roman" pitchFamily="18" charset="0"/>
                </a:rPr>
                <a:t>3:1</a:t>
              </a:r>
              <a:endPara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75000"/>
                    <a:lumOff val="25000"/>
                  </a:schemeClr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381000" y="5192025"/>
            <a:ext cx="8534400" cy="90397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GB" sz="2400" dirty="0" smtClean="0"/>
              <a:t>Plots showing the </a:t>
            </a:r>
            <a:r>
              <a:rPr lang="en-GB" sz="2400" dirty="0" smtClean="0"/>
              <a:t>concept </a:t>
            </a:r>
            <a:r>
              <a:rPr lang="en-GB" sz="2400" dirty="0" smtClean="0"/>
              <a:t>of ratiometric coding using two chemical components (a) and the target results of such an experiment (b).</a:t>
            </a:r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19063"/>
            <a:ext cx="8183563" cy="606651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Output from first prototype system</a:t>
            </a:r>
            <a:endParaRPr lang="en-GB" dirty="0"/>
          </a:p>
        </p:txBody>
      </p:sp>
      <p:sp>
        <p:nvSpPr>
          <p:cNvPr id="36879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pSp>
        <p:nvGrpSpPr>
          <p:cNvPr id="3" name="Group 3"/>
          <p:cNvGrpSpPr>
            <a:grpSpLocks noChangeAspect="1"/>
          </p:cNvGrpSpPr>
          <p:nvPr/>
        </p:nvGrpSpPr>
        <p:grpSpPr bwMode="auto">
          <a:xfrm>
            <a:off x="2002971" y="827020"/>
            <a:ext cx="4789715" cy="4539075"/>
            <a:chOff x="3283" y="2903"/>
            <a:chExt cx="5207" cy="4935"/>
          </a:xfrm>
          <a:noFill/>
        </p:grpSpPr>
        <p:sp>
          <p:nvSpPr>
            <p:cNvPr id="36878" name="AutoShape 14"/>
            <p:cNvSpPr>
              <a:spLocks noChangeAspect="1" noChangeArrowheads="1" noTextEdit="1"/>
            </p:cNvSpPr>
            <p:nvPr/>
          </p:nvSpPr>
          <p:spPr bwMode="auto">
            <a:xfrm>
              <a:off x="3283" y="2998"/>
              <a:ext cx="5207" cy="4840"/>
            </a:xfrm>
            <a:prstGeom prst="rect">
              <a:avLst/>
            </a:prstGeom>
            <a:grp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pic>
          <p:nvPicPr>
            <p:cNvPr id="36877" name="Picture 13"/>
            <p:cNvPicPr>
              <a:picLocks noChangeAspect="1" noChangeArrowheads="1"/>
            </p:cNvPicPr>
            <p:nvPr/>
          </p:nvPicPr>
          <p:blipFill>
            <a:blip r:embed="rId2"/>
            <a:srcRect t="2420" r="8167"/>
            <a:stretch>
              <a:fillRect/>
            </a:stretch>
          </p:blipFill>
          <p:spPr bwMode="auto">
            <a:xfrm>
              <a:off x="3283" y="2903"/>
              <a:ext cx="5207" cy="4840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</p:pic>
        <p:sp>
          <p:nvSpPr>
            <p:cNvPr id="36876" name="Oval 12"/>
            <p:cNvSpPr>
              <a:spLocks noChangeArrowheads="1"/>
            </p:cNvSpPr>
            <p:nvPr/>
          </p:nvSpPr>
          <p:spPr bwMode="auto">
            <a:xfrm rot="17875929">
              <a:off x="4386" y="6362"/>
              <a:ext cx="586" cy="791"/>
            </a:xfrm>
            <a:prstGeom prst="ellipse">
              <a:avLst/>
            </a:prstGeom>
            <a:grpFill/>
            <a:ln w="9525">
              <a:solidFill>
                <a:srgbClr val="A5A5A5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6875" name="Oval 11"/>
            <p:cNvSpPr>
              <a:spLocks noChangeArrowheads="1"/>
            </p:cNvSpPr>
            <p:nvPr/>
          </p:nvSpPr>
          <p:spPr bwMode="auto">
            <a:xfrm>
              <a:off x="5248" y="5887"/>
              <a:ext cx="803" cy="558"/>
            </a:xfrm>
            <a:prstGeom prst="ellipse">
              <a:avLst/>
            </a:prstGeom>
            <a:grpFill/>
            <a:ln w="9525">
              <a:solidFill>
                <a:srgbClr val="A5A5A5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6874" name="Oval 10"/>
            <p:cNvSpPr>
              <a:spLocks noChangeArrowheads="1"/>
            </p:cNvSpPr>
            <p:nvPr/>
          </p:nvSpPr>
          <p:spPr bwMode="auto">
            <a:xfrm rot="20792921">
              <a:off x="5382" y="5461"/>
              <a:ext cx="1073" cy="480"/>
            </a:xfrm>
            <a:prstGeom prst="ellipse">
              <a:avLst/>
            </a:prstGeom>
            <a:grpFill/>
            <a:ln w="9525">
              <a:solidFill>
                <a:srgbClr val="A5A5A5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6873" name="Oval 9"/>
            <p:cNvSpPr>
              <a:spLocks noChangeArrowheads="1"/>
            </p:cNvSpPr>
            <p:nvPr/>
          </p:nvSpPr>
          <p:spPr bwMode="auto">
            <a:xfrm rot="19627862">
              <a:off x="5057" y="5742"/>
              <a:ext cx="978" cy="586"/>
            </a:xfrm>
            <a:prstGeom prst="ellipse">
              <a:avLst/>
            </a:prstGeom>
            <a:grpFill/>
            <a:ln w="9525">
              <a:solidFill>
                <a:srgbClr val="A5A5A5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6872" name="Oval 8"/>
            <p:cNvSpPr>
              <a:spLocks noChangeArrowheads="1"/>
            </p:cNvSpPr>
            <p:nvPr/>
          </p:nvSpPr>
          <p:spPr bwMode="auto">
            <a:xfrm rot="18978315">
              <a:off x="6158" y="5141"/>
              <a:ext cx="360" cy="751"/>
            </a:xfrm>
            <a:prstGeom prst="ellipse">
              <a:avLst/>
            </a:prstGeom>
            <a:grpFill/>
            <a:ln w="9525">
              <a:solidFill>
                <a:srgbClr val="A5A5A5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6871" name="Oval 7"/>
            <p:cNvSpPr>
              <a:spLocks noChangeArrowheads="1"/>
            </p:cNvSpPr>
            <p:nvPr/>
          </p:nvSpPr>
          <p:spPr bwMode="auto">
            <a:xfrm rot="19055277">
              <a:off x="6367" y="5357"/>
              <a:ext cx="1809" cy="468"/>
            </a:xfrm>
            <a:prstGeom prst="ellipse">
              <a:avLst/>
            </a:prstGeom>
            <a:grpFill/>
            <a:ln w="9525">
              <a:solidFill>
                <a:srgbClr val="A5A5A5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6870" name="Oval 6"/>
            <p:cNvSpPr>
              <a:spLocks noChangeArrowheads="1"/>
            </p:cNvSpPr>
            <p:nvPr/>
          </p:nvSpPr>
          <p:spPr bwMode="auto">
            <a:xfrm>
              <a:off x="7011" y="4950"/>
              <a:ext cx="655" cy="637"/>
            </a:xfrm>
            <a:prstGeom prst="ellipse">
              <a:avLst/>
            </a:prstGeom>
            <a:grpFill/>
            <a:ln w="9525">
              <a:solidFill>
                <a:srgbClr val="A5A5A5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6869" name="Oval 5"/>
            <p:cNvSpPr>
              <a:spLocks noChangeArrowheads="1"/>
            </p:cNvSpPr>
            <p:nvPr/>
          </p:nvSpPr>
          <p:spPr bwMode="auto">
            <a:xfrm rot="18882638">
              <a:off x="6676" y="4693"/>
              <a:ext cx="1146" cy="597"/>
            </a:xfrm>
            <a:prstGeom prst="ellipse">
              <a:avLst/>
            </a:prstGeom>
            <a:grpFill/>
            <a:ln w="9525">
              <a:solidFill>
                <a:srgbClr val="A5A5A5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6868" name="Oval 4"/>
            <p:cNvSpPr>
              <a:spLocks noChangeArrowheads="1"/>
            </p:cNvSpPr>
            <p:nvPr/>
          </p:nvSpPr>
          <p:spPr bwMode="auto">
            <a:xfrm rot="19822484">
              <a:off x="7013" y="4201"/>
              <a:ext cx="1477" cy="669"/>
            </a:xfrm>
            <a:prstGeom prst="ellipse">
              <a:avLst/>
            </a:prstGeom>
            <a:grpFill/>
            <a:ln w="9525">
              <a:solidFill>
                <a:srgbClr val="A5A5A5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18" name="Rectangle 17"/>
          <p:cNvSpPr/>
          <p:nvPr/>
        </p:nvSpPr>
        <p:spPr>
          <a:xfrm>
            <a:off x="268514" y="5280501"/>
            <a:ext cx="855617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dirty="0" smtClean="0"/>
              <a:t>Frequency change of PCL coated QCM vs. Frequency change of PSB coated QCM in response to a randomized sequence of 36 injections of an ethyl acetate/3-methylbutan-1-ol mixture of varying concentration and mixing ratio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8025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Detection II: SAW </a:t>
            </a:r>
            <a:r>
              <a:rPr lang="en-GB" dirty="0" smtClean="0"/>
              <a:t>Delay Line Device</a:t>
            </a:r>
            <a:endParaRPr lang="en-GB" dirty="0"/>
          </a:p>
        </p:txBody>
      </p:sp>
      <p:graphicFrame>
        <p:nvGraphicFramePr>
          <p:cNvPr id="46081" name="Object 1"/>
          <p:cNvGraphicFramePr>
            <a:graphicFrameLocks noChangeAspect="1"/>
          </p:cNvGraphicFramePr>
          <p:nvPr/>
        </p:nvGraphicFramePr>
        <p:xfrm>
          <a:off x="5331822" y="711926"/>
          <a:ext cx="2693987" cy="604838"/>
        </p:xfrm>
        <a:graphic>
          <a:graphicData uri="http://schemas.openxmlformats.org/presentationml/2006/ole">
            <p:oleObj spid="_x0000_s46081" name="Equation" r:id="rId3" imgW="1091880" imgH="241200" progId="Equation.3">
              <p:embed/>
            </p:oleObj>
          </a:graphicData>
        </a:graphic>
      </p:graphicFrame>
      <p:sp>
        <p:nvSpPr>
          <p:cNvPr id="4608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46082" name="Group 2"/>
          <p:cNvGrpSpPr>
            <a:grpSpLocks noChangeAspect="1"/>
          </p:cNvGrpSpPr>
          <p:nvPr/>
        </p:nvGrpSpPr>
        <p:grpSpPr bwMode="auto">
          <a:xfrm>
            <a:off x="457200" y="3581400"/>
            <a:ext cx="4059770" cy="2465388"/>
            <a:chOff x="1080" y="2338"/>
            <a:chExt cx="4813" cy="2923"/>
          </a:xfrm>
        </p:grpSpPr>
        <p:sp>
          <p:nvSpPr>
            <p:cNvPr id="46087" name="AutoShape 7"/>
            <p:cNvSpPr>
              <a:spLocks noChangeAspect="1" noChangeArrowheads="1" noTextEdit="1"/>
            </p:cNvSpPr>
            <p:nvPr/>
          </p:nvSpPr>
          <p:spPr bwMode="auto">
            <a:xfrm>
              <a:off x="1080" y="2338"/>
              <a:ext cx="4813" cy="2923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46086" name="Picture 6" descr="60MHzFreeSAW"/>
            <p:cNvPicPr>
              <a:picLocks noChangeAspect="1" noChangeArrowheads="1"/>
            </p:cNvPicPr>
            <p:nvPr/>
          </p:nvPicPr>
          <p:blipFill>
            <a:blip r:embed="rId4" cstate="print">
              <a:grayscl/>
            </a:blip>
            <a:srcRect/>
            <a:stretch>
              <a:fillRect/>
            </a:stretch>
          </p:blipFill>
          <p:spPr bwMode="auto">
            <a:xfrm>
              <a:off x="1080" y="2338"/>
              <a:ext cx="4813" cy="2923"/>
            </a:xfrm>
            <a:prstGeom prst="rect">
              <a:avLst/>
            </a:prstGeom>
            <a:noFill/>
          </p:spPr>
        </p:pic>
        <p:sp>
          <p:nvSpPr>
            <p:cNvPr id="46085" name="Text Box 5"/>
            <p:cNvSpPr txBox="1">
              <a:spLocks noChangeArrowheads="1"/>
            </p:cNvSpPr>
            <p:nvPr/>
          </p:nvSpPr>
          <p:spPr bwMode="auto">
            <a:xfrm>
              <a:off x="1125" y="4964"/>
              <a:ext cx="483" cy="2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91440" tIns="0" rIns="91440" bIns="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  <a:ea typeface="Times New Roman" pitchFamily="18" charset="0"/>
                </a:rPr>
                <a:t>a)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6084" name="Text Box 4"/>
            <p:cNvSpPr txBox="1">
              <a:spLocks noChangeArrowheads="1"/>
            </p:cNvSpPr>
            <p:nvPr/>
          </p:nvSpPr>
          <p:spPr bwMode="auto">
            <a:xfrm>
              <a:off x="4800" y="4964"/>
              <a:ext cx="498" cy="2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91440" tIns="0" rIns="91440" bIns="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  <a:ea typeface="Times New Roman" pitchFamily="18" charset="0"/>
                </a:rPr>
                <a:t>b)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6083" name="Rectangle 3"/>
            <p:cNvSpPr>
              <a:spLocks noChangeArrowheads="1"/>
            </p:cNvSpPr>
            <p:nvPr/>
          </p:nvSpPr>
          <p:spPr bwMode="auto">
            <a:xfrm>
              <a:off x="4272" y="3258"/>
              <a:ext cx="308" cy="480"/>
            </a:xfrm>
            <a:prstGeom prst="rect">
              <a:avLst/>
            </a:prstGeom>
            <a:noFill/>
            <a:ln w="25400" cmpd="dbl">
              <a:solidFill>
                <a:srgbClr val="BFBFB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5" name="AutoShape 77" descr="Wide upward diagonal"/>
          <p:cNvSpPr>
            <a:spLocks noChangeArrowheads="1"/>
          </p:cNvSpPr>
          <p:nvPr/>
        </p:nvSpPr>
        <p:spPr bwMode="auto">
          <a:xfrm>
            <a:off x="1514475" y="1865182"/>
            <a:ext cx="2597150" cy="627062"/>
          </a:xfrm>
          <a:prstGeom prst="parallelogram">
            <a:avLst>
              <a:gd name="adj" fmla="val 97389"/>
            </a:avLst>
          </a:prstGeom>
          <a:pattFill prst="wdUpDiag">
            <a:fgClr>
              <a:srgbClr val="FFFFFF"/>
            </a:fgClr>
            <a:bgClr>
              <a:srgbClr val="FFFFFF"/>
            </a:bgClr>
          </a:pattFill>
          <a:ln w="12700">
            <a:solidFill>
              <a:srgbClr val="76923C"/>
            </a:solidFill>
            <a:prstDash val="dash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Text Box 80"/>
          <p:cNvSpPr txBox="1">
            <a:spLocks noChangeArrowheads="1"/>
          </p:cNvSpPr>
          <p:nvPr/>
        </p:nvSpPr>
        <p:spPr bwMode="auto">
          <a:xfrm>
            <a:off x="4351338" y="1358769"/>
            <a:ext cx="99059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Output IDT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7" name="Picture 7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6200" y="1650869"/>
            <a:ext cx="5486400" cy="1311275"/>
          </a:xfrm>
          <a:prstGeom prst="rect">
            <a:avLst/>
          </a:prstGeom>
          <a:noFill/>
        </p:spPr>
      </p:pic>
      <p:sp>
        <p:nvSpPr>
          <p:cNvPr id="18" name="Text Box 79"/>
          <p:cNvSpPr txBox="1">
            <a:spLocks noChangeArrowheads="1"/>
          </p:cNvSpPr>
          <p:nvPr/>
        </p:nvSpPr>
        <p:spPr bwMode="auto">
          <a:xfrm>
            <a:off x="1179513" y="1358769"/>
            <a:ext cx="85594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Input IDT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" name="Text Box 81"/>
          <p:cNvSpPr txBox="1">
            <a:spLocks noChangeArrowheads="1"/>
          </p:cNvSpPr>
          <p:nvPr/>
        </p:nvSpPr>
        <p:spPr bwMode="auto">
          <a:xfrm>
            <a:off x="2175640" y="1710792"/>
            <a:ext cx="188006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</a:rPr>
              <a:t>Launched surface wave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" name="Text Box 82"/>
          <p:cNvSpPr txBox="1">
            <a:spLocks noChangeArrowheads="1"/>
          </p:cNvSpPr>
          <p:nvPr/>
        </p:nvSpPr>
        <p:spPr bwMode="auto">
          <a:xfrm>
            <a:off x="2028825" y="2405067"/>
            <a:ext cx="110562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76923C"/>
                </a:solidFill>
                <a:effectLst/>
                <a:latin typeface="Calibri" pitchFamily="34" charset="0"/>
              </a:rPr>
              <a:t>Sensing area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1" name="Text Box 83"/>
          <p:cNvSpPr txBox="1">
            <a:spLocks noChangeArrowheads="1"/>
          </p:cNvSpPr>
          <p:nvPr/>
        </p:nvSpPr>
        <p:spPr bwMode="auto">
          <a:xfrm>
            <a:off x="1670186" y="2659793"/>
            <a:ext cx="182633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Calibri" pitchFamily="34" charset="0"/>
              </a:rPr>
              <a:t>Piezoelectric substrate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715000" y="1600200"/>
            <a:ext cx="33528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880" indent="-182880" algn="l">
              <a:buFont typeface="Arial" pitchFamily="34" charset="0"/>
              <a:buChar char="•"/>
            </a:pPr>
            <a:r>
              <a:rPr lang="en-GB" sz="2000" dirty="0" smtClean="0"/>
              <a:t>Very s</a:t>
            </a:r>
            <a:r>
              <a:rPr lang="en-GB" sz="2000" dirty="0" smtClean="0">
                <a:solidFill>
                  <a:schemeClr val="tx1"/>
                </a:solidFill>
              </a:rPr>
              <a:t>ensitive to mechanical and electrical perturbations</a:t>
            </a:r>
            <a:endParaRPr lang="en-US" sz="2000" dirty="0" smtClean="0">
              <a:solidFill>
                <a:schemeClr val="tx1"/>
              </a:solidFill>
            </a:endParaRPr>
          </a:p>
          <a:p>
            <a:pPr marL="182880" indent="-182880" algn="l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Simple</a:t>
            </a:r>
            <a:r>
              <a:rPr lang="en-US" sz="2000" dirty="0" smtClean="0">
                <a:solidFill>
                  <a:schemeClr val="tx1"/>
                </a:solidFill>
              </a:rPr>
              <a:t>, robust design</a:t>
            </a:r>
          </a:p>
          <a:p>
            <a:pPr marL="182880" indent="-182880" algn="l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Uniform sensing area</a:t>
            </a:r>
          </a:p>
          <a:p>
            <a:pPr marL="182880" indent="-182880" algn="l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Large sensing area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282518" y="2983468"/>
            <a:ext cx="37091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880" indent="-182880" algn="l"/>
            <a:r>
              <a:rPr lang="en-US" sz="2000" dirty="0" smtClean="0">
                <a:solidFill>
                  <a:srgbClr val="FF0000"/>
                </a:solidFill>
              </a:rPr>
              <a:t>Output: attenuation and phase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25" name="Text Box 5"/>
          <p:cNvSpPr txBox="1">
            <a:spLocks noChangeArrowheads="1"/>
          </p:cNvSpPr>
          <p:nvPr/>
        </p:nvSpPr>
        <p:spPr bwMode="auto">
          <a:xfrm>
            <a:off x="76200" y="757535"/>
            <a:ext cx="5029200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0" hangingPunct="0"/>
            <a:r>
              <a:rPr lang="en-GB" sz="2400" dirty="0"/>
              <a:t>Similar principle of operation as </a:t>
            </a:r>
            <a:r>
              <a:rPr lang="en-GB" sz="2400" dirty="0" smtClean="0"/>
              <a:t>QCMs:</a:t>
            </a:r>
            <a:endParaRPr lang="en-GB" sz="2400" dirty="0"/>
          </a:p>
        </p:txBody>
      </p:sp>
      <p:sp>
        <p:nvSpPr>
          <p:cNvPr id="46092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6094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30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876800" y="3610386"/>
            <a:ext cx="3966937" cy="1799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79963"/>
          </a:xfrm>
        </p:spPr>
        <p:txBody>
          <a:bodyPr>
            <a:normAutofit/>
          </a:bodyPr>
          <a:lstStyle/>
          <a:p>
            <a:r>
              <a:rPr lang="en-GB" sz="3600" dirty="0" smtClean="0"/>
              <a:t>Principle of SAW bio-probe</a:t>
            </a:r>
            <a:endParaRPr lang="en-GB" sz="36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52400" y="3702330"/>
          <a:ext cx="4993027" cy="2369140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1456668"/>
                <a:gridCol w="1136074"/>
                <a:gridCol w="1177075"/>
                <a:gridCol w="1223210"/>
              </a:tblGrid>
              <a:tr h="601420"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305" marR="27305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/>
                        <a:t>Thickness [nm]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/>
                        <a:t>Frequency [MHz]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/>
                        <a:t>Feature size [nm]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/>
                </a:tc>
              </a:tr>
              <a:tr h="353544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/>
                        <a:t>Poly-D-lysine 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3025" marR="73025" marT="0" marB="0" anchor="ctr"/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/>
                        <a:t>15 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3025" marR="73025" marT="0" marB="0" anchor="ctr"/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/>
                        <a:t>39,901 </a:t>
                      </a:r>
                      <a:endParaRPr lang="en-GB" sz="18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3025" marR="73025" marT="0" marB="0" anchor="ctr"/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/>
                        <a:t>26 </a:t>
                      </a:r>
                      <a:endParaRPr lang="en-GB" sz="18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3025" marR="73025" marT="0" marB="0" anchor="ctr"/>
                </a:tc>
              </a:tr>
              <a:tr h="353544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 err="1"/>
                        <a:t>Bilipid</a:t>
                      </a:r>
                      <a:r>
                        <a:rPr lang="en-GB" sz="1800" dirty="0"/>
                        <a:t> layer 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3025" marR="73025" marT="0" marB="0" anchor="ctr"/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/>
                        <a:t>22.5 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3025" marR="73025" marT="0" marB="0" anchor="ctr"/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/>
                        <a:t>26,600 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3025" marR="73025" marT="0" marB="0" anchor="ctr"/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/>
                        <a:t>39 </a:t>
                      </a:r>
                      <a:endParaRPr lang="en-GB" sz="18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3025" marR="73025" marT="0" marB="0" anchor="ctr"/>
                </a:tc>
              </a:tr>
              <a:tr h="353544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/>
                        <a:t>Edge of cell </a:t>
                      </a:r>
                      <a:endParaRPr lang="en-GB" sz="18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3025" marR="73025" marT="0" marB="0" anchor="ctr"/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/>
                        <a:t>615 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3025" marR="73025" marT="0" marB="0" anchor="ctr"/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/>
                        <a:t>973 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3025" marR="73025" marT="0" marB="0" anchor="ctr"/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/>
                        <a:t>1,069 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3025" marR="73025" marT="0" marB="0" anchor="ctr"/>
                </a:tc>
              </a:tr>
              <a:tr h="353544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/>
                        <a:t>Middle of cell </a:t>
                      </a:r>
                      <a:endParaRPr lang="en-GB" sz="18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3025" marR="73025" marT="0" marB="0" anchor="ctr"/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/>
                        <a:t>7,515 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3025" marR="73025" marT="0" marB="0" anchor="ctr"/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/>
                        <a:t>80 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3025" marR="73025" marT="0" marB="0" anchor="ctr"/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/>
                        <a:t>13,064 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3025" marR="73025" marT="0" marB="0" anchor="ctr"/>
                </a:tc>
              </a:tr>
              <a:tr h="353544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/>
                        <a:t>Upright cell </a:t>
                      </a:r>
                      <a:endParaRPr lang="en-GB" sz="18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3025" marR="73025" marT="0" marB="0" anchor="ctr"/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/>
                        <a:t>15,015 </a:t>
                      </a:r>
                      <a:endParaRPr lang="en-GB" sz="18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3025" marR="73025" marT="0" marB="0" anchor="ctr"/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/>
                        <a:t>40 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3025" marR="73025" marT="0" marB="0" anchor="ctr"/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/>
                        <a:t>26,102 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3025" marR="73025" marT="0" marB="0" anchor="ctr"/>
                </a:tc>
              </a:tr>
            </a:tbl>
          </a:graphicData>
        </a:graphic>
      </p:graphicFrame>
      <p:sp>
        <p:nvSpPr>
          <p:cNvPr id="139" name="Rectangle 138"/>
          <p:cNvSpPr/>
          <p:nvPr/>
        </p:nvSpPr>
        <p:spPr bwMode="auto">
          <a:xfrm>
            <a:off x="59691" y="888642"/>
            <a:ext cx="5198109" cy="2537138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Freeform 6"/>
          <p:cNvSpPr/>
          <p:nvPr/>
        </p:nvSpPr>
        <p:spPr>
          <a:xfrm>
            <a:off x="88054" y="2029720"/>
            <a:ext cx="5180305" cy="1012619"/>
          </a:xfrm>
          <a:custGeom>
            <a:avLst/>
            <a:gdLst>
              <a:gd name="connsiteX0" fmla="*/ 792788 w 6556279"/>
              <a:gd name="connsiteY0" fmla="*/ 1193031 h 1209964"/>
              <a:gd name="connsiteX1" fmla="*/ 5641879 w 6556279"/>
              <a:gd name="connsiteY1" fmla="*/ 1193031 h 1209964"/>
              <a:gd name="connsiteX2" fmla="*/ 6279188 w 6556279"/>
              <a:gd name="connsiteY2" fmla="*/ 1091431 h 1209964"/>
              <a:gd name="connsiteX3" fmla="*/ 4736715 w 6556279"/>
              <a:gd name="connsiteY3" fmla="*/ 952885 h 1209964"/>
              <a:gd name="connsiteX4" fmla="*/ 3785370 w 6556279"/>
              <a:gd name="connsiteY4" fmla="*/ 241685 h 1209964"/>
              <a:gd name="connsiteX5" fmla="*/ 3194242 w 6556279"/>
              <a:gd name="connsiteY5" fmla="*/ 112376 h 1209964"/>
              <a:gd name="connsiteX6" fmla="*/ 2390679 w 6556279"/>
              <a:gd name="connsiteY6" fmla="*/ 915940 h 1209964"/>
              <a:gd name="connsiteX7" fmla="*/ 885151 w 6556279"/>
              <a:gd name="connsiteY7" fmla="*/ 1091431 h 1209964"/>
              <a:gd name="connsiteX8" fmla="*/ 792788 w 6556279"/>
              <a:gd name="connsiteY8" fmla="*/ 1193031 h 1209964"/>
              <a:gd name="connsiteX0" fmla="*/ 792788 w 6556279"/>
              <a:gd name="connsiteY0" fmla="*/ 1193031 h 1209964"/>
              <a:gd name="connsiteX1" fmla="*/ 5641879 w 6556279"/>
              <a:gd name="connsiteY1" fmla="*/ 1193031 h 1209964"/>
              <a:gd name="connsiteX2" fmla="*/ 6279188 w 6556279"/>
              <a:gd name="connsiteY2" fmla="*/ 1091431 h 1209964"/>
              <a:gd name="connsiteX3" fmla="*/ 4736715 w 6556279"/>
              <a:gd name="connsiteY3" fmla="*/ 952885 h 1209964"/>
              <a:gd name="connsiteX4" fmla="*/ 3785370 w 6556279"/>
              <a:gd name="connsiteY4" fmla="*/ 241685 h 1209964"/>
              <a:gd name="connsiteX5" fmla="*/ 3194242 w 6556279"/>
              <a:gd name="connsiteY5" fmla="*/ 112376 h 1209964"/>
              <a:gd name="connsiteX6" fmla="*/ 2390679 w 6556279"/>
              <a:gd name="connsiteY6" fmla="*/ 915940 h 1209964"/>
              <a:gd name="connsiteX7" fmla="*/ 885151 w 6556279"/>
              <a:gd name="connsiteY7" fmla="*/ 1091431 h 1209964"/>
              <a:gd name="connsiteX8" fmla="*/ 792788 w 6556279"/>
              <a:gd name="connsiteY8" fmla="*/ 1193031 h 1209964"/>
              <a:gd name="connsiteX0" fmla="*/ 843588 w 6607079"/>
              <a:gd name="connsiteY0" fmla="*/ 1193031 h 1209964"/>
              <a:gd name="connsiteX1" fmla="*/ 5692679 w 6607079"/>
              <a:gd name="connsiteY1" fmla="*/ 1193031 h 1209964"/>
              <a:gd name="connsiteX2" fmla="*/ 6329988 w 6607079"/>
              <a:gd name="connsiteY2" fmla="*/ 1091431 h 1209964"/>
              <a:gd name="connsiteX3" fmla="*/ 4787515 w 6607079"/>
              <a:gd name="connsiteY3" fmla="*/ 952885 h 1209964"/>
              <a:gd name="connsiteX4" fmla="*/ 3836170 w 6607079"/>
              <a:gd name="connsiteY4" fmla="*/ 241685 h 1209964"/>
              <a:gd name="connsiteX5" fmla="*/ 3245042 w 6607079"/>
              <a:gd name="connsiteY5" fmla="*/ 112376 h 1209964"/>
              <a:gd name="connsiteX6" fmla="*/ 2441479 w 6607079"/>
              <a:gd name="connsiteY6" fmla="*/ 915940 h 1209964"/>
              <a:gd name="connsiteX7" fmla="*/ 631151 w 6607079"/>
              <a:gd name="connsiteY7" fmla="*/ 1091431 h 1209964"/>
              <a:gd name="connsiteX8" fmla="*/ 843588 w 6607079"/>
              <a:gd name="connsiteY8" fmla="*/ 1193031 h 1209964"/>
              <a:gd name="connsiteX0" fmla="*/ 843588 w 6607079"/>
              <a:gd name="connsiteY0" fmla="*/ 1193031 h 1209964"/>
              <a:gd name="connsiteX1" fmla="*/ 5692679 w 6607079"/>
              <a:gd name="connsiteY1" fmla="*/ 1193031 h 1209964"/>
              <a:gd name="connsiteX2" fmla="*/ 6329988 w 6607079"/>
              <a:gd name="connsiteY2" fmla="*/ 1091431 h 1209964"/>
              <a:gd name="connsiteX3" fmla="*/ 4787515 w 6607079"/>
              <a:gd name="connsiteY3" fmla="*/ 952885 h 1209964"/>
              <a:gd name="connsiteX4" fmla="*/ 3836170 w 6607079"/>
              <a:gd name="connsiteY4" fmla="*/ 241685 h 1209964"/>
              <a:gd name="connsiteX5" fmla="*/ 3245042 w 6607079"/>
              <a:gd name="connsiteY5" fmla="*/ 112376 h 1209964"/>
              <a:gd name="connsiteX6" fmla="*/ 2441479 w 6607079"/>
              <a:gd name="connsiteY6" fmla="*/ 915940 h 1209964"/>
              <a:gd name="connsiteX7" fmla="*/ 631151 w 6607079"/>
              <a:gd name="connsiteY7" fmla="*/ 1091431 h 1209964"/>
              <a:gd name="connsiteX8" fmla="*/ 843588 w 6607079"/>
              <a:gd name="connsiteY8" fmla="*/ 1193031 h 1209964"/>
              <a:gd name="connsiteX0" fmla="*/ 594206 w 6357697"/>
              <a:gd name="connsiteY0" fmla="*/ 1193031 h 1209964"/>
              <a:gd name="connsiteX1" fmla="*/ 5443297 w 6357697"/>
              <a:gd name="connsiteY1" fmla="*/ 1193031 h 1209964"/>
              <a:gd name="connsiteX2" fmla="*/ 6080606 w 6357697"/>
              <a:gd name="connsiteY2" fmla="*/ 1091431 h 1209964"/>
              <a:gd name="connsiteX3" fmla="*/ 4538133 w 6357697"/>
              <a:gd name="connsiteY3" fmla="*/ 952885 h 1209964"/>
              <a:gd name="connsiteX4" fmla="*/ 3586788 w 6357697"/>
              <a:gd name="connsiteY4" fmla="*/ 241685 h 1209964"/>
              <a:gd name="connsiteX5" fmla="*/ 2995660 w 6357697"/>
              <a:gd name="connsiteY5" fmla="*/ 112376 h 1209964"/>
              <a:gd name="connsiteX6" fmla="*/ 2192097 w 6357697"/>
              <a:gd name="connsiteY6" fmla="*/ 915940 h 1209964"/>
              <a:gd name="connsiteX7" fmla="*/ 381769 w 6357697"/>
              <a:gd name="connsiteY7" fmla="*/ 1091431 h 1209964"/>
              <a:gd name="connsiteX8" fmla="*/ 594206 w 6357697"/>
              <a:gd name="connsiteY8" fmla="*/ 1193031 h 1209964"/>
              <a:gd name="connsiteX0" fmla="*/ 594206 w 6357697"/>
              <a:gd name="connsiteY0" fmla="*/ 1193031 h 1209964"/>
              <a:gd name="connsiteX1" fmla="*/ 5443297 w 6357697"/>
              <a:gd name="connsiteY1" fmla="*/ 1193031 h 1209964"/>
              <a:gd name="connsiteX2" fmla="*/ 6080606 w 6357697"/>
              <a:gd name="connsiteY2" fmla="*/ 1091431 h 1209964"/>
              <a:gd name="connsiteX3" fmla="*/ 4538133 w 6357697"/>
              <a:gd name="connsiteY3" fmla="*/ 952885 h 1209964"/>
              <a:gd name="connsiteX4" fmla="*/ 3586788 w 6357697"/>
              <a:gd name="connsiteY4" fmla="*/ 241685 h 1209964"/>
              <a:gd name="connsiteX5" fmla="*/ 2995660 w 6357697"/>
              <a:gd name="connsiteY5" fmla="*/ 112376 h 1209964"/>
              <a:gd name="connsiteX6" fmla="*/ 2192097 w 6357697"/>
              <a:gd name="connsiteY6" fmla="*/ 915940 h 1209964"/>
              <a:gd name="connsiteX7" fmla="*/ 381769 w 6357697"/>
              <a:gd name="connsiteY7" fmla="*/ 1091431 h 1209964"/>
              <a:gd name="connsiteX8" fmla="*/ 594206 w 6357697"/>
              <a:gd name="connsiteY8" fmla="*/ 1193031 h 1209964"/>
              <a:gd name="connsiteX0" fmla="*/ 594206 w 6231467"/>
              <a:gd name="connsiteY0" fmla="*/ 1193031 h 1213043"/>
              <a:gd name="connsiteX1" fmla="*/ 3365115 w 6231467"/>
              <a:gd name="connsiteY1" fmla="*/ 1211503 h 1213043"/>
              <a:gd name="connsiteX2" fmla="*/ 5443297 w 6231467"/>
              <a:gd name="connsiteY2" fmla="*/ 1193031 h 1213043"/>
              <a:gd name="connsiteX3" fmla="*/ 6080606 w 6231467"/>
              <a:gd name="connsiteY3" fmla="*/ 1091431 h 1213043"/>
              <a:gd name="connsiteX4" fmla="*/ 4538133 w 6231467"/>
              <a:gd name="connsiteY4" fmla="*/ 952885 h 1213043"/>
              <a:gd name="connsiteX5" fmla="*/ 3586788 w 6231467"/>
              <a:gd name="connsiteY5" fmla="*/ 241685 h 1213043"/>
              <a:gd name="connsiteX6" fmla="*/ 2995660 w 6231467"/>
              <a:gd name="connsiteY6" fmla="*/ 112376 h 1213043"/>
              <a:gd name="connsiteX7" fmla="*/ 2192097 w 6231467"/>
              <a:gd name="connsiteY7" fmla="*/ 915940 h 1213043"/>
              <a:gd name="connsiteX8" fmla="*/ 381769 w 6231467"/>
              <a:gd name="connsiteY8" fmla="*/ 1091431 h 1213043"/>
              <a:gd name="connsiteX9" fmla="*/ 594206 w 6231467"/>
              <a:gd name="connsiteY9" fmla="*/ 1193031 h 1213043"/>
              <a:gd name="connsiteX0" fmla="*/ 594206 w 6231467"/>
              <a:gd name="connsiteY0" fmla="*/ 1193031 h 1213043"/>
              <a:gd name="connsiteX1" fmla="*/ 3365115 w 6231467"/>
              <a:gd name="connsiteY1" fmla="*/ 1211503 h 1213043"/>
              <a:gd name="connsiteX2" fmla="*/ 5443297 w 6231467"/>
              <a:gd name="connsiteY2" fmla="*/ 1193031 h 1213043"/>
              <a:gd name="connsiteX3" fmla="*/ 6080606 w 6231467"/>
              <a:gd name="connsiteY3" fmla="*/ 1091431 h 1213043"/>
              <a:gd name="connsiteX4" fmla="*/ 4538133 w 6231467"/>
              <a:gd name="connsiteY4" fmla="*/ 952885 h 1213043"/>
              <a:gd name="connsiteX5" fmla="*/ 3586788 w 6231467"/>
              <a:gd name="connsiteY5" fmla="*/ 241685 h 1213043"/>
              <a:gd name="connsiteX6" fmla="*/ 2995660 w 6231467"/>
              <a:gd name="connsiteY6" fmla="*/ 112376 h 1213043"/>
              <a:gd name="connsiteX7" fmla="*/ 2192097 w 6231467"/>
              <a:gd name="connsiteY7" fmla="*/ 915940 h 1213043"/>
              <a:gd name="connsiteX8" fmla="*/ 381769 w 6231467"/>
              <a:gd name="connsiteY8" fmla="*/ 1091431 h 1213043"/>
              <a:gd name="connsiteX9" fmla="*/ 594206 w 6231467"/>
              <a:gd name="connsiteY9" fmla="*/ 1193031 h 1213043"/>
              <a:gd name="connsiteX0" fmla="*/ 594206 w 6231467"/>
              <a:gd name="connsiteY0" fmla="*/ 1193031 h 1213043"/>
              <a:gd name="connsiteX1" fmla="*/ 3404370 w 6231467"/>
              <a:gd name="connsiteY1" fmla="*/ 1169939 h 1213043"/>
              <a:gd name="connsiteX2" fmla="*/ 5443297 w 6231467"/>
              <a:gd name="connsiteY2" fmla="*/ 1193031 h 1213043"/>
              <a:gd name="connsiteX3" fmla="*/ 6080606 w 6231467"/>
              <a:gd name="connsiteY3" fmla="*/ 1091431 h 1213043"/>
              <a:gd name="connsiteX4" fmla="*/ 4538133 w 6231467"/>
              <a:gd name="connsiteY4" fmla="*/ 952885 h 1213043"/>
              <a:gd name="connsiteX5" fmla="*/ 3586788 w 6231467"/>
              <a:gd name="connsiteY5" fmla="*/ 241685 h 1213043"/>
              <a:gd name="connsiteX6" fmla="*/ 2995660 w 6231467"/>
              <a:gd name="connsiteY6" fmla="*/ 112376 h 1213043"/>
              <a:gd name="connsiteX7" fmla="*/ 2192097 w 6231467"/>
              <a:gd name="connsiteY7" fmla="*/ 915940 h 1213043"/>
              <a:gd name="connsiteX8" fmla="*/ 381769 w 6231467"/>
              <a:gd name="connsiteY8" fmla="*/ 1091431 h 1213043"/>
              <a:gd name="connsiteX9" fmla="*/ 594206 w 6231467"/>
              <a:gd name="connsiteY9" fmla="*/ 1193031 h 1213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231467" h="1213043">
                <a:moveTo>
                  <a:pt x="594206" y="1193031"/>
                </a:moveTo>
                <a:cubicBezTo>
                  <a:pt x="1091430" y="1213043"/>
                  <a:pt x="2596188" y="1169939"/>
                  <a:pt x="3404370" y="1169939"/>
                </a:cubicBezTo>
                <a:lnTo>
                  <a:pt x="5443297" y="1193031"/>
                </a:lnTo>
                <a:cubicBezTo>
                  <a:pt x="5895879" y="1173019"/>
                  <a:pt x="6231467" y="1131455"/>
                  <a:pt x="6080606" y="1091431"/>
                </a:cubicBezTo>
                <a:cubicBezTo>
                  <a:pt x="5929745" y="1051407"/>
                  <a:pt x="4953769" y="1094509"/>
                  <a:pt x="4538133" y="952885"/>
                </a:cubicBezTo>
                <a:cubicBezTo>
                  <a:pt x="4122497" y="811261"/>
                  <a:pt x="3843867" y="381770"/>
                  <a:pt x="3586788" y="241685"/>
                </a:cubicBezTo>
                <a:cubicBezTo>
                  <a:pt x="3329709" y="101600"/>
                  <a:pt x="3228108" y="0"/>
                  <a:pt x="2995660" y="112376"/>
                </a:cubicBezTo>
                <a:cubicBezTo>
                  <a:pt x="2763212" y="224752"/>
                  <a:pt x="2627746" y="752764"/>
                  <a:pt x="2192097" y="915940"/>
                </a:cubicBezTo>
                <a:cubicBezTo>
                  <a:pt x="1756448" y="1079116"/>
                  <a:pt x="648084" y="1045249"/>
                  <a:pt x="381769" y="1091431"/>
                </a:cubicBezTo>
                <a:cubicBezTo>
                  <a:pt x="344920" y="1102256"/>
                  <a:pt x="0" y="1201498"/>
                  <a:pt x="594206" y="1193031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0"/>
            </a:schemeClr>
          </a:solidFill>
          <a:ln w="50800" cmpd="dbl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2457348" y="3067352"/>
            <a:ext cx="63346" cy="6361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2521423" y="3067352"/>
            <a:ext cx="63346" cy="6361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2585497" y="3067352"/>
            <a:ext cx="63346" cy="6361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2649571" y="3067352"/>
            <a:ext cx="63346" cy="6361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2713646" y="3067352"/>
            <a:ext cx="63346" cy="6361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2777720" y="3067352"/>
            <a:ext cx="63346" cy="6361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2841794" y="3067352"/>
            <a:ext cx="63346" cy="6361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2905869" y="3067352"/>
            <a:ext cx="63346" cy="6361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2969943" y="3067352"/>
            <a:ext cx="63346" cy="6361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7" name="Oval 16"/>
          <p:cNvSpPr/>
          <p:nvPr/>
        </p:nvSpPr>
        <p:spPr>
          <a:xfrm>
            <a:off x="3034017" y="3067352"/>
            <a:ext cx="63346" cy="6361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8" name="Oval 17"/>
          <p:cNvSpPr/>
          <p:nvPr/>
        </p:nvSpPr>
        <p:spPr>
          <a:xfrm>
            <a:off x="3098092" y="3067352"/>
            <a:ext cx="63346" cy="6361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9" name="Oval 18"/>
          <p:cNvSpPr/>
          <p:nvPr/>
        </p:nvSpPr>
        <p:spPr>
          <a:xfrm>
            <a:off x="3162166" y="3067352"/>
            <a:ext cx="63346" cy="6361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0" name="Oval 19"/>
          <p:cNvSpPr/>
          <p:nvPr/>
        </p:nvSpPr>
        <p:spPr>
          <a:xfrm>
            <a:off x="3226241" y="3067352"/>
            <a:ext cx="63346" cy="6361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1" name="Oval 20"/>
          <p:cNvSpPr/>
          <p:nvPr/>
        </p:nvSpPr>
        <p:spPr>
          <a:xfrm>
            <a:off x="3290315" y="3067352"/>
            <a:ext cx="63346" cy="6361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2" name="Oval 21"/>
          <p:cNvSpPr/>
          <p:nvPr/>
        </p:nvSpPr>
        <p:spPr>
          <a:xfrm>
            <a:off x="3354389" y="3067352"/>
            <a:ext cx="63346" cy="6361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3" name="Oval 22"/>
          <p:cNvSpPr/>
          <p:nvPr/>
        </p:nvSpPr>
        <p:spPr>
          <a:xfrm>
            <a:off x="3418464" y="3067352"/>
            <a:ext cx="63346" cy="6361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4" name="Oval 23"/>
          <p:cNvSpPr/>
          <p:nvPr/>
        </p:nvSpPr>
        <p:spPr>
          <a:xfrm>
            <a:off x="2393274" y="3067352"/>
            <a:ext cx="63346" cy="6361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5" name="Oval 24"/>
          <p:cNvSpPr/>
          <p:nvPr/>
        </p:nvSpPr>
        <p:spPr>
          <a:xfrm>
            <a:off x="3546612" y="3067352"/>
            <a:ext cx="63346" cy="6361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6" name="Oval 25"/>
          <p:cNvSpPr/>
          <p:nvPr/>
        </p:nvSpPr>
        <p:spPr>
          <a:xfrm>
            <a:off x="3610687" y="3067352"/>
            <a:ext cx="63346" cy="6361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7" name="Oval 26"/>
          <p:cNvSpPr/>
          <p:nvPr/>
        </p:nvSpPr>
        <p:spPr>
          <a:xfrm>
            <a:off x="3674761" y="3067352"/>
            <a:ext cx="63346" cy="6361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8" name="Oval 27"/>
          <p:cNvSpPr/>
          <p:nvPr/>
        </p:nvSpPr>
        <p:spPr>
          <a:xfrm>
            <a:off x="3738835" y="3067352"/>
            <a:ext cx="63346" cy="6361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9" name="Oval 28"/>
          <p:cNvSpPr/>
          <p:nvPr/>
        </p:nvSpPr>
        <p:spPr>
          <a:xfrm>
            <a:off x="3802910" y="3067352"/>
            <a:ext cx="63346" cy="6361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0" name="Oval 29"/>
          <p:cNvSpPr/>
          <p:nvPr/>
        </p:nvSpPr>
        <p:spPr>
          <a:xfrm>
            <a:off x="3866984" y="3067352"/>
            <a:ext cx="63346" cy="6361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1" name="Oval 30"/>
          <p:cNvSpPr/>
          <p:nvPr/>
        </p:nvSpPr>
        <p:spPr>
          <a:xfrm>
            <a:off x="3931058" y="3067352"/>
            <a:ext cx="63346" cy="6361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2" name="Oval 31"/>
          <p:cNvSpPr/>
          <p:nvPr/>
        </p:nvSpPr>
        <p:spPr>
          <a:xfrm>
            <a:off x="3995133" y="3067352"/>
            <a:ext cx="63346" cy="6361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3" name="Oval 32"/>
          <p:cNvSpPr/>
          <p:nvPr/>
        </p:nvSpPr>
        <p:spPr>
          <a:xfrm>
            <a:off x="4059207" y="3067352"/>
            <a:ext cx="63346" cy="6361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4" name="Oval 33"/>
          <p:cNvSpPr/>
          <p:nvPr/>
        </p:nvSpPr>
        <p:spPr>
          <a:xfrm>
            <a:off x="4123282" y="3067352"/>
            <a:ext cx="63346" cy="6361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5" name="Oval 34"/>
          <p:cNvSpPr/>
          <p:nvPr/>
        </p:nvSpPr>
        <p:spPr>
          <a:xfrm>
            <a:off x="4187356" y="3067352"/>
            <a:ext cx="63346" cy="6361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6" name="Oval 35"/>
          <p:cNvSpPr/>
          <p:nvPr/>
        </p:nvSpPr>
        <p:spPr>
          <a:xfrm>
            <a:off x="4251430" y="3067352"/>
            <a:ext cx="63346" cy="6361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7" name="Oval 36"/>
          <p:cNvSpPr/>
          <p:nvPr/>
        </p:nvSpPr>
        <p:spPr>
          <a:xfrm>
            <a:off x="4315505" y="3067352"/>
            <a:ext cx="63346" cy="6361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8" name="Oval 37"/>
          <p:cNvSpPr/>
          <p:nvPr/>
        </p:nvSpPr>
        <p:spPr>
          <a:xfrm>
            <a:off x="4379579" y="3067352"/>
            <a:ext cx="63346" cy="6361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9" name="Oval 38"/>
          <p:cNvSpPr/>
          <p:nvPr/>
        </p:nvSpPr>
        <p:spPr>
          <a:xfrm>
            <a:off x="4443653" y="3067352"/>
            <a:ext cx="63346" cy="6361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0" name="Oval 39"/>
          <p:cNvSpPr/>
          <p:nvPr/>
        </p:nvSpPr>
        <p:spPr>
          <a:xfrm>
            <a:off x="4507728" y="3067352"/>
            <a:ext cx="63346" cy="6361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1" name="Oval 40"/>
          <p:cNvSpPr/>
          <p:nvPr/>
        </p:nvSpPr>
        <p:spPr>
          <a:xfrm>
            <a:off x="3482538" y="3067352"/>
            <a:ext cx="63346" cy="6361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2" name="Oval 41"/>
          <p:cNvSpPr/>
          <p:nvPr/>
        </p:nvSpPr>
        <p:spPr>
          <a:xfrm>
            <a:off x="278820" y="3067352"/>
            <a:ext cx="63346" cy="6361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3" name="Oval 42"/>
          <p:cNvSpPr/>
          <p:nvPr/>
        </p:nvSpPr>
        <p:spPr>
          <a:xfrm>
            <a:off x="342895" y="3067352"/>
            <a:ext cx="63346" cy="6361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4" name="Oval 43"/>
          <p:cNvSpPr/>
          <p:nvPr/>
        </p:nvSpPr>
        <p:spPr>
          <a:xfrm>
            <a:off x="406969" y="3067352"/>
            <a:ext cx="63346" cy="6361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5" name="Oval 44"/>
          <p:cNvSpPr/>
          <p:nvPr/>
        </p:nvSpPr>
        <p:spPr>
          <a:xfrm>
            <a:off x="471043" y="3067352"/>
            <a:ext cx="63346" cy="6361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6" name="Oval 45"/>
          <p:cNvSpPr/>
          <p:nvPr/>
        </p:nvSpPr>
        <p:spPr>
          <a:xfrm>
            <a:off x="535118" y="3067352"/>
            <a:ext cx="63346" cy="6361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7" name="Oval 46"/>
          <p:cNvSpPr/>
          <p:nvPr/>
        </p:nvSpPr>
        <p:spPr>
          <a:xfrm>
            <a:off x="599192" y="3067352"/>
            <a:ext cx="63346" cy="6361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8" name="Oval 47"/>
          <p:cNvSpPr/>
          <p:nvPr/>
        </p:nvSpPr>
        <p:spPr>
          <a:xfrm>
            <a:off x="663266" y="3067352"/>
            <a:ext cx="63346" cy="6361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9" name="Oval 48"/>
          <p:cNvSpPr/>
          <p:nvPr/>
        </p:nvSpPr>
        <p:spPr>
          <a:xfrm>
            <a:off x="727341" y="3067352"/>
            <a:ext cx="63346" cy="6361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50" name="Oval 49"/>
          <p:cNvSpPr/>
          <p:nvPr/>
        </p:nvSpPr>
        <p:spPr>
          <a:xfrm>
            <a:off x="791415" y="3067352"/>
            <a:ext cx="63346" cy="6361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51" name="Oval 50"/>
          <p:cNvSpPr/>
          <p:nvPr/>
        </p:nvSpPr>
        <p:spPr>
          <a:xfrm>
            <a:off x="855489" y="3067352"/>
            <a:ext cx="63346" cy="6361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52" name="Oval 51"/>
          <p:cNvSpPr/>
          <p:nvPr/>
        </p:nvSpPr>
        <p:spPr>
          <a:xfrm>
            <a:off x="919564" y="3067352"/>
            <a:ext cx="63346" cy="6361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53" name="Oval 52"/>
          <p:cNvSpPr/>
          <p:nvPr/>
        </p:nvSpPr>
        <p:spPr>
          <a:xfrm>
            <a:off x="983638" y="3067352"/>
            <a:ext cx="63346" cy="6361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54" name="Oval 53"/>
          <p:cNvSpPr/>
          <p:nvPr/>
        </p:nvSpPr>
        <p:spPr>
          <a:xfrm>
            <a:off x="1047713" y="3067352"/>
            <a:ext cx="63346" cy="6361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55" name="Oval 54"/>
          <p:cNvSpPr/>
          <p:nvPr/>
        </p:nvSpPr>
        <p:spPr>
          <a:xfrm>
            <a:off x="1111787" y="3067352"/>
            <a:ext cx="63346" cy="6361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56" name="Oval 55"/>
          <p:cNvSpPr/>
          <p:nvPr/>
        </p:nvSpPr>
        <p:spPr>
          <a:xfrm>
            <a:off x="1175861" y="3067352"/>
            <a:ext cx="63346" cy="6361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57" name="Oval 56"/>
          <p:cNvSpPr/>
          <p:nvPr/>
        </p:nvSpPr>
        <p:spPr>
          <a:xfrm>
            <a:off x="1239936" y="3067352"/>
            <a:ext cx="63346" cy="6361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58" name="Oval 57"/>
          <p:cNvSpPr/>
          <p:nvPr/>
        </p:nvSpPr>
        <p:spPr>
          <a:xfrm>
            <a:off x="214746" y="3067352"/>
            <a:ext cx="63346" cy="6361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59" name="Oval 58"/>
          <p:cNvSpPr/>
          <p:nvPr/>
        </p:nvSpPr>
        <p:spPr>
          <a:xfrm>
            <a:off x="1368084" y="3067352"/>
            <a:ext cx="63346" cy="6361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60" name="Oval 59"/>
          <p:cNvSpPr/>
          <p:nvPr/>
        </p:nvSpPr>
        <p:spPr>
          <a:xfrm>
            <a:off x="1432159" y="3067352"/>
            <a:ext cx="63346" cy="6361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61" name="Oval 60"/>
          <p:cNvSpPr/>
          <p:nvPr/>
        </p:nvSpPr>
        <p:spPr>
          <a:xfrm>
            <a:off x="1496233" y="3067352"/>
            <a:ext cx="63346" cy="6361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62" name="Oval 61"/>
          <p:cNvSpPr/>
          <p:nvPr/>
        </p:nvSpPr>
        <p:spPr>
          <a:xfrm>
            <a:off x="1560307" y="3067352"/>
            <a:ext cx="63346" cy="6361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63" name="Oval 62"/>
          <p:cNvSpPr/>
          <p:nvPr/>
        </p:nvSpPr>
        <p:spPr>
          <a:xfrm>
            <a:off x="1624382" y="3067352"/>
            <a:ext cx="63346" cy="6361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64" name="Oval 63"/>
          <p:cNvSpPr/>
          <p:nvPr/>
        </p:nvSpPr>
        <p:spPr>
          <a:xfrm>
            <a:off x="1688456" y="3067352"/>
            <a:ext cx="63346" cy="6361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65" name="Oval 64"/>
          <p:cNvSpPr/>
          <p:nvPr/>
        </p:nvSpPr>
        <p:spPr>
          <a:xfrm>
            <a:off x="1752530" y="3067352"/>
            <a:ext cx="63346" cy="6361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66" name="Oval 65"/>
          <p:cNvSpPr/>
          <p:nvPr/>
        </p:nvSpPr>
        <p:spPr>
          <a:xfrm>
            <a:off x="1816605" y="3067352"/>
            <a:ext cx="63346" cy="6361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67" name="Oval 66"/>
          <p:cNvSpPr/>
          <p:nvPr/>
        </p:nvSpPr>
        <p:spPr>
          <a:xfrm>
            <a:off x="1880679" y="3067352"/>
            <a:ext cx="63346" cy="6361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68" name="Oval 67"/>
          <p:cNvSpPr/>
          <p:nvPr/>
        </p:nvSpPr>
        <p:spPr>
          <a:xfrm>
            <a:off x="1944753" y="3067352"/>
            <a:ext cx="63346" cy="6361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69" name="Oval 68"/>
          <p:cNvSpPr/>
          <p:nvPr/>
        </p:nvSpPr>
        <p:spPr>
          <a:xfrm>
            <a:off x="2008828" y="3067352"/>
            <a:ext cx="63346" cy="6361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70" name="Oval 69"/>
          <p:cNvSpPr/>
          <p:nvPr/>
        </p:nvSpPr>
        <p:spPr>
          <a:xfrm>
            <a:off x="2072902" y="3067352"/>
            <a:ext cx="63346" cy="6361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71" name="Oval 70"/>
          <p:cNvSpPr/>
          <p:nvPr/>
        </p:nvSpPr>
        <p:spPr>
          <a:xfrm>
            <a:off x="2136977" y="3067352"/>
            <a:ext cx="63346" cy="6361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72" name="Oval 71"/>
          <p:cNvSpPr/>
          <p:nvPr/>
        </p:nvSpPr>
        <p:spPr>
          <a:xfrm>
            <a:off x="2201051" y="3067352"/>
            <a:ext cx="63346" cy="6361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73" name="Oval 72"/>
          <p:cNvSpPr/>
          <p:nvPr/>
        </p:nvSpPr>
        <p:spPr>
          <a:xfrm>
            <a:off x="2265125" y="3067352"/>
            <a:ext cx="63346" cy="6361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74" name="Oval 73"/>
          <p:cNvSpPr/>
          <p:nvPr/>
        </p:nvSpPr>
        <p:spPr>
          <a:xfrm>
            <a:off x="2329200" y="3067352"/>
            <a:ext cx="63346" cy="6361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75" name="Oval 74"/>
          <p:cNvSpPr/>
          <p:nvPr/>
        </p:nvSpPr>
        <p:spPr>
          <a:xfrm>
            <a:off x="1304010" y="3067352"/>
            <a:ext cx="63346" cy="6361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76" name="Oval 75"/>
          <p:cNvSpPr/>
          <p:nvPr/>
        </p:nvSpPr>
        <p:spPr>
          <a:xfrm>
            <a:off x="4571802" y="3067352"/>
            <a:ext cx="63346" cy="6361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77" name="Oval 76"/>
          <p:cNvSpPr/>
          <p:nvPr/>
        </p:nvSpPr>
        <p:spPr>
          <a:xfrm>
            <a:off x="4635876" y="3067352"/>
            <a:ext cx="63346" cy="6361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78" name="Oval 77"/>
          <p:cNvSpPr/>
          <p:nvPr/>
        </p:nvSpPr>
        <p:spPr>
          <a:xfrm>
            <a:off x="4699951" y="3067352"/>
            <a:ext cx="63346" cy="6361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79" name="Oval 78"/>
          <p:cNvSpPr/>
          <p:nvPr/>
        </p:nvSpPr>
        <p:spPr>
          <a:xfrm>
            <a:off x="4828099" y="3067352"/>
            <a:ext cx="63346" cy="6361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80" name="Oval 79"/>
          <p:cNvSpPr/>
          <p:nvPr/>
        </p:nvSpPr>
        <p:spPr>
          <a:xfrm>
            <a:off x="4892174" y="3067352"/>
            <a:ext cx="63346" cy="6361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81" name="Oval 80"/>
          <p:cNvSpPr/>
          <p:nvPr/>
        </p:nvSpPr>
        <p:spPr>
          <a:xfrm>
            <a:off x="4956248" y="3067352"/>
            <a:ext cx="63346" cy="6361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82" name="Oval 81"/>
          <p:cNvSpPr/>
          <p:nvPr/>
        </p:nvSpPr>
        <p:spPr>
          <a:xfrm>
            <a:off x="5020322" y="3067352"/>
            <a:ext cx="63346" cy="6361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83" name="Oval 82"/>
          <p:cNvSpPr/>
          <p:nvPr/>
        </p:nvSpPr>
        <p:spPr>
          <a:xfrm>
            <a:off x="5084397" y="3067352"/>
            <a:ext cx="63346" cy="6361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84" name="Oval 83"/>
          <p:cNvSpPr/>
          <p:nvPr/>
        </p:nvSpPr>
        <p:spPr>
          <a:xfrm>
            <a:off x="5148471" y="3067352"/>
            <a:ext cx="63346" cy="6361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85" name="Oval 84"/>
          <p:cNvSpPr/>
          <p:nvPr/>
        </p:nvSpPr>
        <p:spPr>
          <a:xfrm>
            <a:off x="4764025" y="3067352"/>
            <a:ext cx="63346" cy="6361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86" name="Freeform 85"/>
          <p:cNvSpPr/>
          <p:nvPr/>
        </p:nvSpPr>
        <p:spPr>
          <a:xfrm>
            <a:off x="2368514" y="2229951"/>
            <a:ext cx="886846" cy="723336"/>
          </a:xfrm>
          <a:custGeom>
            <a:avLst/>
            <a:gdLst>
              <a:gd name="connsiteX0" fmla="*/ 402729 w 1405372"/>
              <a:gd name="connsiteY0" fmla="*/ 60960 h 1018903"/>
              <a:gd name="connsiteX1" fmla="*/ 254683 w 1405372"/>
              <a:gd name="connsiteY1" fmla="*/ 174172 h 1018903"/>
              <a:gd name="connsiteX2" fmla="*/ 106637 w 1405372"/>
              <a:gd name="connsiteY2" fmla="*/ 252549 h 1018903"/>
              <a:gd name="connsiteX3" fmla="*/ 19552 w 1405372"/>
              <a:gd name="connsiteY3" fmla="*/ 435429 h 1018903"/>
              <a:gd name="connsiteX4" fmla="*/ 2134 w 1405372"/>
              <a:gd name="connsiteY4" fmla="*/ 513806 h 1018903"/>
              <a:gd name="connsiteX5" fmla="*/ 185014 w 1405372"/>
              <a:gd name="connsiteY5" fmla="*/ 783772 h 1018903"/>
              <a:gd name="connsiteX6" fmla="*/ 446272 w 1405372"/>
              <a:gd name="connsiteY6" fmla="*/ 923109 h 1018903"/>
              <a:gd name="connsiteX7" fmla="*/ 855574 w 1405372"/>
              <a:gd name="connsiteY7" fmla="*/ 1018903 h 1018903"/>
              <a:gd name="connsiteX8" fmla="*/ 1264877 w 1405372"/>
              <a:gd name="connsiteY8" fmla="*/ 879566 h 1018903"/>
              <a:gd name="connsiteX9" fmla="*/ 1378089 w 1405372"/>
              <a:gd name="connsiteY9" fmla="*/ 687977 h 1018903"/>
              <a:gd name="connsiteX10" fmla="*/ 1404214 w 1405372"/>
              <a:gd name="connsiteY10" fmla="*/ 583475 h 1018903"/>
              <a:gd name="connsiteX11" fmla="*/ 1291003 w 1405372"/>
              <a:gd name="connsiteY11" fmla="*/ 278675 h 1018903"/>
              <a:gd name="connsiteX12" fmla="*/ 1195209 w 1405372"/>
              <a:gd name="connsiteY12" fmla="*/ 139337 h 1018903"/>
              <a:gd name="connsiteX13" fmla="*/ 1099414 w 1405372"/>
              <a:gd name="connsiteY13" fmla="*/ 87086 h 1018903"/>
              <a:gd name="connsiteX14" fmla="*/ 1055872 w 1405372"/>
              <a:gd name="connsiteY14" fmla="*/ 43543 h 1018903"/>
              <a:gd name="connsiteX15" fmla="*/ 942660 w 1405372"/>
              <a:gd name="connsiteY15" fmla="*/ 0 h 1018903"/>
              <a:gd name="connsiteX16" fmla="*/ 568192 w 1405372"/>
              <a:gd name="connsiteY16" fmla="*/ 17417 h 1018903"/>
              <a:gd name="connsiteX17" fmla="*/ 402729 w 1405372"/>
              <a:gd name="connsiteY17" fmla="*/ 60960 h 1018903"/>
              <a:gd name="connsiteX0" fmla="*/ 402729 w 1405372"/>
              <a:gd name="connsiteY0" fmla="*/ 60960 h 1018903"/>
              <a:gd name="connsiteX1" fmla="*/ 254683 w 1405372"/>
              <a:gd name="connsiteY1" fmla="*/ 174172 h 1018903"/>
              <a:gd name="connsiteX2" fmla="*/ 106637 w 1405372"/>
              <a:gd name="connsiteY2" fmla="*/ 252549 h 1018903"/>
              <a:gd name="connsiteX3" fmla="*/ 19552 w 1405372"/>
              <a:gd name="connsiteY3" fmla="*/ 435429 h 1018903"/>
              <a:gd name="connsiteX4" fmla="*/ 2134 w 1405372"/>
              <a:gd name="connsiteY4" fmla="*/ 513806 h 1018903"/>
              <a:gd name="connsiteX5" fmla="*/ 185014 w 1405372"/>
              <a:gd name="connsiteY5" fmla="*/ 783772 h 1018903"/>
              <a:gd name="connsiteX6" fmla="*/ 647040 w 1405372"/>
              <a:gd name="connsiteY6" fmla="*/ 923109 h 1018903"/>
              <a:gd name="connsiteX7" fmla="*/ 855574 w 1405372"/>
              <a:gd name="connsiteY7" fmla="*/ 1018903 h 1018903"/>
              <a:gd name="connsiteX8" fmla="*/ 1264877 w 1405372"/>
              <a:gd name="connsiteY8" fmla="*/ 879566 h 1018903"/>
              <a:gd name="connsiteX9" fmla="*/ 1378089 w 1405372"/>
              <a:gd name="connsiteY9" fmla="*/ 687977 h 1018903"/>
              <a:gd name="connsiteX10" fmla="*/ 1404214 w 1405372"/>
              <a:gd name="connsiteY10" fmla="*/ 583475 h 1018903"/>
              <a:gd name="connsiteX11" fmla="*/ 1291003 w 1405372"/>
              <a:gd name="connsiteY11" fmla="*/ 278675 h 1018903"/>
              <a:gd name="connsiteX12" fmla="*/ 1195209 w 1405372"/>
              <a:gd name="connsiteY12" fmla="*/ 139337 h 1018903"/>
              <a:gd name="connsiteX13" fmla="*/ 1099414 w 1405372"/>
              <a:gd name="connsiteY13" fmla="*/ 87086 h 1018903"/>
              <a:gd name="connsiteX14" fmla="*/ 1055872 w 1405372"/>
              <a:gd name="connsiteY14" fmla="*/ 43543 h 1018903"/>
              <a:gd name="connsiteX15" fmla="*/ 942660 w 1405372"/>
              <a:gd name="connsiteY15" fmla="*/ 0 h 1018903"/>
              <a:gd name="connsiteX16" fmla="*/ 568192 w 1405372"/>
              <a:gd name="connsiteY16" fmla="*/ 17417 h 1018903"/>
              <a:gd name="connsiteX17" fmla="*/ 402729 w 1405372"/>
              <a:gd name="connsiteY17" fmla="*/ 60960 h 10189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405372" h="1018903">
                <a:moveTo>
                  <a:pt x="402729" y="60960"/>
                </a:moveTo>
                <a:cubicBezTo>
                  <a:pt x="350478" y="87086"/>
                  <a:pt x="306840" y="140423"/>
                  <a:pt x="254683" y="174172"/>
                </a:cubicBezTo>
                <a:cubicBezTo>
                  <a:pt x="207803" y="204506"/>
                  <a:pt x="143990" y="211045"/>
                  <a:pt x="106637" y="252549"/>
                </a:cubicBezTo>
                <a:cubicBezTo>
                  <a:pt x="61469" y="302735"/>
                  <a:pt x="48580" y="374469"/>
                  <a:pt x="19552" y="435429"/>
                </a:cubicBezTo>
                <a:cubicBezTo>
                  <a:pt x="13746" y="461555"/>
                  <a:pt x="0" y="487128"/>
                  <a:pt x="2134" y="513806"/>
                </a:cubicBezTo>
                <a:cubicBezTo>
                  <a:pt x="13947" y="661466"/>
                  <a:pt x="54661" y="697794"/>
                  <a:pt x="185014" y="783772"/>
                </a:cubicBezTo>
                <a:cubicBezTo>
                  <a:pt x="267404" y="838114"/>
                  <a:pt x="554682" y="888307"/>
                  <a:pt x="647040" y="923109"/>
                </a:cubicBezTo>
                <a:cubicBezTo>
                  <a:pt x="836118" y="994356"/>
                  <a:pt x="704622" y="1000035"/>
                  <a:pt x="855574" y="1018903"/>
                </a:cubicBezTo>
                <a:cubicBezTo>
                  <a:pt x="1012865" y="992688"/>
                  <a:pt x="1150526" y="1005353"/>
                  <a:pt x="1264877" y="879566"/>
                </a:cubicBezTo>
                <a:cubicBezTo>
                  <a:pt x="1314775" y="824678"/>
                  <a:pt x="1340352" y="751840"/>
                  <a:pt x="1378089" y="687977"/>
                </a:cubicBezTo>
                <a:cubicBezTo>
                  <a:pt x="1386797" y="653143"/>
                  <a:pt x="1405372" y="619362"/>
                  <a:pt x="1404214" y="583475"/>
                </a:cubicBezTo>
                <a:cubicBezTo>
                  <a:pt x="1399983" y="452329"/>
                  <a:pt x="1357699" y="385389"/>
                  <a:pt x="1291003" y="278675"/>
                </a:cubicBezTo>
                <a:cubicBezTo>
                  <a:pt x="1261131" y="230879"/>
                  <a:pt x="1235064" y="179192"/>
                  <a:pt x="1195209" y="139337"/>
                </a:cubicBezTo>
                <a:cubicBezTo>
                  <a:pt x="1169490" y="113618"/>
                  <a:pt x="1129387" y="107692"/>
                  <a:pt x="1099414" y="87086"/>
                </a:cubicBezTo>
                <a:cubicBezTo>
                  <a:pt x="1082500" y="75457"/>
                  <a:pt x="1073815" y="53511"/>
                  <a:pt x="1055872" y="43543"/>
                </a:cubicBezTo>
                <a:cubicBezTo>
                  <a:pt x="1020528" y="23907"/>
                  <a:pt x="942660" y="0"/>
                  <a:pt x="942660" y="0"/>
                </a:cubicBezTo>
                <a:lnTo>
                  <a:pt x="568192" y="17417"/>
                </a:lnTo>
                <a:cubicBezTo>
                  <a:pt x="515731" y="20857"/>
                  <a:pt x="454980" y="34834"/>
                  <a:pt x="402729" y="60960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87" name="Freeform 86"/>
          <p:cNvSpPr/>
          <p:nvPr/>
        </p:nvSpPr>
        <p:spPr>
          <a:xfrm>
            <a:off x="2748591" y="2357170"/>
            <a:ext cx="380076" cy="318049"/>
          </a:xfrm>
          <a:custGeom>
            <a:avLst/>
            <a:gdLst>
              <a:gd name="connsiteX0" fmla="*/ 253857 w 649181"/>
              <a:gd name="connsiteY0" fmla="*/ 60960 h 495352"/>
              <a:gd name="connsiteX1" fmla="*/ 114520 w 649181"/>
              <a:gd name="connsiteY1" fmla="*/ 104503 h 495352"/>
              <a:gd name="connsiteX2" fmla="*/ 18725 w 649181"/>
              <a:gd name="connsiteY2" fmla="*/ 182880 h 495352"/>
              <a:gd name="connsiteX3" fmla="*/ 1308 w 649181"/>
              <a:gd name="connsiteY3" fmla="*/ 235131 h 495352"/>
              <a:gd name="connsiteX4" fmla="*/ 53560 w 649181"/>
              <a:gd name="connsiteY4" fmla="*/ 330926 h 495352"/>
              <a:gd name="connsiteX5" fmla="*/ 236440 w 649181"/>
              <a:gd name="connsiteY5" fmla="*/ 452846 h 495352"/>
              <a:gd name="connsiteX6" fmla="*/ 279982 w 649181"/>
              <a:gd name="connsiteY6" fmla="*/ 478971 h 495352"/>
              <a:gd name="connsiteX7" fmla="*/ 428028 w 649181"/>
              <a:gd name="connsiteY7" fmla="*/ 478971 h 495352"/>
              <a:gd name="connsiteX8" fmla="*/ 497697 w 649181"/>
              <a:gd name="connsiteY8" fmla="*/ 470263 h 495352"/>
              <a:gd name="connsiteX9" fmla="*/ 523822 w 649181"/>
              <a:gd name="connsiteY9" fmla="*/ 452846 h 495352"/>
              <a:gd name="connsiteX10" fmla="*/ 610908 w 649181"/>
              <a:gd name="connsiteY10" fmla="*/ 383177 h 495352"/>
              <a:gd name="connsiteX11" fmla="*/ 637034 w 649181"/>
              <a:gd name="connsiteY11" fmla="*/ 365760 h 495352"/>
              <a:gd name="connsiteX12" fmla="*/ 645742 w 649181"/>
              <a:gd name="connsiteY12" fmla="*/ 330926 h 495352"/>
              <a:gd name="connsiteX13" fmla="*/ 558657 w 649181"/>
              <a:gd name="connsiteY13" fmla="*/ 139337 h 495352"/>
              <a:gd name="connsiteX14" fmla="*/ 549948 w 649181"/>
              <a:gd name="connsiteY14" fmla="*/ 113211 h 495352"/>
              <a:gd name="connsiteX15" fmla="*/ 506405 w 649181"/>
              <a:gd name="connsiteY15" fmla="*/ 69668 h 495352"/>
              <a:gd name="connsiteX16" fmla="*/ 462862 w 649181"/>
              <a:gd name="connsiteY16" fmla="*/ 8708 h 495352"/>
              <a:gd name="connsiteX17" fmla="*/ 384485 w 649181"/>
              <a:gd name="connsiteY17" fmla="*/ 0 h 495352"/>
              <a:gd name="connsiteX18" fmla="*/ 349651 w 649181"/>
              <a:gd name="connsiteY18" fmla="*/ 8708 h 495352"/>
              <a:gd name="connsiteX19" fmla="*/ 306108 w 649181"/>
              <a:gd name="connsiteY19" fmla="*/ 52251 h 495352"/>
              <a:gd name="connsiteX20" fmla="*/ 253857 w 649181"/>
              <a:gd name="connsiteY20" fmla="*/ 60960 h 495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649181" h="495352">
                <a:moveTo>
                  <a:pt x="253857" y="60960"/>
                </a:moveTo>
                <a:cubicBezTo>
                  <a:pt x="207411" y="75474"/>
                  <a:pt x="157719" y="82104"/>
                  <a:pt x="114520" y="104503"/>
                </a:cubicBezTo>
                <a:cubicBezTo>
                  <a:pt x="77893" y="123495"/>
                  <a:pt x="18725" y="182880"/>
                  <a:pt x="18725" y="182880"/>
                </a:cubicBezTo>
                <a:cubicBezTo>
                  <a:pt x="12919" y="200297"/>
                  <a:pt x="0" y="216819"/>
                  <a:pt x="1308" y="235131"/>
                </a:cubicBezTo>
                <a:cubicBezTo>
                  <a:pt x="4661" y="282077"/>
                  <a:pt x="23352" y="304272"/>
                  <a:pt x="53560" y="330926"/>
                </a:cubicBezTo>
                <a:cubicBezTo>
                  <a:pt x="185696" y="447515"/>
                  <a:pt x="126316" y="421380"/>
                  <a:pt x="236440" y="452846"/>
                </a:cubicBezTo>
                <a:cubicBezTo>
                  <a:pt x="250954" y="461554"/>
                  <a:pt x="263804" y="473993"/>
                  <a:pt x="279982" y="478971"/>
                </a:cubicBezTo>
                <a:cubicBezTo>
                  <a:pt x="333219" y="495352"/>
                  <a:pt x="374143" y="485310"/>
                  <a:pt x="428028" y="478971"/>
                </a:cubicBezTo>
                <a:lnTo>
                  <a:pt x="497697" y="470263"/>
                </a:lnTo>
                <a:cubicBezTo>
                  <a:pt x="506405" y="464457"/>
                  <a:pt x="515526" y="459227"/>
                  <a:pt x="523822" y="452846"/>
                </a:cubicBezTo>
                <a:cubicBezTo>
                  <a:pt x="553288" y="430180"/>
                  <a:pt x="579976" y="403798"/>
                  <a:pt x="610908" y="383177"/>
                </a:cubicBezTo>
                <a:lnTo>
                  <a:pt x="637034" y="365760"/>
                </a:lnTo>
                <a:cubicBezTo>
                  <a:pt x="639937" y="354149"/>
                  <a:pt x="649181" y="342390"/>
                  <a:pt x="645742" y="330926"/>
                </a:cubicBezTo>
                <a:cubicBezTo>
                  <a:pt x="614160" y="225652"/>
                  <a:pt x="593172" y="216996"/>
                  <a:pt x="558657" y="139337"/>
                </a:cubicBezTo>
                <a:cubicBezTo>
                  <a:pt x="554929" y="130948"/>
                  <a:pt x="555456" y="120555"/>
                  <a:pt x="549948" y="113211"/>
                </a:cubicBezTo>
                <a:cubicBezTo>
                  <a:pt x="537632" y="96790"/>
                  <a:pt x="519007" y="85871"/>
                  <a:pt x="506405" y="69668"/>
                </a:cubicBezTo>
                <a:cubicBezTo>
                  <a:pt x="492337" y="51580"/>
                  <a:pt x="489765" y="17676"/>
                  <a:pt x="462862" y="8708"/>
                </a:cubicBezTo>
                <a:cubicBezTo>
                  <a:pt x="437924" y="396"/>
                  <a:pt x="410611" y="2903"/>
                  <a:pt x="384485" y="0"/>
                </a:cubicBezTo>
                <a:cubicBezTo>
                  <a:pt x="372874" y="2903"/>
                  <a:pt x="359610" y="2069"/>
                  <a:pt x="349651" y="8708"/>
                </a:cubicBezTo>
                <a:cubicBezTo>
                  <a:pt x="332572" y="20094"/>
                  <a:pt x="326634" y="52251"/>
                  <a:pt x="306108" y="52251"/>
                </a:cubicBezTo>
                <a:lnTo>
                  <a:pt x="253857" y="6096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88" name="Oval 87"/>
          <p:cNvSpPr>
            <a:spLocks/>
          </p:cNvSpPr>
          <p:nvPr/>
        </p:nvSpPr>
        <p:spPr>
          <a:xfrm>
            <a:off x="4532181" y="2892926"/>
            <a:ext cx="38008" cy="53432"/>
          </a:xfrm>
          <a:prstGeom prst="ellipse">
            <a:avLst/>
          </a:prstGeom>
          <a:solidFill>
            <a:srgbClr val="FF9966"/>
          </a:solidFill>
          <a:ln w="9525"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89" name="Oval 88"/>
          <p:cNvSpPr>
            <a:spLocks/>
          </p:cNvSpPr>
          <p:nvPr/>
        </p:nvSpPr>
        <p:spPr>
          <a:xfrm>
            <a:off x="4289388" y="2993269"/>
            <a:ext cx="38008" cy="53432"/>
          </a:xfrm>
          <a:prstGeom prst="ellipse">
            <a:avLst/>
          </a:prstGeom>
          <a:solidFill>
            <a:srgbClr val="FF9966"/>
          </a:solidFill>
          <a:ln w="9525"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0" name="Oval 89"/>
          <p:cNvSpPr>
            <a:spLocks/>
          </p:cNvSpPr>
          <p:nvPr/>
        </p:nvSpPr>
        <p:spPr>
          <a:xfrm>
            <a:off x="4484671" y="2993269"/>
            <a:ext cx="38008" cy="53432"/>
          </a:xfrm>
          <a:prstGeom prst="ellipse">
            <a:avLst/>
          </a:prstGeom>
          <a:solidFill>
            <a:srgbClr val="FF9966"/>
          </a:solidFill>
          <a:ln w="9525"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1" name="Oval 90"/>
          <p:cNvSpPr>
            <a:spLocks/>
          </p:cNvSpPr>
          <p:nvPr/>
        </p:nvSpPr>
        <p:spPr>
          <a:xfrm>
            <a:off x="4927697" y="2993269"/>
            <a:ext cx="38008" cy="53432"/>
          </a:xfrm>
          <a:prstGeom prst="ellipse">
            <a:avLst/>
          </a:prstGeom>
          <a:solidFill>
            <a:srgbClr val="FF9966"/>
          </a:solidFill>
          <a:ln w="9525"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2" name="Oval 91"/>
          <p:cNvSpPr>
            <a:spLocks/>
          </p:cNvSpPr>
          <p:nvPr/>
        </p:nvSpPr>
        <p:spPr>
          <a:xfrm>
            <a:off x="4864351" y="2911773"/>
            <a:ext cx="38008" cy="53432"/>
          </a:xfrm>
          <a:prstGeom prst="ellipse">
            <a:avLst/>
          </a:prstGeom>
          <a:solidFill>
            <a:srgbClr val="FF9966"/>
          </a:solidFill>
          <a:ln w="9525"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3" name="Oval 92"/>
          <p:cNvSpPr>
            <a:spLocks/>
          </p:cNvSpPr>
          <p:nvPr/>
        </p:nvSpPr>
        <p:spPr>
          <a:xfrm>
            <a:off x="3703554" y="2993269"/>
            <a:ext cx="38008" cy="53432"/>
          </a:xfrm>
          <a:prstGeom prst="ellipse">
            <a:avLst/>
          </a:prstGeom>
          <a:solidFill>
            <a:srgbClr val="FF9966"/>
          </a:solidFill>
          <a:ln w="9525"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4" name="Oval 93"/>
          <p:cNvSpPr>
            <a:spLocks/>
          </p:cNvSpPr>
          <p:nvPr/>
        </p:nvSpPr>
        <p:spPr>
          <a:xfrm>
            <a:off x="3724121" y="2738830"/>
            <a:ext cx="38008" cy="53432"/>
          </a:xfrm>
          <a:prstGeom prst="ellipse">
            <a:avLst/>
          </a:prstGeom>
          <a:solidFill>
            <a:srgbClr val="FF9966"/>
          </a:solidFill>
          <a:ln w="9525"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5" name="Oval 94"/>
          <p:cNvSpPr>
            <a:spLocks/>
          </p:cNvSpPr>
          <p:nvPr/>
        </p:nvSpPr>
        <p:spPr>
          <a:xfrm>
            <a:off x="3898832" y="2993269"/>
            <a:ext cx="38008" cy="53432"/>
          </a:xfrm>
          <a:prstGeom prst="ellipse">
            <a:avLst/>
          </a:prstGeom>
          <a:solidFill>
            <a:srgbClr val="FF9966"/>
          </a:solidFill>
          <a:ln w="9525"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6" name="Oval 95"/>
          <p:cNvSpPr>
            <a:spLocks/>
          </p:cNvSpPr>
          <p:nvPr/>
        </p:nvSpPr>
        <p:spPr>
          <a:xfrm>
            <a:off x="3117719" y="2993269"/>
            <a:ext cx="38008" cy="53432"/>
          </a:xfrm>
          <a:prstGeom prst="ellipse">
            <a:avLst/>
          </a:prstGeom>
          <a:solidFill>
            <a:srgbClr val="FF9966"/>
          </a:solidFill>
          <a:ln w="9525"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7" name="Oval 96"/>
          <p:cNvSpPr>
            <a:spLocks/>
          </p:cNvSpPr>
          <p:nvPr/>
        </p:nvSpPr>
        <p:spPr>
          <a:xfrm>
            <a:off x="2748591" y="2993269"/>
            <a:ext cx="38008" cy="53432"/>
          </a:xfrm>
          <a:prstGeom prst="ellipse">
            <a:avLst/>
          </a:prstGeom>
          <a:solidFill>
            <a:srgbClr val="FF9966"/>
          </a:solidFill>
          <a:ln w="9525"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8" name="Oval 97"/>
          <p:cNvSpPr>
            <a:spLocks/>
          </p:cNvSpPr>
          <p:nvPr/>
        </p:nvSpPr>
        <p:spPr>
          <a:xfrm>
            <a:off x="3312997" y="2993269"/>
            <a:ext cx="38008" cy="53432"/>
          </a:xfrm>
          <a:prstGeom prst="ellipse">
            <a:avLst/>
          </a:prstGeom>
          <a:solidFill>
            <a:srgbClr val="FF9966"/>
          </a:solidFill>
          <a:ln w="9525"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9" name="Oval 98"/>
          <p:cNvSpPr>
            <a:spLocks/>
          </p:cNvSpPr>
          <p:nvPr/>
        </p:nvSpPr>
        <p:spPr>
          <a:xfrm>
            <a:off x="2431860" y="2993269"/>
            <a:ext cx="38008" cy="53432"/>
          </a:xfrm>
          <a:prstGeom prst="ellipse">
            <a:avLst/>
          </a:prstGeom>
          <a:solidFill>
            <a:srgbClr val="FF9966"/>
          </a:solidFill>
          <a:ln w="9525"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00" name="Oval 99"/>
          <p:cNvSpPr>
            <a:spLocks/>
          </p:cNvSpPr>
          <p:nvPr/>
        </p:nvSpPr>
        <p:spPr>
          <a:xfrm>
            <a:off x="4078859" y="2866050"/>
            <a:ext cx="38008" cy="53432"/>
          </a:xfrm>
          <a:prstGeom prst="ellipse">
            <a:avLst/>
          </a:prstGeom>
          <a:solidFill>
            <a:srgbClr val="FF9966"/>
          </a:solidFill>
          <a:ln w="9525"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01" name="Oval 100"/>
          <p:cNvSpPr>
            <a:spLocks/>
          </p:cNvSpPr>
          <p:nvPr/>
        </p:nvSpPr>
        <p:spPr>
          <a:xfrm>
            <a:off x="3407391" y="2484390"/>
            <a:ext cx="38008" cy="53432"/>
          </a:xfrm>
          <a:prstGeom prst="ellipse">
            <a:avLst/>
          </a:prstGeom>
          <a:solidFill>
            <a:srgbClr val="FF9966"/>
          </a:solidFill>
          <a:ln w="9525"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02" name="Oval 101"/>
          <p:cNvSpPr>
            <a:spLocks/>
          </p:cNvSpPr>
          <p:nvPr/>
        </p:nvSpPr>
        <p:spPr>
          <a:xfrm>
            <a:off x="1750772" y="2993269"/>
            <a:ext cx="38008" cy="53432"/>
          </a:xfrm>
          <a:prstGeom prst="ellipse">
            <a:avLst/>
          </a:prstGeom>
          <a:solidFill>
            <a:srgbClr val="FF9966"/>
          </a:solidFill>
          <a:ln w="9525"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03" name="Oval 102"/>
          <p:cNvSpPr>
            <a:spLocks/>
          </p:cNvSpPr>
          <p:nvPr/>
        </p:nvSpPr>
        <p:spPr>
          <a:xfrm>
            <a:off x="2141328" y="2993269"/>
            <a:ext cx="38008" cy="53432"/>
          </a:xfrm>
          <a:prstGeom prst="ellipse">
            <a:avLst/>
          </a:prstGeom>
          <a:solidFill>
            <a:srgbClr val="FF9966"/>
          </a:solidFill>
          <a:ln w="9525"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04" name="Oval 103"/>
          <p:cNvSpPr>
            <a:spLocks/>
          </p:cNvSpPr>
          <p:nvPr/>
        </p:nvSpPr>
        <p:spPr>
          <a:xfrm>
            <a:off x="936892" y="2993269"/>
            <a:ext cx="38008" cy="53432"/>
          </a:xfrm>
          <a:prstGeom prst="ellipse">
            <a:avLst/>
          </a:prstGeom>
          <a:solidFill>
            <a:srgbClr val="FF9966"/>
          </a:solidFill>
          <a:ln w="9525"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05" name="Oval 104"/>
          <p:cNvSpPr>
            <a:spLocks/>
          </p:cNvSpPr>
          <p:nvPr/>
        </p:nvSpPr>
        <p:spPr>
          <a:xfrm>
            <a:off x="594823" y="2993269"/>
            <a:ext cx="38008" cy="53432"/>
          </a:xfrm>
          <a:prstGeom prst="ellipse">
            <a:avLst/>
          </a:prstGeom>
          <a:solidFill>
            <a:srgbClr val="FF9966"/>
          </a:solidFill>
          <a:ln w="9525"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06" name="Oval 105"/>
          <p:cNvSpPr>
            <a:spLocks/>
          </p:cNvSpPr>
          <p:nvPr/>
        </p:nvSpPr>
        <p:spPr>
          <a:xfrm>
            <a:off x="1555494" y="2993269"/>
            <a:ext cx="38008" cy="53432"/>
          </a:xfrm>
          <a:prstGeom prst="ellipse">
            <a:avLst/>
          </a:prstGeom>
          <a:solidFill>
            <a:srgbClr val="FF9966"/>
          </a:solidFill>
          <a:ln w="9525"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07" name="Oval 106"/>
          <p:cNvSpPr>
            <a:spLocks/>
          </p:cNvSpPr>
          <p:nvPr/>
        </p:nvSpPr>
        <p:spPr>
          <a:xfrm>
            <a:off x="1703145" y="2827884"/>
            <a:ext cx="38008" cy="53432"/>
          </a:xfrm>
          <a:prstGeom prst="ellipse">
            <a:avLst/>
          </a:prstGeom>
          <a:solidFill>
            <a:srgbClr val="FF9966"/>
          </a:solidFill>
          <a:ln w="9525"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08" name="Oval 107"/>
          <p:cNvSpPr>
            <a:spLocks/>
          </p:cNvSpPr>
          <p:nvPr/>
        </p:nvSpPr>
        <p:spPr>
          <a:xfrm>
            <a:off x="1312589" y="2891494"/>
            <a:ext cx="38008" cy="53432"/>
          </a:xfrm>
          <a:prstGeom prst="ellipse">
            <a:avLst/>
          </a:prstGeom>
          <a:solidFill>
            <a:srgbClr val="FF9966"/>
          </a:solidFill>
          <a:ln w="9525"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09" name="Oval 108"/>
          <p:cNvSpPr>
            <a:spLocks/>
          </p:cNvSpPr>
          <p:nvPr/>
        </p:nvSpPr>
        <p:spPr>
          <a:xfrm>
            <a:off x="1253622" y="2993269"/>
            <a:ext cx="38008" cy="53432"/>
          </a:xfrm>
          <a:prstGeom prst="ellipse">
            <a:avLst/>
          </a:prstGeom>
          <a:solidFill>
            <a:srgbClr val="FF9966"/>
          </a:solidFill>
          <a:ln w="9525"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10" name="Oval 109"/>
          <p:cNvSpPr>
            <a:spLocks/>
          </p:cNvSpPr>
          <p:nvPr/>
        </p:nvSpPr>
        <p:spPr>
          <a:xfrm>
            <a:off x="726755" y="2891494"/>
            <a:ext cx="38008" cy="53432"/>
          </a:xfrm>
          <a:prstGeom prst="ellipse">
            <a:avLst/>
          </a:prstGeom>
          <a:solidFill>
            <a:srgbClr val="FF9966"/>
          </a:solidFill>
          <a:ln w="9525"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11" name="Oval 110"/>
          <p:cNvSpPr>
            <a:spLocks/>
          </p:cNvSpPr>
          <p:nvPr/>
        </p:nvSpPr>
        <p:spPr>
          <a:xfrm>
            <a:off x="404784" y="2917731"/>
            <a:ext cx="38008" cy="53432"/>
          </a:xfrm>
          <a:prstGeom prst="ellipse">
            <a:avLst/>
          </a:prstGeom>
          <a:solidFill>
            <a:srgbClr val="FF9966"/>
          </a:solidFill>
          <a:ln w="9525"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12" name="Oval 111"/>
          <p:cNvSpPr>
            <a:spLocks/>
          </p:cNvSpPr>
          <p:nvPr/>
        </p:nvSpPr>
        <p:spPr>
          <a:xfrm>
            <a:off x="922033" y="2891494"/>
            <a:ext cx="38008" cy="53432"/>
          </a:xfrm>
          <a:prstGeom prst="ellipse">
            <a:avLst/>
          </a:prstGeom>
          <a:solidFill>
            <a:srgbClr val="FF9966"/>
          </a:solidFill>
          <a:ln w="9525"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13" name="Oval 112"/>
          <p:cNvSpPr>
            <a:spLocks/>
          </p:cNvSpPr>
          <p:nvPr/>
        </p:nvSpPr>
        <p:spPr>
          <a:xfrm>
            <a:off x="3280698" y="2382614"/>
            <a:ext cx="38008" cy="53432"/>
          </a:xfrm>
          <a:prstGeom prst="ellipse">
            <a:avLst/>
          </a:prstGeom>
          <a:solidFill>
            <a:srgbClr val="FF9966"/>
          </a:solidFill>
          <a:ln w="9525"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14" name="Oval 113"/>
          <p:cNvSpPr>
            <a:spLocks/>
          </p:cNvSpPr>
          <p:nvPr/>
        </p:nvSpPr>
        <p:spPr>
          <a:xfrm>
            <a:off x="2890142" y="2128175"/>
            <a:ext cx="38008" cy="53432"/>
          </a:xfrm>
          <a:prstGeom prst="ellipse">
            <a:avLst/>
          </a:prstGeom>
          <a:solidFill>
            <a:srgbClr val="FF9966"/>
          </a:solidFill>
          <a:ln w="9525"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15" name="Oval 114"/>
          <p:cNvSpPr>
            <a:spLocks/>
          </p:cNvSpPr>
          <p:nvPr/>
        </p:nvSpPr>
        <p:spPr>
          <a:xfrm>
            <a:off x="2694864" y="2064565"/>
            <a:ext cx="38008" cy="53432"/>
          </a:xfrm>
          <a:prstGeom prst="ellipse">
            <a:avLst/>
          </a:prstGeom>
          <a:solidFill>
            <a:srgbClr val="FF9966"/>
          </a:solidFill>
          <a:ln w="9525"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16" name="Oval 115"/>
          <p:cNvSpPr>
            <a:spLocks/>
          </p:cNvSpPr>
          <p:nvPr/>
        </p:nvSpPr>
        <p:spPr>
          <a:xfrm>
            <a:off x="3085420" y="2229951"/>
            <a:ext cx="38008" cy="53432"/>
          </a:xfrm>
          <a:prstGeom prst="ellipse">
            <a:avLst/>
          </a:prstGeom>
          <a:solidFill>
            <a:srgbClr val="FF9966"/>
          </a:solidFill>
          <a:ln w="9525"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17" name="Oval 116"/>
          <p:cNvSpPr>
            <a:spLocks/>
          </p:cNvSpPr>
          <p:nvPr/>
        </p:nvSpPr>
        <p:spPr>
          <a:xfrm>
            <a:off x="2304308" y="2382614"/>
            <a:ext cx="38008" cy="53432"/>
          </a:xfrm>
          <a:prstGeom prst="ellipse">
            <a:avLst/>
          </a:prstGeom>
          <a:solidFill>
            <a:srgbClr val="FF9966"/>
          </a:solidFill>
          <a:ln w="9525"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18" name="Oval 117"/>
          <p:cNvSpPr>
            <a:spLocks/>
          </p:cNvSpPr>
          <p:nvPr/>
        </p:nvSpPr>
        <p:spPr>
          <a:xfrm>
            <a:off x="2109029" y="2637054"/>
            <a:ext cx="38008" cy="53432"/>
          </a:xfrm>
          <a:prstGeom prst="ellipse">
            <a:avLst/>
          </a:prstGeom>
          <a:solidFill>
            <a:srgbClr val="FF9966"/>
          </a:solidFill>
          <a:ln w="9525"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19" name="Oval 118"/>
          <p:cNvSpPr>
            <a:spLocks/>
          </p:cNvSpPr>
          <p:nvPr/>
        </p:nvSpPr>
        <p:spPr>
          <a:xfrm>
            <a:off x="2499586" y="2128175"/>
            <a:ext cx="38008" cy="53432"/>
          </a:xfrm>
          <a:prstGeom prst="ellipse">
            <a:avLst/>
          </a:prstGeom>
          <a:solidFill>
            <a:srgbClr val="FF9966"/>
          </a:solidFill>
          <a:ln w="9525"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20" name="Freeform 119"/>
          <p:cNvSpPr/>
          <p:nvPr/>
        </p:nvSpPr>
        <p:spPr>
          <a:xfrm>
            <a:off x="1916963" y="2802440"/>
            <a:ext cx="295119" cy="108667"/>
          </a:xfrm>
          <a:custGeom>
            <a:avLst/>
            <a:gdLst>
              <a:gd name="connsiteX0" fmla="*/ 14288 w 116626"/>
              <a:gd name="connsiteY0" fmla="*/ 33115 h 137071"/>
              <a:gd name="connsiteX1" fmla="*/ 90488 w 116626"/>
              <a:gd name="connsiteY1" fmla="*/ 99790 h 137071"/>
              <a:gd name="connsiteX2" fmla="*/ 109538 w 116626"/>
              <a:gd name="connsiteY2" fmla="*/ 71215 h 137071"/>
              <a:gd name="connsiteX3" fmla="*/ 114300 w 116626"/>
              <a:gd name="connsiteY3" fmla="*/ 47403 h 137071"/>
              <a:gd name="connsiteX4" fmla="*/ 0 w 116626"/>
              <a:gd name="connsiteY4" fmla="*/ 18828 h 137071"/>
              <a:gd name="connsiteX5" fmla="*/ 14288 w 116626"/>
              <a:gd name="connsiteY5" fmla="*/ 33115 h 137071"/>
              <a:gd name="connsiteX0" fmla="*/ 0 w 135371"/>
              <a:gd name="connsiteY0" fmla="*/ 109315 h 137071"/>
              <a:gd name="connsiteX1" fmla="*/ 109233 w 135371"/>
              <a:gd name="connsiteY1" fmla="*/ 99790 h 137071"/>
              <a:gd name="connsiteX2" fmla="*/ 128283 w 135371"/>
              <a:gd name="connsiteY2" fmla="*/ 71215 h 137071"/>
              <a:gd name="connsiteX3" fmla="*/ 133045 w 135371"/>
              <a:gd name="connsiteY3" fmla="*/ 47403 h 137071"/>
              <a:gd name="connsiteX4" fmla="*/ 18745 w 135371"/>
              <a:gd name="connsiteY4" fmla="*/ 18828 h 137071"/>
              <a:gd name="connsiteX5" fmla="*/ 0 w 135371"/>
              <a:gd name="connsiteY5" fmla="*/ 109315 h 137071"/>
              <a:gd name="connsiteX0" fmla="*/ 18527 w 153898"/>
              <a:gd name="connsiteY0" fmla="*/ 109315 h 137071"/>
              <a:gd name="connsiteX1" fmla="*/ 127760 w 153898"/>
              <a:gd name="connsiteY1" fmla="*/ 99790 h 137071"/>
              <a:gd name="connsiteX2" fmla="*/ 146810 w 153898"/>
              <a:gd name="connsiteY2" fmla="*/ 71215 h 137071"/>
              <a:gd name="connsiteX3" fmla="*/ 151572 w 153898"/>
              <a:gd name="connsiteY3" fmla="*/ 47403 h 137071"/>
              <a:gd name="connsiteX4" fmla="*/ 37272 w 153898"/>
              <a:gd name="connsiteY4" fmla="*/ 18828 h 137071"/>
              <a:gd name="connsiteX5" fmla="*/ 18527 w 153898"/>
              <a:gd name="connsiteY5" fmla="*/ 109315 h 137071"/>
              <a:gd name="connsiteX0" fmla="*/ 18527 w 153898"/>
              <a:gd name="connsiteY0" fmla="*/ 109315 h 130175"/>
              <a:gd name="connsiteX1" fmla="*/ 80629 w 153898"/>
              <a:gd name="connsiteY1" fmla="*/ 128588 h 130175"/>
              <a:gd name="connsiteX2" fmla="*/ 127760 w 153898"/>
              <a:gd name="connsiteY2" fmla="*/ 99790 h 130175"/>
              <a:gd name="connsiteX3" fmla="*/ 146810 w 153898"/>
              <a:gd name="connsiteY3" fmla="*/ 71215 h 130175"/>
              <a:gd name="connsiteX4" fmla="*/ 151572 w 153898"/>
              <a:gd name="connsiteY4" fmla="*/ 47403 h 130175"/>
              <a:gd name="connsiteX5" fmla="*/ 37272 w 153898"/>
              <a:gd name="connsiteY5" fmla="*/ 18828 h 130175"/>
              <a:gd name="connsiteX6" fmla="*/ 18527 w 153898"/>
              <a:gd name="connsiteY6" fmla="*/ 109315 h 130175"/>
              <a:gd name="connsiteX0" fmla="*/ 18527 w 153898"/>
              <a:gd name="connsiteY0" fmla="*/ 109315 h 130175"/>
              <a:gd name="connsiteX1" fmla="*/ 80629 w 153898"/>
              <a:gd name="connsiteY1" fmla="*/ 128588 h 130175"/>
              <a:gd name="connsiteX2" fmla="*/ 127760 w 153898"/>
              <a:gd name="connsiteY2" fmla="*/ 99790 h 130175"/>
              <a:gd name="connsiteX3" fmla="*/ 146810 w 153898"/>
              <a:gd name="connsiteY3" fmla="*/ 71215 h 130175"/>
              <a:gd name="connsiteX4" fmla="*/ 151572 w 153898"/>
              <a:gd name="connsiteY4" fmla="*/ 47403 h 130175"/>
              <a:gd name="connsiteX5" fmla="*/ 37272 w 153898"/>
              <a:gd name="connsiteY5" fmla="*/ 18828 h 130175"/>
              <a:gd name="connsiteX6" fmla="*/ 18527 w 153898"/>
              <a:gd name="connsiteY6" fmla="*/ 109315 h 13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3898" h="130175">
                <a:moveTo>
                  <a:pt x="18527" y="109315"/>
                </a:moveTo>
                <a:cubicBezTo>
                  <a:pt x="25753" y="127608"/>
                  <a:pt x="62424" y="130175"/>
                  <a:pt x="80629" y="128588"/>
                </a:cubicBezTo>
                <a:cubicBezTo>
                  <a:pt x="98834" y="127001"/>
                  <a:pt x="116730" y="109352"/>
                  <a:pt x="127760" y="99790"/>
                </a:cubicBezTo>
                <a:cubicBezTo>
                  <a:pt x="135855" y="91695"/>
                  <a:pt x="140460" y="80740"/>
                  <a:pt x="146810" y="71215"/>
                </a:cubicBezTo>
                <a:cubicBezTo>
                  <a:pt x="148397" y="63278"/>
                  <a:pt x="153898" y="55156"/>
                  <a:pt x="151572" y="47403"/>
                </a:cubicBezTo>
                <a:cubicBezTo>
                  <a:pt x="137351" y="0"/>
                  <a:pt x="65469" y="20238"/>
                  <a:pt x="37272" y="18828"/>
                </a:cubicBezTo>
                <a:cubicBezTo>
                  <a:pt x="31024" y="48990"/>
                  <a:pt x="0" y="55341"/>
                  <a:pt x="18527" y="1093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21" name="Oval 120"/>
          <p:cNvSpPr/>
          <p:nvPr/>
        </p:nvSpPr>
        <p:spPr>
          <a:xfrm>
            <a:off x="2558552" y="2166341"/>
            <a:ext cx="126692" cy="38165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22" name="Freeform 121"/>
          <p:cNvSpPr/>
          <p:nvPr/>
        </p:nvSpPr>
        <p:spPr>
          <a:xfrm>
            <a:off x="3318706" y="2738830"/>
            <a:ext cx="252668" cy="130854"/>
          </a:xfrm>
          <a:custGeom>
            <a:avLst/>
            <a:gdLst>
              <a:gd name="connsiteX0" fmla="*/ 49616 w 2245768"/>
              <a:gd name="connsiteY0" fmla="*/ 391886 h 1158240"/>
              <a:gd name="connsiteX1" fmla="*/ 241205 w 2245768"/>
              <a:gd name="connsiteY1" fmla="*/ 269966 h 1158240"/>
              <a:gd name="connsiteX2" fmla="*/ 815970 w 2245768"/>
              <a:gd name="connsiteY2" fmla="*/ 26126 h 1158240"/>
              <a:gd name="connsiteX3" fmla="*/ 972725 w 2245768"/>
              <a:gd name="connsiteY3" fmla="*/ 0 h 1158240"/>
              <a:gd name="connsiteX4" fmla="*/ 1538782 w 2245768"/>
              <a:gd name="connsiteY4" fmla="*/ 78377 h 1158240"/>
              <a:gd name="connsiteX5" fmla="*/ 1887125 w 2245768"/>
              <a:gd name="connsiteY5" fmla="*/ 235132 h 1158240"/>
              <a:gd name="connsiteX6" fmla="*/ 2165799 w 2245768"/>
              <a:gd name="connsiteY6" fmla="*/ 409303 h 1158240"/>
              <a:gd name="connsiteX7" fmla="*/ 2226759 w 2245768"/>
              <a:gd name="connsiteY7" fmla="*/ 505097 h 1158240"/>
              <a:gd name="connsiteX8" fmla="*/ 2244176 w 2245768"/>
              <a:gd name="connsiteY8" fmla="*/ 661852 h 1158240"/>
              <a:gd name="connsiteX9" fmla="*/ 2148382 w 2245768"/>
              <a:gd name="connsiteY9" fmla="*/ 940526 h 1158240"/>
              <a:gd name="connsiteX10" fmla="*/ 2043879 w 2245768"/>
              <a:gd name="connsiteY10" fmla="*/ 1088572 h 1158240"/>
              <a:gd name="connsiteX11" fmla="*/ 1930667 w 2245768"/>
              <a:gd name="connsiteY11" fmla="*/ 1158240 h 1158240"/>
              <a:gd name="connsiteX12" fmla="*/ 1599742 w 2245768"/>
              <a:gd name="connsiteY12" fmla="*/ 1097280 h 1158240"/>
              <a:gd name="connsiteX13" fmla="*/ 1530073 w 2245768"/>
              <a:gd name="connsiteY13" fmla="*/ 1053737 h 1158240"/>
              <a:gd name="connsiteX14" fmla="*/ 1416862 w 2245768"/>
              <a:gd name="connsiteY14" fmla="*/ 975360 h 1158240"/>
              <a:gd name="connsiteX15" fmla="*/ 1286233 w 2245768"/>
              <a:gd name="connsiteY15" fmla="*/ 931817 h 1158240"/>
              <a:gd name="connsiteX16" fmla="*/ 929182 w 2245768"/>
              <a:gd name="connsiteY16" fmla="*/ 1001486 h 1158240"/>
              <a:gd name="connsiteX17" fmla="*/ 772427 w 2245768"/>
              <a:gd name="connsiteY17" fmla="*/ 1036320 h 1158240"/>
              <a:gd name="connsiteX18" fmla="*/ 572130 w 2245768"/>
              <a:gd name="connsiteY18" fmla="*/ 1045029 h 1158240"/>
              <a:gd name="connsiteX19" fmla="*/ 302165 w 2245768"/>
              <a:gd name="connsiteY19" fmla="*/ 957943 h 1158240"/>
              <a:gd name="connsiteX20" fmla="*/ 84450 w 2245768"/>
              <a:gd name="connsiteY20" fmla="*/ 827315 h 1158240"/>
              <a:gd name="connsiteX21" fmla="*/ 14782 w 2245768"/>
              <a:gd name="connsiteY21" fmla="*/ 740229 h 1158240"/>
              <a:gd name="connsiteX22" fmla="*/ 6073 w 2245768"/>
              <a:gd name="connsiteY22" fmla="*/ 609600 h 1158240"/>
              <a:gd name="connsiteX23" fmla="*/ 23490 w 2245768"/>
              <a:gd name="connsiteY23" fmla="*/ 557349 h 1158240"/>
              <a:gd name="connsiteX24" fmla="*/ 58325 w 2245768"/>
              <a:gd name="connsiteY24" fmla="*/ 470263 h 1158240"/>
              <a:gd name="connsiteX25" fmla="*/ 67033 w 2245768"/>
              <a:gd name="connsiteY25" fmla="*/ 418012 h 1158240"/>
              <a:gd name="connsiteX26" fmla="*/ 49616 w 2245768"/>
              <a:gd name="connsiteY26" fmla="*/ 391886 h 1158240"/>
              <a:gd name="connsiteX0" fmla="*/ 67033 w 2245768"/>
              <a:gd name="connsiteY0" fmla="*/ 418012 h 1158240"/>
              <a:gd name="connsiteX1" fmla="*/ 241205 w 2245768"/>
              <a:gd name="connsiteY1" fmla="*/ 269966 h 1158240"/>
              <a:gd name="connsiteX2" fmla="*/ 815970 w 2245768"/>
              <a:gd name="connsiteY2" fmla="*/ 26126 h 1158240"/>
              <a:gd name="connsiteX3" fmla="*/ 972725 w 2245768"/>
              <a:gd name="connsiteY3" fmla="*/ 0 h 1158240"/>
              <a:gd name="connsiteX4" fmla="*/ 1538782 w 2245768"/>
              <a:gd name="connsiteY4" fmla="*/ 78377 h 1158240"/>
              <a:gd name="connsiteX5" fmla="*/ 1887125 w 2245768"/>
              <a:gd name="connsiteY5" fmla="*/ 235132 h 1158240"/>
              <a:gd name="connsiteX6" fmla="*/ 2165799 w 2245768"/>
              <a:gd name="connsiteY6" fmla="*/ 409303 h 1158240"/>
              <a:gd name="connsiteX7" fmla="*/ 2226759 w 2245768"/>
              <a:gd name="connsiteY7" fmla="*/ 505097 h 1158240"/>
              <a:gd name="connsiteX8" fmla="*/ 2244176 w 2245768"/>
              <a:gd name="connsiteY8" fmla="*/ 661852 h 1158240"/>
              <a:gd name="connsiteX9" fmla="*/ 2148382 w 2245768"/>
              <a:gd name="connsiteY9" fmla="*/ 940526 h 1158240"/>
              <a:gd name="connsiteX10" fmla="*/ 2043879 w 2245768"/>
              <a:gd name="connsiteY10" fmla="*/ 1088572 h 1158240"/>
              <a:gd name="connsiteX11" fmla="*/ 1930667 w 2245768"/>
              <a:gd name="connsiteY11" fmla="*/ 1158240 h 1158240"/>
              <a:gd name="connsiteX12" fmla="*/ 1599742 w 2245768"/>
              <a:gd name="connsiteY12" fmla="*/ 1097280 h 1158240"/>
              <a:gd name="connsiteX13" fmla="*/ 1530073 w 2245768"/>
              <a:gd name="connsiteY13" fmla="*/ 1053737 h 1158240"/>
              <a:gd name="connsiteX14" fmla="*/ 1416862 w 2245768"/>
              <a:gd name="connsiteY14" fmla="*/ 975360 h 1158240"/>
              <a:gd name="connsiteX15" fmla="*/ 1286233 w 2245768"/>
              <a:gd name="connsiteY15" fmla="*/ 931817 h 1158240"/>
              <a:gd name="connsiteX16" fmla="*/ 929182 w 2245768"/>
              <a:gd name="connsiteY16" fmla="*/ 1001486 h 1158240"/>
              <a:gd name="connsiteX17" fmla="*/ 772427 w 2245768"/>
              <a:gd name="connsiteY17" fmla="*/ 1036320 h 1158240"/>
              <a:gd name="connsiteX18" fmla="*/ 572130 w 2245768"/>
              <a:gd name="connsiteY18" fmla="*/ 1045029 h 1158240"/>
              <a:gd name="connsiteX19" fmla="*/ 302165 w 2245768"/>
              <a:gd name="connsiteY19" fmla="*/ 957943 h 1158240"/>
              <a:gd name="connsiteX20" fmla="*/ 84450 w 2245768"/>
              <a:gd name="connsiteY20" fmla="*/ 827315 h 1158240"/>
              <a:gd name="connsiteX21" fmla="*/ 14782 w 2245768"/>
              <a:gd name="connsiteY21" fmla="*/ 740229 h 1158240"/>
              <a:gd name="connsiteX22" fmla="*/ 6073 w 2245768"/>
              <a:gd name="connsiteY22" fmla="*/ 609600 h 1158240"/>
              <a:gd name="connsiteX23" fmla="*/ 23490 w 2245768"/>
              <a:gd name="connsiteY23" fmla="*/ 557349 h 1158240"/>
              <a:gd name="connsiteX24" fmla="*/ 58325 w 2245768"/>
              <a:gd name="connsiteY24" fmla="*/ 470263 h 1158240"/>
              <a:gd name="connsiteX25" fmla="*/ 67033 w 2245768"/>
              <a:gd name="connsiteY25" fmla="*/ 418012 h 1158240"/>
              <a:gd name="connsiteX0" fmla="*/ 58325 w 2245768"/>
              <a:gd name="connsiteY0" fmla="*/ 470263 h 1158240"/>
              <a:gd name="connsiteX1" fmla="*/ 241205 w 2245768"/>
              <a:gd name="connsiteY1" fmla="*/ 269966 h 1158240"/>
              <a:gd name="connsiteX2" fmla="*/ 815970 w 2245768"/>
              <a:gd name="connsiteY2" fmla="*/ 26126 h 1158240"/>
              <a:gd name="connsiteX3" fmla="*/ 972725 w 2245768"/>
              <a:gd name="connsiteY3" fmla="*/ 0 h 1158240"/>
              <a:gd name="connsiteX4" fmla="*/ 1538782 w 2245768"/>
              <a:gd name="connsiteY4" fmla="*/ 78377 h 1158240"/>
              <a:gd name="connsiteX5" fmla="*/ 1887125 w 2245768"/>
              <a:gd name="connsiteY5" fmla="*/ 235132 h 1158240"/>
              <a:gd name="connsiteX6" fmla="*/ 2165799 w 2245768"/>
              <a:gd name="connsiteY6" fmla="*/ 409303 h 1158240"/>
              <a:gd name="connsiteX7" fmla="*/ 2226759 w 2245768"/>
              <a:gd name="connsiteY7" fmla="*/ 505097 h 1158240"/>
              <a:gd name="connsiteX8" fmla="*/ 2244176 w 2245768"/>
              <a:gd name="connsiteY8" fmla="*/ 661852 h 1158240"/>
              <a:gd name="connsiteX9" fmla="*/ 2148382 w 2245768"/>
              <a:gd name="connsiteY9" fmla="*/ 940526 h 1158240"/>
              <a:gd name="connsiteX10" fmla="*/ 2043879 w 2245768"/>
              <a:gd name="connsiteY10" fmla="*/ 1088572 h 1158240"/>
              <a:gd name="connsiteX11" fmla="*/ 1930667 w 2245768"/>
              <a:gd name="connsiteY11" fmla="*/ 1158240 h 1158240"/>
              <a:gd name="connsiteX12" fmla="*/ 1599742 w 2245768"/>
              <a:gd name="connsiteY12" fmla="*/ 1097280 h 1158240"/>
              <a:gd name="connsiteX13" fmla="*/ 1530073 w 2245768"/>
              <a:gd name="connsiteY13" fmla="*/ 1053737 h 1158240"/>
              <a:gd name="connsiteX14" fmla="*/ 1416862 w 2245768"/>
              <a:gd name="connsiteY14" fmla="*/ 975360 h 1158240"/>
              <a:gd name="connsiteX15" fmla="*/ 1286233 w 2245768"/>
              <a:gd name="connsiteY15" fmla="*/ 931817 h 1158240"/>
              <a:gd name="connsiteX16" fmla="*/ 929182 w 2245768"/>
              <a:gd name="connsiteY16" fmla="*/ 1001486 h 1158240"/>
              <a:gd name="connsiteX17" fmla="*/ 772427 w 2245768"/>
              <a:gd name="connsiteY17" fmla="*/ 1036320 h 1158240"/>
              <a:gd name="connsiteX18" fmla="*/ 572130 w 2245768"/>
              <a:gd name="connsiteY18" fmla="*/ 1045029 h 1158240"/>
              <a:gd name="connsiteX19" fmla="*/ 302165 w 2245768"/>
              <a:gd name="connsiteY19" fmla="*/ 957943 h 1158240"/>
              <a:gd name="connsiteX20" fmla="*/ 84450 w 2245768"/>
              <a:gd name="connsiteY20" fmla="*/ 827315 h 1158240"/>
              <a:gd name="connsiteX21" fmla="*/ 14782 w 2245768"/>
              <a:gd name="connsiteY21" fmla="*/ 740229 h 1158240"/>
              <a:gd name="connsiteX22" fmla="*/ 6073 w 2245768"/>
              <a:gd name="connsiteY22" fmla="*/ 609600 h 1158240"/>
              <a:gd name="connsiteX23" fmla="*/ 23490 w 2245768"/>
              <a:gd name="connsiteY23" fmla="*/ 557349 h 1158240"/>
              <a:gd name="connsiteX24" fmla="*/ 58325 w 2245768"/>
              <a:gd name="connsiteY24" fmla="*/ 470263 h 1158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2245768" h="1158240">
                <a:moveTo>
                  <a:pt x="58325" y="470263"/>
                </a:moveTo>
                <a:cubicBezTo>
                  <a:pt x="94611" y="422366"/>
                  <a:pt x="114931" y="343989"/>
                  <a:pt x="241205" y="269966"/>
                </a:cubicBezTo>
                <a:cubicBezTo>
                  <a:pt x="380226" y="195307"/>
                  <a:pt x="666437" y="72136"/>
                  <a:pt x="815970" y="26126"/>
                </a:cubicBezTo>
                <a:cubicBezTo>
                  <a:pt x="866600" y="10548"/>
                  <a:pt x="920473" y="8709"/>
                  <a:pt x="972725" y="0"/>
                </a:cubicBezTo>
                <a:cubicBezTo>
                  <a:pt x="1059118" y="9340"/>
                  <a:pt x="1431564" y="42112"/>
                  <a:pt x="1538782" y="78377"/>
                </a:cubicBezTo>
                <a:cubicBezTo>
                  <a:pt x="1659399" y="119174"/>
                  <a:pt x="1771741" y="181286"/>
                  <a:pt x="1887125" y="235132"/>
                </a:cubicBezTo>
                <a:cubicBezTo>
                  <a:pt x="1996550" y="286197"/>
                  <a:pt x="2084993" y="319992"/>
                  <a:pt x="2165799" y="409303"/>
                </a:cubicBezTo>
                <a:cubicBezTo>
                  <a:pt x="2191192" y="437369"/>
                  <a:pt x="2206439" y="473166"/>
                  <a:pt x="2226759" y="505097"/>
                </a:cubicBezTo>
                <a:cubicBezTo>
                  <a:pt x="2232565" y="557349"/>
                  <a:pt x="2245768" y="609303"/>
                  <a:pt x="2244176" y="661852"/>
                </a:cubicBezTo>
                <a:cubicBezTo>
                  <a:pt x="2241273" y="757647"/>
                  <a:pt x="2195297" y="860771"/>
                  <a:pt x="2148382" y="940526"/>
                </a:cubicBezTo>
                <a:cubicBezTo>
                  <a:pt x="2117756" y="992591"/>
                  <a:pt x="2086592" y="1045860"/>
                  <a:pt x="2043879" y="1088572"/>
                </a:cubicBezTo>
                <a:cubicBezTo>
                  <a:pt x="2012547" y="1119904"/>
                  <a:pt x="1968404" y="1135017"/>
                  <a:pt x="1930667" y="1158240"/>
                </a:cubicBezTo>
                <a:cubicBezTo>
                  <a:pt x="1820359" y="1137920"/>
                  <a:pt x="1708274" y="1125593"/>
                  <a:pt x="1599742" y="1097280"/>
                </a:cubicBezTo>
                <a:cubicBezTo>
                  <a:pt x="1573243" y="1090367"/>
                  <a:pt x="1552859" y="1068928"/>
                  <a:pt x="1530073" y="1053737"/>
                </a:cubicBezTo>
                <a:cubicBezTo>
                  <a:pt x="1491884" y="1028277"/>
                  <a:pt x="1457914" y="995886"/>
                  <a:pt x="1416862" y="975360"/>
                </a:cubicBezTo>
                <a:cubicBezTo>
                  <a:pt x="1375809" y="954834"/>
                  <a:pt x="1329776" y="946331"/>
                  <a:pt x="1286233" y="931817"/>
                </a:cubicBezTo>
                <a:cubicBezTo>
                  <a:pt x="906961" y="1016102"/>
                  <a:pt x="1380182" y="913487"/>
                  <a:pt x="929182" y="1001486"/>
                </a:cubicBezTo>
                <a:cubicBezTo>
                  <a:pt x="876646" y="1011737"/>
                  <a:pt x="825560" y="1029840"/>
                  <a:pt x="772427" y="1036320"/>
                </a:cubicBezTo>
                <a:cubicBezTo>
                  <a:pt x="706090" y="1044410"/>
                  <a:pt x="638896" y="1042126"/>
                  <a:pt x="572130" y="1045029"/>
                </a:cubicBezTo>
                <a:cubicBezTo>
                  <a:pt x="451078" y="1016546"/>
                  <a:pt x="409602" y="1015794"/>
                  <a:pt x="302165" y="957943"/>
                </a:cubicBezTo>
                <a:cubicBezTo>
                  <a:pt x="227649" y="917819"/>
                  <a:pt x="84450" y="827315"/>
                  <a:pt x="84450" y="827315"/>
                </a:cubicBezTo>
                <a:cubicBezTo>
                  <a:pt x="61227" y="798286"/>
                  <a:pt x="27374" y="775206"/>
                  <a:pt x="14782" y="740229"/>
                </a:cubicBezTo>
                <a:cubicBezTo>
                  <a:pt x="0" y="699169"/>
                  <a:pt x="3997" y="653190"/>
                  <a:pt x="6073" y="609600"/>
                </a:cubicBezTo>
                <a:cubicBezTo>
                  <a:pt x="6946" y="591262"/>
                  <a:pt x="16899" y="574484"/>
                  <a:pt x="23490" y="557349"/>
                </a:cubicBezTo>
                <a:cubicBezTo>
                  <a:pt x="73066" y="428454"/>
                  <a:pt x="34389" y="542067"/>
                  <a:pt x="58325" y="470263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-12879" y="2562895"/>
            <a:ext cx="6053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PDL</a:t>
            </a:r>
            <a:endParaRPr lang="en-GB" sz="1600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4142206" y="2331076"/>
            <a:ext cx="12669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Bilipid</a:t>
            </a:r>
            <a:r>
              <a:rPr lang="en-US" sz="16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 layer</a:t>
            </a:r>
            <a:endParaRPr lang="en-GB" sz="1600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531477" y="2531189"/>
            <a:ext cx="10465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Cell edge</a:t>
            </a:r>
            <a:endParaRPr lang="en-GB" sz="1600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1481668" y="2085919"/>
            <a:ext cx="9314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Nucleus</a:t>
            </a:r>
            <a:endParaRPr lang="en-GB" sz="1600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128" name="Straight Arrow Connector 127"/>
          <p:cNvCxnSpPr/>
          <p:nvPr/>
        </p:nvCxnSpPr>
        <p:spPr>
          <a:xfrm rot="16200000" flipH="1">
            <a:off x="96523" y="2946732"/>
            <a:ext cx="218370" cy="18076"/>
          </a:xfrm>
          <a:prstGeom prst="straightConnector1">
            <a:avLst/>
          </a:prstGeom>
          <a:ln w="22225">
            <a:solidFill>
              <a:schemeClr val="bg1">
                <a:lumMod val="85000"/>
                <a:lumOff val="15000"/>
              </a:schemeClr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Rectangle 129"/>
          <p:cNvSpPr/>
          <p:nvPr/>
        </p:nvSpPr>
        <p:spPr>
          <a:xfrm>
            <a:off x="214746" y="3156536"/>
            <a:ext cx="5004344" cy="25444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1925091" y="3104219"/>
            <a:ext cx="18750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LiTaO</a:t>
            </a:r>
            <a:r>
              <a:rPr lang="en-US" sz="1600" baseline="-250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3</a:t>
            </a:r>
            <a:r>
              <a:rPr lang="en-US" sz="16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 substrate</a:t>
            </a:r>
            <a:endParaRPr lang="en-GB" sz="1600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132" name="Straight Arrow Connector 131"/>
          <p:cNvCxnSpPr/>
          <p:nvPr/>
        </p:nvCxnSpPr>
        <p:spPr>
          <a:xfrm rot="5400000">
            <a:off x="4574487" y="2742785"/>
            <a:ext cx="182880" cy="33903"/>
          </a:xfrm>
          <a:prstGeom prst="straightConnector1">
            <a:avLst/>
          </a:prstGeom>
          <a:ln w="22225">
            <a:solidFill>
              <a:schemeClr val="bg1">
                <a:lumMod val="75000"/>
                <a:lumOff val="25000"/>
              </a:schemeClr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8" name="Group 147"/>
          <p:cNvGrpSpPr/>
          <p:nvPr/>
        </p:nvGrpSpPr>
        <p:grpSpPr>
          <a:xfrm>
            <a:off x="594823" y="1004551"/>
            <a:ext cx="2850575" cy="2140334"/>
            <a:chOff x="594823" y="1004551"/>
            <a:chExt cx="2850575" cy="2140334"/>
          </a:xfrm>
        </p:grpSpPr>
        <p:sp>
          <p:nvSpPr>
            <p:cNvPr id="127" name="Up Arrow 126"/>
            <p:cNvSpPr/>
            <p:nvPr/>
          </p:nvSpPr>
          <p:spPr>
            <a:xfrm>
              <a:off x="2558552" y="2085919"/>
              <a:ext cx="380077" cy="1058965"/>
            </a:xfrm>
            <a:prstGeom prst="upArrow">
              <a:avLst/>
            </a:prstGeom>
            <a:gradFill>
              <a:gsLst>
                <a:gs pos="0">
                  <a:schemeClr val="accent6">
                    <a:lumMod val="60000"/>
                    <a:lumOff val="40000"/>
                    <a:alpha val="75000"/>
                  </a:schemeClr>
                </a:gs>
                <a:gs pos="100000">
                  <a:schemeClr val="accent6">
                    <a:lumMod val="75000"/>
                  </a:schemeClr>
                </a:gs>
              </a:gsLst>
              <a:lin ang="5400000" scaled="0"/>
            </a:gra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133" name="Up Arrow 132"/>
            <p:cNvSpPr/>
            <p:nvPr/>
          </p:nvSpPr>
          <p:spPr>
            <a:xfrm>
              <a:off x="1101592" y="2992360"/>
              <a:ext cx="380077" cy="152524"/>
            </a:xfrm>
            <a:prstGeom prst="upArrow">
              <a:avLst/>
            </a:prstGeom>
            <a:gradFill>
              <a:gsLst>
                <a:gs pos="0">
                  <a:schemeClr val="accent6">
                    <a:lumMod val="60000"/>
                    <a:lumOff val="40000"/>
                    <a:alpha val="75000"/>
                  </a:schemeClr>
                </a:gs>
                <a:gs pos="100000">
                  <a:schemeClr val="accent6">
                    <a:lumMod val="75000"/>
                  </a:schemeClr>
                </a:gs>
              </a:gsLst>
              <a:lin ang="5400000" scaled="0"/>
            </a:gra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134" name="Up Arrow 133"/>
            <p:cNvSpPr/>
            <p:nvPr/>
          </p:nvSpPr>
          <p:spPr>
            <a:xfrm>
              <a:off x="594823" y="2948629"/>
              <a:ext cx="380077" cy="196256"/>
            </a:xfrm>
            <a:prstGeom prst="upArrow">
              <a:avLst/>
            </a:prstGeom>
            <a:gradFill>
              <a:gsLst>
                <a:gs pos="0">
                  <a:schemeClr val="accent6">
                    <a:lumMod val="60000"/>
                    <a:lumOff val="40000"/>
                    <a:alpha val="75000"/>
                  </a:schemeClr>
                </a:gs>
                <a:gs pos="100000">
                  <a:schemeClr val="accent6">
                    <a:lumMod val="75000"/>
                  </a:schemeClr>
                </a:gs>
              </a:gsLst>
              <a:lin ang="5400000" scaled="0"/>
            </a:gra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135" name="Up Arrow 134"/>
            <p:cNvSpPr/>
            <p:nvPr/>
          </p:nvSpPr>
          <p:spPr>
            <a:xfrm>
              <a:off x="1608361" y="3004288"/>
              <a:ext cx="380077" cy="140597"/>
            </a:xfrm>
            <a:prstGeom prst="upArrow">
              <a:avLst/>
            </a:prstGeom>
            <a:gradFill>
              <a:gsLst>
                <a:gs pos="0">
                  <a:schemeClr val="accent6">
                    <a:lumMod val="60000"/>
                    <a:lumOff val="40000"/>
                    <a:alpha val="75000"/>
                  </a:schemeClr>
                </a:gs>
                <a:gs pos="100000">
                  <a:schemeClr val="accent6">
                    <a:lumMod val="75000"/>
                  </a:schemeClr>
                </a:gs>
              </a:gsLst>
              <a:lin ang="5400000" scaled="0"/>
            </a:gra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136" name="Up Arrow 135"/>
            <p:cNvSpPr/>
            <p:nvPr/>
          </p:nvSpPr>
          <p:spPr>
            <a:xfrm>
              <a:off x="2178476" y="2785627"/>
              <a:ext cx="380077" cy="359257"/>
            </a:xfrm>
            <a:prstGeom prst="upArrow">
              <a:avLst/>
            </a:prstGeom>
            <a:gradFill>
              <a:gsLst>
                <a:gs pos="0">
                  <a:schemeClr val="accent6">
                    <a:lumMod val="60000"/>
                    <a:lumOff val="40000"/>
                    <a:alpha val="75000"/>
                  </a:schemeClr>
                </a:gs>
                <a:gs pos="100000">
                  <a:schemeClr val="accent6">
                    <a:lumMod val="75000"/>
                  </a:schemeClr>
                </a:gs>
              </a:gsLst>
              <a:lin ang="5400000" scaled="0"/>
            </a:gra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137" name="Up Arrow 136"/>
            <p:cNvSpPr/>
            <p:nvPr/>
          </p:nvSpPr>
          <p:spPr>
            <a:xfrm>
              <a:off x="3065321" y="1004551"/>
              <a:ext cx="380077" cy="2140334"/>
            </a:xfrm>
            <a:prstGeom prst="upArrow">
              <a:avLst/>
            </a:prstGeom>
            <a:gradFill>
              <a:gsLst>
                <a:gs pos="0">
                  <a:schemeClr val="accent6">
                    <a:lumMod val="60000"/>
                    <a:lumOff val="40000"/>
                    <a:alpha val="75000"/>
                  </a:schemeClr>
                </a:gs>
                <a:gs pos="100000">
                  <a:schemeClr val="accent6">
                    <a:lumMod val="75000"/>
                  </a:schemeClr>
                </a:gs>
              </a:gsLst>
              <a:lin ang="5400000" scaled="0"/>
            </a:gra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pic>
        <p:nvPicPr>
          <p:cNvPr id="138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448550" y="838200"/>
            <a:ext cx="1543050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2800" y="2643187"/>
            <a:ext cx="1853539" cy="1395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1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09832" y="4572000"/>
            <a:ext cx="1181768" cy="1315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2" name="TextBox 141"/>
          <p:cNvSpPr txBox="1"/>
          <p:nvPr/>
        </p:nvSpPr>
        <p:spPr>
          <a:xfrm>
            <a:off x="7543800" y="2362200"/>
            <a:ext cx="14487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www.bio.miami.edu</a:t>
            </a:r>
            <a:endParaRPr lang="en-US" sz="1200" dirty="0"/>
          </a:p>
        </p:txBody>
      </p:sp>
      <p:sp>
        <p:nvSpPr>
          <p:cNvPr id="143" name="TextBox 142"/>
          <p:cNvSpPr txBox="1"/>
          <p:nvPr/>
        </p:nvSpPr>
        <p:spPr>
          <a:xfrm>
            <a:off x="7809713" y="5867400"/>
            <a:ext cx="11056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www.unm.edu</a:t>
            </a:r>
            <a:endParaRPr lang="en-US" sz="1200" dirty="0"/>
          </a:p>
        </p:txBody>
      </p:sp>
      <p:sp>
        <p:nvSpPr>
          <p:cNvPr id="144" name="TextBox 143"/>
          <p:cNvSpPr txBox="1"/>
          <p:nvPr/>
        </p:nvSpPr>
        <p:spPr>
          <a:xfrm>
            <a:off x="7696200" y="3990201"/>
            <a:ext cx="12886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ardb.bjmu.edu.cn</a:t>
            </a:r>
            <a:endParaRPr lang="en-US" sz="1200" dirty="0"/>
          </a:p>
        </p:txBody>
      </p:sp>
      <p:sp>
        <p:nvSpPr>
          <p:cNvPr id="145" name="TextBox 144"/>
          <p:cNvSpPr txBox="1"/>
          <p:nvPr/>
        </p:nvSpPr>
        <p:spPr>
          <a:xfrm>
            <a:off x="5218611" y="990600"/>
            <a:ext cx="2362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25 MHz SAW </a:t>
            </a:r>
          </a:p>
          <a:p>
            <a:r>
              <a:rPr lang="en-US" dirty="0" smtClean="0"/>
              <a:t>penetrates yeast cells</a:t>
            </a:r>
            <a:endParaRPr lang="en-US" dirty="0"/>
          </a:p>
        </p:txBody>
      </p:sp>
      <p:sp>
        <p:nvSpPr>
          <p:cNvPr id="146" name="TextBox 145"/>
          <p:cNvSpPr txBox="1"/>
          <p:nvPr/>
        </p:nvSpPr>
        <p:spPr>
          <a:xfrm>
            <a:off x="5218610" y="2819400"/>
            <a:ext cx="36205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 GHz SAW penetrates</a:t>
            </a:r>
          </a:p>
          <a:p>
            <a:r>
              <a:rPr lang="en-US" dirty="0" smtClean="0"/>
              <a:t> 10 nm coating</a:t>
            </a:r>
            <a:endParaRPr lang="en-US" dirty="0"/>
          </a:p>
        </p:txBody>
      </p:sp>
      <p:sp>
        <p:nvSpPr>
          <p:cNvPr id="147" name="TextBox 146"/>
          <p:cNvSpPr txBox="1"/>
          <p:nvPr/>
        </p:nvSpPr>
        <p:spPr>
          <a:xfrm>
            <a:off x="5218610" y="4202668"/>
            <a:ext cx="29347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GHz for GPCR or antibodies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2426"/>
            <a:ext cx="8686800" cy="779963"/>
          </a:xfrm>
        </p:spPr>
        <p:txBody>
          <a:bodyPr/>
          <a:lstStyle/>
          <a:p>
            <a:r>
              <a:rPr lang="en-GB" dirty="0" smtClean="0"/>
              <a:t>Dual SAW biosensor output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740229" y="1103094"/>
            <a:ext cx="24545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Cell + OR22a + </a:t>
            </a:r>
            <a:r>
              <a:rPr lang="en-GB" dirty="0" err="1" smtClean="0">
                <a:solidFill>
                  <a:schemeClr val="tx1"/>
                </a:solidFill>
              </a:rPr>
              <a:t>ligand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958015" y="1139382"/>
            <a:ext cx="1460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Cell + </a:t>
            </a:r>
            <a:r>
              <a:rPr lang="en-GB" dirty="0" err="1" smtClean="0">
                <a:solidFill>
                  <a:schemeClr val="tx1"/>
                </a:solidFill>
              </a:rPr>
              <a:t>ligand</a:t>
            </a:r>
            <a:endParaRPr lang="en-GB" dirty="0">
              <a:solidFill>
                <a:schemeClr val="tx1"/>
              </a:solidFill>
            </a:endParaRP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/>
        </p:nvGraphicFramePr>
        <p:xfrm>
          <a:off x="429071" y="4011613"/>
          <a:ext cx="6770220" cy="521750"/>
        </p:xfrm>
        <a:graphic>
          <a:graphicData uri="http://schemas.openxmlformats.org/presentationml/2006/ole">
            <p:oleObj spid="_x0000_s15362" name="Equation" r:id="rId3" imgW="2730240" imgH="228600" progId="Equation.3">
              <p:embed/>
            </p:oleObj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333832" y="3556001"/>
            <a:ext cx="19883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chemeClr val="tx1"/>
                </a:solidFill>
              </a:rPr>
              <a:t>FREE DUAL </a:t>
            </a:r>
            <a:r>
              <a:rPr lang="en-GB" sz="2000" b="1" dirty="0" smtClean="0">
                <a:solidFill>
                  <a:schemeClr val="tx1"/>
                </a:solidFill>
              </a:rPr>
              <a:t>SAWs</a:t>
            </a:r>
            <a:endParaRPr lang="en-GB" sz="2000" b="1" dirty="0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41092" y="4811465"/>
            <a:ext cx="24892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chemeClr val="tx1"/>
                </a:solidFill>
              </a:rPr>
              <a:t>SHORTED DUAL </a:t>
            </a:r>
            <a:r>
              <a:rPr lang="en-GB" sz="2000" b="1" dirty="0" smtClean="0">
                <a:solidFill>
                  <a:schemeClr val="tx1"/>
                </a:solidFill>
              </a:rPr>
              <a:t>SAWs</a:t>
            </a:r>
            <a:endParaRPr lang="en-GB" sz="2000" b="1" dirty="0">
              <a:solidFill>
                <a:schemeClr val="tx1"/>
              </a:solidFill>
            </a:endParaRPr>
          </a:p>
        </p:txBody>
      </p:sp>
      <p:graphicFrame>
        <p:nvGraphicFramePr>
          <p:cNvPr id="22531" name="Object 3"/>
          <p:cNvGraphicFramePr>
            <a:graphicFrameLocks noChangeAspect="1"/>
          </p:cNvGraphicFramePr>
          <p:nvPr/>
        </p:nvGraphicFramePr>
        <p:xfrm>
          <a:off x="475354" y="5272089"/>
          <a:ext cx="5989840" cy="536284"/>
        </p:xfrm>
        <a:graphic>
          <a:graphicData uri="http://schemas.openxmlformats.org/presentationml/2006/ole">
            <p:oleObj spid="_x0000_s15363" name="Equation" r:id="rId4" imgW="2044440" imgH="228600" progId="Equation.3">
              <p:embed/>
            </p:oleObj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012288" y="1949225"/>
            <a:ext cx="37221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dirty="0" smtClean="0">
                <a:solidFill>
                  <a:schemeClr val="tx1"/>
                </a:solidFill>
              </a:rPr>
              <a:t>-</a:t>
            </a:r>
            <a:endParaRPr lang="en-GB" sz="4400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265885" y="2003294"/>
            <a:ext cx="51488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dirty="0" smtClean="0">
                <a:solidFill>
                  <a:schemeClr val="tx1"/>
                </a:solidFill>
              </a:rPr>
              <a:t>=</a:t>
            </a:r>
            <a:endParaRPr lang="en-GB" sz="4400" dirty="0">
              <a:solidFill>
                <a:schemeClr val="tx1"/>
              </a:solidFill>
            </a:endParaRPr>
          </a:p>
        </p:txBody>
      </p:sp>
      <p:sp>
        <p:nvSpPr>
          <p:cNvPr id="136" name="Rectangle 135"/>
          <p:cNvSpPr/>
          <p:nvPr/>
        </p:nvSpPr>
        <p:spPr bwMode="auto">
          <a:xfrm>
            <a:off x="72570" y="1494978"/>
            <a:ext cx="3893018" cy="1654630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8" name="Freeform 137"/>
          <p:cNvSpPr/>
          <p:nvPr/>
        </p:nvSpPr>
        <p:spPr>
          <a:xfrm>
            <a:off x="166914" y="2097725"/>
            <a:ext cx="3647688" cy="710077"/>
          </a:xfrm>
          <a:custGeom>
            <a:avLst/>
            <a:gdLst>
              <a:gd name="connsiteX0" fmla="*/ 792788 w 6556279"/>
              <a:gd name="connsiteY0" fmla="*/ 1193031 h 1209964"/>
              <a:gd name="connsiteX1" fmla="*/ 5641879 w 6556279"/>
              <a:gd name="connsiteY1" fmla="*/ 1193031 h 1209964"/>
              <a:gd name="connsiteX2" fmla="*/ 6279188 w 6556279"/>
              <a:gd name="connsiteY2" fmla="*/ 1091431 h 1209964"/>
              <a:gd name="connsiteX3" fmla="*/ 4736715 w 6556279"/>
              <a:gd name="connsiteY3" fmla="*/ 952885 h 1209964"/>
              <a:gd name="connsiteX4" fmla="*/ 3785370 w 6556279"/>
              <a:gd name="connsiteY4" fmla="*/ 241685 h 1209964"/>
              <a:gd name="connsiteX5" fmla="*/ 3194242 w 6556279"/>
              <a:gd name="connsiteY5" fmla="*/ 112376 h 1209964"/>
              <a:gd name="connsiteX6" fmla="*/ 2390679 w 6556279"/>
              <a:gd name="connsiteY6" fmla="*/ 915940 h 1209964"/>
              <a:gd name="connsiteX7" fmla="*/ 885151 w 6556279"/>
              <a:gd name="connsiteY7" fmla="*/ 1091431 h 1209964"/>
              <a:gd name="connsiteX8" fmla="*/ 792788 w 6556279"/>
              <a:gd name="connsiteY8" fmla="*/ 1193031 h 1209964"/>
              <a:gd name="connsiteX0" fmla="*/ 792788 w 6556279"/>
              <a:gd name="connsiteY0" fmla="*/ 1193031 h 1209964"/>
              <a:gd name="connsiteX1" fmla="*/ 5641879 w 6556279"/>
              <a:gd name="connsiteY1" fmla="*/ 1193031 h 1209964"/>
              <a:gd name="connsiteX2" fmla="*/ 6279188 w 6556279"/>
              <a:gd name="connsiteY2" fmla="*/ 1091431 h 1209964"/>
              <a:gd name="connsiteX3" fmla="*/ 4736715 w 6556279"/>
              <a:gd name="connsiteY3" fmla="*/ 952885 h 1209964"/>
              <a:gd name="connsiteX4" fmla="*/ 3785370 w 6556279"/>
              <a:gd name="connsiteY4" fmla="*/ 241685 h 1209964"/>
              <a:gd name="connsiteX5" fmla="*/ 3194242 w 6556279"/>
              <a:gd name="connsiteY5" fmla="*/ 112376 h 1209964"/>
              <a:gd name="connsiteX6" fmla="*/ 2390679 w 6556279"/>
              <a:gd name="connsiteY6" fmla="*/ 915940 h 1209964"/>
              <a:gd name="connsiteX7" fmla="*/ 885151 w 6556279"/>
              <a:gd name="connsiteY7" fmla="*/ 1091431 h 1209964"/>
              <a:gd name="connsiteX8" fmla="*/ 792788 w 6556279"/>
              <a:gd name="connsiteY8" fmla="*/ 1193031 h 1209964"/>
              <a:gd name="connsiteX0" fmla="*/ 843588 w 6607079"/>
              <a:gd name="connsiteY0" fmla="*/ 1193031 h 1209964"/>
              <a:gd name="connsiteX1" fmla="*/ 5692679 w 6607079"/>
              <a:gd name="connsiteY1" fmla="*/ 1193031 h 1209964"/>
              <a:gd name="connsiteX2" fmla="*/ 6329988 w 6607079"/>
              <a:gd name="connsiteY2" fmla="*/ 1091431 h 1209964"/>
              <a:gd name="connsiteX3" fmla="*/ 4787515 w 6607079"/>
              <a:gd name="connsiteY3" fmla="*/ 952885 h 1209964"/>
              <a:gd name="connsiteX4" fmla="*/ 3836170 w 6607079"/>
              <a:gd name="connsiteY4" fmla="*/ 241685 h 1209964"/>
              <a:gd name="connsiteX5" fmla="*/ 3245042 w 6607079"/>
              <a:gd name="connsiteY5" fmla="*/ 112376 h 1209964"/>
              <a:gd name="connsiteX6" fmla="*/ 2441479 w 6607079"/>
              <a:gd name="connsiteY6" fmla="*/ 915940 h 1209964"/>
              <a:gd name="connsiteX7" fmla="*/ 631151 w 6607079"/>
              <a:gd name="connsiteY7" fmla="*/ 1091431 h 1209964"/>
              <a:gd name="connsiteX8" fmla="*/ 843588 w 6607079"/>
              <a:gd name="connsiteY8" fmla="*/ 1193031 h 1209964"/>
              <a:gd name="connsiteX0" fmla="*/ 843588 w 6607079"/>
              <a:gd name="connsiteY0" fmla="*/ 1193031 h 1209964"/>
              <a:gd name="connsiteX1" fmla="*/ 5692679 w 6607079"/>
              <a:gd name="connsiteY1" fmla="*/ 1193031 h 1209964"/>
              <a:gd name="connsiteX2" fmla="*/ 6329988 w 6607079"/>
              <a:gd name="connsiteY2" fmla="*/ 1091431 h 1209964"/>
              <a:gd name="connsiteX3" fmla="*/ 4787515 w 6607079"/>
              <a:gd name="connsiteY3" fmla="*/ 952885 h 1209964"/>
              <a:gd name="connsiteX4" fmla="*/ 3836170 w 6607079"/>
              <a:gd name="connsiteY4" fmla="*/ 241685 h 1209964"/>
              <a:gd name="connsiteX5" fmla="*/ 3245042 w 6607079"/>
              <a:gd name="connsiteY5" fmla="*/ 112376 h 1209964"/>
              <a:gd name="connsiteX6" fmla="*/ 2441479 w 6607079"/>
              <a:gd name="connsiteY6" fmla="*/ 915940 h 1209964"/>
              <a:gd name="connsiteX7" fmla="*/ 631151 w 6607079"/>
              <a:gd name="connsiteY7" fmla="*/ 1091431 h 1209964"/>
              <a:gd name="connsiteX8" fmla="*/ 843588 w 6607079"/>
              <a:gd name="connsiteY8" fmla="*/ 1193031 h 1209964"/>
              <a:gd name="connsiteX0" fmla="*/ 594206 w 6357697"/>
              <a:gd name="connsiteY0" fmla="*/ 1193031 h 1209964"/>
              <a:gd name="connsiteX1" fmla="*/ 5443297 w 6357697"/>
              <a:gd name="connsiteY1" fmla="*/ 1193031 h 1209964"/>
              <a:gd name="connsiteX2" fmla="*/ 6080606 w 6357697"/>
              <a:gd name="connsiteY2" fmla="*/ 1091431 h 1209964"/>
              <a:gd name="connsiteX3" fmla="*/ 4538133 w 6357697"/>
              <a:gd name="connsiteY3" fmla="*/ 952885 h 1209964"/>
              <a:gd name="connsiteX4" fmla="*/ 3586788 w 6357697"/>
              <a:gd name="connsiteY4" fmla="*/ 241685 h 1209964"/>
              <a:gd name="connsiteX5" fmla="*/ 2995660 w 6357697"/>
              <a:gd name="connsiteY5" fmla="*/ 112376 h 1209964"/>
              <a:gd name="connsiteX6" fmla="*/ 2192097 w 6357697"/>
              <a:gd name="connsiteY6" fmla="*/ 915940 h 1209964"/>
              <a:gd name="connsiteX7" fmla="*/ 381769 w 6357697"/>
              <a:gd name="connsiteY7" fmla="*/ 1091431 h 1209964"/>
              <a:gd name="connsiteX8" fmla="*/ 594206 w 6357697"/>
              <a:gd name="connsiteY8" fmla="*/ 1193031 h 1209964"/>
              <a:gd name="connsiteX0" fmla="*/ 594206 w 6357697"/>
              <a:gd name="connsiteY0" fmla="*/ 1193031 h 1209964"/>
              <a:gd name="connsiteX1" fmla="*/ 5443297 w 6357697"/>
              <a:gd name="connsiteY1" fmla="*/ 1193031 h 1209964"/>
              <a:gd name="connsiteX2" fmla="*/ 6080606 w 6357697"/>
              <a:gd name="connsiteY2" fmla="*/ 1091431 h 1209964"/>
              <a:gd name="connsiteX3" fmla="*/ 4538133 w 6357697"/>
              <a:gd name="connsiteY3" fmla="*/ 952885 h 1209964"/>
              <a:gd name="connsiteX4" fmla="*/ 3586788 w 6357697"/>
              <a:gd name="connsiteY4" fmla="*/ 241685 h 1209964"/>
              <a:gd name="connsiteX5" fmla="*/ 2995660 w 6357697"/>
              <a:gd name="connsiteY5" fmla="*/ 112376 h 1209964"/>
              <a:gd name="connsiteX6" fmla="*/ 2192097 w 6357697"/>
              <a:gd name="connsiteY6" fmla="*/ 915940 h 1209964"/>
              <a:gd name="connsiteX7" fmla="*/ 381769 w 6357697"/>
              <a:gd name="connsiteY7" fmla="*/ 1091431 h 1209964"/>
              <a:gd name="connsiteX8" fmla="*/ 594206 w 6357697"/>
              <a:gd name="connsiteY8" fmla="*/ 1193031 h 1209964"/>
              <a:gd name="connsiteX0" fmla="*/ 594206 w 6231467"/>
              <a:gd name="connsiteY0" fmla="*/ 1193031 h 1213043"/>
              <a:gd name="connsiteX1" fmla="*/ 3365115 w 6231467"/>
              <a:gd name="connsiteY1" fmla="*/ 1211503 h 1213043"/>
              <a:gd name="connsiteX2" fmla="*/ 5443297 w 6231467"/>
              <a:gd name="connsiteY2" fmla="*/ 1193031 h 1213043"/>
              <a:gd name="connsiteX3" fmla="*/ 6080606 w 6231467"/>
              <a:gd name="connsiteY3" fmla="*/ 1091431 h 1213043"/>
              <a:gd name="connsiteX4" fmla="*/ 4538133 w 6231467"/>
              <a:gd name="connsiteY4" fmla="*/ 952885 h 1213043"/>
              <a:gd name="connsiteX5" fmla="*/ 3586788 w 6231467"/>
              <a:gd name="connsiteY5" fmla="*/ 241685 h 1213043"/>
              <a:gd name="connsiteX6" fmla="*/ 2995660 w 6231467"/>
              <a:gd name="connsiteY6" fmla="*/ 112376 h 1213043"/>
              <a:gd name="connsiteX7" fmla="*/ 2192097 w 6231467"/>
              <a:gd name="connsiteY7" fmla="*/ 915940 h 1213043"/>
              <a:gd name="connsiteX8" fmla="*/ 381769 w 6231467"/>
              <a:gd name="connsiteY8" fmla="*/ 1091431 h 1213043"/>
              <a:gd name="connsiteX9" fmla="*/ 594206 w 6231467"/>
              <a:gd name="connsiteY9" fmla="*/ 1193031 h 1213043"/>
              <a:gd name="connsiteX0" fmla="*/ 594206 w 6231467"/>
              <a:gd name="connsiteY0" fmla="*/ 1193031 h 1213043"/>
              <a:gd name="connsiteX1" fmla="*/ 3365115 w 6231467"/>
              <a:gd name="connsiteY1" fmla="*/ 1211503 h 1213043"/>
              <a:gd name="connsiteX2" fmla="*/ 5443297 w 6231467"/>
              <a:gd name="connsiteY2" fmla="*/ 1193031 h 1213043"/>
              <a:gd name="connsiteX3" fmla="*/ 6080606 w 6231467"/>
              <a:gd name="connsiteY3" fmla="*/ 1091431 h 1213043"/>
              <a:gd name="connsiteX4" fmla="*/ 4538133 w 6231467"/>
              <a:gd name="connsiteY4" fmla="*/ 952885 h 1213043"/>
              <a:gd name="connsiteX5" fmla="*/ 3586788 w 6231467"/>
              <a:gd name="connsiteY5" fmla="*/ 241685 h 1213043"/>
              <a:gd name="connsiteX6" fmla="*/ 2995660 w 6231467"/>
              <a:gd name="connsiteY6" fmla="*/ 112376 h 1213043"/>
              <a:gd name="connsiteX7" fmla="*/ 2192097 w 6231467"/>
              <a:gd name="connsiteY7" fmla="*/ 915940 h 1213043"/>
              <a:gd name="connsiteX8" fmla="*/ 381769 w 6231467"/>
              <a:gd name="connsiteY8" fmla="*/ 1091431 h 1213043"/>
              <a:gd name="connsiteX9" fmla="*/ 594206 w 6231467"/>
              <a:gd name="connsiteY9" fmla="*/ 1193031 h 1213043"/>
              <a:gd name="connsiteX0" fmla="*/ 594206 w 6231467"/>
              <a:gd name="connsiteY0" fmla="*/ 1193031 h 1213043"/>
              <a:gd name="connsiteX1" fmla="*/ 3404370 w 6231467"/>
              <a:gd name="connsiteY1" fmla="*/ 1169939 h 1213043"/>
              <a:gd name="connsiteX2" fmla="*/ 5443297 w 6231467"/>
              <a:gd name="connsiteY2" fmla="*/ 1193031 h 1213043"/>
              <a:gd name="connsiteX3" fmla="*/ 6080606 w 6231467"/>
              <a:gd name="connsiteY3" fmla="*/ 1091431 h 1213043"/>
              <a:gd name="connsiteX4" fmla="*/ 4538133 w 6231467"/>
              <a:gd name="connsiteY4" fmla="*/ 952885 h 1213043"/>
              <a:gd name="connsiteX5" fmla="*/ 3586788 w 6231467"/>
              <a:gd name="connsiteY5" fmla="*/ 241685 h 1213043"/>
              <a:gd name="connsiteX6" fmla="*/ 2995660 w 6231467"/>
              <a:gd name="connsiteY6" fmla="*/ 112376 h 1213043"/>
              <a:gd name="connsiteX7" fmla="*/ 2192097 w 6231467"/>
              <a:gd name="connsiteY7" fmla="*/ 915940 h 1213043"/>
              <a:gd name="connsiteX8" fmla="*/ 381769 w 6231467"/>
              <a:gd name="connsiteY8" fmla="*/ 1091431 h 1213043"/>
              <a:gd name="connsiteX9" fmla="*/ 594206 w 6231467"/>
              <a:gd name="connsiteY9" fmla="*/ 1193031 h 1213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231467" h="1213043">
                <a:moveTo>
                  <a:pt x="594206" y="1193031"/>
                </a:moveTo>
                <a:cubicBezTo>
                  <a:pt x="1091430" y="1213043"/>
                  <a:pt x="2596188" y="1169939"/>
                  <a:pt x="3404370" y="1169939"/>
                </a:cubicBezTo>
                <a:lnTo>
                  <a:pt x="5443297" y="1193031"/>
                </a:lnTo>
                <a:cubicBezTo>
                  <a:pt x="5895879" y="1173019"/>
                  <a:pt x="6231467" y="1131455"/>
                  <a:pt x="6080606" y="1091431"/>
                </a:cubicBezTo>
                <a:cubicBezTo>
                  <a:pt x="5929745" y="1051407"/>
                  <a:pt x="4953769" y="1094509"/>
                  <a:pt x="4538133" y="952885"/>
                </a:cubicBezTo>
                <a:cubicBezTo>
                  <a:pt x="4122497" y="811261"/>
                  <a:pt x="3843867" y="381770"/>
                  <a:pt x="3586788" y="241685"/>
                </a:cubicBezTo>
                <a:cubicBezTo>
                  <a:pt x="3329709" y="101600"/>
                  <a:pt x="3228108" y="0"/>
                  <a:pt x="2995660" y="112376"/>
                </a:cubicBezTo>
                <a:cubicBezTo>
                  <a:pt x="2763212" y="224752"/>
                  <a:pt x="2627746" y="752764"/>
                  <a:pt x="2192097" y="915940"/>
                </a:cubicBezTo>
                <a:cubicBezTo>
                  <a:pt x="1756448" y="1079116"/>
                  <a:pt x="648084" y="1045249"/>
                  <a:pt x="381769" y="1091431"/>
                </a:cubicBezTo>
                <a:cubicBezTo>
                  <a:pt x="344920" y="1102256"/>
                  <a:pt x="0" y="1201498"/>
                  <a:pt x="594206" y="1193031"/>
                </a:cubicBezTo>
                <a:close/>
              </a:path>
            </a:pathLst>
          </a:custGeom>
          <a:solidFill>
            <a:srgbClr val="9BBB59">
              <a:lumMod val="60000"/>
              <a:lumOff val="40000"/>
              <a:alpha val="50000"/>
            </a:srgbClr>
          </a:solidFill>
          <a:ln w="50800" cap="flat" cmpd="dbl" algn="ctr">
            <a:solidFill>
              <a:srgbClr val="9BBB59">
                <a:lumMod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9" name="Oval 138"/>
          <p:cNvSpPr/>
          <p:nvPr/>
        </p:nvSpPr>
        <p:spPr>
          <a:xfrm>
            <a:off x="1835242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0" name="Oval 139"/>
          <p:cNvSpPr/>
          <p:nvPr/>
        </p:nvSpPr>
        <p:spPr>
          <a:xfrm>
            <a:off x="1880359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1" name="Oval 140"/>
          <p:cNvSpPr/>
          <p:nvPr/>
        </p:nvSpPr>
        <p:spPr>
          <a:xfrm>
            <a:off x="1925477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2" name="Oval 141"/>
          <p:cNvSpPr/>
          <p:nvPr/>
        </p:nvSpPr>
        <p:spPr>
          <a:xfrm>
            <a:off x="1970595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3" name="Oval 142"/>
          <p:cNvSpPr/>
          <p:nvPr/>
        </p:nvSpPr>
        <p:spPr>
          <a:xfrm>
            <a:off x="2015712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4" name="Oval 143"/>
          <p:cNvSpPr/>
          <p:nvPr/>
        </p:nvSpPr>
        <p:spPr>
          <a:xfrm>
            <a:off x="2060830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5" name="Oval 144"/>
          <p:cNvSpPr/>
          <p:nvPr/>
        </p:nvSpPr>
        <p:spPr>
          <a:xfrm>
            <a:off x="2105948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6" name="Oval 145"/>
          <p:cNvSpPr/>
          <p:nvPr/>
        </p:nvSpPr>
        <p:spPr>
          <a:xfrm>
            <a:off x="2151065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7" name="Oval 146"/>
          <p:cNvSpPr/>
          <p:nvPr/>
        </p:nvSpPr>
        <p:spPr>
          <a:xfrm>
            <a:off x="2196183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8" name="Oval 147"/>
          <p:cNvSpPr/>
          <p:nvPr/>
        </p:nvSpPr>
        <p:spPr>
          <a:xfrm>
            <a:off x="2241301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9" name="Oval 148"/>
          <p:cNvSpPr/>
          <p:nvPr/>
        </p:nvSpPr>
        <p:spPr>
          <a:xfrm>
            <a:off x="2286418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0" name="Oval 149"/>
          <p:cNvSpPr/>
          <p:nvPr/>
        </p:nvSpPr>
        <p:spPr>
          <a:xfrm>
            <a:off x="2331536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1" name="Oval 150"/>
          <p:cNvSpPr/>
          <p:nvPr/>
        </p:nvSpPr>
        <p:spPr>
          <a:xfrm>
            <a:off x="2376654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2" name="Oval 151"/>
          <p:cNvSpPr/>
          <p:nvPr/>
        </p:nvSpPr>
        <p:spPr>
          <a:xfrm>
            <a:off x="2421771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3" name="Oval 152"/>
          <p:cNvSpPr/>
          <p:nvPr/>
        </p:nvSpPr>
        <p:spPr>
          <a:xfrm>
            <a:off x="2466889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4" name="Oval 153"/>
          <p:cNvSpPr/>
          <p:nvPr/>
        </p:nvSpPr>
        <p:spPr>
          <a:xfrm>
            <a:off x="2512007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5" name="Oval 154"/>
          <p:cNvSpPr/>
          <p:nvPr/>
        </p:nvSpPr>
        <p:spPr>
          <a:xfrm>
            <a:off x="1790124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6" name="Oval 155"/>
          <p:cNvSpPr/>
          <p:nvPr/>
        </p:nvSpPr>
        <p:spPr>
          <a:xfrm>
            <a:off x="2602242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7" name="Oval 156"/>
          <p:cNvSpPr/>
          <p:nvPr/>
        </p:nvSpPr>
        <p:spPr>
          <a:xfrm>
            <a:off x="2647360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8" name="Oval 157"/>
          <p:cNvSpPr/>
          <p:nvPr/>
        </p:nvSpPr>
        <p:spPr>
          <a:xfrm>
            <a:off x="2692477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9" name="Oval 158"/>
          <p:cNvSpPr/>
          <p:nvPr/>
        </p:nvSpPr>
        <p:spPr>
          <a:xfrm>
            <a:off x="2737595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0" name="Oval 159"/>
          <p:cNvSpPr/>
          <p:nvPr/>
        </p:nvSpPr>
        <p:spPr>
          <a:xfrm>
            <a:off x="2782713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1" name="Oval 160"/>
          <p:cNvSpPr/>
          <p:nvPr/>
        </p:nvSpPr>
        <p:spPr>
          <a:xfrm>
            <a:off x="2827830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2" name="Oval 161"/>
          <p:cNvSpPr/>
          <p:nvPr/>
        </p:nvSpPr>
        <p:spPr>
          <a:xfrm>
            <a:off x="2872948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3" name="Oval 162"/>
          <p:cNvSpPr/>
          <p:nvPr/>
        </p:nvSpPr>
        <p:spPr>
          <a:xfrm>
            <a:off x="2918066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4" name="Oval 163"/>
          <p:cNvSpPr/>
          <p:nvPr/>
        </p:nvSpPr>
        <p:spPr>
          <a:xfrm>
            <a:off x="2963183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5" name="Oval 164"/>
          <p:cNvSpPr/>
          <p:nvPr/>
        </p:nvSpPr>
        <p:spPr>
          <a:xfrm>
            <a:off x="3008301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6" name="Oval 165"/>
          <p:cNvSpPr/>
          <p:nvPr/>
        </p:nvSpPr>
        <p:spPr>
          <a:xfrm>
            <a:off x="3053419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7" name="Oval 166"/>
          <p:cNvSpPr/>
          <p:nvPr/>
        </p:nvSpPr>
        <p:spPr>
          <a:xfrm>
            <a:off x="3098536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8" name="Oval 167"/>
          <p:cNvSpPr/>
          <p:nvPr/>
        </p:nvSpPr>
        <p:spPr>
          <a:xfrm>
            <a:off x="3143654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9" name="Oval 168"/>
          <p:cNvSpPr/>
          <p:nvPr/>
        </p:nvSpPr>
        <p:spPr>
          <a:xfrm>
            <a:off x="3188772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70" name="Oval 169"/>
          <p:cNvSpPr/>
          <p:nvPr/>
        </p:nvSpPr>
        <p:spPr>
          <a:xfrm>
            <a:off x="3233889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71" name="Oval 170"/>
          <p:cNvSpPr/>
          <p:nvPr/>
        </p:nvSpPr>
        <p:spPr>
          <a:xfrm>
            <a:off x="3279007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72" name="Oval 171"/>
          <p:cNvSpPr/>
          <p:nvPr/>
        </p:nvSpPr>
        <p:spPr>
          <a:xfrm>
            <a:off x="2557124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73" name="Oval 172"/>
          <p:cNvSpPr/>
          <p:nvPr/>
        </p:nvSpPr>
        <p:spPr>
          <a:xfrm>
            <a:off x="301241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74" name="Oval 173"/>
          <p:cNvSpPr/>
          <p:nvPr/>
        </p:nvSpPr>
        <p:spPr>
          <a:xfrm>
            <a:off x="346359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75" name="Oval 174"/>
          <p:cNvSpPr/>
          <p:nvPr/>
        </p:nvSpPr>
        <p:spPr>
          <a:xfrm>
            <a:off x="391477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76" name="Oval 175"/>
          <p:cNvSpPr/>
          <p:nvPr/>
        </p:nvSpPr>
        <p:spPr>
          <a:xfrm>
            <a:off x="436594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77" name="Oval 176"/>
          <p:cNvSpPr/>
          <p:nvPr/>
        </p:nvSpPr>
        <p:spPr>
          <a:xfrm>
            <a:off x="481712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78" name="Oval 177"/>
          <p:cNvSpPr/>
          <p:nvPr/>
        </p:nvSpPr>
        <p:spPr>
          <a:xfrm>
            <a:off x="526830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79" name="Oval 178"/>
          <p:cNvSpPr/>
          <p:nvPr/>
        </p:nvSpPr>
        <p:spPr>
          <a:xfrm>
            <a:off x="571947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0" name="Oval 179"/>
          <p:cNvSpPr/>
          <p:nvPr/>
        </p:nvSpPr>
        <p:spPr>
          <a:xfrm>
            <a:off x="617065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1" name="Oval 180"/>
          <p:cNvSpPr/>
          <p:nvPr/>
        </p:nvSpPr>
        <p:spPr>
          <a:xfrm>
            <a:off x="662183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2" name="Oval 181"/>
          <p:cNvSpPr/>
          <p:nvPr/>
        </p:nvSpPr>
        <p:spPr>
          <a:xfrm>
            <a:off x="707300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3" name="Oval 182"/>
          <p:cNvSpPr/>
          <p:nvPr/>
        </p:nvSpPr>
        <p:spPr>
          <a:xfrm>
            <a:off x="752418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4" name="Oval 183"/>
          <p:cNvSpPr/>
          <p:nvPr/>
        </p:nvSpPr>
        <p:spPr>
          <a:xfrm>
            <a:off x="797536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5" name="Oval 184"/>
          <p:cNvSpPr/>
          <p:nvPr/>
        </p:nvSpPr>
        <p:spPr>
          <a:xfrm>
            <a:off x="842653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6" name="Oval 185"/>
          <p:cNvSpPr/>
          <p:nvPr/>
        </p:nvSpPr>
        <p:spPr>
          <a:xfrm>
            <a:off x="887771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7" name="Oval 186"/>
          <p:cNvSpPr/>
          <p:nvPr/>
        </p:nvSpPr>
        <p:spPr>
          <a:xfrm>
            <a:off x="932889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8" name="Oval 187"/>
          <p:cNvSpPr/>
          <p:nvPr/>
        </p:nvSpPr>
        <p:spPr>
          <a:xfrm>
            <a:off x="978006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9" name="Oval 188"/>
          <p:cNvSpPr/>
          <p:nvPr/>
        </p:nvSpPr>
        <p:spPr>
          <a:xfrm>
            <a:off x="256124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0" name="Oval 189"/>
          <p:cNvSpPr/>
          <p:nvPr/>
        </p:nvSpPr>
        <p:spPr>
          <a:xfrm>
            <a:off x="1068242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1" name="Oval 190"/>
          <p:cNvSpPr/>
          <p:nvPr/>
        </p:nvSpPr>
        <p:spPr>
          <a:xfrm>
            <a:off x="1113359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2" name="Oval 191"/>
          <p:cNvSpPr/>
          <p:nvPr/>
        </p:nvSpPr>
        <p:spPr>
          <a:xfrm>
            <a:off x="1158477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3" name="Oval 192"/>
          <p:cNvSpPr/>
          <p:nvPr/>
        </p:nvSpPr>
        <p:spPr>
          <a:xfrm>
            <a:off x="1203595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4" name="Oval 193"/>
          <p:cNvSpPr/>
          <p:nvPr/>
        </p:nvSpPr>
        <p:spPr>
          <a:xfrm>
            <a:off x="1248712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5" name="Oval 194"/>
          <p:cNvSpPr/>
          <p:nvPr/>
        </p:nvSpPr>
        <p:spPr>
          <a:xfrm>
            <a:off x="1293830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6" name="Oval 195"/>
          <p:cNvSpPr/>
          <p:nvPr/>
        </p:nvSpPr>
        <p:spPr>
          <a:xfrm>
            <a:off x="1338948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7" name="Oval 196"/>
          <p:cNvSpPr/>
          <p:nvPr/>
        </p:nvSpPr>
        <p:spPr>
          <a:xfrm>
            <a:off x="1384065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8" name="Oval 197"/>
          <p:cNvSpPr/>
          <p:nvPr/>
        </p:nvSpPr>
        <p:spPr>
          <a:xfrm>
            <a:off x="1429183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9" name="Oval 198"/>
          <p:cNvSpPr/>
          <p:nvPr/>
        </p:nvSpPr>
        <p:spPr>
          <a:xfrm>
            <a:off x="1474301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0" name="Oval 199"/>
          <p:cNvSpPr/>
          <p:nvPr/>
        </p:nvSpPr>
        <p:spPr>
          <a:xfrm>
            <a:off x="1519418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1" name="Oval 200"/>
          <p:cNvSpPr/>
          <p:nvPr/>
        </p:nvSpPr>
        <p:spPr>
          <a:xfrm>
            <a:off x="1564536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2" name="Oval 201"/>
          <p:cNvSpPr/>
          <p:nvPr/>
        </p:nvSpPr>
        <p:spPr>
          <a:xfrm>
            <a:off x="1609654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3" name="Oval 202"/>
          <p:cNvSpPr/>
          <p:nvPr/>
        </p:nvSpPr>
        <p:spPr>
          <a:xfrm>
            <a:off x="1654771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4" name="Oval 203"/>
          <p:cNvSpPr/>
          <p:nvPr/>
        </p:nvSpPr>
        <p:spPr>
          <a:xfrm>
            <a:off x="1699889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5" name="Oval 204"/>
          <p:cNvSpPr/>
          <p:nvPr/>
        </p:nvSpPr>
        <p:spPr>
          <a:xfrm>
            <a:off x="1745006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6" name="Oval 205"/>
          <p:cNvSpPr/>
          <p:nvPr/>
        </p:nvSpPr>
        <p:spPr>
          <a:xfrm>
            <a:off x="1023124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7" name="Oval 206"/>
          <p:cNvSpPr/>
          <p:nvPr/>
        </p:nvSpPr>
        <p:spPr>
          <a:xfrm>
            <a:off x="3324125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8" name="Oval 207"/>
          <p:cNvSpPr/>
          <p:nvPr/>
        </p:nvSpPr>
        <p:spPr>
          <a:xfrm>
            <a:off x="3369242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9" name="Oval 208"/>
          <p:cNvSpPr/>
          <p:nvPr/>
        </p:nvSpPr>
        <p:spPr>
          <a:xfrm>
            <a:off x="3414360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0" name="Oval 209"/>
          <p:cNvSpPr/>
          <p:nvPr/>
        </p:nvSpPr>
        <p:spPr>
          <a:xfrm>
            <a:off x="3504595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1" name="Oval 210"/>
          <p:cNvSpPr/>
          <p:nvPr/>
        </p:nvSpPr>
        <p:spPr>
          <a:xfrm>
            <a:off x="3549713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2" name="Oval 211"/>
          <p:cNvSpPr/>
          <p:nvPr/>
        </p:nvSpPr>
        <p:spPr>
          <a:xfrm>
            <a:off x="3594830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3" name="Oval 212"/>
          <p:cNvSpPr/>
          <p:nvPr/>
        </p:nvSpPr>
        <p:spPr>
          <a:xfrm>
            <a:off x="3639948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4" name="Oval 213"/>
          <p:cNvSpPr/>
          <p:nvPr/>
        </p:nvSpPr>
        <p:spPr>
          <a:xfrm>
            <a:off x="3685066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5" name="Oval 214"/>
          <p:cNvSpPr/>
          <p:nvPr/>
        </p:nvSpPr>
        <p:spPr>
          <a:xfrm>
            <a:off x="3730183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6" name="Oval 215"/>
          <p:cNvSpPr/>
          <p:nvPr/>
        </p:nvSpPr>
        <p:spPr>
          <a:xfrm>
            <a:off x="3459478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7" name="Freeform 216"/>
          <p:cNvSpPr/>
          <p:nvPr/>
        </p:nvSpPr>
        <p:spPr>
          <a:xfrm>
            <a:off x="1772690" y="2238132"/>
            <a:ext cx="624468" cy="507224"/>
          </a:xfrm>
          <a:custGeom>
            <a:avLst/>
            <a:gdLst>
              <a:gd name="connsiteX0" fmla="*/ 402729 w 1405372"/>
              <a:gd name="connsiteY0" fmla="*/ 60960 h 1018903"/>
              <a:gd name="connsiteX1" fmla="*/ 254683 w 1405372"/>
              <a:gd name="connsiteY1" fmla="*/ 174172 h 1018903"/>
              <a:gd name="connsiteX2" fmla="*/ 106637 w 1405372"/>
              <a:gd name="connsiteY2" fmla="*/ 252549 h 1018903"/>
              <a:gd name="connsiteX3" fmla="*/ 19552 w 1405372"/>
              <a:gd name="connsiteY3" fmla="*/ 435429 h 1018903"/>
              <a:gd name="connsiteX4" fmla="*/ 2134 w 1405372"/>
              <a:gd name="connsiteY4" fmla="*/ 513806 h 1018903"/>
              <a:gd name="connsiteX5" fmla="*/ 185014 w 1405372"/>
              <a:gd name="connsiteY5" fmla="*/ 783772 h 1018903"/>
              <a:gd name="connsiteX6" fmla="*/ 446272 w 1405372"/>
              <a:gd name="connsiteY6" fmla="*/ 923109 h 1018903"/>
              <a:gd name="connsiteX7" fmla="*/ 855574 w 1405372"/>
              <a:gd name="connsiteY7" fmla="*/ 1018903 h 1018903"/>
              <a:gd name="connsiteX8" fmla="*/ 1264877 w 1405372"/>
              <a:gd name="connsiteY8" fmla="*/ 879566 h 1018903"/>
              <a:gd name="connsiteX9" fmla="*/ 1378089 w 1405372"/>
              <a:gd name="connsiteY9" fmla="*/ 687977 h 1018903"/>
              <a:gd name="connsiteX10" fmla="*/ 1404214 w 1405372"/>
              <a:gd name="connsiteY10" fmla="*/ 583475 h 1018903"/>
              <a:gd name="connsiteX11" fmla="*/ 1291003 w 1405372"/>
              <a:gd name="connsiteY11" fmla="*/ 278675 h 1018903"/>
              <a:gd name="connsiteX12" fmla="*/ 1195209 w 1405372"/>
              <a:gd name="connsiteY12" fmla="*/ 139337 h 1018903"/>
              <a:gd name="connsiteX13" fmla="*/ 1099414 w 1405372"/>
              <a:gd name="connsiteY13" fmla="*/ 87086 h 1018903"/>
              <a:gd name="connsiteX14" fmla="*/ 1055872 w 1405372"/>
              <a:gd name="connsiteY14" fmla="*/ 43543 h 1018903"/>
              <a:gd name="connsiteX15" fmla="*/ 942660 w 1405372"/>
              <a:gd name="connsiteY15" fmla="*/ 0 h 1018903"/>
              <a:gd name="connsiteX16" fmla="*/ 568192 w 1405372"/>
              <a:gd name="connsiteY16" fmla="*/ 17417 h 1018903"/>
              <a:gd name="connsiteX17" fmla="*/ 402729 w 1405372"/>
              <a:gd name="connsiteY17" fmla="*/ 60960 h 1018903"/>
              <a:gd name="connsiteX0" fmla="*/ 402729 w 1405372"/>
              <a:gd name="connsiteY0" fmla="*/ 60960 h 1018903"/>
              <a:gd name="connsiteX1" fmla="*/ 254683 w 1405372"/>
              <a:gd name="connsiteY1" fmla="*/ 174172 h 1018903"/>
              <a:gd name="connsiteX2" fmla="*/ 106637 w 1405372"/>
              <a:gd name="connsiteY2" fmla="*/ 252549 h 1018903"/>
              <a:gd name="connsiteX3" fmla="*/ 19552 w 1405372"/>
              <a:gd name="connsiteY3" fmla="*/ 435429 h 1018903"/>
              <a:gd name="connsiteX4" fmla="*/ 2134 w 1405372"/>
              <a:gd name="connsiteY4" fmla="*/ 513806 h 1018903"/>
              <a:gd name="connsiteX5" fmla="*/ 185014 w 1405372"/>
              <a:gd name="connsiteY5" fmla="*/ 783772 h 1018903"/>
              <a:gd name="connsiteX6" fmla="*/ 647040 w 1405372"/>
              <a:gd name="connsiteY6" fmla="*/ 923109 h 1018903"/>
              <a:gd name="connsiteX7" fmla="*/ 855574 w 1405372"/>
              <a:gd name="connsiteY7" fmla="*/ 1018903 h 1018903"/>
              <a:gd name="connsiteX8" fmla="*/ 1264877 w 1405372"/>
              <a:gd name="connsiteY8" fmla="*/ 879566 h 1018903"/>
              <a:gd name="connsiteX9" fmla="*/ 1378089 w 1405372"/>
              <a:gd name="connsiteY9" fmla="*/ 687977 h 1018903"/>
              <a:gd name="connsiteX10" fmla="*/ 1404214 w 1405372"/>
              <a:gd name="connsiteY10" fmla="*/ 583475 h 1018903"/>
              <a:gd name="connsiteX11" fmla="*/ 1291003 w 1405372"/>
              <a:gd name="connsiteY11" fmla="*/ 278675 h 1018903"/>
              <a:gd name="connsiteX12" fmla="*/ 1195209 w 1405372"/>
              <a:gd name="connsiteY12" fmla="*/ 139337 h 1018903"/>
              <a:gd name="connsiteX13" fmla="*/ 1099414 w 1405372"/>
              <a:gd name="connsiteY13" fmla="*/ 87086 h 1018903"/>
              <a:gd name="connsiteX14" fmla="*/ 1055872 w 1405372"/>
              <a:gd name="connsiteY14" fmla="*/ 43543 h 1018903"/>
              <a:gd name="connsiteX15" fmla="*/ 942660 w 1405372"/>
              <a:gd name="connsiteY15" fmla="*/ 0 h 1018903"/>
              <a:gd name="connsiteX16" fmla="*/ 568192 w 1405372"/>
              <a:gd name="connsiteY16" fmla="*/ 17417 h 1018903"/>
              <a:gd name="connsiteX17" fmla="*/ 402729 w 1405372"/>
              <a:gd name="connsiteY17" fmla="*/ 60960 h 10189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405372" h="1018903">
                <a:moveTo>
                  <a:pt x="402729" y="60960"/>
                </a:moveTo>
                <a:cubicBezTo>
                  <a:pt x="350478" y="87086"/>
                  <a:pt x="306840" y="140423"/>
                  <a:pt x="254683" y="174172"/>
                </a:cubicBezTo>
                <a:cubicBezTo>
                  <a:pt x="207803" y="204506"/>
                  <a:pt x="143990" y="211045"/>
                  <a:pt x="106637" y="252549"/>
                </a:cubicBezTo>
                <a:cubicBezTo>
                  <a:pt x="61469" y="302735"/>
                  <a:pt x="48580" y="374469"/>
                  <a:pt x="19552" y="435429"/>
                </a:cubicBezTo>
                <a:cubicBezTo>
                  <a:pt x="13746" y="461555"/>
                  <a:pt x="0" y="487128"/>
                  <a:pt x="2134" y="513806"/>
                </a:cubicBezTo>
                <a:cubicBezTo>
                  <a:pt x="13947" y="661466"/>
                  <a:pt x="54661" y="697794"/>
                  <a:pt x="185014" y="783772"/>
                </a:cubicBezTo>
                <a:cubicBezTo>
                  <a:pt x="267404" y="838114"/>
                  <a:pt x="554682" y="888307"/>
                  <a:pt x="647040" y="923109"/>
                </a:cubicBezTo>
                <a:cubicBezTo>
                  <a:pt x="836118" y="994356"/>
                  <a:pt x="704622" y="1000035"/>
                  <a:pt x="855574" y="1018903"/>
                </a:cubicBezTo>
                <a:cubicBezTo>
                  <a:pt x="1012865" y="992688"/>
                  <a:pt x="1150526" y="1005353"/>
                  <a:pt x="1264877" y="879566"/>
                </a:cubicBezTo>
                <a:cubicBezTo>
                  <a:pt x="1314775" y="824678"/>
                  <a:pt x="1340352" y="751840"/>
                  <a:pt x="1378089" y="687977"/>
                </a:cubicBezTo>
                <a:cubicBezTo>
                  <a:pt x="1386797" y="653143"/>
                  <a:pt x="1405372" y="619362"/>
                  <a:pt x="1404214" y="583475"/>
                </a:cubicBezTo>
                <a:cubicBezTo>
                  <a:pt x="1399983" y="452329"/>
                  <a:pt x="1357699" y="385389"/>
                  <a:pt x="1291003" y="278675"/>
                </a:cubicBezTo>
                <a:cubicBezTo>
                  <a:pt x="1261131" y="230879"/>
                  <a:pt x="1235064" y="179192"/>
                  <a:pt x="1195209" y="139337"/>
                </a:cubicBezTo>
                <a:cubicBezTo>
                  <a:pt x="1169490" y="113618"/>
                  <a:pt x="1129387" y="107692"/>
                  <a:pt x="1099414" y="87086"/>
                </a:cubicBezTo>
                <a:cubicBezTo>
                  <a:pt x="1082500" y="75457"/>
                  <a:pt x="1073815" y="53511"/>
                  <a:pt x="1055872" y="43543"/>
                </a:cubicBezTo>
                <a:cubicBezTo>
                  <a:pt x="1020528" y="23907"/>
                  <a:pt x="942660" y="0"/>
                  <a:pt x="942660" y="0"/>
                </a:cubicBezTo>
                <a:lnTo>
                  <a:pt x="568192" y="17417"/>
                </a:lnTo>
                <a:cubicBezTo>
                  <a:pt x="515731" y="20857"/>
                  <a:pt x="454980" y="34834"/>
                  <a:pt x="402729" y="60960"/>
                </a:cubicBezTo>
                <a:close/>
              </a:path>
            </a:pathLst>
          </a:cu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8" name="Freeform 217"/>
          <p:cNvSpPr/>
          <p:nvPr/>
        </p:nvSpPr>
        <p:spPr>
          <a:xfrm>
            <a:off x="2040319" y="2327342"/>
            <a:ext cx="267629" cy="223025"/>
          </a:xfrm>
          <a:custGeom>
            <a:avLst/>
            <a:gdLst>
              <a:gd name="connsiteX0" fmla="*/ 253857 w 649181"/>
              <a:gd name="connsiteY0" fmla="*/ 60960 h 495352"/>
              <a:gd name="connsiteX1" fmla="*/ 114520 w 649181"/>
              <a:gd name="connsiteY1" fmla="*/ 104503 h 495352"/>
              <a:gd name="connsiteX2" fmla="*/ 18725 w 649181"/>
              <a:gd name="connsiteY2" fmla="*/ 182880 h 495352"/>
              <a:gd name="connsiteX3" fmla="*/ 1308 w 649181"/>
              <a:gd name="connsiteY3" fmla="*/ 235131 h 495352"/>
              <a:gd name="connsiteX4" fmla="*/ 53560 w 649181"/>
              <a:gd name="connsiteY4" fmla="*/ 330926 h 495352"/>
              <a:gd name="connsiteX5" fmla="*/ 236440 w 649181"/>
              <a:gd name="connsiteY5" fmla="*/ 452846 h 495352"/>
              <a:gd name="connsiteX6" fmla="*/ 279982 w 649181"/>
              <a:gd name="connsiteY6" fmla="*/ 478971 h 495352"/>
              <a:gd name="connsiteX7" fmla="*/ 428028 w 649181"/>
              <a:gd name="connsiteY7" fmla="*/ 478971 h 495352"/>
              <a:gd name="connsiteX8" fmla="*/ 497697 w 649181"/>
              <a:gd name="connsiteY8" fmla="*/ 470263 h 495352"/>
              <a:gd name="connsiteX9" fmla="*/ 523822 w 649181"/>
              <a:gd name="connsiteY9" fmla="*/ 452846 h 495352"/>
              <a:gd name="connsiteX10" fmla="*/ 610908 w 649181"/>
              <a:gd name="connsiteY10" fmla="*/ 383177 h 495352"/>
              <a:gd name="connsiteX11" fmla="*/ 637034 w 649181"/>
              <a:gd name="connsiteY11" fmla="*/ 365760 h 495352"/>
              <a:gd name="connsiteX12" fmla="*/ 645742 w 649181"/>
              <a:gd name="connsiteY12" fmla="*/ 330926 h 495352"/>
              <a:gd name="connsiteX13" fmla="*/ 558657 w 649181"/>
              <a:gd name="connsiteY13" fmla="*/ 139337 h 495352"/>
              <a:gd name="connsiteX14" fmla="*/ 549948 w 649181"/>
              <a:gd name="connsiteY14" fmla="*/ 113211 h 495352"/>
              <a:gd name="connsiteX15" fmla="*/ 506405 w 649181"/>
              <a:gd name="connsiteY15" fmla="*/ 69668 h 495352"/>
              <a:gd name="connsiteX16" fmla="*/ 462862 w 649181"/>
              <a:gd name="connsiteY16" fmla="*/ 8708 h 495352"/>
              <a:gd name="connsiteX17" fmla="*/ 384485 w 649181"/>
              <a:gd name="connsiteY17" fmla="*/ 0 h 495352"/>
              <a:gd name="connsiteX18" fmla="*/ 349651 w 649181"/>
              <a:gd name="connsiteY18" fmla="*/ 8708 h 495352"/>
              <a:gd name="connsiteX19" fmla="*/ 306108 w 649181"/>
              <a:gd name="connsiteY19" fmla="*/ 52251 h 495352"/>
              <a:gd name="connsiteX20" fmla="*/ 253857 w 649181"/>
              <a:gd name="connsiteY20" fmla="*/ 60960 h 495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649181" h="495352">
                <a:moveTo>
                  <a:pt x="253857" y="60960"/>
                </a:moveTo>
                <a:cubicBezTo>
                  <a:pt x="207411" y="75474"/>
                  <a:pt x="157719" y="82104"/>
                  <a:pt x="114520" y="104503"/>
                </a:cubicBezTo>
                <a:cubicBezTo>
                  <a:pt x="77893" y="123495"/>
                  <a:pt x="18725" y="182880"/>
                  <a:pt x="18725" y="182880"/>
                </a:cubicBezTo>
                <a:cubicBezTo>
                  <a:pt x="12919" y="200297"/>
                  <a:pt x="0" y="216819"/>
                  <a:pt x="1308" y="235131"/>
                </a:cubicBezTo>
                <a:cubicBezTo>
                  <a:pt x="4661" y="282077"/>
                  <a:pt x="23352" y="304272"/>
                  <a:pt x="53560" y="330926"/>
                </a:cubicBezTo>
                <a:cubicBezTo>
                  <a:pt x="185696" y="447515"/>
                  <a:pt x="126316" y="421380"/>
                  <a:pt x="236440" y="452846"/>
                </a:cubicBezTo>
                <a:cubicBezTo>
                  <a:pt x="250954" y="461554"/>
                  <a:pt x="263804" y="473993"/>
                  <a:pt x="279982" y="478971"/>
                </a:cubicBezTo>
                <a:cubicBezTo>
                  <a:pt x="333219" y="495352"/>
                  <a:pt x="374143" y="485310"/>
                  <a:pt x="428028" y="478971"/>
                </a:cubicBezTo>
                <a:lnTo>
                  <a:pt x="497697" y="470263"/>
                </a:lnTo>
                <a:cubicBezTo>
                  <a:pt x="506405" y="464457"/>
                  <a:pt x="515526" y="459227"/>
                  <a:pt x="523822" y="452846"/>
                </a:cubicBezTo>
                <a:cubicBezTo>
                  <a:pt x="553288" y="430180"/>
                  <a:pt x="579976" y="403798"/>
                  <a:pt x="610908" y="383177"/>
                </a:cubicBezTo>
                <a:lnTo>
                  <a:pt x="637034" y="365760"/>
                </a:lnTo>
                <a:cubicBezTo>
                  <a:pt x="639937" y="354149"/>
                  <a:pt x="649181" y="342390"/>
                  <a:pt x="645742" y="330926"/>
                </a:cubicBezTo>
                <a:cubicBezTo>
                  <a:pt x="614160" y="225652"/>
                  <a:pt x="593172" y="216996"/>
                  <a:pt x="558657" y="139337"/>
                </a:cubicBezTo>
                <a:cubicBezTo>
                  <a:pt x="554929" y="130948"/>
                  <a:pt x="555456" y="120555"/>
                  <a:pt x="549948" y="113211"/>
                </a:cubicBezTo>
                <a:cubicBezTo>
                  <a:pt x="537632" y="96790"/>
                  <a:pt x="519007" y="85871"/>
                  <a:pt x="506405" y="69668"/>
                </a:cubicBezTo>
                <a:cubicBezTo>
                  <a:pt x="492337" y="51580"/>
                  <a:pt x="489765" y="17676"/>
                  <a:pt x="462862" y="8708"/>
                </a:cubicBezTo>
                <a:cubicBezTo>
                  <a:pt x="437924" y="396"/>
                  <a:pt x="410611" y="2903"/>
                  <a:pt x="384485" y="0"/>
                </a:cubicBezTo>
                <a:cubicBezTo>
                  <a:pt x="372874" y="2903"/>
                  <a:pt x="359610" y="2069"/>
                  <a:pt x="349651" y="8708"/>
                </a:cubicBezTo>
                <a:cubicBezTo>
                  <a:pt x="332572" y="20094"/>
                  <a:pt x="326634" y="52251"/>
                  <a:pt x="306108" y="52251"/>
                </a:cubicBezTo>
                <a:lnTo>
                  <a:pt x="253857" y="60960"/>
                </a:lnTo>
                <a:close/>
              </a:path>
            </a:pathLst>
          </a:custGeom>
          <a:solidFill>
            <a:srgbClr val="1F497D">
              <a:lumMod val="75000"/>
            </a:srgbClr>
          </a:solidFill>
          <a:ln w="25400" cap="flat" cmpd="sng" algn="ctr">
            <a:solidFill>
              <a:srgbClr val="1F497D">
                <a:lumMod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9" name="Oval 218"/>
          <p:cNvSpPr>
            <a:spLocks/>
          </p:cNvSpPr>
          <p:nvPr/>
        </p:nvSpPr>
        <p:spPr>
          <a:xfrm>
            <a:off x="3296224" y="2683977"/>
            <a:ext cx="54864" cy="54864"/>
          </a:xfrm>
          <a:prstGeom prst="ellipse">
            <a:avLst/>
          </a:prstGeom>
          <a:solidFill>
            <a:schemeClr val="accent6">
              <a:lumMod val="75000"/>
            </a:schemeClr>
          </a:solidFill>
          <a:ln w="9525" cap="flat" cmpd="sng" algn="ctr">
            <a:solidFill>
              <a:srgbClr val="FF9966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20" name="Oval 219"/>
          <p:cNvSpPr>
            <a:spLocks/>
          </p:cNvSpPr>
          <p:nvPr/>
        </p:nvSpPr>
        <p:spPr>
          <a:xfrm>
            <a:off x="3125263" y="2759104"/>
            <a:ext cx="54864" cy="54864"/>
          </a:xfrm>
          <a:prstGeom prst="ellipse">
            <a:avLst/>
          </a:prstGeom>
          <a:solidFill>
            <a:schemeClr val="accent6">
              <a:lumMod val="75000"/>
            </a:schemeClr>
          </a:solidFill>
          <a:ln w="9525" cap="flat" cmpd="sng" algn="ctr">
            <a:solidFill>
              <a:srgbClr val="FF9966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21" name="Oval 220"/>
          <p:cNvSpPr>
            <a:spLocks/>
          </p:cNvSpPr>
          <p:nvPr/>
        </p:nvSpPr>
        <p:spPr>
          <a:xfrm>
            <a:off x="3262771" y="2759104"/>
            <a:ext cx="54864" cy="54864"/>
          </a:xfrm>
          <a:prstGeom prst="ellipse">
            <a:avLst/>
          </a:prstGeom>
          <a:solidFill>
            <a:schemeClr val="accent6">
              <a:lumMod val="75000"/>
            </a:schemeClr>
          </a:solidFill>
          <a:ln w="9525" cap="flat" cmpd="sng" algn="ctr">
            <a:solidFill>
              <a:srgbClr val="FF9966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22" name="Oval 221"/>
          <p:cNvSpPr>
            <a:spLocks/>
          </p:cNvSpPr>
          <p:nvPr/>
        </p:nvSpPr>
        <p:spPr>
          <a:xfrm>
            <a:off x="3574726" y="2759104"/>
            <a:ext cx="54864" cy="54864"/>
          </a:xfrm>
          <a:prstGeom prst="ellipse">
            <a:avLst/>
          </a:prstGeom>
          <a:solidFill>
            <a:schemeClr val="accent6">
              <a:lumMod val="75000"/>
            </a:schemeClr>
          </a:solidFill>
          <a:ln w="9525" cap="flat" cmpd="sng" algn="ctr">
            <a:solidFill>
              <a:srgbClr val="FF9966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23" name="Oval 222"/>
          <p:cNvSpPr>
            <a:spLocks/>
          </p:cNvSpPr>
          <p:nvPr/>
        </p:nvSpPr>
        <p:spPr>
          <a:xfrm>
            <a:off x="3530121" y="2701956"/>
            <a:ext cx="54864" cy="54864"/>
          </a:xfrm>
          <a:prstGeom prst="ellipse">
            <a:avLst/>
          </a:prstGeom>
          <a:solidFill>
            <a:schemeClr val="accent6">
              <a:lumMod val="75000"/>
            </a:schemeClr>
          </a:solidFill>
          <a:ln w="9525" cap="flat" cmpd="sng" algn="ctr">
            <a:solidFill>
              <a:srgbClr val="FF9966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24" name="Oval 223"/>
          <p:cNvSpPr>
            <a:spLocks/>
          </p:cNvSpPr>
          <p:nvPr/>
        </p:nvSpPr>
        <p:spPr>
          <a:xfrm>
            <a:off x="2712750" y="2759104"/>
            <a:ext cx="54864" cy="54864"/>
          </a:xfrm>
          <a:prstGeom prst="ellipse">
            <a:avLst/>
          </a:prstGeom>
          <a:solidFill>
            <a:schemeClr val="accent6">
              <a:lumMod val="75000"/>
            </a:schemeClr>
          </a:solidFill>
          <a:ln w="9525" cap="flat" cmpd="sng" algn="ctr">
            <a:solidFill>
              <a:srgbClr val="FF9966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25" name="Oval 224"/>
          <p:cNvSpPr>
            <a:spLocks/>
          </p:cNvSpPr>
          <p:nvPr/>
        </p:nvSpPr>
        <p:spPr>
          <a:xfrm>
            <a:off x="2717707" y="2585447"/>
            <a:ext cx="54864" cy="54864"/>
          </a:xfrm>
          <a:prstGeom prst="ellipse">
            <a:avLst/>
          </a:prstGeom>
          <a:solidFill>
            <a:schemeClr val="accent6">
              <a:lumMod val="75000"/>
            </a:schemeClr>
          </a:solidFill>
          <a:ln w="9525" cap="flat" cmpd="sng" algn="ctr">
            <a:solidFill>
              <a:srgbClr val="FF9966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26" name="Oval 225"/>
          <p:cNvSpPr>
            <a:spLocks/>
          </p:cNvSpPr>
          <p:nvPr/>
        </p:nvSpPr>
        <p:spPr>
          <a:xfrm>
            <a:off x="2850255" y="2759104"/>
            <a:ext cx="54864" cy="54864"/>
          </a:xfrm>
          <a:prstGeom prst="ellipse">
            <a:avLst/>
          </a:prstGeom>
          <a:solidFill>
            <a:schemeClr val="accent6">
              <a:lumMod val="75000"/>
            </a:schemeClr>
          </a:solidFill>
          <a:ln w="9525" cap="flat" cmpd="sng" algn="ctr">
            <a:solidFill>
              <a:srgbClr val="FF9966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27" name="Oval 226"/>
          <p:cNvSpPr>
            <a:spLocks/>
          </p:cNvSpPr>
          <p:nvPr/>
        </p:nvSpPr>
        <p:spPr>
          <a:xfrm>
            <a:off x="2300238" y="2759104"/>
            <a:ext cx="54864" cy="54864"/>
          </a:xfrm>
          <a:prstGeom prst="ellipse">
            <a:avLst/>
          </a:prstGeom>
          <a:solidFill>
            <a:schemeClr val="accent6">
              <a:lumMod val="75000"/>
            </a:schemeClr>
          </a:solidFill>
          <a:ln w="9525" cap="flat" cmpd="sng" algn="ctr">
            <a:solidFill>
              <a:srgbClr val="FF9966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28" name="Oval 227"/>
          <p:cNvSpPr>
            <a:spLocks/>
          </p:cNvSpPr>
          <p:nvPr/>
        </p:nvSpPr>
        <p:spPr>
          <a:xfrm>
            <a:off x="2040318" y="2759104"/>
            <a:ext cx="54864" cy="54864"/>
          </a:xfrm>
          <a:prstGeom prst="ellipse">
            <a:avLst/>
          </a:prstGeom>
          <a:solidFill>
            <a:schemeClr val="accent6">
              <a:lumMod val="75000"/>
            </a:schemeClr>
          </a:solidFill>
          <a:ln w="9525" cap="flat" cmpd="sng" algn="ctr">
            <a:solidFill>
              <a:srgbClr val="FF9966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29" name="Oval 228"/>
          <p:cNvSpPr>
            <a:spLocks/>
          </p:cNvSpPr>
          <p:nvPr/>
        </p:nvSpPr>
        <p:spPr>
          <a:xfrm>
            <a:off x="2437742" y="2759104"/>
            <a:ext cx="54864" cy="54864"/>
          </a:xfrm>
          <a:prstGeom prst="ellipse">
            <a:avLst/>
          </a:prstGeom>
          <a:solidFill>
            <a:schemeClr val="accent6">
              <a:lumMod val="75000"/>
            </a:schemeClr>
          </a:solidFill>
          <a:ln w="9525" cap="flat" cmpd="sng" algn="ctr">
            <a:solidFill>
              <a:srgbClr val="FF9966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0" name="Oval 229"/>
          <p:cNvSpPr>
            <a:spLocks/>
          </p:cNvSpPr>
          <p:nvPr/>
        </p:nvSpPr>
        <p:spPr>
          <a:xfrm>
            <a:off x="1817293" y="2759104"/>
            <a:ext cx="54864" cy="54864"/>
          </a:xfrm>
          <a:prstGeom prst="ellipse">
            <a:avLst/>
          </a:prstGeom>
          <a:solidFill>
            <a:schemeClr val="accent6">
              <a:lumMod val="75000"/>
            </a:schemeClr>
          </a:solidFill>
          <a:ln w="9525" cap="flat" cmpd="sng" algn="ctr">
            <a:solidFill>
              <a:srgbClr val="FF9966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1" name="Oval 230"/>
          <p:cNvSpPr>
            <a:spLocks/>
          </p:cNvSpPr>
          <p:nvPr/>
        </p:nvSpPr>
        <p:spPr>
          <a:xfrm>
            <a:off x="2977020" y="2665131"/>
            <a:ext cx="54864" cy="54864"/>
          </a:xfrm>
          <a:prstGeom prst="ellipse">
            <a:avLst/>
          </a:prstGeom>
          <a:solidFill>
            <a:schemeClr val="accent6">
              <a:lumMod val="75000"/>
            </a:schemeClr>
          </a:solidFill>
          <a:ln w="9525" cap="flat" cmpd="sng" algn="ctr">
            <a:solidFill>
              <a:srgbClr val="FF9966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2" name="Oval 231"/>
          <p:cNvSpPr>
            <a:spLocks/>
          </p:cNvSpPr>
          <p:nvPr/>
        </p:nvSpPr>
        <p:spPr>
          <a:xfrm>
            <a:off x="2504209" y="2430841"/>
            <a:ext cx="54864" cy="54864"/>
          </a:xfrm>
          <a:prstGeom prst="ellipse">
            <a:avLst/>
          </a:prstGeom>
          <a:solidFill>
            <a:schemeClr val="accent6">
              <a:lumMod val="75000"/>
            </a:schemeClr>
          </a:solidFill>
          <a:ln w="9525" cap="flat" cmpd="sng" algn="ctr">
            <a:solidFill>
              <a:srgbClr val="FF9966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3" name="Oval 232"/>
          <p:cNvSpPr>
            <a:spLocks/>
          </p:cNvSpPr>
          <p:nvPr/>
        </p:nvSpPr>
        <p:spPr>
          <a:xfrm>
            <a:off x="1337709" y="2759104"/>
            <a:ext cx="54864" cy="54864"/>
          </a:xfrm>
          <a:prstGeom prst="ellipse">
            <a:avLst/>
          </a:prstGeom>
          <a:solidFill>
            <a:schemeClr val="accent6">
              <a:lumMod val="75000"/>
            </a:schemeClr>
          </a:solidFill>
          <a:ln w="9525" cap="flat" cmpd="sng" algn="ctr">
            <a:solidFill>
              <a:srgbClr val="FF9966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4" name="Oval 233"/>
          <p:cNvSpPr>
            <a:spLocks/>
          </p:cNvSpPr>
          <p:nvPr/>
        </p:nvSpPr>
        <p:spPr>
          <a:xfrm>
            <a:off x="1612717" y="2759104"/>
            <a:ext cx="54864" cy="54864"/>
          </a:xfrm>
          <a:prstGeom prst="ellipse">
            <a:avLst/>
          </a:prstGeom>
          <a:solidFill>
            <a:schemeClr val="accent6">
              <a:lumMod val="75000"/>
            </a:schemeClr>
          </a:solidFill>
          <a:ln w="9525" cap="flat" cmpd="sng" algn="ctr">
            <a:solidFill>
              <a:srgbClr val="FF9966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5" name="Oval 234"/>
          <p:cNvSpPr>
            <a:spLocks/>
          </p:cNvSpPr>
          <p:nvPr/>
        </p:nvSpPr>
        <p:spPr>
          <a:xfrm>
            <a:off x="764618" y="2759104"/>
            <a:ext cx="54864" cy="54864"/>
          </a:xfrm>
          <a:prstGeom prst="ellipse">
            <a:avLst/>
          </a:prstGeom>
          <a:solidFill>
            <a:schemeClr val="accent6">
              <a:lumMod val="75000"/>
            </a:schemeClr>
          </a:solidFill>
          <a:ln w="9525" cap="flat" cmpd="sng" algn="ctr">
            <a:solidFill>
              <a:srgbClr val="FF9966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6" name="Oval 235"/>
          <p:cNvSpPr>
            <a:spLocks/>
          </p:cNvSpPr>
          <p:nvPr/>
        </p:nvSpPr>
        <p:spPr>
          <a:xfrm>
            <a:off x="523752" y="2759104"/>
            <a:ext cx="54864" cy="54864"/>
          </a:xfrm>
          <a:prstGeom prst="ellipse">
            <a:avLst/>
          </a:prstGeom>
          <a:solidFill>
            <a:schemeClr val="accent6">
              <a:lumMod val="75000"/>
            </a:schemeClr>
          </a:solidFill>
          <a:ln w="9525" cap="flat" cmpd="sng" algn="ctr">
            <a:solidFill>
              <a:srgbClr val="FF9966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7" name="Oval 236"/>
          <p:cNvSpPr>
            <a:spLocks/>
          </p:cNvSpPr>
          <p:nvPr/>
        </p:nvSpPr>
        <p:spPr>
          <a:xfrm>
            <a:off x="1200204" y="2759104"/>
            <a:ext cx="54864" cy="54864"/>
          </a:xfrm>
          <a:prstGeom prst="ellipse">
            <a:avLst/>
          </a:prstGeom>
          <a:solidFill>
            <a:schemeClr val="accent6">
              <a:lumMod val="75000"/>
            </a:schemeClr>
          </a:solidFill>
          <a:ln w="9525" cap="flat" cmpd="sng" algn="ctr">
            <a:solidFill>
              <a:srgbClr val="FF9966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8" name="Oval 237"/>
          <p:cNvSpPr>
            <a:spLocks/>
          </p:cNvSpPr>
          <p:nvPr/>
        </p:nvSpPr>
        <p:spPr>
          <a:xfrm>
            <a:off x="1304172" y="2638368"/>
            <a:ext cx="54864" cy="54864"/>
          </a:xfrm>
          <a:prstGeom prst="ellipse">
            <a:avLst/>
          </a:prstGeom>
          <a:solidFill>
            <a:schemeClr val="accent6">
              <a:lumMod val="75000"/>
            </a:schemeClr>
          </a:solidFill>
          <a:ln w="9525" cap="flat" cmpd="sng" algn="ctr">
            <a:solidFill>
              <a:srgbClr val="FF9966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9" name="Oval 238"/>
          <p:cNvSpPr>
            <a:spLocks/>
          </p:cNvSpPr>
          <p:nvPr/>
        </p:nvSpPr>
        <p:spPr>
          <a:xfrm>
            <a:off x="1029164" y="2682973"/>
            <a:ext cx="54864" cy="54864"/>
          </a:xfrm>
          <a:prstGeom prst="ellipse">
            <a:avLst/>
          </a:prstGeom>
          <a:solidFill>
            <a:schemeClr val="accent6">
              <a:lumMod val="75000"/>
            </a:schemeClr>
          </a:solidFill>
          <a:ln w="9525" cap="flat" cmpd="sng" algn="ctr">
            <a:solidFill>
              <a:srgbClr val="FF9966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40" name="Oval 239"/>
          <p:cNvSpPr>
            <a:spLocks/>
          </p:cNvSpPr>
          <p:nvPr/>
        </p:nvSpPr>
        <p:spPr>
          <a:xfrm>
            <a:off x="987643" y="2759104"/>
            <a:ext cx="54864" cy="54864"/>
          </a:xfrm>
          <a:prstGeom prst="ellipse">
            <a:avLst/>
          </a:prstGeom>
          <a:solidFill>
            <a:schemeClr val="accent6">
              <a:lumMod val="75000"/>
            </a:schemeClr>
          </a:solidFill>
          <a:ln w="9525" cap="flat" cmpd="sng" algn="ctr">
            <a:solidFill>
              <a:srgbClr val="FF9966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41" name="Oval 240"/>
          <p:cNvSpPr>
            <a:spLocks/>
          </p:cNvSpPr>
          <p:nvPr/>
        </p:nvSpPr>
        <p:spPr>
          <a:xfrm>
            <a:off x="616651" y="2682973"/>
            <a:ext cx="54864" cy="54864"/>
          </a:xfrm>
          <a:prstGeom prst="ellipse">
            <a:avLst/>
          </a:prstGeom>
          <a:solidFill>
            <a:schemeClr val="accent6">
              <a:lumMod val="75000"/>
            </a:schemeClr>
          </a:solidFill>
          <a:ln w="9525" cap="flat" cmpd="sng" algn="ctr">
            <a:solidFill>
              <a:srgbClr val="FF9966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42" name="Oval 241"/>
          <p:cNvSpPr>
            <a:spLocks/>
          </p:cNvSpPr>
          <p:nvPr/>
        </p:nvSpPr>
        <p:spPr>
          <a:xfrm>
            <a:off x="389937" y="2706135"/>
            <a:ext cx="54864" cy="54864"/>
          </a:xfrm>
          <a:prstGeom prst="ellipse">
            <a:avLst/>
          </a:prstGeom>
          <a:solidFill>
            <a:schemeClr val="accent6">
              <a:lumMod val="75000"/>
            </a:schemeClr>
          </a:solidFill>
          <a:ln w="9525" cap="flat" cmpd="sng" algn="ctr">
            <a:solidFill>
              <a:srgbClr val="FF9966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43" name="Oval 242"/>
          <p:cNvSpPr>
            <a:spLocks/>
          </p:cNvSpPr>
          <p:nvPr/>
        </p:nvSpPr>
        <p:spPr>
          <a:xfrm>
            <a:off x="754156" y="2682973"/>
            <a:ext cx="54864" cy="54864"/>
          </a:xfrm>
          <a:prstGeom prst="ellipse">
            <a:avLst/>
          </a:prstGeom>
          <a:solidFill>
            <a:schemeClr val="accent6">
              <a:lumMod val="75000"/>
            </a:schemeClr>
          </a:solidFill>
          <a:ln w="9525" cap="flat" cmpd="sng" algn="ctr">
            <a:solidFill>
              <a:srgbClr val="FF9966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44" name="Oval 243"/>
          <p:cNvSpPr>
            <a:spLocks/>
          </p:cNvSpPr>
          <p:nvPr/>
        </p:nvSpPr>
        <p:spPr>
          <a:xfrm>
            <a:off x="2414999" y="2326132"/>
            <a:ext cx="54864" cy="54864"/>
          </a:xfrm>
          <a:prstGeom prst="ellipse">
            <a:avLst/>
          </a:prstGeom>
          <a:solidFill>
            <a:schemeClr val="accent6">
              <a:lumMod val="75000"/>
            </a:schemeClr>
          </a:solidFill>
          <a:ln w="9525" cap="flat" cmpd="sng" algn="ctr">
            <a:solidFill>
              <a:srgbClr val="FF9966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45" name="Oval 244"/>
          <p:cNvSpPr>
            <a:spLocks/>
          </p:cNvSpPr>
          <p:nvPr/>
        </p:nvSpPr>
        <p:spPr>
          <a:xfrm>
            <a:off x="2139990" y="2147712"/>
            <a:ext cx="54864" cy="54864"/>
          </a:xfrm>
          <a:prstGeom prst="ellipse">
            <a:avLst/>
          </a:prstGeom>
          <a:solidFill>
            <a:schemeClr val="accent6">
              <a:lumMod val="75000"/>
            </a:schemeClr>
          </a:solidFill>
          <a:ln w="9525" cap="flat" cmpd="sng" algn="ctr">
            <a:solidFill>
              <a:srgbClr val="FF9966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46" name="Oval 245"/>
          <p:cNvSpPr>
            <a:spLocks/>
          </p:cNvSpPr>
          <p:nvPr/>
        </p:nvSpPr>
        <p:spPr>
          <a:xfrm>
            <a:off x="2002486" y="2103107"/>
            <a:ext cx="54864" cy="54864"/>
          </a:xfrm>
          <a:prstGeom prst="ellipse">
            <a:avLst/>
          </a:prstGeom>
          <a:solidFill>
            <a:schemeClr val="accent6">
              <a:lumMod val="75000"/>
            </a:schemeClr>
          </a:solidFill>
          <a:ln w="9525" cap="flat" cmpd="sng" algn="ctr">
            <a:solidFill>
              <a:srgbClr val="FF9966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47" name="Oval 246"/>
          <p:cNvSpPr>
            <a:spLocks/>
          </p:cNvSpPr>
          <p:nvPr/>
        </p:nvSpPr>
        <p:spPr>
          <a:xfrm>
            <a:off x="2277495" y="2219080"/>
            <a:ext cx="54864" cy="54864"/>
          </a:xfrm>
          <a:prstGeom prst="ellipse">
            <a:avLst/>
          </a:prstGeom>
          <a:solidFill>
            <a:schemeClr val="accent6">
              <a:lumMod val="75000"/>
            </a:schemeClr>
          </a:solidFill>
          <a:ln w="9525" cap="flat" cmpd="sng" algn="ctr">
            <a:solidFill>
              <a:srgbClr val="FF9966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48" name="Oval 247"/>
          <p:cNvSpPr>
            <a:spLocks/>
          </p:cNvSpPr>
          <p:nvPr/>
        </p:nvSpPr>
        <p:spPr>
          <a:xfrm>
            <a:off x="1727478" y="2326132"/>
            <a:ext cx="54864" cy="54864"/>
          </a:xfrm>
          <a:prstGeom prst="ellipse">
            <a:avLst/>
          </a:prstGeom>
          <a:solidFill>
            <a:schemeClr val="accent6">
              <a:lumMod val="75000"/>
            </a:schemeClr>
          </a:solidFill>
          <a:ln w="9525" cap="flat" cmpd="sng" algn="ctr">
            <a:solidFill>
              <a:srgbClr val="FF9966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49" name="Oval 248"/>
          <p:cNvSpPr>
            <a:spLocks/>
          </p:cNvSpPr>
          <p:nvPr/>
        </p:nvSpPr>
        <p:spPr>
          <a:xfrm>
            <a:off x="1589974" y="2504553"/>
            <a:ext cx="54864" cy="54864"/>
          </a:xfrm>
          <a:prstGeom prst="ellipse">
            <a:avLst/>
          </a:prstGeom>
          <a:solidFill>
            <a:schemeClr val="accent6">
              <a:lumMod val="75000"/>
            </a:schemeClr>
          </a:solidFill>
          <a:ln w="9525" cap="flat" cmpd="sng" algn="ctr">
            <a:solidFill>
              <a:srgbClr val="FF9966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50" name="Oval 249"/>
          <p:cNvSpPr>
            <a:spLocks/>
          </p:cNvSpPr>
          <p:nvPr/>
        </p:nvSpPr>
        <p:spPr>
          <a:xfrm>
            <a:off x="1864982" y="2147712"/>
            <a:ext cx="54864" cy="54864"/>
          </a:xfrm>
          <a:prstGeom prst="ellipse">
            <a:avLst/>
          </a:prstGeom>
          <a:solidFill>
            <a:schemeClr val="accent6">
              <a:lumMod val="75000"/>
            </a:schemeClr>
          </a:solidFill>
          <a:ln w="9525" cap="flat" cmpd="sng" algn="ctr">
            <a:solidFill>
              <a:srgbClr val="FF9966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51" name="Freeform 250"/>
          <p:cNvSpPr/>
          <p:nvPr/>
        </p:nvSpPr>
        <p:spPr>
          <a:xfrm>
            <a:off x="1454732" y="2639578"/>
            <a:ext cx="207807" cy="76200"/>
          </a:xfrm>
          <a:custGeom>
            <a:avLst/>
            <a:gdLst>
              <a:gd name="connsiteX0" fmla="*/ 14288 w 116626"/>
              <a:gd name="connsiteY0" fmla="*/ 33115 h 137071"/>
              <a:gd name="connsiteX1" fmla="*/ 90488 w 116626"/>
              <a:gd name="connsiteY1" fmla="*/ 99790 h 137071"/>
              <a:gd name="connsiteX2" fmla="*/ 109538 w 116626"/>
              <a:gd name="connsiteY2" fmla="*/ 71215 h 137071"/>
              <a:gd name="connsiteX3" fmla="*/ 114300 w 116626"/>
              <a:gd name="connsiteY3" fmla="*/ 47403 h 137071"/>
              <a:gd name="connsiteX4" fmla="*/ 0 w 116626"/>
              <a:gd name="connsiteY4" fmla="*/ 18828 h 137071"/>
              <a:gd name="connsiteX5" fmla="*/ 14288 w 116626"/>
              <a:gd name="connsiteY5" fmla="*/ 33115 h 137071"/>
              <a:gd name="connsiteX0" fmla="*/ 0 w 135371"/>
              <a:gd name="connsiteY0" fmla="*/ 109315 h 137071"/>
              <a:gd name="connsiteX1" fmla="*/ 109233 w 135371"/>
              <a:gd name="connsiteY1" fmla="*/ 99790 h 137071"/>
              <a:gd name="connsiteX2" fmla="*/ 128283 w 135371"/>
              <a:gd name="connsiteY2" fmla="*/ 71215 h 137071"/>
              <a:gd name="connsiteX3" fmla="*/ 133045 w 135371"/>
              <a:gd name="connsiteY3" fmla="*/ 47403 h 137071"/>
              <a:gd name="connsiteX4" fmla="*/ 18745 w 135371"/>
              <a:gd name="connsiteY4" fmla="*/ 18828 h 137071"/>
              <a:gd name="connsiteX5" fmla="*/ 0 w 135371"/>
              <a:gd name="connsiteY5" fmla="*/ 109315 h 137071"/>
              <a:gd name="connsiteX0" fmla="*/ 18527 w 153898"/>
              <a:gd name="connsiteY0" fmla="*/ 109315 h 137071"/>
              <a:gd name="connsiteX1" fmla="*/ 127760 w 153898"/>
              <a:gd name="connsiteY1" fmla="*/ 99790 h 137071"/>
              <a:gd name="connsiteX2" fmla="*/ 146810 w 153898"/>
              <a:gd name="connsiteY2" fmla="*/ 71215 h 137071"/>
              <a:gd name="connsiteX3" fmla="*/ 151572 w 153898"/>
              <a:gd name="connsiteY3" fmla="*/ 47403 h 137071"/>
              <a:gd name="connsiteX4" fmla="*/ 37272 w 153898"/>
              <a:gd name="connsiteY4" fmla="*/ 18828 h 137071"/>
              <a:gd name="connsiteX5" fmla="*/ 18527 w 153898"/>
              <a:gd name="connsiteY5" fmla="*/ 109315 h 137071"/>
              <a:gd name="connsiteX0" fmla="*/ 18527 w 153898"/>
              <a:gd name="connsiteY0" fmla="*/ 109315 h 130175"/>
              <a:gd name="connsiteX1" fmla="*/ 80629 w 153898"/>
              <a:gd name="connsiteY1" fmla="*/ 128588 h 130175"/>
              <a:gd name="connsiteX2" fmla="*/ 127760 w 153898"/>
              <a:gd name="connsiteY2" fmla="*/ 99790 h 130175"/>
              <a:gd name="connsiteX3" fmla="*/ 146810 w 153898"/>
              <a:gd name="connsiteY3" fmla="*/ 71215 h 130175"/>
              <a:gd name="connsiteX4" fmla="*/ 151572 w 153898"/>
              <a:gd name="connsiteY4" fmla="*/ 47403 h 130175"/>
              <a:gd name="connsiteX5" fmla="*/ 37272 w 153898"/>
              <a:gd name="connsiteY5" fmla="*/ 18828 h 130175"/>
              <a:gd name="connsiteX6" fmla="*/ 18527 w 153898"/>
              <a:gd name="connsiteY6" fmla="*/ 109315 h 130175"/>
              <a:gd name="connsiteX0" fmla="*/ 18527 w 153898"/>
              <a:gd name="connsiteY0" fmla="*/ 109315 h 130175"/>
              <a:gd name="connsiteX1" fmla="*/ 80629 w 153898"/>
              <a:gd name="connsiteY1" fmla="*/ 128588 h 130175"/>
              <a:gd name="connsiteX2" fmla="*/ 127760 w 153898"/>
              <a:gd name="connsiteY2" fmla="*/ 99790 h 130175"/>
              <a:gd name="connsiteX3" fmla="*/ 146810 w 153898"/>
              <a:gd name="connsiteY3" fmla="*/ 71215 h 130175"/>
              <a:gd name="connsiteX4" fmla="*/ 151572 w 153898"/>
              <a:gd name="connsiteY4" fmla="*/ 47403 h 130175"/>
              <a:gd name="connsiteX5" fmla="*/ 37272 w 153898"/>
              <a:gd name="connsiteY5" fmla="*/ 18828 h 130175"/>
              <a:gd name="connsiteX6" fmla="*/ 18527 w 153898"/>
              <a:gd name="connsiteY6" fmla="*/ 109315 h 13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3898" h="130175">
                <a:moveTo>
                  <a:pt x="18527" y="109315"/>
                </a:moveTo>
                <a:cubicBezTo>
                  <a:pt x="25753" y="127608"/>
                  <a:pt x="62424" y="130175"/>
                  <a:pt x="80629" y="128588"/>
                </a:cubicBezTo>
                <a:cubicBezTo>
                  <a:pt x="98834" y="127001"/>
                  <a:pt x="116730" y="109352"/>
                  <a:pt x="127760" y="99790"/>
                </a:cubicBezTo>
                <a:cubicBezTo>
                  <a:pt x="135855" y="91695"/>
                  <a:pt x="140460" y="80740"/>
                  <a:pt x="146810" y="71215"/>
                </a:cubicBezTo>
                <a:cubicBezTo>
                  <a:pt x="148397" y="63278"/>
                  <a:pt x="153898" y="55156"/>
                  <a:pt x="151572" y="47403"/>
                </a:cubicBezTo>
                <a:cubicBezTo>
                  <a:pt x="137351" y="0"/>
                  <a:pt x="65469" y="20238"/>
                  <a:pt x="37272" y="18828"/>
                </a:cubicBezTo>
                <a:cubicBezTo>
                  <a:pt x="31024" y="48990"/>
                  <a:pt x="0" y="55341"/>
                  <a:pt x="18527" y="109315"/>
                </a:cubicBezTo>
                <a:close/>
              </a:path>
            </a:pathLst>
          </a:custGeom>
          <a:solidFill>
            <a:srgbClr val="9BBB59">
              <a:lumMod val="75000"/>
            </a:srgbClr>
          </a:solidFill>
          <a:ln w="25400" cap="flat" cmpd="sng" algn="ctr">
            <a:solidFill>
              <a:srgbClr val="9BBB59">
                <a:lumMod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52" name="Oval 251"/>
          <p:cNvSpPr/>
          <p:nvPr/>
        </p:nvSpPr>
        <p:spPr>
          <a:xfrm>
            <a:off x="1906504" y="2193527"/>
            <a:ext cx="89210" cy="26762"/>
          </a:xfrm>
          <a:prstGeom prst="ellipse">
            <a:avLst/>
          </a:prstGeom>
          <a:solidFill>
            <a:srgbClr val="9BBB59">
              <a:lumMod val="75000"/>
            </a:srgbClr>
          </a:solidFill>
          <a:ln w="25400" cap="flat" cmpd="sng" algn="ctr">
            <a:solidFill>
              <a:srgbClr val="9BBB59">
                <a:lumMod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53" name="Freeform 252"/>
          <p:cNvSpPr/>
          <p:nvPr/>
        </p:nvSpPr>
        <p:spPr>
          <a:xfrm>
            <a:off x="2441763" y="2594973"/>
            <a:ext cx="177915" cy="91759"/>
          </a:xfrm>
          <a:custGeom>
            <a:avLst/>
            <a:gdLst>
              <a:gd name="connsiteX0" fmla="*/ 49616 w 2245768"/>
              <a:gd name="connsiteY0" fmla="*/ 391886 h 1158240"/>
              <a:gd name="connsiteX1" fmla="*/ 241205 w 2245768"/>
              <a:gd name="connsiteY1" fmla="*/ 269966 h 1158240"/>
              <a:gd name="connsiteX2" fmla="*/ 815970 w 2245768"/>
              <a:gd name="connsiteY2" fmla="*/ 26126 h 1158240"/>
              <a:gd name="connsiteX3" fmla="*/ 972725 w 2245768"/>
              <a:gd name="connsiteY3" fmla="*/ 0 h 1158240"/>
              <a:gd name="connsiteX4" fmla="*/ 1538782 w 2245768"/>
              <a:gd name="connsiteY4" fmla="*/ 78377 h 1158240"/>
              <a:gd name="connsiteX5" fmla="*/ 1887125 w 2245768"/>
              <a:gd name="connsiteY5" fmla="*/ 235132 h 1158240"/>
              <a:gd name="connsiteX6" fmla="*/ 2165799 w 2245768"/>
              <a:gd name="connsiteY6" fmla="*/ 409303 h 1158240"/>
              <a:gd name="connsiteX7" fmla="*/ 2226759 w 2245768"/>
              <a:gd name="connsiteY7" fmla="*/ 505097 h 1158240"/>
              <a:gd name="connsiteX8" fmla="*/ 2244176 w 2245768"/>
              <a:gd name="connsiteY8" fmla="*/ 661852 h 1158240"/>
              <a:gd name="connsiteX9" fmla="*/ 2148382 w 2245768"/>
              <a:gd name="connsiteY9" fmla="*/ 940526 h 1158240"/>
              <a:gd name="connsiteX10" fmla="*/ 2043879 w 2245768"/>
              <a:gd name="connsiteY10" fmla="*/ 1088572 h 1158240"/>
              <a:gd name="connsiteX11" fmla="*/ 1930667 w 2245768"/>
              <a:gd name="connsiteY11" fmla="*/ 1158240 h 1158240"/>
              <a:gd name="connsiteX12" fmla="*/ 1599742 w 2245768"/>
              <a:gd name="connsiteY12" fmla="*/ 1097280 h 1158240"/>
              <a:gd name="connsiteX13" fmla="*/ 1530073 w 2245768"/>
              <a:gd name="connsiteY13" fmla="*/ 1053737 h 1158240"/>
              <a:gd name="connsiteX14" fmla="*/ 1416862 w 2245768"/>
              <a:gd name="connsiteY14" fmla="*/ 975360 h 1158240"/>
              <a:gd name="connsiteX15" fmla="*/ 1286233 w 2245768"/>
              <a:gd name="connsiteY15" fmla="*/ 931817 h 1158240"/>
              <a:gd name="connsiteX16" fmla="*/ 929182 w 2245768"/>
              <a:gd name="connsiteY16" fmla="*/ 1001486 h 1158240"/>
              <a:gd name="connsiteX17" fmla="*/ 772427 w 2245768"/>
              <a:gd name="connsiteY17" fmla="*/ 1036320 h 1158240"/>
              <a:gd name="connsiteX18" fmla="*/ 572130 w 2245768"/>
              <a:gd name="connsiteY18" fmla="*/ 1045029 h 1158240"/>
              <a:gd name="connsiteX19" fmla="*/ 302165 w 2245768"/>
              <a:gd name="connsiteY19" fmla="*/ 957943 h 1158240"/>
              <a:gd name="connsiteX20" fmla="*/ 84450 w 2245768"/>
              <a:gd name="connsiteY20" fmla="*/ 827315 h 1158240"/>
              <a:gd name="connsiteX21" fmla="*/ 14782 w 2245768"/>
              <a:gd name="connsiteY21" fmla="*/ 740229 h 1158240"/>
              <a:gd name="connsiteX22" fmla="*/ 6073 w 2245768"/>
              <a:gd name="connsiteY22" fmla="*/ 609600 h 1158240"/>
              <a:gd name="connsiteX23" fmla="*/ 23490 w 2245768"/>
              <a:gd name="connsiteY23" fmla="*/ 557349 h 1158240"/>
              <a:gd name="connsiteX24" fmla="*/ 58325 w 2245768"/>
              <a:gd name="connsiteY24" fmla="*/ 470263 h 1158240"/>
              <a:gd name="connsiteX25" fmla="*/ 67033 w 2245768"/>
              <a:gd name="connsiteY25" fmla="*/ 418012 h 1158240"/>
              <a:gd name="connsiteX26" fmla="*/ 49616 w 2245768"/>
              <a:gd name="connsiteY26" fmla="*/ 391886 h 1158240"/>
              <a:gd name="connsiteX0" fmla="*/ 67033 w 2245768"/>
              <a:gd name="connsiteY0" fmla="*/ 418012 h 1158240"/>
              <a:gd name="connsiteX1" fmla="*/ 241205 w 2245768"/>
              <a:gd name="connsiteY1" fmla="*/ 269966 h 1158240"/>
              <a:gd name="connsiteX2" fmla="*/ 815970 w 2245768"/>
              <a:gd name="connsiteY2" fmla="*/ 26126 h 1158240"/>
              <a:gd name="connsiteX3" fmla="*/ 972725 w 2245768"/>
              <a:gd name="connsiteY3" fmla="*/ 0 h 1158240"/>
              <a:gd name="connsiteX4" fmla="*/ 1538782 w 2245768"/>
              <a:gd name="connsiteY4" fmla="*/ 78377 h 1158240"/>
              <a:gd name="connsiteX5" fmla="*/ 1887125 w 2245768"/>
              <a:gd name="connsiteY5" fmla="*/ 235132 h 1158240"/>
              <a:gd name="connsiteX6" fmla="*/ 2165799 w 2245768"/>
              <a:gd name="connsiteY6" fmla="*/ 409303 h 1158240"/>
              <a:gd name="connsiteX7" fmla="*/ 2226759 w 2245768"/>
              <a:gd name="connsiteY7" fmla="*/ 505097 h 1158240"/>
              <a:gd name="connsiteX8" fmla="*/ 2244176 w 2245768"/>
              <a:gd name="connsiteY8" fmla="*/ 661852 h 1158240"/>
              <a:gd name="connsiteX9" fmla="*/ 2148382 w 2245768"/>
              <a:gd name="connsiteY9" fmla="*/ 940526 h 1158240"/>
              <a:gd name="connsiteX10" fmla="*/ 2043879 w 2245768"/>
              <a:gd name="connsiteY10" fmla="*/ 1088572 h 1158240"/>
              <a:gd name="connsiteX11" fmla="*/ 1930667 w 2245768"/>
              <a:gd name="connsiteY11" fmla="*/ 1158240 h 1158240"/>
              <a:gd name="connsiteX12" fmla="*/ 1599742 w 2245768"/>
              <a:gd name="connsiteY12" fmla="*/ 1097280 h 1158240"/>
              <a:gd name="connsiteX13" fmla="*/ 1530073 w 2245768"/>
              <a:gd name="connsiteY13" fmla="*/ 1053737 h 1158240"/>
              <a:gd name="connsiteX14" fmla="*/ 1416862 w 2245768"/>
              <a:gd name="connsiteY14" fmla="*/ 975360 h 1158240"/>
              <a:gd name="connsiteX15" fmla="*/ 1286233 w 2245768"/>
              <a:gd name="connsiteY15" fmla="*/ 931817 h 1158240"/>
              <a:gd name="connsiteX16" fmla="*/ 929182 w 2245768"/>
              <a:gd name="connsiteY16" fmla="*/ 1001486 h 1158240"/>
              <a:gd name="connsiteX17" fmla="*/ 772427 w 2245768"/>
              <a:gd name="connsiteY17" fmla="*/ 1036320 h 1158240"/>
              <a:gd name="connsiteX18" fmla="*/ 572130 w 2245768"/>
              <a:gd name="connsiteY18" fmla="*/ 1045029 h 1158240"/>
              <a:gd name="connsiteX19" fmla="*/ 302165 w 2245768"/>
              <a:gd name="connsiteY19" fmla="*/ 957943 h 1158240"/>
              <a:gd name="connsiteX20" fmla="*/ 84450 w 2245768"/>
              <a:gd name="connsiteY20" fmla="*/ 827315 h 1158240"/>
              <a:gd name="connsiteX21" fmla="*/ 14782 w 2245768"/>
              <a:gd name="connsiteY21" fmla="*/ 740229 h 1158240"/>
              <a:gd name="connsiteX22" fmla="*/ 6073 w 2245768"/>
              <a:gd name="connsiteY22" fmla="*/ 609600 h 1158240"/>
              <a:gd name="connsiteX23" fmla="*/ 23490 w 2245768"/>
              <a:gd name="connsiteY23" fmla="*/ 557349 h 1158240"/>
              <a:gd name="connsiteX24" fmla="*/ 58325 w 2245768"/>
              <a:gd name="connsiteY24" fmla="*/ 470263 h 1158240"/>
              <a:gd name="connsiteX25" fmla="*/ 67033 w 2245768"/>
              <a:gd name="connsiteY25" fmla="*/ 418012 h 1158240"/>
              <a:gd name="connsiteX0" fmla="*/ 58325 w 2245768"/>
              <a:gd name="connsiteY0" fmla="*/ 470263 h 1158240"/>
              <a:gd name="connsiteX1" fmla="*/ 241205 w 2245768"/>
              <a:gd name="connsiteY1" fmla="*/ 269966 h 1158240"/>
              <a:gd name="connsiteX2" fmla="*/ 815970 w 2245768"/>
              <a:gd name="connsiteY2" fmla="*/ 26126 h 1158240"/>
              <a:gd name="connsiteX3" fmla="*/ 972725 w 2245768"/>
              <a:gd name="connsiteY3" fmla="*/ 0 h 1158240"/>
              <a:gd name="connsiteX4" fmla="*/ 1538782 w 2245768"/>
              <a:gd name="connsiteY4" fmla="*/ 78377 h 1158240"/>
              <a:gd name="connsiteX5" fmla="*/ 1887125 w 2245768"/>
              <a:gd name="connsiteY5" fmla="*/ 235132 h 1158240"/>
              <a:gd name="connsiteX6" fmla="*/ 2165799 w 2245768"/>
              <a:gd name="connsiteY6" fmla="*/ 409303 h 1158240"/>
              <a:gd name="connsiteX7" fmla="*/ 2226759 w 2245768"/>
              <a:gd name="connsiteY7" fmla="*/ 505097 h 1158240"/>
              <a:gd name="connsiteX8" fmla="*/ 2244176 w 2245768"/>
              <a:gd name="connsiteY8" fmla="*/ 661852 h 1158240"/>
              <a:gd name="connsiteX9" fmla="*/ 2148382 w 2245768"/>
              <a:gd name="connsiteY9" fmla="*/ 940526 h 1158240"/>
              <a:gd name="connsiteX10" fmla="*/ 2043879 w 2245768"/>
              <a:gd name="connsiteY10" fmla="*/ 1088572 h 1158240"/>
              <a:gd name="connsiteX11" fmla="*/ 1930667 w 2245768"/>
              <a:gd name="connsiteY11" fmla="*/ 1158240 h 1158240"/>
              <a:gd name="connsiteX12" fmla="*/ 1599742 w 2245768"/>
              <a:gd name="connsiteY12" fmla="*/ 1097280 h 1158240"/>
              <a:gd name="connsiteX13" fmla="*/ 1530073 w 2245768"/>
              <a:gd name="connsiteY13" fmla="*/ 1053737 h 1158240"/>
              <a:gd name="connsiteX14" fmla="*/ 1416862 w 2245768"/>
              <a:gd name="connsiteY14" fmla="*/ 975360 h 1158240"/>
              <a:gd name="connsiteX15" fmla="*/ 1286233 w 2245768"/>
              <a:gd name="connsiteY15" fmla="*/ 931817 h 1158240"/>
              <a:gd name="connsiteX16" fmla="*/ 929182 w 2245768"/>
              <a:gd name="connsiteY16" fmla="*/ 1001486 h 1158240"/>
              <a:gd name="connsiteX17" fmla="*/ 772427 w 2245768"/>
              <a:gd name="connsiteY17" fmla="*/ 1036320 h 1158240"/>
              <a:gd name="connsiteX18" fmla="*/ 572130 w 2245768"/>
              <a:gd name="connsiteY18" fmla="*/ 1045029 h 1158240"/>
              <a:gd name="connsiteX19" fmla="*/ 302165 w 2245768"/>
              <a:gd name="connsiteY19" fmla="*/ 957943 h 1158240"/>
              <a:gd name="connsiteX20" fmla="*/ 84450 w 2245768"/>
              <a:gd name="connsiteY20" fmla="*/ 827315 h 1158240"/>
              <a:gd name="connsiteX21" fmla="*/ 14782 w 2245768"/>
              <a:gd name="connsiteY21" fmla="*/ 740229 h 1158240"/>
              <a:gd name="connsiteX22" fmla="*/ 6073 w 2245768"/>
              <a:gd name="connsiteY22" fmla="*/ 609600 h 1158240"/>
              <a:gd name="connsiteX23" fmla="*/ 23490 w 2245768"/>
              <a:gd name="connsiteY23" fmla="*/ 557349 h 1158240"/>
              <a:gd name="connsiteX24" fmla="*/ 58325 w 2245768"/>
              <a:gd name="connsiteY24" fmla="*/ 470263 h 1158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2245768" h="1158240">
                <a:moveTo>
                  <a:pt x="58325" y="470263"/>
                </a:moveTo>
                <a:cubicBezTo>
                  <a:pt x="94611" y="422366"/>
                  <a:pt x="114931" y="343989"/>
                  <a:pt x="241205" y="269966"/>
                </a:cubicBezTo>
                <a:cubicBezTo>
                  <a:pt x="380226" y="195307"/>
                  <a:pt x="666437" y="72136"/>
                  <a:pt x="815970" y="26126"/>
                </a:cubicBezTo>
                <a:cubicBezTo>
                  <a:pt x="866600" y="10548"/>
                  <a:pt x="920473" y="8709"/>
                  <a:pt x="972725" y="0"/>
                </a:cubicBezTo>
                <a:cubicBezTo>
                  <a:pt x="1059118" y="9340"/>
                  <a:pt x="1431564" y="42112"/>
                  <a:pt x="1538782" y="78377"/>
                </a:cubicBezTo>
                <a:cubicBezTo>
                  <a:pt x="1659399" y="119174"/>
                  <a:pt x="1771741" y="181286"/>
                  <a:pt x="1887125" y="235132"/>
                </a:cubicBezTo>
                <a:cubicBezTo>
                  <a:pt x="1996550" y="286197"/>
                  <a:pt x="2084993" y="319992"/>
                  <a:pt x="2165799" y="409303"/>
                </a:cubicBezTo>
                <a:cubicBezTo>
                  <a:pt x="2191192" y="437369"/>
                  <a:pt x="2206439" y="473166"/>
                  <a:pt x="2226759" y="505097"/>
                </a:cubicBezTo>
                <a:cubicBezTo>
                  <a:pt x="2232565" y="557349"/>
                  <a:pt x="2245768" y="609303"/>
                  <a:pt x="2244176" y="661852"/>
                </a:cubicBezTo>
                <a:cubicBezTo>
                  <a:pt x="2241273" y="757647"/>
                  <a:pt x="2195297" y="860771"/>
                  <a:pt x="2148382" y="940526"/>
                </a:cubicBezTo>
                <a:cubicBezTo>
                  <a:pt x="2117756" y="992591"/>
                  <a:pt x="2086592" y="1045860"/>
                  <a:pt x="2043879" y="1088572"/>
                </a:cubicBezTo>
                <a:cubicBezTo>
                  <a:pt x="2012547" y="1119904"/>
                  <a:pt x="1968404" y="1135017"/>
                  <a:pt x="1930667" y="1158240"/>
                </a:cubicBezTo>
                <a:cubicBezTo>
                  <a:pt x="1820359" y="1137920"/>
                  <a:pt x="1708274" y="1125593"/>
                  <a:pt x="1599742" y="1097280"/>
                </a:cubicBezTo>
                <a:cubicBezTo>
                  <a:pt x="1573243" y="1090367"/>
                  <a:pt x="1552859" y="1068928"/>
                  <a:pt x="1530073" y="1053737"/>
                </a:cubicBezTo>
                <a:cubicBezTo>
                  <a:pt x="1491884" y="1028277"/>
                  <a:pt x="1457914" y="995886"/>
                  <a:pt x="1416862" y="975360"/>
                </a:cubicBezTo>
                <a:cubicBezTo>
                  <a:pt x="1375809" y="954834"/>
                  <a:pt x="1329776" y="946331"/>
                  <a:pt x="1286233" y="931817"/>
                </a:cubicBezTo>
                <a:cubicBezTo>
                  <a:pt x="906961" y="1016102"/>
                  <a:pt x="1380182" y="913487"/>
                  <a:pt x="929182" y="1001486"/>
                </a:cubicBezTo>
                <a:cubicBezTo>
                  <a:pt x="876646" y="1011737"/>
                  <a:pt x="825560" y="1029840"/>
                  <a:pt x="772427" y="1036320"/>
                </a:cubicBezTo>
                <a:cubicBezTo>
                  <a:pt x="706090" y="1044410"/>
                  <a:pt x="638896" y="1042126"/>
                  <a:pt x="572130" y="1045029"/>
                </a:cubicBezTo>
                <a:cubicBezTo>
                  <a:pt x="451078" y="1016546"/>
                  <a:pt x="409602" y="1015794"/>
                  <a:pt x="302165" y="957943"/>
                </a:cubicBezTo>
                <a:cubicBezTo>
                  <a:pt x="227649" y="917819"/>
                  <a:pt x="84450" y="827315"/>
                  <a:pt x="84450" y="827315"/>
                </a:cubicBezTo>
                <a:cubicBezTo>
                  <a:pt x="61227" y="798286"/>
                  <a:pt x="27374" y="775206"/>
                  <a:pt x="14782" y="740229"/>
                </a:cubicBezTo>
                <a:cubicBezTo>
                  <a:pt x="0" y="699169"/>
                  <a:pt x="3997" y="653190"/>
                  <a:pt x="6073" y="609600"/>
                </a:cubicBezTo>
                <a:cubicBezTo>
                  <a:pt x="6946" y="591262"/>
                  <a:pt x="16899" y="574484"/>
                  <a:pt x="23490" y="557349"/>
                </a:cubicBezTo>
                <a:cubicBezTo>
                  <a:pt x="73066" y="428454"/>
                  <a:pt x="34389" y="542067"/>
                  <a:pt x="58325" y="470263"/>
                </a:cubicBezTo>
                <a:close/>
              </a:path>
            </a:pathLst>
          </a:custGeom>
          <a:solidFill>
            <a:srgbClr val="9BBB59">
              <a:lumMod val="75000"/>
            </a:srgbClr>
          </a:solidFill>
          <a:ln w="25400" cap="flat" cmpd="sng" algn="ctr">
            <a:solidFill>
              <a:srgbClr val="9BBB59">
                <a:lumMod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54" name="Rectangle 253"/>
          <p:cNvSpPr/>
          <p:nvPr/>
        </p:nvSpPr>
        <p:spPr>
          <a:xfrm>
            <a:off x="256124" y="2887881"/>
            <a:ext cx="3523785" cy="178420"/>
          </a:xfrm>
          <a:prstGeom prst="rect">
            <a:avLst/>
          </a:prstGeom>
          <a:solidFill>
            <a:srgbClr val="EEECE1">
              <a:lumMod val="50000"/>
            </a:srgbClr>
          </a:solidFill>
          <a:ln w="25400" cap="flat" cmpd="sng" algn="ctr">
            <a:solidFill>
              <a:srgbClr val="EEECE1">
                <a:lumMod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SAW sensor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4" name="Group 334"/>
          <p:cNvGrpSpPr/>
          <p:nvPr/>
        </p:nvGrpSpPr>
        <p:grpSpPr>
          <a:xfrm>
            <a:off x="308891" y="1524193"/>
            <a:ext cx="3406543" cy="941301"/>
            <a:chOff x="308891" y="1524193"/>
            <a:chExt cx="3406543" cy="941301"/>
          </a:xfrm>
        </p:grpSpPr>
        <p:sp>
          <p:nvSpPr>
            <p:cNvPr id="257" name="Oval 256"/>
            <p:cNvSpPr/>
            <p:nvPr/>
          </p:nvSpPr>
          <p:spPr>
            <a:xfrm>
              <a:off x="747710" y="2166937"/>
              <a:ext cx="51515" cy="51515"/>
            </a:xfrm>
            <a:prstGeom prst="ellipse">
              <a:avLst/>
            </a:prstGeom>
            <a:solidFill>
              <a:schemeClr val="accent3">
                <a:lumMod val="75000"/>
                <a:alpha val="6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8" name="Oval 257"/>
            <p:cNvSpPr/>
            <p:nvPr/>
          </p:nvSpPr>
          <p:spPr>
            <a:xfrm>
              <a:off x="1023935" y="2157412"/>
              <a:ext cx="51515" cy="51515"/>
            </a:xfrm>
            <a:prstGeom prst="ellipse">
              <a:avLst/>
            </a:prstGeom>
            <a:solidFill>
              <a:schemeClr val="accent3">
                <a:lumMod val="75000"/>
                <a:alpha val="6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9" name="Oval 258"/>
            <p:cNvSpPr/>
            <p:nvPr/>
          </p:nvSpPr>
          <p:spPr>
            <a:xfrm>
              <a:off x="897293" y="1760311"/>
              <a:ext cx="51515" cy="51515"/>
            </a:xfrm>
            <a:prstGeom prst="ellipse">
              <a:avLst/>
            </a:prstGeom>
            <a:solidFill>
              <a:schemeClr val="accent3">
                <a:lumMod val="75000"/>
                <a:alpha val="6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2" name="Oval 261"/>
            <p:cNvSpPr/>
            <p:nvPr/>
          </p:nvSpPr>
          <p:spPr>
            <a:xfrm>
              <a:off x="400655" y="1888899"/>
              <a:ext cx="51515" cy="51515"/>
            </a:xfrm>
            <a:prstGeom prst="ellipse">
              <a:avLst/>
            </a:prstGeom>
            <a:solidFill>
              <a:schemeClr val="accent3">
                <a:lumMod val="75000"/>
                <a:alpha val="6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3" name="Oval 262"/>
            <p:cNvSpPr/>
            <p:nvPr/>
          </p:nvSpPr>
          <p:spPr>
            <a:xfrm>
              <a:off x="1072168" y="1560286"/>
              <a:ext cx="51515" cy="51515"/>
            </a:xfrm>
            <a:prstGeom prst="ellipse">
              <a:avLst/>
            </a:prstGeom>
            <a:solidFill>
              <a:schemeClr val="accent3">
                <a:lumMod val="75000"/>
                <a:alpha val="6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4" name="Oval 263"/>
            <p:cNvSpPr/>
            <p:nvPr/>
          </p:nvSpPr>
          <p:spPr>
            <a:xfrm>
              <a:off x="1253143" y="1941286"/>
              <a:ext cx="51515" cy="51515"/>
            </a:xfrm>
            <a:prstGeom prst="ellipse">
              <a:avLst/>
            </a:prstGeom>
            <a:solidFill>
              <a:schemeClr val="accent3">
                <a:lumMod val="75000"/>
                <a:alpha val="6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5" name="Oval 264"/>
            <p:cNvSpPr/>
            <p:nvPr/>
          </p:nvSpPr>
          <p:spPr>
            <a:xfrm>
              <a:off x="1436063" y="1668010"/>
              <a:ext cx="51515" cy="51515"/>
            </a:xfrm>
            <a:prstGeom prst="ellipse">
              <a:avLst/>
            </a:prstGeom>
            <a:solidFill>
              <a:schemeClr val="accent3">
                <a:lumMod val="75000"/>
                <a:alpha val="6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6" name="Oval 265"/>
            <p:cNvSpPr/>
            <p:nvPr/>
          </p:nvSpPr>
          <p:spPr>
            <a:xfrm>
              <a:off x="316876" y="1615623"/>
              <a:ext cx="51515" cy="51515"/>
            </a:xfrm>
            <a:prstGeom prst="ellipse">
              <a:avLst/>
            </a:prstGeom>
            <a:solidFill>
              <a:schemeClr val="accent3">
                <a:lumMod val="75000"/>
                <a:alpha val="6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7" name="Oval 266"/>
            <p:cNvSpPr/>
            <p:nvPr/>
          </p:nvSpPr>
          <p:spPr>
            <a:xfrm>
              <a:off x="1740863" y="1972810"/>
              <a:ext cx="51515" cy="51515"/>
            </a:xfrm>
            <a:prstGeom prst="ellipse">
              <a:avLst/>
            </a:prstGeom>
            <a:solidFill>
              <a:schemeClr val="accent3">
                <a:lumMod val="75000"/>
                <a:alpha val="6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9" name="Oval 268"/>
            <p:cNvSpPr/>
            <p:nvPr/>
          </p:nvSpPr>
          <p:spPr>
            <a:xfrm>
              <a:off x="2828254" y="2301493"/>
              <a:ext cx="51515" cy="51515"/>
            </a:xfrm>
            <a:prstGeom prst="ellipse">
              <a:avLst/>
            </a:prstGeom>
            <a:solidFill>
              <a:schemeClr val="accent3">
                <a:lumMod val="75000"/>
                <a:alpha val="6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0" name="Oval 269"/>
            <p:cNvSpPr/>
            <p:nvPr/>
          </p:nvSpPr>
          <p:spPr>
            <a:xfrm>
              <a:off x="308891" y="2234818"/>
              <a:ext cx="51515" cy="51515"/>
            </a:xfrm>
            <a:prstGeom prst="ellipse">
              <a:avLst/>
            </a:prstGeom>
            <a:solidFill>
              <a:schemeClr val="accent3">
                <a:lumMod val="75000"/>
                <a:alpha val="6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1" name="Oval 270"/>
            <p:cNvSpPr/>
            <p:nvPr/>
          </p:nvSpPr>
          <p:spPr>
            <a:xfrm>
              <a:off x="2940206" y="1878901"/>
              <a:ext cx="51515" cy="51515"/>
            </a:xfrm>
            <a:prstGeom prst="ellipse">
              <a:avLst/>
            </a:prstGeom>
            <a:solidFill>
              <a:schemeClr val="accent3">
                <a:lumMod val="75000"/>
                <a:alpha val="6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6" name="Oval 275"/>
            <p:cNvSpPr/>
            <p:nvPr/>
          </p:nvSpPr>
          <p:spPr>
            <a:xfrm>
              <a:off x="1261999" y="2413979"/>
              <a:ext cx="51515" cy="51515"/>
            </a:xfrm>
            <a:prstGeom prst="ellipse">
              <a:avLst/>
            </a:prstGeom>
            <a:solidFill>
              <a:schemeClr val="accent3">
                <a:lumMod val="75000"/>
                <a:alpha val="6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7" name="Oval 276"/>
            <p:cNvSpPr/>
            <p:nvPr/>
          </p:nvSpPr>
          <p:spPr>
            <a:xfrm>
              <a:off x="1768769" y="1678741"/>
              <a:ext cx="51515" cy="51515"/>
            </a:xfrm>
            <a:prstGeom prst="ellipse">
              <a:avLst/>
            </a:prstGeom>
            <a:solidFill>
              <a:schemeClr val="accent3">
                <a:lumMod val="75000"/>
                <a:alpha val="6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1" name="Oval 280"/>
            <p:cNvSpPr/>
            <p:nvPr/>
          </p:nvSpPr>
          <p:spPr>
            <a:xfrm>
              <a:off x="3640167" y="1626424"/>
              <a:ext cx="51515" cy="51515"/>
            </a:xfrm>
            <a:prstGeom prst="ellipse">
              <a:avLst/>
            </a:prstGeom>
            <a:solidFill>
              <a:schemeClr val="accent3">
                <a:lumMod val="75000"/>
                <a:alpha val="6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2" name="Oval 281"/>
            <p:cNvSpPr/>
            <p:nvPr/>
          </p:nvSpPr>
          <p:spPr>
            <a:xfrm>
              <a:off x="2206655" y="2026474"/>
              <a:ext cx="51515" cy="51515"/>
            </a:xfrm>
            <a:prstGeom prst="ellipse">
              <a:avLst/>
            </a:prstGeom>
            <a:solidFill>
              <a:schemeClr val="accent3">
                <a:lumMod val="75000"/>
                <a:alpha val="6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3" name="Oval 282"/>
            <p:cNvSpPr/>
            <p:nvPr/>
          </p:nvSpPr>
          <p:spPr>
            <a:xfrm>
              <a:off x="2080013" y="1629373"/>
              <a:ext cx="51515" cy="51515"/>
            </a:xfrm>
            <a:prstGeom prst="ellipse">
              <a:avLst/>
            </a:prstGeom>
            <a:solidFill>
              <a:schemeClr val="accent3">
                <a:lumMod val="75000"/>
                <a:alpha val="6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6" name="Oval 285"/>
            <p:cNvSpPr/>
            <p:nvPr/>
          </p:nvSpPr>
          <p:spPr>
            <a:xfrm>
              <a:off x="3393125" y="2381848"/>
              <a:ext cx="51515" cy="51515"/>
            </a:xfrm>
            <a:prstGeom prst="ellipse">
              <a:avLst/>
            </a:prstGeom>
            <a:solidFill>
              <a:schemeClr val="accent3">
                <a:lumMod val="75000"/>
                <a:alpha val="6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7" name="Oval 286"/>
            <p:cNvSpPr/>
            <p:nvPr/>
          </p:nvSpPr>
          <p:spPr>
            <a:xfrm>
              <a:off x="2593025" y="1781773"/>
              <a:ext cx="51515" cy="51515"/>
            </a:xfrm>
            <a:prstGeom prst="ellipse">
              <a:avLst/>
            </a:prstGeom>
            <a:solidFill>
              <a:schemeClr val="accent3">
                <a:lumMod val="75000"/>
                <a:alpha val="6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1" name="Oval 290"/>
            <p:cNvSpPr/>
            <p:nvPr/>
          </p:nvSpPr>
          <p:spPr>
            <a:xfrm>
              <a:off x="3485558" y="2079997"/>
              <a:ext cx="51515" cy="51515"/>
            </a:xfrm>
            <a:prstGeom prst="ellipse">
              <a:avLst/>
            </a:prstGeom>
            <a:solidFill>
              <a:schemeClr val="accent3">
                <a:lumMod val="75000"/>
                <a:alpha val="6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2" name="Oval 291"/>
            <p:cNvSpPr/>
            <p:nvPr/>
          </p:nvSpPr>
          <p:spPr>
            <a:xfrm>
              <a:off x="2639373" y="2342005"/>
              <a:ext cx="51515" cy="51515"/>
            </a:xfrm>
            <a:prstGeom prst="ellipse">
              <a:avLst/>
            </a:prstGeom>
            <a:solidFill>
              <a:schemeClr val="accent3">
                <a:lumMod val="75000"/>
                <a:alpha val="6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4" name="Oval 293"/>
            <p:cNvSpPr/>
            <p:nvPr/>
          </p:nvSpPr>
          <p:spPr>
            <a:xfrm>
              <a:off x="2539361" y="2037205"/>
              <a:ext cx="51515" cy="51515"/>
            </a:xfrm>
            <a:prstGeom prst="ellipse">
              <a:avLst/>
            </a:prstGeom>
            <a:solidFill>
              <a:schemeClr val="accent3">
                <a:lumMod val="75000"/>
                <a:alpha val="6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5" name="Oval 294"/>
            <p:cNvSpPr/>
            <p:nvPr/>
          </p:nvSpPr>
          <p:spPr>
            <a:xfrm>
              <a:off x="2412719" y="1524193"/>
              <a:ext cx="51515" cy="51515"/>
            </a:xfrm>
            <a:prstGeom prst="ellipse">
              <a:avLst/>
            </a:prstGeom>
            <a:solidFill>
              <a:schemeClr val="accent3">
                <a:lumMod val="75000"/>
                <a:alpha val="6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7" name="Oval 296"/>
            <p:cNvSpPr/>
            <p:nvPr/>
          </p:nvSpPr>
          <p:spPr>
            <a:xfrm>
              <a:off x="3179482" y="2125879"/>
              <a:ext cx="51515" cy="51515"/>
            </a:xfrm>
            <a:prstGeom prst="ellipse">
              <a:avLst/>
            </a:prstGeom>
            <a:solidFill>
              <a:schemeClr val="accent3">
                <a:lumMod val="75000"/>
                <a:alpha val="6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0" name="Oval 299"/>
            <p:cNvSpPr/>
            <p:nvPr/>
          </p:nvSpPr>
          <p:spPr>
            <a:xfrm>
              <a:off x="3663919" y="2073491"/>
              <a:ext cx="51515" cy="51515"/>
            </a:xfrm>
            <a:prstGeom prst="ellipse">
              <a:avLst/>
            </a:prstGeom>
            <a:solidFill>
              <a:schemeClr val="accent3">
                <a:lumMod val="75000"/>
                <a:alpha val="6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1" name="Oval 300"/>
            <p:cNvSpPr/>
            <p:nvPr/>
          </p:nvSpPr>
          <p:spPr>
            <a:xfrm>
              <a:off x="2951489" y="1547803"/>
              <a:ext cx="51515" cy="51515"/>
            </a:xfrm>
            <a:prstGeom prst="ellipse">
              <a:avLst/>
            </a:prstGeom>
            <a:solidFill>
              <a:schemeClr val="accent3">
                <a:lumMod val="75000"/>
                <a:alpha val="6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3" name="Oval 302"/>
            <p:cNvSpPr/>
            <p:nvPr/>
          </p:nvSpPr>
          <p:spPr>
            <a:xfrm>
              <a:off x="3256289" y="1852603"/>
              <a:ext cx="51515" cy="51515"/>
            </a:xfrm>
            <a:prstGeom prst="ellipse">
              <a:avLst/>
            </a:prstGeom>
            <a:solidFill>
              <a:schemeClr val="accent3">
                <a:lumMod val="75000"/>
                <a:alpha val="6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Rectangle 14"/>
          <p:cNvSpPr/>
          <p:nvPr/>
        </p:nvSpPr>
        <p:spPr bwMode="auto">
          <a:xfrm>
            <a:off x="4426857" y="1494978"/>
            <a:ext cx="3893018" cy="1654630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Freeform 16"/>
          <p:cNvSpPr/>
          <p:nvPr/>
        </p:nvSpPr>
        <p:spPr>
          <a:xfrm>
            <a:off x="4521201" y="2097725"/>
            <a:ext cx="3647688" cy="710077"/>
          </a:xfrm>
          <a:custGeom>
            <a:avLst/>
            <a:gdLst>
              <a:gd name="connsiteX0" fmla="*/ 792788 w 6556279"/>
              <a:gd name="connsiteY0" fmla="*/ 1193031 h 1209964"/>
              <a:gd name="connsiteX1" fmla="*/ 5641879 w 6556279"/>
              <a:gd name="connsiteY1" fmla="*/ 1193031 h 1209964"/>
              <a:gd name="connsiteX2" fmla="*/ 6279188 w 6556279"/>
              <a:gd name="connsiteY2" fmla="*/ 1091431 h 1209964"/>
              <a:gd name="connsiteX3" fmla="*/ 4736715 w 6556279"/>
              <a:gd name="connsiteY3" fmla="*/ 952885 h 1209964"/>
              <a:gd name="connsiteX4" fmla="*/ 3785370 w 6556279"/>
              <a:gd name="connsiteY4" fmla="*/ 241685 h 1209964"/>
              <a:gd name="connsiteX5" fmla="*/ 3194242 w 6556279"/>
              <a:gd name="connsiteY5" fmla="*/ 112376 h 1209964"/>
              <a:gd name="connsiteX6" fmla="*/ 2390679 w 6556279"/>
              <a:gd name="connsiteY6" fmla="*/ 915940 h 1209964"/>
              <a:gd name="connsiteX7" fmla="*/ 885151 w 6556279"/>
              <a:gd name="connsiteY7" fmla="*/ 1091431 h 1209964"/>
              <a:gd name="connsiteX8" fmla="*/ 792788 w 6556279"/>
              <a:gd name="connsiteY8" fmla="*/ 1193031 h 1209964"/>
              <a:gd name="connsiteX0" fmla="*/ 792788 w 6556279"/>
              <a:gd name="connsiteY0" fmla="*/ 1193031 h 1209964"/>
              <a:gd name="connsiteX1" fmla="*/ 5641879 w 6556279"/>
              <a:gd name="connsiteY1" fmla="*/ 1193031 h 1209964"/>
              <a:gd name="connsiteX2" fmla="*/ 6279188 w 6556279"/>
              <a:gd name="connsiteY2" fmla="*/ 1091431 h 1209964"/>
              <a:gd name="connsiteX3" fmla="*/ 4736715 w 6556279"/>
              <a:gd name="connsiteY3" fmla="*/ 952885 h 1209964"/>
              <a:gd name="connsiteX4" fmla="*/ 3785370 w 6556279"/>
              <a:gd name="connsiteY4" fmla="*/ 241685 h 1209964"/>
              <a:gd name="connsiteX5" fmla="*/ 3194242 w 6556279"/>
              <a:gd name="connsiteY5" fmla="*/ 112376 h 1209964"/>
              <a:gd name="connsiteX6" fmla="*/ 2390679 w 6556279"/>
              <a:gd name="connsiteY6" fmla="*/ 915940 h 1209964"/>
              <a:gd name="connsiteX7" fmla="*/ 885151 w 6556279"/>
              <a:gd name="connsiteY7" fmla="*/ 1091431 h 1209964"/>
              <a:gd name="connsiteX8" fmla="*/ 792788 w 6556279"/>
              <a:gd name="connsiteY8" fmla="*/ 1193031 h 1209964"/>
              <a:gd name="connsiteX0" fmla="*/ 843588 w 6607079"/>
              <a:gd name="connsiteY0" fmla="*/ 1193031 h 1209964"/>
              <a:gd name="connsiteX1" fmla="*/ 5692679 w 6607079"/>
              <a:gd name="connsiteY1" fmla="*/ 1193031 h 1209964"/>
              <a:gd name="connsiteX2" fmla="*/ 6329988 w 6607079"/>
              <a:gd name="connsiteY2" fmla="*/ 1091431 h 1209964"/>
              <a:gd name="connsiteX3" fmla="*/ 4787515 w 6607079"/>
              <a:gd name="connsiteY3" fmla="*/ 952885 h 1209964"/>
              <a:gd name="connsiteX4" fmla="*/ 3836170 w 6607079"/>
              <a:gd name="connsiteY4" fmla="*/ 241685 h 1209964"/>
              <a:gd name="connsiteX5" fmla="*/ 3245042 w 6607079"/>
              <a:gd name="connsiteY5" fmla="*/ 112376 h 1209964"/>
              <a:gd name="connsiteX6" fmla="*/ 2441479 w 6607079"/>
              <a:gd name="connsiteY6" fmla="*/ 915940 h 1209964"/>
              <a:gd name="connsiteX7" fmla="*/ 631151 w 6607079"/>
              <a:gd name="connsiteY7" fmla="*/ 1091431 h 1209964"/>
              <a:gd name="connsiteX8" fmla="*/ 843588 w 6607079"/>
              <a:gd name="connsiteY8" fmla="*/ 1193031 h 1209964"/>
              <a:gd name="connsiteX0" fmla="*/ 843588 w 6607079"/>
              <a:gd name="connsiteY0" fmla="*/ 1193031 h 1209964"/>
              <a:gd name="connsiteX1" fmla="*/ 5692679 w 6607079"/>
              <a:gd name="connsiteY1" fmla="*/ 1193031 h 1209964"/>
              <a:gd name="connsiteX2" fmla="*/ 6329988 w 6607079"/>
              <a:gd name="connsiteY2" fmla="*/ 1091431 h 1209964"/>
              <a:gd name="connsiteX3" fmla="*/ 4787515 w 6607079"/>
              <a:gd name="connsiteY3" fmla="*/ 952885 h 1209964"/>
              <a:gd name="connsiteX4" fmla="*/ 3836170 w 6607079"/>
              <a:gd name="connsiteY4" fmla="*/ 241685 h 1209964"/>
              <a:gd name="connsiteX5" fmla="*/ 3245042 w 6607079"/>
              <a:gd name="connsiteY5" fmla="*/ 112376 h 1209964"/>
              <a:gd name="connsiteX6" fmla="*/ 2441479 w 6607079"/>
              <a:gd name="connsiteY6" fmla="*/ 915940 h 1209964"/>
              <a:gd name="connsiteX7" fmla="*/ 631151 w 6607079"/>
              <a:gd name="connsiteY7" fmla="*/ 1091431 h 1209964"/>
              <a:gd name="connsiteX8" fmla="*/ 843588 w 6607079"/>
              <a:gd name="connsiteY8" fmla="*/ 1193031 h 1209964"/>
              <a:gd name="connsiteX0" fmla="*/ 594206 w 6357697"/>
              <a:gd name="connsiteY0" fmla="*/ 1193031 h 1209964"/>
              <a:gd name="connsiteX1" fmla="*/ 5443297 w 6357697"/>
              <a:gd name="connsiteY1" fmla="*/ 1193031 h 1209964"/>
              <a:gd name="connsiteX2" fmla="*/ 6080606 w 6357697"/>
              <a:gd name="connsiteY2" fmla="*/ 1091431 h 1209964"/>
              <a:gd name="connsiteX3" fmla="*/ 4538133 w 6357697"/>
              <a:gd name="connsiteY3" fmla="*/ 952885 h 1209964"/>
              <a:gd name="connsiteX4" fmla="*/ 3586788 w 6357697"/>
              <a:gd name="connsiteY4" fmla="*/ 241685 h 1209964"/>
              <a:gd name="connsiteX5" fmla="*/ 2995660 w 6357697"/>
              <a:gd name="connsiteY5" fmla="*/ 112376 h 1209964"/>
              <a:gd name="connsiteX6" fmla="*/ 2192097 w 6357697"/>
              <a:gd name="connsiteY6" fmla="*/ 915940 h 1209964"/>
              <a:gd name="connsiteX7" fmla="*/ 381769 w 6357697"/>
              <a:gd name="connsiteY7" fmla="*/ 1091431 h 1209964"/>
              <a:gd name="connsiteX8" fmla="*/ 594206 w 6357697"/>
              <a:gd name="connsiteY8" fmla="*/ 1193031 h 1209964"/>
              <a:gd name="connsiteX0" fmla="*/ 594206 w 6357697"/>
              <a:gd name="connsiteY0" fmla="*/ 1193031 h 1209964"/>
              <a:gd name="connsiteX1" fmla="*/ 5443297 w 6357697"/>
              <a:gd name="connsiteY1" fmla="*/ 1193031 h 1209964"/>
              <a:gd name="connsiteX2" fmla="*/ 6080606 w 6357697"/>
              <a:gd name="connsiteY2" fmla="*/ 1091431 h 1209964"/>
              <a:gd name="connsiteX3" fmla="*/ 4538133 w 6357697"/>
              <a:gd name="connsiteY3" fmla="*/ 952885 h 1209964"/>
              <a:gd name="connsiteX4" fmla="*/ 3586788 w 6357697"/>
              <a:gd name="connsiteY4" fmla="*/ 241685 h 1209964"/>
              <a:gd name="connsiteX5" fmla="*/ 2995660 w 6357697"/>
              <a:gd name="connsiteY5" fmla="*/ 112376 h 1209964"/>
              <a:gd name="connsiteX6" fmla="*/ 2192097 w 6357697"/>
              <a:gd name="connsiteY6" fmla="*/ 915940 h 1209964"/>
              <a:gd name="connsiteX7" fmla="*/ 381769 w 6357697"/>
              <a:gd name="connsiteY7" fmla="*/ 1091431 h 1209964"/>
              <a:gd name="connsiteX8" fmla="*/ 594206 w 6357697"/>
              <a:gd name="connsiteY8" fmla="*/ 1193031 h 1209964"/>
              <a:gd name="connsiteX0" fmla="*/ 594206 w 6231467"/>
              <a:gd name="connsiteY0" fmla="*/ 1193031 h 1213043"/>
              <a:gd name="connsiteX1" fmla="*/ 3365115 w 6231467"/>
              <a:gd name="connsiteY1" fmla="*/ 1211503 h 1213043"/>
              <a:gd name="connsiteX2" fmla="*/ 5443297 w 6231467"/>
              <a:gd name="connsiteY2" fmla="*/ 1193031 h 1213043"/>
              <a:gd name="connsiteX3" fmla="*/ 6080606 w 6231467"/>
              <a:gd name="connsiteY3" fmla="*/ 1091431 h 1213043"/>
              <a:gd name="connsiteX4" fmla="*/ 4538133 w 6231467"/>
              <a:gd name="connsiteY4" fmla="*/ 952885 h 1213043"/>
              <a:gd name="connsiteX5" fmla="*/ 3586788 w 6231467"/>
              <a:gd name="connsiteY5" fmla="*/ 241685 h 1213043"/>
              <a:gd name="connsiteX6" fmla="*/ 2995660 w 6231467"/>
              <a:gd name="connsiteY6" fmla="*/ 112376 h 1213043"/>
              <a:gd name="connsiteX7" fmla="*/ 2192097 w 6231467"/>
              <a:gd name="connsiteY7" fmla="*/ 915940 h 1213043"/>
              <a:gd name="connsiteX8" fmla="*/ 381769 w 6231467"/>
              <a:gd name="connsiteY8" fmla="*/ 1091431 h 1213043"/>
              <a:gd name="connsiteX9" fmla="*/ 594206 w 6231467"/>
              <a:gd name="connsiteY9" fmla="*/ 1193031 h 1213043"/>
              <a:gd name="connsiteX0" fmla="*/ 594206 w 6231467"/>
              <a:gd name="connsiteY0" fmla="*/ 1193031 h 1213043"/>
              <a:gd name="connsiteX1" fmla="*/ 3365115 w 6231467"/>
              <a:gd name="connsiteY1" fmla="*/ 1211503 h 1213043"/>
              <a:gd name="connsiteX2" fmla="*/ 5443297 w 6231467"/>
              <a:gd name="connsiteY2" fmla="*/ 1193031 h 1213043"/>
              <a:gd name="connsiteX3" fmla="*/ 6080606 w 6231467"/>
              <a:gd name="connsiteY3" fmla="*/ 1091431 h 1213043"/>
              <a:gd name="connsiteX4" fmla="*/ 4538133 w 6231467"/>
              <a:gd name="connsiteY4" fmla="*/ 952885 h 1213043"/>
              <a:gd name="connsiteX5" fmla="*/ 3586788 w 6231467"/>
              <a:gd name="connsiteY5" fmla="*/ 241685 h 1213043"/>
              <a:gd name="connsiteX6" fmla="*/ 2995660 w 6231467"/>
              <a:gd name="connsiteY6" fmla="*/ 112376 h 1213043"/>
              <a:gd name="connsiteX7" fmla="*/ 2192097 w 6231467"/>
              <a:gd name="connsiteY7" fmla="*/ 915940 h 1213043"/>
              <a:gd name="connsiteX8" fmla="*/ 381769 w 6231467"/>
              <a:gd name="connsiteY8" fmla="*/ 1091431 h 1213043"/>
              <a:gd name="connsiteX9" fmla="*/ 594206 w 6231467"/>
              <a:gd name="connsiteY9" fmla="*/ 1193031 h 1213043"/>
              <a:gd name="connsiteX0" fmla="*/ 594206 w 6231467"/>
              <a:gd name="connsiteY0" fmla="*/ 1193031 h 1213043"/>
              <a:gd name="connsiteX1" fmla="*/ 3404370 w 6231467"/>
              <a:gd name="connsiteY1" fmla="*/ 1169939 h 1213043"/>
              <a:gd name="connsiteX2" fmla="*/ 5443297 w 6231467"/>
              <a:gd name="connsiteY2" fmla="*/ 1193031 h 1213043"/>
              <a:gd name="connsiteX3" fmla="*/ 6080606 w 6231467"/>
              <a:gd name="connsiteY3" fmla="*/ 1091431 h 1213043"/>
              <a:gd name="connsiteX4" fmla="*/ 4538133 w 6231467"/>
              <a:gd name="connsiteY4" fmla="*/ 952885 h 1213043"/>
              <a:gd name="connsiteX5" fmla="*/ 3586788 w 6231467"/>
              <a:gd name="connsiteY5" fmla="*/ 241685 h 1213043"/>
              <a:gd name="connsiteX6" fmla="*/ 2995660 w 6231467"/>
              <a:gd name="connsiteY6" fmla="*/ 112376 h 1213043"/>
              <a:gd name="connsiteX7" fmla="*/ 2192097 w 6231467"/>
              <a:gd name="connsiteY7" fmla="*/ 915940 h 1213043"/>
              <a:gd name="connsiteX8" fmla="*/ 381769 w 6231467"/>
              <a:gd name="connsiteY8" fmla="*/ 1091431 h 1213043"/>
              <a:gd name="connsiteX9" fmla="*/ 594206 w 6231467"/>
              <a:gd name="connsiteY9" fmla="*/ 1193031 h 1213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231467" h="1213043">
                <a:moveTo>
                  <a:pt x="594206" y="1193031"/>
                </a:moveTo>
                <a:cubicBezTo>
                  <a:pt x="1091430" y="1213043"/>
                  <a:pt x="2596188" y="1169939"/>
                  <a:pt x="3404370" y="1169939"/>
                </a:cubicBezTo>
                <a:lnTo>
                  <a:pt x="5443297" y="1193031"/>
                </a:lnTo>
                <a:cubicBezTo>
                  <a:pt x="5895879" y="1173019"/>
                  <a:pt x="6231467" y="1131455"/>
                  <a:pt x="6080606" y="1091431"/>
                </a:cubicBezTo>
                <a:cubicBezTo>
                  <a:pt x="5929745" y="1051407"/>
                  <a:pt x="4953769" y="1094509"/>
                  <a:pt x="4538133" y="952885"/>
                </a:cubicBezTo>
                <a:cubicBezTo>
                  <a:pt x="4122497" y="811261"/>
                  <a:pt x="3843867" y="381770"/>
                  <a:pt x="3586788" y="241685"/>
                </a:cubicBezTo>
                <a:cubicBezTo>
                  <a:pt x="3329709" y="101600"/>
                  <a:pt x="3228108" y="0"/>
                  <a:pt x="2995660" y="112376"/>
                </a:cubicBezTo>
                <a:cubicBezTo>
                  <a:pt x="2763212" y="224752"/>
                  <a:pt x="2627746" y="752764"/>
                  <a:pt x="2192097" y="915940"/>
                </a:cubicBezTo>
                <a:cubicBezTo>
                  <a:pt x="1756448" y="1079116"/>
                  <a:pt x="648084" y="1045249"/>
                  <a:pt x="381769" y="1091431"/>
                </a:cubicBezTo>
                <a:cubicBezTo>
                  <a:pt x="344920" y="1102256"/>
                  <a:pt x="0" y="1201498"/>
                  <a:pt x="594206" y="1193031"/>
                </a:cubicBezTo>
                <a:close/>
              </a:path>
            </a:pathLst>
          </a:custGeom>
          <a:solidFill>
            <a:srgbClr val="9BBB59">
              <a:lumMod val="60000"/>
              <a:lumOff val="40000"/>
              <a:alpha val="50000"/>
            </a:srgbClr>
          </a:solidFill>
          <a:ln w="50800" cap="flat" cmpd="dbl" algn="ctr">
            <a:solidFill>
              <a:srgbClr val="9BBB59">
                <a:lumMod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6189529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" name="Oval 18"/>
          <p:cNvSpPr/>
          <p:nvPr/>
        </p:nvSpPr>
        <p:spPr>
          <a:xfrm>
            <a:off x="6234646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6279764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6324882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6369999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6415117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4" name="Oval 23"/>
          <p:cNvSpPr/>
          <p:nvPr/>
        </p:nvSpPr>
        <p:spPr>
          <a:xfrm>
            <a:off x="6460235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5" name="Oval 24"/>
          <p:cNvSpPr/>
          <p:nvPr/>
        </p:nvSpPr>
        <p:spPr>
          <a:xfrm>
            <a:off x="6505352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6" name="Oval 25"/>
          <p:cNvSpPr/>
          <p:nvPr/>
        </p:nvSpPr>
        <p:spPr>
          <a:xfrm>
            <a:off x="6550470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7" name="Oval 26"/>
          <p:cNvSpPr/>
          <p:nvPr/>
        </p:nvSpPr>
        <p:spPr>
          <a:xfrm>
            <a:off x="6595588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8" name="Oval 27"/>
          <p:cNvSpPr/>
          <p:nvPr/>
        </p:nvSpPr>
        <p:spPr>
          <a:xfrm>
            <a:off x="6640705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9" name="Oval 28"/>
          <p:cNvSpPr/>
          <p:nvPr/>
        </p:nvSpPr>
        <p:spPr>
          <a:xfrm>
            <a:off x="6685823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0" name="Oval 29"/>
          <p:cNvSpPr/>
          <p:nvPr/>
        </p:nvSpPr>
        <p:spPr>
          <a:xfrm>
            <a:off x="6730941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1" name="Oval 30"/>
          <p:cNvSpPr/>
          <p:nvPr/>
        </p:nvSpPr>
        <p:spPr>
          <a:xfrm>
            <a:off x="6776058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2" name="Oval 31"/>
          <p:cNvSpPr/>
          <p:nvPr/>
        </p:nvSpPr>
        <p:spPr>
          <a:xfrm>
            <a:off x="6821176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3" name="Oval 32"/>
          <p:cNvSpPr/>
          <p:nvPr/>
        </p:nvSpPr>
        <p:spPr>
          <a:xfrm>
            <a:off x="6866294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4" name="Oval 33"/>
          <p:cNvSpPr/>
          <p:nvPr/>
        </p:nvSpPr>
        <p:spPr>
          <a:xfrm>
            <a:off x="6144411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5" name="Oval 34"/>
          <p:cNvSpPr/>
          <p:nvPr/>
        </p:nvSpPr>
        <p:spPr>
          <a:xfrm>
            <a:off x="6956529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6" name="Oval 35"/>
          <p:cNvSpPr/>
          <p:nvPr/>
        </p:nvSpPr>
        <p:spPr>
          <a:xfrm>
            <a:off x="7001647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7" name="Oval 36"/>
          <p:cNvSpPr/>
          <p:nvPr/>
        </p:nvSpPr>
        <p:spPr>
          <a:xfrm>
            <a:off x="7046764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8" name="Oval 37"/>
          <p:cNvSpPr/>
          <p:nvPr/>
        </p:nvSpPr>
        <p:spPr>
          <a:xfrm>
            <a:off x="7091882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9" name="Oval 38"/>
          <p:cNvSpPr/>
          <p:nvPr/>
        </p:nvSpPr>
        <p:spPr>
          <a:xfrm>
            <a:off x="7137000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0" name="Oval 39"/>
          <p:cNvSpPr/>
          <p:nvPr/>
        </p:nvSpPr>
        <p:spPr>
          <a:xfrm>
            <a:off x="7182117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1" name="Oval 40"/>
          <p:cNvSpPr/>
          <p:nvPr/>
        </p:nvSpPr>
        <p:spPr>
          <a:xfrm>
            <a:off x="7227235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2" name="Oval 41"/>
          <p:cNvSpPr/>
          <p:nvPr/>
        </p:nvSpPr>
        <p:spPr>
          <a:xfrm>
            <a:off x="7272353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3" name="Oval 42"/>
          <p:cNvSpPr/>
          <p:nvPr/>
        </p:nvSpPr>
        <p:spPr>
          <a:xfrm>
            <a:off x="7317470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4" name="Oval 43"/>
          <p:cNvSpPr/>
          <p:nvPr/>
        </p:nvSpPr>
        <p:spPr>
          <a:xfrm>
            <a:off x="7362588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5" name="Oval 44"/>
          <p:cNvSpPr/>
          <p:nvPr/>
        </p:nvSpPr>
        <p:spPr>
          <a:xfrm>
            <a:off x="7407706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6" name="Oval 45"/>
          <p:cNvSpPr/>
          <p:nvPr/>
        </p:nvSpPr>
        <p:spPr>
          <a:xfrm>
            <a:off x="7452823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7" name="Oval 46"/>
          <p:cNvSpPr/>
          <p:nvPr/>
        </p:nvSpPr>
        <p:spPr>
          <a:xfrm>
            <a:off x="7497941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8" name="Oval 47"/>
          <p:cNvSpPr/>
          <p:nvPr/>
        </p:nvSpPr>
        <p:spPr>
          <a:xfrm>
            <a:off x="7543059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9" name="Oval 48"/>
          <p:cNvSpPr/>
          <p:nvPr/>
        </p:nvSpPr>
        <p:spPr>
          <a:xfrm>
            <a:off x="7588176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0" name="Oval 49"/>
          <p:cNvSpPr/>
          <p:nvPr/>
        </p:nvSpPr>
        <p:spPr>
          <a:xfrm>
            <a:off x="7633294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1" name="Oval 50"/>
          <p:cNvSpPr/>
          <p:nvPr/>
        </p:nvSpPr>
        <p:spPr>
          <a:xfrm>
            <a:off x="6911411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2" name="Oval 51"/>
          <p:cNvSpPr/>
          <p:nvPr/>
        </p:nvSpPr>
        <p:spPr>
          <a:xfrm>
            <a:off x="4655528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3" name="Oval 52"/>
          <p:cNvSpPr/>
          <p:nvPr/>
        </p:nvSpPr>
        <p:spPr>
          <a:xfrm>
            <a:off x="4700646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4" name="Oval 53"/>
          <p:cNvSpPr/>
          <p:nvPr/>
        </p:nvSpPr>
        <p:spPr>
          <a:xfrm>
            <a:off x="4745764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5" name="Oval 54"/>
          <p:cNvSpPr/>
          <p:nvPr/>
        </p:nvSpPr>
        <p:spPr>
          <a:xfrm>
            <a:off x="4790881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6" name="Oval 55"/>
          <p:cNvSpPr/>
          <p:nvPr/>
        </p:nvSpPr>
        <p:spPr>
          <a:xfrm>
            <a:off x="4835999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7" name="Oval 56"/>
          <p:cNvSpPr/>
          <p:nvPr/>
        </p:nvSpPr>
        <p:spPr>
          <a:xfrm>
            <a:off x="4881117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8" name="Oval 57"/>
          <p:cNvSpPr/>
          <p:nvPr/>
        </p:nvSpPr>
        <p:spPr>
          <a:xfrm>
            <a:off x="4926234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9" name="Oval 58"/>
          <p:cNvSpPr/>
          <p:nvPr/>
        </p:nvSpPr>
        <p:spPr>
          <a:xfrm>
            <a:off x="4971352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0" name="Oval 59"/>
          <p:cNvSpPr/>
          <p:nvPr/>
        </p:nvSpPr>
        <p:spPr>
          <a:xfrm>
            <a:off x="5016470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1" name="Oval 60"/>
          <p:cNvSpPr/>
          <p:nvPr/>
        </p:nvSpPr>
        <p:spPr>
          <a:xfrm>
            <a:off x="5061587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2" name="Oval 61"/>
          <p:cNvSpPr/>
          <p:nvPr/>
        </p:nvSpPr>
        <p:spPr>
          <a:xfrm>
            <a:off x="5106705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3" name="Oval 62"/>
          <p:cNvSpPr/>
          <p:nvPr/>
        </p:nvSpPr>
        <p:spPr>
          <a:xfrm>
            <a:off x="5151823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4" name="Oval 63"/>
          <p:cNvSpPr/>
          <p:nvPr/>
        </p:nvSpPr>
        <p:spPr>
          <a:xfrm>
            <a:off x="5196940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5" name="Oval 64"/>
          <p:cNvSpPr/>
          <p:nvPr/>
        </p:nvSpPr>
        <p:spPr>
          <a:xfrm>
            <a:off x="5242058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6" name="Oval 65"/>
          <p:cNvSpPr/>
          <p:nvPr/>
        </p:nvSpPr>
        <p:spPr>
          <a:xfrm>
            <a:off x="5287176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7" name="Oval 66"/>
          <p:cNvSpPr/>
          <p:nvPr/>
        </p:nvSpPr>
        <p:spPr>
          <a:xfrm>
            <a:off x="5332293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8" name="Oval 67"/>
          <p:cNvSpPr/>
          <p:nvPr/>
        </p:nvSpPr>
        <p:spPr>
          <a:xfrm>
            <a:off x="4610411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9" name="Oval 68"/>
          <p:cNvSpPr/>
          <p:nvPr/>
        </p:nvSpPr>
        <p:spPr>
          <a:xfrm>
            <a:off x="5422529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0" name="Oval 69"/>
          <p:cNvSpPr/>
          <p:nvPr/>
        </p:nvSpPr>
        <p:spPr>
          <a:xfrm>
            <a:off x="5467646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1" name="Oval 70"/>
          <p:cNvSpPr/>
          <p:nvPr/>
        </p:nvSpPr>
        <p:spPr>
          <a:xfrm>
            <a:off x="5512764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2" name="Oval 71"/>
          <p:cNvSpPr/>
          <p:nvPr/>
        </p:nvSpPr>
        <p:spPr>
          <a:xfrm>
            <a:off x="5557882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3" name="Oval 72"/>
          <p:cNvSpPr/>
          <p:nvPr/>
        </p:nvSpPr>
        <p:spPr>
          <a:xfrm>
            <a:off x="5602999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4" name="Oval 73"/>
          <p:cNvSpPr/>
          <p:nvPr/>
        </p:nvSpPr>
        <p:spPr>
          <a:xfrm>
            <a:off x="5648117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5" name="Oval 74"/>
          <p:cNvSpPr/>
          <p:nvPr/>
        </p:nvSpPr>
        <p:spPr>
          <a:xfrm>
            <a:off x="5693235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6" name="Oval 75"/>
          <p:cNvSpPr/>
          <p:nvPr/>
        </p:nvSpPr>
        <p:spPr>
          <a:xfrm>
            <a:off x="5738352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7" name="Oval 76"/>
          <p:cNvSpPr/>
          <p:nvPr/>
        </p:nvSpPr>
        <p:spPr>
          <a:xfrm>
            <a:off x="5783470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8" name="Oval 77"/>
          <p:cNvSpPr/>
          <p:nvPr/>
        </p:nvSpPr>
        <p:spPr>
          <a:xfrm>
            <a:off x="5828588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9" name="Oval 78"/>
          <p:cNvSpPr/>
          <p:nvPr/>
        </p:nvSpPr>
        <p:spPr>
          <a:xfrm>
            <a:off x="5873705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0" name="Oval 79"/>
          <p:cNvSpPr/>
          <p:nvPr/>
        </p:nvSpPr>
        <p:spPr>
          <a:xfrm>
            <a:off x="5918823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1" name="Oval 80"/>
          <p:cNvSpPr/>
          <p:nvPr/>
        </p:nvSpPr>
        <p:spPr>
          <a:xfrm>
            <a:off x="5963941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2" name="Oval 81"/>
          <p:cNvSpPr/>
          <p:nvPr/>
        </p:nvSpPr>
        <p:spPr>
          <a:xfrm>
            <a:off x="6009058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3" name="Oval 82"/>
          <p:cNvSpPr/>
          <p:nvPr/>
        </p:nvSpPr>
        <p:spPr>
          <a:xfrm>
            <a:off x="6054176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4" name="Oval 83"/>
          <p:cNvSpPr/>
          <p:nvPr/>
        </p:nvSpPr>
        <p:spPr>
          <a:xfrm>
            <a:off x="6099293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5" name="Oval 84"/>
          <p:cNvSpPr/>
          <p:nvPr/>
        </p:nvSpPr>
        <p:spPr>
          <a:xfrm>
            <a:off x="5377411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6" name="Oval 85"/>
          <p:cNvSpPr/>
          <p:nvPr/>
        </p:nvSpPr>
        <p:spPr>
          <a:xfrm>
            <a:off x="7678412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7" name="Oval 86"/>
          <p:cNvSpPr/>
          <p:nvPr/>
        </p:nvSpPr>
        <p:spPr>
          <a:xfrm>
            <a:off x="7723529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8" name="Oval 87"/>
          <p:cNvSpPr/>
          <p:nvPr/>
        </p:nvSpPr>
        <p:spPr>
          <a:xfrm>
            <a:off x="7768647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9" name="Oval 88"/>
          <p:cNvSpPr/>
          <p:nvPr/>
        </p:nvSpPr>
        <p:spPr>
          <a:xfrm>
            <a:off x="7858882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0" name="Oval 89"/>
          <p:cNvSpPr/>
          <p:nvPr/>
        </p:nvSpPr>
        <p:spPr>
          <a:xfrm>
            <a:off x="7904000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1" name="Oval 90"/>
          <p:cNvSpPr/>
          <p:nvPr/>
        </p:nvSpPr>
        <p:spPr>
          <a:xfrm>
            <a:off x="7949117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2" name="Oval 91"/>
          <p:cNvSpPr/>
          <p:nvPr/>
        </p:nvSpPr>
        <p:spPr>
          <a:xfrm>
            <a:off x="7994235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3" name="Oval 92"/>
          <p:cNvSpPr/>
          <p:nvPr/>
        </p:nvSpPr>
        <p:spPr>
          <a:xfrm>
            <a:off x="8039353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4" name="Oval 93"/>
          <p:cNvSpPr/>
          <p:nvPr/>
        </p:nvSpPr>
        <p:spPr>
          <a:xfrm>
            <a:off x="8084470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5" name="Oval 94"/>
          <p:cNvSpPr/>
          <p:nvPr/>
        </p:nvSpPr>
        <p:spPr>
          <a:xfrm>
            <a:off x="7813765" y="2825342"/>
            <a:ext cx="44605" cy="44605"/>
          </a:xfrm>
          <a:prstGeom prst="ellipse">
            <a:avLst/>
          </a:prstGeom>
          <a:solidFill>
            <a:srgbClr val="1F497D">
              <a:lumMod val="20000"/>
              <a:lumOff val="80000"/>
            </a:srgbClr>
          </a:solidFill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6" name="Freeform 95"/>
          <p:cNvSpPr/>
          <p:nvPr/>
        </p:nvSpPr>
        <p:spPr>
          <a:xfrm>
            <a:off x="6126977" y="2238132"/>
            <a:ext cx="624468" cy="507224"/>
          </a:xfrm>
          <a:custGeom>
            <a:avLst/>
            <a:gdLst>
              <a:gd name="connsiteX0" fmla="*/ 402729 w 1405372"/>
              <a:gd name="connsiteY0" fmla="*/ 60960 h 1018903"/>
              <a:gd name="connsiteX1" fmla="*/ 254683 w 1405372"/>
              <a:gd name="connsiteY1" fmla="*/ 174172 h 1018903"/>
              <a:gd name="connsiteX2" fmla="*/ 106637 w 1405372"/>
              <a:gd name="connsiteY2" fmla="*/ 252549 h 1018903"/>
              <a:gd name="connsiteX3" fmla="*/ 19552 w 1405372"/>
              <a:gd name="connsiteY3" fmla="*/ 435429 h 1018903"/>
              <a:gd name="connsiteX4" fmla="*/ 2134 w 1405372"/>
              <a:gd name="connsiteY4" fmla="*/ 513806 h 1018903"/>
              <a:gd name="connsiteX5" fmla="*/ 185014 w 1405372"/>
              <a:gd name="connsiteY5" fmla="*/ 783772 h 1018903"/>
              <a:gd name="connsiteX6" fmla="*/ 446272 w 1405372"/>
              <a:gd name="connsiteY6" fmla="*/ 923109 h 1018903"/>
              <a:gd name="connsiteX7" fmla="*/ 855574 w 1405372"/>
              <a:gd name="connsiteY7" fmla="*/ 1018903 h 1018903"/>
              <a:gd name="connsiteX8" fmla="*/ 1264877 w 1405372"/>
              <a:gd name="connsiteY8" fmla="*/ 879566 h 1018903"/>
              <a:gd name="connsiteX9" fmla="*/ 1378089 w 1405372"/>
              <a:gd name="connsiteY9" fmla="*/ 687977 h 1018903"/>
              <a:gd name="connsiteX10" fmla="*/ 1404214 w 1405372"/>
              <a:gd name="connsiteY10" fmla="*/ 583475 h 1018903"/>
              <a:gd name="connsiteX11" fmla="*/ 1291003 w 1405372"/>
              <a:gd name="connsiteY11" fmla="*/ 278675 h 1018903"/>
              <a:gd name="connsiteX12" fmla="*/ 1195209 w 1405372"/>
              <a:gd name="connsiteY12" fmla="*/ 139337 h 1018903"/>
              <a:gd name="connsiteX13" fmla="*/ 1099414 w 1405372"/>
              <a:gd name="connsiteY13" fmla="*/ 87086 h 1018903"/>
              <a:gd name="connsiteX14" fmla="*/ 1055872 w 1405372"/>
              <a:gd name="connsiteY14" fmla="*/ 43543 h 1018903"/>
              <a:gd name="connsiteX15" fmla="*/ 942660 w 1405372"/>
              <a:gd name="connsiteY15" fmla="*/ 0 h 1018903"/>
              <a:gd name="connsiteX16" fmla="*/ 568192 w 1405372"/>
              <a:gd name="connsiteY16" fmla="*/ 17417 h 1018903"/>
              <a:gd name="connsiteX17" fmla="*/ 402729 w 1405372"/>
              <a:gd name="connsiteY17" fmla="*/ 60960 h 1018903"/>
              <a:gd name="connsiteX0" fmla="*/ 402729 w 1405372"/>
              <a:gd name="connsiteY0" fmla="*/ 60960 h 1018903"/>
              <a:gd name="connsiteX1" fmla="*/ 254683 w 1405372"/>
              <a:gd name="connsiteY1" fmla="*/ 174172 h 1018903"/>
              <a:gd name="connsiteX2" fmla="*/ 106637 w 1405372"/>
              <a:gd name="connsiteY2" fmla="*/ 252549 h 1018903"/>
              <a:gd name="connsiteX3" fmla="*/ 19552 w 1405372"/>
              <a:gd name="connsiteY3" fmla="*/ 435429 h 1018903"/>
              <a:gd name="connsiteX4" fmla="*/ 2134 w 1405372"/>
              <a:gd name="connsiteY4" fmla="*/ 513806 h 1018903"/>
              <a:gd name="connsiteX5" fmla="*/ 185014 w 1405372"/>
              <a:gd name="connsiteY5" fmla="*/ 783772 h 1018903"/>
              <a:gd name="connsiteX6" fmla="*/ 647040 w 1405372"/>
              <a:gd name="connsiteY6" fmla="*/ 923109 h 1018903"/>
              <a:gd name="connsiteX7" fmla="*/ 855574 w 1405372"/>
              <a:gd name="connsiteY7" fmla="*/ 1018903 h 1018903"/>
              <a:gd name="connsiteX8" fmla="*/ 1264877 w 1405372"/>
              <a:gd name="connsiteY8" fmla="*/ 879566 h 1018903"/>
              <a:gd name="connsiteX9" fmla="*/ 1378089 w 1405372"/>
              <a:gd name="connsiteY9" fmla="*/ 687977 h 1018903"/>
              <a:gd name="connsiteX10" fmla="*/ 1404214 w 1405372"/>
              <a:gd name="connsiteY10" fmla="*/ 583475 h 1018903"/>
              <a:gd name="connsiteX11" fmla="*/ 1291003 w 1405372"/>
              <a:gd name="connsiteY11" fmla="*/ 278675 h 1018903"/>
              <a:gd name="connsiteX12" fmla="*/ 1195209 w 1405372"/>
              <a:gd name="connsiteY12" fmla="*/ 139337 h 1018903"/>
              <a:gd name="connsiteX13" fmla="*/ 1099414 w 1405372"/>
              <a:gd name="connsiteY13" fmla="*/ 87086 h 1018903"/>
              <a:gd name="connsiteX14" fmla="*/ 1055872 w 1405372"/>
              <a:gd name="connsiteY14" fmla="*/ 43543 h 1018903"/>
              <a:gd name="connsiteX15" fmla="*/ 942660 w 1405372"/>
              <a:gd name="connsiteY15" fmla="*/ 0 h 1018903"/>
              <a:gd name="connsiteX16" fmla="*/ 568192 w 1405372"/>
              <a:gd name="connsiteY16" fmla="*/ 17417 h 1018903"/>
              <a:gd name="connsiteX17" fmla="*/ 402729 w 1405372"/>
              <a:gd name="connsiteY17" fmla="*/ 60960 h 10189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405372" h="1018903">
                <a:moveTo>
                  <a:pt x="402729" y="60960"/>
                </a:moveTo>
                <a:cubicBezTo>
                  <a:pt x="350478" y="87086"/>
                  <a:pt x="306840" y="140423"/>
                  <a:pt x="254683" y="174172"/>
                </a:cubicBezTo>
                <a:cubicBezTo>
                  <a:pt x="207803" y="204506"/>
                  <a:pt x="143990" y="211045"/>
                  <a:pt x="106637" y="252549"/>
                </a:cubicBezTo>
                <a:cubicBezTo>
                  <a:pt x="61469" y="302735"/>
                  <a:pt x="48580" y="374469"/>
                  <a:pt x="19552" y="435429"/>
                </a:cubicBezTo>
                <a:cubicBezTo>
                  <a:pt x="13746" y="461555"/>
                  <a:pt x="0" y="487128"/>
                  <a:pt x="2134" y="513806"/>
                </a:cubicBezTo>
                <a:cubicBezTo>
                  <a:pt x="13947" y="661466"/>
                  <a:pt x="54661" y="697794"/>
                  <a:pt x="185014" y="783772"/>
                </a:cubicBezTo>
                <a:cubicBezTo>
                  <a:pt x="267404" y="838114"/>
                  <a:pt x="554682" y="888307"/>
                  <a:pt x="647040" y="923109"/>
                </a:cubicBezTo>
                <a:cubicBezTo>
                  <a:pt x="836118" y="994356"/>
                  <a:pt x="704622" y="1000035"/>
                  <a:pt x="855574" y="1018903"/>
                </a:cubicBezTo>
                <a:cubicBezTo>
                  <a:pt x="1012865" y="992688"/>
                  <a:pt x="1150526" y="1005353"/>
                  <a:pt x="1264877" y="879566"/>
                </a:cubicBezTo>
                <a:cubicBezTo>
                  <a:pt x="1314775" y="824678"/>
                  <a:pt x="1340352" y="751840"/>
                  <a:pt x="1378089" y="687977"/>
                </a:cubicBezTo>
                <a:cubicBezTo>
                  <a:pt x="1386797" y="653143"/>
                  <a:pt x="1405372" y="619362"/>
                  <a:pt x="1404214" y="583475"/>
                </a:cubicBezTo>
                <a:cubicBezTo>
                  <a:pt x="1399983" y="452329"/>
                  <a:pt x="1357699" y="385389"/>
                  <a:pt x="1291003" y="278675"/>
                </a:cubicBezTo>
                <a:cubicBezTo>
                  <a:pt x="1261131" y="230879"/>
                  <a:pt x="1235064" y="179192"/>
                  <a:pt x="1195209" y="139337"/>
                </a:cubicBezTo>
                <a:cubicBezTo>
                  <a:pt x="1169490" y="113618"/>
                  <a:pt x="1129387" y="107692"/>
                  <a:pt x="1099414" y="87086"/>
                </a:cubicBezTo>
                <a:cubicBezTo>
                  <a:pt x="1082500" y="75457"/>
                  <a:pt x="1073815" y="53511"/>
                  <a:pt x="1055872" y="43543"/>
                </a:cubicBezTo>
                <a:cubicBezTo>
                  <a:pt x="1020528" y="23907"/>
                  <a:pt x="942660" y="0"/>
                  <a:pt x="942660" y="0"/>
                </a:cubicBezTo>
                <a:lnTo>
                  <a:pt x="568192" y="17417"/>
                </a:lnTo>
                <a:cubicBezTo>
                  <a:pt x="515731" y="20857"/>
                  <a:pt x="454980" y="34834"/>
                  <a:pt x="402729" y="60960"/>
                </a:cubicBezTo>
                <a:close/>
              </a:path>
            </a:pathLst>
          </a:cu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7" name="Freeform 96"/>
          <p:cNvSpPr/>
          <p:nvPr/>
        </p:nvSpPr>
        <p:spPr>
          <a:xfrm>
            <a:off x="6394606" y="2327342"/>
            <a:ext cx="267629" cy="223025"/>
          </a:xfrm>
          <a:custGeom>
            <a:avLst/>
            <a:gdLst>
              <a:gd name="connsiteX0" fmla="*/ 253857 w 649181"/>
              <a:gd name="connsiteY0" fmla="*/ 60960 h 495352"/>
              <a:gd name="connsiteX1" fmla="*/ 114520 w 649181"/>
              <a:gd name="connsiteY1" fmla="*/ 104503 h 495352"/>
              <a:gd name="connsiteX2" fmla="*/ 18725 w 649181"/>
              <a:gd name="connsiteY2" fmla="*/ 182880 h 495352"/>
              <a:gd name="connsiteX3" fmla="*/ 1308 w 649181"/>
              <a:gd name="connsiteY3" fmla="*/ 235131 h 495352"/>
              <a:gd name="connsiteX4" fmla="*/ 53560 w 649181"/>
              <a:gd name="connsiteY4" fmla="*/ 330926 h 495352"/>
              <a:gd name="connsiteX5" fmla="*/ 236440 w 649181"/>
              <a:gd name="connsiteY5" fmla="*/ 452846 h 495352"/>
              <a:gd name="connsiteX6" fmla="*/ 279982 w 649181"/>
              <a:gd name="connsiteY6" fmla="*/ 478971 h 495352"/>
              <a:gd name="connsiteX7" fmla="*/ 428028 w 649181"/>
              <a:gd name="connsiteY7" fmla="*/ 478971 h 495352"/>
              <a:gd name="connsiteX8" fmla="*/ 497697 w 649181"/>
              <a:gd name="connsiteY8" fmla="*/ 470263 h 495352"/>
              <a:gd name="connsiteX9" fmla="*/ 523822 w 649181"/>
              <a:gd name="connsiteY9" fmla="*/ 452846 h 495352"/>
              <a:gd name="connsiteX10" fmla="*/ 610908 w 649181"/>
              <a:gd name="connsiteY10" fmla="*/ 383177 h 495352"/>
              <a:gd name="connsiteX11" fmla="*/ 637034 w 649181"/>
              <a:gd name="connsiteY11" fmla="*/ 365760 h 495352"/>
              <a:gd name="connsiteX12" fmla="*/ 645742 w 649181"/>
              <a:gd name="connsiteY12" fmla="*/ 330926 h 495352"/>
              <a:gd name="connsiteX13" fmla="*/ 558657 w 649181"/>
              <a:gd name="connsiteY13" fmla="*/ 139337 h 495352"/>
              <a:gd name="connsiteX14" fmla="*/ 549948 w 649181"/>
              <a:gd name="connsiteY14" fmla="*/ 113211 h 495352"/>
              <a:gd name="connsiteX15" fmla="*/ 506405 w 649181"/>
              <a:gd name="connsiteY15" fmla="*/ 69668 h 495352"/>
              <a:gd name="connsiteX16" fmla="*/ 462862 w 649181"/>
              <a:gd name="connsiteY16" fmla="*/ 8708 h 495352"/>
              <a:gd name="connsiteX17" fmla="*/ 384485 w 649181"/>
              <a:gd name="connsiteY17" fmla="*/ 0 h 495352"/>
              <a:gd name="connsiteX18" fmla="*/ 349651 w 649181"/>
              <a:gd name="connsiteY18" fmla="*/ 8708 h 495352"/>
              <a:gd name="connsiteX19" fmla="*/ 306108 w 649181"/>
              <a:gd name="connsiteY19" fmla="*/ 52251 h 495352"/>
              <a:gd name="connsiteX20" fmla="*/ 253857 w 649181"/>
              <a:gd name="connsiteY20" fmla="*/ 60960 h 495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649181" h="495352">
                <a:moveTo>
                  <a:pt x="253857" y="60960"/>
                </a:moveTo>
                <a:cubicBezTo>
                  <a:pt x="207411" y="75474"/>
                  <a:pt x="157719" y="82104"/>
                  <a:pt x="114520" y="104503"/>
                </a:cubicBezTo>
                <a:cubicBezTo>
                  <a:pt x="77893" y="123495"/>
                  <a:pt x="18725" y="182880"/>
                  <a:pt x="18725" y="182880"/>
                </a:cubicBezTo>
                <a:cubicBezTo>
                  <a:pt x="12919" y="200297"/>
                  <a:pt x="0" y="216819"/>
                  <a:pt x="1308" y="235131"/>
                </a:cubicBezTo>
                <a:cubicBezTo>
                  <a:pt x="4661" y="282077"/>
                  <a:pt x="23352" y="304272"/>
                  <a:pt x="53560" y="330926"/>
                </a:cubicBezTo>
                <a:cubicBezTo>
                  <a:pt x="185696" y="447515"/>
                  <a:pt x="126316" y="421380"/>
                  <a:pt x="236440" y="452846"/>
                </a:cubicBezTo>
                <a:cubicBezTo>
                  <a:pt x="250954" y="461554"/>
                  <a:pt x="263804" y="473993"/>
                  <a:pt x="279982" y="478971"/>
                </a:cubicBezTo>
                <a:cubicBezTo>
                  <a:pt x="333219" y="495352"/>
                  <a:pt x="374143" y="485310"/>
                  <a:pt x="428028" y="478971"/>
                </a:cubicBezTo>
                <a:lnTo>
                  <a:pt x="497697" y="470263"/>
                </a:lnTo>
                <a:cubicBezTo>
                  <a:pt x="506405" y="464457"/>
                  <a:pt x="515526" y="459227"/>
                  <a:pt x="523822" y="452846"/>
                </a:cubicBezTo>
                <a:cubicBezTo>
                  <a:pt x="553288" y="430180"/>
                  <a:pt x="579976" y="403798"/>
                  <a:pt x="610908" y="383177"/>
                </a:cubicBezTo>
                <a:lnTo>
                  <a:pt x="637034" y="365760"/>
                </a:lnTo>
                <a:cubicBezTo>
                  <a:pt x="639937" y="354149"/>
                  <a:pt x="649181" y="342390"/>
                  <a:pt x="645742" y="330926"/>
                </a:cubicBezTo>
                <a:cubicBezTo>
                  <a:pt x="614160" y="225652"/>
                  <a:pt x="593172" y="216996"/>
                  <a:pt x="558657" y="139337"/>
                </a:cubicBezTo>
                <a:cubicBezTo>
                  <a:pt x="554929" y="130948"/>
                  <a:pt x="555456" y="120555"/>
                  <a:pt x="549948" y="113211"/>
                </a:cubicBezTo>
                <a:cubicBezTo>
                  <a:pt x="537632" y="96790"/>
                  <a:pt x="519007" y="85871"/>
                  <a:pt x="506405" y="69668"/>
                </a:cubicBezTo>
                <a:cubicBezTo>
                  <a:pt x="492337" y="51580"/>
                  <a:pt x="489765" y="17676"/>
                  <a:pt x="462862" y="8708"/>
                </a:cubicBezTo>
                <a:cubicBezTo>
                  <a:pt x="437924" y="396"/>
                  <a:pt x="410611" y="2903"/>
                  <a:pt x="384485" y="0"/>
                </a:cubicBezTo>
                <a:cubicBezTo>
                  <a:pt x="372874" y="2903"/>
                  <a:pt x="359610" y="2069"/>
                  <a:pt x="349651" y="8708"/>
                </a:cubicBezTo>
                <a:cubicBezTo>
                  <a:pt x="332572" y="20094"/>
                  <a:pt x="326634" y="52251"/>
                  <a:pt x="306108" y="52251"/>
                </a:cubicBezTo>
                <a:lnTo>
                  <a:pt x="253857" y="60960"/>
                </a:lnTo>
                <a:close/>
              </a:path>
            </a:pathLst>
          </a:custGeom>
          <a:solidFill>
            <a:srgbClr val="1F497D">
              <a:lumMod val="75000"/>
            </a:srgbClr>
          </a:solidFill>
          <a:ln w="25400" cap="flat" cmpd="sng" algn="ctr">
            <a:solidFill>
              <a:srgbClr val="1F497D">
                <a:lumMod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0" name="Freeform 129"/>
          <p:cNvSpPr/>
          <p:nvPr/>
        </p:nvSpPr>
        <p:spPr>
          <a:xfrm>
            <a:off x="5809019" y="2639578"/>
            <a:ext cx="207807" cy="76200"/>
          </a:xfrm>
          <a:custGeom>
            <a:avLst/>
            <a:gdLst>
              <a:gd name="connsiteX0" fmla="*/ 14288 w 116626"/>
              <a:gd name="connsiteY0" fmla="*/ 33115 h 137071"/>
              <a:gd name="connsiteX1" fmla="*/ 90488 w 116626"/>
              <a:gd name="connsiteY1" fmla="*/ 99790 h 137071"/>
              <a:gd name="connsiteX2" fmla="*/ 109538 w 116626"/>
              <a:gd name="connsiteY2" fmla="*/ 71215 h 137071"/>
              <a:gd name="connsiteX3" fmla="*/ 114300 w 116626"/>
              <a:gd name="connsiteY3" fmla="*/ 47403 h 137071"/>
              <a:gd name="connsiteX4" fmla="*/ 0 w 116626"/>
              <a:gd name="connsiteY4" fmla="*/ 18828 h 137071"/>
              <a:gd name="connsiteX5" fmla="*/ 14288 w 116626"/>
              <a:gd name="connsiteY5" fmla="*/ 33115 h 137071"/>
              <a:gd name="connsiteX0" fmla="*/ 0 w 135371"/>
              <a:gd name="connsiteY0" fmla="*/ 109315 h 137071"/>
              <a:gd name="connsiteX1" fmla="*/ 109233 w 135371"/>
              <a:gd name="connsiteY1" fmla="*/ 99790 h 137071"/>
              <a:gd name="connsiteX2" fmla="*/ 128283 w 135371"/>
              <a:gd name="connsiteY2" fmla="*/ 71215 h 137071"/>
              <a:gd name="connsiteX3" fmla="*/ 133045 w 135371"/>
              <a:gd name="connsiteY3" fmla="*/ 47403 h 137071"/>
              <a:gd name="connsiteX4" fmla="*/ 18745 w 135371"/>
              <a:gd name="connsiteY4" fmla="*/ 18828 h 137071"/>
              <a:gd name="connsiteX5" fmla="*/ 0 w 135371"/>
              <a:gd name="connsiteY5" fmla="*/ 109315 h 137071"/>
              <a:gd name="connsiteX0" fmla="*/ 18527 w 153898"/>
              <a:gd name="connsiteY0" fmla="*/ 109315 h 137071"/>
              <a:gd name="connsiteX1" fmla="*/ 127760 w 153898"/>
              <a:gd name="connsiteY1" fmla="*/ 99790 h 137071"/>
              <a:gd name="connsiteX2" fmla="*/ 146810 w 153898"/>
              <a:gd name="connsiteY2" fmla="*/ 71215 h 137071"/>
              <a:gd name="connsiteX3" fmla="*/ 151572 w 153898"/>
              <a:gd name="connsiteY3" fmla="*/ 47403 h 137071"/>
              <a:gd name="connsiteX4" fmla="*/ 37272 w 153898"/>
              <a:gd name="connsiteY4" fmla="*/ 18828 h 137071"/>
              <a:gd name="connsiteX5" fmla="*/ 18527 w 153898"/>
              <a:gd name="connsiteY5" fmla="*/ 109315 h 137071"/>
              <a:gd name="connsiteX0" fmla="*/ 18527 w 153898"/>
              <a:gd name="connsiteY0" fmla="*/ 109315 h 130175"/>
              <a:gd name="connsiteX1" fmla="*/ 80629 w 153898"/>
              <a:gd name="connsiteY1" fmla="*/ 128588 h 130175"/>
              <a:gd name="connsiteX2" fmla="*/ 127760 w 153898"/>
              <a:gd name="connsiteY2" fmla="*/ 99790 h 130175"/>
              <a:gd name="connsiteX3" fmla="*/ 146810 w 153898"/>
              <a:gd name="connsiteY3" fmla="*/ 71215 h 130175"/>
              <a:gd name="connsiteX4" fmla="*/ 151572 w 153898"/>
              <a:gd name="connsiteY4" fmla="*/ 47403 h 130175"/>
              <a:gd name="connsiteX5" fmla="*/ 37272 w 153898"/>
              <a:gd name="connsiteY5" fmla="*/ 18828 h 130175"/>
              <a:gd name="connsiteX6" fmla="*/ 18527 w 153898"/>
              <a:gd name="connsiteY6" fmla="*/ 109315 h 130175"/>
              <a:gd name="connsiteX0" fmla="*/ 18527 w 153898"/>
              <a:gd name="connsiteY0" fmla="*/ 109315 h 130175"/>
              <a:gd name="connsiteX1" fmla="*/ 80629 w 153898"/>
              <a:gd name="connsiteY1" fmla="*/ 128588 h 130175"/>
              <a:gd name="connsiteX2" fmla="*/ 127760 w 153898"/>
              <a:gd name="connsiteY2" fmla="*/ 99790 h 130175"/>
              <a:gd name="connsiteX3" fmla="*/ 146810 w 153898"/>
              <a:gd name="connsiteY3" fmla="*/ 71215 h 130175"/>
              <a:gd name="connsiteX4" fmla="*/ 151572 w 153898"/>
              <a:gd name="connsiteY4" fmla="*/ 47403 h 130175"/>
              <a:gd name="connsiteX5" fmla="*/ 37272 w 153898"/>
              <a:gd name="connsiteY5" fmla="*/ 18828 h 130175"/>
              <a:gd name="connsiteX6" fmla="*/ 18527 w 153898"/>
              <a:gd name="connsiteY6" fmla="*/ 109315 h 13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3898" h="130175">
                <a:moveTo>
                  <a:pt x="18527" y="109315"/>
                </a:moveTo>
                <a:cubicBezTo>
                  <a:pt x="25753" y="127608"/>
                  <a:pt x="62424" y="130175"/>
                  <a:pt x="80629" y="128588"/>
                </a:cubicBezTo>
                <a:cubicBezTo>
                  <a:pt x="98834" y="127001"/>
                  <a:pt x="116730" y="109352"/>
                  <a:pt x="127760" y="99790"/>
                </a:cubicBezTo>
                <a:cubicBezTo>
                  <a:pt x="135855" y="91695"/>
                  <a:pt x="140460" y="80740"/>
                  <a:pt x="146810" y="71215"/>
                </a:cubicBezTo>
                <a:cubicBezTo>
                  <a:pt x="148397" y="63278"/>
                  <a:pt x="153898" y="55156"/>
                  <a:pt x="151572" y="47403"/>
                </a:cubicBezTo>
                <a:cubicBezTo>
                  <a:pt x="137351" y="0"/>
                  <a:pt x="65469" y="20238"/>
                  <a:pt x="37272" y="18828"/>
                </a:cubicBezTo>
                <a:cubicBezTo>
                  <a:pt x="31024" y="48990"/>
                  <a:pt x="0" y="55341"/>
                  <a:pt x="18527" y="109315"/>
                </a:cubicBezTo>
                <a:close/>
              </a:path>
            </a:pathLst>
          </a:custGeom>
          <a:solidFill>
            <a:srgbClr val="9BBB59">
              <a:lumMod val="75000"/>
            </a:srgbClr>
          </a:solidFill>
          <a:ln w="25400" cap="flat" cmpd="sng" algn="ctr">
            <a:solidFill>
              <a:srgbClr val="9BBB59">
                <a:lumMod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2" name="Freeform 131"/>
          <p:cNvSpPr/>
          <p:nvPr/>
        </p:nvSpPr>
        <p:spPr>
          <a:xfrm>
            <a:off x="6796050" y="2594973"/>
            <a:ext cx="177915" cy="91759"/>
          </a:xfrm>
          <a:custGeom>
            <a:avLst/>
            <a:gdLst>
              <a:gd name="connsiteX0" fmla="*/ 49616 w 2245768"/>
              <a:gd name="connsiteY0" fmla="*/ 391886 h 1158240"/>
              <a:gd name="connsiteX1" fmla="*/ 241205 w 2245768"/>
              <a:gd name="connsiteY1" fmla="*/ 269966 h 1158240"/>
              <a:gd name="connsiteX2" fmla="*/ 815970 w 2245768"/>
              <a:gd name="connsiteY2" fmla="*/ 26126 h 1158240"/>
              <a:gd name="connsiteX3" fmla="*/ 972725 w 2245768"/>
              <a:gd name="connsiteY3" fmla="*/ 0 h 1158240"/>
              <a:gd name="connsiteX4" fmla="*/ 1538782 w 2245768"/>
              <a:gd name="connsiteY4" fmla="*/ 78377 h 1158240"/>
              <a:gd name="connsiteX5" fmla="*/ 1887125 w 2245768"/>
              <a:gd name="connsiteY5" fmla="*/ 235132 h 1158240"/>
              <a:gd name="connsiteX6" fmla="*/ 2165799 w 2245768"/>
              <a:gd name="connsiteY6" fmla="*/ 409303 h 1158240"/>
              <a:gd name="connsiteX7" fmla="*/ 2226759 w 2245768"/>
              <a:gd name="connsiteY7" fmla="*/ 505097 h 1158240"/>
              <a:gd name="connsiteX8" fmla="*/ 2244176 w 2245768"/>
              <a:gd name="connsiteY8" fmla="*/ 661852 h 1158240"/>
              <a:gd name="connsiteX9" fmla="*/ 2148382 w 2245768"/>
              <a:gd name="connsiteY9" fmla="*/ 940526 h 1158240"/>
              <a:gd name="connsiteX10" fmla="*/ 2043879 w 2245768"/>
              <a:gd name="connsiteY10" fmla="*/ 1088572 h 1158240"/>
              <a:gd name="connsiteX11" fmla="*/ 1930667 w 2245768"/>
              <a:gd name="connsiteY11" fmla="*/ 1158240 h 1158240"/>
              <a:gd name="connsiteX12" fmla="*/ 1599742 w 2245768"/>
              <a:gd name="connsiteY12" fmla="*/ 1097280 h 1158240"/>
              <a:gd name="connsiteX13" fmla="*/ 1530073 w 2245768"/>
              <a:gd name="connsiteY13" fmla="*/ 1053737 h 1158240"/>
              <a:gd name="connsiteX14" fmla="*/ 1416862 w 2245768"/>
              <a:gd name="connsiteY14" fmla="*/ 975360 h 1158240"/>
              <a:gd name="connsiteX15" fmla="*/ 1286233 w 2245768"/>
              <a:gd name="connsiteY15" fmla="*/ 931817 h 1158240"/>
              <a:gd name="connsiteX16" fmla="*/ 929182 w 2245768"/>
              <a:gd name="connsiteY16" fmla="*/ 1001486 h 1158240"/>
              <a:gd name="connsiteX17" fmla="*/ 772427 w 2245768"/>
              <a:gd name="connsiteY17" fmla="*/ 1036320 h 1158240"/>
              <a:gd name="connsiteX18" fmla="*/ 572130 w 2245768"/>
              <a:gd name="connsiteY18" fmla="*/ 1045029 h 1158240"/>
              <a:gd name="connsiteX19" fmla="*/ 302165 w 2245768"/>
              <a:gd name="connsiteY19" fmla="*/ 957943 h 1158240"/>
              <a:gd name="connsiteX20" fmla="*/ 84450 w 2245768"/>
              <a:gd name="connsiteY20" fmla="*/ 827315 h 1158240"/>
              <a:gd name="connsiteX21" fmla="*/ 14782 w 2245768"/>
              <a:gd name="connsiteY21" fmla="*/ 740229 h 1158240"/>
              <a:gd name="connsiteX22" fmla="*/ 6073 w 2245768"/>
              <a:gd name="connsiteY22" fmla="*/ 609600 h 1158240"/>
              <a:gd name="connsiteX23" fmla="*/ 23490 w 2245768"/>
              <a:gd name="connsiteY23" fmla="*/ 557349 h 1158240"/>
              <a:gd name="connsiteX24" fmla="*/ 58325 w 2245768"/>
              <a:gd name="connsiteY24" fmla="*/ 470263 h 1158240"/>
              <a:gd name="connsiteX25" fmla="*/ 67033 w 2245768"/>
              <a:gd name="connsiteY25" fmla="*/ 418012 h 1158240"/>
              <a:gd name="connsiteX26" fmla="*/ 49616 w 2245768"/>
              <a:gd name="connsiteY26" fmla="*/ 391886 h 1158240"/>
              <a:gd name="connsiteX0" fmla="*/ 67033 w 2245768"/>
              <a:gd name="connsiteY0" fmla="*/ 418012 h 1158240"/>
              <a:gd name="connsiteX1" fmla="*/ 241205 w 2245768"/>
              <a:gd name="connsiteY1" fmla="*/ 269966 h 1158240"/>
              <a:gd name="connsiteX2" fmla="*/ 815970 w 2245768"/>
              <a:gd name="connsiteY2" fmla="*/ 26126 h 1158240"/>
              <a:gd name="connsiteX3" fmla="*/ 972725 w 2245768"/>
              <a:gd name="connsiteY3" fmla="*/ 0 h 1158240"/>
              <a:gd name="connsiteX4" fmla="*/ 1538782 w 2245768"/>
              <a:gd name="connsiteY4" fmla="*/ 78377 h 1158240"/>
              <a:gd name="connsiteX5" fmla="*/ 1887125 w 2245768"/>
              <a:gd name="connsiteY5" fmla="*/ 235132 h 1158240"/>
              <a:gd name="connsiteX6" fmla="*/ 2165799 w 2245768"/>
              <a:gd name="connsiteY6" fmla="*/ 409303 h 1158240"/>
              <a:gd name="connsiteX7" fmla="*/ 2226759 w 2245768"/>
              <a:gd name="connsiteY7" fmla="*/ 505097 h 1158240"/>
              <a:gd name="connsiteX8" fmla="*/ 2244176 w 2245768"/>
              <a:gd name="connsiteY8" fmla="*/ 661852 h 1158240"/>
              <a:gd name="connsiteX9" fmla="*/ 2148382 w 2245768"/>
              <a:gd name="connsiteY9" fmla="*/ 940526 h 1158240"/>
              <a:gd name="connsiteX10" fmla="*/ 2043879 w 2245768"/>
              <a:gd name="connsiteY10" fmla="*/ 1088572 h 1158240"/>
              <a:gd name="connsiteX11" fmla="*/ 1930667 w 2245768"/>
              <a:gd name="connsiteY11" fmla="*/ 1158240 h 1158240"/>
              <a:gd name="connsiteX12" fmla="*/ 1599742 w 2245768"/>
              <a:gd name="connsiteY12" fmla="*/ 1097280 h 1158240"/>
              <a:gd name="connsiteX13" fmla="*/ 1530073 w 2245768"/>
              <a:gd name="connsiteY13" fmla="*/ 1053737 h 1158240"/>
              <a:gd name="connsiteX14" fmla="*/ 1416862 w 2245768"/>
              <a:gd name="connsiteY14" fmla="*/ 975360 h 1158240"/>
              <a:gd name="connsiteX15" fmla="*/ 1286233 w 2245768"/>
              <a:gd name="connsiteY15" fmla="*/ 931817 h 1158240"/>
              <a:gd name="connsiteX16" fmla="*/ 929182 w 2245768"/>
              <a:gd name="connsiteY16" fmla="*/ 1001486 h 1158240"/>
              <a:gd name="connsiteX17" fmla="*/ 772427 w 2245768"/>
              <a:gd name="connsiteY17" fmla="*/ 1036320 h 1158240"/>
              <a:gd name="connsiteX18" fmla="*/ 572130 w 2245768"/>
              <a:gd name="connsiteY18" fmla="*/ 1045029 h 1158240"/>
              <a:gd name="connsiteX19" fmla="*/ 302165 w 2245768"/>
              <a:gd name="connsiteY19" fmla="*/ 957943 h 1158240"/>
              <a:gd name="connsiteX20" fmla="*/ 84450 w 2245768"/>
              <a:gd name="connsiteY20" fmla="*/ 827315 h 1158240"/>
              <a:gd name="connsiteX21" fmla="*/ 14782 w 2245768"/>
              <a:gd name="connsiteY21" fmla="*/ 740229 h 1158240"/>
              <a:gd name="connsiteX22" fmla="*/ 6073 w 2245768"/>
              <a:gd name="connsiteY22" fmla="*/ 609600 h 1158240"/>
              <a:gd name="connsiteX23" fmla="*/ 23490 w 2245768"/>
              <a:gd name="connsiteY23" fmla="*/ 557349 h 1158240"/>
              <a:gd name="connsiteX24" fmla="*/ 58325 w 2245768"/>
              <a:gd name="connsiteY24" fmla="*/ 470263 h 1158240"/>
              <a:gd name="connsiteX25" fmla="*/ 67033 w 2245768"/>
              <a:gd name="connsiteY25" fmla="*/ 418012 h 1158240"/>
              <a:gd name="connsiteX0" fmla="*/ 58325 w 2245768"/>
              <a:gd name="connsiteY0" fmla="*/ 470263 h 1158240"/>
              <a:gd name="connsiteX1" fmla="*/ 241205 w 2245768"/>
              <a:gd name="connsiteY1" fmla="*/ 269966 h 1158240"/>
              <a:gd name="connsiteX2" fmla="*/ 815970 w 2245768"/>
              <a:gd name="connsiteY2" fmla="*/ 26126 h 1158240"/>
              <a:gd name="connsiteX3" fmla="*/ 972725 w 2245768"/>
              <a:gd name="connsiteY3" fmla="*/ 0 h 1158240"/>
              <a:gd name="connsiteX4" fmla="*/ 1538782 w 2245768"/>
              <a:gd name="connsiteY4" fmla="*/ 78377 h 1158240"/>
              <a:gd name="connsiteX5" fmla="*/ 1887125 w 2245768"/>
              <a:gd name="connsiteY5" fmla="*/ 235132 h 1158240"/>
              <a:gd name="connsiteX6" fmla="*/ 2165799 w 2245768"/>
              <a:gd name="connsiteY6" fmla="*/ 409303 h 1158240"/>
              <a:gd name="connsiteX7" fmla="*/ 2226759 w 2245768"/>
              <a:gd name="connsiteY7" fmla="*/ 505097 h 1158240"/>
              <a:gd name="connsiteX8" fmla="*/ 2244176 w 2245768"/>
              <a:gd name="connsiteY8" fmla="*/ 661852 h 1158240"/>
              <a:gd name="connsiteX9" fmla="*/ 2148382 w 2245768"/>
              <a:gd name="connsiteY9" fmla="*/ 940526 h 1158240"/>
              <a:gd name="connsiteX10" fmla="*/ 2043879 w 2245768"/>
              <a:gd name="connsiteY10" fmla="*/ 1088572 h 1158240"/>
              <a:gd name="connsiteX11" fmla="*/ 1930667 w 2245768"/>
              <a:gd name="connsiteY11" fmla="*/ 1158240 h 1158240"/>
              <a:gd name="connsiteX12" fmla="*/ 1599742 w 2245768"/>
              <a:gd name="connsiteY12" fmla="*/ 1097280 h 1158240"/>
              <a:gd name="connsiteX13" fmla="*/ 1530073 w 2245768"/>
              <a:gd name="connsiteY13" fmla="*/ 1053737 h 1158240"/>
              <a:gd name="connsiteX14" fmla="*/ 1416862 w 2245768"/>
              <a:gd name="connsiteY14" fmla="*/ 975360 h 1158240"/>
              <a:gd name="connsiteX15" fmla="*/ 1286233 w 2245768"/>
              <a:gd name="connsiteY15" fmla="*/ 931817 h 1158240"/>
              <a:gd name="connsiteX16" fmla="*/ 929182 w 2245768"/>
              <a:gd name="connsiteY16" fmla="*/ 1001486 h 1158240"/>
              <a:gd name="connsiteX17" fmla="*/ 772427 w 2245768"/>
              <a:gd name="connsiteY17" fmla="*/ 1036320 h 1158240"/>
              <a:gd name="connsiteX18" fmla="*/ 572130 w 2245768"/>
              <a:gd name="connsiteY18" fmla="*/ 1045029 h 1158240"/>
              <a:gd name="connsiteX19" fmla="*/ 302165 w 2245768"/>
              <a:gd name="connsiteY19" fmla="*/ 957943 h 1158240"/>
              <a:gd name="connsiteX20" fmla="*/ 84450 w 2245768"/>
              <a:gd name="connsiteY20" fmla="*/ 827315 h 1158240"/>
              <a:gd name="connsiteX21" fmla="*/ 14782 w 2245768"/>
              <a:gd name="connsiteY21" fmla="*/ 740229 h 1158240"/>
              <a:gd name="connsiteX22" fmla="*/ 6073 w 2245768"/>
              <a:gd name="connsiteY22" fmla="*/ 609600 h 1158240"/>
              <a:gd name="connsiteX23" fmla="*/ 23490 w 2245768"/>
              <a:gd name="connsiteY23" fmla="*/ 557349 h 1158240"/>
              <a:gd name="connsiteX24" fmla="*/ 58325 w 2245768"/>
              <a:gd name="connsiteY24" fmla="*/ 470263 h 1158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2245768" h="1158240">
                <a:moveTo>
                  <a:pt x="58325" y="470263"/>
                </a:moveTo>
                <a:cubicBezTo>
                  <a:pt x="94611" y="422366"/>
                  <a:pt x="114931" y="343989"/>
                  <a:pt x="241205" y="269966"/>
                </a:cubicBezTo>
                <a:cubicBezTo>
                  <a:pt x="380226" y="195307"/>
                  <a:pt x="666437" y="72136"/>
                  <a:pt x="815970" y="26126"/>
                </a:cubicBezTo>
                <a:cubicBezTo>
                  <a:pt x="866600" y="10548"/>
                  <a:pt x="920473" y="8709"/>
                  <a:pt x="972725" y="0"/>
                </a:cubicBezTo>
                <a:cubicBezTo>
                  <a:pt x="1059118" y="9340"/>
                  <a:pt x="1431564" y="42112"/>
                  <a:pt x="1538782" y="78377"/>
                </a:cubicBezTo>
                <a:cubicBezTo>
                  <a:pt x="1659399" y="119174"/>
                  <a:pt x="1771741" y="181286"/>
                  <a:pt x="1887125" y="235132"/>
                </a:cubicBezTo>
                <a:cubicBezTo>
                  <a:pt x="1996550" y="286197"/>
                  <a:pt x="2084993" y="319992"/>
                  <a:pt x="2165799" y="409303"/>
                </a:cubicBezTo>
                <a:cubicBezTo>
                  <a:pt x="2191192" y="437369"/>
                  <a:pt x="2206439" y="473166"/>
                  <a:pt x="2226759" y="505097"/>
                </a:cubicBezTo>
                <a:cubicBezTo>
                  <a:pt x="2232565" y="557349"/>
                  <a:pt x="2245768" y="609303"/>
                  <a:pt x="2244176" y="661852"/>
                </a:cubicBezTo>
                <a:cubicBezTo>
                  <a:pt x="2241273" y="757647"/>
                  <a:pt x="2195297" y="860771"/>
                  <a:pt x="2148382" y="940526"/>
                </a:cubicBezTo>
                <a:cubicBezTo>
                  <a:pt x="2117756" y="992591"/>
                  <a:pt x="2086592" y="1045860"/>
                  <a:pt x="2043879" y="1088572"/>
                </a:cubicBezTo>
                <a:cubicBezTo>
                  <a:pt x="2012547" y="1119904"/>
                  <a:pt x="1968404" y="1135017"/>
                  <a:pt x="1930667" y="1158240"/>
                </a:cubicBezTo>
                <a:cubicBezTo>
                  <a:pt x="1820359" y="1137920"/>
                  <a:pt x="1708274" y="1125593"/>
                  <a:pt x="1599742" y="1097280"/>
                </a:cubicBezTo>
                <a:cubicBezTo>
                  <a:pt x="1573243" y="1090367"/>
                  <a:pt x="1552859" y="1068928"/>
                  <a:pt x="1530073" y="1053737"/>
                </a:cubicBezTo>
                <a:cubicBezTo>
                  <a:pt x="1491884" y="1028277"/>
                  <a:pt x="1457914" y="995886"/>
                  <a:pt x="1416862" y="975360"/>
                </a:cubicBezTo>
                <a:cubicBezTo>
                  <a:pt x="1375809" y="954834"/>
                  <a:pt x="1329776" y="946331"/>
                  <a:pt x="1286233" y="931817"/>
                </a:cubicBezTo>
                <a:cubicBezTo>
                  <a:pt x="906961" y="1016102"/>
                  <a:pt x="1380182" y="913487"/>
                  <a:pt x="929182" y="1001486"/>
                </a:cubicBezTo>
                <a:cubicBezTo>
                  <a:pt x="876646" y="1011737"/>
                  <a:pt x="825560" y="1029840"/>
                  <a:pt x="772427" y="1036320"/>
                </a:cubicBezTo>
                <a:cubicBezTo>
                  <a:pt x="706090" y="1044410"/>
                  <a:pt x="638896" y="1042126"/>
                  <a:pt x="572130" y="1045029"/>
                </a:cubicBezTo>
                <a:cubicBezTo>
                  <a:pt x="451078" y="1016546"/>
                  <a:pt x="409602" y="1015794"/>
                  <a:pt x="302165" y="957943"/>
                </a:cubicBezTo>
                <a:cubicBezTo>
                  <a:pt x="227649" y="917819"/>
                  <a:pt x="84450" y="827315"/>
                  <a:pt x="84450" y="827315"/>
                </a:cubicBezTo>
                <a:cubicBezTo>
                  <a:pt x="61227" y="798286"/>
                  <a:pt x="27374" y="775206"/>
                  <a:pt x="14782" y="740229"/>
                </a:cubicBezTo>
                <a:cubicBezTo>
                  <a:pt x="0" y="699169"/>
                  <a:pt x="3997" y="653190"/>
                  <a:pt x="6073" y="609600"/>
                </a:cubicBezTo>
                <a:cubicBezTo>
                  <a:pt x="6946" y="591262"/>
                  <a:pt x="16899" y="574484"/>
                  <a:pt x="23490" y="557349"/>
                </a:cubicBezTo>
                <a:cubicBezTo>
                  <a:pt x="73066" y="428454"/>
                  <a:pt x="34389" y="542067"/>
                  <a:pt x="58325" y="470263"/>
                </a:cubicBezTo>
                <a:close/>
              </a:path>
            </a:pathLst>
          </a:custGeom>
          <a:solidFill>
            <a:srgbClr val="9BBB59">
              <a:lumMod val="75000"/>
            </a:srgbClr>
          </a:solidFill>
          <a:ln w="25400" cap="flat" cmpd="sng" algn="ctr">
            <a:solidFill>
              <a:srgbClr val="9BBB59">
                <a:lumMod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3" name="Rectangle 132"/>
          <p:cNvSpPr/>
          <p:nvPr/>
        </p:nvSpPr>
        <p:spPr>
          <a:xfrm>
            <a:off x="4610411" y="2887881"/>
            <a:ext cx="3523785" cy="178420"/>
          </a:xfrm>
          <a:prstGeom prst="rect">
            <a:avLst/>
          </a:prstGeom>
          <a:solidFill>
            <a:srgbClr val="EEECE1">
              <a:lumMod val="50000"/>
            </a:srgbClr>
          </a:solidFill>
          <a:ln w="25400" cap="flat" cmpd="sng" algn="ctr">
            <a:solidFill>
              <a:srgbClr val="EEECE1">
                <a:lumMod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SAW sensor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13" name="Group 364"/>
          <p:cNvGrpSpPr/>
          <p:nvPr/>
        </p:nvGrpSpPr>
        <p:grpSpPr>
          <a:xfrm>
            <a:off x="4687708" y="1524193"/>
            <a:ext cx="3406543" cy="941301"/>
            <a:chOff x="308891" y="1524193"/>
            <a:chExt cx="3406543" cy="941301"/>
          </a:xfrm>
        </p:grpSpPr>
        <p:sp>
          <p:nvSpPr>
            <p:cNvPr id="366" name="Oval 365"/>
            <p:cNvSpPr/>
            <p:nvPr/>
          </p:nvSpPr>
          <p:spPr>
            <a:xfrm>
              <a:off x="747710" y="2166937"/>
              <a:ext cx="51515" cy="51515"/>
            </a:xfrm>
            <a:prstGeom prst="ellipse">
              <a:avLst/>
            </a:prstGeom>
            <a:solidFill>
              <a:schemeClr val="accent3">
                <a:lumMod val="75000"/>
                <a:alpha val="6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7" name="Oval 366"/>
            <p:cNvSpPr/>
            <p:nvPr/>
          </p:nvSpPr>
          <p:spPr>
            <a:xfrm>
              <a:off x="1023935" y="2157412"/>
              <a:ext cx="51515" cy="51515"/>
            </a:xfrm>
            <a:prstGeom prst="ellipse">
              <a:avLst/>
            </a:prstGeom>
            <a:solidFill>
              <a:schemeClr val="accent3">
                <a:lumMod val="75000"/>
                <a:alpha val="6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8" name="Oval 367"/>
            <p:cNvSpPr/>
            <p:nvPr/>
          </p:nvSpPr>
          <p:spPr>
            <a:xfrm>
              <a:off x="897293" y="1760311"/>
              <a:ext cx="51515" cy="51515"/>
            </a:xfrm>
            <a:prstGeom prst="ellipse">
              <a:avLst/>
            </a:prstGeom>
            <a:solidFill>
              <a:schemeClr val="accent3">
                <a:lumMod val="75000"/>
                <a:alpha val="6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9" name="Oval 368"/>
            <p:cNvSpPr/>
            <p:nvPr/>
          </p:nvSpPr>
          <p:spPr>
            <a:xfrm>
              <a:off x="400655" y="1888899"/>
              <a:ext cx="51515" cy="51515"/>
            </a:xfrm>
            <a:prstGeom prst="ellipse">
              <a:avLst/>
            </a:prstGeom>
            <a:solidFill>
              <a:schemeClr val="accent3">
                <a:lumMod val="75000"/>
                <a:alpha val="6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0" name="Oval 369"/>
            <p:cNvSpPr/>
            <p:nvPr/>
          </p:nvSpPr>
          <p:spPr>
            <a:xfrm>
              <a:off x="1072168" y="1560286"/>
              <a:ext cx="51515" cy="51515"/>
            </a:xfrm>
            <a:prstGeom prst="ellipse">
              <a:avLst/>
            </a:prstGeom>
            <a:solidFill>
              <a:schemeClr val="accent3">
                <a:lumMod val="75000"/>
                <a:alpha val="6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1" name="Oval 370"/>
            <p:cNvSpPr/>
            <p:nvPr/>
          </p:nvSpPr>
          <p:spPr>
            <a:xfrm>
              <a:off x="1253143" y="1941286"/>
              <a:ext cx="51515" cy="51515"/>
            </a:xfrm>
            <a:prstGeom prst="ellipse">
              <a:avLst/>
            </a:prstGeom>
            <a:solidFill>
              <a:schemeClr val="accent3">
                <a:lumMod val="75000"/>
                <a:alpha val="6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2" name="Oval 371"/>
            <p:cNvSpPr/>
            <p:nvPr/>
          </p:nvSpPr>
          <p:spPr>
            <a:xfrm>
              <a:off x="1436063" y="1668010"/>
              <a:ext cx="51515" cy="51515"/>
            </a:xfrm>
            <a:prstGeom prst="ellipse">
              <a:avLst/>
            </a:prstGeom>
            <a:solidFill>
              <a:schemeClr val="accent3">
                <a:lumMod val="75000"/>
                <a:alpha val="6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3" name="Oval 372"/>
            <p:cNvSpPr/>
            <p:nvPr/>
          </p:nvSpPr>
          <p:spPr>
            <a:xfrm>
              <a:off x="316876" y="1615623"/>
              <a:ext cx="51515" cy="51515"/>
            </a:xfrm>
            <a:prstGeom prst="ellipse">
              <a:avLst/>
            </a:prstGeom>
            <a:solidFill>
              <a:schemeClr val="accent3">
                <a:lumMod val="75000"/>
                <a:alpha val="6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4" name="Oval 373"/>
            <p:cNvSpPr/>
            <p:nvPr/>
          </p:nvSpPr>
          <p:spPr>
            <a:xfrm>
              <a:off x="1740863" y="1972810"/>
              <a:ext cx="51515" cy="51515"/>
            </a:xfrm>
            <a:prstGeom prst="ellipse">
              <a:avLst/>
            </a:prstGeom>
            <a:solidFill>
              <a:schemeClr val="accent3">
                <a:lumMod val="75000"/>
                <a:alpha val="6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5" name="Oval 374"/>
            <p:cNvSpPr/>
            <p:nvPr/>
          </p:nvSpPr>
          <p:spPr>
            <a:xfrm>
              <a:off x="2828254" y="2301493"/>
              <a:ext cx="51515" cy="51515"/>
            </a:xfrm>
            <a:prstGeom prst="ellipse">
              <a:avLst/>
            </a:prstGeom>
            <a:solidFill>
              <a:schemeClr val="accent3">
                <a:lumMod val="75000"/>
                <a:alpha val="6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6" name="Oval 375"/>
            <p:cNvSpPr/>
            <p:nvPr/>
          </p:nvSpPr>
          <p:spPr>
            <a:xfrm>
              <a:off x="308891" y="2234818"/>
              <a:ext cx="51515" cy="51515"/>
            </a:xfrm>
            <a:prstGeom prst="ellipse">
              <a:avLst/>
            </a:prstGeom>
            <a:solidFill>
              <a:schemeClr val="accent3">
                <a:lumMod val="75000"/>
                <a:alpha val="6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7" name="Oval 376"/>
            <p:cNvSpPr/>
            <p:nvPr/>
          </p:nvSpPr>
          <p:spPr>
            <a:xfrm>
              <a:off x="2940206" y="1878901"/>
              <a:ext cx="51515" cy="51515"/>
            </a:xfrm>
            <a:prstGeom prst="ellipse">
              <a:avLst/>
            </a:prstGeom>
            <a:solidFill>
              <a:schemeClr val="accent3">
                <a:lumMod val="75000"/>
                <a:alpha val="6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8" name="Oval 377"/>
            <p:cNvSpPr/>
            <p:nvPr/>
          </p:nvSpPr>
          <p:spPr>
            <a:xfrm>
              <a:off x="1261999" y="2413979"/>
              <a:ext cx="51515" cy="51515"/>
            </a:xfrm>
            <a:prstGeom prst="ellipse">
              <a:avLst/>
            </a:prstGeom>
            <a:solidFill>
              <a:schemeClr val="accent3">
                <a:lumMod val="75000"/>
                <a:alpha val="6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9" name="Oval 378"/>
            <p:cNvSpPr/>
            <p:nvPr/>
          </p:nvSpPr>
          <p:spPr>
            <a:xfrm>
              <a:off x="1768769" y="1678741"/>
              <a:ext cx="51515" cy="51515"/>
            </a:xfrm>
            <a:prstGeom prst="ellipse">
              <a:avLst/>
            </a:prstGeom>
            <a:solidFill>
              <a:schemeClr val="accent3">
                <a:lumMod val="75000"/>
                <a:alpha val="6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0" name="Oval 379"/>
            <p:cNvSpPr/>
            <p:nvPr/>
          </p:nvSpPr>
          <p:spPr>
            <a:xfrm>
              <a:off x="3640167" y="1626424"/>
              <a:ext cx="51515" cy="51515"/>
            </a:xfrm>
            <a:prstGeom prst="ellipse">
              <a:avLst/>
            </a:prstGeom>
            <a:solidFill>
              <a:schemeClr val="accent3">
                <a:lumMod val="75000"/>
                <a:alpha val="6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1" name="Oval 380"/>
            <p:cNvSpPr/>
            <p:nvPr/>
          </p:nvSpPr>
          <p:spPr>
            <a:xfrm>
              <a:off x="2206655" y="2026474"/>
              <a:ext cx="51515" cy="51515"/>
            </a:xfrm>
            <a:prstGeom prst="ellipse">
              <a:avLst/>
            </a:prstGeom>
            <a:solidFill>
              <a:schemeClr val="accent3">
                <a:lumMod val="75000"/>
                <a:alpha val="6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2" name="Oval 381"/>
            <p:cNvSpPr/>
            <p:nvPr/>
          </p:nvSpPr>
          <p:spPr>
            <a:xfrm>
              <a:off x="2080013" y="1629373"/>
              <a:ext cx="51515" cy="51515"/>
            </a:xfrm>
            <a:prstGeom prst="ellipse">
              <a:avLst/>
            </a:prstGeom>
            <a:solidFill>
              <a:schemeClr val="accent3">
                <a:lumMod val="75000"/>
                <a:alpha val="6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3" name="Oval 382"/>
            <p:cNvSpPr/>
            <p:nvPr/>
          </p:nvSpPr>
          <p:spPr>
            <a:xfrm>
              <a:off x="3393125" y="2381848"/>
              <a:ext cx="51515" cy="51515"/>
            </a:xfrm>
            <a:prstGeom prst="ellipse">
              <a:avLst/>
            </a:prstGeom>
            <a:solidFill>
              <a:schemeClr val="accent3">
                <a:lumMod val="75000"/>
                <a:alpha val="6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4" name="Oval 383"/>
            <p:cNvSpPr/>
            <p:nvPr/>
          </p:nvSpPr>
          <p:spPr>
            <a:xfrm>
              <a:off x="2593025" y="1781773"/>
              <a:ext cx="51515" cy="51515"/>
            </a:xfrm>
            <a:prstGeom prst="ellipse">
              <a:avLst/>
            </a:prstGeom>
            <a:solidFill>
              <a:schemeClr val="accent3">
                <a:lumMod val="75000"/>
                <a:alpha val="6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5" name="Oval 384"/>
            <p:cNvSpPr/>
            <p:nvPr/>
          </p:nvSpPr>
          <p:spPr>
            <a:xfrm>
              <a:off x="3485558" y="2079997"/>
              <a:ext cx="51515" cy="51515"/>
            </a:xfrm>
            <a:prstGeom prst="ellipse">
              <a:avLst/>
            </a:prstGeom>
            <a:solidFill>
              <a:schemeClr val="accent3">
                <a:lumMod val="75000"/>
                <a:alpha val="6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6" name="Oval 385"/>
            <p:cNvSpPr/>
            <p:nvPr/>
          </p:nvSpPr>
          <p:spPr>
            <a:xfrm>
              <a:off x="2639373" y="2342005"/>
              <a:ext cx="51515" cy="51515"/>
            </a:xfrm>
            <a:prstGeom prst="ellipse">
              <a:avLst/>
            </a:prstGeom>
            <a:solidFill>
              <a:schemeClr val="accent3">
                <a:lumMod val="75000"/>
                <a:alpha val="6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7" name="Oval 386"/>
            <p:cNvSpPr/>
            <p:nvPr/>
          </p:nvSpPr>
          <p:spPr>
            <a:xfrm>
              <a:off x="2539361" y="2037205"/>
              <a:ext cx="51515" cy="51515"/>
            </a:xfrm>
            <a:prstGeom prst="ellipse">
              <a:avLst/>
            </a:prstGeom>
            <a:solidFill>
              <a:schemeClr val="accent3">
                <a:lumMod val="75000"/>
                <a:alpha val="6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8" name="Oval 387"/>
            <p:cNvSpPr/>
            <p:nvPr/>
          </p:nvSpPr>
          <p:spPr>
            <a:xfrm>
              <a:off x="2412719" y="1524193"/>
              <a:ext cx="51515" cy="51515"/>
            </a:xfrm>
            <a:prstGeom prst="ellipse">
              <a:avLst/>
            </a:prstGeom>
            <a:solidFill>
              <a:schemeClr val="accent3">
                <a:lumMod val="75000"/>
                <a:alpha val="6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9" name="Oval 388"/>
            <p:cNvSpPr/>
            <p:nvPr/>
          </p:nvSpPr>
          <p:spPr>
            <a:xfrm>
              <a:off x="3179482" y="2125879"/>
              <a:ext cx="51515" cy="51515"/>
            </a:xfrm>
            <a:prstGeom prst="ellipse">
              <a:avLst/>
            </a:prstGeom>
            <a:solidFill>
              <a:schemeClr val="accent3">
                <a:lumMod val="75000"/>
                <a:alpha val="6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0" name="Oval 389"/>
            <p:cNvSpPr/>
            <p:nvPr/>
          </p:nvSpPr>
          <p:spPr>
            <a:xfrm>
              <a:off x="3663919" y="2073491"/>
              <a:ext cx="51515" cy="51515"/>
            </a:xfrm>
            <a:prstGeom prst="ellipse">
              <a:avLst/>
            </a:prstGeom>
            <a:solidFill>
              <a:schemeClr val="accent3">
                <a:lumMod val="75000"/>
                <a:alpha val="6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1" name="Oval 390"/>
            <p:cNvSpPr/>
            <p:nvPr/>
          </p:nvSpPr>
          <p:spPr>
            <a:xfrm>
              <a:off x="2951489" y="1547803"/>
              <a:ext cx="51515" cy="51515"/>
            </a:xfrm>
            <a:prstGeom prst="ellipse">
              <a:avLst/>
            </a:prstGeom>
            <a:solidFill>
              <a:schemeClr val="accent3">
                <a:lumMod val="75000"/>
                <a:alpha val="6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2" name="Oval 391"/>
            <p:cNvSpPr/>
            <p:nvPr/>
          </p:nvSpPr>
          <p:spPr>
            <a:xfrm>
              <a:off x="3256289" y="1852603"/>
              <a:ext cx="51515" cy="51515"/>
            </a:xfrm>
            <a:prstGeom prst="ellipse">
              <a:avLst/>
            </a:prstGeom>
            <a:solidFill>
              <a:schemeClr val="accent3">
                <a:lumMod val="75000"/>
                <a:alpha val="6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1143000"/>
            <a:ext cx="7543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457200">
              <a:buFont typeface="Arial" pitchFamily="34" charset="0"/>
              <a:buChar char="•"/>
            </a:pPr>
            <a:r>
              <a:rPr lang="en-US" sz="3200" dirty="0" smtClean="0"/>
              <a:t>Fundamentals of Surface Acoustic Waves</a:t>
            </a:r>
            <a:endParaRPr lang="en-GB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304800" y="1731544"/>
            <a:ext cx="79248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457200">
              <a:buFont typeface="Arial" pitchFamily="34" charset="0"/>
              <a:buChar char="•"/>
            </a:pPr>
            <a:r>
              <a:rPr lang="en-US" sz="3200" dirty="0" err="1" smtClean="0"/>
              <a:t>Chemoemission</a:t>
            </a:r>
            <a:endParaRPr lang="en-US" sz="3200" dirty="0" smtClean="0"/>
          </a:p>
          <a:p>
            <a:pPr marL="1428750" lvl="2" indent="-365760">
              <a:buFont typeface="Arial" pitchFamily="34" charset="0"/>
              <a:buChar char="•"/>
            </a:pPr>
            <a:r>
              <a:rPr lang="en-US" sz="3200" dirty="0" smtClean="0"/>
              <a:t>Atomization by acoustic waves</a:t>
            </a:r>
          </a:p>
          <a:p>
            <a:pPr marL="1428750" lvl="2" indent="-365760">
              <a:buFont typeface="Arial" pitchFamily="34" charset="0"/>
              <a:buChar char="•"/>
            </a:pPr>
            <a:r>
              <a:rPr lang="en-US" sz="3200" dirty="0" smtClean="0"/>
              <a:t>Emission by </a:t>
            </a:r>
            <a:r>
              <a:rPr lang="en-US" sz="3200" dirty="0" err="1" smtClean="0"/>
              <a:t>micromachined</a:t>
            </a:r>
            <a:r>
              <a:rPr lang="en-US" sz="3200" dirty="0" smtClean="0"/>
              <a:t> device</a:t>
            </a:r>
          </a:p>
          <a:p>
            <a:pPr marL="1428750" lvl="2" indent="-365760">
              <a:buFont typeface="Arial" pitchFamily="34" charset="0"/>
              <a:buChar char="•"/>
            </a:pPr>
            <a:r>
              <a:rPr lang="en-US" sz="3200" dirty="0" smtClean="0"/>
              <a:t>Wind tunnel results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04800" y="3836508"/>
            <a:ext cx="8534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457200">
              <a:buFont typeface="Arial" pitchFamily="34" charset="0"/>
              <a:buChar char="•"/>
            </a:pPr>
            <a:r>
              <a:rPr lang="en-US" sz="3200" dirty="0" err="1" smtClean="0"/>
              <a:t>Chemodetection</a:t>
            </a:r>
            <a:endParaRPr lang="en-US" sz="3200" dirty="0" smtClean="0"/>
          </a:p>
          <a:p>
            <a:pPr marL="1428750" lvl="2" indent="-365760">
              <a:buFont typeface="Arial" pitchFamily="34" charset="0"/>
              <a:buChar char="•"/>
            </a:pPr>
            <a:r>
              <a:rPr lang="en-US" sz="3200" dirty="0" smtClean="0"/>
              <a:t>Detection by quartz crystal microbalance</a:t>
            </a:r>
          </a:p>
          <a:p>
            <a:pPr marL="1428750" lvl="2" indent="-365760">
              <a:buFont typeface="Arial" pitchFamily="34" charset="0"/>
              <a:buChar char="•"/>
            </a:pPr>
            <a:r>
              <a:rPr lang="en-US" sz="3200" dirty="0" smtClean="0"/>
              <a:t>Detection by SAW device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04800" y="5345349"/>
            <a:ext cx="5943600" cy="5982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457200">
              <a:buFont typeface="Arial" pitchFamily="34" charset="0"/>
              <a:buChar char="•"/>
            </a:pPr>
            <a:r>
              <a:rPr lang="en-US" sz="3200" dirty="0" smtClean="0"/>
              <a:t>Outlook and applications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209800" y="381000"/>
            <a:ext cx="441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Contents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779963"/>
          </a:xfrm>
        </p:spPr>
        <p:txBody>
          <a:bodyPr>
            <a:normAutofit/>
          </a:bodyPr>
          <a:lstStyle/>
          <a:p>
            <a:r>
              <a:rPr lang="en-GB" sz="3600" dirty="0" smtClean="0"/>
              <a:t>Simplified Artificial Antennal Lobe!</a:t>
            </a:r>
            <a:endParaRPr lang="en-GB" sz="3600" dirty="0"/>
          </a:p>
        </p:txBody>
      </p:sp>
      <p:sp>
        <p:nvSpPr>
          <p:cNvPr id="39" name="Rounded Rectangle 38"/>
          <p:cNvSpPr/>
          <p:nvPr/>
        </p:nvSpPr>
        <p:spPr bwMode="auto">
          <a:xfrm>
            <a:off x="7354389" y="1175654"/>
            <a:ext cx="570411" cy="4833257"/>
          </a:xfrm>
          <a:prstGeom prst="roundRect">
            <a:avLst/>
          </a:prstGeom>
          <a:ln>
            <a:headEnd type="none" w="med" len="med"/>
            <a:tailEnd type="triangle" w="med" len="me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 rot="5400000">
            <a:off x="5359028" y="3323418"/>
            <a:ext cx="45574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/>
              <a:t>Interface circuitry</a:t>
            </a:r>
            <a:endParaRPr lang="en-GB" sz="2800" dirty="0"/>
          </a:p>
        </p:txBody>
      </p:sp>
      <p:sp>
        <p:nvSpPr>
          <p:cNvPr id="28" name="TextBox 27"/>
          <p:cNvSpPr txBox="1"/>
          <p:nvPr/>
        </p:nvSpPr>
        <p:spPr>
          <a:xfrm>
            <a:off x="514484" y="2794414"/>
            <a:ext cx="24545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Cell + OR67d + </a:t>
            </a:r>
            <a:r>
              <a:rPr lang="en-GB" dirty="0" err="1" smtClean="0">
                <a:solidFill>
                  <a:schemeClr val="tx1"/>
                </a:solidFill>
              </a:rPr>
              <a:t>ligand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737206" y="2794414"/>
            <a:ext cx="1460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Cell + </a:t>
            </a:r>
            <a:r>
              <a:rPr lang="en-GB" dirty="0" err="1" smtClean="0">
                <a:solidFill>
                  <a:schemeClr val="tx1"/>
                </a:solidFill>
              </a:rPr>
              <a:t>ligand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276600" y="3424591"/>
            <a:ext cx="37221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dirty="0" smtClean="0">
                <a:solidFill>
                  <a:schemeClr val="tx1"/>
                </a:solidFill>
              </a:rPr>
              <a:t>-</a:t>
            </a:r>
            <a:endParaRPr lang="en-GB" sz="4400" dirty="0">
              <a:solidFill>
                <a:schemeClr val="tx1"/>
              </a:solidFill>
            </a:endParaRPr>
          </a:p>
        </p:txBody>
      </p:sp>
      <p:sp>
        <p:nvSpPr>
          <p:cNvPr id="767" name="TextBox 766"/>
          <p:cNvSpPr txBox="1"/>
          <p:nvPr/>
        </p:nvSpPr>
        <p:spPr>
          <a:xfrm>
            <a:off x="514484" y="4455583"/>
            <a:ext cx="24545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Cell + OR83b + ligand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768" name="TextBox 767"/>
          <p:cNvSpPr txBox="1"/>
          <p:nvPr/>
        </p:nvSpPr>
        <p:spPr>
          <a:xfrm>
            <a:off x="4737206" y="4455583"/>
            <a:ext cx="1460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Cell + </a:t>
            </a:r>
            <a:r>
              <a:rPr lang="en-GB" dirty="0" err="1" smtClean="0">
                <a:solidFill>
                  <a:schemeClr val="tx1"/>
                </a:solidFill>
              </a:rPr>
              <a:t>ligand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769" name="TextBox 768"/>
          <p:cNvSpPr txBox="1"/>
          <p:nvPr/>
        </p:nvSpPr>
        <p:spPr>
          <a:xfrm>
            <a:off x="3276600" y="5098845"/>
            <a:ext cx="37221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dirty="0" smtClean="0">
                <a:solidFill>
                  <a:schemeClr val="tx1"/>
                </a:solidFill>
              </a:rPr>
              <a:t>-</a:t>
            </a:r>
            <a:endParaRPr lang="en-GB" sz="4400" dirty="0">
              <a:solidFill>
                <a:schemeClr val="tx1"/>
              </a:solidFill>
            </a:endParaRPr>
          </a:p>
        </p:txBody>
      </p:sp>
      <p:grpSp>
        <p:nvGrpSpPr>
          <p:cNvPr id="3" name="Group 1267"/>
          <p:cNvGrpSpPr/>
          <p:nvPr/>
        </p:nvGrpSpPr>
        <p:grpSpPr>
          <a:xfrm>
            <a:off x="214237" y="3169231"/>
            <a:ext cx="3008376" cy="1280160"/>
            <a:chOff x="72570" y="1494978"/>
            <a:chExt cx="3893018" cy="1654630"/>
          </a:xfrm>
        </p:grpSpPr>
        <p:sp>
          <p:nvSpPr>
            <p:cNvPr id="1269" name="Rectangle 1268"/>
            <p:cNvSpPr/>
            <p:nvPr/>
          </p:nvSpPr>
          <p:spPr bwMode="auto">
            <a:xfrm>
              <a:off x="72570" y="1494978"/>
              <a:ext cx="3893018" cy="1654630"/>
            </a:xfrm>
            <a:prstGeom prst="rect">
              <a:avLst/>
            </a:prstGeom>
            <a:gradFill flip="none" rotWithShape="1">
              <a:gsLst>
                <a:gs pos="0">
                  <a:schemeClr val="tx2"/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5400000" scaled="1"/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270" name="Freeform 1269"/>
            <p:cNvSpPr/>
            <p:nvPr/>
          </p:nvSpPr>
          <p:spPr>
            <a:xfrm>
              <a:off x="166914" y="2097725"/>
              <a:ext cx="3647688" cy="710077"/>
            </a:xfrm>
            <a:custGeom>
              <a:avLst/>
              <a:gdLst>
                <a:gd name="connsiteX0" fmla="*/ 792788 w 6556279"/>
                <a:gd name="connsiteY0" fmla="*/ 1193031 h 1209964"/>
                <a:gd name="connsiteX1" fmla="*/ 5641879 w 6556279"/>
                <a:gd name="connsiteY1" fmla="*/ 1193031 h 1209964"/>
                <a:gd name="connsiteX2" fmla="*/ 6279188 w 6556279"/>
                <a:gd name="connsiteY2" fmla="*/ 1091431 h 1209964"/>
                <a:gd name="connsiteX3" fmla="*/ 4736715 w 6556279"/>
                <a:gd name="connsiteY3" fmla="*/ 952885 h 1209964"/>
                <a:gd name="connsiteX4" fmla="*/ 3785370 w 6556279"/>
                <a:gd name="connsiteY4" fmla="*/ 241685 h 1209964"/>
                <a:gd name="connsiteX5" fmla="*/ 3194242 w 6556279"/>
                <a:gd name="connsiteY5" fmla="*/ 112376 h 1209964"/>
                <a:gd name="connsiteX6" fmla="*/ 2390679 w 6556279"/>
                <a:gd name="connsiteY6" fmla="*/ 915940 h 1209964"/>
                <a:gd name="connsiteX7" fmla="*/ 885151 w 6556279"/>
                <a:gd name="connsiteY7" fmla="*/ 1091431 h 1209964"/>
                <a:gd name="connsiteX8" fmla="*/ 792788 w 6556279"/>
                <a:gd name="connsiteY8" fmla="*/ 1193031 h 1209964"/>
                <a:gd name="connsiteX0" fmla="*/ 792788 w 6556279"/>
                <a:gd name="connsiteY0" fmla="*/ 1193031 h 1209964"/>
                <a:gd name="connsiteX1" fmla="*/ 5641879 w 6556279"/>
                <a:gd name="connsiteY1" fmla="*/ 1193031 h 1209964"/>
                <a:gd name="connsiteX2" fmla="*/ 6279188 w 6556279"/>
                <a:gd name="connsiteY2" fmla="*/ 1091431 h 1209964"/>
                <a:gd name="connsiteX3" fmla="*/ 4736715 w 6556279"/>
                <a:gd name="connsiteY3" fmla="*/ 952885 h 1209964"/>
                <a:gd name="connsiteX4" fmla="*/ 3785370 w 6556279"/>
                <a:gd name="connsiteY4" fmla="*/ 241685 h 1209964"/>
                <a:gd name="connsiteX5" fmla="*/ 3194242 w 6556279"/>
                <a:gd name="connsiteY5" fmla="*/ 112376 h 1209964"/>
                <a:gd name="connsiteX6" fmla="*/ 2390679 w 6556279"/>
                <a:gd name="connsiteY6" fmla="*/ 915940 h 1209964"/>
                <a:gd name="connsiteX7" fmla="*/ 885151 w 6556279"/>
                <a:gd name="connsiteY7" fmla="*/ 1091431 h 1209964"/>
                <a:gd name="connsiteX8" fmla="*/ 792788 w 6556279"/>
                <a:gd name="connsiteY8" fmla="*/ 1193031 h 1209964"/>
                <a:gd name="connsiteX0" fmla="*/ 843588 w 6607079"/>
                <a:gd name="connsiteY0" fmla="*/ 1193031 h 1209964"/>
                <a:gd name="connsiteX1" fmla="*/ 5692679 w 6607079"/>
                <a:gd name="connsiteY1" fmla="*/ 1193031 h 1209964"/>
                <a:gd name="connsiteX2" fmla="*/ 6329988 w 6607079"/>
                <a:gd name="connsiteY2" fmla="*/ 1091431 h 1209964"/>
                <a:gd name="connsiteX3" fmla="*/ 4787515 w 6607079"/>
                <a:gd name="connsiteY3" fmla="*/ 952885 h 1209964"/>
                <a:gd name="connsiteX4" fmla="*/ 3836170 w 6607079"/>
                <a:gd name="connsiteY4" fmla="*/ 241685 h 1209964"/>
                <a:gd name="connsiteX5" fmla="*/ 3245042 w 6607079"/>
                <a:gd name="connsiteY5" fmla="*/ 112376 h 1209964"/>
                <a:gd name="connsiteX6" fmla="*/ 2441479 w 6607079"/>
                <a:gd name="connsiteY6" fmla="*/ 915940 h 1209964"/>
                <a:gd name="connsiteX7" fmla="*/ 631151 w 6607079"/>
                <a:gd name="connsiteY7" fmla="*/ 1091431 h 1209964"/>
                <a:gd name="connsiteX8" fmla="*/ 843588 w 6607079"/>
                <a:gd name="connsiteY8" fmla="*/ 1193031 h 1209964"/>
                <a:gd name="connsiteX0" fmla="*/ 843588 w 6607079"/>
                <a:gd name="connsiteY0" fmla="*/ 1193031 h 1209964"/>
                <a:gd name="connsiteX1" fmla="*/ 5692679 w 6607079"/>
                <a:gd name="connsiteY1" fmla="*/ 1193031 h 1209964"/>
                <a:gd name="connsiteX2" fmla="*/ 6329988 w 6607079"/>
                <a:gd name="connsiteY2" fmla="*/ 1091431 h 1209964"/>
                <a:gd name="connsiteX3" fmla="*/ 4787515 w 6607079"/>
                <a:gd name="connsiteY3" fmla="*/ 952885 h 1209964"/>
                <a:gd name="connsiteX4" fmla="*/ 3836170 w 6607079"/>
                <a:gd name="connsiteY4" fmla="*/ 241685 h 1209964"/>
                <a:gd name="connsiteX5" fmla="*/ 3245042 w 6607079"/>
                <a:gd name="connsiteY5" fmla="*/ 112376 h 1209964"/>
                <a:gd name="connsiteX6" fmla="*/ 2441479 w 6607079"/>
                <a:gd name="connsiteY6" fmla="*/ 915940 h 1209964"/>
                <a:gd name="connsiteX7" fmla="*/ 631151 w 6607079"/>
                <a:gd name="connsiteY7" fmla="*/ 1091431 h 1209964"/>
                <a:gd name="connsiteX8" fmla="*/ 843588 w 6607079"/>
                <a:gd name="connsiteY8" fmla="*/ 1193031 h 1209964"/>
                <a:gd name="connsiteX0" fmla="*/ 594206 w 6357697"/>
                <a:gd name="connsiteY0" fmla="*/ 1193031 h 1209964"/>
                <a:gd name="connsiteX1" fmla="*/ 5443297 w 6357697"/>
                <a:gd name="connsiteY1" fmla="*/ 1193031 h 1209964"/>
                <a:gd name="connsiteX2" fmla="*/ 6080606 w 6357697"/>
                <a:gd name="connsiteY2" fmla="*/ 1091431 h 1209964"/>
                <a:gd name="connsiteX3" fmla="*/ 4538133 w 6357697"/>
                <a:gd name="connsiteY3" fmla="*/ 952885 h 1209964"/>
                <a:gd name="connsiteX4" fmla="*/ 3586788 w 6357697"/>
                <a:gd name="connsiteY4" fmla="*/ 241685 h 1209964"/>
                <a:gd name="connsiteX5" fmla="*/ 2995660 w 6357697"/>
                <a:gd name="connsiteY5" fmla="*/ 112376 h 1209964"/>
                <a:gd name="connsiteX6" fmla="*/ 2192097 w 6357697"/>
                <a:gd name="connsiteY6" fmla="*/ 915940 h 1209964"/>
                <a:gd name="connsiteX7" fmla="*/ 381769 w 6357697"/>
                <a:gd name="connsiteY7" fmla="*/ 1091431 h 1209964"/>
                <a:gd name="connsiteX8" fmla="*/ 594206 w 6357697"/>
                <a:gd name="connsiteY8" fmla="*/ 1193031 h 1209964"/>
                <a:gd name="connsiteX0" fmla="*/ 594206 w 6357697"/>
                <a:gd name="connsiteY0" fmla="*/ 1193031 h 1209964"/>
                <a:gd name="connsiteX1" fmla="*/ 5443297 w 6357697"/>
                <a:gd name="connsiteY1" fmla="*/ 1193031 h 1209964"/>
                <a:gd name="connsiteX2" fmla="*/ 6080606 w 6357697"/>
                <a:gd name="connsiteY2" fmla="*/ 1091431 h 1209964"/>
                <a:gd name="connsiteX3" fmla="*/ 4538133 w 6357697"/>
                <a:gd name="connsiteY3" fmla="*/ 952885 h 1209964"/>
                <a:gd name="connsiteX4" fmla="*/ 3586788 w 6357697"/>
                <a:gd name="connsiteY4" fmla="*/ 241685 h 1209964"/>
                <a:gd name="connsiteX5" fmla="*/ 2995660 w 6357697"/>
                <a:gd name="connsiteY5" fmla="*/ 112376 h 1209964"/>
                <a:gd name="connsiteX6" fmla="*/ 2192097 w 6357697"/>
                <a:gd name="connsiteY6" fmla="*/ 915940 h 1209964"/>
                <a:gd name="connsiteX7" fmla="*/ 381769 w 6357697"/>
                <a:gd name="connsiteY7" fmla="*/ 1091431 h 1209964"/>
                <a:gd name="connsiteX8" fmla="*/ 594206 w 6357697"/>
                <a:gd name="connsiteY8" fmla="*/ 1193031 h 1209964"/>
                <a:gd name="connsiteX0" fmla="*/ 594206 w 6231467"/>
                <a:gd name="connsiteY0" fmla="*/ 1193031 h 1213043"/>
                <a:gd name="connsiteX1" fmla="*/ 3365115 w 6231467"/>
                <a:gd name="connsiteY1" fmla="*/ 1211503 h 1213043"/>
                <a:gd name="connsiteX2" fmla="*/ 5443297 w 6231467"/>
                <a:gd name="connsiteY2" fmla="*/ 1193031 h 1213043"/>
                <a:gd name="connsiteX3" fmla="*/ 6080606 w 6231467"/>
                <a:gd name="connsiteY3" fmla="*/ 1091431 h 1213043"/>
                <a:gd name="connsiteX4" fmla="*/ 4538133 w 6231467"/>
                <a:gd name="connsiteY4" fmla="*/ 952885 h 1213043"/>
                <a:gd name="connsiteX5" fmla="*/ 3586788 w 6231467"/>
                <a:gd name="connsiteY5" fmla="*/ 241685 h 1213043"/>
                <a:gd name="connsiteX6" fmla="*/ 2995660 w 6231467"/>
                <a:gd name="connsiteY6" fmla="*/ 112376 h 1213043"/>
                <a:gd name="connsiteX7" fmla="*/ 2192097 w 6231467"/>
                <a:gd name="connsiteY7" fmla="*/ 915940 h 1213043"/>
                <a:gd name="connsiteX8" fmla="*/ 381769 w 6231467"/>
                <a:gd name="connsiteY8" fmla="*/ 1091431 h 1213043"/>
                <a:gd name="connsiteX9" fmla="*/ 594206 w 6231467"/>
                <a:gd name="connsiteY9" fmla="*/ 1193031 h 1213043"/>
                <a:gd name="connsiteX0" fmla="*/ 594206 w 6231467"/>
                <a:gd name="connsiteY0" fmla="*/ 1193031 h 1213043"/>
                <a:gd name="connsiteX1" fmla="*/ 3365115 w 6231467"/>
                <a:gd name="connsiteY1" fmla="*/ 1211503 h 1213043"/>
                <a:gd name="connsiteX2" fmla="*/ 5443297 w 6231467"/>
                <a:gd name="connsiteY2" fmla="*/ 1193031 h 1213043"/>
                <a:gd name="connsiteX3" fmla="*/ 6080606 w 6231467"/>
                <a:gd name="connsiteY3" fmla="*/ 1091431 h 1213043"/>
                <a:gd name="connsiteX4" fmla="*/ 4538133 w 6231467"/>
                <a:gd name="connsiteY4" fmla="*/ 952885 h 1213043"/>
                <a:gd name="connsiteX5" fmla="*/ 3586788 w 6231467"/>
                <a:gd name="connsiteY5" fmla="*/ 241685 h 1213043"/>
                <a:gd name="connsiteX6" fmla="*/ 2995660 w 6231467"/>
                <a:gd name="connsiteY6" fmla="*/ 112376 h 1213043"/>
                <a:gd name="connsiteX7" fmla="*/ 2192097 w 6231467"/>
                <a:gd name="connsiteY7" fmla="*/ 915940 h 1213043"/>
                <a:gd name="connsiteX8" fmla="*/ 381769 w 6231467"/>
                <a:gd name="connsiteY8" fmla="*/ 1091431 h 1213043"/>
                <a:gd name="connsiteX9" fmla="*/ 594206 w 6231467"/>
                <a:gd name="connsiteY9" fmla="*/ 1193031 h 1213043"/>
                <a:gd name="connsiteX0" fmla="*/ 594206 w 6231467"/>
                <a:gd name="connsiteY0" fmla="*/ 1193031 h 1213043"/>
                <a:gd name="connsiteX1" fmla="*/ 3404370 w 6231467"/>
                <a:gd name="connsiteY1" fmla="*/ 1169939 h 1213043"/>
                <a:gd name="connsiteX2" fmla="*/ 5443297 w 6231467"/>
                <a:gd name="connsiteY2" fmla="*/ 1193031 h 1213043"/>
                <a:gd name="connsiteX3" fmla="*/ 6080606 w 6231467"/>
                <a:gd name="connsiteY3" fmla="*/ 1091431 h 1213043"/>
                <a:gd name="connsiteX4" fmla="*/ 4538133 w 6231467"/>
                <a:gd name="connsiteY4" fmla="*/ 952885 h 1213043"/>
                <a:gd name="connsiteX5" fmla="*/ 3586788 w 6231467"/>
                <a:gd name="connsiteY5" fmla="*/ 241685 h 1213043"/>
                <a:gd name="connsiteX6" fmla="*/ 2995660 w 6231467"/>
                <a:gd name="connsiteY6" fmla="*/ 112376 h 1213043"/>
                <a:gd name="connsiteX7" fmla="*/ 2192097 w 6231467"/>
                <a:gd name="connsiteY7" fmla="*/ 915940 h 1213043"/>
                <a:gd name="connsiteX8" fmla="*/ 381769 w 6231467"/>
                <a:gd name="connsiteY8" fmla="*/ 1091431 h 1213043"/>
                <a:gd name="connsiteX9" fmla="*/ 594206 w 6231467"/>
                <a:gd name="connsiteY9" fmla="*/ 1193031 h 1213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231467" h="1213043">
                  <a:moveTo>
                    <a:pt x="594206" y="1193031"/>
                  </a:moveTo>
                  <a:cubicBezTo>
                    <a:pt x="1091430" y="1213043"/>
                    <a:pt x="2596188" y="1169939"/>
                    <a:pt x="3404370" y="1169939"/>
                  </a:cubicBezTo>
                  <a:lnTo>
                    <a:pt x="5443297" y="1193031"/>
                  </a:lnTo>
                  <a:cubicBezTo>
                    <a:pt x="5895879" y="1173019"/>
                    <a:pt x="6231467" y="1131455"/>
                    <a:pt x="6080606" y="1091431"/>
                  </a:cubicBezTo>
                  <a:cubicBezTo>
                    <a:pt x="5929745" y="1051407"/>
                    <a:pt x="4953769" y="1094509"/>
                    <a:pt x="4538133" y="952885"/>
                  </a:cubicBezTo>
                  <a:cubicBezTo>
                    <a:pt x="4122497" y="811261"/>
                    <a:pt x="3843867" y="381770"/>
                    <a:pt x="3586788" y="241685"/>
                  </a:cubicBezTo>
                  <a:cubicBezTo>
                    <a:pt x="3329709" y="101600"/>
                    <a:pt x="3228108" y="0"/>
                    <a:pt x="2995660" y="112376"/>
                  </a:cubicBezTo>
                  <a:cubicBezTo>
                    <a:pt x="2763212" y="224752"/>
                    <a:pt x="2627746" y="752764"/>
                    <a:pt x="2192097" y="915940"/>
                  </a:cubicBezTo>
                  <a:cubicBezTo>
                    <a:pt x="1756448" y="1079116"/>
                    <a:pt x="648084" y="1045249"/>
                    <a:pt x="381769" y="1091431"/>
                  </a:cubicBezTo>
                  <a:cubicBezTo>
                    <a:pt x="344920" y="1102256"/>
                    <a:pt x="0" y="1201498"/>
                    <a:pt x="594206" y="1193031"/>
                  </a:cubicBezTo>
                  <a:close/>
                </a:path>
              </a:pathLst>
            </a:custGeom>
            <a:solidFill>
              <a:srgbClr val="9BBB59">
                <a:lumMod val="60000"/>
                <a:lumOff val="40000"/>
                <a:alpha val="50000"/>
              </a:srgbClr>
            </a:solidFill>
            <a:ln w="50800" cap="flat" cmpd="dbl" algn="ctr">
              <a:solidFill>
                <a:srgbClr val="9BBB59">
                  <a:lumMod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71" name="Oval 1270"/>
            <p:cNvSpPr/>
            <p:nvPr/>
          </p:nvSpPr>
          <p:spPr>
            <a:xfrm>
              <a:off x="1835242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72" name="Oval 1271"/>
            <p:cNvSpPr/>
            <p:nvPr/>
          </p:nvSpPr>
          <p:spPr>
            <a:xfrm>
              <a:off x="1880359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73" name="Oval 1272"/>
            <p:cNvSpPr/>
            <p:nvPr/>
          </p:nvSpPr>
          <p:spPr>
            <a:xfrm>
              <a:off x="1925477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74" name="Oval 1273"/>
            <p:cNvSpPr/>
            <p:nvPr/>
          </p:nvSpPr>
          <p:spPr>
            <a:xfrm>
              <a:off x="1970595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75" name="Oval 1274"/>
            <p:cNvSpPr/>
            <p:nvPr/>
          </p:nvSpPr>
          <p:spPr>
            <a:xfrm>
              <a:off x="2015712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76" name="Oval 1275"/>
            <p:cNvSpPr/>
            <p:nvPr/>
          </p:nvSpPr>
          <p:spPr>
            <a:xfrm>
              <a:off x="2060830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77" name="Oval 1276"/>
            <p:cNvSpPr/>
            <p:nvPr/>
          </p:nvSpPr>
          <p:spPr>
            <a:xfrm>
              <a:off x="2105948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78" name="Oval 1277"/>
            <p:cNvSpPr/>
            <p:nvPr/>
          </p:nvSpPr>
          <p:spPr>
            <a:xfrm>
              <a:off x="2151065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79" name="Oval 1278"/>
            <p:cNvSpPr/>
            <p:nvPr/>
          </p:nvSpPr>
          <p:spPr>
            <a:xfrm>
              <a:off x="2196183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80" name="Oval 1279"/>
            <p:cNvSpPr/>
            <p:nvPr/>
          </p:nvSpPr>
          <p:spPr>
            <a:xfrm>
              <a:off x="2241301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81" name="Oval 1280"/>
            <p:cNvSpPr/>
            <p:nvPr/>
          </p:nvSpPr>
          <p:spPr>
            <a:xfrm>
              <a:off x="2286418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82" name="Oval 1281"/>
            <p:cNvSpPr/>
            <p:nvPr/>
          </p:nvSpPr>
          <p:spPr>
            <a:xfrm>
              <a:off x="2331536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83" name="Oval 1282"/>
            <p:cNvSpPr/>
            <p:nvPr/>
          </p:nvSpPr>
          <p:spPr>
            <a:xfrm>
              <a:off x="2376654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84" name="Oval 1283"/>
            <p:cNvSpPr/>
            <p:nvPr/>
          </p:nvSpPr>
          <p:spPr>
            <a:xfrm>
              <a:off x="2421771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85" name="Oval 1284"/>
            <p:cNvSpPr/>
            <p:nvPr/>
          </p:nvSpPr>
          <p:spPr>
            <a:xfrm>
              <a:off x="2466889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86" name="Oval 1285"/>
            <p:cNvSpPr/>
            <p:nvPr/>
          </p:nvSpPr>
          <p:spPr>
            <a:xfrm>
              <a:off x="2512007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87" name="Oval 1286"/>
            <p:cNvSpPr/>
            <p:nvPr/>
          </p:nvSpPr>
          <p:spPr>
            <a:xfrm>
              <a:off x="1790124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88" name="Oval 1287"/>
            <p:cNvSpPr/>
            <p:nvPr/>
          </p:nvSpPr>
          <p:spPr>
            <a:xfrm>
              <a:off x="2602242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89" name="Oval 1288"/>
            <p:cNvSpPr/>
            <p:nvPr/>
          </p:nvSpPr>
          <p:spPr>
            <a:xfrm>
              <a:off x="2647360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90" name="Oval 1289"/>
            <p:cNvSpPr/>
            <p:nvPr/>
          </p:nvSpPr>
          <p:spPr>
            <a:xfrm>
              <a:off x="2692477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91" name="Oval 1290"/>
            <p:cNvSpPr/>
            <p:nvPr/>
          </p:nvSpPr>
          <p:spPr>
            <a:xfrm>
              <a:off x="2737595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92" name="Oval 1291"/>
            <p:cNvSpPr/>
            <p:nvPr/>
          </p:nvSpPr>
          <p:spPr>
            <a:xfrm>
              <a:off x="2782713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93" name="Oval 1292"/>
            <p:cNvSpPr/>
            <p:nvPr/>
          </p:nvSpPr>
          <p:spPr>
            <a:xfrm>
              <a:off x="2827830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94" name="Oval 1293"/>
            <p:cNvSpPr/>
            <p:nvPr/>
          </p:nvSpPr>
          <p:spPr>
            <a:xfrm>
              <a:off x="2872948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95" name="Oval 1294"/>
            <p:cNvSpPr/>
            <p:nvPr/>
          </p:nvSpPr>
          <p:spPr>
            <a:xfrm>
              <a:off x="2918066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96" name="Oval 1295"/>
            <p:cNvSpPr/>
            <p:nvPr/>
          </p:nvSpPr>
          <p:spPr>
            <a:xfrm>
              <a:off x="2963183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97" name="Oval 1296"/>
            <p:cNvSpPr/>
            <p:nvPr/>
          </p:nvSpPr>
          <p:spPr>
            <a:xfrm>
              <a:off x="3008301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98" name="Oval 1297"/>
            <p:cNvSpPr/>
            <p:nvPr/>
          </p:nvSpPr>
          <p:spPr>
            <a:xfrm>
              <a:off x="3053419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99" name="Oval 1298"/>
            <p:cNvSpPr/>
            <p:nvPr/>
          </p:nvSpPr>
          <p:spPr>
            <a:xfrm>
              <a:off x="3098536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00" name="Oval 1299"/>
            <p:cNvSpPr/>
            <p:nvPr/>
          </p:nvSpPr>
          <p:spPr>
            <a:xfrm>
              <a:off x="3143654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01" name="Oval 1300"/>
            <p:cNvSpPr/>
            <p:nvPr/>
          </p:nvSpPr>
          <p:spPr>
            <a:xfrm>
              <a:off x="3188772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02" name="Oval 1301"/>
            <p:cNvSpPr/>
            <p:nvPr/>
          </p:nvSpPr>
          <p:spPr>
            <a:xfrm>
              <a:off x="3233889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03" name="Oval 1302"/>
            <p:cNvSpPr/>
            <p:nvPr/>
          </p:nvSpPr>
          <p:spPr>
            <a:xfrm>
              <a:off x="3279007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04" name="Oval 1303"/>
            <p:cNvSpPr/>
            <p:nvPr/>
          </p:nvSpPr>
          <p:spPr>
            <a:xfrm>
              <a:off x="2557124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05" name="Oval 1304"/>
            <p:cNvSpPr/>
            <p:nvPr/>
          </p:nvSpPr>
          <p:spPr>
            <a:xfrm>
              <a:off x="301241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06" name="Oval 1305"/>
            <p:cNvSpPr/>
            <p:nvPr/>
          </p:nvSpPr>
          <p:spPr>
            <a:xfrm>
              <a:off x="346359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07" name="Oval 1306"/>
            <p:cNvSpPr/>
            <p:nvPr/>
          </p:nvSpPr>
          <p:spPr>
            <a:xfrm>
              <a:off x="391477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08" name="Oval 1307"/>
            <p:cNvSpPr/>
            <p:nvPr/>
          </p:nvSpPr>
          <p:spPr>
            <a:xfrm>
              <a:off x="436594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09" name="Oval 1308"/>
            <p:cNvSpPr/>
            <p:nvPr/>
          </p:nvSpPr>
          <p:spPr>
            <a:xfrm>
              <a:off x="481712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10" name="Oval 1309"/>
            <p:cNvSpPr/>
            <p:nvPr/>
          </p:nvSpPr>
          <p:spPr>
            <a:xfrm>
              <a:off x="526830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11" name="Oval 1310"/>
            <p:cNvSpPr/>
            <p:nvPr/>
          </p:nvSpPr>
          <p:spPr>
            <a:xfrm>
              <a:off x="571947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12" name="Oval 1311"/>
            <p:cNvSpPr/>
            <p:nvPr/>
          </p:nvSpPr>
          <p:spPr>
            <a:xfrm>
              <a:off x="617065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13" name="Oval 1312"/>
            <p:cNvSpPr/>
            <p:nvPr/>
          </p:nvSpPr>
          <p:spPr>
            <a:xfrm>
              <a:off x="662183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14" name="Oval 1313"/>
            <p:cNvSpPr/>
            <p:nvPr/>
          </p:nvSpPr>
          <p:spPr>
            <a:xfrm>
              <a:off x="707300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15" name="Oval 1314"/>
            <p:cNvSpPr/>
            <p:nvPr/>
          </p:nvSpPr>
          <p:spPr>
            <a:xfrm>
              <a:off x="752418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16" name="Oval 1315"/>
            <p:cNvSpPr/>
            <p:nvPr/>
          </p:nvSpPr>
          <p:spPr>
            <a:xfrm>
              <a:off x="797536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17" name="Oval 1316"/>
            <p:cNvSpPr/>
            <p:nvPr/>
          </p:nvSpPr>
          <p:spPr>
            <a:xfrm>
              <a:off x="842653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18" name="Oval 1317"/>
            <p:cNvSpPr/>
            <p:nvPr/>
          </p:nvSpPr>
          <p:spPr>
            <a:xfrm>
              <a:off x="887771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19" name="Oval 1318"/>
            <p:cNvSpPr/>
            <p:nvPr/>
          </p:nvSpPr>
          <p:spPr>
            <a:xfrm>
              <a:off x="932889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20" name="Oval 1319"/>
            <p:cNvSpPr/>
            <p:nvPr/>
          </p:nvSpPr>
          <p:spPr>
            <a:xfrm>
              <a:off x="978006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21" name="Oval 1320"/>
            <p:cNvSpPr/>
            <p:nvPr/>
          </p:nvSpPr>
          <p:spPr>
            <a:xfrm>
              <a:off x="256124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22" name="Oval 1321"/>
            <p:cNvSpPr/>
            <p:nvPr/>
          </p:nvSpPr>
          <p:spPr>
            <a:xfrm>
              <a:off x="1068242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23" name="Oval 1322"/>
            <p:cNvSpPr/>
            <p:nvPr/>
          </p:nvSpPr>
          <p:spPr>
            <a:xfrm>
              <a:off x="1113359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24" name="Oval 1323"/>
            <p:cNvSpPr/>
            <p:nvPr/>
          </p:nvSpPr>
          <p:spPr>
            <a:xfrm>
              <a:off x="1158477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25" name="Oval 1324"/>
            <p:cNvSpPr/>
            <p:nvPr/>
          </p:nvSpPr>
          <p:spPr>
            <a:xfrm>
              <a:off x="1203595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26" name="Oval 1325"/>
            <p:cNvSpPr/>
            <p:nvPr/>
          </p:nvSpPr>
          <p:spPr>
            <a:xfrm>
              <a:off x="1248712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27" name="Oval 1326"/>
            <p:cNvSpPr/>
            <p:nvPr/>
          </p:nvSpPr>
          <p:spPr>
            <a:xfrm>
              <a:off x="1293830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28" name="Oval 1327"/>
            <p:cNvSpPr/>
            <p:nvPr/>
          </p:nvSpPr>
          <p:spPr>
            <a:xfrm>
              <a:off x="1338948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29" name="Oval 1328"/>
            <p:cNvSpPr/>
            <p:nvPr/>
          </p:nvSpPr>
          <p:spPr>
            <a:xfrm>
              <a:off x="1384065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30" name="Oval 1329"/>
            <p:cNvSpPr/>
            <p:nvPr/>
          </p:nvSpPr>
          <p:spPr>
            <a:xfrm>
              <a:off x="1429183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31" name="Oval 1330"/>
            <p:cNvSpPr/>
            <p:nvPr/>
          </p:nvSpPr>
          <p:spPr>
            <a:xfrm>
              <a:off x="1474301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32" name="Oval 1331"/>
            <p:cNvSpPr/>
            <p:nvPr/>
          </p:nvSpPr>
          <p:spPr>
            <a:xfrm>
              <a:off x="1519418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33" name="Oval 1332"/>
            <p:cNvSpPr/>
            <p:nvPr/>
          </p:nvSpPr>
          <p:spPr>
            <a:xfrm>
              <a:off x="1564536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34" name="Oval 1333"/>
            <p:cNvSpPr/>
            <p:nvPr/>
          </p:nvSpPr>
          <p:spPr>
            <a:xfrm>
              <a:off x="1609654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35" name="Oval 1334"/>
            <p:cNvSpPr/>
            <p:nvPr/>
          </p:nvSpPr>
          <p:spPr>
            <a:xfrm>
              <a:off x="1654771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36" name="Oval 1335"/>
            <p:cNvSpPr/>
            <p:nvPr/>
          </p:nvSpPr>
          <p:spPr>
            <a:xfrm>
              <a:off x="1699889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37" name="Oval 1336"/>
            <p:cNvSpPr/>
            <p:nvPr/>
          </p:nvSpPr>
          <p:spPr>
            <a:xfrm>
              <a:off x="1745006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38" name="Oval 1337"/>
            <p:cNvSpPr/>
            <p:nvPr/>
          </p:nvSpPr>
          <p:spPr>
            <a:xfrm>
              <a:off x="1023124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39" name="Oval 1338"/>
            <p:cNvSpPr/>
            <p:nvPr/>
          </p:nvSpPr>
          <p:spPr>
            <a:xfrm>
              <a:off x="3324125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40" name="Oval 1339"/>
            <p:cNvSpPr/>
            <p:nvPr/>
          </p:nvSpPr>
          <p:spPr>
            <a:xfrm>
              <a:off x="3369242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41" name="Oval 1340"/>
            <p:cNvSpPr/>
            <p:nvPr/>
          </p:nvSpPr>
          <p:spPr>
            <a:xfrm>
              <a:off x="3414360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42" name="Oval 1341"/>
            <p:cNvSpPr/>
            <p:nvPr/>
          </p:nvSpPr>
          <p:spPr>
            <a:xfrm>
              <a:off x="3504595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43" name="Oval 1342"/>
            <p:cNvSpPr/>
            <p:nvPr/>
          </p:nvSpPr>
          <p:spPr>
            <a:xfrm>
              <a:off x="3549713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44" name="Oval 1343"/>
            <p:cNvSpPr/>
            <p:nvPr/>
          </p:nvSpPr>
          <p:spPr>
            <a:xfrm>
              <a:off x="3594830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45" name="Oval 1344"/>
            <p:cNvSpPr/>
            <p:nvPr/>
          </p:nvSpPr>
          <p:spPr>
            <a:xfrm>
              <a:off x="3639948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46" name="Oval 1345"/>
            <p:cNvSpPr/>
            <p:nvPr/>
          </p:nvSpPr>
          <p:spPr>
            <a:xfrm>
              <a:off x="3685066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47" name="Oval 1346"/>
            <p:cNvSpPr/>
            <p:nvPr/>
          </p:nvSpPr>
          <p:spPr>
            <a:xfrm>
              <a:off x="3730183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48" name="Oval 1347"/>
            <p:cNvSpPr/>
            <p:nvPr/>
          </p:nvSpPr>
          <p:spPr>
            <a:xfrm>
              <a:off x="3459478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49" name="Freeform 1348"/>
            <p:cNvSpPr/>
            <p:nvPr/>
          </p:nvSpPr>
          <p:spPr>
            <a:xfrm>
              <a:off x="1772690" y="2238132"/>
              <a:ext cx="624468" cy="507224"/>
            </a:xfrm>
            <a:custGeom>
              <a:avLst/>
              <a:gdLst>
                <a:gd name="connsiteX0" fmla="*/ 402729 w 1405372"/>
                <a:gd name="connsiteY0" fmla="*/ 60960 h 1018903"/>
                <a:gd name="connsiteX1" fmla="*/ 254683 w 1405372"/>
                <a:gd name="connsiteY1" fmla="*/ 174172 h 1018903"/>
                <a:gd name="connsiteX2" fmla="*/ 106637 w 1405372"/>
                <a:gd name="connsiteY2" fmla="*/ 252549 h 1018903"/>
                <a:gd name="connsiteX3" fmla="*/ 19552 w 1405372"/>
                <a:gd name="connsiteY3" fmla="*/ 435429 h 1018903"/>
                <a:gd name="connsiteX4" fmla="*/ 2134 w 1405372"/>
                <a:gd name="connsiteY4" fmla="*/ 513806 h 1018903"/>
                <a:gd name="connsiteX5" fmla="*/ 185014 w 1405372"/>
                <a:gd name="connsiteY5" fmla="*/ 783772 h 1018903"/>
                <a:gd name="connsiteX6" fmla="*/ 446272 w 1405372"/>
                <a:gd name="connsiteY6" fmla="*/ 923109 h 1018903"/>
                <a:gd name="connsiteX7" fmla="*/ 855574 w 1405372"/>
                <a:gd name="connsiteY7" fmla="*/ 1018903 h 1018903"/>
                <a:gd name="connsiteX8" fmla="*/ 1264877 w 1405372"/>
                <a:gd name="connsiteY8" fmla="*/ 879566 h 1018903"/>
                <a:gd name="connsiteX9" fmla="*/ 1378089 w 1405372"/>
                <a:gd name="connsiteY9" fmla="*/ 687977 h 1018903"/>
                <a:gd name="connsiteX10" fmla="*/ 1404214 w 1405372"/>
                <a:gd name="connsiteY10" fmla="*/ 583475 h 1018903"/>
                <a:gd name="connsiteX11" fmla="*/ 1291003 w 1405372"/>
                <a:gd name="connsiteY11" fmla="*/ 278675 h 1018903"/>
                <a:gd name="connsiteX12" fmla="*/ 1195209 w 1405372"/>
                <a:gd name="connsiteY12" fmla="*/ 139337 h 1018903"/>
                <a:gd name="connsiteX13" fmla="*/ 1099414 w 1405372"/>
                <a:gd name="connsiteY13" fmla="*/ 87086 h 1018903"/>
                <a:gd name="connsiteX14" fmla="*/ 1055872 w 1405372"/>
                <a:gd name="connsiteY14" fmla="*/ 43543 h 1018903"/>
                <a:gd name="connsiteX15" fmla="*/ 942660 w 1405372"/>
                <a:gd name="connsiteY15" fmla="*/ 0 h 1018903"/>
                <a:gd name="connsiteX16" fmla="*/ 568192 w 1405372"/>
                <a:gd name="connsiteY16" fmla="*/ 17417 h 1018903"/>
                <a:gd name="connsiteX17" fmla="*/ 402729 w 1405372"/>
                <a:gd name="connsiteY17" fmla="*/ 60960 h 1018903"/>
                <a:gd name="connsiteX0" fmla="*/ 402729 w 1405372"/>
                <a:gd name="connsiteY0" fmla="*/ 60960 h 1018903"/>
                <a:gd name="connsiteX1" fmla="*/ 254683 w 1405372"/>
                <a:gd name="connsiteY1" fmla="*/ 174172 h 1018903"/>
                <a:gd name="connsiteX2" fmla="*/ 106637 w 1405372"/>
                <a:gd name="connsiteY2" fmla="*/ 252549 h 1018903"/>
                <a:gd name="connsiteX3" fmla="*/ 19552 w 1405372"/>
                <a:gd name="connsiteY3" fmla="*/ 435429 h 1018903"/>
                <a:gd name="connsiteX4" fmla="*/ 2134 w 1405372"/>
                <a:gd name="connsiteY4" fmla="*/ 513806 h 1018903"/>
                <a:gd name="connsiteX5" fmla="*/ 185014 w 1405372"/>
                <a:gd name="connsiteY5" fmla="*/ 783772 h 1018903"/>
                <a:gd name="connsiteX6" fmla="*/ 647040 w 1405372"/>
                <a:gd name="connsiteY6" fmla="*/ 923109 h 1018903"/>
                <a:gd name="connsiteX7" fmla="*/ 855574 w 1405372"/>
                <a:gd name="connsiteY7" fmla="*/ 1018903 h 1018903"/>
                <a:gd name="connsiteX8" fmla="*/ 1264877 w 1405372"/>
                <a:gd name="connsiteY8" fmla="*/ 879566 h 1018903"/>
                <a:gd name="connsiteX9" fmla="*/ 1378089 w 1405372"/>
                <a:gd name="connsiteY9" fmla="*/ 687977 h 1018903"/>
                <a:gd name="connsiteX10" fmla="*/ 1404214 w 1405372"/>
                <a:gd name="connsiteY10" fmla="*/ 583475 h 1018903"/>
                <a:gd name="connsiteX11" fmla="*/ 1291003 w 1405372"/>
                <a:gd name="connsiteY11" fmla="*/ 278675 h 1018903"/>
                <a:gd name="connsiteX12" fmla="*/ 1195209 w 1405372"/>
                <a:gd name="connsiteY12" fmla="*/ 139337 h 1018903"/>
                <a:gd name="connsiteX13" fmla="*/ 1099414 w 1405372"/>
                <a:gd name="connsiteY13" fmla="*/ 87086 h 1018903"/>
                <a:gd name="connsiteX14" fmla="*/ 1055872 w 1405372"/>
                <a:gd name="connsiteY14" fmla="*/ 43543 h 1018903"/>
                <a:gd name="connsiteX15" fmla="*/ 942660 w 1405372"/>
                <a:gd name="connsiteY15" fmla="*/ 0 h 1018903"/>
                <a:gd name="connsiteX16" fmla="*/ 568192 w 1405372"/>
                <a:gd name="connsiteY16" fmla="*/ 17417 h 1018903"/>
                <a:gd name="connsiteX17" fmla="*/ 402729 w 1405372"/>
                <a:gd name="connsiteY17" fmla="*/ 60960 h 10189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405372" h="1018903">
                  <a:moveTo>
                    <a:pt x="402729" y="60960"/>
                  </a:moveTo>
                  <a:cubicBezTo>
                    <a:pt x="350478" y="87086"/>
                    <a:pt x="306840" y="140423"/>
                    <a:pt x="254683" y="174172"/>
                  </a:cubicBezTo>
                  <a:cubicBezTo>
                    <a:pt x="207803" y="204506"/>
                    <a:pt x="143990" y="211045"/>
                    <a:pt x="106637" y="252549"/>
                  </a:cubicBezTo>
                  <a:cubicBezTo>
                    <a:pt x="61469" y="302735"/>
                    <a:pt x="48580" y="374469"/>
                    <a:pt x="19552" y="435429"/>
                  </a:cubicBezTo>
                  <a:cubicBezTo>
                    <a:pt x="13746" y="461555"/>
                    <a:pt x="0" y="487128"/>
                    <a:pt x="2134" y="513806"/>
                  </a:cubicBezTo>
                  <a:cubicBezTo>
                    <a:pt x="13947" y="661466"/>
                    <a:pt x="54661" y="697794"/>
                    <a:pt x="185014" y="783772"/>
                  </a:cubicBezTo>
                  <a:cubicBezTo>
                    <a:pt x="267404" y="838114"/>
                    <a:pt x="554682" y="888307"/>
                    <a:pt x="647040" y="923109"/>
                  </a:cubicBezTo>
                  <a:cubicBezTo>
                    <a:pt x="836118" y="994356"/>
                    <a:pt x="704622" y="1000035"/>
                    <a:pt x="855574" y="1018903"/>
                  </a:cubicBezTo>
                  <a:cubicBezTo>
                    <a:pt x="1012865" y="992688"/>
                    <a:pt x="1150526" y="1005353"/>
                    <a:pt x="1264877" y="879566"/>
                  </a:cubicBezTo>
                  <a:cubicBezTo>
                    <a:pt x="1314775" y="824678"/>
                    <a:pt x="1340352" y="751840"/>
                    <a:pt x="1378089" y="687977"/>
                  </a:cubicBezTo>
                  <a:cubicBezTo>
                    <a:pt x="1386797" y="653143"/>
                    <a:pt x="1405372" y="619362"/>
                    <a:pt x="1404214" y="583475"/>
                  </a:cubicBezTo>
                  <a:cubicBezTo>
                    <a:pt x="1399983" y="452329"/>
                    <a:pt x="1357699" y="385389"/>
                    <a:pt x="1291003" y="278675"/>
                  </a:cubicBezTo>
                  <a:cubicBezTo>
                    <a:pt x="1261131" y="230879"/>
                    <a:pt x="1235064" y="179192"/>
                    <a:pt x="1195209" y="139337"/>
                  </a:cubicBezTo>
                  <a:cubicBezTo>
                    <a:pt x="1169490" y="113618"/>
                    <a:pt x="1129387" y="107692"/>
                    <a:pt x="1099414" y="87086"/>
                  </a:cubicBezTo>
                  <a:cubicBezTo>
                    <a:pt x="1082500" y="75457"/>
                    <a:pt x="1073815" y="53511"/>
                    <a:pt x="1055872" y="43543"/>
                  </a:cubicBezTo>
                  <a:cubicBezTo>
                    <a:pt x="1020528" y="23907"/>
                    <a:pt x="942660" y="0"/>
                    <a:pt x="942660" y="0"/>
                  </a:cubicBezTo>
                  <a:lnTo>
                    <a:pt x="568192" y="17417"/>
                  </a:lnTo>
                  <a:cubicBezTo>
                    <a:pt x="515731" y="20857"/>
                    <a:pt x="454980" y="34834"/>
                    <a:pt x="402729" y="60960"/>
                  </a:cubicBezTo>
                  <a:close/>
                </a:path>
              </a:pathLst>
            </a:cu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50" name="Freeform 1349"/>
            <p:cNvSpPr/>
            <p:nvPr/>
          </p:nvSpPr>
          <p:spPr>
            <a:xfrm>
              <a:off x="2040319" y="2327342"/>
              <a:ext cx="267629" cy="223025"/>
            </a:xfrm>
            <a:custGeom>
              <a:avLst/>
              <a:gdLst>
                <a:gd name="connsiteX0" fmla="*/ 253857 w 649181"/>
                <a:gd name="connsiteY0" fmla="*/ 60960 h 495352"/>
                <a:gd name="connsiteX1" fmla="*/ 114520 w 649181"/>
                <a:gd name="connsiteY1" fmla="*/ 104503 h 495352"/>
                <a:gd name="connsiteX2" fmla="*/ 18725 w 649181"/>
                <a:gd name="connsiteY2" fmla="*/ 182880 h 495352"/>
                <a:gd name="connsiteX3" fmla="*/ 1308 w 649181"/>
                <a:gd name="connsiteY3" fmla="*/ 235131 h 495352"/>
                <a:gd name="connsiteX4" fmla="*/ 53560 w 649181"/>
                <a:gd name="connsiteY4" fmla="*/ 330926 h 495352"/>
                <a:gd name="connsiteX5" fmla="*/ 236440 w 649181"/>
                <a:gd name="connsiteY5" fmla="*/ 452846 h 495352"/>
                <a:gd name="connsiteX6" fmla="*/ 279982 w 649181"/>
                <a:gd name="connsiteY6" fmla="*/ 478971 h 495352"/>
                <a:gd name="connsiteX7" fmla="*/ 428028 w 649181"/>
                <a:gd name="connsiteY7" fmla="*/ 478971 h 495352"/>
                <a:gd name="connsiteX8" fmla="*/ 497697 w 649181"/>
                <a:gd name="connsiteY8" fmla="*/ 470263 h 495352"/>
                <a:gd name="connsiteX9" fmla="*/ 523822 w 649181"/>
                <a:gd name="connsiteY9" fmla="*/ 452846 h 495352"/>
                <a:gd name="connsiteX10" fmla="*/ 610908 w 649181"/>
                <a:gd name="connsiteY10" fmla="*/ 383177 h 495352"/>
                <a:gd name="connsiteX11" fmla="*/ 637034 w 649181"/>
                <a:gd name="connsiteY11" fmla="*/ 365760 h 495352"/>
                <a:gd name="connsiteX12" fmla="*/ 645742 w 649181"/>
                <a:gd name="connsiteY12" fmla="*/ 330926 h 495352"/>
                <a:gd name="connsiteX13" fmla="*/ 558657 w 649181"/>
                <a:gd name="connsiteY13" fmla="*/ 139337 h 495352"/>
                <a:gd name="connsiteX14" fmla="*/ 549948 w 649181"/>
                <a:gd name="connsiteY14" fmla="*/ 113211 h 495352"/>
                <a:gd name="connsiteX15" fmla="*/ 506405 w 649181"/>
                <a:gd name="connsiteY15" fmla="*/ 69668 h 495352"/>
                <a:gd name="connsiteX16" fmla="*/ 462862 w 649181"/>
                <a:gd name="connsiteY16" fmla="*/ 8708 h 495352"/>
                <a:gd name="connsiteX17" fmla="*/ 384485 w 649181"/>
                <a:gd name="connsiteY17" fmla="*/ 0 h 495352"/>
                <a:gd name="connsiteX18" fmla="*/ 349651 w 649181"/>
                <a:gd name="connsiteY18" fmla="*/ 8708 h 495352"/>
                <a:gd name="connsiteX19" fmla="*/ 306108 w 649181"/>
                <a:gd name="connsiteY19" fmla="*/ 52251 h 495352"/>
                <a:gd name="connsiteX20" fmla="*/ 253857 w 649181"/>
                <a:gd name="connsiteY20" fmla="*/ 60960 h 4953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49181" h="495352">
                  <a:moveTo>
                    <a:pt x="253857" y="60960"/>
                  </a:moveTo>
                  <a:cubicBezTo>
                    <a:pt x="207411" y="75474"/>
                    <a:pt x="157719" y="82104"/>
                    <a:pt x="114520" y="104503"/>
                  </a:cubicBezTo>
                  <a:cubicBezTo>
                    <a:pt x="77893" y="123495"/>
                    <a:pt x="18725" y="182880"/>
                    <a:pt x="18725" y="182880"/>
                  </a:cubicBezTo>
                  <a:cubicBezTo>
                    <a:pt x="12919" y="200297"/>
                    <a:pt x="0" y="216819"/>
                    <a:pt x="1308" y="235131"/>
                  </a:cubicBezTo>
                  <a:cubicBezTo>
                    <a:pt x="4661" y="282077"/>
                    <a:pt x="23352" y="304272"/>
                    <a:pt x="53560" y="330926"/>
                  </a:cubicBezTo>
                  <a:cubicBezTo>
                    <a:pt x="185696" y="447515"/>
                    <a:pt x="126316" y="421380"/>
                    <a:pt x="236440" y="452846"/>
                  </a:cubicBezTo>
                  <a:cubicBezTo>
                    <a:pt x="250954" y="461554"/>
                    <a:pt x="263804" y="473993"/>
                    <a:pt x="279982" y="478971"/>
                  </a:cubicBezTo>
                  <a:cubicBezTo>
                    <a:pt x="333219" y="495352"/>
                    <a:pt x="374143" y="485310"/>
                    <a:pt x="428028" y="478971"/>
                  </a:cubicBezTo>
                  <a:lnTo>
                    <a:pt x="497697" y="470263"/>
                  </a:lnTo>
                  <a:cubicBezTo>
                    <a:pt x="506405" y="464457"/>
                    <a:pt x="515526" y="459227"/>
                    <a:pt x="523822" y="452846"/>
                  </a:cubicBezTo>
                  <a:cubicBezTo>
                    <a:pt x="553288" y="430180"/>
                    <a:pt x="579976" y="403798"/>
                    <a:pt x="610908" y="383177"/>
                  </a:cubicBezTo>
                  <a:lnTo>
                    <a:pt x="637034" y="365760"/>
                  </a:lnTo>
                  <a:cubicBezTo>
                    <a:pt x="639937" y="354149"/>
                    <a:pt x="649181" y="342390"/>
                    <a:pt x="645742" y="330926"/>
                  </a:cubicBezTo>
                  <a:cubicBezTo>
                    <a:pt x="614160" y="225652"/>
                    <a:pt x="593172" y="216996"/>
                    <a:pt x="558657" y="139337"/>
                  </a:cubicBezTo>
                  <a:cubicBezTo>
                    <a:pt x="554929" y="130948"/>
                    <a:pt x="555456" y="120555"/>
                    <a:pt x="549948" y="113211"/>
                  </a:cubicBezTo>
                  <a:cubicBezTo>
                    <a:pt x="537632" y="96790"/>
                    <a:pt x="519007" y="85871"/>
                    <a:pt x="506405" y="69668"/>
                  </a:cubicBezTo>
                  <a:cubicBezTo>
                    <a:pt x="492337" y="51580"/>
                    <a:pt x="489765" y="17676"/>
                    <a:pt x="462862" y="8708"/>
                  </a:cubicBezTo>
                  <a:cubicBezTo>
                    <a:pt x="437924" y="396"/>
                    <a:pt x="410611" y="2903"/>
                    <a:pt x="384485" y="0"/>
                  </a:cubicBezTo>
                  <a:cubicBezTo>
                    <a:pt x="372874" y="2903"/>
                    <a:pt x="359610" y="2069"/>
                    <a:pt x="349651" y="8708"/>
                  </a:cubicBezTo>
                  <a:cubicBezTo>
                    <a:pt x="332572" y="20094"/>
                    <a:pt x="326634" y="52251"/>
                    <a:pt x="306108" y="52251"/>
                  </a:cubicBezTo>
                  <a:lnTo>
                    <a:pt x="253857" y="60960"/>
                  </a:lnTo>
                  <a:close/>
                </a:path>
              </a:pathLst>
            </a:custGeom>
            <a:solidFill>
              <a:srgbClr val="1F497D">
                <a:lumMod val="75000"/>
              </a:srgbClr>
            </a:solidFill>
            <a:ln w="25400" cap="flat" cmpd="sng" algn="ctr">
              <a:solidFill>
                <a:srgbClr val="1F497D">
                  <a:lumMod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51" name="Oval 1350"/>
            <p:cNvSpPr>
              <a:spLocks/>
            </p:cNvSpPr>
            <p:nvPr/>
          </p:nvSpPr>
          <p:spPr>
            <a:xfrm>
              <a:off x="3296224" y="2683977"/>
              <a:ext cx="54864" cy="54864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9525" cap="flat" cmpd="sng" algn="ctr">
              <a:solidFill>
                <a:srgbClr val="FF9966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52" name="Oval 1351"/>
            <p:cNvSpPr>
              <a:spLocks/>
            </p:cNvSpPr>
            <p:nvPr/>
          </p:nvSpPr>
          <p:spPr>
            <a:xfrm>
              <a:off x="3125263" y="2759104"/>
              <a:ext cx="54864" cy="54864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9525" cap="flat" cmpd="sng" algn="ctr">
              <a:solidFill>
                <a:srgbClr val="FF9966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53" name="Oval 1352"/>
            <p:cNvSpPr>
              <a:spLocks/>
            </p:cNvSpPr>
            <p:nvPr/>
          </p:nvSpPr>
          <p:spPr>
            <a:xfrm>
              <a:off x="3262771" y="2759104"/>
              <a:ext cx="54864" cy="54864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9525" cap="flat" cmpd="sng" algn="ctr">
              <a:solidFill>
                <a:srgbClr val="FF9966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54" name="Oval 1353"/>
            <p:cNvSpPr>
              <a:spLocks/>
            </p:cNvSpPr>
            <p:nvPr/>
          </p:nvSpPr>
          <p:spPr>
            <a:xfrm>
              <a:off x="3574726" y="2759104"/>
              <a:ext cx="54864" cy="54864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9525" cap="flat" cmpd="sng" algn="ctr">
              <a:solidFill>
                <a:srgbClr val="FF9966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55" name="Oval 1354"/>
            <p:cNvSpPr>
              <a:spLocks/>
            </p:cNvSpPr>
            <p:nvPr/>
          </p:nvSpPr>
          <p:spPr>
            <a:xfrm>
              <a:off x="3530121" y="2701956"/>
              <a:ext cx="54864" cy="54864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9525" cap="flat" cmpd="sng" algn="ctr">
              <a:solidFill>
                <a:srgbClr val="FF9966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56" name="Oval 1355"/>
            <p:cNvSpPr>
              <a:spLocks/>
            </p:cNvSpPr>
            <p:nvPr/>
          </p:nvSpPr>
          <p:spPr>
            <a:xfrm>
              <a:off x="2712750" y="2759104"/>
              <a:ext cx="54864" cy="54864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9525" cap="flat" cmpd="sng" algn="ctr">
              <a:solidFill>
                <a:srgbClr val="FF9966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57" name="Oval 1356"/>
            <p:cNvSpPr>
              <a:spLocks/>
            </p:cNvSpPr>
            <p:nvPr/>
          </p:nvSpPr>
          <p:spPr>
            <a:xfrm>
              <a:off x="2717707" y="2585447"/>
              <a:ext cx="54864" cy="54864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9525" cap="flat" cmpd="sng" algn="ctr">
              <a:solidFill>
                <a:srgbClr val="FF9966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58" name="Oval 1357"/>
            <p:cNvSpPr>
              <a:spLocks/>
            </p:cNvSpPr>
            <p:nvPr/>
          </p:nvSpPr>
          <p:spPr>
            <a:xfrm>
              <a:off x="2850255" y="2759104"/>
              <a:ext cx="54864" cy="54864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9525" cap="flat" cmpd="sng" algn="ctr">
              <a:solidFill>
                <a:srgbClr val="FF9966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59" name="Oval 1358"/>
            <p:cNvSpPr>
              <a:spLocks/>
            </p:cNvSpPr>
            <p:nvPr/>
          </p:nvSpPr>
          <p:spPr>
            <a:xfrm>
              <a:off x="2300238" y="2759104"/>
              <a:ext cx="54864" cy="54864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9525" cap="flat" cmpd="sng" algn="ctr">
              <a:solidFill>
                <a:srgbClr val="FF9966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60" name="Oval 1359"/>
            <p:cNvSpPr>
              <a:spLocks/>
            </p:cNvSpPr>
            <p:nvPr/>
          </p:nvSpPr>
          <p:spPr>
            <a:xfrm>
              <a:off x="2040318" y="2759104"/>
              <a:ext cx="54864" cy="54864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9525" cap="flat" cmpd="sng" algn="ctr">
              <a:solidFill>
                <a:srgbClr val="FF9966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61" name="Oval 1360"/>
            <p:cNvSpPr>
              <a:spLocks/>
            </p:cNvSpPr>
            <p:nvPr/>
          </p:nvSpPr>
          <p:spPr>
            <a:xfrm>
              <a:off x="2437742" y="2759104"/>
              <a:ext cx="54864" cy="54864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9525" cap="flat" cmpd="sng" algn="ctr">
              <a:solidFill>
                <a:srgbClr val="FF9966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62" name="Oval 1361"/>
            <p:cNvSpPr>
              <a:spLocks/>
            </p:cNvSpPr>
            <p:nvPr/>
          </p:nvSpPr>
          <p:spPr>
            <a:xfrm>
              <a:off x="1817293" y="2759104"/>
              <a:ext cx="54864" cy="54864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9525" cap="flat" cmpd="sng" algn="ctr">
              <a:solidFill>
                <a:srgbClr val="FF9966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63" name="Oval 1362"/>
            <p:cNvSpPr>
              <a:spLocks/>
            </p:cNvSpPr>
            <p:nvPr/>
          </p:nvSpPr>
          <p:spPr>
            <a:xfrm>
              <a:off x="2977020" y="2665131"/>
              <a:ext cx="54864" cy="54864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9525" cap="flat" cmpd="sng" algn="ctr">
              <a:solidFill>
                <a:srgbClr val="FF9966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64" name="Oval 1363"/>
            <p:cNvSpPr>
              <a:spLocks/>
            </p:cNvSpPr>
            <p:nvPr/>
          </p:nvSpPr>
          <p:spPr>
            <a:xfrm>
              <a:off x="2504209" y="2430841"/>
              <a:ext cx="54864" cy="54864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9525" cap="flat" cmpd="sng" algn="ctr">
              <a:solidFill>
                <a:srgbClr val="FF9966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65" name="Oval 1364"/>
            <p:cNvSpPr>
              <a:spLocks/>
            </p:cNvSpPr>
            <p:nvPr/>
          </p:nvSpPr>
          <p:spPr>
            <a:xfrm>
              <a:off x="1337709" y="2759104"/>
              <a:ext cx="54864" cy="54864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9525" cap="flat" cmpd="sng" algn="ctr">
              <a:solidFill>
                <a:srgbClr val="FF9966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66" name="Oval 1365"/>
            <p:cNvSpPr>
              <a:spLocks/>
            </p:cNvSpPr>
            <p:nvPr/>
          </p:nvSpPr>
          <p:spPr>
            <a:xfrm>
              <a:off x="1612717" y="2759104"/>
              <a:ext cx="54864" cy="54864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9525" cap="flat" cmpd="sng" algn="ctr">
              <a:solidFill>
                <a:srgbClr val="FF9966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67" name="Oval 1366"/>
            <p:cNvSpPr>
              <a:spLocks/>
            </p:cNvSpPr>
            <p:nvPr/>
          </p:nvSpPr>
          <p:spPr>
            <a:xfrm>
              <a:off x="764618" y="2759104"/>
              <a:ext cx="54864" cy="54864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9525" cap="flat" cmpd="sng" algn="ctr">
              <a:solidFill>
                <a:srgbClr val="FF9966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68" name="Oval 1367"/>
            <p:cNvSpPr>
              <a:spLocks/>
            </p:cNvSpPr>
            <p:nvPr/>
          </p:nvSpPr>
          <p:spPr>
            <a:xfrm>
              <a:off x="523752" y="2759104"/>
              <a:ext cx="54864" cy="54864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9525" cap="flat" cmpd="sng" algn="ctr">
              <a:solidFill>
                <a:srgbClr val="FF9966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69" name="Oval 1368"/>
            <p:cNvSpPr>
              <a:spLocks/>
            </p:cNvSpPr>
            <p:nvPr/>
          </p:nvSpPr>
          <p:spPr>
            <a:xfrm>
              <a:off x="1200204" y="2759104"/>
              <a:ext cx="54864" cy="54864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9525" cap="flat" cmpd="sng" algn="ctr">
              <a:solidFill>
                <a:srgbClr val="FF9966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70" name="Oval 1369"/>
            <p:cNvSpPr>
              <a:spLocks/>
            </p:cNvSpPr>
            <p:nvPr/>
          </p:nvSpPr>
          <p:spPr>
            <a:xfrm>
              <a:off x="1304172" y="2638368"/>
              <a:ext cx="54864" cy="54864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9525" cap="flat" cmpd="sng" algn="ctr">
              <a:solidFill>
                <a:srgbClr val="FF9966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71" name="Oval 1370"/>
            <p:cNvSpPr>
              <a:spLocks/>
            </p:cNvSpPr>
            <p:nvPr/>
          </p:nvSpPr>
          <p:spPr>
            <a:xfrm>
              <a:off x="1029164" y="2682973"/>
              <a:ext cx="54864" cy="54864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9525" cap="flat" cmpd="sng" algn="ctr">
              <a:solidFill>
                <a:srgbClr val="FF9966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72" name="Oval 1371"/>
            <p:cNvSpPr>
              <a:spLocks/>
            </p:cNvSpPr>
            <p:nvPr/>
          </p:nvSpPr>
          <p:spPr>
            <a:xfrm>
              <a:off x="987643" y="2759104"/>
              <a:ext cx="54864" cy="54864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9525" cap="flat" cmpd="sng" algn="ctr">
              <a:solidFill>
                <a:srgbClr val="FF9966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73" name="Oval 1372"/>
            <p:cNvSpPr>
              <a:spLocks/>
            </p:cNvSpPr>
            <p:nvPr/>
          </p:nvSpPr>
          <p:spPr>
            <a:xfrm>
              <a:off x="616651" y="2682973"/>
              <a:ext cx="54864" cy="54864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9525" cap="flat" cmpd="sng" algn="ctr">
              <a:solidFill>
                <a:srgbClr val="FF9966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74" name="Oval 1373"/>
            <p:cNvSpPr>
              <a:spLocks/>
            </p:cNvSpPr>
            <p:nvPr/>
          </p:nvSpPr>
          <p:spPr>
            <a:xfrm>
              <a:off x="389937" y="2706135"/>
              <a:ext cx="54864" cy="54864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9525" cap="flat" cmpd="sng" algn="ctr">
              <a:solidFill>
                <a:srgbClr val="FF9966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75" name="Oval 1374"/>
            <p:cNvSpPr>
              <a:spLocks/>
            </p:cNvSpPr>
            <p:nvPr/>
          </p:nvSpPr>
          <p:spPr>
            <a:xfrm>
              <a:off x="754156" y="2682973"/>
              <a:ext cx="54864" cy="54864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9525" cap="flat" cmpd="sng" algn="ctr">
              <a:solidFill>
                <a:srgbClr val="FF9966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76" name="Oval 1375"/>
            <p:cNvSpPr>
              <a:spLocks/>
            </p:cNvSpPr>
            <p:nvPr/>
          </p:nvSpPr>
          <p:spPr>
            <a:xfrm>
              <a:off x="2414999" y="2326132"/>
              <a:ext cx="54864" cy="54864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9525" cap="flat" cmpd="sng" algn="ctr">
              <a:solidFill>
                <a:srgbClr val="FF9966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77" name="Oval 1376"/>
            <p:cNvSpPr>
              <a:spLocks/>
            </p:cNvSpPr>
            <p:nvPr/>
          </p:nvSpPr>
          <p:spPr>
            <a:xfrm>
              <a:off x="2139990" y="2147712"/>
              <a:ext cx="54864" cy="54864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9525" cap="flat" cmpd="sng" algn="ctr">
              <a:solidFill>
                <a:srgbClr val="FF9966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78" name="Oval 1377"/>
            <p:cNvSpPr>
              <a:spLocks/>
            </p:cNvSpPr>
            <p:nvPr/>
          </p:nvSpPr>
          <p:spPr>
            <a:xfrm>
              <a:off x="2002486" y="2103107"/>
              <a:ext cx="54864" cy="54864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9525" cap="flat" cmpd="sng" algn="ctr">
              <a:solidFill>
                <a:srgbClr val="FF9966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79" name="Oval 1378"/>
            <p:cNvSpPr>
              <a:spLocks/>
            </p:cNvSpPr>
            <p:nvPr/>
          </p:nvSpPr>
          <p:spPr>
            <a:xfrm>
              <a:off x="2277495" y="2219080"/>
              <a:ext cx="54864" cy="54864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9525" cap="flat" cmpd="sng" algn="ctr">
              <a:solidFill>
                <a:srgbClr val="FF9966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80" name="Oval 1379"/>
            <p:cNvSpPr>
              <a:spLocks/>
            </p:cNvSpPr>
            <p:nvPr/>
          </p:nvSpPr>
          <p:spPr>
            <a:xfrm>
              <a:off x="1727478" y="2326132"/>
              <a:ext cx="54864" cy="54864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9525" cap="flat" cmpd="sng" algn="ctr">
              <a:solidFill>
                <a:srgbClr val="FF9966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81" name="Oval 1380"/>
            <p:cNvSpPr>
              <a:spLocks/>
            </p:cNvSpPr>
            <p:nvPr/>
          </p:nvSpPr>
          <p:spPr>
            <a:xfrm>
              <a:off x="1589974" y="2504553"/>
              <a:ext cx="54864" cy="54864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9525" cap="flat" cmpd="sng" algn="ctr">
              <a:solidFill>
                <a:srgbClr val="FF9966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82" name="Oval 1381"/>
            <p:cNvSpPr>
              <a:spLocks/>
            </p:cNvSpPr>
            <p:nvPr/>
          </p:nvSpPr>
          <p:spPr>
            <a:xfrm>
              <a:off x="1864982" y="2147712"/>
              <a:ext cx="54864" cy="54864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9525" cap="flat" cmpd="sng" algn="ctr">
              <a:solidFill>
                <a:srgbClr val="FF9966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83" name="Freeform 1382"/>
            <p:cNvSpPr/>
            <p:nvPr/>
          </p:nvSpPr>
          <p:spPr>
            <a:xfrm>
              <a:off x="1454732" y="2639578"/>
              <a:ext cx="207807" cy="76200"/>
            </a:xfrm>
            <a:custGeom>
              <a:avLst/>
              <a:gdLst>
                <a:gd name="connsiteX0" fmla="*/ 14288 w 116626"/>
                <a:gd name="connsiteY0" fmla="*/ 33115 h 137071"/>
                <a:gd name="connsiteX1" fmla="*/ 90488 w 116626"/>
                <a:gd name="connsiteY1" fmla="*/ 99790 h 137071"/>
                <a:gd name="connsiteX2" fmla="*/ 109538 w 116626"/>
                <a:gd name="connsiteY2" fmla="*/ 71215 h 137071"/>
                <a:gd name="connsiteX3" fmla="*/ 114300 w 116626"/>
                <a:gd name="connsiteY3" fmla="*/ 47403 h 137071"/>
                <a:gd name="connsiteX4" fmla="*/ 0 w 116626"/>
                <a:gd name="connsiteY4" fmla="*/ 18828 h 137071"/>
                <a:gd name="connsiteX5" fmla="*/ 14288 w 116626"/>
                <a:gd name="connsiteY5" fmla="*/ 33115 h 137071"/>
                <a:gd name="connsiteX0" fmla="*/ 0 w 135371"/>
                <a:gd name="connsiteY0" fmla="*/ 109315 h 137071"/>
                <a:gd name="connsiteX1" fmla="*/ 109233 w 135371"/>
                <a:gd name="connsiteY1" fmla="*/ 99790 h 137071"/>
                <a:gd name="connsiteX2" fmla="*/ 128283 w 135371"/>
                <a:gd name="connsiteY2" fmla="*/ 71215 h 137071"/>
                <a:gd name="connsiteX3" fmla="*/ 133045 w 135371"/>
                <a:gd name="connsiteY3" fmla="*/ 47403 h 137071"/>
                <a:gd name="connsiteX4" fmla="*/ 18745 w 135371"/>
                <a:gd name="connsiteY4" fmla="*/ 18828 h 137071"/>
                <a:gd name="connsiteX5" fmla="*/ 0 w 135371"/>
                <a:gd name="connsiteY5" fmla="*/ 109315 h 137071"/>
                <a:gd name="connsiteX0" fmla="*/ 18527 w 153898"/>
                <a:gd name="connsiteY0" fmla="*/ 109315 h 137071"/>
                <a:gd name="connsiteX1" fmla="*/ 127760 w 153898"/>
                <a:gd name="connsiteY1" fmla="*/ 99790 h 137071"/>
                <a:gd name="connsiteX2" fmla="*/ 146810 w 153898"/>
                <a:gd name="connsiteY2" fmla="*/ 71215 h 137071"/>
                <a:gd name="connsiteX3" fmla="*/ 151572 w 153898"/>
                <a:gd name="connsiteY3" fmla="*/ 47403 h 137071"/>
                <a:gd name="connsiteX4" fmla="*/ 37272 w 153898"/>
                <a:gd name="connsiteY4" fmla="*/ 18828 h 137071"/>
                <a:gd name="connsiteX5" fmla="*/ 18527 w 153898"/>
                <a:gd name="connsiteY5" fmla="*/ 109315 h 137071"/>
                <a:gd name="connsiteX0" fmla="*/ 18527 w 153898"/>
                <a:gd name="connsiteY0" fmla="*/ 109315 h 130175"/>
                <a:gd name="connsiteX1" fmla="*/ 80629 w 153898"/>
                <a:gd name="connsiteY1" fmla="*/ 128588 h 130175"/>
                <a:gd name="connsiteX2" fmla="*/ 127760 w 153898"/>
                <a:gd name="connsiteY2" fmla="*/ 99790 h 130175"/>
                <a:gd name="connsiteX3" fmla="*/ 146810 w 153898"/>
                <a:gd name="connsiteY3" fmla="*/ 71215 h 130175"/>
                <a:gd name="connsiteX4" fmla="*/ 151572 w 153898"/>
                <a:gd name="connsiteY4" fmla="*/ 47403 h 130175"/>
                <a:gd name="connsiteX5" fmla="*/ 37272 w 153898"/>
                <a:gd name="connsiteY5" fmla="*/ 18828 h 130175"/>
                <a:gd name="connsiteX6" fmla="*/ 18527 w 153898"/>
                <a:gd name="connsiteY6" fmla="*/ 109315 h 130175"/>
                <a:gd name="connsiteX0" fmla="*/ 18527 w 153898"/>
                <a:gd name="connsiteY0" fmla="*/ 109315 h 130175"/>
                <a:gd name="connsiteX1" fmla="*/ 80629 w 153898"/>
                <a:gd name="connsiteY1" fmla="*/ 128588 h 130175"/>
                <a:gd name="connsiteX2" fmla="*/ 127760 w 153898"/>
                <a:gd name="connsiteY2" fmla="*/ 99790 h 130175"/>
                <a:gd name="connsiteX3" fmla="*/ 146810 w 153898"/>
                <a:gd name="connsiteY3" fmla="*/ 71215 h 130175"/>
                <a:gd name="connsiteX4" fmla="*/ 151572 w 153898"/>
                <a:gd name="connsiteY4" fmla="*/ 47403 h 130175"/>
                <a:gd name="connsiteX5" fmla="*/ 37272 w 153898"/>
                <a:gd name="connsiteY5" fmla="*/ 18828 h 130175"/>
                <a:gd name="connsiteX6" fmla="*/ 18527 w 153898"/>
                <a:gd name="connsiteY6" fmla="*/ 109315 h 130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3898" h="130175">
                  <a:moveTo>
                    <a:pt x="18527" y="109315"/>
                  </a:moveTo>
                  <a:cubicBezTo>
                    <a:pt x="25753" y="127608"/>
                    <a:pt x="62424" y="130175"/>
                    <a:pt x="80629" y="128588"/>
                  </a:cubicBezTo>
                  <a:cubicBezTo>
                    <a:pt x="98834" y="127001"/>
                    <a:pt x="116730" y="109352"/>
                    <a:pt x="127760" y="99790"/>
                  </a:cubicBezTo>
                  <a:cubicBezTo>
                    <a:pt x="135855" y="91695"/>
                    <a:pt x="140460" y="80740"/>
                    <a:pt x="146810" y="71215"/>
                  </a:cubicBezTo>
                  <a:cubicBezTo>
                    <a:pt x="148397" y="63278"/>
                    <a:pt x="153898" y="55156"/>
                    <a:pt x="151572" y="47403"/>
                  </a:cubicBezTo>
                  <a:cubicBezTo>
                    <a:pt x="137351" y="0"/>
                    <a:pt x="65469" y="20238"/>
                    <a:pt x="37272" y="18828"/>
                  </a:cubicBezTo>
                  <a:cubicBezTo>
                    <a:pt x="31024" y="48990"/>
                    <a:pt x="0" y="55341"/>
                    <a:pt x="18527" y="109315"/>
                  </a:cubicBezTo>
                  <a:close/>
                </a:path>
              </a:pathLst>
            </a:custGeom>
            <a:solidFill>
              <a:srgbClr val="9BBB59">
                <a:lumMod val="75000"/>
              </a:srgbClr>
            </a:solidFill>
            <a:ln w="25400" cap="flat" cmpd="sng" algn="ctr">
              <a:solidFill>
                <a:srgbClr val="9BBB59">
                  <a:lumMod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84" name="Oval 1383"/>
            <p:cNvSpPr/>
            <p:nvPr/>
          </p:nvSpPr>
          <p:spPr>
            <a:xfrm>
              <a:off x="1906504" y="2193527"/>
              <a:ext cx="89210" cy="26762"/>
            </a:xfrm>
            <a:prstGeom prst="ellipse">
              <a:avLst/>
            </a:prstGeom>
            <a:solidFill>
              <a:srgbClr val="9BBB59">
                <a:lumMod val="75000"/>
              </a:srgbClr>
            </a:solidFill>
            <a:ln w="25400" cap="flat" cmpd="sng" algn="ctr">
              <a:solidFill>
                <a:srgbClr val="9BBB59">
                  <a:lumMod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85" name="Freeform 1384"/>
            <p:cNvSpPr/>
            <p:nvPr/>
          </p:nvSpPr>
          <p:spPr>
            <a:xfrm>
              <a:off x="2441763" y="2594973"/>
              <a:ext cx="177915" cy="91759"/>
            </a:xfrm>
            <a:custGeom>
              <a:avLst/>
              <a:gdLst>
                <a:gd name="connsiteX0" fmla="*/ 49616 w 2245768"/>
                <a:gd name="connsiteY0" fmla="*/ 391886 h 1158240"/>
                <a:gd name="connsiteX1" fmla="*/ 241205 w 2245768"/>
                <a:gd name="connsiteY1" fmla="*/ 269966 h 1158240"/>
                <a:gd name="connsiteX2" fmla="*/ 815970 w 2245768"/>
                <a:gd name="connsiteY2" fmla="*/ 26126 h 1158240"/>
                <a:gd name="connsiteX3" fmla="*/ 972725 w 2245768"/>
                <a:gd name="connsiteY3" fmla="*/ 0 h 1158240"/>
                <a:gd name="connsiteX4" fmla="*/ 1538782 w 2245768"/>
                <a:gd name="connsiteY4" fmla="*/ 78377 h 1158240"/>
                <a:gd name="connsiteX5" fmla="*/ 1887125 w 2245768"/>
                <a:gd name="connsiteY5" fmla="*/ 235132 h 1158240"/>
                <a:gd name="connsiteX6" fmla="*/ 2165799 w 2245768"/>
                <a:gd name="connsiteY6" fmla="*/ 409303 h 1158240"/>
                <a:gd name="connsiteX7" fmla="*/ 2226759 w 2245768"/>
                <a:gd name="connsiteY7" fmla="*/ 505097 h 1158240"/>
                <a:gd name="connsiteX8" fmla="*/ 2244176 w 2245768"/>
                <a:gd name="connsiteY8" fmla="*/ 661852 h 1158240"/>
                <a:gd name="connsiteX9" fmla="*/ 2148382 w 2245768"/>
                <a:gd name="connsiteY9" fmla="*/ 940526 h 1158240"/>
                <a:gd name="connsiteX10" fmla="*/ 2043879 w 2245768"/>
                <a:gd name="connsiteY10" fmla="*/ 1088572 h 1158240"/>
                <a:gd name="connsiteX11" fmla="*/ 1930667 w 2245768"/>
                <a:gd name="connsiteY11" fmla="*/ 1158240 h 1158240"/>
                <a:gd name="connsiteX12" fmla="*/ 1599742 w 2245768"/>
                <a:gd name="connsiteY12" fmla="*/ 1097280 h 1158240"/>
                <a:gd name="connsiteX13" fmla="*/ 1530073 w 2245768"/>
                <a:gd name="connsiteY13" fmla="*/ 1053737 h 1158240"/>
                <a:gd name="connsiteX14" fmla="*/ 1416862 w 2245768"/>
                <a:gd name="connsiteY14" fmla="*/ 975360 h 1158240"/>
                <a:gd name="connsiteX15" fmla="*/ 1286233 w 2245768"/>
                <a:gd name="connsiteY15" fmla="*/ 931817 h 1158240"/>
                <a:gd name="connsiteX16" fmla="*/ 929182 w 2245768"/>
                <a:gd name="connsiteY16" fmla="*/ 1001486 h 1158240"/>
                <a:gd name="connsiteX17" fmla="*/ 772427 w 2245768"/>
                <a:gd name="connsiteY17" fmla="*/ 1036320 h 1158240"/>
                <a:gd name="connsiteX18" fmla="*/ 572130 w 2245768"/>
                <a:gd name="connsiteY18" fmla="*/ 1045029 h 1158240"/>
                <a:gd name="connsiteX19" fmla="*/ 302165 w 2245768"/>
                <a:gd name="connsiteY19" fmla="*/ 957943 h 1158240"/>
                <a:gd name="connsiteX20" fmla="*/ 84450 w 2245768"/>
                <a:gd name="connsiteY20" fmla="*/ 827315 h 1158240"/>
                <a:gd name="connsiteX21" fmla="*/ 14782 w 2245768"/>
                <a:gd name="connsiteY21" fmla="*/ 740229 h 1158240"/>
                <a:gd name="connsiteX22" fmla="*/ 6073 w 2245768"/>
                <a:gd name="connsiteY22" fmla="*/ 609600 h 1158240"/>
                <a:gd name="connsiteX23" fmla="*/ 23490 w 2245768"/>
                <a:gd name="connsiteY23" fmla="*/ 557349 h 1158240"/>
                <a:gd name="connsiteX24" fmla="*/ 58325 w 2245768"/>
                <a:gd name="connsiteY24" fmla="*/ 470263 h 1158240"/>
                <a:gd name="connsiteX25" fmla="*/ 67033 w 2245768"/>
                <a:gd name="connsiteY25" fmla="*/ 418012 h 1158240"/>
                <a:gd name="connsiteX26" fmla="*/ 49616 w 2245768"/>
                <a:gd name="connsiteY26" fmla="*/ 391886 h 1158240"/>
                <a:gd name="connsiteX0" fmla="*/ 67033 w 2245768"/>
                <a:gd name="connsiteY0" fmla="*/ 418012 h 1158240"/>
                <a:gd name="connsiteX1" fmla="*/ 241205 w 2245768"/>
                <a:gd name="connsiteY1" fmla="*/ 269966 h 1158240"/>
                <a:gd name="connsiteX2" fmla="*/ 815970 w 2245768"/>
                <a:gd name="connsiteY2" fmla="*/ 26126 h 1158240"/>
                <a:gd name="connsiteX3" fmla="*/ 972725 w 2245768"/>
                <a:gd name="connsiteY3" fmla="*/ 0 h 1158240"/>
                <a:gd name="connsiteX4" fmla="*/ 1538782 w 2245768"/>
                <a:gd name="connsiteY4" fmla="*/ 78377 h 1158240"/>
                <a:gd name="connsiteX5" fmla="*/ 1887125 w 2245768"/>
                <a:gd name="connsiteY5" fmla="*/ 235132 h 1158240"/>
                <a:gd name="connsiteX6" fmla="*/ 2165799 w 2245768"/>
                <a:gd name="connsiteY6" fmla="*/ 409303 h 1158240"/>
                <a:gd name="connsiteX7" fmla="*/ 2226759 w 2245768"/>
                <a:gd name="connsiteY7" fmla="*/ 505097 h 1158240"/>
                <a:gd name="connsiteX8" fmla="*/ 2244176 w 2245768"/>
                <a:gd name="connsiteY8" fmla="*/ 661852 h 1158240"/>
                <a:gd name="connsiteX9" fmla="*/ 2148382 w 2245768"/>
                <a:gd name="connsiteY9" fmla="*/ 940526 h 1158240"/>
                <a:gd name="connsiteX10" fmla="*/ 2043879 w 2245768"/>
                <a:gd name="connsiteY10" fmla="*/ 1088572 h 1158240"/>
                <a:gd name="connsiteX11" fmla="*/ 1930667 w 2245768"/>
                <a:gd name="connsiteY11" fmla="*/ 1158240 h 1158240"/>
                <a:gd name="connsiteX12" fmla="*/ 1599742 w 2245768"/>
                <a:gd name="connsiteY12" fmla="*/ 1097280 h 1158240"/>
                <a:gd name="connsiteX13" fmla="*/ 1530073 w 2245768"/>
                <a:gd name="connsiteY13" fmla="*/ 1053737 h 1158240"/>
                <a:gd name="connsiteX14" fmla="*/ 1416862 w 2245768"/>
                <a:gd name="connsiteY14" fmla="*/ 975360 h 1158240"/>
                <a:gd name="connsiteX15" fmla="*/ 1286233 w 2245768"/>
                <a:gd name="connsiteY15" fmla="*/ 931817 h 1158240"/>
                <a:gd name="connsiteX16" fmla="*/ 929182 w 2245768"/>
                <a:gd name="connsiteY16" fmla="*/ 1001486 h 1158240"/>
                <a:gd name="connsiteX17" fmla="*/ 772427 w 2245768"/>
                <a:gd name="connsiteY17" fmla="*/ 1036320 h 1158240"/>
                <a:gd name="connsiteX18" fmla="*/ 572130 w 2245768"/>
                <a:gd name="connsiteY18" fmla="*/ 1045029 h 1158240"/>
                <a:gd name="connsiteX19" fmla="*/ 302165 w 2245768"/>
                <a:gd name="connsiteY19" fmla="*/ 957943 h 1158240"/>
                <a:gd name="connsiteX20" fmla="*/ 84450 w 2245768"/>
                <a:gd name="connsiteY20" fmla="*/ 827315 h 1158240"/>
                <a:gd name="connsiteX21" fmla="*/ 14782 w 2245768"/>
                <a:gd name="connsiteY21" fmla="*/ 740229 h 1158240"/>
                <a:gd name="connsiteX22" fmla="*/ 6073 w 2245768"/>
                <a:gd name="connsiteY22" fmla="*/ 609600 h 1158240"/>
                <a:gd name="connsiteX23" fmla="*/ 23490 w 2245768"/>
                <a:gd name="connsiteY23" fmla="*/ 557349 h 1158240"/>
                <a:gd name="connsiteX24" fmla="*/ 58325 w 2245768"/>
                <a:gd name="connsiteY24" fmla="*/ 470263 h 1158240"/>
                <a:gd name="connsiteX25" fmla="*/ 67033 w 2245768"/>
                <a:gd name="connsiteY25" fmla="*/ 418012 h 1158240"/>
                <a:gd name="connsiteX0" fmla="*/ 58325 w 2245768"/>
                <a:gd name="connsiteY0" fmla="*/ 470263 h 1158240"/>
                <a:gd name="connsiteX1" fmla="*/ 241205 w 2245768"/>
                <a:gd name="connsiteY1" fmla="*/ 269966 h 1158240"/>
                <a:gd name="connsiteX2" fmla="*/ 815970 w 2245768"/>
                <a:gd name="connsiteY2" fmla="*/ 26126 h 1158240"/>
                <a:gd name="connsiteX3" fmla="*/ 972725 w 2245768"/>
                <a:gd name="connsiteY3" fmla="*/ 0 h 1158240"/>
                <a:gd name="connsiteX4" fmla="*/ 1538782 w 2245768"/>
                <a:gd name="connsiteY4" fmla="*/ 78377 h 1158240"/>
                <a:gd name="connsiteX5" fmla="*/ 1887125 w 2245768"/>
                <a:gd name="connsiteY5" fmla="*/ 235132 h 1158240"/>
                <a:gd name="connsiteX6" fmla="*/ 2165799 w 2245768"/>
                <a:gd name="connsiteY6" fmla="*/ 409303 h 1158240"/>
                <a:gd name="connsiteX7" fmla="*/ 2226759 w 2245768"/>
                <a:gd name="connsiteY7" fmla="*/ 505097 h 1158240"/>
                <a:gd name="connsiteX8" fmla="*/ 2244176 w 2245768"/>
                <a:gd name="connsiteY8" fmla="*/ 661852 h 1158240"/>
                <a:gd name="connsiteX9" fmla="*/ 2148382 w 2245768"/>
                <a:gd name="connsiteY9" fmla="*/ 940526 h 1158240"/>
                <a:gd name="connsiteX10" fmla="*/ 2043879 w 2245768"/>
                <a:gd name="connsiteY10" fmla="*/ 1088572 h 1158240"/>
                <a:gd name="connsiteX11" fmla="*/ 1930667 w 2245768"/>
                <a:gd name="connsiteY11" fmla="*/ 1158240 h 1158240"/>
                <a:gd name="connsiteX12" fmla="*/ 1599742 w 2245768"/>
                <a:gd name="connsiteY12" fmla="*/ 1097280 h 1158240"/>
                <a:gd name="connsiteX13" fmla="*/ 1530073 w 2245768"/>
                <a:gd name="connsiteY13" fmla="*/ 1053737 h 1158240"/>
                <a:gd name="connsiteX14" fmla="*/ 1416862 w 2245768"/>
                <a:gd name="connsiteY14" fmla="*/ 975360 h 1158240"/>
                <a:gd name="connsiteX15" fmla="*/ 1286233 w 2245768"/>
                <a:gd name="connsiteY15" fmla="*/ 931817 h 1158240"/>
                <a:gd name="connsiteX16" fmla="*/ 929182 w 2245768"/>
                <a:gd name="connsiteY16" fmla="*/ 1001486 h 1158240"/>
                <a:gd name="connsiteX17" fmla="*/ 772427 w 2245768"/>
                <a:gd name="connsiteY17" fmla="*/ 1036320 h 1158240"/>
                <a:gd name="connsiteX18" fmla="*/ 572130 w 2245768"/>
                <a:gd name="connsiteY18" fmla="*/ 1045029 h 1158240"/>
                <a:gd name="connsiteX19" fmla="*/ 302165 w 2245768"/>
                <a:gd name="connsiteY19" fmla="*/ 957943 h 1158240"/>
                <a:gd name="connsiteX20" fmla="*/ 84450 w 2245768"/>
                <a:gd name="connsiteY20" fmla="*/ 827315 h 1158240"/>
                <a:gd name="connsiteX21" fmla="*/ 14782 w 2245768"/>
                <a:gd name="connsiteY21" fmla="*/ 740229 h 1158240"/>
                <a:gd name="connsiteX22" fmla="*/ 6073 w 2245768"/>
                <a:gd name="connsiteY22" fmla="*/ 609600 h 1158240"/>
                <a:gd name="connsiteX23" fmla="*/ 23490 w 2245768"/>
                <a:gd name="connsiteY23" fmla="*/ 557349 h 1158240"/>
                <a:gd name="connsiteX24" fmla="*/ 58325 w 2245768"/>
                <a:gd name="connsiteY24" fmla="*/ 470263 h 1158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245768" h="1158240">
                  <a:moveTo>
                    <a:pt x="58325" y="470263"/>
                  </a:moveTo>
                  <a:cubicBezTo>
                    <a:pt x="94611" y="422366"/>
                    <a:pt x="114931" y="343989"/>
                    <a:pt x="241205" y="269966"/>
                  </a:cubicBezTo>
                  <a:cubicBezTo>
                    <a:pt x="380226" y="195307"/>
                    <a:pt x="666437" y="72136"/>
                    <a:pt x="815970" y="26126"/>
                  </a:cubicBezTo>
                  <a:cubicBezTo>
                    <a:pt x="866600" y="10548"/>
                    <a:pt x="920473" y="8709"/>
                    <a:pt x="972725" y="0"/>
                  </a:cubicBezTo>
                  <a:cubicBezTo>
                    <a:pt x="1059118" y="9340"/>
                    <a:pt x="1431564" y="42112"/>
                    <a:pt x="1538782" y="78377"/>
                  </a:cubicBezTo>
                  <a:cubicBezTo>
                    <a:pt x="1659399" y="119174"/>
                    <a:pt x="1771741" y="181286"/>
                    <a:pt x="1887125" y="235132"/>
                  </a:cubicBezTo>
                  <a:cubicBezTo>
                    <a:pt x="1996550" y="286197"/>
                    <a:pt x="2084993" y="319992"/>
                    <a:pt x="2165799" y="409303"/>
                  </a:cubicBezTo>
                  <a:cubicBezTo>
                    <a:pt x="2191192" y="437369"/>
                    <a:pt x="2206439" y="473166"/>
                    <a:pt x="2226759" y="505097"/>
                  </a:cubicBezTo>
                  <a:cubicBezTo>
                    <a:pt x="2232565" y="557349"/>
                    <a:pt x="2245768" y="609303"/>
                    <a:pt x="2244176" y="661852"/>
                  </a:cubicBezTo>
                  <a:cubicBezTo>
                    <a:pt x="2241273" y="757647"/>
                    <a:pt x="2195297" y="860771"/>
                    <a:pt x="2148382" y="940526"/>
                  </a:cubicBezTo>
                  <a:cubicBezTo>
                    <a:pt x="2117756" y="992591"/>
                    <a:pt x="2086592" y="1045860"/>
                    <a:pt x="2043879" y="1088572"/>
                  </a:cubicBezTo>
                  <a:cubicBezTo>
                    <a:pt x="2012547" y="1119904"/>
                    <a:pt x="1968404" y="1135017"/>
                    <a:pt x="1930667" y="1158240"/>
                  </a:cubicBezTo>
                  <a:cubicBezTo>
                    <a:pt x="1820359" y="1137920"/>
                    <a:pt x="1708274" y="1125593"/>
                    <a:pt x="1599742" y="1097280"/>
                  </a:cubicBezTo>
                  <a:cubicBezTo>
                    <a:pt x="1573243" y="1090367"/>
                    <a:pt x="1552859" y="1068928"/>
                    <a:pt x="1530073" y="1053737"/>
                  </a:cubicBezTo>
                  <a:cubicBezTo>
                    <a:pt x="1491884" y="1028277"/>
                    <a:pt x="1457914" y="995886"/>
                    <a:pt x="1416862" y="975360"/>
                  </a:cubicBezTo>
                  <a:cubicBezTo>
                    <a:pt x="1375809" y="954834"/>
                    <a:pt x="1329776" y="946331"/>
                    <a:pt x="1286233" y="931817"/>
                  </a:cubicBezTo>
                  <a:cubicBezTo>
                    <a:pt x="906961" y="1016102"/>
                    <a:pt x="1380182" y="913487"/>
                    <a:pt x="929182" y="1001486"/>
                  </a:cubicBezTo>
                  <a:cubicBezTo>
                    <a:pt x="876646" y="1011737"/>
                    <a:pt x="825560" y="1029840"/>
                    <a:pt x="772427" y="1036320"/>
                  </a:cubicBezTo>
                  <a:cubicBezTo>
                    <a:pt x="706090" y="1044410"/>
                    <a:pt x="638896" y="1042126"/>
                    <a:pt x="572130" y="1045029"/>
                  </a:cubicBezTo>
                  <a:cubicBezTo>
                    <a:pt x="451078" y="1016546"/>
                    <a:pt x="409602" y="1015794"/>
                    <a:pt x="302165" y="957943"/>
                  </a:cubicBezTo>
                  <a:cubicBezTo>
                    <a:pt x="227649" y="917819"/>
                    <a:pt x="84450" y="827315"/>
                    <a:pt x="84450" y="827315"/>
                  </a:cubicBezTo>
                  <a:cubicBezTo>
                    <a:pt x="61227" y="798286"/>
                    <a:pt x="27374" y="775206"/>
                    <a:pt x="14782" y="740229"/>
                  </a:cubicBezTo>
                  <a:cubicBezTo>
                    <a:pt x="0" y="699169"/>
                    <a:pt x="3997" y="653190"/>
                    <a:pt x="6073" y="609600"/>
                  </a:cubicBezTo>
                  <a:cubicBezTo>
                    <a:pt x="6946" y="591262"/>
                    <a:pt x="16899" y="574484"/>
                    <a:pt x="23490" y="557349"/>
                  </a:cubicBezTo>
                  <a:cubicBezTo>
                    <a:pt x="73066" y="428454"/>
                    <a:pt x="34389" y="542067"/>
                    <a:pt x="58325" y="470263"/>
                  </a:cubicBezTo>
                  <a:close/>
                </a:path>
              </a:pathLst>
            </a:custGeom>
            <a:solidFill>
              <a:srgbClr val="9BBB59">
                <a:lumMod val="75000"/>
              </a:srgbClr>
            </a:solidFill>
            <a:ln w="25400" cap="flat" cmpd="sng" algn="ctr">
              <a:solidFill>
                <a:srgbClr val="9BBB59">
                  <a:lumMod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86" name="Rectangle 1385"/>
            <p:cNvSpPr/>
            <p:nvPr/>
          </p:nvSpPr>
          <p:spPr>
            <a:xfrm>
              <a:off x="256124" y="2887881"/>
              <a:ext cx="3523785" cy="178420"/>
            </a:xfrm>
            <a:prstGeom prst="rect">
              <a:avLst/>
            </a:prstGeom>
            <a:solidFill>
              <a:srgbClr val="EEECE1">
                <a:lumMod val="50000"/>
              </a:srgbClr>
            </a:solidFill>
            <a:ln w="25400" cap="flat" cmpd="sng" algn="ctr">
              <a:solidFill>
                <a:srgbClr val="EEECE1">
                  <a:lumMod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SAW sensor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4" name="Group 334"/>
            <p:cNvGrpSpPr/>
            <p:nvPr/>
          </p:nvGrpSpPr>
          <p:grpSpPr>
            <a:xfrm>
              <a:off x="308891" y="1524193"/>
              <a:ext cx="3406543" cy="941301"/>
              <a:chOff x="308891" y="1524193"/>
              <a:chExt cx="3406543" cy="941301"/>
            </a:xfrm>
          </p:grpSpPr>
          <p:sp>
            <p:nvSpPr>
              <p:cNvPr id="1388" name="Oval 1387"/>
              <p:cNvSpPr/>
              <p:nvPr/>
            </p:nvSpPr>
            <p:spPr>
              <a:xfrm>
                <a:off x="747710" y="2166937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89" name="Oval 1388"/>
              <p:cNvSpPr/>
              <p:nvPr/>
            </p:nvSpPr>
            <p:spPr>
              <a:xfrm>
                <a:off x="1023935" y="2157412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90" name="Oval 1389"/>
              <p:cNvSpPr/>
              <p:nvPr/>
            </p:nvSpPr>
            <p:spPr>
              <a:xfrm>
                <a:off x="897293" y="1760311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91" name="Oval 1390"/>
              <p:cNvSpPr/>
              <p:nvPr/>
            </p:nvSpPr>
            <p:spPr>
              <a:xfrm>
                <a:off x="400655" y="1888899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92" name="Oval 1391"/>
              <p:cNvSpPr/>
              <p:nvPr/>
            </p:nvSpPr>
            <p:spPr>
              <a:xfrm>
                <a:off x="1072168" y="1560286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93" name="Oval 1392"/>
              <p:cNvSpPr/>
              <p:nvPr/>
            </p:nvSpPr>
            <p:spPr>
              <a:xfrm>
                <a:off x="1253143" y="1941286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94" name="Oval 1393"/>
              <p:cNvSpPr/>
              <p:nvPr/>
            </p:nvSpPr>
            <p:spPr>
              <a:xfrm>
                <a:off x="1436063" y="1668010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95" name="Oval 1394"/>
              <p:cNvSpPr/>
              <p:nvPr/>
            </p:nvSpPr>
            <p:spPr>
              <a:xfrm>
                <a:off x="316876" y="1615623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96" name="Oval 1395"/>
              <p:cNvSpPr/>
              <p:nvPr/>
            </p:nvSpPr>
            <p:spPr>
              <a:xfrm>
                <a:off x="1740863" y="1972810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97" name="Oval 1396"/>
              <p:cNvSpPr/>
              <p:nvPr/>
            </p:nvSpPr>
            <p:spPr>
              <a:xfrm>
                <a:off x="2828254" y="2301493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98" name="Oval 1397"/>
              <p:cNvSpPr/>
              <p:nvPr/>
            </p:nvSpPr>
            <p:spPr>
              <a:xfrm>
                <a:off x="308891" y="2234818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99" name="Oval 1398"/>
              <p:cNvSpPr/>
              <p:nvPr/>
            </p:nvSpPr>
            <p:spPr>
              <a:xfrm>
                <a:off x="2940206" y="1878901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00" name="Oval 1399"/>
              <p:cNvSpPr/>
              <p:nvPr/>
            </p:nvSpPr>
            <p:spPr>
              <a:xfrm>
                <a:off x="1261999" y="2413979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01" name="Oval 1400"/>
              <p:cNvSpPr/>
              <p:nvPr/>
            </p:nvSpPr>
            <p:spPr>
              <a:xfrm>
                <a:off x="1768769" y="1678741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02" name="Oval 1401"/>
              <p:cNvSpPr/>
              <p:nvPr/>
            </p:nvSpPr>
            <p:spPr>
              <a:xfrm>
                <a:off x="3640167" y="1626424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03" name="Oval 1402"/>
              <p:cNvSpPr/>
              <p:nvPr/>
            </p:nvSpPr>
            <p:spPr>
              <a:xfrm>
                <a:off x="2206655" y="2026474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04" name="Oval 1403"/>
              <p:cNvSpPr/>
              <p:nvPr/>
            </p:nvSpPr>
            <p:spPr>
              <a:xfrm>
                <a:off x="2080013" y="1629373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05" name="Oval 1404"/>
              <p:cNvSpPr/>
              <p:nvPr/>
            </p:nvSpPr>
            <p:spPr>
              <a:xfrm>
                <a:off x="3393125" y="2381848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06" name="Oval 1405"/>
              <p:cNvSpPr/>
              <p:nvPr/>
            </p:nvSpPr>
            <p:spPr>
              <a:xfrm>
                <a:off x="2593025" y="1781773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07" name="Oval 1406"/>
              <p:cNvSpPr/>
              <p:nvPr/>
            </p:nvSpPr>
            <p:spPr>
              <a:xfrm>
                <a:off x="3485558" y="2079997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08" name="Oval 1407"/>
              <p:cNvSpPr/>
              <p:nvPr/>
            </p:nvSpPr>
            <p:spPr>
              <a:xfrm>
                <a:off x="2639373" y="2342005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09" name="Oval 1408"/>
              <p:cNvSpPr/>
              <p:nvPr/>
            </p:nvSpPr>
            <p:spPr>
              <a:xfrm>
                <a:off x="2539361" y="2037205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10" name="Oval 1409"/>
              <p:cNvSpPr/>
              <p:nvPr/>
            </p:nvSpPr>
            <p:spPr>
              <a:xfrm>
                <a:off x="2412719" y="1524193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11" name="Oval 1410"/>
              <p:cNvSpPr/>
              <p:nvPr/>
            </p:nvSpPr>
            <p:spPr>
              <a:xfrm>
                <a:off x="3179482" y="2125879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12" name="Oval 1411"/>
              <p:cNvSpPr/>
              <p:nvPr/>
            </p:nvSpPr>
            <p:spPr>
              <a:xfrm>
                <a:off x="3663919" y="2073491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13" name="Oval 1412"/>
              <p:cNvSpPr/>
              <p:nvPr/>
            </p:nvSpPr>
            <p:spPr>
              <a:xfrm>
                <a:off x="2951489" y="1547803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14" name="Oval 1413"/>
              <p:cNvSpPr/>
              <p:nvPr/>
            </p:nvSpPr>
            <p:spPr>
              <a:xfrm>
                <a:off x="3256289" y="1852603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5" name="Group 1414"/>
          <p:cNvGrpSpPr/>
          <p:nvPr/>
        </p:nvGrpSpPr>
        <p:grpSpPr>
          <a:xfrm>
            <a:off x="3733800" y="3169231"/>
            <a:ext cx="3008376" cy="1280160"/>
            <a:chOff x="4426857" y="1494978"/>
            <a:chExt cx="3893018" cy="1654630"/>
          </a:xfrm>
        </p:grpSpPr>
        <p:sp>
          <p:nvSpPr>
            <p:cNvPr id="1416" name="Rectangle 1415"/>
            <p:cNvSpPr/>
            <p:nvPr/>
          </p:nvSpPr>
          <p:spPr bwMode="auto">
            <a:xfrm>
              <a:off x="4426857" y="1494978"/>
              <a:ext cx="3893018" cy="1654630"/>
            </a:xfrm>
            <a:prstGeom prst="rect">
              <a:avLst/>
            </a:prstGeom>
            <a:gradFill flip="none" rotWithShape="1">
              <a:gsLst>
                <a:gs pos="0">
                  <a:schemeClr val="tx2"/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5400000" scaled="1"/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417" name="Freeform 1416"/>
            <p:cNvSpPr/>
            <p:nvPr/>
          </p:nvSpPr>
          <p:spPr>
            <a:xfrm>
              <a:off x="4521201" y="2097725"/>
              <a:ext cx="3647688" cy="710077"/>
            </a:xfrm>
            <a:custGeom>
              <a:avLst/>
              <a:gdLst>
                <a:gd name="connsiteX0" fmla="*/ 792788 w 6556279"/>
                <a:gd name="connsiteY0" fmla="*/ 1193031 h 1209964"/>
                <a:gd name="connsiteX1" fmla="*/ 5641879 w 6556279"/>
                <a:gd name="connsiteY1" fmla="*/ 1193031 h 1209964"/>
                <a:gd name="connsiteX2" fmla="*/ 6279188 w 6556279"/>
                <a:gd name="connsiteY2" fmla="*/ 1091431 h 1209964"/>
                <a:gd name="connsiteX3" fmla="*/ 4736715 w 6556279"/>
                <a:gd name="connsiteY3" fmla="*/ 952885 h 1209964"/>
                <a:gd name="connsiteX4" fmla="*/ 3785370 w 6556279"/>
                <a:gd name="connsiteY4" fmla="*/ 241685 h 1209964"/>
                <a:gd name="connsiteX5" fmla="*/ 3194242 w 6556279"/>
                <a:gd name="connsiteY5" fmla="*/ 112376 h 1209964"/>
                <a:gd name="connsiteX6" fmla="*/ 2390679 w 6556279"/>
                <a:gd name="connsiteY6" fmla="*/ 915940 h 1209964"/>
                <a:gd name="connsiteX7" fmla="*/ 885151 w 6556279"/>
                <a:gd name="connsiteY7" fmla="*/ 1091431 h 1209964"/>
                <a:gd name="connsiteX8" fmla="*/ 792788 w 6556279"/>
                <a:gd name="connsiteY8" fmla="*/ 1193031 h 1209964"/>
                <a:gd name="connsiteX0" fmla="*/ 792788 w 6556279"/>
                <a:gd name="connsiteY0" fmla="*/ 1193031 h 1209964"/>
                <a:gd name="connsiteX1" fmla="*/ 5641879 w 6556279"/>
                <a:gd name="connsiteY1" fmla="*/ 1193031 h 1209964"/>
                <a:gd name="connsiteX2" fmla="*/ 6279188 w 6556279"/>
                <a:gd name="connsiteY2" fmla="*/ 1091431 h 1209964"/>
                <a:gd name="connsiteX3" fmla="*/ 4736715 w 6556279"/>
                <a:gd name="connsiteY3" fmla="*/ 952885 h 1209964"/>
                <a:gd name="connsiteX4" fmla="*/ 3785370 w 6556279"/>
                <a:gd name="connsiteY4" fmla="*/ 241685 h 1209964"/>
                <a:gd name="connsiteX5" fmla="*/ 3194242 w 6556279"/>
                <a:gd name="connsiteY5" fmla="*/ 112376 h 1209964"/>
                <a:gd name="connsiteX6" fmla="*/ 2390679 w 6556279"/>
                <a:gd name="connsiteY6" fmla="*/ 915940 h 1209964"/>
                <a:gd name="connsiteX7" fmla="*/ 885151 w 6556279"/>
                <a:gd name="connsiteY7" fmla="*/ 1091431 h 1209964"/>
                <a:gd name="connsiteX8" fmla="*/ 792788 w 6556279"/>
                <a:gd name="connsiteY8" fmla="*/ 1193031 h 1209964"/>
                <a:gd name="connsiteX0" fmla="*/ 843588 w 6607079"/>
                <a:gd name="connsiteY0" fmla="*/ 1193031 h 1209964"/>
                <a:gd name="connsiteX1" fmla="*/ 5692679 w 6607079"/>
                <a:gd name="connsiteY1" fmla="*/ 1193031 h 1209964"/>
                <a:gd name="connsiteX2" fmla="*/ 6329988 w 6607079"/>
                <a:gd name="connsiteY2" fmla="*/ 1091431 h 1209964"/>
                <a:gd name="connsiteX3" fmla="*/ 4787515 w 6607079"/>
                <a:gd name="connsiteY3" fmla="*/ 952885 h 1209964"/>
                <a:gd name="connsiteX4" fmla="*/ 3836170 w 6607079"/>
                <a:gd name="connsiteY4" fmla="*/ 241685 h 1209964"/>
                <a:gd name="connsiteX5" fmla="*/ 3245042 w 6607079"/>
                <a:gd name="connsiteY5" fmla="*/ 112376 h 1209964"/>
                <a:gd name="connsiteX6" fmla="*/ 2441479 w 6607079"/>
                <a:gd name="connsiteY6" fmla="*/ 915940 h 1209964"/>
                <a:gd name="connsiteX7" fmla="*/ 631151 w 6607079"/>
                <a:gd name="connsiteY7" fmla="*/ 1091431 h 1209964"/>
                <a:gd name="connsiteX8" fmla="*/ 843588 w 6607079"/>
                <a:gd name="connsiteY8" fmla="*/ 1193031 h 1209964"/>
                <a:gd name="connsiteX0" fmla="*/ 843588 w 6607079"/>
                <a:gd name="connsiteY0" fmla="*/ 1193031 h 1209964"/>
                <a:gd name="connsiteX1" fmla="*/ 5692679 w 6607079"/>
                <a:gd name="connsiteY1" fmla="*/ 1193031 h 1209964"/>
                <a:gd name="connsiteX2" fmla="*/ 6329988 w 6607079"/>
                <a:gd name="connsiteY2" fmla="*/ 1091431 h 1209964"/>
                <a:gd name="connsiteX3" fmla="*/ 4787515 w 6607079"/>
                <a:gd name="connsiteY3" fmla="*/ 952885 h 1209964"/>
                <a:gd name="connsiteX4" fmla="*/ 3836170 w 6607079"/>
                <a:gd name="connsiteY4" fmla="*/ 241685 h 1209964"/>
                <a:gd name="connsiteX5" fmla="*/ 3245042 w 6607079"/>
                <a:gd name="connsiteY5" fmla="*/ 112376 h 1209964"/>
                <a:gd name="connsiteX6" fmla="*/ 2441479 w 6607079"/>
                <a:gd name="connsiteY6" fmla="*/ 915940 h 1209964"/>
                <a:gd name="connsiteX7" fmla="*/ 631151 w 6607079"/>
                <a:gd name="connsiteY7" fmla="*/ 1091431 h 1209964"/>
                <a:gd name="connsiteX8" fmla="*/ 843588 w 6607079"/>
                <a:gd name="connsiteY8" fmla="*/ 1193031 h 1209964"/>
                <a:gd name="connsiteX0" fmla="*/ 594206 w 6357697"/>
                <a:gd name="connsiteY0" fmla="*/ 1193031 h 1209964"/>
                <a:gd name="connsiteX1" fmla="*/ 5443297 w 6357697"/>
                <a:gd name="connsiteY1" fmla="*/ 1193031 h 1209964"/>
                <a:gd name="connsiteX2" fmla="*/ 6080606 w 6357697"/>
                <a:gd name="connsiteY2" fmla="*/ 1091431 h 1209964"/>
                <a:gd name="connsiteX3" fmla="*/ 4538133 w 6357697"/>
                <a:gd name="connsiteY3" fmla="*/ 952885 h 1209964"/>
                <a:gd name="connsiteX4" fmla="*/ 3586788 w 6357697"/>
                <a:gd name="connsiteY4" fmla="*/ 241685 h 1209964"/>
                <a:gd name="connsiteX5" fmla="*/ 2995660 w 6357697"/>
                <a:gd name="connsiteY5" fmla="*/ 112376 h 1209964"/>
                <a:gd name="connsiteX6" fmla="*/ 2192097 w 6357697"/>
                <a:gd name="connsiteY6" fmla="*/ 915940 h 1209964"/>
                <a:gd name="connsiteX7" fmla="*/ 381769 w 6357697"/>
                <a:gd name="connsiteY7" fmla="*/ 1091431 h 1209964"/>
                <a:gd name="connsiteX8" fmla="*/ 594206 w 6357697"/>
                <a:gd name="connsiteY8" fmla="*/ 1193031 h 1209964"/>
                <a:gd name="connsiteX0" fmla="*/ 594206 w 6357697"/>
                <a:gd name="connsiteY0" fmla="*/ 1193031 h 1209964"/>
                <a:gd name="connsiteX1" fmla="*/ 5443297 w 6357697"/>
                <a:gd name="connsiteY1" fmla="*/ 1193031 h 1209964"/>
                <a:gd name="connsiteX2" fmla="*/ 6080606 w 6357697"/>
                <a:gd name="connsiteY2" fmla="*/ 1091431 h 1209964"/>
                <a:gd name="connsiteX3" fmla="*/ 4538133 w 6357697"/>
                <a:gd name="connsiteY3" fmla="*/ 952885 h 1209964"/>
                <a:gd name="connsiteX4" fmla="*/ 3586788 w 6357697"/>
                <a:gd name="connsiteY4" fmla="*/ 241685 h 1209964"/>
                <a:gd name="connsiteX5" fmla="*/ 2995660 w 6357697"/>
                <a:gd name="connsiteY5" fmla="*/ 112376 h 1209964"/>
                <a:gd name="connsiteX6" fmla="*/ 2192097 w 6357697"/>
                <a:gd name="connsiteY6" fmla="*/ 915940 h 1209964"/>
                <a:gd name="connsiteX7" fmla="*/ 381769 w 6357697"/>
                <a:gd name="connsiteY7" fmla="*/ 1091431 h 1209964"/>
                <a:gd name="connsiteX8" fmla="*/ 594206 w 6357697"/>
                <a:gd name="connsiteY8" fmla="*/ 1193031 h 1209964"/>
                <a:gd name="connsiteX0" fmla="*/ 594206 w 6231467"/>
                <a:gd name="connsiteY0" fmla="*/ 1193031 h 1213043"/>
                <a:gd name="connsiteX1" fmla="*/ 3365115 w 6231467"/>
                <a:gd name="connsiteY1" fmla="*/ 1211503 h 1213043"/>
                <a:gd name="connsiteX2" fmla="*/ 5443297 w 6231467"/>
                <a:gd name="connsiteY2" fmla="*/ 1193031 h 1213043"/>
                <a:gd name="connsiteX3" fmla="*/ 6080606 w 6231467"/>
                <a:gd name="connsiteY3" fmla="*/ 1091431 h 1213043"/>
                <a:gd name="connsiteX4" fmla="*/ 4538133 w 6231467"/>
                <a:gd name="connsiteY4" fmla="*/ 952885 h 1213043"/>
                <a:gd name="connsiteX5" fmla="*/ 3586788 w 6231467"/>
                <a:gd name="connsiteY5" fmla="*/ 241685 h 1213043"/>
                <a:gd name="connsiteX6" fmla="*/ 2995660 w 6231467"/>
                <a:gd name="connsiteY6" fmla="*/ 112376 h 1213043"/>
                <a:gd name="connsiteX7" fmla="*/ 2192097 w 6231467"/>
                <a:gd name="connsiteY7" fmla="*/ 915940 h 1213043"/>
                <a:gd name="connsiteX8" fmla="*/ 381769 w 6231467"/>
                <a:gd name="connsiteY8" fmla="*/ 1091431 h 1213043"/>
                <a:gd name="connsiteX9" fmla="*/ 594206 w 6231467"/>
                <a:gd name="connsiteY9" fmla="*/ 1193031 h 1213043"/>
                <a:gd name="connsiteX0" fmla="*/ 594206 w 6231467"/>
                <a:gd name="connsiteY0" fmla="*/ 1193031 h 1213043"/>
                <a:gd name="connsiteX1" fmla="*/ 3365115 w 6231467"/>
                <a:gd name="connsiteY1" fmla="*/ 1211503 h 1213043"/>
                <a:gd name="connsiteX2" fmla="*/ 5443297 w 6231467"/>
                <a:gd name="connsiteY2" fmla="*/ 1193031 h 1213043"/>
                <a:gd name="connsiteX3" fmla="*/ 6080606 w 6231467"/>
                <a:gd name="connsiteY3" fmla="*/ 1091431 h 1213043"/>
                <a:gd name="connsiteX4" fmla="*/ 4538133 w 6231467"/>
                <a:gd name="connsiteY4" fmla="*/ 952885 h 1213043"/>
                <a:gd name="connsiteX5" fmla="*/ 3586788 w 6231467"/>
                <a:gd name="connsiteY5" fmla="*/ 241685 h 1213043"/>
                <a:gd name="connsiteX6" fmla="*/ 2995660 w 6231467"/>
                <a:gd name="connsiteY6" fmla="*/ 112376 h 1213043"/>
                <a:gd name="connsiteX7" fmla="*/ 2192097 w 6231467"/>
                <a:gd name="connsiteY7" fmla="*/ 915940 h 1213043"/>
                <a:gd name="connsiteX8" fmla="*/ 381769 w 6231467"/>
                <a:gd name="connsiteY8" fmla="*/ 1091431 h 1213043"/>
                <a:gd name="connsiteX9" fmla="*/ 594206 w 6231467"/>
                <a:gd name="connsiteY9" fmla="*/ 1193031 h 1213043"/>
                <a:gd name="connsiteX0" fmla="*/ 594206 w 6231467"/>
                <a:gd name="connsiteY0" fmla="*/ 1193031 h 1213043"/>
                <a:gd name="connsiteX1" fmla="*/ 3404370 w 6231467"/>
                <a:gd name="connsiteY1" fmla="*/ 1169939 h 1213043"/>
                <a:gd name="connsiteX2" fmla="*/ 5443297 w 6231467"/>
                <a:gd name="connsiteY2" fmla="*/ 1193031 h 1213043"/>
                <a:gd name="connsiteX3" fmla="*/ 6080606 w 6231467"/>
                <a:gd name="connsiteY3" fmla="*/ 1091431 h 1213043"/>
                <a:gd name="connsiteX4" fmla="*/ 4538133 w 6231467"/>
                <a:gd name="connsiteY4" fmla="*/ 952885 h 1213043"/>
                <a:gd name="connsiteX5" fmla="*/ 3586788 w 6231467"/>
                <a:gd name="connsiteY5" fmla="*/ 241685 h 1213043"/>
                <a:gd name="connsiteX6" fmla="*/ 2995660 w 6231467"/>
                <a:gd name="connsiteY6" fmla="*/ 112376 h 1213043"/>
                <a:gd name="connsiteX7" fmla="*/ 2192097 w 6231467"/>
                <a:gd name="connsiteY7" fmla="*/ 915940 h 1213043"/>
                <a:gd name="connsiteX8" fmla="*/ 381769 w 6231467"/>
                <a:gd name="connsiteY8" fmla="*/ 1091431 h 1213043"/>
                <a:gd name="connsiteX9" fmla="*/ 594206 w 6231467"/>
                <a:gd name="connsiteY9" fmla="*/ 1193031 h 1213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231467" h="1213043">
                  <a:moveTo>
                    <a:pt x="594206" y="1193031"/>
                  </a:moveTo>
                  <a:cubicBezTo>
                    <a:pt x="1091430" y="1213043"/>
                    <a:pt x="2596188" y="1169939"/>
                    <a:pt x="3404370" y="1169939"/>
                  </a:cubicBezTo>
                  <a:lnTo>
                    <a:pt x="5443297" y="1193031"/>
                  </a:lnTo>
                  <a:cubicBezTo>
                    <a:pt x="5895879" y="1173019"/>
                    <a:pt x="6231467" y="1131455"/>
                    <a:pt x="6080606" y="1091431"/>
                  </a:cubicBezTo>
                  <a:cubicBezTo>
                    <a:pt x="5929745" y="1051407"/>
                    <a:pt x="4953769" y="1094509"/>
                    <a:pt x="4538133" y="952885"/>
                  </a:cubicBezTo>
                  <a:cubicBezTo>
                    <a:pt x="4122497" y="811261"/>
                    <a:pt x="3843867" y="381770"/>
                    <a:pt x="3586788" y="241685"/>
                  </a:cubicBezTo>
                  <a:cubicBezTo>
                    <a:pt x="3329709" y="101600"/>
                    <a:pt x="3228108" y="0"/>
                    <a:pt x="2995660" y="112376"/>
                  </a:cubicBezTo>
                  <a:cubicBezTo>
                    <a:pt x="2763212" y="224752"/>
                    <a:pt x="2627746" y="752764"/>
                    <a:pt x="2192097" y="915940"/>
                  </a:cubicBezTo>
                  <a:cubicBezTo>
                    <a:pt x="1756448" y="1079116"/>
                    <a:pt x="648084" y="1045249"/>
                    <a:pt x="381769" y="1091431"/>
                  </a:cubicBezTo>
                  <a:cubicBezTo>
                    <a:pt x="344920" y="1102256"/>
                    <a:pt x="0" y="1201498"/>
                    <a:pt x="594206" y="1193031"/>
                  </a:cubicBezTo>
                  <a:close/>
                </a:path>
              </a:pathLst>
            </a:custGeom>
            <a:solidFill>
              <a:srgbClr val="9BBB59">
                <a:lumMod val="60000"/>
                <a:lumOff val="40000"/>
                <a:alpha val="50000"/>
              </a:srgbClr>
            </a:solidFill>
            <a:ln w="50800" cap="flat" cmpd="dbl" algn="ctr">
              <a:solidFill>
                <a:srgbClr val="9BBB59">
                  <a:lumMod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18" name="Oval 1417"/>
            <p:cNvSpPr/>
            <p:nvPr/>
          </p:nvSpPr>
          <p:spPr>
            <a:xfrm>
              <a:off x="6189529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19" name="Oval 1418"/>
            <p:cNvSpPr/>
            <p:nvPr/>
          </p:nvSpPr>
          <p:spPr>
            <a:xfrm>
              <a:off x="6234646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20" name="Oval 1419"/>
            <p:cNvSpPr/>
            <p:nvPr/>
          </p:nvSpPr>
          <p:spPr>
            <a:xfrm>
              <a:off x="6279764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21" name="Oval 1420"/>
            <p:cNvSpPr/>
            <p:nvPr/>
          </p:nvSpPr>
          <p:spPr>
            <a:xfrm>
              <a:off x="6324882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22" name="Oval 1421"/>
            <p:cNvSpPr/>
            <p:nvPr/>
          </p:nvSpPr>
          <p:spPr>
            <a:xfrm>
              <a:off x="6369999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23" name="Oval 1422"/>
            <p:cNvSpPr/>
            <p:nvPr/>
          </p:nvSpPr>
          <p:spPr>
            <a:xfrm>
              <a:off x="6415117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24" name="Oval 1423"/>
            <p:cNvSpPr/>
            <p:nvPr/>
          </p:nvSpPr>
          <p:spPr>
            <a:xfrm>
              <a:off x="6460235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25" name="Oval 1424"/>
            <p:cNvSpPr/>
            <p:nvPr/>
          </p:nvSpPr>
          <p:spPr>
            <a:xfrm>
              <a:off x="6505352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26" name="Oval 1425"/>
            <p:cNvSpPr/>
            <p:nvPr/>
          </p:nvSpPr>
          <p:spPr>
            <a:xfrm>
              <a:off x="6550470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27" name="Oval 1426"/>
            <p:cNvSpPr/>
            <p:nvPr/>
          </p:nvSpPr>
          <p:spPr>
            <a:xfrm>
              <a:off x="6595588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28" name="Oval 1427"/>
            <p:cNvSpPr/>
            <p:nvPr/>
          </p:nvSpPr>
          <p:spPr>
            <a:xfrm>
              <a:off x="6640705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29" name="Oval 1428"/>
            <p:cNvSpPr/>
            <p:nvPr/>
          </p:nvSpPr>
          <p:spPr>
            <a:xfrm>
              <a:off x="6685823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30" name="Oval 1429"/>
            <p:cNvSpPr/>
            <p:nvPr/>
          </p:nvSpPr>
          <p:spPr>
            <a:xfrm>
              <a:off x="6730941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31" name="Oval 1430"/>
            <p:cNvSpPr/>
            <p:nvPr/>
          </p:nvSpPr>
          <p:spPr>
            <a:xfrm>
              <a:off x="6776058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32" name="Oval 1431"/>
            <p:cNvSpPr/>
            <p:nvPr/>
          </p:nvSpPr>
          <p:spPr>
            <a:xfrm>
              <a:off x="6821176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33" name="Oval 1432"/>
            <p:cNvSpPr/>
            <p:nvPr/>
          </p:nvSpPr>
          <p:spPr>
            <a:xfrm>
              <a:off x="6866294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34" name="Oval 1433"/>
            <p:cNvSpPr/>
            <p:nvPr/>
          </p:nvSpPr>
          <p:spPr>
            <a:xfrm>
              <a:off x="6144411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35" name="Oval 1434"/>
            <p:cNvSpPr/>
            <p:nvPr/>
          </p:nvSpPr>
          <p:spPr>
            <a:xfrm>
              <a:off x="6956529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36" name="Oval 1435"/>
            <p:cNvSpPr/>
            <p:nvPr/>
          </p:nvSpPr>
          <p:spPr>
            <a:xfrm>
              <a:off x="7001647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37" name="Oval 1436"/>
            <p:cNvSpPr/>
            <p:nvPr/>
          </p:nvSpPr>
          <p:spPr>
            <a:xfrm>
              <a:off x="7046764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38" name="Oval 1437"/>
            <p:cNvSpPr/>
            <p:nvPr/>
          </p:nvSpPr>
          <p:spPr>
            <a:xfrm>
              <a:off x="7091882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39" name="Oval 1438"/>
            <p:cNvSpPr/>
            <p:nvPr/>
          </p:nvSpPr>
          <p:spPr>
            <a:xfrm>
              <a:off x="7137000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40" name="Oval 1439"/>
            <p:cNvSpPr/>
            <p:nvPr/>
          </p:nvSpPr>
          <p:spPr>
            <a:xfrm>
              <a:off x="7182117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41" name="Oval 1440"/>
            <p:cNvSpPr/>
            <p:nvPr/>
          </p:nvSpPr>
          <p:spPr>
            <a:xfrm>
              <a:off x="7227235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42" name="Oval 1441"/>
            <p:cNvSpPr/>
            <p:nvPr/>
          </p:nvSpPr>
          <p:spPr>
            <a:xfrm>
              <a:off x="7272353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43" name="Oval 1442"/>
            <p:cNvSpPr/>
            <p:nvPr/>
          </p:nvSpPr>
          <p:spPr>
            <a:xfrm>
              <a:off x="7317470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44" name="Oval 1443"/>
            <p:cNvSpPr/>
            <p:nvPr/>
          </p:nvSpPr>
          <p:spPr>
            <a:xfrm>
              <a:off x="7362588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45" name="Oval 1444"/>
            <p:cNvSpPr/>
            <p:nvPr/>
          </p:nvSpPr>
          <p:spPr>
            <a:xfrm>
              <a:off x="7407706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46" name="Oval 1445"/>
            <p:cNvSpPr/>
            <p:nvPr/>
          </p:nvSpPr>
          <p:spPr>
            <a:xfrm>
              <a:off x="7452823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47" name="Oval 1446"/>
            <p:cNvSpPr/>
            <p:nvPr/>
          </p:nvSpPr>
          <p:spPr>
            <a:xfrm>
              <a:off x="7497941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48" name="Oval 1447"/>
            <p:cNvSpPr/>
            <p:nvPr/>
          </p:nvSpPr>
          <p:spPr>
            <a:xfrm>
              <a:off x="7543059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49" name="Oval 1448"/>
            <p:cNvSpPr/>
            <p:nvPr/>
          </p:nvSpPr>
          <p:spPr>
            <a:xfrm>
              <a:off x="7588176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50" name="Oval 1449"/>
            <p:cNvSpPr/>
            <p:nvPr/>
          </p:nvSpPr>
          <p:spPr>
            <a:xfrm>
              <a:off x="7633294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51" name="Oval 1450"/>
            <p:cNvSpPr/>
            <p:nvPr/>
          </p:nvSpPr>
          <p:spPr>
            <a:xfrm>
              <a:off x="6911411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52" name="Oval 1451"/>
            <p:cNvSpPr/>
            <p:nvPr/>
          </p:nvSpPr>
          <p:spPr>
            <a:xfrm>
              <a:off x="4655528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53" name="Oval 1452"/>
            <p:cNvSpPr/>
            <p:nvPr/>
          </p:nvSpPr>
          <p:spPr>
            <a:xfrm>
              <a:off x="4700646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54" name="Oval 1453"/>
            <p:cNvSpPr/>
            <p:nvPr/>
          </p:nvSpPr>
          <p:spPr>
            <a:xfrm>
              <a:off x="4745764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55" name="Oval 1454"/>
            <p:cNvSpPr/>
            <p:nvPr/>
          </p:nvSpPr>
          <p:spPr>
            <a:xfrm>
              <a:off x="4790881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56" name="Oval 1455"/>
            <p:cNvSpPr/>
            <p:nvPr/>
          </p:nvSpPr>
          <p:spPr>
            <a:xfrm>
              <a:off x="4835999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57" name="Oval 1456"/>
            <p:cNvSpPr/>
            <p:nvPr/>
          </p:nvSpPr>
          <p:spPr>
            <a:xfrm>
              <a:off x="4881117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58" name="Oval 1457"/>
            <p:cNvSpPr/>
            <p:nvPr/>
          </p:nvSpPr>
          <p:spPr>
            <a:xfrm>
              <a:off x="4926234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59" name="Oval 1458"/>
            <p:cNvSpPr/>
            <p:nvPr/>
          </p:nvSpPr>
          <p:spPr>
            <a:xfrm>
              <a:off x="4971352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60" name="Oval 1459"/>
            <p:cNvSpPr/>
            <p:nvPr/>
          </p:nvSpPr>
          <p:spPr>
            <a:xfrm>
              <a:off x="5016470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61" name="Oval 1460"/>
            <p:cNvSpPr/>
            <p:nvPr/>
          </p:nvSpPr>
          <p:spPr>
            <a:xfrm>
              <a:off x="5061587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62" name="Oval 1461"/>
            <p:cNvSpPr/>
            <p:nvPr/>
          </p:nvSpPr>
          <p:spPr>
            <a:xfrm>
              <a:off x="5106705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63" name="Oval 1462"/>
            <p:cNvSpPr/>
            <p:nvPr/>
          </p:nvSpPr>
          <p:spPr>
            <a:xfrm>
              <a:off x="5151823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64" name="Oval 1463"/>
            <p:cNvSpPr/>
            <p:nvPr/>
          </p:nvSpPr>
          <p:spPr>
            <a:xfrm>
              <a:off x="5196940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65" name="Oval 1464"/>
            <p:cNvSpPr/>
            <p:nvPr/>
          </p:nvSpPr>
          <p:spPr>
            <a:xfrm>
              <a:off x="5242058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66" name="Oval 1465"/>
            <p:cNvSpPr/>
            <p:nvPr/>
          </p:nvSpPr>
          <p:spPr>
            <a:xfrm>
              <a:off x="5287176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67" name="Oval 1466"/>
            <p:cNvSpPr/>
            <p:nvPr/>
          </p:nvSpPr>
          <p:spPr>
            <a:xfrm>
              <a:off x="5332293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68" name="Oval 1467"/>
            <p:cNvSpPr/>
            <p:nvPr/>
          </p:nvSpPr>
          <p:spPr>
            <a:xfrm>
              <a:off x="4610411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69" name="Oval 1468"/>
            <p:cNvSpPr/>
            <p:nvPr/>
          </p:nvSpPr>
          <p:spPr>
            <a:xfrm>
              <a:off x="5422529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70" name="Oval 1469"/>
            <p:cNvSpPr/>
            <p:nvPr/>
          </p:nvSpPr>
          <p:spPr>
            <a:xfrm>
              <a:off x="5467646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71" name="Oval 1470"/>
            <p:cNvSpPr/>
            <p:nvPr/>
          </p:nvSpPr>
          <p:spPr>
            <a:xfrm>
              <a:off x="5512764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72" name="Oval 1471"/>
            <p:cNvSpPr/>
            <p:nvPr/>
          </p:nvSpPr>
          <p:spPr>
            <a:xfrm>
              <a:off x="5557882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73" name="Oval 1472"/>
            <p:cNvSpPr/>
            <p:nvPr/>
          </p:nvSpPr>
          <p:spPr>
            <a:xfrm>
              <a:off x="5602999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74" name="Oval 1473"/>
            <p:cNvSpPr/>
            <p:nvPr/>
          </p:nvSpPr>
          <p:spPr>
            <a:xfrm>
              <a:off x="5648117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75" name="Oval 1474"/>
            <p:cNvSpPr/>
            <p:nvPr/>
          </p:nvSpPr>
          <p:spPr>
            <a:xfrm>
              <a:off x="5693235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76" name="Oval 1475"/>
            <p:cNvSpPr/>
            <p:nvPr/>
          </p:nvSpPr>
          <p:spPr>
            <a:xfrm>
              <a:off x="5738352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77" name="Oval 1476"/>
            <p:cNvSpPr/>
            <p:nvPr/>
          </p:nvSpPr>
          <p:spPr>
            <a:xfrm>
              <a:off x="5783470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78" name="Oval 1477"/>
            <p:cNvSpPr/>
            <p:nvPr/>
          </p:nvSpPr>
          <p:spPr>
            <a:xfrm>
              <a:off x="5828588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79" name="Oval 1478"/>
            <p:cNvSpPr/>
            <p:nvPr/>
          </p:nvSpPr>
          <p:spPr>
            <a:xfrm>
              <a:off x="5873705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80" name="Oval 1479"/>
            <p:cNvSpPr/>
            <p:nvPr/>
          </p:nvSpPr>
          <p:spPr>
            <a:xfrm>
              <a:off x="5918823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81" name="Oval 1480"/>
            <p:cNvSpPr/>
            <p:nvPr/>
          </p:nvSpPr>
          <p:spPr>
            <a:xfrm>
              <a:off x="5963941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82" name="Oval 1481"/>
            <p:cNvSpPr/>
            <p:nvPr/>
          </p:nvSpPr>
          <p:spPr>
            <a:xfrm>
              <a:off x="6009058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83" name="Oval 1482"/>
            <p:cNvSpPr/>
            <p:nvPr/>
          </p:nvSpPr>
          <p:spPr>
            <a:xfrm>
              <a:off x="6054176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84" name="Oval 1483"/>
            <p:cNvSpPr/>
            <p:nvPr/>
          </p:nvSpPr>
          <p:spPr>
            <a:xfrm>
              <a:off x="6099293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85" name="Oval 1484"/>
            <p:cNvSpPr/>
            <p:nvPr/>
          </p:nvSpPr>
          <p:spPr>
            <a:xfrm>
              <a:off x="5377411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86" name="Oval 1485"/>
            <p:cNvSpPr/>
            <p:nvPr/>
          </p:nvSpPr>
          <p:spPr>
            <a:xfrm>
              <a:off x="7678412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87" name="Oval 1486"/>
            <p:cNvSpPr/>
            <p:nvPr/>
          </p:nvSpPr>
          <p:spPr>
            <a:xfrm>
              <a:off x="7723529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88" name="Oval 1487"/>
            <p:cNvSpPr/>
            <p:nvPr/>
          </p:nvSpPr>
          <p:spPr>
            <a:xfrm>
              <a:off x="7768647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89" name="Oval 1488"/>
            <p:cNvSpPr/>
            <p:nvPr/>
          </p:nvSpPr>
          <p:spPr>
            <a:xfrm>
              <a:off x="7858882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90" name="Oval 1489"/>
            <p:cNvSpPr/>
            <p:nvPr/>
          </p:nvSpPr>
          <p:spPr>
            <a:xfrm>
              <a:off x="7904000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91" name="Oval 1490"/>
            <p:cNvSpPr/>
            <p:nvPr/>
          </p:nvSpPr>
          <p:spPr>
            <a:xfrm>
              <a:off x="7949117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92" name="Oval 1491"/>
            <p:cNvSpPr/>
            <p:nvPr/>
          </p:nvSpPr>
          <p:spPr>
            <a:xfrm>
              <a:off x="7994235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93" name="Oval 1492"/>
            <p:cNvSpPr/>
            <p:nvPr/>
          </p:nvSpPr>
          <p:spPr>
            <a:xfrm>
              <a:off x="8039353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94" name="Oval 1493"/>
            <p:cNvSpPr/>
            <p:nvPr/>
          </p:nvSpPr>
          <p:spPr>
            <a:xfrm>
              <a:off x="8084470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95" name="Oval 1494"/>
            <p:cNvSpPr/>
            <p:nvPr/>
          </p:nvSpPr>
          <p:spPr>
            <a:xfrm>
              <a:off x="7813765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96" name="Freeform 1495"/>
            <p:cNvSpPr/>
            <p:nvPr/>
          </p:nvSpPr>
          <p:spPr>
            <a:xfrm>
              <a:off x="6126977" y="2238132"/>
              <a:ext cx="624468" cy="507224"/>
            </a:xfrm>
            <a:custGeom>
              <a:avLst/>
              <a:gdLst>
                <a:gd name="connsiteX0" fmla="*/ 402729 w 1405372"/>
                <a:gd name="connsiteY0" fmla="*/ 60960 h 1018903"/>
                <a:gd name="connsiteX1" fmla="*/ 254683 w 1405372"/>
                <a:gd name="connsiteY1" fmla="*/ 174172 h 1018903"/>
                <a:gd name="connsiteX2" fmla="*/ 106637 w 1405372"/>
                <a:gd name="connsiteY2" fmla="*/ 252549 h 1018903"/>
                <a:gd name="connsiteX3" fmla="*/ 19552 w 1405372"/>
                <a:gd name="connsiteY3" fmla="*/ 435429 h 1018903"/>
                <a:gd name="connsiteX4" fmla="*/ 2134 w 1405372"/>
                <a:gd name="connsiteY4" fmla="*/ 513806 h 1018903"/>
                <a:gd name="connsiteX5" fmla="*/ 185014 w 1405372"/>
                <a:gd name="connsiteY5" fmla="*/ 783772 h 1018903"/>
                <a:gd name="connsiteX6" fmla="*/ 446272 w 1405372"/>
                <a:gd name="connsiteY6" fmla="*/ 923109 h 1018903"/>
                <a:gd name="connsiteX7" fmla="*/ 855574 w 1405372"/>
                <a:gd name="connsiteY7" fmla="*/ 1018903 h 1018903"/>
                <a:gd name="connsiteX8" fmla="*/ 1264877 w 1405372"/>
                <a:gd name="connsiteY8" fmla="*/ 879566 h 1018903"/>
                <a:gd name="connsiteX9" fmla="*/ 1378089 w 1405372"/>
                <a:gd name="connsiteY9" fmla="*/ 687977 h 1018903"/>
                <a:gd name="connsiteX10" fmla="*/ 1404214 w 1405372"/>
                <a:gd name="connsiteY10" fmla="*/ 583475 h 1018903"/>
                <a:gd name="connsiteX11" fmla="*/ 1291003 w 1405372"/>
                <a:gd name="connsiteY11" fmla="*/ 278675 h 1018903"/>
                <a:gd name="connsiteX12" fmla="*/ 1195209 w 1405372"/>
                <a:gd name="connsiteY12" fmla="*/ 139337 h 1018903"/>
                <a:gd name="connsiteX13" fmla="*/ 1099414 w 1405372"/>
                <a:gd name="connsiteY13" fmla="*/ 87086 h 1018903"/>
                <a:gd name="connsiteX14" fmla="*/ 1055872 w 1405372"/>
                <a:gd name="connsiteY14" fmla="*/ 43543 h 1018903"/>
                <a:gd name="connsiteX15" fmla="*/ 942660 w 1405372"/>
                <a:gd name="connsiteY15" fmla="*/ 0 h 1018903"/>
                <a:gd name="connsiteX16" fmla="*/ 568192 w 1405372"/>
                <a:gd name="connsiteY16" fmla="*/ 17417 h 1018903"/>
                <a:gd name="connsiteX17" fmla="*/ 402729 w 1405372"/>
                <a:gd name="connsiteY17" fmla="*/ 60960 h 1018903"/>
                <a:gd name="connsiteX0" fmla="*/ 402729 w 1405372"/>
                <a:gd name="connsiteY0" fmla="*/ 60960 h 1018903"/>
                <a:gd name="connsiteX1" fmla="*/ 254683 w 1405372"/>
                <a:gd name="connsiteY1" fmla="*/ 174172 h 1018903"/>
                <a:gd name="connsiteX2" fmla="*/ 106637 w 1405372"/>
                <a:gd name="connsiteY2" fmla="*/ 252549 h 1018903"/>
                <a:gd name="connsiteX3" fmla="*/ 19552 w 1405372"/>
                <a:gd name="connsiteY3" fmla="*/ 435429 h 1018903"/>
                <a:gd name="connsiteX4" fmla="*/ 2134 w 1405372"/>
                <a:gd name="connsiteY4" fmla="*/ 513806 h 1018903"/>
                <a:gd name="connsiteX5" fmla="*/ 185014 w 1405372"/>
                <a:gd name="connsiteY5" fmla="*/ 783772 h 1018903"/>
                <a:gd name="connsiteX6" fmla="*/ 647040 w 1405372"/>
                <a:gd name="connsiteY6" fmla="*/ 923109 h 1018903"/>
                <a:gd name="connsiteX7" fmla="*/ 855574 w 1405372"/>
                <a:gd name="connsiteY7" fmla="*/ 1018903 h 1018903"/>
                <a:gd name="connsiteX8" fmla="*/ 1264877 w 1405372"/>
                <a:gd name="connsiteY8" fmla="*/ 879566 h 1018903"/>
                <a:gd name="connsiteX9" fmla="*/ 1378089 w 1405372"/>
                <a:gd name="connsiteY9" fmla="*/ 687977 h 1018903"/>
                <a:gd name="connsiteX10" fmla="*/ 1404214 w 1405372"/>
                <a:gd name="connsiteY10" fmla="*/ 583475 h 1018903"/>
                <a:gd name="connsiteX11" fmla="*/ 1291003 w 1405372"/>
                <a:gd name="connsiteY11" fmla="*/ 278675 h 1018903"/>
                <a:gd name="connsiteX12" fmla="*/ 1195209 w 1405372"/>
                <a:gd name="connsiteY12" fmla="*/ 139337 h 1018903"/>
                <a:gd name="connsiteX13" fmla="*/ 1099414 w 1405372"/>
                <a:gd name="connsiteY13" fmla="*/ 87086 h 1018903"/>
                <a:gd name="connsiteX14" fmla="*/ 1055872 w 1405372"/>
                <a:gd name="connsiteY14" fmla="*/ 43543 h 1018903"/>
                <a:gd name="connsiteX15" fmla="*/ 942660 w 1405372"/>
                <a:gd name="connsiteY15" fmla="*/ 0 h 1018903"/>
                <a:gd name="connsiteX16" fmla="*/ 568192 w 1405372"/>
                <a:gd name="connsiteY16" fmla="*/ 17417 h 1018903"/>
                <a:gd name="connsiteX17" fmla="*/ 402729 w 1405372"/>
                <a:gd name="connsiteY17" fmla="*/ 60960 h 10189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405372" h="1018903">
                  <a:moveTo>
                    <a:pt x="402729" y="60960"/>
                  </a:moveTo>
                  <a:cubicBezTo>
                    <a:pt x="350478" y="87086"/>
                    <a:pt x="306840" y="140423"/>
                    <a:pt x="254683" y="174172"/>
                  </a:cubicBezTo>
                  <a:cubicBezTo>
                    <a:pt x="207803" y="204506"/>
                    <a:pt x="143990" y="211045"/>
                    <a:pt x="106637" y="252549"/>
                  </a:cubicBezTo>
                  <a:cubicBezTo>
                    <a:pt x="61469" y="302735"/>
                    <a:pt x="48580" y="374469"/>
                    <a:pt x="19552" y="435429"/>
                  </a:cubicBezTo>
                  <a:cubicBezTo>
                    <a:pt x="13746" y="461555"/>
                    <a:pt x="0" y="487128"/>
                    <a:pt x="2134" y="513806"/>
                  </a:cubicBezTo>
                  <a:cubicBezTo>
                    <a:pt x="13947" y="661466"/>
                    <a:pt x="54661" y="697794"/>
                    <a:pt x="185014" y="783772"/>
                  </a:cubicBezTo>
                  <a:cubicBezTo>
                    <a:pt x="267404" y="838114"/>
                    <a:pt x="554682" y="888307"/>
                    <a:pt x="647040" y="923109"/>
                  </a:cubicBezTo>
                  <a:cubicBezTo>
                    <a:pt x="836118" y="994356"/>
                    <a:pt x="704622" y="1000035"/>
                    <a:pt x="855574" y="1018903"/>
                  </a:cubicBezTo>
                  <a:cubicBezTo>
                    <a:pt x="1012865" y="992688"/>
                    <a:pt x="1150526" y="1005353"/>
                    <a:pt x="1264877" y="879566"/>
                  </a:cubicBezTo>
                  <a:cubicBezTo>
                    <a:pt x="1314775" y="824678"/>
                    <a:pt x="1340352" y="751840"/>
                    <a:pt x="1378089" y="687977"/>
                  </a:cubicBezTo>
                  <a:cubicBezTo>
                    <a:pt x="1386797" y="653143"/>
                    <a:pt x="1405372" y="619362"/>
                    <a:pt x="1404214" y="583475"/>
                  </a:cubicBezTo>
                  <a:cubicBezTo>
                    <a:pt x="1399983" y="452329"/>
                    <a:pt x="1357699" y="385389"/>
                    <a:pt x="1291003" y="278675"/>
                  </a:cubicBezTo>
                  <a:cubicBezTo>
                    <a:pt x="1261131" y="230879"/>
                    <a:pt x="1235064" y="179192"/>
                    <a:pt x="1195209" y="139337"/>
                  </a:cubicBezTo>
                  <a:cubicBezTo>
                    <a:pt x="1169490" y="113618"/>
                    <a:pt x="1129387" y="107692"/>
                    <a:pt x="1099414" y="87086"/>
                  </a:cubicBezTo>
                  <a:cubicBezTo>
                    <a:pt x="1082500" y="75457"/>
                    <a:pt x="1073815" y="53511"/>
                    <a:pt x="1055872" y="43543"/>
                  </a:cubicBezTo>
                  <a:cubicBezTo>
                    <a:pt x="1020528" y="23907"/>
                    <a:pt x="942660" y="0"/>
                    <a:pt x="942660" y="0"/>
                  </a:cubicBezTo>
                  <a:lnTo>
                    <a:pt x="568192" y="17417"/>
                  </a:lnTo>
                  <a:cubicBezTo>
                    <a:pt x="515731" y="20857"/>
                    <a:pt x="454980" y="34834"/>
                    <a:pt x="402729" y="60960"/>
                  </a:cubicBezTo>
                  <a:close/>
                </a:path>
              </a:pathLst>
            </a:cu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97" name="Freeform 1496"/>
            <p:cNvSpPr/>
            <p:nvPr/>
          </p:nvSpPr>
          <p:spPr>
            <a:xfrm>
              <a:off x="6394606" y="2327342"/>
              <a:ext cx="267629" cy="223025"/>
            </a:xfrm>
            <a:custGeom>
              <a:avLst/>
              <a:gdLst>
                <a:gd name="connsiteX0" fmla="*/ 253857 w 649181"/>
                <a:gd name="connsiteY0" fmla="*/ 60960 h 495352"/>
                <a:gd name="connsiteX1" fmla="*/ 114520 w 649181"/>
                <a:gd name="connsiteY1" fmla="*/ 104503 h 495352"/>
                <a:gd name="connsiteX2" fmla="*/ 18725 w 649181"/>
                <a:gd name="connsiteY2" fmla="*/ 182880 h 495352"/>
                <a:gd name="connsiteX3" fmla="*/ 1308 w 649181"/>
                <a:gd name="connsiteY3" fmla="*/ 235131 h 495352"/>
                <a:gd name="connsiteX4" fmla="*/ 53560 w 649181"/>
                <a:gd name="connsiteY4" fmla="*/ 330926 h 495352"/>
                <a:gd name="connsiteX5" fmla="*/ 236440 w 649181"/>
                <a:gd name="connsiteY5" fmla="*/ 452846 h 495352"/>
                <a:gd name="connsiteX6" fmla="*/ 279982 w 649181"/>
                <a:gd name="connsiteY6" fmla="*/ 478971 h 495352"/>
                <a:gd name="connsiteX7" fmla="*/ 428028 w 649181"/>
                <a:gd name="connsiteY7" fmla="*/ 478971 h 495352"/>
                <a:gd name="connsiteX8" fmla="*/ 497697 w 649181"/>
                <a:gd name="connsiteY8" fmla="*/ 470263 h 495352"/>
                <a:gd name="connsiteX9" fmla="*/ 523822 w 649181"/>
                <a:gd name="connsiteY9" fmla="*/ 452846 h 495352"/>
                <a:gd name="connsiteX10" fmla="*/ 610908 w 649181"/>
                <a:gd name="connsiteY10" fmla="*/ 383177 h 495352"/>
                <a:gd name="connsiteX11" fmla="*/ 637034 w 649181"/>
                <a:gd name="connsiteY11" fmla="*/ 365760 h 495352"/>
                <a:gd name="connsiteX12" fmla="*/ 645742 w 649181"/>
                <a:gd name="connsiteY12" fmla="*/ 330926 h 495352"/>
                <a:gd name="connsiteX13" fmla="*/ 558657 w 649181"/>
                <a:gd name="connsiteY13" fmla="*/ 139337 h 495352"/>
                <a:gd name="connsiteX14" fmla="*/ 549948 w 649181"/>
                <a:gd name="connsiteY14" fmla="*/ 113211 h 495352"/>
                <a:gd name="connsiteX15" fmla="*/ 506405 w 649181"/>
                <a:gd name="connsiteY15" fmla="*/ 69668 h 495352"/>
                <a:gd name="connsiteX16" fmla="*/ 462862 w 649181"/>
                <a:gd name="connsiteY16" fmla="*/ 8708 h 495352"/>
                <a:gd name="connsiteX17" fmla="*/ 384485 w 649181"/>
                <a:gd name="connsiteY17" fmla="*/ 0 h 495352"/>
                <a:gd name="connsiteX18" fmla="*/ 349651 w 649181"/>
                <a:gd name="connsiteY18" fmla="*/ 8708 h 495352"/>
                <a:gd name="connsiteX19" fmla="*/ 306108 w 649181"/>
                <a:gd name="connsiteY19" fmla="*/ 52251 h 495352"/>
                <a:gd name="connsiteX20" fmla="*/ 253857 w 649181"/>
                <a:gd name="connsiteY20" fmla="*/ 60960 h 4953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49181" h="495352">
                  <a:moveTo>
                    <a:pt x="253857" y="60960"/>
                  </a:moveTo>
                  <a:cubicBezTo>
                    <a:pt x="207411" y="75474"/>
                    <a:pt x="157719" y="82104"/>
                    <a:pt x="114520" y="104503"/>
                  </a:cubicBezTo>
                  <a:cubicBezTo>
                    <a:pt x="77893" y="123495"/>
                    <a:pt x="18725" y="182880"/>
                    <a:pt x="18725" y="182880"/>
                  </a:cubicBezTo>
                  <a:cubicBezTo>
                    <a:pt x="12919" y="200297"/>
                    <a:pt x="0" y="216819"/>
                    <a:pt x="1308" y="235131"/>
                  </a:cubicBezTo>
                  <a:cubicBezTo>
                    <a:pt x="4661" y="282077"/>
                    <a:pt x="23352" y="304272"/>
                    <a:pt x="53560" y="330926"/>
                  </a:cubicBezTo>
                  <a:cubicBezTo>
                    <a:pt x="185696" y="447515"/>
                    <a:pt x="126316" y="421380"/>
                    <a:pt x="236440" y="452846"/>
                  </a:cubicBezTo>
                  <a:cubicBezTo>
                    <a:pt x="250954" y="461554"/>
                    <a:pt x="263804" y="473993"/>
                    <a:pt x="279982" y="478971"/>
                  </a:cubicBezTo>
                  <a:cubicBezTo>
                    <a:pt x="333219" y="495352"/>
                    <a:pt x="374143" y="485310"/>
                    <a:pt x="428028" y="478971"/>
                  </a:cubicBezTo>
                  <a:lnTo>
                    <a:pt x="497697" y="470263"/>
                  </a:lnTo>
                  <a:cubicBezTo>
                    <a:pt x="506405" y="464457"/>
                    <a:pt x="515526" y="459227"/>
                    <a:pt x="523822" y="452846"/>
                  </a:cubicBezTo>
                  <a:cubicBezTo>
                    <a:pt x="553288" y="430180"/>
                    <a:pt x="579976" y="403798"/>
                    <a:pt x="610908" y="383177"/>
                  </a:cubicBezTo>
                  <a:lnTo>
                    <a:pt x="637034" y="365760"/>
                  </a:lnTo>
                  <a:cubicBezTo>
                    <a:pt x="639937" y="354149"/>
                    <a:pt x="649181" y="342390"/>
                    <a:pt x="645742" y="330926"/>
                  </a:cubicBezTo>
                  <a:cubicBezTo>
                    <a:pt x="614160" y="225652"/>
                    <a:pt x="593172" y="216996"/>
                    <a:pt x="558657" y="139337"/>
                  </a:cubicBezTo>
                  <a:cubicBezTo>
                    <a:pt x="554929" y="130948"/>
                    <a:pt x="555456" y="120555"/>
                    <a:pt x="549948" y="113211"/>
                  </a:cubicBezTo>
                  <a:cubicBezTo>
                    <a:pt x="537632" y="96790"/>
                    <a:pt x="519007" y="85871"/>
                    <a:pt x="506405" y="69668"/>
                  </a:cubicBezTo>
                  <a:cubicBezTo>
                    <a:pt x="492337" y="51580"/>
                    <a:pt x="489765" y="17676"/>
                    <a:pt x="462862" y="8708"/>
                  </a:cubicBezTo>
                  <a:cubicBezTo>
                    <a:pt x="437924" y="396"/>
                    <a:pt x="410611" y="2903"/>
                    <a:pt x="384485" y="0"/>
                  </a:cubicBezTo>
                  <a:cubicBezTo>
                    <a:pt x="372874" y="2903"/>
                    <a:pt x="359610" y="2069"/>
                    <a:pt x="349651" y="8708"/>
                  </a:cubicBezTo>
                  <a:cubicBezTo>
                    <a:pt x="332572" y="20094"/>
                    <a:pt x="326634" y="52251"/>
                    <a:pt x="306108" y="52251"/>
                  </a:cubicBezTo>
                  <a:lnTo>
                    <a:pt x="253857" y="60960"/>
                  </a:lnTo>
                  <a:close/>
                </a:path>
              </a:pathLst>
            </a:custGeom>
            <a:solidFill>
              <a:srgbClr val="1F497D">
                <a:lumMod val="75000"/>
              </a:srgbClr>
            </a:solidFill>
            <a:ln w="25400" cap="flat" cmpd="sng" algn="ctr">
              <a:solidFill>
                <a:srgbClr val="1F497D">
                  <a:lumMod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98" name="Freeform 1497"/>
            <p:cNvSpPr/>
            <p:nvPr/>
          </p:nvSpPr>
          <p:spPr>
            <a:xfrm>
              <a:off x="5809019" y="2639578"/>
              <a:ext cx="207807" cy="76200"/>
            </a:xfrm>
            <a:custGeom>
              <a:avLst/>
              <a:gdLst>
                <a:gd name="connsiteX0" fmla="*/ 14288 w 116626"/>
                <a:gd name="connsiteY0" fmla="*/ 33115 h 137071"/>
                <a:gd name="connsiteX1" fmla="*/ 90488 w 116626"/>
                <a:gd name="connsiteY1" fmla="*/ 99790 h 137071"/>
                <a:gd name="connsiteX2" fmla="*/ 109538 w 116626"/>
                <a:gd name="connsiteY2" fmla="*/ 71215 h 137071"/>
                <a:gd name="connsiteX3" fmla="*/ 114300 w 116626"/>
                <a:gd name="connsiteY3" fmla="*/ 47403 h 137071"/>
                <a:gd name="connsiteX4" fmla="*/ 0 w 116626"/>
                <a:gd name="connsiteY4" fmla="*/ 18828 h 137071"/>
                <a:gd name="connsiteX5" fmla="*/ 14288 w 116626"/>
                <a:gd name="connsiteY5" fmla="*/ 33115 h 137071"/>
                <a:gd name="connsiteX0" fmla="*/ 0 w 135371"/>
                <a:gd name="connsiteY0" fmla="*/ 109315 h 137071"/>
                <a:gd name="connsiteX1" fmla="*/ 109233 w 135371"/>
                <a:gd name="connsiteY1" fmla="*/ 99790 h 137071"/>
                <a:gd name="connsiteX2" fmla="*/ 128283 w 135371"/>
                <a:gd name="connsiteY2" fmla="*/ 71215 h 137071"/>
                <a:gd name="connsiteX3" fmla="*/ 133045 w 135371"/>
                <a:gd name="connsiteY3" fmla="*/ 47403 h 137071"/>
                <a:gd name="connsiteX4" fmla="*/ 18745 w 135371"/>
                <a:gd name="connsiteY4" fmla="*/ 18828 h 137071"/>
                <a:gd name="connsiteX5" fmla="*/ 0 w 135371"/>
                <a:gd name="connsiteY5" fmla="*/ 109315 h 137071"/>
                <a:gd name="connsiteX0" fmla="*/ 18527 w 153898"/>
                <a:gd name="connsiteY0" fmla="*/ 109315 h 137071"/>
                <a:gd name="connsiteX1" fmla="*/ 127760 w 153898"/>
                <a:gd name="connsiteY1" fmla="*/ 99790 h 137071"/>
                <a:gd name="connsiteX2" fmla="*/ 146810 w 153898"/>
                <a:gd name="connsiteY2" fmla="*/ 71215 h 137071"/>
                <a:gd name="connsiteX3" fmla="*/ 151572 w 153898"/>
                <a:gd name="connsiteY3" fmla="*/ 47403 h 137071"/>
                <a:gd name="connsiteX4" fmla="*/ 37272 w 153898"/>
                <a:gd name="connsiteY4" fmla="*/ 18828 h 137071"/>
                <a:gd name="connsiteX5" fmla="*/ 18527 w 153898"/>
                <a:gd name="connsiteY5" fmla="*/ 109315 h 137071"/>
                <a:gd name="connsiteX0" fmla="*/ 18527 w 153898"/>
                <a:gd name="connsiteY0" fmla="*/ 109315 h 130175"/>
                <a:gd name="connsiteX1" fmla="*/ 80629 w 153898"/>
                <a:gd name="connsiteY1" fmla="*/ 128588 h 130175"/>
                <a:gd name="connsiteX2" fmla="*/ 127760 w 153898"/>
                <a:gd name="connsiteY2" fmla="*/ 99790 h 130175"/>
                <a:gd name="connsiteX3" fmla="*/ 146810 w 153898"/>
                <a:gd name="connsiteY3" fmla="*/ 71215 h 130175"/>
                <a:gd name="connsiteX4" fmla="*/ 151572 w 153898"/>
                <a:gd name="connsiteY4" fmla="*/ 47403 h 130175"/>
                <a:gd name="connsiteX5" fmla="*/ 37272 w 153898"/>
                <a:gd name="connsiteY5" fmla="*/ 18828 h 130175"/>
                <a:gd name="connsiteX6" fmla="*/ 18527 w 153898"/>
                <a:gd name="connsiteY6" fmla="*/ 109315 h 130175"/>
                <a:gd name="connsiteX0" fmla="*/ 18527 w 153898"/>
                <a:gd name="connsiteY0" fmla="*/ 109315 h 130175"/>
                <a:gd name="connsiteX1" fmla="*/ 80629 w 153898"/>
                <a:gd name="connsiteY1" fmla="*/ 128588 h 130175"/>
                <a:gd name="connsiteX2" fmla="*/ 127760 w 153898"/>
                <a:gd name="connsiteY2" fmla="*/ 99790 h 130175"/>
                <a:gd name="connsiteX3" fmla="*/ 146810 w 153898"/>
                <a:gd name="connsiteY3" fmla="*/ 71215 h 130175"/>
                <a:gd name="connsiteX4" fmla="*/ 151572 w 153898"/>
                <a:gd name="connsiteY4" fmla="*/ 47403 h 130175"/>
                <a:gd name="connsiteX5" fmla="*/ 37272 w 153898"/>
                <a:gd name="connsiteY5" fmla="*/ 18828 h 130175"/>
                <a:gd name="connsiteX6" fmla="*/ 18527 w 153898"/>
                <a:gd name="connsiteY6" fmla="*/ 109315 h 130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3898" h="130175">
                  <a:moveTo>
                    <a:pt x="18527" y="109315"/>
                  </a:moveTo>
                  <a:cubicBezTo>
                    <a:pt x="25753" y="127608"/>
                    <a:pt x="62424" y="130175"/>
                    <a:pt x="80629" y="128588"/>
                  </a:cubicBezTo>
                  <a:cubicBezTo>
                    <a:pt x="98834" y="127001"/>
                    <a:pt x="116730" y="109352"/>
                    <a:pt x="127760" y="99790"/>
                  </a:cubicBezTo>
                  <a:cubicBezTo>
                    <a:pt x="135855" y="91695"/>
                    <a:pt x="140460" y="80740"/>
                    <a:pt x="146810" y="71215"/>
                  </a:cubicBezTo>
                  <a:cubicBezTo>
                    <a:pt x="148397" y="63278"/>
                    <a:pt x="153898" y="55156"/>
                    <a:pt x="151572" y="47403"/>
                  </a:cubicBezTo>
                  <a:cubicBezTo>
                    <a:pt x="137351" y="0"/>
                    <a:pt x="65469" y="20238"/>
                    <a:pt x="37272" y="18828"/>
                  </a:cubicBezTo>
                  <a:cubicBezTo>
                    <a:pt x="31024" y="48990"/>
                    <a:pt x="0" y="55341"/>
                    <a:pt x="18527" y="109315"/>
                  </a:cubicBezTo>
                  <a:close/>
                </a:path>
              </a:pathLst>
            </a:custGeom>
            <a:solidFill>
              <a:srgbClr val="9BBB59">
                <a:lumMod val="75000"/>
              </a:srgbClr>
            </a:solidFill>
            <a:ln w="25400" cap="flat" cmpd="sng" algn="ctr">
              <a:solidFill>
                <a:srgbClr val="9BBB59">
                  <a:lumMod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99" name="Freeform 1498"/>
            <p:cNvSpPr/>
            <p:nvPr/>
          </p:nvSpPr>
          <p:spPr>
            <a:xfrm>
              <a:off x="6796050" y="2594973"/>
              <a:ext cx="177915" cy="91759"/>
            </a:xfrm>
            <a:custGeom>
              <a:avLst/>
              <a:gdLst>
                <a:gd name="connsiteX0" fmla="*/ 49616 w 2245768"/>
                <a:gd name="connsiteY0" fmla="*/ 391886 h 1158240"/>
                <a:gd name="connsiteX1" fmla="*/ 241205 w 2245768"/>
                <a:gd name="connsiteY1" fmla="*/ 269966 h 1158240"/>
                <a:gd name="connsiteX2" fmla="*/ 815970 w 2245768"/>
                <a:gd name="connsiteY2" fmla="*/ 26126 h 1158240"/>
                <a:gd name="connsiteX3" fmla="*/ 972725 w 2245768"/>
                <a:gd name="connsiteY3" fmla="*/ 0 h 1158240"/>
                <a:gd name="connsiteX4" fmla="*/ 1538782 w 2245768"/>
                <a:gd name="connsiteY4" fmla="*/ 78377 h 1158240"/>
                <a:gd name="connsiteX5" fmla="*/ 1887125 w 2245768"/>
                <a:gd name="connsiteY5" fmla="*/ 235132 h 1158240"/>
                <a:gd name="connsiteX6" fmla="*/ 2165799 w 2245768"/>
                <a:gd name="connsiteY6" fmla="*/ 409303 h 1158240"/>
                <a:gd name="connsiteX7" fmla="*/ 2226759 w 2245768"/>
                <a:gd name="connsiteY7" fmla="*/ 505097 h 1158240"/>
                <a:gd name="connsiteX8" fmla="*/ 2244176 w 2245768"/>
                <a:gd name="connsiteY8" fmla="*/ 661852 h 1158240"/>
                <a:gd name="connsiteX9" fmla="*/ 2148382 w 2245768"/>
                <a:gd name="connsiteY9" fmla="*/ 940526 h 1158240"/>
                <a:gd name="connsiteX10" fmla="*/ 2043879 w 2245768"/>
                <a:gd name="connsiteY10" fmla="*/ 1088572 h 1158240"/>
                <a:gd name="connsiteX11" fmla="*/ 1930667 w 2245768"/>
                <a:gd name="connsiteY11" fmla="*/ 1158240 h 1158240"/>
                <a:gd name="connsiteX12" fmla="*/ 1599742 w 2245768"/>
                <a:gd name="connsiteY12" fmla="*/ 1097280 h 1158240"/>
                <a:gd name="connsiteX13" fmla="*/ 1530073 w 2245768"/>
                <a:gd name="connsiteY13" fmla="*/ 1053737 h 1158240"/>
                <a:gd name="connsiteX14" fmla="*/ 1416862 w 2245768"/>
                <a:gd name="connsiteY14" fmla="*/ 975360 h 1158240"/>
                <a:gd name="connsiteX15" fmla="*/ 1286233 w 2245768"/>
                <a:gd name="connsiteY15" fmla="*/ 931817 h 1158240"/>
                <a:gd name="connsiteX16" fmla="*/ 929182 w 2245768"/>
                <a:gd name="connsiteY16" fmla="*/ 1001486 h 1158240"/>
                <a:gd name="connsiteX17" fmla="*/ 772427 w 2245768"/>
                <a:gd name="connsiteY17" fmla="*/ 1036320 h 1158240"/>
                <a:gd name="connsiteX18" fmla="*/ 572130 w 2245768"/>
                <a:gd name="connsiteY18" fmla="*/ 1045029 h 1158240"/>
                <a:gd name="connsiteX19" fmla="*/ 302165 w 2245768"/>
                <a:gd name="connsiteY19" fmla="*/ 957943 h 1158240"/>
                <a:gd name="connsiteX20" fmla="*/ 84450 w 2245768"/>
                <a:gd name="connsiteY20" fmla="*/ 827315 h 1158240"/>
                <a:gd name="connsiteX21" fmla="*/ 14782 w 2245768"/>
                <a:gd name="connsiteY21" fmla="*/ 740229 h 1158240"/>
                <a:gd name="connsiteX22" fmla="*/ 6073 w 2245768"/>
                <a:gd name="connsiteY22" fmla="*/ 609600 h 1158240"/>
                <a:gd name="connsiteX23" fmla="*/ 23490 w 2245768"/>
                <a:gd name="connsiteY23" fmla="*/ 557349 h 1158240"/>
                <a:gd name="connsiteX24" fmla="*/ 58325 w 2245768"/>
                <a:gd name="connsiteY24" fmla="*/ 470263 h 1158240"/>
                <a:gd name="connsiteX25" fmla="*/ 67033 w 2245768"/>
                <a:gd name="connsiteY25" fmla="*/ 418012 h 1158240"/>
                <a:gd name="connsiteX26" fmla="*/ 49616 w 2245768"/>
                <a:gd name="connsiteY26" fmla="*/ 391886 h 1158240"/>
                <a:gd name="connsiteX0" fmla="*/ 67033 w 2245768"/>
                <a:gd name="connsiteY0" fmla="*/ 418012 h 1158240"/>
                <a:gd name="connsiteX1" fmla="*/ 241205 w 2245768"/>
                <a:gd name="connsiteY1" fmla="*/ 269966 h 1158240"/>
                <a:gd name="connsiteX2" fmla="*/ 815970 w 2245768"/>
                <a:gd name="connsiteY2" fmla="*/ 26126 h 1158240"/>
                <a:gd name="connsiteX3" fmla="*/ 972725 w 2245768"/>
                <a:gd name="connsiteY3" fmla="*/ 0 h 1158240"/>
                <a:gd name="connsiteX4" fmla="*/ 1538782 w 2245768"/>
                <a:gd name="connsiteY4" fmla="*/ 78377 h 1158240"/>
                <a:gd name="connsiteX5" fmla="*/ 1887125 w 2245768"/>
                <a:gd name="connsiteY5" fmla="*/ 235132 h 1158240"/>
                <a:gd name="connsiteX6" fmla="*/ 2165799 w 2245768"/>
                <a:gd name="connsiteY6" fmla="*/ 409303 h 1158240"/>
                <a:gd name="connsiteX7" fmla="*/ 2226759 w 2245768"/>
                <a:gd name="connsiteY7" fmla="*/ 505097 h 1158240"/>
                <a:gd name="connsiteX8" fmla="*/ 2244176 w 2245768"/>
                <a:gd name="connsiteY8" fmla="*/ 661852 h 1158240"/>
                <a:gd name="connsiteX9" fmla="*/ 2148382 w 2245768"/>
                <a:gd name="connsiteY9" fmla="*/ 940526 h 1158240"/>
                <a:gd name="connsiteX10" fmla="*/ 2043879 w 2245768"/>
                <a:gd name="connsiteY10" fmla="*/ 1088572 h 1158240"/>
                <a:gd name="connsiteX11" fmla="*/ 1930667 w 2245768"/>
                <a:gd name="connsiteY11" fmla="*/ 1158240 h 1158240"/>
                <a:gd name="connsiteX12" fmla="*/ 1599742 w 2245768"/>
                <a:gd name="connsiteY12" fmla="*/ 1097280 h 1158240"/>
                <a:gd name="connsiteX13" fmla="*/ 1530073 w 2245768"/>
                <a:gd name="connsiteY13" fmla="*/ 1053737 h 1158240"/>
                <a:gd name="connsiteX14" fmla="*/ 1416862 w 2245768"/>
                <a:gd name="connsiteY14" fmla="*/ 975360 h 1158240"/>
                <a:gd name="connsiteX15" fmla="*/ 1286233 w 2245768"/>
                <a:gd name="connsiteY15" fmla="*/ 931817 h 1158240"/>
                <a:gd name="connsiteX16" fmla="*/ 929182 w 2245768"/>
                <a:gd name="connsiteY16" fmla="*/ 1001486 h 1158240"/>
                <a:gd name="connsiteX17" fmla="*/ 772427 w 2245768"/>
                <a:gd name="connsiteY17" fmla="*/ 1036320 h 1158240"/>
                <a:gd name="connsiteX18" fmla="*/ 572130 w 2245768"/>
                <a:gd name="connsiteY18" fmla="*/ 1045029 h 1158240"/>
                <a:gd name="connsiteX19" fmla="*/ 302165 w 2245768"/>
                <a:gd name="connsiteY19" fmla="*/ 957943 h 1158240"/>
                <a:gd name="connsiteX20" fmla="*/ 84450 w 2245768"/>
                <a:gd name="connsiteY20" fmla="*/ 827315 h 1158240"/>
                <a:gd name="connsiteX21" fmla="*/ 14782 w 2245768"/>
                <a:gd name="connsiteY21" fmla="*/ 740229 h 1158240"/>
                <a:gd name="connsiteX22" fmla="*/ 6073 w 2245768"/>
                <a:gd name="connsiteY22" fmla="*/ 609600 h 1158240"/>
                <a:gd name="connsiteX23" fmla="*/ 23490 w 2245768"/>
                <a:gd name="connsiteY23" fmla="*/ 557349 h 1158240"/>
                <a:gd name="connsiteX24" fmla="*/ 58325 w 2245768"/>
                <a:gd name="connsiteY24" fmla="*/ 470263 h 1158240"/>
                <a:gd name="connsiteX25" fmla="*/ 67033 w 2245768"/>
                <a:gd name="connsiteY25" fmla="*/ 418012 h 1158240"/>
                <a:gd name="connsiteX0" fmla="*/ 58325 w 2245768"/>
                <a:gd name="connsiteY0" fmla="*/ 470263 h 1158240"/>
                <a:gd name="connsiteX1" fmla="*/ 241205 w 2245768"/>
                <a:gd name="connsiteY1" fmla="*/ 269966 h 1158240"/>
                <a:gd name="connsiteX2" fmla="*/ 815970 w 2245768"/>
                <a:gd name="connsiteY2" fmla="*/ 26126 h 1158240"/>
                <a:gd name="connsiteX3" fmla="*/ 972725 w 2245768"/>
                <a:gd name="connsiteY3" fmla="*/ 0 h 1158240"/>
                <a:gd name="connsiteX4" fmla="*/ 1538782 w 2245768"/>
                <a:gd name="connsiteY4" fmla="*/ 78377 h 1158240"/>
                <a:gd name="connsiteX5" fmla="*/ 1887125 w 2245768"/>
                <a:gd name="connsiteY5" fmla="*/ 235132 h 1158240"/>
                <a:gd name="connsiteX6" fmla="*/ 2165799 w 2245768"/>
                <a:gd name="connsiteY6" fmla="*/ 409303 h 1158240"/>
                <a:gd name="connsiteX7" fmla="*/ 2226759 w 2245768"/>
                <a:gd name="connsiteY7" fmla="*/ 505097 h 1158240"/>
                <a:gd name="connsiteX8" fmla="*/ 2244176 w 2245768"/>
                <a:gd name="connsiteY8" fmla="*/ 661852 h 1158240"/>
                <a:gd name="connsiteX9" fmla="*/ 2148382 w 2245768"/>
                <a:gd name="connsiteY9" fmla="*/ 940526 h 1158240"/>
                <a:gd name="connsiteX10" fmla="*/ 2043879 w 2245768"/>
                <a:gd name="connsiteY10" fmla="*/ 1088572 h 1158240"/>
                <a:gd name="connsiteX11" fmla="*/ 1930667 w 2245768"/>
                <a:gd name="connsiteY11" fmla="*/ 1158240 h 1158240"/>
                <a:gd name="connsiteX12" fmla="*/ 1599742 w 2245768"/>
                <a:gd name="connsiteY12" fmla="*/ 1097280 h 1158240"/>
                <a:gd name="connsiteX13" fmla="*/ 1530073 w 2245768"/>
                <a:gd name="connsiteY13" fmla="*/ 1053737 h 1158240"/>
                <a:gd name="connsiteX14" fmla="*/ 1416862 w 2245768"/>
                <a:gd name="connsiteY14" fmla="*/ 975360 h 1158240"/>
                <a:gd name="connsiteX15" fmla="*/ 1286233 w 2245768"/>
                <a:gd name="connsiteY15" fmla="*/ 931817 h 1158240"/>
                <a:gd name="connsiteX16" fmla="*/ 929182 w 2245768"/>
                <a:gd name="connsiteY16" fmla="*/ 1001486 h 1158240"/>
                <a:gd name="connsiteX17" fmla="*/ 772427 w 2245768"/>
                <a:gd name="connsiteY17" fmla="*/ 1036320 h 1158240"/>
                <a:gd name="connsiteX18" fmla="*/ 572130 w 2245768"/>
                <a:gd name="connsiteY18" fmla="*/ 1045029 h 1158240"/>
                <a:gd name="connsiteX19" fmla="*/ 302165 w 2245768"/>
                <a:gd name="connsiteY19" fmla="*/ 957943 h 1158240"/>
                <a:gd name="connsiteX20" fmla="*/ 84450 w 2245768"/>
                <a:gd name="connsiteY20" fmla="*/ 827315 h 1158240"/>
                <a:gd name="connsiteX21" fmla="*/ 14782 w 2245768"/>
                <a:gd name="connsiteY21" fmla="*/ 740229 h 1158240"/>
                <a:gd name="connsiteX22" fmla="*/ 6073 w 2245768"/>
                <a:gd name="connsiteY22" fmla="*/ 609600 h 1158240"/>
                <a:gd name="connsiteX23" fmla="*/ 23490 w 2245768"/>
                <a:gd name="connsiteY23" fmla="*/ 557349 h 1158240"/>
                <a:gd name="connsiteX24" fmla="*/ 58325 w 2245768"/>
                <a:gd name="connsiteY24" fmla="*/ 470263 h 1158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245768" h="1158240">
                  <a:moveTo>
                    <a:pt x="58325" y="470263"/>
                  </a:moveTo>
                  <a:cubicBezTo>
                    <a:pt x="94611" y="422366"/>
                    <a:pt x="114931" y="343989"/>
                    <a:pt x="241205" y="269966"/>
                  </a:cubicBezTo>
                  <a:cubicBezTo>
                    <a:pt x="380226" y="195307"/>
                    <a:pt x="666437" y="72136"/>
                    <a:pt x="815970" y="26126"/>
                  </a:cubicBezTo>
                  <a:cubicBezTo>
                    <a:pt x="866600" y="10548"/>
                    <a:pt x="920473" y="8709"/>
                    <a:pt x="972725" y="0"/>
                  </a:cubicBezTo>
                  <a:cubicBezTo>
                    <a:pt x="1059118" y="9340"/>
                    <a:pt x="1431564" y="42112"/>
                    <a:pt x="1538782" y="78377"/>
                  </a:cubicBezTo>
                  <a:cubicBezTo>
                    <a:pt x="1659399" y="119174"/>
                    <a:pt x="1771741" y="181286"/>
                    <a:pt x="1887125" y="235132"/>
                  </a:cubicBezTo>
                  <a:cubicBezTo>
                    <a:pt x="1996550" y="286197"/>
                    <a:pt x="2084993" y="319992"/>
                    <a:pt x="2165799" y="409303"/>
                  </a:cubicBezTo>
                  <a:cubicBezTo>
                    <a:pt x="2191192" y="437369"/>
                    <a:pt x="2206439" y="473166"/>
                    <a:pt x="2226759" y="505097"/>
                  </a:cubicBezTo>
                  <a:cubicBezTo>
                    <a:pt x="2232565" y="557349"/>
                    <a:pt x="2245768" y="609303"/>
                    <a:pt x="2244176" y="661852"/>
                  </a:cubicBezTo>
                  <a:cubicBezTo>
                    <a:pt x="2241273" y="757647"/>
                    <a:pt x="2195297" y="860771"/>
                    <a:pt x="2148382" y="940526"/>
                  </a:cubicBezTo>
                  <a:cubicBezTo>
                    <a:pt x="2117756" y="992591"/>
                    <a:pt x="2086592" y="1045860"/>
                    <a:pt x="2043879" y="1088572"/>
                  </a:cubicBezTo>
                  <a:cubicBezTo>
                    <a:pt x="2012547" y="1119904"/>
                    <a:pt x="1968404" y="1135017"/>
                    <a:pt x="1930667" y="1158240"/>
                  </a:cubicBezTo>
                  <a:cubicBezTo>
                    <a:pt x="1820359" y="1137920"/>
                    <a:pt x="1708274" y="1125593"/>
                    <a:pt x="1599742" y="1097280"/>
                  </a:cubicBezTo>
                  <a:cubicBezTo>
                    <a:pt x="1573243" y="1090367"/>
                    <a:pt x="1552859" y="1068928"/>
                    <a:pt x="1530073" y="1053737"/>
                  </a:cubicBezTo>
                  <a:cubicBezTo>
                    <a:pt x="1491884" y="1028277"/>
                    <a:pt x="1457914" y="995886"/>
                    <a:pt x="1416862" y="975360"/>
                  </a:cubicBezTo>
                  <a:cubicBezTo>
                    <a:pt x="1375809" y="954834"/>
                    <a:pt x="1329776" y="946331"/>
                    <a:pt x="1286233" y="931817"/>
                  </a:cubicBezTo>
                  <a:cubicBezTo>
                    <a:pt x="906961" y="1016102"/>
                    <a:pt x="1380182" y="913487"/>
                    <a:pt x="929182" y="1001486"/>
                  </a:cubicBezTo>
                  <a:cubicBezTo>
                    <a:pt x="876646" y="1011737"/>
                    <a:pt x="825560" y="1029840"/>
                    <a:pt x="772427" y="1036320"/>
                  </a:cubicBezTo>
                  <a:cubicBezTo>
                    <a:pt x="706090" y="1044410"/>
                    <a:pt x="638896" y="1042126"/>
                    <a:pt x="572130" y="1045029"/>
                  </a:cubicBezTo>
                  <a:cubicBezTo>
                    <a:pt x="451078" y="1016546"/>
                    <a:pt x="409602" y="1015794"/>
                    <a:pt x="302165" y="957943"/>
                  </a:cubicBezTo>
                  <a:cubicBezTo>
                    <a:pt x="227649" y="917819"/>
                    <a:pt x="84450" y="827315"/>
                    <a:pt x="84450" y="827315"/>
                  </a:cubicBezTo>
                  <a:cubicBezTo>
                    <a:pt x="61227" y="798286"/>
                    <a:pt x="27374" y="775206"/>
                    <a:pt x="14782" y="740229"/>
                  </a:cubicBezTo>
                  <a:cubicBezTo>
                    <a:pt x="0" y="699169"/>
                    <a:pt x="3997" y="653190"/>
                    <a:pt x="6073" y="609600"/>
                  </a:cubicBezTo>
                  <a:cubicBezTo>
                    <a:pt x="6946" y="591262"/>
                    <a:pt x="16899" y="574484"/>
                    <a:pt x="23490" y="557349"/>
                  </a:cubicBezTo>
                  <a:cubicBezTo>
                    <a:pt x="73066" y="428454"/>
                    <a:pt x="34389" y="542067"/>
                    <a:pt x="58325" y="470263"/>
                  </a:cubicBezTo>
                  <a:close/>
                </a:path>
              </a:pathLst>
            </a:custGeom>
            <a:solidFill>
              <a:srgbClr val="9BBB59">
                <a:lumMod val="75000"/>
              </a:srgbClr>
            </a:solidFill>
            <a:ln w="25400" cap="flat" cmpd="sng" algn="ctr">
              <a:solidFill>
                <a:srgbClr val="9BBB59">
                  <a:lumMod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00" name="Rectangle 1499"/>
            <p:cNvSpPr/>
            <p:nvPr/>
          </p:nvSpPr>
          <p:spPr>
            <a:xfrm>
              <a:off x="4610411" y="2887881"/>
              <a:ext cx="3523785" cy="178420"/>
            </a:xfrm>
            <a:prstGeom prst="rect">
              <a:avLst/>
            </a:prstGeom>
            <a:solidFill>
              <a:srgbClr val="EEECE1">
                <a:lumMod val="50000"/>
              </a:srgbClr>
            </a:solidFill>
            <a:ln w="25400" cap="flat" cmpd="sng" algn="ctr">
              <a:solidFill>
                <a:srgbClr val="EEECE1">
                  <a:lumMod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SAW sensor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6" name="Group 364"/>
            <p:cNvGrpSpPr/>
            <p:nvPr/>
          </p:nvGrpSpPr>
          <p:grpSpPr>
            <a:xfrm>
              <a:off x="4687708" y="1524193"/>
              <a:ext cx="3406543" cy="941301"/>
              <a:chOff x="308891" y="1524193"/>
              <a:chExt cx="3406543" cy="941301"/>
            </a:xfrm>
          </p:grpSpPr>
          <p:sp>
            <p:nvSpPr>
              <p:cNvPr id="1502" name="Oval 1501"/>
              <p:cNvSpPr/>
              <p:nvPr/>
            </p:nvSpPr>
            <p:spPr>
              <a:xfrm>
                <a:off x="747710" y="2166937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03" name="Oval 1502"/>
              <p:cNvSpPr/>
              <p:nvPr/>
            </p:nvSpPr>
            <p:spPr>
              <a:xfrm>
                <a:off x="1023935" y="2157412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04" name="Oval 1503"/>
              <p:cNvSpPr/>
              <p:nvPr/>
            </p:nvSpPr>
            <p:spPr>
              <a:xfrm>
                <a:off x="897293" y="1760311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05" name="Oval 1504"/>
              <p:cNvSpPr/>
              <p:nvPr/>
            </p:nvSpPr>
            <p:spPr>
              <a:xfrm>
                <a:off x="400655" y="1888899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06" name="Oval 1505"/>
              <p:cNvSpPr/>
              <p:nvPr/>
            </p:nvSpPr>
            <p:spPr>
              <a:xfrm>
                <a:off x="1072168" y="1560286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07" name="Oval 1506"/>
              <p:cNvSpPr/>
              <p:nvPr/>
            </p:nvSpPr>
            <p:spPr>
              <a:xfrm>
                <a:off x="1253143" y="1941286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08" name="Oval 1507"/>
              <p:cNvSpPr/>
              <p:nvPr/>
            </p:nvSpPr>
            <p:spPr>
              <a:xfrm>
                <a:off x="1436063" y="1668010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09" name="Oval 1508"/>
              <p:cNvSpPr/>
              <p:nvPr/>
            </p:nvSpPr>
            <p:spPr>
              <a:xfrm>
                <a:off x="316876" y="1615623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10" name="Oval 1509"/>
              <p:cNvSpPr/>
              <p:nvPr/>
            </p:nvSpPr>
            <p:spPr>
              <a:xfrm>
                <a:off x="1740863" y="1972810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11" name="Oval 1510"/>
              <p:cNvSpPr/>
              <p:nvPr/>
            </p:nvSpPr>
            <p:spPr>
              <a:xfrm>
                <a:off x="2828254" y="2301493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12" name="Oval 1511"/>
              <p:cNvSpPr/>
              <p:nvPr/>
            </p:nvSpPr>
            <p:spPr>
              <a:xfrm>
                <a:off x="308891" y="2234818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13" name="Oval 1512"/>
              <p:cNvSpPr/>
              <p:nvPr/>
            </p:nvSpPr>
            <p:spPr>
              <a:xfrm>
                <a:off x="2940206" y="1878901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14" name="Oval 1513"/>
              <p:cNvSpPr/>
              <p:nvPr/>
            </p:nvSpPr>
            <p:spPr>
              <a:xfrm>
                <a:off x="1261999" y="2413979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15" name="Oval 1514"/>
              <p:cNvSpPr/>
              <p:nvPr/>
            </p:nvSpPr>
            <p:spPr>
              <a:xfrm>
                <a:off x="1768769" y="1678741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16" name="Oval 1515"/>
              <p:cNvSpPr/>
              <p:nvPr/>
            </p:nvSpPr>
            <p:spPr>
              <a:xfrm>
                <a:off x="3640167" y="1626424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17" name="Oval 1516"/>
              <p:cNvSpPr/>
              <p:nvPr/>
            </p:nvSpPr>
            <p:spPr>
              <a:xfrm>
                <a:off x="2206655" y="2026474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18" name="Oval 1517"/>
              <p:cNvSpPr/>
              <p:nvPr/>
            </p:nvSpPr>
            <p:spPr>
              <a:xfrm>
                <a:off x="2080013" y="1629373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19" name="Oval 1518"/>
              <p:cNvSpPr/>
              <p:nvPr/>
            </p:nvSpPr>
            <p:spPr>
              <a:xfrm>
                <a:off x="3393125" y="2381848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20" name="Oval 1519"/>
              <p:cNvSpPr/>
              <p:nvPr/>
            </p:nvSpPr>
            <p:spPr>
              <a:xfrm>
                <a:off x="2593025" y="1781773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21" name="Oval 1520"/>
              <p:cNvSpPr/>
              <p:nvPr/>
            </p:nvSpPr>
            <p:spPr>
              <a:xfrm>
                <a:off x="3485558" y="2079997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22" name="Oval 1521"/>
              <p:cNvSpPr/>
              <p:nvPr/>
            </p:nvSpPr>
            <p:spPr>
              <a:xfrm>
                <a:off x="2639373" y="2342005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23" name="Oval 1522"/>
              <p:cNvSpPr/>
              <p:nvPr/>
            </p:nvSpPr>
            <p:spPr>
              <a:xfrm>
                <a:off x="2539361" y="2037205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24" name="Oval 1523"/>
              <p:cNvSpPr/>
              <p:nvPr/>
            </p:nvSpPr>
            <p:spPr>
              <a:xfrm>
                <a:off x="2412719" y="1524193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25" name="Oval 1524"/>
              <p:cNvSpPr/>
              <p:nvPr/>
            </p:nvSpPr>
            <p:spPr>
              <a:xfrm>
                <a:off x="3179482" y="2125879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26" name="Oval 1525"/>
              <p:cNvSpPr/>
              <p:nvPr/>
            </p:nvSpPr>
            <p:spPr>
              <a:xfrm>
                <a:off x="3663919" y="2073491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27" name="Oval 1526"/>
              <p:cNvSpPr/>
              <p:nvPr/>
            </p:nvSpPr>
            <p:spPr>
              <a:xfrm>
                <a:off x="2951489" y="1547803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28" name="Oval 1527"/>
              <p:cNvSpPr/>
              <p:nvPr/>
            </p:nvSpPr>
            <p:spPr>
              <a:xfrm>
                <a:off x="3256289" y="1852603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7" name="Group 1528"/>
          <p:cNvGrpSpPr/>
          <p:nvPr/>
        </p:nvGrpSpPr>
        <p:grpSpPr>
          <a:xfrm>
            <a:off x="214237" y="4843485"/>
            <a:ext cx="3008376" cy="1280160"/>
            <a:chOff x="72570" y="1494978"/>
            <a:chExt cx="3893018" cy="1654630"/>
          </a:xfrm>
        </p:grpSpPr>
        <p:sp>
          <p:nvSpPr>
            <p:cNvPr id="1530" name="Rectangle 1529"/>
            <p:cNvSpPr/>
            <p:nvPr/>
          </p:nvSpPr>
          <p:spPr bwMode="auto">
            <a:xfrm>
              <a:off x="72570" y="1494978"/>
              <a:ext cx="3893018" cy="1654630"/>
            </a:xfrm>
            <a:prstGeom prst="rect">
              <a:avLst/>
            </a:prstGeom>
            <a:gradFill flip="none" rotWithShape="1">
              <a:gsLst>
                <a:gs pos="0">
                  <a:schemeClr val="tx2"/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5400000" scaled="1"/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531" name="Freeform 1530"/>
            <p:cNvSpPr/>
            <p:nvPr/>
          </p:nvSpPr>
          <p:spPr>
            <a:xfrm>
              <a:off x="166914" y="2097725"/>
              <a:ext cx="3647688" cy="710077"/>
            </a:xfrm>
            <a:custGeom>
              <a:avLst/>
              <a:gdLst>
                <a:gd name="connsiteX0" fmla="*/ 792788 w 6556279"/>
                <a:gd name="connsiteY0" fmla="*/ 1193031 h 1209964"/>
                <a:gd name="connsiteX1" fmla="*/ 5641879 w 6556279"/>
                <a:gd name="connsiteY1" fmla="*/ 1193031 h 1209964"/>
                <a:gd name="connsiteX2" fmla="*/ 6279188 w 6556279"/>
                <a:gd name="connsiteY2" fmla="*/ 1091431 h 1209964"/>
                <a:gd name="connsiteX3" fmla="*/ 4736715 w 6556279"/>
                <a:gd name="connsiteY3" fmla="*/ 952885 h 1209964"/>
                <a:gd name="connsiteX4" fmla="*/ 3785370 w 6556279"/>
                <a:gd name="connsiteY4" fmla="*/ 241685 h 1209964"/>
                <a:gd name="connsiteX5" fmla="*/ 3194242 w 6556279"/>
                <a:gd name="connsiteY5" fmla="*/ 112376 h 1209964"/>
                <a:gd name="connsiteX6" fmla="*/ 2390679 w 6556279"/>
                <a:gd name="connsiteY6" fmla="*/ 915940 h 1209964"/>
                <a:gd name="connsiteX7" fmla="*/ 885151 w 6556279"/>
                <a:gd name="connsiteY7" fmla="*/ 1091431 h 1209964"/>
                <a:gd name="connsiteX8" fmla="*/ 792788 w 6556279"/>
                <a:gd name="connsiteY8" fmla="*/ 1193031 h 1209964"/>
                <a:gd name="connsiteX0" fmla="*/ 792788 w 6556279"/>
                <a:gd name="connsiteY0" fmla="*/ 1193031 h 1209964"/>
                <a:gd name="connsiteX1" fmla="*/ 5641879 w 6556279"/>
                <a:gd name="connsiteY1" fmla="*/ 1193031 h 1209964"/>
                <a:gd name="connsiteX2" fmla="*/ 6279188 w 6556279"/>
                <a:gd name="connsiteY2" fmla="*/ 1091431 h 1209964"/>
                <a:gd name="connsiteX3" fmla="*/ 4736715 w 6556279"/>
                <a:gd name="connsiteY3" fmla="*/ 952885 h 1209964"/>
                <a:gd name="connsiteX4" fmla="*/ 3785370 w 6556279"/>
                <a:gd name="connsiteY4" fmla="*/ 241685 h 1209964"/>
                <a:gd name="connsiteX5" fmla="*/ 3194242 w 6556279"/>
                <a:gd name="connsiteY5" fmla="*/ 112376 h 1209964"/>
                <a:gd name="connsiteX6" fmla="*/ 2390679 w 6556279"/>
                <a:gd name="connsiteY6" fmla="*/ 915940 h 1209964"/>
                <a:gd name="connsiteX7" fmla="*/ 885151 w 6556279"/>
                <a:gd name="connsiteY7" fmla="*/ 1091431 h 1209964"/>
                <a:gd name="connsiteX8" fmla="*/ 792788 w 6556279"/>
                <a:gd name="connsiteY8" fmla="*/ 1193031 h 1209964"/>
                <a:gd name="connsiteX0" fmla="*/ 843588 w 6607079"/>
                <a:gd name="connsiteY0" fmla="*/ 1193031 h 1209964"/>
                <a:gd name="connsiteX1" fmla="*/ 5692679 w 6607079"/>
                <a:gd name="connsiteY1" fmla="*/ 1193031 h 1209964"/>
                <a:gd name="connsiteX2" fmla="*/ 6329988 w 6607079"/>
                <a:gd name="connsiteY2" fmla="*/ 1091431 h 1209964"/>
                <a:gd name="connsiteX3" fmla="*/ 4787515 w 6607079"/>
                <a:gd name="connsiteY3" fmla="*/ 952885 h 1209964"/>
                <a:gd name="connsiteX4" fmla="*/ 3836170 w 6607079"/>
                <a:gd name="connsiteY4" fmla="*/ 241685 h 1209964"/>
                <a:gd name="connsiteX5" fmla="*/ 3245042 w 6607079"/>
                <a:gd name="connsiteY5" fmla="*/ 112376 h 1209964"/>
                <a:gd name="connsiteX6" fmla="*/ 2441479 w 6607079"/>
                <a:gd name="connsiteY6" fmla="*/ 915940 h 1209964"/>
                <a:gd name="connsiteX7" fmla="*/ 631151 w 6607079"/>
                <a:gd name="connsiteY7" fmla="*/ 1091431 h 1209964"/>
                <a:gd name="connsiteX8" fmla="*/ 843588 w 6607079"/>
                <a:gd name="connsiteY8" fmla="*/ 1193031 h 1209964"/>
                <a:gd name="connsiteX0" fmla="*/ 843588 w 6607079"/>
                <a:gd name="connsiteY0" fmla="*/ 1193031 h 1209964"/>
                <a:gd name="connsiteX1" fmla="*/ 5692679 w 6607079"/>
                <a:gd name="connsiteY1" fmla="*/ 1193031 h 1209964"/>
                <a:gd name="connsiteX2" fmla="*/ 6329988 w 6607079"/>
                <a:gd name="connsiteY2" fmla="*/ 1091431 h 1209964"/>
                <a:gd name="connsiteX3" fmla="*/ 4787515 w 6607079"/>
                <a:gd name="connsiteY3" fmla="*/ 952885 h 1209964"/>
                <a:gd name="connsiteX4" fmla="*/ 3836170 w 6607079"/>
                <a:gd name="connsiteY4" fmla="*/ 241685 h 1209964"/>
                <a:gd name="connsiteX5" fmla="*/ 3245042 w 6607079"/>
                <a:gd name="connsiteY5" fmla="*/ 112376 h 1209964"/>
                <a:gd name="connsiteX6" fmla="*/ 2441479 w 6607079"/>
                <a:gd name="connsiteY6" fmla="*/ 915940 h 1209964"/>
                <a:gd name="connsiteX7" fmla="*/ 631151 w 6607079"/>
                <a:gd name="connsiteY7" fmla="*/ 1091431 h 1209964"/>
                <a:gd name="connsiteX8" fmla="*/ 843588 w 6607079"/>
                <a:gd name="connsiteY8" fmla="*/ 1193031 h 1209964"/>
                <a:gd name="connsiteX0" fmla="*/ 594206 w 6357697"/>
                <a:gd name="connsiteY0" fmla="*/ 1193031 h 1209964"/>
                <a:gd name="connsiteX1" fmla="*/ 5443297 w 6357697"/>
                <a:gd name="connsiteY1" fmla="*/ 1193031 h 1209964"/>
                <a:gd name="connsiteX2" fmla="*/ 6080606 w 6357697"/>
                <a:gd name="connsiteY2" fmla="*/ 1091431 h 1209964"/>
                <a:gd name="connsiteX3" fmla="*/ 4538133 w 6357697"/>
                <a:gd name="connsiteY3" fmla="*/ 952885 h 1209964"/>
                <a:gd name="connsiteX4" fmla="*/ 3586788 w 6357697"/>
                <a:gd name="connsiteY4" fmla="*/ 241685 h 1209964"/>
                <a:gd name="connsiteX5" fmla="*/ 2995660 w 6357697"/>
                <a:gd name="connsiteY5" fmla="*/ 112376 h 1209964"/>
                <a:gd name="connsiteX6" fmla="*/ 2192097 w 6357697"/>
                <a:gd name="connsiteY6" fmla="*/ 915940 h 1209964"/>
                <a:gd name="connsiteX7" fmla="*/ 381769 w 6357697"/>
                <a:gd name="connsiteY7" fmla="*/ 1091431 h 1209964"/>
                <a:gd name="connsiteX8" fmla="*/ 594206 w 6357697"/>
                <a:gd name="connsiteY8" fmla="*/ 1193031 h 1209964"/>
                <a:gd name="connsiteX0" fmla="*/ 594206 w 6357697"/>
                <a:gd name="connsiteY0" fmla="*/ 1193031 h 1209964"/>
                <a:gd name="connsiteX1" fmla="*/ 5443297 w 6357697"/>
                <a:gd name="connsiteY1" fmla="*/ 1193031 h 1209964"/>
                <a:gd name="connsiteX2" fmla="*/ 6080606 w 6357697"/>
                <a:gd name="connsiteY2" fmla="*/ 1091431 h 1209964"/>
                <a:gd name="connsiteX3" fmla="*/ 4538133 w 6357697"/>
                <a:gd name="connsiteY3" fmla="*/ 952885 h 1209964"/>
                <a:gd name="connsiteX4" fmla="*/ 3586788 w 6357697"/>
                <a:gd name="connsiteY4" fmla="*/ 241685 h 1209964"/>
                <a:gd name="connsiteX5" fmla="*/ 2995660 w 6357697"/>
                <a:gd name="connsiteY5" fmla="*/ 112376 h 1209964"/>
                <a:gd name="connsiteX6" fmla="*/ 2192097 w 6357697"/>
                <a:gd name="connsiteY6" fmla="*/ 915940 h 1209964"/>
                <a:gd name="connsiteX7" fmla="*/ 381769 w 6357697"/>
                <a:gd name="connsiteY7" fmla="*/ 1091431 h 1209964"/>
                <a:gd name="connsiteX8" fmla="*/ 594206 w 6357697"/>
                <a:gd name="connsiteY8" fmla="*/ 1193031 h 1209964"/>
                <a:gd name="connsiteX0" fmla="*/ 594206 w 6231467"/>
                <a:gd name="connsiteY0" fmla="*/ 1193031 h 1213043"/>
                <a:gd name="connsiteX1" fmla="*/ 3365115 w 6231467"/>
                <a:gd name="connsiteY1" fmla="*/ 1211503 h 1213043"/>
                <a:gd name="connsiteX2" fmla="*/ 5443297 w 6231467"/>
                <a:gd name="connsiteY2" fmla="*/ 1193031 h 1213043"/>
                <a:gd name="connsiteX3" fmla="*/ 6080606 w 6231467"/>
                <a:gd name="connsiteY3" fmla="*/ 1091431 h 1213043"/>
                <a:gd name="connsiteX4" fmla="*/ 4538133 w 6231467"/>
                <a:gd name="connsiteY4" fmla="*/ 952885 h 1213043"/>
                <a:gd name="connsiteX5" fmla="*/ 3586788 w 6231467"/>
                <a:gd name="connsiteY5" fmla="*/ 241685 h 1213043"/>
                <a:gd name="connsiteX6" fmla="*/ 2995660 w 6231467"/>
                <a:gd name="connsiteY6" fmla="*/ 112376 h 1213043"/>
                <a:gd name="connsiteX7" fmla="*/ 2192097 w 6231467"/>
                <a:gd name="connsiteY7" fmla="*/ 915940 h 1213043"/>
                <a:gd name="connsiteX8" fmla="*/ 381769 w 6231467"/>
                <a:gd name="connsiteY8" fmla="*/ 1091431 h 1213043"/>
                <a:gd name="connsiteX9" fmla="*/ 594206 w 6231467"/>
                <a:gd name="connsiteY9" fmla="*/ 1193031 h 1213043"/>
                <a:gd name="connsiteX0" fmla="*/ 594206 w 6231467"/>
                <a:gd name="connsiteY0" fmla="*/ 1193031 h 1213043"/>
                <a:gd name="connsiteX1" fmla="*/ 3365115 w 6231467"/>
                <a:gd name="connsiteY1" fmla="*/ 1211503 h 1213043"/>
                <a:gd name="connsiteX2" fmla="*/ 5443297 w 6231467"/>
                <a:gd name="connsiteY2" fmla="*/ 1193031 h 1213043"/>
                <a:gd name="connsiteX3" fmla="*/ 6080606 w 6231467"/>
                <a:gd name="connsiteY3" fmla="*/ 1091431 h 1213043"/>
                <a:gd name="connsiteX4" fmla="*/ 4538133 w 6231467"/>
                <a:gd name="connsiteY4" fmla="*/ 952885 h 1213043"/>
                <a:gd name="connsiteX5" fmla="*/ 3586788 w 6231467"/>
                <a:gd name="connsiteY5" fmla="*/ 241685 h 1213043"/>
                <a:gd name="connsiteX6" fmla="*/ 2995660 w 6231467"/>
                <a:gd name="connsiteY6" fmla="*/ 112376 h 1213043"/>
                <a:gd name="connsiteX7" fmla="*/ 2192097 w 6231467"/>
                <a:gd name="connsiteY7" fmla="*/ 915940 h 1213043"/>
                <a:gd name="connsiteX8" fmla="*/ 381769 w 6231467"/>
                <a:gd name="connsiteY8" fmla="*/ 1091431 h 1213043"/>
                <a:gd name="connsiteX9" fmla="*/ 594206 w 6231467"/>
                <a:gd name="connsiteY9" fmla="*/ 1193031 h 1213043"/>
                <a:gd name="connsiteX0" fmla="*/ 594206 w 6231467"/>
                <a:gd name="connsiteY0" fmla="*/ 1193031 h 1213043"/>
                <a:gd name="connsiteX1" fmla="*/ 3404370 w 6231467"/>
                <a:gd name="connsiteY1" fmla="*/ 1169939 h 1213043"/>
                <a:gd name="connsiteX2" fmla="*/ 5443297 w 6231467"/>
                <a:gd name="connsiteY2" fmla="*/ 1193031 h 1213043"/>
                <a:gd name="connsiteX3" fmla="*/ 6080606 w 6231467"/>
                <a:gd name="connsiteY3" fmla="*/ 1091431 h 1213043"/>
                <a:gd name="connsiteX4" fmla="*/ 4538133 w 6231467"/>
                <a:gd name="connsiteY4" fmla="*/ 952885 h 1213043"/>
                <a:gd name="connsiteX5" fmla="*/ 3586788 w 6231467"/>
                <a:gd name="connsiteY5" fmla="*/ 241685 h 1213043"/>
                <a:gd name="connsiteX6" fmla="*/ 2995660 w 6231467"/>
                <a:gd name="connsiteY6" fmla="*/ 112376 h 1213043"/>
                <a:gd name="connsiteX7" fmla="*/ 2192097 w 6231467"/>
                <a:gd name="connsiteY7" fmla="*/ 915940 h 1213043"/>
                <a:gd name="connsiteX8" fmla="*/ 381769 w 6231467"/>
                <a:gd name="connsiteY8" fmla="*/ 1091431 h 1213043"/>
                <a:gd name="connsiteX9" fmla="*/ 594206 w 6231467"/>
                <a:gd name="connsiteY9" fmla="*/ 1193031 h 1213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231467" h="1213043">
                  <a:moveTo>
                    <a:pt x="594206" y="1193031"/>
                  </a:moveTo>
                  <a:cubicBezTo>
                    <a:pt x="1091430" y="1213043"/>
                    <a:pt x="2596188" y="1169939"/>
                    <a:pt x="3404370" y="1169939"/>
                  </a:cubicBezTo>
                  <a:lnTo>
                    <a:pt x="5443297" y="1193031"/>
                  </a:lnTo>
                  <a:cubicBezTo>
                    <a:pt x="5895879" y="1173019"/>
                    <a:pt x="6231467" y="1131455"/>
                    <a:pt x="6080606" y="1091431"/>
                  </a:cubicBezTo>
                  <a:cubicBezTo>
                    <a:pt x="5929745" y="1051407"/>
                    <a:pt x="4953769" y="1094509"/>
                    <a:pt x="4538133" y="952885"/>
                  </a:cubicBezTo>
                  <a:cubicBezTo>
                    <a:pt x="4122497" y="811261"/>
                    <a:pt x="3843867" y="381770"/>
                    <a:pt x="3586788" y="241685"/>
                  </a:cubicBezTo>
                  <a:cubicBezTo>
                    <a:pt x="3329709" y="101600"/>
                    <a:pt x="3228108" y="0"/>
                    <a:pt x="2995660" y="112376"/>
                  </a:cubicBezTo>
                  <a:cubicBezTo>
                    <a:pt x="2763212" y="224752"/>
                    <a:pt x="2627746" y="752764"/>
                    <a:pt x="2192097" y="915940"/>
                  </a:cubicBezTo>
                  <a:cubicBezTo>
                    <a:pt x="1756448" y="1079116"/>
                    <a:pt x="648084" y="1045249"/>
                    <a:pt x="381769" y="1091431"/>
                  </a:cubicBezTo>
                  <a:cubicBezTo>
                    <a:pt x="344920" y="1102256"/>
                    <a:pt x="0" y="1201498"/>
                    <a:pt x="594206" y="1193031"/>
                  </a:cubicBezTo>
                  <a:close/>
                </a:path>
              </a:pathLst>
            </a:custGeom>
            <a:solidFill>
              <a:srgbClr val="9BBB59">
                <a:lumMod val="60000"/>
                <a:lumOff val="40000"/>
                <a:alpha val="50000"/>
              </a:srgbClr>
            </a:solidFill>
            <a:ln w="50800" cap="flat" cmpd="dbl" algn="ctr">
              <a:solidFill>
                <a:srgbClr val="9BBB59">
                  <a:lumMod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32" name="Oval 1531"/>
            <p:cNvSpPr/>
            <p:nvPr/>
          </p:nvSpPr>
          <p:spPr>
            <a:xfrm>
              <a:off x="1835242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33" name="Oval 1532"/>
            <p:cNvSpPr/>
            <p:nvPr/>
          </p:nvSpPr>
          <p:spPr>
            <a:xfrm>
              <a:off x="1880359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34" name="Oval 1533"/>
            <p:cNvSpPr/>
            <p:nvPr/>
          </p:nvSpPr>
          <p:spPr>
            <a:xfrm>
              <a:off x="1925477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35" name="Oval 1534"/>
            <p:cNvSpPr/>
            <p:nvPr/>
          </p:nvSpPr>
          <p:spPr>
            <a:xfrm>
              <a:off x="1970595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36" name="Oval 1535"/>
            <p:cNvSpPr/>
            <p:nvPr/>
          </p:nvSpPr>
          <p:spPr>
            <a:xfrm>
              <a:off x="2015712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37" name="Oval 1536"/>
            <p:cNvSpPr/>
            <p:nvPr/>
          </p:nvSpPr>
          <p:spPr>
            <a:xfrm>
              <a:off x="2060830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38" name="Oval 1537"/>
            <p:cNvSpPr/>
            <p:nvPr/>
          </p:nvSpPr>
          <p:spPr>
            <a:xfrm>
              <a:off x="2105948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39" name="Oval 1538"/>
            <p:cNvSpPr/>
            <p:nvPr/>
          </p:nvSpPr>
          <p:spPr>
            <a:xfrm>
              <a:off x="2151065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40" name="Oval 1539"/>
            <p:cNvSpPr/>
            <p:nvPr/>
          </p:nvSpPr>
          <p:spPr>
            <a:xfrm>
              <a:off x="2196183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41" name="Oval 1540"/>
            <p:cNvSpPr/>
            <p:nvPr/>
          </p:nvSpPr>
          <p:spPr>
            <a:xfrm>
              <a:off x="2241301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42" name="Oval 1541"/>
            <p:cNvSpPr/>
            <p:nvPr/>
          </p:nvSpPr>
          <p:spPr>
            <a:xfrm>
              <a:off x="2286418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43" name="Oval 1542"/>
            <p:cNvSpPr/>
            <p:nvPr/>
          </p:nvSpPr>
          <p:spPr>
            <a:xfrm>
              <a:off x="2331536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44" name="Oval 1543"/>
            <p:cNvSpPr/>
            <p:nvPr/>
          </p:nvSpPr>
          <p:spPr>
            <a:xfrm>
              <a:off x="2376654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45" name="Oval 1544"/>
            <p:cNvSpPr/>
            <p:nvPr/>
          </p:nvSpPr>
          <p:spPr>
            <a:xfrm>
              <a:off x="2421771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46" name="Oval 1545"/>
            <p:cNvSpPr/>
            <p:nvPr/>
          </p:nvSpPr>
          <p:spPr>
            <a:xfrm>
              <a:off x="2466889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47" name="Oval 1546"/>
            <p:cNvSpPr/>
            <p:nvPr/>
          </p:nvSpPr>
          <p:spPr>
            <a:xfrm>
              <a:off x="2512007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48" name="Oval 1547"/>
            <p:cNvSpPr/>
            <p:nvPr/>
          </p:nvSpPr>
          <p:spPr>
            <a:xfrm>
              <a:off x="1790124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49" name="Oval 1548"/>
            <p:cNvSpPr/>
            <p:nvPr/>
          </p:nvSpPr>
          <p:spPr>
            <a:xfrm>
              <a:off x="2602242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50" name="Oval 1549"/>
            <p:cNvSpPr/>
            <p:nvPr/>
          </p:nvSpPr>
          <p:spPr>
            <a:xfrm>
              <a:off x="2647360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51" name="Oval 1550"/>
            <p:cNvSpPr/>
            <p:nvPr/>
          </p:nvSpPr>
          <p:spPr>
            <a:xfrm>
              <a:off x="2692477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52" name="Oval 1551"/>
            <p:cNvSpPr/>
            <p:nvPr/>
          </p:nvSpPr>
          <p:spPr>
            <a:xfrm>
              <a:off x="2737595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53" name="Oval 1552"/>
            <p:cNvSpPr/>
            <p:nvPr/>
          </p:nvSpPr>
          <p:spPr>
            <a:xfrm>
              <a:off x="2782713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54" name="Oval 1553"/>
            <p:cNvSpPr/>
            <p:nvPr/>
          </p:nvSpPr>
          <p:spPr>
            <a:xfrm>
              <a:off x="2827830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55" name="Oval 1554"/>
            <p:cNvSpPr/>
            <p:nvPr/>
          </p:nvSpPr>
          <p:spPr>
            <a:xfrm>
              <a:off x="2872948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56" name="Oval 1555"/>
            <p:cNvSpPr/>
            <p:nvPr/>
          </p:nvSpPr>
          <p:spPr>
            <a:xfrm>
              <a:off x="2918066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57" name="Oval 1556"/>
            <p:cNvSpPr/>
            <p:nvPr/>
          </p:nvSpPr>
          <p:spPr>
            <a:xfrm>
              <a:off x="2963183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58" name="Oval 1557"/>
            <p:cNvSpPr/>
            <p:nvPr/>
          </p:nvSpPr>
          <p:spPr>
            <a:xfrm>
              <a:off x="3008301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59" name="Oval 1558"/>
            <p:cNvSpPr/>
            <p:nvPr/>
          </p:nvSpPr>
          <p:spPr>
            <a:xfrm>
              <a:off x="3053419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60" name="Oval 1559"/>
            <p:cNvSpPr/>
            <p:nvPr/>
          </p:nvSpPr>
          <p:spPr>
            <a:xfrm>
              <a:off x="3098536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61" name="Oval 1560"/>
            <p:cNvSpPr/>
            <p:nvPr/>
          </p:nvSpPr>
          <p:spPr>
            <a:xfrm>
              <a:off x="3143654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62" name="Oval 1561"/>
            <p:cNvSpPr/>
            <p:nvPr/>
          </p:nvSpPr>
          <p:spPr>
            <a:xfrm>
              <a:off x="3188772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63" name="Oval 1562"/>
            <p:cNvSpPr/>
            <p:nvPr/>
          </p:nvSpPr>
          <p:spPr>
            <a:xfrm>
              <a:off x="3233889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64" name="Oval 1563"/>
            <p:cNvSpPr/>
            <p:nvPr/>
          </p:nvSpPr>
          <p:spPr>
            <a:xfrm>
              <a:off x="3279007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65" name="Oval 1564"/>
            <p:cNvSpPr/>
            <p:nvPr/>
          </p:nvSpPr>
          <p:spPr>
            <a:xfrm>
              <a:off x="2557124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66" name="Oval 1565"/>
            <p:cNvSpPr/>
            <p:nvPr/>
          </p:nvSpPr>
          <p:spPr>
            <a:xfrm>
              <a:off x="301241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67" name="Oval 1566"/>
            <p:cNvSpPr/>
            <p:nvPr/>
          </p:nvSpPr>
          <p:spPr>
            <a:xfrm>
              <a:off x="346359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68" name="Oval 1567"/>
            <p:cNvSpPr/>
            <p:nvPr/>
          </p:nvSpPr>
          <p:spPr>
            <a:xfrm>
              <a:off x="391477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69" name="Oval 1568"/>
            <p:cNvSpPr/>
            <p:nvPr/>
          </p:nvSpPr>
          <p:spPr>
            <a:xfrm>
              <a:off x="436594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70" name="Oval 1569"/>
            <p:cNvSpPr/>
            <p:nvPr/>
          </p:nvSpPr>
          <p:spPr>
            <a:xfrm>
              <a:off x="481712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71" name="Oval 1570"/>
            <p:cNvSpPr/>
            <p:nvPr/>
          </p:nvSpPr>
          <p:spPr>
            <a:xfrm>
              <a:off x="526830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72" name="Oval 1571"/>
            <p:cNvSpPr/>
            <p:nvPr/>
          </p:nvSpPr>
          <p:spPr>
            <a:xfrm>
              <a:off x="571947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73" name="Oval 1572"/>
            <p:cNvSpPr/>
            <p:nvPr/>
          </p:nvSpPr>
          <p:spPr>
            <a:xfrm>
              <a:off x="617065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74" name="Oval 1573"/>
            <p:cNvSpPr/>
            <p:nvPr/>
          </p:nvSpPr>
          <p:spPr>
            <a:xfrm>
              <a:off x="662183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75" name="Oval 1574"/>
            <p:cNvSpPr/>
            <p:nvPr/>
          </p:nvSpPr>
          <p:spPr>
            <a:xfrm>
              <a:off x="707300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76" name="Oval 1575"/>
            <p:cNvSpPr/>
            <p:nvPr/>
          </p:nvSpPr>
          <p:spPr>
            <a:xfrm>
              <a:off x="752418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77" name="Oval 1576"/>
            <p:cNvSpPr/>
            <p:nvPr/>
          </p:nvSpPr>
          <p:spPr>
            <a:xfrm>
              <a:off x="797536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78" name="Oval 1577"/>
            <p:cNvSpPr/>
            <p:nvPr/>
          </p:nvSpPr>
          <p:spPr>
            <a:xfrm>
              <a:off x="842653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79" name="Oval 1578"/>
            <p:cNvSpPr/>
            <p:nvPr/>
          </p:nvSpPr>
          <p:spPr>
            <a:xfrm>
              <a:off x="887771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80" name="Oval 1579"/>
            <p:cNvSpPr/>
            <p:nvPr/>
          </p:nvSpPr>
          <p:spPr>
            <a:xfrm>
              <a:off x="932889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81" name="Oval 1580"/>
            <p:cNvSpPr/>
            <p:nvPr/>
          </p:nvSpPr>
          <p:spPr>
            <a:xfrm>
              <a:off x="978006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82" name="Oval 1581"/>
            <p:cNvSpPr/>
            <p:nvPr/>
          </p:nvSpPr>
          <p:spPr>
            <a:xfrm>
              <a:off x="256124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83" name="Oval 1582"/>
            <p:cNvSpPr/>
            <p:nvPr/>
          </p:nvSpPr>
          <p:spPr>
            <a:xfrm>
              <a:off x="1068242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84" name="Oval 1583"/>
            <p:cNvSpPr/>
            <p:nvPr/>
          </p:nvSpPr>
          <p:spPr>
            <a:xfrm>
              <a:off x="1113359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85" name="Oval 1584"/>
            <p:cNvSpPr/>
            <p:nvPr/>
          </p:nvSpPr>
          <p:spPr>
            <a:xfrm>
              <a:off x="1158477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86" name="Oval 1585"/>
            <p:cNvSpPr/>
            <p:nvPr/>
          </p:nvSpPr>
          <p:spPr>
            <a:xfrm>
              <a:off x="1203595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87" name="Oval 1586"/>
            <p:cNvSpPr/>
            <p:nvPr/>
          </p:nvSpPr>
          <p:spPr>
            <a:xfrm>
              <a:off x="1248712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88" name="Oval 1587"/>
            <p:cNvSpPr/>
            <p:nvPr/>
          </p:nvSpPr>
          <p:spPr>
            <a:xfrm>
              <a:off x="1293830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89" name="Oval 1588"/>
            <p:cNvSpPr/>
            <p:nvPr/>
          </p:nvSpPr>
          <p:spPr>
            <a:xfrm>
              <a:off x="1338948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90" name="Oval 1589"/>
            <p:cNvSpPr/>
            <p:nvPr/>
          </p:nvSpPr>
          <p:spPr>
            <a:xfrm>
              <a:off x="1384065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91" name="Oval 1590"/>
            <p:cNvSpPr/>
            <p:nvPr/>
          </p:nvSpPr>
          <p:spPr>
            <a:xfrm>
              <a:off x="1429183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92" name="Oval 1591"/>
            <p:cNvSpPr/>
            <p:nvPr/>
          </p:nvSpPr>
          <p:spPr>
            <a:xfrm>
              <a:off x="1474301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93" name="Oval 1592"/>
            <p:cNvSpPr/>
            <p:nvPr/>
          </p:nvSpPr>
          <p:spPr>
            <a:xfrm>
              <a:off x="1519418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94" name="Oval 1593"/>
            <p:cNvSpPr/>
            <p:nvPr/>
          </p:nvSpPr>
          <p:spPr>
            <a:xfrm>
              <a:off x="1564536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95" name="Oval 1594"/>
            <p:cNvSpPr/>
            <p:nvPr/>
          </p:nvSpPr>
          <p:spPr>
            <a:xfrm>
              <a:off x="1609654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96" name="Oval 1595"/>
            <p:cNvSpPr/>
            <p:nvPr/>
          </p:nvSpPr>
          <p:spPr>
            <a:xfrm>
              <a:off x="1654771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97" name="Oval 1596"/>
            <p:cNvSpPr/>
            <p:nvPr/>
          </p:nvSpPr>
          <p:spPr>
            <a:xfrm>
              <a:off x="1699889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98" name="Oval 1597"/>
            <p:cNvSpPr/>
            <p:nvPr/>
          </p:nvSpPr>
          <p:spPr>
            <a:xfrm>
              <a:off x="1745006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99" name="Oval 1598"/>
            <p:cNvSpPr/>
            <p:nvPr/>
          </p:nvSpPr>
          <p:spPr>
            <a:xfrm>
              <a:off x="1023124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00" name="Oval 1599"/>
            <p:cNvSpPr/>
            <p:nvPr/>
          </p:nvSpPr>
          <p:spPr>
            <a:xfrm>
              <a:off x="3324125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01" name="Oval 1600"/>
            <p:cNvSpPr/>
            <p:nvPr/>
          </p:nvSpPr>
          <p:spPr>
            <a:xfrm>
              <a:off x="3369242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02" name="Oval 1601"/>
            <p:cNvSpPr/>
            <p:nvPr/>
          </p:nvSpPr>
          <p:spPr>
            <a:xfrm>
              <a:off x="3414360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03" name="Oval 1602"/>
            <p:cNvSpPr/>
            <p:nvPr/>
          </p:nvSpPr>
          <p:spPr>
            <a:xfrm>
              <a:off x="3504595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04" name="Oval 1603"/>
            <p:cNvSpPr/>
            <p:nvPr/>
          </p:nvSpPr>
          <p:spPr>
            <a:xfrm>
              <a:off x="3549713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05" name="Oval 1604"/>
            <p:cNvSpPr/>
            <p:nvPr/>
          </p:nvSpPr>
          <p:spPr>
            <a:xfrm>
              <a:off x="3594830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06" name="Oval 1605"/>
            <p:cNvSpPr/>
            <p:nvPr/>
          </p:nvSpPr>
          <p:spPr>
            <a:xfrm>
              <a:off x="3639948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07" name="Oval 1606"/>
            <p:cNvSpPr/>
            <p:nvPr/>
          </p:nvSpPr>
          <p:spPr>
            <a:xfrm>
              <a:off x="3685066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08" name="Oval 1607"/>
            <p:cNvSpPr/>
            <p:nvPr/>
          </p:nvSpPr>
          <p:spPr>
            <a:xfrm>
              <a:off x="3730183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09" name="Oval 1608"/>
            <p:cNvSpPr/>
            <p:nvPr/>
          </p:nvSpPr>
          <p:spPr>
            <a:xfrm>
              <a:off x="3459478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10" name="Freeform 1609"/>
            <p:cNvSpPr/>
            <p:nvPr/>
          </p:nvSpPr>
          <p:spPr>
            <a:xfrm>
              <a:off x="1772690" y="2238132"/>
              <a:ext cx="624468" cy="507224"/>
            </a:xfrm>
            <a:custGeom>
              <a:avLst/>
              <a:gdLst>
                <a:gd name="connsiteX0" fmla="*/ 402729 w 1405372"/>
                <a:gd name="connsiteY0" fmla="*/ 60960 h 1018903"/>
                <a:gd name="connsiteX1" fmla="*/ 254683 w 1405372"/>
                <a:gd name="connsiteY1" fmla="*/ 174172 h 1018903"/>
                <a:gd name="connsiteX2" fmla="*/ 106637 w 1405372"/>
                <a:gd name="connsiteY2" fmla="*/ 252549 h 1018903"/>
                <a:gd name="connsiteX3" fmla="*/ 19552 w 1405372"/>
                <a:gd name="connsiteY3" fmla="*/ 435429 h 1018903"/>
                <a:gd name="connsiteX4" fmla="*/ 2134 w 1405372"/>
                <a:gd name="connsiteY4" fmla="*/ 513806 h 1018903"/>
                <a:gd name="connsiteX5" fmla="*/ 185014 w 1405372"/>
                <a:gd name="connsiteY5" fmla="*/ 783772 h 1018903"/>
                <a:gd name="connsiteX6" fmla="*/ 446272 w 1405372"/>
                <a:gd name="connsiteY6" fmla="*/ 923109 h 1018903"/>
                <a:gd name="connsiteX7" fmla="*/ 855574 w 1405372"/>
                <a:gd name="connsiteY7" fmla="*/ 1018903 h 1018903"/>
                <a:gd name="connsiteX8" fmla="*/ 1264877 w 1405372"/>
                <a:gd name="connsiteY8" fmla="*/ 879566 h 1018903"/>
                <a:gd name="connsiteX9" fmla="*/ 1378089 w 1405372"/>
                <a:gd name="connsiteY9" fmla="*/ 687977 h 1018903"/>
                <a:gd name="connsiteX10" fmla="*/ 1404214 w 1405372"/>
                <a:gd name="connsiteY10" fmla="*/ 583475 h 1018903"/>
                <a:gd name="connsiteX11" fmla="*/ 1291003 w 1405372"/>
                <a:gd name="connsiteY11" fmla="*/ 278675 h 1018903"/>
                <a:gd name="connsiteX12" fmla="*/ 1195209 w 1405372"/>
                <a:gd name="connsiteY12" fmla="*/ 139337 h 1018903"/>
                <a:gd name="connsiteX13" fmla="*/ 1099414 w 1405372"/>
                <a:gd name="connsiteY13" fmla="*/ 87086 h 1018903"/>
                <a:gd name="connsiteX14" fmla="*/ 1055872 w 1405372"/>
                <a:gd name="connsiteY14" fmla="*/ 43543 h 1018903"/>
                <a:gd name="connsiteX15" fmla="*/ 942660 w 1405372"/>
                <a:gd name="connsiteY15" fmla="*/ 0 h 1018903"/>
                <a:gd name="connsiteX16" fmla="*/ 568192 w 1405372"/>
                <a:gd name="connsiteY16" fmla="*/ 17417 h 1018903"/>
                <a:gd name="connsiteX17" fmla="*/ 402729 w 1405372"/>
                <a:gd name="connsiteY17" fmla="*/ 60960 h 1018903"/>
                <a:gd name="connsiteX0" fmla="*/ 402729 w 1405372"/>
                <a:gd name="connsiteY0" fmla="*/ 60960 h 1018903"/>
                <a:gd name="connsiteX1" fmla="*/ 254683 w 1405372"/>
                <a:gd name="connsiteY1" fmla="*/ 174172 h 1018903"/>
                <a:gd name="connsiteX2" fmla="*/ 106637 w 1405372"/>
                <a:gd name="connsiteY2" fmla="*/ 252549 h 1018903"/>
                <a:gd name="connsiteX3" fmla="*/ 19552 w 1405372"/>
                <a:gd name="connsiteY3" fmla="*/ 435429 h 1018903"/>
                <a:gd name="connsiteX4" fmla="*/ 2134 w 1405372"/>
                <a:gd name="connsiteY4" fmla="*/ 513806 h 1018903"/>
                <a:gd name="connsiteX5" fmla="*/ 185014 w 1405372"/>
                <a:gd name="connsiteY5" fmla="*/ 783772 h 1018903"/>
                <a:gd name="connsiteX6" fmla="*/ 647040 w 1405372"/>
                <a:gd name="connsiteY6" fmla="*/ 923109 h 1018903"/>
                <a:gd name="connsiteX7" fmla="*/ 855574 w 1405372"/>
                <a:gd name="connsiteY7" fmla="*/ 1018903 h 1018903"/>
                <a:gd name="connsiteX8" fmla="*/ 1264877 w 1405372"/>
                <a:gd name="connsiteY8" fmla="*/ 879566 h 1018903"/>
                <a:gd name="connsiteX9" fmla="*/ 1378089 w 1405372"/>
                <a:gd name="connsiteY9" fmla="*/ 687977 h 1018903"/>
                <a:gd name="connsiteX10" fmla="*/ 1404214 w 1405372"/>
                <a:gd name="connsiteY10" fmla="*/ 583475 h 1018903"/>
                <a:gd name="connsiteX11" fmla="*/ 1291003 w 1405372"/>
                <a:gd name="connsiteY11" fmla="*/ 278675 h 1018903"/>
                <a:gd name="connsiteX12" fmla="*/ 1195209 w 1405372"/>
                <a:gd name="connsiteY12" fmla="*/ 139337 h 1018903"/>
                <a:gd name="connsiteX13" fmla="*/ 1099414 w 1405372"/>
                <a:gd name="connsiteY13" fmla="*/ 87086 h 1018903"/>
                <a:gd name="connsiteX14" fmla="*/ 1055872 w 1405372"/>
                <a:gd name="connsiteY14" fmla="*/ 43543 h 1018903"/>
                <a:gd name="connsiteX15" fmla="*/ 942660 w 1405372"/>
                <a:gd name="connsiteY15" fmla="*/ 0 h 1018903"/>
                <a:gd name="connsiteX16" fmla="*/ 568192 w 1405372"/>
                <a:gd name="connsiteY16" fmla="*/ 17417 h 1018903"/>
                <a:gd name="connsiteX17" fmla="*/ 402729 w 1405372"/>
                <a:gd name="connsiteY17" fmla="*/ 60960 h 10189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405372" h="1018903">
                  <a:moveTo>
                    <a:pt x="402729" y="60960"/>
                  </a:moveTo>
                  <a:cubicBezTo>
                    <a:pt x="350478" y="87086"/>
                    <a:pt x="306840" y="140423"/>
                    <a:pt x="254683" y="174172"/>
                  </a:cubicBezTo>
                  <a:cubicBezTo>
                    <a:pt x="207803" y="204506"/>
                    <a:pt x="143990" y="211045"/>
                    <a:pt x="106637" y="252549"/>
                  </a:cubicBezTo>
                  <a:cubicBezTo>
                    <a:pt x="61469" y="302735"/>
                    <a:pt x="48580" y="374469"/>
                    <a:pt x="19552" y="435429"/>
                  </a:cubicBezTo>
                  <a:cubicBezTo>
                    <a:pt x="13746" y="461555"/>
                    <a:pt x="0" y="487128"/>
                    <a:pt x="2134" y="513806"/>
                  </a:cubicBezTo>
                  <a:cubicBezTo>
                    <a:pt x="13947" y="661466"/>
                    <a:pt x="54661" y="697794"/>
                    <a:pt x="185014" y="783772"/>
                  </a:cubicBezTo>
                  <a:cubicBezTo>
                    <a:pt x="267404" y="838114"/>
                    <a:pt x="554682" y="888307"/>
                    <a:pt x="647040" y="923109"/>
                  </a:cubicBezTo>
                  <a:cubicBezTo>
                    <a:pt x="836118" y="994356"/>
                    <a:pt x="704622" y="1000035"/>
                    <a:pt x="855574" y="1018903"/>
                  </a:cubicBezTo>
                  <a:cubicBezTo>
                    <a:pt x="1012865" y="992688"/>
                    <a:pt x="1150526" y="1005353"/>
                    <a:pt x="1264877" y="879566"/>
                  </a:cubicBezTo>
                  <a:cubicBezTo>
                    <a:pt x="1314775" y="824678"/>
                    <a:pt x="1340352" y="751840"/>
                    <a:pt x="1378089" y="687977"/>
                  </a:cubicBezTo>
                  <a:cubicBezTo>
                    <a:pt x="1386797" y="653143"/>
                    <a:pt x="1405372" y="619362"/>
                    <a:pt x="1404214" y="583475"/>
                  </a:cubicBezTo>
                  <a:cubicBezTo>
                    <a:pt x="1399983" y="452329"/>
                    <a:pt x="1357699" y="385389"/>
                    <a:pt x="1291003" y="278675"/>
                  </a:cubicBezTo>
                  <a:cubicBezTo>
                    <a:pt x="1261131" y="230879"/>
                    <a:pt x="1235064" y="179192"/>
                    <a:pt x="1195209" y="139337"/>
                  </a:cubicBezTo>
                  <a:cubicBezTo>
                    <a:pt x="1169490" y="113618"/>
                    <a:pt x="1129387" y="107692"/>
                    <a:pt x="1099414" y="87086"/>
                  </a:cubicBezTo>
                  <a:cubicBezTo>
                    <a:pt x="1082500" y="75457"/>
                    <a:pt x="1073815" y="53511"/>
                    <a:pt x="1055872" y="43543"/>
                  </a:cubicBezTo>
                  <a:cubicBezTo>
                    <a:pt x="1020528" y="23907"/>
                    <a:pt x="942660" y="0"/>
                    <a:pt x="942660" y="0"/>
                  </a:cubicBezTo>
                  <a:lnTo>
                    <a:pt x="568192" y="17417"/>
                  </a:lnTo>
                  <a:cubicBezTo>
                    <a:pt x="515731" y="20857"/>
                    <a:pt x="454980" y="34834"/>
                    <a:pt x="402729" y="60960"/>
                  </a:cubicBezTo>
                  <a:close/>
                </a:path>
              </a:pathLst>
            </a:cu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11" name="Freeform 1610"/>
            <p:cNvSpPr/>
            <p:nvPr/>
          </p:nvSpPr>
          <p:spPr>
            <a:xfrm>
              <a:off x="2040319" y="2327342"/>
              <a:ext cx="267629" cy="223025"/>
            </a:xfrm>
            <a:custGeom>
              <a:avLst/>
              <a:gdLst>
                <a:gd name="connsiteX0" fmla="*/ 253857 w 649181"/>
                <a:gd name="connsiteY0" fmla="*/ 60960 h 495352"/>
                <a:gd name="connsiteX1" fmla="*/ 114520 w 649181"/>
                <a:gd name="connsiteY1" fmla="*/ 104503 h 495352"/>
                <a:gd name="connsiteX2" fmla="*/ 18725 w 649181"/>
                <a:gd name="connsiteY2" fmla="*/ 182880 h 495352"/>
                <a:gd name="connsiteX3" fmla="*/ 1308 w 649181"/>
                <a:gd name="connsiteY3" fmla="*/ 235131 h 495352"/>
                <a:gd name="connsiteX4" fmla="*/ 53560 w 649181"/>
                <a:gd name="connsiteY4" fmla="*/ 330926 h 495352"/>
                <a:gd name="connsiteX5" fmla="*/ 236440 w 649181"/>
                <a:gd name="connsiteY5" fmla="*/ 452846 h 495352"/>
                <a:gd name="connsiteX6" fmla="*/ 279982 w 649181"/>
                <a:gd name="connsiteY6" fmla="*/ 478971 h 495352"/>
                <a:gd name="connsiteX7" fmla="*/ 428028 w 649181"/>
                <a:gd name="connsiteY7" fmla="*/ 478971 h 495352"/>
                <a:gd name="connsiteX8" fmla="*/ 497697 w 649181"/>
                <a:gd name="connsiteY8" fmla="*/ 470263 h 495352"/>
                <a:gd name="connsiteX9" fmla="*/ 523822 w 649181"/>
                <a:gd name="connsiteY9" fmla="*/ 452846 h 495352"/>
                <a:gd name="connsiteX10" fmla="*/ 610908 w 649181"/>
                <a:gd name="connsiteY10" fmla="*/ 383177 h 495352"/>
                <a:gd name="connsiteX11" fmla="*/ 637034 w 649181"/>
                <a:gd name="connsiteY11" fmla="*/ 365760 h 495352"/>
                <a:gd name="connsiteX12" fmla="*/ 645742 w 649181"/>
                <a:gd name="connsiteY12" fmla="*/ 330926 h 495352"/>
                <a:gd name="connsiteX13" fmla="*/ 558657 w 649181"/>
                <a:gd name="connsiteY13" fmla="*/ 139337 h 495352"/>
                <a:gd name="connsiteX14" fmla="*/ 549948 w 649181"/>
                <a:gd name="connsiteY14" fmla="*/ 113211 h 495352"/>
                <a:gd name="connsiteX15" fmla="*/ 506405 w 649181"/>
                <a:gd name="connsiteY15" fmla="*/ 69668 h 495352"/>
                <a:gd name="connsiteX16" fmla="*/ 462862 w 649181"/>
                <a:gd name="connsiteY16" fmla="*/ 8708 h 495352"/>
                <a:gd name="connsiteX17" fmla="*/ 384485 w 649181"/>
                <a:gd name="connsiteY17" fmla="*/ 0 h 495352"/>
                <a:gd name="connsiteX18" fmla="*/ 349651 w 649181"/>
                <a:gd name="connsiteY18" fmla="*/ 8708 h 495352"/>
                <a:gd name="connsiteX19" fmla="*/ 306108 w 649181"/>
                <a:gd name="connsiteY19" fmla="*/ 52251 h 495352"/>
                <a:gd name="connsiteX20" fmla="*/ 253857 w 649181"/>
                <a:gd name="connsiteY20" fmla="*/ 60960 h 4953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49181" h="495352">
                  <a:moveTo>
                    <a:pt x="253857" y="60960"/>
                  </a:moveTo>
                  <a:cubicBezTo>
                    <a:pt x="207411" y="75474"/>
                    <a:pt x="157719" y="82104"/>
                    <a:pt x="114520" y="104503"/>
                  </a:cubicBezTo>
                  <a:cubicBezTo>
                    <a:pt x="77893" y="123495"/>
                    <a:pt x="18725" y="182880"/>
                    <a:pt x="18725" y="182880"/>
                  </a:cubicBezTo>
                  <a:cubicBezTo>
                    <a:pt x="12919" y="200297"/>
                    <a:pt x="0" y="216819"/>
                    <a:pt x="1308" y="235131"/>
                  </a:cubicBezTo>
                  <a:cubicBezTo>
                    <a:pt x="4661" y="282077"/>
                    <a:pt x="23352" y="304272"/>
                    <a:pt x="53560" y="330926"/>
                  </a:cubicBezTo>
                  <a:cubicBezTo>
                    <a:pt x="185696" y="447515"/>
                    <a:pt x="126316" y="421380"/>
                    <a:pt x="236440" y="452846"/>
                  </a:cubicBezTo>
                  <a:cubicBezTo>
                    <a:pt x="250954" y="461554"/>
                    <a:pt x="263804" y="473993"/>
                    <a:pt x="279982" y="478971"/>
                  </a:cubicBezTo>
                  <a:cubicBezTo>
                    <a:pt x="333219" y="495352"/>
                    <a:pt x="374143" y="485310"/>
                    <a:pt x="428028" y="478971"/>
                  </a:cubicBezTo>
                  <a:lnTo>
                    <a:pt x="497697" y="470263"/>
                  </a:lnTo>
                  <a:cubicBezTo>
                    <a:pt x="506405" y="464457"/>
                    <a:pt x="515526" y="459227"/>
                    <a:pt x="523822" y="452846"/>
                  </a:cubicBezTo>
                  <a:cubicBezTo>
                    <a:pt x="553288" y="430180"/>
                    <a:pt x="579976" y="403798"/>
                    <a:pt x="610908" y="383177"/>
                  </a:cubicBezTo>
                  <a:lnTo>
                    <a:pt x="637034" y="365760"/>
                  </a:lnTo>
                  <a:cubicBezTo>
                    <a:pt x="639937" y="354149"/>
                    <a:pt x="649181" y="342390"/>
                    <a:pt x="645742" y="330926"/>
                  </a:cubicBezTo>
                  <a:cubicBezTo>
                    <a:pt x="614160" y="225652"/>
                    <a:pt x="593172" y="216996"/>
                    <a:pt x="558657" y="139337"/>
                  </a:cubicBezTo>
                  <a:cubicBezTo>
                    <a:pt x="554929" y="130948"/>
                    <a:pt x="555456" y="120555"/>
                    <a:pt x="549948" y="113211"/>
                  </a:cubicBezTo>
                  <a:cubicBezTo>
                    <a:pt x="537632" y="96790"/>
                    <a:pt x="519007" y="85871"/>
                    <a:pt x="506405" y="69668"/>
                  </a:cubicBezTo>
                  <a:cubicBezTo>
                    <a:pt x="492337" y="51580"/>
                    <a:pt x="489765" y="17676"/>
                    <a:pt x="462862" y="8708"/>
                  </a:cubicBezTo>
                  <a:cubicBezTo>
                    <a:pt x="437924" y="396"/>
                    <a:pt x="410611" y="2903"/>
                    <a:pt x="384485" y="0"/>
                  </a:cubicBezTo>
                  <a:cubicBezTo>
                    <a:pt x="372874" y="2903"/>
                    <a:pt x="359610" y="2069"/>
                    <a:pt x="349651" y="8708"/>
                  </a:cubicBezTo>
                  <a:cubicBezTo>
                    <a:pt x="332572" y="20094"/>
                    <a:pt x="326634" y="52251"/>
                    <a:pt x="306108" y="52251"/>
                  </a:cubicBezTo>
                  <a:lnTo>
                    <a:pt x="253857" y="60960"/>
                  </a:lnTo>
                  <a:close/>
                </a:path>
              </a:pathLst>
            </a:custGeom>
            <a:solidFill>
              <a:srgbClr val="1F497D">
                <a:lumMod val="75000"/>
              </a:srgbClr>
            </a:solidFill>
            <a:ln w="25400" cap="flat" cmpd="sng" algn="ctr">
              <a:solidFill>
                <a:srgbClr val="1F497D">
                  <a:lumMod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12" name="Oval 1611"/>
            <p:cNvSpPr>
              <a:spLocks/>
            </p:cNvSpPr>
            <p:nvPr/>
          </p:nvSpPr>
          <p:spPr>
            <a:xfrm>
              <a:off x="3296224" y="2683977"/>
              <a:ext cx="54864" cy="54864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9525" cap="flat" cmpd="sng" algn="ctr">
              <a:solidFill>
                <a:srgbClr val="FF9966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13" name="Oval 1612"/>
            <p:cNvSpPr>
              <a:spLocks/>
            </p:cNvSpPr>
            <p:nvPr/>
          </p:nvSpPr>
          <p:spPr>
            <a:xfrm>
              <a:off x="3125263" y="2759104"/>
              <a:ext cx="54864" cy="54864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9525" cap="flat" cmpd="sng" algn="ctr">
              <a:solidFill>
                <a:srgbClr val="FF9966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14" name="Oval 1613"/>
            <p:cNvSpPr>
              <a:spLocks/>
            </p:cNvSpPr>
            <p:nvPr/>
          </p:nvSpPr>
          <p:spPr>
            <a:xfrm>
              <a:off x="3262771" y="2759104"/>
              <a:ext cx="54864" cy="54864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9525" cap="flat" cmpd="sng" algn="ctr">
              <a:solidFill>
                <a:srgbClr val="FF9966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15" name="Oval 1614"/>
            <p:cNvSpPr>
              <a:spLocks/>
            </p:cNvSpPr>
            <p:nvPr/>
          </p:nvSpPr>
          <p:spPr>
            <a:xfrm>
              <a:off x="3574726" y="2759104"/>
              <a:ext cx="54864" cy="54864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9525" cap="flat" cmpd="sng" algn="ctr">
              <a:solidFill>
                <a:srgbClr val="FF9966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16" name="Oval 1615"/>
            <p:cNvSpPr>
              <a:spLocks/>
            </p:cNvSpPr>
            <p:nvPr/>
          </p:nvSpPr>
          <p:spPr>
            <a:xfrm>
              <a:off x="3530121" y="2701956"/>
              <a:ext cx="54864" cy="54864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9525" cap="flat" cmpd="sng" algn="ctr">
              <a:solidFill>
                <a:srgbClr val="FF9966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17" name="Oval 1616"/>
            <p:cNvSpPr>
              <a:spLocks/>
            </p:cNvSpPr>
            <p:nvPr/>
          </p:nvSpPr>
          <p:spPr>
            <a:xfrm>
              <a:off x="2712750" y="2759104"/>
              <a:ext cx="54864" cy="54864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9525" cap="flat" cmpd="sng" algn="ctr">
              <a:solidFill>
                <a:srgbClr val="FF9966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18" name="Oval 1617"/>
            <p:cNvSpPr>
              <a:spLocks/>
            </p:cNvSpPr>
            <p:nvPr/>
          </p:nvSpPr>
          <p:spPr>
            <a:xfrm>
              <a:off x="2717707" y="2585447"/>
              <a:ext cx="54864" cy="54864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9525" cap="flat" cmpd="sng" algn="ctr">
              <a:solidFill>
                <a:srgbClr val="FF9966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19" name="Oval 1618"/>
            <p:cNvSpPr>
              <a:spLocks/>
            </p:cNvSpPr>
            <p:nvPr/>
          </p:nvSpPr>
          <p:spPr>
            <a:xfrm>
              <a:off x="2850255" y="2759104"/>
              <a:ext cx="54864" cy="54864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9525" cap="flat" cmpd="sng" algn="ctr">
              <a:solidFill>
                <a:srgbClr val="FF9966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20" name="Oval 1619"/>
            <p:cNvSpPr>
              <a:spLocks/>
            </p:cNvSpPr>
            <p:nvPr/>
          </p:nvSpPr>
          <p:spPr>
            <a:xfrm>
              <a:off x="2300238" y="2759104"/>
              <a:ext cx="54864" cy="54864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9525" cap="flat" cmpd="sng" algn="ctr">
              <a:solidFill>
                <a:srgbClr val="FF9966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21" name="Oval 1620"/>
            <p:cNvSpPr>
              <a:spLocks/>
            </p:cNvSpPr>
            <p:nvPr/>
          </p:nvSpPr>
          <p:spPr>
            <a:xfrm>
              <a:off x="2040318" y="2759104"/>
              <a:ext cx="54864" cy="54864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9525" cap="flat" cmpd="sng" algn="ctr">
              <a:solidFill>
                <a:srgbClr val="FF9966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22" name="Oval 1621"/>
            <p:cNvSpPr>
              <a:spLocks/>
            </p:cNvSpPr>
            <p:nvPr/>
          </p:nvSpPr>
          <p:spPr>
            <a:xfrm>
              <a:off x="2437742" y="2759104"/>
              <a:ext cx="54864" cy="54864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9525" cap="flat" cmpd="sng" algn="ctr">
              <a:solidFill>
                <a:srgbClr val="FF9966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23" name="Oval 1622"/>
            <p:cNvSpPr>
              <a:spLocks/>
            </p:cNvSpPr>
            <p:nvPr/>
          </p:nvSpPr>
          <p:spPr>
            <a:xfrm>
              <a:off x="1817293" y="2759104"/>
              <a:ext cx="54864" cy="54864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9525" cap="flat" cmpd="sng" algn="ctr">
              <a:solidFill>
                <a:srgbClr val="FF9966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24" name="Oval 1623"/>
            <p:cNvSpPr>
              <a:spLocks/>
            </p:cNvSpPr>
            <p:nvPr/>
          </p:nvSpPr>
          <p:spPr>
            <a:xfrm>
              <a:off x="2977020" y="2665131"/>
              <a:ext cx="54864" cy="54864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9525" cap="flat" cmpd="sng" algn="ctr">
              <a:solidFill>
                <a:srgbClr val="FF9966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25" name="Oval 1624"/>
            <p:cNvSpPr>
              <a:spLocks/>
            </p:cNvSpPr>
            <p:nvPr/>
          </p:nvSpPr>
          <p:spPr>
            <a:xfrm>
              <a:off x="2504209" y="2430841"/>
              <a:ext cx="54864" cy="54864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9525" cap="flat" cmpd="sng" algn="ctr">
              <a:solidFill>
                <a:srgbClr val="FF9966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26" name="Oval 1625"/>
            <p:cNvSpPr>
              <a:spLocks/>
            </p:cNvSpPr>
            <p:nvPr/>
          </p:nvSpPr>
          <p:spPr>
            <a:xfrm>
              <a:off x="1337709" y="2759104"/>
              <a:ext cx="54864" cy="54864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9525" cap="flat" cmpd="sng" algn="ctr">
              <a:solidFill>
                <a:srgbClr val="FF9966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27" name="Oval 1626"/>
            <p:cNvSpPr>
              <a:spLocks/>
            </p:cNvSpPr>
            <p:nvPr/>
          </p:nvSpPr>
          <p:spPr>
            <a:xfrm>
              <a:off x="1612717" y="2759104"/>
              <a:ext cx="54864" cy="54864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9525" cap="flat" cmpd="sng" algn="ctr">
              <a:solidFill>
                <a:srgbClr val="FF9966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28" name="Oval 1627"/>
            <p:cNvSpPr>
              <a:spLocks/>
            </p:cNvSpPr>
            <p:nvPr/>
          </p:nvSpPr>
          <p:spPr>
            <a:xfrm>
              <a:off x="764618" y="2759104"/>
              <a:ext cx="54864" cy="54864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9525" cap="flat" cmpd="sng" algn="ctr">
              <a:solidFill>
                <a:srgbClr val="FF9966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29" name="Oval 1628"/>
            <p:cNvSpPr>
              <a:spLocks/>
            </p:cNvSpPr>
            <p:nvPr/>
          </p:nvSpPr>
          <p:spPr>
            <a:xfrm>
              <a:off x="523752" y="2759104"/>
              <a:ext cx="54864" cy="54864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9525" cap="flat" cmpd="sng" algn="ctr">
              <a:solidFill>
                <a:srgbClr val="FF9966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30" name="Oval 1629"/>
            <p:cNvSpPr>
              <a:spLocks/>
            </p:cNvSpPr>
            <p:nvPr/>
          </p:nvSpPr>
          <p:spPr>
            <a:xfrm>
              <a:off x="1200204" y="2759104"/>
              <a:ext cx="54864" cy="54864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9525" cap="flat" cmpd="sng" algn="ctr">
              <a:solidFill>
                <a:srgbClr val="FF9966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31" name="Oval 1630"/>
            <p:cNvSpPr>
              <a:spLocks/>
            </p:cNvSpPr>
            <p:nvPr/>
          </p:nvSpPr>
          <p:spPr>
            <a:xfrm>
              <a:off x="1304172" y="2638368"/>
              <a:ext cx="54864" cy="54864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9525" cap="flat" cmpd="sng" algn="ctr">
              <a:solidFill>
                <a:srgbClr val="FF9966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32" name="Oval 1631"/>
            <p:cNvSpPr>
              <a:spLocks/>
            </p:cNvSpPr>
            <p:nvPr/>
          </p:nvSpPr>
          <p:spPr>
            <a:xfrm>
              <a:off x="1029164" y="2682973"/>
              <a:ext cx="54864" cy="54864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9525" cap="flat" cmpd="sng" algn="ctr">
              <a:solidFill>
                <a:srgbClr val="FF9966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33" name="Oval 1632"/>
            <p:cNvSpPr>
              <a:spLocks/>
            </p:cNvSpPr>
            <p:nvPr/>
          </p:nvSpPr>
          <p:spPr>
            <a:xfrm>
              <a:off x="987643" y="2759104"/>
              <a:ext cx="54864" cy="54864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9525" cap="flat" cmpd="sng" algn="ctr">
              <a:solidFill>
                <a:srgbClr val="FF9966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34" name="Oval 1633"/>
            <p:cNvSpPr>
              <a:spLocks/>
            </p:cNvSpPr>
            <p:nvPr/>
          </p:nvSpPr>
          <p:spPr>
            <a:xfrm>
              <a:off x="616651" y="2682973"/>
              <a:ext cx="54864" cy="54864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9525" cap="flat" cmpd="sng" algn="ctr">
              <a:solidFill>
                <a:srgbClr val="FF9966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35" name="Oval 1634"/>
            <p:cNvSpPr>
              <a:spLocks/>
            </p:cNvSpPr>
            <p:nvPr/>
          </p:nvSpPr>
          <p:spPr>
            <a:xfrm>
              <a:off x="389937" y="2706135"/>
              <a:ext cx="54864" cy="54864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9525" cap="flat" cmpd="sng" algn="ctr">
              <a:solidFill>
                <a:srgbClr val="FF9966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36" name="Oval 1635"/>
            <p:cNvSpPr>
              <a:spLocks/>
            </p:cNvSpPr>
            <p:nvPr/>
          </p:nvSpPr>
          <p:spPr>
            <a:xfrm>
              <a:off x="754156" y="2682973"/>
              <a:ext cx="54864" cy="54864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9525" cap="flat" cmpd="sng" algn="ctr">
              <a:solidFill>
                <a:srgbClr val="FF9966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37" name="Oval 1636"/>
            <p:cNvSpPr>
              <a:spLocks/>
            </p:cNvSpPr>
            <p:nvPr/>
          </p:nvSpPr>
          <p:spPr>
            <a:xfrm>
              <a:off x="2414999" y="2326132"/>
              <a:ext cx="54864" cy="54864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9525" cap="flat" cmpd="sng" algn="ctr">
              <a:solidFill>
                <a:srgbClr val="FF9966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38" name="Oval 1637"/>
            <p:cNvSpPr>
              <a:spLocks/>
            </p:cNvSpPr>
            <p:nvPr/>
          </p:nvSpPr>
          <p:spPr>
            <a:xfrm>
              <a:off x="2139990" y="2147712"/>
              <a:ext cx="54864" cy="54864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9525" cap="flat" cmpd="sng" algn="ctr">
              <a:solidFill>
                <a:srgbClr val="FF9966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39" name="Oval 1638"/>
            <p:cNvSpPr>
              <a:spLocks/>
            </p:cNvSpPr>
            <p:nvPr/>
          </p:nvSpPr>
          <p:spPr>
            <a:xfrm>
              <a:off x="2002486" y="2103107"/>
              <a:ext cx="54864" cy="54864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9525" cap="flat" cmpd="sng" algn="ctr">
              <a:solidFill>
                <a:srgbClr val="FF9966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40" name="Oval 1639"/>
            <p:cNvSpPr>
              <a:spLocks/>
            </p:cNvSpPr>
            <p:nvPr/>
          </p:nvSpPr>
          <p:spPr>
            <a:xfrm>
              <a:off x="2277495" y="2219080"/>
              <a:ext cx="54864" cy="54864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9525" cap="flat" cmpd="sng" algn="ctr">
              <a:solidFill>
                <a:srgbClr val="FF9966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41" name="Oval 1640"/>
            <p:cNvSpPr>
              <a:spLocks/>
            </p:cNvSpPr>
            <p:nvPr/>
          </p:nvSpPr>
          <p:spPr>
            <a:xfrm>
              <a:off x="1727478" y="2326132"/>
              <a:ext cx="54864" cy="54864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9525" cap="flat" cmpd="sng" algn="ctr">
              <a:solidFill>
                <a:srgbClr val="FF9966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42" name="Oval 1641"/>
            <p:cNvSpPr>
              <a:spLocks/>
            </p:cNvSpPr>
            <p:nvPr/>
          </p:nvSpPr>
          <p:spPr>
            <a:xfrm>
              <a:off x="1589974" y="2504553"/>
              <a:ext cx="54864" cy="54864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9525" cap="flat" cmpd="sng" algn="ctr">
              <a:solidFill>
                <a:srgbClr val="FF9966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43" name="Oval 1642"/>
            <p:cNvSpPr>
              <a:spLocks/>
            </p:cNvSpPr>
            <p:nvPr/>
          </p:nvSpPr>
          <p:spPr>
            <a:xfrm>
              <a:off x="1864982" y="2147712"/>
              <a:ext cx="54864" cy="54864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9525" cap="flat" cmpd="sng" algn="ctr">
              <a:solidFill>
                <a:srgbClr val="FF9966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44" name="Freeform 1643"/>
            <p:cNvSpPr/>
            <p:nvPr/>
          </p:nvSpPr>
          <p:spPr>
            <a:xfrm>
              <a:off x="1454732" y="2639578"/>
              <a:ext cx="207807" cy="76200"/>
            </a:xfrm>
            <a:custGeom>
              <a:avLst/>
              <a:gdLst>
                <a:gd name="connsiteX0" fmla="*/ 14288 w 116626"/>
                <a:gd name="connsiteY0" fmla="*/ 33115 h 137071"/>
                <a:gd name="connsiteX1" fmla="*/ 90488 w 116626"/>
                <a:gd name="connsiteY1" fmla="*/ 99790 h 137071"/>
                <a:gd name="connsiteX2" fmla="*/ 109538 w 116626"/>
                <a:gd name="connsiteY2" fmla="*/ 71215 h 137071"/>
                <a:gd name="connsiteX3" fmla="*/ 114300 w 116626"/>
                <a:gd name="connsiteY3" fmla="*/ 47403 h 137071"/>
                <a:gd name="connsiteX4" fmla="*/ 0 w 116626"/>
                <a:gd name="connsiteY4" fmla="*/ 18828 h 137071"/>
                <a:gd name="connsiteX5" fmla="*/ 14288 w 116626"/>
                <a:gd name="connsiteY5" fmla="*/ 33115 h 137071"/>
                <a:gd name="connsiteX0" fmla="*/ 0 w 135371"/>
                <a:gd name="connsiteY0" fmla="*/ 109315 h 137071"/>
                <a:gd name="connsiteX1" fmla="*/ 109233 w 135371"/>
                <a:gd name="connsiteY1" fmla="*/ 99790 h 137071"/>
                <a:gd name="connsiteX2" fmla="*/ 128283 w 135371"/>
                <a:gd name="connsiteY2" fmla="*/ 71215 h 137071"/>
                <a:gd name="connsiteX3" fmla="*/ 133045 w 135371"/>
                <a:gd name="connsiteY3" fmla="*/ 47403 h 137071"/>
                <a:gd name="connsiteX4" fmla="*/ 18745 w 135371"/>
                <a:gd name="connsiteY4" fmla="*/ 18828 h 137071"/>
                <a:gd name="connsiteX5" fmla="*/ 0 w 135371"/>
                <a:gd name="connsiteY5" fmla="*/ 109315 h 137071"/>
                <a:gd name="connsiteX0" fmla="*/ 18527 w 153898"/>
                <a:gd name="connsiteY0" fmla="*/ 109315 h 137071"/>
                <a:gd name="connsiteX1" fmla="*/ 127760 w 153898"/>
                <a:gd name="connsiteY1" fmla="*/ 99790 h 137071"/>
                <a:gd name="connsiteX2" fmla="*/ 146810 w 153898"/>
                <a:gd name="connsiteY2" fmla="*/ 71215 h 137071"/>
                <a:gd name="connsiteX3" fmla="*/ 151572 w 153898"/>
                <a:gd name="connsiteY3" fmla="*/ 47403 h 137071"/>
                <a:gd name="connsiteX4" fmla="*/ 37272 w 153898"/>
                <a:gd name="connsiteY4" fmla="*/ 18828 h 137071"/>
                <a:gd name="connsiteX5" fmla="*/ 18527 w 153898"/>
                <a:gd name="connsiteY5" fmla="*/ 109315 h 137071"/>
                <a:gd name="connsiteX0" fmla="*/ 18527 w 153898"/>
                <a:gd name="connsiteY0" fmla="*/ 109315 h 130175"/>
                <a:gd name="connsiteX1" fmla="*/ 80629 w 153898"/>
                <a:gd name="connsiteY1" fmla="*/ 128588 h 130175"/>
                <a:gd name="connsiteX2" fmla="*/ 127760 w 153898"/>
                <a:gd name="connsiteY2" fmla="*/ 99790 h 130175"/>
                <a:gd name="connsiteX3" fmla="*/ 146810 w 153898"/>
                <a:gd name="connsiteY3" fmla="*/ 71215 h 130175"/>
                <a:gd name="connsiteX4" fmla="*/ 151572 w 153898"/>
                <a:gd name="connsiteY4" fmla="*/ 47403 h 130175"/>
                <a:gd name="connsiteX5" fmla="*/ 37272 w 153898"/>
                <a:gd name="connsiteY5" fmla="*/ 18828 h 130175"/>
                <a:gd name="connsiteX6" fmla="*/ 18527 w 153898"/>
                <a:gd name="connsiteY6" fmla="*/ 109315 h 130175"/>
                <a:gd name="connsiteX0" fmla="*/ 18527 w 153898"/>
                <a:gd name="connsiteY0" fmla="*/ 109315 h 130175"/>
                <a:gd name="connsiteX1" fmla="*/ 80629 w 153898"/>
                <a:gd name="connsiteY1" fmla="*/ 128588 h 130175"/>
                <a:gd name="connsiteX2" fmla="*/ 127760 w 153898"/>
                <a:gd name="connsiteY2" fmla="*/ 99790 h 130175"/>
                <a:gd name="connsiteX3" fmla="*/ 146810 w 153898"/>
                <a:gd name="connsiteY3" fmla="*/ 71215 h 130175"/>
                <a:gd name="connsiteX4" fmla="*/ 151572 w 153898"/>
                <a:gd name="connsiteY4" fmla="*/ 47403 h 130175"/>
                <a:gd name="connsiteX5" fmla="*/ 37272 w 153898"/>
                <a:gd name="connsiteY5" fmla="*/ 18828 h 130175"/>
                <a:gd name="connsiteX6" fmla="*/ 18527 w 153898"/>
                <a:gd name="connsiteY6" fmla="*/ 109315 h 130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3898" h="130175">
                  <a:moveTo>
                    <a:pt x="18527" y="109315"/>
                  </a:moveTo>
                  <a:cubicBezTo>
                    <a:pt x="25753" y="127608"/>
                    <a:pt x="62424" y="130175"/>
                    <a:pt x="80629" y="128588"/>
                  </a:cubicBezTo>
                  <a:cubicBezTo>
                    <a:pt x="98834" y="127001"/>
                    <a:pt x="116730" y="109352"/>
                    <a:pt x="127760" y="99790"/>
                  </a:cubicBezTo>
                  <a:cubicBezTo>
                    <a:pt x="135855" y="91695"/>
                    <a:pt x="140460" y="80740"/>
                    <a:pt x="146810" y="71215"/>
                  </a:cubicBezTo>
                  <a:cubicBezTo>
                    <a:pt x="148397" y="63278"/>
                    <a:pt x="153898" y="55156"/>
                    <a:pt x="151572" y="47403"/>
                  </a:cubicBezTo>
                  <a:cubicBezTo>
                    <a:pt x="137351" y="0"/>
                    <a:pt x="65469" y="20238"/>
                    <a:pt x="37272" y="18828"/>
                  </a:cubicBezTo>
                  <a:cubicBezTo>
                    <a:pt x="31024" y="48990"/>
                    <a:pt x="0" y="55341"/>
                    <a:pt x="18527" y="109315"/>
                  </a:cubicBezTo>
                  <a:close/>
                </a:path>
              </a:pathLst>
            </a:custGeom>
            <a:solidFill>
              <a:srgbClr val="9BBB59">
                <a:lumMod val="75000"/>
              </a:srgbClr>
            </a:solidFill>
            <a:ln w="25400" cap="flat" cmpd="sng" algn="ctr">
              <a:solidFill>
                <a:srgbClr val="9BBB59">
                  <a:lumMod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45" name="Oval 1644"/>
            <p:cNvSpPr/>
            <p:nvPr/>
          </p:nvSpPr>
          <p:spPr>
            <a:xfrm>
              <a:off x="1906504" y="2193527"/>
              <a:ext cx="89210" cy="26762"/>
            </a:xfrm>
            <a:prstGeom prst="ellipse">
              <a:avLst/>
            </a:prstGeom>
            <a:solidFill>
              <a:srgbClr val="9BBB59">
                <a:lumMod val="75000"/>
              </a:srgbClr>
            </a:solidFill>
            <a:ln w="25400" cap="flat" cmpd="sng" algn="ctr">
              <a:solidFill>
                <a:srgbClr val="9BBB59">
                  <a:lumMod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46" name="Freeform 1645"/>
            <p:cNvSpPr/>
            <p:nvPr/>
          </p:nvSpPr>
          <p:spPr>
            <a:xfrm>
              <a:off x="2441763" y="2594973"/>
              <a:ext cx="177915" cy="91759"/>
            </a:xfrm>
            <a:custGeom>
              <a:avLst/>
              <a:gdLst>
                <a:gd name="connsiteX0" fmla="*/ 49616 w 2245768"/>
                <a:gd name="connsiteY0" fmla="*/ 391886 h 1158240"/>
                <a:gd name="connsiteX1" fmla="*/ 241205 w 2245768"/>
                <a:gd name="connsiteY1" fmla="*/ 269966 h 1158240"/>
                <a:gd name="connsiteX2" fmla="*/ 815970 w 2245768"/>
                <a:gd name="connsiteY2" fmla="*/ 26126 h 1158240"/>
                <a:gd name="connsiteX3" fmla="*/ 972725 w 2245768"/>
                <a:gd name="connsiteY3" fmla="*/ 0 h 1158240"/>
                <a:gd name="connsiteX4" fmla="*/ 1538782 w 2245768"/>
                <a:gd name="connsiteY4" fmla="*/ 78377 h 1158240"/>
                <a:gd name="connsiteX5" fmla="*/ 1887125 w 2245768"/>
                <a:gd name="connsiteY5" fmla="*/ 235132 h 1158240"/>
                <a:gd name="connsiteX6" fmla="*/ 2165799 w 2245768"/>
                <a:gd name="connsiteY6" fmla="*/ 409303 h 1158240"/>
                <a:gd name="connsiteX7" fmla="*/ 2226759 w 2245768"/>
                <a:gd name="connsiteY7" fmla="*/ 505097 h 1158240"/>
                <a:gd name="connsiteX8" fmla="*/ 2244176 w 2245768"/>
                <a:gd name="connsiteY8" fmla="*/ 661852 h 1158240"/>
                <a:gd name="connsiteX9" fmla="*/ 2148382 w 2245768"/>
                <a:gd name="connsiteY9" fmla="*/ 940526 h 1158240"/>
                <a:gd name="connsiteX10" fmla="*/ 2043879 w 2245768"/>
                <a:gd name="connsiteY10" fmla="*/ 1088572 h 1158240"/>
                <a:gd name="connsiteX11" fmla="*/ 1930667 w 2245768"/>
                <a:gd name="connsiteY11" fmla="*/ 1158240 h 1158240"/>
                <a:gd name="connsiteX12" fmla="*/ 1599742 w 2245768"/>
                <a:gd name="connsiteY12" fmla="*/ 1097280 h 1158240"/>
                <a:gd name="connsiteX13" fmla="*/ 1530073 w 2245768"/>
                <a:gd name="connsiteY13" fmla="*/ 1053737 h 1158240"/>
                <a:gd name="connsiteX14" fmla="*/ 1416862 w 2245768"/>
                <a:gd name="connsiteY14" fmla="*/ 975360 h 1158240"/>
                <a:gd name="connsiteX15" fmla="*/ 1286233 w 2245768"/>
                <a:gd name="connsiteY15" fmla="*/ 931817 h 1158240"/>
                <a:gd name="connsiteX16" fmla="*/ 929182 w 2245768"/>
                <a:gd name="connsiteY16" fmla="*/ 1001486 h 1158240"/>
                <a:gd name="connsiteX17" fmla="*/ 772427 w 2245768"/>
                <a:gd name="connsiteY17" fmla="*/ 1036320 h 1158240"/>
                <a:gd name="connsiteX18" fmla="*/ 572130 w 2245768"/>
                <a:gd name="connsiteY18" fmla="*/ 1045029 h 1158240"/>
                <a:gd name="connsiteX19" fmla="*/ 302165 w 2245768"/>
                <a:gd name="connsiteY19" fmla="*/ 957943 h 1158240"/>
                <a:gd name="connsiteX20" fmla="*/ 84450 w 2245768"/>
                <a:gd name="connsiteY20" fmla="*/ 827315 h 1158240"/>
                <a:gd name="connsiteX21" fmla="*/ 14782 w 2245768"/>
                <a:gd name="connsiteY21" fmla="*/ 740229 h 1158240"/>
                <a:gd name="connsiteX22" fmla="*/ 6073 w 2245768"/>
                <a:gd name="connsiteY22" fmla="*/ 609600 h 1158240"/>
                <a:gd name="connsiteX23" fmla="*/ 23490 w 2245768"/>
                <a:gd name="connsiteY23" fmla="*/ 557349 h 1158240"/>
                <a:gd name="connsiteX24" fmla="*/ 58325 w 2245768"/>
                <a:gd name="connsiteY24" fmla="*/ 470263 h 1158240"/>
                <a:gd name="connsiteX25" fmla="*/ 67033 w 2245768"/>
                <a:gd name="connsiteY25" fmla="*/ 418012 h 1158240"/>
                <a:gd name="connsiteX26" fmla="*/ 49616 w 2245768"/>
                <a:gd name="connsiteY26" fmla="*/ 391886 h 1158240"/>
                <a:gd name="connsiteX0" fmla="*/ 67033 w 2245768"/>
                <a:gd name="connsiteY0" fmla="*/ 418012 h 1158240"/>
                <a:gd name="connsiteX1" fmla="*/ 241205 w 2245768"/>
                <a:gd name="connsiteY1" fmla="*/ 269966 h 1158240"/>
                <a:gd name="connsiteX2" fmla="*/ 815970 w 2245768"/>
                <a:gd name="connsiteY2" fmla="*/ 26126 h 1158240"/>
                <a:gd name="connsiteX3" fmla="*/ 972725 w 2245768"/>
                <a:gd name="connsiteY3" fmla="*/ 0 h 1158240"/>
                <a:gd name="connsiteX4" fmla="*/ 1538782 w 2245768"/>
                <a:gd name="connsiteY4" fmla="*/ 78377 h 1158240"/>
                <a:gd name="connsiteX5" fmla="*/ 1887125 w 2245768"/>
                <a:gd name="connsiteY5" fmla="*/ 235132 h 1158240"/>
                <a:gd name="connsiteX6" fmla="*/ 2165799 w 2245768"/>
                <a:gd name="connsiteY6" fmla="*/ 409303 h 1158240"/>
                <a:gd name="connsiteX7" fmla="*/ 2226759 w 2245768"/>
                <a:gd name="connsiteY7" fmla="*/ 505097 h 1158240"/>
                <a:gd name="connsiteX8" fmla="*/ 2244176 w 2245768"/>
                <a:gd name="connsiteY8" fmla="*/ 661852 h 1158240"/>
                <a:gd name="connsiteX9" fmla="*/ 2148382 w 2245768"/>
                <a:gd name="connsiteY9" fmla="*/ 940526 h 1158240"/>
                <a:gd name="connsiteX10" fmla="*/ 2043879 w 2245768"/>
                <a:gd name="connsiteY10" fmla="*/ 1088572 h 1158240"/>
                <a:gd name="connsiteX11" fmla="*/ 1930667 w 2245768"/>
                <a:gd name="connsiteY11" fmla="*/ 1158240 h 1158240"/>
                <a:gd name="connsiteX12" fmla="*/ 1599742 w 2245768"/>
                <a:gd name="connsiteY12" fmla="*/ 1097280 h 1158240"/>
                <a:gd name="connsiteX13" fmla="*/ 1530073 w 2245768"/>
                <a:gd name="connsiteY13" fmla="*/ 1053737 h 1158240"/>
                <a:gd name="connsiteX14" fmla="*/ 1416862 w 2245768"/>
                <a:gd name="connsiteY14" fmla="*/ 975360 h 1158240"/>
                <a:gd name="connsiteX15" fmla="*/ 1286233 w 2245768"/>
                <a:gd name="connsiteY15" fmla="*/ 931817 h 1158240"/>
                <a:gd name="connsiteX16" fmla="*/ 929182 w 2245768"/>
                <a:gd name="connsiteY16" fmla="*/ 1001486 h 1158240"/>
                <a:gd name="connsiteX17" fmla="*/ 772427 w 2245768"/>
                <a:gd name="connsiteY17" fmla="*/ 1036320 h 1158240"/>
                <a:gd name="connsiteX18" fmla="*/ 572130 w 2245768"/>
                <a:gd name="connsiteY18" fmla="*/ 1045029 h 1158240"/>
                <a:gd name="connsiteX19" fmla="*/ 302165 w 2245768"/>
                <a:gd name="connsiteY19" fmla="*/ 957943 h 1158240"/>
                <a:gd name="connsiteX20" fmla="*/ 84450 w 2245768"/>
                <a:gd name="connsiteY20" fmla="*/ 827315 h 1158240"/>
                <a:gd name="connsiteX21" fmla="*/ 14782 w 2245768"/>
                <a:gd name="connsiteY21" fmla="*/ 740229 h 1158240"/>
                <a:gd name="connsiteX22" fmla="*/ 6073 w 2245768"/>
                <a:gd name="connsiteY22" fmla="*/ 609600 h 1158240"/>
                <a:gd name="connsiteX23" fmla="*/ 23490 w 2245768"/>
                <a:gd name="connsiteY23" fmla="*/ 557349 h 1158240"/>
                <a:gd name="connsiteX24" fmla="*/ 58325 w 2245768"/>
                <a:gd name="connsiteY24" fmla="*/ 470263 h 1158240"/>
                <a:gd name="connsiteX25" fmla="*/ 67033 w 2245768"/>
                <a:gd name="connsiteY25" fmla="*/ 418012 h 1158240"/>
                <a:gd name="connsiteX0" fmla="*/ 58325 w 2245768"/>
                <a:gd name="connsiteY0" fmla="*/ 470263 h 1158240"/>
                <a:gd name="connsiteX1" fmla="*/ 241205 w 2245768"/>
                <a:gd name="connsiteY1" fmla="*/ 269966 h 1158240"/>
                <a:gd name="connsiteX2" fmla="*/ 815970 w 2245768"/>
                <a:gd name="connsiteY2" fmla="*/ 26126 h 1158240"/>
                <a:gd name="connsiteX3" fmla="*/ 972725 w 2245768"/>
                <a:gd name="connsiteY3" fmla="*/ 0 h 1158240"/>
                <a:gd name="connsiteX4" fmla="*/ 1538782 w 2245768"/>
                <a:gd name="connsiteY4" fmla="*/ 78377 h 1158240"/>
                <a:gd name="connsiteX5" fmla="*/ 1887125 w 2245768"/>
                <a:gd name="connsiteY5" fmla="*/ 235132 h 1158240"/>
                <a:gd name="connsiteX6" fmla="*/ 2165799 w 2245768"/>
                <a:gd name="connsiteY6" fmla="*/ 409303 h 1158240"/>
                <a:gd name="connsiteX7" fmla="*/ 2226759 w 2245768"/>
                <a:gd name="connsiteY7" fmla="*/ 505097 h 1158240"/>
                <a:gd name="connsiteX8" fmla="*/ 2244176 w 2245768"/>
                <a:gd name="connsiteY8" fmla="*/ 661852 h 1158240"/>
                <a:gd name="connsiteX9" fmla="*/ 2148382 w 2245768"/>
                <a:gd name="connsiteY9" fmla="*/ 940526 h 1158240"/>
                <a:gd name="connsiteX10" fmla="*/ 2043879 w 2245768"/>
                <a:gd name="connsiteY10" fmla="*/ 1088572 h 1158240"/>
                <a:gd name="connsiteX11" fmla="*/ 1930667 w 2245768"/>
                <a:gd name="connsiteY11" fmla="*/ 1158240 h 1158240"/>
                <a:gd name="connsiteX12" fmla="*/ 1599742 w 2245768"/>
                <a:gd name="connsiteY12" fmla="*/ 1097280 h 1158240"/>
                <a:gd name="connsiteX13" fmla="*/ 1530073 w 2245768"/>
                <a:gd name="connsiteY13" fmla="*/ 1053737 h 1158240"/>
                <a:gd name="connsiteX14" fmla="*/ 1416862 w 2245768"/>
                <a:gd name="connsiteY14" fmla="*/ 975360 h 1158240"/>
                <a:gd name="connsiteX15" fmla="*/ 1286233 w 2245768"/>
                <a:gd name="connsiteY15" fmla="*/ 931817 h 1158240"/>
                <a:gd name="connsiteX16" fmla="*/ 929182 w 2245768"/>
                <a:gd name="connsiteY16" fmla="*/ 1001486 h 1158240"/>
                <a:gd name="connsiteX17" fmla="*/ 772427 w 2245768"/>
                <a:gd name="connsiteY17" fmla="*/ 1036320 h 1158240"/>
                <a:gd name="connsiteX18" fmla="*/ 572130 w 2245768"/>
                <a:gd name="connsiteY18" fmla="*/ 1045029 h 1158240"/>
                <a:gd name="connsiteX19" fmla="*/ 302165 w 2245768"/>
                <a:gd name="connsiteY19" fmla="*/ 957943 h 1158240"/>
                <a:gd name="connsiteX20" fmla="*/ 84450 w 2245768"/>
                <a:gd name="connsiteY20" fmla="*/ 827315 h 1158240"/>
                <a:gd name="connsiteX21" fmla="*/ 14782 w 2245768"/>
                <a:gd name="connsiteY21" fmla="*/ 740229 h 1158240"/>
                <a:gd name="connsiteX22" fmla="*/ 6073 w 2245768"/>
                <a:gd name="connsiteY22" fmla="*/ 609600 h 1158240"/>
                <a:gd name="connsiteX23" fmla="*/ 23490 w 2245768"/>
                <a:gd name="connsiteY23" fmla="*/ 557349 h 1158240"/>
                <a:gd name="connsiteX24" fmla="*/ 58325 w 2245768"/>
                <a:gd name="connsiteY24" fmla="*/ 470263 h 1158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245768" h="1158240">
                  <a:moveTo>
                    <a:pt x="58325" y="470263"/>
                  </a:moveTo>
                  <a:cubicBezTo>
                    <a:pt x="94611" y="422366"/>
                    <a:pt x="114931" y="343989"/>
                    <a:pt x="241205" y="269966"/>
                  </a:cubicBezTo>
                  <a:cubicBezTo>
                    <a:pt x="380226" y="195307"/>
                    <a:pt x="666437" y="72136"/>
                    <a:pt x="815970" y="26126"/>
                  </a:cubicBezTo>
                  <a:cubicBezTo>
                    <a:pt x="866600" y="10548"/>
                    <a:pt x="920473" y="8709"/>
                    <a:pt x="972725" y="0"/>
                  </a:cubicBezTo>
                  <a:cubicBezTo>
                    <a:pt x="1059118" y="9340"/>
                    <a:pt x="1431564" y="42112"/>
                    <a:pt x="1538782" y="78377"/>
                  </a:cubicBezTo>
                  <a:cubicBezTo>
                    <a:pt x="1659399" y="119174"/>
                    <a:pt x="1771741" y="181286"/>
                    <a:pt x="1887125" y="235132"/>
                  </a:cubicBezTo>
                  <a:cubicBezTo>
                    <a:pt x="1996550" y="286197"/>
                    <a:pt x="2084993" y="319992"/>
                    <a:pt x="2165799" y="409303"/>
                  </a:cubicBezTo>
                  <a:cubicBezTo>
                    <a:pt x="2191192" y="437369"/>
                    <a:pt x="2206439" y="473166"/>
                    <a:pt x="2226759" y="505097"/>
                  </a:cubicBezTo>
                  <a:cubicBezTo>
                    <a:pt x="2232565" y="557349"/>
                    <a:pt x="2245768" y="609303"/>
                    <a:pt x="2244176" y="661852"/>
                  </a:cubicBezTo>
                  <a:cubicBezTo>
                    <a:pt x="2241273" y="757647"/>
                    <a:pt x="2195297" y="860771"/>
                    <a:pt x="2148382" y="940526"/>
                  </a:cubicBezTo>
                  <a:cubicBezTo>
                    <a:pt x="2117756" y="992591"/>
                    <a:pt x="2086592" y="1045860"/>
                    <a:pt x="2043879" y="1088572"/>
                  </a:cubicBezTo>
                  <a:cubicBezTo>
                    <a:pt x="2012547" y="1119904"/>
                    <a:pt x="1968404" y="1135017"/>
                    <a:pt x="1930667" y="1158240"/>
                  </a:cubicBezTo>
                  <a:cubicBezTo>
                    <a:pt x="1820359" y="1137920"/>
                    <a:pt x="1708274" y="1125593"/>
                    <a:pt x="1599742" y="1097280"/>
                  </a:cubicBezTo>
                  <a:cubicBezTo>
                    <a:pt x="1573243" y="1090367"/>
                    <a:pt x="1552859" y="1068928"/>
                    <a:pt x="1530073" y="1053737"/>
                  </a:cubicBezTo>
                  <a:cubicBezTo>
                    <a:pt x="1491884" y="1028277"/>
                    <a:pt x="1457914" y="995886"/>
                    <a:pt x="1416862" y="975360"/>
                  </a:cubicBezTo>
                  <a:cubicBezTo>
                    <a:pt x="1375809" y="954834"/>
                    <a:pt x="1329776" y="946331"/>
                    <a:pt x="1286233" y="931817"/>
                  </a:cubicBezTo>
                  <a:cubicBezTo>
                    <a:pt x="906961" y="1016102"/>
                    <a:pt x="1380182" y="913487"/>
                    <a:pt x="929182" y="1001486"/>
                  </a:cubicBezTo>
                  <a:cubicBezTo>
                    <a:pt x="876646" y="1011737"/>
                    <a:pt x="825560" y="1029840"/>
                    <a:pt x="772427" y="1036320"/>
                  </a:cubicBezTo>
                  <a:cubicBezTo>
                    <a:pt x="706090" y="1044410"/>
                    <a:pt x="638896" y="1042126"/>
                    <a:pt x="572130" y="1045029"/>
                  </a:cubicBezTo>
                  <a:cubicBezTo>
                    <a:pt x="451078" y="1016546"/>
                    <a:pt x="409602" y="1015794"/>
                    <a:pt x="302165" y="957943"/>
                  </a:cubicBezTo>
                  <a:cubicBezTo>
                    <a:pt x="227649" y="917819"/>
                    <a:pt x="84450" y="827315"/>
                    <a:pt x="84450" y="827315"/>
                  </a:cubicBezTo>
                  <a:cubicBezTo>
                    <a:pt x="61227" y="798286"/>
                    <a:pt x="27374" y="775206"/>
                    <a:pt x="14782" y="740229"/>
                  </a:cubicBezTo>
                  <a:cubicBezTo>
                    <a:pt x="0" y="699169"/>
                    <a:pt x="3997" y="653190"/>
                    <a:pt x="6073" y="609600"/>
                  </a:cubicBezTo>
                  <a:cubicBezTo>
                    <a:pt x="6946" y="591262"/>
                    <a:pt x="16899" y="574484"/>
                    <a:pt x="23490" y="557349"/>
                  </a:cubicBezTo>
                  <a:cubicBezTo>
                    <a:pt x="73066" y="428454"/>
                    <a:pt x="34389" y="542067"/>
                    <a:pt x="58325" y="470263"/>
                  </a:cubicBezTo>
                  <a:close/>
                </a:path>
              </a:pathLst>
            </a:custGeom>
            <a:solidFill>
              <a:srgbClr val="9BBB59">
                <a:lumMod val="75000"/>
              </a:srgbClr>
            </a:solidFill>
            <a:ln w="25400" cap="flat" cmpd="sng" algn="ctr">
              <a:solidFill>
                <a:srgbClr val="9BBB59">
                  <a:lumMod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47" name="Rectangle 1646"/>
            <p:cNvSpPr/>
            <p:nvPr/>
          </p:nvSpPr>
          <p:spPr>
            <a:xfrm>
              <a:off x="256124" y="2887881"/>
              <a:ext cx="3523785" cy="178420"/>
            </a:xfrm>
            <a:prstGeom prst="rect">
              <a:avLst/>
            </a:prstGeom>
            <a:solidFill>
              <a:srgbClr val="EEECE1">
                <a:lumMod val="50000"/>
              </a:srgbClr>
            </a:solidFill>
            <a:ln w="25400" cap="flat" cmpd="sng" algn="ctr">
              <a:solidFill>
                <a:srgbClr val="EEECE1">
                  <a:lumMod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SAW sensor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8" name="Group 334"/>
            <p:cNvGrpSpPr/>
            <p:nvPr/>
          </p:nvGrpSpPr>
          <p:grpSpPr>
            <a:xfrm>
              <a:off x="308891" y="1524193"/>
              <a:ext cx="3406543" cy="941301"/>
              <a:chOff x="308891" y="1524193"/>
              <a:chExt cx="3406543" cy="941301"/>
            </a:xfrm>
          </p:grpSpPr>
          <p:sp>
            <p:nvSpPr>
              <p:cNvPr id="1649" name="Oval 1648"/>
              <p:cNvSpPr/>
              <p:nvPr/>
            </p:nvSpPr>
            <p:spPr>
              <a:xfrm>
                <a:off x="747710" y="2166937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50" name="Oval 1649"/>
              <p:cNvSpPr/>
              <p:nvPr/>
            </p:nvSpPr>
            <p:spPr>
              <a:xfrm>
                <a:off x="1023935" y="2157412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51" name="Oval 1650"/>
              <p:cNvSpPr/>
              <p:nvPr/>
            </p:nvSpPr>
            <p:spPr>
              <a:xfrm>
                <a:off x="897293" y="1760311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52" name="Oval 1651"/>
              <p:cNvSpPr/>
              <p:nvPr/>
            </p:nvSpPr>
            <p:spPr>
              <a:xfrm>
                <a:off x="400655" y="1888899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53" name="Oval 1652"/>
              <p:cNvSpPr/>
              <p:nvPr/>
            </p:nvSpPr>
            <p:spPr>
              <a:xfrm>
                <a:off x="1072168" y="1560286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54" name="Oval 1653"/>
              <p:cNvSpPr/>
              <p:nvPr/>
            </p:nvSpPr>
            <p:spPr>
              <a:xfrm>
                <a:off x="1253143" y="1941286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55" name="Oval 1654"/>
              <p:cNvSpPr/>
              <p:nvPr/>
            </p:nvSpPr>
            <p:spPr>
              <a:xfrm>
                <a:off x="1436063" y="1668010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56" name="Oval 1655"/>
              <p:cNvSpPr/>
              <p:nvPr/>
            </p:nvSpPr>
            <p:spPr>
              <a:xfrm>
                <a:off x="316876" y="1615623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57" name="Oval 1656"/>
              <p:cNvSpPr/>
              <p:nvPr/>
            </p:nvSpPr>
            <p:spPr>
              <a:xfrm>
                <a:off x="1740863" y="1972810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58" name="Oval 1657"/>
              <p:cNvSpPr/>
              <p:nvPr/>
            </p:nvSpPr>
            <p:spPr>
              <a:xfrm>
                <a:off x="2828254" y="2301493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59" name="Oval 1658"/>
              <p:cNvSpPr/>
              <p:nvPr/>
            </p:nvSpPr>
            <p:spPr>
              <a:xfrm>
                <a:off x="308891" y="2234818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60" name="Oval 1659"/>
              <p:cNvSpPr/>
              <p:nvPr/>
            </p:nvSpPr>
            <p:spPr>
              <a:xfrm>
                <a:off x="2940206" y="1878901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61" name="Oval 1660"/>
              <p:cNvSpPr/>
              <p:nvPr/>
            </p:nvSpPr>
            <p:spPr>
              <a:xfrm>
                <a:off x="1261999" y="2413979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62" name="Oval 1661"/>
              <p:cNvSpPr/>
              <p:nvPr/>
            </p:nvSpPr>
            <p:spPr>
              <a:xfrm>
                <a:off x="1768769" y="1678741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63" name="Oval 1662"/>
              <p:cNvSpPr/>
              <p:nvPr/>
            </p:nvSpPr>
            <p:spPr>
              <a:xfrm>
                <a:off x="3640167" y="1626424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64" name="Oval 1663"/>
              <p:cNvSpPr/>
              <p:nvPr/>
            </p:nvSpPr>
            <p:spPr>
              <a:xfrm>
                <a:off x="2206655" y="2026474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65" name="Oval 1664"/>
              <p:cNvSpPr/>
              <p:nvPr/>
            </p:nvSpPr>
            <p:spPr>
              <a:xfrm>
                <a:off x="2080013" y="1629373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66" name="Oval 1665"/>
              <p:cNvSpPr/>
              <p:nvPr/>
            </p:nvSpPr>
            <p:spPr>
              <a:xfrm>
                <a:off x="3393125" y="2381848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67" name="Oval 1666"/>
              <p:cNvSpPr/>
              <p:nvPr/>
            </p:nvSpPr>
            <p:spPr>
              <a:xfrm>
                <a:off x="2593025" y="1781773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68" name="Oval 1667"/>
              <p:cNvSpPr/>
              <p:nvPr/>
            </p:nvSpPr>
            <p:spPr>
              <a:xfrm>
                <a:off x="3485558" y="2079997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69" name="Oval 1668"/>
              <p:cNvSpPr/>
              <p:nvPr/>
            </p:nvSpPr>
            <p:spPr>
              <a:xfrm>
                <a:off x="2639373" y="2342005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70" name="Oval 1669"/>
              <p:cNvSpPr/>
              <p:nvPr/>
            </p:nvSpPr>
            <p:spPr>
              <a:xfrm>
                <a:off x="2539361" y="2037205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71" name="Oval 1670"/>
              <p:cNvSpPr/>
              <p:nvPr/>
            </p:nvSpPr>
            <p:spPr>
              <a:xfrm>
                <a:off x="2412719" y="1524193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72" name="Oval 1671"/>
              <p:cNvSpPr/>
              <p:nvPr/>
            </p:nvSpPr>
            <p:spPr>
              <a:xfrm>
                <a:off x="3179482" y="2125879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73" name="Oval 1672"/>
              <p:cNvSpPr/>
              <p:nvPr/>
            </p:nvSpPr>
            <p:spPr>
              <a:xfrm>
                <a:off x="3663919" y="2073491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74" name="Oval 1673"/>
              <p:cNvSpPr/>
              <p:nvPr/>
            </p:nvSpPr>
            <p:spPr>
              <a:xfrm>
                <a:off x="2951489" y="1547803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75" name="Oval 1674"/>
              <p:cNvSpPr/>
              <p:nvPr/>
            </p:nvSpPr>
            <p:spPr>
              <a:xfrm>
                <a:off x="3256289" y="1852603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9" name="Group 1675"/>
          <p:cNvGrpSpPr/>
          <p:nvPr/>
        </p:nvGrpSpPr>
        <p:grpSpPr>
          <a:xfrm>
            <a:off x="3733800" y="4843485"/>
            <a:ext cx="3008376" cy="1280160"/>
            <a:chOff x="4426857" y="1494978"/>
            <a:chExt cx="3893018" cy="1654630"/>
          </a:xfrm>
        </p:grpSpPr>
        <p:sp>
          <p:nvSpPr>
            <p:cNvPr id="1677" name="Rectangle 1676"/>
            <p:cNvSpPr/>
            <p:nvPr/>
          </p:nvSpPr>
          <p:spPr bwMode="auto">
            <a:xfrm>
              <a:off x="4426857" y="1494978"/>
              <a:ext cx="3893018" cy="1654630"/>
            </a:xfrm>
            <a:prstGeom prst="rect">
              <a:avLst/>
            </a:prstGeom>
            <a:gradFill flip="none" rotWithShape="1">
              <a:gsLst>
                <a:gs pos="0">
                  <a:schemeClr val="tx2"/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5400000" scaled="1"/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678" name="Freeform 1677"/>
            <p:cNvSpPr/>
            <p:nvPr/>
          </p:nvSpPr>
          <p:spPr>
            <a:xfrm>
              <a:off x="4521201" y="2097725"/>
              <a:ext cx="3647688" cy="710077"/>
            </a:xfrm>
            <a:custGeom>
              <a:avLst/>
              <a:gdLst>
                <a:gd name="connsiteX0" fmla="*/ 792788 w 6556279"/>
                <a:gd name="connsiteY0" fmla="*/ 1193031 h 1209964"/>
                <a:gd name="connsiteX1" fmla="*/ 5641879 w 6556279"/>
                <a:gd name="connsiteY1" fmla="*/ 1193031 h 1209964"/>
                <a:gd name="connsiteX2" fmla="*/ 6279188 w 6556279"/>
                <a:gd name="connsiteY2" fmla="*/ 1091431 h 1209964"/>
                <a:gd name="connsiteX3" fmla="*/ 4736715 w 6556279"/>
                <a:gd name="connsiteY3" fmla="*/ 952885 h 1209964"/>
                <a:gd name="connsiteX4" fmla="*/ 3785370 w 6556279"/>
                <a:gd name="connsiteY4" fmla="*/ 241685 h 1209964"/>
                <a:gd name="connsiteX5" fmla="*/ 3194242 w 6556279"/>
                <a:gd name="connsiteY5" fmla="*/ 112376 h 1209964"/>
                <a:gd name="connsiteX6" fmla="*/ 2390679 w 6556279"/>
                <a:gd name="connsiteY6" fmla="*/ 915940 h 1209964"/>
                <a:gd name="connsiteX7" fmla="*/ 885151 w 6556279"/>
                <a:gd name="connsiteY7" fmla="*/ 1091431 h 1209964"/>
                <a:gd name="connsiteX8" fmla="*/ 792788 w 6556279"/>
                <a:gd name="connsiteY8" fmla="*/ 1193031 h 1209964"/>
                <a:gd name="connsiteX0" fmla="*/ 792788 w 6556279"/>
                <a:gd name="connsiteY0" fmla="*/ 1193031 h 1209964"/>
                <a:gd name="connsiteX1" fmla="*/ 5641879 w 6556279"/>
                <a:gd name="connsiteY1" fmla="*/ 1193031 h 1209964"/>
                <a:gd name="connsiteX2" fmla="*/ 6279188 w 6556279"/>
                <a:gd name="connsiteY2" fmla="*/ 1091431 h 1209964"/>
                <a:gd name="connsiteX3" fmla="*/ 4736715 w 6556279"/>
                <a:gd name="connsiteY3" fmla="*/ 952885 h 1209964"/>
                <a:gd name="connsiteX4" fmla="*/ 3785370 w 6556279"/>
                <a:gd name="connsiteY4" fmla="*/ 241685 h 1209964"/>
                <a:gd name="connsiteX5" fmla="*/ 3194242 w 6556279"/>
                <a:gd name="connsiteY5" fmla="*/ 112376 h 1209964"/>
                <a:gd name="connsiteX6" fmla="*/ 2390679 w 6556279"/>
                <a:gd name="connsiteY6" fmla="*/ 915940 h 1209964"/>
                <a:gd name="connsiteX7" fmla="*/ 885151 w 6556279"/>
                <a:gd name="connsiteY7" fmla="*/ 1091431 h 1209964"/>
                <a:gd name="connsiteX8" fmla="*/ 792788 w 6556279"/>
                <a:gd name="connsiteY8" fmla="*/ 1193031 h 1209964"/>
                <a:gd name="connsiteX0" fmla="*/ 843588 w 6607079"/>
                <a:gd name="connsiteY0" fmla="*/ 1193031 h 1209964"/>
                <a:gd name="connsiteX1" fmla="*/ 5692679 w 6607079"/>
                <a:gd name="connsiteY1" fmla="*/ 1193031 h 1209964"/>
                <a:gd name="connsiteX2" fmla="*/ 6329988 w 6607079"/>
                <a:gd name="connsiteY2" fmla="*/ 1091431 h 1209964"/>
                <a:gd name="connsiteX3" fmla="*/ 4787515 w 6607079"/>
                <a:gd name="connsiteY3" fmla="*/ 952885 h 1209964"/>
                <a:gd name="connsiteX4" fmla="*/ 3836170 w 6607079"/>
                <a:gd name="connsiteY4" fmla="*/ 241685 h 1209964"/>
                <a:gd name="connsiteX5" fmla="*/ 3245042 w 6607079"/>
                <a:gd name="connsiteY5" fmla="*/ 112376 h 1209964"/>
                <a:gd name="connsiteX6" fmla="*/ 2441479 w 6607079"/>
                <a:gd name="connsiteY6" fmla="*/ 915940 h 1209964"/>
                <a:gd name="connsiteX7" fmla="*/ 631151 w 6607079"/>
                <a:gd name="connsiteY7" fmla="*/ 1091431 h 1209964"/>
                <a:gd name="connsiteX8" fmla="*/ 843588 w 6607079"/>
                <a:gd name="connsiteY8" fmla="*/ 1193031 h 1209964"/>
                <a:gd name="connsiteX0" fmla="*/ 843588 w 6607079"/>
                <a:gd name="connsiteY0" fmla="*/ 1193031 h 1209964"/>
                <a:gd name="connsiteX1" fmla="*/ 5692679 w 6607079"/>
                <a:gd name="connsiteY1" fmla="*/ 1193031 h 1209964"/>
                <a:gd name="connsiteX2" fmla="*/ 6329988 w 6607079"/>
                <a:gd name="connsiteY2" fmla="*/ 1091431 h 1209964"/>
                <a:gd name="connsiteX3" fmla="*/ 4787515 w 6607079"/>
                <a:gd name="connsiteY3" fmla="*/ 952885 h 1209964"/>
                <a:gd name="connsiteX4" fmla="*/ 3836170 w 6607079"/>
                <a:gd name="connsiteY4" fmla="*/ 241685 h 1209964"/>
                <a:gd name="connsiteX5" fmla="*/ 3245042 w 6607079"/>
                <a:gd name="connsiteY5" fmla="*/ 112376 h 1209964"/>
                <a:gd name="connsiteX6" fmla="*/ 2441479 w 6607079"/>
                <a:gd name="connsiteY6" fmla="*/ 915940 h 1209964"/>
                <a:gd name="connsiteX7" fmla="*/ 631151 w 6607079"/>
                <a:gd name="connsiteY7" fmla="*/ 1091431 h 1209964"/>
                <a:gd name="connsiteX8" fmla="*/ 843588 w 6607079"/>
                <a:gd name="connsiteY8" fmla="*/ 1193031 h 1209964"/>
                <a:gd name="connsiteX0" fmla="*/ 594206 w 6357697"/>
                <a:gd name="connsiteY0" fmla="*/ 1193031 h 1209964"/>
                <a:gd name="connsiteX1" fmla="*/ 5443297 w 6357697"/>
                <a:gd name="connsiteY1" fmla="*/ 1193031 h 1209964"/>
                <a:gd name="connsiteX2" fmla="*/ 6080606 w 6357697"/>
                <a:gd name="connsiteY2" fmla="*/ 1091431 h 1209964"/>
                <a:gd name="connsiteX3" fmla="*/ 4538133 w 6357697"/>
                <a:gd name="connsiteY3" fmla="*/ 952885 h 1209964"/>
                <a:gd name="connsiteX4" fmla="*/ 3586788 w 6357697"/>
                <a:gd name="connsiteY4" fmla="*/ 241685 h 1209964"/>
                <a:gd name="connsiteX5" fmla="*/ 2995660 w 6357697"/>
                <a:gd name="connsiteY5" fmla="*/ 112376 h 1209964"/>
                <a:gd name="connsiteX6" fmla="*/ 2192097 w 6357697"/>
                <a:gd name="connsiteY6" fmla="*/ 915940 h 1209964"/>
                <a:gd name="connsiteX7" fmla="*/ 381769 w 6357697"/>
                <a:gd name="connsiteY7" fmla="*/ 1091431 h 1209964"/>
                <a:gd name="connsiteX8" fmla="*/ 594206 w 6357697"/>
                <a:gd name="connsiteY8" fmla="*/ 1193031 h 1209964"/>
                <a:gd name="connsiteX0" fmla="*/ 594206 w 6357697"/>
                <a:gd name="connsiteY0" fmla="*/ 1193031 h 1209964"/>
                <a:gd name="connsiteX1" fmla="*/ 5443297 w 6357697"/>
                <a:gd name="connsiteY1" fmla="*/ 1193031 h 1209964"/>
                <a:gd name="connsiteX2" fmla="*/ 6080606 w 6357697"/>
                <a:gd name="connsiteY2" fmla="*/ 1091431 h 1209964"/>
                <a:gd name="connsiteX3" fmla="*/ 4538133 w 6357697"/>
                <a:gd name="connsiteY3" fmla="*/ 952885 h 1209964"/>
                <a:gd name="connsiteX4" fmla="*/ 3586788 w 6357697"/>
                <a:gd name="connsiteY4" fmla="*/ 241685 h 1209964"/>
                <a:gd name="connsiteX5" fmla="*/ 2995660 w 6357697"/>
                <a:gd name="connsiteY5" fmla="*/ 112376 h 1209964"/>
                <a:gd name="connsiteX6" fmla="*/ 2192097 w 6357697"/>
                <a:gd name="connsiteY6" fmla="*/ 915940 h 1209964"/>
                <a:gd name="connsiteX7" fmla="*/ 381769 w 6357697"/>
                <a:gd name="connsiteY7" fmla="*/ 1091431 h 1209964"/>
                <a:gd name="connsiteX8" fmla="*/ 594206 w 6357697"/>
                <a:gd name="connsiteY8" fmla="*/ 1193031 h 1209964"/>
                <a:gd name="connsiteX0" fmla="*/ 594206 w 6231467"/>
                <a:gd name="connsiteY0" fmla="*/ 1193031 h 1213043"/>
                <a:gd name="connsiteX1" fmla="*/ 3365115 w 6231467"/>
                <a:gd name="connsiteY1" fmla="*/ 1211503 h 1213043"/>
                <a:gd name="connsiteX2" fmla="*/ 5443297 w 6231467"/>
                <a:gd name="connsiteY2" fmla="*/ 1193031 h 1213043"/>
                <a:gd name="connsiteX3" fmla="*/ 6080606 w 6231467"/>
                <a:gd name="connsiteY3" fmla="*/ 1091431 h 1213043"/>
                <a:gd name="connsiteX4" fmla="*/ 4538133 w 6231467"/>
                <a:gd name="connsiteY4" fmla="*/ 952885 h 1213043"/>
                <a:gd name="connsiteX5" fmla="*/ 3586788 w 6231467"/>
                <a:gd name="connsiteY5" fmla="*/ 241685 h 1213043"/>
                <a:gd name="connsiteX6" fmla="*/ 2995660 w 6231467"/>
                <a:gd name="connsiteY6" fmla="*/ 112376 h 1213043"/>
                <a:gd name="connsiteX7" fmla="*/ 2192097 w 6231467"/>
                <a:gd name="connsiteY7" fmla="*/ 915940 h 1213043"/>
                <a:gd name="connsiteX8" fmla="*/ 381769 w 6231467"/>
                <a:gd name="connsiteY8" fmla="*/ 1091431 h 1213043"/>
                <a:gd name="connsiteX9" fmla="*/ 594206 w 6231467"/>
                <a:gd name="connsiteY9" fmla="*/ 1193031 h 1213043"/>
                <a:gd name="connsiteX0" fmla="*/ 594206 w 6231467"/>
                <a:gd name="connsiteY0" fmla="*/ 1193031 h 1213043"/>
                <a:gd name="connsiteX1" fmla="*/ 3365115 w 6231467"/>
                <a:gd name="connsiteY1" fmla="*/ 1211503 h 1213043"/>
                <a:gd name="connsiteX2" fmla="*/ 5443297 w 6231467"/>
                <a:gd name="connsiteY2" fmla="*/ 1193031 h 1213043"/>
                <a:gd name="connsiteX3" fmla="*/ 6080606 w 6231467"/>
                <a:gd name="connsiteY3" fmla="*/ 1091431 h 1213043"/>
                <a:gd name="connsiteX4" fmla="*/ 4538133 w 6231467"/>
                <a:gd name="connsiteY4" fmla="*/ 952885 h 1213043"/>
                <a:gd name="connsiteX5" fmla="*/ 3586788 w 6231467"/>
                <a:gd name="connsiteY5" fmla="*/ 241685 h 1213043"/>
                <a:gd name="connsiteX6" fmla="*/ 2995660 w 6231467"/>
                <a:gd name="connsiteY6" fmla="*/ 112376 h 1213043"/>
                <a:gd name="connsiteX7" fmla="*/ 2192097 w 6231467"/>
                <a:gd name="connsiteY7" fmla="*/ 915940 h 1213043"/>
                <a:gd name="connsiteX8" fmla="*/ 381769 w 6231467"/>
                <a:gd name="connsiteY8" fmla="*/ 1091431 h 1213043"/>
                <a:gd name="connsiteX9" fmla="*/ 594206 w 6231467"/>
                <a:gd name="connsiteY9" fmla="*/ 1193031 h 1213043"/>
                <a:gd name="connsiteX0" fmla="*/ 594206 w 6231467"/>
                <a:gd name="connsiteY0" fmla="*/ 1193031 h 1213043"/>
                <a:gd name="connsiteX1" fmla="*/ 3404370 w 6231467"/>
                <a:gd name="connsiteY1" fmla="*/ 1169939 h 1213043"/>
                <a:gd name="connsiteX2" fmla="*/ 5443297 w 6231467"/>
                <a:gd name="connsiteY2" fmla="*/ 1193031 h 1213043"/>
                <a:gd name="connsiteX3" fmla="*/ 6080606 w 6231467"/>
                <a:gd name="connsiteY3" fmla="*/ 1091431 h 1213043"/>
                <a:gd name="connsiteX4" fmla="*/ 4538133 w 6231467"/>
                <a:gd name="connsiteY4" fmla="*/ 952885 h 1213043"/>
                <a:gd name="connsiteX5" fmla="*/ 3586788 w 6231467"/>
                <a:gd name="connsiteY5" fmla="*/ 241685 h 1213043"/>
                <a:gd name="connsiteX6" fmla="*/ 2995660 w 6231467"/>
                <a:gd name="connsiteY6" fmla="*/ 112376 h 1213043"/>
                <a:gd name="connsiteX7" fmla="*/ 2192097 w 6231467"/>
                <a:gd name="connsiteY7" fmla="*/ 915940 h 1213043"/>
                <a:gd name="connsiteX8" fmla="*/ 381769 w 6231467"/>
                <a:gd name="connsiteY8" fmla="*/ 1091431 h 1213043"/>
                <a:gd name="connsiteX9" fmla="*/ 594206 w 6231467"/>
                <a:gd name="connsiteY9" fmla="*/ 1193031 h 1213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231467" h="1213043">
                  <a:moveTo>
                    <a:pt x="594206" y="1193031"/>
                  </a:moveTo>
                  <a:cubicBezTo>
                    <a:pt x="1091430" y="1213043"/>
                    <a:pt x="2596188" y="1169939"/>
                    <a:pt x="3404370" y="1169939"/>
                  </a:cubicBezTo>
                  <a:lnTo>
                    <a:pt x="5443297" y="1193031"/>
                  </a:lnTo>
                  <a:cubicBezTo>
                    <a:pt x="5895879" y="1173019"/>
                    <a:pt x="6231467" y="1131455"/>
                    <a:pt x="6080606" y="1091431"/>
                  </a:cubicBezTo>
                  <a:cubicBezTo>
                    <a:pt x="5929745" y="1051407"/>
                    <a:pt x="4953769" y="1094509"/>
                    <a:pt x="4538133" y="952885"/>
                  </a:cubicBezTo>
                  <a:cubicBezTo>
                    <a:pt x="4122497" y="811261"/>
                    <a:pt x="3843867" y="381770"/>
                    <a:pt x="3586788" y="241685"/>
                  </a:cubicBezTo>
                  <a:cubicBezTo>
                    <a:pt x="3329709" y="101600"/>
                    <a:pt x="3228108" y="0"/>
                    <a:pt x="2995660" y="112376"/>
                  </a:cubicBezTo>
                  <a:cubicBezTo>
                    <a:pt x="2763212" y="224752"/>
                    <a:pt x="2627746" y="752764"/>
                    <a:pt x="2192097" y="915940"/>
                  </a:cubicBezTo>
                  <a:cubicBezTo>
                    <a:pt x="1756448" y="1079116"/>
                    <a:pt x="648084" y="1045249"/>
                    <a:pt x="381769" y="1091431"/>
                  </a:cubicBezTo>
                  <a:cubicBezTo>
                    <a:pt x="344920" y="1102256"/>
                    <a:pt x="0" y="1201498"/>
                    <a:pt x="594206" y="1193031"/>
                  </a:cubicBezTo>
                  <a:close/>
                </a:path>
              </a:pathLst>
            </a:custGeom>
            <a:solidFill>
              <a:srgbClr val="9BBB59">
                <a:lumMod val="60000"/>
                <a:lumOff val="40000"/>
                <a:alpha val="50000"/>
              </a:srgbClr>
            </a:solidFill>
            <a:ln w="50800" cap="flat" cmpd="dbl" algn="ctr">
              <a:solidFill>
                <a:srgbClr val="9BBB59">
                  <a:lumMod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79" name="Oval 1678"/>
            <p:cNvSpPr/>
            <p:nvPr/>
          </p:nvSpPr>
          <p:spPr>
            <a:xfrm>
              <a:off x="6189529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80" name="Oval 1679"/>
            <p:cNvSpPr/>
            <p:nvPr/>
          </p:nvSpPr>
          <p:spPr>
            <a:xfrm>
              <a:off x="6234646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81" name="Oval 1680"/>
            <p:cNvSpPr/>
            <p:nvPr/>
          </p:nvSpPr>
          <p:spPr>
            <a:xfrm>
              <a:off x="6279764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82" name="Oval 1681"/>
            <p:cNvSpPr/>
            <p:nvPr/>
          </p:nvSpPr>
          <p:spPr>
            <a:xfrm>
              <a:off x="6324882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83" name="Oval 1682"/>
            <p:cNvSpPr/>
            <p:nvPr/>
          </p:nvSpPr>
          <p:spPr>
            <a:xfrm>
              <a:off x="6369999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84" name="Oval 1683"/>
            <p:cNvSpPr/>
            <p:nvPr/>
          </p:nvSpPr>
          <p:spPr>
            <a:xfrm>
              <a:off x="6415117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85" name="Oval 1684"/>
            <p:cNvSpPr/>
            <p:nvPr/>
          </p:nvSpPr>
          <p:spPr>
            <a:xfrm>
              <a:off x="6460235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86" name="Oval 1685"/>
            <p:cNvSpPr/>
            <p:nvPr/>
          </p:nvSpPr>
          <p:spPr>
            <a:xfrm>
              <a:off x="6505352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87" name="Oval 1686"/>
            <p:cNvSpPr/>
            <p:nvPr/>
          </p:nvSpPr>
          <p:spPr>
            <a:xfrm>
              <a:off x="6550470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88" name="Oval 1687"/>
            <p:cNvSpPr/>
            <p:nvPr/>
          </p:nvSpPr>
          <p:spPr>
            <a:xfrm>
              <a:off x="6595588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89" name="Oval 1688"/>
            <p:cNvSpPr/>
            <p:nvPr/>
          </p:nvSpPr>
          <p:spPr>
            <a:xfrm>
              <a:off x="6640705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90" name="Oval 1689"/>
            <p:cNvSpPr/>
            <p:nvPr/>
          </p:nvSpPr>
          <p:spPr>
            <a:xfrm>
              <a:off x="6685823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91" name="Oval 1690"/>
            <p:cNvSpPr/>
            <p:nvPr/>
          </p:nvSpPr>
          <p:spPr>
            <a:xfrm>
              <a:off x="6730941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92" name="Oval 1691"/>
            <p:cNvSpPr/>
            <p:nvPr/>
          </p:nvSpPr>
          <p:spPr>
            <a:xfrm>
              <a:off x="6776058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93" name="Oval 1692"/>
            <p:cNvSpPr/>
            <p:nvPr/>
          </p:nvSpPr>
          <p:spPr>
            <a:xfrm>
              <a:off x="6821176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94" name="Oval 1693"/>
            <p:cNvSpPr/>
            <p:nvPr/>
          </p:nvSpPr>
          <p:spPr>
            <a:xfrm>
              <a:off x="6866294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95" name="Oval 1694"/>
            <p:cNvSpPr/>
            <p:nvPr/>
          </p:nvSpPr>
          <p:spPr>
            <a:xfrm>
              <a:off x="6144411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96" name="Oval 1695"/>
            <p:cNvSpPr/>
            <p:nvPr/>
          </p:nvSpPr>
          <p:spPr>
            <a:xfrm>
              <a:off x="6956529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97" name="Oval 1696"/>
            <p:cNvSpPr/>
            <p:nvPr/>
          </p:nvSpPr>
          <p:spPr>
            <a:xfrm>
              <a:off x="7001647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98" name="Oval 1697"/>
            <p:cNvSpPr/>
            <p:nvPr/>
          </p:nvSpPr>
          <p:spPr>
            <a:xfrm>
              <a:off x="7046764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99" name="Oval 1698"/>
            <p:cNvSpPr/>
            <p:nvPr/>
          </p:nvSpPr>
          <p:spPr>
            <a:xfrm>
              <a:off x="7091882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00" name="Oval 1699"/>
            <p:cNvSpPr/>
            <p:nvPr/>
          </p:nvSpPr>
          <p:spPr>
            <a:xfrm>
              <a:off x="7137000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01" name="Oval 1700"/>
            <p:cNvSpPr/>
            <p:nvPr/>
          </p:nvSpPr>
          <p:spPr>
            <a:xfrm>
              <a:off x="7182117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02" name="Oval 1701"/>
            <p:cNvSpPr/>
            <p:nvPr/>
          </p:nvSpPr>
          <p:spPr>
            <a:xfrm>
              <a:off x="7227235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03" name="Oval 1702"/>
            <p:cNvSpPr/>
            <p:nvPr/>
          </p:nvSpPr>
          <p:spPr>
            <a:xfrm>
              <a:off x="7272353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04" name="Oval 1703"/>
            <p:cNvSpPr/>
            <p:nvPr/>
          </p:nvSpPr>
          <p:spPr>
            <a:xfrm>
              <a:off x="7317470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05" name="Oval 1704"/>
            <p:cNvSpPr/>
            <p:nvPr/>
          </p:nvSpPr>
          <p:spPr>
            <a:xfrm>
              <a:off x="7362588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06" name="Oval 1705"/>
            <p:cNvSpPr/>
            <p:nvPr/>
          </p:nvSpPr>
          <p:spPr>
            <a:xfrm>
              <a:off x="7407706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07" name="Oval 1706"/>
            <p:cNvSpPr/>
            <p:nvPr/>
          </p:nvSpPr>
          <p:spPr>
            <a:xfrm>
              <a:off x="7452823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08" name="Oval 1707"/>
            <p:cNvSpPr/>
            <p:nvPr/>
          </p:nvSpPr>
          <p:spPr>
            <a:xfrm>
              <a:off x="7497941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09" name="Oval 1708"/>
            <p:cNvSpPr/>
            <p:nvPr/>
          </p:nvSpPr>
          <p:spPr>
            <a:xfrm>
              <a:off x="7543059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10" name="Oval 1709"/>
            <p:cNvSpPr/>
            <p:nvPr/>
          </p:nvSpPr>
          <p:spPr>
            <a:xfrm>
              <a:off x="7588176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11" name="Oval 1710"/>
            <p:cNvSpPr/>
            <p:nvPr/>
          </p:nvSpPr>
          <p:spPr>
            <a:xfrm>
              <a:off x="7633294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12" name="Oval 1711"/>
            <p:cNvSpPr/>
            <p:nvPr/>
          </p:nvSpPr>
          <p:spPr>
            <a:xfrm>
              <a:off x="6911411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13" name="Oval 1712"/>
            <p:cNvSpPr/>
            <p:nvPr/>
          </p:nvSpPr>
          <p:spPr>
            <a:xfrm>
              <a:off x="4655528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14" name="Oval 1713"/>
            <p:cNvSpPr/>
            <p:nvPr/>
          </p:nvSpPr>
          <p:spPr>
            <a:xfrm>
              <a:off x="4700646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15" name="Oval 1714"/>
            <p:cNvSpPr/>
            <p:nvPr/>
          </p:nvSpPr>
          <p:spPr>
            <a:xfrm>
              <a:off x="4745764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16" name="Oval 1715"/>
            <p:cNvSpPr/>
            <p:nvPr/>
          </p:nvSpPr>
          <p:spPr>
            <a:xfrm>
              <a:off x="4790881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17" name="Oval 1716"/>
            <p:cNvSpPr/>
            <p:nvPr/>
          </p:nvSpPr>
          <p:spPr>
            <a:xfrm>
              <a:off x="4835999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18" name="Oval 1717"/>
            <p:cNvSpPr/>
            <p:nvPr/>
          </p:nvSpPr>
          <p:spPr>
            <a:xfrm>
              <a:off x="4881117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19" name="Oval 1718"/>
            <p:cNvSpPr/>
            <p:nvPr/>
          </p:nvSpPr>
          <p:spPr>
            <a:xfrm>
              <a:off x="4926234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20" name="Oval 1719"/>
            <p:cNvSpPr/>
            <p:nvPr/>
          </p:nvSpPr>
          <p:spPr>
            <a:xfrm>
              <a:off x="4971352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21" name="Oval 1720"/>
            <p:cNvSpPr/>
            <p:nvPr/>
          </p:nvSpPr>
          <p:spPr>
            <a:xfrm>
              <a:off x="5016470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22" name="Oval 1721"/>
            <p:cNvSpPr/>
            <p:nvPr/>
          </p:nvSpPr>
          <p:spPr>
            <a:xfrm>
              <a:off x="5061587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23" name="Oval 1722"/>
            <p:cNvSpPr/>
            <p:nvPr/>
          </p:nvSpPr>
          <p:spPr>
            <a:xfrm>
              <a:off x="5106705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24" name="Oval 1723"/>
            <p:cNvSpPr/>
            <p:nvPr/>
          </p:nvSpPr>
          <p:spPr>
            <a:xfrm>
              <a:off x="5151823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25" name="Oval 1724"/>
            <p:cNvSpPr/>
            <p:nvPr/>
          </p:nvSpPr>
          <p:spPr>
            <a:xfrm>
              <a:off x="5196940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26" name="Oval 1725"/>
            <p:cNvSpPr/>
            <p:nvPr/>
          </p:nvSpPr>
          <p:spPr>
            <a:xfrm>
              <a:off x="5242058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27" name="Oval 1726"/>
            <p:cNvSpPr/>
            <p:nvPr/>
          </p:nvSpPr>
          <p:spPr>
            <a:xfrm>
              <a:off x="5287176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28" name="Oval 1727"/>
            <p:cNvSpPr/>
            <p:nvPr/>
          </p:nvSpPr>
          <p:spPr>
            <a:xfrm>
              <a:off x="5332293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29" name="Oval 1728"/>
            <p:cNvSpPr/>
            <p:nvPr/>
          </p:nvSpPr>
          <p:spPr>
            <a:xfrm>
              <a:off x="4610411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30" name="Oval 1729"/>
            <p:cNvSpPr/>
            <p:nvPr/>
          </p:nvSpPr>
          <p:spPr>
            <a:xfrm>
              <a:off x="5422529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31" name="Oval 1730"/>
            <p:cNvSpPr/>
            <p:nvPr/>
          </p:nvSpPr>
          <p:spPr>
            <a:xfrm>
              <a:off x="5467646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32" name="Oval 1731"/>
            <p:cNvSpPr/>
            <p:nvPr/>
          </p:nvSpPr>
          <p:spPr>
            <a:xfrm>
              <a:off x="5512764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33" name="Oval 1732"/>
            <p:cNvSpPr/>
            <p:nvPr/>
          </p:nvSpPr>
          <p:spPr>
            <a:xfrm>
              <a:off x="5557882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34" name="Oval 1733"/>
            <p:cNvSpPr/>
            <p:nvPr/>
          </p:nvSpPr>
          <p:spPr>
            <a:xfrm>
              <a:off x="5602999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35" name="Oval 1734"/>
            <p:cNvSpPr/>
            <p:nvPr/>
          </p:nvSpPr>
          <p:spPr>
            <a:xfrm>
              <a:off x="5648117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36" name="Oval 1735"/>
            <p:cNvSpPr/>
            <p:nvPr/>
          </p:nvSpPr>
          <p:spPr>
            <a:xfrm>
              <a:off x="5693235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37" name="Oval 1736"/>
            <p:cNvSpPr/>
            <p:nvPr/>
          </p:nvSpPr>
          <p:spPr>
            <a:xfrm>
              <a:off x="5738352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38" name="Oval 1737"/>
            <p:cNvSpPr/>
            <p:nvPr/>
          </p:nvSpPr>
          <p:spPr>
            <a:xfrm>
              <a:off x="5783470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39" name="Oval 1738"/>
            <p:cNvSpPr/>
            <p:nvPr/>
          </p:nvSpPr>
          <p:spPr>
            <a:xfrm>
              <a:off x="5828588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40" name="Oval 1739"/>
            <p:cNvSpPr/>
            <p:nvPr/>
          </p:nvSpPr>
          <p:spPr>
            <a:xfrm>
              <a:off x="5873705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41" name="Oval 1740"/>
            <p:cNvSpPr/>
            <p:nvPr/>
          </p:nvSpPr>
          <p:spPr>
            <a:xfrm>
              <a:off x="5918823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42" name="Oval 1741"/>
            <p:cNvSpPr/>
            <p:nvPr/>
          </p:nvSpPr>
          <p:spPr>
            <a:xfrm>
              <a:off x="5963941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43" name="Oval 1742"/>
            <p:cNvSpPr/>
            <p:nvPr/>
          </p:nvSpPr>
          <p:spPr>
            <a:xfrm>
              <a:off x="6009058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44" name="Oval 1743"/>
            <p:cNvSpPr/>
            <p:nvPr/>
          </p:nvSpPr>
          <p:spPr>
            <a:xfrm>
              <a:off x="6054176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45" name="Oval 1744"/>
            <p:cNvSpPr/>
            <p:nvPr/>
          </p:nvSpPr>
          <p:spPr>
            <a:xfrm>
              <a:off x="6099293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46" name="Oval 1745"/>
            <p:cNvSpPr/>
            <p:nvPr/>
          </p:nvSpPr>
          <p:spPr>
            <a:xfrm>
              <a:off x="5377411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47" name="Oval 1746"/>
            <p:cNvSpPr/>
            <p:nvPr/>
          </p:nvSpPr>
          <p:spPr>
            <a:xfrm>
              <a:off x="7678412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48" name="Oval 1747"/>
            <p:cNvSpPr/>
            <p:nvPr/>
          </p:nvSpPr>
          <p:spPr>
            <a:xfrm>
              <a:off x="7723529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49" name="Oval 1748"/>
            <p:cNvSpPr/>
            <p:nvPr/>
          </p:nvSpPr>
          <p:spPr>
            <a:xfrm>
              <a:off x="7768647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50" name="Oval 1749"/>
            <p:cNvSpPr/>
            <p:nvPr/>
          </p:nvSpPr>
          <p:spPr>
            <a:xfrm>
              <a:off x="7858882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51" name="Oval 1750"/>
            <p:cNvSpPr/>
            <p:nvPr/>
          </p:nvSpPr>
          <p:spPr>
            <a:xfrm>
              <a:off x="7904000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52" name="Oval 1751"/>
            <p:cNvSpPr/>
            <p:nvPr/>
          </p:nvSpPr>
          <p:spPr>
            <a:xfrm>
              <a:off x="7949117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53" name="Oval 1752"/>
            <p:cNvSpPr/>
            <p:nvPr/>
          </p:nvSpPr>
          <p:spPr>
            <a:xfrm>
              <a:off x="7994235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54" name="Oval 1753"/>
            <p:cNvSpPr/>
            <p:nvPr/>
          </p:nvSpPr>
          <p:spPr>
            <a:xfrm>
              <a:off x="8039353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55" name="Oval 1754"/>
            <p:cNvSpPr/>
            <p:nvPr/>
          </p:nvSpPr>
          <p:spPr>
            <a:xfrm>
              <a:off x="8084470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56" name="Oval 1755"/>
            <p:cNvSpPr/>
            <p:nvPr/>
          </p:nvSpPr>
          <p:spPr>
            <a:xfrm>
              <a:off x="7813765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57" name="Freeform 1756"/>
            <p:cNvSpPr/>
            <p:nvPr/>
          </p:nvSpPr>
          <p:spPr>
            <a:xfrm>
              <a:off x="6126977" y="2238132"/>
              <a:ext cx="624468" cy="507224"/>
            </a:xfrm>
            <a:custGeom>
              <a:avLst/>
              <a:gdLst>
                <a:gd name="connsiteX0" fmla="*/ 402729 w 1405372"/>
                <a:gd name="connsiteY0" fmla="*/ 60960 h 1018903"/>
                <a:gd name="connsiteX1" fmla="*/ 254683 w 1405372"/>
                <a:gd name="connsiteY1" fmla="*/ 174172 h 1018903"/>
                <a:gd name="connsiteX2" fmla="*/ 106637 w 1405372"/>
                <a:gd name="connsiteY2" fmla="*/ 252549 h 1018903"/>
                <a:gd name="connsiteX3" fmla="*/ 19552 w 1405372"/>
                <a:gd name="connsiteY3" fmla="*/ 435429 h 1018903"/>
                <a:gd name="connsiteX4" fmla="*/ 2134 w 1405372"/>
                <a:gd name="connsiteY4" fmla="*/ 513806 h 1018903"/>
                <a:gd name="connsiteX5" fmla="*/ 185014 w 1405372"/>
                <a:gd name="connsiteY5" fmla="*/ 783772 h 1018903"/>
                <a:gd name="connsiteX6" fmla="*/ 446272 w 1405372"/>
                <a:gd name="connsiteY6" fmla="*/ 923109 h 1018903"/>
                <a:gd name="connsiteX7" fmla="*/ 855574 w 1405372"/>
                <a:gd name="connsiteY7" fmla="*/ 1018903 h 1018903"/>
                <a:gd name="connsiteX8" fmla="*/ 1264877 w 1405372"/>
                <a:gd name="connsiteY8" fmla="*/ 879566 h 1018903"/>
                <a:gd name="connsiteX9" fmla="*/ 1378089 w 1405372"/>
                <a:gd name="connsiteY9" fmla="*/ 687977 h 1018903"/>
                <a:gd name="connsiteX10" fmla="*/ 1404214 w 1405372"/>
                <a:gd name="connsiteY10" fmla="*/ 583475 h 1018903"/>
                <a:gd name="connsiteX11" fmla="*/ 1291003 w 1405372"/>
                <a:gd name="connsiteY11" fmla="*/ 278675 h 1018903"/>
                <a:gd name="connsiteX12" fmla="*/ 1195209 w 1405372"/>
                <a:gd name="connsiteY12" fmla="*/ 139337 h 1018903"/>
                <a:gd name="connsiteX13" fmla="*/ 1099414 w 1405372"/>
                <a:gd name="connsiteY13" fmla="*/ 87086 h 1018903"/>
                <a:gd name="connsiteX14" fmla="*/ 1055872 w 1405372"/>
                <a:gd name="connsiteY14" fmla="*/ 43543 h 1018903"/>
                <a:gd name="connsiteX15" fmla="*/ 942660 w 1405372"/>
                <a:gd name="connsiteY15" fmla="*/ 0 h 1018903"/>
                <a:gd name="connsiteX16" fmla="*/ 568192 w 1405372"/>
                <a:gd name="connsiteY16" fmla="*/ 17417 h 1018903"/>
                <a:gd name="connsiteX17" fmla="*/ 402729 w 1405372"/>
                <a:gd name="connsiteY17" fmla="*/ 60960 h 1018903"/>
                <a:gd name="connsiteX0" fmla="*/ 402729 w 1405372"/>
                <a:gd name="connsiteY0" fmla="*/ 60960 h 1018903"/>
                <a:gd name="connsiteX1" fmla="*/ 254683 w 1405372"/>
                <a:gd name="connsiteY1" fmla="*/ 174172 h 1018903"/>
                <a:gd name="connsiteX2" fmla="*/ 106637 w 1405372"/>
                <a:gd name="connsiteY2" fmla="*/ 252549 h 1018903"/>
                <a:gd name="connsiteX3" fmla="*/ 19552 w 1405372"/>
                <a:gd name="connsiteY3" fmla="*/ 435429 h 1018903"/>
                <a:gd name="connsiteX4" fmla="*/ 2134 w 1405372"/>
                <a:gd name="connsiteY4" fmla="*/ 513806 h 1018903"/>
                <a:gd name="connsiteX5" fmla="*/ 185014 w 1405372"/>
                <a:gd name="connsiteY5" fmla="*/ 783772 h 1018903"/>
                <a:gd name="connsiteX6" fmla="*/ 647040 w 1405372"/>
                <a:gd name="connsiteY6" fmla="*/ 923109 h 1018903"/>
                <a:gd name="connsiteX7" fmla="*/ 855574 w 1405372"/>
                <a:gd name="connsiteY7" fmla="*/ 1018903 h 1018903"/>
                <a:gd name="connsiteX8" fmla="*/ 1264877 w 1405372"/>
                <a:gd name="connsiteY8" fmla="*/ 879566 h 1018903"/>
                <a:gd name="connsiteX9" fmla="*/ 1378089 w 1405372"/>
                <a:gd name="connsiteY9" fmla="*/ 687977 h 1018903"/>
                <a:gd name="connsiteX10" fmla="*/ 1404214 w 1405372"/>
                <a:gd name="connsiteY10" fmla="*/ 583475 h 1018903"/>
                <a:gd name="connsiteX11" fmla="*/ 1291003 w 1405372"/>
                <a:gd name="connsiteY11" fmla="*/ 278675 h 1018903"/>
                <a:gd name="connsiteX12" fmla="*/ 1195209 w 1405372"/>
                <a:gd name="connsiteY12" fmla="*/ 139337 h 1018903"/>
                <a:gd name="connsiteX13" fmla="*/ 1099414 w 1405372"/>
                <a:gd name="connsiteY13" fmla="*/ 87086 h 1018903"/>
                <a:gd name="connsiteX14" fmla="*/ 1055872 w 1405372"/>
                <a:gd name="connsiteY14" fmla="*/ 43543 h 1018903"/>
                <a:gd name="connsiteX15" fmla="*/ 942660 w 1405372"/>
                <a:gd name="connsiteY15" fmla="*/ 0 h 1018903"/>
                <a:gd name="connsiteX16" fmla="*/ 568192 w 1405372"/>
                <a:gd name="connsiteY16" fmla="*/ 17417 h 1018903"/>
                <a:gd name="connsiteX17" fmla="*/ 402729 w 1405372"/>
                <a:gd name="connsiteY17" fmla="*/ 60960 h 10189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405372" h="1018903">
                  <a:moveTo>
                    <a:pt x="402729" y="60960"/>
                  </a:moveTo>
                  <a:cubicBezTo>
                    <a:pt x="350478" y="87086"/>
                    <a:pt x="306840" y="140423"/>
                    <a:pt x="254683" y="174172"/>
                  </a:cubicBezTo>
                  <a:cubicBezTo>
                    <a:pt x="207803" y="204506"/>
                    <a:pt x="143990" y="211045"/>
                    <a:pt x="106637" y="252549"/>
                  </a:cubicBezTo>
                  <a:cubicBezTo>
                    <a:pt x="61469" y="302735"/>
                    <a:pt x="48580" y="374469"/>
                    <a:pt x="19552" y="435429"/>
                  </a:cubicBezTo>
                  <a:cubicBezTo>
                    <a:pt x="13746" y="461555"/>
                    <a:pt x="0" y="487128"/>
                    <a:pt x="2134" y="513806"/>
                  </a:cubicBezTo>
                  <a:cubicBezTo>
                    <a:pt x="13947" y="661466"/>
                    <a:pt x="54661" y="697794"/>
                    <a:pt x="185014" y="783772"/>
                  </a:cubicBezTo>
                  <a:cubicBezTo>
                    <a:pt x="267404" y="838114"/>
                    <a:pt x="554682" y="888307"/>
                    <a:pt x="647040" y="923109"/>
                  </a:cubicBezTo>
                  <a:cubicBezTo>
                    <a:pt x="836118" y="994356"/>
                    <a:pt x="704622" y="1000035"/>
                    <a:pt x="855574" y="1018903"/>
                  </a:cubicBezTo>
                  <a:cubicBezTo>
                    <a:pt x="1012865" y="992688"/>
                    <a:pt x="1150526" y="1005353"/>
                    <a:pt x="1264877" y="879566"/>
                  </a:cubicBezTo>
                  <a:cubicBezTo>
                    <a:pt x="1314775" y="824678"/>
                    <a:pt x="1340352" y="751840"/>
                    <a:pt x="1378089" y="687977"/>
                  </a:cubicBezTo>
                  <a:cubicBezTo>
                    <a:pt x="1386797" y="653143"/>
                    <a:pt x="1405372" y="619362"/>
                    <a:pt x="1404214" y="583475"/>
                  </a:cubicBezTo>
                  <a:cubicBezTo>
                    <a:pt x="1399983" y="452329"/>
                    <a:pt x="1357699" y="385389"/>
                    <a:pt x="1291003" y="278675"/>
                  </a:cubicBezTo>
                  <a:cubicBezTo>
                    <a:pt x="1261131" y="230879"/>
                    <a:pt x="1235064" y="179192"/>
                    <a:pt x="1195209" y="139337"/>
                  </a:cubicBezTo>
                  <a:cubicBezTo>
                    <a:pt x="1169490" y="113618"/>
                    <a:pt x="1129387" y="107692"/>
                    <a:pt x="1099414" y="87086"/>
                  </a:cubicBezTo>
                  <a:cubicBezTo>
                    <a:pt x="1082500" y="75457"/>
                    <a:pt x="1073815" y="53511"/>
                    <a:pt x="1055872" y="43543"/>
                  </a:cubicBezTo>
                  <a:cubicBezTo>
                    <a:pt x="1020528" y="23907"/>
                    <a:pt x="942660" y="0"/>
                    <a:pt x="942660" y="0"/>
                  </a:cubicBezTo>
                  <a:lnTo>
                    <a:pt x="568192" y="17417"/>
                  </a:lnTo>
                  <a:cubicBezTo>
                    <a:pt x="515731" y="20857"/>
                    <a:pt x="454980" y="34834"/>
                    <a:pt x="402729" y="60960"/>
                  </a:cubicBezTo>
                  <a:close/>
                </a:path>
              </a:pathLst>
            </a:cu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58" name="Freeform 1757"/>
            <p:cNvSpPr/>
            <p:nvPr/>
          </p:nvSpPr>
          <p:spPr>
            <a:xfrm>
              <a:off x="6394606" y="2327342"/>
              <a:ext cx="267629" cy="223025"/>
            </a:xfrm>
            <a:custGeom>
              <a:avLst/>
              <a:gdLst>
                <a:gd name="connsiteX0" fmla="*/ 253857 w 649181"/>
                <a:gd name="connsiteY0" fmla="*/ 60960 h 495352"/>
                <a:gd name="connsiteX1" fmla="*/ 114520 w 649181"/>
                <a:gd name="connsiteY1" fmla="*/ 104503 h 495352"/>
                <a:gd name="connsiteX2" fmla="*/ 18725 w 649181"/>
                <a:gd name="connsiteY2" fmla="*/ 182880 h 495352"/>
                <a:gd name="connsiteX3" fmla="*/ 1308 w 649181"/>
                <a:gd name="connsiteY3" fmla="*/ 235131 h 495352"/>
                <a:gd name="connsiteX4" fmla="*/ 53560 w 649181"/>
                <a:gd name="connsiteY4" fmla="*/ 330926 h 495352"/>
                <a:gd name="connsiteX5" fmla="*/ 236440 w 649181"/>
                <a:gd name="connsiteY5" fmla="*/ 452846 h 495352"/>
                <a:gd name="connsiteX6" fmla="*/ 279982 w 649181"/>
                <a:gd name="connsiteY6" fmla="*/ 478971 h 495352"/>
                <a:gd name="connsiteX7" fmla="*/ 428028 w 649181"/>
                <a:gd name="connsiteY7" fmla="*/ 478971 h 495352"/>
                <a:gd name="connsiteX8" fmla="*/ 497697 w 649181"/>
                <a:gd name="connsiteY8" fmla="*/ 470263 h 495352"/>
                <a:gd name="connsiteX9" fmla="*/ 523822 w 649181"/>
                <a:gd name="connsiteY9" fmla="*/ 452846 h 495352"/>
                <a:gd name="connsiteX10" fmla="*/ 610908 w 649181"/>
                <a:gd name="connsiteY10" fmla="*/ 383177 h 495352"/>
                <a:gd name="connsiteX11" fmla="*/ 637034 w 649181"/>
                <a:gd name="connsiteY11" fmla="*/ 365760 h 495352"/>
                <a:gd name="connsiteX12" fmla="*/ 645742 w 649181"/>
                <a:gd name="connsiteY12" fmla="*/ 330926 h 495352"/>
                <a:gd name="connsiteX13" fmla="*/ 558657 w 649181"/>
                <a:gd name="connsiteY13" fmla="*/ 139337 h 495352"/>
                <a:gd name="connsiteX14" fmla="*/ 549948 w 649181"/>
                <a:gd name="connsiteY14" fmla="*/ 113211 h 495352"/>
                <a:gd name="connsiteX15" fmla="*/ 506405 w 649181"/>
                <a:gd name="connsiteY15" fmla="*/ 69668 h 495352"/>
                <a:gd name="connsiteX16" fmla="*/ 462862 w 649181"/>
                <a:gd name="connsiteY16" fmla="*/ 8708 h 495352"/>
                <a:gd name="connsiteX17" fmla="*/ 384485 w 649181"/>
                <a:gd name="connsiteY17" fmla="*/ 0 h 495352"/>
                <a:gd name="connsiteX18" fmla="*/ 349651 w 649181"/>
                <a:gd name="connsiteY18" fmla="*/ 8708 h 495352"/>
                <a:gd name="connsiteX19" fmla="*/ 306108 w 649181"/>
                <a:gd name="connsiteY19" fmla="*/ 52251 h 495352"/>
                <a:gd name="connsiteX20" fmla="*/ 253857 w 649181"/>
                <a:gd name="connsiteY20" fmla="*/ 60960 h 4953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49181" h="495352">
                  <a:moveTo>
                    <a:pt x="253857" y="60960"/>
                  </a:moveTo>
                  <a:cubicBezTo>
                    <a:pt x="207411" y="75474"/>
                    <a:pt x="157719" y="82104"/>
                    <a:pt x="114520" y="104503"/>
                  </a:cubicBezTo>
                  <a:cubicBezTo>
                    <a:pt x="77893" y="123495"/>
                    <a:pt x="18725" y="182880"/>
                    <a:pt x="18725" y="182880"/>
                  </a:cubicBezTo>
                  <a:cubicBezTo>
                    <a:pt x="12919" y="200297"/>
                    <a:pt x="0" y="216819"/>
                    <a:pt x="1308" y="235131"/>
                  </a:cubicBezTo>
                  <a:cubicBezTo>
                    <a:pt x="4661" y="282077"/>
                    <a:pt x="23352" y="304272"/>
                    <a:pt x="53560" y="330926"/>
                  </a:cubicBezTo>
                  <a:cubicBezTo>
                    <a:pt x="185696" y="447515"/>
                    <a:pt x="126316" y="421380"/>
                    <a:pt x="236440" y="452846"/>
                  </a:cubicBezTo>
                  <a:cubicBezTo>
                    <a:pt x="250954" y="461554"/>
                    <a:pt x="263804" y="473993"/>
                    <a:pt x="279982" y="478971"/>
                  </a:cubicBezTo>
                  <a:cubicBezTo>
                    <a:pt x="333219" y="495352"/>
                    <a:pt x="374143" y="485310"/>
                    <a:pt x="428028" y="478971"/>
                  </a:cubicBezTo>
                  <a:lnTo>
                    <a:pt x="497697" y="470263"/>
                  </a:lnTo>
                  <a:cubicBezTo>
                    <a:pt x="506405" y="464457"/>
                    <a:pt x="515526" y="459227"/>
                    <a:pt x="523822" y="452846"/>
                  </a:cubicBezTo>
                  <a:cubicBezTo>
                    <a:pt x="553288" y="430180"/>
                    <a:pt x="579976" y="403798"/>
                    <a:pt x="610908" y="383177"/>
                  </a:cubicBezTo>
                  <a:lnTo>
                    <a:pt x="637034" y="365760"/>
                  </a:lnTo>
                  <a:cubicBezTo>
                    <a:pt x="639937" y="354149"/>
                    <a:pt x="649181" y="342390"/>
                    <a:pt x="645742" y="330926"/>
                  </a:cubicBezTo>
                  <a:cubicBezTo>
                    <a:pt x="614160" y="225652"/>
                    <a:pt x="593172" y="216996"/>
                    <a:pt x="558657" y="139337"/>
                  </a:cubicBezTo>
                  <a:cubicBezTo>
                    <a:pt x="554929" y="130948"/>
                    <a:pt x="555456" y="120555"/>
                    <a:pt x="549948" y="113211"/>
                  </a:cubicBezTo>
                  <a:cubicBezTo>
                    <a:pt x="537632" y="96790"/>
                    <a:pt x="519007" y="85871"/>
                    <a:pt x="506405" y="69668"/>
                  </a:cubicBezTo>
                  <a:cubicBezTo>
                    <a:pt x="492337" y="51580"/>
                    <a:pt x="489765" y="17676"/>
                    <a:pt x="462862" y="8708"/>
                  </a:cubicBezTo>
                  <a:cubicBezTo>
                    <a:pt x="437924" y="396"/>
                    <a:pt x="410611" y="2903"/>
                    <a:pt x="384485" y="0"/>
                  </a:cubicBezTo>
                  <a:cubicBezTo>
                    <a:pt x="372874" y="2903"/>
                    <a:pt x="359610" y="2069"/>
                    <a:pt x="349651" y="8708"/>
                  </a:cubicBezTo>
                  <a:cubicBezTo>
                    <a:pt x="332572" y="20094"/>
                    <a:pt x="326634" y="52251"/>
                    <a:pt x="306108" y="52251"/>
                  </a:cubicBezTo>
                  <a:lnTo>
                    <a:pt x="253857" y="60960"/>
                  </a:lnTo>
                  <a:close/>
                </a:path>
              </a:pathLst>
            </a:custGeom>
            <a:solidFill>
              <a:srgbClr val="1F497D">
                <a:lumMod val="75000"/>
              </a:srgbClr>
            </a:solidFill>
            <a:ln w="25400" cap="flat" cmpd="sng" algn="ctr">
              <a:solidFill>
                <a:srgbClr val="1F497D">
                  <a:lumMod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59" name="Freeform 1758"/>
            <p:cNvSpPr/>
            <p:nvPr/>
          </p:nvSpPr>
          <p:spPr>
            <a:xfrm>
              <a:off x="5809019" y="2639578"/>
              <a:ext cx="207807" cy="76200"/>
            </a:xfrm>
            <a:custGeom>
              <a:avLst/>
              <a:gdLst>
                <a:gd name="connsiteX0" fmla="*/ 14288 w 116626"/>
                <a:gd name="connsiteY0" fmla="*/ 33115 h 137071"/>
                <a:gd name="connsiteX1" fmla="*/ 90488 w 116626"/>
                <a:gd name="connsiteY1" fmla="*/ 99790 h 137071"/>
                <a:gd name="connsiteX2" fmla="*/ 109538 w 116626"/>
                <a:gd name="connsiteY2" fmla="*/ 71215 h 137071"/>
                <a:gd name="connsiteX3" fmla="*/ 114300 w 116626"/>
                <a:gd name="connsiteY3" fmla="*/ 47403 h 137071"/>
                <a:gd name="connsiteX4" fmla="*/ 0 w 116626"/>
                <a:gd name="connsiteY4" fmla="*/ 18828 h 137071"/>
                <a:gd name="connsiteX5" fmla="*/ 14288 w 116626"/>
                <a:gd name="connsiteY5" fmla="*/ 33115 h 137071"/>
                <a:gd name="connsiteX0" fmla="*/ 0 w 135371"/>
                <a:gd name="connsiteY0" fmla="*/ 109315 h 137071"/>
                <a:gd name="connsiteX1" fmla="*/ 109233 w 135371"/>
                <a:gd name="connsiteY1" fmla="*/ 99790 h 137071"/>
                <a:gd name="connsiteX2" fmla="*/ 128283 w 135371"/>
                <a:gd name="connsiteY2" fmla="*/ 71215 h 137071"/>
                <a:gd name="connsiteX3" fmla="*/ 133045 w 135371"/>
                <a:gd name="connsiteY3" fmla="*/ 47403 h 137071"/>
                <a:gd name="connsiteX4" fmla="*/ 18745 w 135371"/>
                <a:gd name="connsiteY4" fmla="*/ 18828 h 137071"/>
                <a:gd name="connsiteX5" fmla="*/ 0 w 135371"/>
                <a:gd name="connsiteY5" fmla="*/ 109315 h 137071"/>
                <a:gd name="connsiteX0" fmla="*/ 18527 w 153898"/>
                <a:gd name="connsiteY0" fmla="*/ 109315 h 137071"/>
                <a:gd name="connsiteX1" fmla="*/ 127760 w 153898"/>
                <a:gd name="connsiteY1" fmla="*/ 99790 h 137071"/>
                <a:gd name="connsiteX2" fmla="*/ 146810 w 153898"/>
                <a:gd name="connsiteY2" fmla="*/ 71215 h 137071"/>
                <a:gd name="connsiteX3" fmla="*/ 151572 w 153898"/>
                <a:gd name="connsiteY3" fmla="*/ 47403 h 137071"/>
                <a:gd name="connsiteX4" fmla="*/ 37272 w 153898"/>
                <a:gd name="connsiteY4" fmla="*/ 18828 h 137071"/>
                <a:gd name="connsiteX5" fmla="*/ 18527 w 153898"/>
                <a:gd name="connsiteY5" fmla="*/ 109315 h 137071"/>
                <a:gd name="connsiteX0" fmla="*/ 18527 w 153898"/>
                <a:gd name="connsiteY0" fmla="*/ 109315 h 130175"/>
                <a:gd name="connsiteX1" fmla="*/ 80629 w 153898"/>
                <a:gd name="connsiteY1" fmla="*/ 128588 h 130175"/>
                <a:gd name="connsiteX2" fmla="*/ 127760 w 153898"/>
                <a:gd name="connsiteY2" fmla="*/ 99790 h 130175"/>
                <a:gd name="connsiteX3" fmla="*/ 146810 w 153898"/>
                <a:gd name="connsiteY3" fmla="*/ 71215 h 130175"/>
                <a:gd name="connsiteX4" fmla="*/ 151572 w 153898"/>
                <a:gd name="connsiteY4" fmla="*/ 47403 h 130175"/>
                <a:gd name="connsiteX5" fmla="*/ 37272 w 153898"/>
                <a:gd name="connsiteY5" fmla="*/ 18828 h 130175"/>
                <a:gd name="connsiteX6" fmla="*/ 18527 w 153898"/>
                <a:gd name="connsiteY6" fmla="*/ 109315 h 130175"/>
                <a:gd name="connsiteX0" fmla="*/ 18527 w 153898"/>
                <a:gd name="connsiteY0" fmla="*/ 109315 h 130175"/>
                <a:gd name="connsiteX1" fmla="*/ 80629 w 153898"/>
                <a:gd name="connsiteY1" fmla="*/ 128588 h 130175"/>
                <a:gd name="connsiteX2" fmla="*/ 127760 w 153898"/>
                <a:gd name="connsiteY2" fmla="*/ 99790 h 130175"/>
                <a:gd name="connsiteX3" fmla="*/ 146810 w 153898"/>
                <a:gd name="connsiteY3" fmla="*/ 71215 h 130175"/>
                <a:gd name="connsiteX4" fmla="*/ 151572 w 153898"/>
                <a:gd name="connsiteY4" fmla="*/ 47403 h 130175"/>
                <a:gd name="connsiteX5" fmla="*/ 37272 w 153898"/>
                <a:gd name="connsiteY5" fmla="*/ 18828 h 130175"/>
                <a:gd name="connsiteX6" fmla="*/ 18527 w 153898"/>
                <a:gd name="connsiteY6" fmla="*/ 109315 h 130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3898" h="130175">
                  <a:moveTo>
                    <a:pt x="18527" y="109315"/>
                  </a:moveTo>
                  <a:cubicBezTo>
                    <a:pt x="25753" y="127608"/>
                    <a:pt x="62424" y="130175"/>
                    <a:pt x="80629" y="128588"/>
                  </a:cubicBezTo>
                  <a:cubicBezTo>
                    <a:pt x="98834" y="127001"/>
                    <a:pt x="116730" y="109352"/>
                    <a:pt x="127760" y="99790"/>
                  </a:cubicBezTo>
                  <a:cubicBezTo>
                    <a:pt x="135855" y="91695"/>
                    <a:pt x="140460" y="80740"/>
                    <a:pt x="146810" y="71215"/>
                  </a:cubicBezTo>
                  <a:cubicBezTo>
                    <a:pt x="148397" y="63278"/>
                    <a:pt x="153898" y="55156"/>
                    <a:pt x="151572" y="47403"/>
                  </a:cubicBezTo>
                  <a:cubicBezTo>
                    <a:pt x="137351" y="0"/>
                    <a:pt x="65469" y="20238"/>
                    <a:pt x="37272" y="18828"/>
                  </a:cubicBezTo>
                  <a:cubicBezTo>
                    <a:pt x="31024" y="48990"/>
                    <a:pt x="0" y="55341"/>
                    <a:pt x="18527" y="109315"/>
                  </a:cubicBezTo>
                  <a:close/>
                </a:path>
              </a:pathLst>
            </a:custGeom>
            <a:solidFill>
              <a:srgbClr val="9BBB59">
                <a:lumMod val="75000"/>
              </a:srgbClr>
            </a:solidFill>
            <a:ln w="25400" cap="flat" cmpd="sng" algn="ctr">
              <a:solidFill>
                <a:srgbClr val="9BBB59">
                  <a:lumMod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60" name="Freeform 1759"/>
            <p:cNvSpPr/>
            <p:nvPr/>
          </p:nvSpPr>
          <p:spPr>
            <a:xfrm>
              <a:off x="6796050" y="2594973"/>
              <a:ext cx="177915" cy="91759"/>
            </a:xfrm>
            <a:custGeom>
              <a:avLst/>
              <a:gdLst>
                <a:gd name="connsiteX0" fmla="*/ 49616 w 2245768"/>
                <a:gd name="connsiteY0" fmla="*/ 391886 h 1158240"/>
                <a:gd name="connsiteX1" fmla="*/ 241205 w 2245768"/>
                <a:gd name="connsiteY1" fmla="*/ 269966 h 1158240"/>
                <a:gd name="connsiteX2" fmla="*/ 815970 w 2245768"/>
                <a:gd name="connsiteY2" fmla="*/ 26126 h 1158240"/>
                <a:gd name="connsiteX3" fmla="*/ 972725 w 2245768"/>
                <a:gd name="connsiteY3" fmla="*/ 0 h 1158240"/>
                <a:gd name="connsiteX4" fmla="*/ 1538782 w 2245768"/>
                <a:gd name="connsiteY4" fmla="*/ 78377 h 1158240"/>
                <a:gd name="connsiteX5" fmla="*/ 1887125 w 2245768"/>
                <a:gd name="connsiteY5" fmla="*/ 235132 h 1158240"/>
                <a:gd name="connsiteX6" fmla="*/ 2165799 w 2245768"/>
                <a:gd name="connsiteY6" fmla="*/ 409303 h 1158240"/>
                <a:gd name="connsiteX7" fmla="*/ 2226759 w 2245768"/>
                <a:gd name="connsiteY7" fmla="*/ 505097 h 1158240"/>
                <a:gd name="connsiteX8" fmla="*/ 2244176 w 2245768"/>
                <a:gd name="connsiteY8" fmla="*/ 661852 h 1158240"/>
                <a:gd name="connsiteX9" fmla="*/ 2148382 w 2245768"/>
                <a:gd name="connsiteY9" fmla="*/ 940526 h 1158240"/>
                <a:gd name="connsiteX10" fmla="*/ 2043879 w 2245768"/>
                <a:gd name="connsiteY10" fmla="*/ 1088572 h 1158240"/>
                <a:gd name="connsiteX11" fmla="*/ 1930667 w 2245768"/>
                <a:gd name="connsiteY11" fmla="*/ 1158240 h 1158240"/>
                <a:gd name="connsiteX12" fmla="*/ 1599742 w 2245768"/>
                <a:gd name="connsiteY12" fmla="*/ 1097280 h 1158240"/>
                <a:gd name="connsiteX13" fmla="*/ 1530073 w 2245768"/>
                <a:gd name="connsiteY13" fmla="*/ 1053737 h 1158240"/>
                <a:gd name="connsiteX14" fmla="*/ 1416862 w 2245768"/>
                <a:gd name="connsiteY14" fmla="*/ 975360 h 1158240"/>
                <a:gd name="connsiteX15" fmla="*/ 1286233 w 2245768"/>
                <a:gd name="connsiteY15" fmla="*/ 931817 h 1158240"/>
                <a:gd name="connsiteX16" fmla="*/ 929182 w 2245768"/>
                <a:gd name="connsiteY16" fmla="*/ 1001486 h 1158240"/>
                <a:gd name="connsiteX17" fmla="*/ 772427 w 2245768"/>
                <a:gd name="connsiteY17" fmla="*/ 1036320 h 1158240"/>
                <a:gd name="connsiteX18" fmla="*/ 572130 w 2245768"/>
                <a:gd name="connsiteY18" fmla="*/ 1045029 h 1158240"/>
                <a:gd name="connsiteX19" fmla="*/ 302165 w 2245768"/>
                <a:gd name="connsiteY19" fmla="*/ 957943 h 1158240"/>
                <a:gd name="connsiteX20" fmla="*/ 84450 w 2245768"/>
                <a:gd name="connsiteY20" fmla="*/ 827315 h 1158240"/>
                <a:gd name="connsiteX21" fmla="*/ 14782 w 2245768"/>
                <a:gd name="connsiteY21" fmla="*/ 740229 h 1158240"/>
                <a:gd name="connsiteX22" fmla="*/ 6073 w 2245768"/>
                <a:gd name="connsiteY22" fmla="*/ 609600 h 1158240"/>
                <a:gd name="connsiteX23" fmla="*/ 23490 w 2245768"/>
                <a:gd name="connsiteY23" fmla="*/ 557349 h 1158240"/>
                <a:gd name="connsiteX24" fmla="*/ 58325 w 2245768"/>
                <a:gd name="connsiteY24" fmla="*/ 470263 h 1158240"/>
                <a:gd name="connsiteX25" fmla="*/ 67033 w 2245768"/>
                <a:gd name="connsiteY25" fmla="*/ 418012 h 1158240"/>
                <a:gd name="connsiteX26" fmla="*/ 49616 w 2245768"/>
                <a:gd name="connsiteY26" fmla="*/ 391886 h 1158240"/>
                <a:gd name="connsiteX0" fmla="*/ 67033 w 2245768"/>
                <a:gd name="connsiteY0" fmla="*/ 418012 h 1158240"/>
                <a:gd name="connsiteX1" fmla="*/ 241205 w 2245768"/>
                <a:gd name="connsiteY1" fmla="*/ 269966 h 1158240"/>
                <a:gd name="connsiteX2" fmla="*/ 815970 w 2245768"/>
                <a:gd name="connsiteY2" fmla="*/ 26126 h 1158240"/>
                <a:gd name="connsiteX3" fmla="*/ 972725 w 2245768"/>
                <a:gd name="connsiteY3" fmla="*/ 0 h 1158240"/>
                <a:gd name="connsiteX4" fmla="*/ 1538782 w 2245768"/>
                <a:gd name="connsiteY4" fmla="*/ 78377 h 1158240"/>
                <a:gd name="connsiteX5" fmla="*/ 1887125 w 2245768"/>
                <a:gd name="connsiteY5" fmla="*/ 235132 h 1158240"/>
                <a:gd name="connsiteX6" fmla="*/ 2165799 w 2245768"/>
                <a:gd name="connsiteY6" fmla="*/ 409303 h 1158240"/>
                <a:gd name="connsiteX7" fmla="*/ 2226759 w 2245768"/>
                <a:gd name="connsiteY7" fmla="*/ 505097 h 1158240"/>
                <a:gd name="connsiteX8" fmla="*/ 2244176 w 2245768"/>
                <a:gd name="connsiteY8" fmla="*/ 661852 h 1158240"/>
                <a:gd name="connsiteX9" fmla="*/ 2148382 w 2245768"/>
                <a:gd name="connsiteY9" fmla="*/ 940526 h 1158240"/>
                <a:gd name="connsiteX10" fmla="*/ 2043879 w 2245768"/>
                <a:gd name="connsiteY10" fmla="*/ 1088572 h 1158240"/>
                <a:gd name="connsiteX11" fmla="*/ 1930667 w 2245768"/>
                <a:gd name="connsiteY11" fmla="*/ 1158240 h 1158240"/>
                <a:gd name="connsiteX12" fmla="*/ 1599742 w 2245768"/>
                <a:gd name="connsiteY12" fmla="*/ 1097280 h 1158240"/>
                <a:gd name="connsiteX13" fmla="*/ 1530073 w 2245768"/>
                <a:gd name="connsiteY13" fmla="*/ 1053737 h 1158240"/>
                <a:gd name="connsiteX14" fmla="*/ 1416862 w 2245768"/>
                <a:gd name="connsiteY14" fmla="*/ 975360 h 1158240"/>
                <a:gd name="connsiteX15" fmla="*/ 1286233 w 2245768"/>
                <a:gd name="connsiteY15" fmla="*/ 931817 h 1158240"/>
                <a:gd name="connsiteX16" fmla="*/ 929182 w 2245768"/>
                <a:gd name="connsiteY16" fmla="*/ 1001486 h 1158240"/>
                <a:gd name="connsiteX17" fmla="*/ 772427 w 2245768"/>
                <a:gd name="connsiteY17" fmla="*/ 1036320 h 1158240"/>
                <a:gd name="connsiteX18" fmla="*/ 572130 w 2245768"/>
                <a:gd name="connsiteY18" fmla="*/ 1045029 h 1158240"/>
                <a:gd name="connsiteX19" fmla="*/ 302165 w 2245768"/>
                <a:gd name="connsiteY19" fmla="*/ 957943 h 1158240"/>
                <a:gd name="connsiteX20" fmla="*/ 84450 w 2245768"/>
                <a:gd name="connsiteY20" fmla="*/ 827315 h 1158240"/>
                <a:gd name="connsiteX21" fmla="*/ 14782 w 2245768"/>
                <a:gd name="connsiteY21" fmla="*/ 740229 h 1158240"/>
                <a:gd name="connsiteX22" fmla="*/ 6073 w 2245768"/>
                <a:gd name="connsiteY22" fmla="*/ 609600 h 1158240"/>
                <a:gd name="connsiteX23" fmla="*/ 23490 w 2245768"/>
                <a:gd name="connsiteY23" fmla="*/ 557349 h 1158240"/>
                <a:gd name="connsiteX24" fmla="*/ 58325 w 2245768"/>
                <a:gd name="connsiteY24" fmla="*/ 470263 h 1158240"/>
                <a:gd name="connsiteX25" fmla="*/ 67033 w 2245768"/>
                <a:gd name="connsiteY25" fmla="*/ 418012 h 1158240"/>
                <a:gd name="connsiteX0" fmla="*/ 58325 w 2245768"/>
                <a:gd name="connsiteY0" fmla="*/ 470263 h 1158240"/>
                <a:gd name="connsiteX1" fmla="*/ 241205 w 2245768"/>
                <a:gd name="connsiteY1" fmla="*/ 269966 h 1158240"/>
                <a:gd name="connsiteX2" fmla="*/ 815970 w 2245768"/>
                <a:gd name="connsiteY2" fmla="*/ 26126 h 1158240"/>
                <a:gd name="connsiteX3" fmla="*/ 972725 w 2245768"/>
                <a:gd name="connsiteY3" fmla="*/ 0 h 1158240"/>
                <a:gd name="connsiteX4" fmla="*/ 1538782 w 2245768"/>
                <a:gd name="connsiteY4" fmla="*/ 78377 h 1158240"/>
                <a:gd name="connsiteX5" fmla="*/ 1887125 w 2245768"/>
                <a:gd name="connsiteY5" fmla="*/ 235132 h 1158240"/>
                <a:gd name="connsiteX6" fmla="*/ 2165799 w 2245768"/>
                <a:gd name="connsiteY6" fmla="*/ 409303 h 1158240"/>
                <a:gd name="connsiteX7" fmla="*/ 2226759 w 2245768"/>
                <a:gd name="connsiteY7" fmla="*/ 505097 h 1158240"/>
                <a:gd name="connsiteX8" fmla="*/ 2244176 w 2245768"/>
                <a:gd name="connsiteY8" fmla="*/ 661852 h 1158240"/>
                <a:gd name="connsiteX9" fmla="*/ 2148382 w 2245768"/>
                <a:gd name="connsiteY9" fmla="*/ 940526 h 1158240"/>
                <a:gd name="connsiteX10" fmla="*/ 2043879 w 2245768"/>
                <a:gd name="connsiteY10" fmla="*/ 1088572 h 1158240"/>
                <a:gd name="connsiteX11" fmla="*/ 1930667 w 2245768"/>
                <a:gd name="connsiteY11" fmla="*/ 1158240 h 1158240"/>
                <a:gd name="connsiteX12" fmla="*/ 1599742 w 2245768"/>
                <a:gd name="connsiteY12" fmla="*/ 1097280 h 1158240"/>
                <a:gd name="connsiteX13" fmla="*/ 1530073 w 2245768"/>
                <a:gd name="connsiteY13" fmla="*/ 1053737 h 1158240"/>
                <a:gd name="connsiteX14" fmla="*/ 1416862 w 2245768"/>
                <a:gd name="connsiteY14" fmla="*/ 975360 h 1158240"/>
                <a:gd name="connsiteX15" fmla="*/ 1286233 w 2245768"/>
                <a:gd name="connsiteY15" fmla="*/ 931817 h 1158240"/>
                <a:gd name="connsiteX16" fmla="*/ 929182 w 2245768"/>
                <a:gd name="connsiteY16" fmla="*/ 1001486 h 1158240"/>
                <a:gd name="connsiteX17" fmla="*/ 772427 w 2245768"/>
                <a:gd name="connsiteY17" fmla="*/ 1036320 h 1158240"/>
                <a:gd name="connsiteX18" fmla="*/ 572130 w 2245768"/>
                <a:gd name="connsiteY18" fmla="*/ 1045029 h 1158240"/>
                <a:gd name="connsiteX19" fmla="*/ 302165 w 2245768"/>
                <a:gd name="connsiteY19" fmla="*/ 957943 h 1158240"/>
                <a:gd name="connsiteX20" fmla="*/ 84450 w 2245768"/>
                <a:gd name="connsiteY20" fmla="*/ 827315 h 1158240"/>
                <a:gd name="connsiteX21" fmla="*/ 14782 w 2245768"/>
                <a:gd name="connsiteY21" fmla="*/ 740229 h 1158240"/>
                <a:gd name="connsiteX22" fmla="*/ 6073 w 2245768"/>
                <a:gd name="connsiteY22" fmla="*/ 609600 h 1158240"/>
                <a:gd name="connsiteX23" fmla="*/ 23490 w 2245768"/>
                <a:gd name="connsiteY23" fmla="*/ 557349 h 1158240"/>
                <a:gd name="connsiteX24" fmla="*/ 58325 w 2245768"/>
                <a:gd name="connsiteY24" fmla="*/ 470263 h 1158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245768" h="1158240">
                  <a:moveTo>
                    <a:pt x="58325" y="470263"/>
                  </a:moveTo>
                  <a:cubicBezTo>
                    <a:pt x="94611" y="422366"/>
                    <a:pt x="114931" y="343989"/>
                    <a:pt x="241205" y="269966"/>
                  </a:cubicBezTo>
                  <a:cubicBezTo>
                    <a:pt x="380226" y="195307"/>
                    <a:pt x="666437" y="72136"/>
                    <a:pt x="815970" y="26126"/>
                  </a:cubicBezTo>
                  <a:cubicBezTo>
                    <a:pt x="866600" y="10548"/>
                    <a:pt x="920473" y="8709"/>
                    <a:pt x="972725" y="0"/>
                  </a:cubicBezTo>
                  <a:cubicBezTo>
                    <a:pt x="1059118" y="9340"/>
                    <a:pt x="1431564" y="42112"/>
                    <a:pt x="1538782" y="78377"/>
                  </a:cubicBezTo>
                  <a:cubicBezTo>
                    <a:pt x="1659399" y="119174"/>
                    <a:pt x="1771741" y="181286"/>
                    <a:pt x="1887125" y="235132"/>
                  </a:cubicBezTo>
                  <a:cubicBezTo>
                    <a:pt x="1996550" y="286197"/>
                    <a:pt x="2084993" y="319992"/>
                    <a:pt x="2165799" y="409303"/>
                  </a:cubicBezTo>
                  <a:cubicBezTo>
                    <a:pt x="2191192" y="437369"/>
                    <a:pt x="2206439" y="473166"/>
                    <a:pt x="2226759" y="505097"/>
                  </a:cubicBezTo>
                  <a:cubicBezTo>
                    <a:pt x="2232565" y="557349"/>
                    <a:pt x="2245768" y="609303"/>
                    <a:pt x="2244176" y="661852"/>
                  </a:cubicBezTo>
                  <a:cubicBezTo>
                    <a:pt x="2241273" y="757647"/>
                    <a:pt x="2195297" y="860771"/>
                    <a:pt x="2148382" y="940526"/>
                  </a:cubicBezTo>
                  <a:cubicBezTo>
                    <a:pt x="2117756" y="992591"/>
                    <a:pt x="2086592" y="1045860"/>
                    <a:pt x="2043879" y="1088572"/>
                  </a:cubicBezTo>
                  <a:cubicBezTo>
                    <a:pt x="2012547" y="1119904"/>
                    <a:pt x="1968404" y="1135017"/>
                    <a:pt x="1930667" y="1158240"/>
                  </a:cubicBezTo>
                  <a:cubicBezTo>
                    <a:pt x="1820359" y="1137920"/>
                    <a:pt x="1708274" y="1125593"/>
                    <a:pt x="1599742" y="1097280"/>
                  </a:cubicBezTo>
                  <a:cubicBezTo>
                    <a:pt x="1573243" y="1090367"/>
                    <a:pt x="1552859" y="1068928"/>
                    <a:pt x="1530073" y="1053737"/>
                  </a:cubicBezTo>
                  <a:cubicBezTo>
                    <a:pt x="1491884" y="1028277"/>
                    <a:pt x="1457914" y="995886"/>
                    <a:pt x="1416862" y="975360"/>
                  </a:cubicBezTo>
                  <a:cubicBezTo>
                    <a:pt x="1375809" y="954834"/>
                    <a:pt x="1329776" y="946331"/>
                    <a:pt x="1286233" y="931817"/>
                  </a:cubicBezTo>
                  <a:cubicBezTo>
                    <a:pt x="906961" y="1016102"/>
                    <a:pt x="1380182" y="913487"/>
                    <a:pt x="929182" y="1001486"/>
                  </a:cubicBezTo>
                  <a:cubicBezTo>
                    <a:pt x="876646" y="1011737"/>
                    <a:pt x="825560" y="1029840"/>
                    <a:pt x="772427" y="1036320"/>
                  </a:cubicBezTo>
                  <a:cubicBezTo>
                    <a:pt x="706090" y="1044410"/>
                    <a:pt x="638896" y="1042126"/>
                    <a:pt x="572130" y="1045029"/>
                  </a:cubicBezTo>
                  <a:cubicBezTo>
                    <a:pt x="451078" y="1016546"/>
                    <a:pt x="409602" y="1015794"/>
                    <a:pt x="302165" y="957943"/>
                  </a:cubicBezTo>
                  <a:cubicBezTo>
                    <a:pt x="227649" y="917819"/>
                    <a:pt x="84450" y="827315"/>
                    <a:pt x="84450" y="827315"/>
                  </a:cubicBezTo>
                  <a:cubicBezTo>
                    <a:pt x="61227" y="798286"/>
                    <a:pt x="27374" y="775206"/>
                    <a:pt x="14782" y="740229"/>
                  </a:cubicBezTo>
                  <a:cubicBezTo>
                    <a:pt x="0" y="699169"/>
                    <a:pt x="3997" y="653190"/>
                    <a:pt x="6073" y="609600"/>
                  </a:cubicBezTo>
                  <a:cubicBezTo>
                    <a:pt x="6946" y="591262"/>
                    <a:pt x="16899" y="574484"/>
                    <a:pt x="23490" y="557349"/>
                  </a:cubicBezTo>
                  <a:cubicBezTo>
                    <a:pt x="73066" y="428454"/>
                    <a:pt x="34389" y="542067"/>
                    <a:pt x="58325" y="470263"/>
                  </a:cubicBezTo>
                  <a:close/>
                </a:path>
              </a:pathLst>
            </a:custGeom>
            <a:solidFill>
              <a:srgbClr val="9BBB59">
                <a:lumMod val="75000"/>
              </a:srgbClr>
            </a:solidFill>
            <a:ln w="25400" cap="flat" cmpd="sng" algn="ctr">
              <a:solidFill>
                <a:srgbClr val="9BBB59">
                  <a:lumMod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61" name="Rectangle 1760"/>
            <p:cNvSpPr/>
            <p:nvPr/>
          </p:nvSpPr>
          <p:spPr>
            <a:xfrm>
              <a:off x="4610411" y="2887881"/>
              <a:ext cx="3523785" cy="178420"/>
            </a:xfrm>
            <a:prstGeom prst="rect">
              <a:avLst/>
            </a:prstGeom>
            <a:solidFill>
              <a:srgbClr val="EEECE1">
                <a:lumMod val="50000"/>
              </a:srgbClr>
            </a:solidFill>
            <a:ln w="25400" cap="flat" cmpd="sng" algn="ctr">
              <a:solidFill>
                <a:srgbClr val="EEECE1">
                  <a:lumMod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SAW sensor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10" name="Group 364"/>
            <p:cNvGrpSpPr/>
            <p:nvPr/>
          </p:nvGrpSpPr>
          <p:grpSpPr>
            <a:xfrm>
              <a:off x="4687708" y="1524193"/>
              <a:ext cx="3406543" cy="941301"/>
              <a:chOff x="308891" y="1524193"/>
              <a:chExt cx="3406543" cy="941301"/>
            </a:xfrm>
          </p:grpSpPr>
          <p:sp>
            <p:nvSpPr>
              <p:cNvPr id="1763" name="Oval 1762"/>
              <p:cNvSpPr/>
              <p:nvPr/>
            </p:nvSpPr>
            <p:spPr>
              <a:xfrm>
                <a:off x="747710" y="2166937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64" name="Oval 1763"/>
              <p:cNvSpPr/>
              <p:nvPr/>
            </p:nvSpPr>
            <p:spPr>
              <a:xfrm>
                <a:off x="1023935" y="2157412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65" name="Oval 1764"/>
              <p:cNvSpPr/>
              <p:nvPr/>
            </p:nvSpPr>
            <p:spPr>
              <a:xfrm>
                <a:off x="897293" y="1760311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66" name="Oval 1765"/>
              <p:cNvSpPr/>
              <p:nvPr/>
            </p:nvSpPr>
            <p:spPr>
              <a:xfrm>
                <a:off x="400655" y="1888899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67" name="Oval 1766"/>
              <p:cNvSpPr/>
              <p:nvPr/>
            </p:nvSpPr>
            <p:spPr>
              <a:xfrm>
                <a:off x="1072168" y="1560286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68" name="Oval 1767"/>
              <p:cNvSpPr/>
              <p:nvPr/>
            </p:nvSpPr>
            <p:spPr>
              <a:xfrm>
                <a:off x="1253143" y="1941286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69" name="Oval 1768"/>
              <p:cNvSpPr/>
              <p:nvPr/>
            </p:nvSpPr>
            <p:spPr>
              <a:xfrm>
                <a:off x="1436063" y="1668010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70" name="Oval 1769"/>
              <p:cNvSpPr/>
              <p:nvPr/>
            </p:nvSpPr>
            <p:spPr>
              <a:xfrm>
                <a:off x="316876" y="1615623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71" name="Oval 1770"/>
              <p:cNvSpPr/>
              <p:nvPr/>
            </p:nvSpPr>
            <p:spPr>
              <a:xfrm>
                <a:off x="1740863" y="1972810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72" name="Oval 1771"/>
              <p:cNvSpPr/>
              <p:nvPr/>
            </p:nvSpPr>
            <p:spPr>
              <a:xfrm>
                <a:off x="2828254" y="2301493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73" name="Oval 1772"/>
              <p:cNvSpPr/>
              <p:nvPr/>
            </p:nvSpPr>
            <p:spPr>
              <a:xfrm>
                <a:off x="308891" y="2234818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74" name="Oval 1773"/>
              <p:cNvSpPr/>
              <p:nvPr/>
            </p:nvSpPr>
            <p:spPr>
              <a:xfrm>
                <a:off x="2940206" y="1878901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75" name="Oval 1774"/>
              <p:cNvSpPr/>
              <p:nvPr/>
            </p:nvSpPr>
            <p:spPr>
              <a:xfrm>
                <a:off x="1261999" y="2413979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76" name="Oval 1775"/>
              <p:cNvSpPr/>
              <p:nvPr/>
            </p:nvSpPr>
            <p:spPr>
              <a:xfrm>
                <a:off x="1768769" y="1678741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77" name="Oval 1776"/>
              <p:cNvSpPr/>
              <p:nvPr/>
            </p:nvSpPr>
            <p:spPr>
              <a:xfrm>
                <a:off x="3640167" y="1626424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78" name="Oval 1777"/>
              <p:cNvSpPr/>
              <p:nvPr/>
            </p:nvSpPr>
            <p:spPr>
              <a:xfrm>
                <a:off x="2206655" y="2026474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79" name="Oval 1778"/>
              <p:cNvSpPr/>
              <p:nvPr/>
            </p:nvSpPr>
            <p:spPr>
              <a:xfrm>
                <a:off x="2080013" y="1629373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80" name="Oval 1779"/>
              <p:cNvSpPr/>
              <p:nvPr/>
            </p:nvSpPr>
            <p:spPr>
              <a:xfrm>
                <a:off x="3393125" y="2381848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81" name="Oval 1780"/>
              <p:cNvSpPr/>
              <p:nvPr/>
            </p:nvSpPr>
            <p:spPr>
              <a:xfrm>
                <a:off x="2593025" y="1781773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82" name="Oval 1781"/>
              <p:cNvSpPr/>
              <p:nvPr/>
            </p:nvSpPr>
            <p:spPr>
              <a:xfrm>
                <a:off x="3485558" y="2079997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83" name="Oval 1782"/>
              <p:cNvSpPr/>
              <p:nvPr/>
            </p:nvSpPr>
            <p:spPr>
              <a:xfrm>
                <a:off x="2639373" y="2342005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84" name="Oval 1783"/>
              <p:cNvSpPr/>
              <p:nvPr/>
            </p:nvSpPr>
            <p:spPr>
              <a:xfrm>
                <a:off x="2539361" y="2037205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85" name="Oval 1784"/>
              <p:cNvSpPr/>
              <p:nvPr/>
            </p:nvSpPr>
            <p:spPr>
              <a:xfrm>
                <a:off x="2412719" y="1524193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86" name="Oval 1785"/>
              <p:cNvSpPr/>
              <p:nvPr/>
            </p:nvSpPr>
            <p:spPr>
              <a:xfrm>
                <a:off x="3179482" y="2125879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87" name="Oval 1786"/>
              <p:cNvSpPr/>
              <p:nvPr/>
            </p:nvSpPr>
            <p:spPr>
              <a:xfrm>
                <a:off x="3663919" y="2073491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88" name="Oval 1787"/>
              <p:cNvSpPr/>
              <p:nvPr/>
            </p:nvSpPr>
            <p:spPr>
              <a:xfrm>
                <a:off x="2951489" y="1547803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89" name="Oval 1788"/>
              <p:cNvSpPr/>
              <p:nvPr/>
            </p:nvSpPr>
            <p:spPr>
              <a:xfrm>
                <a:off x="3256289" y="1852603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523" name="TextBox 522"/>
          <p:cNvSpPr txBox="1"/>
          <p:nvPr/>
        </p:nvSpPr>
        <p:spPr>
          <a:xfrm>
            <a:off x="514484" y="1043091"/>
            <a:ext cx="24545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Cell + OR22a + ligand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524" name="TextBox 523"/>
          <p:cNvSpPr txBox="1"/>
          <p:nvPr/>
        </p:nvSpPr>
        <p:spPr>
          <a:xfrm>
            <a:off x="4813406" y="1043091"/>
            <a:ext cx="1460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Cell + </a:t>
            </a:r>
            <a:r>
              <a:rPr lang="en-GB" dirty="0" err="1" smtClean="0">
                <a:solidFill>
                  <a:schemeClr val="tx1"/>
                </a:solidFill>
              </a:rPr>
              <a:t>ligand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525" name="TextBox 524"/>
          <p:cNvSpPr txBox="1"/>
          <p:nvPr/>
        </p:nvSpPr>
        <p:spPr>
          <a:xfrm>
            <a:off x="3276600" y="1673064"/>
            <a:ext cx="37221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dirty="0" smtClean="0">
                <a:solidFill>
                  <a:schemeClr val="tx1"/>
                </a:solidFill>
              </a:rPr>
              <a:t>-</a:t>
            </a:r>
            <a:endParaRPr lang="en-GB" sz="4400" dirty="0">
              <a:solidFill>
                <a:schemeClr val="tx1"/>
              </a:solidFill>
            </a:endParaRPr>
          </a:p>
        </p:txBody>
      </p:sp>
      <p:grpSp>
        <p:nvGrpSpPr>
          <p:cNvPr id="12" name="Group 770"/>
          <p:cNvGrpSpPr/>
          <p:nvPr/>
        </p:nvGrpSpPr>
        <p:grpSpPr>
          <a:xfrm>
            <a:off x="214237" y="1417704"/>
            <a:ext cx="3008376" cy="1280160"/>
            <a:chOff x="72570" y="1494978"/>
            <a:chExt cx="3893018" cy="1654630"/>
          </a:xfrm>
        </p:grpSpPr>
        <p:sp>
          <p:nvSpPr>
            <p:cNvPr id="773" name="Rectangle 772"/>
            <p:cNvSpPr/>
            <p:nvPr/>
          </p:nvSpPr>
          <p:spPr bwMode="auto">
            <a:xfrm>
              <a:off x="72570" y="1494978"/>
              <a:ext cx="3893018" cy="1654630"/>
            </a:xfrm>
            <a:prstGeom prst="rect">
              <a:avLst/>
            </a:prstGeom>
            <a:gradFill flip="none" rotWithShape="1">
              <a:gsLst>
                <a:gs pos="0">
                  <a:schemeClr val="tx2"/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5400000" scaled="1"/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891" name="Freeform 890"/>
            <p:cNvSpPr/>
            <p:nvPr/>
          </p:nvSpPr>
          <p:spPr>
            <a:xfrm>
              <a:off x="166914" y="2097725"/>
              <a:ext cx="3647688" cy="710077"/>
            </a:xfrm>
            <a:custGeom>
              <a:avLst/>
              <a:gdLst>
                <a:gd name="connsiteX0" fmla="*/ 792788 w 6556279"/>
                <a:gd name="connsiteY0" fmla="*/ 1193031 h 1209964"/>
                <a:gd name="connsiteX1" fmla="*/ 5641879 w 6556279"/>
                <a:gd name="connsiteY1" fmla="*/ 1193031 h 1209964"/>
                <a:gd name="connsiteX2" fmla="*/ 6279188 w 6556279"/>
                <a:gd name="connsiteY2" fmla="*/ 1091431 h 1209964"/>
                <a:gd name="connsiteX3" fmla="*/ 4736715 w 6556279"/>
                <a:gd name="connsiteY3" fmla="*/ 952885 h 1209964"/>
                <a:gd name="connsiteX4" fmla="*/ 3785370 w 6556279"/>
                <a:gd name="connsiteY4" fmla="*/ 241685 h 1209964"/>
                <a:gd name="connsiteX5" fmla="*/ 3194242 w 6556279"/>
                <a:gd name="connsiteY5" fmla="*/ 112376 h 1209964"/>
                <a:gd name="connsiteX6" fmla="*/ 2390679 w 6556279"/>
                <a:gd name="connsiteY6" fmla="*/ 915940 h 1209964"/>
                <a:gd name="connsiteX7" fmla="*/ 885151 w 6556279"/>
                <a:gd name="connsiteY7" fmla="*/ 1091431 h 1209964"/>
                <a:gd name="connsiteX8" fmla="*/ 792788 w 6556279"/>
                <a:gd name="connsiteY8" fmla="*/ 1193031 h 1209964"/>
                <a:gd name="connsiteX0" fmla="*/ 792788 w 6556279"/>
                <a:gd name="connsiteY0" fmla="*/ 1193031 h 1209964"/>
                <a:gd name="connsiteX1" fmla="*/ 5641879 w 6556279"/>
                <a:gd name="connsiteY1" fmla="*/ 1193031 h 1209964"/>
                <a:gd name="connsiteX2" fmla="*/ 6279188 w 6556279"/>
                <a:gd name="connsiteY2" fmla="*/ 1091431 h 1209964"/>
                <a:gd name="connsiteX3" fmla="*/ 4736715 w 6556279"/>
                <a:gd name="connsiteY3" fmla="*/ 952885 h 1209964"/>
                <a:gd name="connsiteX4" fmla="*/ 3785370 w 6556279"/>
                <a:gd name="connsiteY4" fmla="*/ 241685 h 1209964"/>
                <a:gd name="connsiteX5" fmla="*/ 3194242 w 6556279"/>
                <a:gd name="connsiteY5" fmla="*/ 112376 h 1209964"/>
                <a:gd name="connsiteX6" fmla="*/ 2390679 w 6556279"/>
                <a:gd name="connsiteY6" fmla="*/ 915940 h 1209964"/>
                <a:gd name="connsiteX7" fmla="*/ 885151 w 6556279"/>
                <a:gd name="connsiteY7" fmla="*/ 1091431 h 1209964"/>
                <a:gd name="connsiteX8" fmla="*/ 792788 w 6556279"/>
                <a:gd name="connsiteY8" fmla="*/ 1193031 h 1209964"/>
                <a:gd name="connsiteX0" fmla="*/ 843588 w 6607079"/>
                <a:gd name="connsiteY0" fmla="*/ 1193031 h 1209964"/>
                <a:gd name="connsiteX1" fmla="*/ 5692679 w 6607079"/>
                <a:gd name="connsiteY1" fmla="*/ 1193031 h 1209964"/>
                <a:gd name="connsiteX2" fmla="*/ 6329988 w 6607079"/>
                <a:gd name="connsiteY2" fmla="*/ 1091431 h 1209964"/>
                <a:gd name="connsiteX3" fmla="*/ 4787515 w 6607079"/>
                <a:gd name="connsiteY3" fmla="*/ 952885 h 1209964"/>
                <a:gd name="connsiteX4" fmla="*/ 3836170 w 6607079"/>
                <a:gd name="connsiteY4" fmla="*/ 241685 h 1209964"/>
                <a:gd name="connsiteX5" fmla="*/ 3245042 w 6607079"/>
                <a:gd name="connsiteY5" fmla="*/ 112376 h 1209964"/>
                <a:gd name="connsiteX6" fmla="*/ 2441479 w 6607079"/>
                <a:gd name="connsiteY6" fmla="*/ 915940 h 1209964"/>
                <a:gd name="connsiteX7" fmla="*/ 631151 w 6607079"/>
                <a:gd name="connsiteY7" fmla="*/ 1091431 h 1209964"/>
                <a:gd name="connsiteX8" fmla="*/ 843588 w 6607079"/>
                <a:gd name="connsiteY8" fmla="*/ 1193031 h 1209964"/>
                <a:gd name="connsiteX0" fmla="*/ 843588 w 6607079"/>
                <a:gd name="connsiteY0" fmla="*/ 1193031 h 1209964"/>
                <a:gd name="connsiteX1" fmla="*/ 5692679 w 6607079"/>
                <a:gd name="connsiteY1" fmla="*/ 1193031 h 1209964"/>
                <a:gd name="connsiteX2" fmla="*/ 6329988 w 6607079"/>
                <a:gd name="connsiteY2" fmla="*/ 1091431 h 1209964"/>
                <a:gd name="connsiteX3" fmla="*/ 4787515 w 6607079"/>
                <a:gd name="connsiteY3" fmla="*/ 952885 h 1209964"/>
                <a:gd name="connsiteX4" fmla="*/ 3836170 w 6607079"/>
                <a:gd name="connsiteY4" fmla="*/ 241685 h 1209964"/>
                <a:gd name="connsiteX5" fmla="*/ 3245042 w 6607079"/>
                <a:gd name="connsiteY5" fmla="*/ 112376 h 1209964"/>
                <a:gd name="connsiteX6" fmla="*/ 2441479 w 6607079"/>
                <a:gd name="connsiteY6" fmla="*/ 915940 h 1209964"/>
                <a:gd name="connsiteX7" fmla="*/ 631151 w 6607079"/>
                <a:gd name="connsiteY7" fmla="*/ 1091431 h 1209964"/>
                <a:gd name="connsiteX8" fmla="*/ 843588 w 6607079"/>
                <a:gd name="connsiteY8" fmla="*/ 1193031 h 1209964"/>
                <a:gd name="connsiteX0" fmla="*/ 594206 w 6357697"/>
                <a:gd name="connsiteY0" fmla="*/ 1193031 h 1209964"/>
                <a:gd name="connsiteX1" fmla="*/ 5443297 w 6357697"/>
                <a:gd name="connsiteY1" fmla="*/ 1193031 h 1209964"/>
                <a:gd name="connsiteX2" fmla="*/ 6080606 w 6357697"/>
                <a:gd name="connsiteY2" fmla="*/ 1091431 h 1209964"/>
                <a:gd name="connsiteX3" fmla="*/ 4538133 w 6357697"/>
                <a:gd name="connsiteY3" fmla="*/ 952885 h 1209964"/>
                <a:gd name="connsiteX4" fmla="*/ 3586788 w 6357697"/>
                <a:gd name="connsiteY4" fmla="*/ 241685 h 1209964"/>
                <a:gd name="connsiteX5" fmla="*/ 2995660 w 6357697"/>
                <a:gd name="connsiteY5" fmla="*/ 112376 h 1209964"/>
                <a:gd name="connsiteX6" fmla="*/ 2192097 w 6357697"/>
                <a:gd name="connsiteY6" fmla="*/ 915940 h 1209964"/>
                <a:gd name="connsiteX7" fmla="*/ 381769 w 6357697"/>
                <a:gd name="connsiteY7" fmla="*/ 1091431 h 1209964"/>
                <a:gd name="connsiteX8" fmla="*/ 594206 w 6357697"/>
                <a:gd name="connsiteY8" fmla="*/ 1193031 h 1209964"/>
                <a:gd name="connsiteX0" fmla="*/ 594206 w 6357697"/>
                <a:gd name="connsiteY0" fmla="*/ 1193031 h 1209964"/>
                <a:gd name="connsiteX1" fmla="*/ 5443297 w 6357697"/>
                <a:gd name="connsiteY1" fmla="*/ 1193031 h 1209964"/>
                <a:gd name="connsiteX2" fmla="*/ 6080606 w 6357697"/>
                <a:gd name="connsiteY2" fmla="*/ 1091431 h 1209964"/>
                <a:gd name="connsiteX3" fmla="*/ 4538133 w 6357697"/>
                <a:gd name="connsiteY3" fmla="*/ 952885 h 1209964"/>
                <a:gd name="connsiteX4" fmla="*/ 3586788 w 6357697"/>
                <a:gd name="connsiteY4" fmla="*/ 241685 h 1209964"/>
                <a:gd name="connsiteX5" fmla="*/ 2995660 w 6357697"/>
                <a:gd name="connsiteY5" fmla="*/ 112376 h 1209964"/>
                <a:gd name="connsiteX6" fmla="*/ 2192097 w 6357697"/>
                <a:gd name="connsiteY6" fmla="*/ 915940 h 1209964"/>
                <a:gd name="connsiteX7" fmla="*/ 381769 w 6357697"/>
                <a:gd name="connsiteY7" fmla="*/ 1091431 h 1209964"/>
                <a:gd name="connsiteX8" fmla="*/ 594206 w 6357697"/>
                <a:gd name="connsiteY8" fmla="*/ 1193031 h 1209964"/>
                <a:gd name="connsiteX0" fmla="*/ 594206 w 6231467"/>
                <a:gd name="connsiteY0" fmla="*/ 1193031 h 1213043"/>
                <a:gd name="connsiteX1" fmla="*/ 3365115 w 6231467"/>
                <a:gd name="connsiteY1" fmla="*/ 1211503 h 1213043"/>
                <a:gd name="connsiteX2" fmla="*/ 5443297 w 6231467"/>
                <a:gd name="connsiteY2" fmla="*/ 1193031 h 1213043"/>
                <a:gd name="connsiteX3" fmla="*/ 6080606 w 6231467"/>
                <a:gd name="connsiteY3" fmla="*/ 1091431 h 1213043"/>
                <a:gd name="connsiteX4" fmla="*/ 4538133 w 6231467"/>
                <a:gd name="connsiteY4" fmla="*/ 952885 h 1213043"/>
                <a:gd name="connsiteX5" fmla="*/ 3586788 w 6231467"/>
                <a:gd name="connsiteY5" fmla="*/ 241685 h 1213043"/>
                <a:gd name="connsiteX6" fmla="*/ 2995660 w 6231467"/>
                <a:gd name="connsiteY6" fmla="*/ 112376 h 1213043"/>
                <a:gd name="connsiteX7" fmla="*/ 2192097 w 6231467"/>
                <a:gd name="connsiteY7" fmla="*/ 915940 h 1213043"/>
                <a:gd name="connsiteX8" fmla="*/ 381769 w 6231467"/>
                <a:gd name="connsiteY8" fmla="*/ 1091431 h 1213043"/>
                <a:gd name="connsiteX9" fmla="*/ 594206 w 6231467"/>
                <a:gd name="connsiteY9" fmla="*/ 1193031 h 1213043"/>
                <a:gd name="connsiteX0" fmla="*/ 594206 w 6231467"/>
                <a:gd name="connsiteY0" fmla="*/ 1193031 h 1213043"/>
                <a:gd name="connsiteX1" fmla="*/ 3365115 w 6231467"/>
                <a:gd name="connsiteY1" fmla="*/ 1211503 h 1213043"/>
                <a:gd name="connsiteX2" fmla="*/ 5443297 w 6231467"/>
                <a:gd name="connsiteY2" fmla="*/ 1193031 h 1213043"/>
                <a:gd name="connsiteX3" fmla="*/ 6080606 w 6231467"/>
                <a:gd name="connsiteY3" fmla="*/ 1091431 h 1213043"/>
                <a:gd name="connsiteX4" fmla="*/ 4538133 w 6231467"/>
                <a:gd name="connsiteY4" fmla="*/ 952885 h 1213043"/>
                <a:gd name="connsiteX5" fmla="*/ 3586788 w 6231467"/>
                <a:gd name="connsiteY5" fmla="*/ 241685 h 1213043"/>
                <a:gd name="connsiteX6" fmla="*/ 2995660 w 6231467"/>
                <a:gd name="connsiteY6" fmla="*/ 112376 h 1213043"/>
                <a:gd name="connsiteX7" fmla="*/ 2192097 w 6231467"/>
                <a:gd name="connsiteY7" fmla="*/ 915940 h 1213043"/>
                <a:gd name="connsiteX8" fmla="*/ 381769 w 6231467"/>
                <a:gd name="connsiteY8" fmla="*/ 1091431 h 1213043"/>
                <a:gd name="connsiteX9" fmla="*/ 594206 w 6231467"/>
                <a:gd name="connsiteY9" fmla="*/ 1193031 h 1213043"/>
                <a:gd name="connsiteX0" fmla="*/ 594206 w 6231467"/>
                <a:gd name="connsiteY0" fmla="*/ 1193031 h 1213043"/>
                <a:gd name="connsiteX1" fmla="*/ 3404370 w 6231467"/>
                <a:gd name="connsiteY1" fmla="*/ 1169939 h 1213043"/>
                <a:gd name="connsiteX2" fmla="*/ 5443297 w 6231467"/>
                <a:gd name="connsiteY2" fmla="*/ 1193031 h 1213043"/>
                <a:gd name="connsiteX3" fmla="*/ 6080606 w 6231467"/>
                <a:gd name="connsiteY3" fmla="*/ 1091431 h 1213043"/>
                <a:gd name="connsiteX4" fmla="*/ 4538133 w 6231467"/>
                <a:gd name="connsiteY4" fmla="*/ 952885 h 1213043"/>
                <a:gd name="connsiteX5" fmla="*/ 3586788 w 6231467"/>
                <a:gd name="connsiteY5" fmla="*/ 241685 h 1213043"/>
                <a:gd name="connsiteX6" fmla="*/ 2995660 w 6231467"/>
                <a:gd name="connsiteY6" fmla="*/ 112376 h 1213043"/>
                <a:gd name="connsiteX7" fmla="*/ 2192097 w 6231467"/>
                <a:gd name="connsiteY7" fmla="*/ 915940 h 1213043"/>
                <a:gd name="connsiteX8" fmla="*/ 381769 w 6231467"/>
                <a:gd name="connsiteY8" fmla="*/ 1091431 h 1213043"/>
                <a:gd name="connsiteX9" fmla="*/ 594206 w 6231467"/>
                <a:gd name="connsiteY9" fmla="*/ 1193031 h 1213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231467" h="1213043">
                  <a:moveTo>
                    <a:pt x="594206" y="1193031"/>
                  </a:moveTo>
                  <a:cubicBezTo>
                    <a:pt x="1091430" y="1213043"/>
                    <a:pt x="2596188" y="1169939"/>
                    <a:pt x="3404370" y="1169939"/>
                  </a:cubicBezTo>
                  <a:lnTo>
                    <a:pt x="5443297" y="1193031"/>
                  </a:lnTo>
                  <a:cubicBezTo>
                    <a:pt x="5895879" y="1173019"/>
                    <a:pt x="6231467" y="1131455"/>
                    <a:pt x="6080606" y="1091431"/>
                  </a:cubicBezTo>
                  <a:cubicBezTo>
                    <a:pt x="5929745" y="1051407"/>
                    <a:pt x="4953769" y="1094509"/>
                    <a:pt x="4538133" y="952885"/>
                  </a:cubicBezTo>
                  <a:cubicBezTo>
                    <a:pt x="4122497" y="811261"/>
                    <a:pt x="3843867" y="381770"/>
                    <a:pt x="3586788" y="241685"/>
                  </a:cubicBezTo>
                  <a:cubicBezTo>
                    <a:pt x="3329709" y="101600"/>
                    <a:pt x="3228108" y="0"/>
                    <a:pt x="2995660" y="112376"/>
                  </a:cubicBezTo>
                  <a:cubicBezTo>
                    <a:pt x="2763212" y="224752"/>
                    <a:pt x="2627746" y="752764"/>
                    <a:pt x="2192097" y="915940"/>
                  </a:cubicBezTo>
                  <a:cubicBezTo>
                    <a:pt x="1756448" y="1079116"/>
                    <a:pt x="648084" y="1045249"/>
                    <a:pt x="381769" y="1091431"/>
                  </a:cubicBezTo>
                  <a:cubicBezTo>
                    <a:pt x="344920" y="1102256"/>
                    <a:pt x="0" y="1201498"/>
                    <a:pt x="594206" y="1193031"/>
                  </a:cubicBezTo>
                  <a:close/>
                </a:path>
              </a:pathLst>
            </a:custGeom>
            <a:solidFill>
              <a:srgbClr val="9BBB59">
                <a:lumMod val="60000"/>
                <a:lumOff val="40000"/>
                <a:alpha val="50000"/>
              </a:srgbClr>
            </a:solidFill>
            <a:ln w="50800" cap="flat" cmpd="dbl" algn="ctr">
              <a:solidFill>
                <a:srgbClr val="9BBB59">
                  <a:lumMod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93" name="Oval 892"/>
            <p:cNvSpPr/>
            <p:nvPr/>
          </p:nvSpPr>
          <p:spPr>
            <a:xfrm>
              <a:off x="1835242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11" name="Oval 1010"/>
            <p:cNvSpPr/>
            <p:nvPr/>
          </p:nvSpPr>
          <p:spPr>
            <a:xfrm>
              <a:off x="1880359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12" name="Oval 1011"/>
            <p:cNvSpPr/>
            <p:nvPr/>
          </p:nvSpPr>
          <p:spPr>
            <a:xfrm>
              <a:off x="1925477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13" name="Oval 1012"/>
            <p:cNvSpPr/>
            <p:nvPr/>
          </p:nvSpPr>
          <p:spPr>
            <a:xfrm>
              <a:off x="1970595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14" name="Oval 1013"/>
            <p:cNvSpPr/>
            <p:nvPr/>
          </p:nvSpPr>
          <p:spPr>
            <a:xfrm>
              <a:off x="2015712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15" name="Oval 1014"/>
            <p:cNvSpPr/>
            <p:nvPr/>
          </p:nvSpPr>
          <p:spPr>
            <a:xfrm>
              <a:off x="2060830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16" name="Oval 1015"/>
            <p:cNvSpPr/>
            <p:nvPr/>
          </p:nvSpPr>
          <p:spPr>
            <a:xfrm>
              <a:off x="2105948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17" name="Oval 1016"/>
            <p:cNvSpPr/>
            <p:nvPr/>
          </p:nvSpPr>
          <p:spPr>
            <a:xfrm>
              <a:off x="2151065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18" name="Oval 1017"/>
            <p:cNvSpPr/>
            <p:nvPr/>
          </p:nvSpPr>
          <p:spPr>
            <a:xfrm>
              <a:off x="2196183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19" name="Oval 1018"/>
            <p:cNvSpPr/>
            <p:nvPr/>
          </p:nvSpPr>
          <p:spPr>
            <a:xfrm>
              <a:off x="2241301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20" name="Oval 1019"/>
            <p:cNvSpPr/>
            <p:nvPr/>
          </p:nvSpPr>
          <p:spPr>
            <a:xfrm>
              <a:off x="2286418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21" name="Oval 1020"/>
            <p:cNvSpPr/>
            <p:nvPr/>
          </p:nvSpPr>
          <p:spPr>
            <a:xfrm>
              <a:off x="2331536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22" name="Oval 1021"/>
            <p:cNvSpPr/>
            <p:nvPr/>
          </p:nvSpPr>
          <p:spPr>
            <a:xfrm>
              <a:off x="2376654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23" name="Oval 1022"/>
            <p:cNvSpPr/>
            <p:nvPr/>
          </p:nvSpPr>
          <p:spPr>
            <a:xfrm>
              <a:off x="2421771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24" name="Oval 1023"/>
            <p:cNvSpPr/>
            <p:nvPr/>
          </p:nvSpPr>
          <p:spPr>
            <a:xfrm>
              <a:off x="2466889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25" name="Oval 1024"/>
            <p:cNvSpPr/>
            <p:nvPr/>
          </p:nvSpPr>
          <p:spPr>
            <a:xfrm>
              <a:off x="2512007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26" name="Oval 1025"/>
            <p:cNvSpPr/>
            <p:nvPr/>
          </p:nvSpPr>
          <p:spPr>
            <a:xfrm>
              <a:off x="1790124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27" name="Oval 1026"/>
            <p:cNvSpPr/>
            <p:nvPr/>
          </p:nvSpPr>
          <p:spPr>
            <a:xfrm>
              <a:off x="2602242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28" name="Oval 1027"/>
            <p:cNvSpPr/>
            <p:nvPr/>
          </p:nvSpPr>
          <p:spPr>
            <a:xfrm>
              <a:off x="2647360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29" name="Oval 1028"/>
            <p:cNvSpPr/>
            <p:nvPr/>
          </p:nvSpPr>
          <p:spPr>
            <a:xfrm>
              <a:off x="2692477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30" name="Oval 1029"/>
            <p:cNvSpPr/>
            <p:nvPr/>
          </p:nvSpPr>
          <p:spPr>
            <a:xfrm>
              <a:off x="2737595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31" name="Oval 1030"/>
            <p:cNvSpPr/>
            <p:nvPr/>
          </p:nvSpPr>
          <p:spPr>
            <a:xfrm>
              <a:off x="2782713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32" name="Oval 1031"/>
            <p:cNvSpPr/>
            <p:nvPr/>
          </p:nvSpPr>
          <p:spPr>
            <a:xfrm>
              <a:off x="2827830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33" name="Oval 1032"/>
            <p:cNvSpPr/>
            <p:nvPr/>
          </p:nvSpPr>
          <p:spPr>
            <a:xfrm>
              <a:off x="2872948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34" name="Oval 1033"/>
            <p:cNvSpPr/>
            <p:nvPr/>
          </p:nvSpPr>
          <p:spPr>
            <a:xfrm>
              <a:off x="2918066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35" name="Oval 1034"/>
            <p:cNvSpPr/>
            <p:nvPr/>
          </p:nvSpPr>
          <p:spPr>
            <a:xfrm>
              <a:off x="2963183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36" name="Oval 1035"/>
            <p:cNvSpPr/>
            <p:nvPr/>
          </p:nvSpPr>
          <p:spPr>
            <a:xfrm>
              <a:off x="3008301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37" name="Oval 1036"/>
            <p:cNvSpPr/>
            <p:nvPr/>
          </p:nvSpPr>
          <p:spPr>
            <a:xfrm>
              <a:off x="3053419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38" name="Oval 1037"/>
            <p:cNvSpPr/>
            <p:nvPr/>
          </p:nvSpPr>
          <p:spPr>
            <a:xfrm>
              <a:off x="3098536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39" name="Oval 1038"/>
            <p:cNvSpPr/>
            <p:nvPr/>
          </p:nvSpPr>
          <p:spPr>
            <a:xfrm>
              <a:off x="3143654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40" name="Oval 1039"/>
            <p:cNvSpPr/>
            <p:nvPr/>
          </p:nvSpPr>
          <p:spPr>
            <a:xfrm>
              <a:off x="3188772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41" name="Oval 1040"/>
            <p:cNvSpPr/>
            <p:nvPr/>
          </p:nvSpPr>
          <p:spPr>
            <a:xfrm>
              <a:off x="3233889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42" name="Oval 1041"/>
            <p:cNvSpPr/>
            <p:nvPr/>
          </p:nvSpPr>
          <p:spPr>
            <a:xfrm>
              <a:off x="3279007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43" name="Oval 1042"/>
            <p:cNvSpPr/>
            <p:nvPr/>
          </p:nvSpPr>
          <p:spPr>
            <a:xfrm>
              <a:off x="2557124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44" name="Oval 1043"/>
            <p:cNvSpPr/>
            <p:nvPr/>
          </p:nvSpPr>
          <p:spPr>
            <a:xfrm>
              <a:off x="301241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45" name="Oval 1044"/>
            <p:cNvSpPr/>
            <p:nvPr/>
          </p:nvSpPr>
          <p:spPr>
            <a:xfrm>
              <a:off x="346359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46" name="Oval 1045"/>
            <p:cNvSpPr/>
            <p:nvPr/>
          </p:nvSpPr>
          <p:spPr>
            <a:xfrm>
              <a:off x="391477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47" name="Oval 1046"/>
            <p:cNvSpPr/>
            <p:nvPr/>
          </p:nvSpPr>
          <p:spPr>
            <a:xfrm>
              <a:off x="436594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48" name="Oval 1047"/>
            <p:cNvSpPr/>
            <p:nvPr/>
          </p:nvSpPr>
          <p:spPr>
            <a:xfrm>
              <a:off x="481712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49" name="Oval 1048"/>
            <p:cNvSpPr/>
            <p:nvPr/>
          </p:nvSpPr>
          <p:spPr>
            <a:xfrm>
              <a:off x="526830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50" name="Oval 1049"/>
            <p:cNvSpPr/>
            <p:nvPr/>
          </p:nvSpPr>
          <p:spPr>
            <a:xfrm>
              <a:off x="571947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51" name="Oval 1050"/>
            <p:cNvSpPr/>
            <p:nvPr/>
          </p:nvSpPr>
          <p:spPr>
            <a:xfrm>
              <a:off x="617065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52" name="Oval 1051"/>
            <p:cNvSpPr/>
            <p:nvPr/>
          </p:nvSpPr>
          <p:spPr>
            <a:xfrm>
              <a:off x="662183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53" name="Oval 1052"/>
            <p:cNvSpPr/>
            <p:nvPr/>
          </p:nvSpPr>
          <p:spPr>
            <a:xfrm>
              <a:off x="707300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54" name="Oval 1053"/>
            <p:cNvSpPr/>
            <p:nvPr/>
          </p:nvSpPr>
          <p:spPr>
            <a:xfrm>
              <a:off x="752418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55" name="Oval 1054"/>
            <p:cNvSpPr/>
            <p:nvPr/>
          </p:nvSpPr>
          <p:spPr>
            <a:xfrm>
              <a:off x="797536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56" name="Oval 1055"/>
            <p:cNvSpPr/>
            <p:nvPr/>
          </p:nvSpPr>
          <p:spPr>
            <a:xfrm>
              <a:off x="842653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57" name="Oval 1056"/>
            <p:cNvSpPr/>
            <p:nvPr/>
          </p:nvSpPr>
          <p:spPr>
            <a:xfrm>
              <a:off x="887771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58" name="Oval 1057"/>
            <p:cNvSpPr/>
            <p:nvPr/>
          </p:nvSpPr>
          <p:spPr>
            <a:xfrm>
              <a:off x="932889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59" name="Oval 1058"/>
            <p:cNvSpPr/>
            <p:nvPr/>
          </p:nvSpPr>
          <p:spPr>
            <a:xfrm>
              <a:off x="978006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60" name="Oval 1059"/>
            <p:cNvSpPr/>
            <p:nvPr/>
          </p:nvSpPr>
          <p:spPr>
            <a:xfrm>
              <a:off x="256124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61" name="Oval 1060"/>
            <p:cNvSpPr/>
            <p:nvPr/>
          </p:nvSpPr>
          <p:spPr>
            <a:xfrm>
              <a:off x="1068242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62" name="Oval 1061"/>
            <p:cNvSpPr/>
            <p:nvPr/>
          </p:nvSpPr>
          <p:spPr>
            <a:xfrm>
              <a:off x="1113359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63" name="Oval 1062"/>
            <p:cNvSpPr/>
            <p:nvPr/>
          </p:nvSpPr>
          <p:spPr>
            <a:xfrm>
              <a:off x="1158477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64" name="Oval 1063"/>
            <p:cNvSpPr/>
            <p:nvPr/>
          </p:nvSpPr>
          <p:spPr>
            <a:xfrm>
              <a:off x="1203595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65" name="Oval 1064"/>
            <p:cNvSpPr/>
            <p:nvPr/>
          </p:nvSpPr>
          <p:spPr>
            <a:xfrm>
              <a:off x="1248712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66" name="Oval 1065"/>
            <p:cNvSpPr/>
            <p:nvPr/>
          </p:nvSpPr>
          <p:spPr>
            <a:xfrm>
              <a:off x="1293830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67" name="Oval 1066"/>
            <p:cNvSpPr/>
            <p:nvPr/>
          </p:nvSpPr>
          <p:spPr>
            <a:xfrm>
              <a:off x="1338948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68" name="Oval 1067"/>
            <p:cNvSpPr/>
            <p:nvPr/>
          </p:nvSpPr>
          <p:spPr>
            <a:xfrm>
              <a:off x="1384065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69" name="Oval 1068"/>
            <p:cNvSpPr/>
            <p:nvPr/>
          </p:nvSpPr>
          <p:spPr>
            <a:xfrm>
              <a:off x="1429183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70" name="Oval 1069"/>
            <p:cNvSpPr/>
            <p:nvPr/>
          </p:nvSpPr>
          <p:spPr>
            <a:xfrm>
              <a:off x="1474301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71" name="Oval 1070"/>
            <p:cNvSpPr/>
            <p:nvPr/>
          </p:nvSpPr>
          <p:spPr>
            <a:xfrm>
              <a:off x="1519418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72" name="Oval 1071"/>
            <p:cNvSpPr/>
            <p:nvPr/>
          </p:nvSpPr>
          <p:spPr>
            <a:xfrm>
              <a:off x="1564536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73" name="Oval 1072"/>
            <p:cNvSpPr/>
            <p:nvPr/>
          </p:nvSpPr>
          <p:spPr>
            <a:xfrm>
              <a:off x="1609654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74" name="Oval 1073"/>
            <p:cNvSpPr/>
            <p:nvPr/>
          </p:nvSpPr>
          <p:spPr>
            <a:xfrm>
              <a:off x="1654771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75" name="Oval 1074"/>
            <p:cNvSpPr/>
            <p:nvPr/>
          </p:nvSpPr>
          <p:spPr>
            <a:xfrm>
              <a:off x="1699889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76" name="Oval 1075"/>
            <p:cNvSpPr/>
            <p:nvPr/>
          </p:nvSpPr>
          <p:spPr>
            <a:xfrm>
              <a:off x="1745006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77" name="Oval 1076"/>
            <p:cNvSpPr/>
            <p:nvPr/>
          </p:nvSpPr>
          <p:spPr>
            <a:xfrm>
              <a:off x="1023124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78" name="Oval 1077"/>
            <p:cNvSpPr/>
            <p:nvPr/>
          </p:nvSpPr>
          <p:spPr>
            <a:xfrm>
              <a:off x="3324125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79" name="Oval 1078"/>
            <p:cNvSpPr/>
            <p:nvPr/>
          </p:nvSpPr>
          <p:spPr>
            <a:xfrm>
              <a:off x="3369242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80" name="Oval 1079"/>
            <p:cNvSpPr/>
            <p:nvPr/>
          </p:nvSpPr>
          <p:spPr>
            <a:xfrm>
              <a:off x="3414360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81" name="Oval 1080"/>
            <p:cNvSpPr/>
            <p:nvPr/>
          </p:nvSpPr>
          <p:spPr>
            <a:xfrm>
              <a:off x="3504595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82" name="Oval 1081"/>
            <p:cNvSpPr/>
            <p:nvPr/>
          </p:nvSpPr>
          <p:spPr>
            <a:xfrm>
              <a:off x="3549713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83" name="Oval 1082"/>
            <p:cNvSpPr/>
            <p:nvPr/>
          </p:nvSpPr>
          <p:spPr>
            <a:xfrm>
              <a:off x="3594830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84" name="Oval 1083"/>
            <p:cNvSpPr/>
            <p:nvPr/>
          </p:nvSpPr>
          <p:spPr>
            <a:xfrm>
              <a:off x="3639948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85" name="Oval 1084"/>
            <p:cNvSpPr/>
            <p:nvPr/>
          </p:nvSpPr>
          <p:spPr>
            <a:xfrm>
              <a:off x="3685066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86" name="Oval 1085"/>
            <p:cNvSpPr/>
            <p:nvPr/>
          </p:nvSpPr>
          <p:spPr>
            <a:xfrm>
              <a:off x="3730183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87" name="Oval 1086"/>
            <p:cNvSpPr/>
            <p:nvPr/>
          </p:nvSpPr>
          <p:spPr>
            <a:xfrm>
              <a:off x="3459478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88" name="Freeform 1087"/>
            <p:cNvSpPr/>
            <p:nvPr/>
          </p:nvSpPr>
          <p:spPr>
            <a:xfrm>
              <a:off x="1772690" y="2238132"/>
              <a:ext cx="624468" cy="507224"/>
            </a:xfrm>
            <a:custGeom>
              <a:avLst/>
              <a:gdLst>
                <a:gd name="connsiteX0" fmla="*/ 402729 w 1405372"/>
                <a:gd name="connsiteY0" fmla="*/ 60960 h 1018903"/>
                <a:gd name="connsiteX1" fmla="*/ 254683 w 1405372"/>
                <a:gd name="connsiteY1" fmla="*/ 174172 h 1018903"/>
                <a:gd name="connsiteX2" fmla="*/ 106637 w 1405372"/>
                <a:gd name="connsiteY2" fmla="*/ 252549 h 1018903"/>
                <a:gd name="connsiteX3" fmla="*/ 19552 w 1405372"/>
                <a:gd name="connsiteY3" fmla="*/ 435429 h 1018903"/>
                <a:gd name="connsiteX4" fmla="*/ 2134 w 1405372"/>
                <a:gd name="connsiteY4" fmla="*/ 513806 h 1018903"/>
                <a:gd name="connsiteX5" fmla="*/ 185014 w 1405372"/>
                <a:gd name="connsiteY5" fmla="*/ 783772 h 1018903"/>
                <a:gd name="connsiteX6" fmla="*/ 446272 w 1405372"/>
                <a:gd name="connsiteY6" fmla="*/ 923109 h 1018903"/>
                <a:gd name="connsiteX7" fmla="*/ 855574 w 1405372"/>
                <a:gd name="connsiteY7" fmla="*/ 1018903 h 1018903"/>
                <a:gd name="connsiteX8" fmla="*/ 1264877 w 1405372"/>
                <a:gd name="connsiteY8" fmla="*/ 879566 h 1018903"/>
                <a:gd name="connsiteX9" fmla="*/ 1378089 w 1405372"/>
                <a:gd name="connsiteY9" fmla="*/ 687977 h 1018903"/>
                <a:gd name="connsiteX10" fmla="*/ 1404214 w 1405372"/>
                <a:gd name="connsiteY10" fmla="*/ 583475 h 1018903"/>
                <a:gd name="connsiteX11" fmla="*/ 1291003 w 1405372"/>
                <a:gd name="connsiteY11" fmla="*/ 278675 h 1018903"/>
                <a:gd name="connsiteX12" fmla="*/ 1195209 w 1405372"/>
                <a:gd name="connsiteY12" fmla="*/ 139337 h 1018903"/>
                <a:gd name="connsiteX13" fmla="*/ 1099414 w 1405372"/>
                <a:gd name="connsiteY13" fmla="*/ 87086 h 1018903"/>
                <a:gd name="connsiteX14" fmla="*/ 1055872 w 1405372"/>
                <a:gd name="connsiteY14" fmla="*/ 43543 h 1018903"/>
                <a:gd name="connsiteX15" fmla="*/ 942660 w 1405372"/>
                <a:gd name="connsiteY15" fmla="*/ 0 h 1018903"/>
                <a:gd name="connsiteX16" fmla="*/ 568192 w 1405372"/>
                <a:gd name="connsiteY16" fmla="*/ 17417 h 1018903"/>
                <a:gd name="connsiteX17" fmla="*/ 402729 w 1405372"/>
                <a:gd name="connsiteY17" fmla="*/ 60960 h 1018903"/>
                <a:gd name="connsiteX0" fmla="*/ 402729 w 1405372"/>
                <a:gd name="connsiteY0" fmla="*/ 60960 h 1018903"/>
                <a:gd name="connsiteX1" fmla="*/ 254683 w 1405372"/>
                <a:gd name="connsiteY1" fmla="*/ 174172 h 1018903"/>
                <a:gd name="connsiteX2" fmla="*/ 106637 w 1405372"/>
                <a:gd name="connsiteY2" fmla="*/ 252549 h 1018903"/>
                <a:gd name="connsiteX3" fmla="*/ 19552 w 1405372"/>
                <a:gd name="connsiteY3" fmla="*/ 435429 h 1018903"/>
                <a:gd name="connsiteX4" fmla="*/ 2134 w 1405372"/>
                <a:gd name="connsiteY4" fmla="*/ 513806 h 1018903"/>
                <a:gd name="connsiteX5" fmla="*/ 185014 w 1405372"/>
                <a:gd name="connsiteY5" fmla="*/ 783772 h 1018903"/>
                <a:gd name="connsiteX6" fmla="*/ 647040 w 1405372"/>
                <a:gd name="connsiteY6" fmla="*/ 923109 h 1018903"/>
                <a:gd name="connsiteX7" fmla="*/ 855574 w 1405372"/>
                <a:gd name="connsiteY7" fmla="*/ 1018903 h 1018903"/>
                <a:gd name="connsiteX8" fmla="*/ 1264877 w 1405372"/>
                <a:gd name="connsiteY8" fmla="*/ 879566 h 1018903"/>
                <a:gd name="connsiteX9" fmla="*/ 1378089 w 1405372"/>
                <a:gd name="connsiteY9" fmla="*/ 687977 h 1018903"/>
                <a:gd name="connsiteX10" fmla="*/ 1404214 w 1405372"/>
                <a:gd name="connsiteY10" fmla="*/ 583475 h 1018903"/>
                <a:gd name="connsiteX11" fmla="*/ 1291003 w 1405372"/>
                <a:gd name="connsiteY11" fmla="*/ 278675 h 1018903"/>
                <a:gd name="connsiteX12" fmla="*/ 1195209 w 1405372"/>
                <a:gd name="connsiteY12" fmla="*/ 139337 h 1018903"/>
                <a:gd name="connsiteX13" fmla="*/ 1099414 w 1405372"/>
                <a:gd name="connsiteY13" fmla="*/ 87086 h 1018903"/>
                <a:gd name="connsiteX14" fmla="*/ 1055872 w 1405372"/>
                <a:gd name="connsiteY14" fmla="*/ 43543 h 1018903"/>
                <a:gd name="connsiteX15" fmla="*/ 942660 w 1405372"/>
                <a:gd name="connsiteY15" fmla="*/ 0 h 1018903"/>
                <a:gd name="connsiteX16" fmla="*/ 568192 w 1405372"/>
                <a:gd name="connsiteY16" fmla="*/ 17417 h 1018903"/>
                <a:gd name="connsiteX17" fmla="*/ 402729 w 1405372"/>
                <a:gd name="connsiteY17" fmla="*/ 60960 h 10189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405372" h="1018903">
                  <a:moveTo>
                    <a:pt x="402729" y="60960"/>
                  </a:moveTo>
                  <a:cubicBezTo>
                    <a:pt x="350478" y="87086"/>
                    <a:pt x="306840" y="140423"/>
                    <a:pt x="254683" y="174172"/>
                  </a:cubicBezTo>
                  <a:cubicBezTo>
                    <a:pt x="207803" y="204506"/>
                    <a:pt x="143990" y="211045"/>
                    <a:pt x="106637" y="252549"/>
                  </a:cubicBezTo>
                  <a:cubicBezTo>
                    <a:pt x="61469" y="302735"/>
                    <a:pt x="48580" y="374469"/>
                    <a:pt x="19552" y="435429"/>
                  </a:cubicBezTo>
                  <a:cubicBezTo>
                    <a:pt x="13746" y="461555"/>
                    <a:pt x="0" y="487128"/>
                    <a:pt x="2134" y="513806"/>
                  </a:cubicBezTo>
                  <a:cubicBezTo>
                    <a:pt x="13947" y="661466"/>
                    <a:pt x="54661" y="697794"/>
                    <a:pt x="185014" y="783772"/>
                  </a:cubicBezTo>
                  <a:cubicBezTo>
                    <a:pt x="267404" y="838114"/>
                    <a:pt x="554682" y="888307"/>
                    <a:pt x="647040" y="923109"/>
                  </a:cubicBezTo>
                  <a:cubicBezTo>
                    <a:pt x="836118" y="994356"/>
                    <a:pt x="704622" y="1000035"/>
                    <a:pt x="855574" y="1018903"/>
                  </a:cubicBezTo>
                  <a:cubicBezTo>
                    <a:pt x="1012865" y="992688"/>
                    <a:pt x="1150526" y="1005353"/>
                    <a:pt x="1264877" y="879566"/>
                  </a:cubicBezTo>
                  <a:cubicBezTo>
                    <a:pt x="1314775" y="824678"/>
                    <a:pt x="1340352" y="751840"/>
                    <a:pt x="1378089" y="687977"/>
                  </a:cubicBezTo>
                  <a:cubicBezTo>
                    <a:pt x="1386797" y="653143"/>
                    <a:pt x="1405372" y="619362"/>
                    <a:pt x="1404214" y="583475"/>
                  </a:cubicBezTo>
                  <a:cubicBezTo>
                    <a:pt x="1399983" y="452329"/>
                    <a:pt x="1357699" y="385389"/>
                    <a:pt x="1291003" y="278675"/>
                  </a:cubicBezTo>
                  <a:cubicBezTo>
                    <a:pt x="1261131" y="230879"/>
                    <a:pt x="1235064" y="179192"/>
                    <a:pt x="1195209" y="139337"/>
                  </a:cubicBezTo>
                  <a:cubicBezTo>
                    <a:pt x="1169490" y="113618"/>
                    <a:pt x="1129387" y="107692"/>
                    <a:pt x="1099414" y="87086"/>
                  </a:cubicBezTo>
                  <a:cubicBezTo>
                    <a:pt x="1082500" y="75457"/>
                    <a:pt x="1073815" y="53511"/>
                    <a:pt x="1055872" y="43543"/>
                  </a:cubicBezTo>
                  <a:cubicBezTo>
                    <a:pt x="1020528" y="23907"/>
                    <a:pt x="942660" y="0"/>
                    <a:pt x="942660" y="0"/>
                  </a:cubicBezTo>
                  <a:lnTo>
                    <a:pt x="568192" y="17417"/>
                  </a:lnTo>
                  <a:cubicBezTo>
                    <a:pt x="515731" y="20857"/>
                    <a:pt x="454980" y="34834"/>
                    <a:pt x="402729" y="60960"/>
                  </a:cubicBezTo>
                  <a:close/>
                </a:path>
              </a:pathLst>
            </a:cu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89" name="Freeform 1088"/>
            <p:cNvSpPr/>
            <p:nvPr/>
          </p:nvSpPr>
          <p:spPr>
            <a:xfrm>
              <a:off x="2040319" y="2327342"/>
              <a:ext cx="267629" cy="223025"/>
            </a:xfrm>
            <a:custGeom>
              <a:avLst/>
              <a:gdLst>
                <a:gd name="connsiteX0" fmla="*/ 253857 w 649181"/>
                <a:gd name="connsiteY0" fmla="*/ 60960 h 495352"/>
                <a:gd name="connsiteX1" fmla="*/ 114520 w 649181"/>
                <a:gd name="connsiteY1" fmla="*/ 104503 h 495352"/>
                <a:gd name="connsiteX2" fmla="*/ 18725 w 649181"/>
                <a:gd name="connsiteY2" fmla="*/ 182880 h 495352"/>
                <a:gd name="connsiteX3" fmla="*/ 1308 w 649181"/>
                <a:gd name="connsiteY3" fmla="*/ 235131 h 495352"/>
                <a:gd name="connsiteX4" fmla="*/ 53560 w 649181"/>
                <a:gd name="connsiteY4" fmla="*/ 330926 h 495352"/>
                <a:gd name="connsiteX5" fmla="*/ 236440 w 649181"/>
                <a:gd name="connsiteY5" fmla="*/ 452846 h 495352"/>
                <a:gd name="connsiteX6" fmla="*/ 279982 w 649181"/>
                <a:gd name="connsiteY6" fmla="*/ 478971 h 495352"/>
                <a:gd name="connsiteX7" fmla="*/ 428028 w 649181"/>
                <a:gd name="connsiteY7" fmla="*/ 478971 h 495352"/>
                <a:gd name="connsiteX8" fmla="*/ 497697 w 649181"/>
                <a:gd name="connsiteY8" fmla="*/ 470263 h 495352"/>
                <a:gd name="connsiteX9" fmla="*/ 523822 w 649181"/>
                <a:gd name="connsiteY9" fmla="*/ 452846 h 495352"/>
                <a:gd name="connsiteX10" fmla="*/ 610908 w 649181"/>
                <a:gd name="connsiteY10" fmla="*/ 383177 h 495352"/>
                <a:gd name="connsiteX11" fmla="*/ 637034 w 649181"/>
                <a:gd name="connsiteY11" fmla="*/ 365760 h 495352"/>
                <a:gd name="connsiteX12" fmla="*/ 645742 w 649181"/>
                <a:gd name="connsiteY12" fmla="*/ 330926 h 495352"/>
                <a:gd name="connsiteX13" fmla="*/ 558657 w 649181"/>
                <a:gd name="connsiteY13" fmla="*/ 139337 h 495352"/>
                <a:gd name="connsiteX14" fmla="*/ 549948 w 649181"/>
                <a:gd name="connsiteY14" fmla="*/ 113211 h 495352"/>
                <a:gd name="connsiteX15" fmla="*/ 506405 w 649181"/>
                <a:gd name="connsiteY15" fmla="*/ 69668 h 495352"/>
                <a:gd name="connsiteX16" fmla="*/ 462862 w 649181"/>
                <a:gd name="connsiteY16" fmla="*/ 8708 h 495352"/>
                <a:gd name="connsiteX17" fmla="*/ 384485 w 649181"/>
                <a:gd name="connsiteY17" fmla="*/ 0 h 495352"/>
                <a:gd name="connsiteX18" fmla="*/ 349651 w 649181"/>
                <a:gd name="connsiteY18" fmla="*/ 8708 h 495352"/>
                <a:gd name="connsiteX19" fmla="*/ 306108 w 649181"/>
                <a:gd name="connsiteY19" fmla="*/ 52251 h 495352"/>
                <a:gd name="connsiteX20" fmla="*/ 253857 w 649181"/>
                <a:gd name="connsiteY20" fmla="*/ 60960 h 4953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49181" h="495352">
                  <a:moveTo>
                    <a:pt x="253857" y="60960"/>
                  </a:moveTo>
                  <a:cubicBezTo>
                    <a:pt x="207411" y="75474"/>
                    <a:pt x="157719" y="82104"/>
                    <a:pt x="114520" y="104503"/>
                  </a:cubicBezTo>
                  <a:cubicBezTo>
                    <a:pt x="77893" y="123495"/>
                    <a:pt x="18725" y="182880"/>
                    <a:pt x="18725" y="182880"/>
                  </a:cubicBezTo>
                  <a:cubicBezTo>
                    <a:pt x="12919" y="200297"/>
                    <a:pt x="0" y="216819"/>
                    <a:pt x="1308" y="235131"/>
                  </a:cubicBezTo>
                  <a:cubicBezTo>
                    <a:pt x="4661" y="282077"/>
                    <a:pt x="23352" y="304272"/>
                    <a:pt x="53560" y="330926"/>
                  </a:cubicBezTo>
                  <a:cubicBezTo>
                    <a:pt x="185696" y="447515"/>
                    <a:pt x="126316" y="421380"/>
                    <a:pt x="236440" y="452846"/>
                  </a:cubicBezTo>
                  <a:cubicBezTo>
                    <a:pt x="250954" y="461554"/>
                    <a:pt x="263804" y="473993"/>
                    <a:pt x="279982" y="478971"/>
                  </a:cubicBezTo>
                  <a:cubicBezTo>
                    <a:pt x="333219" y="495352"/>
                    <a:pt x="374143" y="485310"/>
                    <a:pt x="428028" y="478971"/>
                  </a:cubicBezTo>
                  <a:lnTo>
                    <a:pt x="497697" y="470263"/>
                  </a:lnTo>
                  <a:cubicBezTo>
                    <a:pt x="506405" y="464457"/>
                    <a:pt x="515526" y="459227"/>
                    <a:pt x="523822" y="452846"/>
                  </a:cubicBezTo>
                  <a:cubicBezTo>
                    <a:pt x="553288" y="430180"/>
                    <a:pt x="579976" y="403798"/>
                    <a:pt x="610908" y="383177"/>
                  </a:cubicBezTo>
                  <a:lnTo>
                    <a:pt x="637034" y="365760"/>
                  </a:lnTo>
                  <a:cubicBezTo>
                    <a:pt x="639937" y="354149"/>
                    <a:pt x="649181" y="342390"/>
                    <a:pt x="645742" y="330926"/>
                  </a:cubicBezTo>
                  <a:cubicBezTo>
                    <a:pt x="614160" y="225652"/>
                    <a:pt x="593172" y="216996"/>
                    <a:pt x="558657" y="139337"/>
                  </a:cubicBezTo>
                  <a:cubicBezTo>
                    <a:pt x="554929" y="130948"/>
                    <a:pt x="555456" y="120555"/>
                    <a:pt x="549948" y="113211"/>
                  </a:cubicBezTo>
                  <a:cubicBezTo>
                    <a:pt x="537632" y="96790"/>
                    <a:pt x="519007" y="85871"/>
                    <a:pt x="506405" y="69668"/>
                  </a:cubicBezTo>
                  <a:cubicBezTo>
                    <a:pt x="492337" y="51580"/>
                    <a:pt x="489765" y="17676"/>
                    <a:pt x="462862" y="8708"/>
                  </a:cubicBezTo>
                  <a:cubicBezTo>
                    <a:pt x="437924" y="396"/>
                    <a:pt x="410611" y="2903"/>
                    <a:pt x="384485" y="0"/>
                  </a:cubicBezTo>
                  <a:cubicBezTo>
                    <a:pt x="372874" y="2903"/>
                    <a:pt x="359610" y="2069"/>
                    <a:pt x="349651" y="8708"/>
                  </a:cubicBezTo>
                  <a:cubicBezTo>
                    <a:pt x="332572" y="20094"/>
                    <a:pt x="326634" y="52251"/>
                    <a:pt x="306108" y="52251"/>
                  </a:cubicBezTo>
                  <a:lnTo>
                    <a:pt x="253857" y="60960"/>
                  </a:lnTo>
                  <a:close/>
                </a:path>
              </a:pathLst>
            </a:custGeom>
            <a:solidFill>
              <a:srgbClr val="1F497D">
                <a:lumMod val="75000"/>
              </a:srgbClr>
            </a:solidFill>
            <a:ln w="25400" cap="flat" cmpd="sng" algn="ctr">
              <a:solidFill>
                <a:srgbClr val="1F497D">
                  <a:lumMod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90" name="Oval 1089"/>
            <p:cNvSpPr>
              <a:spLocks/>
            </p:cNvSpPr>
            <p:nvPr/>
          </p:nvSpPr>
          <p:spPr>
            <a:xfrm>
              <a:off x="3296224" y="2683977"/>
              <a:ext cx="54864" cy="54864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9525" cap="flat" cmpd="sng" algn="ctr">
              <a:solidFill>
                <a:srgbClr val="FF9966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91" name="Oval 1090"/>
            <p:cNvSpPr>
              <a:spLocks/>
            </p:cNvSpPr>
            <p:nvPr/>
          </p:nvSpPr>
          <p:spPr>
            <a:xfrm>
              <a:off x="3125263" y="2759104"/>
              <a:ext cx="54864" cy="54864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9525" cap="flat" cmpd="sng" algn="ctr">
              <a:solidFill>
                <a:srgbClr val="FF9966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92" name="Oval 1091"/>
            <p:cNvSpPr>
              <a:spLocks/>
            </p:cNvSpPr>
            <p:nvPr/>
          </p:nvSpPr>
          <p:spPr>
            <a:xfrm>
              <a:off x="3262771" y="2759104"/>
              <a:ext cx="54864" cy="54864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9525" cap="flat" cmpd="sng" algn="ctr">
              <a:solidFill>
                <a:srgbClr val="FF9966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93" name="Oval 1092"/>
            <p:cNvSpPr>
              <a:spLocks/>
            </p:cNvSpPr>
            <p:nvPr/>
          </p:nvSpPr>
          <p:spPr>
            <a:xfrm>
              <a:off x="3574726" y="2759104"/>
              <a:ext cx="54864" cy="54864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9525" cap="flat" cmpd="sng" algn="ctr">
              <a:solidFill>
                <a:srgbClr val="FF9966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94" name="Oval 1093"/>
            <p:cNvSpPr>
              <a:spLocks/>
            </p:cNvSpPr>
            <p:nvPr/>
          </p:nvSpPr>
          <p:spPr>
            <a:xfrm>
              <a:off x="3530121" y="2701956"/>
              <a:ext cx="54864" cy="54864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9525" cap="flat" cmpd="sng" algn="ctr">
              <a:solidFill>
                <a:srgbClr val="FF9966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95" name="Oval 1094"/>
            <p:cNvSpPr>
              <a:spLocks/>
            </p:cNvSpPr>
            <p:nvPr/>
          </p:nvSpPr>
          <p:spPr>
            <a:xfrm>
              <a:off x="2712750" y="2759104"/>
              <a:ext cx="54864" cy="54864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9525" cap="flat" cmpd="sng" algn="ctr">
              <a:solidFill>
                <a:srgbClr val="FF9966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96" name="Oval 1095"/>
            <p:cNvSpPr>
              <a:spLocks/>
            </p:cNvSpPr>
            <p:nvPr/>
          </p:nvSpPr>
          <p:spPr>
            <a:xfrm>
              <a:off x="2717707" y="2585447"/>
              <a:ext cx="54864" cy="54864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9525" cap="flat" cmpd="sng" algn="ctr">
              <a:solidFill>
                <a:srgbClr val="FF9966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97" name="Oval 1096"/>
            <p:cNvSpPr>
              <a:spLocks/>
            </p:cNvSpPr>
            <p:nvPr/>
          </p:nvSpPr>
          <p:spPr>
            <a:xfrm>
              <a:off x="2850255" y="2759104"/>
              <a:ext cx="54864" cy="54864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9525" cap="flat" cmpd="sng" algn="ctr">
              <a:solidFill>
                <a:srgbClr val="FF9966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98" name="Oval 1097"/>
            <p:cNvSpPr>
              <a:spLocks/>
            </p:cNvSpPr>
            <p:nvPr/>
          </p:nvSpPr>
          <p:spPr>
            <a:xfrm>
              <a:off x="2300238" y="2759104"/>
              <a:ext cx="54864" cy="54864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9525" cap="flat" cmpd="sng" algn="ctr">
              <a:solidFill>
                <a:srgbClr val="FF9966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99" name="Oval 1098"/>
            <p:cNvSpPr>
              <a:spLocks/>
            </p:cNvSpPr>
            <p:nvPr/>
          </p:nvSpPr>
          <p:spPr>
            <a:xfrm>
              <a:off x="2040318" y="2759104"/>
              <a:ext cx="54864" cy="54864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9525" cap="flat" cmpd="sng" algn="ctr">
              <a:solidFill>
                <a:srgbClr val="FF9966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00" name="Oval 1099"/>
            <p:cNvSpPr>
              <a:spLocks/>
            </p:cNvSpPr>
            <p:nvPr/>
          </p:nvSpPr>
          <p:spPr>
            <a:xfrm>
              <a:off x="2437742" y="2759104"/>
              <a:ext cx="54864" cy="54864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9525" cap="flat" cmpd="sng" algn="ctr">
              <a:solidFill>
                <a:srgbClr val="FF9966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01" name="Oval 1100"/>
            <p:cNvSpPr>
              <a:spLocks/>
            </p:cNvSpPr>
            <p:nvPr/>
          </p:nvSpPr>
          <p:spPr>
            <a:xfrm>
              <a:off x="1817293" y="2759104"/>
              <a:ext cx="54864" cy="54864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9525" cap="flat" cmpd="sng" algn="ctr">
              <a:solidFill>
                <a:srgbClr val="FF9966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02" name="Oval 1101"/>
            <p:cNvSpPr>
              <a:spLocks/>
            </p:cNvSpPr>
            <p:nvPr/>
          </p:nvSpPr>
          <p:spPr>
            <a:xfrm>
              <a:off x="2977020" y="2665131"/>
              <a:ext cx="54864" cy="54864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9525" cap="flat" cmpd="sng" algn="ctr">
              <a:solidFill>
                <a:srgbClr val="FF9966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03" name="Oval 1102"/>
            <p:cNvSpPr>
              <a:spLocks/>
            </p:cNvSpPr>
            <p:nvPr/>
          </p:nvSpPr>
          <p:spPr>
            <a:xfrm>
              <a:off x="2504209" y="2430841"/>
              <a:ext cx="54864" cy="54864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9525" cap="flat" cmpd="sng" algn="ctr">
              <a:solidFill>
                <a:srgbClr val="FF9966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04" name="Oval 1103"/>
            <p:cNvSpPr>
              <a:spLocks/>
            </p:cNvSpPr>
            <p:nvPr/>
          </p:nvSpPr>
          <p:spPr>
            <a:xfrm>
              <a:off x="1337709" y="2759104"/>
              <a:ext cx="54864" cy="54864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9525" cap="flat" cmpd="sng" algn="ctr">
              <a:solidFill>
                <a:srgbClr val="FF9966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05" name="Oval 1104"/>
            <p:cNvSpPr>
              <a:spLocks/>
            </p:cNvSpPr>
            <p:nvPr/>
          </p:nvSpPr>
          <p:spPr>
            <a:xfrm>
              <a:off x="1612717" y="2759104"/>
              <a:ext cx="54864" cy="54864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9525" cap="flat" cmpd="sng" algn="ctr">
              <a:solidFill>
                <a:srgbClr val="FF9966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06" name="Oval 1105"/>
            <p:cNvSpPr>
              <a:spLocks/>
            </p:cNvSpPr>
            <p:nvPr/>
          </p:nvSpPr>
          <p:spPr>
            <a:xfrm>
              <a:off x="764618" y="2759104"/>
              <a:ext cx="54864" cy="54864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9525" cap="flat" cmpd="sng" algn="ctr">
              <a:solidFill>
                <a:srgbClr val="FF9966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07" name="Oval 1106"/>
            <p:cNvSpPr>
              <a:spLocks/>
            </p:cNvSpPr>
            <p:nvPr/>
          </p:nvSpPr>
          <p:spPr>
            <a:xfrm>
              <a:off x="523752" y="2759104"/>
              <a:ext cx="54864" cy="54864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9525" cap="flat" cmpd="sng" algn="ctr">
              <a:solidFill>
                <a:srgbClr val="FF9966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08" name="Oval 1107"/>
            <p:cNvSpPr>
              <a:spLocks/>
            </p:cNvSpPr>
            <p:nvPr/>
          </p:nvSpPr>
          <p:spPr>
            <a:xfrm>
              <a:off x="1200204" y="2759104"/>
              <a:ext cx="54864" cy="54864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9525" cap="flat" cmpd="sng" algn="ctr">
              <a:solidFill>
                <a:srgbClr val="FF9966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09" name="Oval 1108"/>
            <p:cNvSpPr>
              <a:spLocks/>
            </p:cNvSpPr>
            <p:nvPr/>
          </p:nvSpPr>
          <p:spPr>
            <a:xfrm>
              <a:off x="1304172" y="2638368"/>
              <a:ext cx="54864" cy="54864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9525" cap="flat" cmpd="sng" algn="ctr">
              <a:solidFill>
                <a:srgbClr val="FF9966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10" name="Oval 1109"/>
            <p:cNvSpPr>
              <a:spLocks/>
            </p:cNvSpPr>
            <p:nvPr/>
          </p:nvSpPr>
          <p:spPr>
            <a:xfrm>
              <a:off x="1029164" y="2682973"/>
              <a:ext cx="54864" cy="54864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9525" cap="flat" cmpd="sng" algn="ctr">
              <a:solidFill>
                <a:srgbClr val="FF9966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11" name="Oval 1110"/>
            <p:cNvSpPr>
              <a:spLocks/>
            </p:cNvSpPr>
            <p:nvPr/>
          </p:nvSpPr>
          <p:spPr>
            <a:xfrm>
              <a:off x="987643" y="2759104"/>
              <a:ext cx="54864" cy="54864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9525" cap="flat" cmpd="sng" algn="ctr">
              <a:solidFill>
                <a:srgbClr val="FF9966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12" name="Oval 1111"/>
            <p:cNvSpPr>
              <a:spLocks/>
            </p:cNvSpPr>
            <p:nvPr/>
          </p:nvSpPr>
          <p:spPr>
            <a:xfrm>
              <a:off x="616651" y="2682973"/>
              <a:ext cx="54864" cy="54864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9525" cap="flat" cmpd="sng" algn="ctr">
              <a:solidFill>
                <a:srgbClr val="FF9966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13" name="Oval 1112"/>
            <p:cNvSpPr>
              <a:spLocks/>
            </p:cNvSpPr>
            <p:nvPr/>
          </p:nvSpPr>
          <p:spPr>
            <a:xfrm>
              <a:off x="389937" y="2706135"/>
              <a:ext cx="54864" cy="54864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9525" cap="flat" cmpd="sng" algn="ctr">
              <a:solidFill>
                <a:srgbClr val="FF9966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14" name="Oval 1113"/>
            <p:cNvSpPr>
              <a:spLocks/>
            </p:cNvSpPr>
            <p:nvPr/>
          </p:nvSpPr>
          <p:spPr>
            <a:xfrm>
              <a:off x="754156" y="2682973"/>
              <a:ext cx="54864" cy="54864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9525" cap="flat" cmpd="sng" algn="ctr">
              <a:solidFill>
                <a:srgbClr val="FF9966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15" name="Oval 1114"/>
            <p:cNvSpPr>
              <a:spLocks/>
            </p:cNvSpPr>
            <p:nvPr/>
          </p:nvSpPr>
          <p:spPr>
            <a:xfrm>
              <a:off x="2414999" y="2326132"/>
              <a:ext cx="54864" cy="54864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9525" cap="flat" cmpd="sng" algn="ctr">
              <a:solidFill>
                <a:srgbClr val="FF9966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16" name="Oval 1115"/>
            <p:cNvSpPr>
              <a:spLocks/>
            </p:cNvSpPr>
            <p:nvPr/>
          </p:nvSpPr>
          <p:spPr>
            <a:xfrm>
              <a:off x="2139990" y="2147712"/>
              <a:ext cx="54864" cy="54864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9525" cap="flat" cmpd="sng" algn="ctr">
              <a:solidFill>
                <a:srgbClr val="FF9966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17" name="Oval 1116"/>
            <p:cNvSpPr>
              <a:spLocks/>
            </p:cNvSpPr>
            <p:nvPr/>
          </p:nvSpPr>
          <p:spPr>
            <a:xfrm>
              <a:off x="2002486" y="2103107"/>
              <a:ext cx="54864" cy="54864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9525" cap="flat" cmpd="sng" algn="ctr">
              <a:solidFill>
                <a:srgbClr val="FF9966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18" name="Oval 1117"/>
            <p:cNvSpPr>
              <a:spLocks/>
            </p:cNvSpPr>
            <p:nvPr/>
          </p:nvSpPr>
          <p:spPr>
            <a:xfrm>
              <a:off x="2277495" y="2219080"/>
              <a:ext cx="54864" cy="54864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9525" cap="flat" cmpd="sng" algn="ctr">
              <a:solidFill>
                <a:srgbClr val="FF9966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19" name="Oval 1118"/>
            <p:cNvSpPr>
              <a:spLocks/>
            </p:cNvSpPr>
            <p:nvPr/>
          </p:nvSpPr>
          <p:spPr>
            <a:xfrm>
              <a:off x="1727478" y="2326132"/>
              <a:ext cx="54864" cy="54864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9525" cap="flat" cmpd="sng" algn="ctr">
              <a:solidFill>
                <a:srgbClr val="FF9966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20" name="Oval 1119"/>
            <p:cNvSpPr>
              <a:spLocks/>
            </p:cNvSpPr>
            <p:nvPr/>
          </p:nvSpPr>
          <p:spPr>
            <a:xfrm>
              <a:off x="1589974" y="2504553"/>
              <a:ext cx="54864" cy="54864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9525" cap="flat" cmpd="sng" algn="ctr">
              <a:solidFill>
                <a:srgbClr val="FF9966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21" name="Oval 1120"/>
            <p:cNvSpPr>
              <a:spLocks/>
            </p:cNvSpPr>
            <p:nvPr/>
          </p:nvSpPr>
          <p:spPr>
            <a:xfrm>
              <a:off x="1864982" y="2147712"/>
              <a:ext cx="54864" cy="54864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9525" cap="flat" cmpd="sng" algn="ctr">
              <a:solidFill>
                <a:srgbClr val="FF9966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22" name="Freeform 1121"/>
            <p:cNvSpPr/>
            <p:nvPr/>
          </p:nvSpPr>
          <p:spPr>
            <a:xfrm>
              <a:off x="1454732" y="2639578"/>
              <a:ext cx="207807" cy="76200"/>
            </a:xfrm>
            <a:custGeom>
              <a:avLst/>
              <a:gdLst>
                <a:gd name="connsiteX0" fmla="*/ 14288 w 116626"/>
                <a:gd name="connsiteY0" fmla="*/ 33115 h 137071"/>
                <a:gd name="connsiteX1" fmla="*/ 90488 w 116626"/>
                <a:gd name="connsiteY1" fmla="*/ 99790 h 137071"/>
                <a:gd name="connsiteX2" fmla="*/ 109538 w 116626"/>
                <a:gd name="connsiteY2" fmla="*/ 71215 h 137071"/>
                <a:gd name="connsiteX3" fmla="*/ 114300 w 116626"/>
                <a:gd name="connsiteY3" fmla="*/ 47403 h 137071"/>
                <a:gd name="connsiteX4" fmla="*/ 0 w 116626"/>
                <a:gd name="connsiteY4" fmla="*/ 18828 h 137071"/>
                <a:gd name="connsiteX5" fmla="*/ 14288 w 116626"/>
                <a:gd name="connsiteY5" fmla="*/ 33115 h 137071"/>
                <a:gd name="connsiteX0" fmla="*/ 0 w 135371"/>
                <a:gd name="connsiteY0" fmla="*/ 109315 h 137071"/>
                <a:gd name="connsiteX1" fmla="*/ 109233 w 135371"/>
                <a:gd name="connsiteY1" fmla="*/ 99790 h 137071"/>
                <a:gd name="connsiteX2" fmla="*/ 128283 w 135371"/>
                <a:gd name="connsiteY2" fmla="*/ 71215 h 137071"/>
                <a:gd name="connsiteX3" fmla="*/ 133045 w 135371"/>
                <a:gd name="connsiteY3" fmla="*/ 47403 h 137071"/>
                <a:gd name="connsiteX4" fmla="*/ 18745 w 135371"/>
                <a:gd name="connsiteY4" fmla="*/ 18828 h 137071"/>
                <a:gd name="connsiteX5" fmla="*/ 0 w 135371"/>
                <a:gd name="connsiteY5" fmla="*/ 109315 h 137071"/>
                <a:gd name="connsiteX0" fmla="*/ 18527 w 153898"/>
                <a:gd name="connsiteY0" fmla="*/ 109315 h 137071"/>
                <a:gd name="connsiteX1" fmla="*/ 127760 w 153898"/>
                <a:gd name="connsiteY1" fmla="*/ 99790 h 137071"/>
                <a:gd name="connsiteX2" fmla="*/ 146810 w 153898"/>
                <a:gd name="connsiteY2" fmla="*/ 71215 h 137071"/>
                <a:gd name="connsiteX3" fmla="*/ 151572 w 153898"/>
                <a:gd name="connsiteY3" fmla="*/ 47403 h 137071"/>
                <a:gd name="connsiteX4" fmla="*/ 37272 w 153898"/>
                <a:gd name="connsiteY4" fmla="*/ 18828 h 137071"/>
                <a:gd name="connsiteX5" fmla="*/ 18527 w 153898"/>
                <a:gd name="connsiteY5" fmla="*/ 109315 h 137071"/>
                <a:gd name="connsiteX0" fmla="*/ 18527 w 153898"/>
                <a:gd name="connsiteY0" fmla="*/ 109315 h 130175"/>
                <a:gd name="connsiteX1" fmla="*/ 80629 w 153898"/>
                <a:gd name="connsiteY1" fmla="*/ 128588 h 130175"/>
                <a:gd name="connsiteX2" fmla="*/ 127760 w 153898"/>
                <a:gd name="connsiteY2" fmla="*/ 99790 h 130175"/>
                <a:gd name="connsiteX3" fmla="*/ 146810 w 153898"/>
                <a:gd name="connsiteY3" fmla="*/ 71215 h 130175"/>
                <a:gd name="connsiteX4" fmla="*/ 151572 w 153898"/>
                <a:gd name="connsiteY4" fmla="*/ 47403 h 130175"/>
                <a:gd name="connsiteX5" fmla="*/ 37272 w 153898"/>
                <a:gd name="connsiteY5" fmla="*/ 18828 h 130175"/>
                <a:gd name="connsiteX6" fmla="*/ 18527 w 153898"/>
                <a:gd name="connsiteY6" fmla="*/ 109315 h 130175"/>
                <a:gd name="connsiteX0" fmla="*/ 18527 w 153898"/>
                <a:gd name="connsiteY0" fmla="*/ 109315 h 130175"/>
                <a:gd name="connsiteX1" fmla="*/ 80629 w 153898"/>
                <a:gd name="connsiteY1" fmla="*/ 128588 h 130175"/>
                <a:gd name="connsiteX2" fmla="*/ 127760 w 153898"/>
                <a:gd name="connsiteY2" fmla="*/ 99790 h 130175"/>
                <a:gd name="connsiteX3" fmla="*/ 146810 w 153898"/>
                <a:gd name="connsiteY3" fmla="*/ 71215 h 130175"/>
                <a:gd name="connsiteX4" fmla="*/ 151572 w 153898"/>
                <a:gd name="connsiteY4" fmla="*/ 47403 h 130175"/>
                <a:gd name="connsiteX5" fmla="*/ 37272 w 153898"/>
                <a:gd name="connsiteY5" fmla="*/ 18828 h 130175"/>
                <a:gd name="connsiteX6" fmla="*/ 18527 w 153898"/>
                <a:gd name="connsiteY6" fmla="*/ 109315 h 130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3898" h="130175">
                  <a:moveTo>
                    <a:pt x="18527" y="109315"/>
                  </a:moveTo>
                  <a:cubicBezTo>
                    <a:pt x="25753" y="127608"/>
                    <a:pt x="62424" y="130175"/>
                    <a:pt x="80629" y="128588"/>
                  </a:cubicBezTo>
                  <a:cubicBezTo>
                    <a:pt x="98834" y="127001"/>
                    <a:pt x="116730" y="109352"/>
                    <a:pt x="127760" y="99790"/>
                  </a:cubicBezTo>
                  <a:cubicBezTo>
                    <a:pt x="135855" y="91695"/>
                    <a:pt x="140460" y="80740"/>
                    <a:pt x="146810" y="71215"/>
                  </a:cubicBezTo>
                  <a:cubicBezTo>
                    <a:pt x="148397" y="63278"/>
                    <a:pt x="153898" y="55156"/>
                    <a:pt x="151572" y="47403"/>
                  </a:cubicBezTo>
                  <a:cubicBezTo>
                    <a:pt x="137351" y="0"/>
                    <a:pt x="65469" y="20238"/>
                    <a:pt x="37272" y="18828"/>
                  </a:cubicBezTo>
                  <a:cubicBezTo>
                    <a:pt x="31024" y="48990"/>
                    <a:pt x="0" y="55341"/>
                    <a:pt x="18527" y="109315"/>
                  </a:cubicBezTo>
                  <a:close/>
                </a:path>
              </a:pathLst>
            </a:custGeom>
            <a:solidFill>
              <a:srgbClr val="9BBB59">
                <a:lumMod val="75000"/>
              </a:srgbClr>
            </a:solidFill>
            <a:ln w="25400" cap="flat" cmpd="sng" algn="ctr">
              <a:solidFill>
                <a:srgbClr val="9BBB59">
                  <a:lumMod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23" name="Oval 1122"/>
            <p:cNvSpPr/>
            <p:nvPr/>
          </p:nvSpPr>
          <p:spPr>
            <a:xfrm>
              <a:off x="1906504" y="2193527"/>
              <a:ext cx="89210" cy="26762"/>
            </a:xfrm>
            <a:prstGeom prst="ellipse">
              <a:avLst/>
            </a:prstGeom>
            <a:solidFill>
              <a:srgbClr val="9BBB59">
                <a:lumMod val="75000"/>
              </a:srgbClr>
            </a:solidFill>
            <a:ln w="25400" cap="flat" cmpd="sng" algn="ctr">
              <a:solidFill>
                <a:srgbClr val="9BBB59">
                  <a:lumMod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24" name="Freeform 1123"/>
            <p:cNvSpPr/>
            <p:nvPr/>
          </p:nvSpPr>
          <p:spPr>
            <a:xfrm>
              <a:off x="2441763" y="2594973"/>
              <a:ext cx="177915" cy="91759"/>
            </a:xfrm>
            <a:custGeom>
              <a:avLst/>
              <a:gdLst>
                <a:gd name="connsiteX0" fmla="*/ 49616 w 2245768"/>
                <a:gd name="connsiteY0" fmla="*/ 391886 h 1158240"/>
                <a:gd name="connsiteX1" fmla="*/ 241205 w 2245768"/>
                <a:gd name="connsiteY1" fmla="*/ 269966 h 1158240"/>
                <a:gd name="connsiteX2" fmla="*/ 815970 w 2245768"/>
                <a:gd name="connsiteY2" fmla="*/ 26126 h 1158240"/>
                <a:gd name="connsiteX3" fmla="*/ 972725 w 2245768"/>
                <a:gd name="connsiteY3" fmla="*/ 0 h 1158240"/>
                <a:gd name="connsiteX4" fmla="*/ 1538782 w 2245768"/>
                <a:gd name="connsiteY4" fmla="*/ 78377 h 1158240"/>
                <a:gd name="connsiteX5" fmla="*/ 1887125 w 2245768"/>
                <a:gd name="connsiteY5" fmla="*/ 235132 h 1158240"/>
                <a:gd name="connsiteX6" fmla="*/ 2165799 w 2245768"/>
                <a:gd name="connsiteY6" fmla="*/ 409303 h 1158240"/>
                <a:gd name="connsiteX7" fmla="*/ 2226759 w 2245768"/>
                <a:gd name="connsiteY7" fmla="*/ 505097 h 1158240"/>
                <a:gd name="connsiteX8" fmla="*/ 2244176 w 2245768"/>
                <a:gd name="connsiteY8" fmla="*/ 661852 h 1158240"/>
                <a:gd name="connsiteX9" fmla="*/ 2148382 w 2245768"/>
                <a:gd name="connsiteY9" fmla="*/ 940526 h 1158240"/>
                <a:gd name="connsiteX10" fmla="*/ 2043879 w 2245768"/>
                <a:gd name="connsiteY10" fmla="*/ 1088572 h 1158240"/>
                <a:gd name="connsiteX11" fmla="*/ 1930667 w 2245768"/>
                <a:gd name="connsiteY11" fmla="*/ 1158240 h 1158240"/>
                <a:gd name="connsiteX12" fmla="*/ 1599742 w 2245768"/>
                <a:gd name="connsiteY12" fmla="*/ 1097280 h 1158240"/>
                <a:gd name="connsiteX13" fmla="*/ 1530073 w 2245768"/>
                <a:gd name="connsiteY13" fmla="*/ 1053737 h 1158240"/>
                <a:gd name="connsiteX14" fmla="*/ 1416862 w 2245768"/>
                <a:gd name="connsiteY14" fmla="*/ 975360 h 1158240"/>
                <a:gd name="connsiteX15" fmla="*/ 1286233 w 2245768"/>
                <a:gd name="connsiteY15" fmla="*/ 931817 h 1158240"/>
                <a:gd name="connsiteX16" fmla="*/ 929182 w 2245768"/>
                <a:gd name="connsiteY16" fmla="*/ 1001486 h 1158240"/>
                <a:gd name="connsiteX17" fmla="*/ 772427 w 2245768"/>
                <a:gd name="connsiteY17" fmla="*/ 1036320 h 1158240"/>
                <a:gd name="connsiteX18" fmla="*/ 572130 w 2245768"/>
                <a:gd name="connsiteY18" fmla="*/ 1045029 h 1158240"/>
                <a:gd name="connsiteX19" fmla="*/ 302165 w 2245768"/>
                <a:gd name="connsiteY19" fmla="*/ 957943 h 1158240"/>
                <a:gd name="connsiteX20" fmla="*/ 84450 w 2245768"/>
                <a:gd name="connsiteY20" fmla="*/ 827315 h 1158240"/>
                <a:gd name="connsiteX21" fmla="*/ 14782 w 2245768"/>
                <a:gd name="connsiteY21" fmla="*/ 740229 h 1158240"/>
                <a:gd name="connsiteX22" fmla="*/ 6073 w 2245768"/>
                <a:gd name="connsiteY22" fmla="*/ 609600 h 1158240"/>
                <a:gd name="connsiteX23" fmla="*/ 23490 w 2245768"/>
                <a:gd name="connsiteY23" fmla="*/ 557349 h 1158240"/>
                <a:gd name="connsiteX24" fmla="*/ 58325 w 2245768"/>
                <a:gd name="connsiteY24" fmla="*/ 470263 h 1158240"/>
                <a:gd name="connsiteX25" fmla="*/ 67033 w 2245768"/>
                <a:gd name="connsiteY25" fmla="*/ 418012 h 1158240"/>
                <a:gd name="connsiteX26" fmla="*/ 49616 w 2245768"/>
                <a:gd name="connsiteY26" fmla="*/ 391886 h 1158240"/>
                <a:gd name="connsiteX0" fmla="*/ 67033 w 2245768"/>
                <a:gd name="connsiteY0" fmla="*/ 418012 h 1158240"/>
                <a:gd name="connsiteX1" fmla="*/ 241205 w 2245768"/>
                <a:gd name="connsiteY1" fmla="*/ 269966 h 1158240"/>
                <a:gd name="connsiteX2" fmla="*/ 815970 w 2245768"/>
                <a:gd name="connsiteY2" fmla="*/ 26126 h 1158240"/>
                <a:gd name="connsiteX3" fmla="*/ 972725 w 2245768"/>
                <a:gd name="connsiteY3" fmla="*/ 0 h 1158240"/>
                <a:gd name="connsiteX4" fmla="*/ 1538782 w 2245768"/>
                <a:gd name="connsiteY4" fmla="*/ 78377 h 1158240"/>
                <a:gd name="connsiteX5" fmla="*/ 1887125 w 2245768"/>
                <a:gd name="connsiteY5" fmla="*/ 235132 h 1158240"/>
                <a:gd name="connsiteX6" fmla="*/ 2165799 w 2245768"/>
                <a:gd name="connsiteY6" fmla="*/ 409303 h 1158240"/>
                <a:gd name="connsiteX7" fmla="*/ 2226759 w 2245768"/>
                <a:gd name="connsiteY7" fmla="*/ 505097 h 1158240"/>
                <a:gd name="connsiteX8" fmla="*/ 2244176 w 2245768"/>
                <a:gd name="connsiteY8" fmla="*/ 661852 h 1158240"/>
                <a:gd name="connsiteX9" fmla="*/ 2148382 w 2245768"/>
                <a:gd name="connsiteY9" fmla="*/ 940526 h 1158240"/>
                <a:gd name="connsiteX10" fmla="*/ 2043879 w 2245768"/>
                <a:gd name="connsiteY10" fmla="*/ 1088572 h 1158240"/>
                <a:gd name="connsiteX11" fmla="*/ 1930667 w 2245768"/>
                <a:gd name="connsiteY11" fmla="*/ 1158240 h 1158240"/>
                <a:gd name="connsiteX12" fmla="*/ 1599742 w 2245768"/>
                <a:gd name="connsiteY12" fmla="*/ 1097280 h 1158240"/>
                <a:gd name="connsiteX13" fmla="*/ 1530073 w 2245768"/>
                <a:gd name="connsiteY13" fmla="*/ 1053737 h 1158240"/>
                <a:gd name="connsiteX14" fmla="*/ 1416862 w 2245768"/>
                <a:gd name="connsiteY14" fmla="*/ 975360 h 1158240"/>
                <a:gd name="connsiteX15" fmla="*/ 1286233 w 2245768"/>
                <a:gd name="connsiteY15" fmla="*/ 931817 h 1158240"/>
                <a:gd name="connsiteX16" fmla="*/ 929182 w 2245768"/>
                <a:gd name="connsiteY16" fmla="*/ 1001486 h 1158240"/>
                <a:gd name="connsiteX17" fmla="*/ 772427 w 2245768"/>
                <a:gd name="connsiteY17" fmla="*/ 1036320 h 1158240"/>
                <a:gd name="connsiteX18" fmla="*/ 572130 w 2245768"/>
                <a:gd name="connsiteY18" fmla="*/ 1045029 h 1158240"/>
                <a:gd name="connsiteX19" fmla="*/ 302165 w 2245768"/>
                <a:gd name="connsiteY19" fmla="*/ 957943 h 1158240"/>
                <a:gd name="connsiteX20" fmla="*/ 84450 w 2245768"/>
                <a:gd name="connsiteY20" fmla="*/ 827315 h 1158240"/>
                <a:gd name="connsiteX21" fmla="*/ 14782 w 2245768"/>
                <a:gd name="connsiteY21" fmla="*/ 740229 h 1158240"/>
                <a:gd name="connsiteX22" fmla="*/ 6073 w 2245768"/>
                <a:gd name="connsiteY22" fmla="*/ 609600 h 1158240"/>
                <a:gd name="connsiteX23" fmla="*/ 23490 w 2245768"/>
                <a:gd name="connsiteY23" fmla="*/ 557349 h 1158240"/>
                <a:gd name="connsiteX24" fmla="*/ 58325 w 2245768"/>
                <a:gd name="connsiteY24" fmla="*/ 470263 h 1158240"/>
                <a:gd name="connsiteX25" fmla="*/ 67033 w 2245768"/>
                <a:gd name="connsiteY25" fmla="*/ 418012 h 1158240"/>
                <a:gd name="connsiteX0" fmla="*/ 58325 w 2245768"/>
                <a:gd name="connsiteY0" fmla="*/ 470263 h 1158240"/>
                <a:gd name="connsiteX1" fmla="*/ 241205 w 2245768"/>
                <a:gd name="connsiteY1" fmla="*/ 269966 h 1158240"/>
                <a:gd name="connsiteX2" fmla="*/ 815970 w 2245768"/>
                <a:gd name="connsiteY2" fmla="*/ 26126 h 1158240"/>
                <a:gd name="connsiteX3" fmla="*/ 972725 w 2245768"/>
                <a:gd name="connsiteY3" fmla="*/ 0 h 1158240"/>
                <a:gd name="connsiteX4" fmla="*/ 1538782 w 2245768"/>
                <a:gd name="connsiteY4" fmla="*/ 78377 h 1158240"/>
                <a:gd name="connsiteX5" fmla="*/ 1887125 w 2245768"/>
                <a:gd name="connsiteY5" fmla="*/ 235132 h 1158240"/>
                <a:gd name="connsiteX6" fmla="*/ 2165799 w 2245768"/>
                <a:gd name="connsiteY6" fmla="*/ 409303 h 1158240"/>
                <a:gd name="connsiteX7" fmla="*/ 2226759 w 2245768"/>
                <a:gd name="connsiteY7" fmla="*/ 505097 h 1158240"/>
                <a:gd name="connsiteX8" fmla="*/ 2244176 w 2245768"/>
                <a:gd name="connsiteY8" fmla="*/ 661852 h 1158240"/>
                <a:gd name="connsiteX9" fmla="*/ 2148382 w 2245768"/>
                <a:gd name="connsiteY9" fmla="*/ 940526 h 1158240"/>
                <a:gd name="connsiteX10" fmla="*/ 2043879 w 2245768"/>
                <a:gd name="connsiteY10" fmla="*/ 1088572 h 1158240"/>
                <a:gd name="connsiteX11" fmla="*/ 1930667 w 2245768"/>
                <a:gd name="connsiteY11" fmla="*/ 1158240 h 1158240"/>
                <a:gd name="connsiteX12" fmla="*/ 1599742 w 2245768"/>
                <a:gd name="connsiteY12" fmla="*/ 1097280 h 1158240"/>
                <a:gd name="connsiteX13" fmla="*/ 1530073 w 2245768"/>
                <a:gd name="connsiteY13" fmla="*/ 1053737 h 1158240"/>
                <a:gd name="connsiteX14" fmla="*/ 1416862 w 2245768"/>
                <a:gd name="connsiteY14" fmla="*/ 975360 h 1158240"/>
                <a:gd name="connsiteX15" fmla="*/ 1286233 w 2245768"/>
                <a:gd name="connsiteY15" fmla="*/ 931817 h 1158240"/>
                <a:gd name="connsiteX16" fmla="*/ 929182 w 2245768"/>
                <a:gd name="connsiteY16" fmla="*/ 1001486 h 1158240"/>
                <a:gd name="connsiteX17" fmla="*/ 772427 w 2245768"/>
                <a:gd name="connsiteY17" fmla="*/ 1036320 h 1158240"/>
                <a:gd name="connsiteX18" fmla="*/ 572130 w 2245768"/>
                <a:gd name="connsiteY18" fmla="*/ 1045029 h 1158240"/>
                <a:gd name="connsiteX19" fmla="*/ 302165 w 2245768"/>
                <a:gd name="connsiteY19" fmla="*/ 957943 h 1158240"/>
                <a:gd name="connsiteX20" fmla="*/ 84450 w 2245768"/>
                <a:gd name="connsiteY20" fmla="*/ 827315 h 1158240"/>
                <a:gd name="connsiteX21" fmla="*/ 14782 w 2245768"/>
                <a:gd name="connsiteY21" fmla="*/ 740229 h 1158240"/>
                <a:gd name="connsiteX22" fmla="*/ 6073 w 2245768"/>
                <a:gd name="connsiteY22" fmla="*/ 609600 h 1158240"/>
                <a:gd name="connsiteX23" fmla="*/ 23490 w 2245768"/>
                <a:gd name="connsiteY23" fmla="*/ 557349 h 1158240"/>
                <a:gd name="connsiteX24" fmla="*/ 58325 w 2245768"/>
                <a:gd name="connsiteY24" fmla="*/ 470263 h 1158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245768" h="1158240">
                  <a:moveTo>
                    <a:pt x="58325" y="470263"/>
                  </a:moveTo>
                  <a:cubicBezTo>
                    <a:pt x="94611" y="422366"/>
                    <a:pt x="114931" y="343989"/>
                    <a:pt x="241205" y="269966"/>
                  </a:cubicBezTo>
                  <a:cubicBezTo>
                    <a:pt x="380226" y="195307"/>
                    <a:pt x="666437" y="72136"/>
                    <a:pt x="815970" y="26126"/>
                  </a:cubicBezTo>
                  <a:cubicBezTo>
                    <a:pt x="866600" y="10548"/>
                    <a:pt x="920473" y="8709"/>
                    <a:pt x="972725" y="0"/>
                  </a:cubicBezTo>
                  <a:cubicBezTo>
                    <a:pt x="1059118" y="9340"/>
                    <a:pt x="1431564" y="42112"/>
                    <a:pt x="1538782" y="78377"/>
                  </a:cubicBezTo>
                  <a:cubicBezTo>
                    <a:pt x="1659399" y="119174"/>
                    <a:pt x="1771741" y="181286"/>
                    <a:pt x="1887125" y="235132"/>
                  </a:cubicBezTo>
                  <a:cubicBezTo>
                    <a:pt x="1996550" y="286197"/>
                    <a:pt x="2084993" y="319992"/>
                    <a:pt x="2165799" y="409303"/>
                  </a:cubicBezTo>
                  <a:cubicBezTo>
                    <a:pt x="2191192" y="437369"/>
                    <a:pt x="2206439" y="473166"/>
                    <a:pt x="2226759" y="505097"/>
                  </a:cubicBezTo>
                  <a:cubicBezTo>
                    <a:pt x="2232565" y="557349"/>
                    <a:pt x="2245768" y="609303"/>
                    <a:pt x="2244176" y="661852"/>
                  </a:cubicBezTo>
                  <a:cubicBezTo>
                    <a:pt x="2241273" y="757647"/>
                    <a:pt x="2195297" y="860771"/>
                    <a:pt x="2148382" y="940526"/>
                  </a:cubicBezTo>
                  <a:cubicBezTo>
                    <a:pt x="2117756" y="992591"/>
                    <a:pt x="2086592" y="1045860"/>
                    <a:pt x="2043879" y="1088572"/>
                  </a:cubicBezTo>
                  <a:cubicBezTo>
                    <a:pt x="2012547" y="1119904"/>
                    <a:pt x="1968404" y="1135017"/>
                    <a:pt x="1930667" y="1158240"/>
                  </a:cubicBezTo>
                  <a:cubicBezTo>
                    <a:pt x="1820359" y="1137920"/>
                    <a:pt x="1708274" y="1125593"/>
                    <a:pt x="1599742" y="1097280"/>
                  </a:cubicBezTo>
                  <a:cubicBezTo>
                    <a:pt x="1573243" y="1090367"/>
                    <a:pt x="1552859" y="1068928"/>
                    <a:pt x="1530073" y="1053737"/>
                  </a:cubicBezTo>
                  <a:cubicBezTo>
                    <a:pt x="1491884" y="1028277"/>
                    <a:pt x="1457914" y="995886"/>
                    <a:pt x="1416862" y="975360"/>
                  </a:cubicBezTo>
                  <a:cubicBezTo>
                    <a:pt x="1375809" y="954834"/>
                    <a:pt x="1329776" y="946331"/>
                    <a:pt x="1286233" y="931817"/>
                  </a:cubicBezTo>
                  <a:cubicBezTo>
                    <a:pt x="906961" y="1016102"/>
                    <a:pt x="1380182" y="913487"/>
                    <a:pt x="929182" y="1001486"/>
                  </a:cubicBezTo>
                  <a:cubicBezTo>
                    <a:pt x="876646" y="1011737"/>
                    <a:pt x="825560" y="1029840"/>
                    <a:pt x="772427" y="1036320"/>
                  </a:cubicBezTo>
                  <a:cubicBezTo>
                    <a:pt x="706090" y="1044410"/>
                    <a:pt x="638896" y="1042126"/>
                    <a:pt x="572130" y="1045029"/>
                  </a:cubicBezTo>
                  <a:cubicBezTo>
                    <a:pt x="451078" y="1016546"/>
                    <a:pt x="409602" y="1015794"/>
                    <a:pt x="302165" y="957943"/>
                  </a:cubicBezTo>
                  <a:cubicBezTo>
                    <a:pt x="227649" y="917819"/>
                    <a:pt x="84450" y="827315"/>
                    <a:pt x="84450" y="827315"/>
                  </a:cubicBezTo>
                  <a:cubicBezTo>
                    <a:pt x="61227" y="798286"/>
                    <a:pt x="27374" y="775206"/>
                    <a:pt x="14782" y="740229"/>
                  </a:cubicBezTo>
                  <a:cubicBezTo>
                    <a:pt x="0" y="699169"/>
                    <a:pt x="3997" y="653190"/>
                    <a:pt x="6073" y="609600"/>
                  </a:cubicBezTo>
                  <a:cubicBezTo>
                    <a:pt x="6946" y="591262"/>
                    <a:pt x="16899" y="574484"/>
                    <a:pt x="23490" y="557349"/>
                  </a:cubicBezTo>
                  <a:cubicBezTo>
                    <a:pt x="73066" y="428454"/>
                    <a:pt x="34389" y="542067"/>
                    <a:pt x="58325" y="470263"/>
                  </a:cubicBezTo>
                  <a:close/>
                </a:path>
              </a:pathLst>
            </a:custGeom>
            <a:solidFill>
              <a:srgbClr val="9BBB59">
                <a:lumMod val="75000"/>
              </a:srgbClr>
            </a:solidFill>
            <a:ln w="25400" cap="flat" cmpd="sng" algn="ctr">
              <a:solidFill>
                <a:srgbClr val="9BBB59">
                  <a:lumMod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25" name="Rectangle 1124"/>
            <p:cNvSpPr/>
            <p:nvPr/>
          </p:nvSpPr>
          <p:spPr>
            <a:xfrm>
              <a:off x="256124" y="2887881"/>
              <a:ext cx="3523785" cy="178420"/>
            </a:xfrm>
            <a:prstGeom prst="rect">
              <a:avLst/>
            </a:prstGeom>
            <a:solidFill>
              <a:srgbClr val="EEECE1">
                <a:lumMod val="50000"/>
              </a:srgbClr>
            </a:solidFill>
            <a:ln w="25400" cap="flat" cmpd="sng" algn="ctr">
              <a:solidFill>
                <a:srgbClr val="EEECE1">
                  <a:lumMod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SAW sensor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13" name="Group 334"/>
            <p:cNvGrpSpPr/>
            <p:nvPr/>
          </p:nvGrpSpPr>
          <p:grpSpPr>
            <a:xfrm>
              <a:off x="308891" y="1524193"/>
              <a:ext cx="3406543" cy="941301"/>
              <a:chOff x="308891" y="1524193"/>
              <a:chExt cx="3406543" cy="941301"/>
            </a:xfrm>
          </p:grpSpPr>
          <p:sp>
            <p:nvSpPr>
              <p:cNvPr id="1127" name="Oval 1126"/>
              <p:cNvSpPr/>
              <p:nvPr/>
            </p:nvSpPr>
            <p:spPr>
              <a:xfrm>
                <a:off x="747710" y="2166937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28" name="Oval 1127"/>
              <p:cNvSpPr/>
              <p:nvPr/>
            </p:nvSpPr>
            <p:spPr>
              <a:xfrm>
                <a:off x="1023935" y="2157412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29" name="Oval 1128"/>
              <p:cNvSpPr/>
              <p:nvPr/>
            </p:nvSpPr>
            <p:spPr>
              <a:xfrm>
                <a:off x="897293" y="1760311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30" name="Oval 1129"/>
              <p:cNvSpPr/>
              <p:nvPr/>
            </p:nvSpPr>
            <p:spPr>
              <a:xfrm>
                <a:off x="400655" y="1888899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31" name="Oval 1130"/>
              <p:cNvSpPr/>
              <p:nvPr/>
            </p:nvSpPr>
            <p:spPr>
              <a:xfrm>
                <a:off x="1072168" y="1560286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32" name="Oval 1131"/>
              <p:cNvSpPr/>
              <p:nvPr/>
            </p:nvSpPr>
            <p:spPr>
              <a:xfrm>
                <a:off x="1253143" y="1941286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33" name="Oval 1132"/>
              <p:cNvSpPr/>
              <p:nvPr/>
            </p:nvSpPr>
            <p:spPr>
              <a:xfrm>
                <a:off x="1436063" y="1668010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34" name="Oval 1133"/>
              <p:cNvSpPr/>
              <p:nvPr/>
            </p:nvSpPr>
            <p:spPr>
              <a:xfrm>
                <a:off x="316876" y="1615623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35" name="Oval 1134"/>
              <p:cNvSpPr/>
              <p:nvPr/>
            </p:nvSpPr>
            <p:spPr>
              <a:xfrm>
                <a:off x="1740863" y="1972810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36" name="Oval 1135"/>
              <p:cNvSpPr/>
              <p:nvPr/>
            </p:nvSpPr>
            <p:spPr>
              <a:xfrm>
                <a:off x="2828254" y="2301493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37" name="Oval 1136"/>
              <p:cNvSpPr/>
              <p:nvPr/>
            </p:nvSpPr>
            <p:spPr>
              <a:xfrm>
                <a:off x="308891" y="2234818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38" name="Oval 1137"/>
              <p:cNvSpPr/>
              <p:nvPr/>
            </p:nvSpPr>
            <p:spPr>
              <a:xfrm>
                <a:off x="2940206" y="1878901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39" name="Oval 1138"/>
              <p:cNvSpPr/>
              <p:nvPr/>
            </p:nvSpPr>
            <p:spPr>
              <a:xfrm>
                <a:off x="1261999" y="2413979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40" name="Oval 1139"/>
              <p:cNvSpPr/>
              <p:nvPr/>
            </p:nvSpPr>
            <p:spPr>
              <a:xfrm>
                <a:off x="1768769" y="1678741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41" name="Oval 1140"/>
              <p:cNvSpPr/>
              <p:nvPr/>
            </p:nvSpPr>
            <p:spPr>
              <a:xfrm>
                <a:off x="3640167" y="1626424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42" name="Oval 1141"/>
              <p:cNvSpPr/>
              <p:nvPr/>
            </p:nvSpPr>
            <p:spPr>
              <a:xfrm>
                <a:off x="2206655" y="2026474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43" name="Oval 1142"/>
              <p:cNvSpPr/>
              <p:nvPr/>
            </p:nvSpPr>
            <p:spPr>
              <a:xfrm>
                <a:off x="2080013" y="1629373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44" name="Oval 1143"/>
              <p:cNvSpPr/>
              <p:nvPr/>
            </p:nvSpPr>
            <p:spPr>
              <a:xfrm>
                <a:off x="3393125" y="2381848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45" name="Oval 1144"/>
              <p:cNvSpPr/>
              <p:nvPr/>
            </p:nvSpPr>
            <p:spPr>
              <a:xfrm>
                <a:off x="2593025" y="1781773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46" name="Oval 1145"/>
              <p:cNvSpPr/>
              <p:nvPr/>
            </p:nvSpPr>
            <p:spPr>
              <a:xfrm>
                <a:off x="3485558" y="2079997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47" name="Oval 1146"/>
              <p:cNvSpPr/>
              <p:nvPr/>
            </p:nvSpPr>
            <p:spPr>
              <a:xfrm>
                <a:off x="2639373" y="2342005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48" name="Oval 1147"/>
              <p:cNvSpPr/>
              <p:nvPr/>
            </p:nvSpPr>
            <p:spPr>
              <a:xfrm>
                <a:off x="2539361" y="2037205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49" name="Oval 1148"/>
              <p:cNvSpPr/>
              <p:nvPr/>
            </p:nvSpPr>
            <p:spPr>
              <a:xfrm>
                <a:off x="2412719" y="1524193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50" name="Oval 1149"/>
              <p:cNvSpPr/>
              <p:nvPr/>
            </p:nvSpPr>
            <p:spPr>
              <a:xfrm>
                <a:off x="3179482" y="2125879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51" name="Oval 1150"/>
              <p:cNvSpPr/>
              <p:nvPr/>
            </p:nvSpPr>
            <p:spPr>
              <a:xfrm>
                <a:off x="3663919" y="2073491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52" name="Oval 1151"/>
              <p:cNvSpPr/>
              <p:nvPr/>
            </p:nvSpPr>
            <p:spPr>
              <a:xfrm>
                <a:off x="2951489" y="1547803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53" name="Oval 1152"/>
              <p:cNvSpPr/>
              <p:nvPr/>
            </p:nvSpPr>
            <p:spPr>
              <a:xfrm>
                <a:off x="3256289" y="1852603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4" name="Group 1153"/>
          <p:cNvGrpSpPr/>
          <p:nvPr/>
        </p:nvGrpSpPr>
        <p:grpSpPr>
          <a:xfrm>
            <a:off x="3733800" y="1417704"/>
            <a:ext cx="3008376" cy="1280160"/>
            <a:chOff x="4426857" y="1494978"/>
            <a:chExt cx="3893018" cy="1654630"/>
          </a:xfrm>
        </p:grpSpPr>
        <p:sp>
          <p:nvSpPr>
            <p:cNvPr id="1155" name="Rectangle 1154"/>
            <p:cNvSpPr/>
            <p:nvPr/>
          </p:nvSpPr>
          <p:spPr bwMode="auto">
            <a:xfrm>
              <a:off x="4426857" y="1494978"/>
              <a:ext cx="3893018" cy="1654630"/>
            </a:xfrm>
            <a:prstGeom prst="rect">
              <a:avLst/>
            </a:prstGeom>
            <a:gradFill flip="none" rotWithShape="1">
              <a:gsLst>
                <a:gs pos="0">
                  <a:schemeClr val="tx2"/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5400000" scaled="1"/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56" name="Freeform 1155"/>
            <p:cNvSpPr/>
            <p:nvPr/>
          </p:nvSpPr>
          <p:spPr>
            <a:xfrm>
              <a:off x="4521201" y="2097725"/>
              <a:ext cx="3647688" cy="710077"/>
            </a:xfrm>
            <a:custGeom>
              <a:avLst/>
              <a:gdLst>
                <a:gd name="connsiteX0" fmla="*/ 792788 w 6556279"/>
                <a:gd name="connsiteY0" fmla="*/ 1193031 h 1209964"/>
                <a:gd name="connsiteX1" fmla="*/ 5641879 w 6556279"/>
                <a:gd name="connsiteY1" fmla="*/ 1193031 h 1209964"/>
                <a:gd name="connsiteX2" fmla="*/ 6279188 w 6556279"/>
                <a:gd name="connsiteY2" fmla="*/ 1091431 h 1209964"/>
                <a:gd name="connsiteX3" fmla="*/ 4736715 w 6556279"/>
                <a:gd name="connsiteY3" fmla="*/ 952885 h 1209964"/>
                <a:gd name="connsiteX4" fmla="*/ 3785370 w 6556279"/>
                <a:gd name="connsiteY4" fmla="*/ 241685 h 1209964"/>
                <a:gd name="connsiteX5" fmla="*/ 3194242 w 6556279"/>
                <a:gd name="connsiteY5" fmla="*/ 112376 h 1209964"/>
                <a:gd name="connsiteX6" fmla="*/ 2390679 w 6556279"/>
                <a:gd name="connsiteY6" fmla="*/ 915940 h 1209964"/>
                <a:gd name="connsiteX7" fmla="*/ 885151 w 6556279"/>
                <a:gd name="connsiteY7" fmla="*/ 1091431 h 1209964"/>
                <a:gd name="connsiteX8" fmla="*/ 792788 w 6556279"/>
                <a:gd name="connsiteY8" fmla="*/ 1193031 h 1209964"/>
                <a:gd name="connsiteX0" fmla="*/ 792788 w 6556279"/>
                <a:gd name="connsiteY0" fmla="*/ 1193031 h 1209964"/>
                <a:gd name="connsiteX1" fmla="*/ 5641879 w 6556279"/>
                <a:gd name="connsiteY1" fmla="*/ 1193031 h 1209964"/>
                <a:gd name="connsiteX2" fmla="*/ 6279188 w 6556279"/>
                <a:gd name="connsiteY2" fmla="*/ 1091431 h 1209964"/>
                <a:gd name="connsiteX3" fmla="*/ 4736715 w 6556279"/>
                <a:gd name="connsiteY3" fmla="*/ 952885 h 1209964"/>
                <a:gd name="connsiteX4" fmla="*/ 3785370 w 6556279"/>
                <a:gd name="connsiteY4" fmla="*/ 241685 h 1209964"/>
                <a:gd name="connsiteX5" fmla="*/ 3194242 w 6556279"/>
                <a:gd name="connsiteY5" fmla="*/ 112376 h 1209964"/>
                <a:gd name="connsiteX6" fmla="*/ 2390679 w 6556279"/>
                <a:gd name="connsiteY6" fmla="*/ 915940 h 1209964"/>
                <a:gd name="connsiteX7" fmla="*/ 885151 w 6556279"/>
                <a:gd name="connsiteY7" fmla="*/ 1091431 h 1209964"/>
                <a:gd name="connsiteX8" fmla="*/ 792788 w 6556279"/>
                <a:gd name="connsiteY8" fmla="*/ 1193031 h 1209964"/>
                <a:gd name="connsiteX0" fmla="*/ 843588 w 6607079"/>
                <a:gd name="connsiteY0" fmla="*/ 1193031 h 1209964"/>
                <a:gd name="connsiteX1" fmla="*/ 5692679 w 6607079"/>
                <a:gd name="connsiteY1" fmla="*/ 1193031 h 1209964"/>
                <a:gd name="connsiteX2" fmla="*/ 6329988 w 6607079"/>
                <a:gd name="connsiteY2" fmla="*/ 1091431 h 1209964"/>
                <a:gd name="connsiteX3" fmla="*/ 4787515 w 6607079"/>
                <a:gd name="connsiteY3" fmla="*/ 952885 h 1209964"/>
                <a:gd name="connsiteX4" fmla="*/ 3836170 w 6607079"/>
                <a:gd name="connsiteY4" fmla="*/ 241685 h 1209964"/>
                <a:gd name="connsiteX5" fmla="*/ 3245042 w 6607079"/>
                <a:gd name="connsiteY5" fmla="*/ 112376 h 1209964"/>
                <a:gd name="connsiteX6" fmla="*/ 2441479 w 6607079"/>
                <a:gd name="connsiteY6" fmla="*/ 915940 h 1209964"/>
                <a:gd name="connsiteX7" fmla="*/ 631151 w 6607079"/>
                <a:gd name="connsiteY7" fmla="*/ 1091431 h 1209964"/>
                <a:gd name="connsiteX8" fmla="*/ 843588 w 6607079"/>
                <a:gd name="connsiteY8" fmla="*/ 1193031 h 1209964"/>
                <a:gd name="connsiteX0" fmla="*/ 843588 w 6607079"/>
                <a:gd name="connsiteY0" fmla="*/ 1193031 h 1209964"/>
                <a:gd name="connsiteX1" fmla="*/ 5692679 w 6607079"/>
                <a:gd name="connsiteY1" fmla="*/ 1193031 h 1209964"/>
                <a:gd name="connsiteX2" fmla="*/ 6329988 w 6607079"/>
                <a:gd name="connsiteY2" fmla="*/ 1091431 h 1209964"/>
                <a:gd name="connsiteX3" fmla="*/ 4787515 w 6607079"/>
                <a:gd name="connsiteY3" fmla="*/ 952885 h 1209964"/>
                <a:gd name="connsiteX4" fmla="*/ 3836170 w 6607079"/>
                <a:gd name="connsiteY4" fmla="*/ 241685 h 1209964"/>
                <a:gd name="connsiteX5" fmla="*/ 3245042 w 6607079"/>
                <a:gd name="connsiteY5" fmla="*/ 112376 h 1209964"/>
                <a:gd name="connsiteX6" fmla="*/ 2441479 w 6607079"/>
                <a:gd name="connsiteY6" fmla="*/ 915940 h 1209964"/>
                <a:gd name="connsiteX7" fmla="*/ 631151 w 6607079"/>
                <a:gd name="connsiteY7" fmla="*/ 1091431 h 1209964"/>
                <a:gd name="connsiteX8" fmla="*/ 843588 w 6607079"/>
                <a:gd name="connsiteY8" fmla="*/ 1193031 h 1209964"/>
                <a:gd name="connsiteX0" fmla="*/ 594206 w 6357697"/>
                <a:gd name="connsiteY0" fmla="*/ 1193031 h 1209964"/>
                <a:gd name="connsiteX1" fmla="*/ 5443297 w 6357697"/>
                <a:gd name="connsiteY1" fmla="*/ 1193031 h 1209964"/>
                <a:gd name="connsiteX2" fmla="*/ 6080606 w 6357697"/>
                <a:gd name="connsiteY2" fmla="*/ 1091431 h 1209964"/>
                <a:gd name="connsiteX3" fmla="*/ 4538133 w 6357697"/>
                <a:gd name="connsiteY3" fmla="*/ 952885 h 1209964"/>
                <a:gd name="connsiteX4" fmla="*/ 3586788 w 6357697"/>
                <a:gd name="connsiteY4" fmla="*/ 241685 h 1209964"/>
                <a:gd name="connsiteX5" fmla="*/ 2995660 w 6357697"/>
                <a:gd name="connsiteY5" fmla="*/ 112376 h 1209964"/>
                <a:gd name="connsiteX6" fmla="*/ 2192097 w 6357697"/>
                <a:gd name="connsiteY6" fmla="*/ 915940 h 1209964"/>
                <a:gd name="connsiteX7" fmla="*/ 381769 w 6357697"/>
                <a:gd name="connsiteY7" fmla="*/ 1091431 h 1209964"/>
                <a:gd name="connsiteX8" fmla="*/ 594206 w 6357697"/>
                <a:gd name="connsiteY8" fmla="*/ 1193031 h 1209964"/>
                <a:gd name="connsiteX0" fmla="*/ 594206 w 6357697"/>
                <a:gd name="connsiteY0" fmla="*/ 1193031 h 1209964"/>
                <a:gd name="connsiteX1" fmla="*/ 5443297 w 6357697"/>
                <a:gd name="connsiteY1" fmla="*/ 1193031 h 1209964"/>
                <a:gd name="connsiteX2" fmla="*/ 6080606 w 6357697"/>
                <a:gd name="connsiteY2" fmla="*/ 1091431 h 1209964"/>
                <a:gd name="connsiteX3" fmla="*/ 4538133 w 6357697"/>
                <a:gd name="connsiteY3" fmla="*/ 952885 h 1209964"/>
                <a:gd name="connsiteX4" fmla="*/ 3586788 w 6357697"/>
                <a:gd name="connsiteY4" fmla="*/ 241685 h 1209964"/>
                <a:gd name="connsiteX5" fmla="*/ 2995660 w 6357697"/>
                <a:gd name="connsiteY5" fmla="*/ 112376 h 1209964"/>
                <a:gd name="connsiteX6" fmla="*/ 2192097 w 6357697"/>
                <a:gd name="connsiteY6" fmla="*/ 915940 h 1209964"/>
                <a:gd name="connsiteX7" fmla="*/ 381769 w 6357697"/>
                <a:gd name="connsiteY7" fmla="*/ 1091431 h 1209964"/>
                <a:gd name="connsiteX8" fmla="*/ 594206 w 6357697"/>
                <a:gd name="connsiteY8" fmla="*/ 1193031 h 1209964"/>
                <a:gd name="connsiteX0" fmla="*/ 594206 w 6231467"/>
                <a:gd name="connsiteY0" fmla="*/ 1193031 h 1213043"/>
                <a:gd name="connsiteX1" fmla="*/ 3365115 w 6231467"/>
                <a:gd name="connsiteY1" fmla="*/ 1211503 h 1213043"/>
                <a:gd name="connsiteX2" fmla="*/ 5443297 w 6231467"/>
                <a:gd name="connsiteY2" fmla="*/ 1193031 h 1213043"/>
                <a:gd name="connsiteX3" fmla="*/ 6080606 w 6231467"/>
                <a:gd name="connsiteY3" fmla="*/ 1091431 h 1213043"/>
                <a:gd name="connsiteX4" fmla="*/ 4538133 w 6231467"/>
                <a:gd name="connsiteY4" fmla="*/ 952885 h 1213043"/>
                <a:gd name="connsiteX5" fmla="*/ 3586788 w 6231467"/>
                <a:gd name="connsiteY5" fmla="*/ 241685 h 1213043"/>
                <a:gd name="connsiteX6" fmla="*/ 2995660 w 6231467"/>
                <a:gd name="connsiteY6" fmla="*/ 112376 h 1213043"/>
                <a:gd name="connsiteX7" fmla="*/ 2192097 w 6231467"/>
                <a:gd name="connsiteY7" fmla="*/ 915940 h 1213043"/>
                <a:gd name="connsiteX8" fmla="*/ 381769 w 6231467"/>
                <a:gd name="connsiteY8" fmla="*/ 1091431 h 1213043"/>
                <a:gd name="connsiteX9" fmla="*/ 594206 w 6231467"/>
                <a:gd name="connsiteY9" fmla="*/ 1193031 h 1213043"/>
                <a:gd name="connsiteX0" fmla="*/ 594206 w 6231467"/>
                <a:gd name="connsiteY0" fmla="*/ 1193031 h 1213043"/>
                <a:gd name="connsiteX1" fmla="*/ 3365115 w 6231467"/>
                <a:gd name="connsiteY1" fmla="*/ 1211503 h 1213043"/>
                <a:gd name="connsiteX2" fmla="*/ 5443297 w 6231467"/>
                <a:gd name="connsiteY2" fmla="*/ 1193031 h 1213043"/>
                <a:gd name="connsiteX3" fmla="*/ 6080606 w 6231467"/>
                <a:gd name="connsiteY3" fmla="*/ 1091431 h 1213043"/>
                <a:gd name="connsiteX4" fmla="*/ 4538133 w 6231467"/>
                <a:gd name="connsiteY4" fmla="*/ 952885 h 1213043"/>
                <a:gd name="connsiteX5" fmla="*/ 3586788 w 6231467"/>
                <a:gd name="connsiteY5" fmla="*/ 241685 h 1213043"/>
                <a:gd name="connsiteX6" fmla="*/ 2995660 w 6231467"/>
                <a:gd name="connsiteY6" fmla="*/ 112376 h 1213043"/>
                <a:gd name="connsiteX7" fmla="*/ 2192097 w 6231467"/>
                <a:gd name="connsiteY7" fmla="*/ 915940 h 1213043"/>
                <a:gd name="connsiteX8" fmla="*/ 381769 w 6231467"/>
                <a:gd name="connsiteY8" fmla="*/ 1091431 h 1213043"/>
                <a:gd name="connsiteX9" fmla="*/ 594206 w 6231467"/>
                <a:gd name="connsiteY9" fmla="*/ 1193031 h 1213043"/>
                <a:gd name="connsiteX0" fmla="*/ 594206 w 6231467"/>
                <a:gd name="connsiteY0" fmla="*/ 1193031 h 1213043"/>
                <a:gd name="connsiteX1" fmla="*/ 3404370 w 6231467"/>
                <a:gd name="connsiteY1" fmla="*/ 1169939 h 1213043"/>
                <a:gd name="connsiteX2" fmla="*/ 5443297 w 6231467"/>
                <a:gd name="connsiteY2" fmla="*/ 1193031 h 1213043"/>
                <a:gd name="connsiteX3" fmla="*/ 6080606 w 6231467"/>
                <a:gd name="connsiteY3" fmla="*/ 1091431 h 1213043"/>
                <a:gd name="connsiteX4" fmla="*/ 4538133 w 6231467"/>
                <a:gd name="connsiteY4" fmla="*/ 952885 h 1213043"/>
                <a:gd name="connsiteX5" fmla="*/ 3586788 w 6231467"/>
                <a:gd name="connsiteY5" fmla="*/ 241685 h 1213043"/>
                <a:gd name="connsiteX6" fmla="*/ 2995660 w 6231467"/>
                <a:gd name="connsiteY6" fmla="*/ 112376 h 1213043"/>
                <a:gd name="connsiteX7" fmla="*/ 2192097 w 6231467"/>
                <a:gd name="connsiteY7" fmla="*/ 915940 h 1213043"/>
                <a:gd name="connsiteX8" fmla="*/ 381769 w 6231467"/>
                <a:gd name="connsiteY8" fmla="*/ 1091431 h 1213043"/>
                <a:gd name="connsiteX9" fmla="*/ 594206 w 6231467"/>
                <a:gd name="connsiteY9" fmla="*/ 1193031 h 1213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231467" h="1213043">
                  <a:moveTo>
                    <a:pt x="594206" y="1193031"/>
                  </a:moveTo>
                  <a:cubicBezTo>
                    <a:pt x="1091430" y="1213043"/>
                    <a:pt x="2596188" y="1169939"/>
                    <a:pt x="3404370" y="1169939"/>
                  </a:cubicBezTo>
                  <a:lnTo>
                    <a:pt x="5443297" y="1193031"/>
                  </a:lnTo>
                  <a:cubicBezTo>
                    <a:pt x="5895879" y="1173019"/>
                    <a:pt x="6231467" y="1131455"/>
                    <a:pt x="6080606" y="1091431"/>
                  </a:cubicBezTo>
                  <a:cubicBezTo>
                    <a:pt x="5929745" y="1051407"/>
                    <a:pt x="4953769" y="1094509"/>
                    <a:pt x="4538133" y="952885"/>
                  </a:cubicBezTo>
                  <a:cubicBezTo>
                    <a:pt x="4122497" y="811261"/>
                    <a:pt x="3843867" y="381770"/>
                    <a:pt x="3586788" y="241685"/>
                  </a:cubicBezTo>
                  <a:cubicBezTo>
                    <a:pt x="3329709" y="101600"/>
                    <a:pt x="3228108" y="0"/>
                    <a:pt x="2995660" y="112376"/>
                  </a:cubicBezTo>
                  <a:cubicBezTo>
                    <a:pt x="2763212" y="224752"/>
                    <a:pt x="2627746" y="752764"/>
                    <a:pt x="2192097" y="915940"/>
                  </a:cubicBezTo>
                  <a:cubicBezTo>
                    <a:pt x="1756448" y="1079116"/>
                    <a:pt x="648084" y="1045249"/>
                    <a:pt x="381769" y="1091431"/>
                  </a:cubicBezTo>
                  <a:cubicBezTo>
                    <a:pt x="344920" y="1102256"/>
                    <a:pt x="0" y="1201498"/>
                    <a:pt x="594206" y="1193031"/>
                  </a:cubicBezTo>
                  <a:close/>
                </a:path>
              </a:pathLst>
            </a:custGeom>
            <a:solidFill>
              <a:srgbClr val="9BBB59">
                <a:lumMod val="60000"/>
                <a:lumOff val="40000"/>
                <a:alpha val="50000"/>
              </a:srgbClr>
            </a:solidFill>
            <a:ln w="50800" cap="flat" cmpd="dbl" algn="ctr">
              <a:solidFill>
                <a:srgbClr val="9BBB59">
                  <a:lumMod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57" name="Oval 1156"/>
            <p:cNvSpPr/>
            <p:nvPr/>
          </p:nvSpPr>
          <p:spPr>
            <a:xfrm>
              <a:off x="6189529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58" name="Oval 1157"/>
            <p:cNvSpPr/>
            <p:nvPr/>
          </p:nvSpPr>
          <p:spPr>
            <a:xfrm>
              <a:off x="6234646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59" name="Oval 1158"/>
            <p:cNvSpPr/>
            <p:nvPr/>
          </p:nvSpPr>
          <p:spPr>
            <a:xfrm>
              <a:off x="6279764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60" name="Oval 1159"/>
            <p:cNvSpPr/>
            <p:nvPr/>
          </p:nvSpPr>
          <p:spPr>
            <a:xfrm>
              <a:off x="6324882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61" name="Oval 1160"/>
            <p:cNvSpPr/>
            <p:nvPr/>
          </p:nvSpPr>
          <p:spPr>
            <a:xfrm>
              <a:off x="6369999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62" name="Oval 1161"/>
            <p:cNvSpPr/>
            <p:nvPr/>
          </p:nvSpPr>
          <p:spPr>
            <a:xfrm>
              <a:off x="6415117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63" name="Oval 1162"/>
            <p:cNvSpPr/>
            <p:nvPr/>
          </p:nvSpPr>
          <p:spPr>
            <a:xfrm>
              <a:off x="6460235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64" name="Oval 1163"/>
            <p:cNvSpPr/>
            <p:nvPr/>
          </p:nvSpPr>
          <p:spPr>
            <a:xfrm>
              <a:off x="6505352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65" name="Oval 1164"/>
            <p:cNvSpPr/>
            <p:nvPr/>
          </p:nvSpPr>
          <p:spPr>
            <a:xfrm>
              <a:off x="6550470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66" name="Oval 1165"/>
            <p:cNvSpPr/>
            <p:nvPr/>
          </p:nvSpPr>
          <p:spPr>
            <a:xfrm>
              <a:off x="6595588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67" name="Oval 1166"/>
            <p:cNvSpPr/>
            <p:nvPr/>
          </p:nvSpPr>
          <p:spPr>
            <a:xfrm>
              <a:off x="6640705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68" name="Oval 1167"/>
            <p:cNvSpPr/>
            <p:nvPr/>
          </p:nvSpPr>
          <p:spPr>
            <a:xfrm>
              <a:off x="6685823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69" name="Oval 1168"/>
            <p:cNvSpPr/>
            <p:nvPr/>
          </p:nvSpPr>
          <p:spPr>
            <a:xfrm>
              <a:off x="6730941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70" name="Oval 1169"/>
            <p:cNvSpPr/>
            <p:nvPr/>
          </p:nvSpPr>
          <p:spPr>
            <a:xfrm>
              <a:off x="6776058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71" name="Oval 1170"/>
            <p:cNvSpPr/>
            <p:nvPr/>
          </p:nvSpPr>
          <p:spPr>
            <a:xfrm>
              <a:off x="6821176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72" name="Oval 1171"/>
            <p:cNvSpPr/>
            <p:nvPr/>
          </p:nvSpPr>
          <p:spPr>
            <a:xfrm>
              <a:off x="6866294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73" name="Oval 1172"/>
            <p:cNvSpPr/>
            <p:nvPr/>
          </p:nvSpPr>
          <p:spPr>
            <a:xfrm>
              <a:off x="6144411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74" name="Oval 1173"/>
            <p:cNvSpPr/>
            <p:nvPr/>
          </p:nvSpPr>
          <p:spPr>
            <a:xfrm>
              <a:off x="6956529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75" name="Oval 1174"/>
            <p:cNvSpPr/>
            <p:nvPr/>
          </p:nvSpPr>
          <p:spPr>
            <a:xfrm>
              <a:off x="7001647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76" name="Oval 1175"/>
            <p:cNvSpPr/>
            <p:nvPr/>
          </p:nvSpPr>
          <p:spPr>
            <a:xfrm>
              <a:off x="7046764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77" name="Oval 1176"/>
            <p:cNvSpPr/>
            <p:nvPr/>
          </p:nvSpPr>
          <p:spPr>
            <a:xfrm>
              <a:off x="7091882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78" name="Oval 1177"/>
            <p:cNvSpPr/>
            <p:nvPr/>
          </p:nvSpPr>
          <p:spPr>
            <a:xfrm>
              <a:off x="7137000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79" name="Oval 1178"/>
            <p:cNvSpPr/>
            <p:nvPr/>
          </p:nvSpPr>
          <p:spPr>
            <a:xfrm>
              <a:off x="7182117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80" name="Oval 1179"/>
            <p:cNvSpPr/>
            <p:nvPr/>
          </p:nvSpPr>
          <p:spPr>
            <a:xfrm>
              <a:off x="7227235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81" name="Oval 1180"/>
            <p:cNvSpPr/>
            <p:nvPr/>
          </p:nvSpPr>
          <p:spPr>
            <a:xfrm>
              <a:off x="7272353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82" name="Oval 1181"/>
            <p:cNvSpPr/>
            <p:nvPr/>
          </p:nvSpPr>
          <p:spPr>
            <a:xfrm>
              <a:off x="7317470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83" name="Oval 1182"/>
            <p:cNvSpPr/>
            <p:nvPr/>
          </p:nvSpPr>
          <p:spPr>
            <a:xfrm>
              <a:off x="7362588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84" name="Oval 1183"/>
            <p:cNvSpPr/>
            <p:nvPr/>
          </p:nvSpPr>
          <p:spPr>
            <a:xfrm>
              <a:off x="7407706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85" name="Oval 1184"/>
            <p:cNvSpPr/>
            <p:nvPr/>
          </p:nvSpPr>
          <p:spPr>
            <a:xfrm>
              <a:off x="7452823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86" name="Oval 1185"/>
            <p:cNvSpPr/>
            <p:nvPr/>
          </p:nvSpPr>
          <p:spPr>
            <a:xfrm>
              <a:off x="7497941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87" name="Oval 1186"/>
            <p:cNvSpPr/>
            <p:nvPr/>
          </p:nvSpPr>
          <p:spPr>
            <a:xfrm>
              <a:off x="7543059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88" name="Oval 1187"/>
            <p:cNvSpPr/>
            <p:nvPr/>
          </p:nvSpPr>
          <p:spPr>
            <a:xfrm>
              <a:off x="7588176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89" name="Oval 1188"/>
            <p:cNvSpPr/>
            <p:nvPr/>
          </p:nvSpPr>
          <p:spPr>
            <a:xfrm>
              <a:off x="7633294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90" name="Oval 1189"/>
            <p:cNvSpPr/>
            <p:nvPr/>
          </p:nvSpPr>
          <p:spPr>
            <a:xfrm>
              <a:off x="6911411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91" name="Oval 1190"/>
            <p:cNvSpPr/>
            <p:nvPr/>
          </p:nvSpPr>
          <p:spPr>
            <a:xfrm>
              <a:off x="4655528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92" name="Oval 1191"/>
            <p:cNvSpPr/>
            <p:nvPr/>
          </p:nvSpPr>
          <p:spPr>
            <a:xfrm>
              <a:off x="4700646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93" name="Oval 1192"/>
            <p:cNvSpPr/>
            <p:nvPr/>
          </p:nvSpPr>
          <p:spPr>
            <a:xfrm>
              <a:off x="4745764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94" name="Oval 1193"/>
            <p:cNvSpPr/>
            <p:nvPr/>
          </p:nvSpPr>
          <p:spPr>
            <a:xfrm>
              <a:off x="4790881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95" name="Oval 1194"/>
            <p:cNvSpPr/>
            <p:nvPr/>
          </p:nvSpPr>
          <p:spPr>
            <a:xfrm>
              <a:off x="4835999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96" name="Oval 1195"/>
            <p:cNvSpPr/>
            <p:nvPr/>
          </p:nvSpPr>
          <p:spPr>
            <a:xfrm>
              <a:off x="4881117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97" name="Oval 1196"/>
            <p:cNvSpPr/>
            <p:nvPr/>
          </p:nvSpPr>
          <p:spPr>
            <a:xfrm>
              <a:off x="4926234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98" name="Oval 1197"/>
            <p:cNvSpPr/>
            <p:nvPr/>
          </p:nvSpPr>
          <p:spPr>
            <a:xfrm>
              <a:off x="4971352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99" name="Oval 1198"/>
            <p:cNvSpPr/>
            <p:nvPr/>
          </p:nvSpPr>
          <p:spPr>
            <a:xfrm>
              <a:off x="5016470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00" name="Oval 1199"/>
            <p:cNvSpPr/>
            <p:nvPr/>
          </p:nvSpPr>
          <p:spPr>
            <a:xfrm>
              <a:off x="5061587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01" name="Oval 1200"/>
            <p:cNvSpPr/>
            <p:nvPr/>
          </p:nvSpPr>
          <p:spPr>
            <a:xfrm>
              <a:off x="5106705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02" name="Oval 1201"/>
            <p:cNvSpPr/>
            <p:nvPr/>
          </p:nvSpPr>
          <p:spPr>
            <a:xfrm>
              <a:off x="5151823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03" name="Oval 1202"/>
            <p:cNvSpPr/>
            <p:nvPr/>
          </p:nvSpPr>
          <p:spPr>
            <a:xfrm>
              <a:off x="5196940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04" name="Oval 1203"/>
            <p:cNvSpPr/>
            <p:nvPr/>
          </p:nvSpPr>
          <p:spPr>
            <a:xfrm>
              <a:off x="5242058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05" name="Oval 1204"/>
            <p:cNvSpPr/>
            <p:nvPr/>
          </p:nvSpPr>
          <p:spPr>
            <a:xfrm>
              <a:off x="5287176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06" name="Oval 1205"/>
            <p:cNvSpPr/>
            <p:nvPr/>
          </p:nvSpPr>
          <p:spPr>
            <a:xfrm>
              <a:off x="5332293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07" name="Oval 1206"/>
            <p:cNvSpPr/>
            <p:nvPr/>
          </p:nvSpPr>
          <p:spPr>
            <a:xfrm>
              <a:off x="4610411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08" name="Oval 1207"/>
            <p:cNvSpPr/>
            <p:nvPr/>
          </p:nvSpPr>
          <p:spPr>
            <a:xfrm>
              <a:off x="5422529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09" name="Oval 1208"/>
            <p:cNvSpPr/>
            <p:nvPr/>
          </p:nvSpPr>
          <p:spPr>
            <a:xfrm>
              <a:off x="5467646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10" name="Oval 1209"/>
            <p:cNvSpPr/>
            <p:nvPr/>
          </p:nvSpPr>
          <p:spPr>
            <a:xfrm>
              <a:off x="5512764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11" name="Oval 1210"/>
            <p:cNvSpPr/>
            <p:nvPr/>
          </p:nvSpPr>
          <p:spPr>
            <a:xfrm>
              <a:off x="5557882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12" name="Oval 1211"/>
            <p:cNvSpPr/>
            <p:nvPr/>
          </p:nvSpPr>
          <p:spPr>
            <a:xfrm>
              <a:off x="5602999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13" name="Oval 1212"/>
            <p:cNvSpPr/>
            <p:nvPr/>
          </p:nvSpPr>
          <p:spPr>
            <a:xfrm>
              <a:off x="5648117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14" name="Oval 1213"/>
            <p:cNvSpPr/>
            <p:nvPr/>
          </p:nvSpPr>
          <p:spPr>
            <a:xfrm>
              <a:off x="5693235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15" name="Oval 1214"/>
            <p:cNvSpPr/>
            <p:nvPr/>
          </p:nvSpPr>
          <p:spPr>
            <a:xfrm>
              <a:off x="5738352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16" name="Oval 1215"/>
            <p:cNvSpPr/>
            <p:nvPr/>
          </p:nvSpPr>
          <p:spPr>
            <a:xfrm>
              <a:off x="5783470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17" name="Oval 1216"/>
            <p:cNvSpPr/>
            <p:nvPr/>
          </p:nvSpPr>
          <p:spPr>
            <a:xfrm>
              <a:off x="5828588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18" name="Oval 1217"/>
            <p:cNvSpPr/>
            <p:nvPr/>
          </p:nvSpPr>
          <p:spPr>
            <a:xfrm>
              <a:off x="5873705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19" name="Oval 1218"/>
            <p:cNvSpPr/>
            <p:nvPr/>
          </p:nvSpPr>
          <p:spPr>
            <a:xfrm>
              <a:off x="5918823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20" name="Oval 1219"/>
            <p:cNvSpPr/>
            <p:nvPr/>
          </p:nvSpPr>
          <p:spPr>
            <a:xfrm>
              <a:off x="5963941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21" name="Oval 1220"/>
            <p:cNvSpPr/>
            <p:nvPr/>
          </p:nvSpPr>
          <p:spPr>
            <a:xfrm>
              <a:off x="6009058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22" name="Oval 1221"/>
            <p:cNvSpPr/>
            <p:nvPr/>
          </p:nvSpPr>
          <p:spPr>
            <a:xfrm>
              <a:off x="6054176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23" name="Oval 1222"/>
            <p:cNvSpPr/>
            <p:nvPr/>
          </p:nvSpPr>
          <p:spPr>
            <a:xfrm>
              <a:off x="6099293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24" name="Oval 1223"/>
            <p:cNvSpPr/>
            <p:nvPr/>
          </p:nvSpPr>
          <p:spPr>
            <a:xfrm>
              <a:off x="5377411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25" name="Oval 1224"/>
            <p:cNvSpPr/>
            <p:nvPr/>
          </p:nvSpPr>
          <p:spPr>
            <a:xfrm>
              <a:off x="7678412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26" name="Oval 1225"/>
            <p:cNvSpPr/>
            <p:nvPr/>
          </p:nvSpPr>
          <p:spPr>
            <a:xfrm>
              <a:off x="7723529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27" name="Oval 1226"/>
            <p:cNvSpPr/>
            <p:nvPr/>
          </p:nvSpPr>
          <p:spPr>
            <a:xfrm>
              <a:off x="7768647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28" name="Oval 1227"/>
            <p:cNvSpPr/>
            <p:nvPr/>
          </p:nvSpPr>
          <p:spPr>
            <a:xfrm>
              <a:off x="7858882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29" name="Oval 1228"/>
            <p:cNvSpPr/>
            <p:nvPr/>
          </p:nvSpPr>
          <p:spPr>
            <a:xfrm>
              <a:off x="7904000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30" name="Oval 1229"/>
            <p:cNvSpPr/>
            <p:nvPr/>
          </p:nvSpPr>
          <p:spPr>
            <a:xfrm>
              <a:off x="7949117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31" name="Oval 1230"/>
            <p:cNvSpPr/>
            <p:nvPr/>
          </p:nvSpPr>
          <p:spPr>
            <a:xfrm>
              <a:off x="7994235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32" name="Oval 1231"/>
            <p:cNvSpPr/>
            <p:nvPr/>
          </p:nvSpPr>
          <p:spPr>
            <a:xfrm>
              <a:off x="8039353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33" name="Oval 1232"/>
            <p:cNvSpPr/>
            <p:nvPr/>
          </p:nvSpPr>
          <p:spPr>
            <a:xfrm>
              <a:off x="8084470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34" name="Oval 1233"/>
            <p:cNvSpPr/>
            <p:nvPr/>
          </p:nvSpPr>
          <p:spPr>
            <a:xfrm>
              <a:off x="7813765" y="2825342"/>
              <a:ext cx="44605" cy="44605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35" name="Freeform 1234"/>
            <p:cNvSpPr/>
            <p:nvPr/>
          </p:nvSpPr>
          <p:spPr>
            <a:xfrm>
              <a:off x="6126977" y="2238132"/>
              <a:ext cx="624468" cy="507224"/>
            </a:xfrm>
            <a:custGeom>
              <a:avLst/>
              <a:gdLst>
                <a:gd name="connsiteX0" fmla="*/ 402729 w 1405372"/>
                <a:gd name="connsiteY0" fmla="*/ 60960 h 1018903"/>
                <a:gd name="connsiteX1" fmla="*/ 254683 w 1405372"/>
                <a:gd name="connsiteY1" fmla="*/ 174172 h 1018903"/>
                <a:gd name="connsiteX2" fmla="*/ 106637 w 1405372"/>
                <a:gd name="connsiteY2" fmla="*/ 252549 h 1018903"/>
                <a:gd name="connsiteX3" fmla="*/ 19552 w 1405372"/>
                <a:gd name="connsiteY3" fmla="*/ 435429 h 1018903"/>
                <a:gd name="connsiteX4" fmla="*/ 2134 w 1405372"/>
                <a:gd name="connsiteY4" fmla="*/ 513806 h 1018903"/>
                <a:gd name="connsiteX5" fmla="*/ 185014 w 1405372"/>
                <a:gd name="connsiteY5" fmla="*/ 783772 h 1018903"/>
                <a:gd name="connsiteX6" fmla="*/ 446272 w 1405372"/>
                <a:gd name="connsiteY6" fmla="*/ 923109 h 1018903"/>
                <a:gd name="connsiteX7" fmla="*/ 855574 w 1405372"/>
                <a:gd name="connsiteY7" fmla="*/ 1018903 h 1018903"/>
                <a:gd name="connsiteX8" fmla="*/ 1264877 w 1405372"/>
                <a:gd name="connsiteY8" fmla="*/ 879566 h 1018903"/>
                <a:gd name="connsiteX9" fmla="*/ 1378089 w 1405372"/>
                <a:gd name="connsiteY9" fmla="*/ 687977 h 1018903"/>
                <a:gd name="connsiteX10" fmla="*/ 1404214 w 1405372"/>
                <a:gd name="connsiteY10" fmla="*/ 583475 h 1018903"/>
                <a:gd name="connsiteX11" fmla="*/ 1291003 w 1405372"/>
                <a:gd name="connsiteY11" fmla="*/ 278675 h 1018903"/>
                <a:gd name="connsiteX12" fmla="*/ 1195209 w 1405372"/>
                <a:gd name="connsiteY12" fmla="*/ 139337 h 1018903"/>
                <a:gd name="connsiteX13" fmla="*/ 1099414 w 1405372"/>
                <a:gd name="connsiteY13" fmla="*/ 87086 h 1018903"/>
                <a:gd name="connsiteX14" fmla="*/ 1055872 w 1405372"/>
                <a:gd name="connsiteY14" fmla="*/ 43543 h 1018903"/>
                <a:gd name="connsiteX15" fmla="*/ 942660 w 1405372"/>
                <a:gd name="connsiteY15" fmla="*/ 0 h 1018903"/>
                <a:gd name="connsiteX16" fmla="*/ 568192 w 1405372"/>
                <a:gd name="connsiteY16" fmla="*/ 17417 h 1018903"/>
                <a:gd name="connsiteX17" fmla="*/ 402729 w 1405372"/>
                <a:gd name="connsiteY17" fmla="*/ 60960 h 1018903"/>
                <a:gd name="connsiteX0" fmla="*/ 402729 w 1405372"/>
                <a:gd name="connsiteY0" fmla="*/ 60960 h 1018903"/>
                <a:gd name="connsiteX1" fmla="*/ 254683 w 1405372"/>
                <a:gd name="connsiteY1" fmla="*/ 174172 h 1018903"/>
                <a:gd name="connsiteX2" fmla="*/ 106637 w 1405372"/>
                <a:gd name="connsiteY2" fmla="*/ 252549 h 1018903"/>
                <a:gd name="connsiteX3" fmla="*/ 19552 w 1405372"/>
                <a:gd name="connsiteY3" fmla="*/ 435429 h 1018903"/>
                <a:gd name="connsiteX4" fmla="*/ 2134 w 1405372"/>
                <a:gd name="connsiteY4" fmla="*/ 513806 h 1018903"/>
                <a:gd name="connsiteX5" fmla="*/ 185014 w 1405372"/>
                <a:gd name="connsiteY5" fmla="*/ 783772 h 1018903"/>
                <a:gd name="connsiteX6" fmla="*/ 647040 w 1405372"/>
                <a:gd name="connsiteY6" fmla="*/ 923109 h 1018903"/>
                <a:gd name="connsiteX7" fmla="*/ 855574 w 1405372"/>
                <a:gd name="connsiteY7" fmla="*/ 1018903 h 1018903"/>
                <a:gd name="connsiteX8" fmla="*/ 1264877 w 1405372"/>
                <a:gd name="connsiteY8" fmla="*/ 879566 h 1018903"/>
                <a:gd name="connsiteX9" fmla="*/ 1378089 w 1405372"/>
                <a:gd name="connsiteY9" fmla="*/ 687977 h 1018903"/>
                <a:gd name="connsiteX10" fmla="*/ 1404214 w 1405372"/>
                <a:gd name="connsiteY10" fmla="*/ 583475 h 1018903"/>
                <a:gd name="connsiteX11" fmla="*/ 1291003 w 1405372"/>
                <a:gd name="connsiteY11" fmla="*/ 278675 h 1018903"/>
                <a:gd name="connsiteX12" fmla="*/ 1195209 w 1405372"/>
                <a:gd name="connsiteY12" fmla="*/ 139337 h 1018903"/>
                <a:gd name="connsiteX13" fmla="*/ 1099414 w 1405372"/>
                <a:gd name="connsiteY13" fmla="*/ 87086 h 1018903"/>
                <a:gd name="connsiteX14" fmla="*/ 1055872 w 1405372"/>
                <a:gd name="connsiteY14" fmla="*/ 43543 h 1018903"/>
                <a:gd name="connsiteX15" fmla="*/ 942660 w 1405372"/>
                <a:gd name="connsiteY15" fmla="*/ 0 h 1018903"/>
                <a:gd name="connsiteX16" fmla="*/ 568192 w 1405372"/>
                <a:gd name="connsiteY16" fmla="*/ 17417 h 1018903"/>
                <a:gd name="connsiteX17" fmla="*/ 402729 w 1405372"/>
                <a:gd name="connsiteY17" fmla="*/ 60960 h 10189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405372" h="1018903">
                  <a:moveTo>
                    <a:pt x="402729" y="60960"/>
                  </a:moveTo>
                  <a:cubicBezTo>
                    <a:pt x="350478" y="87086"/>
                    <a:pt x="306840" y="140423"/>
                    <a:pt x="254683" y="174172"/>
                  </a:cubicBezTo>
                  <a:cubicBezTo>
                    <a:pt x="207803" y="204506"/>
                    <a:pt x="143990" y="211045"/>
                    <a:pt x="106637" y="252549"/>
                  </a:cubicBezTo>
                  <a:cubicBezTo>
                    <a:pt x="61469" y="302735"/>
                    <a:pt x="48580" y="374469"/>
                    <a:pt x="19552" y="435429"/>
                  </a:cubicBezTo>
                  <a:cubicBezTo>
                    <a:pt x="13746" y="461555"/>
                    <a:pt x="0" y="487128"/>
                    <a:pt x="2134" y="513806"/>
                  </a:cubicBezTo>
                  <a:cubicBezTo>
                    <a:pt x="13947" y="661466"/>
                    <a:pt x="54661" y="697794"/>
                    <a:pt x="185014" y="783772"/>
                  </a:cubicBezTo>
                  <a:cubicBezTo>
                    <a:pt x="267404" y="838114"/>
                    <a:pt x="554682" y="888307"/>
                    <a:pt x="647040" y="923109"/>
                  </a:cubicBezTo>
                  <a:cubicBezTo>
                    <a:pt x="836118" y="994356"/>
                    <a:pt x="704622" y="1000035"/>
                    <a:pt x="855574" y="1018903"/>
                  </a:cubicBezTo>
                  <a:cubicBezTo>
                    <a:pt x="1012865" y="992688"/>
                    <a:pt x="1150526" y="1005353"/>
                    <a:pt x="1264877" y="879566"/>
                  </a:cubicBezTo>
                  <a:cubicBezTo>
                    <a:pt x="1314775" y="824678"/>
                    <a:pt x="1340352" y="751840"/>
                    <a:pt x="1378089" y="687977"/>
                  </a:cubicBezTo>
                  <a:cubicBezTo>
                    <a:pt x="1386797" y="653143"/>
                    <a:pt x="1405372" y="619362"/>
                    <a:pt x="1404214" y="583475"/>
                  </a:cubicBezTo>
                  <a:cubicBezTo>
                    <a:pt x="1399983" y="452329"/>
                    <a:pt x="1357699" y="385389"/>
                    <a:pt x="1291003" y="278675"/>
                  </a:cubicBezTo>
                  <a:cubicBezTo>
                    <a:pt x="1261131" y="230879"/>
                    <a:pt x="1235064" y="179192"/>
                    <a:pt x="1195209" y="139337"/>
                  </a:cubicBezTo>
                  <a:cubicBezTo>
                    <a:pt x="1169490" y="113618"/>
                    <a:pt x="1129387" y="107692"/>
                    <a:pt x="1099414" y="87086"/>
                  </a:cubicBezTo>
                  <a:cubicBezTo>
                    <a:pt x="1082500" y="75457"/>
                    <a:pt x="1073815" y="53511"/>
                    <a:pt x="1055872" y="43543"/>
                  </a:cubicBezTo>
                  <a:cubicBezTo>
                    <a:pt x="1020528" y="23907"/>
                    <a:pt x="942660" y="0"/>
                    <a:pt x="942660" y="0"/>
                  </a:cubicBezTo>
                  <a:lnTo>
                    <a:pt x="568192" y="17417"/>
                  </a:lnTo>
                  <a:cubicBezTo>
                    <a:pt x="515731" y="20857"/>
                    <a:pt x="454980" y="34834"/>
                    <a:pt x="402729" y="60960"/>
                  </a:cubicBezTo>
                  <a:close/>
                </a:path>
              </a:pathLst>
            </a:cu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36" name="Freeform 1235"/>
            <p:cNvSpPr/>
            <p:nvPr/>
          </p:nvSpPr>
          <p:spPr>
            <a:xfrm>
              <a:off x="6394606" y="2327342"/>
              <a:ext cx="267629" cy="223025"/>
            </a:xfrm>
            <a:custGeom>
              <a:avLst/>
              <a:gdLst>
                <a:gd name="connsiteX0" fmla="*/ 253857 w 649181"/>
                <a:gd name="connsiteY0" fmla="*/ 60960 h 495352"/>
                <a:gd name="connsiteX1" fmla="*/ 114520 w 649181"/>
                <a:gd name="connsiteY1" fmla="*/ 104503 h 495352"/>
                <a:gd name="connsiteX2" fmla="*/ 18725 w 649181"/>
                <a:gd name="connsiteY2" fmla="*/ 182880 h 495352"/>
                <a:gd name="connsiteX3" fmla="*/ 1308 w 649181"/>
                <a:gd name="connsiteY3" fmla="*/ 235131 h 495352"/>
                <a:gd name="connsiteX4" fmla="*/ 53560 w 649181"/>
                <a:gd name="connsiteY4" fmla="*/ 330926 h 495352"/>
                <a:gd name="connsiteX5" fmla="*/ 236440 w 649181"/>
                <a:gd name="connsiteY5" fmla="*/ 452846 h 495352"/>
                <a:gd name="connsiteX6" fmla="*/ 279982 w 649181"/>
                <a:gd name="connsiteY6" fmla="*/ 478971 h 495352"/>
                <a:gd name="connsiteX7" fmla="*/ 428028 w 649181"/>
                <a:gd name="connsiteY7" fmla="*/ 478971 h 495352"/>
                <a:gd name="connsiteX8" fmla="*/ 497697 w 649181"/>
                <a:gd name="connsiteY8" fmla="*/ 470263 h 495352"/>
                <a:gd name="connsiteX9" fmla="*/ 523822 w 649181"/>
                <a:gd name="connsiteY9" fmla="*/ 452846 h 495352"/>
                <a:gd name="connsiteX10" fmla="*/ 610908 w 649181"/>
                <a:gd name="connsiteY10" fmla="*/ 383177 h 495352"/>
                <a:gd name="connsiteX11" fmla="*/ 637034 w 649181"/>
                <a:gd name="connsiteY11" fmla="*/ 365760 h 495352"/>
                <a:gd name="connsiteX12" fmla="*/ 645742 w 649181"/>
                <a:gd name="connsiteY12" fmla="*/ 330926 h 495352"/>
                <a:gd name="connsiteX13" fmla="*/ 558657 w 649181"/>
                <a:gd name="connsiteY13" fmla="*/ 139337 h 495352"/>
                <a:gd name="connsiteX14" fmla="*/ 549948 w 649181"/>
                <a:gd name="connsiteY14" fmla="*/ 113211 h 495352"/>
                <a:gd name="connsiteX15" fmla="*/ 506405 w 649181"/>
                <a:gd name="connsiteY15" fmla="*/ 69668 h 495352"/>
                <a:gd name="connsiteX16" fmla="*/ 462862 w 649181"/>
                <a:gd name="connsiteY16" fmla="*/ 8708 h 495352"/>
                <a:gd name="connsiteX17" fmla="*/ 384485 w 649181"/>
                <a:gd name="connsiteY17" fmla="*/ 0 h 495352"/>
                <a:gd name="connsiteX18" fmla="*/ 349651 w 649181"/>
                <a:gd name="connsiteY18" fmla="*/ 8708 h 495352"/>
                <a:gd name="connsiteX19" fmla="*/ 306108 w 649181"/>
                <a:gd name="connsiteY19" fmla="*/ 52251 h 495352"/>
                <a:gd name="connsiteX20" fmla="*/ 253857 w 649181"/>
                <a:gd name="connsiteY20" fmla="*/ 60960 h 4953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49181" h="495352">
                  <a:moveTo>
                    <a:pt x="253857" y="60960"/>
                  </a:moveTo>
                  <a:cubicBezTo>
                    <a:pt x="207411" y="75474"/>
                    <a:pt x="157719" y="82104"/>
                    <a:pt x="114520" y="104503"/>
                  </a:cubicBezTo>
                  <a:cubicBezTo>
                    <a:pt x="77893" y="123495"/>
                    <a:pt x="18725" y="182880"/>
                    <a:pt x="18725" y="182880"/>
                  </a:cubicBezTo>
                  <a:cubicBezTo>
                    <a:pt x="12919" y="200297"/>
                    <a:pt x="0" y="216819"/>
                    <a:pt x="1308" y="235131"/>
                  </a:cubicBezTo>
                  <a:cubicBezTo>
                    <a:pt x="4661" y="282077"/>
                    <a:pt x="23352" y="304272"/>
                    <a:pt x="53560" y="330926"/>
                  </a:cubicBezTo>
                  <a:cubicBezTo>
                    <a:pt x="185696" y="447515"/>
                    <a:pt x="126316" y="421380"/>
                    <a:pt x="236440" y="452846"/>
                  </a:cubicBezTo>
                  <a:cubicBezTo>
                    <a:pt x="250954" y="461554"/>
                    <a:pt x="263804" y="473993"/>
                    <a:pt x="279982" y="478971"/>
                  </a:cubicBezTo>
                  <a:cubicBezTo>
                    <a:pt x="333219" y="495352"/>
                    <a:pt x="374143" y="485310"/>
                    <a:pt x="428028" y="478971"/>
                  </a:cubicBezTo>
                  <a:lnTo>
                    <a:pt x="497697" y="470263"/>
                  </a:lnTo>
                  <a:cubicBezTo>
                    <a:pt x="506405" y="464457"/>
                    <a:pt x="515526" y="459227"/>
                    <a:pt x="523822" y="452846"/>
                  </a:cubicBezTo>
                  <a:cubicBezTo>
                    <a:pt x="553288" y="430180"/>
                    <a:pt x="579976" y="403798"/>
                    <a:pt x="610908" y="383177"/>
                  </a:cubicBezTo>
                  <a:lnTo>
                    <a:pt x="637034" y="365760"/>
                  </a:lnTo>
                  <a:cubicBezTo>
                    <a:pt x="639937" y="354149"/>
                    <a:pt x="649181" y="342390"/>
                    <a:pt x="645742" y="330926"/>
                  </a:cubicBezTo>
                  <a:cubicBezTo>
                    <a:pt x="614160" y="225652"/>
                    <a:pt x="593172" y="216996"/>
                    <a:pt x="558657" y="139337"/>
                  </a:cubicBezTo>
                  <a:cubicBezTo>
                    <a:pt x="554929" y="130948"/>
                    <a:pt x="555456" y="120555"/>
                    <a:pt x="549948" y="113211"/>
                  </a:cubicBezTo>
                  <a:cubicBezTo>
                    <a:pt x="537632" y="96790"/>
                    <a:pt x="519007" y="85871"/>
                    <a:pt x="506405" y="69668"/>
                  </a:cubicBezTo>
                  <a:cubicBezTo>
                    <a:pt x="492337" y="51580"/>
                    <a:pt x="489765" y="17676"/>
                    <a:pt x="462862" y="8708"/>
                  </a:cubicBezTo>
                  <a:cubicBezTo>
                    <a:pt x="437924" y="396"/>
                    <a:pt x="410611" y="2903"/>
                    <a:pt x="384485" y="0"/>
                  </a:cubicBezTo>
                  <a:cubicBezTo>
                    <a:pt x="372874" y="2903"/>
                    <a:pt x="359610" y="2069"/>
                    <a:pt x="349651" y="8708"/>
                  </a:cubicBezTo>
                  <a:cubicBezTo>
                    <a:pt x="332572" y="20094"/>
                    <a:pt x="326634" y="52251"/>
                    <a:pt x="306108" y="52251"/>
                  </a:cubicBezTo>
                  <a:lnTo>
                    <a:pt x="253857" y="60960"/>
                  </a:lnTo>
                  <a:close/>
                </a:path>
              </a:pathLst>
            </a:custGeom>
            <a:solidFill>
              <a:srgbClr val="1F497D">
                <a:lumMod val="75000"/>
              </a:srgbClr>
            </a:solidFill>
            <a:ln w="25400" cap="flat" cmpd="sng" algn="ctr">
              <a:solidFill>
                <a:srgbClr val="1F497D">
                  <a:lumMod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37" name="Freeform 1236"/>
            <p:cNvSpPr/>
            <p:nvPr/>
          </p:nvSpPr>
          <p:spPr>
            <a:xfrm>
              <a:off x="5809019" y="2639578"/>
              <a:ext cx="207807" cy="76200"/>
            </a:xfrm>
            <a:custGeom>
              <a:avLst/>
              <a:gdLst>
                <a:gd name="connsiteX0" fmla="*/ 14288 w 116626"/>
                <a:gd name="connsiteY0" fmla="*/ 33115 h 137071"/>
                <a:gd name="connsiteX1" fmla="*/ 90488 w 116626"/>
                <a:gd name="connsiteY1" fmla="*/ 99790 h 137071"/>
                <a:gd name="connsiteX2" fmla="*/ 109538 w 116626"/>
                <a:gd name="connsiteY2" fmla="*/ 71215 h 137071"/>
                <a:gd name="connsiteX3" fmla="*/ 114300 w 116626"/>
                <a:gd name="connsiteY3" fmla="*/ 47403 h 137071"/>
                <a:gd name="connsiteX4" fmla="*/ 0 w 116626"/>
                <a:gd name="connsiteY4" fmla="*/ 18828 h 137071"/>
                <a:gd name="connsiteX5" fmla="*/ 14288 w 116626"/>
                <a:gd name="connsiteY5" fmla="*/ 33115 h 137071"/>
                <a:gd name="connsiteX0" fmla="*/ 0 w 135371"/>
                <a:gd name="connsiteY0" fmla="*/ 109315 h 137071"/>
                <a:gd name="connsiteX1" fmla="*/ 109233 w 135371"/>
                <a:gd name="connsiteY1" fmla="*/ 99790 h 137071"/>
                <a:gd name="connsiteX2" fmla="*/ 128283 w 135371"/>
                <a:gd name="connsiteY2" fmla="*/ 71215 h 137071"/>
                <a:gd name="connsiteX3" fmla="*/ 133045 w 135371"/>
                <a:gd name="connsiteY3" fmla="*/ 47403 h 137071"/>
                <a:gd name="connsiteX4" fmla="*/ 18745 w 135371"/>
                <a:gd name="connsiteY4" fmla="*/ 18828 h 137071"/>
                <a:gd name="connsiteX5" fmla="*/ 0 w 135371"/>
                <a:gd name="connsiteY5" fmla="*/ 109315 h 137071"/>
                <a:gd name="connsiteX0" fmla="*/ 18527 w 153898"/>
                <a:gd name="connsiteY0" fmla="*/ 109315 h 137071"/>
                <a:gd name="connsiteX1" fmla="*/ 127760 w 153898"/>
                <a:gd name="connsiteY1" fmla="*/ 99790 h 137071"/>
                <a:gd name="connsiteX2" fmla="*/ 146810 w 153898"/>
                <a:gd name="connsiteY2" fmla="*/ 71215 h 137071"/>
                <a:gd name="connsiteX3" fmla="*/ 151572 w 153898"/>
                <a:gd name="connsiteY3" fmla="*/ 47403 h 137071"/>
                <a:gd name="connsiteX4" fmla="*/ 37272 w 153898"/>
                <a:gd name="connsiteY4" fmla="*/ 18828 h 137071"/>
                <a:gd name="connsiteX5" fmla="*/ 18527 w 153898"/>
                <a:gd name="connsiteY5" fmla="*/ 109315 h 137071"/>
                <a:gd name="connsiteX0" fmla="*/ 18527 w 153898"/>
                <a:gd name="connsiteY0" fmla="*/ 109315 h 130175"/>
                <a:gd name="connsiteX1" fmla="*/ 80629 w 153898"/>
                <a:gd name="connsiteY1" fmla="*/ 128588 h 130175"/>
                <a:gd name="connsiteX2" fmla="*/ 127760 w 153898"/>
                <a:gd name="connsiteY2" fmla="*/ 99790 h 130175"/>
                <a:gd name="connsiteX3" fmla="*/ 146810 w 153898"/>
                <a:gd name="connsiteY3" fmla="*/ 71215 h 130175"/>
                <a:gd name="connsiteX4" fmla="*/ 151572 w 153898"/>
                <a:gd name="connsiteY4" fmla="*/ 47403 h 130175"/>
                <a:gd name="connsiteX5" fmla="*/ 37272 w 153898"/>
                <a:gd name="connsiteY5" fmla="*/ 18828 h 130175"/>
                <a:gd name="connsiteX6" fmla="*/ 18527 w 153898"/>
                <a:gd name="connsiteY6" fmla="*/ 109315 h 130175"/>
                <a:gd name="connsiteX0" fmla="*/ 18527 w 153898"/>
                <a:gd name="connsiteY0" fmla="*/ 109315 h 130175"/>
                <a:gd name="connsiteX1" fmla="*/ 80629 w 153898"/>
                <a:gd name="connsiteY1" fmla="*/ 128588 h 130175"/>
                <a:gd name="connsiteX2" fmla="*/ 127760 w 153898"/>
                <a:gd name="connsiteY2" fmla="*/ 99790 h 130175"/>
                <a:gd name="connsiteX3" fmla="*/ 146810 w 153898"/>
                <a:gd name="connsiteY3" fmla="*/ 71215 h 130175"/>
                <a:gd name="connsiteX4" fmla="*/ 151572 w 153898"/>
                <a:gd name="connsiteY4" fmla="*/ 47403 h 130175"/>
                <a:gd name="connsiteX5" fmla="*/ 37272 w 153898"/>
                <a:gd name="connsiteY5" fmla="*/ 18828 h 130175"/>
                <a:gd name="connsiteX6" fmla="*/ 18527 w 153898"/>
                <a:gd name="connsiteY6" fmla="*/ 109315 h 130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3898" h="130175">
                  <a:moveTo>
                    <a:pt x="18527" y="109315"/>
                  </a:moveTo>
                  <a:cubicBezTo>
                    <a:pt x="25753" y="127608"/>
                    <a:pt x="62424" y="130175"/>
                    <a:pt x="80629" y="128588"/>
                  </a:cubicBezTo>
                  <a:cubicBezTo>
                    <a:pt x="98834" y="127001"/>
                    <a:pt x="116730" y="109352"/>
                    <a:pt x="127760" y="99790"/>
                  </a:cubicBezTo>
                  <a:cubicBezTo>
                    <a:pt x="135855" y="91695"/>
                    <a:pt x="140460" y="80740"/>
                    <a:pt x="146810" y="71215"/>
                  </a:cubicBezTo>
                  <a:cubicBezTo>
                    <a:pt x="148397" y="63278"/>
                    <a:pt x="153898" y="55156"/>
                    <a:pt x="151572" y="47403"/>
                  </a:cubicBezTo>
                  <a:cubicBezTo>
                    <a:pt x="137351" y="0"/>
                    <a:pt x="65469" y="20238"/>
                    <a:pt x="37272" y="18828"/>
                  </a:cubicBezTo>
                  <a:cubicBezTo>
                    <a:pt x="31024" y="48990"/>
                    <a:pt x="0" y="55341"/>
                    <a:pt x="18527" y="109315"/>
                  </a:cubicBezTo>
                  <a:close/>
                </a:path>
              </a:pathLst>
            </a:custGeom>
            <a:solidFill>
              <a:srgbClr val="9BBB59">
                <a:lumMod val="75000"/>
              </a:srgbClr>
            </a:solidFill>
            <a:ln w="25400" cap="flat" cmpd="sng" algn="ctr">
              <a:solidFill>
                <a:srgbClr val="9BBB59">
                  <a:lumMod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38" name="Freeform 1237"/>
            <p:cNvSpPr/>
            <p:nvPr/>
          </p:nvSpPr>
          <p:spPr>
            <a:xfrm>
              <a:off x="6796050" y="2594973"/>
              <a:ext cx="177915" cy="91759"/>
            </a:xfrm>
            <a:custGeom>
              <a:avLst/>
              <a:gdLst>
                <a:gd name="connsiteX0" fmla="*/ 49616 w 2245768"/>
                <a:gd name="connsiteY0" fmla="*/ 391886 h 1158240"/>
                <a:gd name="connsiteX1" fmla="*/ 241205 w 2245768"/>
                <a:gd name="connsiteY1" fmla="*/ 269966 h 1158240"/>
                <a:gd name="connsiteX2" fmla="*/ 815970 w 2245768"/>
                <a:gd name="connsiteY2" fmla="*/ 26126 h 1158240"/>
                <a:gd name="connsiteX3" fmla="*/ 972725 w 2245768"/>
                <a:gd name="connsiteY3" fmla="*/ 0 h 1158240"/>
                <a:gd name="connsiteX4" fmla="*/ 1538782 w 2245768"/>
                <a:gd name="connsiteY4" fmla="*/ 78377 h 1158240"/>
                <a:gd name="connsiteX5" fmla="*/ 1887125 w 2245768"/>
                <a:gd name="connsiteY5" fmla="*/ 235132 h 1158240"/>
                <a:gd name="connsiteX6" fmla="*/ 2165799 w 2245768"/>
                <a:gd name="connsiteY6" fmla="*/ 409303 h 1158240"/>
                <a:gd name="connsiteX7" fmla="*/ 2226759 w 2245768"/>
                <a:gd name="connsiteY7" fmla="*/ 505097 h 1158240"/>
                <a:gd name="connsiteX8" fmla="*/ 2244176 w 2245768"/>
                <a:gd name="connsiteY8" fmla="*/ 661852 h 1158240"/>
                <a:gd name="connsiteX9" fmla="*/ 2148382 w 2245768"/>
                <a:gd name="connsiteY9" fmla="*/ 940526 h 1158240"/>
                <a:gd name="connsiteX10" fmla="*/ 2043879 w 2245768"/>
                <a:gd name="connsiteY10" fmla="*/ 1088572 h 1158240"/>
                <a:gd name="connsiteX11" fmla="*/ 1930667 w 2245768"/>
                <a:gd name="connsiteY11" fmla="*/ 1158240 h 1158240"/>
                <a:gd name="connsiteX12" fmla="*/ 1599742 w 2245768"/>
                <a:gd name="connsiteY12" fmla="*/ 1097280 h 1158240"/>
                <a:gd name="connsiteX13" fmla="*/ 1530073 w 2245768"/>
                <a:gd name="connsiteY13" fmla="*/ 1053737 h 1158240"/>
                <a:gd name="connsiteX14" fmla="*/ 1416862 w 2245768"/>
                <a:gd name="connsiteY14" fmla="*/ 975360 h 1158240"/>
                <a:gd name="connsiteX15" fmla="*/ 1286233 w 2245768"/>
                <a:gd name="connsiteY15" fmla="*/ 931817 h 1158240"/>
                <a:gd name="connsiteX16" fmla="*/ 929182 w 2245768"/>
                <a:gd name="connsiteY16" fmla="*/ 1001486 h 1158240"/>
                <a:gd name="connsiteX17" fmla="*/ 772427 w 2245768"/>
                <a:gd name="connsiteY17" fmla="*/ 1036320 h 1158240"/>
                <a:gd name="connsiteX18" fmla="*/ 572130 w 2245768"/>
                <a:gd name="connsiteY18" fmla="*/ 1045029 h 1158240"/>
                <a:gd name="connsiteX19" fmla="*/ 302165 w 2245768"/>
                <a:gd name="connsiteY19" fmla="*/ 957943 h 1158240"/>
                <a:gd name="connsiteX20" fmla="*/ 84450 w 2245768"/>
                <a:gd name="connsiteY20" fmla="*/ 827315 h 1158240"/>
                <a:gd name="connsiteX21" fmla="*/ 14782 w 2245768"/>
                <a:gd name="connsiteY21" fmla="*/ 740229 h 1158240"/>
                <a:gd name="connsiteX22" fmla="*/ 6073 w 2245768"/>
                <a:gd name="connsiteY22" fmla="*/ 609600 h 1158240"/>
                <a:gd name="connsiteX23" fmla="*/ 23490 w 2245768"/>
                <a:gd name="connsiteY23" fmla="*/ 557349 h 1158240"/>
                <a:gd name="connsiteX24" fmla="*/ 58325 w 2245768"/>
                <a:gd name="connsiteY24" fmla="*/ 470263 h 1158240"/>
                <a:gd name="connsiteX25" fmla="*/ 67033 w 2245768"/>
                <a:gd name="connsiteY25" fmla="*/ 418012 h 1158240"/>
                <a:gd name="connsiteX26" fmla="*/ 49616 w 2245768"/>
                <a:gd name="connsiteY26" fmla="*/ 391886 h 1158240"/>
                <a:gd name="connsiteX0" fmla="*/ 67033 w 2245768"/>
                <a:gd name="connsiteY0" fmla="*/ 418012 h 1158240"/>
                <a:gd name="connsiteX1" fmla="*/ 241205 w 2245768"/>
                <a:gd name="connsiteY1" fmla="*/ 269966 h 1158240"/>
                <a:gd name="connsiteX2" fmla="*/ 815970 w 2245768"/>
                <a:gd name="connsiteY2" fmla="*/ 26126 h 1158240"/>
                <a:gd name="connsiteX3" fmla="*/ 972725 w 2245768"/>
                <a:gd name="connsiteY3" fmla="*/ 0 h 1158240"/>
                <a:gd name="connsiteX4" fmla="*/ 1538782 w 2245768"/>
                <a:gd name="connsiteY4" fmla="*/ 78377 h 1158240"/>
                <a:gd name="connsiteX5" fmla="*/ 1887125 w 2245768"/>
                <a:gd name="connsiteY5" fmla="*/ 235132 h 1158240"/>
                <a:gd name="connsiteX6" fmla="*/ 2165799 w 2245768"/>
                <a:gd name="connsiteY6" fmla="*/ 409303 h 1158240"/>
                <a:gd name="connsiteX7" fmla="*/ 2226759 w 2245768"/>
                <a:gd name="connsiteY7" fmla="*/ 505097 h 1158240"/>
                <a:gd name="connsiteX8" fmla="*/ 2244176 w 2245768"/>
                <a:gd name="connsiteY8" fmla="*/ 661852 h 1158240"/>
                <a:gd name="connsiteX9" fmla="*/ 2148382 w 2245768"/>
                <a:gd name="connsiteY9" fmla="*/ 940526 h 1158240"/>
                <a:gd name="connsiteX10" fmla="*/ 2043879 w 2245768"/>
                <a:gd name="connsiteY10" fmla="*/ 1088572 h 1158240"/>
                <a:gd name="connsiteX11" fmla="*/ 1930667 w 2245768"/>
                <a:gd name="connsiteY11" fmla="*/ 1158240 h 1158240"/>
                <a:gd name="connsiteX12" fmla="*/ 1599742 w 2245768"/>
                <a:gd name="connsiteY12" fmla="*/ 1097280 h 1158240"/>
                <a:gd name="connsiteX13" fmla="*/ 1530073 w 2245768"/>
                <a:gd name="connsiteY13" fmla="*/ 1053737 h 1158240"/>
                <a:gd name="connsiteX14" fmla="*/ 1416862 w 2245768"/>
                <a:gd name="connsiteY14" fmla="*/ 975360 h 1158240"/>
                <a:gd name="connsiteX15" fmla="*/ 1286233 w 2245768"/>
                <a:gd name="connsiteY15" fmla="*/ 931817 h 1158240"/>
                <a:gd name="connsiteX16" fmla="*/ 929182 w 2245768"/>
                <a:gd name="connsiteY16" fmla="*/ 1001486 h 1158240"/>
                <a:gd name="connsiteX17" fmla="*/ 772427 w 2245768"/>
                <a:gd name="connsiteY17" fmla="*/ 1036320 h 1158240"/>
                <a:gd name="connsiteX18" fmla="*/ 572130 w 2245768"/>
                <a:gd name="connsiteY18" fmla="*/ 1045029 h 1158240"/>
                <a:gd name="connsiteX19" fmla="*/ 302165 w 2245768"/>
                <a:gd name="connsiteY19" fmla="*/ 957943 h 1158240"/>
                <a:gd name="connsiteX20" fmla="*/ 84450 w 2245768"/>
                <a:gd name="connsiteY20" fmla="*/ 827315 h 1158240"/>
                <a:gd name="connsiteX21" fmla="*/ 14782 w 2245768"/>
                <a:gd name="connsiteY21" fmla="*/ 740229 h 1158240"/>
                <a:gd name="connsiteX22" fmla="*/ 6073 w 2245768"/>
                <a:gd name="connsiteY22" fmla="*/ 609600 h 1158240"/>
                <a:gd name="connsiteX23" fmla="*/ 23490 w 2245768"/>
                <a:gd name="connsiteY23" fmla="*/ 557349 h 1158240"/>
                <a:gd name="connsiteX24" fmla="*/ 58325 w 2245768"/>
                <a:gd name="connsiteY24" fmla="*/ 470263 h 1158240"/>
                <a:gd name="connsiteX25" fmla="*/ 67033 w 2245768"/>
                <a:gd name="connsiteY25" fmla="*/ 418012 h 1158240"/>
                <a:gd name="connsiteX0" fmla="*/ 58325 w 2245768"/>
                <a:gd name="connsiteY0" fmla="*/ 470263 h 1158240"/>
                <a:gd name="connsiteX1" fmla="*/ 241205 w 2245768"/>
                <a:gd name="connsiteY1" fmla="*/ 269966 h 1158240"/>
                <a:gd name="connsiteX2" fmla="*/ 815970 w 2245768"/>
                <a:gd name="connsiteY2" fmla="*/ 26126 h 1158240"/>
                <a:gd name="connsiteX3" fmla="*/ 972725 w 2245768"/>
                <a:gd name="connsiteY3" fmla="*/ 0 h 1158240"/>
                <a:gd name="connsiteX4" fmla="*/ 1538782 w 2245768"/>
                <a:gd name="connsiteY4" fmla="*/ 78377 h 1158240"/>
                <a:gd name="connsiteX5" fmla="*/ 1887125 w 2245768"/>
                <a:gd name="connsiteY5" fmla="*/ 235132 h 1158240"/>
                <a:gd name="connsiteX6" fmla="*/ 2165799 w 2245768"/>
                <a:gd name="connsiteY6" fmla="*/ 409303 h 1158240"/>
                <a:gd name="connsiteX7" fmla="*/ 2226759 w 2245768"/>
                <a:gd name="connsiteY7" fmla="*/ 505097 h 1158240"/>
                <a:gd name="connsiteX8" fmla="*/ 2244176 w 2245768"/>
                <a:gd name="connsiteY8" fmla="*/ 661852 h 1158240"/>
                <a:gd name="connsiteX9" fmla="*/ 2148382 w 2245768"/>
                <a:gd name="connsiteY9" fmla="*/ 940526 h 1158240"/>
                <a:gd name="connsiteX10" fmla="*/ 2043879 w 2245768"/>
                <a:gd name="connsiteY10" fmla="*/ 1088572 h 1158240"/>
                <a:gd name="connsiteX11" fmla="*/ 1930667 w 2245768"/>
                <a:gd name="connsiteY11" fmla="*/ 1158240 h 1158240"/>
                <a:gd name="connsiteX12" fmla="*/ 1599742 w 2245768"/>
                <a:gd name="connsiteY12" fmla="*/ 1097280 h 1158240"/>
                <a:gd name="connsiteX13" fmla="*/ 1530073 w 2245768"/>
                <a:gd name="connsiteY13" fmla="*/ 1053737 h 1158240"/>
                <a:gd name="connsiteX14" fmla="*/ 1416862 w 2245768"/>
                <a:gd name="connsiteY14" fmla="*/ 975360 h 1158240"/>
                <a:gd name="connsiteX15" fmla="*/ 1286233 w 2245768"/>
                <a:gd name="connsiteY15" fmla="*/ 931817 h 1158240"/>
                <a:gd name="connsiteX16" fmla="*/ 929182 w 2245768"/>
                <a:gd name="connsiteY16" fmla="*/ 1001486 h 1158240"/>
                <a:gd name="connsiteX17" fmla="*/ 772427 w 2245768"/>
                <a:gd name="connsiteY17" fmla="*/ 1036320 h 1158240"/>
                <a:gd name="connsiteX18" fmla="*/ 572130 w 2245768"/>
                <a:gd name="connsiteY18" fmla="*/ 1045029 h 1158240"/>
                <a:gd name="connsiteX19" fmla="*/ 302165 w 2245768"/>
                <a:gd name="connsiteY19" fmla="*/ 957943 h 1158240"/>
                <a:gd name="connsiteX20" fmla="*/ 84450 w 2245768"/>
                <a:gd name="connsiteY20" fmla="*/ 827315 h 1158240"/>
                <a:gd name="connsiteX21" fmla="*/ 14782 w 2245768"/>
                <a:gd name="connsiteY21" fmla="*/ 740229 h 1158240"/>
                <a:gd name="connsiteX22" fmla="*/ 6073 w 2245768"/>
                <a:gd name="connsiteY22" fmla="*/ 609600 h 1158240"/>
                <a:gd name="connsiteX23" fmla="*/ 23490 w 2245768"/>
                <a:gd name="connsiteY23" fmla="*/ 557349 h 1158240"/>
                <a:gd name="connsiteX24" fmla="*/ 58325 w 2245768"/>
                <a:gd name="connsiteY24" fmla="*/ 470263 h 1158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245768" h="1158240">
                  <a:moveTo>
                    <a:pt x="58325" y="470263"/>
                  </a:moveTo>
                  <a:cubicBezTo>
                    <a:pt x="94611" y="422366"/>
                    <a:pt x="114931" y="343989"/>
                    <a:pt x="241205" y="269966"/>
                  </a:cubicBezTo>
                  <a:cubicBezTo>
                    <a:pt x="380226" y="195307"/>
                    <a:pt x="666437" y="72136"/>
                    <a:pt x="815970" y="26126"/>
                  </a:cubicBezTo>
                  <a:cubicBezTo>
                    <a:pt x="866600" y="10548"/>
                    <a:pt x="920473" y="8709"/>
                    <a:pt x="972725" y="0"/>
                  </a:cubicBezTo>
                  <a:cubicBezTo>
                    <a:pt x="1059118" y="9340"/>
                    <a:pt x="1431564" y="42112"/>
                    <a:pt x="1538782" y="78377"/>
                  </a:cubicBezTo>
                  <a:cubicBezTo>
                    <a:pt x="1659399" y="119174"/>
                    <a:pt x="1771741" y="181286"/>
                    <a:pt x="1887125" y="235132"/>
                  </a:cubicBezTo>
                  <a:cubicBezTo>
                    <a:pt x="1996550" y="286197"/>
                    <a:pt x="2084993" y="319992"/>
                    <a:pt x="2165799" y="409303"/>
                  </a:cubicBezTo>
                  <a:cubicBezTo>
                    <a:pt x="2191192" y="437369"/>
                    <a:pt x="2206439" y="473166"/>
                    <a:pt x="2226759" y="505097"/>
                  </a:cubicBezTo>
                  <a:cubicBezTo>
                    <a:pt x="2232565" y="557349"/>
                    <a:pt x="2245768" y="609303"/>
                    <a:pt x="2244176" y="661852"/>
                  </a:cubicBezTo>
                  <a:cubicBezTo>
                    <a:pt x="2241273" y="757647"/>
                    <a:pt x="2195297" y="860771"/>
                    <a:pt x="2148382" y="940526"/>
                  </a:cubicBezTo>
                  <a:cubicBezTo>
                    <a:pt x="2117756" y="992591"/>
                    <a:pt x="2086592" y="1045860"/>
                    <a:pt x="2043879" y="1088572"/>
                  </a:cubicBezTo>
                  <a:cubicBezTo>
                    <a:pt x="2012547" y="1119904"/>
                    <a:pt x="1968404" y="1135017"/>
                    <a:pt x="1930667" y="1158240"/>
                  </a:cubicBezTo>
                  <a:cubicBezTo>
                    <a:pt x="1820359" y="1137920"/>
                    <a:pt x="1708274" y="1125593"/>
                    <a:pt x="1599742" y="1097280"/>
                  </a:cubicBezTo>
                  <a:cubicBezTo>
                    <a:pt x="1573243" y="1090367"/>
                    <a:pt x="1552859" y="1068928"/>
                    <a:pt x="1530073" y="1053737"/>
                  </a:cubicBezTo>
                  <a:cubicBezTo>
                    <a:pt x="1491884" y="1028277"/>
                    <a:pt x="1457914" y="995886"/>
                    <a:pt x="1416862" y="975360"/>
                  </a:cubicBezTo>
                  <a:cubicBezTo>
                    <a:pt x="1375809" y="954834"/>
                    <a:pt x="1329776" y="946331"/>
                    <a:pt x="1286233" y="931817"/>
                  </a:cubicBezTo>
                  <a:cubicBezTo>
                    <a:pt x="906961" y="1016102"/>
                    <a:pt x="1380182" y="913487"/>
                    <a:pt x="929182" y="1001486"/>
                  </a:cubicBezTo>
                  <a:cubicBezTo>
                    <a:pt x="876646" y="1011737"/>
                    <a:pt x="825560" y="1029840"/>
                    <a:pt x="772427" y="1036320"/>
                  </a:cubicBezTo>
                  <a:cubicBezTo>
                    <a:pt x="706090" y="1044410"/>
                    <a:pt x="638896" y="1042126"/>
                    <a:pt x="572130" y="1045029"/>
                  </a:cubicBezTo>
                  <a:cubicBezTo>
                    <a:pt x="451078" y="1016546"/>
                    <a:pt x="409602" y="1015794"/>
                    <a:pt x="302165" y="957943"/>
                  </a:cubicBezTo>
                  <a:cubicBezTo>
                    <a:pt x="227649" y="917819"/>
                    <a:pt x="84450" y="827315"/>
                    <a:pt x="84450" y="827315"/>
                  </a:cubicBezTo>
                  <a:cubicBezTo>
                    <a:pt x="61227" y="798286"/>
                    <a:pt x="27374" y="775206"/>
                    <a:pt x="14782" y="740229"/>
                  </a:cubicBezTo>
                  <a:cubicBezTo>
                    <a:pt x="0" y="699169"/>
                    <a:pt x="3997" y="653190"/>
                    <a:pt x="6073" y="609600"/>
                  </a:cubicBezTo>
                  <a:cubicBezTo>
                    <a:pt x="6946" y="591262"/>
                    <a:pt x="16899" y="574484"/>
                    <a:pt x="23490" y="557349"/>
                  </a:cubicBezTo>
                  <a:cubicBezTo>
                    <a:pt x="73066" y="428454"/>
                    <a:pt x="34389" y="542067"/>
                    <a:pt x="58325" y="470263"/>
                  </a:cubicBezTo>
                  <a:close/>
                </a:path>
              </a:pathLst>
            </a:custGeom>
            <a:solidFill>
              <a:srgbClr val="9BBB59">
                <a:lumMod val="75000"/>
              </a:srgbClr>
            </a:solidFill>
            <a:ln w="25400" cap="flat" cmpd="sng" algn="ctr">
              <a:solidFill>
                <a:srgbClr val="9BBB59">
                  <a:lumMod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39" name="Rectangle 1238"/>
            <p:cNvSpPr/>
            <p:nvPr/>
          </p:nvSpPr>
          <p:spPr>
            <a:xfrm>
              <a:off x="4610411" y="2887881"/>
              <a:ext cx="3523785" cy="178420"/>
            </a:xfrm>
            <a:prstGeom prst="rect">
              <a:avLst/>
            </a:prstGeom>
            <a:solidFill>
              <a:srgbClr val="EEECE1">
                <a:lumMod val="50000"/>
              </a:srgbClr>
            </a:solidFill>
            <a:ln w="25400" cap="flat" cmpd="sng" algn="ctr">
              <a:solidFill>
                <a:srgbClr val="EEECE1">
                  <a:lumMod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SAW sensor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15" name="Group 364"/>
            <p:cNvGrpSpPr/>
            <p:nvPr/>
          </p:nvGrpSpPr>
          <p:grpSpPr>
            <a:xfrm>
              <a:off x="4687708" y="1524193"/>
              <a:ext cx="3406543" cy="941301"/>
              <a:chOff x="308891" y="1524193"/>
              <a:chExt cx="3406543" cy="941301"/>
            </a:xfrm>
          </p:grpSpPr>
          <p:sp>
            <p:nvSpPr>
              <p:cNvPr id="1241" name="Oval 1240"/>
              <p:cNvSpPr/>
              <p:nvPr/>
            </p:nvSpPr>
            <p:spPr>
              <a:xfrm>
                <a:off x="747710" y="2166937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42" name="Oval 1241"/>
              <p:cNvSpPr/>
              <p:nvPr/>
            </p:nvSpPr>
            <p:spPr>
              <a:xfrm>
                <a:off x="1023935" y="2157412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43" name="Oval 1242"/>
              <p:cNvSpPr/>
              <p:nvPr/>
            </p:nvSpPr>
            <p:spPr>
              <a:xfrm>
                <a:off x="897293" y="1760311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44" name="Oval 1243"/>
              <p:cNvSpPr/>
              <p:nvPr/>
            </p:nvSpPr>
            <p:spPr>
              <a:xfrm>
                <a:off x="400655" y="1888899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45" name="Oval 1244"/>
              <p:cNvSpPr/>
              <p:nvPr/>
            </p:nvSpPr>
            <p:spPr>
              <a:xfrm>
                <a:off x="1072168" y="1560286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46" name="Oval 1245"/>
              <p:cNvSpPr/>
              <p:nvPr/>
            </p:nvSpPr>
            <p:spPr>
              <a:xfrm>
                <a:off x="1253143" y="1941286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47" name="Oval 1246"/>
              <p:cNvSpPr/>
              <p:nvPr/>
            </p:nvSpPr>
            <p:spPr>
              <a:xfrm>
                <a:off x="1436063" y="1668010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48" name="Oval 1247"/>
              <p:cNvSpPr/>
              <p:nvPr/>
            </p:nvSpPr>
            <p:spPr>
              <a:xfrm>
                <a:off x="316876" y="1615623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49" name="Oval 1248"/>
              <p:cNvSpPr/>
              <p:nvPr/>
            </p:nvSpPr>
            <p:spPr>
              <a:xfrm>
                <a:off x="1740863" y="1972810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50" name="Oval 1249"/>
              <p:cNvSpPr/>
              <p:nvPr/>
            </p:nvSpPr>
            <p:spPr>
              <a:xfrm>
                <a:off x="2828254" y="2301493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51" name="Oval 1250"/>
              <p:cNvSpPr/>
              <p:nvPr/>
            </p:nvSpPr>
            <p:spPr>
              <a:xfrm>
                <a:off x="308891" y="2234818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52" name="Oval 1251"/>
              <p:cNvSpPr/>
              <p:nvPr/>
            </p:nvSpPr>
            <p:spPr>
              <a:xfrm>
                <a:off x="2940206" y="1878901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53" name="Oval 1252"/>
              <p:cNvSpPr/>
              <p:nvPr/>
            </p:nvSpPr>
            <p:spPr>
              <a:xfrm>
                <a:off x="1261999" y="2413979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54" name="Oval 1253"/>
              <p:cNvSpPr/>
              <p:nvPr/>
            </p:nvSpPr>
            <p:spPr>
              <a:xfrm>
                <a:off x="1768769" y="1678741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55" name="Oval 1254"/>
              <p:cNvSpPr/>
              <p:nvPr/>
            </p:nvSpPr>
            <p:spPr>
              <a:xfrm>
                <a:off x="3640167" y="1626424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56" name="Oval 1255"/>
              <p:cNvSpPr/>
              <p:nvPr/>
            </p:nvSpPr>
            <p:spPr>
              <a:xfrm>
                <a:off x="2206655" y="2026474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57" name="Oval 1256"/>
              <p:cNvSpPr/>
              <p:nvPr/>
            </p:nvSpPr>
            <p:spPr>
              <a:xfrm>
                <a:off x="2080013" y="1629373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58" name="Oval 1257"/>
              <p:cNvSpPr/>
              <p:nvPr/>
            </p:nvSpPr>
            <p:spPr>
              <a:xfrm>
                <a:off x="3393125" y="2381848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59" name="Oval 1258"/>
              <p:cNvSpPr/>
              <p:nvPr/>
            </p:nvSpPr>
            <p:spPr>
              <a:xfrm>
                <a:off x="2593025" y="1781773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60" name="Oval 1259"/>
              <p:cNvSpPr/>
              <p:nvPr/>
            </p:nvSpPr>
            <p:spPr>
              <a:xfrm>
                <a:off x="3485558" y="2079997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61" name="Oval 1260"/>
              <p:cNvSpPr/>
              <p:nvPr/>
            </p:nvSpPr>
            <p:spPr>
              <a:xfrm>
                <a:off x="2639373" y="2342005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62" name="Oval 1261"/>
              <p:cNvSpPr/>
              <p:nvPr/>
            </p:nvSpPr>
            <p:spPr>
              <a:xfrm>
                <a:off x="2539361" y="2037205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63" name="Oval 1262"/>
              <p:cNvSpPr/>
              <p:nvPr/>
            </p:nvSpPr>
            <p:spPr>
              <a:xfrm>
                <a:off x="2412719" y="1524193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64" name="Oval 1263"/>
              <p:cNvSpPr/>
              <p:nvPr/>
            </p:nvSpPr>
            <p:spPr>
              <a:xfrm>
                <a:off x="3179482" y="2125879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65" name="Oval 1264"/>
              <p:cNvSpPr/>
              <p:nvPr/>
            </p:nvSpPr>
            <p:spPr>
              <a:xfrm>
                <a:off x="3663919" y="2073491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66" name="Oval 1265"/>
              <p:cNvSpPr/>
              <p:nvPr/>
            </p:nvSpPr>
            <p:spPr>
              <a:xfrm>
                <a:off x="2951489" y="1547803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67" name="Oval 1266"/>
              <p:cNvSpPr/>
              <p:nvPr/>
            </p:nvSpPr>
            <p:spPr>
              <a:xfrm>
                <a:off x="3256289" y="1852603"/>
                <a:ext cx="51515" cy="51515"/>
              </a:xfrm>
              <a:prstGeom prst="ellipse">
                <a:avLst/>
              </a:prstGeom>
              <a:solidFill>
                <a:schemeClr val="accent3">
                  <a:lumMod val="75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790" name="Right Arrow 1789"/>
          <p:cNvSpPr/>
          <p:nvPr/>
        </p:nvSpPr>
        <p:spPr>
          <a:xfrm>
            <a:off x="6781800" y="1916117"/>
            <a:ext cx="548640" cy="283335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91" name="Right Arrow 1790"/>
          <p:cNvSpPr/>
          <p:nvPr/>
        </p:nvSpPr>
        <p:spPr>
          <a:xfrm>
            <a:off x="6781800" y="3667644"/>
            <a:ext cx="548640" cy="28333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92" name="Right Arrow 1791"/>
          <p:cNvSpPr/>
          <p:nvPr/>
        </p:nvSpPr>
        <p:spPr>
          <a:xfrm>
            <a:off x="6781800" y="5341898"/>
            <a:ext cx="548640" cy="283335"/>
          </a:xfrm>
          <a:prstGeom prst="right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1" name="Rounded Rectangle 800"/>
          <p:cNvSpPr/>
          <p:nvPr/>
        </p:nvSpPr>
        <p:spPr bwMode="auto">
          <a:xfrm>
            <a:off x="8305800" y="1175654"/>
            <a:ext cx="609600" cy="4833257"/>
          </a:xfrm>
          <a:prstGeom prst="roundRect">
            <a:avLst/>
          </a:prstGeom>
          <a:blipFill>
            <a:blip r:embed="rId2"/>
            <a:tile tx="0" ty="0" sx="100000" sy="100000" flip="none" algn="tl"/>
          </a:blipFill>
          <a:ln>
            <a:headEnd type="none" w="med" len="med"/>
            <a:tailEnd type="triangle" w="med" len="me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802" name="TextBox 801"/>
          <p:cNvSpPr txBox="1"/>
          <p:nvPr/>
        </p:nvSpPr>
        <p:spPr>
          <a:xfrm rot="5400000">
            <a:off x="6334091" y="3354197"/>
            <a:ext cx="45574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FPGA with </a:t>
            </a:r>
            <a:r>
              <a:rPr lang="en-US" sz="2400" dirty="0" err="1" smtClean="0">
                <a:solidFill>
                  <a:schemeClr val="bg1"/>
                </a:solidFill>
              </a:rPr>
              <a:t>neuromorphic</a:t>
            </a:r>
            <a:r>
              <a:rPr lang="en-US" sz="2400" dirty="0" smtClean="0">
                <a:solidFill>
                  <a:schemeClr val="bg1"/>
                </a:solidFill>
              </a:rPr>
              <a:t> model </a:t>
            </a:r>
            <a:endParaRPr lang="en-GB" sz="2400" dirty="0">
              <a:solidFill>
                <a:schemeClr val="bg1"/>
              </a:solidFill>
            </a:endParaRPr>
          </a:p>
        </p:txBody>
      </p:sp>
      <p:sp>
        <p:nvSpPr>
          <p:cNvPr id="803" name="Right Arrow 802"/>
          <p:cNvSpPr/>
          <p:nvPr/>
        </p:nvSpPr>
        <p:spPr>
          <a:xfrm>
            <a:off x="7987937" y="3429000"/>
            <a:ext cx="274320" cy="283335"/>
          </a:xfrm>
          <a:prstGeom prst="rightArrow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10089" y="0"/>
            <a:ext cx="56575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HEK cell coated SAW sensors</a:t>
            </a:r>
            <a:endParaRPr lang="en-GB" sz="3600" dirty="0"/>
          </a:p>
        </p:txBody>
      </p:sp>
      <p:pic>
        <p:nvPicPr>
          <p:cNvPr id="1027" name="Picture 3" descr="C:\Documents and Settings\esrhau\Desktop\SRL307E_wafer1\Experiment 2_m_010609\2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3486150"/>
            <a:ext cx="3683000" cy="2762250"/>
          </a:xfrm>
          <a:prstGeom prst="rect">
            <a:avLst/>
          </a:prstGeom>
          <a:noFill/>
        </p:spPr>
      </p:pic>
      <p:pic>
        <p:nvPicPr>
          <p:cNvPr id="84" name="Picture 18" descr="iCHEM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43762" y="6097587"/>
            <a:ext cx="1900238" cy="760413"/>
          </a:xfrm>
          <a:prstGeom prst="rect">
            <a:avLst/>
          </a:prstGeom>
          <a:noFill/>
        </p:spPr>
      </p:pic>
      <p:pic>
        <p:nvPicPr>
          <p:cNvPr id="37" name="Picture 23"/>
          <p:cNvPicPr>
            <a:picLocks noChangeAspect="1" noChangeArrowheads="1"/>
          </p:cNvPicPr>
          <p:nvPr/>
        </p:nvPicPr>
        <p:blipFill>
          <a:blip r:embed="rId5"/>
          <a:srcRect l="943" t="4997" b="3986"/>
          <a:stretch>
            <a:fillRect/>
          </a:stretch>
        </p:blipFill>
        <p:spPr bwMode="auto">
          <a:xfrm>
            <a:off x="5318760" y="685800"/>
            <a:ext cx="3749040" cy="2680515"/>
          </a:xfrm>
          <a:prstGeom prst="rect">
            <a:avLst/>
          </a:prstGeom>
          <a:noFill/>
        </p:spPr>
      </p:pic>
      <p:sp>
        <p:nvSpPr>
          <p:cNvPr id="41" name="Text Box 3"/>
          <p:cNvSpPr txBox="1">
            <a:spLocks noChangeArrowheads="1"/>
          </p:cNvSpPr>
          <p:nvPr/>
        </p:nvSpPr>
        <p:spPr bwMode="auto">
          <a:xfrm>
            <a:off x="5318760" y="685800"/>
            <a:ext cx="1768433" cy="400110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Cell deposition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bg1">
                  <a:lumMod val="75000"/>
                  <a:lumOff val="25000"/>
                </a:schemeClr>
              </a:solidFill>
              <a:effectLst/>
              <a:latin typeface="Arial" pitchFamily="34" charset="0"/>
            </a:endParaRPr>
          </a:p>
        </p:txBody>
      </p:sp>
      <p:grpSp>
        <p:nvGrpSpPr>
          <p:cNvPr id="45" name="Group 44"/>
          <p:cNvGrpSpPr/>
          <p:nvPr/>
        </p:nvGrpSpPr>
        <p:grpSpPr>
          <a:xfrm>
            <a:off x="923544" y="609600"/>
            <a:ext cx="3419856" cy="3126184"/>
            <a:chOff x="5029200" y="838200"/>
            <a:chExt cx="3419856" cy="3126184"/>
          </a:xfrm>
        </p:grpSpPr>
        <p:pic>
          <p:nvPicPr>
            <p:cNvPr id="46" name="Picture 4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029200" y="838200"/>
              <a:ext cx="3419856" cy="3126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7" name="Text Box 5"/>
            <p:cNvSpPr txBox="1">
              <a:spLocks noChangeArrowheads="1"/>
            </p:cNvSpPr>
            <p:nvPr/>
          </p:nvSpPr>
          <p:spPr bwMode="auto">
            <a:xfrm>
              <a:off x="5446392" y="1283207"/>
              <a:ext cx="1426994" cy="400110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1" i="0" u="none" strike="noStrike" cap="none" normalizeH="0" baseline="0" dirty="0" smtClean="0">
                  <a:ln>
                    <a:noFill/>
                  </a:ln>
                  <a:solidFill>
                    <a:schemeClr val="bg1">
                      <a:lumMod val="75000"/>
                      <a:lumOff val="25000"/>
                    </a:schemeClr>
                  </a:solidFill>
                  <a:effectLst/>
                  <a:latin typeface="Calibri" pitchFamily="34" charset="0"/>
                  <a:ea typeface="Times New Roman" pitchFamily="18" charset="0"/>
                  <a:cs typeface="Times New Roman" pitchFamily="18" charset="0"/>
                </a:rPr>
                <a:t>SAW device</a:t>
              </a:r>
              <a:endPara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75000"/>
                    <a:lumOff val="25000"/>
                  </a:schemeClr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8" name="AutoShape 4"/>
            <p:cNvSpPr>
              <a:spLocks noChangeShapeType="1"/>
            </p:cNvSpPr>
            <p:nvPr/>
          </p:nvSpPr>
          <p:spPr bwMode="auto">
            <a:xfrm>
              <a:off x="6317142" y="1640850"/>
              <a:ext cx="467726" cy="558241"/>
            </a:xfrm>
            <a:prstGeom prst="straightConnector1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Text Box 3"/>
            <p:cNvSpPr txBox="1">
              <a:spLocks noChangeArrowheads="1"/>
            </p:cNvSpPr>
            <p:nvPr/>
          </p:nvSpPr>
          <p:spPr bwMode="auto">
            <a:xfrm>
              <a:off x="5105400" y="3052304"/>
              <a:ext cx="1829348" cy="400110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1" i="0" u="none" strike="noStrike" cap="none" normalizeH="0" baseline="0" dirty="0" smtClean="0">
                  <a:ln>
                    <a:noFill/>
                  </a:ln>
                  <a:solidFill>
                    <a:schemeClr val="bg1">
                      <a:lumMod val="75000"/>
                      <a:lumOff val="25000"/>
                    </a:schemeClr>
                  </a:solidFill>
                  <a:effectLst/>
                  <a:latin typeface="Calibri" pitchFamily="34" charset="0"/>
                  <a:ea typeface="Times New Roman" pitchFamily="18" charset="0"/>
                  <a:cs typeface="Times New Roman" pitchFamily="18" charset="0"/>
                </a:rPr>
                <a:t>Liquid chamber</a:t>
              </a:r>
              <a:endPara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75000"/>
                    <a:lumOff val="25000"/>
                  </a:schemeClr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0" name="AutoShape 2"/>
            <p:cNvSpPr>
              <a:spLocks noChangeShapeType="1"/>
            </p:cNvSpPr>
            <p:nvPr/>
          </p:nvSpPr>
          <p:spPr bwMode="auto">
            <a:xfrm flipV="1">
              <a:off x="5943600" y="2652663"/>
              <a:ext cx="467726" cy="430311"/>
            </a:xfrm>
            <a:prstGeom prst="straightConnector1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2475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42" name="Group 41"/>
          <p:cNvGrpSpPr/>
          <p:nvPr/>
        </p:nvGrpSpPr>
        <p:grpSpPr>
          <a:xfrm>
            <a:off x="58541" y="3886200"/>
            <a:ext cx="5275459" cy="2362200"/>
            <a:chOff x="255062" y="3962400"/>
            <a:chExt cx="3987800" cy="1785623"/>
          </a:xfrm>
        </p:grpSpPr>
        <p:pic>
          <p:nvPicPr>
            <p:cNvPr id="62473" name="Picture 9"/>
            <p:cNvPicPr>
              <a:picLocks noChangeAspect="1" noChangeArrowheads="1"/>
            </p:cNvPicPr>
            <p:nvPr/>
          </p:nvPicPr>
          <p:blipFill>
            <a:blip r:embed="rId7"/>
            <a:srcRect l="48778"/>
            <a:stretch>
              <a:fillRect/>
            </a:stretch>
          </p:blipFill>
          <p:spPr bwMode="auto">
            <a:xfrm>
              <a:off x="255062" y="3962400"/>
              <a:ext cx="2080463" cy="1785623"/>
            </a:xfrm>
            <a:prstGeom prst="rect">
              <a:avLst/>
            </a:prstGeom>
            <a:noFill/>
          </p:spPr>
        </p:pic>
        <p:pic>
          <p:nvPicPr>
            <p:cNvPr id="62472" name="Picture 8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2286000" y="3962400"/>
              <a:ext cx="1956862" cy="1785623"/>
            </a:xfrm>
            <a:prstGeom prst="rect">
              <a:avLst/>
            </a:prstGeom>
            <a:noFill/>
          </p:spPr>
        </p:pic>
        <p:sp>
          <p:nvSpPr>
            <p:cNvPr id="62469" name="Text Box 5"/>
            <p:cNvSpPr txBox="1">
              <a:spLocks noChangeArrowheads="1"/>
            </p:cNvSpPr>
            <p:nvPr/>
          </p:nvSpPr>
          <p:spPr bwMode="auto">
            <a:xfrm>
              <a:off x="1903771" y="5461105"/>
              <a:ext cx="336514" cy="1459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</a:rPr>
                <a:t>20 μm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62468" name="Rectangle 4"/>
            <p:cNvSpPr>
              <a:spLocks noChangeArrowheads="1"/>
            </p:cNvSpPr>
            <p:nvPr/>
          </p:nvSpPr>
          <p:spPr bwMode="auto">
            <a:xfrm>
              <a:off x="1956470" y="5640111"/>
              <a:ext cx="219687" cy="45069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467" name="Text Box 3"/>
            <p:cNvSpPr txBox="1">
              <a:spLocks noChangeArrowheads="1"/>
            </p:cNvSpPr>
            <p:nvPr/>
          </p:nvSpPr>
          <p:spPr bwMode="auto">
            <a:xfrm>
              <a:off x="3777457" y="5460470"/>
              <a:ext cx="361911" cy="1428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</a:rPr>
                <a:t>2.5 μm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62466" name="Rectangle 2"/>
            <p:cNvSpPr>
              <a:spLocks noChangeArrowheads="1"/>
            </p:cNvSpPr>
            <p:nvPr/>
          </p:nvSpPr>
          <p:spPr bwMode="auto">
            <a:xfrm rot="5400000">
              <a:off x="3941910" y="5575977"/>
              <a:ext cx="45069" cy="17397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0" name="Text Box 3"/>
          <p:cNvSpPr txBox="1">
            <a:spLocks noChangeArrowheads="1"/>
          </p:cNvSpPr>
          <p:nvPr/>
        </p:nvSpPr>
        <p:spPr bwMode="auto">
          <a:xfrm>
            <a:off x="5435600" y="3505200"/>
            <a:ext cx="2768707" cy="400110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Times New Roman" pitchFamily="18" charset="0"/>
              </a:rPr>
              <a:t>HEK cells on SAW device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bg1">
                  <a:lumMod val="75000"/>
                  <a:lumOff val="25000"/>
                </a:schemeClr>
              </a:solidFill>
              <a:effectLst/>
              <a:latin typeface="Arial" pitchFamily="34" charset="0"/>
            </a:endParaRPr>
          </a:p>
        </p:txBody>
      </p:sp>
      <p:sp>
        <p:nvSpPr>
          <p:cNvPr id="43" name="Text Box 3"/>
          <p:cNvSpPr txBox="1">
            <a:spLocks noChangeArrowheads="1"/>
          </p:cNvSpPr>
          <p:nvPr/>
        </p:nvSpPr>
        <p:spPr bwMode="auto">
          <a:xfrm>
            <a:off x="152400" y="3962400"/>
            <a:ext cx="2768707" cy="400110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Times New Roman" pitchFamily="18" charset="0"/>
              </a:rPr>
              <a:t>HEK cells on SAW device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bg1">
                  <a:lumMod val="75000"/>
                  <a:lumOff val="25000"/>
                </a:schemeClr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5240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Biosensor characterization setup</a:t>
            </a:r>
            <a:endParaRPr lang="en-GB" sz="3600" dirty="0"/>
          </a:p>
        </p:txBody>
      </p:sp>
      <p:pic>
        <p:nvPicPr>
          <p:cNvPr id="1027" name="Picture 3" descr="E:\pictures\P101034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819" y="762000"/>
            <a:ext cx="8072362" cy="54102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705600" y="2514600"/>
            <a:ext cx="16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1" dirty="0" smtClean="0">
                <a:solidFill>
                  <a:srgbClr val="FFC000"/>
                </a:solidFill>
              </a:rPr>
              <a:t>Optical Microscope </a:t>
            </a:r>
            <a:endParaRPr lang="en-GB" i="1" dirty="0">
              <a:solidFill>
                <a:srgbClr val="FFC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66800" y="3657600"/>
            <a:ext cx="1447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i="1" dirty="0" smtClean="0">
                <a:solidFill>
                  <a:srgbClr val="FFC000"/>
                </a:solidFill>
              </a:rPr>
              <a:t>Network Analyser</a:t>
            </a:r>
            <a:endParaRPr lang="en-GB" sz="1600" i="1" dirty="0">
              <a:solidFill>
                <a:srgbClr val="FFC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43400" y="2895600"/>
            <a:ext cx="16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i="1" dirty="0" smtClean="0">
                <a:solidFill>
                  <a:srgbClr val="FFC000"/>
                </a:solidFill>
              </a:rPr>
              <a:t>SAW Sensor with HEK293 cells</a:t>
            </a:r>
            <a:endParaRPr lang="en-GB" sz="1400" i="1" dirty="0">
              <a:solidFill>
                <a:srgbClr val="FFC00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 bwMode="auto">
          <a:xfrm rot="16200000" flipH="1">
            <a:off x="5524500" y="3467100"/>
            <a:ext cx="914400" cy="6858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0" name="TextBox 9"/>
          <p:cNvSpPr txBox="1"/>
          <p:nvPr/>
        </p:nvSpPr>
        <p:spPr>
          <a:xfrm>
            <a:off x="990600" y="1447800"/>
            <a:ext cx="1447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i="1" dirty="0" smtClean="0">
                <a:solidFill>
                  <a:srgbClr val="FFC000"/>
                </a:solidFill>
              </a:rPr>
              <a:t>Real time cell monitoring </a:t>
            </a:r>
            <a:endParaRPr lang="en-GB" sz="1600" i="1" dirty="0">
              <a:solidFill>
                <a:srgbClr val="FFC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86000" y="4419600"/>
            <a:ext cx="16002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i="1" dirty="0" smtClean="0">
                <a:solidFill>
                  <a:srgbClr val="FFC000"/>
                </a:solidFill>
              </a:rPr>
              <a:t>Dry-Block Heater for Temperature Control</a:t>
            </a:r>
            <a:endParaRPr lang="en-GB" sz="1400" i="1" dirty="0">
              <a:solidFill>
                <a:srgbClr val="FFC000"/>
              </a:solidFill>
            </a:endParaRPr>
          </a:p>
        </p:txBody>
      </p:sp>
      <p:pic>
        <p:nvPicPr>
          <p:cNvPr id="12" name="Picture 18" descr="iCHEM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43762" y="6097587"/>
            <a:ext cx="1900238" cy="7604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rmAutofit/>
          </a:bodyPr>
          <a:lstStyle/>
          <a:p>
            <a:r>
              <a:rPr lang="en-GB" dirty="0" smtClean="0"/>
              <a:t>Prototype </a:t>
            </a:r>
            <a:r>
              <a:rPr lang="en-GB" dirty="0" err="1" smtClean="0"/>
              <a:t>Infochemical</a:t>
            </a:r>
            <a:r>
              <a:rPr lang="en-GB" dirty="0" smtClean="0"/>
              <a:t> System</a:t>
            </a:r>
            <a:endParaRPr lang="en-GB" dirty="0"/>
          </a:p>
        </p:txBody>
      </p:sp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38400" y="1143000"/>
            <a:ext cx="4572864" cy="443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 flipH="1">
            <a:off x="2667000" y="4572000"/>
            <a:ext cx="990600" cy="646331"/>
          </a:xfrm>
          <a:prstGeom prst="rect">
            <a:avLst/>
          </a:prstGeom>
          <a:solidFill>
            <a:schemeClr val="bg1">
              <a:alpha val="34000"/>
            </a:schemeClr>
          </a:solidFill>
        </p:spPr>
        <p:txBody>
          <a:bodyPr wrap="square" lIns="0" rIns="0" rtlCol="0">
            <a:spAutoFit/>
          </a:bodyPr>
          <a:lstStyle/>
          <a:p>
            <a:pPr algn="ctr"/>
            <a:r>
              <a:rPr lang="en-GB" dirty="0" smtClean="0"/>
              <a:t>Gland</a:t>
            </a:r>
          </a:p>
          <a:p>
            <a:pPr algn="ctr"/>
            <a:r>
              <a:rPr lang="en-GB" dirty="0" smtClean="0"/>
              <a:t>interface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 flipH="1">
            <a:off x="5972175" y="3886200"/>
            <a:ext cx="885825" cy="369332"/>
          </a:xfrm>
          <a:prstGeom prst="rect">
            <a:avLst/>
          </a:prstGeom>
          <a:solidFill>
            <a:schemeClr val="bg1">
              <a:alpha val="34000"/>
            </a:schemeClr>
          </a:solidFill>
        </p:spPr>
        <p:txBody>
          <a:bodyPr wrap="square" lIns="0" rIns="0" rtlCol="0">
            <a:spAutoFit/>
          </a:bodyPr>
          <a:lstStyle/>
          <a:p>
            <a:pPr algn="ctr"/>
            <a:r>
              <a:rPr lang="en-GB" dirty="0" smtClean="0"/>
              <a:t>Emitter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 flipH="1">
            <a:off x="5410200" y="5181600"/>
            <a:ext cx="762000" cy="369332"/>
          </a:xfrm>
          <a:prstGeom prst="rect">
            <a:avLst/>
          </a:prstGeom>
          <a:solidFill>
            <a:schemeClr val="bg1">
              <a:alpha val="34000"/>
            </a:schemeClr>
          </a:solidFill>
        </p:spPr>
        <p:txBody>
          <a:bodyPr wrap="square" lIns="0" rIns="0" rtlCol="0">
            <a:spAutoFit/>
          </a:bodyPr>
          <a:lstStyle/>
          <a:p>
            <a:pPr algn="ctr"/>
            <a:r>
              <a:rPr lang="en-GB" dirty="0" smtClean="0"/>
              <a:t>Pump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 flipH="1">
            <a:off x="5972175" y="2514600"/>
            <a:ext cx="885825" cy="369332"/>
          </a:xfrm>
          <a:prstGeom prst="rect">
            <a:avLst/>
          </a:prstGeom>
          <a:solidFill>
            <a:schemeClr val="bg1">
              <a:alpha val="34000"/>
            </a:schemeClr>
          </a:solidFill>
        </p:spPr>
        <p:txBody>
          <a:bodyPr wrap="square" lIns="0" rIns="0" rtlCol="0">
            <a:spAutoFit/>
          </a:bodyPr>
          <a:lstStyle/>
          <a:p>
            <a:pPr algn="ctr"/>
            <a:r>
              <a:rPr lang="en-GB" dirty="0" smtClean="0"/>
              <a:t>Receiver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 flipH="1">
            <a:off x="4419599" y="1219200"/>
            <a:ext cx="1600200" cy="369332"/>
          </a:xfrm>
          <a:prstGeom prst="rect">
            <a:avLst/>
          </a:prstGeom>
          <a:solidFill>
            <a:schemeClr val="bg1">
              <a:alpha val="34000"/>
            </a:schemeClr>
          </a:solidFill>
        </p:spPr>
        <p:txBody>
          <a:bodyPr wrap="square" lIns="0" rIns="0" rtlCol="0">
            <a:spAutoFit/>
          </a:bodyPr>
          <a:lstStyle/>
          <a:p>
            <a:pPr algn="ctr"/>
            <a:r>
              <a:rPr lang="en-US" dirty="0" smtClean="0"/>
              <a:t>QCM interface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Piezoelectric chemoemitter and micro-evaporator presented</a:t>
            </a:r>
          </a:p>
          <a:p>
            <a:r>
              <a:rPr lang="en-US" dirty="0" smtClean="0"/>
              <a:t>Cell based piezoelectric </a:t>
            </a:r>
            <a:r>
              <a:rPr lang="en-US" dirty="0" err="1" smtClean="0"/>
              <a:t>chemodetector</a:t>
            </a:r>
            <a:r>
              <a:rPr lang="en-US" dirty="0" smtClean="0"/>
              <a:t> with insect ORs designed</a:t>
            </a:r>
          </a:p>
          <a:p>
            <a:r>
              <a:rPr lang="en-US" dirty="0" smtClean="0"/>
              <a:t>Prototype </a:t>
            </a:r>
            <a:r>
              <a:rPr lang="en-US" dirty="0" err="1" smtClean="0"/>
              <a:t>infochemical</a:t>
            </a:r>
            <a:r>
              <a:rPr lang="en-US" dirty="0" smtClean="0"/>
              <a:t> system shown</a:t>
            </a:r>
          </a:p>
          <a:p>
            <a:r>
              <a:rPr lang="en-US" dirty="0" err="1" smtClean="0"/>
              <a:t>Ratiometrically</a:t>
            </a:r>
            <a:r>
              <a:rPr lang="en-US" dirty="0" smtClean="0"/>
              <a:t> encoded food volatiles discussed</a:t>
            </a:r>
          </a:p>
          <a:p>
            <a:r>
              <a:rPr lang="en-US" dirty="0" smtClean="0"/>
              <a:t>Pheromone bioreactor under construction</a:t>
            </a: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3141" y="61007"/>
            <a:ext cx="8183563" cy="708025"/>
          </a:xfrm>
        </p:spPr>
        <p:txBody>
          <a:bodyPr>
            <a:normAutofit/>
          </a:bodyPr>
          <a:lstStyle/>
          <a:p>
            <a:r>
              <a:rPr lang="en-GB" sz="3600" dirty="0" smtClean="0"/>
              <a:t>Outlook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062" y="1066800"/>
            <a:ext cx="5733138" cy="1397446"/>
          </a:xfrm>
        </p:spPr>
        <p:txBody>
          <a:bodyPr>
            <a:noAutofit/>
          </a:bodyPr>
          <a:lstStyle/>
          <a:p>
            <a:r>
              <a:rPr lang="en-US" sz="2800" dirty="0" smtClean="0"/>
              <a:t>Integrate artificial gland and biosensors into CMOS compatible </a:t>
            </a:r>
            <a:r>
              <a:rPr lang="en-US" sz="2800" dirty="0" err="1" smtClean="0"/>
              <a:t>microsystem</a:t>
            </a:r>
            <a:endParaRPr lang="en-GB" sz="2800" dirty="0" smtClean="0"/>
          </a:p>
          <a:p>
            <a:endParaRPr lang="en-GB" sz="2800" dirty="0"/>
          </a:p>
        </p:txBody>
      </p:sp>
      <p:pic>
        <p:nvPicPr>
          <p:cNvPr id="9" name="Picture 8" descr="230 MHz 2-port SAW Schmitt and Allen oscillators with MMIC amplifier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09268" y="304800"/>
            <a:ext cx="1281623" cy="1284514"/>
          </a:xfrm>
          <a:prstGeom prst="rect">
            <a:avLst/>
          </a:prstGeom>
        </p:spPr>
      </p:pic>
      <p:sp>
        <p:nvSpPr>
          <p:cNvPr id="410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4108" name="AutoShape 12"/>
          <p:cNvSpPr>
            <a:spLocks noChangeAspect="1" noChangeArrowheads="1" noTextEdit="1"/>
          </p:cNvSpPr>
          <p:nvPr/>
        </p:nvSpPr>
        <p:spPr bwMode="auto">
          <a:xfrm>
            <a:off x="6389755" y="2307771"/>
            <a:ext cx="2513171" cy="1234848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23" name="Picture 22" descr="Macintosh HD:Users:solsson:Documents:Research:iChem:model.png"/>
          <p:cNvPicPr/>
          <p:nvPr/>
        </p:nvPicPr>
        <p:blipFill>
          <a:blip r:embed="rId3"/>
          <a:stretch>
            <a:fillRect/>
          </a:stretch>
        </p:blipFill>
        <p:spPr bwMode="auto">
          <a:xfrm>
            <a:off x="7609268" y="1905000"/>
            <a:ext cx="1447800" cy="1219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5" name="Picture 34" descr="SRL18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96000" y="5105400"/>
            <a:ext cx="1273629" cy="1117363"/>
          </a:xfrm>
          <a:prstGeom prst="rect">
            <a:avLst/>
          </a:prstGeom>
        </p:spPr>
      </p:pic>
      <p:pic>
        <p:nvPicPr>
          <p:cNvPr id="17" name="Picture 16" descr="eva_2.jpg"/>
          <p:cNvPicPr>
            <a:picLocks noChangeAspect="1"/>
          </p:cNvPicPr>
          <p:nvPr/>
        </p:nvPicPr>
        <p:blipFill>
          <a:blip r:embed="rId5" cstate="print"/>
          <a:srcRect l="8263"/>
          <a:stretch>
            <a:fillRect/>
          </a:stretch>
        </p:blipFill>
        <p:spPr>
          <a:xfrm>
            <a:off x="6400800" y="3211866"/>
            <a:ext cx="1580120" cy="1283934"/>
          </a:xfrm>
          <a:prstGeom prst="rect">
            <a:avLst/>
          </a:prstGeom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6" cstate="print"/>
          <a:srcRect l="32882"/>
          <a:stretch>
            <a:fillRect/>
          </a:stretch>
        </p:blipFill>
        <p:spPr bwMode="auto">
          <a:xfrm>
            <a:off x="7543800" y="4572000"/>
            <a:ext cx="1534732" cy="1219200"/>
          </a:xfrm>
          <a:prstGeom prst="rect">
            <a:avLst/>
          </a:prstGeom>
          <a:noFill/>
        </p:spPr>
      </p:pic>
      <p:pic>
        <p:nvPicPr>
          <p:cNvPr id="20" name="Picture 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867400" y="1143000"/>
            <a:ext cx="1593042" cy="1456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Rectangle 27"/>
          <p:cNvSpPr/>
          <p:nvPr/>
        </p:nvSpPr>
        <p:spPr>
          <a:xfrm>
            <a:off x="0" y="2732544"/>
            <a:ext cx="66294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65760">
              <a:buFont typeface="Arial" pitchFamily="34" charset="0"/>
              <a:buChar char="•"/>
            </a:pPr>
            <a:r>
              <a:rPr lang="en-US" sz="2800" dirty="0" smtClean="0"/>
              <a:t>Real world applications:</a:t>
            </a:r>
          </a:p>
          <a:p>
            <a:pPr lvl="2" indent="-365760">
              <a:buFont typeface="Arial" pitchFamily="34" charset="0"/>
              <a:buChar char="•"/>
            </a:pPr>
            <a:r>
              <a:rPr lang="en-US" sz="2800" dirty="0" smtClean="0"/>
              <a:t>platform to explore </a:t>
            </a:r>
            <a:r>
              <a:rPr lang="en-US" sz="2800" dirty="0" err="1" smtClean="0"/>
              <a:t>semiochemistry</a:t>
            </a:r>
            <a:r>
              <a:rPr lang="en-US" sz="2800" dirty="0" smtClean="0"/>
              <a:t>)</a:t>
            </a:r>
          </a:p>
          <a:p>
            <a:pPr lvl="2" indent="-365760">
              <a:buFont typeface="Arial" pitchFamily="34" charset="0"/>
              <a:buChar char="•"/>
            </a:pPr>
            <a:r>
              <a:rPr lang="en-US" sz="2800" dirty="0" smtClean="0"/>
              <a:t>insect </a:t>
            </a:r>
            <a:r>
              <a:rPr lang="en-US" sz="2800" dirty="0" err="1" smtClean="0"/>
              <a:t>semiochemistry</a:t>
            </a:r>
            <a:r>
              <a:rPr lang="en-US" sz="2800" dirty="0" smtClean="0"/>
              <a:t> (interference with insect communication, crop protection)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800" decel="100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800" decel="100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14600"/>
            <a:ext cx="8229600" cy="3611563"/>
          </a:xfrm>
        </p:spPr>
        <p:txBody>
          <a:bodyPr/>
          <a:lstStyle/>
          <a:p>
            <a:r>
              <a:rPr lang="en-US" dirty="0" smtClean="0"/>
              <a:t>Financial support from EU FP6 FET </a:t>
            </a:r>
            <a:r>
              <a:rPr lang="en-US" dirty="0" err="1" smtClean="0"/>
              <a:t>programme</a:t>
            </a:r>
            <a:r>
              <a:rPr lang="en-US" dirty="0" smtClean="0"/>
              <a:t> – </a:t>
            </a:r>
            <a:r>
              <a:rPr lang="en-US" dirty="0" err="1" smtClean="0"/>
              <a:t>iCHEM</a:t>
            </a:r>
            <a:r>
              <a:rPr lang="en-US" dirty="0" smtClean="0"/>
              <a:t> project</a:t>
            </a:r>
          </a:p>
          <a:p>
            <a:r>
              <a:rPr lang="en-US" dirty="0" smtClean="0"/>
              <a:t>See: www.warwick.ac.uk/go/iCHEM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2" name="Rectangle 1411"/>
          <p:cNvSpPr/>
          <p:nvPr/>
        </p:nvSpPr>
        <p:spPr>
          <a:xfrm>
            <a:off x="195682" y="4191000"/>
            <a:ext cx="5867400" cy="20574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371600" y="152400"/>
            <a:ext cx="69908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Fundamentals of Surface Acoustic Waves</a:t>
            </a:r>
            <a:endParaRPr lang="en-GB" sz="3200" dirty="0"/>
          </a:p>
        </p:txBody>
      </p:sp>
      <p:grpSp>
        <p:nvGrpSpPr>
          <p:cNvPr id="1411" name="Group 1410"/>
          <p:cNvGrpSpPr/>
          <p:nvPr/>
        </p:nvGrpSpPr>
        <p:grpSpPr>
          <a:xfrm>
            <a:off x="348082" y="4241844"/>
            <a:ext cx="6128918" cy="1850797"/>
            <a:chOff x="881482" y="4241844"/>
            <a:chExt cx="6128918" cy="1850797"/>
          </a:xfrm>
        </p:grpSpPr>
        <p:sp>
          <p:nvSpPr>
            <p:cNvPr id="1126" name="Freeform 11"/>
            <p:cNvSpPr>
              <a:spLocks/>
            </p:cNvSpPr>
            <p:nvPr/>
          </p:nvSpPr>
          <p:spPr bwMode="auto">
            <a:xfrm>
              <a:off x="1509445" y="4895976"/>
              <a:ext cx="1209038" cy="26814"/>
            </a:xfrm>
            <a:custGeom>
              <a:avLst/>
              <a:gdLst/>
              <a:ahLst/>
              <a:cxnLst>
                <a:cxn ang="0">
                  <a:pos x="0" y="16"/>
                </a:cxn>
                <a:cxn ang="0">
                  <a:pos x="0" y="28"/>
                </a:cxn>
                <a:cxn ang="0">
                  <a:pos x="1416" y="32"/>
                </a:cxn>
                <a:cxn ang="0">
                  <a:pos x="1424" y="28"/>
                </a:cxn>
                <a:cxn ang="0">
                  <a:pos x="1444" y="8"/>
                </a:cxn>
                <a:cxn ang="0">
                  <a:pos x="1440" y="4"/>
                </a:cxn>
                <a:cxn ang="0">
                  <a:pos x="1436" y="0"/>
                </a:cxn>
                <a:cxn ang="0">
                  <a:pos x="1424" y="12"/>
                </a:cxn>
                <a:cxn ang="0">
                  <a:pos x="1412" y="20"/>
                </a:cxn>
                <a:cxn ang="0">
                  <a:pos x="0" y="16"/>
                </a:cxn>
              </a:cxnLst>
              <a:rect l="0" t="0" r="r" b="b"/>
              <a:pathLst>
                <a:path w="1444" h="32">
                  <a:moveTo>
                    <a:pt x="0" y="16"/>
                  </a:moveTo>
                  <a:lnTo>
                    <a:pt x="0" y="28"/>
                  </a:lnTo>
                  <a:lnTo>
                    <a:pt x="1416" y="32"/>
                  </a:lnTo>
                  <a:lnTo>
                    <a:pt x="1424" y="28"/>
                  </a:lnTo>
                  <a:lnTo>
                    <a:pt x="1444" y="8"/>
                  </a:lnTo>
                  <a:lnTo>
                    <a:pt x="1440" y="4"/>
                  </a:lnTo>
                  <a:lnTo>
                    <a:pt x="1436" y="0"/>
                  </a:lnTo>
                  <a:lnTo>
                    <a:pt x="1424" y="12"/>
                  </a:lnTo>
                  <a:lnTo>
                    <a:pt x="1412" y="2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27" name="Freeform 12"/>
            <p:cNvSpPr>
              <a:spLocks/>
            </p:cNvSpPr>
            <p:nvPr/>
          </p:nvSpPr>
          <p:spPr bwMode="auto">
            <a:xfrm>
              <a:off x="2711785" y="4887597"/>
              <a:ext cx="15071" cy="16759"/>
            </a:xfrm>
            <a:custGeom>
              <a:avLst/>
              <a:gdLst/>
              <a:ahLst/>
              <a:cxnLst>
                <a:cxn ang="0">
                  <a:pos x="4" y="14"/>
                </a:cxn>
                <a:cxn ang="0">
                  <a:pos x="8" y="20"/>
                </a:cxn>
                <a:cxn ang="0">
                  <a:pos x="18" y="12"/>
                </a:cxn>
                <a:cxn ang="0">
                  <a:pos x="14" y="6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4" y="14"/>
                </a:cxn>
              </a:cxnLst>
              <a:rect l="0" t="0" r="r" b="b"/>
              <a:pathLst>
                <a:path w="18" h="20">
                  <a:moveTo>
                    <a:pt x="4" y="14"/>
                  </a:moveTo>
                  <a:lnTo>
                    <a:pt x="8" y="20"/>
                  </a:lnTo>
                  <a:lnTo>
                    <a:pt x="18" y="12"/>
                  </a:lnTo>
                  <a:lnTo>
                    <a:pt x="14" y="6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0" y="10"/>
                  </a:lnTo>
                  <a:lnTo>
                    <a:pt x="4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28" name="Freeform 13"/>
            <p:cNvSpPr>
              <a:spLocks/>
            </p:cNvSpPr>
            <p:nvPr/>
          </p:nvSpPr>
          <p:spPr bwMode="auto">
            <a:xfrm>
              <a:off x="2718483" y="4876704"/>
              <a:ext cx="20932" cy="27652"/>
            </a:xfrm>
            <a:custGeom>
              <a:avLst/>
              <a:gdLst/>
              <a:ahLst/>
              <a:cxnLst>
                <a:cxn ang="0">
                  <a:pos x="10" y="25"/>
                </a:cxn>
                <a:cxn ang="0">
                  <a:pos x="0" y="33"/>
                </a:cxn>
                <a:cxn ang="0">
                  <a:pos x="25" y="7"/>
                </a:cxn>
                <a:cxn ang="0">
                  <a:pos x="21" y="4"/>
                </a:cxn>
                <a:cxn ang="0">
                  <a:pos x="17" y="0"/>
                </a:cxn>
                <a:cxn ang="0">
                  <a:pos x="2" y="15"/>
                </a:cxn>
                <a:cxn ang="0">
                  <a:pos x="6" y="19"/>
                </a:cxn>
                <a:cxn ang="0">
                  <a:pos x="10" y="25"/>
                </a:cxn>
              </a:cxnLst>
              <a:rect l="0" t="0" r="r" b="b"/>
              <a:pathLst>
                <a:path w="25" h="33">
                  <a:moveTo>
                    <a:pt x="10" y="25"/>
                  </a:moveTo>
                  <a:lnTo>
                    <a:pt x="0" y="33"/>
                  </a:lnTo>
                  <a:lnTo>
                    <a:pt x="25" y="7"/>
                  </a:lnTo>
                  <a:lnTo>
                    <a:pt x="21" y="4"/>
                  </a:lnTo>
                  <a:lnTo>
                    <a:pt x="17" y="0"/>
                  </a:lnTo>
                  <a:lnTo>
                    <a:pt x="2" y="15"/>
                  </a:lnTo>
                  <a:lnTo>
                    <a:pt x="6" y="19"/>
                  </a:lnTo>
                  <a:lnTo>
                    <a:pt x="10" y="2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29" name="Freeform 14"/>
            <p:cNvSpPr>
              <a:spLocks/>
            </p:cNvSpPr>
            <p:nvPr/>
          </p:nvSpPr>
          <p:spPr bwMode="auto">
            <a:xfrm>
              <a:off x="2732717" y="4870000"/>
              <a:ext cx="13397" cy="14245"/>
            </a:xfrm>
            <a:custGeom>
              <a:avLst/>
              <a:gdLst/>
              <a:ahLst/>
              <a:cxnLst>
                <a:cxn ang="0">
                  <a:pos x="4" y="12"/>
                </a:cxn>
                <a:cxn ang="0">
                  <a:pos x="8" y="17"/>
                </a:cxn>
                <a:cxn ang="0">
                  <a:pos x="16" y="12"/>
                </a:cxn>
                <a:cxn ang="0">
                  <a:pos x="12" y="6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0" y="8"/>
                </a:cxn>
                <a:cxn ang="0">
                  <a:pos x="4" y="12"/>
                </a:cxn>
              </a:cxnLst>
              <a:rect l="0" t="0" r="r" b="b"/>
              <a:pathLst>
                <a:path w="16" h="17">
                  <a:moveTo>
                    <a:pt x="4" y="12"/>
                  </a:moveTo>
                  <a:lnTo>
                    <a:pt x="8" y="17"/>
                  </a:lnTo>
                  <a:lnTo>
                    <a:pt x="16" y="12"/>
                  </a:lnTo>
                  <a:lnTo>
                    <a:pt x="12" y="6"/>
                  </a:lnTo>
                  <a:lnTo>
                    <a:pt x="8" y="0"/>
                  </a:lnTo>
                  <a:lnTo>
                    <a:pt x="8" y="0"/>
                  </a:lnTo>
                  <a:lnTo>
                    <a:pt x="0" y="8"/>
                  </a:lnTo>
                  <a:lnTo>
                    <a:pt x="4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30" name="Freeform 15"/>
            <p:cNvSpPr>
              <a:spLocks/>
            </p:cNvSpPr>
            <p:nvPr/>
          </p:nvSpPr>
          <p:spPr bwMode="auto">
            <a:xfrm>
              <a:off x="2739415" y="4864972"/>
              <a:ext cx="13397" cy="19273"/>
            </a:xfrm>
            <a:custGeom>
              <a:avLst/>
              <a:gdLst/>
              <a:ahLst/>
              <a:cxnLst>
                <a:cxn ang="0">
                  <a:pos x="8" y="18"/>
                </a:cxn>
                <a:cxn ang="0">
                  <a:pos x="0" y="23"/>
                </a:cxn>
                <a:cxn ang="0">
                  <a:pos x="16" y="8"/>
                </a:cxn>
                <a:cxn ang="0">
                  <a:pos x="12" y="4"/>
                </a:cxn>
                <a:cxn ang="0">
                  <a:pos x="8" y="0"/>
                </a:cxn>
                <a:cxn ang="0">
                  <a:pos x="0" y="8"/>
                </a:cxn>
                <a:cxn ang="0">
                  <a:pos x="4" y="12"/>
                </a:cxn>
                <a:cxn ang="0">
                  <a:pos x="8" y="18"/>
                </a:cxn>
              </a:cxnLst>
              <a:rect l="0" t="0" r="r" b="b"/>
              <a:pathLst>
                <a:path w="16" h="23">
                  <a:moveTo>
                    <a:pt x="8" y="18"/>
                  </a:moveTo>
                  <a:lnTo>
                    <a:pt x="0" y="23"/>
                  </a:lnTo>
                  <a:lnTo>
                    <a:pt x="16" y="8"/>
                  </a:lnTo>
                  <a:lnTo>
                    <a:pt x="12" y="4"/>
                  </a:lnTo>
                  <a:lnTo>
                    <a:pt x="8" y="0"/>
                  </a:lnTo>
                  <a:lnTo>
                    <a:pt x="0" y="8"/>
                  </a:lnTo>
                  <a:lnTo>
                    <a:pt x="4" y="12"/>
                  </a:lnTo>
                  <a:lnTo>
                    <a:pt x="8" y="1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31" name="Freeform 16"/>
            <p:cNvSpPr>
              <a:spLocks/>
            </p:cNvSpPr>
            <p:nvPr/>
          </p:nvSpPr>
          <p:spPr bwMode="auto">
            <a:xfrm>
              <a:off x="2746113" y="4848214"/>
              <a:ext cx="26793" cy="25138"/>
            </a:xfrm>
            <a:custGeom>
              <a:avLst/>
              <a:gdLst/>
              <a:ahLst/>
              <a:cxnLst>
                <a:cxn ang="0">
                  <a:pos x="4" y="24"/>
                </a:cxn>
                <a:cxn ang="0">
                  <a:pos x="8" y="30"/>
                </a:cxn>
                <a:cxn ang="0">
                  <a:pos x="32" y="12"/>
                </a:cxn>
                <a:cxn ang="0">
                  <a:pos x="28" y="6"/>
                </a:cxn>
                <a:cxn ang="0">
                  <a:pos x="24" y="0"/>
                </a:cxn>
                <a:cxn ang="0">
                  <a:pos x="8" y="12"/>
                </a:cxn>
                <a:cxn ang="0">
                  <a:pos x="0" y="20"/>
                </a:cxn>
                <a:cxn ang="0">
                  <a:pos x="4" y="24"/>
                </a:cxn>
              </a:cxnLst>
              <a:rect l="0" t="0" r="r" b="b"/>
              <a:pathLst>
                <a:path w="32" h="30">
                  <a:moveTo>
                    <a:pt x="4" y="24"/>
                  </a:moveTo>
                  <a:lnTo>
                    <a:pt x="8" y="30"/>
                  </a:lnTo>
                  <a:lnTo>
                    <a:pt x="32" y="12"/>
                  </a:lnTo>
                  <a:lnTo>
                    <a:pt x="28" y="6"/>
                  </a:lnTo>
                  <a:lnTo>
                    <a:pt x="24" y="0"/>
                  </a:lnTo>
                  <a:lnTo>
                    <a:pt x="8" y="12"/>
                  </a:lnTo>
                  <a:lnTo>
                    <a:pt x="0" y="20"/>
                  </a:lnTo>
                  <a:lnTo>
                    <a:pt x="4" y="2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32" name="Freeform 17"/>
            <p:cNvSpPr>
              <a:spLocks/>
            </p:cNvSpPr>
            <p:nvPr/>
          </p:nvSpPr>
          <p:spPr bwMode="auto">
            <a:xfrm>
              <a:off x="2766208" y="4836482"/>
              <a:ext cx="25956" cy="26814"/>
            </a:xfrm>
            <a:custGeom>
              <a:avLst/>
              <a:gdLst/>
              <a:ahLst/>
              <a:cxnLst>
                <a:cxn ang="0">
                  <a:pos x="8" y="26"/>
                </a:cxn>
                <a:cxn ang="0">
                  <a:pos x="0" y="32"/>
                </a:cxn>
                <a:cxn ang="0">
                  <a:pos x="12" y="20"/>
                </a:cxn>
                <a:cxn ang="0">
                  <a:pos x="27" y="16"/>
                </a:cxn>
                <a:cxn ang="0">
                  <a:pos x="31" y="12"/>
                </a:cxn>
                <a:cxn ang="0">
                  <a:pos x="27" y="6"/>
                </a:cxn>
                <a:cxn ang="0">
                  <a:pos x="23" y="0"/>
                </a:cxn>
                <a:cxn ang="0">
                  <a:pos x="15" y="4"/>
                </a:cxn>
                <a:cxn ang="0">
                  <a:pos x="8" y="8"/>
                </a:cxn>
                <a:cxn ang="0">
                  <a:pos x="0" y="16"/>
                </a:cxn>
                <a:cxn ang="0">
                  <a:pos x="4" y="20"/>
                </a:cxn>
                <a:cxn ang="0">
                  <a:pos x="8" y="26"/>
                </a:cxn>
              </a:cxnLst>
              <a:rect l="0" t="0" r="r" b="b"/>
              <a:pathLst>
                <a:path w="31" h="32">
                  <a:moveTo>
                    <a:pt x="8" y="26"/>
                  </a:moveTo>
                  <a:lnTo>
                    <a:pt x="0" y="32"/>
                  </a:lnTo>
                  <a:lnTo>
                    <a:pt x="12" y="20"/>
                  </a:lnTo>
                  <a:lnTo>
                    <a:pt x="27" y="16"/>
                  </a:lnTo>
                  <a:lnTo>
                    <a:pt x="31" y="12"/>
                  </a:lnTo>
                  <a:lnTo>
                    <a:pt x="27" y="6"/>
                  </a:lnTo>
                  <a:lnTo>
                    <a:pt x="23" y="0"/>
                  </a:lnTo>
                  <a:lnTo>
                    <a:pt x="15" y="4"/>
                  </a:lnTo>
                  <a:lnTo>
                    <a:pt x="8" y="8"/>
                  </a:lnTo>
                  <a:lnTo>
                    <a:pt x="0" y="16"/>
                  </a:lnTo>
                  <a:lnTo>
                    <a:pt x="4" y="20"/>
                  </a:lnTo>
                  <a:lnTo>
                    <a:pt x="8" y="2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33" name="Freeform 18"/>
            <p:cNvSpPr>
              <a:spLocks/>
            </p:cNvSpPr>
            <p:nvPr/>
          </p:nvSpPr>
          <p:spPr bwMode="auto">
            <a:xfrm>
              <a:off x="2780442" y="4812182"/>
              <a:ext cx="127267" cy="34356"/>
            </a:xfrm>
            <a:custGeom>
              <a:avLst/>
              <a:gdLst/>
              <a:ahLst/>
              <a:cxnLst>
                <a:cxn ang="0">
                  <a:pos x="10" y="35"/>
                </a:cxn>
                <a:cxn ang="0">
                  <a:pos x="12" y="41"/>
                </a:cxn>
                <a:cxn ang="0">
                  <a:pos x="34" y="31"/>
                </a:cxn>
                <a:cxn ang="0">
                  <a:pos x="42" y="25"/>
                </a:cxn>
                <a:cxn ang="0">
                  <a:pos x="44" y="23"/>
                </a:cxn>
                <a:cxn ang="0">
                  <a:pos x="56" y="22"/>
                </a:cxn>
                <a:cxn ang="0">
                  <a:pos x="65" y="18"/>
                </a:cxn>
                <a:cxn ang="0">
                  <a:pos x="81" y="14"/>
                </a:cxn>
                <a:cxn ang="0">
                  <a:pos x="89" y="12"/>
                </a:cxn>
                <a:cxn ang="0">
                  <a:pos x="101" y="14"/>
                </a:cxn>
                <a:cxn ang="0">
                  <a:pos x="117" y="18"/>
                </a:cxn>
                <a:cxn ang="0">
                  <a:pos x="128" y="22"/>
                </a:cxn>
                <a:cxn ang="0">
                  <a:pos x="140" y="23"/>
                </a:cxn>
                <a:cxn ang="0">
                  <a:pos x="148" y="27"/>
                </a:cxn>
                <a:cxn ang="0">
                  <a:pos x="150" y="22"/>
                </a:cxn>
                <a:cxn ang="0">
                  <a:pos x="152" y="16"/>
                </a:cxn>
                <a:cxn ang="0">
                  <a:pos x="144" y="12"/>
                </a:cxn>
                <a:cxn ang="0">
                  <a:pos x="136" y="10"/>
                </a:cxn>
                <a:cxn ang="0">
                  <a:pos x="124" y="6"/>
                </a:cxn>
                <a:cxn ang="0">
                  <a:pos x="101" y="2"/>
                </a:cxn>
                <a:cxn ang="0">
                  <a:pos x="89" y="0"/>
                </a:cxn>
                <a:cxn ang="0">
                  <a:pos x="81" y="2"/>
                </a:cxn>
                <a:cxn ang="0">
                  <a:pos x="57" y="6"/>
                </a:cxn>
                <a:cxn ang="0">
                  <a:pos x="48" y="10"/>
                </a:cxn>
                <a:cxn ang="0">
                  <a:pos x="40" y="12"/>
                </a:cxn>
                <a:cxn ang="0">
                  <a:pos x="26" y="18"/>
                </a:cxn>
                <a:cxn ang="0">
                  <a:pos x="18" y="23"/>
                </a:cxn>
                <a:cxn ang="0">
                  <a:pos x="0" y="33"/>
                </a:cxn>
                <a:cxn ang="0">
                  <a:pos x="6" y="29"/>
                </a:cxn>
                <a:cxn ang="0">
                  <a:pos x="10" y="35"/>
                </a:cxn>
              </a:cxnLst>
              <a:rect l="0" t="0" r="r" b="b"/>
              <a:pathLst>
                <a:path w="152" h="41">
                  <a:moveTo>
                    <a:pt x="10" y="35"/>
                  </a:moveTo>
                  <a:lnTo>
                    <a:pt x="12" y="41"/>
                  </a:lnTo>
                  <a:lnTo>
                    <a:pt x="34" y="31"/>
                  </a:lnTo>
                  <a:lnTo>
                    <a:pt x="42" y="25"/>
                  </a:lnTo>
                  <a:lnTo>
                    <a:pt x="44" y="23"/>
                  </a:lnTo>
                  <a:lnTo>
                    <a:pt x="56" y="22"/>
                  </a:lnTo>
                  <a:lnTo>
                    <a:pt x="65" y="18"/>
                  </a:lnTo>
                  <a:lnTo>
                    <a:pt x="81" y="14"/>
                  </a:lnTo>
                  <a:lnTo>
                    <a:pt x="89" y="12"/>
                  </a:lnTo>
                  <a:lnTo>
                    <a:pt x="101" y="14"/>
                  </a:lnTo>
                  <a:lnTo>
                    <a:pt x="117" y="18"/>
                  </a:lnTo>
                  <a:lnTo>
                    <a:pt x="128" y="22"/>
                  </a:lnTo>
                  <a:lnTo>
                    <a:pt x="140" y="23"/>
                  </a:lnTo>
                  <a:lnTo>
                    <a:pt x="148" y="27"/>
                  </a:lnTo>
                  <a:lnTo>
                    <a:pt x="150" y="22"/>
                  </a:lnTo>
                  <a:lnTo>
                    <a:pt x="152" y="16"/>
                  </a:lnTo>
                  <a:lnTo>
                    <a:pt x="144" y="12"/>
                  </a:lnTo>
                  <a:lnTo>
                    <a:pt x="136" y="10"/>
                  </a:lnTo>
                  <a:lnTo>
                    <a:pt x="124" y="6"/>
                  </a:lnTo>
                  <a:lnTo>
                    <a:pt x="101" y="2"/>
                  </a:lnTo>
                  <a:lnTo>
                    <a:pt x="89" y="0"/>
                  </a:lnTo>
                  <a:lnTo>
                    <a:pt x="81" y="2"/>
                  </a:lnTo>
                  <a:lnTo>
                    <a:pt x="57" y="6"/>
                  </a:lnTo>
                  <a:lnTo>
                    <a:pt x="48" y="10"/>
                  </a:lnTo>
                  <a:lnTo>
                    <a:pt x="40" y="12"/>
                  </a:lnTo>
                  <a:lnTo>
                    <a:pt x="26" y="18"/>
                  </a:lnTo>
                  <a:lnTo>
                    <a:pt x="18" y="23"/>
                  </a:lnTo>
                  <a:lnTo>
                    <a:pt x="0" y="33"/>
                  </a:lnTo>
                  <a:lnTo>
                    <a:pt x="6" y="29"/>
                  </a:lnTo>
                  <a:lnTo>
                    <a:pt x="10" y="3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34" name="Freeform 19"/>
            <p:cNvSpPr>
              <a:spLocks/>
            </p:cNvSpPr>
            <p:nvPr/>
          </p:nvSpPr>
          <p:spPr bwMode="auto">
            <a:xfrm>
              <a:off x="2902685" y="4825589"/>
              <a:ext cx="15071" cy="14245"/>
            </a:xfrm>
            <a:custGeom>
              <a:avLst/>
              <a:gdLst/>
              <a:ahLst/>
              <a:cxnLst>
                <a:cxn ang="0">
                  <a:pos x="4" y="6"/>
                </a:cxn>
                <a:cxn ang="0">
                  <a:pos x="0" y="11"/>
                </a:cxn>
                <a:cxn ang="0">
                  <a:pos x="10" y="17"/>
                </a:cxn>
                <a:cxn ang="0">
                  <a:pos x="14" y="11"/>
                </a:cxn>
                <a:cxn ang="0">
                  <a:pos x="18" y="6"/>
                </a:cxn>
                <a:cxn ang="0">
                  <a:pos x="18" y="6"/>
                </a:cxn>
                <a:cxn ang="0">
                  <a:pos x="6" y="0"/>
                </a:cxn>
                <a:cxn ang="0">
                  <a:pos x="4" y="6"/>
                </a:cxn>
              </a:cxnLst>
              <a:rect l="0" t="0" r="r" b="b"/>
              <a:pathLst>
                <a:path w="18" h="17">
                  <a:moveTo>
                    <a:pt x="4" y="6"/>
                  </a:moveTo>
                  <a:lnTo>
                    <a:pt x="0" y="11"/>
                  </a:lnTo>
                  <a:lnTo>
                    <a:pt x="10" y="17"/>
                  </a:lnTo>
                  <a:lnTo>
                    <a:pt x="14" y="11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6" y="0"/>
                  </a:lnTo>
                  <a:lnTo>
                    <a:pt x="4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35" name="Freeform 20"/>
            <p:cNvSpPr>
              <a:spLocks/>
            </p:cNvSpPr>
            <p:nvPr/>
          </p:nvSpPr>
          <p:spPr bwMode="auto">
            <a:xfrm>
              <a:off x="2902685" y="4830617"/>
              <a:ext cx="59447" cy="34356"/>
            </a:xfrm>
            <a:custGeom>
              <a:avLst/>
              <a:gdLst/>
              <a:ahLst/>
              <a:cxnLst>
                <a:cxn ang="0">
                  <a:pos x="10" y="11"/>
                </a:cxn>
                <a:cxn ang="0">
                  <a:pos x="0" y="5"/>
                </a:cxn>
                <a:cxn ang="0">
                  <a:pos x="35" y="23"/>
                </a:cxn>
                <a:cxn ang="0">
                  <a:pos x="41" y="25"/>
                </a:cxn>
                <a:cxn ang="0">
                  <a:pos x="45" y="27"/>
                </a:cxn>
                <a:cxn ang="0">
                  <a:pos x="51" y="33"/>
                </a:cxn>
                <a:cxn ang="0">
                  <a:pos x="59" y="37"/>
                </a:cxn>
                <a:cxn ang="0">
                  <a:pos x="63" y="41"/>
                </a:cxn>
                <a:cxn ang="0">
                  <a:pos x="67" y="37"/>
                </a:cxn>
                <a:cxn ang="0">
                  <a:pos x="71" y="33"/>
                </a:cxn>
                <a:cxn ang="0">
                  <a:pos x="63" y="25"/>
                </a:cxn>
                <a:cxn ang="0">
                  <a:pos x="55" y="21"/>
                </a:cxn>
                <a:cxn ang="0">
                  <a:pos x="49" y="15"/>
                </a:cxn>
                <a:cxn ang="0">
                  <a:pos x="45" y="13"/>
                </a:cxn>
                <a:cxn ang="0">
                  <a:pos x="39" y="11"/>
                </a:cxn>
                <a:cxn ang="0">
                  <a:pos x="16" y="0"/>
                </a:cxn>
                <a:cxn ang="0">
                  <a:pos x="14" y="5"/>
                </a:cxn>
                <a:cxn ang="0">
                  <a:pos x="10" y="11"/>
                </a:cxn>
              </a:cxnLst>
              <a:rect l="0" t="0" r="r" b="b"/>
              <a:pathLst>
                <a:path w="71" h="41">
                  <a:moveTo>
                    <a:pt x="10" y="11"/>
                  </a:moveTo>
                  <a:lnTo>
                    <a:pt x="0" y="5"/>
                  </a:lnTo>
                  <a:lnTo>
                    <a:pt x="35" y="23"/>
                  </a:lnTo>
                  <a:lnTo>
                    <a:pt x="41" y="25"/>
                  </a:lnTo>
                  <a:lnTo>
                    <a:pt x="45" y="27"/>
                  </a:lnTo>
                  <a:lnTo>
                    <a:pt x="51" y="33"/>
                  </a:lnTo>
                  <a:lnTo>
                    <a:pt x="59" y="37"/>
                  </a:lnTo>
                  <a:lnTo>
                    <a:pt x="63" y="41"/>
                  </a:lnTo>
                  <a:lnTo>
                    <a:pt x="67" y="37"/>
                  </a:lnTo>
                  <a:lnTo>
                    <a:pt x="71" y="33"/>
                  </a:lnTo>
                  <a:lnTo>
                    <a:pt x="63" y="25"/>
                  </a:lnTo>
                  <a:lnTo>
                    <a:pt x="55" y="21"/>
                  </a:lnTo>
                  <a:lnTo>
                    <a:pt x="49" y="15"/>
                  </a:lnTo>
                  <a:lnTo>
                    <a:pt x="45" y="13"/>
                  </a:lnTo>
                  <a:lnTo>
                    <a:pt x="39" y="11"/>
                  </a:lnTo>
                  <a:lnTo>
                    <a:pt x="16" y="0"/>
                  </a:lnTo>
                  <a:lnTo>
                    <a:pt x="14" y="5"/>
                  </a:lnTo>
                  <a:lnTo>
                    <a:pt x="1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36" name="Freeform 21"/>
            <p:cNvSpPr>
              <a:spLocks/>
            </p:cNvSpPr>
            <p:nvPr/>
          </p:nvSpPr>
          <p:spPr bwMode="auto">
            <a:xfrm>
              <a:off x="2955434" y="4856593"/>
              <a:ext cx="13397" cy="15083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8" y="18"/>
                </a:cxn>
                <a:cxn ang="0">
                  <a:pos x="8" y="18"/>
                </a:cxn>
                <a:cxn ang="0">
                  <a:pos x="12" y="12"/>
                </a:cxn>
                <a:cxn ang="0">
                  <a:pos x="16" y="6"/>
                </a:cxn>
                <a:cxn ang="0">
                  <a:pos x="8" y="0"/>
                </a:cxn>
                <a:cxn ang="0">
                  <a:pos x="4" y="6"/>
                </a:cxn>
                <a:cxn ang="0">
                  <a:pos x="0" y="10"/>
                </a:cxn>
              </a:cxnLst>
              <a:rect l="0" t="0" r="r" b="b"/>
              <a:pathLst>
                <a:path w="16" h="18">
                  <a:moveTo>
                    <a:pt x="0" y="10"/>
                  </a:moveTo>
                  <a:lnTo>
                    <a:pt x="8" y="18"/>
                  </a:lnTo>
                  <a:lnTo>
                    <a:pt x="8" y="18"/>
                  </a:lnTo>
                  <a:lnTo>
                    <a:pt x="12" y="12"/>
                  </a:lnTo>
                  <a:lnTo>
                    <a:pt x="16" y="6"/>
                  </a:lnTo>
                  <a:lnTo>
                    <a:pt x="8" y="0"/>
                  </a:lnTo>
                  <a:lnTo>
                    <a:pt x="4" y="6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37" name="Freeform 22"/>
            <p:cNvSpPr>
              <a:spLocks/>
            </p:cNvSpPr>
            <p:nvPr/>
          </p:nvSpPr>
          <p:spPr bwMode="auto">
            <a:xfrm>
              <a:off x="2962132" y="4856593"/>
              <a:ext cx="11722" cy="18435"/>
            </a:xfrm>
            <a:custGeom>
              <a:avLst/>
              <a:gdLst/>
              <a:ahLst/>
              <a:cxnLst>
                <a:cxn ang="0">
                  <a:pos x="4" y="12"/>
                </a:cxn>
                <a:cxn ang="0">
                  <a:pos x="0" y="16"/>
                </a:cxn>
                <a:cxn ang="0">
                  <a:pos x="6" y="22"/>
                </a:cxn>
                <a:cxn ang="0">
                  <a:pos x="10" y="18"/>
                </a:cxn>
                <a:cxn ang="0">
                  <a:pos x="14" y="14"/>
                </a:cxn>
                <a:cxn ang="0">
                  <a:pos x="0" y="0"/>
                </a:cxn>
                <a:cxn ang="0">
                  <a:pos x="8" y="6"/>
                </a:cxn>
                <a:cxn ang="0">
                  <a:pos x="4" y="12"/>
                </a:cxn>
              </a:cxnLst>
              <a:rect l="0" t="0" r="r" b="b"/>
              <a:pathLst>
                <a:path w="14" h="22">
                  <a:moveTo>
                    <a:pt x="4" y="12"/>
                  </a:moveTo>
                  <a:lnTo>
                    <a:pt x="0" y="16"/>
                  </a:lnTo>
                  <a:lnTo>
                    <a:pt x="6" y="22"/>
                  </a:lnTo>
                  <a:lnTo>
                    <a:pt x="10" y="18"/>
                  </a:lnTo>
                  <a:lnTo>
                    <a:pt x="14" y="14"/>
                  </a:lnTo>
                  <a:lnTo>
                    <a:pt x="0" y="0"/>
                  </a:lnTo>
                  <a:lnTo>
                    <a:pt x="8" y="6"/>
                  </a:lnTo>
                  <a:lnTo>
                    <a:pt x="4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38" name="Freeform 23"/>
            <p:cNvSpPr>
              <a:spLocks/>
            </p:cNvSpPr>
            <p:nvPr/>
          </p:nvSpPr>
          <p:spPr bwMode="auto">
            <a:xfrm>
              <a:off x="2967156" y="4866648"/>
              <a:ext cx="24281" cy="25976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8" y="17"/>
                </a:cxn>
                <a:cxn ang="0">
                  <a:pos x="8" y="17"/>
                </a:cxn>
                <a:cxn ang="0">
                  <a:pos x="12" y="23"/>
                </a:cxn>
                <a:cxn ang="0">
                  <a:pos x="21" y="31"/>
                </a:cxn>
                <a:cxn ang="0">
                  <a:pos x="25" y="25"/>
                </a:cxn>
                <a:cxn ang="0">
                  <a:pos x="29" y="19"/>
                </a:cxn>
                <a:cxn ang="0">
                  <a:pos x="23" y="16"/>
                </a:cxn>
                <a:cxn ang="0">
                  <a:pos x="15" y="6"/>
                </a:cxn>
                <a:cxn ang="0">
                  <a:pos x="8" y="0"/>
                </a:cxn>
                <a:cxn ang="0">
                  <a:pos x="4" y="6"/>
                </a:cxn>
                <a:cxn ang="0">
                  <a:pos x="0" y="10"/>
                </a:cxn>
              </a:cxnLst>
              <a:rect l="0" t="0" r="r" b="b"/>
              <a:pathLst>
                <a:path w="29" h="31">
                  <a:moveTo>
                    <a:pt x="0" y="10"/>
                  </a:moveTo>
                  <a:lnTo>
                    <a:pt x="8" y="17"/>
                  </a:lnTo>
                  <a:lnTo>
                    <a:pt x="8" y="17"/>
                  </a:lnTo>
                  <a:lnTo>
                    <a:pt x="12" y="23"/>
                  </a:lnTo>
                  <a:lnTo>
                    <a:pt x="21" y="31"/>
                  </a:lnTo>
                  <a:lnTo>
                    <a:pt x="25" y="25"/>
                  </a:lnTo>
                  <a:lnTo>
                    <a:pt x="29" y="19"/>
                  </a:lnTo>
                  <a:lnTo>
                    <a:pt x="23" y="16"/>
                  </a:lnTo>
                  <a:lnTo>
                    <a:pt x="15" y="6"/>
                  </a:lnTo>
                  <a:lnTo>
                    <a:pt x="8" y="0"/>
                  </a:lnTo>
                  <a:lnTo>
                    <a:pt x="4" y="6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39" name="Freeform 24"/>
            <p:cNvSpPr>
              <a:spLocks/>
            </p:cNvSpPr>
            <p:nvPr/>
          </p:nvSpPr>
          <p:spPr bwMode="auto">
            <a:xfrm>
              <a:off x="2984739" y="4878379"/>
              <a:ext cx="16746" cy="22624"/>
            </a:xfrm>
            <a:custGeom>
              <a:avLst/>
              <a:gdLst/>
              <a:ahLst/>
              <a:cxnLst>
                <a:cxn ang="0">
                  <a:pos x="4" y="11"/>
                </a:cxn>
                <a:cxn ang="0">
                  <a:pos x="0" y="15"/>
                </a:cxn>
                <a:cxn ang="0">
                  <a:pos x="12" y="27"/>
                </a:cxn>
                <a:cxn ang="0">
                  <a:pos x="16" y="23"/>
                </a:cxn>
                <a:cxn ang="0">
                  <a:pos x="20" y="19"/>
                </a:cxn>
                <a:cxn ang="0">
                  <a:pos x="0" y="0"/>
                </a:cxn>
                <a:cxn ang="0">
                  <a:pos x="8" y="5"/>
                </a:cxn>
                <a:cxn ang="0">
                  <a:pos x="4" y="11"/>
                </a:cxn>
              </a:cxnLst>
              <a:rect l="0" t="0" r="r" b="b"/>
              <a:pathLst>
                <a:path w="20" h="27">
                  <a:moveTo>
                    <a:pt x="4" y="11"/>
                  </a:moveTo>
                  <a:lnTo>
                    <a:pt x="0" y="15"/>
                  </a:lnTo>
                  <a:lnTo>
                    <a:pt x="12" y="27"/>
                  </a:lnTo>
                  <a:lnTo>
                    <a:pt x="16" y="23"/>
                  </a:lnTo>
                  <a:lnTo>
                    <a:pt x="20" y="19"/>
                  </a:lnTo>
                  <a:lnTo>
                    <a:pt x="0" y="0"/>
                  </a:lnTo>
                  <a:lnTo>
                    <a:pt x="8" y="5"/>
                  </a:lnTo>
                  <a:lnTo>
                    <a:pt x="4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40" name="Freeform 25"/>
            <p:cNvSpPr>
              <a:spLocks/>
            </p:cNvSpPr>
            <p:nvPr/>
          </p:nvSpPr>
          <p:spPr bwMode="auto">
            <a:xfrm>
              <a:off x="2994787" y="4892624"/>
              <a:ext cx="11722" cy="13407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6" y="16"/>
                </a:cxn>
                <a:cxn ang="0">
                  <a:pos x="6" y="16"/>
                </a:cxn>
                <a:cxn ang="0">
                  <a:pos x="10" y="10"/>
                </a:cxn>
                <a:cxn ang="0">
                  <a:pos x="14" y="4"/>
                </a:cxn>
                <a:cxn ang="0">
                  <a:pos x="8" y="0"/>
                </a:cxn>
                <a:cxn ang="0">
                  <a:pos x="4" y="6"/>
                </a:cxn>
                <a:cxn ang="0">
                  <a:pos x="0" y="10"/>
                </a:cxn>
              </a:cxnLst>
              <a:rect l="0" t="0" r="r" b="b"/>
              <a:pathLst>
                <a:path w="14" h="16">
                  <a:moveTo>
                    <a:pt x="0" y="10"/>
                  </a:moveTo>
                  <a:lnTo>
                    <a:pt x="6" y="16"/>
                  </a:lnTo>
                  <a:lnTo>
                    <a:pt x="6" y="16"/>
                  </a:lnTo>
                  <a:lnTo>
                    <a:pt x="10" y="10"/>
                  </a:lnTo>
                  <a:lnTo>
                    <a:pt x="14" y="4"/>
                  </a:lnTo>
                  <a:lnTo>
                    <a:pt x="8" y="0"/>
                  </a:lnTo>
                  <a:lnTo>
                    <a:pt x="4" y="6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41" name="Freeform 26"/>
            <p:cNvSpPr>
              <a:spLocks/>
            </p:cNvSpPr>
            <p:nvPr/>
          </p:nvSpPr>
          <p:spPr bwMode="auto">
            <a:xfrm>
              <a:off x="2999810" y="4892624"/>
              <a:ext cx="10047" cy="15083"/>
            </a:xfrm>
            <a:custGeom>
              <a:avLst/>
              <a:gdLst/>
              <a:ahLst/>
              <a:cxnLst>
                <a:cxn ang="0">
                  <a:pos x="4" y="10"/>
                </a:cxn>
                <a:cxn ang="0">
                  <a:pos x="0" y="14"/>
                </a:cxn>
                <a:cxn ang="0">
                  <a:pos x="4" y="18"/>
                </a:cxn>
                <a:cxn ang="0">
                  <a:pos x="8" y="14"/>
                </a:cxn>
                <a:cxn ang="0">
                  <a:pos x="12" y="10"/>
                </a:cxn>
                <a:cxn ang="0">
                  <a:pos x="2" y="0"/>
                </a:cxn>
                <a:cxn ang="0">
                  <a:pos x="8" y="4"/>
                </a:cxn>
                <a:cxn ang="0">
                  <a:pos x="4" y="10"/>
                </a:cxn>
              </a:cxnLst>
              <a:rect l="0" t="0" r="r" b="b"/>
              <a:pathLst>
                <a:path w="12" h="18">
                  <a:moveTo>
                    <a:pt x="4" y="10"/>
                  </a:moveTo>
                  <a:lnTo>
                    <a:pt x="0" y="14"/>
                  </a:lnTo>
                  <a:lnTo>
                    <a:pt x="4" y="18"/>
                  </a:lnTo>
                  <a:lnTo>
                    <a:pt x="8" y="14"/>
                  </a:lnTo>
                  <a:lnTo>
                    <a:pt x="12" y="10"/>
                  </a:lnTo>
                  <a:lnTo>
                    <a:pt x="2" y="0"/>
                  </a:lnTo>
                  <a:lnTo>
                    <a:pt x="8" y="4"/>
                  </a:lnTo>
                  <a:lnTo>
                    <a:pt x="4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42" name="Freeform 27"/>
            <p:cNvSpPr>
              <a:spLocks/>
            </p:cNvSpPr>
            <p:nvPr/>
          </p:nvSpPr>
          <p:spPr bwMode="auto">
            <a:xfrm>
              <a:off x="3003159" y="4899328"/>
              <a:ext cx="30980" cy="31004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8" y="18"/>
                </a:cxn>
                <a:cxn ang="0">
                  <a:pos x="8" y="18"/>
                </a:cxn>
                <a:cxn ang="0">
                  <a:pos x="12" y="24"/>
                </a:cxn>
                <a:cxn ang="0">
                  <a:pos x="22" y="32"/>
                </a:cxn>
                <a:cxn ang="0">
                  <a:pos x="26" y="37"/>
                </a:cxn>
                <a:cxn ang="0">
                  <a:pos x="31" y="34"/>
                </a:cxn>
                <a:cxn ang="0">
                  <a:pos x="37" y="30"/>
                </a:cxn>
                <a:cxn ang="0">
                  <a:pos x="30" y="20"/>
                </a:cxn>
                <a:cxn ang="0">
                  <a:pos x="24" y="16"/>
                </a:cxn>
                <a:cxn ang="0">
                  <a:pos x="16" y="6"/>
                </a:cxn>
                <a:cxn ang="0">
                  <a:pos x="8" y="0"/>
                </a:cxn>
                <a:cxn ang="0">
                  <a:pos x="4" y="6"/>
                </a:cxn>
                <a:cxn ang="0">
                  <a:pos x="0" y="10"/>
                </a:cxn>
              </a:cxnLst>
              <a:rect l="0" t="0" r="r" b="b"/>
              <a:pathLst>
                <a:path w="37" h="37">
                  <a:moveTo>
                    <a:pt x="0" y="10"/>
                  </a:moveTo>
                  <a:lnTo>
                    <a:pt x="8" y="18"/>
                  </a:lnTo>
                  <a:lnTo>
                    <a:pt x="8" y="18"/>
                  </a:lnTo>
                  <a:lnTo>
                    <a:pt x="12" y="24"/>
                  </a:lnTo>
                  <a:lnTo>
                    <a:pt x="22" y="32"/>
                  </a:lnTo>
                  <a:lnTo>
                    <a:pt x="26" y="37"/>
                  </a:lnTo>
                  <a:lnTo>
                    <a:pt x="31" y="34"/>
                  </a:lnTo>
                  <a:lnTo>
                    <a:pt x="37" y="30"/>
                  </a:lnTo>
                  <a:lnTo>
                    <a:pt x="30" y="20"/>
                  </a:lnTo>
                  <a:lnTo>
                    <a:pt x="24" y="16"/>
                  </a:lnTo>
                  <a:lnTo>
                    <a:pt x="16" y="6"/>
                  </a:lnTo>
                  <a:lnTo>
                    <a:pt x="8" y="0"/>
                  </a:lnTo>
                  <a:lnTo>
                    <a:pt x="4" y="6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43" name="Freeform 28"/>
            <p:cNvSpPr>
              <a:spLocks/>
            </p:cNvSpPr>
            <p:nvPr/>
          </p:nvSpPr>
          <p:spPr bwMode="auto">
            <a:xfrm>
              <a:off x="3019905" y="4924466"/>
              <a:ext cx="19258" cy="12569"/>
            </a:xfrm>
            <a:custGeom>
              <a:avLst/>
              <a:gdLst/>
              <a:ahLst/>
              <a:cxnLst>
                <a:cxn ang="0">
                  <a:pos x="6" y="7"/>
                </a:cxn>
                <a:cxn ang="0">
                  <a:pos x="0" y="0"/>
                </a:cxn>
                <a:cxn ang="0">
                  <a:pos x="15" y="15"/>
                </a:cxn>
                <a:cxn ang="0">
                  <a:pos x="19" y="11"/>
                </a:cxn>
                <a:cxn ang="0">
                  <a:pos x="23" y="7"/>
                </a:cxn>
                <a:cxn ang="0">
                  <a:pos x="15" y="0"/>
                </a:cxn>
                <a:cxn ang="0">
                  <a:pos x="11" y="4"/>
                </a:cxn>
                <a:cxn ang="0">
                  <a:pos x="6" y="7"/>
                </a:cxn>
              </a:cxnLst>
              <a:rect l="0" t="0" r="r" b="b"/>
              <a:pathLst>
                <a:path w="23" h="15">
                  <a:moveTo>
                    <a:pt x="6" y="7"/>
                  </a:moveTo>
                  <a:lnTo>
                    <a:pt x="0" y="0"/>
                  </a:lnTo>
                  <a:lnTo>
                    <a:pt x="15" y="15"/>
                  </a:lnTo>
                  <a:lnTo>
                    <a:pt x="19" y="11"/>
                  </a:lnTo>
                  <a:lnTo>
                    <a:pt x="23" y="7"/>
                  </a:lnTo>
                  <a:lnTo>
                    <a:pt x="15" y="0"/>
                  </a:lnTo>
                  <a:lnTo>
                    <a:pt x="11" y="4"/>
                  </a:lnTo>
                  <a:lnTo>
                    <a:pt x="6" y="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44" name="Freeform 29"/>
            <p:cNvSpPr>
              <a:spLocks/>
            </p:cNvSpPr>
            <p:nvPr/>
          </p:nvSpPr>
          <p:spPr bwMode="auto">
            <a:xfrm>
              <a:off x="3032464" y="4929494"/>
              <a:ext cx="13397" cy="14245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8" y="17"/>
                </a:cxn>
                <a:cxn ang="0">
                  <a:pos x="8" y="17"/>
                </a:cxn>
                <a:cxn ang="0">
                  <a:pos x="12" y="11"/>
                </a:cxn>
                <a:cxn ang="0">
                  <a:pos x="16" y="5"/>
                </a:cxn>
                <a:cxn ang="0">
                  <a:pos x="8" y="0"/>
                </a:cxn>
                <a:cxn ang="0">
                  <a:pos x="4" y="5"/>
                </a:cxn>
                <a:cxn ang="0">
                  <a:pos x="0" y="9"/>
                </a:cxn>
              </a:cxnLst>
              <a:rect l="0" t="0" r="r" b="b"/>
              <a:pathLst>
                <a:path w="16" h="17">
                  <a:moveTo>
                    <a:pt x="0" y="9"/>
                  </a:moveTo>
                  <a:lnTo>
                    <a:pt x="8" y="17"/>
                  </a:lnTo>
                  <a:lnTo>
                    <a:pt x="8" y="17"/>
                  </a:lnTo>
                  <a:lnTo>
                    <a:pt x="12" y="11"/>
                  </a:lnTo>
                  <a:lnTo>
                    <a:pt x="16" y="5"/>
                  </a:lnTo>
                  <a:lnTo>
                    <a:pt x="8" y="0"/>
                  </a:lnTo>
                  <a:lnTo>
                    <a:pt x="4" y="5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45" name="Freeform 30"/>
            <p:cNvSpPr>
              <a:spLocks/>
            </p:cNvSpPr>
            <p:nvPr/>
          </p:nvSpPr>
          <p:spPr bwMode="auto">
            <a:xfrm>
              <a:off x="3039163" y="4929494"/>
              <a:ext cx="26793" cy="32680"/>
            </a:xfrm>
            <a:custGeom>
              <a:avLst/>
              <a:gdLst/>
              <a:ahLst/>
              <a:cxnLst>
                <a:cxn ang="0">
                  <a:pos x="4" y="11"/>
                </a:cxn>
                <a:cxn ang="0">
                  <a:pos x="0" y="15"/>
                </a:cxn>
                <a:cxn ang="0">
                  <a:pos x="24" y="39"/>
                </a:cxn>
                <a:cxn ang="0">
                  <a:pos x="28" y="35"/>
                </a:cxn>
                <a:cxn ang="0">
                  <a:pos x="32" y="31"/>
                </a:cxn>
                <a:cxn ang="0">
                  <a:pos x="0" y="0"/>
                </a:cxn>
                <a:cxn ang="0">
                  <a:pos x="8" y="5"/>
                </a:cxn>
                <a:cxn ang="0">
                  <a:pos x="4" y="11"/>
                </a:cxn>
              </a:cxnLst>
              <a:rect l="0" t="0" r="r" b="b"/>
              <a:pathLst>
                <a:path w="32" h="39">
                  <a:moveTo>
                    <a:pt x="4" y="11"/>
                  </a:moveTo>
                  <a:lnTo>
                    <a:pt x="0" y="15"/>
                  </a:lnTo>
                  <a:lnTo>
                    <a:pt x="24" y="39"/>
                  </a:lnTo>
                  <a:lnTo>
                    <a:pt x="28" y="35"/>
                  </a:lnTo>
                  <a:lnTo>
                    <a:pt x="32" y="31"/>
                  </a:lnTo>
                  <a:lnTo>
                    <a:pt x="0" y="0"/>
                  </a:lnTo>
                  <a:lnTo>
                    <a:pt x="8" y="5"/>
                  </a:lnTo>
                  <a:lnTo>
                    <a:pt x="4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46" name="Freeform 31"/>
            <p:cNvSpPr>
              <a:spLocks/>
            </p:cNvSpPr>
            <p:nvPr/>
          </p:nvSpPr>
          <p:spPr bwMode="auto">
            <a:xfrm>
              <a:off x="3059257" y="4953794"/>
              <a:ext cx="13397" cy="15083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8" y="18"/>
                </a:cxn>
                <a:cxn ang="0">
                  <a:pos x="8" y="18"/>
                </a:cxn>
                <a:cxn ang="0">
                  <a:pos x="12" y="12"/>
                </a:cxn>
                <a:cxn ang="0">
                  <a:pos x="16" y="6"/>
                </a:cxn>
                <a:cxn ang="0">
                  <a:pos x="8" y="0"/>
                </a:cxn>
                <a:cxn ang="0">
                  <a:pos x="4" y="6"/>
                </a:cxn>
                <a:cxn ang="0">
                  <a:pos x="0" y="10"/>
                </a:cxn>
              </a:cxnLst>
              <a:rect l="0" t="0" r="r" b="b"/>
              <a:pathLst>
                <a:path w="16" h="18">
                  <a:moveTo>
                    <a:pt x="0" y="10"/>
                  </a:moveTo>
                  <a:lnTo>
                    <a:pt x="8" y="18"/>
                  </a:lnTo>
                  <a:lnTo>
                    <a:pt x="8" y="18"/>
                  </a:lnTo>
                  <a:lnTo>
                    <a:pt x="12" y="12"/>
                  </a:lnTo>
                  <a:lnTo>
                    <a:pt x="16" y="6"/>
                  </a:lnTo>
                  <a:lnTo>
                    <a:pt x="8" y="0"/>
                  </a:lnTo>
                  <a:lnTo>
                    <a:pt x="4" y="6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47" name="Freeform 32"/>
            <p:cNvSpPr>
              <a:spLocks/>
            </p:cNvSpPr>
            <p:nvPr/>
          </p:nvSpPr>
          <p:spPr bwMode="auto">
            <a:xfrm>
              <a:off x="3065956" y="4953794"/>
              <a:ext cx="17583" cy="25138"/>
            </a:xfrm>
            <a:custGeom>
              <a:avLst/>
              <a:gdLst/>
              <a:ahLst/>
              <a:cxnLst>
                <a:cxn ang="0">
                  <a:pos x="4" y="12"/>
                </a:cxn>
                <a:cxn ang="0">
                  <a:pos x="0" y="16"/>
                </a:cxn>
                <a:cxn ang="0">
                  <a:pos x="10" y="26"/>
                </a:cxn>
                <a:cxn ang="0">
                  <a:pos x="17" y="30"/>
                </a:cxn>
                <a:cxn ang="0">
                  <a:pos x="19" y="24"/>
                </a:cxn>
                <a:cxn ang="0">
                  <a:pos x="21" y="18"/>
                </a:cxn>
                <a:cxn ang="0">
                  <a:pos x="14" y="14"/>
                </a:cxn>
                <a:cxn ang="0">
                  <a:pos x="0" y="0"/>
                </a:cxn>
                <a:cxn ang="0">
                  <a:pos x="8" y="6"/>
                </a:cxn>
                <a:cxn ang="0">
                  <a:pos x="4" y="12"/>
                </a:cxn>
              </a:cxnLst>
              <a:rect l="0" t="0" r="r" b="b"/>
              <a:pathLst>
                <a:path w="21" h="30">
                  <a:moveTo>
                    <a:pt x="4" y="12"/>
                  </a:moveTo>
                  <a:lnTo>
                    <a:pt x="0" y="16"/>
                  </a:lnTo>
                  <a:lnTo>
                    <a:pt x="10" y="26"/>
                  </a:lnTo>
                  <a:lnTo>
                    <a:pt x="17" y="30"/>
                  </a:lnTo>
                  <a:lnTo>
                    <a:pt x="19" y="24"/>
                  </a:lnTo>
                  <a:lnTo>
                    <a:pt x="21" y="18"/>
                  </a:lnTo>
                  <a:lnTo>
                    <a:pt x="14" y="14"/>
                  </a:lnTo>
                  <a:lnTo>
                    <a:pt x="0" y="0"/>
                  </a:lnTo>
                  <a:lnTo>
                    <a:pt x="8" y="6"/>
                  </a:lnTo>
                  <a:lnTo>
                    <a:pt x="4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48" name="Freeform 33"/>
            <p:cNvSpPr>
              <a:spLocks/>
            </p:cNvSpPr>
            <p:nvPr/>
          </p:nvSpPr>
          <p:spPr bwMode="auto">
            <a:xfrm>
              <a:off x="3078515" y="4968877"/>
              <a:ext cx="16746" cy="15921"/>
            </a:xfrm>
            <a:custGeom>
              <a:avLst/>
              <a:gdLst/>
              <a:ahLst/>
              <a:cxnLst>
                <a:cxn ang="0">
                  <a:pos x="4" y="6"/>
                </a:cxn>
                <a:cxn ang="0">
                  <a:pos x="0" y="12"/>
                </a:cxn>
                <a:cxn ang="0">
                  <a:pos x="12" y="19"/>
                </a:cxn>
                <a:cxn ang="0">
                  <a:pos x="16" y="13"/>
                </a:cxn>
                <a:cxn ang="0">
                  <a:pos x="20" y="8"/>
                </a:cxn>
                <a:cxn ang="0">
                  <a:pos x="14" y="4"/>
                </a:cxn>
                <a:cxn ang="0">
                  <a:pos x="6" y="0"/>
                </a:cxn>
                <a:cxn ang="0">
                  <a:pos x="4" y="6"/>
                </a:cxn>
              </a:cxnLst>
              <a:rect l="0" t="0" r="r" b="b"/>
              <a:pathLst>
                <a:path w="20" h="19">
                  <a:moveTo>
                    <a:pt x="4" y="6"/>
                  </a:moveTo>
                  <a:lnTo>
                    <a:pt x="0" y="12"/>
                  </a:lnTo>
                  <a:lnTo>
                    <a:pt x="12" y="19"/>
                  </a:lnTo>
                  <a:lnTo>
                    <a:pt x="16" y="13"/>
                  </a:lnTo>
                  <a:lnTo>
                    <a:pt x="20" y="8"/>
                  </a:lnTo>
                  <a:lnTo>
                    <a:pt x="14" y="4"/>
                  </a:lnTo>
                  <a:lnTo>
                    <a:pt x="6" y="0"/>
                  </a:lnTo>
                  <a:lnTo>
                    <a:pt x="4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49" name="Freeform 34"/>
            <p:cNvSpPr>
              <a:spLocks/>
            </p:cNvSpPr>
            <p:nvPr/>
          </p:nvSpPr>
          <p:spPr bwMode="auto">
            <a:xfrm>
              <a:off x="3088562" y="4972229"/>
              <a:ext cx="72844" cy="46087"/>
            </a:xfrm>
            <a:custGeom>
              <a:avLst/>
              <a:gdLst/>
              <a:ahLst/>
              <a:cxnLst>
                <a:cxn ang="0">
                  <a:pos x="4" y="9"/>
                </a:cxn>
                <a:cxn ang="0">
                  <a:pos x="0" y="13"/>
                </a:cxn>
                <a:cxn ang="0">
                  <a:pos x="8" y="21"/>
                </a:cxn>
                <a:cxn ang="0">
                  <a:pos x="10" y="23"/>
                </a:cxn>
                <a:cxn ang="0">
                  <a:pos x="28" y="37"/>
                </a:cxn>
                <a:cxn ang="0">
                  <a:pos x="36" y="39"/>
                </a:cxn>
                <a:cxn ang="0">
                  <a:pos x="46" y="45"/>
                </a:cxn>
                <a:cxn ang="0">
                  <a:pos x="61" y="51"/>
                </a:cxn>
                <a:cxn ang="0">
                  <a:pos x="87" y="55"/>
                </a:cxn>
                <a:cxn ang="0">
                  <a:pos x="87" y="49"/>
                </a:cxn>
                <a:cxn ang="0">
                  <a:pos x="87" y="43"/>
                </a:cxn>
                <a:cxn ang="0">
                  <a:pos x="65" y="39"/>
                </a:cxn>
                <a:cxn ang="0">
                  <a:pos x="61" y="37"/>
                </a:cxn>
                <a:cxn ang="0">
                  <a:pos x="51" y="31"/>
                </a:cxn>
                <a:cxn ang="0">
                  <a:pos x="40" y="25"/>
                </a:cxn>
                <a:cxn ang="0">
                  <a:pos x="26" y="15"/>
                </a:cxn>
                <a:cxn ang="0">
                  <a:pos x="12" y="9"/>
                </a:cxn>
                <a:cxn ang="0">
                  <a:pos x="2" y="0"/>
                </a:cxn>
                <a:cxn ang="0">
                  <a:pos x="8" y="4"/>
                </a:cxn>
                <a:cxn ang="0">
                  <a:pos x="4" y="9"/>
                </a:cxn>
              </a:cxnLst>
              <a:rect l="0" t="0" r="r" b="b"/>
              <a:pathLst>
                <a:path w="87" h="55">
                  <a:moveTo>
                    <a:pt x="4" y="9"/>
                  </a:moveTo>
                  <a:lnTo>
                    <a:pt x="0" y="13"/>
                  </a:lnTo>
                  <a:lnTo>
                    <a:pt x="8" y="21"/>
                  </a:lnTo>
                  <a:lnTo>
                    <a:pt x="10" y="23"/>
                  </a:lnTo>
                  <a:lnTo>
                    <a:pt x="28" y="37"/>
                  </a:lnTo>
                  <a:lnTo>
                    <a:pt x="36" y="39"/>
                  </a:lnTo>
                  <a:lnTo>
                    <a:pt x="46" y="45"/>
                  </a:lnTo>
                  <a:lnTo>
                    <a:pt x="61" y="51"/>
                  </a:lnTo>
                  <a:lnTo>
                    <a:pt x="87" y="55"/>
                  </a:lnTo>
                  <a:lnTo>
                    <a:pt x="87" y="49"/>
                  </a:lnTo>
                  <a:lnTo>
                    <a:pt x="87" y="43"/>
                  </a:lnTo>
                  <a:lnTo>
                    <a:pt x="65" y="39"/>
                  </a:lnTo>
                  <a:lnTo>
                    <a:pt x="61" y="37"/>
                  </a:lnTo>
                  <a:lnTo>
                    <a:pt x="51" y="31"/>
                  </a:lnTo>
                  <a:lnTo>
                    <a:pt x="40" y="25"/>
                  </a:lnTo>
                  <a:lnTo>
                    <a:pt x="26" y="15"/>
                  </a:lnTo>
                  <a:lnTo>
                    <a:pt x="12" y="9"/>
                  </a:lnTo>
                  <a:lnTo>
                    <a:pt x="2" y="0"/>
                  </a:lnTo>
                  <a:lnTo>
                    <a:pt x="8" y="4"/>
                  </a:lnTo>
                  <a:lnTo>
                    <a:pt x="4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50" name="Freeform 35"/>
            <p:cNvSpPr>
              <a:spLocks/>
            </p:cNvSpPr>
            <p:nvPr/>
          </p:nvSpPr>
          <p:spPr bwMode="auto">
            <a:xfrm>
              <a:off x="3161406" y="4981446"/>
              <a:ext cx="95450" cy="38545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12" y="46"/>
                </a:cxn>
                <a:cxn ang="0">
                  <a:pos x="27" y="46"/>
                </a:cxn>
                <a:cxn ang="0">
                  <a:pos x="43" y="40"/>
                </a:cxn>
                <a:cxn ang="0">
                  <a:pos x="53" y="38"/>
                </a:cxn>
                <a:cxn ang="0">
                  <a:pos x="90" y="22"/>
                </a:cxn>
                <a:cxn ang="0">
                  <a:pos x="100" y="18"/>
                </a:cxn>
                <a:cxn ang="0">
                  <a:pos x="110" y="16"/>
                </a:cxn>
                <a:cxn ang="0">
                  <a:pos x="114" y="12"/>
                </a:cxn>
                <a:cxn ang="0">
                  <a:pos x="110" y="6"/>
                </a:cxn>
                <a:cxn ang="0">
                  <a:pos x="106" y="0"/>
                </a:cxn>
                <a:cxn ang="0">
                  <a:pos x="98" y="4"/>
                </a:cxn>
                <a:cxn ang="0">
                  <a:pos x="92" y="6"/>
                </a:cxn>
                <a:cxn ang="0">
                  <a:pos x="86" y="10"/>
                </a:cxn>
                <a:cxn ang="0">
                  <a:pos x="45" y="26"/>
                </a:cxn>
                <a:cxn ang="0">
                  <a:pos x="35" y="28"/>
                </a:cxn>
                <a:cxn ang="0">
                  <a:pos x="31" y="30"/>
                </a:cxn>
                <a:cxn ang="0">
                  <a:pos x="0" y="30"/>
                </a:cxn>
                <a:cxn ang="0">
                  <a:pos x="0" y="38"/>
                </a:cxn>
                <a:cxn ang="0">
                  <a:pos x="0" y="44"/>
                </a:cxn>
              </a:cxnLst>
              <a:rect l="0" t="0" r="r" b="b"/>
              <a:pathLst>
                <a:path w="114" h="46">
                  <a:moveTo>
                    <a:pt x="0" y="44"/>
                  </a:moveTo>
                  <a:lnTo>
                    <a:pt x="12" y="46"/>
                  </a:lnTo>
                  <a:lnTo>
                    <a:pt x="27" y="46"/>
                  </a:lnTo>
                  <a:lnTo>
                    <a:pt x="43" y="40"/>
                  </a:lnTo>
                  <a:lnTo>
                    <a:pt x="53" y="38"/>
                  </a:lnTo>
                  <a:lnTo>
                    <a:pt x="90" y="22"/>
                  </a:lnTo>
                  <a:lnTo>
                    <a:pt x="100" y="18"/>
                  </a:lnTo>
                  <a:lnTo>
                    <a:pt x="110" y="16"/>
                  </a:lnTo>
                  <a:lnTo>
                    <a:pt x="114" y="12"/>
                  </a:lnTo>
                  <a:lnTo>
                    <a:pt x="110" y="6"/>
                  </a:lnTo>
                  <a:lnTo>
                    <a:pt x="106" y="0"/>
                  </a:lnTo>
                  <a:lnTo>
                    <a:pt x="98" y="4"/>
                  </a:lnTo>
                  <a:lnTo>
                    <a:pt x="92" y="6"/>
                  </a:lnTo>
                  <a:lnTo>
                    <a:pt x="86" y="10"/>
                  </a:lnTo>
                  <a:lnTo>
                    <a:pt x="45" y="26"/>
                  </a:lnTo>
                  <a:lnTo>
                    <a:pt x="35" y="28"/>
                  </a:lnTo>
                  <a:lnTo>
                    <a:pt x="31" y="30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51" name="Freeform 36"/>
            <p:cNvSpPr>
              <a:spLocks/>
            </p:cNvSpPr>
            <p:nvPr/>
          </p:nvSpPr>
          <p:spPr bwMode="auto">
            <a:xfrm>
              <a:off x="3250158" y="4968877"/>
              <a:ext cx="28468" cy="25976"/>
            </a:xfrm>
            <a:custGeom>
              <a:avLst/>
              <a:gdLst/>
              <a:ahLst/>
              <a:cxnLst>
                <a:cxn ang="0">
                  <a:pos x="8" y="27"/>
                </a:cxn>
                <a:cxn ang="0">
                  <a:pos x="2" y="31"/>
                </a:cxn>
                <a:cxn ang="0">
                  <a:pos x="10" y="23"/>
                </a:cxn>
                <a:cxn ang="0">
                  <a:pos x="26" y="15"/>
                </a:cxn>
                <a:cxn ang="0">
                  <a:pos x="34" y="8"/>
                </a:cxn>
                <a:cxn ang="0">
                  <a:pos x="30" y="4"/>
                </a:cxn>
                <a:cxn ang="0">
                  <a:pos x="26" y="0"/>
                </a:cxn>
                <a:cxn ang="0">
                  <a:pos x="22" y="4"/>
                </a:cxn>
                <a:cxn ang="0">
                  <a:pos x="6" y="12"/>
                </a:cxn>
                <a:cxn ang="0">
                  <a:pos x="0" y="17"/>
                </a:cxn>
                <a:cxn ang="0">
                  <a:pos x="4" y="21"/>
                </a:cxn>
                <a:cxn ang="0">
                  <a:pos x="8" y="27"/>
                </a:cxn>
              </a:cxnLst>
              <a:rect l="0" t="0" r="r" b="b"/>
              <a:pathLst>
                <a:path w="34" h="31">
                  <a:moveTo>
                    <a:pt x="8" y="27"/>
                  </a:moveTo>
                  <a:lnTo>
                    <a:pt x="2" y="31"/>
                  </a:lnTo>
                  <a:lnTo>
                    <a:pt x="10" y="23"/>
                  </a:lnTo>
                  <a:lnTo>
                    <a:pt x="26" y="15"/>
                  </a:lnTo>
                  <a:lnTo>
                    <a:pt x="34" y="8"/>
                  </a:lnTo>
                  <a:lnTo>
                    <a:pt x="30" y="4"/>
                  </a:lnTo>
                  <a:lnTo>
                    <a:pt x="26" y="0"/>
                  </a:lnTo>
                  <a:lnTo>
                    <a:pt x="22" y="4"/>
                  </a:lnTo>
                  <a:lnTo>
                    <a:pt x="6" y="12"/>
                  </a:lnTo>
                  <a:lnTo>
                    <a:pt x="0" y="17"/>
                  </a:lnTo>
                  <a:lnTo>
                    <a:pt x="4" y="21"/>
                  </a:lnTo>
                  <a:lnTo>
                    <a:pt x="8" y="2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52" name="Freeform 37"/>
            <p:cNvSpPr>
              <a:spLocks/>
            </p:cNvSpPr>
            <p:nvPr/>
          </p:nvSpPr>
          <p:spPr bwMode="auto">
            <a:xfrm>
              <a:off x="3271927" y="4962174"/>
              <a:ext cx="12559" cy="15083"/>
            </a:xfrm>
            <a:custGeom>
              <a:avLst/>
              <a:gdLst/>
              <a:ahLst/>
              <a:cxnLst>
                <a:cxn ang="0">
                  <a:pos x="4" y="12"/>
                </a:cxn>
                <a:cxn ang="0">
                  <a:pos x="8" y="18"/>
                </a:cxn>
                <a:cxn ang="0">
                  <a:pos x="15" y="12"/>
                </a:cxn>
                <a:cxn ang="0">
                  <a:pos x="11" y="6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0" y="8"/>
                </a:cxn>
                <a:cxn ang="0">
                  <a:pos x="4" y="12"/>
                </a:cxn>
              </a:cxnLst>
              <a:rect l="0" t="0" r="r" b="b"/>
              <a:pathLst>
                <a:path w="15" h="18">
                  <a:moveTo>
                    <a:pt x="4" y="12"/>
                  </a:moveTo>
                  <a:lnTo>
                    <a:pt x="8" y="18"/>
                  </a:lnTo>
                  <a:lnTo>
                    <a:pt x="15" y="12"/>
                  </a:lnTo>
                  <a:lnTo>
                    <a:pt x="11" y="6"/>
                  </a:lnTo>
                  <a:lnTo>
                    <a:pt x="8" y="0"/>
                  </a:lnTo>
                  <a:lnTo>
                    <a:pt x="8" y="0"/>
                  </a:lnTo>
                  <a:lnTo>
                    <a:pt x="0" y="8"/>
                  </a:lnTo>
                  <a:lnTo>
                    <a:pt x="4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53" name="Freeform 38"/>
            <p:cNvSpPr>
              <a:spLocks/>
            </p:cNvSpPr>
            <p:nvPr/>
          </p:nvSpPr>
          <p:spPr bwMode="auto">
            <a:xfrm>
              <a:off x="3278626" y="4911059"/>
              <a:ext cx="58610" cy="66197"/>
            </a:xfrm>
            <a:custGeom>
              <a:avLst/>
              <a:gdLst/>
              <a:ahLst/>
              <a:cxnLst>
                <a:cxn ang="0">
                  <a:pos x="7" y="73"/>
                </a:cxn>
                <a:cxn ang="0">
                  <a:pos x="0" y="79"/>
                </a:cxn>
                <a:cxn ang="0">
                  <a:pos x="70" y="8"/>
                </a:cxn>
                <a:cxn ang="0">
                  <a:pos x="66" y="4"/>
                </a:cxn>
                <a:cxn ang="0">
                  <a:pos x="62" y="0"/>
                </a:cxn>
                <a:cxn ang="0">
                  <a:pos x="0" y="63"/>
                </a:cxn>
                <a:cxn ang="0">
                  <a:pos x="3" y="67"/>
                </a:cxn>
                <a:cxn ang="0">
                  <a:pos x="7" y="73"/>
                </a:cxn>
              </a:cxnLst>
              <a:rect l="0" t="0" r="r" b="b"/>
              <a:pathLst>
                <a:path w="70" h="79">
                  <a:moveTo>
                    <a:pt x="7" y="73"/>
                  </a:moveTo>
                  <a:lnTo>
                    <a:pt x="0" y="79"/>
                  </a:lnTo>
                  <a:lnTo>
                    <a:pt x="70" y="8"/>
                  </a:lnTo>
                  <a:lnTo>
                    <a:pt x="66" y="4"/>
                  </a:lnTo>
                  <a:lnTo>
                    <a:pt x="62" y="0"/>
                  </a:lnTo>
                  <a:lnTo>
                    <a:pt x="0" y="63"/>
                  </a:lnTo>
                  <a:lnTo>
                    <a:pt x="3" y="67"/>
                  </a:lnTo>
                  <a:lnTo>
                    <a:pt x="7" y="7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54" name="Freeform 39"/>
            <p:cNvSpPr>
              <a:spLocks/>
            </p:cNvSpPr>
            <p:nvPr/>
          </p:nvSpPr>
          <p:spPr bwMode="auto">
            <a:xfrm>
              <a:off x="3330537" y="4899328"/>
              <a:ext cx="20095" cy="20111"/>
            </a:xfrm>
            <a:custGeom>
              <a:avLst/>
              <a:gdLst/>
              <a:ahLst/>
              <a:cxnLst>
                <a:cxn ang="0">
                  <a:pos x="4" y="18"/>
                </a:cxn>
                <a:cxn ang="0">
                  <a:pos x="8" y="24"/>
                </a:cxn>
                <a:cxn ang="0">
                  <a:pos x="24" y="12"/>
                </a:cxn>
                <a:cxn ang="0">
                  <a:pos x="20" y="6"/>
                </a:cxn>
                <a:cxn ang="0">
                  <a:pos x="16" y="0"/>
                </a:cxn>
                <a:cxn ang="0">
                  <a:pos x="8" y="6"/>
                </a:cxn>
                <a:cxn ang="0">
                  <a:pos x="0" y="14"/>
                </a:cxn>
                <a:cxn ang="0">
                  <a:pos x="4" y="18"/>
                </a:cxn>
              </a:cxnLst>
              <a:rect l="0" t="0" r="r" b="b"/>
              <a:pathLst>
                <a:path w="24" h="24">
                  <a:moveTo>
                    <a:pt x="4" y="18"/>
                  </a:moveTo>
                  <a:lnTo>
                    <a:pt x="8" y="24"/>
                  </a:lnTo>
                  <a:lnTo>
                    <a:pt x="24" y="12"/>
                  </a:lnTo>
                  <a:lnTo>
                    <a:pt x="20" y="6"/>
                  </a:lnTo>
                  <a:lnTo>
                    <a:pt x="16" y="0"/>
                  </a:lnTo>
                  <a:lnTo>
                    <a:pt x="8" y="6"/>
                  </a:lnTo>
                  <a:lnTo>
                    <a:pt x="0" y="14"/>
                  </a:lnTo>
                  <a:lnTo>
                    <a:pt x="4" y="1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55" name="Freeform 40"/>
            <p:cNvSpPr>
              <a:spLocks/>
            </p:cNvSpPr>
            <p:nvPr/>
          </p:nvSpPr>
          <p:spPr bwMode="auto">
            <a:xfrm>
              <a:off x="3343934" y="4870000"/>
              <a:ext cx="37678" cy="44411"/>
            </a:xfrm>
            <a:custGeom>
              <a:avLst/>
              <a:gdLst/>
              <a:ahLst/>
              <a:cxnLst>
                <a:cxn ang="0">
                  <a:pos x="8" y="47"/>
                </a:cxn>
                <a:cxn ang="0">
                  <a:pos x="0" y="53"/>
                </a:cxn>
                <a:cxn ang="0">
                  <a:pos x="45" y="8"/>
                </a:cxn>
                <a:cxn ang="0">
                  <a:pos x="41" y="4"/>
                </a:cxn>
                <a:cxn ang="0">
                  <a:pos x="38" y="0"/>
                </a:cxn>
                <a:cxn ang="0">
                  <a:pos x="0" y="37"/>
                </a:cxn>
                <a:cxn ang="0">
                  <a:pos x="4" y="41"/>
                </a:cxn>
                <a:cxn ang="0">
                  <a:pos x="8" y="47"/>
                </a:cxn>
              </a:cxnLst>
              <a:rect l="0" t="0" r="r" b="b"/>
              <a:pathLst>
                <a:path w="45" h="53">
                  <a:moveTo>
                    <a:pt x="8" y="47"/>
                  </a:moveTo>
                  <a:lnTo>
                    <a:pt x="0" y="53"/>
                  </a:lnTo>
                  <a:lnTo>
                    <a:pt x="45" y="8"/>
                  </a:lnTo>
                  <a:lnTo>
                    <a:pt x="41" y="4"/>
                  </a:lnTo>
                  <a:lnTo>
                    <a:pt x="38" y="0"/>
                  </a:lnTo>
                  <a:lnTo>
                    <a:pt x="0" y="37"/>
                  </a:lnTo>
                  <a:lnTo>
                    <a:pt x="4" y="41"/>
                  </a:lnTo>
                  <a:lnTo>
                    <a:pt x="8" y="4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56" name="Freeform 41"/>
            <p:cNvSpPr>
              <a:spLocks/>
            </p:cNvSpPr>
            <p:nvPr/>
          </p:nvSpPr>
          <p:spPr bwMode="auto">
            <a:xfrm>
              <a:off x="3375751" y="4848214"/>
              <a:ext cx="32654" cy="30166"/>
            </a:xfrm>
            <a:custGeom>
              <a:avLst/>
              <a:gdLst/>
              <a:ahLst/>
              <a:cxnLst>
                <a:cxn ang="0">
                  <a:pos x="3" y="30"/>
                </a:cxn>
                <a:cxn ang="0">
                  <a:pos x="7" y="36"/>
                </a:cxn>
                <a:cxn ang="0">
                  <a:pos x="39" y="12"/>
                </a:cxn>
                <a:cxn ang="0">
                  <a:pos x="35" y="6"/>
                </a:cxn>
                <a:cxn ang="0">
                  <a:pos x="31" y="0"/>
                </a:cxn>
                <a:cxn ang="0">
                  <a:pos x="7" y="18"/>
                </a:cxn>
                <a:cxn ang="0">
                  <a:pos x="0" y="26"/>
                </a:cxn>
                <a:cxn ang="0">
                  <a:pos x="3" y="30"/>
                </a:cxn>
              </a:cxnLst>
              <a:rect l="0" t="0" r="r" b="b"/>
              <a:pathLst>
                <a:path w="39" h="36">
                  <a:moveTo>
                    <a:pt x="3" y="30"/>
                  </a:moveTo>
                  <a:lnTo>
                    <a:pt x="7" y="36"/>
                  </a:lnTo>
                  <a:lnTo>
                    <a:pt x="39" y="12"/>
                  </a:lnTo>
                  <a:lnTo>
                    <a:pt x="35" y="6"/>
                  </a:lnTo>
                  <a:lnTo>
                    <a:pt x="31" y="0"/>
                  </a:lnTo>
                  <a:lnTo>
                    <a:pt x="7" y="18"/>
                  </a:lnTo>
                  <a:lnTo>
                    <a:pt x="0" y="26"/>
                  </a:lnTo>
                  <a:lnTo>
                    <a:pt x="3" y="3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57" name="Freeform 42"/>
            <p:cNvSpPr>
              <a:spLocks/>
            </p:cNvSpPr>
            <p:nvPr/>
          </p:nvSpPr>
          <p:spPr bwMode="auto">
            <a:xfrm>
              <a:off x="3401706" y="4833131"/>
              <a:ext cx="30980" cy="30166"/>
            </a:xfrm>
            <a:custGeom>
              <a:avLst/>
              <a:gdLst/>
              <a:ahLst/>
              <a:cxnLst>
                <a:cxn ang="0">
                  <a:pos x="8" y="30"/>
                </a:cxn>
                <a:cxn ang="0">
                  <a:pos x="0" y="36"/>
                </a:cxn>
                <a:cxn ang="0">
                  <a:pos x="12" y="24"/>
                </a:cxn>
                <a:cxn ang="0">
                  <a:pos x="28" y="20"/>
                </a:cxn>
                <a:cxn ang="0">
                  <a:pos x="37" y="12"/>
                </a:cxn>
                <a:cxn ang="0">
                  <a:pos x="33" y="6"/>
                </a:cxn>
                <a:cxn ang="0">
                  <a:pos x="30" y="0"/>
                </a:cxn>
                <a:cxn ang="0">
                  <a:pos x="16" y="8"/>
                </a:cxn>
                <a:cxn ang="0">
                  <a:pos x="8" y="12"/>
                </a:cxn>
                <a:cxn ang="0">
                  <a:pos x="0" y="20"/>
                </a:cxn>
                <a:cxn ang="0">
                  <a:pos x="4" y="24"/>
                </a:cxn>
                <a:cxn ang="0">
                  <a:pos x="8" y="30"/>
                </a:cxn>
              </a:cxnLst>
              <a:rect l="0" t="0" r="r" b="b"/>
              <a:pathLst>
                <a:path w="37" h="36">
                  <a:moveTo>
                    <a:pt x="8" y="30"/>
                  </a:moveTo>
                  <a:lnTo>
                    <a:pt x="0" y="36"/>
                  </a:lnTo>
                  <a:lnTo>
                    <a:pt x="12" y="24"/>
                  </a:lnTo>
                  <a:lnTo>
                    <a:pt x="28" y="20"/>
                  </a:lnTo>
                  <a:lnTo>
                    <a:pt x="37" y="12"/>
                  </a:lnTo>
                  <a:lnTo>
                    <a:pt x="33" y="6"/>
                  </a:lnTo>
                  <a:lnTo>
                    <a:pt x="30" y="0"/>
                  </a:lnTo>
                  <a:lnTo>
                    <a:pt x="16" y="8"/>
                  </a:lnTo>
                  <a:lnTo>
                    <a:pt x="8" y="12"/>
                  </a:lnTo>
                  <a:lnTo>
                    <a:pt x="0" y="20"/>
                  </a:lnTo>
                  <a:lnTo>
                    <a:pt x="4" y="24"/>
                  </a:lnTo>
                  <a:lnTo>
                    <a:pt x="8" y="3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58" name="Freeform 43"/>
            <p:cNvSpPr>
              <a:spLocks/>
            </p:cNvSpPr>
            <p:nvPr/>
          </p:nvSpPr>
          <p:spPr bwMode="auto">
            <a:xfrm>
              <a:off x="3421801" y="4812182"/>
              <a:ext cx="144850" cy="34356"/>
            </a:xfrm>
            <a:custGeom>
              <a:avLst/>
              <a:gdLst/>
              <a:ahLst/>
              <a:cxnLst>
                <a:cxn ang="0">
                  <a:pos x="9" y="31"/>
                </a:cxn>
                <a:cxn ang="0">
                  <a:pos x="11" y="37"/>
                </a:cxn>
                <a:cxn ang="0">
                  <a:pos x="25" y="31"/>
                </a:cxn>
                <a:cxn ang="0">
                  <a:pos x="33" y="25"/>
                </a:cxn>
                <a:cxn ang="0">
                  <a:pos x="35" y="23"/>
                </a:cxn>
                <a:cxn ang="0">
                  <a:pos x="47" y="22"/>
                </a:cxn>
                <a:cxn ang="0">
                  <a:pos x="57" y="18"/>
                </a:cxn>
                <a:cxn ang="0">
                  <a:pos x="82" y="12"/>
                </a:cxn>
                <a:cxn ang="0">
                  <a:pos x="94" y="14"/>
                </a:cxn>
                <a:cxn ang="0">
                  <a:pos x="104" y="16"/>
                </a:cxn>
                <a:cxn ang="0">
                  <a:pos x="114" y="18"/>
                </a:cxn>
                <a:cxn ang="0">
                  <a:pos x="122" y="22"/>
                </a:cxn>
                <a:cxn ang="0">
                  <a:pos x="131" y="23"/>
                </a:cxn>
                <a:cxn ang="0">
                  <a:pos x="139" y="27"/>
                </a:cxn>
                <a:cxn ang="0">
                  <a:pos x="147" y="33"/>
                </a:cxn>
                <a:cxn ang="0">
                  <a:pos x="161" y="37"/>
                </a:cxn>
                <a:cxn ang="0">
                  <a:pos x="169" y="41"/>
                </a:cxn>
                <a:cxn ang="0">
                  <a:pos x="171" y="35"/>
                </a:cxn>
                <a:cxn ang="0">
                  <a:pos x="173" y="29"/>
                </a:cxn>
                <a:cxn ang="0">
                  <a:pos x="165" y="25"/>
                </a:cxn>
                <a:cxn ang="0">
                  <a:pos x="159" y="22"/>
                </a:cxn>
                <a:cxn ang="0">
                  <a:pos x="151" y="16"/>
                </a:cxn>
                <a:cxn ang="0">
                  <a:pos x="139" y="12"/>
                </a:cxn>
                <a:cxn ang="0">
                  <a:pos x="129" y="10"/>
                </a:cxn>
                <a:cxn ang="0">
                  <a:pos x="118" y="6"/>
                </a:cxn>
                <a:cxn ang="0">
                  <a:pos x="104" y="4"/>
                </a:cxn>
                <a:cxn ang="0">
                  <a:pos x="94" y="2"/>
                </a:cxn>
                <a:cxn ang="0">
                  <a:pos x="82" y="0"/>
                </a:cxn>
                <a:cxn ang="0">
                  <a:pos x="49" y="6"/>
                </a:cxn>
                <a:cxn ang="0">
                  <a:pos x="39" y="10"/>
                </a:cxn>
                <a:cxn ang="0">
                  <a:pos x="31" y="12"/>
                </a:cxn>
                <a:cxn ang="0">
                  <a:pos x="17" y="18"/>
                </a:cxn>
                <a:cxn ang="0">
                  <a:pos x="9" y="23"/>
                </a:cxn>
                <a:cxn ang="0">
                  <a:pos x="0" y="29"/>
                </a:cxn>
                <a:cxn ang="0">
                  <a:pos x="6" y="25"/>
                </a:cxn>
                <a:cxn ang="0">
                  <a:pos x="9" y="31"/>
                </a:cxn>
              </a:cxnLst>
              <a:rect l="0" t="0" r="r" b="b"/>
              <a:pathLst>
                <a:path w="173" h="41">
                  <a:moveTo>
                    <a:pt x="9" y="31"/>
                  </a:moveTo>
                  <a:lnTo>
                    <a:pt x="11" y="37"/>
                  </a:lnTo>
                  <a:lnTo>
                    <a:pt x="25" y="31"/>
                  </a:lnTo>
                  <a:lnTo>
                    <a:pt x="33" y="25"/>
                  </a:lnTo>
                  <a:lnTo>
                    <a:pt x="35" y="23"/>
                  </a:lnTo>
                  <a:lnTo>
                    <a:pt x="47" y="22"/>
                  </a:lnTo>
                  <a:lnTo>
                    <a:pt x="57" y="18"/>
                  </a:lnTo>
                  <a:lnTo>
                    <a:pt x="82" y="12"/>
                  </a:lnTo>
                  <a:lnTo>
                    <a:pt x="94" y="14"/>
                  </a:lnTo>
                  <a:lnTo>
                    <a:pt x="104" y="16"/>
                  </a:lnTo>
                  <a:lnTo>
                    <a:pt x="114" y="18"/>
                  </a:lnTo>
                  <a:lnTo>
                    <a:pt x="122" y="22"/>
                  </a:lnTo>
                  <a:lnTo>
                    <a:pt x="131" y="23"/>
                  </a:lnTo>
                  <a:lnTo>
                    <a:pt x="139" y="27"/>
                  </a:lnTo>
                  <a:lnTo>
                    <a:pt x="147" y="33"/>
                  </a:lnTo>
                  <a:lnTo>
                    <a:pt x="161" y="37"/>
                  </a:lnTo>
                  <a:lnTo>
                    <a:pt x="169" y="41"/>
                  </a:lnTo>
                  <a:lnTo>
                    <a:pt x="171" y="35"/>
                  </a:lnTo>
                  <a:lnTo>
                    <a:pt x="173" y="29"/>
                  </a:lnTo>
                  <a:lnTo>
                    <a:pt x="165" y="25"/>
                  </a:lnTo>
                  <a:lnTo>
                    <a:pt x="159" y="22"/>
                  </a:lnTo>
                  <a:lnTo>
                    <a:pt x="151" y="16"/>
                  </a:lnTo>
                  <a:lnTo>
                    <a:pt x="139" y="12"/>
                  </a:lnTo>
                  <a:lnTo>
                    <a:pt x="129" y="10"/>
                  </a:lnTo>
                  <a:lnTo>
                    <a:pt x="118" y="6"/>
                  </a:lnTo>
                  <a:lnTo>
                    <a:pt x="104" y="4"/>
                  </a:lnTo>
                  <a:lnTo>
                    <a:pt x="94" y="2"/>
                  </a:lnTo>
                  <a:lnTo>
                    <a:pt x="82" y="0"/>
                  </a:lnTo>
                  <a:lnTo>
                    <a:pt x="49" y="6"/>
                  </a:lnTo>
                  <a:lnTo>
                    <a:pt x="39" y="10"/>
                  </a:lnTo>
                  <a:lnTo>
                    <a:pt x="31" y="12"/>
                  </a:lnTo>
                  <a:lnTo>
                    <a:pt x="17" y="18"/>
                  </a:lnTo>
                  <a:lnTo>
                    <a:pt x="9" y="23"/>
                  </a:lnTo>
                  <a:lnTo>
                    <a:pt x="0" y="29"/>
                  </a:lnTo>
                  <a:lnTo>
                    <a:pt x="6" y="25"/>
                  </a:lnTo>
                  <a:lnTo>
                    <a:pt x="9" y="3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59" name="Freeform 44"/>
            <p:cNvSpPr>
              <a:spLocks/>
            </p:cNvSpPr>
            <p:nvPr/>
          </p:nvSpPr>
          <p:spPr bwMode="auto">
            <a:xfrm>
              <a:off x="3561628" y="4836482"/>
              <a:ext cx="36003" cy="28490"/>
            </a:xfrm>
            <a:custGeom>
              <a:avLst/>
              <a:gdLst/>
              <a:ahLst/>
              <a:cxnLst>
                <a:cxn ang="0">
                  <a:pos x="4" y="6"/>
                </a:cxn>
                <a:cxn ang="0">
                  <a:pos x="0" y="12"/>
                </a:cxn>
                <a:cxn ang="0">
                  <a:pos x="4" y="16"/>
                </a:cxn>
                <a:cxn ang="0">
                  <a:pos x="14" y="18"/>
                </a:cxn>
                <a:cxn ang="0">
                  <a:pos x="18" y="20"/>
                </a:cxn>
                <a:cxn ang="0">
                  <a:pos x="23" y="26"/>
                </a:cxn>
                <a:cxn ang="0">
                  <a:pos x="31" y="30"/>
                </a:cxn>
                <a:cxn ang="0">
                  <a:pos x="35" y="34"/>
                </a:cxn>
                <a:cxn ang="0">
                  <a:pos x="39" y="30"/>
                </a:cxn>
                <a:cxn ang="0">
                  <a:pos x="43" y="26"/>
                </a:cxn>
                <a:cxn ang="0">
                  <a:pos x="35" y="18"/>
                </a:cxn>
                <a:cxn ang="0">
                  <a:pos x="27" y="14"/>
                </a:cxn>
                <a:cxn ang="0">
                  <a:pos x="21" y="8"/>
                </a:cxn>
                <a:cxn ang="0">
                  <a:pos x="18" y="6"/>
                </a:cxn>
                <a:cxn ang="0">
                  <a:pos x="16" y="4"/>
                </a:cxn>
                <a:cxn ang="0">
                  <a:pos x="14" y="4"/>
                </a:cxn>
                <a:cxn ang="0">
                  <a:pos x="6" y="0"/>
                </a:cxn>
                <a:cxn ang="0">
                  <a:pos x="4" y="6"/>
                </a:cxn>
              </a:cxnLst>
              <a:rect l="0" t="0" r="r" b="b"/>
              <a:pathLst>
                <a:path w="43" h="34">
                  <a:moveTo>
                    <a:pt x="4" y="6"/>
                  </a:moveTo>
                  <a:lnTo>
                    <a:pt x="0" y="12"/>
                  </a:lnTo>
                  <a:lnTo>
                    <a:pt x="4" y="16"/>
                  </a:lnTo>
                  <a:lnTo>
                    <a:pt x="14" y="18"/>
                  </a:lnTo>
                  <a:lnTo>
                    <a:pt x="18" y="20"/>
                  </a:lnTo>
                  <a:lnTo>
                    <a:pt x="23" y="26"/>
                  </a:lnTo>
                  <a:lnTo>
                    <a:pt x="31" y="30"/>
                  </a:lnTo>
                  <a:lnTo>
                    <a:pt x="35" y="34"/>
                  </a:lnTo>
                  <a:lnTo>
                    <a:pt x="39" y="30"/>
                  </a:lnTo>
                  <a:lnTo>
                    <a:pt x="43" y="26"/>
                  </a:lnTo>
                  <a:lnTo>
                    <a:pt x="35" y="18"/>
                  </a:lnTo>
                  <a:lnTo>
                    <a:pt x="27" y="14"/>
                  </a:lnTo>
                  <a:lnTo>
                    <a:pt x="21" y="8"/>
                  </a:lnTo>
                  <a:lnTo>
                    <a:pt x="18" y="6"/>
                  </a:lnTo>
                  <a:lnTo>
                    <a:pt x="16" y="4"/>
                  </a:lnTo>
                  <a:lnTo>
                    <a:pt x="14" y="4"/>
                  </a:lnTo>
                  <a:lnTo>
                    <a:pt x="6" y="0"/>
                  </a:lnTo>
                  <a:lnTo>
                    <a:pt x="4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60" name="Freeform 45"/>
            <p:cNvSpPr>
              <a:spLocks/>
            </p:cNvSpPr>
            <p:nvPr/>
          </p:nvSpPr>
          <p:spPr bwMode="auto">
            <a:xfrm>
              <a:off x="3590933" y="4856593"/>
              <a:ext cx="26793" cy="24300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8" y="18"/>
                </a:cxn>
                <a:cxn ang="0">
                  <a:pos x="24" y="29"/>
                </a:cxn>
                <a:cxn ang="0">
                  <a:pos x="28" y="24"/>
                </a:cxn>
                <a:cxn ang="0">
                  <a:pos x="32" y="18"/>
                </a:cxn>
                <a:cxn ang="0">
                  <a:pos x="8" y="0"/>
                </a:cxn>
                <a:cxn ang="0">
                  <a:pos x="4" y="6"/>
                </a:cxn>
                <a:cxn ang="0">
                  <a:pos x="0" y="10"/>
                </a:cxn>
              </a:cxnLst>
              <a:rect l="0" t="0" r="r" b="b"/>
              <a:pathLst>
                <a:path w="32" h="29">
                  <a:moveTo>
                    <a:pt x="0" y="10"/>
                  </a:moveTo>
                  <a:lnTo>
                    <a:pt x="8" y="18"/>
                  </a:lnTo>
                  <a:lnTo>
                    <a:pt x="24" y="29"/>
                  </a:lnTo>
                  <a:lnTo>
                    <a:pt x="28" y="24"/>
                  </a:lnTo>
                  <a:lnTo>
                    <a:pt x="32" y="18"/>
                  </a:lnTo>
                  <a:lnTo>
                    <a:pt x="8" y="0"/>
                  </a:lnTo>
                  <a:lnTo>
                    <a:pt x="4" y="6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61" name="Freeform 46"/>
            <p:cNvSpPr>
              <a:spLocks/>
            </p:cNvSpPr>
            <p:nvPr/>
          </p:nvSpPr>
          <p:spPr bwMode="auto">
            <a:xfrm>
              <a:off x="3611027" y="4866648"/>
              <a:ext cx="17583" cy="24300"/>
            </a:xfrm>
            <a:custGeom>
              <a:avLst/>
              <a:gdLst/>
              <a:ahLst/>
              <a:cxnLst>
                <a:cxn ang="0">
                  <a:pos x="4" y="12"/>
                </a:cxn>
                <a:cxn ang="0">
                  <a:pos x="0" y="16"/>
                </a:cxn>
                <a:cxn ang="0">
                  <a:pos x="14" y="29"/>
                </a:cxn>
                <a:cxn ang="0">
                  <a:pos x="18" y="25"/>
                </a:cxn>
                <a:cxn ang="0">
                  <a:pos x="21" y="21"/>
                </a:cxn>
                <a:cxn ang="0">
                  <a:pos x="0" y="0"/>
                </a:cxn>
                <a:cxn ang="0">
                  <a:pos x="8" y="6"/>
                </a:cxn>
                <a:cxn ang="0">
                  <a:pos x="4" y="12"/>
                </a:cxn>
              </a:cxnLst>
              <a:rect l="0" t="0" r="r" b="b"/>
              <a:pathLst>
                <a:path w="21" h="29">
                  <a:moveTo>
                    <a:pt x="4" y="12"/>
                  </a:moveTo>
                  <a:lnTo>
                    <a:pt x="0" y="16"/>
                  </a:lnTo>
                  <a:lnTo>
                    <a:pt x="14" y="29"/>
                  </a:lnTo>
                  <a:lnTo>
                    <a:pt x="18" y="25"/>
                  </a:lnTo>
                  <a:lnTo>
                    <a:pt x="21" y="21"/>
                  </a:lnTo>
                  <a:lnTo>
                    <a:pt x="0" y="0"/>
                  </a:lnTo>
                  <a:lnTo>
                    <a:pt x="8" y="6"/>
                  </a:lnTo>
                  <a:lnTo>
                    <a:pt x="4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62" name="Freeform 47"/>
            <p:cNvSpPr>
              <a:spLocks/>
            </p:cNvSpPr>
            <p:nvPr/>
          </p:nvSpPr>
          <p:spPr bwMode="auto">
            <a:xfrm>
              <a:off x="3622749" y="4882569"/>
              <a:ext cx="12559" cy="15083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7" y="18"/>
                </a:cxn>
                <a:cxn ang="0">
                  <a:pos x="7" y="18"/>
                </a:cxn>
                <a:cxn ang="0">
                  <a:pos x="11" y="12"/>
                </a:cxn>
                <a:cxn ang="0">
                  <a:pos x="15" y="6"/>
                </a:cxn>
                <a:cxn ang="0">
                  <a:pos x="7" y="0"/>
                </a:cxn>
                <a:cxn ang="0">
                  <a:pos x="4" y="6"/>
                </a:cxn>
                <a:cxn ang="0">
                  <a:pos x="0" y="10"/>
                </a:cxn>
              </a:cxnLst>
              <a:rect l="0" t="0" r="r" b="b"/>
              <a:pathLst>
                <a:path w="15" h="18">
                  <a:moveTo>
                    <a:pt x="0" y="10"/>
                  </a:moveTo>
                  <a:lnTo>
                    <a:pt x="7" y="18"/>
                  </a:lnTo>
                  <a:lnTo>
                    <a:pt x="7" y="18"/>
                  </a:lnTo>
                  <a:lnTo>
                    <a:pt x="11" y="12"/>
                  </a:lnTo>
                  <a:lnTo>
                    <a:pt x="15" y="6"/>
                  </a:lnTo>
                  <a:lnTo>
                    <a:pt x="7" y="0"/>
                  </a:lnTo>
                  <a:lnTo>
                    <a:pt x="4" y="6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63" name="Freeform 48"/>
            <p:cNvSpPr>
              <a:spLocks/>
            </p:cNvSpPr>
            <p:nvPr/>
          </p:nvSpPr>
          <p:spPr bwMode="auto">
            <a:xfrm>
              <a:off x="3628610" y="4882569"/>
              <a:ext cx="11722" cy="18435"/>
            </a:xfrm>
            <a:custGeom>
              <a:avLst/>
              <a:gdLst/>
              <a:ahLst/>
              <a:cxnLst>
                <a:cxn ang="0">
                  <a:pos x="4" y="12"/>
                </a:cxn>
                <a:cxn ang="0">
                  <a:pos x="0" y="16"/>
                </a:cxn>
                <a:cxn ang="0">
                  <a:pos x="6" y="22"/>
                </a:cxn>
                <a:cxn ang="0">
                  <a:pos x="10" y="18"/>
                </a:cxn>
                <a:cxn ang="0">
                  <a:pos x="14" y="14"/>
                </a:cxn>
                <a:cxn ang="0">
                  <a:pos x="0" y="0"/>
                </a:cxn>
                <a:cxn ang="0">
                  <a:pos x="8" y="6"/>
                </a:cxn>
                <a:cxn ang="0">
                  <a:pos x="4" y="12"/>
                </a:cxn>
              </a:cxnLst>
              <a:rect l="0" t="0" r="r" b="b"/>
              <a:pathLst>
                <a:path w="14" h="22">
                  <a:moveTo>
                    <a:pt x="4" y="12"/>
                  </a:moveTo>
                  <a:lnTo>
                    <a:pt x="0" y="16"/>
                  </a:lnTo>
                  <a:lnTo>
                    <a:pt x="6" y="22"/>
                  </a:lnTo>
                  <a:lnTo>
                    <a:pt x="10" y="18"/>
                  </a:lnTo>
                  <a:lnTo>
                    <a:pt x="14" y="14"/>
                  </a:lnTo>
                  <a:lnTo>
                    <a:pt x="0" y="0"/>
                  </a:lnTo>
                  <a:lnTo>
                    <a:pt x="8" y="6"/>
                  </a:lnTo>
                  <a:lnTo>
                    <a:pt x="4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64" name="Freeform 49"/>
            <p:cNvSpPr>
              <a:spLocks/>
            </p:cNvSpPr>
            <p:nvPr/>
          </p:nvSpPr>
          <p:spPr bwMode="auto">
            <a:xfrm>
              <a:off x="3633634" y="4892624"/>
              <a:ext cx="11722" cy="13407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6" y="16"/>
                </a:cxn>
                <a:cxn ang="0">
                  <a:pos x="6" y="16"/>
                </a:cxn>
                <a:cxn ang="0">
                  <a:pos x="10" y="10"/>
                </a:cxn>
                <a:cxn ang="0">
                  <a:pos x="14" y="4"/>
                </a:cxn>
                <a:cxn ang="0">
                  <a:pos x="8" y="0"/>
                </a:cxn>
                <a:cxn ang="0">
                  <a:pos x="4" y="6"/>
                </a:cxn>
                <a:cxn ang="0">
                  <a:pos x="0" y="10"/>
                </a:cxn>
              </a:cxnLst>
              <a:rect l="0" t="0" r="r" b="b"/>
              <a:pathLst>
                <a:path w="14" h="16">
                  <a:moveTo>
                    <a:pt x="0" y="10"/>
                  </a:moveTo>
                  <a:lnTo>
                    <a:pt x="6" y="16"/>
                  </a:lnTo>
                  <a:lnTo>
                    <a:pt x="6" y="16"/>
                  </a:lnTo>
                  <a:lnTo>
                    <a:pt x="10" y="10"/>
                  </a:lnTo>
                  <a:lnTo>
                    <a:pt x="14" y="4"/>
                  </a:lnTo>
                  <a:lnTo>
                    <a:pt x="8" y="0"/>
                  </a:lnTo>
                  <a:lnTo>
                    <a:pt x="4" y="6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65" name="Freeform 50"/>
            <p:cNvSpPr>
              <a:spLocks/>
            </p:cNvSpPr>
            <p:nvPr/>
          </p:nvSpPr>
          <p:spPr bwMode="auto">
            <a:xfrm>
              <a:off x="3638658" y="4892624"/>
              <a:ext cx="33491" cy="37707"/>
            </a:xfrm>
            <a:custGeom>
              <a:avLst/>
              <a:gdLst/>
              <a:ahLst/>
              <a:cxnLst>
                <a:cxn ang="0">
                  <a:pos x="4" y="10"/>
                </a:cxn>
                <a:cxn ang="0">
                  <a:pos x="0" y="14"/>
                </a:cxn>
                <a:cxn ang="0">
                  <a:pos x="32" y="45"/>
                </a:cxn>
                <a:cxn ang="0">
                  <a:pos x="36" y="42"/>
                </a:cxn>
                <a:cxn ang="0">
                  <a:pos x="40" y="38"/>
                </a:cxn>
                <a:cxn ang="0">
                  <a:pos x="2" y="0"/>
                </a:cxn>
                <a:cxn ang="0">
                  <a:pos x="8" y="4"/>
                </a:cxn>
                <a:cxn ang="0">
                  <a:pos x="4" y="10"/>
                </a:cxn>
              </a:cxnLst>
              <a:rect l="0" t="0" r="r" b="b"/>
              <a:pathLst>
                <a:path w="40" h="45">
                  <a:moveTo>
                    <a:pt x="4" y="10"/>
                  </a:moveTo>
                  <a:lnTo>
                    <a:pt x="0" y="14"/>
                  </a:lnTo>
                  <a:lnTo>
                    <a:pt x="32" y="45"/>
                  </a:lnTo>
                  <a:lnTo>
                    <a:pt x="36" y="42"/>
                  </a:lnTo>
                  <a:lnTo>
                    <a:pt x="40" y="38"/>
                  </a:lnTo>
                  <a:lnTo>
                    <a:pt x="2" y="0"/>
                  </a:lnTo>
                  <a:lnTo>
                    <a:pt x="8" y="4"/>
                  </a:lnTo>
                  <a:lnTo>
                    <a:pt x="4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66" name="Freeform 51"/>
            <p:cNvSpPr>
              <a:spLocks/>
            </p:cNvSpPr>
            <p:nvPr/>
          </p:nvSpPr>
          <p:spPr bwMode="auto">
            <a:xfrm>
              <a:off x="3663776" y="4924466"/>
              <a:ext cx="19258" cy="19273"/>
            </a:xfrm>
            <a:custGeom>
              <a:avLst/>
              <a:gdLst/>
              <a:ahLst/>
              <a:cxnLst>
                <a:cxn ang="0">
                  <a:pos x="6" y="4"/>
                </a:cxn>
                <a:cxn ang="0">
                  <a:pos x="0" y="7"/>
                </a:cxn>
                <a:cxn ang="0">
                  <a:pos x="6" y="15"/>
                </a:cxn>
                <a:cxn ang="0">
                  <a:pos x="16" y="23"/>
                </a:cxn>
                <a:cxn ang="0">
                  <a:pos x="19" y="17"/>
                </a:cxn>
                <a:cxn ang="0">
                  <a:pos x="23" y="11"/>
                </a:cxn>
                <a:cxn ang="0">
                  <a:pos x="18" y="7"/>
                </a:cxn>
                <a:cxn ang="0">
                  <a:pos x="18" y="7"/>
                </a:cxn>
                <a:cxn ang="0">
                  <a:pos x="10" y="0"/>
                </a:cxn>
                <a:cxn ang="0">
                  <a:pos x="6" y="4"/>
                </a:cxn>
              </a:cxnLst>
              <a:rect l="0" t="0" r="r" b="b"/>
              <a:pathLst>
                <a:path w="23" h="23">
                  <a:moveTo>
                    <a:pt x="6" y="4"/>
                  </a:moveTo>
                  <a:lnTo>
                    <a:pt x="0" y="7"/>
                  </a:lnTo>
                  <a:lnTo>
                    <a:pt x="6" y="15"/>
                  </a:lnTo>
                  <a:lnTo>
                    <a:pt x="16" y="23"/>
                  </a:lnTo>
                  <a:lnTo>
                    <a:pt x="19" y="17"/>
                  </a:lnTo>
                  <a:lnTo>
                    <a:pt x="23" y="11"/>
                  </a:lnTo>
                  <a:lnTo>
                    <a:pt x="18" y="7"/>
                  </a:lnTo>
                  <a:lnTo>
                    <a:pt x="18" y="7"/>
                  </a:lnTo>
                  <a:lnTo>
                    <a:pt x="10" y="0"/>
                  </a:lnTo>
                  <a:lnTo>
                    <a:pt x="6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67" name="Freeform 52"/>
            <p:cNvSpPr>
              <a:spLocks/>
            </p:cNvSpPr>
            <p:nvPr/>
          </p:nvSpPr>
          <p:spPr bwMode="auto">
            <a:xfrm>
              <a:off x="3677173" y="4929494"/>
              <a:ext cx="25956" cy="32680"/>
            </a:xfrm>
            <a:custGeom>
              <a:avLst/>
              <a:gdLst/>
              <a:ahLst/>
              <a:cxnLst>
                <a:cxn ang="0">
                  <a:pos x="3" y="11"/>
                </a:cxn>
                <a:cxn ang="0">
                  <a:pos x="0" y="15"/>
                </a:cxn>
                <a:cxn ang="0">
                  <a:pos x="23" y="39"/>
                </a:cxn>
                <a:cxn ang="0">
                  <a:pos x="27" y="35"/>
                </a:cxn>
                <a:cxn ang="0">
                  <a:pos x="31" y="31"/>
                </a:cxn>
                <a:cxn ang="0">
                  <a:pos x="0" y="0"/>
                </a:cxn>
                <a:cxn ang="0">
                  <a:pos x="7" y="5"/>
                </a:cxn>
                <a:cxn ang="0">
                  <a:pos x="3" y="11"/>
                </a:cxn>
              </a:cxnLst>
              <a:rect l="0" t="0" r="r" b="b"/>
              <a:pathLst>
                <a:path w="31" h="39">
                  <a:moveTo>
                    <a:pt x="3" y="11"/>
                  </a:moveTo>
                  <a:lnTo>
                    <a:pt x="0" y="15"/>
                  </a:lnTo>
                  <a:lnTo>
                    <a:pt x="23" y="39"/>
                  </a:lnTo>
                  <a:lnTo>
                    <a:pt x="27" y="35"/>
                  </a:lnTo>
                  <a:lnTo>
                    <a:pt x="31" y="31"/>
                  </a:lnTo>
                  <a:lnTo>
                    <a:pt x="0" y="0"/>
                  </a:lnTo>
                  <a:lnTo>
                    <a:pt x="7" y="5"/>
                  </a:lnTo>
                  <a:lnTo>
                    <a:pt x="3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68" name="Freeform 53"/>
            <p:cNvSpPr>
              <a:spLocks/>
            </p:cNvSpPr>
            <p:nvPr/>
          </p:nvSpPr>
          <p:spPr bwMode="auto">
            <a:xfrm>
              <a:off x="3696430" y="4953794"/>
              <a:ext cx="13397" cy="15083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8" y="18"/>
                </a:cxn>
                <a:cxn ang="0">
                  <a:pos x="8" y="18"/>
                </a:cxn>
                <a:cxn ang="0">
                  <a:pos x="12" y="12"/>
                </a:cxn>
                <a:cxn ang="0">
                  <a:pos x="16" y="6"/>
                </a:cxn>
                <a:cxn ang="0">
                  <a:pos x="8" y="0"/>
                </a:cxn>
                <a:cxn ang="0">
                  <a:pos x="4" y="6"/>
                </a:cxn>
                <a:cxn ang="0">
                  <a:pos x="0" y="10"/>
                </a:cxn>
              </a:cxnLst>
              <a:rect l="0" t="0" r="r" b="b"/>
              <a:pathLst>
                <a:path w="16" h="18">
                  <a:moveTo>
                    <a:pt x="0" y="10"/>
                  </a:moveTo>
                  <a:lnTo>
                    <a:pt x="8" y="18"/>
                  </a:lnTo>
                  <a:lnTo>
                    <a:pt x="8" y="18"/>
                  </a:lnTo>
                  <a:lnTo>
                    <a:pt x="12" y="12"/>
                  </a:lnTo>
                  <a:lnTo>
                    <a:pt x="16" y="6"/>
                  </a:lnTo>
                  <a:lnTo>
                    <a:pt x="8" y="0"/>
                  </a:lnTo>
                  <a:lnTo>
                    <a:pt x="4" y="6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69" name="Freeform 54"/>
            <p:cNvSpPr>
              <a:spLocks/>
            </p:cNvSpPr>
            <p:nvPr/>
          </p:nvSpPr>
          <p:spPr bwMode="auto">
            <a:xfrm>
              <a:off x="3703129" y="4953794"/>
              <a:ext cx="18420" cy="25138"/>
            </a:xfrm>
            <a:custGeom>
              <a:avLst/>
              <a:gdLst/>
              <a:ahLst/>
              <a:cxnLst>
                <a:cxn ang="0">
                  <a:pos x="4" y="12"/>
                </a:cxn>
                <a:cxn ang="0">
                  <a:pos x="0" y="16"/>
                </a:cxn>
                <a:cxn ang="0">
                  <a:pos x="10" y="26"/>
                </a:cxn>
                <a:cxn ang="0">
                  <a:pos x="18" y="30"/>
                </a:cxn>
                <a:cxn ang="0">
                  <a:pos x="20" y="24"/>
                </a:cxn>
                <a:cxn ang="0">
                  <a:pos x="22" y="18"/>
                </a:cxn>
                <a:cxn ang="0">
                  <a:pos x="14" y="14"/>
                </a:cxn>
                <a:cxn ang="0">
                  <a:pos x="0" y="0"/>
                </a:cxn>
                <a:cxn ang="0">
                  <a:pos x="8" y="6"/>
                </a:cxn>
                <a:cxn ang="0">
                  <a:pos x="4" y="12"/>
                </a:cxn>
              </a:cxnLst>
              <a:rect l="0" t="0" r="r" b="b"/>
              <a:pathLst>
                <a:path w="22" h="30">
                  <a:moveTo>
                    <a:pt x="4" y="12"/>
                  </a:moveTo>
                  <a:lnTo>
                    <a:pt x="0" y="16"/>
                  </a:lnTo>
                  <a:lnTo>
                    <a:pt x="10" y="26"/>
                  </a:lnTo>
                  <a:lnTo>
                    <a:pt x="18" y="30"/>
                  </a:lnTo>
                  <a:lnTo>
                    <a:pt x="20" y="24"/>
                  </a:lnTo>
                  <a:lnTo>
                    <a:pt x="22" y="18"/>
                  </a:lnTo>
                  <a:lnTo>
                    <a:pt x="14" y="14"/>
                  </a:lnTo>
                  <a:lnTo>
                    <a:pt x="0" y="0"/>
                  </a:lnTo>
                  <a:lnTo>
                    <a:pt x="8" y="6"/>
                  </a:lnTo>
                  <a:lnTo>
                    <a:pt x="4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70" name="Freeform 55"/>
            <p:cNvSpPr>
              <a:spLocks/>
            </p:cNvSpPr>
            <p:nvPr/>
          </p:nvSpPr>
          <p:spPr bwMode="auto">
            <a:xfrm>
              <a:off x="3716525" y="4968877"/>
              <a:ext cx="15908" cy="15921"/>
            </a:xfrm>
            <a:custGeom>
              <a:avLst/>
              <a:gdLst/>
              <a:ahLst/>
              <a:cxnLst>
                <a:cxn ang="0">
                  <a:pos x="4" y="6"/>
                </a:cxn>
                <a:cxn ang="0">
                  <a:pos x="0" y="12"/>
                </a:cxn>
                <a:cxn ang="0">
                  <a:pos x="12" y="19"/>
                </a:cxn>
                <a:cxn ang="0">
                  <a:pos x="15" y="13"/>
                </a:cxn>
                <a:cxn ang="0">
                  <a:pos x="19" y="8"/>
                </a:cxn>
                <a:cxn ang="0">
                  <a:pos x="14" y="4"/>
                </a:cxn>
                <a:cxn ang="0">
                  <a:pos x="6" y="0"/>
                </a:cxn>
                <a:cxn ang="0">
                  <a:pos x="4" y="6"/>
                </a:cxn>
              </a:cxnLst>
              <a:rect l="0" t="0" r="r" b="b"/>
              <a:pathLst>
                <a:path w="19" h="19">
                  <a:moveTo>
                    <a:pt x="4" y="6"/>
                  </a:moveTo>
                  <a:lnTo>
                    <a:pt x="0" y="12"/>
                  </a:lnTo>
                  <a:lnTo>
                    <a:pt x="12" y="19"/>
                  </a:lnTo>
                  <a:lnTo>
                    <a:pt x="15" y="13"/>
                  </a:lnTo>
                  <a:lnTo>
                    <a:pt x="19" y="8"/>
                  </a:lnTo>
                  <a:lnTo>
                    <a:pt x="14" y="4"/>
                  </a:lnTo>
                  <a:lnTo>
                    <a:pt x="6" y="0"/>
                  </a:lnTo>
                  <a:lnTo>
                    <a:pt x="4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71" name="Freeform 56"/>
            <p:cNvSpPr>
              <a:spLocks/>
            </p:cNvSpPr>
            <p:nvPr/>
          </p:nvSpPr>
          <p:spPr bwMode="auto">
            <a:xfrm>
              <a:off x="3726573" y="4972229"/>
              <a:ext cx="10885" cy="15921"/>
            </a:xfrm>
            <a:custGeom>
              <a:avLst/>
              <a:gdLst/>
              <a:ahLst/>
              <a:cxnLst>
                <a:cxn ang="0">
                  <a:pos x="3" y="9"/>
                </a:cxn>
                <a:cxn ang="0">
                  <a:pos x="0" y="13"/>
                </a:cxn>
                <a:cxn ang="0">
                  <a:pos x="5" y="19"/>
                </a:cxn>
                <a:cxn ang="0">
                  <a:pos x="9" y="15"/>
                </a:cxn>
                <a:cxn ang="0">
                  <a:pos x="13" y="11"/>
                </a:cxn>
                <a:cxn ang="0">
                  <a:pos x="2" y="0"/>
                </a:cxn>
                <a:cxn ang="0">
                  <a:pos x="7" y="4"/>
                </a:cxn>
                <a:cxn ang="0">
                  <a:pos x="3" y="9"/>
                </a:cxn>
              </a:cxnLst>
              <a:rect l="0" t="0" r="r" b="b"/>
              <a:pathLst>
                <a:path w="13" h="19">
                  <a:moveTo>
                    <a:pt x="3" y="9"/>
                  </a:moveTo>
                  <a:lnTo>
                    <a:pt x="0" y="13"/>
                  </a:lnTo>
                  <a:lnTo>
                    <a:pt x="5" y="19"/>
                  </a:lnTo>
                  <a:lnTo>
                    <a:pt x="9" y="15"/>
                  </a:lnTo>
                  <a:lnTo>
                    <a:pt x="13" y="11"/>
                  </a:lnTo>
                  <a:lnTo>
                    <a:pt x="2" y="0"/>
                  </a:lnTo>
                  <a:lnTo>
                    <a:pt x="7" y="4"/>
                  </a:lnTo>
                  <a:lnTo>
                    <a:pt x="3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72" name="Freeform 57"/>
            <p:cNvSpPr>
              <a:spLocks/>
            </p:cNvSpPr>
            <p:nvPr/>
          </p:nvSpPr>
          <p:spPr bwMode="auto">
            <a:xfrm>
              <a:off x="3730759" y="4979770"/>
              <a:ext cx="11722" cy="13407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6" y="16"/>
                </a:cxn>
                <a:cxn ang="0">
                  <a:pos x="6" y="16"/>
                </a:cxn>
                <a:cxn ang="0">
                  <a:pos x="10" y="10"/>
                </a:cxn>
                <a:cxn ang="0">
                  <a:pos x="14" y="4"/>
                </a:cxn>
                <a:cxn ang="0">
                  <a:pos x="8" y="0"/>
                </a:cxn>
                <a:cxn ang="0">
                  <a:pos x="4" y="6"/>
                </a:cxn>
                <a:cxn ang="0">
                  <a:pos x="0" y="10"/>
                </a:cxn>
              </a:cxnLst>
              <a:rect l="0" t="0" r="r" b="b"/>
              <a:pathLst>
                <a:path w="14" h="16">
                  <a:moveTo>
                    <a:pt x="0" y="10"/>
                  </a:moveTo>
                  <a:lnTo>
                    <a:pt x="6" y="16"/>
                  </a:lnTo>
                  <a:lnTo>
                    <a:pt x="6" y="16"/>
                  </a:lnTo>
                  <a:lnTo>
                    <a:pt x="10" y="10"/>
                  </a:lnTo>
                  <a:lnTo>
                    <a:pt x="14" y="4"/>
                  </a:lnTo>
                  <a:lnTo>
                    <a:pt x="8" y="0"/>
                  </a:lnTo>
                  <a:lnTo>
                    <a:pt x="4" y="6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73" name="Freeform 58"/>
            <p:cNvSpPr>
              <a:spLocks/>
            </p:cNvSpPr>
            <p:nvPr/>
          </p:nvSpPr>
          <p:spPr bwMode="auto">
            <a:xfrm>
              <a:off x="3735783" y="4979770"/>
              <a:ext cx="20095" cy="23462"/>
            </a:xfrm>
            <a:custGeom>
              <a:avLst/>
              <a:gdLst/>
              <a:ahLst/>
              <a:cxnLst>
                <a:cxn ang="0">
                  <a:pos x="4" y="10"/>
                </a:cxn>
                <a:cxn ang="0">
                  <a:pos x="0" y="14"/>
                </a:cxn>
                <a:cxn ang="0">
                  <a:pos x="10" y="24"/>
                </a:cxn>
                <a:cxn ang="0">
                  <a:pos x="16" y="28"/>
                </a:cxn>
                <a:cxn ang="0">
                  <a:pos x="20" y="22"/>
                </a:cxn>
                <a:cxn ang="0">
                  <a:pos x="24" y="16"/>
                </a:cxn>
                <a:cxn ang="0">
                  <a:pos x="10" y="8"/>
                </a:cxn>
                <a:cxn ang="0">
                  <a:pos x="2" y="0"/>
                </a:cxn>
                <a:cxn ang="0">
                  <a:pos x="8" y="4"/>
                </a:cxn>
                <a:cxn ang="0">
                  <a:pos x="4" y="10"/>
                </a:cxn>
              </a:cxnLst>
              <a:rect l="0" t="0" r="r" b="b"/>
              <a:pathLst>
                <a:path w="24" h="28">
                  <a:moveTo>
                    <a:pt x="4" y="10"/>
                  </a:moveTo>
                  <a:lnTo>
                    <a:pt x="0" y="14"/>
                  </a:lnTo>
                  <a:lnTo>
                    <a:pt x="10" y="24"/>
                  </a:lnTo>
                  <a:lnTo>
                    <a:pt x="16" y="28"/>
                  </a:lnTo>
                  <a:lnTo>
                    <a:pt x="20" y="22"/>
                  </a:lnTo>
                  <a:lnTo>
                    <a:pt x="24" y="16"/>
                  </a:lnTo>
                  <a:lnTo>
                    <a:pt x="10" y="8"/>
                  </a:lnTo>
                  <a:lnTo>
                    <a:pt x="2" y="0"/>
                  </a:lnTo>
                  <a:lnTo>
                    <a:pt x="8" y="4"/>
                  </a:lnTo>
                  <a:lnTo>
                    <a:pt x="4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74" name="Freeform 59"/>
            <p:cNvSpPr>
              <a:spLocks/>
            </p:cNvSpPr>
            <p:nvPr/>
          </p:nvSpPr>
          <p:spPr bwMode="auto">
            <a:xfrm>
              <a:off x="3740806" y="4993177"/>
              <a:ext cx="20095" cy="13407"/>
            </a:xfrm>
            <a:custGeom>
              <a:avLst/>
              <a:gdLst/>
              <a:ahLst/>
              <a:cxnLst>
                <a:cxn ang="0">
                  <a:pos x="10" y="12"/>
                </a:cxn>
                <a:cxn ang="0">
                  <a:pos x="0" y="6"/>
                </a:cxn>
                <a:cxn ang="0">
                  <a:pos x="20" y="16"/>
                </a:cxn>
                <a:cxn ang="0">
                  <a:pos x="22" y="10"/>
                </a:cxn>
                <a:cxn ang="0">
                  <a:pos x="24" y="4"/>
                </a:cxn>
                <a:cxn ang="0">
                  <a:pos x="16" y="0"/>
                </a:cxn>
                <a:cxn ang="0">
                  <a:pos x="14" y="6"/>
                </a:cxn>
                <a:cxn ang="0">
                  <a:pos x="10" y="12"/>
                </a:cxn>
              </a:cxnLst>
              <a:rect l="0" t="0" r="r" b="b"/>
              <a:pathLst>
                <a:path w="24" h="16">
                  <a:moveTo>
                    <a:pt x="10" y="12"/>
                  </a:moveTo>
                  <a:lnTo>
                    <a:pt x="0" y="6"/>
                  </a:lnTo>
                  <a:lnTo>
                    <a:pt x="20" y="16"/>
                  </a:lnTo>
                  <a:lnTo>
                    <a:pt x="22" y="10"/>
                  </a:lnTo>
                  <a:lnTo>
                    <a:pt x="24" y="4"/>
                  </a:lnTo>
                  <a:lnTo>
                    <a:pt x="16" y="0"/>
                  </a:lnTo>
                  <a:lnTo>
                    <a:pt x="14" y="6"/>
                  </a:lnTo>
                  <a:lnTo>
                    <a:pt x="10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75" name="Freeform 60"/>
            <p:cNvSpPr>
              <a:spLocks/>
            </p:cNvSpPr>
            <p:nvPr/>
          </p:nvSpPr>
          <p:spPr bwMode="auto">
            <a:xfrm>
              <a:off x="3755878" y="4996529"/>
              <a:ext cx="37678" cy="21786"/>
            </a:xfrm>
            <a:custGeom>
              <a:avLst/>
              <a:gdLst/>
              <a:ahLst/>
              <a:cxnLst>
                <a:cxn ang="0">
                  <a:pos x="4" y="6"/>
                </a:cxn>
                <a:cxn ang="0">
                  <a:pos x="0" y="12"/>
                </a:cxn>
                <a:cxn ang="0">
                  <a:pos x="6" y="16"/>
                </a:cxn>
                <a:cxn ang="0">
                  <a:pos x="22" y="22"/>
                </a:cxn>
                <a:cxn ang="0">
                  <a:pos x="35" y="24"/>
                </a:cxn>
                <a:cxn ang="0">
                  <a:pos x="45" y="26"/>
                </a:cxn>
                <a:cxn ang="0">
                  <a:pos x="45" y="20"/>
                </a:cxn>
                <a:cxn ang="0">
                  <a:pos x="45" y="14"/>
                </a:cxn>
                <a:cxn ang="0">
                  <a:pos x="35" y="12"/>
                </a:cxn>
                <a:cxn ang="0">
                  <a:pos x="26" y="10"/>
                </a:cxn>
                <a:cxn ang="0">
                  <a:pos x="22" y="8"/>
                </a:cxn>
                <a:cxn ang="0">
                  <a:pos x="18" y="6"/>
                </a:cxn>
                <a:cxn ang="0">
                  <a:pos x="6" y="0"/>
                </a:cxn>
                <a:cxn ang="0">
                  <a:pos x="4" y="6"/>
                </a:cxn>
              </a:cxnLst>
              <a:rect l="0" t="0" r="r" b="b"/>
              <a:pathLst>
                <a:path w="45" h="26">
                  <a:moveTo>
                    <a:pt x="4" y="6"/>
                  </a:moveTo>
                  <a:lnTo>
                    <a:pt x="0" y="12"/>
                  </a:lnTo>
                  <a:lnTo>
                    <a:pt x="6" y="16"/>
                  </a:lnTo>
                  <a:lnTo>
                    <a:pt x="22" y="22"/>
                  </a:lnTo>
                  <a:lnTo>
                    <a:pt x="35" y="24"/>
                  </a:lnTo>
                  <a:lnTo>
                    <a:pt x="45" y="26"/>
                  </a:lnTo>
                  <a:lnTo>
                    <a:pt x="45" y="20"/>
                  </a:lnTo>
                  <a:lnTo>
                    <a:pt x="45" y="14"/>
                  </a:lnTo>
                  <a:lnTo>
                    <a:pt x="35" y="12"/>
                  </a:lnTo>
                  <a:lnTo>
                    <a:pt x="26" y="10"/>
                  </a:lnTo>
                  <a:lnTo>
                    <a:pt x="22" y="8"/>
                  </a:lnTo>
                  <a:lnTo>
                    <a:pt x="18" y="6"/>
                  </a:lnTo>
                  <a:lnTo>
                    <a:pt x="6" y="0"/>
                  </a:lnTo>
                  <a:lnTo>
                    <a:pt x="4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76" name="Freeform 61"/>
            <p:cNvSpPr>
              <a:spLocks/>
            </p:cNvSpPr>
            <p:nvPr/>
          </p:nvSpPr>
          <p:spPr bwMode="auto">
            <a:xfrm>
              <a:off x="3793555" y="5006585"/>
              <a:ext cx="18420" cy="13407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10" y="16"/>
                </a:cxn>
                <a:cxn ang="0">
                  <a:pos x="22" y="16"/>
                </a:cxn>
                <a:cxn ang="0">
                  <a:pos x="22" y="8"/>
                </a:cxn>
                <a:cxn ang="0">
                  <a:pos x="22" y="0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0" y="14"/>
                </a:cxn>
              </a:cxnLst>
              <a:rect l="0" t="0" r="r" b="b"/>
              <a:pathLst>
                <a:path w="22" h="16">
                  <a:moveTo>
                    <a:pt x="0" y="14"/>
                  </a:moveTo>
                  <a:lnTo>
                    <a:pt x="10" y="16"/>
                  </a:lnTo>
                  <a:lnTo>
                    <a:pt x="22" y="16"/>
                  </a:lnTo>
                  <a:lnTo>
                    <a:pt x="22" y="8"/>
                  </a:lnTo>
                  <a:lnTo>
                    <a:pt x="22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77" name="Freeform 62"/>
            <p:cNvSpPr>
              <a:spLocks/>
            </p:cNvSpPr>
            <p:nvPr/>
          </p:nvSpPr>
          <p:spPr bwMode="auto">
            <a:xfrm>
              <a:off x="3803603" y="4986474"/>
              <a:ext cx="74518" cy="33518"/>
            </a:xfrm>
            <a:custGeom>
              <a:avLst/>
              <a:gdLst/>
              <a:ahLst/>
              <a:cxnLst>
                <a:cxn ang="0">
                  <a:pos x="10" y="40"/>
                </a:cxn>
                <a:cxn ang="0">
                  <a:pos x="0" y="40"/>
                </a:cxn>
                <a:cxn ang="0">
                  <a:pos x="43" y="32"/>
                </a:cxn>
                <a:cxn ang="0">
                  <a:pos x="53" y="28"/>
                </a:cxn>
                <a:cxn ang="0">
                  <a:pos x="63" y="24"/>
                </a:cxn>
                <a:cxn ang="0">
                  <a:pos x="71" y="20"/>
                </a:cxn>
                <a:cxn ang="0">
                  <a:pos x="81" y="16"/>
                </a:cxn>
                <a:cxn ang="0">
                  <a:pos x="89" y="12"/>
                </a:cxn>
                <a:cxn ang="0">
                  <a:pos x="87" y="6"/>
                </a:cxn>
                <a:cxn ang="0">
                  <a:pos x="85" y="0"/>
                </a:cxn>
                <a:cxn ang="0">
                  <a:pos x="77" y="4"/>
                </a:cxn>
                <a:cxn ang="0">
                  <a:pos x="67" y="8"/>
                </a:cxn>
                <a:cxn ang="0">
                  <a:pos x="59" y="12"/>
                </a:cxn>
                <a:cxn ang="0">
                  <a:pos x="49" y="16"/>
                </a:cxn>
                <a:cxn ang="0">
                  <a:pos x="35" y="20"/>
                </a:cxn>
                <a:cxn ang="0">
                  <a:pos x="10" y="26"/>
                </a:cxn>
                <a:cxn ang="0">
                  <a:pos x="10" y="32"/>
                </a:cxn>
                <a:cxn ang="0">
                  <a:pos x="10" y="40"/>
                </a:cxn>
              </a:cxnLst>
              <a:rect l="0" t="0" r="r" b="b"/>
              <a:pathLst>
                <a:path w="89" h="40">
                  <a:moveTo>
                    <a:pt x="10" y="40"/>
                  </a:moveTo>
                  <a:lnTo>
                    <a:pt x="0" y="40"/>
                  </a:lnTo>
                  <a:lnTo>
                    <a:pt x="43" y="32"/>
                  </a:lnTo>
                  <a:lnTo>
                    <a:pt x="53" y="28"/>
                  </a:lnTo>
                  <a:lnTo>
                    <a:pt x="63" y="24"/>
                  </a:lnTo>
                  <a:lnTo>
                    <a:pt x="71" y="20"/>
                  </a:lnTo>
                  <a:lnTo>
                    <a:pt x="81" y="16"/>
                  </a:lnTo>
                  <a:lnTo>
                    <a:pt x="89" y="12"/>
                  </a:lnTo>
                  <a:lnTo>
                    <a:pt x="87" y="6"/>
                  </a:lnTo>
                  <a:lnTo>
                    <a:pt x="85" y="0"/>
                  </a:lnTo>
                  <a:lnTo>
                    <a:pt x="77" y="4"/>
                  </a:lnTo>
                  <a:lnTo>
                    <a:pt x="67" y="8"/>
                  </a:lnTo>
                  <a:lnTo>
                    <a:pt x="59" y="12"/>
                  </a:lnTo>
                  <a:lnTo>
                    <a:pt x="49" y="16"/>
                  </a:lnTo>
                  <a:lnTo>
                    <a:pt x="35" y="20"/>
                  </a:lnTo>
                  <a:lnTo>
                    <a:pt x="10" y="26"/>
                  </a:lnTo>
                  <a:lnTo>
                    <a:pt x="10" y="32"/>
                  </a:lnTo>
                  <a:lnTo>
                    <a:pt x="10" y="4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78" name="Freeform 63"/>
            <p:cNvSpPr>
              <a:spLocks/>
            </p:cNvSpPr>
            <p:nvPr/>
          </p:nvSpPr>
          <p:spPr bwMode="auto">
            <a:xfrm>
              <a:off x="3873097" y="4965525"/>
              <a:ext cx="39352" cy="31004"/>
            </a:xfrm>
            <a:custGeom>
              <a:avLst/>
              <a:gdLst/>
              <a:ahLst/>
              <a:cxnLst>
                <a:cxn ang="0">
                  <a:pos x="6" y="37"/>
                </a:cxn>
                <a:cxn ang="0">
                  <a:pos x="13" y="33"/>
                </a:cxn>
                <a:cxn ang="0">
                  <a:pos x="15" y="33"/>
                </a:cxn>
                <a:cxn ang="0">
                  <a:pos x="21" y="31"/>
                </a:cxn>
                <a:cxn ang="0">
                  <a:pos x="31" y="23"/>
                </a:cxn>
                <a:cxn ang="0">
                  <a:pos x="47" y="12"/>
                </a:cxn>
                <a:cxn ang="0">
                  <a:pos x="43" y="6"/>
                </a:cxn>
                <a:cxn ang="0">
                  <a:pos x="39" y="0"/>
                </a:cxn>
                <a:cxn ang="0">
                  <a:pos x="23" y="12"/>
                </a:cxn>
                <a:cxn ang="0">
                  <a:pos x="9" y="19"/>
                </a:cxn>
                <a:cxn ang="0">
                  <a:pos x="4" y="21"/>
                </a:cxn>
                <a:cxn ang="0">
                  <a:pos x="0" y="25"/>
                </a:cxn>
                <a:cxn ang="0">
                  <a:pos x="4" y="31"/>
                </a:cxn>
                <a:cxn ang="0">
                  <a:pos x="6" y="37"/>
                </a:cxn>
              </a:cxnLst>
              <a:rect l="0" t="0" r="r" b="b"/>
              <a:pathLst>
                <a:path w="47" h="37">
                  <a:moveTo>
                    <a:pt x="6" y="37"/>
                  </a:moveTo>
                  <a:lnTo>
                    <a:pt x="13" y="33"/>
                  </a:lnTo>
                  <a:lnTo>
                    <a:pt x="15" y="33"/>
                  </a:lnTo>
                  <a:lnTo>
                    <a:pt x="21" y="31"/>
                  </a:lnTo>
                  <a:lnTo>
                    <a:pt x="31" y="23"/>
                  </a:lnTo>
                  <a:lnTo>
                    <a:pt x="47" y="12"/>
                  </a:lnTo>
                  <a:lnTo>
                    <a:pt x="43" y="6"/>
                  </a:lnTo>
                  <a:lnTo>
                    <a:pt x="39" y="0"/>
                  </a:lnTo>
                  <a:lnTo>
                    <a:pt x="23" y="12"/>
                  </a:lnTo>
                  <a:lnTo>
                    <a:pt x="9" y="19"/>
                  </a:lnTo>
                  <a:lnTo>
                    <a:pt x="4" y="21"/>
                  </a:lnTo>
                  <a:lnTo>
                    <a:pt x="0" y="25"/>
                  </a:lnTo>
                  <a:lnTo>
                    <a:pt x="4" y="31"/>
                  </a:lnTo>
                  <a:lnTo>
                    <a:pt x="6" y="3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79" name="Freeform 64"/>
            <p:cNvSpPr>
              <a:spLocks/>
            </p:cNvSpPr>
            <p:nvPr/>
          </p:nvSpPr>
          <p:spPr bwMode="auto">
            <a:xfrm>
              <a:off x="3905751" y="4948767"/>
              <a:ext cx="24281" cy="31004"/>
            </a:xfrm>
            <a:custGeom>
              <a:avLst/>
              <a:gdLst/>
              <a:ahLst/>
              <a:cxnLst>
                <a:cxn ang="0">
                  <a:pos x="8" y="32"/>
                </a:cxn>
                <a:cxn ang="0">
                  <a:pos x="0" y="37"/>
                </a:cxn>
                <a:cxn ang="0">
                  <a:pos x="29" y="8"/>
                </a:cxn>
                <a:cxn ang="0">
                  <a:pos x="26" y="4"/>
                </a:cxn>
                <a:cxn ang="0">
                  <a:pos x="22" y="0"/>
                </a:cxn>
                <a:cxn ang="0">
                  <a:pos x="0" y="22"/>
                </a:cxn>
                <a:cxn ang="0">
                  <a:pos x="4" y="26"/>
                </a:cxn>
                <a:cxn ang="0">
                  <a:pos x="8" y="32"/>
                </a:cxn>
              </a:cxnLst>
              <a:rect l="0" t="0" r="r" b="b"/>
              <a:pathLst>
                <a:path w="29" h="37">
                  <a:moveTo>
                    <a:pt x="8" y="32"/>
                  </a:moveTo>
                  <a:lnTo>
                    <a:pt x="0" y="37"/>
                  </a:lnTo>
                  <a:lnTo>
                    <a:pt x="29" y="8"/>
                  </a:lnTo>
                  <a:lnTo>
                    <a:pt x="26" y="4"/>
                  </a:lnTo>
                  <a:lnTo>
                    <a:pt x="22" y="0"/>
                  </a:lnTo>
                  <a:lnTo>
                    <a:pt x="0" y="22"/>
                  </a:lnTo>
                  <a:lnTo>
                    <a:pt x="4" y="26"/>
                  </a:lnTo>
                  <a:lnTo>
                    <a:pt x="8" y="3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80" name="Freeform 65"/>
            <p:cNvSpPr>
              <a:spLocks/>
            </p:cNvSpPr>
            <p:nvPr/>
          </p:nvSpPr>
          <p:spPr bwMode="auto">
            <a:xfrm>
              <a:off x="3924172" y="4942063"/>
              <a:ext cx="12559" cy="15083"/>
            </a:xfrm>
            <a:custGeom>
              <a:avLst/>
              <a:gdLst/>
              <a:ahLst/>
              <a:cxnLst>
                <a:cxn ang="0">
                  <a:pos x="4" y="12"/>
                </a:cxn>
                <a:cxn ang="0">
                  <a:pos x="7" y="18"/>
                </a:cxn>
                <a:cxn ang="0">
                  <a:pos x="15" y="12"/>
                </a:cxn>
                <a:cxn ang="0">
                  <a:pos x="11" y="6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0" y="8"/>
                </a:cxn>
                <a:cxn ang="0">
                  <a:pos x="4" y="12"/>
                </a:cxn>
              </a:cxnLst>
              <a:rect l="0" t="0" r="r" b="b"/>
              <a:pathLst>
                <a:path w="15" h="18">
                  <a:moveTo>
                    <a:pt x="4" y="12"/>
                  </a:moveTo>
                  <a:lnTo>
                    <a:pt x="7" y="18"/>
                  </a:lnTo>
                  <a:lnTo>
                    <a:pt x="15" y="12"/>
                  </a:lnTo>
                  <a:lnTo>
                    <a:pt x="11" y="6"/>
                  </a:lnTo>
                  <a:lnTo>
                    <a:pt x="7" y="0"/>
                  </a:lnTo>
                  <a:lnTo>
                    <a:pt x="7" y="0"/>
                  </a:lnTo>
                  <a:lnTo>
                    <a:pt x="0" y="8"/>
                  </a:lnTo>
                  <a:lnTo>
                    <a:pt x="4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81" name="Freeform 66"/>
            <p:cNvSpPr>
              <a:spLocks/>
            </p:cNvSpPr>
            <p:nvPr/>
          </p:nvSpPr>
          <p:spPr bwMode="auto">
            <a:xfrm>
              <a:off x="3930033" y="4917763"/>
              <a:ext cx="33491" cy="39383"/>
            </a:xfrm>
            <a:custGeom>
              <a:avLst/>
              <a:gdLst/>
              <a:ahLst/>
              <a:cxnLst>
                <a:cxn ang="0">
                  <a:pos x="8" y="41"/>
                </a:cxn>
                <a:cxn ang="0">
                  <a:pos x="0" y="47"/>
                </a:cxn>
                <a:cxn ang="0">
                  <a:pos x="40" y="8"/>
                </a:cxn>
                <a:cxn ang="0">
                  <a:pos x="36" y="4"/>
                </a:cxn>
                <a:cxn ang="0">
                  <a:pos x="32" y="0"/>
                </a:cxn>
                <a:cxn ang="0">
                  <a:pos x="0" y="31"/>
                </a:cxn>
                <a:cxn ang="0">
                  <a:pos x="4" y="35"/>
                </a:cxn>
                <a:cxn ang="0">
                  <a:pos x="8" y="41"/>
                </a:cxn>
              </a:cxnLst>
              <a:rect l="0" t="0" r="r" b="b"/>
              <a:pathLst>
                <a:path w="40" h="47">
                  <a:moveTo>
                    <a:pt x="8" y="41"/>
                  </a:moveTo>
                  <a:lnTo>
                    <a:pt x="0" y="47"/>
                  </a:lnTo>
                  <a:lnTo>
                    <a:pt x="40" y="8"/>
                  </a:lnTo>
                  <a:lnTo>
                    <a:pt x="36" y="4"/>
                  </a:lnTo>
                  <a:lnTo>
                    <a:pt x="32" y="0"/>
                  </a:lnTo>
                  <a:lnTo>
                    <a:pt x="0" y="31"/>
                  </a:lnTo>
                  <a:lnTo>
                    <a:pt x="4" y="35"/>
                  </a:lnTo>
                  <a:lnTo>
                    <a:pt x="8" y="4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82" name="Freeform 67"/>
            <p:cNvSpPr>
              <a:spLocks/>
            </p:cNvSpPr>
            <p:nvPr/>
          </p:nvSpPr>
          <p:spPr bwMode="auto">
            <a:xfrm>
              <a:off x="3956826" y="4909383"/>
              <a:ext cx="15071" cy="16759"/>
            </a:xfrm>
            <a:custGeom>
              <a:avLst/>
              <a:gdLst/>
              <a:ahLst/>
              <a:cxnLst>
                <a:cxn ang="0">
                  <a:pos x="4" y="14"/>
                </a:cxn>
                <a:cxn ang="0">
                  <a:pos x="8" y="20"/>
                </a:cxn>
                <a:cxn ang="0">
                  <a:pos x="18" y="12"/>
                </a:cxn>
                <a:cxn ang="0">
                  <a:pos x="14" y="6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4" y="14"/>
                </a:cxn>
              </a:cxnLst>
              <a:rect l="0" t="0" r="r" b="b"/>
              <a:pathLst>
                <a:path w="18" h="20">
                  <a:moveTo>
                    <a:pt x="4" y="14"/>
                  </a:moveTo>
                  <a:lnTo>
                    <a:pt x="8" y="20"/>
                  </a:lnTo>
                  <a:lnTo>
                    <a:pt x="18" y="12"/>
                  </a:lnTo>
                  <a:lnTo>
                    <a:pt x="14" y="6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0" y="10"/>
                  </a:lnTo>
                  <a:lnTo>
                    <a:pt x="4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83" name="Freeform 68"/>
            <p:cNvSpPr>
              <a:spLocks/>
            </p:cNvSpPr>
            <p:nvPr/>
          </p:nvSpPr>
          <p:spPr bwMode="auto">
            <a:xfrm>
              <a:off x="3963524" y="4906032"/>
              <a:ext cx="13397" cy="20111"/>
            </a:xfrm>
            <a:custGeom>
              <a:avLst/>
              <a:gdLst/>
              <a:ahLst/>
              <a:cxnLst>
                <a:cxn ang="0">
                  <a:pos x="10" y="16"/>
                </a:cxn>
                <a:cxn ang="0">
                  <a:pos x="0" y="24"/>
                </a:cxn>
                <a:cxn ang="0">
                  <a:pos x="16" y="8"/>
                </a:cxn>
                <a:cxn ang="0">
                  <a:pos x="12" y="4"/>
                </a:cxn>
                <a:cxn ang="0">
                  <a:pos x="8" y="0"/>
                </a:cxn>
                <a:cxn ang="0">
                  <a:pos x="2" y="6"/>
                </a:cxn>
                <a:cxn ang="0">
                  <a:pos x="6" y="10"/>
                </a:cxn>
                <a:cxn ang="0">
                  <a:pos x="10" y="16"/>
                </a:cxn>
              </a:cxnLst>
              <a:rect l="0" t="0" r="r" b="b"/>
              <a:pathLst>
                <a:path w="16" h="24">
                  <a:moveTo>
                    <a:pt x="10" y="16"/>
                  </a:moveTo>
                  <a:lnTo>
                    <a:pt x="0" y="24"/>
                  </a:lnTo>
                  <a:lnTo>
                    <a:pt x="16" y="8"/>
                  </a:lnTo>
                  <a:lnTo>
                    <a:pt x="12" y="4"/>
                  </a:lnTo>
                  <a:lnTo>
                    <a:pt x="8" y="0"/>
                  </a:lnTo>
                  <a:lnTo>
                    <a:pt x="2" y="6"/>
                  </a:lnTo>
                  <a:lnTo>
                    <a:pt x="6" y="10"/>
                  </a:lnTo>
                  <a:lnTo>
                    <a:pt x="10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84" name="Freeform 69"/>
            <p:cNvSpPr>
              <a:spLocks/>
            </p:cNvSpPr>
            <p:nvPr/>
          </p:nvSpPr>
          <p:spPr bwMode="auto">
            <a:xfrm>
              <a:off x="3970222" y="4899328"/>
              <a:ext cx="12559" cy="15083"/>
            </a:xfrm>
            <a:custGeom>
              <a:avLst/>
              <a:gdLst/>
              <a:ahLst/>
              <a:cxnLst>
                <a:cxn ang="0">
                  <a:pos x="4" y="12"/>
                </a:cxn>
                <a:cxn ang="0">
                  <a:pos x="8" y="18"/>
                </a:cxn>
                <a:cxn ang="0">
                  <a:pos x="15" y="12"/>
                </a:cxn>
                <a:cxn ang="0">
                  <a:pos x="11" y="6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0" y="8"/>
                </a:cxn>
                <a:cxn ang="0">
                  <a:pos x="4" y="12"/>
                </a:cxn>
              </a:cxnLst>
              <a:rect l="0" t="0" r="r" b="b"/>
              <a:pathLst>
                <a:path w="15" h="18">
                  <a:moveTo>
                    <a:pt x="4" y="12"/>
                  </a:moveTo>
                  <a:lnTo>
                    <a:pt x="8" y="18"/>
                  </a:lnTo>
                  <a:lnTo>
                    <a:pt x="15" y="12"/>
                  </a:lnTo>
                  <a:lnTo>
                    <a:pt x="11" y="6"/>
                  </a:lnTo>
                  <a:lnTo>
                    <a:pt x="8" y="0"/>
                  </a:lnTo>
                  <a:lnTo>
                    <a:pt x="8" y="0"/>
                  </a:lnTo>
                  <a:lnTo>
                    <a:pt x="0" y="8"/>
                  </a:lnTo>
                  <a:lnTo>
                    <a:pt x="4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85" name="Freeform 70"/>
            <p:cNvSpPr>
              <a:spLocks/>
            </p:cNvSpPr>
            <p:nvPr/>
          </p:nvSpPr>
          <p:spPr bwMode="auto">
            <a:xfrm>
              <a:off x="3976920" y="4887597"/>
              <a:ext cx="19258" cy="26814"/>
            </a:xfrm>
            <a:custGeom>
              <a:avLst/>
              <a:gdLst/>
              <a:ahLst/>
              <a:cxnLst>
                <a:cxn ang="0">
                  <a:pos x="7" y="26"/>
                </a:cxn>
                <a:cxn ang="0">
                  <a:pos x="0" y="32"/>
                </a:cxn>
                <a:cxn ang="0">
                  <a:pos x="23" y="8"/>
                </a:cxn>
                <a:cxn ang="0">
                  <a:pos x="19" y="4"/>
                </a:cxn>
                <a:cxn ang="0">
                  <a:pos x="15" y="0"/>
                </a:cxn>
                <a:cxn ang="0">
                  <a:pos x="0" y="16"/>
                </a:cxn>
                <a:cxn ang="0">
                  <a:pos x="3" y="20"/>
                </a:cxn>
                <a:cxn ang="0">
                  <a:pos x="7" y="26"/>
                </a:cxn>
              </a:cxnLst>
              <a:rect l="0" t="0" r="r" b="b"/>
              <a:pathLst>
                <a:path w="23" h="32">
                  <a:moveTo>
                    <a:pt x="7" y="26"/>
                  </a:moveTo>
                  <a:lnTo>
                    <a:pt x="0" y="32"/>
                  </a:lnTo>
                  <a:lnTo>
                    <a:pt x="23" y="8"/>
                  </a:lnTo>
                  <a:lnTo>
                    <a:pt x="19" y="4"/>
                  </a:lnTo>
                  <a:lnTo>
                    <a:pt x="15" y="0"/>
                  </a:lnTo>
                  <a:lnTo>
                    <a:pt x="0" y="16"/>
                  </a:lnTo>
                  <a:lnTo>
                    <a:pt x="3" y="20"/>
                  </a:lnTo>
                  <a:lnTo>
                    <a:pt x="7" y="2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86" name="Freeform 71"/>
            <p:cNvSpPr>
              <a:spLocks/>
            </p:cNvSpPr>
            <p:nvPr/>
          </p:nvSpPr>
          <p:spPr bwMode="auto">
            <a:xfrm>
              <a:off x="3989480" y="4880893"/>
              <a:ext cx="13397" cy="15083"/>
            </a:xfrm>
            <a:custGeom>
              <a:avLst/>
              <a:gdLst/>
              <a:ahLst/>
              <a:cxnLst>
                <a:cxn ang="0">
                  <a:pos x="4" y="12"/>
                </a:cxn>
                <a:cxn ang="0">
                  <a:pos x="8" y="18"/>
                </a:cxn>
                <a:cxn ang="0">
                  <a:pos x="16" y="12"/>
                </a:cxn>
                <a:cxn ang="0">
                  <a:pos x="12" y="6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0" y="8"/>
                </a:cxn>
                <a:cxn ang="0">
                  <a:pos x="4" y="12"/>
                </a:cxn>
              </a:cxnLst>
              <a:rect l="0" t="0" r="r" b="b"/>
              <a:pathLst>
                <a:path w="16" h="18">
                  <a:moveTo>
                    <a:pt x="4" y="12"/>
                  </a:moveTo>
                  <a:lnTo>
                    <a:pt x="8" y="18"/>
                  </a:lnTo>
                  <a:lnTo>
                    <a:pt x="16" y="12"/>
                  </a:lnTo>
                  <a:lnTo>
                    <a:pt x="12" y="6"/>
                  </a:lnTo>
                  <a:lnTo>
                    <a:pt x="8" y="0"/>
                  </a:lnTo>
                  <a:lnTo>
                    <a:pt x="8" y="0"/>
                  </a:lnTo>
                  <a:lnTo>
                    <a:pt x="0" y="8"/>
                  </a:lnTo>
                  <a:lnTo>
                    <a:pt x="4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87" name="Freeform 72"/>
            <p:cNvSpPr>
              <a:spLocks/>
            </p:cNvSpPr>
            <p:nvPr/>
          </p:nvSpPr>
          <p:spPr bwMode="auto">
            <a:xfrm>
              <a:off x="3996178" y="4876704"/>
              <a:ext cx="13397" cy="19273"/>
            </a:xfrm>
            <a:custGeom>
              <a:avLst/>
              <a:gdLst/>
              <a:ahLst/>
              <a:cxnLst>
                <a:cxn ang="0">
                  <a:pos x="8" y="17"/>
                </a:cxn>
                <a:cxn ang="0">
                  <a:pos x="0" y="23"/>
                </a:cxn>
                <a:cxn ang="0">
                  <a:pos x="16" y="7"/>
                </a:cxn>
                <a:cxn ang="0">
                  <a:pos x="12" y="4"/>
                </a:cxn>
                <a:cxn ang="0">
                  <a:pos x="8" y="0"/>
                </a:cxn>
                <a:cxn ang="0">
                  <a:pos x="0" y="7"/>
                </a:cxn>
                <a:cxn ang="0">
                  <a:pos x="4" y="11"/>
                </a:cxn>
                <a:cxn ang="0">
                  <a:pos x="8" y="17"/>
                </a:cxn>
              </a:cxnLst>
              <a:rect l="0" t="0" r="r" b="b"/>
              <a:pathLst>
                <a:path w="16" h="23">
                  <a:moveTo>
                    <a:pt x="8" y="17"/>
                  </a:moveTo>
                  <a:lnTo>
                    <a:pt x="0" y="23"/>
                  </a:lnTo>
                  <a:lnTo>
                    <a:pt x="16" y="7"/>
                  </a:lnTo>
                  <a:lnTo>
                    <a:pt x="12" y="4"/>
                  </a:lnTo>
                  <a:lnTo>
                    <a:pt x="8" y="0"/>
                  </a:lnTo>
                  <a:lnTo>
                    <a:pt x="0" y="7"/>
                  </a:lnTo>
                  <a:lnTo>
                    <a:pt x="4" y="11"/>
                  </a:lnTo>
                  <a:lnTo>
                    <a:pt x="8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88" name="Freeform 73"/>
            <p:cNvSpPr>
              <a:spLocks/>
            </p:cNvSpPr>
            <p:nvPr/>
          </p:nvSpPr>
          <p:spPr bwMode="auto">
            <a:xfrm>
              <a:off x="4001202" y="4843186"/>
              <a:ext cx="46051" cy="39383"/>
            </a:xfrm>
            <a:custGeom>
              <a:avLst/>
              <a:gdLst/>
              <a:ahLst/>
              <a:cxnLst>
                <a:cxn ang="0">
                  <a:pos x="10" y="47"/>
                </a:cxn>
                <a:cxn ang="0">
                  <a:pos x="18" y="40"/>
                </a:cxn>
                <a:cxn ang="0">
                  <a:pos x="18" y="40"/>
                </a:cxn>
                <a:cxn ang="0">
                  <a:pos x="55" y="12"/>
                </a:cxn>
                <a:cxn ang="0">
                  <a:pos x="51" y="6"/>
                </a:cxn>
                <a:cxn ang="0">
                  <a:pos x="47" y="0"/>
                </a:cxn>
                <a:cxn ang="0">
                  <a:pos x="6" y="32"/>
                </a:cxn>
                <a:cxn ang="0">
                  <a:pos x="0" y="40"/>
                </a:cxn>
                <a:cxn ang="0">
                  <a:pos x="6" y="44"/>
                </a:cxn>
                <a:cxn ang="0">
                  <a:pos x="10" y="47"/>
                </a:cxn>
              </a:cxnLst>
              <a:rect l="0" t="0" r="r" b="b"/>
              <a:pathLst>
                <a:path w="55" h="47">
                  <a:moveTo>
                    <a:pt x="10" y="47"/>
                  </a:moveTo>
                  <a:lnTo>
                    <a:pt x="18" y="40"/>
                  </a:lnTo>
                  <a:lnTo>
                    <a:pt x="18" y="40"/>
                  </a:lnTo>
                  <a:lnTo>
                    <a:pt x="55" y="12"/>
                  </a:lnTo>
                  <a:lnTo>
                    <a:pt x="51" y="6"/>
                  </a:lnTo>
                  <a:lnTo>
                    <a:pt x="47" y="0"/>
                  </a:lnTo>
                  <a:lnTo>
                    <a:pt x="6" y="32"/>
                  </a:lnTo>
                  <a:lnTo>
                    <a:pt x="0" y="40"/>
                  </a:lnTo>
                  <a:lnTo>
                    <a:pt x="6" y="44"/>
                  </a:lnTo>
                  <a:lnTo>
                    <a:pt x="10" y="4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89" name="Freeform 74"/>
            <p:cNvSpPr>
              <a:spLocks/>
            </p:cNvSpPr>
            <p:nvPr/>
          </p:nvSpPr>
          <p:spPr bwMode="auto">
            <a:xfrm>
              <a:off x="4037205" y="4836482"/>
              <a:ext cx="23444" cy="16759"/>
            </a:xfrm>
            <a:custGeom>
              <a:avLst/>
              <a:gdLst/>
              <a:ahLst/>
              <a:cxnLst>
                <a:cxn ang="0">
                  <a:pos x="8" y="14"/>
                </a:cxn>
                <a:cxn ang="0">
                  <a:pos x="10" y="20"/>
                </a:cxn>
                <a:cxn ang="0">
                  <a:pos x="14" y="18"/>
                </a:cxn>
                <a:cxn ang="0">
                  <a:pos x="24" y="16"/>
                </a:cxn>
                <a:cxn ang="0">
                  <a:pos x="28" y="12"/>
                </a:cxn>
                <a:cxn ang="0">
                  <a:pos x="24" y="6"/>
                </a:cxn>
                <a:cxn ang="0">
                  <a:pos x="20" y="0"/>
                </a:cxn>
                <a:cxn ang="0">
                  <a:pos x="12" y="4"/>
                </a:cxn>
                <a:cxn ang="0">
                  <a:pos x="10" y="6"/>
                </a:cxn>
                <a:cxn ang="0">
                  <a:pos x="0" y="10"/>
                </a:cxn>
                <a:cxn ang="0">
                  <a:pos x="4" y="8"/>
                </a:cxn>
                <a:cxn ang="0">
                  <a:pos x="8" y="14"/>
                </a:cxn>
              </a:cxnLst>
              <a:rect l="0" t="0" r="r" b="b"/>
              <a:pathLst>
                <a:path w="28" h="20">
                  <a:moveTo>
                    <a:pt x="8" y="14"/>
                  </a:moveTo>
                  <a:lnTo>
                    <a:pt x="10" y="20"/>
                  </a:lnTo>
                  <a:lnTo>
                    <a:pt x="14" y="18"/>
                  </a:lnTo>
                  <a:lnTo>
                    <a:pt x="24" y="16"/>
                  </a:lnTo>
                  <a:lnTo>
                    <a:pt x="28" y="12"/>
                  </a:lnTo>
                  <a:lnTo>
                    <a:pt x="24" y="6"/>
                  </a:lnTo>
                  <a:lnTo>
                    <a:pt x="20" y="0"/>
                  </a:lnTo>
                  <a:lnTo>
                    <a:pt x="12" y="4"/>
                  </a:lnTo>
                  <a:lnTo>
                    <a:pt x="10" y="6"/>
                  </a:lnTo>
                  <a:lnTo>
                    <a:pt x="0" y="10"/>
                  </a:lnTo>
                  <a:lnTo>
                    <a:pt x="4" y="8"/>
                  </a:lnTo>
                  <a:lnTo>
                    <a:pt x="8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90" name="Freeform 75"/>
            <p:cNvSpPr>
              <a:spLocks/>
            </p:cNvSpPr>
            <p:nvPr/>
          </p:nvSpPr>
          <p:spPr bwMode="auto">
            <a:xfrm>
              <a:off x="4048927" y="4812182"/>
              <a:ext cx="139826" cy="34356"/>
            </a:xfrm>
            <a:custGeom>
              <a:avLst/>
              <a:gdLst/>
              <a:ahLst/>
              <a:cxnLst>
                <a:cxn ang="0">
                  <a:pos x="10" y="35"/>
                </a:cxn>
                <a:cxn ang="0">
                  <a:pos x="12" y="41"/>
                </a:cxn>
                <a:cxn ang="0">
                  <a:pos x="34" y="31"/>
                </a:cxn>
                <a:cxn ang="0">
                  <a:pos x="41" y="25"/>
                </a:cxn>
                <a:cxn ang="0">
                  <a:pos x="43" y="23"/>
                </a:cxn>
                <a:cxn ang="0">
                  <a:pos x="55" y="22"/>
                </a:cxn>
                <a:cxn ang="0">
                  <a:pos x="65" y="18"/>
                </a:cxn>
                <a:cxn ang="0">
                  <a:pos x="91" y="12"/>
                </a:cxn>
                <a:cxn ang="0">
                  <a:pos x="100" y="14"/>
                </a:cxn>
                <a:cxn ang="0">
                  <a:pos x="112" y="16"/>
                </a:cxn>
                <a:cxn ang="0">
                  <a:pos x="118" y="18"/>
                </a:cxn>
                <a:cxn ang="0">
                  <a:pos x="130" y="22"/>
                </a:cxn>
                <a:cxn ang="0">
                  <a:pos x="140" y="23"/>
                </a:cxn>
                <a:cxn ang="0">
                  <a:pos x="146" y="25"/>
                </a:cxn>
                <a:cxn ang="0">
                  <a:pos x="159" y="33"/>
                </a:cxn>
                <a:cxn ang="0">
                  <a:pos x="163" y="27"/>
                </a:cxn>
                <a:cxn ang="0">
                  <a:pos x="167" y="22"/>
                </a:cxn>
                <a:cxn ang="0">
                  <a:pos x="161" y="18"/>
                </a:cxn>
                <a:cxn ang="0">
                  <a:pos x="148" y="12"/>
                </a:cxn>
                <a:cxn ang="0">
                  <a:pos x="138" y="10"/>
                </a:cxn>
                <a:cxn ang="0">
                  <a:pos x="126" y="6"/>
                </a:cxn>
                <a:cxn ang="0">
                  <a:pos x="112" y="4"/>
                </a:cxn>
                <a:cxn ang="0">
                  <a:pos x="100" y="2"/>
                </a:cxn>
                <a:cxn ang="0">
                  <a:pos x="91" y="0"/>
                </a:cxn>
                <a:cxn ang="0">
                  <a:pos x="57" y="6"/>
                </a:cxn>
                <a:cxn ang="0">
                  <a:pos x="47" y="10"/>
                </a:cxn>
                <a:cxn ang="0">
                  <a:pos x="39" y="12"/>
                </a:cxn>
                <a:cxn ang="0">
                  <a:pos x="26" y="18"/>
                </a:cxn>
                <a:cxn ang="0">
                  <a:pos x="18" y="23"/>
                </a:cxn>
                <a:cxn ang="0">
                  <a:pos x="0" y="33"/>
                </a:cxn>
                <a:cxn ang="0">
                  <a:pos x="6" y="29"/>
                </a:cxn>
                <a:cxn ang="0">
                  <a:pos x="10" y="35"/>
                </a:cxn>
              </a:cxnLst>
              <a:rect l="0" t="0" r="r" b="b"/>
              <a:pathLst>
                <a:path w="167" h="41">
                  <a:moveTo>
                    <a:pt x="10" y="35"/>
                  </a:moveTo>
                  <a:lnTo>
                    <a:pt x="12" y="41"/>
                  </a:lnTo>
                  <a:lnTo>
                    <a:pt x="34" y="31"/>
                  </a:lnTo>
                  <a:lnTo>
                    <a:pt x="41" y="25"/>
                  </a:lnTo>
                  <a:lnTo>
                    <a:pt x="43" y="23"/>
                  </a:lnTo>
                  <a:lnTo>
                    <a:pt x="55" y="22"/>
                  </a:lnTo>
                  <a:lnTo>
                    <a:pt x="65" y="18"/>
                  </a:lnTo>
                  <a:lnTo>
                    <a:pt x="91" y="12"/>
                  </a:lnTo>
                  <a:lnTo>
                    <a:pt x="100" y="14"/>
                  </a:lnTo>
                  <a:lnTo>
                    <a:pt x="112" y="16"/>
                  </a:lnTo>
                  <a:lnTo>
                    <a:pt x="118" y="18"/>
                  </a:lnTo>
                  <a:lnTo>
                    <a:pt x="130" y="22"/>
                  </a:lnTo>
                  <a:lnTo>
                    <a:pt x="140" y="23"/>
                  </a:lnTo>
                  <a:lnTo>
                    <a:pt x="146" y="25"/>
                  </a:lnTo>
                  <a:lnTo>
                    <a:pt x="159" y="33"/>
                  </a:lnTo>
                  <a:lnTo>
                    <a:pt x="163" y="27"/>
                  </a:lnTo>
                  <a:lnTo>
                    <a:pt x="167" y="22"/>
                  </a:lnTo>
                  <a:lnTo>
                    <a:pt x="161" y="18"/>
                  </a:lnTo>
                  <a:lnTo>
                    <a:pt x="148" y="12"/>
                  </a:lnTo>
                  <a:lnTo>
                    <a:pt x="138" y="10"/>
                  </a:lnTo>
                  <a:lnTo>
                    <a:pt x="126" y="6"/>
                  </a:lnTo>
                  <a:lnTo>
                    <a:pt x="112" y="4"/>
                  </a:lnTo>
                  <a:lnTo>
                    <a:pt x="100" y="2"/>
                  </a:lnTo>
                  <a:lnTo>
                    <a:pt x="91" y="0"/>
                  </a:lnTo>
                  <a:lnTo>
                    <a:pt x="57" y="6"/>
                  </a:lnTo>
                  <a:lnTo>
                    <a:pt x="47" y="10"/>
                  </a:lnTo>
                  <a:lnTo>
                    <a:pt x="39" y="12"/>
                  </a:lnTo>
                  <a:lnTo>
                    <a:pt x="26" y="18"/>
                  </a:lnTo>
                  <a:lnTo>
                    <a:pt x="18" y="23"/>
                  </a:lnTo>
                  <a:lnTo>
                    <a:pt x="0" y="33"/>
                  </a:lnTo>
                  <a:lnTo>
                    <a:pt x="6" y="29"/>
                  </a:lnTo>
                  <a:lnTo>
                    <a:pt x="10" y="3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91" name="Freeform 76"/>
            <p:cNvSpPr>
              <a:spLocks/>
            </p:cNvSpPr>
            <p:nvPr/>
          </p:nvSpPr>
          <p:spPr bwMode="auto">
            <a:xfrm>
              <a:off x="4174519" y="4830617"/>
              <a:ext cx="25956" cy="15921"/>
            </a:xfrm>
            <a:custGeom>
              <a:avLst/>
              <a:gdLst/>
              <a:ahLst/>
              <a:cxnLst>
                <a:cxn ang="0">
                  <a:pos x="9" y="11"/>
                </a:cxn>
                <a:cxn ang="0">
                  <a:pos x="0" y="5"/>
                </a:cxn>
                <a:cxn ang="0">
                  <a:pos x="27" y="19"/>
                </a:cxn>
                <a:cxn ang="0">
                  <a:pos x="29" y="13"/>
                </a:cxn>
                <a:cxn ang="0">
                  <a:pos x="31" y="7"/>
                </a:cxn>
                <a:cxn ang="0">
                  <a:pos x="15" y="0"/>
                </a:cxn>
                <a:cxn ang="0">
                  <a:pos x="13" y="5"/>
                </a:cxn>
                <a:cxn ang="0">
                  <a:pos x="9" y="11"/>
                </a:cxn>
              </a:cxnLst>
              <a:rect l="0" t="0" r="r" b="b"/>
              <a:pathLst>
                <a:path w="31" h="19">
                  <a:moveTo>
                    <a:pt x="9" y="11"/>
                  </a:moveTo>
                  <a:lnTo>
                    <a:pt x="0" y="5"/>
                  </a:lnTo>
                  <a:lnTo>
                    <a:pt x="27" y="19"/>
                  </a:lnTo>
                  <a:lnTo>
                    <a:pt x="29" y="13"/>
                  </a:lnTo>
                  <a:lnTo>
                    <a:pt x="31" y="7"/>
                  </a:lnTo>
                  <a:lnTo>
                    <a:pt x="15" y="0"/>
                  </a:lnTo>
                  <a:lnTo>
                    <a:pt x="13" y="5"/>
                  </a:lnTo>
                  <a:lnTo>
                    <a:pt x="9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92" name="Freeform 77"/>
            <p:cNvSpPr>
              <a:spLocks/>
            </p:cNvSpPr>
            <p:nvPr/>
          </p:nvSpPr>
          <p:spPr bwMode="auto">
            <a:xfrm>
              <a:off x="4195452" y="4836482"/>
              <a:ext cx="51074" cy="40221"/>
            </a:xfrm>
            <a:custGeom>
              <a:avLst/>
              <a:gdLst/>
              <a:ahLst/>
              <a:cxnLst>
                <a:cxn ang="0">
                  <a:pos x="4" y="6"/>
                </a:cxn>
                <a:cxn ang="0">
                  <a:pos x="0" y="12"/>
                </a:cxn>
                <a:cxn ang="0">
                  <a:pos x="4" y="16"/>
                </a:cxn>
                <a:cxn ang="0">
                  <a:pos x="14" y="18"/>
                </a:cxn>
                <a:cxn ang="0">
                  <a:pos x="18" y="20"/>
                </a:cxn>
                <a:cxn ang="0">
                  <a:pos x="24" y="26"/>
                </a:cxn>
                <a:cxn ang="0">
                  <a:pos x="26" y="28"/>
                </a:cxn>
                <a:cxn ang="0">
                  <a:pos x="53" y="48"/>
                </a:cxn>
                <a:cxn ang="0">
                  <a:pos x="57" y="42"/>
                </a:cxn>
                <a:cxn ang="0">
                  <a:pos x="61" y="36"/>
                </a:cxn>
                <a:cxn ang="0">
                  <a:pos x="41" y="20"/>
                </a:cxn>
                <a:cxn ang="0">
                  <a:pos x="28" y="14"/>
                </a:cxn>
                <a:cxn ang="0">
                  <a:pos x="22" y="8"/>
                </a:cxn>
                <a:cxn ang="0">
                  <a:pos x="18" y="6"/>
                </a:cxn>
                <a:cxn ang="0">
                  <a:pos x="16" y="4"/>
                </a:cxn>
                <a:cxn ang="0">
                  <a:pos x="14" y="4"/>
                </a:cxn>
                <a:cxn ang="0">
                  <a:pos x="6" y="0"/>
                </a:cxn>
                <a:cxn ang="0">
                  <a:pos x="4" y="6"/>
                </a:cxn>
              </a:cxnLst>
              <a:rect l="0" t="0" r="r" b="b"/>
              <a:pathLst>
                <a:path w="61" h="48">
                  <a:moveTo>
                    <a:pt x="4" y="6"/>
                  </a:moveTo>
                  <a:lnTo>
                    <a:pt x="0" y="12"/>
                  </a:lnTo>
                  <a:lnTo>
                    <a:pt x="4" y="16"/>
                  </a:lnTo>
                  <a:lnTo>
                    <a:pt x="14" y="18"/>
                  </a:lnTo>
                  <a:lnTo>
                    <a:pt x="18" y="20"/>
                  </a:lnTo>
                  <a:lnTo>
                    <a:pt x="24" y="26"/>
                  </a:lnTo>
                  <a:lnTo>
                    <a:pt x="26" y="28"/>
                  </a:lnTo>
                  <a:lnTo>
                    <a:pt x="53" y="48"/>
                  </a:lnTo>
                  <a:lnTo>
                    <a:pt x="57" y="42"/>
                  </a:lnTo>
                  <a:lnTo>
                    <a:pt x="61" y="36"/>
                  </a:lnTo>
                  <a:lnTo>
                    <a:pt x="41" y="20"/>
                  </a:lnTo>
                  <a:lnTo>
                    <a:pt x="28" y="14"/>
                  </a:lnTo>
                  <a:lnTo>
                    <a:pt x="22" y="8"/>
                  </a:lnTo>
                  <a:lnTo>
                    <a:pt x="18" y="6"/>
                  </a:lnTo>
                  <a:lnTo>
                    <a:pt x="16" y="4"/>
                  </a:lnTo>
                  <a:lnTo>
                    <a:pt x="14" y="4"/>
                  </a:lnTo>
                  <a:lnTo>
                    <a:pt x="6" y="0"/>
                  </a:lnTo>
                  <a:lnTo>
                    <a:pt x="4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93" name="Freeform 78"/>
            <p:cNvSpPr>
              <a:spLocks/>
            </p:cNvSpPr>
            <p:nvPr/>
          </p:nvSpPr>
          <p:spPr bwMode="auto">
            <a:xfrm>
              <a:off x="4239828" y="4861621"/>
              <a:ext cx="33491" cy="39383"/>
            </a:xfrm>
            <a:custGeom>
              <a:avLst/>
              <a:gdLst/>
              <a:ahLst/>
              <a:cxnLst>
                <a:cxn ang="0">
                  <a:pos x="4" y="12"/>
                </a:cxn>
                <a:cxn ang="0">
                  <a:pos x="0" y="16"/>
                </a:cxn>
                <a:cxn ang="0">
                  <a:pos x="32" y="47"/>
                </a:cxn>
                <a:cxn ang="0">
                  <a:pos x="36" y="43"/>
                </a:cxn>
                <a:cxn ang="0">
                  <a:pos x="40" y="39"/>
                </a:cxn>
                <a:cxn ang="0">
                  <a:pos x="0" y="0"/>
                </a:cxn>
                <a:cxn ang="0">
                  <a:pos x="8" y="6"/>
                </a:cxn>
                <a:cxn ang="0">
                  <a:pos x="4" y="12"/>
                </a:cxn>
              </a:cxnLst>
              <a:rect l="0" t="0" r="r" b="b"/>
              <a:pathLst>
                <a:path w="40" h="47">
                  <a:moveTo>
                    <a:pt x="4" y="12"/>
                  </a:moveTo>
                  <a:lnTo>
                    <a:pt x="0" y="16"/>
                  </a:lnTo>
                  <a:lnTo>
                    <a:pt x="32" y="47"/>
                  </a:lnTo>
                  <a:lnTo>
                    <a:pt x="36" y="43"/>
                  </a:lnTo>
                  <a:lnTo>
                    <a:pt x="40" y="39"/>
                  </a:lnTo>
                  <a:lnTo>
                    <a:pt x="0" y="0"/>
                  </a:lnTo>
                  <a:lnTo>
                    <a:pt x="8" y="6"/>
                  </a:lnTo>
                  <a:lnTo>
                    <a:pt x="4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94" name="Freeform 79"/>
            <p:cNvSpPr>
              <a:spLocks/>
            </p:cNvSpPr>
            <p:nvPr/>
          </p:nvSpPr>
          <p:spPr bwMode="auto">
            <a:xfrm>
              <a:off x="4266621" y="4892624"/>
              <a:ext cx="30980" cy="31842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6" y="16"/>
                </a:cxn>
                <a:cxn ang="0">
                  <a:pos x="12" y="20"/>
                </a:cxn>
                <a:cxn ang="0">
                  <a:pos x="10" y="18"/>
                </a:cxn>
                <a:cxn ang="0">
                  <a:pos x="29" y="38"/>
                </a:cxn>
                <a:cxn ang="0">
                  <a:pos x="33" y="34"/>
                </a:cxn>
                <a:cxn ang="0">
                  <a:pos x="37" y="30"/>
                </a:cxn>
                <a:cxn ang="0">
                  <a:pos x="29" y="22"/>
                </a:cxn>
                <a:cxn ang="0">
                  <a:pos x="19" y="8"/>
                </a:cxn>
                <a:cxn ang="0">
                  <a:pos x="8" y="0"/>
                </a:cxn>
                <a:cxn ang="0">
                  <a:pos x="4" y="6"/>
                </a:cxn>
                <a:cxn ang="0">
                  <a:pos x="0" y="10"/>
                </a:cxn>
              </a:cxnLst>
              <a:rect l="0" t="0" r="r" b="b"/>
              <a:pathLst>
                <a:path w="37" h="38">
                  <a:moveTo>
                    <a:pt x="0" y="10"/>
                  </a:moveTo>
                  <a:lnTo>
                    <a:pt x="6" y="16"/>
                  </a:lnTo>
                  <a:lnTo>
                    <a:pt x="12" y="20"/>
                  </a:lnTo>
                  <a:lnTo>
                    <a:pt x="10" y="18"/>
                  </a:lnTo>
                  <a:lnTo>
                    <a:pt x="29" y="38"/>
                  </a:lnTo>
                  <a:lnTo>
                    <a:pt x="33" y="34"/>
                  </a:lnTo>
                  <a:lnTo>
                    <a:pt x="37" y="30"/>
                  </a:lnTo>
                  <a:lnTo>
                    <a:pt x="29" y="22"/>
                  </a:lnTo>
                  <a:lnTo>
                    <a:pt x="19" y="8"/>
                  </a:lnTo>
                  <a:lnTo>
                    <a:pt x="8" y="0"/>
                  </a:lnTo>
                  <a:lnTo>
                    <a:pt x="4" y="6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95" name="Freeform 80"/>
            <p:cNvSpPr>
              <a:spLocks/>
            </p:cNvSpPr>
            <p:nvPr/>
          </p:nvSpPr>
          <p:spPr bwMode="auto">
            <a:xfrm>
              <a:off x="4289227" y="4917763"/>
              <a:ext cx="15071" cy="12569"/>
            </a:xfrm>
            <a:custGeom>
              <a:avLst/>
              <a:gdLst/>
              <a:ahLst/>
              <a:cxnLst>
                <a:cxn ang="0">
                  <a:pos x="6" y="4"/>
                </a:cxn>
                <a:cxn ang="0">
                  <a:pos x="0" y="8"/>
                </a:cxn>
                <a:cxn ang="0">
                  <a:pos x="6" y="15"/>
                </a:cxn>
                <a:cxn ang="0">
                  <a:pos x="12" y="12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0" y="0"/>
                </a:cxn>
                <a:cxn ang="0">
                  <a:pos x="6" y="4"/>
                </a:cxn>
              </a:cxnLst>
              <a:rect l="0" t="0" r="r" b="b"/>
              <a:pathLst>
                <a:path w="18" h="15">
                  <a:moveTo>
                    <a:pt x="6" y="4"/>
                  </a:moveTo>
                  <a:lnTo>
                    <a:pt x="0" y="8"/>
                  </a:lnTo>
                  <a:lnTo>
                    <a:pt x="6" y="15"/>
                  </a:lnTo>
                  <a:lnTo>
                    <a:pt x="12" y="12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0" y="0"/>
                  </a:lnTo>
                  <a:lnTo>
                    <a:pt x="6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96" name="Freeform 81"/>
            <p:cNvSpPr>
              <a:spLocks/>
            </p:cNvSpPr>
            <p:nvPr/>
          </p:nvSpPr>
          <p:spPr bwMode="auto">
            <a:xfrm>
              <a:off x="4289227" y="4924466"/>
              <a:ext cx="20095" cy="12569"/>
            </a:xfrm>
            <a:custGeom>
              <a:avLst/>
              <a:gdLst/>
              <a:ahLst/>
              <a:cxnLst>
                <a:cxn ang="0">
                  <a:pos x="6" y="7"/>
                </a:cxn>
                <a:cxn ang="0">
                  <a:pos x="0" y="0"/>
                </a:cxn>
                <a:cxn ang="0">
                  <a:pos x="16" y="15"/>
                </a:cxn>
                <a:cxn ang="0">
                  <a:pos x="20" y="11"/>
                </a:cxn>
                <a:cxn ang="0">
                  <a:pos x="24" y="7"/>
                </a:cxn>
                <a:cxn ang="0">
                  <a:pos x="16" y="0"/>
                </a:cxn>
                <a:cxn ang="0">
                  <a:pos x="12" y="4"/>
                </a:cxn>
                <a:cxn ang="0">
                  <a:pos x="6" y="7"/>
                </a:cxn>
              </a:cxnLst>
              <a:rect l="0" t="0" r="r" b="b"/>
              <a:pathLst>
                <a:path w="24" h="15">
                  <a:moveTo>
                    <a:pt x="6" y="7"/>
                  </a:moveTo>
                  <a:lnTo>
                    <a:pt x="0" y="0"/>
                  </a:lnTo>
                  <a:lnTo>
                    <a:pt x="16" y="15"/>
                  </a:lnTo>
                  <a:lnTo>
                    <a:pt x="20" y="11"/>
                  </a:lnTo>
                  <a:lnTo>
                    <a:pt x="24" y="7"/>
                  </a:lnTo>
                  <a:lnTo>
                    <a:pt x="16" y="0"/>
                  </a:lnTo>
                  <a:lnTo>
                    <a:pt x="12" y="4"/>
                  </a:lnTo>
                  <a:lnTo>
                    <a:pt x="6" y="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97" name="Freeform 82"/>
            <p:cNvSpPr>
              <a:spLocks/>
            </p:cNvSpPr>
            <p:nvPr/>
          </p:nvSpPr>
          <p:spPr bwMode="auto">
            <a:xfrm>
              <a:off x="4302624" y="4929494"/>
              <a:ext cx="13397" cy="14245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8" y="17"/>
                </a:cxn>
                <a:cxn ang="0">
                  <a:pos x="8" y="17"/>
                </a:cxn>
                <a:cxn ang="0">
                  <a:pos x="12" y="11"/>
                </a:cxn>
                <a:cxn ang="0">
                  <a:pos x="16" y="5"/>
                </a:cxn>
                <a:cxn ang="0">
                  <a:pos x="8" y="0"/>
                </a:cxn>
                <a:cxn ang="0">
                  <a:pos x="4" y="5"/>
                </a:cxn>
                <a:cxn ang="0">
                  <a:pos x="0" y="9"/>
                </a:cxn>
              </a:cxnLst>
              <a:rect l="0" t="0" r="r" b="b"/>
              <a:pathLst>
                <a:path w="16" h="17">
                  <a:moveTo>
                    <a:pt x="0" y="9"/>
                  </a:moveTo>
                  <a:lnTo>
                    <a:pt x="8" y="17"/>
                  </a:lnTo>
                  <a:lnTo>
                    <a:pt x="8" y="17"/>
                  </a:lnTo>
                  <a:lnTo>
                    <a:pt x="12" y="11"/>
                  </a:lnTo>
                  <a:lnTo>
                    <a:pt x="16" y="5"/>
                  </a:lnTo>
                  <a:lnTo>
                    <a:pt x="8" y="0"/>
                  </a:lnTo>
                  <a:lnTo>
                    <a:pt x="4" y="5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98" name="Freeform 83"/>
            <p:cNvSpPr>
              <a:spLocks/>
            </p:cNvSpPr>
            <p:nvPr/>
          </p:nvSpPr>
          <p:spPr bwMode="auto">
            <a:xfrm>
              <a:off x="4309322" y="4929494"/>
              <a:ext cx="25956" cy="32680"/>
            </a:xfrm>
            <a:custGeom>
              <a:avLst/>
              <a:gdLst/>
              <a:ahLst/>
              <a:cxnLst>
                <a:cxn ang="0">
                  <a:pos x="4" y="11"/>
                </a:cxn>
                <a:cxn ang="0">
                  <a:pos x="0" y="15"/>
                </a:cxn>
                <a:cxn ang="0">
                  <a:pos x="23" y="39"/>
                </a:cxn>
                <a:cxn ang="0">
                  <a:pos x="27" y="35"/>
                </a:cxn>
                <a:cxn ang="0">
                  <a:pos x="31" y="31"/>
                </a:cxn>
                <a:cxn ang="0">
                  <a:pos x="0" y="0"/>
                </a:cxn>
                <a:cxn ang="0">
                  <a:pos x="8" y="5"/>
                </a:cxn>
                <a:cxn ang="0">
                  <a:pos x="4" y="11"/>
                </a:cxn>
              </a:cxnLst>
              <a:rect l="0" t="0" r="r" b="b"/>
              <a:pathLst>
                <a:path w="31" h="39">
                  <a:moveTo>
                    <a:pt x="4" y="11"/>
                  </a:moveTo>
                  <a:lnTo>
                    <a:pt x="0" y="15"/>
                  </a:lnTo>
                  <a:lnTo>
                    <a:pt x="23" y="39"/>
                  </a:lnTo>
                  <a:lnTo>
                    <a:pt x="27" y="35"/>
                  </a:lnTo>
                  <a:lnTo>
                    <a:pt x="31" y="31"/>
                  </a:lnTo>
                  <a:lnTo>
                    <a:pt x="0" y="0"/>
                  </a:lnTo>
                  <a:lnTo>
                    <a:pt x="8" y="5"/>
                  </a:lnTo>
                  <a:lnTo>
                    <a:pt x="4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99" name="Freeform 84"/>
            <p:cNvSpPr>
              <a:spLocks/>
            </p:cNvSpPr>
            <p:nvPr/>
          </p:nvSpPr>
          <p:spPr bwMode="auto">
            <a:xfrm>
              <a:off x="4328580" y="4953794"/>
              <a:ext cx="13397" cy="15083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8" y="18"/>
                </a:cxn>
                <a:cxn ang="0">
                  <a:pos x="8" y="18"/>
                </a:cxn>
                <a:cxn ang="0">
                  <a:pos x="12" y="12"/>
                </a:cxn>
                <a:cxn ang="0">
                  <a:pos x="16" y="6"/>
                </a:cxn>
                <a:cxn ang="0">
                  <a:pos x="8" y="0"/>
                </a:cxn>
                <a:cxn ang="0">
                  <a:pos x="4" y="6"/>
                </a:cxn>
                <a:cxn ang="0">
                  <a:pos x="0" y="10"/>
                </a:cxn>
              </a:cxnLst>
              <a:rect l="0" t="0" r="r" b="b"/>
              <a:pathLst>
                <a:path w="16" h="18">
                  <a:moveTo>
                    <a:pt x="0" y="10"/>
                  </a:moveTo>
                  <a:lnTo>
                    <a:pt x="8" y="18"/>
                  </a:lnTo>
                  <a:lnTo>
                    <a:pt x="8" y="18"/>
                  </a:lnTo>
                  <a:lnTo>
                    <a:pt x="12" y="12"/>
                  </a:lnTo>
                  <a:lnTo>
                    <a:pt x="16" y="6"/>
                  </a:lnTo>
                  <a:lnTo>
                    <a:pt x="8" y="0"/>
                  </a:lnTo>
                  <a:lnTo>
                    <a:pt x="4" y="6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00" name="Freeform 85"/>
            <p:cNvSpPr>
              <a:spLocks/>
            </p:cNvSpPr>
            <p:nvPr/>
          </p:nvSpPr>
          <p:spPr bwMode="auto">
            <a:xfrm>
              <a:off x="4335278" y="4953794"/>
              <a:ext cx="25119" cy="25976"/>
            </a:xfrm>
            <a:custGeom>
              <a:avLst/>
              <a:gdLst/>
              <a:ahLst/>
              <a:cxnLst>
                <a:cxn ang="0">
                  <a:pos x="4" y="12"/>
                </a:cxn>
                <a:cxn ang="0">
                  <a:pos x="0" y="16"/>
                </a:cxn>
                <a:cxn ang="0">
                  <a:pos x="10" y="26"/>
                </a:cxn>
                <a:cxn ang="0">
                  <a:pos x="20" y="30"/>
                </a:cxn>
                <a:cxn ang="0">
                  <a:pos x="22" y="31"/>
                </a:cxn>
                <a:cxn ang="0">
                  <a:pos x="26" y="28"/>
                </a:cxn>
                <a:cxn ang="0">
                  <a:pos x="30" y="24"/>
                </a:cxn>
                <a:cxn ang="0">
                  <a:pos x="24" y="18"/>
                </a:cxn>
                <a:cxn ang="0">
                  <a:pos x="14" y="14"/>
                </a:cxn>
                <a:cxn ang="0">
                  <a:pos x="0" y="0"/>
                </a:cxn>
                <a:cxn ang="0">
                  <a:pos x="8" y="6"/>
                </a:cxn>
                <a:cxn ang="0">
                  <a:pos x="4" y="12"/>
                </a:cxn>
              </a:cxnLst>
              <a:rect l="0" t="0" r="r" b="b"/>
              <a:pathLst>
                <a:path w="30" h="31">
                  <a:moveTo>
                    <a:pt x="4" y="12"/>
                  </a:moveTo>
                  <a:lnTo>
                    <a:pt x="0" y="16"/>
                  </a:lnTo>
                  <a:lnTo>
                    <a:pt x="10" y="26"/>
                  </a:lnTo>
                  <a:lnTo>
                    <a:pt x="20" y="30"/>
                  </a:lnTo>
                  <a:lnTo>
                    <a:pt x="22" y="31"/>
                  </a:lnTo>
                  <a:lnTo>
                    <a:pt x="26" y="28"/>
                  </a:lnTo>
                  <a:lnTo>
                    <a:pt x="30" y="24"/>
                  </a:lnTo>
                  <a:lnTo>
                    <a:pt x="24" y="18"/>
                  </a:lnTo>
                  <a:lnTo>
                    <a:pt x="14" y="14"/>
                  </a:lnTo>
                  <a:lnTo>
                    <a:pt x="0" y="0"/>
                  </a:lnTo>
                  <a:lnTo>
                    <a:pt x="8" y="6"/>
                  </a:lnTo>
                  <a:lnTo>
                    <a:pt x="4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01" name="Freeform 86"/>
            <p:cNvSpPr>
              <a:spLocks/>
            </p:cNvSpPr>
            <p:nvPr/>
          </p:nvSpPr>
          <p:spPr bwMode="auto">
            <a:xfrm>
              <a:off x="4353698" y="4972229"/>
              <a:ext cx="77030" cy="46087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6" y="15"/>
                </a:cxn>
                <a:cxn ang="0">
                  <a:pos x="6" y="15"/>
                </a:cxn>
                <a:cxn ang="0">
                  <a:pos x="10" y="19"/>
                </a:cxn>
                <a:cxn ang="0">
                  <a:pos x="18" y="23"/>
                </a:cxn>
                <a:cxn ang="0">
                  <a:pos x="35" y="37"/>
                </a:cxn>
                <a:cxn ang="0">
                  <a:pos x="43" y="39"/>
                </a:cxn>
                <a:cxn ang="0">
                  <a:pos x="53" y="45"/>
                </a:cxn>
                <a:cxn ang="0">
                  <a:pos x="67" y="51"/>
                </a:cxn>
                <a:cxn ang="0">
                  <a:pos x="81" y="53"/>
                </a:cxn>
                <a:cxn ang="0">
                  <a:pos x="92" y="55"/>
                </a:cxn>
                <a:cxn ang="0">
                  <a:pos x="92" y="49"/>
                </a:cxn>
                <a:cxn ang="0">
                  <a:pos x="92" y="43"/>
                </a:cxn>
                <a:cxn ang="0">
                  <a:pos x="81" y="41"/>
                </a:cxn>
                <a:cxn ang="0">
                  <a:pos x="75" y="39"/>
                </a:cxn>
                <a:cxn ang="0">
                  <a:pos x="69" y="37"/>
                </a:cxn>
                <a:cxn ang="0">
                  <a:pos x="59" y="31"/>
                </a:cxn>
                <a:cxn ang="0">
                  <a:pos x="47" y="25"/>
                </a:cxn>
                <a:cxn ang="0">
                  <a:pos x="33" y="15"/>
                </a:cxn>
                <a:cxn ang="0">
                  <a:pos x="26" y="11"/>
                </a:cxn>
                <a:cxn ang="0">
                  <a:pos x="14" y="4"/>
                </a:cxn>
                <a:cxn ang="0">
                  <a:pos x="8" y="0"/>
                </a:cxn>
                <a:cxn ang="0">
                  <a:pos x="4" y="6"/>
                </a:cxn>
                <a:cxn ang="0">
                  <a:pos x="0" y="9"/>
                </a:cxn>
              </a:cxnLst>
              <a:rect l="0" t="0" r="r" b="b"/>
              <a:pathLst>
                <a:path w="92" h="55">
                  <a:moveTo>
                    <a:pt x="0" y="9"/>
                  </a:moveTo>
                  <a:lnTo>
                    <a:pt x="6" y="15"/>
                  </a:lnTo>
                  <a:lnTo>
                    <a:pt x="6" y="15"/>
                  </a:lnTo>
                  <a:lnTo>
                    <a:pt x="10" y="19"/>
                  </a:lnTo>
                  <a:lnTo>
                    <a:pt x="18" y="23"/>
                  </a:lnTo>
                  <a:lnTo>
                    <a:pt x="35" y="37"/>
                  </a:lnTo>
                  <a:lnTo>
                    <a:pt x="43" y="39"/>
                  </a:lnTo>
                  <a:lnTo>
                    <a:pt x="53" y="45"/>
                  </a:lnTo>
                  <a:lnTo>
                    <a:pt x="67" y="51"/>
                  </a:lnTo>
                  <a:lnTo>
                    <a:pt x="81" y="53"/>
                  </a:lnTo>
                  <a:lnTo>
                    <a:pt x="92" y="55"/>
                  </a:lnTo>
                  <a:lnTo>
                    <a:pt x="92" y="49"/>
                  </a:lnTo>
                  <a:lnTo>
                    <a:pt x="92" y="43"/>
                  </a:lnTo>
                  <a:lnTo>
                    <a:pt x="81" y="41"/>
                  </a:lnTo>
                  <a:lnTo>
                    <a:pt x="75" y="39"/>
                  </a:lnTo>
                  <a:lnTo>
                    <a:pt x="69" y="37"/>
                  </a:lnTo>
                  <a:lnTo>
                    <a:pt x="59" y="31"/>
                  </a:lnTo>
                  <a:lnTo>
                    <a:pt x="47" y="25"/>
                  </a:lnTo>
                  <a:lnTo>
                    <a:pt x="33" y="15"/>
                  </a:lnTo>
                  <a:lnTo>
                    <a:pt x="26" y="11"/>
                  </a:lnTo>
                  <a:lnTo>
                    <a:pt x="14" y="4"/>
                  </a:lnTo>
                  <a:lnTo>
                    <a:pt x="8" y="0"/>
                  </a:lnTo>
                  <a:lnTo>
                    <a:pt x="4" y="6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02" name="Freeform 87"/>
            <p:cNvSpPr>
              <a:spLocks/>
            </p:cNvSpPr>
            <p:nvPr/>
          </p:nvSpPr>
          <p:spPr bwMode="auto">
            <a:xfrm>
              <a:off x="4430728" y="4981446"/>
              <a:ext cx="96288" cy="38545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12" y="46"/>
                </a:cxn>
                <a:cxn ang="0">
                  <a:pos x="26" y="46"/>
                </a:cxn>
                <a:cxn ang="0">
                  <a:pos x="46" y="40"/>
                </a:cxn>
                <a:cxn ang="0">
                  <a:pos x="56" y="38"/>
                </a:cxn>
                <a:cxn ang="0">
                  <a:pos x="83" y="26"/>
                </a:cxn>
                <a:cxn ang="0">
                  <a:pos x="91" y="22"/>
                </a:cxn>
                <a:cxn ang="0">
                  <a:pos x="101" y="18"/>
                </a:cxn>
                <a:cxn ang="0">
                  <a:pos x="107" y="16"/>
                </a:cxn>
                <a:cxn ang="0">
                  <a:pos x="115" y="12"/>
                </a:cxn>
                <a:cxn ang="0">
                  <a:pos x="113" y="6"/>
                </a:cxn>
                <a:cxn ang="0">
                  <a:pos x="111" y="0"/>
                </a:cxn>
                <a:cxn ang="0">
                  <a:pos x="103" y="4"/>
                </a:cxn>
                <a:cxn ang="0">
                  <a:pos x="97" y="6"/>
                </a:cxn>
                <a:cxn ang="0">
                  <a:pos x="87" y="10"/>
                </a:cxn>
                <a:cxn ang="0">
                  <a:pos x="79" y="14"/>
                </a:cxn>
                <a:cxn ang="0">
                  <a:pos x="48" y="26"/>
                </a:cxn>
                <a:cxn ang="0">
                  <a:pos x="38" y="28"/>
                </a:cxn>
                <a:cxn ang="0">
                  <a:pos x="34" y="30"/>
                </a:cxn>
                <a:cxn ang="0">
                  <a:pos x="0" y="30"/>
                </a:cxn>
                <a:cxn ang="0">
                  <a:pos x="0" y="38"/>
                </a:cxn>
                <a:cxn ang="0">
                  <a:pos x="0" y="44"/>
                </a:cxn>
              </a:cxnLst>
              <a:rect l="0" t="0" r="r" b="b"/>
              <a:pathLst>
                <a:path w="115" h="46">
                  <a:moveTo>
                    <a:pt x="0" y="44"/>
                  </a:moveTo>
                  <a:lnTo>
                    <a:pt x="12" y="46"/>
                  </a:lnTo>
                  <a:lnTo>
                    <a:pt x="26" y="46"/>
                  </a:lnTo>
                  <a:lnTo>
                    <a:pt x="46" y="40"/>
                  </a:lnTo>
                  <a:lnTo>
                    <a:pt x="56" y="38"/>
                  </a:lnTo>
                  <a:lnTo>
                    <a:pt x="83" y="26"/>
                  </a:lnTo>
                  <a:lnTo>
                    <a:pt x="91" y="22"/>
                  </a:lnTo>
                  <a:lnTo>
                    <a:pt x="101" y="18"/>
                  </a:lnTo>
                  <a:lnTo>
                    <a:pt x="107" y="16"/>
                  </a:lnTo>
                  <a:lnTo>
                    <a:pt x="115" y="12"/>
                  </a:lnTo>
                  <a:lnTo>
                    <a:pt x="113" y="6"/>
                  </a:lnTo>
                  <a:lnTo>
                    <a:pt x="111" y="0"/>
                  </a:lnTo>
                  <a:lnTo>
                    <a:pt x="103" y="4"/>
                  </a:lnTo>
                  <a:lnTo>
                    <a:pt x="97" y="6"/>
                  </a:lnTo>
                  <a:lnTo>
                    <a:pt x="87" y="10"/>
                  </a:lnTo>
                  <a:lnTo>
                    <a:pt x="79" y="14"/>
                  </a:lnTo>
                  <a:lnTo>
                    <a:pt x="48" y="26"/>
                  </a:lnTo>
                  <a:lnTo>
                    <a:pt x="38" y="28"/>
                  </a:lnTo>
                  <a:lnTo>
                    <a:pt x="34" y="30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03" name="Freeform 88"/>
            <p:cNvSpPr>
              <a:spLocks/>
            </p:cNvSpPr>
            <p:nvPr/>
          </p:nvSpPr>
          <p:spPr bwMode="auto">
            <a:xfrm>
              <a:off x="4521992" y="4967201"/>
              <a:ext cx="27630" cy="24300"/>
            </a:xfrm>
            <a:custGeom>
              <a:avLst/>
              <a:gdLst/>
              <a:ahLst/>
              <a:cxnLst>
                <a:cxn ang="0">
                  <a:pos x="6" y="29"/>
                </a:cxn>
                <a:cxn ang="0">
                  <a:pos x="13" y="25"/>
                </a:cxn>
                <a:cxn ang="0">
                  <a:pos x="25" y="17"/>
                </a:cxn>
                <a:cxn ang="0">
                  <a:pos x="33" y="12"/>
                </a:cxn>
                <a:cxn ang="0">
                  <a:pos x="29" y="6"/>
                </a:cxn>
                <a:cxn ang="0">
                  <a:pos x="25" y="0"/>
                </a:cxn>
                <a:cxn ang="0">
                  <a:pos x="17" y="6"/>
                </a:cxn>
                <a:cxn ang="0">
                  <a:pos x="0" y="17"/>
                </a:cxn>
                <a:cxn ang="0">
                  <a:pos x="4" y="23"/>
                </a:cxn>
                <a:cxn ang="0">
                  <a:pos x="6" y="29"/>
                </a:cxn>
              </a:cxnLst>
              <a:rect l="0" t="0" r="r" b="b"/>
              <a:pathLst>
                <a:path w="33" h="29">
                  <a:moveTo>
                    <a:pt x="6" y="29"/>
                  </a:moveTo>
                  <a:lnTo>
                    <a:pt x="13" y="25"/>
                  </a:lnTo>
                  <a:lnTo>
                    <a:pt x="25" y="17"/>
                  </a:lnTo>
                  <a:lnTo>
                    <a:pt x="33" y="12"/>
                  </a:lnTo>
                  <a:lnTo>
                    <a:pt x="29" y="6"/>
                  </a:lnTo>
                  <a:lnTo>
                    <a:pt x="25" y="0"/>
                  </a:lnTo>
                  <a:lnTo>
                    <a:pt x="17" y="6"/>
                  </a:lnTo>
                  <a:lnTo>
                    <a:pt x="0" y="17"/>
                  </a:lnTo>
                  <a:lnTo>
                    <a:pt x="4" y="23"/>
                  </a:lnTo>
                  <a:lnTo>
                    <a:pt x="6" y="2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04" name="Freeform 89"/>
            <p:cNvSpPr>
              <a:spLocks/>
            </p:cNvSpPr>
            <p:nvPr/>
          </p:nvSpPr>
          <p:spPr bwMode="auto">
            <a:xfrm>
              <a:off x="4542924" y="4911059"/>
              <a:ext cx="64471" cy="70387"/>
            </a:xfrm>
            <a:custGeom>
              <a:avLst/>
              <a:gdLst/>
              <a:ahLst/>
              <a:cxnLst>
                <a:cxn ang="0">
                  <a:pos x="8" y="79"/>
                </a:cxn>
                <a:cxn ang="0">
                  <a:pos x="0" y="84"/>
                </a:cxn>
                <a:cxn ang="0">
                  <a:pos x="77" y="8"/>
                </a:cxn>
                <a:cxn ang="0">
                  <a:pos x="73" y="4"/>
                </a:cxn>
                <a:cxn ang="0">
                  <a:pos x="69" y="0"/>
                </a:cxn>
                <a:cxn ang="0">
                  <a:pos x="0" y="69"/>
                </a:cxn>
                <a:cxn ang="0">
                  <a:pos x="4" y="73"/>
                </a:cxn>
                <a:cxn ang="0">
                  <a:pos x="8" y="79"/>
                </a:cxn>
              </a:cxnLst>
              <a:rect l="0" t="0" r="r" b="b"/>
              <a:pathLst>
                <a:path w="77" h="84">
                  <a:moveTo>
                    <a:pt x="8" y="79"/>
                  </a:moveTo>
                  <a:lnTo>
                    <a:pt x="0" y="84"/>
                  </a:lnTo>
                  <a:lnTo>
                    <a:pt x="77" y="8"/>
                  </a:lnTo>
                  <a:lnTo>
                    <a:pt x="73" y="4"/>
                  </a:lnTo>
                  <a:lnTo>
                    <a:pt x="69" y="0"/>
                  </a:lnTo>
                  <a:lnTo>
                    <a:pt x="0" y="69"/>
                  </a:lnTo>
                  <a:lnTo>
                    <a:pt x="4" y="73"/>
                  </a:lnTo>
                  <a:lnTo>
                    <a:pt x="8" y="7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05" name="Freeform 90"/>
            <p:cNvSpPr>
              <a:spLocks/>
            </p:cNvSpPr>
            <p:nvPr/>
          </p:nvSpPr>
          <p:spPr bwMode="auto">
            <a:xfrm>
              <a:off x="4600697" y="4899328"/>
              <a:ext cx="20095" cy="20111"/>
            </a:xfrm>
            <a:custGeom>
              <a:avLst/>
              <a:gdLst/>
              <a:ahLst/>
              <a:cxnLst>
                <a:cxn ang="0">
                  <a:pos x="4" y="18"/>
                </a:cxn>
                <a:cxn ang="0">
                  <a:pos x="8" y="24"/>
                </a:cxn>
                <a:cxn ang="0">
                  <a:pos x="24" y="12"/>
                </a:cxn>
                <a:cxn ang="0">
                  <a:pos x="20" y="6"/>
                </a:cxn>
                <a:cxn ang="0">
                  <a:pos x="16" y="0"/>
                </a:cxn>
                <a:cxn ang="0">
                  <a:pos x="8" y="6"/>
                </a:cxn>
                <a:cxn ang="0">
                  <a:pos x="0" y="14"/>
                </a:cxn>
                <a:cxn ang="0">
                  <a:pos x="4" y="18"/>
                </a:cxn>
              </a:cxnLst>
              <a:rect l="0" t="0" r="r" b="b"/>
              <a:pathLst>
                <a:path w="24" h="24">
                  <a:moveTo>
                    <a:pt x="4" y="18"/>
                  </a:moveTo>
                  <a:lnTo>
                    <a:pt x="8" y="24"/>
                  </a:lnTo>
                  <a:lnTo>
                    <a:pt x="24" y="12"/>
                  </a:lnTo>
                  <a:lnTo>
                    <a:pt x="20" y="6"/>
                  </a:lnTo>
                  <a:lnTo>
                    <a:pt x="16" y="0"/>
                  </a:lnTo>
                  <a:lnTo>
                    <a:pt x="8" y="6"/>
                  </a:lnTo>
                  <a:lnTo>
                    <a:pt x="0" y="14"/>
                  </a:lnTo>
                  <a:lnTo>
                    <a:pt x="4" y="1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06" name="Freeform 91"/>
            <p:cNvSpPr>
              <a:spLocks/>
            </p:cNvSpPr>
            <p:nvPr/>
          </p:nvSpPr>
          <p:spPr bwMode="auto">
            <a:xfrm>
              <a:off x="4614094" y="4863296"/>
              <a:ext cx="44376" cy="51114"/>
            </a:xfrm>
            <a:custGeom>
              <a:avLst/>
              <a:gdLst/>
              <a:ahLst/>
              <a:cxnLst>
                <a:cxn ang="0">
                  <a:pos x="8" y="55"/>
                </a:cxn>
                <a:cxn ang="0">
                  <a:pos x="0" y="61"/>
                </a:cxn>
                <a:cxn ang="0">
                  <a:pos x="53" y="8"/>
                </a:cxn>
                <a:cxn ang="0">
                  <a:pos x="49" y="4"/>
                </a:cxn>
                <a:cxn ang="0">
                  <a:pos x="45" y="0"/>
                </a:cxn>
                <a:cxn ang="0">
                  <a:pos x="0" y="45"/>
                </a:cxn>
                <a:cxn ang="0">
                  <a:pos x="4" y="49"/>
                </a:cxn>
                <a:cxn ang="0">
                  <a:pos x="8" y="55"/>
                </a:cxn>
              </a:cxnLst>
              <a:rect l="0" t="0" r="r" b="b"/>
              <a:pathLst>
                <a:path w="53" h="61">
                  <a:moveTo>
                    <a:pt x="8" y="55"/>
                  </a:moveTo>
                  <a:lnTo>
                    <a:pt x="0" y="61"/>
                  </a:lnTo>
                  <a:lnTo>
                    <a:pt x="53" y="8"/>
                  </a:lnTo>
                  <a:lnTo>
                    <a:pt x="49" y="4"/>
                  </a:lnTo>
                  <a:lnTo>
                    <a:pt x="45" y="0"/>
                  </a:lnTo>
                  <a:lnTo>
                    <a:pt x="0" y="45"/>
                  </a:lnTo>
                  <a:lnTo>
                    <a:pt x="4" y="49"/>
                  </a:lnTo>
                  <a:lnTo>
                    <a:pt x="8" y="5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07" name="Freeform 92"/>
            <p:cNvSpPr>
              <a:spLocks/>
            </p:cNvSpPr>
            <p:nvPr/>
          </p:nvSpPr>
          <p:spPr bwMode="auto">
            <a:xfrm>
              <a:off x="4651771" y="4848214"/>
              <a:ext cx="25119" cy="23462"/>
            </a:xfrm>
            <a:custGeom>
              <a:avLst/>
              <a:gdLst/>
              <a:ahLst/>
              <a:cxnLst>
                <a:cxn ang="0">
                  <a:pos x="4" y="22"/>
                </a:cxn>
                <a:cxn ang="0">
                  <a:pos x="8" y="28"/>
                </a:cxn>
                <a:cxn ang="0">
                  <a:pos x="28" y="14"/>
                </a:cxn>
                <a:cxn ang="0">
                  <a:pos x="30" y="12"/>
                </a:cxn>
                <a:cxn ang="0">
                  <a:pos x="28" y="6"/>
                </a:cxn>
                <a:cxn ang="0">
                  <a:pos x="26" y="0"/>
                </a:cxn>
                <a:cxn ang="0">
                  <a:pos x="12" y="6"/>
                </a:cxn>
                <a:cxn ang="0">
                  <a:pos x="8" y="10"/>
                </a:cxn>
                <a:cxn ang="0">
                  <a:pos x="0" y="18"/>
                </a:cxn>
                <a:cxn ang="0">
                  <a:pos x="4" y="22"/>
                </a:cxn>
              </a:cxnLst>
              <a:rect l="0" t="0" r="r" b="b"/>
              <a:pathLst>
                <a:path w="30" h="28">
                  <a:moveTo>
                    <a:pt x="4" y="22"/>
                  </a:moveTo>
                  <a:lnTo>
                    <a:pt x="8" y="28"/>
                  </a:lnTo>
                  <a:lnTo>
                    <a:pt x="28" y="14"/>
                  </a:lnTo>
                  <a:lnTo>
                    <a:pt x="30" y="12"/>
                  </a:lnTo>
                  <a:lnTo>
                    <a:pt x="28" y="6"/>
                  </a:lnTo>
                  <a:lnTo>
                    <a:pt x="26" y="0"/>
                  </a:lnTo>
                  <a:lnTo>
                    <a:pt x="12" y="6"/>
                  </a:lnTo>
                  <a:lnTo>
                    <a:pt x="8" y="10"/>
                  </a:lnTo>
                  <a:lnTo>
                    <a:pt x="0" y="18"/>
                  </a:lnTo>
                  <a:lnTo>
                    <a:pt x="4" y="2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08" name="Freeform 93"/>
            <p:cNvSpPr>
              <a:spLocks/>
            </p:cNvSpPr>
            <p:nvPr/>
          </p:nvSpPr>
          <p:spPr bwMode="auto">
            <a:xfrm>
              <a:off x="4671866" y="4843186"/>
              <a:ext cx="14234" cy="15083"/>
            </a:xfrm>
            <a:custGeom>
              <a:avLst/>
              <a:gdLst/>
              <a:ahLst/>
              <a:cxnLst>
                <a:cxn ang="0">
                  <a:pos x="6" y="18"/>
                </a:cxn>
                <a:cxn ang="0">
                  <a:pos x="17" y="12"/>
                </a:cxn>
                <a:cxn ang="0">
                  <a:pos x="17" y="12"/>
                </a:cxn>
                <a:cxn ang="0">
                  <a:pos x="13" y="6"/>
                </a:cxn>
                <a:cxn ang="0">
                  <a:pos x="9" y="0"/>
                </a:cxn>
                <a:cxn ang="0">
                  <a:pos x="0" y="6"/>
                </a:cxn>
                <a:cxn ang="0">
                  <a:pos x="4" y="12"/>
                </a:cxn>
                <a:cxn ang="0">
                  <a:pos x="6" y="18"/>
                </a:cxn>
              </a:cxnLst>
              <a:rect l="0" t="0" r="r" b="b"/>
              <a:pathLst>
                <a:path w="17" h="18">
                  <a:moveTo>
                    <a:pt x="6" y="18"/>
                  </a:moveTo>
                  <a:lnTo>
                    <a:pt x="17" y="12"/>
                  </a:lnTo>
                  <a:lnTo>
                    <a:pt x="17" y="12"/>
                  </a:lnTo>
                  <a:lnTo>
                    <a:pt x="13" y="6"/>
                  </a:lnTo>
                  <a:lnTo>
                    <a:pt x="9" y="0"/>
                  </a:lnTo>
                  <a:lnTo>
                    <a:pt x="0" y="6"/>
                  </a:lnTo>
                  <a:lnTo>
                    <a:pt x="4" y="12"/>
                  </a:lnTo>
                  <a:lnTo>
                    <a:pt x="6" y="1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09" name="Freeform 94"/>
            <p:cNvSpPr>
              <a:spLocks/>
            </p:cNvSpPr>
            <p:nvPr/>
          </p:nvSpPr>
          <p:spPr bwMode="auto">
            <a:xfrm>
              <a:off x="4679402" y="4843186"/>
              <a:ext cx="8373" cy="11731"/>
            </a:xfrm>
            <a:custGeom>
              <a:avLst/>
              <a:gdLst/>
              <a:ahLst/>
              <a:cxnLst>
                <a:cxn ang="0">
                  <a:pos x="8" y="12"/>
                </a:cxn>
                <a:cxn ang="0">
                  <a:pos x="4" y="14"/>
                </a:cxn>
                <a:cxn ang="0">
                  <a:pos x="10" y="8"/>
                </a:cxn>
                <a:cxn ang="0">
                  <a:pos x="6" y="4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4" y="6"/>
                </a:cxn>
                <a:cxn ang="0">
                  <a:pos x="8" y="12"/>
                </a:cxn>
              </a:cxnLst>
              <a:rect l="0" t="0" r="r" b="b"/>
              <a:pathLst>
                <a:path w="10" h="14">
                  <a:moveTo>
                    <a:pt x="8" y="12"/>
                  </a:moveTo>
                  <a:lnTo>
                    <a:pt x="4" y="14"/>
                  </a:lnTo>
                  <a:lnTo>
                    <a:pt x="10" y="8"/>
                  </a:lnTo>
                  <a:lnTo>
                    <a:pt x="6" y="4"/>
                  </a:lnTo>
                  <a:lnTo>
                    <a:pt x="2" y="0"/>
                  </a:lnTo>
                  <a:lnTo>
                    <a:pt x="0" y="2"/>
                  </a:lnTo>
                  <a:lnTo>
                    <a:pt x="4" y="6"/>
                  </a:lnTo>
                  <a:lnTo>
                    <a:pt x="8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10" name="Freeform 95"/>
            <p:cNvSpPr>
              <a:spLocks/>
            </p:cNvSpPr>
            <p:nvPr/>
          </p:nvSpPr>
          <p:spPr bwMode="auto">
            <a:xfrm>
              <a:off x="4681076" y="4839834"/>
              <a:ext cx="8373" cy="11731"/>
            </a:xfrm>
            <a:custGeom>
              <a:avLst/>
              <a:gdLst/>
              <a:ahLst/>
              <a:cxnLst>
                <a:cxn ang="0">
                  <a:pos x="4" y="8"/>
                </a:cxn>
                <a:cxn ang="0">
                  <a:pos x="6" y="14"/>
                </a:cxn>
                <a:cxn ang="0">
                  <a:pos x="10" y="12"/>
                </a:cxn>
                <a:cxn ang="0">
                  <a:pos x="8" y="6"/>
                </a:cxn>
                <a:cxn ang="0">
                  <a:pos x="6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4" y="8"/>
                </a:cxn>
              </a:cxnLst>
              <a:rect l="0" t="0" r="r" b="b"/>
              <a:pathLst>
                <a:path w="10" h="14">
                  <a:moveTo>
                    <a:pt x="4" y="8"/>
                  </a:moveTo>
                  <a:lnTo>
                    <a:pt x="6" y="14"/>
                  </a:lnTo>
                  <a:lnTo>
                    <a:pt x="10" y="12"/>
                  </a:lnTo>
                  <a:lnTo>
                    <a:pt x="8" y="6"/>
                  </a:lnTo>
                  <a:lnTo>
                    <a:pt x="6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4" y="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11" name="Freeform 96"/>
            <p:cNvSpPr>
              <a:spLocks/>
            </p:cNvSpPr>
            <p:nvPr/>
          </p:nvSpPr>
          <p:spPr bwMode="auto">
            <a:xfrm>
              <a:off x="4684425" y="4836482"/>
              <a:ext cx="11722" cy="13407"/>
            </a:xfrm>
            <a:custGeom>
              <a:avLst/>
              <a:gdLst/>
              <a:ahLst/>
              <a:cxnLst>
                <a:cxn ang="0">
                  <a:pos x="6" y="16"/>
                </a:cxn>
                <a:cxn ang="0">
                  <a:pos x="14" y="12"/>
                </a:cxn>
                <a:cxn ang="0">
                  <a:pos x="14" y="12"/>
                </a:cxn>
                <a:cxn ang="0">
                  <a:pos x="10" y="6"/>
                </a:cxn>
                <a:cxn ang="0">
                  <a:pos x="6" y="0"/>
                </a:cxn>
                <a:cxn ang="0">
                  <a:pos x="0" y="4"/>
                </a:cxn>
                <a:cxn ang="0">
                  <a:pos x="4" y="10"/>
                </a:cxn>
                <a:cxn ang="0">
                  <a:pos x="6" y="16"/>
                </a:cxn>
              </a:cxnLst>
              <a:rect l="0" t="0" r="r" b="b"/>
              <a:pathLst>
                <a:path w="14" h="16">
                  <a:moveTo>
                    <a:pt x="6" y="16"/>
                  </a:moveTo>
                  <a:lnTo>
                    <a:pt x="14" y="12"/>
                  </a:lnTo>
                  <a:lnTo>
                    <a:pt x="14" y="12"/>
                  </a:lnTo>
                  <a:lnTo>
                    <a:pt x="10" y="6"/>
                  </a:lnTo>
                  <a:lnTo>
                    <a:pt x="6" y="0"/>
                  </a:lnTo>
                  <a:lnTo>
                    <a:pt x="0" y="4"/>
                  </a:lnTo>
                  <a:lnTo>
                    <a:pt x="4" y="10"/>
                  </a:lnTo>
                  <a:lnTo>
                    <a:pt x="6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12" name="Freeform 97"/>
            <p:cNvSpPr>
              <a:spLocks/>
            </p:cNvSpPr>
            <p:nvPr/>
          </p:nvSpPr>
          <p:spPr bwMode="auto">
            <a:xfrm>
              <a:off x="4684425" y="4833131"/>
              <a:ext cx="16746" cy="13407"/>
            </a:xfrm>
            <a:custGeom>
              <a:avLst/>
              <a:gdLst/>
              <a:ahLst/>
              <a:cxnLst>
                <a:cxn ang="0">
                  <a:pos x="10" y="10"/>
                </a:cxn>
                <a:cxn ang="0">
                  <a:pos x="12" y="16"/>
                </a:cxn>
                <a:cxn ang="0">
                  <a:pos x="20" y="12"/>
                </a:cxn>
                <a:cxn ang="0">
                  <a:pos x="18" y="6"/>
                </a:cxn>
                <a:cxn ang="0">
                  <a:pos x="16" y="0"/>
                </a:cxn>
                <a:cxn ang="0">
                  <a:pos x="0" y="8"/>
                </a:cxn>
                <a:cxn ang="0">
                  <a:pos x="6" y="4"/>
                </a:cxn>
                <a:cxn ang="0">
                  <a:pos x="10" y="10"/>
                </a:cxn>
              </a:cxnLst>
              <a:rect l="0" t="0" r="r" b="b"/>
              <a:pathLst>
                <a:path w="20" h="16">
                  <a:moveTo>
                    <a:pt x="10" y="10"/>
                  </a:moveTo>
                  <a:lnTo>
                    <a:pt x="12" y="16"/>
                  </a:lnTo>
                  <a:lnTo>
                    <a:pt x="20" y="12"/>
                  </a:lnTo>
                  <a:lnTo>
                    <a:pt x="18" y="6"/>
                  </a:lnTo>
                  <a:lnTo>
                    <a:pt x="16" y="0"/>
                  </a:lnTo>
                  <a:lnTo>
                    <a:pt x="0" y="8"/>
                  </a:lnTo>
                  <a:lnTo>
                    <a:pt x="6" y="4"/>
                  </a:lnTo>
                  <a:lnTo>
                    <a:pt x="10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13" name="Freeform 98"/>
            <p:cNvSpPr>
              <a:spLocks/>
            </p:cNvSpPr>
            <p:nvPr/>
          </p:nvSpPr>
          <p:spPr bwMode="auto">
            <a:xfrm>
              <a:off x="4696147" y="4825589"/>
              <a:ext cx="20095" cy="17597"/>
            </a:xfrm>
            <a:custGeom>
              <a:avLst/>
              <a:gdLst/>
              <a:ahLst/>
              <a:cxnLst>
                <a:cxn ang="0">
                  <a:pos x="6" y="21"/>
                </a:cxn>
                <a:cxn ang="0">
                  <a:pos x="14" y="17"/>
                </a:cxn>
                <a:cxn ang="0">
                  <a:pos x="14" y="17"/>
                </a:cxn>
                <a:cxn ang="0">
                  <a:pos x="24" y="11"/>
                </a:cxn>
                <a:cxn ang="0">
                  <a:pos x="20" y="6"/>
                </a:cxn>
                <a:cxn ang="0">
                  <a:pos x="16" y="0"/>
                </a:cxn>
                <a:cxn ang="0">
                  <a:pos x="6" y="6"/>
                </a:cxn>
                <a:cxn ang="0">
                  <a:pos x="0" y="9"/>
                </a:cxn>
                <a:cxn ang="0">
                  <a:pos x="4" y="15"/>
                </a:cxn>
                <a:cxn ang="0">
                  <a:pos x="6" y="21"/>
                </a:cxn>
              </a:cxnLst>
              <a:rect l="0" t="0" r="r" b="b"/>
              <a:pathLst>
                <a:path w="24" h="21">
                  <a:moveTo>
                    <a:pt x="6" y="21"/>
                  </a:moveTo>
                  <a:lnTo>
                    <a:pt x="14" y="17"/>
                  </a:lnTo>
                  <a:lnTo>
                    <a:pt x="14" y="17"/>
                  </a:lnTo>
                  <a:lnTo>
                    <a:pt x="24" y="11"/>
                  </a:lnTo>
                  <a:lnTo>
                    <a:pt x="20" y="6"/>
                  </a:lnTo>
                  <a:lnTo>
                    <a:pt x="16" y="0"/>
                  </a:lnTo>
                  <a:lnTo>
                    <a:pt x="6" y="6"/>
                  </a:lnTo>
                  <a:lnTo>
                    <a:pt x="0" y="9"/>
                  </a:lnTo>
                  <a:lnTo>
                    <a:pt x="4" y="15"/>
                  </a:lnTo>
                  <a:lnTo>
                    <a:pt x="6" y="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14" name="Freeform 99"/>
            <p:cNvSpPr>
              <a:spLocks/>
            </p:cNvSpPr>
            <p:nvPr/>
          </p:nvSpPr>
          <p:spPr bwMode="auto">
            <a:xfrm>
              <a:off x="4701171" y="4812182"/>
              <a:ext cx="136477" cy="34356"/>
            </a:xfrm>
            <a:custGeom>
              <a:avLst/>
              <a:gdLst/>
              <a:ahLst/>
              <a:cxnLst>
                <a:cxn ang="0">
                  <a:pos x="14" y="22"/>
                </a:cxn>
                <a:cxn ang="0">
                  <a:pos x="16" y="27"/>
                </a:cxn>
                <a:cxn ang="0">
                  <a:pos x="24" y="23"/>
                </a:cxn>
                <a:cxn ang="0">
                  <a:pos x="35" y="22"/>
                </a:cxn>
                <a:cxn ang="0">
                  <a:pos x="43" y="18"/>
                </a:cxn>
                <a:cxn ang="0">
                  <a:pos x="53" y="16"/>
                </a:cxn>
                <a:cxn ang="0">
                  <a:pos x="63" y="14"/>
                </a:cxn>
                <a:cxn ang="0">
                  <a:pos x="75" y="12"/>
                </a:cxn>
                <a:cxn ang="0">
                  <a:pos x="94" y="16"/>
                </a:cxn>
                <a:cxn ang="0">
                  <a:pos x="104" y="18"/>
                </a:cxn>
                <a:cxn ang="0">
                  <a:pos x="112" y="22"/>
                </a:cxn>
                <a:cxn ang="0">
                  <a:pos x="122" y="23"/>
                </a:cxn>
                <a:cxn ang="0">
                  <a:pos x="130" y="27"/>
                </a:cxn>
                <a:cxn ang="0">
                  <a:pos x="138" y="33"/>
                </a:cxn>
                <a:cxn ang="0">
                  <a:pos x="152" y="37"/>
                </a:cxn>
                <a:cxn ang="0">
                  <a:pos x="159" y="41"/>
                </a:cxn>
                <a:cxn ang="0">
                  <a:pos x="161" y="35"/>
                </a:cxn>
                <a:cxn ang="0">
                  <a:pos x="163" y="29"/>
                </a:cxn>
                <a:cxn ang="0">
                  <a:pos x="155" y="25"/>
                </a:cxn>
                <a:cxn ang="0">
                  <a:pos x="150" y="22"/>
                </a:cxn>
                <a:cxn ang="0">
                  <a:pos x="142" y="16"/>
                </a:cxn>
                <a:cxn ang="0">
                  <a:pos x="130" y="12"/>
                </a:cxn>
                <a:cxn ang="0">
                  <a:pos x="120" y="10"/>
                </a:cxn>
                <a:cxn ang="0">
                  <a:pos x="108" y="6"/>
                </a:cxn>
                <a:cxn ang="0">
                  <a:pos x="94" y="4"/>
                </a:cxn>
                <a:cxn ang="0">
                  <a:pos x="75" y="0"/>
                </a:cxn>
                <a:cxn ang="0">
                  <a:pos x="63" y="2"/>
                </a:cxn>
                <a:cxn ang="0">
                  <a:pos x="53" y="4"/>
                </a:cxn>
                <a:cxn ang="0">
                  <a:pos x="39" y="6"/>
                </a:cxn>
                <a:cxn ang="0">
                  <a:pos x="28" y="10"/>
                </a:cxn>
                <a:cxn ang="0">
                  <a:pos x="20" y="12"/>
                </a:cxn>
                <a:cxn ang="0">
                  <a:pos x="0" y="22"/>
                </a:cxn>
                <a:cxn ang="0">
                  <a:pos x="10" y="16"/>
                </a:cxn>
                <a:cxn ang="0">
                  <a:pos x="14" y="22"/>
                </a:cxn>
              </a:cxnLst>
              <a:rect l="0" t="0" r="r" b="b"/>
              <a:pathLst>
                <a:path w="163" h="41">
                  <a:moveTo>
                    <a:pt x="14" y="22"/>
                  </a:moveTo>
                  <a:lnTo>
                    <a:pt x="16" y="27"/>
                  </a:lnTo>
                  <a:lnTo>
                    <a:pt x="24" y="23"/>
                  </a:lnTo>
                  <a:lnTo>
                    <a:pt x="35" y="22"/>
                  </a:lnTo>
                  <a:lnTo>
                    <a:pt x="43" y="18"/>
                  </a:lnTo>
                  <a:lnTo>
                    <a:pt x="53" y="16"/>
                  </a:lnTo>
                  <a:lnTo>
                    <a:pt x="63" y="14"/>
                  </a:lnTo>
                  <a:lnTo>
                    <a:pt x="75" y="12"/>
                  </a:lnTo>
                  <a:lnTo>
                    <a:pt x="94" y="16"/>
                  </a:lnTo>
                  <a:lnTo>
                    <a:pt x="104" y="18"/>
                  </a:lnTo>
                  <a:lnTo>
                    <a:pt x="112" y="22"/>
                  </a:lnTo>
                  <a:lnTo>
                    <a:pt x="122" y="23"/>
                  </a:lnTo>
                  <a:lnTo>
                    <a:pt x="130" y="27"/>
                  </a:lnTo>
                  <a:lnTo>
                    <a:pt x="138" y="33"/>
                  </a:lnTo>
                  <a:lnTo>
                    <a:pt x="152" y="37"/>
                  </a:lnTo>
                  <a:lnTo>
                    <a:pt x="159" y="41"/>
                  </a:lnTo>
                  <a:lnTo>
                    <a:pt x="161" y="35"/>
                  </a:lnTo>
                  <a:lnTo>
                    <a:pt x="163" y="29"/>
                  </a:lnTo>
                  <a:lnTo>
                    <a:pt x="155" y="25"/>
                  </a:lnTo>
                  <a:lnTo>
                    <a:pt x="150" y="22"/>
                  </a:lnTo>
                  <a:lnTo>
                    <a:pt x="142" y="16"/>
                  </a:lnTo>
                  <a:lnTo>
                    <a:pt x="130" y="12"/>
                  </a:lnTo>
                  <a:lnTo>
                    <a:pt x="120" y="10"/>
                  </a:lnTo>
                  <a:lnTo>
                    <a:pt x="108" y="6"/>
                  </a:lnTo>
                  <a:lnTo>
                    <a:pt x="94" y="4"/>
                  </a:lnTo>
                  <a:lnTo>
                    <a:pt x="75" y="0"/>
                  </a:lnTo>
                  <a:lnTo>
                    <a:pt x="63" y="2"/>
                  </a:lnTo>
                  <a:lnTo>
                    <a:pt x="53" y="4"/>
                  </a:lnTo>
                  <a:lnTo>
                    <a:pt x="39" y="6"/>
                  </a:lnTo>
                  <a:lnTo>
                    <a:pt x="28" y="10"/>
                  </a:lnTo>
                  <a:lnTo>
                    <a:pt x="20" y="12"/>
                  </a:lnTo>
                  <a:lnTo>
                    <a:pt x="0" y="22"/>
                  </a:lnTo>
                  <a:lnTo>
                    <a:pt x="10" y="16"/>
                  </a:lnTo>
                  <a:lnTo>
                    <a:pt x="14" y="2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15" name="Freeform 100"/>
            <p:cNvSpPr>
              <a:spLocks/>
            </p:cNvSpPr>
            <p:nvPr/>
          </p:nvSpPr>
          <p:spPr bwMode="auto">
            <a:xfrm>
              <a:off x="4832625" y="4836482"/>
              <a:ext cx="36840" cy="28490"/>
            </a:xfrm>
            <a:custGeom>
              <a:avLst/>
              <a:gdLst/>
              <a:ahLst/>
              <a:cxnLst>
                <a:cxn ang="0">
                  <a:pos x="4" y="6"/>
                </a:cxn>
                <a:cxn ang="0">
                  <a:pos x="0" y="12"/>
                </a:cxn>
                <a:cxn ang="0">
                  <a:pos x="4" y="16"/>
                </a:cxn>
                <a:cxn ang="0">
                  <a:pos x="18" y="20"/>
                </a:cxn>
                <a:cxn ang="0">
                  <a:pos x="20" y="24"/>
                </a:cxn>
                <a:cxn ang="0">
                  <a:pos x="32" y="30"/>
                </a:cxn>
                <a:cxn ang="0">
                  <a:pos x="36" y="34"/>
                </a:cxn>
                <a:cxn ang="0">
                  <a:pos x="40" y="30"/>
                </a:cxn>
                <a:cxn ang="0">
                  <a:pos x="44" y="26"/>
                </a:cxn>
                <a:cxn ang="0">
                  <a:pos x="36" y="18"/>
                </a:cxn>
                <a:cxn ang="0">
                  <a:pos x="32" y="16"/>
                </a:cxn>
                <a:cxn ang="0">
                  <a:pos x="26" y="8"/>
                </a:cxn>
                <a:cxn ang="0">
                  <a:pos x="16" y="4"/>
                </a:cxn>
                <a:cxn ang="0">
                  <a:pos x="14" y="4"/>
                </a:cxn>
                <a:cxn ang="0">
                  <a:pos x="6" y="0"/>
                </a:cxn>
                <a:cxn ang="0">
                  <a:pos x="4" y="6"/>
                </a:cxn>
              </a:cxnLst>
              <a:rect l="0" t="0" r="r" b="b"/>
              <a:pathLst>
                <a:path w="44" h="34">
                  <a:moveTo>
                    <a:pt x="4" y="6"/>
                  </a:moveTo>
                  <a:lnTo>
                    <a:pt x="0" y="12"/>
                  </a:lnTo>
                  <a:lnTo>
                    <a:pt x="4" y="16"/>
                  </a:lnTo>
                  <a:lnTo>
                    <a:pt x="18" y="20"/>
                  </a:lnTo>
                  <a:lnTo>
                    <a:pt x="20" y="24"/>
                  </a:lnTo>
                  <a:lnTo>
                    <a:pt x="32" y="30"/>
                  </a:lnTo>
                  <a:lnTo>
                    <a:pt x="36" y="34"/>
                  </a:lnTo>
                  <a:lnTo>
                    <a:pt x="40" y="30"/>
                  </a:lnTo>
                  <a:lnTo>
                    <a:pt x="44" y="26"/>
                  </a:lnTo>
                  <a:lnTo>
                    <a:pt x="36" y="18"/>
                  </a:lnTo>
                  <a:lnTo>
                    <a:pt x="32" y="16"/>
                  </a:lnTo>
                  <a:lnTo>
                    <a:pt x="26" y="8"/>
                  </a:lnTo>
                  <a:lnTo>
                    <a:pt x="16" y="4"/>
                  </a:lnTo>
                  <a:lnTo>
                    <a:pt x="14" y="4"/>
                  </a:lnTo>
                  <a:lnTo>
                    <a:pt x="6" y="0"/>
                  </a:lnTo>
                  <a:lnTo>
                    <a:pt x="4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16" name="Freeform 101"/>
            <p:cNvSpPr>
              <a:spLocks/>
            </p:cNvSpPr>
            <p:nvPr/>
          </p:nvSpPr>
          <p:spPr bwMode="auto">
            <a:xfrm>
              <a:off x="4862767" y="4856593"/>
              <a:ext cx="13397" cy="15083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8" y="18"/>
                </a:cxn>
                <a:cxn ang="0">
                  <a:pos x="8" y="18"/>
                </a:cxn>
                <a:cxn ang="0">
                  <a:pos x="12" y="12"/>
                </a:cxn>
                <a:cxn ang="0">
                  <a:pos x="16" y="6"/>
                </a:cxn>
                <a:cxn ang="0">
                  <a:pos x="8" y="0"/>
                </a:cxn>
                <a:cxn ang="0">
                  <a:pos x="4" y="6"/>
                </a:cxn>
                <a:cxn ang="0">
                  <a:pos x="0" y="10"/>
                </a:cxn>
              </a:cxnLst>
              <a:rect l="0" t="0" r="r" b="b"/>
              <a:pathLst>
                <a:path w="16" h="18">
                  <a:moveTo>
                    <a:pt x="0" y="10"/>
                  </a:moveTo>
                  <a:lnTo>
                    <a:pt x="8" y="18"/>
                  </a:lnTo>
                  <a:lnTo>
                    <a:pt x="8" y="18"/>
                  </a:lnTo>
                  <a:lnTo>
                    <a:pt x="12" y="12"/>
                  </a:lnTo>
                  <a:lnTo>
                    <a:pt x="16" y="6"/>
                  </a:lnTo>
                  <a:lnTo>
                    <a:pt x="8" y="0"/>
                  </a:lnTo>
                  <a:lnTo>
                    <a:pt x="4" y="6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17" name="Freeform 102"/>
            <p:cNvSpPr>
              <a:spLocks/>
            </p:cNvSpPr>
            <p:nvPr/>
          </p:nvSpPr>
          <p:spPr bwMode="auto">
            <a:xfrm>
              <a:off x="4869465" y="4856593"/>
              <a:ext cx="10885" cy="18435"/>
            </a:xfrm>
            <a:custGeom>
              <a:avLst/>
              <a:gdLst/>
              <a:ahLst/>
              <a:cxnLst>
                <a:cxn ang="0">
                  <a:pos x="4" y="12"/>
                </a:cxn>
                <a:cxn ang="0">
                  <a:pos x="0" y="16"/>
                </a:cxn>
                <a:cxn ang="0">
                  <a:pos x="6" y="22"/>
                </a:cxn>
                <a:cxn ang="0">
                  <a:pos x="10" y="18"/>
                </a:cxn>
                <a:cxn ang="0">
                  <a:pos x="13" y="14"/>
                </a:cxn>
                <a:cxn ang="0">
                  <a:pos x="0" y="0"/>
                </a:cxn>
                <a:cxn ang="0">
                  <a:pos x="8" y="6"/>
                </a:cxn>
                <a:cxn ang="0">
                  <a:pos x="4" y="12"/>
                </a:cxn>
              </a:cxnLst>
              <a:rect l="0" t="0" r="r" b="b"/>
              <a:pathLst>
                <a:path w="13" h="22">
                  <a:moveTo>
                    <a:pt x="4" y="12"/>
                  </a:moveTo>
                  <a:lnTo>
                    <a:pt x="0" y="16"/>
                  </a:lnTo>
                  <a:lnTo>
                    <a:pt x="6" y="22"/>
                  </a:lnTo>
                  <a:lnTo>
                    <a:pt x="10" y="18"/>
                  </a:lnTo>
                  <a:lnTo>
                    <a:pt x="13" y="14"/>
                  </a:lnTo>
                  <a:lnTo>
                    <a:pt x="0" y="0"/>
                  </a:lnTo>
                  <a:lnTo>
                    <a:pt x="8" y="6"/>
                  </a:lnTo>
                  <a:lnTo>
                    <a:pt x="4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18" name="Freeform 103"/>
            <p:cNvSpPr>
              <a:spLocks/>
            </p:cNvSpPr>
            <p:nvPr/>
          </p:nvSpPr>
          <p:spPr bwMode="auto">
            <a:xfrm>
              <a:off x="4874489" y="4866648"/>
              <a:ext cx="12559" cy="14245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7" y="17"/>
                </a:cxn>
                <a:cxn ang="0">
                  <a:pos x="7" y="17"/>
                </a:cxn>
                <a:cxn ang="0">
                  <a:pos x="11" y="12"/>
                </a:cxn>
                <a:cxn ang="0">
                  <a:pos x="15" y="6"/>
                </a:cxn>
                <a:cxn ang="0">
                  <a:pos x="7" y="0"/>
                </a:cxn>
                <a:cxn ang="0">
                  <a:pos x="4" y="6"/>
                </a:cxn>
                <a:cxn ang="0">
                  <a:pos x="0" y="10"/>
                </a:cxn>
              </a:cxnLst>
              <a:rect l="0" t="0" r="r" b="b"/>
              <a:pathLst>
                <a:path w="15" h="17">
                  <a:moveTo>
                    <a:pt x="0" y="10"/>
                  </a:moveTo>
                  <a:lnTo>
                    <a:pt x="7" y="17"/>
                  </a:lnTo>
                  <a:lnTo>
                    <a:pt x="7" y="17"/>
                  </a:lnTo>
                  <a:lnTo>
                    <a:pt x="11" y="12"/>
                  </a:lnTo>
                  <a:lnTo>
                    <a:pt x="15" y="6"/>
                  </a:lnTo>
                  <a:lnTo>
                    <a:pt x="7" y="0"/>
                  </a:lnTo>
                  <a:lnTo>
                    <a:pt x="4" y="6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19" name="Freeform 104"/>
            <p:cNvSpPr>
              <a:spLocks/>
            </p:cNvSpPr>
            <p:nvPr/>
          </p:nvSpPr>
          <p:spPr bwMode="auto">
            <a:xfrm>
              <a:off x="4880350" y="4866648"/>
              <a:ext cx="13397" cy="19273"/>
            </a:xfrm>
            <a:custGeom>
              <a:avLst/>
              <a:gdLst/>
              <a:ahLst/>
              <a:cxnLst>
                <a:cxn ang="0">
                  <a:pos x="4" y="12"/>
                </a:cxn>
                <a:cxn ang="0">
                  <a:pos x="0" y="16"/>
                </a:cxn>
                <a:cxn ang="0">
                  <a:pos x="8" y="23"/>
                </a:cxn>
                <a:cxn ang="0">
                  <a:pos x="12" y="19"/>
                </a:cxn>
                <a:cxn ang="0">
                  <a:pos x="16" y="16"/>
                </a:cxn>
                <a:cxn ang="0">
                  <a:pos x="0" y="0"/>
                </a:cxn>
                <a:cxn ang="0">
                  <a:pos x="8" y="6"/>
                </a:cxn>
                <a:cxn ang="0">
                  <a:pos x="4" y="12"/>
                </a:cxn>
              </a:cxnLst>
              <a:rect l="0" t="0" r="r" b="b"/>
              <a:pathLst>
                <a:path w="16" h="23">
                  <a:moveTo>
                    <a:pt x="4" y="12"/>
                  </a:moveTo>
                  <a:lnTo>
                    <a:pt x="0" y="16"/>
                  </a:lnTo>
                  <a:lnTo>
                    <a:pt x="8" y="23"/>
                  </a:lnTo>
                  <a:lnTo>
                    <a:pt x="12" y="19"/>
                  </a:lnTo>
                  <a:lnTo>
                    <a:pt x="16" y="16"/>
                  </a:lnTo>
                  <a:lnTo>
                    <a:pt x="0" y="0"/>
                  </a:lnTo>
                  <a:lnTo>
                    <a:pt x="8" y="6"/>
                  </a:lnTo>
                  <a:lnTo>
                    <a:pt x="4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20" name="Freeform 105"/>
            <p:cNvSpPr>
              <a:spLocks/>
            </p:cNvSpPr>
            <p:nvPr/>
          </p:nvSpPr>
          <p:spPr bwMode="auto">
            <a:xfrm>
              <a:off x="4887048" y="4878379"/>
              <a:ext cx="13397" cy="14245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8" y="17"/>
                </a:cxn>
                <a:cxn ang="0">
                  <a:pos x="8" y="17"/>
                </a:cxn>
                <a:cxn ang="0">
                  <a:pos x="12" y="11"/>
                </a:cxn>
                <a:cxn ang="0">
                  <a:pos x="16" y="5"/>
                </a:cxn>
                <a:cxn ang="0">
                  <a:pos x="8" y="0"/>
                </a:cxn>
                <a:cxn ang="0">
                  <a:pos x="4" y="5"/>
                </a:cxn>
                <a:cxn ang="0">
                  <a:pos x="0" y="9"/>
                </a:cxn>
              </a:cxnLst>
              <a:rect l="0" t="0" r="r" b="b"/>
              <a:pathLst>
                <a:path w="16" h="17">
                  <a:moveTo>
                    <a:pt x="0" y="9"/>
                  </a:moveTo>
                  <a:lnTo>
                    <a:pt x="8" y="17"/>
                  </a:lnTo>
                  <a:lnTo>
                    <a:pt x="8" y="17"/>
                  </a:lnTo>
                  <a:lnTo>
                    <a:pt x="12" y="11"/>
                  </a:lnTo>
                  <a:lnTo>
                    <a:pt x="16" y="5"/>
                  </a:lnTo>
                  <a:lnTo>
                    <a:pt x="8" y="0"/>
                  </a:lnTo>
                  <a:lnTo>
                    <a:pt x="4" y="5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21" name="Freeform 106"/>
            <p:cNvSpPr>
              <a:spLocks/>
            </p:cNvSpPr>
            <p:nvPr/>
          </p:nvSpPr>
          <p:spPr bwMode="auto">
            <a:xfrm>
              <a:off x="4893746" y="4878379"/>
              <a:ext cx="16746" cy="22624"/>
            </a:xfrm>
            <a:custGeom>
              <a:avLst/>
              <a:gdLst/>
              <a:ahLst/>
              <a:cxnLst>
                <a:cxn ang="0">
                  <a:pos x="4" y="11"/>
                </a:cxn>
                <a:cxn ang="0">
                  <a:pos x="0" y="15"/>
                </a:cxn>
                <a:cxn ang="0">
                  <a:pos x="12" y="27"/>
                </a:cxn>
                <a:cxn ang="0">
                  <a:pos x="16" y="23"/>
                </a:cxn>
                <a:cxn ang="0">
                  <a:pos x="20" y="19"/>
                </a:cxn>
                <a:cxn ang="0">
                  <a:pos x="0" y="0"/>
                </a:cxn>
                <a:cxn ang="0">
                  <a:pos x="8" y="5"/>
                </a:cxn>
                <a:cxn ang="0">
                  <a:pos x="4" y="11"/>
                </a:cxn>
              </a:cxnLst>
              <a:rect l="0" t="0" r="r" b="b"/>
              <a:pathLst>
                <a:path w="20" h="27">
                  <a:moveTo>
                    <a:pt x="4" y="11"/>
                  </a:moveTo>
                  <a:lnTo>
                    <a:pt x="0" y="15"/>
                  </a:lnTo>
                  <a:lnTo>
                    <a:pt x="12" y="27"/>
                  </a:lnTo>
                  <a:lnTo>
                    <a:pt x="16" y="23"/>
                  </a:lnTo>
                  <a:lnTo>
                    <a:pt x="20" y="19"/>
                  </a:lnTo>
                  <a:lnTo>
                    <a:pt x="0" y="0"/>
                  </a:lnTo>
                  <a:lnTo>
                    <a:pt x="8" y="5"/>
                  </a:lnTo>
                  <a:lnTo>
                    <a:pt x="4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22" name="Freeform 107"/>
            <p:cNvSpPr>
              <a:spLocks/>
            </p:cNvSpPr>
            <p:nvPr/>
          </p:nvSpPr>
          <p:spPr bwMode="auto">
            <a:xfrm>
              <a:off x="4903794" y="4892624"/>
              <a:ext cx="37678" cy="37707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6" y="16"/>
                </a:cxn>
                <a:cxn ang="0">
                  <a:pos x="12" y="20"/>
                </a:cxn>
                <a:cxn ang="0">
                  <a:pos x="14" y="24"/>
                </a:cxn>
                <a:cxn ang="0">
                  <a:pos x="20" y="32"/>
                </a:cxn>
                <a:cxn ang="0">
                  <a:pos x="30" y="40"/>
                </a:cxn>
                <a:cxn ang="0">
                  <a:pos x="33" y="45"/>
                </a:cxn>
                <a:cxn ang="0">
                  <a:pos x="39" y="42"/>
                </a:cxn>
                <a:cxn ang="0">
                  <a:pos x="45" y="38"/>
                </a:cxn>
                <a:cxn ang="0">
                  <a:pos x="37" y="28"/>
                </a:cxn>
                <a:cxn ang="0">
                  <a:pos x="31" y="24"/>
                </a:cxn>
                <a:cxn ang="0">
                  <a:pos x="26" y="16"/>
                </a:cxn>
                <a:cxn ang="0">
                  <a:pos x="20" y="8"/>
                </a:cxn>
                <a:cxn ang="0">
                  <a:pos x="8" y="0"/>
                </a:cxn>
                <a:cxn ang="0">
                  <a:pos x="4" y="6"/>
                </a:cxn>
                <a:cxn ang="0">
                  <a:pos x="0" y="10"/>
                </a:cxn>
              </a:cxnLst>
              <a:rect l="0" t="0" r="r" b="b"/>
              <a:pathLst>
                <a:path w="45" h="45">
                  <a:moveTo>
                    <a:pt x="0" y="10"/>
                  </a:moveTo>
                  <a:lnTo>
                    <a:pt x="6" y="16"/>
                  </a:lnTo>
                  <a:lnTo>
                    <a:pt x="12" y="20"/>
                  </a:lnTo>
                  <a:lnTo>
                    <a:pt x="14" y="24"/>
                  </a:lnTo>
                  <a:lnTo>
                    <a:pt x="20" y="32"/>
                  </a:lnTo>
                  <a:lnTo>
                    <a:pt x="30" y="40"/>
                  </a:lnTo>
                  <a:lnTo>
                    <a:pt x="33" y="45"/>
                  </a:lnTo>
                  <a:lnTo>
                    <a:pt x="39" y="42"/>
                  </a:lnTo>
                  <a:lnTo>
                    <a:pt x="45" y="38"/>
                  </a:lnTo>
                  <a:lnTo>
                    <a:pt x="37" y="28"/>
                  </a:lnTo>
                  <a:lnTo>
                    <a:pt x="31" y="24"/>
                  </a:lnTo>
                  <a:lnTo>
                    <a:pt x="26" y="16"/>
                  </a:lnTo>
                  <a:lnTo>
                    <a:pt x="20" y="8"/>
                  </a:lnTo>
                  <a:lnTo>
                    <a:pt x="8" y="0"/>
                  </a:lnTo>
                  <a:lnTo>
                    <a:pt x="4" y="6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23" name="Freeform 108"/>
            <p:cNvSpPr>
              <a:spLocks/>
            </p:cNvSpPr>
            <p:nvPr/>
          </p:nvSpPr>
          <p:spPr bwMode="auto">
            <a:xfrm>
              <a:off x="4927238" y="4924466"/>
              <a:ext cx="19258" cy="12569"/>
            </a:xfrm>
            <a:custGeom>
              <a:avLst/>
              <a:gdLst/>
              <a:ahLst/>
              <a:cxnLst>
                <a:cxn ang="0">
                  <a:pos x="5" y="7"/>
                </a:cxn>
                <a:cxn ang="0">
                  <a:pos x="0" y="0"/>
                </a:cxn>
                <a:cxn ang="0">
                  <a:pos x="15" y="15"/>
                </a:cxn>
                <a:cxn ang="0">
                  <a:pos x="19" y="11"/>
                </a:cxn>
                <a:cxn ang="0">
                  <a:pos x="23" y="7"/>
                </a:cxn>
                <a:cxn ang="0">
                  <a:pos x="15" y="0"/>
                </a:cxn>
                <a:cxn ang="0">
                  <a:pos x="11" y="4"/>
                </a:cxn>
                <a:cxn ang="0">
                  <a:pos x="5" y="7"/>
                </a:cxn>
              </a:cxnLst>
              <a:rect l="0" t="0" r="r" b="b"/>
              <a:pathLst>
                <a:path w="23" h="15">
                  <a:moveTo>
                    <a:pt x="5" y="7"/>
                  </a:moveTo>
                  <a:lnTo>
                    <a:pt x="0" y="0"/>
                  </a:lnTo>
                  <a:lnTo>
                    <a:pt x="15" y="15"/>
                  </a:lnTo>
                  <a:lnTo>
                    <a:pt x="19" y="11"/>
                  </a:lnTo>
                  <a:lnTo>
                    <a:pt x="23" y="7"/>
                  </a:lnTo>
                  <a:lnTo>
                    <a:pt x="15" y="0"/>
                  </a:lnTo>
                  <a:lnTo>
                    <a:pt x="11" y="4"/>
                  </a:lnTo>
                  <a:lnTo>
                    <a:pt x="5" y="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24" name="Freeform 109"/>
            <p:cNvSpPr>
              <a:spLocks/>
            </p:cNvSpPr>
            <p:nvPr/>
          </p:nvSpPr>
          <p:spPr bwMode="auto">
            <a:xfrm>
              <a:off x="4939797" y="4929494"/>
              <a:ext cx="13397" cy="14245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8" y="17"/>
                </a:cxn>
                <a:cxn ang="0">
                  <a:pos x="8" y="17"/>
                </a:cxn>
                <a:cxn ang="0">
                  <a:pos x="12" y="11"/>
                </a:cxn>
                <a:cxn ang="0">
                  <a:pos x="16" y="5"/>
                </a:cxn>
                <a:cxn ang="0">
                  <a:pos x="8" y="0"/>
                </a:cxn>
                <a:cxn ang="0">
                  <a:pos x="4" y="5"/>
                </a:cxn>
                <a:cxn ang="0">
                  <a:pos x="0" y="9"/>
                </a:cxn>
              </a:cxnLst>
              <a:rect l="0" t="0" r="r" b="b"/>
              <a:pathLst>
                <a:path w="16" h="17">
                  <a:moveTo>
                    <a:pt x="0" y="9"/>
                  </a:moveTo>
                  <a:lnTo>
                    <a:pt x="8" y="17"/>
                  </a:lnTo>
                  <a:lnTo>
                    <a:pt x="8" y="17"/>
                  </a:lnTo>
                  <a:lnTo>
                    <a:pt x="12" y="11"/>
                  </a:lnTo>
                  <a:lnTo>
                    <a:pt x="16" y="5"/>
                  </a:lnTo>
                  <a:lnTo>
                    <a:pt x="8" y="0"/>
                  </a:lnTo>
                  <a:lnTo>
                    <a:pt x="4" y="5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25" name="Freeform 110"/>
            <p:cNvSpPr>
              <a:spLocks/>
            </p:cNvSpPr>
            <p:nvPr/>
          </p:nvSpPr>
          <p:spPr bwMode="auto">
            <a:xfrm>
              <a:off x="4946495" y="4929494"/>
              <a:ext cx="52749" cy="50277"/>
            </a:xfrm>
            <a:custGeom>
              <a:avLst/>
              <a:gdLst/>
              <a:ahLst/>
              <a:cxnLst>
                <a:cxn ang="0">
                  <a:pos x="4" y="11"/>
                </a:cxn>
                <a:cxn ang="0">
                  <a:pos x="0" y="15"/>
                </a:cxn>
                <a:cxn ang="0">
                  <a:pos x="28" y="43"/>
                </a:cxn>
                <a:cxn ang="0">
                  <a:pos x="38" y="49"/>
                </a:cxn>
                <a:cxn ang="0">
                  <a:pos x="43" y="55"/>
                </a:cxn>
                <a:cxn ang="0">
                  <a:pos x="53" y="59"/>
                </a:cxn>
                <a:cxn ang="0">
                  <a:pos x="55" y="60"/>
                </a:cxn>
                <a:cxn ang="0">
                  <a:pos x="59" y="57"/>
                </a:cxn>
                <a:cxn ang="0">
                  <a:pos x="63" y="53"/>
                </a:cxn>
                <a:cxn ang="0">
                  <a:pos x="57" y="47"/>
                </a:cxn>
                <a:cxn ang="0">
                  <a:pos x="47" y="43"/>
                </a:cxn>
                <a:cxn ang="0">
                  <a:pos x="38" y="33"/>
                </a:cxn>
                <a:cxn ang="0">
                  <a:pos x="28" y="27"/>
                </a:cxn>
                <a:cxn ang="0">
                  <a:pos x="0" y="0"/>
                </a:cxn>
                <a:cxn ang="0">
                  <a:pos x="8" y="5"/>
                </a:cxn>
                <a:cxn ang="0">
                  <a:pos x="4" y="11"/>
                </a:cxn>
              </a:cxnLst>
              <a:rect l="0" t="0" r="r" b="b"/>
              <a:pathLst>
                <a:path w="63" h="60">
                  <a:moveTo>
                    <a:pt x="4" y="11"/>
                  </a:moveTo>
                  <a:lnTo>
                    <a:pt x="0" y="15"/>
                  </a:lnTo>
                  <a:lnTo>
                    <a:pt x="28" y="43"/>
                  </a:lnTo>
                  <a:lnTo>
                    <a:pt x="38" y="49"/>
                  </a:lnTo>
                  <a:lnTo>
                    <a:pt x="43" y="55"/>
                  </a:lnTo>
                  <a:lnTo>
                    <a:pt x="53" y="59"/>
                  </a:lnTo>
                  <a:lnTo>
                    <a:pt x="55" y="60"/>
                  </a:lnTo>
                  <a:lnTo>
                    <a:pt x="59" y="57"/>
                  </a:lnTo>
                  <a:lnTo>
                    <a:pt x="63" y="53"/>
                  </a:lnTo>
                  <a:lnTo>
                    <a:pt x="57" y="47"/>
                  </a:lnTo>
                  <a:lnTo>
                    <a:pt x="47" y="43"/>
                  </a:lnTo>
                  <a:lnTo>
                    <a:pt x="38" y="33"/>
                  </a:lnTo>
                  <a:lnTo>
                    <a:pt x="28" y="27"/>
                  </a:lnTo>
                  <a:lnTo>
                    <a:pt x="0" y="0"/>
                  </a:lnTo>
                  <a:lnTo>
                    <a:pt x="8" y="5"/>
                  </a:lnTo>
                  <a:lnTo>
                    <a:pt x="4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26" name="Freeform 111"/>
            <p:cNvSpPr>
              <a:spLocks/>
            </p:cNvSpPr>
            <p:nvPr/>
          </p:nvSpPr>
          <p:spPr bwMode="auto">
            <a:xfrm>
              <a:off x="4992546" y="4972229"/>
              <a:ext cx="11722" cy="12569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6" y="15"/>
                </a:cxn>
                <a:cxn ang="0">
                  <a:pos x="6" y="15"/>
                </a:cxn>
                <a:cxn ang="0">
                  <a:pos x="10" y="9"/>
                </a:cxn>
                <a:cxn ang="0">
                  <a:pos x="14" y="4"/>
                </a:cxn>
                <a:cxn ang="0">
                  <a:pos x="8" y="0"/>
                </a:cxn>
                <a:cxn ang="0">
                  <a:pos x="4" y="6"/>
                </a:cxn>
                <a:cxn ang="0">
                  <a:pos x="0" y="9"/>
                </a:cxn>
              </a:cxnLst>
              <a:rect l="0" t="0" r="r" b="b"/>
              <a:pathLst>
                <a:path w="14" h="15">
                  <a:moveTo>
                    <a:pt x="0" y="9"/>
                  </a:moveTo>
                  <a:lnTo>
                    <a:pt x="6" y="15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4" y="4"/>
                  </a:lnTo>
                  <a:lnTo>
                    <a:pt x="8" y="0"/>
                  </a:lnTo>
                  <a:lnTo>
                    <a:pt x="4" y="6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27" name="Freeform 112"/>
            <p:cNvSpPr>
              <a:spLocks/>
            </p:cNvSpPr>
            <p:nvPr/>
          </p:nvSpPr>
          <p:spPr bwMode="auto">
            <a:xfrm>
              <a:off x="4997570" y="4972229"/>
              <a:ext cx="11722" cy="15921"/>
            </a:xfrm>
            <a:custGeom>
              <a:avLst/>
              <a:gdLst/>
              <a:ahLst/>
              <a:cxnLst>
                <a:cxn ang="0">
                  <a:pos x="4" y="9"/>
                </a:cxn>
                <a:cxn ang="0">
                  <a:pos x="0" y="13"/>
                </a:cxn>
                <a:cxn ang="0">
                  <a:pos x="6" y="19"/>
                </a:cxn>
                <a:cxn ang="0">
                  <a:pos x="10" y="15"/>
                </a:cxn>
                <a:cxn ang="0">
                  <a:pos x="14" y="11"/>
                </a:cxn>
                <a:cxn ang="0">
                  <a:pos x="2" y="0"/>
                </a:cxn>
                <a:cxn ang="0">
                  <a:pos x="8" y="4"/>
                </a:cxn>
                <a:cxn ang="0">
                  <a:pos x="4" y="9"/>
                </a:cxn>
              </a:cxnLst>
              <a:rect l="0" t="0" r="r" b="b"/>
              <a:pathLst>
                <a:path w="14" h="19">
                  <a:moveTo>
                    <a:pt x="4" y="9"/>
                  </a:moveTo>
                  <a:lnTo>
                    <a:pt x="0" y="13"/>
                  </a:lnTo>
                  <a:lnTo>
                    <a:pt x="6" y="19"/>
                  </a:lnTo>
                  <a:lnTo>
                    <a:pt x="10" y="15"/>
                  </a:lnTo>
                  <a:lnTo>
                    <a:pt x="14" y="11"/>
                  </a:lnTo>
                  <a:lnTo>
                    <a:pt x="2" y="0"/>
                  </a:lnTo>
                  <a:lnTo>
                    <a:pt x="8" y="4"/>
                  </a:lnTo>
                  <a:lnTo>
                    <a:pt x="4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28" name="Freeform 113"/>
            <p:cNvSpPr>
              <a:spLocks/>
            </p:cNvSpPr>
            <p:nvPr/>
          </p:nvSpPr>
          <p:spPr bwMode="auto">
            <a:xfrm>
              <a:off x="5002593" y="4979770"/>
              <a:ext cx="25956" cy="23462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6" y="16"/>
                </a:cxn>
                <a:cxn ang="0">
                  <a:pos x="6" y="16"/>
                </a:cxn>
                <a:cxn ang="0">
                  <a:pos x="14" y="22"/>
                </a:cxn>
                <a:cxn ang="0">
                  <a:pos x="24" y="28"/>
                </a:cxn>
                <a:cxn ang="0">
                  <a:pos x="28" y="22"/>
                </a:cxn>
                <a:cxn ang="0">
                  <a:pos x="31" y="16"/>
                </a:cxn>
                <a:cxn ang="0">
                  <a:pos x="22" y="10"/>
                </a:cxn>
                <a:cxn ang="0">
                  <a:pos x="14" y="4"/>
                </a:cxn>
                <a:cxn ang="0">
                  <a:pos x="8" y="0"/>
                </a:cxn>
                <a:cxn ang="0">
                  <a:pos x="4" y="6"/>
                </a:cxn>
                <a:cxn ang="0">
                  <a:pos x="0" y="10"/>
                </a:cxn>
              </a:cxnLst>
              <a:rect l="0" t="0" r="r" b="b"/>
              <a:pathLst>
                <a:path w="31" h="28">
                  <a:moveTo>
                    <a:pt x="0" y="10"/>
                  </a:moveTo>
                  <a:lnTo>
                    <a:pt x="6" y="16"/>
                  </a:lnTo>
                  <a:lnTo>
                    <a:pt x="6" y="16"/>
                  </a:lnTo>
                  <a:lnTo>
                    <a:pt x="14" y="22"/>
                  </a:lnTo>
                  <a:lnTo>
                    <a:pt x="24" y="28"/>
                  </a:lnTo>
                  <a:lnTo>
                    <a:pt x="28" y="22"/>
                  </a:lnTo>
                  <a:lnTo>
                    <a:pt x="31" y="16"/>
                  </a:lnTo>
                  <a:lnTo>
                    <a:pt x="22" y="10"/>
                  </a:lnTo>
                  <a:lnTo>
                    <a:pt x="14" y="4"/>
                  </a:lnTo>
                  <a:lnTo>
                    <a:pt x="8" y="0"/>
                  </a:lnTo>
                  <a:lnTo>
                    <a:pt x="4" y="6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29" name="Freeform 114"/>
            <p:cNvSpPr>
              <a:spLocks/>
            </p:cNvSpPr>
            <p:nvPr/>
          </p:nvSpPr>
          <p:spPr bwMode="auto">
            <a:xfrm>
              <a:off x="5014315" y="4993177"/>
              <a:ext cx="19258" cy="13407"/>
            </a:xfrm>
            <a:custGeom>
              <a:avLst/>
              <a:gdLst/>
              <a:ahLst/>
              <a:cxnLst>
                <a:cxn ang="0">
                  <a:pos x="10" y="12"/>
                </a:cxn>
                <a:cxn ang="0">
                  <a:pos x="0" y="6"/>
                </a:cxn>
                <a:cxn ang="0">
                  <a:pos x="19" y="16"/>
                </a:cxn>
                <a:cxn ang="0">
                  <a:pos x="21" y="10"/>
                </a:cxn>
                <a:cxn ang="0">
                  <a:pos x="23" y="4"/>
                </a:cxn>
                <a:cxn ang="0">
                  <a:pos x="16" y="0"/>
                </a:cxn>
                <a:cxn ang="0">
                  <a:pos x="14" y="6"/>
                </a:cxn>
                <a:cxn ang="0">
                  <a:pos x="10" y="12"/>
                </a:cxn>
              </a:cxnLst>
              <a:rect l="0" t="0" r="r" b="b"/>
              <a:pathLst>
                <a:path w="23" h="16">
                  <a:moveTo>
                    <a:pt x="10" y="12"/>
                  </a:moveTo>
                  <a:lnTo>
                    <a:pt x="0" y="6"/>
                  </a:lnTo>
                  <a:lnTo>
                    <a:pt x="19" y="16"/>
                  </a:lnTo>
                  <a:lnTo>
                    <a:pt x="21" y="10"/>
                  </a:lnTo>
                  <a:lnTo>
                    <a:pt x="23" y="4"/>
                  </a:lnTo>
                  <a:lnTo>
                    <a:pt x="16" y="0"/>
                  </a:lnTo>
                  <a:lnTo>
                    <a:pt x="14" y="6"/>
                  </a:lnTo>
                  <a:lnTo>
                    <a:pt x="10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0" name="Freeform 115"/>
            <p:cNvSpPr>
              <a:spLocks/>
            </p:cNvSpPr>
            <p:nvPr/>
          </p:nvSpPr>
          <p:spPr bwMode="auto">
            <a:xfrm>
              <a:off x="5028549" y="4996529"/>
              <a:ext cx="38515" cy="21786"/>
            </a:xfrm>
            <a:custGeom>
              <a:avLst/>
              <a:gdLst/>
              <a:ahLst/>
              <a:cxnLst>
                <a:cxn ang="0">
                  <a:pos x="4" y="6"/>
                </a:cxn>
                <a:cxn ang="0">
                  <a:pos x="0" y="12"/>
                </a:cxn>
                <a:cxn ang="0">
                  <a:pos x="6" y="16"/>
                </a:cxn>
                <a:cxn ang="0">
                  <a:pos x="22" y="22"/>
                </a:cxn>
                <a:cxn ang="0">
                  <a:pos x="36" y="24"/>
                </a:cxn>
                <a:cxn ang="0">
                  <a:pos x="46" y="26"/>
                </a:cxn>
                <a:cxn ang="0">
                  <a:pos x="46" y="20"/>
                </a:cxn>
                <a:cxn ang="0">
                  <a:pos x="46" y="14"/>
                </a:cxn>
                <a:cxn ang="0">
                  <a:pos x="36" y="12"/>
                </a:cxn>
                <a:cxn ang="0">
                  <a:pos x="26" y="10"/>
                </a:cxn>
                <a:cxn ang="0">
                  <a:pos x="22" y="8"/>
                </a:cxn>
                <a:cxn ang="0">
                  <a:pos x="18" y="6"/>
                </a:cxn>
                <a:cxn ang="0">
                  <a:pos x="6" y="0"/>
                </a:cxn>
                <a:cxn ang="0">
                  <a:pos x="4" y="6"/>
                </a:cxn>
              </a:cxnLst>
              <a:rect l="0" t="0" r="r" b="b"/>
              <a:pathLst>
                <a:path w="46" h="26">
                  <a:moveTo>
                    <a:pt x="4" y="6"/>
                  </a:moveTo>
                  <a:lnTo>
                    <a:pt x="0" y="12"/>
                  </a:lnTo>
                  <a:lnTo>
                    <a:pt x="6" y="16"/>
                  </a:lnTo>
                  <a:lnTo>
                    <a:pt x="22" y="22"/>
                  </a:lnTo>
                  <a:lnTo>
                    <a:pt x="36" y="24"/>
                  </a:lnTo>
                  <a:lnTo>
                    <a:pt x="46" y="26"/>
                  </a:lnTo>
                  <a:lnTo>
                    <a:pt x="46" y="20"/>
                  </a:lnTo>
                  <a:lnTo>
                    <a:pt x="46" y="14"/>
                  </a:lnTo>
                  <a:lnTo>
                    <a:pt x="36" y="12"/>
                  </a:lnTo>
                  <a:lnTo>
                    <a:pt x="26" y="10"/>
                  </a:lnTo>
                  <a:lnTo>
                    <a:pt x="22" y="8"/>
                  </a:lnTo>
                  <a:lnTo>
                    <a:pt x="18" y="6"/>
                  </a:lnTo>
                  <a:lnTo>
                    <a:pt x="6" y="0"/>
                  </a:lnTo>
                  <a:lnTo>
                    <a:pt x="4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1" name="Freeform 116"/>
            <p:cNvSpPr>
              <a:spLocks/>
            </p:cNvSpPr>
            <p:nvPr/>
          </p:nvSpPr>
          <p:spPr bwMode="auto">
            <a:xfrm>
              <a:off x="5067064" y="5006585"/>
              <a:ext cx="15908" cy="13407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10" y="16"/>
                </a:cxn>
                <a:cxn ang="0">
                  <a:pos x="19" y="16"/>
                </a:cxn>
                <a:cxn ang="0">
                  <a:pos x="19" y="8"/>
                </a:cxn>
                <a:cxn ang="0">
                  <a:pos x="19" y="0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0" y="14"/>
                </a:cxn>
              </a:cxnLst>
              <a:rect l="0" t="0" r="r" b="b"/>
              <a:pathLst>
                <a:path w="19" h="16">
                  <a:moveTo>
                    <a:pt x="0" y="14"/>
                  </a:moveTo>
                  <a:lnTo>
                    <a:pt x="10" y="16"/>
                  </a:lnTo>
                  <a:lnTo>
                    <a:pt x="19" y="16"/>
                  </a:lnTo>
                  <a:lnTo>
                    <a:pt x="19" y="8"/>
                  </a:lnTo>
                  <a:lnTo>
                    <a:pt x="19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2" name="Freeform 117"/>
            <p:cNvSpPr>
              <a:spLocks/>
            </p:cNvSpPr>
            <p:nvPr/>
          </p:nvSpPr>
          <p:spPr bwMode="auto">
            <a:xfrm>
              <a:off x="5073762" y="4986474"/>
              <a:ext cx="77030" cy="33518"/>
            </a:xfrm>
            <a:custGeom>
              <a:avLst/>
              <a:gdLst/>
              <a:ahLst/>
              <a:cxnLst>
                <a:cxn ang="0">
                  <a:pos x="11" y="40"/>
                </a:cxn>
                <a:cxn ang="0">
                  <a:pos x="0" y="40"/>
                </a:cxn>
                <a:cxn ang="0">
                  <a:pos x="23" y="36"/>
                </a:cxn>
                <a:cxn ang="0">
                  <a:pos x="47" y="32"/>
                </a:cxn>
                <a:cxn ang="0">
                  <a:pos x="55" y="28"/>
                </a:cxn>
                <a:cxn ang="0">
                  <a:pos x="66" y="24"/>
                </a:cxn>
                <a:cxn ang="0">
                  <a:pos x="74" y="20"/>
                </a:cxn>
                <a:cxn ang="0">
                  <a:pos x="84" y="16"/>
                </a:cxn>
                <a:cxn ang="0">
                  <a:pos x="92" y="12"/>
                </a:cxn>
                <a:cxn ang="0">
                  <a:pos x="90" y="6"/>
                </a:cxn>
                <a:cxn ang="0">
                  <a:pos x="88" y="0"/>
                </a:cxn>
                <a:cxn ang="0">
                  <a:pos x="80" y="4"/>
                </a:cxn>
                <a:cxn ang="0">
                  <a:pos x="70" y="8"/>
                </a:cxn>
                <a:cxn ang="0">
                  <a:pos x="63" y="12"/>
                </a:cxn>
                <a:cxn ang="0">
                  <a:pos x="51" y="16"/>
                </a:cxn>
                <a:cxn ang="0">
                  <a:pos x="39" y="20"/>
                </a:cxn>
                <a:cxn ang="0">
                  <a:pos x="23" y="24"/>
                </a:cxn>
                <a:cxn ang="0">
                  <a:pos x="11" y="26"/>
                </a:cxn>
                <a:cxn ang="0">
                  <a:pos x="11" y="32"/>
                </a:cxn>
                <a:cxn ang="0">
                  <a:pos x="11" y="40"/>
                </a:cxn>
              </a:cxnLst>
              <a:rect l="0" t="0" r="r" b="b"/>
              <a:pathLst>
                <a:path w="92" h="40">
                  <a:moveTo>
                    <a:pt x="11" y="40"/>
                  </a:moveTo>
                  <a:lnTo>
                    <a:pt x="0" y="40"/>
                  </a:lnTo>
                  <a:lnTo>
                    <a:pt x="23" y="36"/>
                  </a:lnTo>
                  <a:lnTo>
                    <a:pt x="47" y="32"/>
                  </a:lnTo>
                  <a:lnTo>
                    <a:pt x="55" y="28"/>
                  </a:lnTo>
                  <a:lnTo>
                    <a:pt x="66" y="24"/>
                  </a:lnTo>
                  <a:lnTo>
                    <a:pt x="74" y="20"/>
                  </a:lnTo>
                  <a:lnTo>
                    <a:pt x="84" y="16"/>
                  </a:lnTo>
                  <a:lnTo>
                    <a:pt x="92" y="12"/>
                  </a:lnTo>
                  <a:lnTo>
                    <a:pt x="90" y="6"/>
                  </a:lnTo>
                  <a:lnTo>
                    <a:pt x="88" y="0"/>
                  </a:lnTo>
                  <a:lnTo>
                    <a:pt x="80" y="4"/>
                  </a:lnTo>
                  <a:lnTo>
                    <a:pt x="70" y="8"/>
                  </a:lnTo>
                  <a:lnTo>
                    <a:pt x="63" y="12"/>
                  </a:lnTo>
                  <a:lnTo>
                    <a:pt x="51" y="16"/>
                  </a:lnTo>
                  <a:lnTo>
                    <a:pt x="39" y="20"/>
                  </a:lnTo>
                  <a:lnTo>
                    <a:pt x="23" y="24"/>
                  </a:lnTo>
                  <a:lnTo>
                    <a:pt x="11" y="26"/>
                  </a:lnTo>
                  <a:lnTo>
                    <a:pt x="11" y="32"/>
                  </a:lnTo>
                  <a:lnTo>
                    <a:pt x="11" y="4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3" name="Freeform 118"/>
            <p:cNvSpPr>
              <a:spLocks/>
            </p:cNvSpPr>
            <p:nvPr/>
          </p:nvSpPr>
          <p:spPr bwMode="auto">
            <a:xfrm>
              <a:off x="5145769" y="4960498"/>
              <a:ext cx="46051" cy="36031"/>
            </a:xfrm>
            <a:custGeom>
              <a:avLst/>
              <a:gdLst/>
              <a:ahLst/>
              <a:cxnLst>
                <a:cxn ang="0">
                  <a:pos x="6" y="43"/>
                </a:cxn>
                <a:cxn ang="0">
                  <a:pos x="14" y="39"/>
                </a:cxn>
                <a:cxn ang="0">
                  <a:pos x="16" y="39"/>
                </a:cxn>
                <a:cxn ang="0">
                  <a:pos x="22" y="37"/>
                </a:cxn>
                <a:cxn ang="0">
                  <a:pos x="32" y="29"/>
                </a:cxn>
                <a:cxn ang="0">
                  <a:pos x="55" y="12"/>
                </a:cxn>
                <a:cxn ang="0">
                  <a:pos x="51" y="6"/>
                </a:cxn>
                <a:cxn ang="0">
                  <a:pos x="47" y="0"/>
                </a:cxn>
                <a:cxn ang="0">
                  <a:pos x="24" y="18"/>
                </a:cxn>
                <a:cxn ang="0">
                  <a:pos x="10" y="25"/>
                </a:cxn>
                <a:cxn ang="0">
                  <a:pos x="4" y="27"/>
                </a:cxn>
                <a:cxn ang="0">
                  <a:pos x="0" y="31"/>
                </a:cxn>
                <a:cxn ang="0">
                  <a:pos x="4" y="37"/>
                </a:cxn>
                <a:cxn ang="0">
                  <a:pos x="6" y="43"/>
                </a:cxn>
              </a:cxnLst>
              <a:rect l="0" t="0" r="r" b="b"/>
              <a:pathLst>
                <a:path w="55" h="43">
                  <a:moveTo>
                    <a:pt x="6" y="43"/>
                  </a:moveTo>
                  <a:lnTo>
                    <a:pt x="14" y="39"/>
                  </a:lnTo>
                  <a:lnTo>
                    <a:pt x="16" y="39"/>
                  </a:lnTo>
                  <a:lnTo>
                    <a:pt x="22" y="37"/>
                  </a:lnTo>
                  <a:lnTo>
                    <a:pt x="32" y="29"/>
                  </a:lnTo>
                  <a:lnTo>
                    <a:pt x="55" y="12"/>
                  </a:lnTo>
                  <a:lnTo>
                    <a:pt x="51" y="6"/>
                  </a:lnTo>
                  <a:lnTo>
                    <a:pt x="47" y="0"/>
                  </a:lnTo>
                  <a:lnTo>
                    <a:pt x="24" y="18"/>
                  </a:lnTo>
                  <a:lnTo>
                    <a:pt x="10" y="25"/>
                  </a:lnTo>
                  <a:lnTo>
                    <a:pt x="4" y="27"/>
                  </a:lnTo>
                  <a:lnTo>
                    <a:pt x="0" y="31"/>
                  </a:lnTo>
                  <a:lnTo>
                    <a:pt x="4" y="37"/>
                  </a:lnTo>
                  <a:lnTo>
                    <a:pt x="6" y="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4" name="Freeform 119"/>
            <p:cNvSpPr>
              <a:spLocks/>
            </p:cNvSpPr>
            <p:nvPr/>
          </p:nvSpPr>
          <p:spPr bwMode="auto">
            <a:xfrm>
              <a:off x="5185121" y="4955470"/>
              <a:ext cx="13397" cy="20111"/>
            </a:xfrm>
            <a:custGeom>
              <a:avLst/>
              <a:gdLst/>
              <a:ahLst/>
              <a:cxnLst>
                <a:cxn ang="0">
                  <a:pos x="8" y="18"/>
                </a:cxn>
                <a:cxn ang="0">
                  <a:pos x="0" y="24"/>
                </a:cxn>
                <a:cxn ang="0">
                  <a:pos x="16" y="8"/>
                </a:cxn>
                <a:cxn ang="0">
                  <a:pos x="12" y="4"/>
                </a:cxn>
                <a:cxn ang="0">
                  <a:pos x="8" y="0"/>
                </a:cxn>
                <a:cxn ang="0">
                  <a:pos x="0" y="8"/>
                </a:cxn>
                <a:cxn ang="0">
                  <a:pos x="4" y="12"/>
                </a:cxn>
                <a:cxn ang="0">
                  <a:pos x="8" y="18"/>
                </a:cxn>
              </a:cxnLst>
              <a:rect l="0" t="0" r="r" b="b"/>
              <a:pathLst>
                <a:path w="16" h="24">
                  <a:moveTo>
                    <a:pt x="8" y="18"/>
                  </a:moveTo>
                  <a:lnTo>
                    <a:pt x="0" y="24"/>
                  </a:lnTo>
                  <a:lnTo>
                    <a:pt x="16" y="8"/>
                  </a:lnTo>
                  <a:lnTo>
                    <a:pt x="12" y="4"/>
                  </a:lnTo>
                  <a:lnTo>
                    <a:pt x="8" y="0"/>
                  </a:lnTo>
                  <a:lnTo>
                    <a:pt x="0" y="8"/>
                  </a:lnTo>
                  <a:lnTo>
                    <a:pt x="4" y="12"/>
                  </a:lnTo>
                  <a:lnTo>
                    <a:pt x="8" y="1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5" name="Freeform 120"/>
            <p:cNvSpPr>
              <a:spLocks/>
            </p:cNvSpPr>
            <p:nvPr/>
          </p:nvSpPr>
          <p:spPr bwMode="auto">
            <a:xfrm>
              <a:off x="5191819" y="4942063"/>
              <a:ext cx="21769" cy="21786"/>
            </a:xfrm>
            <a:custGeom>
              <a:avLst/>
              <a:gdLst/>
              <a:ahLst/>
              <a:cxnLst>
                <a:cxn ang="0">
                  <a:pos x="4" y="20"/>
                </a:cxn>
                <a:cxn ang="0">
                  <a:pos x="8" y="26"/>
                </a:cxn>
                <a:cxn ang="0">
                  <a:pos x="18" y="18"/>
                </a:cxn>
                <a:cxn ang="0">
                  <a:pos x="26" y="12"/>
                </a:cxn>
                <a:cxn ang="0">
                  <a:pos x="22" y="6"/>
                </a:cxn>
                <a:cxn ang="0">
                  <a:pos x="18" y="0"/>
                </a:cxn>
                <a:cxn ang="0">
                  <a:pos x="10" y="6"/>
                </a:cxn>
                <a:cxn ang="0">
                  <a:pos x="10" y="6"/>
                </a:cxn>
                <a:cxn ang="0">
                  <a:pos x="0" y="16"/>
                </a:cxn>
                <a:cxn ang="0">
                  <a:pos x="4" y="20"/>
                </a:cxn>
              </a:cxnLst>
              <a:rect l="0" t="0" r="r" b="b"/>
              <a:pathLst>
                <a:path w="26" h="26">
                  <a:moveTo>
                    <a:pt x="4" y="20"/>
                  </a:moveTo>
                  <a:lnTo>
                    <a:pt x="8" y="26"/>
                  </a:lnTo>
                  <a:lnTo>
                    <a:pt x="18" y="18"/>
                  </a:lnTo>
                  <a:lnTo>
                    <a:pt x="26" y="12"/>
                  </a:lnTo>
                  <a:lnTo>
                    <a:pt x="22" y="6"/>
                  </a:lnTo>
                  <a:lnTo>
                    <a:pt x="18" y="0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0" y="16"/>
                  </a:lnTo>
                  <a:lnTo>
                    <a:pt x="4" y="2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6" name="Freeform 121"/>
            <p:cNvSpPr>
              <a:spLocks/>
            </p:cNvSpPr>
            <p:nvPr/>
          </p:nvSpPr>
          <p:spPr bwMode="auto">
            <a:xfrm>
              <a:off x="5206891" y="4937035"/>
              <a:ext cx="13397" cy="20111"/>
            </a:xfrm>
            <a:custGeom>
              <a:avLst/>
              <a:gdLst/>
              <a:ahLst/>
              <a:cxnLst>
                <a:cxn ang="0">
                  <a:pos x="8" y="18"/>
                </a:cxn>
                <a:cxn ang="0">
                  <a:pos x="0" y="24"/>
                </a:cxn>
                <a:cxn ang="0">
                  <a:pos x="16" y="8"/>
                </a:cxn>
                <a:cxn ang="0">
                  <a:pos x="12" y="4"/>
                </a:cxn>
                <a:cxn ang="0">
                  <a:pos x="8" y="0"/>
                </a:cxn>
                <a:cxn ang="0">
                  <a:pos x="0" y="8"/>
                </a:cxn>
                <a:cxn ang="0">
                  <a:pos x="4" y="12"/>
                </a:cxn>
                <a:cxn ang="0">
                  <a:pos x="8" y="18"/>
                </a:cxn>
              </a:cxnLst>
              <a:rect l="0" t="0" r="r" b="b"/>
              <a:pathLst>
                <a:path w="16" h="24">
                  <a:moveTo>
                    <a:pt x="8" y="18"/>
                  </a:moveTo>
                  <a:lnTo>
                    <a:pt x="0" y="24"/>
                  </a:lnTo>
                  <a:lnTo>
                    <a:pt x="16" y="8"/>
                  </a:lnTo>
                  <a:lnTo>
                    <a:pt x="12" y="4"/>
                  </a:lnTo>
                  <a:lnTo>
                    <a:pt x="8" y="0"/>
                  </a:lnTo>
                  <a:lnTo>
                    <a:pt x="0" y="8"/>
                  </a:lnTo>
                  <a:lnTo>
                    <a:pt x="4" y="12"/>
                  </a:lnTo>
                  <a:lnTo>
                    <a:pt x="8" y="1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7" name="Freeform 122"/>
            <p:cNvSpPr>
              <a:spLocks/>
            </p:cNvSpPr>
            <p:nvPr/>
          </p:nvSpPr>
          <p:spPr bwMode="auto">
            <a:xfrm>
              <a:off x="5213589" y="4906032"/>
              <a:ext cx="938595" cy="39383"/>
            </a:xfrm>
            <a:custGeom>
              <a:avLst/>
              <a:gdLst/>
              <a:ahLst/>
              <a:cxnLst>
                <a:cxn ang="0">
                  <a:pos x="4" y="41"/>
                </a:cxn>
                <a:cxn ang="0">
                  <a:pos x="8" y="47"/>
                </a:cxn>
                <a:cxn ang="0">
                  <a:pos x="47" y="16"/>
                </a:cxn>
                <a:cxn ang="0">
                  <a:pos x="1121" y="12"/>
                </a:cxn>
                <a:cxn ang="0">
                  <a:pos x="1121" y="0"/>
                </a:cxn>
                <a:cxn ang="0">
                  <a:pos x="39" y="4"/>
                </a:cxn>
                <a:cxn ang="0">
                  <a:pos x="10" y="28"/>
                </a:cxn>
                <a:cxn ang="0">
                  <a:pos x="0" y="37"/>
                </a:cxn>
                <a:cxn ang="0">
                  <a:pos x="4" y="41"/>
                </a:cxn>
              </a:cxnLst>
              <a:rect l="0" t="0" r="r" b="b"/>
              <a:pathLst>
                <a:path w="1121" h="47">
                  <a:moveTo>
                    <a:pt x="4" y="41"/>
                  </a:moveTo>
                  <a:lnTo>
                    <a:pt x="8" y="47"/>
                  </a:lnTo>
                  <a:lnTo>
                    <a:pt x="47" y="16"/>
                  </a:lnTo>
                  <a:lnTo>
                    <a:pt x="1121" y="12"/>
                  </a:lnTo>
                  <a:lnTo>
                    <a:pt x="1121" y="0"/>
                  </a:lnTo>
                  <a:lnTo>
                    <a:pt x="39" y="4"/>
                  </a:lnTo>
                  <a:lnTo>
                    <a:pt x="10" y="28"/>
                  </a:lnTo>
                  <a:lnTo>
                    <a:pt x="0" y="37"/>
                  </a:lnTo>
                  <a:lnTo>
                    <a:pt x="4" y="4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8" name="Freeform 123"/>
            <p:cNvSpPr>
              <a:spLocks/>
            </p:cNvSpPr>
            <p:nvPr/>
          </p:nvSpPr>
          <p:spPr bwMode="auto">
            <a:xfrm>
              <a:off x="2818957" y="4769447"/>
              <a:ext cx="95450" cy="4943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5"/>
                </a:cxn>
                <a:cxn ang="0">
                  <a:pos x="98" y="15"/>
                </a:cxn>
                <a:cxn ang="0">
                  <a:pos x="98" y="43"/>
                </a:cxn>
                <a:cxn ang="0">
                  <a:pos x="114" y="59"/>
                </a:cxn>
                <a:cxn ang="0">
                  <a:pos x="114" y="0"/>
                </a:cxn>
                <a:cxn ang="0">
                  <a:pos x="0" y="0"/>
                </a:cxn>
              </a:cxnLst>
              <a:rect l="0" t="0" r="r" b="b"/>
              <a:pathLst>
                <a:path w="114" h="59">
                  <a:moveTo>
                    <a:pt x="0" y="0"/>
                  </a:moveTo>
                  <a:lnTo>
                    <a:pt x="0" y="15"/>
                  </a:lnTo>
                  <a:lnTo>
                    <a:pt x="98" y="15"/>
                  </a:lnTo>
                  <a:lnTo>
                    <a:pt x="98" y="43"/>
                  </a:lnTo>
                  <a:lnTo>
                    <a:pt x="114" y="59"/>
                  </a:lnTo>
                  <a:lnTo>
                    <a:pt x="11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9" name="Freeform 124"/>
            <p:cNvSpPr>
              <a:spLocks/>
            </p:cNvSpPr>
            <p:nvPr/>
          </p:nvSpPr>
          <p:spPr bwMode="auto">
            <a:xfrm>
              <a:off x="2812259" y="4769447"/>
              <a:ext cx="102149" cy="49439"/>
            </a:xfrm>
            <a:custGeom>
              <a:avLst/>
              <a:gdLst/>
              <a:ahLst/>
              <a:cxnLst>
                <a:cxn ang="0">
                  <a:pos x="106" y="43"/>
                </a:cxn>
                <a:cxn ang="0">
                  <a:pos x="16" y="43"/>
                </a:cxn>
                <a:cxn ang="0">
                  <a:pos x="16" y="15"/>
                </a:cxn>
                <a:cxn ang="0">
                  <a:pos x="8" y="0"/>
                </a:cxn>
                <a:cxn ang="0">
                  <a:pos x="0" y="0"/>
                </a:cxn>
                <a:cxn ang="0">
                  <a:pos x="0" y="59"/>
                </a:cxn>
                <a:cxn ang="0">
                  <a:pos x="122" y="59"/>
                </a:cxn>
                <a:cxn ang="0">
                  <a:pos x="106" y="43"/>
                </a:cxn>
              </a:cxnLst>
              <a:rect l="0" t="0" r="r" b="b"/>
              <a:pathLst>
                <a:path w="122" h="59">
                  <a:moveTo>
                    <a:pt x="106" y="43"/>
                  </a:moveTo>
                  <a:lnTo>
                    <a:pt x="16" y="43"/>
                  </a:lnTo>
                  <a:lnTo>
                    <a:pt x="16" y="15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59"/>
                  </a:lnTo>
                  <a:lnTo>
                    <a:pt x="122" y="59"/>
                  </a:lnTo>
                  <a:lnTo>
                    <a:pt x="106" y="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40" name="Freeform 125"/>
            <p:cNvSpPr>
              <a:spLocks/>
            </p:cNvSpPr>
            <p:nvPr/>
          </p:nvSpPr>
          <p:spPr bwMode="auto">
            <a:xfrm>
              <a:off x="3123728" y="4962174"/>
              <a:ext cx="100474" cy="42735"/>
            </a:xfrm>
            <a:custGeom>
              <a:avLst/>
              <a:gdLst/>
              <a:ahLst/>
              <a:cxnLst>
                <a:cxn ang="0">
                  <a:pos x="0" y="51"/>
                </a:cxn>
                <a:cxn ang="0">
                  <a:pos x="15" y="51"/>
                </a:cxn>
                <a:cxn ang="0">
                  <a:pos x="15" y="16"/>
                </a:cxn>
                <a:cxn ang="0">
                  <a:pos x="104" y="16"/>
                </a:cxn>
                <a:cxn ang="0">
                  <a:pos x="120" y="0"/>
                </a:cxn>
                <a:cxn ang="0">
                  <a:pos x="0" y="0"/>
                </a:cxn>
                <a:cxn ang="0">
                  <a:pos x="0" y="51"/>
                </a:cxn>
              </a:cxnLst>
              <a:rect l="0" t="0" r="r" b="b"/>
              <a:pathLst>
                <a:path w="120" h="51">
                  <a:moveTo>
                    <a:pt x="0" y="51"/>
                  </a:moveTo>
                  <a:lnTo>
                    <a:pt x="15" y="51"/>
                  </a:lnTo>
                  <a:lnTo>
                    <a:pt x="15" y="16"/>
                  </a:lnTo>
                  <a:lnTo>
                    <a:pt x="104" y="16"/>
                  </a:lnTo>
                  <a:lnTo>
                    <a:pt x="120" y="0"/>
                  </a:lnTo>
                  <a:lnTo>
                    <a:pt x="0" y="0"/>
                  </a:lnTo>
                  <a:lnTo>
                    <a:pt x="0" y="5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41" name="Freeform 126"/>
            <p:cNvSpPr>
              <a:spLocks/>
            </p:cNvSpPr>
            <p:nvPr/>
          </p:nvSpPr>
          <p:spPr bwMode="auto">
            <a:xfrm>
              <a:off x="3129589" y="4962174"/>
              <a:ext cx="94613" cy="49439"/>
            </a:xfrm>
            <a:custGeom>
              <a:avLst/>
              <a:gdLst/>
              <a:ahLst/>
              <a:cxnLst>
                <a:cxn ang="0">
                  <a:pos x="97" y="16"/>
                </a:cxn>
                <a:cxn ang="0">
                  <a:pos x="97" y="43"/>
                </a:cxn>
                <a:cxn ang="0">
                  <a:pos x="0" y="43"/>
                </a:cxn>
                <a:cxn ang="0">
                  <a:pos x="0" y="59"/>
                </a:cxn>
                <a:cxn ang="0">
                  <a:pos x="113" y="59"/>
                </a:cxn>
                <a:cxn ang="0">
                  <a:pos x="113" y="0"/>
                </a:cxn>
                <a:cxn ang="0">
                  <a:pos x="97" y="16"/>
                </a:cxn>
              </a:cxnLst>
              <a:rect l="0" t="0" r="r" b="b"/>
              <a:pathLst>
                <a:path w="113" h="59">
                  <a:moveTo>
                    <a:pt x="97" y="16"/>
                  </a:moveTo>
                  <a:lnTo>
                    <a:pt x="97" y="43"/>
                  </a:lnTo>
                  <a:lnTo>
                    <a:pt x="0" y="43"/>
                  </a:lnTo>
                  <a:lnTo>
                    <a:pt x="0" y="59"/>
                  </a:lnTo>
                  <a:lnTo>
                    <a:pt x="113" y="59"/>
                  </a:lnTo>
                  <a:lnTo>
                    <a:pt x="113" y="0"/>
                  </a:lnTo>
                  <a:lnTo>
                    <a:pt x="97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42" name="Freeform 127"/>
            <p:cNvSpPr>
              <a:spLocks/>
            </p:cNvSpPr>
            <p:nvPr/>
          </p:nvSpPr>
          <p:spPr bwMode="auto">
            <a:xfrm>
              <a:off x="3770949" y="4962174"/>
              <a:ext cx="93776" cy="4943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6"/>
                </a:cxn>
                <a:cxn ang="0">
                  <a:pos x="96" y="16"/>
                </a:cxn>
                <a:cxn ang="0">
                  <a:pos x="96" y="43"/>
                </a:cxn>
                <a:cxn ang="0">
                  <a:pos x="112" y="59"/>
                </a:cxn>
                <a:cxn ang="0">
                  <a:pos x="112" y="0"/>
                </a:cxn>
                <a:cxn ang="0">
                  <a:pos x="0" y="0"/>
                </a:cxn>
              </a:cxnLst>
              <a:rect l="0" t="0" r="r" b="b"/>
              <a:pathLst>
                <a:path w="112" h="59">
                  <a:moveTo>
                    <a:pt x="0" y="0"/>
                  </a:moveTo>
                  <a:lnTo>
                    <a:pt x="0" y="16"/>
                  </a:lnTo>
                  <a:lnTo>
                    <a:pt x="96" y="16"/>
                  </a:lnTo>
                  <a:lnTo>
                    <a:pt x="96" y="43"/>
                  </a:lnTo>
                  <a:lnTo>
                    <a:pt x="112" y="59"/>
                  </a:lnTo>
                  <a:lnTo>
                    <a:pt x="11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43" name="Freeform 128"/>
            <p:cNvSpPr>
              <a:spLocks/>
            </p:cNvSpPr>
            <p:nvPr/>
          </p:nvSpPr>
          <p:spPr bwMode="auto">
            <a:xfrm>
              <a:off x="3764250" y="4962174"/>
              <a:ext cx="100474" cy="49439"/>
            </a:xfrm>
            <a:custGeom>
              <a:avLst/>
              <a:gdLst/>
              <a:ahLst/>
              <a:cxnLst>
                <a:cxn ang="0">
                  <a:pos x="104" y="43"/>
                </a:cxn>
                <a:cxn ang="0">
                  <a:pos x="16" y="43"/>
                </a:cxn>
                <a:cxn ang="0">
                  <a:pos x="16" y="16"/>
                </a:cxn>
                <a:cxn ang="0">
                  <a:pos x="8" y="0"/>
                </a:cxn>
                <a:cxn ang="0">
                  <a:pos x="0" y="0"/>
                </a:cxn>
                <a:cxn ang="0">
                  <a:pos x="0" y="59"/>
                </a:cxn>
                <a:cxn ang="0">
                  <a:pos x="120" y="59"/>
                </a:cxn>
                <a:cxn ang="0">
                  <a:pos x="104" y="43"/>
                </a:cxn>
              </a:cxnLst>
              <a:rect l="0" t="0" r="r" b="b"/>
              <a:pathLst>
                <a:path w="120" h="59">
                  <a:moveTo>
                    <a:pt x="104" y="43"/>
                  </a:moveTo>
                  <a:lnTo>
                    <a:pt x="16" y="43"/>
                  </a:lnTo>
                  <a:lnTo>
                    <a:pt x="16" y="16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59"/>
                  </a:lnTo>
                  <a:lnTo>
                    <a:pt x="120" y="59"/>
                  </a:lnTo>
                  <a:lnTo>
                    <a:pt x="104" y="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44" name="Freeform 129"/>
            <p:cNvSpPr>
              <a:spLocks/>
            </p:cNvSpPr>
            <p:nvPr/>
          </p:nvSpPr>
          <p:spPr bwMode="auto">
            <a:xfrm>
              <a:off x="4403098" y="4962174"/>
              <a:ext cx="93776" cy="4943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6"/>
                </a:cxn>
                <a:cxn ang="0">
                  <a:pos x="96" y="16"/>
                </a:cxn>
                <a:cxn ang="0">
                  <a:pos x="96" y="43"/>
                </a:cxn>
                <a:cxn ang="0">
                  <a:pos x="112" y="59"/>
                </a:cxn>
                <a:cxn ang="0">
                  <a:pos x="112" y="0"/>
                </a:cxn>
                <a:cxn ang="0">
                  <a:pos x="0" y="0"/>
                </a:cxn>
              </a:cxnLst>
              <a:rect l="0" t="0" r="r" b="b"/>
              <a:pathLst>
                <a:path w="112" h="59">
                  <a:moveTo>
                    <a:pt x="0" y="0"/>
                  </a:moveTo>
                  <a:lnTo>
                    <a:pt x="0" y="16"/>
                  </a:lnTo>
                  <a:lnTo>
                    <a:pt x="96" y="16"/>
                  </a:lnTo>
                  <a:lnTo>
                    <a:pt x="96" y="43"/>
                  </a:lnTo>
                  <a:lnTo>
                    <a:pt x="112" y="59"/>
                  </a:lnTo>
                  <a:lnTo>
                    <a:pt x="11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45" name="Freeform 130"/>
            <p:cNvSpPr>
              <a:spLocks/>
            </p:cNvSpPr>
            <p:nvPr/>
          </p:nvSpPr>
          <p:spPr bwMode="auto">
            <a:xfrm>
              <a:off x="4396400" y="4962174"/>
              <a:ext cx="100474" cy="49439"/>
            </a:xfrm>
            <a:custGeom>
              <a:avLst/>
              <a:gdLst/>
              <a:ahLst/>
              <a:cxnLst>
                <a:cxn ang="0">
                  <a:pos x="104" y="43"/>
                </a:cxn>
                <a:cxn ang="0">
                  <a:pos x="16" y="43"/>
                </a:cxn>
                <a:cxn ang="0">
                  <a:pos x="16" y="16"/>
                </a:cxn>
                <a:cxn ang="0">
                  <a:pos x="8" y="0"/>
                </a:cxn>
                <a:cxn ang="0">
                  <a:pos x="0" y="0"/>
                </a:cxn>
                <a:cxn ang="0">
                  <a:pos x="0" y="59"/>
                </a:cxn>
                <a:cxn ang="0">
                  <a:pos x="120" y="59"/>
                </a:cxn>
                <a:cxn ang="0">
                  <a:pos x="104" y="43"/>
                </a:cxn>
              </a:cxnLst>
              <a:rect l="0" t="0" r="r" b="b"/>
              <a:pathLst>
                <a:path w="120" h="59">
                  <a:moveTo>
                    <a:pt x="104" y="43"/>
                  </a:moveTo>
                  <a:lnTo>
                    <a:pt x="16" y="43"/>
                  </a:lnTo>
                  <a:lnTo>
                    <a:pt x="16" y="16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59"/>
                  </a:lnTo>
                  <a:lnTo>
                    <a:pt x="120" y="59"/>
                  </a:lnTo>
                  <a:lnTo>
                    <a:pt x="104" y="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46" name="Freeform 131"/>
            <p:cNvSpPr>
              <a:spLocks/>
            </p:cNvSpPr>
            <p:nvPr/>
          </p:nvSpPr>
          <p:spPr bwMode="auto">
            <a:xfrm>
              <a:off x="5038596" y="4962174"/>
              <a:ext cx="93776" cy="4943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6"/>
                </a:cxn>
                <a:cxn ang="0">
                  <a:pos x="97" y="16"/>
                </a:cxn>
                <a:cxn ang="0">
                  <a:pos x="97" y="43"/>
                </a:cxn>
                <a:cxn ang="0">
                  <a:pos x="112" y="59"/>
                </a:cxn>
                <a:cxn ang="0">
                  <a:pos x="112" y="0"/>
                </a:cxn>
                <a:cxn ang="0">
                  <a:pos x="0" y="0"/>
                </a:cxn>
              </a:cxnLst>
              <a:rect l="0" t="0" r="r" b="b"/>
              <a:pathLst>
                <a:path w="112" h="59">
                  <a:moveTo>
                    <a:pt x="0" y="0"/>
                  </a:moveTo>
                  <a:lnTo>
                    <a:pt x="0" y="16"/>
                  </a:lnTo>
                  <a:lnTo>
                    <a:pt x="97" y="16"/>
                  </a:lnTo>
                  <a:lnTo>
                    <a:pt x="97" y="43"/>
                  </a:lnTo>
                  <a:lnTo>
                    <a:pt x="112" y="59"/>
                  </a:lnTo>
                  <a:lnTo>
                    <a:pt x="11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47" name="Freeform 132"/>
            <p:cNvSpPr>
              <a:spLocks/>
            </p:cNvSpPr>
            <p:nvPr/>
          </p:nvSpPr>
          <p:spPr bwMode="auto">
            <a:xfrm>
              <a:off x="5031898" y="4962174"/>
              <a:ext cx="100474" cy="49439"/>
            </a:xfrm>
            <a:custGeom>
              <a:avLst/>
              <a:gdLst/>
              <a:ahLst/>
              <a:cxnLst>
                <a:cxn ang="0">
                  <a:pos x="105" y="43"/>
                </a:cxn>
                <a:cxn ang="0">
                  <a:pos x="16" y="43"/>
                </a:cxn>
                <a:cxn ang="0">
                  <a:pos x="16" y="16"/>
                </a:cxn>
                <a:cxn ang="0">
                  <a:pos x="8" y="0"/>
                </a:cxn>
                <a:cxn ang="0">
                  <a:pos x="0" y="0"/>
                </a:cxn>
                <a:cxn ang="0">
                  <a:pos x="0" y="59"/>
                </a:cxn>
                <a:cxn ang="0">
                  <a:pos x="120" y="59"/>
                </a:cxn>
                <a:cxn ang="0">
                  <a:pos x="105" y="43"/>
                </a:cxn>
              </a:cxnLst>
              <a:rect l="0" t="0" r="r" b="b"/>
              <a:pathLst>
                <a:path w="120" h="59">
                  <a:moveTo>
                    <a:pt x="105" y="43"/>
                  </a:moveTo>
                  <a:lnTo>
                    <a:pt x="16" y="43"/>
                  </a:lnTo>
                  <a:lnTo>
                    <a:pt x="16" y="16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59"/>
                  </a:lnTo>
                  <a:lnTo>
                    <a:pt x="120" y="59"/>
                  </a:lnTo>
                  <a:lnTo>
                    <a:pt x="105" y="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48" name="Freeform 133"/>
            <p:cNvSpPr>
              <a:spLocks/>
            </p:cNvSpPr>
            <p:nvPr/>
          </p:nvSpPr>
          <p:spPr bwMode="auto">
            <a:xfrm>
              <a:off x="3452781" y="4769447"/>
              <a:ext cx="93776" cy="4943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5"/>
                </a:cxn>
                <a:cxn ang="0">
                  <a:pos x="96" y="15"/>
                </a:cxn>
                <a:cxn ang="0">
                  <a:pos x="96" y="43"/>
                </a:cxn>
                <a:cxn ang="0">
                  <a:pos x="112" y="59"/>
                </a:cxn>
                <a:cxn ang="0">
                  <a:pos x="112" y="0"/>
                </a:cxn>
                <a:cxn ang="0">
                  <a:pos x="0" y="0"/>
                </a:cxn>
              </a:cxnLst>
              <a:rect l="0" t="0" r="r" b="b"/>
              <a:pathLst>
                <a:path w="112" h="59">
                  <a:moveTo>
                    <a:pt x="0" y="0"/>
                  </a:moveTo>
                  <a:lnTo>
                    <a:pt x="0" y="15"/>
                  </a:lnTo>
                  <a:lnTo>
                    <a:pt x="96" y="15"/>
                  </a:lnTo>
                  <a:lnTo>
                    <a:pt x="96" y="43"/>
                  </a:lnTo>
                  <a:lnTo>
                    <a:pt x="112" y="59"/>
                  </a:lnTo>
                  <a:lnTo>
                    <a:pt x="11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49" name="Freeform 134"/>
            <p:cNvSpPr>
              <a:spLocks/>
            </p:cNvSpPr>
            <p:nvPr/>
          </p:nvSpPr>
          <p:spPr bwMode="auto">
            <a:xfrm>
              <a:off x="3446083" y="4769447"/>
              <a:ext cx="100474" cy="49439"/>
            </a:xfrm>
            <a:custGeom>
              <a:avLst/>
              <a:gdLst/>
              <a:ahLst/>
              <a:cxnLst>
                <a:cxn ang="0">
                  <a:pos x="104" y="43"/>
                </a:cxn>
                <a:cxn ang="0">
                  <a:pos x="16" y="43"/>
                </a:cxn>
                <a:cxn ang="0">
                  <a:pos x="16" y="15"/>
                </a:cxn>
                <a:cxn ang="0">
                  <a:pos x="8" y="0"/>
                </a:cxn>
                <a:cxn ang="0">
                  <a:pos x="0" y="0"/>
                </a:cxn>
                <a:cxn ang="0">
                  <a:pos x="0" y="59"/>
                </a:cxn>
                <a:cxn ang="0">
                  <a:pos x="120" y="59"/>
                </a:cxn>
                <a:cxn ang="0">
                  <a:pos x="104" y="43"/>
                </a:cxn>
              </a:cxnLst>
              <a:rect l="0" t="0" r="r" b="b"/>
              <a:pathLst>
                <a:path w="120" h="59">
                  <a:moveTo>
                    <a:pt x="104" y="43"/>
                  </a:moveTo>
                  <a:lnTo>
                    <a:pt x="16" y="43"/>
                  </a:lnTo>
                  <a:lnTo>
                    <a:pt x="16" y="15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59"/>
                  </a:lnTo>
                  <a:lnTo>
                    <a:pt x="120" y="59"/>
                  </a:lnTo>
                  <a:lnTo>
                    <a:pt x="104" y="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0" name="Freeform 135"/>
            <p:cNvSpPr>
              <a:spLocks/>
            </p:cNvSpPr>
            <p:nvPr/>
          </p:nvSpPr>
          <p:spPr bwMode="auto">
            <a:xfrm>
              <a:off x="4079906" y="4769447"/>
              <a:ext cx="94613" cy="4943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5"/>
                </a:cxn>
                <a:cxn ang="0">
                  <a:pos x="97" y="15"/>
                </a:cxn>
                <a:cxn ang="0">
                  <a:pos x="97" y="43"/>
                </a:cxn>
                <a:cxn ang="0">
                  <a:pos x="113" y="59"/>
                </a:cxn>
                <a:cxn ang="0">
                  <a:pos x="113" y="0"/>
                </a:cxn>
                <a:cxn ang="0">
                  <a:pos x="0" y="0"/>
                </a:cxn>
              </a:cxnLst>
              <a:rect l="0" t="0" r="r" b="b"/>
              <a:pathLst>
                <a:path w="113" h="59">
                  <a:moveTo>
                    <a:pt x="0" y="0"/>
                  </a:moveTo>
                  <a:lnTo>
                    <a:pt x="0" y="15"/>
                  </a:lnTo>
                  <a:lnTo>
                    <a:pt x="97" y="15"/>
                  </a:lnTo>
                  <a:lnTo>
                    <a:pt x="97" y="43"/>
                  </a:lnTo>
                  <a:lnTo>
                    <a:pt x="113" y="59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1" name="Freeform 136"/>
            <p:cNvSpPr>
              <a:spLocks/>
            </p:cNvSpPr>
            <p:nvPr/>
          </p:nvSpPr>
          <p:spPr bwMode="auto">
            <a:xfrm>
              <a:off x="4074045" y="4769447"/>
              <a:ext cx="100474" cy="49439"/>
            </a:xfrm>
            <a:custGeom>
              <a:avLst/>
              <a:gdLst/>
              <a:ahLst/>
              <a:cxnLst>
                <a:cxn ang="0">
                  <a:pos x="104" y="43"/>
                </a:cxn>
                <a:cxn ang="0">
                  <a:pos x="15" y="43"/>
                </a:cxn>
                <a:cxn ang="0">
                  <a:pos x="15" y="15"/>
                </a:cxn>
                <a:cxn ang="0">
                  <a:pos x="7" y="0"/>
                </a:cxn>
                <a:cxn ang="0">
                  <a:pos x="0" y="0"/>
                </a:cxn>
                <a:cxn ang="0">
                  <a:pos x="0" y="59"/>
                </a:cxn>
                <a:cxn ang="0">
                  <a:pos x="120" y="59"/>
                </a:cxn>
                <a:cxn ang="0">
                  <a:pos x="104" y="43"/>
                </a:cxn>
              </a:cxnLst>
              <a:rect l="0" t="0" r="r" b="b"/>
              <a:pathLst>
                <a:path w="120" h="59">
                  <a:moveTo>
                    <a:pt x="104" y="43"/>
                  </a:moveTo>
                  <a:lnTo>
                    <a:pt x="15" y="43"/>
                  </a:lnTo>
                  <a:lnTo>
                    <a:pt x="15" y="15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59"/>
                  </a:lnTo>
                  <a:lnTo>
                    <a:pt x="120" y="59"/>
                  </a:lnTo>
                  <a:lnTo>
                    <a:pt x="104" y="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2" name="Freeform 137"/>
            <p:cNvSpPr>
              <a:spLocks/>
            </p:cNvSpPr>
            <p:nvPr/>
          </p:nvSpPr>
          <p:spPr bwMode="auto">
            <a:xfrm>
              <a:off x="4730476" y="4769447"/>
              <a:ext cx="94613" cy="4943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5"/>
                </a:cxn>
                <a:cxn ang="0">
                  <a:pos x="97" y="15"/>
                </a:cxn>
                <a:cxn ang="0">
                  <a:pos x="97" y="43"/>
                </a:cxn>
                <a:cxn ang="0">
                  <a:pos x="113" y="59"/>
                </a:cxn>
                <a:cxn ang="0">
                  <a:pos x="113" y="0"/>
                </a:cxn>
                <a:cxn ang="0">
                  <a:pos x="0" y="0"/>
                </a:cxn>
              </a:cxnLst>
              <a:rect l="0" t="0" r="r" b="b"/>
              <a:pathLst>
                <a:path w="113" h="59">
                  <a:moveTo>
                    <a:pt x="0" y="0"/>
                  </a:moveTo>
                  <a:lnTo>
                    <a:pt x="0" y="15"/>
                  </a:lnTo>
                  <a:lnTo>
                    <a:pt x="97" y="15"/>
                  </a:lnTo>
                  <a:lnTo>
                    <a:pt x="97" y="43"/>
                  </a:lnTo>
                  <a:lnTo>
                    <a:pt x="113" y="59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3" name="Freeform 138"/>
            <p:cNvSpPr>
              <a:spLocks/>
            </p:cNvSpPr>
            <p:nvPr/>
          </p:nvSpPr>
          <p:spPr bwMode="auto">
            <a:xfrm>
              <a:off x="4724615" y="4769447"/>
              <a:ext cx="100474" cy="49439"/>
            </a:xfrm>
            <a:custGeom>
              <a:avLst/>
              <a:gdLst/>
              <a:ahLst/>
              <a:cxnLst>
                <a:cxn ang="0">
                  <a:pos x="104" y="43"/>
                </a:cxn>
                <a:cxn ang="0">
                  <a:pos x="15" y="43"/>
                </a:cxn>
                <a:cxn ang="0">
                  <a:pos x="15" y="15"/>
                </a:cxn>
                <a:cxn ang="0">
                  <a:pos x="7" y="0"/>
                </a:cxn>
                <a:cxn ang="0">
                  <a:pos x="0" y="0"/>
                </a:cxn>
                <a:cxn ang="0">
                  <a:pos x="0" y="59"/>
                </a:cxn>
                <a:cxn ang="0">
                  <a:pos x="120" y="59"/>
                </a:cxn>
                <a:cxn ang="0">
                  <a:pos x="104" y="43"/>
                </a:cxn>
              </a:cxnLst>
              <a:rect l="0" t="0" r="r" b="b"/>
              <a:pathLst>
                <a:path w="120" h="59">
                  <a:moveTo>
                    <a:pt x="104" y="43"/>
                  </a:moveTo>
                  <a:lnTo>
                    <a:pt x="15" y="43"/>
                  </a:lnTo>
                  <a:lnTo>
                    <a:pt x="15" y="15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59"/>
                  </a:lnTo>
                  <a:lnTo>
                    <a:pt x="120" y="59"/>
                  </a:lnTo>
                  <a:lnTo>
                    <a:pt x="104" y="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4" name="Freeform 139"/>
            <p:cNvSpPr>
              <a:spLocks/>
            </p:cNvSpPr>
            <p:nvPr/>
          </p:nvSpPr>
          <p:spPr bwMode="auto">
            <a:xfrm>
              <a:off x="881482" y="4909383"/>
              <a:ext cx="1426732" cy="477627"/>
            </a:xfrm>
            <a:custGeom>
              <a:avLst/>
              <a:gdLst/>
              <a:ahLst/>
              <a:cxnLst>
                <a:cxn ang="0">
                  <a:pos x="1704" y="570"/>
                </a:cxn>
                <a:cxn ang="0">
                  <a:pos x="1704" y="559"/>
                </a:cxn>
                <a:cxn ang="0">
                  <a:pos x="24" y="555"/>
                </a:cxn>
                <a:cxn ang="0">
                  <a:pos x="754" y="12"/>
                </a:cxn>
                <a:cxn ang="0">
                  <a:pos x="750" y="0"/>
                </a:cxn>
                <a:cxn ang="0">
                  <a:pos x="746" y="0"/>
                </a:cxn>
                <a:cxn ang="0">
                  <a:pos x="0" y="555"/>
                </a:cxn>
                <a:cxn ang="0">
                  <a:pos x="4" y="566"/>
                </a:cxn>
                <a:cxn ang="0">
                  <a:pos x="1704" y="570"/>
                </a:cxn>
              </a:cxnLst>
              <a:rect l="0" t="0" r="r" b="b"/>
              <a:pathLst>
                <a:path w="1704" h="570">
                  <a:moveTo>
                    <a:pt x="1704" y="570"/>
                  </a:moveTo>
                  <a:lnTo>
                    <a:pt x="1704" y="559"/>
                  </a:lnTo>
                  <a:lnTo>
                    <a:pt x="24" y="555"/>
                  </a:lnTo>
                  <a:lnTo>
                    <a:pt x="754" y="12"/>
                  </a:lnTo>
                  <a:lnTo>
                    <a:pt x="750" y="0"/>
                  </a:lnTo>
                  <a:lnTo>
                    <a:pt x="746" y="0"/>
                  </a:lnTo>
                  <a:lnTo>
                    <a:pt x="0" y="555"/>
                  </a:lnTo>
                  <a:lnTo>
                    <a:pt x="4" y="566"/>
                  </a:lnTo>
                  <a:lnTo>
                    <a:pt x="1704" y="57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5" name="Freeform 140"/>
            <p:cNvSpPr>
              <a:spLocks/>
            </p:cNvSpPr>
            <p:nvPr/>
          </p:nvSpPr>
          <p:spPr bwMode="auto">
            <a:xfrm>
              <a:off x="1509445" y="4909383"/>
              <a:ext cx="1183919" cy="13407"/>
            </a:xfrm>
            <a:custGeom>
              <a:avLst/>
              <a:gdLst/>
              <a:ahLst/>
              <a:cxnLst>
                <a:cxn ang="0">
                  <a:pos x="4" y="12"/>
                </a:cxn>
                <a:cxn ang="0">
                  <a:pos x="1414" y="16"/>
                </a:cxn>
                <a:cxn ang="0">
                  <a:pos x="1414" y="4"/>
                </a:cxn>
                <a:cxn ang="0">
                  <a:pos x="0" y="0"/>
                </a:cxn>
                <a:cxn ang="0">
                  <a:pos x="4" y="12"/>
                </a:cxn>
              </a:cxnLst>
              <a:rect l="0" t="0" r="r" b="b"/>
              <a:pathLst>
                <a:path w="1414" h="16">
                  <a:moveTo>
                    <a:pt x="4" y="12"/>
                  </a:moveTo>
                  <a:lnTo>
                    <a:pt x="1414" y="16"/>
                  </a:lnTo>
                  <a:lnTo>
                    <a:pt x="1414" y="4"/>
                  </a:lnTo>
                  <a:lnTo>
                    <a:pt x="0" y="0"/>
                  </a:lnTo>
                  <a:lnTo>
                    <a:pt x="4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6" name="Rectangle 141"/>
            <p:cNvSpPr>
              <a:spLocks noChangeArrowheads="1"/>
            </p:cNvSpPr>
            <p:nvPr/>
          </p:nvSpPr>
          <p:spPr bwMode="auto">
            <a:xfrm>
              <a:off x="2831516" y="5480860"/>
              <a:ext cx="105498" cy="1340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7" name="Freeform 142"/>
            <p:cNvSpPr>
              <a:spLocks/>
            </p:cNvSpPr>
            <p:nvPr/>
          </p:nvSpPr>
          <p:spPr bwMode="auto">
            <a:xfrm>
              <a:off x="3215829" y="4909383"/>
              <a:ext cx="121406" cy="98877"/>
            </a:xfrm>
            <a:custGeom>
              <a:avLst/>
              <a:gdLst/>
              <a:ahLst/>
              <a:cxnLst>
                <a:cxn ang="0">
                  <a:pos x="0" y="106"/>
                </a:cxn>
                <a:cxn ang="0">
                  <a:pos x="4" y="118"/>
                </a:cxn>
                <a:cxn ang="0">
                  <a:pos x="33" y="106"/>
                </a:cxn>
                <a:cxn ang="0">
                  <a:pos x="33" y="106"/>
                </a:cxn>
                <a:cxn ang="0">
                  <a:pos x="51" y="96"/>
                </a:cxn>
                <a:cxn ang="0">
                  <a:pos x="53" y="96"/>
                </a:cxn>
                <a:cxn ang="0">
                  <a:pos x="75" y="81"/>
                </a:cxn>
                <a:cxn ang="0">
                  <a:pos x="75" y="81"/>
                </a:cxn>
                <a:cxn ang="0">
                  <a:pos x="100" y="59"/>
                </a:cxn>
                <a:cxn ang="0">
                  <a:pos x="102" y="57"/>
                </a:cxn>
                <a:cxn ang="0">
                  <a:pos x="122" y="31"/>
                </a:cxn>
                <a:cxn ang="0">
                  <a:pos x="145" y="12"/>
                </a:cxn>
                <a:cxn ang="0">
                  <a:pos x="137" y="0"/>
                </a:cxn>
                <a:cxn ang="0">
                  <a:pos x="112" y="22"/>
                </a:cxn>
                <a:cxn ang="0">
                  <a:pos x="110" y="24"/>
                </a:cxn>
                <a:cxn ang="0">
                  <a:pos x="92" y="47"/>
                </a:cxn>
                <a:cxn ang="0">
                  <a:pos x="67" y="69"/>
                </a:cxn>
                <a:cxn ang="0">
                  <a:pos x="39" y="88"/>
                </a:cxn>
                <a:cxn ang="0">
                  <a:pos x="29" y="94"/>
                </a:cxn>
                <a:cxn ang="0">
                  <a:pos x="0" y="106"/>
                </a:cxn>
              </a:cxnLst>
              <a:rect l="0" t="0" r="r" b="b"/>
              <a:pathLst>
                <a:path w="145" h="118">
                  <a:moveTo>
                    <a:pt x="0" y="106"/>
                  </a:moveTo>
                  <a:lnTo>
                    <a:pt x="4" y="118"/>
                  </a:lnTo>
                  <a:lnTo>
                    <a:pt x="33" y="106"/>
                  </a:lnTo>
                  <a:lnTo>
                    <a:pt x="33" y="106"/>
                  </a:lnTo>
                  <a:lnTo>
                    <a:pt x="51" y="96"/>
                  </a:lnTo>
                  <a:lnTo>
                    <a:pt x="53" y="96"/>
                  </a:lnTo>
                  <a:lnTo>
                    <a:pt x="75" y="81"/>
                  </a:lnTo>
                  <a:lnTo>
                    <a:pt x="75" y="81"/>
                  </a:lnTo>
                  <a:lnTo>
                    <a:pt x="100" y="59"/>
                  </a:lnTo>
                  <a:lnTo>
                    <a:pt x="102" y="57"/>
                  </a:lnTo>
                  <a:lnTo>
                    <a:pt x="122" y="31"/>
                  </a:lnTo>
                  <a:lnTo>
                    <a:pt x="145" y="12"/>
                  </a:lnTo>
                  <a:lnTo>
                    <a:pt x="137" y="0"/>
                  </a:lnTo>
                  <a:lnTo>
                    <a:pt x="112" y="22"/>
                  </a:lnTo>
                  <a:lnTo>
                    <a:pt x="110" y="24"/>
                  </a:lnTo>
                  <a:lnTo>
                    <a:pt x="92" y="47"/>
                  </a:lnTo>
                  <a:lnTo>
                    <a:pt x="67" y="69"/>
                  </a:lnTo>
                  <a:lnTo>
                    <a:pt x="39" y="88"/>
                  </a:lnTo>
                  <a:lnTo>
                    <a:pt x="29" y="94"/>
                  </a:lnTo>
                  <a:lnTo>
                    <a:pt x="0" y="10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8" name="Freeform 143"/>
            <p:cNvSpPr>
              <a:spLocks/>
            </p:cNvSpPr>
            <p:nvPr/>
          </p:nvSpPr>
          <p:spPr bwMode="auto">
            <a:xfrm>
              <a:off x="2690015" y="4813858"/>
              <a:ext cx="432038" cy="191051"/>
            </a:xfrm>
            <a:custGeom>
              <a:avLst/>
              <a:gdLst/>
              <a:ahLst/>
              <a:cxnLst>
                <a:cxn ang="0">
                  <a:pos x="8" y="128"/>
                </a:cxn>
                <a:cxn ang="0">
                  <a:pos x="32" y="106"/>
                </a:cxn>
                <a:cxn ang="0">
                  <a:pos x="71" y="71"/>
                </a:cxn>
                <a:cxn ang="0">
                  <a:pos x="120" y="41"/>
                </a:cxn>
                <a:cxn ang="0">
                  <a:pos x="144" y="25"/>
                </a:cxn>
                <a:cxn ang="0">
                  <a:pos x="197" y="12"/>
                </a:cxn>
                <a:cxn ang="0">
                  <a:pos x="256" y="25"/>
                </a:cxn>
                <a:cxn ang="0">
                  <a:pos x="282" y="41"/>
                </a:cxn>
                <a:cxn ang="0">
                  <a:pos x="317" y="63"/>
                </a:cxn>
                <a:cxn ang="0">
                  <a:pos x="354" y="100"/>
                </a:cxn>
                <a:cxn ang="0">
                  <a:pos x="374" y="116"/>
                </a:cxn>
                <a:cxn ang="0">
                  <a:pos x="405" y="141"/>
                </a:cxn>
                <a:cxn ang="0">
                  <a:pos x="439" y="181"/>
                </a:cxn>
                <a:cxn ang="0">
                  <a:pos x="464" y="198"/>
                </a:cxn>
                <a:cxn ang="0">
                  <a:pos x="508" y="228"/>
                </a:cxn>
                <a:cxn ang="0">
                  <a:pos x="490" y="198"/>
                </a:cxn>
                <a:cxn ang="0">
                  <a:pos x="472" y="187"/>
                </a:cxn>
                <a:cxn ang="0">
                  <a:pos x="427" y="145"/>
                </a:cxn>
                <a:cxn ang="0">
                  <a:pos x="404" y="124"/>
                </a:cxn>
                <a:cxn ang="0">
                  <a:pos x="382" y="104"/>
                </a:cxn>
                <a:cxn ang="0">
                  <a:pos x="366" y="92"/>
                </a:cxn>
                <a:cxn ang="0">
                  <a:pos x="346" y="69"/>
                </a:cxn>
                <a:cxn ang="0">
                  <a:pos x="325" y="51"/>
                </a:cxn>
                <a:cxn ang="0">
                  <a:pos x="303" y="35"/>
                </a:cxn>
                <a:cxn ang="0">
                  <a:pos x="264" y="14"/>
                </a:cxn>
                <a:cxn ang="0">
                  <a:pos x="228" y="4"/>
                </a:cxn>
                <a:cxn ang="0">
                  <a:pos x="197" y="0"/>
                </a:cxn>
                <a:cxn ang="0">
                  <a:pos x="169" y="4"/>
                </a:cxn>
                <a:cxn ang="0">
                  <a:pos x="138" y="14"/>
                </a:cxn>
                <a:cxn ang="0">
                  <a:pos x="114" y="29"/>
                </a:cxn>
                <a:cxn ang="0">
                  <a:pos x="97" y="35"/>
                </a:cxn>
                <a:cxn ang="0">
                  <a:pos x="71" y="55"/>
                </a:cxn>
                <a:cxn ang="0">
                  <a:pos x="49" y="75"/>
                </a:cxn>
                <a:cxn ang="0">
                  <a:pos x="0" y="120"/>
                </a:cxn>
              </a:cxnLst>
              <a:rect l="0" t="0" r="r" b="b"/>
              <a:pathLst>
                <a:path w="516" h="228">
                  <a:moveTo>
                    <a:pt x="0" y="120"/>
                  </a:moveTo>
                  <a:lnTo>
                    <a:pt x="8" y="128"/>
                  </a:lnTo>
                  <a:lnTo>
                    <a:pt x="32" y="106"/>
                  </a:lnTo>
                  <a:lnTo>
                    <a:pt x="32" y="106"/>
                  </a:lnTo>
                  <a:lnTo>
                    <a:pt x="57" y="82"/>
                  </a:lnTo>
                  <a:lnTo>
                    <a:pt x="71" y="71"/>
                  </a:lnTo>
                  <a:lnTo>
                    <a:pt x="105" y="47"/>
                  </a:lnTo>
                  <a:lnTo>
                    <a:pt x="120" y="41"/>
                  </a:lnTo>
                  <a:lnTo>
                    <a:pt x="122" y="41"/>
                  </a:lnTo>
                  <a:lnTo>
                    <a:pt x="144" y="25"/>
                  </a:lnTo>
                  <a:lnTo>
                    <a:pt x="171" y="16"/>
                  </a:lnTo>
                  <a:lnTo>
                    <a:pt x="197" y="12"/>
                  </a:lnTo>
                  <a:lnTo>
                    <a:pt x="225" y="16"/>
                  </a:lnTo>
                  <a:lnTo>
                    <a:pt x="256" y="25"/>
                  </a:lnTo>
                  <a:lnTo>
                    <a:pt x="280" y="41"/>
                  </a:lnTo>
                  <a:lnTo>
                    <a:pt x="282" y="41"/>
                  </a:lnTo>
                  <a:lnTo>
                    <a:pt x="297" y="47"/>
                  </a:lnTo>
                  <a:lnTo>
                    <a:pt x="317" y="63"/>
                  </a:lnTo>
                  <a:lnTo>
                    <a:pt x="339" y="80"/>
                  </a:lnTo>
                  <a:lnTo>
                    <a:pt x="354" y="100"/>
                  </a:lnTo>
                  <a:lnTo>
                    <a:pt x="356" y="102"/>
                  </a:lnTo>
                  <a:lnTo>
                    <a:pt x="374" y="116"/>
                  </a:lnTo>
                  <a:lnTo>
                    <a:pt x="405" y="141"/>
                  </a:lnTo>
                  <a:lnTo>
                    <a:pt x="405" y="141"/>
                  </a:lnTo>
                  <a:lnTo>
                    <a:pt x="437" y="179"/>
                  </a:lnTo>
                  <a:lnTo>
                    <a:pt x="439" y="181"/>
                  </a:lnTo>
                  <a:lnTo>
                    <a:pt x="464" y="198"/>
                  </a:lnTo>
                  <a:lnTo>
                    <a:pt x="464" y="198"/>
                  </a:lnTo>
                  <a:lnTo>
                    <a:pt x="482" y="210"/>
                  </a:lnTo>
                  <a:lnTo>
                    <a:pt x="508" y="228"/>
                  </a:lnTo>
                  <a:lnTo>
                    <a:pt x="516" y="216"/>
                  </a:lnTo>
                  <a:lnTo>
                    <a:pt x="490" y="198"/>
                  </a:lnTo>
                  <a:lnTo>
                    <a:pt x="490" y="198"/>
                  </a:lnTo>
                  <a:lnTo>
                    <a:pt x="472" y="187"/>
                  </a:lnTo>
                  <a:lnTo>
                    <a:pt x="449" y="171"/>
                  </a:lnTo>
                  <a:lnTo>
                    <a:pt x="427" y="145"/>
                  </a:lnTo>
                  <a:lnTo>
                    <a:pt x="425" y="145"/>
                  </a:lnTo>
                  <a:lnTo>
                    <a:pt x="404" y="124"/>
                  </a:lnTo>
                  <a:lnTo>
                    <a:pt x="404" y="122"/>
                  </a:lnTo>
                  <a:lnTo>
                    <a:pt x="382" y="104"/>
                  </a:lnTo>
                  <a:lnTo>
                    <a:pt x="382" y="104"/>
                  </a:lnTo>
                  <a:lnTo>
                    <a:pt x="366" y="92"/>
                  </a:lnTo>
                  <a:lnTo>
                    <a:pt x="348" y="71"/>
                  </a:lnTo>
                  <a:lnTo>
                    <a:pt x="346" y="69"/>
                  </a:lnTo>
                  <a:lnTo>
                    <a:pt x="325" y="51"/>
                  </a:lnTo>
                  <a:lnTo>
                    <a:pt x="325" y="51"/>
                  </a:lnTo>
                  <a:lnTo>
                    <a:pt x="305" y="35"/>
                  </a:lnTo>
                  <a:lnTo>
                    <a:pt x="303" y="35"/>
                  </a:lnTo>
                  <a:lnTo>
                    <a:pt x="289" y="29"/>
                  </a:lnTo>
                  <a:lnTo>
                    <a:pt x="264" y="14"/>
                  </a:lnTo>
                  <a:lnTo>
                    <a:pt x="262" y="14"/>
                  </a:lnTo>
                  <a:lnTo>
                    <a:pt x="228" y="4"/>
                  </a:lnTo>
                  <a:lnTo>
                    <a:pt x="226" y="4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69" y="4"/>
                  </a:lnTo>
                  <a:lnTo>
                    <a:pt x="167" y="4"/>
                  </a:lnTo>
                  <a:lnTo>
                    <a:pt x="138" y="14"/>
                  </a:lnTo>
                  <a:lnTo>
                    <a:pt x="136" y="14"/>
                  </a:lnTo>
                  <a:lnTo>
                    <a:pt x="114" y="29"/>
                  </a:lnTo>
                  <a:lnTo>
                    <a:pt x="99" y="35"/>
                  </a:lnTo>
                  <a:lnTo>
                    <a:pt x="97" y="35"/>
                  </a:lnTo>
                  <a:lnTo>
                    <a:pt x="71" y="53"/>
                  </a:lnTo>
                  <a:lnTo>
                    <a:pt x="71" y="55"/>
                  </a:lnTo>
                  <a:lnTo>
                    <a:pt x="49" y="75"/>
                  </a:lnTo>
                  <a:lnTo>
                    <a:pt x="49" y="75"/>
                  </a:lnTo>
                  <a:lnTo>
                    <a:pt x="24" y="98"/>
                  </a:lnTo>
                  <a:lnTo>
                    <a:pt x="0" y="12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9" name="Freeform 144"/>
            <p:cNvSpPr>
              <a:spLocks/>
            </p:cNvSpPr>
            <p:nvPr/>
          </p:nvSpPr>
          <p:spPr bwMode="auto">
            <a:xfrm>
              <a:off x="2701737" y="5374441"/>
              <a:ext cx="376778" cy="129881"/>
            </a:xfrm>
            <a:custGeom>
              <a:avLst/>
              <a:gdLst/>
              <a:ahLst/>
              <a:cxnLst>
                <a:cxn ang="0">
                  <a:pos x="450" y="11"/>
                </a:cxn>
                <a:cxn ang="0">
                  <a:pos x="443" y="0"/>
                </a:cxn>
                <a:cxn ang="0">
                  <a:pos x="413" y="25"/>
                </a:cxn>
                <a:cxn ang="0">
                  <a:pos x="411" y="27"/>
                </a:cxn>
                <a:cxn ang="0">
                  <a:pos x="388" y="59"/>
                </a:cxn>
                <a:cxn ang="0">
                  <a:pos x="356" y="82"/>
                </a:cxn>
                <a:cxn ang="0">
                  <a:pos x="325" y="104"/>
                </a:cxn>
                <a:cxn ang="0">
                  <a:pos x="311" y="112"/>
                </a:cxn>
                <a:cxn ang="0">
                  <a:pos x="279" y="125"/>
                </a:cxn>
                <a:cxn ang="0">
                  <a:pos x="279" y="125"/>
                </a:cxn>
                <a:cxn ang="0">
                  <a:pos x="244" y="141"/>
                </a:cxn>
                <a:cxn ang="0">
                  <a:pos x="209" y="143"/>
                </a:cxn>
                <a:cxn ang="0">
                  <a:pos x="175" y="133"/>
                </a:cxn>
                <a:cxn ang="0">
                  <a:pos x="142" y="122"/>
                </a:cxn>
                <a:cxn ang="0">
                  <a:pos x="112" y="100"/>
                </a:cxn>
                <a:cxn ang="0">
                  <a:pos x="112" y="100"/>
                </a:cxn>
                <a:cxn ang="0">
                  <a:pos x="91" y="86"/>
                </a:cxn>
                <a:cxn ang="0">
                  <a:pos x="59" y="64"/>
                </a:cxn>
                <a:cxn ang="0">
                  <a:pos x="35" y="37"/>
                </a:cxn>
                <a:cxn ang="0">
                  <a:pos x="33" y="37"/>
                </a:cxn>
                <a:cxn ang="0">
                  <a:pos x="8" y="13"/>
                </a:cxn>
                <a:cxn ang="0">
                  <a:pos x="4" y="17"/>
                </a:cxn>
                <a:cxn ang="0">
                  <a:pos x="0" y="21"/>
                </a:cxn>
                <a:cxn ang="0">
                  <a:pos x="16" y="37"/>
                </a:cxn>
                <a:cxn ang="0">
                  <a:pos x="49" y="74"/>
                </a:cxn>
                <a:cxn ang="0">
                  <a:pos x="51" y="76"/>
                </a:cxn>
                <a:cxn ang="0">
                  <a:pos x="83" y="98"/>
                </a:cxn>
                <a:cxn ang="0">
                  <a:pos x="83" y="98"/>
                </a:cxn>
                <a:cxn ang="0">
                  <a:pos x="104" y="112"/>
                </a:cxn>
                <a:cxn ang="0">
                  <a:pos x="134" y="133"/>
                </a:cxn>
                <a:cxn ang="0">
                  <a:pos x="136" y="133"/>
                </a:cxn>
                <a:cxn ang="0">
                  <a:pos x="171" y="145"/>
                </a:cxn>
                <a:cxn ang="0">
                  <a:pos x="171" y="145"/>
                </a:cxn>
                <a:cxn ang="0">
                  <a:pos x="207" y="155"/>
                </a:cxn>
                <a:cxn ang="0">
                  <a:pos x="209" y="155"/>
                </a:cxn>
                <a:cxn ang="0">
                  <a:pos x="246" y="153"/>
                </a:cxn>
                <a:cxn ang="0">
                  <a:pos x="248" y="153"/>
                </a:cxn>
                <a:cxn ang="0">
                  <a:pos x="283" y="137"/>
                </a:cxn>
                <a:cxn ang="0">
                  <a:pos x="315" y="123"/>
                </a:cxn>
                <a:cxn ang="0">
                  <a:pos x="315" y="123"/>
                </a:cxn>
                <a:cxn ang="0">
                  <a:pos x="336" y="112"/>
                </a:cxn>
                <a:cxn ang="0">
                  <a:pos x="338" y="112"/>
                </a:cxn>
                <a:cxn ang="0">
                  <a:pos x="364" y="94"/>
                </a:cxn>
                <a:cxn ang="0">
                  <a:pos x="364" y="94"/>
                </a:cxn>
                <a:cxn ang="0">
                  <a:pos x="397" y="68"/>
                </a:cxn>
                <a:cxn ang="0">
                  <a:pos x="399" y="66"/>
                </a:cxn>
                <a:cxn ang="0">
                  <a:pos x="421" y="37"/>
                </a:cxn>
                <a:cxn ang="0">
                  <a:pos x="450" y="11"/>
                </a:cxn>
              </a:cxnLst>
              <a:rect l="0" t="0" r="r" b="b"/>
              <a:pathLst>
                <a:path w="450" h="155">
                  <a:moveTo>
                    <a:pt x="450" y="11"/>
                  </a:moveTo>
                  <a:lnTo>
                    <a:pt x="443" y="0"/>
                  </a:lnTo>
                  <a:lnTo>
                    <a:pt x="413" y="25"/>
                  </a:lnTo>
                  <a:lnTo>
                    <a:pt x="411" y="27"/>
                  </a:lnTo>
                  <a:lnTo>
                    <a:pt x="388" y="59"/>
                  </a:lnTo>
                  <a:lnTo>
                    <a:pt x="356" y="82"/>
                  </a:lnTo>
                  <a:lnTo>
                    <a:pt x="325" y="104"/>
                  </a:lnTo>
                  <a:lnTo>
                    <a:pt x="311" y="112"/>
                  </a:lnTo>
                  <a:lnTo>
                    <a:pt x="279" y="125"/>
                  </a:lnTo>
                  <a:lnTo>
                    <a:pt x="279" y="125"/>
                  </a:lnTo>
                  <a:lnTo>
                    <a:pt x="244" y="141"/>
                  </a:lnTo>
                  <a:lnTo>
                    <a:pt x="209" y="143"/>
                  </a:lnTo>
                  <a:lnTo>
                    <a:pt x="175" y="133"/>
                  </a:lnTo>
                  <a:lnTo>
                    <a:pt x="142" y="122"/>
                  </a:lnTo>
                  <a:lnTo>
                    <a:pt x="112" y="100"/>
                  </a:lnTo>
                  <a:lnTo>
                    <a:pt x="112" y="100"/>
                  </a:lnTo>
                  <a:lnTo>
                    <a:pt x="91" y="86"/>
                  </a:lnTo>
                  <a:lnTo>
                    <a:pt x="59" y="64"/>
                  </a:lnTo>
                  <a:lnTo>
                    <a:pt x="35" y="37"/>
                  </a:lnTo>
                  <a:lnTo>
                    <a:pt x="33" y="37"/>
                  </a:lnTo>
                  <a:lnTo>
                    <a:pt x="8" y="13"/>
                  </a:lnTo>
                  <a:lnTo>
                    <a:pt x="4" y="17"/>
                  </a:lnTo>
                  <a:lnTo>
                    <a:pt x="0" y="21"/>
                  </a:lnTo>
                  <a:lnTo>
                    <a:pt x="16" y="37"/>
                  </a:lnTo>
                  <a:lnTo>
                    <a:pt x="49" y="74"/>
                  </a:lnTo>
                  <a:lnTo>
                    <a:pt x="51" y="76"/>
                  </a:lnTo>
                  <a:lnTo>
                    <a:pt x="83" y="98"/>
                  </a:lnTo>
                  <a:lnTo>
                    <a:pt x="83" y="98"/>
                  </a:lnTo>
                  <a:lnTo>
                    <a:pt x="104" y="112"/>
                  </a:lnTo>
                  <a:lnTo>
                    <a:pt x="134" y="133"/>
                  </a:lnTo>
                  <a:lnTo>
                    <a:pt x="136" y="133"/>
                  </a:lnTo>
                  <a:lnTo>
                    <a:pt x="171" y="145"/>
                  </a:lnTo>
                  <a:lnTo>
                    <a:pt x="171" y="145"/>
                  </a:lnTo>
                  <a:lnTo>
                    <a:pt x="207" y="155"/>
                  </a:lnTo>
                  <a:lnTo>
                    <a:pt x="209" y="155"/>
                  </a:lnTo>
                  <a:lnTo>
                    <a:pt x="246" y="153"/>
                  </a:lnTo>
                  <a:lnTo>
                    <a:pt x="248" y="153"/>
                  </a:lnTo>
                  <a:lnTo>
                    <a:pt x="283" y="137"/>
                  </a:lnTo>
                  <a:lnTo>
                    <a:pt x="315" y="123"/>
                  </a:lnTo>
                  <a:lnTo>
                    <a:pt x="315" y="123"/>
                  </a:lnTo>
                  <a:lnTo>
                    <a:pt x="336" y="112"/>
                  </a:lnTo>
                  <a:lnTo>
                    <a:pt x="338" y="112"/>
                  </a:lnTo>
                  <a:lnTo>
                    <a:pt x="364" y="94"/>
                  </a:lnTo>
                  <a:lnTo>
                    <a:pt x="364" y="94"/>
                  </a:lnTo>
                  <a:lnTo>
                    <a:pt x="397" y="68"/>
                  </a:lnTo>
                  <a:lnTo>
                    <a:pt x="399" y="66"/>
                  </a:lnTo>
                  <a:lnTo>
                    <a:pt x="421" y="37"/>
                  </a:lnTo>
                  <a:lnTo>
                    <a:pt x="45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60" name="Freeform 145"/>
            <p:cNvSpPr>
              <a:spLocks/>
            </p:cNvSpPr>
            <p:nvPr/>
          </p:nvSpPr>
          <p:spPr bwMode="auto">
            <a:xfrm>
              <a:off x="2304865" y="5260481"/>
              <a:ext cx="403571" cy="133233"/>
            </a:xfrm>
            <a:custGeom>
              <a:avLst/>
              <a:gdLst/>
              <a:ahLst/>
              <a:cxnLst>
                <a:cxn ang="0">
                  <a:pos x="482" y="149"/>
                </a:cxn>
                <a:cxn ang="0">
                  <a:pos x="482" y="149"/>
                </a:cxn>
                <a:cxn ang="0">
                  <a:pos x="482" y="147"/>
                </a:cxn>
                <a:cxn ang="0">
                  <a:pos x="456" y="126"/>
                </a:cxn>
                <a:cxn ang="0">
                  <a:pos x="456" y="126"/>
                </a:cxn>
                <a:cxn ang="0">
                  <a:pos x="435" y="108"/>
                </a:cxn>
                <a:cxn ang="0">
                  <a:pos x="415" y="84"/>
                </a:cxn>
                <a:cxn ang="0">
                  <a:pos x="413" y="82"/>
                </a:cxn>
                <a:cxn ang="0">
                  <a:pos x="386" y="61"/>
                </a:cxn>
                <a:cxn ang="0">
                  <a:pos x="364" y="43"/>
                </a:cxn>
                <a:cxn ang="0">
                  <a:pos x="362" y="43"/>
                </a:cxn>
                <a:cxn ang="0">
                  <a:pos x="340" y="31"/>
                </a:cxn>
                <a:cxn ang="0">
                  <a:pos x="340" y="31"/>
                </a:cxn>
                <a:cxn ang="0">
                  <a:pos x="311" y="18"/>
                </a:cxn>
                <a:cxn ang="0">
                  <a:pos x="311" y="18"/>
                </a:cxn>
                <a:cxn ang="0">
                  <a:pos x="271" y="2"/>
                </a:cxn>
                <a:cxn ang="0">
                  <a:pos x="269" y="2"/>
                </a:cxn>
                <a:cxn ang="0">
                  <a:pos x="236" y="0"/>
                </a:cxn>
                <a:cxn ang="0">
                  <a:pos x="236" y="0"/>
                </a:cxn>
                <a:cxn ang="0">
                  <a:pos x="201" y="2"/>
                </a:cxn>
                <a:cxn ang="0">
                  <a:pos x="199" y="2"/>
                </a:cxn>
                <a:cxn ang="0">
                  <a:pos x="163" y="18"/>
                </a:cxn>
                <a:cxn ang="0">
                  <a:pos x="163" y="18"/>
                </a:cxn>
                <a:cxn ang="0">
                  <a:pos x="138" y="31"/>
                </a:cxn>
                <a:cxn ang="0">
                  <a:pos x="138" y="31"/>
                </a:cxn>
                <a:cxn ang="0">
                  <a:pos x="116" y="43"/>
                </a:cxn>
                <a:cxn ang="0">
                  <a:pos x="114" y="43"/>
                </a:cxn>
                <a:cxn ang="0">
                  <a:pos x="85" y="65"/>
                </a:cxn>
                <a:cxn ang="0">
                  <a:pos x="85" y="67"/>
                </a:cxn>
                <a:cxn ang="0">
                  <a:pos x="81" y="71"/>
                </a:cxn>
                <a:cxn ang="0">
                  <a:pos x="28" y="114"/>
                </a:cxn>
                <a:cxn ang="0">
                  <a:pos x="28" y="116"/>
                </a:cxn>
                <a:cxn ang="0">
                  <a:pos x="0" y="141"/>
                </a:cxn>
                <a:cxn ang="0">
                  <a:pos x="8" y="149"/>
                </a:cxn>
                <a:cxn ang="0">
                  <a:pos x="18" y="140"/>
                </a:cxn>
                <a:cxn ang="0">
                  <a:pos x="69" y="98"/>
                </a:cxn>
                <a:cxn ang="0">
                  <a:pos x="69" y="96"/>
                </a:cxn>
                <a:cxn ang="0">
                  <a:pos x="83" y="84"/>
                </a:cxn>
                <a:cxn ang="0">
                  <a:pos x="126" y="51"/>
                </a:cxn>
                <a:cxn ang="0">
                  <a:pos x="142" y="43"/>
                </a:cxn>
                <a:cxn ang="0">
                  <a:pos x="167" y="29"/>
                </a:cxn>
                <a:cxn ang="0">
                  <a:pos x="203" y="14"/>
                </a:cxn>
                <a:cxn ang="0">
                  <a:pos x="236" y="12"/>
                </a:cxn>
                <a:cxn ang="0">
                  <a:pos x="267" y="14"/>
                </a:cxn>
                <a:cxn ang="0">
                  <a:pos x="307" y="29"/>
                </a:cxn>
                <a:cxn ang="0">
                  <a:pos x="336" y="43"/>
                </a:cxn>
                <a:cxn ang="0">
                  <a:pos x="352" y="53"/>
                </a:cxn>
                <a:cxn ang="0">
                  <a:pos x="378" y="73"/>
                </a:cxn>
                <a:cxn ang="0">
                  <a:pos x="378" y="73"/>
                </a:cxn>
                <a:cxn ang="0">
                  <a:pos x="403" y="92"/>
                </a:cxn>
                <a:cxn ang="0">
                  <a:pos x="425" y="118"/>
                </a:cxn>
                <a:cxn ang="0">
                  <a:pos x="427" y="120"/>
                </a:cxn>
                <a:cxn ang="0">
                  <a:pos x="448" y="138"/>
                </a:cxn>
                <a:cxn ang="0">
                  <a:pos x="474" y="159"/>
                </a:cxn>
                <a:cxn ang="0">
                  <a:pos x="478" y="153"/>
                </a:cxn>
                <a:cxn ang="0">
                  <a:pos x="482" y="149"/>
                </a:cxn>
              </a:cxnLst>
              <a:rect l="0" t="0" r="r" b="b"/>
              <a:pathLst>
                <a:path w="482" h="159">
                  <a:moveTo>
                    <a:pt x="482" y="149"/>
                  </a:moveTo>
                  <a:lnTo>
                    <a:pt x="482" y="149"/>
                  </a:lnTo>
                  <a:lnTo>
                    <a:pt x="482" y="147"/>
                  </a:lnTo>
                  <a:lnTo>
                    <a:pt x="456" y="126"/>
                  </a:lnTo>
                  <a:lnTo>
                    <a:pt x="456" y="126"/>
                  </a:lnTo>
                  <a:lnTo>
                    <a:pt x="435" y="108"/>
                  </a:lnTo>
                  <a:lnTo>
                    <a:pt x="415" y="84"/>
                  </a:lnTo>
                  <a:lnTo>
                    <a:pt x="413" y="82"/>
                  </a:lnTo>
                  <a:lnTo>
                    <a:pt x="386" y="61"/>
                  </a:lnTo>
                  <a:lnTo>
                    <a:pt x="364" y="43"/>
                  </a:lnTo>
                  <a:lnTo>
                    <a:pt x="362" y="43"/>
                  </a:lnTo>
                  <a:lnTo>
                    <a:pt x="340" y="31"/>
                  </a:lnTo>
                  <a:lnTo>
                    <a:pt x="340" y="31"/>
                  </a:lnTo>
                  <a:lnTo>
                    <a:pt x="311" y="18"/>
                  </a:lnTo>
                  <a:lnTo>
                    <a:pt x="311" y="18"/>
                  </a:lnTo>
                  <a:lnTo>
                    <a:pt x="271" y="2"/>
                  </a:lnTo>
                  <a:lnTo>
                    <a:pt x="269" y="2"/>
                  </a:lnTo>
                  <a:lnTo>
                    <a:pt x="236" y="0"/>
                  </a:lnTo>
                  <a:lnTo>
                    <a:pt x="236" y="0"/>
                  </a:lnTo>
                  <a:lnTo>
                    <a:pt x="201" y="2"/>
                  </a:lnTo>
                  <a:lnTo>
                    <a:pt x="199" y="2"/>
                  </a:lnTo>
                  <a:lnTo>
                    <a:pt x="163" y="18"/>
                  </a:lnTo>
                  <a:lnTo>
                    <a:pt x="163" y="18"/>
                  </a:lnTo>
                  <a:lnTo>
                    <a:pt x="138" y="31"/>
                  </a:lnTo>
                  <a:lnTo>
                    <a:pt x="138" y="31"/>
                  </a:lnTo>
                  <a:lnTo>
                    <a:pt x="116" y="43"/>
                  </a:lnTo>
                  <a:lnTo>
                    <a:pt x="114" y="43"/>
                  </a:lnTo>
                  <a:lnTo>
                    <a:pt x="85" y="65"/>
                  </a:lnTo>
                  <a:lnTo>
                    <a:pt x="85" y="67"/>
                  </a:lnTo>
                  <a:lnTo>
                    <a:pt x="81" y="71"/>
                  </a:lnTo>
                  <a:lnTo>
                    <a:pt x="28" y="114"/>
                  </a:lnTo>
                  <a:lnTo>
                    <a:pt x="28" y="116"/>
                  </a:lnTo>
                  <a:lnTo>
                    <a:pt x="0" y="141"/>
                  </a:lnTo>
                  <a:lnTo>
                    <a:pt x="8" y="149"/>
                  </a:lnTo>
                  <a:lnTo>
                    <a:pt x="18" y="140"/>
                  </a:lnTo>
                  <a:lnTo>
                    <a:pt x="69" y="98"/>
                  </a:lnTo>
                  <a:lnTo>
                    <a:pt x="69" y="96"/>
                  </a:lnTo>
                  <a:lnTo>
                    <a:pt x="83" y="84"/>
                  </a:lnTo>
                  <a:lnTo>
                    <a:pt x="126" y="51"/>
                  </a:lnTo>
                  <a:lnTo>
                    <a:pt x="142" y="43"/>
                  </a:lnTo>
                  <a:lnTo>
                    <a:pt x="167" y="29"/>
                  </a:lnTo>
                  <a:lnTo>
                    <a:pt x="203" y="14"/>
                  </a:lnTo>
                  <a:lnTo>
                    <a:pt x="236" y="12"/>
                  </a:lnTo>
                  <a:lnTo>
                    <a:pt x="267" y="14"/>
                  </a:lnTo>
                  <a:lnTo>
                    <a:pt x="307" y="29"/>
                  </a:lnTo>
                  <a:lnTo>
                    <a:pt x="336" y="43"/>
                  </a:lnTo>
                  <a:lnTo>
                    <a:pt x="352" y="53"/>
                  </a:lnTo>
                  <a:lnTo>
                    <a:pt x="378" y="73"/>
                  </a:lnTo>
                  <a:lnTo>
                    <a:pt x="378" y="73"/>
                  </a:lnTo>
                  <a:lnTo>
                    <a:pt x="403" y="92"/>
                  </a:lnTo>
                  <a:lnTo>
                    <a:pt x="425" y="118"/>
                  </a:lnTo>
                  <a:lnTo>
                    <a:pt x="427" y="120"/>
                  </a:lnTo>
                  <a:lnTo>
                    <a:pt x="448" y="138"/>
                  </a:lnTo>
                  <a:lnTo>
                    <a:pt x="474" y="159"/>
                  </a:lnTo>
                  <a:lnTo>
                    <a:pt x="478" y="153"/>
                  </a:lnTo>
                  <a:lnTo>
                    <a:pt x="482" y="1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61" name="Freeform 146"/>
            <p:cNvSpPr>
              <a:spLocks/>
            </p:cNvSpPr>
            <p:nvPr/>
          </p:nvSpPr>
          <p:spPr bwMode="auto">
            <a:xfrm>
              <a:off x="2454738" y="4807154"/>
              <a:ext cx="459669" cy="455002"/>
            </a:xfrm>
            <a:custGeom>
              <a:avLst/>
              <a:gdLst/>
              <a:ahLst/>
              <a:cxnLst>
                <a:cxn ang="0">
                  <a:pos x="126" y="531"/>
                </a:cxn>
                <a:cxn ang="0">
                  <a:pos x="138" y="539"/>
                </a:cxn>
                <a:cxn ang="0">
                  <a:pos x="549" y="12"/>
                </a:cxn>
                <a:cxn ang="0">
                  <a:pos x="543" y="0"/>
                </a:cxn>
                <a:cxn ang="0">
                  <a:pos x="439" y="0"/>
                </a:cxn>
                <a:cxn ang="0">
                  <a:pos x="433" y="4"/>
                </a:cxn>
                <a:cxn ang="0">
                  <a:pos x="0" y="531"/>
                </a:cxn>
                <a:cxn ang="0">
                  <a:pos x="6" y="543"/>
                </a:cxn>
                <a:cxn ang="0">
                  <a:pos x="20" y="529"/>
                </a:cxn>
                <a:cxn ang="0">
                  <a:pos x="441" y="16"/>
                </a:cxn>
                <a:cxn ang="0">
                  <a:pos x="529" y="14"/>
                </a:cxn>
                <a:cxn ang="0">
                  <a:pos x="126" y="531"/>
                </a:cxn>
              </a:cxnLst>
              <a:rect l="0" t="0" r="r" b="b"/>
              <a:pathLst>
                <a:path w="549" h="543">
                  <a:moveTo>
                    <a:pt x="126" y="531"/>
                  </a:moveTo>
                  <a:lnTo>
                    <a:pt x="138" y="539"/>
                  </a:lnTo>
                  <a:lnTo>
                    <a:pt x="549" y="12"/>
                  </a:lnTo>
                  <a:lnTo>
                    <a:pt x="543" y="0"/>
                  </a:lnTo>
                  <a:lnTo>
                    <a:pt x="439" y="0"/>
                  </a:lnTo>
                  <a:lnTo>
                    <a:pt x="433" y="4"/>
                  </a:lnTo>
                  <a:lnTo>
                    <a:pt x="0" y="531"/>
                  </a:lnTo>
                  <a:lnTo>
                    <a:pt x="6" y="543"/>
                  </a:lnTo>
                  <a:lnTo>
                    <a:pt x="20" y="529"/>
                  </a:lnTo>
                  <a:lnTo>
                    <a:pt x="441" y="16"/>
                  </a:lnTo>
                  <a:lnTo>
                    <a:pt x="529" y="14"/>
                  </a:lnTo>
                  <a:lnTo>
                    <a:pt x="126" y="53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62" name="Freeform 147"/>
            <p:cNvSpPr>
              <a:spLocks/>
            </p:cNvSpPr>
            <p:nvPr/>
          </p:nvSpPr>
          <p:spPr bwMode="auto">
            <a:xfrm>
              <a:off x="2459762" y="5248750"/>
              <a:ext cx="110521" cy="13407"/>
            </a:xfrm>
            <a:custGeom>
              <a:avLst/>
              <a:gdLst/>
              <a:ahLst/>
              <a:cxnLst>
                <a:cxn ang="0">
                  <a:pos x="0" y="16"/>
                </a:cxn>
                <a:cxn ang="0">
                  <a:pos x="126" y="16"/>
                </a:cxn>
                <a:cxn ang="0">
                  <a:pos x="132" y="12"/>
                </a:cxn>
                <a:cxn ang="0">
                  <a:pos x="124" y="0"/>
                </a:cxn>
                <a:cxn ang="0">
                  <a:pos x="14" y="2"/>
                </a:cxn>
                <a:cxn ang="0">
                  <a:pos x="0" y="16"/>
                </a:cxn>
              </a:cxnLst>
              <a:rect l="0" t="0" r="r" b="b"/>
              <a:pathLst>
                <a:path w="132" h="16">
                  <a:moveTo>
                    <a:pt x="0" y="16"/>
                  </a:moveTo>
                  <a:lnTo>
                    <a:pt x="126" y="16"/>
                  </a:lnTo>
                  <a:lnTo>
                    <a:pt x="132" y="12"/>
                  </a:lnTo>
                  <a:lnTo>
                    <a:pt x="124" y="0"/>
                  </a:lnTo>
                  <a:lnTo>
                    <a:pt x="14" y="2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63" name="Freeform 148"/>
            <p:cNvSpPr>
              <a:spLocks/>
            </p:cNvSpPr>
            <p:nvPr/>
          </p:nvSpPr>
          <p:spPr bwMode="auto">
            <a:xfrm>
              <a:off x="2454738" y="4774475"/>
              <a:ext cx="373429" cy="484330"/>
            </a:xfrm>
            <a:custGeom>
              <a:avLst/>
              <a:gdLst/>
              <a:ahLst/>
              <a:cxnLst>
                <a:cxn ang="0">
                  <a:pos x="0" y="570"/>
                </a:cxn>
                <a:cxn ang="0">
                  <a:pos x="12" y="578"/>
                </a:cxn>
                <a:cxn ang="0">
                  <a:pos x="445" y="51"/>
                </a:cxn>
                <a:cxn ang="0">
                  <a:pos x="446" y="47"/>
                </a:cxn>
                <a:cxn ang="0">
                  <a:pos x="446" y="4"/>
                </a:cxn>
                <a:cxn ang="0">
                  <a:pos x="433" y="0"/>
                </a:cxn>
                <a:cxn ang="0">
                  <a:pos x="0" y="521"/>
                </a:cxn>
                <a:cxn ang="0">
                  <a:pos x="0" y="525"/>
                </a:cxn>
                <a:cxn ang="0">
                  <a:pos x="12" y="529"/>
                </a:cxn>
                <a:cxn ang="0">
                  <a:pos x="431" y="23"/>
                </a:cxn>
                <a:cxn ang="0">
                  <a:pos x="433" y="45"/>
                </a:cxn>
                <a:cxn ang="0">
                  <a:pos x="0" y="570"/>
                </a:cxn>
              </a:cxnLst>
              <a:rect l="0" t="0" r="r" b="b"/>
              <a:pathLst>
                <a:path w="446" h="578">
                  <a:moveTo>
                    <a:pt x="0" y="570"/>
                  </a:moveTo>
                  <a:lnTo>
                    <a:pt x="12" y="578"/>
                  </a:lnTo>
                  <a:lnTo>
                    <a:pt x="445" y="51"/>
                  </a:lnTo>
                  <a:lnTo>
                    <a:pt x="446" y="47"/>
                  </a:lnTo>
                  <a:lnTo>
                    <a:pt x="446" y="4"/>
                  </a:lnTo>
                  <a:lnTo>
                    <a:pt x="433" y="0"/>
                  </a:lnTo>
                  <a:lnTo>
                    <a:pt x="0" y="521"/>
                  </a:lnTo>
                  <a:lnTo>
                    <a:pt x="0" y="525"/>
                  </a:lnTo>
                  <a:lnTo>
                    <a:pt x="12" y="529"/>
                  </a:lnTo>
                  <a:lnTo>
                    <a:pt x="431" y="23"/>
                  </a:lnTo>
                  <a:lnTo>
                    <a:pt x="433" y="45"/>
                  </a:lnTo>
                  <a:lnTo>
                    <a:pt x="0" y="57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64" name="Freeform 149"/>
            <p:cNvSpPr>
              <a:spLocks/>
            </p:cNvSpPr>
            <p:nvPr/>
          </p:nvSpPr>
          <p:spPr bwMode="auto">
            <a:xfrm>
              <a:off x="2454738" y="5214394"/>
              <a:ext cx="10047" cy="4441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9"/>
                </a:cxn>
                <a:cxn ang="0">
                  <a:pos x="12" y="53"/>
                </a:cxn>
                <a:cxn ang="0">
                  <a:pos x="12" y="31"/>
                </a:cxn>
                <a:cxn ang="0">
                  <a:pos x="12" y="4"/>
                </a:cxn>
                <a:cxn ang="0">
                  <a:pos x="0" y="0"/>
                </a:cxn>
              </a:cxnLst>
              <a:rect l="0" t="0" r="r" b="b"/>
              <a:pathLst>
                <a:path w="12" h="53">
                  <a:moveTo>
                    <a:pt x="0" y="0"/>
                  </a:moveTo>
                  <a:lnTo>
                    <a:pt x="0" y="49"/>
                  </a:lnTo>
                  <a:lnTo>
                    <a:pt x="12" y="53"/>
                  </a:lnTo>
                  <a:lnTo>
                    <a:pt x="12" y="31"/>
                  </a:lnTo>
                  <a:lnTo>
                    <a:pt x="12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65" name="Freeform 150"/>
            <p:cNvSpPr>
              <a:spLocks/>
            </p:cNvSpPr>
            <p:nvPr/>
          </p:nvSpPr>
          <p:spPr bwMode="auto">
            <a:xfrm>
              <a:off x="2825655" y="4965525"/>
              <a:ext cx="308958" cy="522038"/>
            </a:xfrm>
            <a:custGeom>
              <a:avLst/>
              <a:gdLst/>
              <a:ahLst/>
              <a:cxnLst>
                <a:cxn ang="0">
                  <a:pos x="369" y="8"/>
                </a:cxn>
                <a:cxn ang="0">
                  <a:pos x="358" y="0"/>
                </a:cxn>
                <a:cxn ang="0">
                  <a:pos x="2" y="568"/>
                </a:cxn>
                <a:cxn ang="0">
                  <a:pos x="0" y="572"/>
                </a:cxn>
                <a:cxn ang="0">
                  <a:pos x="0" y="623"/>
                </a:cxn>
                <a:cxn ang="0">
                  <a:pos x="15" y="623"/>
                </a:cxn>
                <a:cxn ang="0">
                  <a:pos x="15" y="574"/>
                </a:cxn>
                <a:cxn ang="0">
                  <a:pos x="369" y="8"/>
                </a:cxn>
              </a:cxnLst>
              <a:rect l="0" t="0" r="r" b="b"/>
              <a:pathLst>
                <a:path w="369" h="623">
                  <a:moveTo>
                    <a:pt x="369" y="8"/>
                  </a:moveTo>
                  <a:lnTo>
                    <a:pt x="358" y="0"/>
                  </a:lnTo>
                  <a:lnTo>
                    <a:pt x="2" y="568"/>
                  </a:lnTo>
                  <a:lnTo>
                    <a:pt x="0" y="572"/>
                  </a:lnTo>
                  <a:lnTo>
                    <a:pt x="0" y="623"/>
                  </a:lnTo>
                  <a:lnTo>
                    <a:pt x="15" y="623"/>
                  </a:lnTo>
                  <a:lnTo>
                    <a:pt x="15" y="574"/>
                  </a:lnTo>
                  <a:lnTo>
                    <a:pt x="369" y="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66" name="Freeform 151"/>
            <p:cNvSpPr>
              <a:spLocks/>
            </p:cNvSpPr>
            <p:nvPr/>
          </p:nvSpPr>
          <p:spPr bwMode="auto">
            <a:xfrm>
              <a:off x="2833191" y="4970553"/>
              <a:ext cx="385988" cy="475951"/>
            </a:xfrm>
            <a:custGeom>
              <a:avLst/>
              <a:gdLst/>
              <a:ahLst/>
              <a:cxnLst>
                <a:cxn ang="0">
                  <a:pos x="0" y="568"/>
                </a:cxn>
                <a:cxn ang="0">
                  <a:pos x="356" y="0"/>
                </a:cxn>
                <a:cxn ang="0">
                  <a:pos x="461" y="0"/>
                </a:cxn>
                <a:cxn ang="0">
                  <a:pos x="126" y="568"/>
                </a:cxn>
                <a:cxn ang="0">
                  <a:pos x="0" y="568"/>
                </a:cxn>
                <a:cxn ang="0">
                  <a:pos x="0" y="568"/>
                </a:cxn>
              </a:cxnLst>
              <a:rect l="0" t="0" r="r" b="b"/>
              <a:pathLst>
                <a:path w="461" h="568">
                  <a:moveTo>
                    <a:pt x="0" y="568"/>
                  </a:moveTo>
                  <a:lnTo>
                    <a:pt x="356" y="0"/>
                  </a:lnTo>
                  <a:lnTo>
                    <a:pt x="461" y="0"/>
                  </a:lnTo>
                  <a:lnTo>
                    <a:pt x="126" y="568"/>
                  </a:lnTo>
                  <a:lnTo>
                    <a:pt x="0" y="568"/>
                  </a:lnTo>
                  <a:lnTo>
                    <a:pt x="0" y="568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67" name="Freeform 152"/>
            <p:cNvSpPr>
              <a:spLocks/>
            </p:cNvSpPr>
            <p:nvPr/>
          </p:nvSpPr>
          <p:spPr bwMode="auto">
            <a:xfrm>
              <a:off x="2828167" y="4963850"/>
              <a:ext cx="396035" cy="489358"/>
            </a:xfrm>
            <a:custGeom>
              <a:avLst/>
              <a:gdLst/>
              <a:ahLst/>
              <a:cxnLst>
                <a:cxn ang="0">
                  <a:pos x="0" y="572"/>
                </a:cxn>
                <a:cxn ang="0">
                  <a:pos x="12" y="580"/>
                </a:cxn>
                <a:cxn ang="0">
                  <a:pos x="366" y="16"/>
                </a:cxn>
                <a:cxn ang="0">
                  <a:pos x="455" y="16"/>
                </a:cxn>
                <a:cxn ang="0">
                  <a:pos x="128" y="568"/>
                </a:cxn>
                <a:cxn ang="0">
                  <a:pos x="132" y="584"/>
                </a:cxn>
                <a:cxn ang="0">
                  <a:pos x="138" y="580"/>
                </a:cxn>
                <a:cxn ang="0">
                  <a:pos x="473" y="12"/>
                </a:cxn>
                <a:cxn ang="0">
                  <a:pos x="467" y="0"/>
                </a:cxn>
                <a:cxn ang="0">
                  <a:pos x="362" y="0"/>
                </a:cxn>
                <a:cxn ang="0">
                  <a:pos x="357" y="4"/>
                </a:cxn>
                <a:cxn ang="0">
                  <a:pos x="0" y="572"/>
                </a:cxn>
              </a:cxnLst>
              <a:rect l="0" t="0" r="r" b="b"/>
              <a:pathLst>
                <a:path w="473" h="584">
                  <a:moveTo>
                    <a:pt x="0" y="572"/>
                  </a:moveTo>
                  <a:lnTo>
                    <a:pt x="12" y="580"/>
                  </a:lnTo>
                  <a:lnTo>
                    <a:pt x="366" y="16"/>
                  </a:lnTo>
                  <a:lnTo>
                    <a:pt x="455" y="16"/>
                  </a:lnTo>
                  <a:lnTo>
                    <a:pt x="128" y="568"/>
                  </a:lnTo>
                  <a:lnTo>
                    <a:pt x="132" y="584"/>
                  </a:lnTo>
                  <a:lnTo>
                    <a:pt x="138" y="580"/>
                  </a:lnTo>
                  <a:lnTo>
                    <a:pt x="473" y="12"/>
                  </a:lnTo>
                  <a:lnTo>
                    <a:pt x="467" y="0"/>
                  </a:lnTo>
                  <a:lnTo>
                    <a:pt x="362" y="0"/>
                  </a:lnTo>
                  <a:lnTo>
                    <a:pt x="357" y="4"/>
                  </a:lnTo>
                  <a:lnTo>
                    <a:pt x="0" y="57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68" name="Freeform 153"/>
            <p:cNvSpPr>
              <a:spLocks/>
            </p:cNvSpPr>
            <p:nvPr/>
          </p:nvSpPr>
          <p:spPr bwMode="auto">
            <a:xfrm>
              <a:off x="2828167" y="5439800"/>
              <a:ext cx="110521" cy="13407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18" y="0"/>
                </a:cxn>
                <a:cxn ang="0">
                  <a:pos x="0" y="4"/>
                </a:cxn>
                <a:cxn ang="0">
                  <a:pos x="6" y="16"/>
                </a:cxn>
                <a:cxn ang="0">
                  <a:pos x="132" y="16"/>
                </a:cxn>
                <a:cxn ang="0">
                  <a:pos x="128" y="0"/>
                </a:cxn>
              </a:cxnLst>
              <a:rect l="0" t="0" r="r" b="b"/>
              <a:pathLst>
                <a:path w="132" h="16">
                  <a:moveTo>
                    <a:pt x="128" y="0"/>
                  </a:moveTo>
                  <a:lnTo>
                    <a:pt x="18" y="0"/>
                  </a:lnTo>
                  <a:lnTo>
                    <a:pt x="0" y="4"/>
                  </a:lnTo>
                  <a:lnTo>
                    <a:pt x="6" y="16"/>
                  </a:lnTo>
                  <a:lnTo>
                    <a:pt x="132" y="16"/>
                  </a:lnTo>
                  <a:lnTo>
                    <a:pt x="12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69" name="Freeform 154"/>
            <p:cNvSpPr>
              <a:spLocks/>
            </p:cNvSpPr>
            <p:nvPr/>
          </p:nvSpPr>
          <p:spPr bwMode="auto">
            <a:xfrm>
              <a:off x="2938688" y="4970553"/>
              <a:ext cx="280490" cy="518686"/>
            </a:xfrm>
            <a:custGeom>
              <a:avLst/>
              <a:gdLst/>
              <a:ahLst/>
              <a:cxnLst>
                <a:cxn ang="0">
                  <a:pos x="0" y="568"/>
                </a:cxn>
                <a:cxn ang="0">
                  <a:pos x="335" y="0"/>
                </a:cxn>
                <a:cxn ang="0">
                  <a:pos x="335" y="43"/>
                </a:cxn>
                <a:cxn ang="0">
                  <a:pos x="0" y="619"/>
                </a:cxn>
                <a:cxn ang="0">
                  <a:pos x="0" y="568"/>
                </a:cxn>
                <a:cxn ang="0">
                  <a:pos x="0" y="568"/>
                </a:cxn>
              </a:cxnLst>
              <a:rect l="0" t="0" r="r" b="b"/>
              <a:pathLst>
                <a:path w="335" h="619">
                  <a:moveTo>
                    <a:pt x="0" y="568"/>
                  </a:moveTo>
                  <a:lnTo>
                    <a:pt x="335" y="0"/>
                  </a:lnTo>
                  <a:lnTo>
                    <a:pt x="335" y="43"/>
                  </a:lnTo>
                  <a:lnTo>
                    <a:pt x="0" y="619"/>
                  </a:lnTo>
                  <a:lnTo>
                    <a:pt x="0" y="568"/>
                  </a:lnTo>
                  <a:lnTo>
                    <a:pt x="0" y="56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70" name="Freeform 155"/>
            <p:cNvSpPr>
              <a:spLocks/>
            </p:cNvSpPr>
            <p:nvPr/>
          </p:nvSpPr>
          <p:spPr bwMode="auto">
            <a:xfrm>
              <a:off x="2931990" y="4967201"/>
              <a:ext cx="293887" cy="525390"/>
            </a:xfrm>
            <a:custGeom>
              <a:avLst/>
              <a:gdLst/>
              <a:ahLst/>
              <a:cxnLst>
                <a:cxn ang="0">
                  <a:pos x="2" y="568"/>
                </a:cxn>
                <a:cxn ang="0">
                  <a:pos x="14" y="576"/>
                </a:cxn>
                <a:cxn ang="0">
                  <a:pos x="335" y="29"/>
                </a:cxn>
                <a:cxn ang="0">
                  <a:pos x="335" y="47"/>
                </a:cxn>
                <a:cxn ang="0">
                  <a:pos x="16" y="596"/>
                </a:cxn>
                <a:cxn ang="0">
                  <a:pos x="0" y="623"/>
                </a:cxn>
                <a:cxn ang="0">
                  <a:pos x="14" y="627"/>
                </a:cxn>
                <a:cxn ang="0">
                  <a:pos x="349" y="51"/>
                </a:cxn>
                <a:cxn ang="0">
                  <a:pos x="351" y="47"/>
                </a:cxn>
                <a:cxn ang="0">
                  <a:pos x="351" y="4"/>
                </a:cxn>
                <a:cxn ang="0">
                  <a:pos x="337" y="0"/>
                </a:cxn>
                <a:cxn ang="0">
                  <a:pos x="2" y="568"/>
                </a:cxn>
              </a:cxnLst>
              <a:rect l="0" t="0" r="r" b="b"/>
              <a:pathLst>
                <a:path w="351" h="627">
                  <a:moveTo>
                    <a:pt x="2" y="568"/>
                  </a:moveTo>
                  <a:lnTo>
                    <a:pt x="14" y="576"/>
                  </a:lnTo>
                  <a:lnTo>
                    <a:pt x="335" y="29"/>
                  </a:lnTo>
                  <a:lnTo>
                    <a:pt x="335" y="47"/>
                  </a:lnTo>
                  <a:lnTo>
                    <a:pt x="16" y="596"/>
                  </a:lnTo>
                  <a:lnTo>
                    <a:pt x="0" y="623"/>
                  </a:lnTo>
                  <a:lnTo>
                    <a:pt x="14" y="627"/>
                  </a:lnTo>
                  <a:lnTo>
                    <a:pt x="349" y="51"/>
                  </a:lnTo>
                  <a:lnTo>
                    <a:pt x="351" y="47"/>
                  </a:lnTo>
                  <a:lnTo>
                    <a:pt x="351" y="4"/>
                  </a:lnTo>
                  <a:lnTo>
                    <a:pt x="337" y="0"/>
                  </a:lnTo>
                  <a:lnTo>
                    <a:pt x="2" y="56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71" name="Freeform 156"/>
            <p:cNvSpPr>
              <a:spLocks/>
            </p:cNvSpPr>
            <p:nvPr/>
          </p:nvSpPr>
          <p:spPr bwMode="auto">
            <a:xfrm>
              <a:off x="2931990" y="5443152"/>
              <a:ext cx="13397" cy="46087"/>
            </a:xfrm>
            <a:custGeom>
              <a:avLst/>
              <a:gdLst/>
              <a:ahLst/>
              <a:cxnLst>
                <a:cxn ang="0">
                  <a:pos x="16" y="28"/>
                </a:cxn>
                <a:cxn ang="0">
                  <a:pos x="16" y="4"/>
                </a:cxn>
                <a:cxn ang="0">
                  <a:pos x="2" y="0"/>
                </a:cxn>
                <a:cxn ang="0">
                  <a:pos x="0" y="4"/>
                </a:cxn>
                <a:cxn ang="0">
                  <a:pos x="0" y="55"/>
                </a:cxn>
                <a:cxn ang="0">
                  <a:pos x="16" y="28"/>
                </a:cxn>
              </a:cxnLst>
              <a:rect l="0" t="0" r="r" b="b"/>
              <a:pathLst>
                <a:path w="16" h="55">
                  <a:moveTo>
                    <a:pt x="16" y="28"/>
                  </a:moveTo>
                  <a:lnTo>
                    <a:pt x="16" y="4"/>
                  </a:lnTo>
                  <a:lnTo>
                    <a:pt x="2" y="0"/>
                  </a:lnTo>
                  <a:lnTo>
                    <a:pt x="0" y="4"/>
                  </a:lnTo>
                  <a:lnTo>
                    <a:pt x="0" y="55"/>
                  </a:lnTo>
                  <a:lnTo>
                    <a:pt x="16" y="2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72" name="Freeform 157"/>
            <p:cNvSpPr>
              <a:spLocks/>
            </p:cNvSpPr>
            <p:nvPr/>
          </p:nvSpPr>
          <p:spPr bwMode="auto">
            <a:xfrm>
              <a:off x="2558562" y="4774475"/>
              <a:ext cx="357520" cy="486006"/>
            </a:xfrm>
            <a:custGeom>
              <a:avLst/>
              <a:gdLst/>
              <a:ahLst/>
              <a:cxnLst>
                <a:cxn ang="0">
                  <a:pos x="2" y="521"/>
                </a:cxn>
                <a:cxn ang="0">
                  <a:pos x="14" y="529"/>
                </a:cxn>
                <a:cxn ang="0">
                  <a:pos x="413" y="23"/>
                </a:cxn>
                <a:cxn ang="0">
                  <a:pos x="411" y="47"/>
                </a:cxn>
                <a:cxn ang="0">
                  <a:pos x="14" y="554"/>
                </a:cxn>
                <a:cxn ang="0">
                  <a:pos x="0" y="576"/>
                </a:cxn>
                <a:cxn ang="0">
                  <a:pos x="14" y="580"/>
                </a:cxn>
                <a:cxn ang="0">
                  <a:pos x="425" y="51"/>
                </a:cxn>
                <a:cxn ang="0">
                  <a:pos x="427" y="47"/>
                </a:cxn>
                <a:cxn ang="0">
                  <a:pos x="427" y="4"/>
                </a:cxn>
                <a:cxn ang="0">
                  <a:pos x="413" y="0"/>
                </a:cxn>
                <a:cxn ang="0">
                  <a:pos x="2" y="521"/>
                </a:cxn>
              </a:cxnLst>
              <a:rect l="0" t="0" r="r" b="b"/>
              <a:pathLst>
                <a:path w="427" h="580">
                  <a:moveTo>
                    <a:pt x="2" y="521"/>
                  </a:moveTo>
                  <a:lnTo>
                    <a:pt x="14" y="529"/>
                  </a:lnTo>
                  <a:lnTo>
                    <a:pt x="413" y="23"/>
                  </a:lnTo>
                  <a:lnTo>
                    <a:pt x="411" y="47"/>
                  </a:lnTo>
                  <a:lnTo>
                    <a:pt x="14" y="554"/>
                  </a:lnTo>
                  <a:lnTo>
                    <a:pt x="0" y="576"/>
                  </a:lnTo>
                  <a:lnTo>
                    <a:pt x="14" y="580"/>
                  </a:lnTo>
                  <a:lnTo>
                    <a:pt x="425" y="51"/>
                  </a:lnTo>
                  <a:lnTo>
                    <a:pt x="427" y="47"/>
                  </a:lnTo>
                  <a:lnTo>
                    <a:pt x="427" y="4"/>
                  </a:lnTo>
                  <a:lnTo>
                    <a:pt x="413" y="0"/>
                  </a:lnTo>
                  <a:lnTo>
                    <a:pt x="2" y="5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73" name="Freeform 158"/>
            <p:cNvSpPr>
              <a:spLocks/>
            </p:cNvSpPr>
            <p:nvPr/>
          </p:nvSpPr>
          <p:spPr bwMode="auto">
            <a:xfrm>
              <a:off x="2558562" y="5211042"/>
              <a:ext cx="13397" cy="46087"/>
            </a:xfrm>
            <a:custGeom>
              <a:avLst/>
              <a:gdLst/>
              <a:ahLst/>
              <a:cxnLst>
                <a:cxn ang="0">
                  <a:pos x="14" y="33"/>
                </a:cxn>
                <a:cxn ang="0">
                  <a:pos x="16" y="4"/>
                </a:cxn>
                <a:cxn ang="0">
                  <a:pos x="2" y="0"/>
                </a:cxn>
                <a:cxn ang="0">
                  <a:pos x="0" y="4"/>
                </a:cxn>
                <a:cxn ang="0">
                  <a:pos x="0" y="55"/>
                </a:cxn>
                <a:cxn ang="0">
                  <a:pos x="14" y="33"/>
                </a:cxn>
              </a:cxnLst>
              <a:rect l="0" t="0" r="r" b="b"/>
              <a:pathLst>
                <a:path w="16" h="55">
                  <a:moveTo>
                    <a:pt x="14" y="33"/>
                  </a:moveTo>
                  <a:lnTo>
                    <a:pt x="16" y="4"/>
                  </a:lnTo>
                  <a:lnTo>
                    <a:pt x="2" y="0"/>
                  </a:lnTo>
                  <a:lnTo>
                    <a:pt x="0" y="4"/>
                  </a:lnTo>
                  <a:lnTo>
                    <a:pt x="0" y="55"/>
                  </a:lnTo>
                  <a:lnTo>
                    <a:pt x="14" y="3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74" name="Freeform 159"/>
            <p:cNvSpPr>
              <a:spLocks/>
            </p:cNvSpPr>
            <p:nvPr/>
          </p:nvSpPr>
          <p:spPr bwMode="auto">
            <a:xfrm>
              <a:off x="2459762" y="4777826"/>
              <a:ext cx="449621" cy="436568"/>
            </a:xfrm>
            <a:custGeom>
              <a:avLst/>
              <a:gdLst/>
              <a:ahLst/>
              <a:cxnLst>
                <a:cxn ang="0">
                  <a:pos x="0" y="521"/>
                </a:cxn>
                <a:cxn ang="0">
                  <a:pos x="433" y="0"/>
                </a:cxn>
                <a:cxn ang="0">
                  <a:pos x="537" y="0"/>
                </a:cxn>
                <a:cxn ang="0">
                  <a:pos x="126" y="521"/>
                </a:cxn>
                <a:cxn ang="0">
                  <a:pos x="0" y="521"/>
                </a:cxn>
                <a:cxn ang="0">
                  <a:pos x="0" y="521"/>
                </a:cxn>
              </a:cxnLst>
              <a:rect l="0" t="0" r="r" b="b"/>
              <a:pathLst>
                <a:path w="537" h="521">
                  <a:moveTo>
                    <a:pt x="0" y="521"/>
                  </a:moveTo>
                  <a:lnTo>
                    <a:pt x="433" y="0"/>
                  </a:lnTo>
                  <a:lnTo>
                    <a:pt x="537" y="0"/>
                  </a:lnTo>
                  <a:lnTo>
                    <a:pt x="126" y="521"/>
                  </a:lnTo>
                  <a:lnTo>
                    <a:pt x="0" y="521"/>
                  </a:lnTo>
                  <a:lnTo>
                    <a:pt x="0" y="521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75" name="Freeform 160"/>
            <p:cNvSpPr>
              <a:spLocks/>
            </p:cNvSpPr>
            <p:nvPr/>
          </p:nvSpPr>
          <p:spPr bwMode="auto">
            <a:xfrm>
              <a:off x="2454738" y="4771123"/>
              <a:ext cx="459669" cy="449975"/>
            </a:xfrm>
            <a:custGeom>
              <a:avLst/>
              <a:gdLst/>
              <a:ahLst/>
              <a:cxnLst>
                <a:cxn ang="0">
                  <a:pos x="0" y="525"/>
                </a:cxn>
                <a:cxn ang="0">
                  <a:pos x="12" y="533"/>
                </a:cxn>
                <a:cxn ang="0">
                  <a:pos x="443" y="15"/>
                </a:cxn>
                <a:cxn ang="0">
                  <a:pos x="529" y="15"/>
                </a:cxn>
                <a:cxn ang="0">
                  <a:pos x="128" y="521"/>
                </a:cxn>
                <a:cxn ang="0">
                  <a:pos x="132" y="537"/>
                </a:cxn>
                <a:cxn ang="0">
                  <a:pos x="138" y="533"/>
                </a:cxn>
                <a:cxn ang="0">
                  <a:pos x="549" y="11"/>
                </a:cxn>
                <a:cxn ang="0">
                  <a:pos x="543" y="0"/>
                </a:cxn>
                <a:cxn ang="0">
                  <a:pos x="439" y="0"/>
                </a:cxn>
                <a:cxn ang="0">
                  <a:pos x="433" y="4"/>
                </a:cxn>
                <a:cxn ang="0">
                  <a:pos x="0" y="525"/>
                </a:cxn>
              </a:cxnLst>
              <a:rect l="0" t="0" r="r" b="b"/>
              <a:pathLst>
                <a:path w="549" h="537">
                  <a:moveTo>
                    <a:pt x="0" y="525"/>
                  </a:moveTo>
                  <a:lnTo>
                    <a:pt x="12" y="533"/>
                  </a:lnTo>
                  <a:lnTo>
                    <a:pt x="443" y="15"/>
                  </a:lnTo>
                  <a:lnTo>
                    <a:pt x="529" y="15"/>
                  </a:lnTo>
                  <a:lnTo>
                    <a:pt x="128" y="521"/>
                  </a:lnTo>
                  <a:lnTo>
                    <a:pt x="132" y="537"/>
                  </a:lnTo>
                  <a:lnTo>
                    <a:pt x="138" y="533"/>
                  </a:lnTo>
                  <a:lnTo>
                    <a:pt x="549" y="11"/>
                  </a:lnTo>
                  <a:lnTo>
                    <a:pt x="543" y="0"/>
                  </a:lnTo>
                  <a:lnTo>
                    <a:pt x="439" y="0"/>
                  </a:lnTo>
                  <a:lnTo>
                    <a:pt x="433" y="4"/>
                  </a:lnTo>
                  <a:lnTo>
                    <a:pt x="0" y="52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76" name="Freeform 161"/>
            <p:cNvSpPr>
              <a:spLocks/>
            </p:cNvSpPr>
            <p:nvPr/>
          </p:nvSpPr>
          <p:spPr bwMode="auto">
            <a:xfrm>
              <a:off x="2454738" y="5207691"/>
              <a:ext cx="110521" cy="13407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20" y="0"/>
                </a:cxn>
                <a:cxn ang="0">
                  <a:pos x="0" y="4"/>
                </a:cxn>
                <a:cxn ang="0">
                  <a:pos x="6" y="16"/>
                </a:cxn>
                <a:cxn ang="0">
                  <a:pos x="132" y="16"/>
                </a:cxn>
                <a:cxn ang="0">
                  <a:pos x="128" y="0"/>
                </a:cxn>
              </a:cxnLst>
              <a:rect l="0" t="0" r="r" b="b"/>
              <a:pathLst>
                <a:path w="132" h="16">
                  <a:moveTo>
                    <a:pt x="128" y="0"/>
                  </a:moveTo>
                  <a:lnTo>
                    <a:pt x="20" y="0"/>
                  </a:lnTo>
                  <a:lnTo>
                    <a:pt x="0" y="4"/>
                  </a:lnTo>
                  <a:lnTo>
                    <a:pt x="6" y="16"/>
                  </a:lnTo>
                  <a:lnTo>
                    <a:pt x="132" y="16"/>
                  </a:lnTo>
                  <a:lnTo>
                    <a:pt x="12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77" name="Freeform 162"/>
            <p:cNvSpPr>
              <a:spLocks/>
            </p:cNvSpPr>
            <p:nvPr/>
          </p:nvSpPr>
          <p:spPr bwMode="auto">
            <a:xfrm>
              <a:off x="3597631" y="4999881"/>
              <a:ext cx="267094" cy="494386"/>
            </a:xfrm>
            <a:custGeom>
              <a:avLst/>
              <a:gdLst/>
              <a:ahLst/>
              <a:cxnLst>
                <a:cxn ang="0">
                  <a:pos x="126" y="580"/>
                </a:cxn>
                <a:cxn ang="0">
                  <a:pos x="138" y="584"/>
                </a:cxn>
                <a:cxn ang="0">
                  <a:pos x="319" y="10"/>
                </a:cxn>
                <a:cxn ang="0">
                  <a:pos x="313" y="0"/>
                </a:cxn>
                <a:cxn ang="0">
                  <a:pos x="209" y="0"/>
                </a:cxn>
                <a:cxn ang="0">
                  <a:pos x="203" y="6"/>
                </a:cxn>
                <a:cxn ang="0">
                  <a:pos x="0" y="580"/>
                </a:cxn>
                <a:cxn ang="0">
                  <a:pos x="6" y="590"/>
                </a:cxn>
                <a:cxn ang="0">
                  <a:pos x="14" y="576"/>
                </a:cxn>
                <a:cxn ang="0">
                  <a:pos x="211" y="16"/>
                </a:cxn>
                <a:cxn ang="0">
                  <a:pos x="305" y="14"/>
                </a:cxn>
                <a:cxn ang="0">
                  <a:pos x="126" y="580"/>
                </a:cxn>
              </a:cxnLst>
              <a:rect l="0" t="0" r="r" b="b"/>
              <a:pathLst>
                <a:path w="319" h="590">
                  <a:moveTo>
                    <a:pt x="126" y="580"/>
                  </a:moveTo>
                  <a:lnTo>
                    <a:pt x="138" y="584"/>
                  </a:lnTo>
                  <a:lnTo>
                    <a:pt x="319" y="10"/>
                  </a:lnTo>
                  <a:lnTo>
                    <a:pt x="313" y="0"/>
                  </a:lnTo>
                  <a:lnTo>
                    <a:pt x="209" y="0"/>
                  </a:lnTo>
                  <a:lnTo>
                    <a:pt x="203" y="6"/>
                  </a:lnTo>
                  <a:lnTo>
                    <a:pt x="0" y="580"/>
                  </a:lnTo>
                  <a:lnTo>
                    <a:pt x="6" y="590"/>
                  </a:lnTo>
                  <a:lnTo>
                    <a:pt x="14" y="576"/>
                  </a:lnTo>
                  <a:lnTo>
                    <a:pt x="211" y="16"/>
                  </a:lnTo>
                  <a:lnTo>
                    <a:pt x="305" y="14"/>
                  </a:lnTo>
                  <a:lnTo>
                    <a:pt x="126" y="58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78" name="Freeform 163"/>
            <p:cNvSpPr>
              <a:spLocks/>
            </p:cNvSpPr>
            <p:nvPr/>
          </p:nvSpPr>
          <p:spPr bwMode="auto">
            <a:xfrm>
              <a:off x="3602655" y="5480860"/>
              <a:ext cx="110521" cy="13407"/>
            </a:xfrm>
            <a:custGeom>
              <a:avLst/>
              <a:gdLst/>
              <a:ahLst/>
              <a:cxnLst>
                <a:cxn ang="0">
                  <a:pos x="0" y="16"/>
                </a:cxn>
                <a:cxn ang="0">
                  <a:pos x="126" y="16"/>
                </a:cxn>
                <a:cxn ang="0">
                  <a:pos x="132" y="10"/>
                </a:cxn>
                <a:cxn ang="0">
                  <a:pos x="122" y="0"/>
                </a:cxn>
                <a:cxn ang="0">
                  <a:pos x="8" y="2"/>
                </a:cxn>
                <a:cxn ang="0">
                  <a:pos x="0" y="16"/>
                </a:cxn>
              </a:cxnLst>
              <a:rect l="0" t="0" r="r" b="b"/>
              <a:pathLst>
                <a:path w="132" h="16">
                  <a:moveTo>
                    <a:pt x="0" y="16"/>
                  </a:moveTo>
                  <a:lnTo>
                    <a:pt x="126" y="16"/>
                  </a:lnTo>
                  <a:lnTo>
                    <a:pt x="132" y="10"/>
                  </a:lnTo>
                  <a:lnTo>
                    <a:pt x="122" y="0"/>
                  </a:lnTo>
                  <a:lnTo>
                    <a:pt x="8" y="2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79" name="Freeform 164"/>
            <p:cNvSpPr>
              <a:spLocks/>
            </p:cNvSpPr>
            <p:nvPr/>
          </p:nvSpPr>
          <p:spPr bwMode="auto">
            <a:xfrm>
              <a:off x="3314629" y="4813858"/>
              <a:ext cx="657268" cy="206134"/>
            </a:xfrm>
            <a:custGeom>
              <a:avLst/>
              <a:gdLst/>
              <a:ahLst/>
              <a:cxnLst>
                <a:cxn ang="0">
                  <a:pos x="12" y="155"/>
                </a:cxn>
                <a:cxn ang="0">
                  <a:pos x="49" y="102"/>
                </a:cxn>
                <a:cxn ang="0">
                  <a:pos x="118" y="47"/>
                </a:cxn>
                <a:cxn ang="0">
                  <a:pos x="136" y="41"/>
                </a:cxn>
                <a:cxn ang="0">
                  <a:pos x="181" y="16"/>
                </a:cxn>
                <a:cxn ang="0">
                  <a:pos x="242" y="16"/>
                </a:cxn>
                <a:cxn ang="0">
                  <a:pos x="293" y="41"/>
                </a:cxn>
                <a:cxn ang="0">
                  <a:pos x="311" y="47"/>
                </a:cxn>
                <a:cxn ang="0">
                  <a:pos x="362" y="88"/>
                </a:cxn>
                <a:cxn ang="0">
                  <a:pos x="374" y="102"/>
                </a:cxn>
                <a:cxn ang="0">
                  <a:pos x="456" y="179"/>
                </a:cxn>
                <a:cxn ang="0">
                  <a:pos x="519" y="228"/>
                </a:cxn>
                <a:cxn ang="0">
                  <a:pos x="549" y="238"/>
                </a:cxn>
                <a:cxn ang="0">
                  <a:pos x="584" y="246"/>
                </a:cxn>
                <a:cxn ang="0">
                  <a:pos x="615" y="242"/>
                </a:cxn>
                <a:cxn ang="0">
                  <a:pos x="647" y="232"/>
                </a:cxn>
                <a:cxn ang="0">
                  <a:pos x="676" y="216"/>
                </a:cxn>
                <a:cxn ang="0">
                  <a:pos x="692" y="208"/>
                </a:cxn>
                <a:cxn ang="0">
                  <a:pos x="737" y="173"/>
                </a:cxn>
                <a:cxn ang="0">
                  <a:pos x="761" y="145"/>
                </a:cxn>
                <a:cxn ang="0">
                  <a:pos x="777" y="114"/>
                </a:cxn>
                <a:cxn ang="0">
                  <a:pos x="749" y="138"/>
                </a:cxn>
                <a:cxn ang="0">
                  <a:pos x="706" y="179"/>
                </a:cxn>
                <a:cxn ang="0">
                  <a:pos x="686" y="198"/>
                </a:cxn>
                <a:cxn ang="0">
                  <a:pos x="667" y="204"/>
                </a:cxn>
                <a:cxn ang="0">
                  <a:pos x="614" y="230"/>
                </a:cxn>
                <a:cxn ang="0">
                  <a:pos x="554" y="226"/>
                </a:cxn>
                <a:cxn ang="0">
                  <a:pos x="456" y="163"/>
                </a:cxn>
                <a:cxn ang="0">
                  <a:pos x="399" y="104"/>
                </a:cxn>
                <a:cxn ang="0">
                  <a:pos x="360" y="71"/>
                </a:cxn>
                <a:cxn ang="0">
                  <a:pos x="338" y="51"/>
                </a:cxn>
                <a:cxn ang="0">
                  <a:pos x="318" y="35"/>
                </a:cxn>
                <a:cxn ang="0">
                  <a:pos x="303" y="29"/>
                </a:cxn>
                <a:cxn ang="0">
                  <a:pos x="275" y="14"/>
                </a:cxn>
                <a:cxn ang="0">
                  <a:pos x="244" y="4"/>
                </a:cxn>
                <a:cxn ang="0">
                  <a:pos x="210" y="0"/>
                </a:cxn>
                <a:cxn ang="0">
                  <a:pos x="177" y="4"/>
                </a:cxn>
                <a:cxn ang="0">
                  <a:pos x="149" y="14"/>
                </a:cxn>
                <a:cxn ang="0">
                  <a:pos x="112" y="35"/>
                </a:cxn>
                <a:cxn ang="0">
                  <a:pos x="84" y="53"/>
                </a:cxn>
                <a:cxn ang="0">
                  <a:pos x="41" y="94"/>
                </a:cxn>
                <a:cxn ang="0">
                  <a:pos x="19" y="116"/>
                </a:cxn>
                <a:cxn ang="0">
                  <a:pos x="0" y="151"/>
                </a:cxn>
              </a:cxnLst>
              <a:rect l="0" t="0" r="r" b="b"/>
              <a:pathLst>
                <a:path w="785" h="246">
                  <a:moveTo>
                    <a:pt x="0" y="151"/>
                  </a:moveTo>
                  <a:lnTo>
                    <a:pt x="12" y="155"/>
                  </a:lnTo>
                  <a:lnTo>
                    <a:pt x="29" y="122"/>
                  </a:lnTo>
                  <a:lnTo>
                    <a:pt x="49" y="102"/>
                  </a:lnTo>
                  <a:lnTo>
                    <a:pt x="84" y="71"/>
                  </a:lnTo>
                  <a:lnTo>
                    <a:pt x="118" y="47"/>
                  </a:lnTo>
                  <a:lnTo>
                    <a:pt x="134" y="41"/>
                  </a:lnTo>
                  <a:lnTo>
                    <a:pt x="136" y="41"/>
                  </a:lnTo>
                  <a:lnTo>
                    <a:pt x="159" y="25"/>
                  </a:lnTo>
                  <a:lnTo>
                    <a:pt x="181" y="16"/>
                  </a:lnTo>
                  <a:lnTo>
                    <a:pt x="210" y="12"/>
                  </a:lnTo>
                  <a:lnTo>
                    <a:pt x="242" y="16"/>
                  </a:lnTo>
                  <a:lnTo>
                    <a:pt x="267" y="25"/>
                  </a:lnTo>
                  <a:lnTo>
                    <a:pt x="293" y="41"/>
                  </a:lnTo>
                  <a:lnTo>
                    <a:pt x="295" y="41"/>
                  </a:lnTo>
                  <a:lnTo>
                    <a:pt x="311" y="47"/>
                  </a:lnTo>
                  <a:lnTo>
                    <a:pt x="330" y="63"/>
                  </a:lnTo>
                  <a:lnTo>
                    <a:pt x="362" y="88"/>
                  </a:lnTo>
                  <a:lnTo>
                    <a:pt x="374" y="100"/>
                  </a:lnTo>
                  <a:lnTo>
                    <a:pt x="374" y="102"/>
                  </a:lnTo>
                  <a:lnTo>
                    <a:pt x="399" y="122"/>
                  </a:lnTo>
                  <a:lnTo>
                    <a:pt x="456" y="179"/>
                  </a:lnTo>
                  <a:lnTo>
                    <a:pt x="456" y="181"/>
                  </a:lnTo>
                  <a:lnTo>
                    <a:pt x="519" y="228"/>
                  </a:lnTo>
                  <a:lnTo>
                    <a:pt x="521" y="228"/>
                  </a:lnTo>
                  <a:lnTo>
                    <a:pt x="549" y="238"/>
                  </a:lnTo>
                  <a:lnTo>
                    <a:pt x="551" y="238"/>
                  </a:lnTo>
                  <a:lnTo>
                    <a:pt x="584" y="246"/>
                  </a:lnTo>
                  <a:lnTo>
                    <a:pt x="584" y="246"/>
                  </a:lnTo>
                  <a:lnTo>
                    <a:pt x="615" y="242"/>
                  </a:lnTo>
                  <a:lnTo>
                    <a:pt x="617" y="242"/>
                  </a:lnTo>
                  <a:lnTo>
                    <a:pt x="647" y="232"/>
                  </a:lnTo>
                  <a:lnTo>
                    <a:pt x="649" y="232"/>
                  </a:lnTo>
                  <a:lnTo>
                    <a:pt x="676" y="216"/>
                  </a:lnTo>
                  <a:lnTo>
                    <a:pt x="690" y="210"/>
                  </a:lnTo>
                  <a:lnTo>
                    <a:pt x="692" y="208"/>
                  </a:lnTo>
                  <a:lnTo>
                    <a:pt x="702" y="198"/>
                  </a:lnTo>
                  <a:lnTo>
                    <a:pt x="737" y="173"/>
                  </a:lnTo>
                  <a:lnTo>
                    <a:pt x="739" y="171"/>
                  </a:lnTo>
                  <a:lnTo>
                    <a:pt x="761" y="145"/>
                  </a:lnTo>
                  <a:lnTo>
                    <a:pt x="785" y="126"/>
                  </a:lnTo>
                  <a:lnTo>
                    <a:pt x="777" y="114"/>
                  </a:lnTo>
                  <a:lnTo>
                    <a:pt x="751" y="136"/>
                  </a:lnTo>
                  <a:lnTo>
                    <a:pt x="749" y="138"/>
                  </a:lnTo>
                  <a:lnTo>
                    <a:pt x="730" y="161"/>
                  </a:lnTo>
                  <a:lnTo>
                    <a:pt x="706" y="179"/>
                  </a:lnTo>
                  <a:lnTo>
                    <a:pt x="706" y="181"/>
                  </a:lnTo>
                  <a:lnTo>
                    <a:pt x="686" y="198"/>
                  </a:lnTo>
                  <a:lnTo>
                    <a:pt x="669" y="204"/>
                  </a:lnTo>
                  <a:lnTo>
                    <a:pt x="667" y="204"/>
                  </a:lnTo>
                  <a:lnTo>
                    <a:pt x="639" y="220"/>
                  </a:lnTo>
                  <a:lnTo>
                    <a:pt x="614" y="230"/>
                  </a:lnTo>
                  <a:lnTo>
                    <a:pt x="584" y="234"/>
                  </a:lnTo>
                  <a:lnTo>
                    <a:pt x="554" y="226"/>
                  </a:lnTo>
                  <a:lnTo>
                    <a:pt x="527" y="216"/>
                  </a:lnTo>
                  <a:lnTo>
                    <a:pt x="456" y="163"/>
                  </a:lnTo>
                  <a:lnTo>
                    <a:pt x="399" y="106"/>
                  </a:lnTo>
                  <a:lnTo>
                    <a:pt x="399" y="104"/>
                  </a:lnTo>
                  <a:lnTo>
                    <a:pt x="374" y="84"/>
                  </a:lnTo>
                  <a:lnTo>
                    <a:pt x="360" y="71"/>
                  </a:lnTo>
                  <a:lnTo>
                    <a:pt x="360" y="69"/>
                  </a:lnTo>
                  <a:lnTo>
                    <a:pt x="338" y="51"/>
                  </a:lnTo>
                  <a:lnTo>
                    <a:pt x="338" y="51"/>
                  </a:lnTo>
                  <a:lnTo>
                    <a:pt x="318" y="35"/>
                  </a:lnTo>
                  <a:lnTo>
                    <a:pt x="316" y="35"/>
                  </a:lnTo>
                  <a:lnTo>
                    <a:pt x="303" y="29"/>
                  </a:lnTo>
                  <a:lnTo>
                    <a:pt x="277" y="14"/>
                  </a:lnTo>
                  <a:lnTo>
                    <a:pt x="275" y="14"/>
                  </a:lnTo>
                  <a:lnTo>
                    <a:pt x="246" y="4"/>
                  </a:lnTo>
                  <a:lnTo>
                    <a:pt x="244" y="4"/>
                  </a:lnTo>
                  <a:lnTo>
                    <a:pt x="210" y="0"/>
                  </a:lnTo>
                  <a:lnTo>
                    <a:pt x="210" y="0"/>
                  </a:lnTo>
                  <a:lnTo>
                    <a:pt x="179" y="4"/>
                  </a:lnTo>
                  <a:lnTo>
                    <a:pt x="177" y="4"/>
                  </a:lnTo>
                  <a:lnTo>
                    <a:pt x="151" y="14"/>
                  </a:lnTo>
                  <a:lnTo>
                    <a:pt x="149" y="14"/>
                  </a:lnTo>
                  <a:lnTo>
                    <a:pt x="128" y="29"/>
                  </a:lnTo>
                  <a:lnTo>
                    <a:pt x="112" y="35"/>
                  </a:lnTo>
                  <a:lnTo>
                    <a:pt x="110" y="35"/>
                  </a:lnTo>
                  <a:lnTo>
                    <a:pt x="84" y="53"/>
                  </a:lnTo>
                  <a:lnTo>
                    <a:pt x="84" y="55"/>
                  </a:lnTo>
                  <a:lnTo>
                    <a:pt x="41" y="94"/>
                  </a:lnTo>
                  <a:lnTo>
                    <a:pt x="41" y="94"/>
                  </a:lnTo>
                  <a:lnTo>
                    <a:pt x="19" y="116"/>
                  </a:lnTo>
                  <a:lnTo>
                    <a:pt x="17" y="118"/>
                  </a:lnTo>
                  <a:lnTo>
                    <a:pt x="0" y="15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80" name="Freeform 165"/>
            <p:cNvSpPr>
              <a:spLocks/>
            </p:cNvSpPr>
            <p:nvPr/>
          </p:nvSpPr>
          <p:spPr bwMode="auto">
            <a:xfrm>
              <a:off x="3072654" y="5260481"/>
              <a:ext cx="770301" cy="243841"/>
            </a:xfrm>
            <a:custGeom>
              <a:avLst/>
              <a:gdLst/>
              <a:ahLst/>
              <a:cxnLst>
                <a:cxn ang="0">
                  <a:pos x="912" y="136"/>
                </a:cxn>
                <a:cxn ang="0">
                  <a:pos x="877" y="163"/>
                </a:cxn>
                <a:cxn ang="0">
                  <a:pos x="798" y="236"/>
                </a:cxn>
                <a:cxn ang="0">
                  <a:pos x="777" y="244"/>
                </a:cxn>
                <a:cxn ang="0">
                  <a:pos x="714" y="277"/>
                </a:cxn>
                <a:cxn ang="0">
                  <a:pos x="649" y="271"/>
                </a:cxn>
                <a:cxn ang="0">
                  <a:pos x="580" y="236"/>
                </a:cxn>
                <a:cxn ang="0">
                  <a:pos x="562" y="222"/>
                </a:cxn>
                <a:cxn ang="0">
                  <a:pos x="525" y="195"/>
                </a:cxn>
                <a:cxn ang="0">
                  <a:pos x="501" y="173"/>
                </a:cxn>
                <a:cxn ang="0">
                  <a:pos x="454" y="128"/>
                </a:cxn>
                <a:cxn ang="0">
                  <a:pos x="423" y="100"/>
                </a:cxn>
                <a:cxn ang="0">
                  <a:pos x="407" y="82"/>
                </a:cxn>
                <a:cxn ang="0">
                  <a:pos x="381" y="61"/>
                </a:cxn>
                <a:cxn ang="0">
                  <a:pos x="358" y="43"/>
                </a:cxn>
                <a:cxn ang="0">
                  <a:pos x="336" y="31"/>
                </a:cxn>
                <a:cxn ang="0">
                  <a:pos x="271" y="2"/>
                </a:cxn>
                <a:cxn ang="0">
                  <a:pos x="230" y="0"/>
                </a:cxn>
                <a:cxn ang="0">
                  <a:pos x="190" y="2"/>
                </a:cxn>
                <a:cxn ang="0">
                  <a:pos x="159" y="18"/>
                </a:cxn>
                <a:cxn ang="0">
                  <a:pos x="131" y="31"/>
                </a:cxn>
                <a:cxn ang="0">
                  <a:pos x="108" y="43"/>
                </a:cxn>
                <a:cxn ang="0">
                  <a:pos x="78" y="65"/>
                </a:cxn>
                <a:cxn ang="0">
                  <a:pos x="53" y="88"/>
                </a:cxn>
                <a:cxn ang="0">
                  <a:pos x="0" y="136"/>
                </a:cxn>
                <a:cxn ang="0">
                  <a:pos x="37" y="122"/>
                </a:cxn>
                <a:cxn ang="0">
                  <a:pos x="49" y="108"/>
                </a:cxn>
                <a:cxn ang="0">
                  <a:pos x="120" y="51"/>
                </a:cxn>
                <a:cxn ang="0">
                  <a:pos x="163" y="29"/>
                </a:cxn>
                <a:cxn ang="0">
                  <a:pos x="192" y="14"/>
                </a:cxn>
                <a:cxn ang="0">
                  <a:pos x="267" y="14"/>
                </a:cxn>
                <a:cxn ang="0">
                  <a:pos x="301" y="29"/>
                </a:cxn>
                <a:cxn ang="0">
                  <a:pos x="348" y="53"/>
                </a:cxn>
                <a:cxn ang="0">
                  <a:pos x="411" y="104"/>
                </a:cxn>
                <a:cxn ang="0">
                  <a:pos x="425" y="120"/>
                </a:cxn>
                <a:cxn ang="0">
                  <a:pos x="468" y="157"/>
                </a:cxn>
                <a:cxn ang="0">
                  <a:pos x="493" y="181"/>
                </a:cxn>
                <a:cxn ang="0">
                  <a:pos x="525" y="212"/>
                </a:cxn>
                <a:cxn ang="0">
                  <a:pos x="572" y="248"/>
                </a:cxn>
                <a:cxn ang="0">
                  <a:pos x="602" y="269"/>
                </a:cxn>
                <a:cxn ang="0">
                  <a:pos x="641" y="281"/>
                </a:cxn>
                <a:cxn ang="0">
                  <a:pos x="680" y="291"/>
                </a:cxn>
                <a:cxn ang="0">
                  <a:pos x="718" y="289"/>
                </a:cxn>
                <a:cxn ang="0">
                  <a:pos x="755" y="273"/>
                </a:cxn>
                <a:cxn ang="0">
                  <a:pos x="804" y="248"/>
                </a:cxn>
                <a:cxn ang="0">
                  <a:pos x="861" y="204"/>
                </a:cxn>
                <a:cxn ang="0">
                  <a:pos x="887" y="173"/>
                </a:cxn>
              </a:cxnLst>
              <a:rect l="0" t="0" r="r" b="b"/>
              <a:pathLst>
                <a:path w="920" h="291">
                  <a:moveTo>
                    <a:pt x="920" y="147"/>
                  </a:moveTo>
                  <a:lnTo>
                    <a:pt x="912" y="136"/>
                  </a:lnTo>
                  <a:lnTo>
                    <a:pt x="879" y="161"/>
                  </a:lnTo>
                  <a:lnTo>
                    <a:pt x="877" y="163"/>
                  </a:lnTo>
                  <a:lnTo>
                    <a:pt x="851" y="195"/>
                  </a:lnTo>
                  <a:lnTo>
                    <a:pt x="798" y="236"/>
                  </a:lnTo>
                  <a:lnTo>
                    <a:pt x="779" y="244"/>
                  </a:lnTo>
                  <a:lnTo>
                    <a:pt x="777" y="244"/>
                  </a:lnTo>
                  <a:lnTo>
                    <a:pt x="743" y="263"/>
                  </a:lnTo>
                  <a:lnTo>
                    <a:pt x="714" y="277"/>
                  </a:lnTo>
                  <a:lnTo>
                    <a:pt x="680" y="279"/>
                  </a:lnTo>
                  <a:lnTo>
                    <a:pt x="649" y="271"/>
                  </a:lnTo>
                  <a:lnTo>
                    <a:pt x="607" y="258"/>
                  </a:lnTo>
                  <a:lnTo>
                    <a:pt x="580" y="236"/>
                  </a:lnTo>
                  <a:lnTo>
                    <a:pt x="580" y="236"/>
                  </a:lnTo>
                  <a:lnTo>
                    <a:pt x="562" y="222"/>
                  </a:lnTo>
                  <a:lnTo>
                    <a:pt x="562" y="222"/>
                  </a:lnTo>
                  <a:lnTo>
                    <a:pt x="525" y="195"/>
                  </a:lnTo>
                  <a:lnTo>
                    <a:pt x="501" y="173"/>
                  </a:lnTo>
                  <a:lnTo>
                    <a:pt x="501" y="173"/>
                  </a:lnTo>
                  <a:lnTo>
                    <a:pt x="476" y="149"/>
                  </a:lnTo>
                  <a:lnTo>
                    <a:pt x="454" y="128"/>
                  </a:lnTo>
                  <a:lnTo>
                    <a:pt x="454" y="126"/>
                  </a:lnTo>
                  <a:lnTo>
                    <a:pt x="423" y="100"/>
                  </a:lnTo>
                  <a:lnTo>
                    <a:pt x="407" y="84"/>
                  </a:lnTo>
                  <a:lnTo>
                    <a:pt x="407" y="82"/>
                  </a:lnTo>
                  <a:lnTo>
                    <a:pt x="381" y="61"/>
                  </a:lnTo>
                  <a:lnTo>
                    <a:pt x="381" y="61"/>
                  </a:lnTo>
                  <a:lnTo>
                    <a:pt x="360" y="43"/>
                  </a:lnTo>
                  <a:lnTo>
                    <a:pt x="358" y="43"/>
                  </a:lnTo>
                  <a:lnTo>
                    <a:pt x="336" y="31"/>
                  </a:lnTo>
                  <a:lnTo>
                    <a:pt x="336" y="31"/>
                  </a:lnTo>
                  <a:lnTo>
                    <a:pt x="305" y="18"/>
                  </a:lnTo>
                  <a:lnTo>
                    <a:pt x="271" y="2"/>
                  </a:lnTo>
                  <a:lnTo>
                    <a:pt x="269" y="2"/>
                  </a:lnTo>
                  <a:lnTo>
                    <a:pt x="230" y="0"/>
                  </a:lnTo>
                  <a:lnTo>
                    <a:pt x="230" y="0"/>
                  </a:lnTo>
                  <a:lnTo>
                    <a:pt x="190" y="2"/>
                  </a:lnTo>
                  <a:lnTo>
                    <a:pt x="188" y="2"/>
                  </a:lnTo>
                  <a:lnTo>
                    <a:pt x="159" y="18"/>
                  </a:lnTo>
                  <a:lnTo>
                    <a:pt x="131" y="31"/>
                  </a:lnTo>
                  <a:lnTo>
                    <a:pt x="131" y="31"/>
                  </a:lnTo>
                  <a:lnTo>
                    <a:pt x="110" y="43"/>
                  </a:lnTo>
                  <a:lnTo>
                    <a:pt x="108" y="43"/>
                  </a:lnTo>
                  <a:lnTo>
                    <a:pt x="78" y="65"/>
                  </a:lnTo>
                  <a:lnTo>
                    <a:pt x="78" y="65"/>
                  </a:lnTo>
                  <a:lnTo>
                    <a:pt x="53" y="86"/>
                  </a:lnTo>
                  <a:lnTo>
                    <a:pt x="53" y="88"/>
                  </a:lnTo>
                  <a:lnTo>
                    <a:pt x="43" y="98"/>
                  </a:lnTo>
                  <a:lnTo>
                    <a:pt x="0" y="136"/>
                  </a:lnTo>
                  <a:lnTo>
                    <a:pt x="7" y="147"/>
                  </a:lnTo>
                  <a:lnTo>
                    <a:pt x="37" y="122"/>
                  </a:lnTo>
                  <a:lnTo>
                    <a:pt x="37" y="120"/>
                  </a:lnTo>
                  <a:lnTo>
                    <a:pt x="49" y="108"/>
                  </a:lnTo>
                  <a:lnTo>
                    <a:pt x="86" y="77"/>
                  </a:lnTo>
                  <a:lnTo>
                    <a:pt x="120" y="51"/>
                  </a:lnTo>
                  <a:lnTo>
                    <a:pt x="135" y="43"/>
                  </a:lnTo>
                  <a:lnTo>
                    <a:pt x="163" y="29"/>
                  </a:lnTo>
                  <a:lnTo>
                    <a:pt x="163" y="29"/>
                  </a:lnTo>
                  <a:lnTo>
                    <a:pt x="192" y="14"/>
                  </a:lnTo>
                  <a:lnTo>
                    <a:pt x="230" y="12"/>
                  </a:lnTo>
                  <a:lnTo>
                    <a:pt x="267" y="14"/>
                  </a:lnTo>
                  <a:lnTo>
                    <a:pt x="301" y="29"/>
                  </a:lnTo>
                  <a:lnTo>
                    <a:pt x="301" y="29"/>
                  </a:lnTo>
                  <a:lnTo>
                    <a:pt x="332" y="43"/>
                  </a:lnTo>
                  <a:lnTo>
                    <a:pt x="348" y="53"/>
                  </a:lnTo>
                  <a:lnTo>
                    <a:pt x="373" y="73"/>
                  </a:lnTo>
                  <a:lnTo>
                    <a:pt x="411" y="104"/>
                  </a:lnTo>
                  <a:lnTo>
                    <a:pt x="425" y="118"/>
                  </a:lnTo>
                  <a:lnTo>
                    <a:pt x="425" y="120"/>
                  </a:lnTo>
                  <a:lnTo>
                    <a:pt x="456" y="145"/>
                  </a:lnTo>
                  <a:lnTo>
                    <a:pt x="468" y="157"/>
                  </a:lnTo>
                  <a:lnTo>
                    <a:pt x="468" y="157"/>
                  </a:lnTo>
                  <a:lnTo>
                    <a:pt x="493" y="181"/>
                  </a:lnTo>
                  <a:lnTo>
                    <a:pt x="525" y="210"/>
                  </a:lnTo>
                  <a:lnTo>
                    <a:pt x="525" y="212"/>
                  </a:lnTo>
                  <a:lnTo>
                    <a:pt x="554" y="234"/>
                  </a:lnTo>
                  <a:lnTo>
                    <a:pt x="572" y="248"/>
                  </a:lnTo>
                  <a:lnTo>
                    <a:pt x="600" y="269"/>
                  </a:lnTo>
                  <a:lnTo>
                    <a:pt x="602" y="269"/>
                  </a:lnTo>
                  <a:lnTo>
                    <a:pt x="639" y="281"/>
                  </a:lnTo>
                  <a:lnTo>
                    <a:pt x="641" y="281"/>
                  </a:lnTo>
                  <a:lnTo>
                    <a:pt x="680" y="291"/>
                  </a:lnTo>
                  <a:lnTo>
                    <a:pt x="680" y="291"/>
                  </a:lnTo>
                  <a:lnTo>
                    <a:pt x="716" y="289"/>
                  </a:lnTo>
                  <a:lnTo>
                    <a:pt x="718" y="289"/>
                  </a:lnTo>
                  <a:lnTo>
                    <a:pt x="753" y="273"/>
                  </a:lnTo>
                  <a:lnTo>
                    <a:pt x="755" y="273"/>
                  </a:lnTo>
                  <a:lnTo>
                    <a:pt x="786" y="256"/>
                  </a:lnTo>
                  <a:lnTo>
                    <a:pt x="804" y="248"/>
                  </a:lnTo>
                  <a:lnTo>
                    <a:pt x="806" y="248"/>
                  </a:lnTo>
                  <a:lnTo>
                    <a:pt x="861" y="204"/>
                  </a:lnTo>
                  <a:lnTo>
                    <a:pt x="863" y="202"/>
                  </a:lnTo>
                  <a:lnTo>
                    <a:pt x="887" y="173"/>
                  </a:lnTo>
                  <a:lnTo>
                    <a:pt x="920" y="14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81" name="Freeform 166"/>
            <p:cNvSpPr>
              <a:spLocks/>
            </p:cNvSpPr>
            <p:nvPr/>
          </p:nvSpPr>
          <p:spPr bwMode="auto">
            <a:xfrm>
              <a:off x="3214155" y="4807154"/>
              <a:ext cx="332402" cy="455002"/>
            </a:xfrm>
            <a:custGeom>
              <a:avLst/>
              <a:gdLst/>
              <a:ahLst/>
              <a:cxnLst>
                <a:cxn ang="0">
                  <a:pos x="126" y="533"/>
                </a:cxn>
                <a:cxn ang="0">
                  <a:pos x="137" y="537"/>
                </a:cxn>
                <a:cxn ang="0">
                  <a:pos x="397" y="10"/>
                </a:cxn>
                <a:cxn ang="0">
                  <a:pos x="391" y="0"/>
                </a:cxn>
                <a:cxn ang="0">
                  <a:pos x="287" y="0"/>
                </a:cxn>
                <a:cxn ang="0">
                  <a:pos x="281" y="6"/>
                </a:cxn>
                <a:cxn ang="0">
                  <a:pos x="0" y="533"/>
                </a:cxn>
                <a:cxn ang="0">
                  <a:pos x="6" y="543"/>
                </a:cxn>
                <a:cxn ang="0">
                  <a:pos x="16" y="529"/>
                </a:cxn>
                <a:cxn ang="0">
                  <a:pos x="289" y="16"/>
                </a:cxn>
                <a:cxn ang="0">
                  <a:pos x="381" y="14"/>
                </a:cxn>
                <a:cxn ang="0">
                  <a:pos x="126" y="533"/>
                </a:cxn>
              </a:cxnLst>
              <a:rect l="0" t="0" r="r" b="b"/>
              <a:pathLst>
                <a:path w="397" h="543">
                  <a:moveTo>
                    <a:pt x="126" y="533"/>
                  </a:moveTo>
                  <a:lnTo>
                    <a:pt x="137" y="537"/>
                  </a:lnTo>
                  <a:lnTo>
                    <a:pt x="397" y="10"/>
                  </a:lnTo>
                  <a:lnTo>
                    <a:pt x="391" y="0"/>
                  </a:lnTo>
                  <a:lnTo>
                    <a:pt x="287" y="0"/>
                  </a:lnTo>
                  <a:lnTo>
                    <a:pt x="281" y="6"/>
                  </a:lnTo>
                  <a:lnTo>
                    <a:pt x="0" y="533"/>
                  </a:lnTo>
                  <a:lnTo>
                    <a:pt x="6" y="543"/>
                  </a:lnTo>
                  <a:lnTo>
                    <a:pt x="16" y="529"/>
                  </a:lnTo>
                  <a:lnTo>
                    <a:pt x="289" y="16"/>
                  </a:lnTo>
                  <a:lnTo>
                    <a:pt x="381" y="14"/>
                  </a:lnTo>
                  <a:lnTo>
                    <a:pt x="126" y="53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82" name="Freeform 167"/>
            <p:cNvSpPr>
              <a:spLocks/>
            </p:cNvSpPr>
            <p:nvPr/>
          </p:nvSpPr>
          <p:spPr bwMode="auto">
            <a:xfrm>
              <a:off x="3219179" y="5248750"/>
              <a:ext cx="109684" cy="13407"/>
            </a:xfrm>
            <a:custGeom>
              <a:avLst/>
              <a:gdLst/>
              <a:ahLst/>
              <a:cxnLst>
                <a:cxn ang="0">
                  <a:pos x="0" y="16"/>
                </a:cxn>
                <a:cxn ang="0">
                  <a:pos x="126" y="16"/>
                </a:cxn>
                <a:cxn ang="0">
                  <a:pos x="131" y="10"/>
                </a:cxn>
                <a:cxn ang="0">
                  <a:pos x="124" y="0"/>
                </a:cxn>
                <a:cxn ang="0">
                  <a:pos x="10" y="2"/>
                </a:cxn>
                <a:cxn ang="0">
                  <a:pos x="0" y="16"/>
                </a:cxn>
              </a:cxnLst>
              <a:rect l="0" t="0" r="r" b="b"/>
              <a:pathLst>
                <a:path w="131" h="16">
                  <a:moveTo>
                    <a:pt x="0" y="16"/>
                  </a:moveTo>
                  <a:lnTo>
                    <a:pt x="126" y="16"/>
                  </a:lnTo>
                  <a:lnTo>
                    <a:pt x="131" y="10"/>
                  </a:lnTo>
                  <a:lnTo>
                    <a:pt x="124" y="0"/>
                  </a:lnTo>
                  <a:lnTo>
                    <a:pt x="10" y="2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83" name="Freeform 168"/>
            <p:cNvSpPr>
              <a:spLocks/>
            </p:cNvSpPr>
            <p:nvPr/>
          </p:nvSpPr>
          <p:spPr bwMode="auto">
            <a:xfrm>
              <a:off x="3214155" y="4776151"/>
              <a:ext cx="246999" cy="480979"/>
            </a:xfrm>
            <a:custGeom>
              <a:avLst/>
              <a:gdLst/>
              <a:ahLst/>
              <a:cxnLst>
                <a:cxn ang="0">
                  <a:pos x="0" y="570"/>
                </a:cxn>
                <a:cxn ang="0">
                  <a:pos x="12" y="574"/>
                </a:cxn>
                <a:cxn ang="0">
                  <a:pos x="293" y="47"/>
                </a:cxn>
                <a:cxn ang="0">
                  <a:pos x="295" y="45"/>
                </a:cxn>
                <a:cxn ang="0">
                  <a:pos x="295" y="2"/>
                </a:cxn>
                <a:cxn ang="0">
                  <a:pos x="281" y="0"/>
                </a:cxn>
                <a:cxn ang="0">
                  <a:pos x="0" y="521"/>
                </a:cxn>
                <a:cxn ang="0">
                  <a:pos x="0" y="523"/>
                </a:cxn>
                <a:cxn ang="0">
                  <a:pos x="12" y="525"/>
                </a:cxn>
                <a:cxn ang="0">
                  <a:pos x="279" y="27"/>
                </a:cxn>
                <a:cxn ang="0">
                  <a:pos x="281" y="45"/>
                </a:cxn>
                <a:cxn ang="0">
                  <a:pos x="0" y="570"/>
                </a:cxn>
              </a:cxnLst>
              <a:rect l="0" t="0" r="r" b="b"/>
              <a:pathLst>
                <a:path w="295" h="574">
                  <a:moveTo>
                    <a:pt x="0" y="570"/>
                  </a:moveTo>
                  <a:lnTo>
                    <a:pt x="12" y="574"/>
                  </a:lnTo>
                  <a:lnTo>
                    <a:pt x="293" y="47"/>
                  </a:lnTo>
                  <a:lnTo>
                    <a:pt x="295" y="45"/>
                  </a:lnTo>
                  <a:lnTo>
                    <a:pt x="295" y="2"/>
                  </a:lnTo>
                  <a:lnTo>
                    <a:pt x="281" y="0"/>
                  </a:lnTo>
                  <a:lnTo>
                    <a:pt x="0" y="521"/>
                  </a:lnTo>
                  <a:lnTo>
                    <a:pt x="0" y="523"/>
                  </a:lnTo>
                  <a:lnTo>
                    <a:pt x="12" y="525"/>
                  </a:lnTo>
                  <a:lnTo>
                    <a:pt x="279" y="27"/>
                  </a:lnTo>
                  <a:lnTo>
                    <a:pt x="281" y="45"/>
                  </a:lnTo>
                  <a:lnTo>
                    <a:pt x="0" y="57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84" name="Freeform 169"/>
            <p:cNvSpPr>
              <a:spLocks/>
            </p:cNvSpPr>
            <p:nvPr/>
          </p:nvSpPr>
          <p:spPr bwMode="auto">
            <a:xfrm>
              <a:off x="3214155" y="5214394"/>
              <a:ext cx="10047" cy="4273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9"/>
                </a:cxn>
                <a:cxn ang="0">
                  <a:pos x="12" y="51"/>
                </a:cxn>
                <a:cxn ang="0">
                  <a:pos x="12" y="25"/>
                </a:cxn>
                <a:cxn ang="0">
                  <a:pos x="12" y="2"/>
                </a:cxn>
                <a:cxn ang="0">
                  <a:pos x="0" y="0"/>
                </a:cxn>
              </a:cxnLst>
              <a:rect l="0" t="0" r="r" b="b"/>
              <a:pathLst>
                <a:path w="12" h="51">
                  <a:moveTo>
                    <a:pt x="0" y="0"/>
                  </a:moveTo>
                  <a:lnTo>
                    <a:pt x="0" y="49"/>
                  </a:lnTo>
                  <a:lnTo>
                    <a:pt x="12" y="51"/>
                  </a:lnTo>
                  <a:lnTo>
                    <a:pt x="12" y="25"/>
                  </a:lnTo>
                  <a:lnTo>
                    <a:pt x="12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85" name="Freeform 170"/>
            <p:cNvSpPr>
              <a:spLocks/>
            </p:cNvSpPr>
            <p:nvPr/>
          </p:nvSpPr>
          <p:spPr bwMode="auto">
            <a:xfrm>
              <a:off x="3597631" y="4968877"/>
              <a:ext cx="180853" cy="520362"/>
            </a:xfrm>
            <a:custGeom>
              <a:avLst/>
              <a:gdLst/>
              <a:ahLst/>
              <a:cxnLst>
                <a:cxn ang="0">
                  <a:pos x="0" y="617"/>
                </a:cxn>
                <a:cxn ang="0">
                  <a:pos x="12" y="621"/>
                </a:cxn>
                <a:cxn ang="0">
                  <a:pos x="215" y="47"/>
                </a:cxn>
                <a:cxn ang="0">
                  <a:pos x="216" y="45"/>
                </a:cxn>
                <a:cxn ang="0">
                  <a:pos x="216" y="2"/>
                </a:cxn>
                <a:cxn ang="0">
                  <a:pos x="203" y="0"/>
                </a:cxn>
                <a:cxn ang="0">
                  <a:pos x="0" y="568"/>
                </a:cxn>
                <a:cxn ang="0">
                  <a:pos x="0" y="570"/>
                </a:cxn>
                <a:cxn ang="0">
                  <a:pos x="12" y="572"/>
                </a:cxn>
                <a:cxn ang="0">
                  <a:pos x="201" y="41"/>
                </a:cxn>
                <a:cxn ang="0">
                  <a:pos x="201" y="47"/>
                </a:cxn>
                <a:cxn ang="0">
                  <a:pos x="0" y="617"/>
                </a:cxn>
              </a:cxnLst>
              <a:rect l="0" t="0" r="r" b="b"/>
              <a:pathLst>
                <a:path w="216" h="621">
                  <a:moveTo>
                    <a:pt x="0" y="617"/>
                  </a:moveTo>
                  <a:lnTo>
                    <a:pt x="12" y="621"/>
                  </a:lnTo>
                  <a:lnTo>
                    <a:pt x="215" y="47"/>
                  </a:lnTo>
                  <a:lnTo>
                    <a:pt x="216" y="45"/>
                  </a:lnTo>
                  <a:lnTo>
                    <a:pt x="216" y="2"/>
                  </a:lnTo>
                  <a:lnTo>
                    <a:pt x="203" y="0"/>
                  </a:lnTo>
                  <a:lnTo>
                    <a:pt x="0" y="568"/>
                  </a:lnTo>
                  <a:lnTo>
                    <a:pt x="0" y="570"/>
                  </a:lnTo>
                  <a:lnTo>
                    <a:pt x="12" y="572"/>
                  </a:lnTo>
                  <a:lnTo>
                    <a:pt x="201" y="41"/>
                  </a:lnTo>
                  <a:lnTo>
                    <a:pt x="201" y="47"/>
                  </a:lnTo>
                  <a:lnTo>
                    <a:pt x="0" y="6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86" name="Freeform 171"/>
            <p:cNvSpPr>
              <a:spLocks/>
            </p:cNvSpPr>
            <p:nvPr/>
          </p:nvSpPr>
          <p:spPr bwMode="auto">
            <a:xfrm>
              <a:off x="3597631" y="5446504"/>
              <a:ext cx="10047" cy="4273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9"/>
                </a:cxn>
                <a:cxn ang="0">
                  <a:pos x="12" y="51"/>
                </a:cxn>
                <a:cxn ang="0">
                  <a:pos x="12" y="14"/>
                </a:cxn>
                <a:cxn ang="0">
                  <a:pos x="12" y="2"/>
                </a:cxn>
                <a:cxn ang="0">
                  <a:pos x="0" y="0"/>
                </a:cxn>
              </a:cxnLst>
              <a:rect l="0" t="0" r="r" b="b"/>
              <a:pathLst>
                <a:path w="12" h="51">
                  <a:moveTo>
                    <a:pt x="0" y="0"/>
                  </a:moveTo>
                  <a:lnTo>
                    <a:pt x="0" y="49"/>
                  </a:lnTo>
                  <a:lnTo>
                    <a:pt x="12" y="51"/>
                  </a:lnTo>
                  <a:lnTo>
                    <a:pt x="12" y="14"/>
                  </a:lnTo>
                  <a:lnTo>
                    <a:pt x="12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87" name="Freeform 172"/>
            <p:cNvSpPr>
              <a:spLocks/>
            </p:cNvSpPr>
            <p:nvPr/>
          </p:nvSpPr>
          <p:spPr bwMode="auto">
            <a:xfrm>
              <a:off x="3602655" y="4970553"/>
              <a:ext cx="257046" cy="475951"/>
            </a:xfrm>
            <a:custGeom>
              <a:avLst/>
              <a:gdLst/>
              <a:ahLst/>
              <a:cxnLst>
                <a:cxn ang="0">
                  <a:pos x="0" y="568"/>
                </a:cxn>
                <a:cxn ang="0">
                  <a:pos x="203" y="0"/>
                </a:cxn>
                <a:cxn ang="0">
                  <a:pos x="307" y="0"/>
                </a:cxn>
                <a:cxn ang="0">
                  <a:pos x="126" y="568"/>
                </a:cxn>
                <a:cxn ang="0">
                  <a:pos x="0" y="568"/>
                </a:cxn>
                <a:cxn ang="0">
                  <a:pos x="0" y="568"/>
                </a:cxn>
              </a:cxnLst>
              <a:rect l="0" t="0" r="r" b="b"/>
              <a:pathLst>
                <a:path w="307" h="568">
                  <a:moveTo>
                    <a:pt x="0" y="568"/>
                  </a:moveTo>
                  <a:lnTo>
                    <a:pt x="203" y="0"/>
                  </a:lnTo>
                  <a:lnTo>
                    <a:pt x="307" y="0"/>
                  </a:lnTo>
                  <a:lnTo>
                    <a:pt x="126" y="568"/>
                  </a:lnTo>
                  <a:lnTo>
                    <a:pt x="0" y="568"/>
                  </a:lnTo>
                  <a:lnTo>
                    <a:pt x="0" y="568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88" name="Freeform 173"/>
            <p:cNvSpPr>
              <a:spLocks/>
            </p:cNvSpPr>
            <p:nvPr/>
          </p:nvSpPr>
          <p:spPr bwMode="auto">
            <a:xfrm>
              <a:off x="3597631" y="4963850"/>
              <a:ext cx="267094" cy="489358"/>
            </a:xfrm>
            <a:custGeom>
              <a:avLst/>
              <a:gdLst/>
              <a:ahLst/>
              <a:cxnLst>
                <a:cxn ang="0">
                  <a:pos x="0" y="574"/>
                </a:cxn>
                <a:cxn ang="0">
                  <a:pos x="12" y="578"/>
                </a:cxn>
                <a:cxn ang="0">
                  <a:pos x="213" y="16"/>
                </a:cxn>
                <a:cxn ang="0">
                  <a:pos x="305" y="16"/>
                </a:cxn>
                <a:cxn ang="0">
                  <a:pos x="126" y="568"/>
                </a:cxn>
                <a:cxn ang="0">
                  <a:pos x="132" y="584"/>
                </a:cxn>
                <a:cxn ang="0">
                  <a:pos x="138" y="578"/>
                </a:cxn>
                <a:cxn ang="0">
                  <a:pos x="319" y="10"/>
                </a:cxn>
                <a:cxn ang="0">
                  <a:pos x="313" y="0"/>
                </a:cxn>
                <a:cxn ang="0">
                  <a:pos x="209" y="0"/>
                </a:cxn>
                <a:cxn ang="0">
                  <a:pos x="203" y="6"/>
                </a:cxn>
                <a:cxn ang="0">
                  <a:pos x="0" y="574"/>
                </a:cxn>
              </a:cxnLst>
              <a:rect l="0" t="0" r="r" b="b"/>
              <a:pathLst>
                <a:path w="319" h="584">
                  <a:moveTo>
                    <a:pt x="0" y="574"/>
                  </a:moveTo>
                  <a:lnTo>
                    <a:pt x="12" y="578"/>
                  </a:lnTo>
                  <a:lnTo>
                    <a:pt x="213" y="16"/>
                  </a:lnTo>
                  <a:lnTo>
                    <a:pt x="305" y="16"/>
                  </a:lnTo>
                  <a:lnTo>
                    <a:pt x="126" y="568"/>
                  </a:lnTo>
                  <a:lnTo>
                    <a:pt x="132" y="584"/>
                  </a:lnTo>
                  <a:lnTo>
                    <a:pt x="138" y="578"/>
                  </a:lnTo>
                  <a:lnTo>
                    <a:pt x="319" y="10"/>
                  </a:lnTo>
                  <a:lnTo>
                    <a:pt x="313" y="0"/>
                  </a:lnTo>
                  <a:lnTo>
                    <a:pt x="209" y="0"/>
                  </a:lnTo>
                  <a:lnTo>
                    <a:pt x="203" y="6"/>
                  </a:lnTo>
                  <a:lnTo>
                    <a:pt x="0" y="57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89" name="Freeform 174"/>
            <p:cNvSpPr>
              <a:spLocks/>
            </p:cNvSpPr>
            <p:nvPr/>
          </p:nvSpPr>
          <p:spPr bwMode="auto">
            <a:xfrm>
              <a:off x="3597631" y="5439800"/>
              <a:ext cx="110521" cy="13407"/>
            </a:xfrm>
            <a:custGeom>
              <a:avLst/>
              <a:gdLst/>
              <a:ahLst/>
              <a:cxnLst>
                <a:cxn ang="0">
                  <a:pos x="126" y="0"/>
                </a:cxn>
                <a:cxn ang="0">
                  <a:pos x="14" y="0"/>
                </a:cxn>
                <a:cxn ang="0">
                  <a:pos x="0" y="6"/>
                </a:cxn>
                <a:cxn ang="0">
                  <a:pos x="6" y="16"/>
                </a:cxn>
                <a:cxn ang="0">
                  <a:pos x="132" y="16"/>
                </a:cxn>
                <a:cxn ang="0">
                  <a:pos x="126" y="0"/>
                </a:cxn>
              </a:cxnLst>
              <a:rect l="0" t="0" r="r" b="b"/>
              <a:pathLst>
                <a:path w="132" h="16">
                  <a:moveTo>
                    <a:pt x="126" y="0"/>
                  </a:moveTo>
                  <a:lnTo>
                    <a:pt x="14" y="0"/>
                  </a:lnTo>
                  <a:lnTo>
                    <a:pt x="0" y="6"/>
                  </a:lnTo>
                  <a:lnTo>
                    <a:pt x="6" y="16"/>
                  </a:lnTo>
                  <a:lnTo>
                    <a:pt x="132" y="16"/>
                  </a:lnTo>
                  <a:lnTo>
                    <a:pt x="12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90" name="Freeform 175"/>
            <p:cNvSpPr>
              <a:spLocks/>
            </p:cNvSpPr>
            <p:nvPr/>
          </p:nvSpPr>
          <p:spPr bwMode="auto">
            <a:xfrm>
              <a:off x="3703129" y="4968877"/>
              <a:ext cx="161596" cy="479303"/>
            </a:xfrm>
            <a:custGeom>
              <a:avLst/>
              <a:gdLst/>
              <a:ahLst/>
              <a:cxnLst>
                <a:cxn ang="0">
                  <a:pos x="0" y="568"/>
                </a:cxn>
                <a:cxn ang="0">
                  <a:pos x="12" y="572"/>
                </a:cxn>
                <a:cxn ang="0">
                  <a:pos x="193" y="4"/>
                </a:cxn>
                <a:cxn ang="0">
                  <a:pos x="187" y="2"/>
                </a:cxn>
                <a:cxn ang="0">
                  <a:pos x="181" y="0"/>
                </a:cxn>
                <a:cxn ang="0">
                  <a:pos x="0" y="568"/>
                </a:cxn>
              </a:cxnLst>
              <a:rect l="0" t="0" r="r" b="b"/>
              <a:pathLst>
                <a:path w="193" h="572">
                  <a:moveTo>
                    <a:pt x="0" y="568"/>
                  </a:moveTo>
                  <a:lnTo>
                    <a:pt x="12" y="572"/>
                  </a:lnTo>
                  <a:lnTo>
                    <a:pt x="193" y="4"/>
                  </a:lnTo>
                  <a:lnTo>
                    <a:pt x="187" y="2"/>
                  </a:lnTo>
                  <a:lnTo>
                    <a:pt x="181" y="0"/>
                  </a:lnTo>
                  <a:lnTo>
                    <a:pt x="0" y="56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91" name="Freeform 176"/>
            <p:cNvSpPr>
              <a:spLocks/>
            </p:cNvSpPr>
            <p:nvPr/>
          </p:nvSpPr>
          <p:spPr bwMode="auto">
            <a:xfrm>
              <a:off x="3701454" y="4968877"/>
              <a:ext cx="164945" cy="522038"/>
            </a:xfrm>
            <a:custGeom>
              <a:avLst/>
              <a:gdLst/>
              <a:ahLst/>
              <a:cxnLst>
                <a:cxn ang="0">
                  <a:pos x="189" y="2"/>
                </a:cxn>
                <a:cxn ang="0">
                  <a:pos x="181" y="2"/>
                </a:cxn>
                <a:cxn ang="0">
                  <a:pos x="181" y="49"/>
                </a:cxn>
                <a:cxn ang="0">
                  <a:pos x="14" y="576"/>
                </a:cxn>
                <a:cxn ang="0">
                  <a:pos x="0" y="621"/>
                </a:cxn>
                <a:cxn ang="0">
                  <a:pos x="14" y="623"/>
                </a:cxn>
                <a:cxn ang="0">
                  <a:pos x="195" y="47"/>
                </a:cxn>
                <a:cxn ang="0">
                  <a:pos x="197" y="45"/>
                </a:cxn>
                <a:cxn ang="0">
                  <a:pos x="197" y="2"/>
                </a:cxn>
                <a:cxn ang="0">
                  <a:pos x="183" y="0"/>
                </a:cxn>
                <a:cxn ang="0">
                  <a:pos x="183" y="0"/>
                </a:cxn>
                <a:cxn ang="0">
                  <a:pos x="189" y="2"/>
                </a:cxn>
              </a:cxnLst>
              <a:rect l="0" t="0" r="r" b="b"/>
              <a:pathLst>
                <a:path w="197" h="623">
                  <a:moveTo>
                    <a:pt x="189" y="2"/>
                  </a:moveTo>
                  <a:lnTo>
                    <a:pt x="181" y="2"/>
                  </a:lnTo>
                  <a:lnTo>
                    <a:pt x="181" y="49"/>
                  </a:lnTo>
                  <a:lnTo>
                    <a:pt x="14" y="576"/>
                  </a:lnTo>
                  <a:lnTo>
                    <a:pt x="0" y="621"/>
                  </a:lnTo>
                  <a:lnTo>
                    <a:pt x="14" y="623"/>
                  </a:lnTo>
                  <a:lnTo>
                    <a:pt x="195" y="47"/>
                  </a:lnTo>
                  <a:lnTo>
                    <a:pt x="197" y="45"/>
                  </a:lnTo>
                  <a:lnTo>
                    <a:pt x="197" y="2"/>
                  </a:lnTo>
                  <a:lnTo>
                    <a:pt x="183" y="0"/>
                  </a:lnTo>
                  <a:lnTo>
                    <a:pt x="183" y="0"/>
                  </a:lnTo>
                  <a:lnTo>
                    <a:pt x="189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92" name="Freeform 177"/>
            <p:cNvSpPr>
              <a:spLocks/>
            </p:cNvSpPr>
            <p:nvPr/>
          </p:nvSpPr>
          <p:spPr bwMode="auto">
            <a:xfrm>
              <a:off x="3701454" y="5443152"/>
              <a:ext cx="13397" cy="46087"/>
            </a:xfrm>
            <a:custGeom>
              <a:avLst/>
              <a:gdLst/>
              <a:ahLst/>
              <a:cxnLst>
                <a:cxn ang="0">
                  <a:pos x="14" y="10"/>
                </a:cxn>
                <a:cxn ang="0">
                  <a:pos x="16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55"/>
                </a:cxn>
                <a:cxn ang="0">
                  <a:pos x="14" y="10"/>
                </a:cxn>
              </a:cxnLst>
              <a:rect l="0" t="0" r="r" b="b"/>
              <a:pathLst>
                <a:path w="16" h="55">
                  <a:moveTo>
                    <a:pt x="14" y="10"/>
                  </a:moveTo>
                  <a:lnTo>
                    <a:pt x="16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55"/>
                  </a:lnTo>
                  <a:lnTo>
                    <a:pt x="14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93" name="Freeform 178"/>
            <p:cNvSpPr>
              <a:spLocks/>
            </p:cNvSpPr>
            <p:nvPr/>
          </p:nvSpPr>
          <p:spPr bwMode="auto">
            <a:xfrm>
              <a:off x="3317978" y="4776151"/>
              <a:ext cx="230253" cy="482655"/>
            </a:xfrm>
            <a:custGeom>
              <a:avLst/>
              <a:gdLst/>
              <a:ahLst/>
              <a:cxnLst>
                <a:cxn ang="0">
                  <a:pos x="2" y="521"/>
                </a:cxn>
                <a:cxn ang="0">
                  <a:pos x="13" y="525"/>
                </a:cxn>
                <a:cxn ang="0">
                  <a:pos x="259" y="31"/>
                </a:cxn>
                <a:cxn ang="0">
                  <a:pos x="259" y="47"/>
                </a:cxn>
                <a:cxn ang="0">
                  <a:pos x="15" y="544"/>
                </a:cxn>
                <a:cxn ang="0">
                  <a:pos x="0" y="574"/>
                </a:cxn>
                <a:cxn ang="0">
                  <a:pos x="13" y="576"/>
                </a:cxn>
                <a:cxn ang="0">
                  <a:pos x="273" y="47"/>
                </a:cxn>
                <a:cxn ang="0">
                  <a:pos x="275" y="45"/>
                </a:cxn>
                <a:cxn ang="0">
                  <a:pos x="275" y="2"/>
                </a:cxn>
                <a:cxn ang="0">
                  <a:pos x="261" y="0"/>
                </a:cxn>
                <a:cxn ang="0">
                  <a:pos x="2" y="521"/>
                </a:cxn>
              </a:cxnLst>
              <a:rect l="0" t="0" r="r" b="b"/>
              <a:pathLst>
                <a:path w="275" h="576">
                  <a:moveTo>
                    <a:pt x="2" y="521"/>
                  </a:moveTo>
                  <a:lnTo>
                    <a:pt x="13" y="525"/>
                  </a:lnTo>
                  <a:lnTo>
                    <a:pt x="259" y="31"/>
                  </a:lnTo>
                  <a:lnTo>
                    <a:pt x="259" y="47"/>
                  </a:lnTo>
                  <a:lnTo>
                    <a:pt x="15" y="544"/>
                  </a:lnTo>
                  <a:lnTo>
                    <a:pt x="0" y="574"/>
                  </a:lnTo>
                  <a:lnTo>
                    <a:pt x="13" y="576"/>
                  </a:lnTo>
                  <a:lnTo>
                    <a:pt x="273" y="47"/>
                  </a:lnTo>
                  <a:lnTo>
                    <a:pt x="275" y="45"/>
                  </a:lnTo>
                  <a:lnTo>
                    <a:pt x="275" y="2"/>
                  </a:lnTo>
                  <a:lnTo>
                    <a:pt x="261" y="0"/>
                  </a:lnTo>
                  <a:lnTo>
                    <a:pt x="2" y="5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94" name="Freeform 179"/>
            <p:cNvSpPr>
              <a:spLocks/>
            </p:cNvSpPr>
            <p:nvPr/>
          </p:nvSpPr>
          <p:spPr bwMode="auto">
            <a:xfrm>
              <a:off x="3317978" y="5212718"/>
              <a:ext cx="12559" cy="44411"/>
            </a:xfrm>
            <a:custGeom>
              <a:avLst/>
              <a:gdLst/>
              <a:ahLst/>
              <a:cxnLst>
                <a:cxn ang="0">
                  <a:pos x="15" y="23"/>
                </a:cxn>
                <a:cxn ang="0">
                  <a:pos x="15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53"/>
                </a:cxn>
                <a:cxn ang="0">
                  <a:pos x="15" y="23"/>
                </a:cxn>
              </a:cxnLst>
              <a:rect l="0" t="0" r="r" b="b"/>
              <a:pathLst>
                <a:path w="15" h="53">
                  <a:moveTo>
                    <a:pt x="15" y="23"/>
                  </a:moveTo>
                  <a:lnTo>
                    <a:pt x="15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53"/>
                  </a:lnTo>
                  <a:lnTo>
                    <a:pt x="15" y="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95" name="Freeform 180"/>
            <p:cNvSpPr>
              <a:spLocks/>
            </p:cNvSpPr>
            <p:nvPr/>
          </p:nvSpPr>
          <p:spPr bwMode="auto">
            <a:xfrm>
              <a:off x="3219179" y="4777826"/>
              <a:ext cx="322354" cy="436568"/>
            </a:xfrm>
            <a:custGeom>
              <a:avLst/>
              <a:gdLst/>
              <a:ahLst/>
              <a:cxnLst>
                <a:cxn ang="0">
                  <a:pos x="0" y="521"/>
                </a:cxn>
                <a:cxn ang="0">
                  <a:pos x="281" y="0"/>
                </a:cxn>
                <a:cxn ang="0">
                  <a:pos x="385" y="0"/>
                </a:cxn>
                <a:cxn ang="0">
                  <a:pos x="126" y="521"/>
                </a:cxn>
                <a:cxn ang="0">
                  <a:pos x="0" y="521"/>
                </a:cxn>
                <a:cxn ang="0">
                  <a:pos x="0" y="521"/>
                </a:cxn>
              </a:cxnLst>
              <a:rect l="0" t="0" r="r" b="b"/>
              <a:pathLst>
                <a:path w="385" h="521">
                  <a:moveTo>
                    <a:pt x="0" y="521"/>
                  </a:moveTo>
                  <a:lnTo>
                    <a:pt x="281" y="0"/>
                  </a:lnTo>
                  <a:lnTo>
                    <a:pt x="385" y="0"/>
                  </a:lnTo>
                  <a:lnTo>
                    <a:pt x="126" y="521"/>
                  </a:lnTo>
                  <a:lnTo>
                    <a:pt x="0" y="521"/>
                  </a:lnTo>
                  <a:lnTo>
                    <a:pt x="0" y="521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96" name="Freeform 181"/>
            <p:cNvSpPr>
              <a:spLocks/>
            </p:cNvSpPr>
            <p:nvPr/>
          </p:nvSpPr>
          <p:spPr bwMode="auto">
            <a:xfrm>
              <a:off x="3214155" y="4771123"/>
              <a:ext cx="332402" cy="449975"/>
            </a:xfrm>
            <a:custGeom>
              <a:avLst/>
              <a:gdLst/>
              <a:ahLst/>
              <a:cxnLst>
                <a:cxn ang="0">
                  <a:pos x="0" y="527"/>
                </a:cxn>
                <a:cxn ang="0">
                  <a:pos x="12" y="531"/>
                </a:cxn>
                <a:cxn ang="0">
                  <a:pos x="291" y="15"/>
                </a:cxn>
                <a:cxn ang="0">
                  <a:pos x="381" y="15"/>
                </a:cxn>
                <a:cxn ang="0">
                  <a:pos x="128" y="521"/>
                </a:cxn>
                <a:cxn ang="0">
                  <a:pos x="132" y="537"/>
                </a:cxn>
                <a:cxn ang="0">
                  <a:pos x="137" y="531"/>
                </a:cxn>
                <a:cxn ang="0">
                  <a:pos x="397" y="10"/>
                </a:cxn>
                <a:cxn ang="0">
                  <a:pos x="391" y="0"/>
                </a:cxn>
                <a:cxn ang="0">
                  <a:pos x="287" y="0"/>
                </a:cxn>
                <a:cxn ang="0">
                  <a:pos x="281" y="6"/>
                </a:cxn>
                <a:cxn ang="0">
                  <a:pos x="0" y="527"/>
                </a:cxn>
              </a:cxnLst>
              <a:rect l="0" t="0" r="r" b="b"/>
              <a:pathLst>
                <a:path w="397" h="537">
                  <a:moveTo>
                    <a:pt x="0" y="527"/>
                  </a:moveTo>
                  <a:lnTo>
                    <a:pt x="12" y="531"/>
                  </a:lnTo>
                  <a:lnTo>
                    <a:pt x="291" y="15"/>
                  </a:lnTo>
                  <a:lnTo>
                    <a:pt x="381" y="15"/>
                  </a:lnTo>
                  <a:lnTo>
                    <a:pt x="128" y="521"/>
                  </a:lnTo>
                  <a:lnTo>
                    <a:pt x="132" y="537"/>
                  </a:lnTo>
                  <a:lnTo>
                    <a:pt x="137" y="531"/>
                  </a:lnTo>
                  <a:lnTo>
                    <a:pt x="397" y="10"/>
                  </a:lnTo>
                  <a:lnTo>
                    <a:pt x="391" y="0"/>
                  </a:lnTo>
                  <a:lnTo>
                    <a:pt x="287" y="0"/>
                  </a:lnTo>
                  <a:lnTo>
                    <a:pt x="281" y="6"/>
                  </a:lnTo>
                  <a:lnTo>
                    <a:pt x="0" y="52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97" name="Freeform 182"/>
            <p:cNvSpPr>
              <a:spLocks/>
            </p:cNvSpPr>
            <p:nvPr/>
          </p:nvSpPr>
          <p:spPr bwMode="auto">
            <a:xfrm>
              <a:off x="3214155" y="5207691"/>
              <a:ext cx="110521" cy="13407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16" y="0"/>
                </a:cxn>
                <a:cxn ang="0">
                  <a:pos x="0" y="6"/>
                </a:cxn>
                <a:cxn ang="0">
                  <a:pos x="6" y="16"/>
                </a:cxn>
                <a:cxn ang="0">
                  <a:pos x="132" y="16"/>
                </a:cxn>
                <a:cxn ang="0">
                  <a:pos x="128" y="0"/>
                </a:cxn>
              </a:cxnLst>
              <a:rect l="0" t="0" r="r" b="b"/>
              <a:pathLst>
                <a:path w="132" h="16">
                  <a:moveTo>
                    <a:pt x="128" y="0"/>
                  </a:moveTo>
                  <a:lnTo>
                    <a:pt x="16" y="0"/>
                  </a:lnTo>
                  <a:lnTo>
                    <a:pt x="0" y="6"/>
                  </a:lnTo>
                  <a:lnTo>
                    <a:pt x="6" y="16"/>
                  </a:lnTo>
                  <a:lnTo>
                    <a:pt x="132" y="16"/>
                  </a:lnTo>
                  <a:lnTo>
                    <a:pt x="12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98" name="Freeform 183"/>
            <p:cNvSpPr>
              <a:spLocks/>
            </p:cNvSpPr>
            <p:nvPr/>
          </p:nvSpPr>
          <p:spPr bwMode="auto">
            <a:xfrm>
              <a:off x="4353698" y="4999881"/>
              <a:ext cx="141501" cy="494386"/>
            </a:xfrm>
            <a:custGeom>
              <a:avLst/>
              <a:gdLst/>
              <a:ahLst/>
              <a:cxnLst>
                <a:cxn ang="0">
                  <a:pos x="126" y="582"/>
                </a:cxn>
                <a:cxn ang="0">
                  <a:pos x="138" y="582"/>
                </a:cxn>
                <a:cxn ang="0">
                  <a:pos x="169" y="8"/>
                </a:cxn>
                <a:cxn ang="0">
                  <a:pos x="163" y="0"/>
                </a:cxn>
                <a:cxn ang="0">
                  <a:pos x="59" y="0"/>
                </a:cxn>
                <a:cxn ang="0">
                  <a:pos x="53" y="8"/>
                </a:cxn>
                <a:cxn ang="0">
                  <a:pos x="0" y="582"/>
                </a:cxn>
                <a:cxn ang="0">
                  <a:pos x="6" y="590"/>
                </a:cxn>
                <a:cxn ang="0">
                  <a:pos x="12" y="576"/>
                </a:cxn>
                <a:cxn ang="0">
                  <a:pos x="63" y="16"/>
                </a:cxn>
                <a:cxn ang="0">
                  <a:pos x="157" y="14"/>
                </a:cxn>
                <a:cxn ang="0">
                  <a:pos x="126" y="582"/>
                </a:cxn>
              </a:cxnLst>
              <a:rect l="0" t="0" r="r" b="b"/>
              <a:pathLst>
                <a:path w="169" h="590">
                  <a:moveTo>
                    <a:pt x="126" y="582"/>
                  </a:moveTo>
                  <a:lnTo>
                    <a:pt x="138" y="582"/>
                  </a:lnTo>
                  <a:lnTo>
                    <a:pt x="169" y="8"/>
                  </a:lnTo>
                  <a:lnTo>
                    <a:pt x="163" y="0"/>
                  </a:lnTo>
                  <a:lnTo>
                    <a:pt x="59" y="0"/>
                  </a:lnTo>
                  <a:lnTo>
                    <a:pt x="53" y="8"/>
                  </a:lnTo>
                  <a:lnTo>
                    <a:pt x="0" y="582"/>
                  </a:lnTo>
                  <a:lnTo>
                    <a:pt x="6" y="590"/>
                  </a:lnTo>
                  <a:lnTo>
                    <a:pt x="12" y="576"/>
                  </a:lnTo>
                  <a:lnTo>
                    <a:pt x="63" y="16"/>
                  </a:lnTo>
                  <a:lnTo>
                    <a:pt x="157" y="14"/>
                  </a:lnTo>
                  <a:lnTo>
                    <a:pt x="126" y="58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99" name="Freeform 184"/>
            <p:cNvSpPr>
              <a:spLocks/>
            </p:cNvSpPr>
            <p:nvPr/>
          </p:nvSpPr>
          <p:spPr bwMode="auto">
            <a:xfrm>
              <a:off x="4358722" y="5480860"/>
              <a:ext cx="110521" cy="13407"/>
            </a:xfrm>
            <a:custGeom>
              <a:avLst/>
              <a:gdLst/>
              <a:ahLst/>
              <a:cxnLst>
                <a:cxn ang="0">
                  <a:pos x="0" y="16"/>
                </a:cxn>
                <a:cxn ang="0">
                  <a:pos x="126" y="16"/>
                </a:cxn>
                <a:cxn ang="0">
                  <a:pos x="132" y="8"/>
                </a:cxn>
                <a:cxn ang="0">
                  <a:pos x="122" y="0"/>
                </a:cxn>
                <a:cxn ang="0">
                  <a:pos x="6" y="2"/>
                </a:cxn>
                <a:cxn ang="0">
                  <a:pos x="0" y="16"/>
                </a:cxn>
              </a:cxnLst>
              <a:rect l="0" t="0" r="r" b="b"/>
              <a:pathLst>
                <a:path w="132" h="16">
                  <a:moveTo>
                    <a:pt x="0" y="16"/>
                  </a:moveTo>
                  <a:lnTo>
                    <a:pt x="126" y="16"/>
                  </a:lnTo>
                  <a:lnTo>
                    <a:pt x="132" y="8"/>
                  </a:lnTo>
                  <a:lnTo>
                    <a:pt x="122" y="0"/>
                  </a:lnTo>
                  <a:lnTo>
                    <a:pt x="6" y="2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00" name="Freeform 185"/>
            <p:cNvSpPr>
              <a:spLocks/>
            </p:cNvSpPr>
            <p:nvPr/>
          </p:nvSpPr>
          <p:spPr bwMode="auto">
            <a:xfrm>
              <a:off x="3856352" y="5260481"/>
              <a:ext cx="747695" cy="243841"/>
            </a:xfrm>
            <a:custGeom>
              <a:avLst/>
              <a:gdLst/>
              <a:ahLst/>
              <a:cxnLst>
                <a:cxn ang="0">
                  <a:pos x="885" y="138"/>
                </a:cxn>
                <a:cxn ang="0">
                  <a:pos x="828" y="195"/>
                </a:cxn>
                <a:cxn ang="0">
                  <a:pos x="810" y="212"/>
                </a:cxn>
                <a:cxn ang="0">
                  <a:pos x="759" y="248"/>
                </a:cxn>
                <a:cxn ang="0">
                  <a:pos x="722" y="261"/>
                </a:cxn>
                <a:cxn ang="0">
                  <a:pos x="657" y="279"/>
                </a:cxn>
                <a:cxn ang="0">
                  <a:pos x="590" y="258"/>
                </a:cxn>
                <a:cxn ang="0">
                  <a:pos x="555" y="236"/>
                </a:cxn>
                <a:cxn ang="0">
                  <a:pos x="486" y="185"/>
                </a:cxn>
                <a:cxn ang="0">
                  <a:pos x="427" y="128"/>
                </a:cxn>
                <a:cxn ang="0">
                  <a:pos x="407" y="110"/>
                </a:cxn>
                <a:cxn ang="0">
                  <a:pos x="384" y="82"/>
                </a:cxn>
                <a:cxn ang="0">
                  <a:pos x="358" y="61"/>
                </a:cxn>
                <a:cxn ang="0">
                  <a:pos x="332" y="43"/>
                </a:cxn>
                <a:cxn ang="0">
                  <a:pos x="313" y="31"/>
                </a:cxn>
                <a:cxn ang="0">
                  <a:pos x="283" y="18"/>
                </a:cxn>
                <a:cxn ang="0">
                  <a:pos x="242" y="2"/>
                </a:cxn>
                <a:cxn ang="0">
                  <a:pos x="203" y="0"/>
                </a:cxn>
                <a:cxn ang="0">
                  <a:pos x="165" y="2"/>
                </a:cxn>
                <a:cxn ang="0">
                  <a:pos x="132" y="18"/>
                </a:cxn>
                <a:cxn ang="0">
                  <a:pos x="106" y="31"/>
                </a:cxn>
                <a:cxn ang="0">
                  <a:pos x="83" y="43"/>
                </a:cxn>
                <a:cxn ang="0">
                  <a:pos x="55" y="65"/>
                </a:cxn>
                <a:cxn ang="0">
                  <a:pos x="0" y="110"/>
                </a:cxn>
                <a:cxn ang="0">
                  <a:pos x="2" y="126"/>
                </a:cxn>
                <a:cxn ang="0">
                  <a:pos x="37" y="98"/>
                </a:cxn>
                <a:cxn ang="0">
                  <a:pos x="94" y="53"/>
                </a:cxn>
                <a:cxn ang="0">
                  <a:pos x="136" y="29"/>
                </a:cxn>
                <a:cxn ang="0">
                  <a:pos x="203" y="12"/>
                </a:cxn>
                <a:cxn ang="0">
                  <a:pos x="279" y="29"/>
                </a:cxn>
                <a:cxn ang="0">
                  <a:pos x="325" y="55"/>
                </a:cxn>
                <a:cxn ang="0">
                  <a:pos x="384" y="100"/>
                </a:cxn>
                <a:cxn ang="0">
                  <a:pos x="399" y="118"/>
                </a:cxn>
                <a:cxn ang="0">
                  <a:pos x="464" y="181"/>
                </a:cxn>
                <a:cxn ang="0">
                  <a:pos x="498" y="210"/>
                </a:cxn>
                <a:cxn ang="0">
                  <a:pos x="525" y="234"/>
                </a:cxn>
                <a:cxn ang="0">
                  <a:pos x="547" y="248"/>
                </a:cxn>
                <a:cxn ang="0">
                  <a:pos x="582" y="269"/>
                </a:cxn>
                <a:cxn ang="0">
                  <a:pos x="616" y="281"/>
                </a:cxn>
                <a:cxn ang="0">
                  <a:pos x="657" y="291"/>
                </a:cxn>
                <a:cxn ang="0">
                  <a:pos x="694" y="289"/>
                </a:cxn>
                <a:cxn ang="0">
                  <a:pos x="763" y="259"/>
                </a:cxn>
                <a:cxn ang="0">
                  <a:pos x="785" y="248"/>
                </a:cxn>
                <a:cxn ang="0">
                  <a:pos x="810" y="230"/>
                </a:cxn>
                <a:cxn ang="0">
                  <a:pos x="836" y="202"/>
                </a:cxn>
                <a:cxn ang="0">
                  <a:pos x="869" y="171"/>
                </a:cxn>
              </a:cxnLst>
              <a:rect l="0" t="0" r="r" b="b"/>
              <a:pathLst>
                <a:path w="893" h="291">
                  <a:moveTo>
                    <a:pt x="893" y="145"/>
                  </a:moveTo>
                  <a:lnTo>
                    <a:pt x="885" y="138"/>
                  </a:lnTo>
                  <a:lnTo>
                    <a:pt x="862" y="163"/>
                  </a:lnTo>
                  <a:lnTo>
                    <a:pt x="828" y="195"/>
                  </a:lnTo>
                  <a:lnTo>
                    <a:pt x="828" y="195"/>
                  </a:lnTo>
                  <a:lnTo>
                    <a:pt x="810" y="212"/>
                  </a:lnTo>
                  <a:lnTo>
                    <a:pt x="775" y="240"/>
                  </a:lnTo>
                  <a:lnTo>
                    <a:pt x="759" y="248"/>
                  </a:lnTo>
                  <a:lnTo>
                    <a:pt x="722" y="261"/>
                  </a:lnTo>
                  <a:lnTo>
                    <a:pt x="722" y="261"/>
                  </a:lnTo>
                  <a:lnTo>
                    <a:pt x="690" y="277"/>
                  </a:lnTo>
                  <a:lnTo>
                    <a:pt x="657" y="279"/>
                  </a:lnTo>
                  <a:lnTo>
                    <a:pt x="620" y="269"/>
                  </a:lnTo>
                  <a:lnTo>
                    <a:pt x="590" y="258"/>
                  </a:lnTo>
                  <a:lnTo>
                    <a:pt x="555" y="236"/>
                  </a:lnTo>
                  <a:lnTo>
                    <a:pt x="555" y="236"/>
                  </a:lnTo>
                  <a:lnTo>
                    <a:pt x="533" y="222"/>
                  </a:lnTo>
                  <a:lnTo>
                    <a:pt x="486" y="185"/>
                  </a:lnTo>
                  <a:lnTo>
                    <a:pt x="472" y="173"/>
                  </a:lnTo>
                  <a:lnTo>
                    <a:pt x="427" y="128"/>
                  </a:lnTo>
                  <a:lnTo>
                    <a:pt x="427" y="128"/>
                  </a:lnTo>
                  <a:lnTo>
                    <a:pt x="407" y="110"/>
                  </a:lnTo>
                  <a:lnTo>
                    <a:pt x="384" y="84"/>
                  </a:lnTo>
                  <a:lnTo>
                    <a:pt x="384" y="82"/>
                  </a:lnTo>
                  <a:lnTo>
                    <a:pt x="358" y="61"/>
                  </a:lnTo>
                  <a:lnTo>
                    <a:pt x="358" y="61"/>
                  </a:lnTo>
                  <a:lnTo>
                    <a:pt x="332" y="43"/>
                  </a:lnTo>
                  <a:lnTo>
                    <a:pt x="332" y="43"/>
                  </a:lnTo>
                  <a:lnTo>
                    <a:pt x="315" y="31"/>
                  </a:lnTo>
                  <a:lnTo>
                    <a:pt x="313" y="31"/>
                  </a:lnTo>
                  <a:lnTo>
                    <a:pt x="283" y="18"/>
                  </a:lnTo>
                  <a:lnTo>
                    <a:pt x="283" y="18"/>
                  </a:lnTo>
                  <a:lnTo>
                    <a:pt x="244" y="2"/>
                  </a:lnTo>
                  <a:lnTo>
                    <a:pt x="242" y="2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67" y="2"/>
                  </a:lnTo>
                  <a:lnTo>
                    <a:pt x="165" y="2"/>
                  </a:lnTo>
                  <a:lnTo>
                    <a:pt x="132" y="18"/>
                  </a:lnTo>
                  <a:lnTo>
                    <a:pt x="132" y="18"/>
                  </a:lnTo>
                  <a:lnTo>
                    <a:pt x="106" y="31"/>
                  </a:lnTo>
                  <a:lnTo>
                    <a:pt x="106" y="31"/>
                  </a:lnTo>
                  <a:lnTo>
                    <a:pt x="85" y="43"/>
                  </a:lnTo>
                  <a:lnTo>
                    <a:pt x="83" y="43"/>
                  </a:lnTo>
                  <a:lnTo>
                    <a:pt x="55" y="65"/>
                  </a:lnTo>
                  <a:lnTo>
                    <a:pt x="55" y="65"/>
                  </a:lnTo>
                  <a:lnTo>
                    <a:pt x="29" y="86"/>
                  </a:lnTo>
                  <a:lnTo>
                    <a:pt x="0" y="110"/>
                  </a:lnTo>
                  <a:lnTo>
                    <a:pt x="0" y="112"/>
                  </a:lnTo>
                  <a:lnTo>
                    <a:pt x="2" y="126"/>
                  </a:lnTo>
                  <a:lnTo>
                    <a:pt x="37" y="98"/>
                  </a:lnTo>
                  <a:lnTo>
                    <a:pt x="37" y="98"/>
                  </a:lnTo>
                  <a:lnTo>
                    <a:pt x="63" y="77"/>
                  </a:lnTo>
                  <a:lnTo>
                    <a:pt x="94" y="53"/>
                  </a:lnTo>
                  <a:lnTo>
                    <a:pt x="110" y="43"/>
                  </a:lnTo>
                  <a:lnTo>
                    <a:pt x="136" y="29"/>
                  </a:lnTo>
                  <a:lnTo>
                    <a:pt x="169" y="14"/>
                  </a:lnTo>
                  <a:lnTo>
                    <a:pt x="203" y="12"/>
                  </a:lnTo>
                  <a:lnTo>
                    <a:pt x="240" y="14"/>
                  </a:lnTo>
                  <a:lnTo>
                    <a:pt x="279" y="29"/>
                  </a:lnTo>
                  <a:lnTo>
                    <a:pt x="303" y="41"/>
                  </a:lnTo>
                  <a:lnTo>
                    <a:pt x="325" y="55"/>
                  </a:lnTo>
                  <a:lnTo>
                    <a:pt x="350" y="73"/>
                  </a:lnTo>
                  <a:lnTo>
                    <a:pt x="384" y="100"/>
                  </a:lnTo>
                  <a:lnTo>
                    <a:pt x="399" y="118"/>
                  </a:lnTo>
                  <a:lnTo>
                    <a:pt x="399" y="118"/>
                  </a:lnTo>
                  <a:lnTo>
                    <a:pt x="419" y="136"/>
                  </a:lnTo>
                  <a:lnTo>
                    <a:pt x="464" y="181"/>
                  </a:lnTo>
                  <a:lnTo>
                    <a:pt x="464" y="181"/>
                  </a:lnTo>
                  <a:lnTo>
                    <a:pt x="498" y="210"/>
                  </a:lnTo>
                  <a:lnTo>
                    <a:pt x="498" y="212"/>
                  </a:lnTo>
                  <a:lnTo>
                    <a:pt x="525" y="234"/>
                  </a:lnTo>
                  <a:lnTo>
                    <a:pt x="525" y="234"/>
                  </a:lnTo>
                  <a:lnTo>
                    <a:pt x="547" y="248"/>
                  </a:lnTo>
                  <a:lnTo>
                    <a:pt x="580" y="269"/>
                  </a:lnTo>
                  <a:lnTo>
                    <a:pt x="582" y="269"/>
                  </a:lnTo>
                  <a:lnTo>
                    <a:pt x="614" y="281"/>
                  </a:lnTo>
                  <a:lnTo>
                    <a:pt x="616" y="281"/>
                  </a:lnTo>
                  <a:lnTo>
                    <a:pt x="657" y="291"/>
                  </a:lnTo>
                  <a:lnTo>
                    <a:pt x="657" y="291"/>
                  </a:lnTo>
                  <a:lnTo>
                    <a:pt x="692" y="289"/>
                  </a:lnTo>
                  <a:lnTo>
                    <a:pt x="694" y="289"/>
                  </a:lnTo>
                  <a:lnTo>
                    <a:pt x="726" y="273"/>
                  </a:lnTo>
                  <a:lnTo>
                    <a:pt x="763" y="259"/>
                  </a:lnTo>
                  <a:lnTo>
                    <a:pt x="763" y="259"/>
                  </a:lnTo>
                  <a:lnTo>
                    <a:pt x="785" y="248"/>
                  </a:lnTo>
                  <a:lnTo>
                    <a:pt x="787" y="248"/>
                  </a:lnTo>
                  <a:lnTo>
                    <a:pt x="810" y="230"/>
                  </a:lnTo>
                  <a:lnTo>
                    <a:pt x="810" y="228"/>
                  </a:lnTo>
                  <a:lnTo>
                    <a:pt x="836" y="202"/>
                  </a:lnTo>
                  <a:lnTo>
                    <a:pt x="869" y="171"/>
                  </a:lnTo>
                  <a:lnTo>
                    <a:pt x="869" y="171"/>
                  </a:lnTo>
                  <a:lnTo>
                    <a:pt x="893" y="14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01" name="Freeform 186"/>
            <p:cNvSpPr>
              <a:spLocks/>
            </p:cNvSpPr>
            <p:nvPr/>
          </p:nvSpPr>
          <p:spPr bwMode="auto">
            <a:xfrm>
              <a:off x="3836257" y="5354330"/>
              <a:ext cx="21769" cy="27652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0" y="26"/>
                </a:cxn>
                <a:cxn ang="0">
                  <a:pos x="8" y="33"/>
                </a:cxn>
                <a:cxn ang="0">
                  <a:pos x="26" y="14"/>
                </a:cxn>
                <a:cxn ang="0">
                  <a:pos x="24" y="0"/>
                </a:cxn>
              </a:cxnLst>
              <a:rect l="0" t="0" r="r" b="b"/>
              <a:pathLst>
                <a:path w="26" h="33">
                  <a:moveTo>
                    <a:pt x="24" y="0"/>
                  </a:moveTo>
                  <a:lnTo>
                    <a:pt x="0" y="26"/>
                  </a:lnTo>
                  <a:lnTo>
                    <a:pt x="8" y="33"/>
                  </a:lnTo>
                  <a:lnTo>
                    <a:pt x="26" y="14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02" name="Freeform 187"/>
            <p:cNvSpPr>
              <a:spLocks/>
            </p:cNvSpPr>
            <p:nvPr/>
          </p:nvSpPr>
          <p:spPr bwMode="auto">
            <a:xfrm>
              <a:off x="3965199" y="4859945"/>
              <a:ext cx="63634" cy="57818"/>
            </a:xfrm>
            <a:custGeom>
              <a:avLst/>
              <a:gdLst/>
              <a:ahLst/>
              <a:cxnLst>
                <a:cxn ang="0">
                  <a:pos x="0" y="61"/>
                </a:cxn>
                <a:cxn ang="0">
                  <a:pos x="8" y="69"/>
                </a:cxn>
                <a:cxn ang="0">
                  <a:pos x="21" y="55"/>
                </a:cxn>
                <a:cxn ang="0">
                  <a:pos x="55" y="29"/>
                </a:cxn>
                <a:cxn ang="0">
                  <a:pos x="55" y="27"/>
                </a:cxn>
                <a:cxn ang="0">
                  <a:pos x="76" y="8"/>
                </a:cxn>
                <a:cxn ang="0">
                  <a:pos x="73" y="4"/>
                </a:cxn>
                <a:cxn ang="0">
                  <a:pos x="69" y="0"/>
                </a:cxn>
                <a:cxn ang="0">
                  <a:pos x="61" y="8"/>
                </a:cxn>
                <a:cxn ang="0">
                  <a:pos x="21" y="37"/>
                </a:cxn>
                <a:cxn ang="0">
                  <a:pos x="21" y="39"/>
                </a:cxn>
                <a:cxn ang="0">
                  <a:pos x="0" y="61"/>
                </a:cxn>
              </a:cxnLst>
              <a:rect l="0" t="0" r="r" b="b"/>
              <a:pathLst>
                <a:path w="76" h="69">
                  <a:moveTo>
                    <a:pt x="0" y="61"/>
                  </a:moveTo>
                  <a:lnTo>
                    <a:pt x="8" y="69"/>
                  </a:lnTo>
                  <a:lnTo>
                    <a:pt x="21" y="55"/>
                  </a:lnTo>
                  <a:lnTo>
                    <a:pt x="55" y="29"/>
                  </a:lnTo>
                  <a:lnTo>
                    <a:pt x="55" y="27"/>
                  </a:lnTo>
                  <a:lnTo>
                    <a:pt x="76" y="8"/>
                  </a:lnTo>
                  <a:lnTo>
                    <a:pt x="73" y="4"/>
                  </a:lnTo>
                  <a:lnTo>
                    <a:pt x="69" y="0"/>
                  </a:lnTo>
                  <a:lnTo>
                    <a:pt x="61" y="8"/>
                  </a:lnTo>
                  <a:lnTo>
                    <a:pt x="21" y="37"/>
                  </a:lnTo>
                  <a:lnTo>
                    <a:pt x="21" y="39"/>
                  </a:lnTo>
                  <a:lnTo>
                    <a:pt x="0" y="6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03" name="Freeform 188"/>
            <p:cNvSpPr>
              <a:spLocks/>
            </p:cNvSpPr>
            <p:nvPr/>
          </p:nvSpPr>
          <p:spPr bwMode="auto">
            <a:xfrm>
              <a:off x="4022971" y="4813858"/>
              <a:ext cx="584424" cy="206134"/>
            </a:xfrm>
            <a:custGeom>
              <a:avLst/>
              <a:gdLst/>
              <a:ahLst/>
              <a:cxnLst>
                <a:cxn ang="0">
                  <a:pos x="7" y="65"/>
                </a:cxn>
                <a:cxn ang="0">
                  <a:pos x="45" y="41"/>
                </a:cxn>
                <a:cxn ang="0">
                  <a:pos x="68" y="25"/>
                </a:cxn>
                <a:cxn ang="0">
                  <a:pos x="122" y="12"/>
                </a:cxn>
                <a:cxn ang="0">
                  <a:pos x="181" y="25"/>
                </a:cxn>
                <a:cxn ang="0">
                  <a:pos x="210" y="41"/>
                </a:cxn>
                <a:cxn ang="0">
                  <a:pos x="244" y="63"/>
                </a:cxn>
                <a:cxn ang="0">
                  <a:pos x="287" y="100"/>
                </a:cxn>
                <a:cxn ang="0">
                  <a:pos x="318" y="130"/>
                </a:cxn>
                <a:cxn ang="0">
                  <a:pos x="367" y="181"/>
                </a:cxn>
                <a:cxn ang="0">
                  <a:pos x="391" y="198"/>
                </a:cxn>
                <a:cxn ang="0">
                  <a:pos x="434" y="228"/>
                </a:cxn>
                <a:cxn ang="0">
                  <a:pos x="466" y="238"/>
                </a:cxn>
                <a:cxn ang="0">
                  <a:pos x="499" y="246"/>
                </a:cxn>
                <a:cxn ang="0">
                  <a:pos x="529" y="242"/>
                </a:cxn>
                <a:cxn ang="0">
                  <a:pos x="560" y="232"/>
                </a:cxn>
                <a:cxn ang="0">
                  <a:pos x="588" y="220"/>
                </a:cxn>
                <a:cxn ang="0">
                  <a:pos x="607" y="210"/>
                </a:cxn>
                <a:cxn ang="0">
                  <a:pos x="629" y="195"/>
                </a:cxn>
                <a:cxn ang="0">
                  <a:pos x="698" y="124"/>
                </a:cxn>
                <a:cxn ang="0">
                  <a:pos x="631" y="175"/>
                </a:cxn>
                <a:cxn ang="0">
                  <a:pos x="584" y="208"/>
                </a:cxn>
                <a:cxn ang="0">
                  <a:pos x="527" y="230"/>
                </a:cxn>
                <a:cxn ang="0">
                  <a:pos x="476" y="228"/>
                </a:cxn>
                <a:cxn ang="0">
                  <a:pos x="419" y="198"/>
                </a:cxn>
                <a:cxn ang="0">
                  <a:pos x="399" y="187"/>
                </a:cxn>
                <a:cxn ang="0">
                  <a:pos x="310" y="106"/>
                </a:cxn>
                <a:cxn ang="0">
                  <a:pos x="279" y="77"/>
                </a:cxn>
                <a:cxn ang="0">
                  <a:pos x="273" y="69"/>
                </a:cxn>
                <a:cxn ang="0">
                  <a:pos x="251" y="51"/>
                </a:cxn>
                <a:cxn ang="0">
                  <a:pos x="228" y="35"/>
                </a:cxn>
                <a:cxn ang="0">
                  <a:pos x="190" y="14"/>
                </a:cxn>
                <a:cxn ang="0">
                  <a:pos x="157" y="4"/>
                </a:cxn>
                <a:cxn ang="0">
                  <a:pos x="122" y="0"/>
                </a:cxn>
                <a:cxn ang="0">
                  <a:pos x="94" y="4"/>
                </a:cxn>
                <a:cxn ang="0">
                  <a:pos x="63" y="14"/>
                </a:cxn>
                <a:cxn ang="0">
                  <a:pos x="39" y="29"/>
                </a:cxn>
                <a:cxn ang="0">
                  <a:pos x="21" y="35"/>
                </a:cxn>
                <a:cxn ang="0">
                  <a:pos x="0" y="55"/>
                </a:cxn>
                <a:cxn ang="0">
                  <a:pos x="4" y="59"/>
                </a:cxn>
              </a:cxnLst>
              <a:rect l="0" t="0" r="r" b="b"/>
              <a:pathLst>
                <a:path w="698" h="246">
                  <a:moveTo>
                    <a:pt x="4" y="59"/>
                  </a:moveTo>
                  <a:lnTo>
                    <a:pt x="7" y="65"/>
                  </a:lnTo>
                  <a:lnTo>
                    <a:pt x="29" y="47"/>
                  </a:lnTo>
                  <a:lnTo>
                    <a:pt x="45" y="41"/>
                  </a:lnTo>
                  <a:lnTo>
                    <a:pt x="47" y="41"/>
                  </a:lnTo>
                  <a:lnTo>
                    <a:pt x="68" y="25"/>
                  </a:lnTo>
                  <a:lnTo>
                    <a:pt x="96" y="16"/>
                  </a:lnTo>
                  <a:lnTo>
                    <a:pt x="122" y="12"/>
                  </a:lnTo>
                  <a:lnTo>
                    <a:pt x="153" y="16"/>
                  </a:lnTo>
                  <a:lnTo>
                    <a:pt x="181" y="25"/>
                  </a:lnTo>
                  <a:lnTo>
                    <a:pt x="208" y="41"/>
                  </a:lnTo>
                  <a:lnTo>
                    <a:pt x="210" y="41"/>
                  </a:lnTo>
                  <a:lnTo>
                    <a:pt x="220" y="45"/>
                  </a:lnTo>
                  <a:lnTo>
                    <a:pt x="244" y="63"/>
                  </a:lnTo>
                  <a:lnTo>
                    <a:pt x="275" y="88"/>
                  </a:lnTo>
                  <a:lnTo>
                    <a:pt x="287" y="100"/>
                  </a:lnTo>
                  <a:lnTo>
                    <a:pt x="287" y="102"/>
                  </a:lnTo>
                  <a:lnTo>
                    <a:pt x="318" y="130"/>
                  </a:lnTo>
                  <a:lnTo>
                    <a:pt x="367" y="179"/>
                  </a:lnTo>
                  <a:lnTo>
                    <a:pt x="367" y="181"/>
                  </a:lnTo>
                  <a:lnTo>
                    <a:pt x="391" y="198"/>
                  </a:lnTo>
                  <a:lnTo>
                    <a:pt x="391" y="198"/>
                  </a:lnTo>
                  <a:lnTo>
                    <a:pt x="411" y="210"/>
                  </a:lnTo>
                  <a:lnTo>
                    <a:pt x="434" y="228"/>
                  </a:lnTo>
                  <a:lnTo>
                    <a:pt x="436" y="228"/>
                  </a:lnTo>
                  <a:lnTo>
                    <a:pt x="466" y="238"/>
                  </a:lnTo>
                  <a:lnTo>
                    <a:pt x="468" y="238"/>
                  </a:lnTo>
                  <a:lnTo>
                    <a:pt x="499" y="246"/>
                  </a:lnTo>
                  <a:lnTo>
                    <a:pt x="499" y="246"/>
                  </a:lnTo>
                  <a:lnTo>
                    <a:pt x="529" y="242"/>
                  </a:lnTo>
                  <a:lnTo>
                    <a:pt x="531" y="242"/>
                  </a:lnTo>
                  <a:lnTo>
                    <a:pt x="560" y="232"/>
                  </a:lnTo>
                  <a:lnTo>
                    <a:pt x="560" y="232"/>
                  </a:lnTo>
                  <a:lnTo>
                    <a:pt x="588" y="220"/>
                  </a:lnTo>
                  <a:lnTo>
                    <a:pt x="588" y="220"/>
                  </a:lnTo>
                  <a:lnTo>
                    <a:pt x="607" y="210"/>
                  </a:lnTo>
                  <a:lnTo>
                    <a:pt x="609" y="210"/>
                  </a:lnTo>
                  <a:lnTo>
                    <a:pt x="629" y="195"/>
                  </a:lnTo>
                  <a:lnTo>
                    <a:pt x="629" y="193"/>
                  </a:lnTo>
                  <a:lnTo>
                    <a:pt x="698" y="124"/>
                  </a:lnTo>
                  <a:lnTo>
                    <a:pt x="690" y="116"/>
                  </a:lnTo>
                  <a:lnTo>
                    <a:pt x="631" y="175"/>
                  </a:lnTo>
                  <a:lnTo>
                    <a:pt x="600" y="200"/>
                  </a:lnTo>
                  <a:lnTo>
                    <a:pt x="584" y="208"/>
                  </a:lnTo>
                  <a:lnTo>
                    <a:pt x="556" y="220"/>
                  </a:lnTo>
                  <a:lnTo>
                    <a:pt x="527" y="230"/>
                  </a:lnTo>
                  <a:lnTo>
                    <a:pt x="499" y="234"/>
                  </a:lnTo>
                  <a:lnTo>
                    <a:pt x="476" y="228"/>
                  </a:lnTo>
                  <a:lnTo>
                    <a:pt x="442" y="216"/>
                  </a:lnTo>
                  <a:lnTo>
                    <a:pt x="419" y="198"/>
                  </a:lnTo>
                  <a:lnTo>
                    <a:pt x="419" y="198"/>
                  </a:lnTo>
                  <a:lnTo>
                    <a:pt x="399" y="187"/>
                  </a:lnTo>
                  <a:lnTo>
                    <a:pt x="367" y="163"/>
                  </a:lnTo>
                  <a:lnTo>
                    <a:pt x="310" y="106"/>
                  </a:lnTo>
                  <a:lnTo>
                    <a:pt x="310" y="104"/>
                  </a:lnTo>
                  <a:lnTo>
                    <a:pt x="279" y="77"/>
                  </a:lnTo>
                  <a:lnTo>
                    <a:pt x="273" y="71"/>
                  </a:lnTo>
                  <a:lnTo>
                    <a:pt x="273" y="69"/>
                  </a:lnTo>
                  <a:lnTo>
                    <a:pt x="251" y="51"/>
                  </a:lnTo>
                  <a:lnTo>
                    <a:pt x="251" y="51"/>
                  </a:lnTo>
                  <a:lnTo>
                    <a:pt x="230" y="35"/>
                  </a:lnTo>
                  <a:lnTo>
                    <a:pt x="228" y="35"/>
                  </a:lnTo>
                  <a:lnTo>
                    <a:pt x="220" y="31"/>
                  </a:lnTo>
                  <a:lnTo>
                    <a:pt x="190" y="14"/>
                  </a:lnTo>
                  <a:lnTo>
                    <a:pt x="188" y="14"/>
                  </a:lnTo>
                  <a:lnTo>
                    <a:pt x="157" y="4"/>
                  </a:lnTo>
                  <a:lnTo>
                    <a:pt x="155" y="4"/>
                  </a:lnTo>
                  <a:lnTo>
                    <a:pt x="122" y="0"/>
                  </a:lnTo>
                  <a:lnTo>
                    <a:pt x="122" y="0"/>
                  </a:lnTo>
                  <a:lnTo>
                    <a:pt x="94" y="4"/>
                  </a:lnTo>
                  <a:lnTo>
                    <a:pt x="92" y="4"/>
                  </a:lnTo>
                  <a:lnTo>
                    <a:pt x="63" y="14"/>
                  </a:lnTo>
                  <a:lnTo>
                    <a:pt x="61" y="14"/>
                  </a:lnTo>
                  <a:lnTo>
                    <a:pt x="39" y="29"/>
                  </a:lnTo>
                  <a:lnTo>
                    <a:pt x="23" y="35"/>
                  </a:lnTo>
                  <a:lnTo>
                    <a:pt x="21" y="35"/>
                  </a:lnTo>
                  <a:lnTo>
                    <a:pt x="0" y="53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4" y="5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04" name="Freeform 189"/>
            <p:cNvSpPr>
              <a:spLocks/>
            </p:cNvSpPr>
            <p:nvPr/>
          </p:nvSpPr>
          <p:spPr bwMode="auto">
            <a:xfrm>
              <a:off x="3970222" y="4807154"/>
              <a:ext cx="205972" cy="455002"/>
            </a:xfrm>
            <a:custGeom>
              <a:avLst/>
              <a:gdLst/>
              <a:ahLst/>
              <a:cxnLst>
                <a:cxn ang="0">
                  <a:pos x="126" y="535"/>
                </a:cxn>
                <a:cxn ang="0">
                  <a:pos x="137" y="535"/>
                </a:cxn>
                <a:cxn ang="0">
                  <a:pos x="246" y="8"/>
                </a:cxn>
                <a:cxn ang="0">
                  <a:pos x="240" y="0"/>
                </a:cxn>
                <a:cxn ang="0">
                  <a:pos x="135" y="0"/>
                </a:cxn>
                <a:cxn ang="0">
                  <a:pos x="130" y="8"/>
                </a:cxn>
                <a:cxn ang="0">
                  <a:pos x="0" y="535"/>
                </a:cxn>
                <a:cxn ang="0">
                  <a:pos x="6" y="543"/>
                </a:cxn>
                <a:cxn ang="0">
                  <a:pos x="11" y="529"/>
                </a:cxn>
                <a:cxn ang="0">
                  <a:pos x="139" y="16"/>
                </a:cxn>
                <a:cxn ang="0">
                  <a:pos x="234" y="14"/>
                </a:cxn>
                <a:cxn ang="0">
                  <a:pos x="126" y="535"/>
                </a:cxn>
              </a:cxnLst>
              <a:rect l="0" t="0" r="r" b="b"/>
              <a:pathLst>
                <a:path w="246" h="543">
                  <a:moveTo>
                    <a:pt x="126" y="535"/>
                  </a:moveTo>
                  <a:lnTo>
                    <a:pt x="137" y="535"/>
                  </a:lnTo>
                  <a:lnTo>
                    <a:pt x="246" y="8"/>
                  </a:lnTo>
                  <a:lnTo>
                    <a:pt x="240" y="0"/>
                  </a:lnTo>
                  <a:lnTo>
                    <a:pt x="135" y="0"/>
                  </a:lnTo>
                  <a:lnTo>
                    <a:pt x="130" y="8"/>
                  </a:lnTo>
                  <a:lnTo>
                    <a:pt x="0" y="535"/>
                  </a:lnTo>
                  <a:lnTo>
                    <a:pt x="6" y="543"/>
                  </a:lnTo>
                  <a:lnTo>
                    <a:pt x="11" y="529"/>
                  </a:lnTo>
                  <a:lnTo>
                    <a:pt x="139" y="16"/>
                  </a:lnTo>
                  <a:lnTo>
                    <a:pt x="234" y="14"/>
                  </a:lnTo>
                  <a:lnTo>
                    <a:pt x="126" y="53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05" name="Freeform 190"/>
            <p:cNvSpPr>
              <a:spLocks/>
            </p:cNvSpPr>
            <p:nvPr/>
          </p:nvSpPr>
          <p:spPr bwMode="auto">
            <a:xfrm>
              <a:off x="3975246" y="5248750"/>
              <a:ext cx="109684" cy="13407"/>
            </a:xfrm>
            <a:custGeom>
              <a:avLst/>
              <a:gdLst/>
              <a:ahLst/>
              <a:cxnLst>
                <a:cxn ang="0">
                  <a:pos x="0" y="16"/>
                </a:cxn>
                <a:cxn ang="0">
                  <a:pos x="125" y="16"/>
                </a:cxn>
                <a:cxn ang="0">
                  <a:pos x="131" y="8"/>
                </a:cxn>
                <a:cxn ang="0">
                  <a:pos x="122" y="0"/>
                </a:cxn>
                <a:cxn ang="0">
                  <a:pos x="5" y="2"/>
                </a:cxn>
                <a:cxn ang="0">
                  <a:pos x="0" y="16"/>
                </a:cxn>
              </a:cxnLst>
              <a:rect l="0" t="0" r="r" b="b"/>
              <a:pathLst>
                <a:path w="131" h="16">
                  <a:moveTo>
                    <a:pt x="0" y="16"/>
                  </a:moveTo>
                  <a:lnTo>
                    <a:pt x="125" y="16"/>
                  </a:lnTo>
                  <a:lnTo>
                    <a:pt x="131" y="8"/>
                  </a:lnTo>
                  <a:lnTo>
                    <a:pt x="122" y="0"/>
                  </a:lnTo>
                  <a:lnTo>
                    <a:pt x="5" y="2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06" name="Freeform 191"/>
            <p:cNvSpPr>
              <a:spLocks/>
            </p:cNvSpPr>
            <p:nvPr/>
          </p:nvSpPr>
          <p:spPr bwMode="auto">
            <a:xfrm>
              <a:off x="3970222" y="4777826"/>
              <a:ext cx="119732" cy="477627"/>
            </a:xfrm>
            <a:custGeom>
              <a:avLst/>
              <a:gdLst/>
              <a:ahLst/>
              <a:cxnLst>
                <a:cxn ang="0">
                  <a:pos x="0" y="570"/>
                </a:cxn>
                <a:cxn ang="0">
                  <a:pos x="11" y="570"/>
                </a:cxn>
                <a:cxn ang="0">
                  <a:pos x="141" y="43"/>
                </a:cxn>
                <a:cxn ang="0">
                  <a:pos x="143" y="43"/>
                </a:cxn>
                <a:cxn ang="0">
                  <a:pos x="143" y="0"/>
                </a:cxn>
                <a:cxn ang="0">
                  <a:pos x="135" y="0"/>
                </a:cxn>
                <a:cxn ang="0">
                  <a:pos x="128" y="0"/>
                </a:cxn>
                <a:cxn ang="0">
                  <a:pos x="128" y="51"/>
                </a:cxn>
                <a:cxn ang="0">
                  <a:pos x="0" y="570"/>
                </a:cxn>
              </a:cxnLst>
              <a:rect l="0" t="0" r="r" b="b"/>
              <a:pathLst>
                <a:path w="143" h="570">
                  <a:moveTo>
                    <a:pt x="0" y="570"/>
                  </a:moveTo>
                  <a:lnTo>
                    <a:pt x="11" y="570"/>
                  </a:lnTo>
                  <a:lnTo>
                    <a:pt x="141" y="43"/>
                  </a:lnTo>
                  <a:lnTo>
                    <a:pt x="143" y="43"/>
                  </a:lnTo>
                  <a:lnTo>
                    <a:pt x="143" y="0"/>
                  </a:lnTo>
                  <a:lnTo>
                    <a:pt x="135" y="0"/>
                  </a:lnTo>
                  <a:lnTo>
                    <a:pt x="128" y="0"/>
                  </a:lnTo>
                  <a:lnTo>
                    <a:pt x="128" y="51"/>
                  </a:lnTo>
                  <a:lnTo>
                    <a:pt x="0" y="57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07" name="Freeform 192"/>
            <p:cNvSpPr>
              <a:spLocks/>
            </p:cNvSpPr>
            <p:nvPr/>
          </p:nvSpPr>
          <p:spPr bwMode="auto">
            <a:xfrm>
              <a:off x="3970222" y="4777826"/>
              <a:ext cx="119732" cy="436568"/>
            </a:xfrm>
            <a:custGeom>
              <a:avLst/>
              <a:gdLst/>
              <a:ahLst/>
              <a:cxnLst>
                <a:cxn ang="0">
                  <a:pos x="143" y="0"/>
                </a:cxn>
                <a:cxn ang="0">
                  <a:pos x="143" y="0"/>
                </a:cxn>
                <a:cxn ang="0">
                  <a:pos x="130" y="0"/>
                </a:cxn>
                <a:cxn ang="0">
                  <a:pos x="0" y="521"/>
                </a:cxn>
                <a:cxn ang="0">
                  <a:pos x="0" y="521"/>
                </a:cxn>
                <a:cxn ang="0">
                  <a:pos x="11" y="521"/>
                </a:cxn>
                <a:cxn ang="0">
                  <a:pos x="141" y="0"/>
                </a:cxn>
                <a:cxn ang="0">
                  <a:pos x="135" y="0"/>
                </a:cxn>
                <a:cxn ang="0">
                  <a:pos x="143" y="0"/>
                </a:cxn>
              </a:cxnLst>
              <a:rect l="0" t="0" r="r" b="b"/>
              <a:pathLst>
                <a:path w="143" h="521">
                  <a:moveTo>
                    <a:pt x="143" y="0"/>
                  </a:moveTo>
                  <a:lnTo>
                    <a:pt x="143" y="0"/>
                  </a:lnTo>
                  <a:lnTo>
                    <a:pt x="130" y="0"/>
                  </a:lnTo>
                  <a:lnTo>
                    <a:pt x="0" y="521"/>
                  </a:lnTo>
                  <a:lnTo>
                    <a:pt x="0" y="521"/>
                  </a:lnTo>
                  <a:lnTo>
                    <a:pt x="11" y="521"/>
                  </a:lnTo>
                  <a:lnTo>
                    <a:pt x="141" y="0"/>
                  </a:lnTo>
                  <a:lnTo>
                    <a:pt x="135" y="0"/>
                  </a:lnTo>
                  <a:lnTo>
                    <a:pt x="14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08" name="Freeform 193"/>
            <p:cNvSpPr>
              <a:spLocks/>
            </p:cNvSpPr>
            <p:nvPr/>
          </p:nvSpPr>
          <p:spPr bwMode="auto">
            <a:xfrm>
              <a:off x="3970222" y="5214394"/>
              <a:ext cx="9210" cy="4105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9"/>
                </a:cxn>
                <a:cxn ang="0">
                  <a:pos x="11" y="49"/>
                </a:cxn>
                <a:cxn ang="0">
                  <a:pos x="11" y="2"/>
                </a:cxn>
                <a:cxn ang="0">
                  <a:pos x="11" y="0"/>
                </a:cxn>
                <a:cxn ang="0">
                  <a:pos x="0" y="0"/>
                </a:cxn>
              </a:cxnLst>
              <a:rect l="0" t="0" r="r" b="b"/>
              <a:pathLst>
                <a:path w="11" h="49">
                  <a:moveTo>
                    <a:pt x="0" y="0"/>
                  </a:moveTo>
                  <a:lnTo>
                    <a:pt x="0" y="49"/>
                  </a:lnTo>
                  <a:lnTo>
                    <a:pt x="11" y="49"/>
                  </a:lnTo>
                  <a:lnTo>
                    <a:pt x="11" y="2"/>
                  </a:lnTo>
                  <a:lnTo>
                    <a:pt x="1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09" name="Freeform 194"/>
            <p:cNvSpPr>
              <a:spLocks/>
            </p:cNvSpPr>
            <p:nvPr/>
          </p:nvSpPr>
          <p:spPr bwMode="auto">
            <a:xfrm>
              <a:off x="4353698" y="4970553"/>
              <a:ext cx="56098" cy="517010"/>
            </a:xfrm>
            <a:custGeom>
              <a:avLst/>
              <a:gdLst/>
              <a:ahLst/>
              <a:cxnLst>
                <a:cxn ang="0">
                  <a:pos x="0" y="617"/>
                </a:cxn>
                <a:cxn ang="0">
                  <a:pos x="12" y="617"/>
                </a:cxn>
                <a:cxn ang="0">
                  <a:pos x="65" y="43"/>
                </a:cxn>
                <a:cxn ang="0">
                  <a:pos x="67" y="43"/>
                </a:cxn>
                <a:cxn ang="0">
                  <a:pos x="67" y="0"/>
                </a:cxn>
                <a:cxn ang="0">
                  <a:pos x="59" y="0"/>
                </a:cxn>
                <a:cxn ang="0">
                  <a:pos x="51" y="0"/>
                </a:cxn>
                <a:cxn ang="0">
                  <a:pos x="51" y="63"/>
                </a:cxn>
                <a:cxn ang="0">
                  <a:pos x="0" y="617"/>
                </a:cxn>
              </a:cxnLst>
              <a:rect l="0" t="0" r="r" b="b"/>
              <a:pathLst>
                <a:path w="67" h="617">
                  <a:moveTo>
                    <a:pt x="0" y="617"/>
                  </a:moveTo>
                  <a:lnTo>
                    <a:pt x="12" y="617"/>
                  </a:lnTo>
                  <a:lnTo>
                    <a:pt x="65" y="43"/>
                  </a:lnTo>
                  <a:lnTo>
                    <a:pt x="67" y="43"/>
                  </a:lnTo>
                  <a:lnTo>
                    <a:pt x="67" y="0"/>
                  </a:lnTo>
                  <a:lnTo>
                    <a:pt x="59" y="0"/>
                  </a:lnTo>
                  <a:lnTo>
                    <a:pt x="51" y="0"/>
                  </a:lnTo>
                  <a:lnTo>
                    <a:pt x="51" y="63"/>
                  </a:lnTo>
                  <a:lnTo>
                    <a:pt x="0" y="6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10" name="Freeform 195"/>
            <p:cNvSpPr>
              <a:spLocks/>
            </p:cNvSpPr>
            <p:nvPr/>
          </p:nvSpPr>
          <p:spPr bwMode="auto">
            <a:xfrm>
              <a:off x="4353698" y="4970553"/>
              <a:ext cx="56098" cy="475951"/>
            </a:xfrm>
            <a:custGeom>
              <a:avLst/>
              <a:gdLst/>
              <a:ahLst/>
              <a:cxnLst>
                <a:cxn ang="0">
                  <a:pos x="67" y="0"/>
                </a:cxn>
                <a:cxn ang="0">
                  <a:pos x="67" y="0"/>
                </a:cxn>
                <a:cxn ang="0">
                  <a:pos x="53" y="0"/>
                </a:cxn>
                <a:cxn ang="0">
                  <a:pos x="0" y="568"/>
                </a:cxn>
                <a:cxn ang="0">
                  <a:pos x="0" y="568"/>
                </a:cxn>
                <a:cxn ang="0">
                  <a:pos x="12" y="568"/>
                </a:cxn>
                <a:cxn ang="0">
                  <a:pos x="65" y="0"/>
                </a:cxn>
                <a:cxn ang="0">
                  <a:pos x="59" y="0"/>
                </a:cxn>
                <a:cxn ang="0">
                  <a:pos x="67" y="0"/>
                </a:cxn>
              </a:cxnLst>
              <a:rect l="0" t="0" r="r" b="b"/>
              <a:pathLst>
                <a:path w="67" h="568">
                  <a:moveTo>
                    <a:pt x="67" y="0"/>
                  </a:moveTo>
                  <a:lnTo>
                    <a:pt x="67" y="0"/>
                  </a:lnTo>
                  <a:lnTo>
                    <a:pt x="53" y="0"/>
                  </a:lnTo>
                  <a:lnTo>
                    <a:pt x="0" y="568"/>
                  </a:lnTo>
                  <a:lnTo>
                    <a:pt x="0" y="568"/>
                  </a:lnTo>
                  <a:lnTo>
                    <a:pt x="12" y="568"/>
                  </a:lnTo>
                  <a:lnTo>
                    <a:pt x="65" y="0"/>
                  </a:lnTo>
                  <a:lnTo>
                    <a:pt x="59" y="0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11" name="Freeform 196"/>
            <p:cNvSpPr>
              <a:spLocks/>
            </p:cNvSpPr>
            <p:nvPr/>
          </p:nvSpPr>
          <p:spPr bwMode="auto">
            <a:xfrm>
              <a:off x="4353698" y="5446504"/>
              <a:ext cx="10047" cy="4105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9"/>
                </a:cxn>
                <a:cxn ang="0">
                  <a:pos x="6" y="49"/>
                </a:cxn>
                <a:cxn ang="0">
                  <a:pos x="12" y="49"/>
                </a:cxn>
                <a:cxn ang="0">
                  <a:pos x="12" y="0"/>
                </a:cxn>
                <a:cxn ang="0">
                  <a:pos x="0" y="0"/>
                </a:cxn>
              </a:cxnLst>
              <a:rect l="0" t="0" r="r" b="b"/>
              <a:pathLst>
                <a:path w="12" h="49">
                  <a:moveTo>
                    <a:pt x="0" y="0"/>
                  </a:moveTo>
                  <a:lnTo>
                    <a:pt x="0" y="49"/>
                  </a:lnTo>
                  <a:lnTo>
                    <a:pt x="6" y="49"/>
                  </a:lnTo>
                  <a:lnTo>
                    <a:pt x="12" y="49"/>
                  </a:lnTo>
                  <a:lnTo>
                    <a:pt x="1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12" name="Freeform 197"/>
            <p:cNvSpPr>
              <a:spLocks/>
            </p:cNvSpPr>
            <p:nvPr/>
          </p:nvSpPr>
          <p:spPr bwMode="auto">
            <a:xfrm>
              <a:off x="4353698" y="5487563"/>
              <a:ext cx="10047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12" y="0"/>
                </a:cxn>
                <a:cxn ang="0">
                  <a:pos x="6" y="0"/>
                </a:cxn>
                <a:cxn ang="0">
                  <a:pos x="0" y="0"/>
                </a:cxn>
              </a:cxnLst>
              <a:rect l="0" t="0" r="r" b="b"/>
              <a:pathLst>
                <a:path w="12">
                  <a:moveTo>
                    <a:pt x="0" y="0"/>
                  </a:moveTo>
                  <a:lnTo>
                    <a:pt x="0" y="0"/>
                  </a:lnTo>
                  <a:lnTo>
                    <a:pt x="12" y="0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13" name="Freeform 198"/>
            <p:cNvSpPr>
              <a:spLocks/>
            </p:cNvSpPr>
            <p:nvPr/>
          </p:nvSpPr>
          <p:spPr bwMode="auto">
            <a:xfrm>
              <a:off x="4358722" y="4970553"/>
              <a:ext cx="133128" cy="475951"/>
            </a:xfrm>
            <a:custGeom>
              <a:avLst/>
              <a:gdLst/>
              <a:ahLst/>
              <a:cxnLst>
                <a:cxn ang="0">
                  <a:pos x="0" y="568"/>
                </a:cxn>
                <a:cxn ang="0">
                  <a:pos x="53" y="0"/>
                </a:cxn>
                <a:cxn ang="0">
                  <a:pos x="159" y="0"/>
                </a:cxn>
                <a:cxn ang="0">
                  <a:pos x="126" y="568"/>
                </a:cxn>
                <a:cxn ang="0">
                  <a:pos x="0" y="568"/>
                </a:cxn>
                <a:cxn ang="0">
                  <a:pos x="0" y="568"/>
                </a:cxn>
              </a:cxnLst>
              <a:rect l="0" t="0" r="r" b="b"/>
              <a:pathLst>
                <a:path w="159" h="568">
                  <a:moveTo>
                    <a:pt x="0" y="568"/>
                  </a:moveTo>
                  <a:lnTo>
                    <a:pt x="53" y="0"/>
                  </a:lnTo>
                  <a:lnTo>
                    <a:pt x="159" y="0"/>
                  </a:lnTo>
                  <a:lnTo>
                    <a:pt x="126" y="568"/>
                  </a:lnTo>
                  <a:lnTo>
                    <a:pt x="0" y="568"/>
                  </a:lnTo>
                  <a:lnTo>
                    <a:pt x="0" y="568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14" name="Freeform 199"/>
            <p:cNvSpPr>
              <a:spLocks/>
            </p:cNvSpPr>
            <p:nvPr/>
          </p:nvSpPr>
          <p:spPr bwMode="auto">
            <a:xfrm>
              <a:off x="4353698" y="4963850"/>
              <a:ext cx="143176" cy="489358"/>
            </a:xfrm>
            <a:custGeom>
              <a:avLst/>
              <a:gdLst/>
              <a:ahLst/>
              <a:cxnLst>
                <a:cxn ang="0">
                  <a:pos x="0" y="576"/>
                </a:cxn>
                <a:cxn ang="0">
                  <a:pos x="12" y="576"/>
                </a:cxn>
                <a:cxn ang="0">
                  <a:pos x="65" y="16"/>
                </a:cxn>
                <a:cxn ang="0">
                  <a:pos x="159" y="16"/>
                </a:cxn>
                <a:cxn ang="0">
                  <a:pos x="126" y="568"/>
                </a:cxn>
                <a:cxn ang="0">
                  <a:pos x="132" y="584"/>
                </a:cxn>
                <a:cxn ang="0">
                  <a:pos x="138" y="576"/>
                </a:cxn>
                <a:cxn ang="0">
                  <a:pos x="171" y="8"/>
                </a:cxn>
                <a:cxn ang="0">
                  <a:pos x="165" y="0"/>
                </a:cxn>
                <a:cxn ang="0">
                  <a:pos x="59" y="0"/>
                </a:cxn>
                <a:cxn ang="0">
                  <a:pos x="53" y="8"/>
                </a:cxn>
                <a:cxn ang="0">
                  <a:pos x="0" y="576"/>
                </a:cxn>
              </a:cxnLst>
              <a:rect l="0" t="0" r="r" b="b"/>
              <a:pathLst>
                <a:path w="171" h="584">
                  <a:moveTo>
                    <a:pt x="0" y="576"/>
                  </a:moveTo>
                  <a:lnTo>
                    <a:pt x="12" y="576"/>
                  </a:lnTo>
                  <a:lnTo>
                    <a:pt x="65" y="16"/>
                  </a:lnTo>
                  <a:lnTo>
                    <a:pt x="159" y="16"/>
                  </a:lnTo>
                  <a:lnTo>
                    <a:pt x="126" y="568"/>
                  </a:lnTo>
                  <a:lnTo>
                    <a:pt x="132" y="584"/>
                  </a:lnTo>
                  <a:lnTo>
                    <a:pt x="138" y="576"/>
                  </a:lnTo>
                  <a:lnTo>
                    <a:pt x="171" y="8"/>
                  </a:lnTo>
                  <a:lnTo>
                    <a:pt x="165" y="0"/>
                  </a:lnTo>
                  <a:lnTo>
                    <a:pt x="59" y="0"/>
                  </a:lnTo>
                  <a:lnTo>
                    <a:pt x="53" y="8"/>
                  </a:lnTo>
                  <a:lnTo>
                    <a:pt x="0" y="57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15" name="Freeform 200"/>
            <p:cNvSpPr>
              <a:spLocks/>
            </p:cNvSpPr>
            <p:nvPr/>
          </p:nvSpPr>
          <p:spPr bwMode="auto">
            <a:xfrm>
              <a:off x="4353698" y="5439800"/>
              <a:ext cx="110521" cy="13407"/>
            </a:xfrm>
            <a:custGeom>
              <a:avLst/>
              <a:gdLst/>
              <a:ahLst/>
              <a:cxnLst>
                <a:cxn ang="0">
                  <a:pos x="126" y="0"/>
                </a:cxn>
                <a:cxn ang="0">
                  <a:pos x="12" y="0"/>
                </a:cxn>
                <a:cxn ang="0">
                  <a:pos x="0" y="8"/>
                </a:cxn>
                <a:cxn ang="0">
                  <a:pos x="6" y="16"/>
                </a:cxn>
                <a:cxn ang="0">
                  <a:pos x="132" y="16"/>
                </a:cxn>
                <a:cxn ang="0">
                  <a:pos x="126" y="0"/>
                </a:cxn>
              </a:cxnLst>
              <a:rect l="0" t="0" r="r" b="b"/>
              <a:pathLst>
                <a:path w="132" h="16">
                  <a:moveTo>
                    <a:pt x="126" y="0"/>
                  </a:moveTo>
                  <a:lnTo>
                    <a:pt x="12" y="0"/>
                  </a:lnTo>
                  <a:lnTo>
                    <a:pt x="0" y="8"/>
                  </a:lnTo>
                  <a:lnTo>
                    <a:pt x="6" y="16"/>
                  </a:lnTo>
                  <a:lnTo>
                    <a:pt x="132" y="16"/>
                  </a:lnTo>
                  <a:lnTo>
                    <a:pt x="12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16" name="Freeform 201"/>
            <p:cNvSpPr>
              <a:spLocks/>
            </p:cNvSpPr>
            <p:nvPr/>
          </p:nvSpPr>
          <p:spPr bwMode="auto">
            <a:xfrm>
              <a:off x="4459196" y="4970553"/>
              <a:ext cx="36003" cy="475951"/>
            </a:xfrm>
            <a:custGeom>
              <a:avLst/>
              <a:gdLst/>
              <a:ahLst/>
              <a:cxnLst>
                <a:cxn ang="0">
                  <a:pos x="0" y="568"/>
                </a:cxn>
                <a:cxn ang="0">
                  <a:pos x="12" y="568"/>
                </a:cxn>
                <a:cxn ang="0">
                  <a:pos x="43" y="0"/>
                </a:cxn>
                <a:cxn ang="0">
                  <a:pos x="37" y="0"/>
                </a:cxn>
                <a:cxn ang="0">
                  <a:pos x="31" y="0"/>
                </a:cxn>
                <a:cxn ang="0">
                  <a:pos x="0" y="568"/>
                </a:cxn>
              </a:cxnLst>
              <a:rect l="0" t="0" r="r" b="b"/>
              <a:pathLst>
                <a:path w="43" h="568">
                  <a:moveTo>
                    <a:pt x="0" y="568"/>
                  </a:moveTo>
                  <a:lnTo>
                    <a:pt x="12" y="568"/>
                  </a:lnTo>
                  <a:lnTo>
                    <a:pt x="43" y="0"/>
                  </a:lnTo>
                  <a:lnTo>
                    <a:pt x="37" y="0"/>
                  </a:lnTo>
                  <a:lnTo>
                    <a:pt x="31" y="0"/>
                  </a:lnTo>
                  <a:lnTo>
                    <a:pt x="0" y="56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17" name="Freeform 202"/>
            <p:cNvSpPr>
              <a:spLocks/>
            </p:cNvSpPr>
            <p:nvPr/>
          </p:nvSpPr>
          <p:spPr bwMode="auto">
            <a:xfrm>
              <a:off x="4459196" y="4970553"/>
              <a:ext cx="37678" cy="518686"/>
            </a:xfrm>
            <a:custGeom>
              <a:avLst/>
              <a:gdLst/>
              <a:ahLst/>
              <a:cxnLst>
                <a:cxn ang="0">
                  <a:pos x="37" y="0"/>
                </a:cxn>
                <a:cxn ang="0">
                  <a:pos x="29" y="0"/>
                </a:cxn>
                <a:cxn ang="0">
                  <a:pos x="29" y="78"/>
                </a:cxn>
                <a:cxn ang="0">
                  <a:pos x="0" y="619"/>
                </a:cxn>
                <a:cxn ang="0">
                  <a:pos x="6" y="619"/>
                </a:cxn>
                <a:cxn ang="0">
                  <a:pos x="12" y="619"/>
                </a:cxn>
                <a:cxn ang="0">
                  <a:pos x="43" y="43"/>
                </a:cxn>
                <a:cxn ang="0">
                  <a:pos x="45" y="43"/>
                </a:cxn>
                <a:cxn ang="0">
                  <a:pos x="45" y="0"/>
                </a:cxn>
                <a:cxn ang="0">
                  <a:pos x="31" y="0"/>
                </a:cxn>
                <a:cxn ang="0">
                  <a:pos x="31" y="0"/>
                </a:cxn>
                <a:cxn ang="0">
                  <a:pos x="37" y="0"/>
                </a:cxn>
              </a:cxnLst>
              <a:rect l="0" t="0" r="r" b="b"/>
              <a:pathLst>
                <a:path w="45" h="619">
                  <a:moveTo>
                    <a:pt x="37" y="0"/>
                  </a:moveTo>
                  <a:lnTo>
                    <a:pt x="29" y="0"/>
                  </a:lnTo>
                  <a:lnTo>
                    <a:pt x="29" y="78"/>
                  </a:lnTo>
                  <a:lnTo>
                    <a:pt x="0" y="619"/>
                  </a:lnTo>
                  <a:lnTo>
                    <a:pt x="6" y="619"/>
                  </a:lnTo>
                  <a:lnTo>
                    <a:pt x="12" y="619"/>
                  </a:lnTo>
                  <a:lnTo>
                    <a:pt x="43" y="43"/>
                  </a:lnTo>
                  <a:lnTo>
                    <a:pt x="45" y="43"/>
                  </a:lnTo>
                  <a:lnTo>
                    <a:pt x="45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18" name="Freeform 203"/>
            <p:cNvSpPr>
              <a:spLocks/>
            </p:cNvSpPr>
            <p:nvPr/>
          </p:nvSpPr>
          <p:spPr bwMode="auto">
            <a:xfrm>
              <a:off x="4457521" y="5489239"/>
              <a:ext cx="13397" cy="0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16" y="0"/>
                </a:cxn>
                <a:cxn ang="0">
                  <a:pos x="0" y="0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8" y="0"/>
                </a:cxn>
              </a:cxnLst>
              <a:rect l="0" t="0" r="r" b="b"/>
              <a:pathLst>
                <a:path w="16">
                  <a:moveTo>
                    <a:pt x="8" y="0"/>
                  </a:moveTo>
                  <a:lnTo>
                    <a:pt x="16" y="0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19" name="Freeform 204"/>
            <p:cNvSpPr>
              <a:spLocks/>
            </p:cNvSpPr>
            <p:nvPr/>
          </p:nvSpPr>
          <p:spPr bwMode="auto">
            <a:xfrm>
              <a:off x="4457521" y="5417176"/>
              <a:ext cx="13397" cy="72063"/>
            </a:xfrm>
            <a:custGeom>
              <a:avLst/>
              <a:gdLst/>
              <a:ahLst/>
              <a:cxnLst>
                <a:cxn ang="0">
                  <a:pos x="16" y="86"/>
                </a:cxn>
                <a:cxn ang="0">
                  <a:pos x="16" y="0"/>
                </a:cxn>
                <a:cxn ang="0">
                  <a:pos x="2" y="35"/>
                </a:cxn>
                <a:cxn ang="0">
                  <a:pos x="0" y="35"/>
                </a:cxn>
                <a:cxn ang="0">
                  <a:pos x="0" y="86"/>
                </a:cxn>
                <a:cxn ang="0">
                  <a:pos x="16" y="86"/>
                </a:cxn>
              </a:cxnLst>
              <a:rect l="0" t="0" r="r" b="b"/>
              <a:pathLst>
                <a:path w="16" h="86">
                  <a:moveTo>
                    <a:pt x="16" y="86"/>
                  </a:moveTo>
                  <a:lnTo>
                    <a:pt x="16" y="0"/>
                  </a:lnTo>
                  <a:lnTo>
                    <a:pt x="2" y="35"/>
                  </a:lnTo>
                  <a:lnTo>
                    <a:pt x="0" y="35"/>
                  </a:lnTo>
                  <a:lnTo>
                    <a:pt x="0" y="86"/>
                  </a:lnTo>
                  <a:lnTo>
                    <a:pt x="16" y="8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20" name="Freeform 205"/>
            <p:cNvSpPr>
              <a:spLocks/>
            </p:cNvSpPr>
            <p:nvPr/>
          </p:nvSpPr>
          <p:spPr bwMode="auto">
            <a:xfrm>
              <a:off x="4075720" y="4777826"/>
              <a:ext cx="100474" cy="436568"/>
            </a:xfrm>
            <a:custGeom>
              <a:avLst/>
              <a:gdLst/>
              <a:ahLst/>
              <a:cxnLst>
                <a:cxn ang="0">
                  <a:pos x="0" y="521"/>
                </a:cxn>
                <a:cxn ang="0">
                  <a:pos x="11" y="521"/>
                </a:cxn>
                <a:cxn ang="0">
                  <a:pos x="120" y="0"/>
                </a:cxn>
                <a:cxn ang="0">
                  <a:pos x="114" y="0"/>
                </a:cxn>
                <a:cxn ang="0">
                  <a:pos x="108" y="0"/>
                </a:cxn>
                <a:cxn ang="0">
                  <a:pos x="0" y="521"/>
                </a:cxn>
              </a:cxnLst>
              <a:rect l="0" t="0" r="r" b="b"/>
              <a:pathLst>
                <a:path w="120" h="521">
                  <a:moveTo>
                    <a:pt x="0" y="521"/>
                  </a:moveTo>
                  <a:lnTo>
                    <a:pt x="11" y="521"/>
                  </a:lnTo>
                  <a:lnTo>
                    <a:pt x="120" y="0"/>
                  </a:lnTo>
                  <a:lnTo>
                    <a:pt x="114" y="0"/>
                  </a:lnTo>
                  <a:lnTo>
                    <a:pt x="108" y="0"/>
                  </a:lnTo>
                  <a:lnTo>
                    <a:pt x="0" y="5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21" name="Freeform 206"/>
            <p:cNvSpPr>
              <a:spLocks/>
            </p:cNvSpPr>
            <p:nvPr/>
          </p:nvSpPr>
          <p:spPr bwMode="auto">
            <a:xfrm>
              <a:off x="4075720" y="4777826"/>
              <a:ext cx="102149" cy="479303"/>
            </a:xfrm>
            <a:custGeom>
              <a:avLst/>
              <a:gdLst/>
              <a:ahLst/>
              <a:cxnLst>
                <a:cxn ang="0">
                  <a:pos x="114" y="0"/>
                </a:cxn>
                <a:cxn ang="0">
                  <a:pos x="106" y="0"/>
                </a:cxn>
                <a:cxn ang="0">
                  <a:pos x="106" y="51"/>
                </a:cxn>
                <a:cxn ang="0">
                  <a:pos x="0" y="572"/>
                </a:cxn>
                <a:cxn ang="0">
                  <a:pos x="5" y="572"/>
                </a:cxn>
                <a:cxn ang="0">
                  <a:pos x="11" y="572"/>
                </a:cxn>
                <a:cxn ang="0">
                  <a:pos x="120" y="43"/>
                </a:cxn>
                <a:cxn ang="0">
                  <a:pos x="122" y="43"/>
                </a:cxn>
                <a:cxn ang="0">
                  <a:pos x="122" y="0"/>
                </a:cxn>
                <a:cxn ang="0">
                  <a:pos x="108" y="0"/>
                </a:cxn>
                <a:cxn ang="0">
                  <a:pos x="108" y="0"/>
                </a:cxn>
                <a:cxn ang="0">
                  <a:pos x="114" y="0"/>
                </a:cxn>
              </a:cxnLst>
              <a:rect l="0" t="0" r="r" b="b"/>
              <a:pathLst>
                <a:path w="122" h="572">
                  <a:moveTo>
                    <a:pt x="114" y="0"/>
                  </a:moveTo>
                  <a:lnTo>
                    <a:pt x="106" y="0"/>
                  </a:lnTo>
                  <a:lnTo>
                    <a:pt x="106" y="51"/>
                  </a:lnTo>
                  <a:lnTo>
                    <a:pt x="0" y="572"/>
                  </a:lnTo>
                  <a:lnTo>
                    <a:pt x="5" y="572"/>
                  </a:lnTo>
                  <a:lnTo>
                    <a:pt x="11" y="572"/>
                  </a:lnTo>
                  <a:lnTo>
                    <a:pt x="120" y="43"/>
                  </a:lnTo>
                  <a:lnTo>
                    <a:pt x="122" y="43"/>
                  </a:lnTo>
                  <a:lnTo>
                    <a:pt x="122" y="0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22" name="Freeform 207"/>
            <p:cNvSpPr>
              <a:spLocks/>
            </p:cNvSpPr>
            <p:nvPr/>
          </p:nvSpPr>
          <p:spPr bwMode="auto">
            <a:xfrm>
              <a:off x="4074045" y="5257129"/>
              <a:ext cx="12559" cy="0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15" y="0"/>
                </a:cxn>
                <a:cxn ang="0">
                  <a:pos x="0" y="0"/>
                </a:cxn>
                <a:cxn ang="0">
                  <a:pos x="13" y="0"/>
                </a:cxn>
                <a:cxn ang="0">
                  <a:pos x="13" y="0"/>
                </a:cxn>
                <a:cxn ang="0">
                  <a:pos x="7" y="0"/>
                </a:cxn>
              </a:cxnLst>
              <a:rect l="0" t="0" r="r" b="b"/>
              <a:pathLst>
                <a:path w="15">
                  <a:moveTo>
                    <a:pt x="7" y="0"/>
                  </a:moveTo>
                  <a:lnTo>
                    <a:pt x="15" y="0"/>
                  </a:lnTo>
                  <a:lnTo>
                    <a:pt x="0" y="0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23" name="Freeform 208"/>
            <p:cNvSpPr>
              <a:spLocks/>
            </p:cNvSpPr>
            <p:nvPr/>
          </p:nvSpPr>
          <p:spPr bwMode="auto">
            <a:xfrm>
              <a:off x="4074045" y="5207691"/>
              <a:ext cx="12559" cy="49439"/>
            </a:xfrm>
            <a:custGeom>
              <a:avLst/>
              <a:gdLst/>
              <a:ahLst/>
              <a:cxnLst>
                <a:cxn ang="0">
                  <a:pos x="15" y="59"/>
                </a:cxn>
                <a:cxn ang="0">
                  <a:pos x="15" y="0"/>
                </a:cxn>
                <a:cxn ang="0">
                  <a:pos x="2" y="8"/>
                </a:cxn>
                <a:cxn ang="0">
                  <a:pos x="0" y="8"/>
                </a:cxn>
                <a:cxn ang="0">
                  <a:pos x="0" y="59"/>
                </a:cxn>
                <a:cxn ang="0">
                  <a:pos x="15" y="59"/>
                </a:cxn>
              </a:cxnLst>
              <a:rect l="0" t="0" r="r" b="b"/>
              <a:pathLst>
                <a:path w="15" h="59">
                  <a:moveTo>
                    <a:pt x="15" y="59"/>
                  </a:moveTo>
                  <a:lnTo>
                    <a:pt x="15" y="0"/>
                  </a:lnTo>
                  <a:lnTo>
                    <a:pt x="2" y="8"/>
                  </a:lnTo>
                  <a:lnTo>
                    <a:pt x="0" y="8"/>
                  </a:lnTo>
                  <a:lnTo>
                    <a:pt x="0" y="59"/>
                  </a:lnTo>
                  <a:lnTo>
                    <a:pt x="15" y="5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24" name="Freeform 209"/>
            <p:cNvSpPr>
              <a:spLocks/>
            </p:cNvSpPr>
            <p:nvPr/>
          </p:nvSpPr>
          <p:spPr bwMode="auto">
            <a:xfrm>
              <a:off x="3975246" y="4777826"/>
              <a:ext cx="195924" cy="436568"/>
            </a:xfrm>
            <a:custGeom>
              <a:avLst/>
              <a:gdLst/>
              <a:ahLst/>
              <a:cxnLst>
                <a:cxn ang="0">
                  <a:pos x="0" y="521"/>
                </a:cxn>
                <a:cxn ang="0">
                  <a:pos x="129" y="0"/>
                </a:cxn>
                <a:cxn ang="0">
                  <a:pos x="234" y="0"/>
                </a:cxn>
                <a:cxn ang="0">
                  <a:pos x="125" y="521"/>
                </a:cxn>
                <a:cxn ang="0">
                  <a:pos x="0" y="521"/>
                </a:cxn>
                <a:cxn ang="0">
                  <a:pos x="0" y="521"/>
                </a:cxn>
              </a:cxnLst>
              <a:rect l="0" t="0" r="r" b="b"/>
              <a:pathLst>
                <a:path w="234" h="521">
                  <a:moveTo>
                    <a:pt x="0" y="521"/>
                  </a:moveTo>
                  <a:lnTo>
                    <a:pt x="129" y="0"/>
                  </a:lnTo>
                  <a:lnTo>
                    <a:pt x="234" y="0"/>
                  </a:lnTo>
                  <a:lnTo>
                    <a:pt x="125" y="521"/>
                  </a:lnTo>
                  <a:lnTo>
                    <a:pt x="0" y="521"/>
                  </a:lnTo>
                  <a:lnTo>
                    <a:pt x="0" y="521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25" name="Freeform 210"/>
            <p:cNvSpPr>
              <a:spLocks/>
            </p:cNvSpPr>
            <p:nvPr/>
          </p:nvSpPr>
          <p:spPr bwMode="auto">
            <a:xfrm>
              <a:off x="3970222" y="4771123"/>
              <a:ext cx="205972" cy="449975"/>
            </a:xfrm>
            <a:custGeom>
              <a:avLst/>
              <a:gdLst/>
              <a:ahLst/>
              <a:cxnLst>
                <a:cxn ang="0">
                  <a:pos x="0" y="529"/>
                </a:cxn>
                <a:cxn ang="0">
                  <a:pos x="11" y="529"/>
                </a:cxn>
                <a:cxn ang="0">
                  <a:pos x="141" y="15"/>
                </a:cxn>
                <a:cxn ang="0">
                  <a:pos x="234" y="15"/>
                </a:cxn>
                <a:cxn ang="0">
                  <a:pos x="126" y="521"/>
                </a:cxn>
                <a:cxn ang="0">
                  <a:pos x="131" y="537"/>
                </a:cxn>
                <a:cxn ang="0">
                  <a:pos x="137" y="529"/>
                </a:cxn>
                <a:cxn ang="0">
                  <a:pos x="246" y="8"/>
                </a:cxn>
                <a:cxn ang="0">
                  <a:pos x="240" y="0"/>
                </a:cxn>
                <a:cxn ang="0">
                  <a:pos x="135" y="0"/>
                </a:cxn>
                <a:cxn ang="0">
                  <a:pos x="130" y="8"/>
                </a:cxn>
                <a:cxn ang="0">
                  <a:pos x="0" y="529"/>
                </a:cxn>
              </a:cxnLst>
              <a:rect l="0" t="0" r="r" b="b"/>
              <a:pathLst>
                <a:path w="246" h="537">
                  <a:moveTo>
                    <a:pt x="0" y="529"/>
                  </a:moveTo>
                  <a:lnTo>
                    <a:pt x="11" y="529"/>
                  </a:lnTo>
                  <a:lnTo>
                    <a:pt x="141" y="15"/>
                  </a:lnTo>
                  <a:lnTo>
                    <a:pt x="234" y="15"/>
                  </a:lnTo>
                  <a:lnTo>
                    <a:pt x="126" y="521"/>
                  </a:lnTo>
                  <a:lnTo>
                    <a:pt x="131" y="537"/>
                  </a:lnTo>
                  <a:lnTo>
                    <a:pt x="137" y="529"/>
                  </a:lnTo>
                  <a:lnTo>
                    <a:pt x="246" y="8"/>
                  </a:lnTo>
                  <a:lnTo>
                    <a:pt x="240" y="0"/>
                  </a:lnTo>
                  <a:lnTo>
                    <a:pt x="135" y="0"/>
                  </a:lnTo>
                  <a:lnTo>
                    <a:pt x="130" y="8"/>
                  </a:lnTo>
                  <a:lnTo>
                    <a:pt x="0" y="52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26" name="Freeform 211"/>
            <p:cNvSpPr>
              <a:spLocks/>
            </p:cNvSpPr>
            <p:nvPr/>
          </p:nvSpPr>
          <p:spPr bwMode="auto">
            <a:xfrm>
              <a:off x="3971060" y="5207021"/>
              <a:ext cx="108847" cy="14656"/>
            </a:xfrm>
            <a:custGeom>
              <a:avLst/>
              <a:gdLst/>
              <a:ahLst/>
              <a:cxnLst>
                <a:cxn ang="0">
                  <a:pos x="126" y="0"/>
                </a:cxn>
                <a:cxn ang="0">
                  <a:pos x="11" y="0"/>
                </a:cxn>
                <a:cxn ang="0">
                  <a:pos x="0" y="8"/>
                </a:cxn>
                <a:cxn ang="0">
                  <a:pos x="6" y="16"/>
                </a:cxn>
                <a:cxn ang="0">
                  <a:pos x="131" y="16"/>
                </a:cxn>
                <a:cxn ang="0">
                  <a:pos x="126" y="0"/>
                </a:cxn>
              </a:cxnLst>
              <a:rect l="0" t="0" r="r" b="b"/>
              <a:pathLst>
                <a:path w="131" h="16">
                  <a:moveTo>
                    <a:pt x="126" y="0"/>
                  </a:moveTo>
                  <a:lnTo>
                    <a:pt x="11" y="0"/>
                  </a:lnTo>
                  <a:lnTo>
                    <a:pt x="0" y="8"/>
                  </a:lnTo>
                  <a:lnTo>
                    <a:pt x="6" y="16"/>
                  </a:lnTo>
                  <a:lnTo>
                    <a:pt x="131" y="16"/>
                  </a:lnTo>
                  <a:lnTo>
                    <a:pt x="12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27" name="Freeform 212"/>
            <p:cNvSpPr>
              <a:spLocks/>
            </p:cNvSpPr>
            <p:nvPr/>
          </p:nvSpPr>
          <p:spPr bwMode="auto">
            <a:xfrm>
              <a:off x="5032316" y="4999749"/>
              <a:ext cx="200948" cy="494105"/>
            </a:xfrm>
            <a:custGeom>
              <a:avLst/>
              <a:gdLst/>
              <a:ahLst/>
              <a:cxnLst>
                <a:cxn ang="0">
                  <a:pos x="227" y="582"/>
                </a:cxn>
                <a:cxn ang="0">
                  <a:pos x="238" y="582"/>
                </a:cxn>
                <a:cxn ang="0">
                  <a:pos x="116" y="8"/>
                </a:cxn>
                <a:cxn ang="0">
                  <a:pos x="111" y="0"/>
                </a:cxn>
                <a:cxn ang="0">
                  <a:pos x="6" y="0"/>
                </a:cxn>
                <a:cxn ang="0">
                  <a:pos x="0" y="8"/>
                </a:cxn>
                <a:cxn ang="0">
                  <a:pos x="101" y="582"/>
                </a:cxn>
                <a:cxn ang="0">
                  <a:pos x="107" y="590"/>
                </a:cxn>
                <a:cxn ang="0">
                  <a:pos x="113" y="576"/>
                </a:cxn>
                <a:cxn ang="0">
                  <a:pos x="12" y="16"/>
                </a:cxn>
                <a:cxn ang="0">
                  <a:pos x="105" y="14"/>
                </a:cxn>
                <a:cxn ang="0">
                  <a:pos x="227" y="582"/>
                </a:cxn>
              </a:cxnLst>
              <a:rect l="0" t="0" r="r" b="b"/>
              <a:pathLst>
                <a:path w="238" h="590">
                  <a:moveTo>
                    <a:pt x="227" y="582"/>
                  </a:moveTo>
                  <a:lnTo>
                    <a:pt x="238" y="582"/>
                  </a:lnTo>
                  <a:lnTo>
                    <a:pt x="116" y="8"/>
                  </a:lnTo>
                  <a:lnTo>
                    <a:pt x="111" y="0"/>
                  </a:lnTo>
                  <a:lnTo>
                    <a:pt x="6" y="0"/>
                  </a:lnTo>
                  <a:lnTo>
                    <a:pt x="0" y="8"/>
                  </a:lnTo>
                  <a:lnTo>
                    <a:pt x="101" y="582"/>
                  </a:lnTo>
                  <a:lnTo>
                    <a:pt x="107" y="590"/>
                  </a:lnTo>
                  <a:lnTo>
                    <a:pt x="113" y="576"/>
                  </a:lnTo>
                  <a:lnTo>
                    <a:pt x="12" y="16"/>
                  </a:lnTo>
                  <a:lnTo>
                    <a:pt x="105" y="14"/>
                  </a:lnTo>
                  <a:lnTo>
                    <a:pt x="227" y="58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28" name="Freeform 213"/>
            <p:cNvSpPr>
              <a:spLocks/>
            </p:cNvSpPr>
            <p:nvPr/>
          </p:nvSpPr>
          <p:spPr bwMode="auto">
            <a:xfrm>
              <a:off x="5122325" y="5481291"/>
              <a:ext cx="110941" cy="12563"/>
            </a:xfrm>
            <a:custGeom>
              <a:avLst/>
              <a:gdLst/>
              <a:ahLst/>
              <a:cxnLst>
                <a:cxn ang="0">
                  <a:pos x="0" y="16"/>
                </a:cxn>
                <a:cxn ang="0">
                  <a:pos x="126" y="16"/>
                </a:cxn>
                <a:cxn ang="0">
                  <a:pos x="131" y="8"/>
                </a:cxn>
                <a:cxn ang="0">
                  <a:pos x="120" y="0"/>
                </a:cxn>
                <a:cxn ang="0">
                  <a:pos x="6" y="2"/>
                </a:cxn>
                <a:cxn ang="0">
                  <a:pos x="0" y="16"/>
                </a:cxn>
              </a:cxnLst>
              <a:rect l="0" t="0" r="r" b="b"/>
              <a:pathLst>
                <a:path w="131" h="16">
                  <a:moveTo>
                    <a:pt x="0" y="16"/>
                  </a:moveTo>
                  <a:lnTo>
                    <a:pt x="126" y="16"/>
                  </a:lnTo>
                  <a:lnTo>
                    <a:pt x="131" y="8"/>
                  </a:lnTo>
                  <a:lnTo>
                    <a:pt x="120" y="0"/>
                  </a:lnTo>
                  <a:lnTo>
                    <a:pt x="6" y="2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29" name="Freeform 214"/>
            <p:cNvSpPr>
              <a:spLocks/>
            </p:cNvSpPr>
            <p:nvPr/>
          </p:nvSpPr>
          <p:spPr bwMode="auto">
            <a:xfrm>
              <a:off x="4596929" y="5261457"/>
              <a:ext cx="782861" cy="242865"/>
            </a:xfrm>
            <a:custGeom>
              <a:avLst/>
              <a:gdLst/>
              <a:ahLst/>
              <a:cxnLst>
                <a:cxn ang="0">
                  <a:pos x="927" y="136"/>
                </a:cxn>
                <a:cxn ang="0">
                  <a:pos x="887" y="163"/>
                </a:cxn>
                <a:cxn ang="0">
                  <a:pos x="828" y="214"/>
                </a:cxn>
                <a:cxn ang="0">
                  <a:pos x="803" y="236"/>
                </a:cxn>
                <a:cxn ang="0">
                  <a:pos x="781" y="244"/>
                </a:cxn>
                <a:cxn ang="0">
                  <a:pos x="716" y="277"/>
                </a:cxn>
                <a:cxn ang="0">
                  <a:pos x="647" y="269"/>
                </a:cxn>
                <a:cxn ang="0">
                  <a:pos x="584" y="236"/>
                </a:cxn>
                <a:cxn ang="0">
                  <a:pos x="567" y="222"/>
                </a:cxn>
                <a:cxn ang="0">
                  <a:pos x="506" y="173"/>
                </a:cxn>
                <a:cxn ang="0">
                  <a:pos x="480" y="149"/>
                </a:cxn>
                <a:cxn ang="0">
                  <a:pos x="458" y="126"/>
                </a:cxn>
                <a:cxn ang="0">
                  <a:pos x="411" y="84"/>
                </a:cxn>
                <a:cxn ang="0">
                  <a:pos x="384" y="61"/>
                </a:cxn>
                <a:cxn ang="0">
                  <a:pos x="360" y="43"/>
                </a:cxn>
                <a:cxn ang="0">
                  <a:pos x="338" y="31"/>
                </a:cxn>
                <a:cxn ang="0">
                  <a:pos x="309" y="18"/>
                </a:cxn>
                <a:cxn ang="0">
                  <a:pos x="272" y="2"/>
                </a:cxn>
                <a:cxn ang="0">
                  <a:pos x="234" y="0"/>
                </a:cxn>
                <a:cxn ang="0">
                  <a:pos x="193" y="2"/>
                </a:cxn>
                <a:cxn ang="0">
                  <a:pos x="157" y="18"/>
                </a:cxn>
                <a:cxn ang="0">
                  <a:pos x="130" y="31"/>
                </a:cxn>
                <a:cxn ang="0">
                  <a:pos x="83" y="61"/>
                </a:cxn>
                <a:cxn ang="0">
                  <a:pos x="65" y="82"/>
                </a:cxn>
                <a:cxn ang="0">
                  <a:pos x="30" y="110"/>
                </a:cxn>
                <a:cxn ang="0">
                  <a:pos x="8" y="147"/>
                </a:cxn>
                <a:cxn ang="0">
                  <a:pos x="67" y="98"/>
                </a:cxn>
                <a:cxn ang="0">
                  <a:pos x="87" y="75"/>
                </a:cxn>
                <a:cxn ang="0">
                  <a:pos x="120" y="55"/>
                </a:cxn>
                <a:cxn ang="0">
                  <a:pos x="161" y="29"/>
                </a:cxn>
                <a:cxn ang="0">
                  <a:pos x="234" y="12"/>
                </a:cxn>
                <a:cxn ang="0">
                  <a:pos x="305" y="29"/>
                </a:cxn>
                <a:cxn ang="0">
                  <a:pos x="350" y="53"/>
                </a:cxn>
                <a:cxn ang="0">
                  <a:pos x="376" y="73"/>
                </a:cxn>
                <a:cxn ang="0">
                  <a:pos x="429" y="118"/>
                </a:cxn>
                <a:cxn ang="0">
                  <a:pos x="460" y="145"/>
                </a:cxn>
                <a:cxn ang="0">
                  <a:pos x="472" y="157"/>
                </a:cxn>
                <a:cxn ang="0">
                  <a:pos x="525" y="210"/>
                </a:cxn>
                <a:cxn ang="0">
                  <a:pos x="559" y="234"/>
                </a:cxn>
                <a:cxn ang="0">
                  <a:pos x="576" y="248"/>
                </a:cxn>
                <a:cxn ang="0">
                  <a:pos x="608" y="269"/>
                </a:cxn>
                <a:cxn ang="0">
                  <a:pos x="643" y="281"/>
                </a:cxn>
                <a:cxn ang="0">
                  <a:pos x="681" y="291"/>
                </a:cxn>
                <a:cxn ang="0">
                  <a:pos x="720" y="289"/>
                </a:cxn>
                <a:cxn ang="0">
                  <a:pos x="761" y="273"/>
                </a:cxn>
                <a:cxn ang="0">
                  <a:pos x="809" y="248"/>
                </a:cxn>
                <a:cxn ang="0">
                  <a:pos x="836" y="226"/>
                </a:cxn>
                <a:cxn ang="0">
                  <a:pos x="872" y="202"/>
                </a:cxn>
                <a:cxn ang="0">
                  <a:pos x="934" y="147"/>
                </a:cxn>
              </a:cxnLst>
              <a:rect l="0" t="0" r="r" b="b"/>
              <a:pathLst>
                <a:path w="934" h="291">
                  <a:moveTo>
                    <a:pt x="934" y="147"/>
                  </a:moveTo>
                  <a:lnTo>
                    <a:pt x="927" y="136"/>
                  </a:lnTo>
                  <a:lnTo>
                    <a:pt x="889" y="161"/>
                  </a:lnTo>
                  <a:lnTo>
                    <a:pt x="887" y="163"/>
                  </a:lnTo>
                  <a:lnTo>
                    <a:pt x="860" y="195"/>
                  </a:lnTo>
                  <a:lnTo>
                    <a:pt x="828" y="214"/>
                  </a:lnTo>
                  <a:lnTo>
                    <a:pt x="828" y="214"/>
                  </a:lnTo>
                  <a:lnTo>
                    <a:pt x="803" y="236"/>
                  </a:lnTo>
                  <a:lnTo>
                    <a:pt x="783" y="244"/>
                  </a:lnTo>
                  <a:lnTo>
                    <a:pt x="781" y="244"/>
                  </a:lnTo>
                  <a:lnTo>
                    <a:pt x="752" y="263"/>
                  </a:lnTo>
                  <a:lnTo>
                    <a:pt x="716" y="277"/>
                  </a:lnTo>
                  <a:lnTo>
                    <a:pt x="681" y="279"/>
                  </a:lnTo>
                  <a:lnTo>
                    <a:pt x="647" y="269"/>
                  </a:lnTo>
                  <a:lnTo>
                    <a:pt x="614" y="258"/>
                  </a:lnTo>
                  <a:lnTo>
                    <a:pt x="584" y="236"/>
                  </a:lnTo>
                  <a:lnTo>
                    <a:pt x="567" y="222"/>
                  </a:lnTo>
                  <a:lnTo>
                    <a:pt x="567" y="222"/>
                  </a:lnTo>
                  <a:lnTo>
                    <a:pt x="529" y="199"/>
                  </a:lnTo>
                  <a:lnTo>
                    <a:pt x="506" y="173"/>
                  </a:lnTo>
                  <a:lnTo>
                    <a:pt x="506" y="173"/>
                  </a:lnTo>
                  <a:lnTo>
                    <a:pt x="480" y="149"/>
                  </a:lnTo>
                  <a:lnTo>
                    <a:pt x="458" y="128"/>
                  </a:lnTo>
                  <a:lnTo>
                    <a:pt x="458" y="126"/>
                  </a:lnTo>
                  <a:lnTo>
                    <a:pt x="427" y="100"/>
                  </a:lnTo>
                  <a:lnTo>
                    <a:pt x="411" y="84"/>
                  </a:lnTo>
                  <a:lnTo>
                    <a:pt x="411" y="82"/>
                  </a:lnTo>
                  <a:lnTo>
                    <a:pt x="384" y="61"/>
                  </a:lnTo>
                  <a:lnTo>
                    <a:pt x="362" y="43"/>
                  </a:lnTo>
                  <a:lnTo>
                    <a:pt x="360" y="43"/>
                  </a:lnTo>
                  <a:lnTo>
                    <a:pt x="338" y="31"/>
                  </a:lnTo>
                  <a:lnTo>
                    <a:pt x="338" y="31"/>
                  </a:lnTo>
                  <a:lnTo>
                    <a:pt x="309" y="18"/>
                  </a:lnTo>
                  <a:lnTo>
                    <a:pt x="309" y="18"/>
                  </a:lnTo>
                  <a:lnTo>
                    <a:pt x="274" y="2"/>
                  </a:lnTo>
                  <a:lnTo>
                    <a:pt x="272" y="2"/>
                  </a:lnTo>
                  <a:lnTo>
                    <a:pt x="234" y="0"/>
                  </a:lnTo>
                  <a:lnTo>
                    <a:pt x="234" y="0"/>
                  </a:lnTo>
                  <a:lnTo>
                    <a:pt x="195" y="2"/>
                  </a:lnTo>
                  <a:lnTo>
                    <a:pt x="193" y="2"/>
                  </a:lnTo>
                  <a:lnTo>
                    <a:pt x="157" y="18"/>
                  </a:lnTo>
                  <a:lnTo>
                    <a:pt x="157" y="18"/>
                  </a:lnTo>
                  <a:lnTo>
                    <a:pt x="132" y="31"/>
                  </a:lnTo>
                  <a:lnTo>
                    <a:pt x="130" y="31"/>
                  </a:lnTo>
                  <a:lnTo>
                    <a:pt x="112" y="43"/>
                  </a:lnTo>
                  <a:lnTo>
                    <a:pt x="83" y="61"/>
                  </a:lnTo>
                  <a:lnTo>
                    <a:pt x="83" y="63"/>
                  </a:lnTo>
                  <a:lnTo>
                    <a:pt x="65" y="82"/>
                  </a:lnTo>
                  <a:lnTo>
                    <a:pt x="30" y="110"/>
                  </a:lnTo>
                  <a:lnTo>
                    <a:pt x="30" y="110"/>
                  </a:lnTo>
                  <a:lnTo>
                    <a:pt x="0" y="136"/>
                  </a:lnTo>
                  <a:lnTo>
                    <a:pt x="8" y="147"/>
                  </a:lnTo>
                  <a:lnTo>
                    <a:pt x="38" y="122"/>
                  </a:lnTo>
                  <a:lnTo>
                    <a:pt x="67" y="98"/>
                  </a:lnTo>
                  <a:lnTo>
                    <a:pt x="67" y="96"/>
                  </a:lnTo>
                  <a:lnTo>
                    <a:pt x="87" y="75"/>
                  </a:lnTo>
                  <a:lnTo>
                    <a:pt x="120" y="55"/>
                  </a:lnTo>
                  <a:lnTo>
                    <a:pt x="120" y="55"/>
                  </a:lnTo>
                  <a:lnTo>
                    <a:pt x="146" y="39"/>
                  </a:lnTo>
                  <a:lnTo>
                    <a:pt x="161" y="29"/>
                  </a:lnTo>
                  <a:lnTo>
                    <a:pt x="197" y="14"/>
                  </a:lnTo>
                  <a:lnTo>
                    <a:pt x="234" y="12"/>
                  </a:lnTo>
                  <a:lnTo>
                    <a:pt x="270" y="14"/>
                  </a:lnTo>
                  <a:lnTo>
                    <a:pt x="305" y="29"/>
                  </a:lnTo>
                  <a:lnTo>
                    <a:pt x="335" y="43"/>
                  </a:lnTo>
                  <a:lnTo>
                    <a:pt x="350" y="53"/>
                  </a:lnTo>
                  <a:lnTo>
                    <a:pt x="376" y="73"/>
                  </a:lnTo>
                  <a:lnTo>
                    <a:pt x="376" y="73"/>
                  </a:lnTo>
                  <a:lnTo>
                    <a:pt x="411" y="100"/>
                  </a:lnTo>
                  <a:lnTo>
                    <a:pt x="429" y="118"/>
                  </a:lnTo>
                  <a:lnTo>
                    <a:pt x="429" y="120"/>
                  </a:lnTo>
                  <a:lnTo>
                    <a:pt x="460" y="145"/>
                  </a:lnTo>
                  <a:lnTo>
                    <a:pt x="472" y="157"/>
                  </a:lnTo>
                  <a:lnTo>
                    <a:pt x="472" y="157"/>
                  </a:lnTo>
                  <a:lnTo>
                    <a:pt x="498" y="181"/>
                  </a:lnTo>
                  <a:lnTo>
                    <a:pt x="525" y="210"/>
                  </a:lnTo>
                  <a:lnTo>
                    <a:pt x="525" y="212"/>
                  </a:lnTo>
                  <a:lnTo>
                    <a:pt x="559" y="234"/>
                  </a:lnTo>
                  <a:lnTo>
                    <a:pt x="576" y="248"/>
                  </a:lnTo>
                  <a:lnTo>
                    <a:pt x="576" y="248"/>
                  </a:lnTo>
                  <a:lnTo>
                    <a:pt x="606" y="269"/>
                  </a:lnTo>
                  <a:lnTo>
                    <a:pt x="608" y="269"/>
                  </a:lnTo>
                  <a:lnTo>
                    <a:pt x="643" y="281"/>
                  </a:lnTo>
                  <a:lnTo>
                    <a:pt x="643" y="281"/>
                  </a:lnTo>
                  <a:lnTo>
                    <a:pt x="679" y="291"/>
                  </a:lnTo>
                  <a:lnTo>
                    <a:pt x="681" y="291"/>
                  </a:lnTo>
                  <a:lnTo>
                    <a:pt x="718" y="289"/>
                  </a:lnTo>
                  <a:lnTo>
                    <a:pt x="720" y="289"/>
                  </a:lnTo>
                  <a:lnTo>
                    <a:pt x="759" y="273"/>
                  </a:lnTo>
                  <a:lnTo>
                    <a:pt x="761" y="273"/>
                  </a:lnTo>
                  <a:lnTo>
                    <a:pt x="791" y="256"/>
                  </a:lnTo>
                  <a:lnTo>
                    <a:pt x="809" y="248"/>
                  </a:lnTo>
                  <a:lnTo>
                    <a:pt x="811" y="248"/>
                  </a:lnTo>
                  <a:lnTo>
                    <a:pt x="836" y="226"/>
                  </a:lnTo>
                  <a:lnTo>
                    <a:pt x="870" y="204"/>
                  </a:lnTo>
                  <a:lnTo>
                    <a:pt x="872" y="202"/>
                  </a:lnTo>
                  <a:lnTo>
                    <a:pt x="897" y="173"/>
                  </a:lnTo>
                  <a:lnTo>
                    <a:pt x="934" y="14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0" name="Freeform 215"/>
            <p:cNvSpPr>
              <a:spLocks/>
            </p:cNvSpPr>
            <p:nvPr/>
          </p:nvSpPr>
          <p:spPr bwMode="auto">
            <a:xfrm>
              <a:off x="4601115" y="4890880"/>
              <a:ext cx="27211" cy="29312"/>
            </a:xfrm>
            <a:custGeom>
              <a:avLst/>
              <a:gdLst/>
              <a:ahLst/>
              <a:cxnLst>
                <a:cxn ang="0">
                  <a:pos x="0" y="22"/>
                </a:cxn>
                <a:cxn ang="0">
                  <a:pos x="8" y="34"/>
                </a:cxn>
                <a:cxn ang="0">
                  <a:pos x="34" y="12"/>
                </a:cxn>
                <a:cxn ang="0">
                  <a:pos x="30" y="6"/>
                </a:cxn>
                <a:cxn ang="0">
                  <a:pos x="26" y="0"/>
                </a:cxn>
                <a:cxn ang="0">
                  <a:pos x="0" y="22"/>
                </a:cxn>
              </a:cxnLst>
              <a:rect l="0" t="0" r="r" b="b"/>
              <a:pathLst>
                <a:path w="34" h="34">
                  <a:moveTo>
                    <a:pt x="0" y="22"/>
                  </a:moveTo>
                  <a:lnTo>
                    <a:pt x="8" y="34"/>
                  </a:lnTo>
                  <a:lnTo>
                    <a:pt x="34" y="12"/>
                  </a:lnTo>
                  <a:lnTo>
                    <a:pt x="30" y="6"/>
                  </a:lnTo>
                  <a:lnTo>
                    <a:pt x="26" y="0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1" name="Freeform 216"/>
            <p:cNvSpPr>
              <a:spLocks/>
            </p:cNvSpPr>
            <p:nvPr/>
          </p:nvSpPr>
          <p:spPr bwMode="auto">
            <a:xfrm>
              <a:off x="4622047" y="4813413"/>
              <a:ext cx="246999" cy="87934"/>
            </a:xfrm>
            <a:custGeom>
              <a:avLst/>
              <a:gdLst/>
              <a:ahLst/>
              <a:cxnLst>
                <a:cxn ang="0">
                  <a:pos x="8" y="104"/>
                </a:cxn>
                <a:cxn ang="0">
                  <a:pos x="8" y="104"/>
                </a:cxn>
                <a:cxn ang="0">
                  <a:pos x="8" y="102"/>
                </a:cxn>
                <a:cxn ang="0">
                  <a:pos x="29" y="82"/>
                </a:cxn>
                <a:cxn ang="0">
                  <a:pos x="29" y="82"/>
                </a:cxn>
                <a:cxn ang="0">
                  <a:pos x="47" y="65"/>
                </a:cxn>
                <a:cxn ang="0">
                  <a:pos x="80" y="45"/>
                </a:cxn>
                <a:cxn ang="0">
                  <a:pos x="88" y="41"/>
                </a:cxn>
                <a:cxn ang="0">
                  <a:pos x="90" y="41"/>
                </a:cxn>
                <a:cxn ang="0">
                  <a:pos x="112" y="25"/>
                </a:cxn>
                <a:cxn ang="0">
                  <a:pos x="139" y="16"/>
                </a:cxn>
                <a:cxn ang="0">
                  <a:pos x="169" y="12"/>
                </a:cxn>
                <a:cxn ang="0">
                  <a:pos x="200" y="16"/>
                </a:cxn>
                <a:cxn ang="0">
                  <a:pos x="224" y="25"/>
                </a:cxn>
                <a:cxn ang="0">
                  <a:pos x="251" y="41"/>
                </a:cxn>
                <a:cxn ang="0">
                  <a:pos x="253" y="41"/>
                </a:cxn>
                <a:cxn ang="0">
                  <a:pos x="271" y="47"/>
                </a:cxn>
                <a:cxn ang="0">
                  <a:pos x="287" y="61"/>
                </a:cxn>
                <a:cxn ang="0">
                  <a:pos x="291" y="57"/>
                </a:cxn>
                <a:cxn ang="0">
                  <a:pos x="295" y="53"/>
                </a:cxn>
                <a:cxn ang="0">
                  <a:pos x="277" y="37"/>
                </a:cxn>
                <a:cxn ang="0">
                  <a:pos x="275" y="35"/>
                </a:cxn>
                <a:cxn ang="0">
                  <a:pos x="261" y="29"/>
                </a:cxn>
                <a:cxn ang="0">
                  <a:pos x="234" y="14"/>
                </a:cxn>
                <a:cxn ang="0">
                  <a:pos x="232" y="14"/>
                </a:cxn>
                <a:cxn ang="0">
                  <a:pos x="204" y="4"/>
                </a:cxn>
                <a:cxn ang="0">
                  <a:pos x="202" y="4"/>
                </a:cxn>
                <a:cxn ang="0">
                  <a:pos x="169" y="0"/>
                </a:cxn>
                <a:cxn ang="0">
                  <a:pos x="169" y="0"/>
                </a:cxn>
                <a:cxn ang="0">
                  <a:pos x="137" y="4"/>
                </a:cxn>
                <a:cxn ang="0">
                  <a:pos x="135" y="4"/>
                </a:cxn>
                <a:cxn ang="0">
                  <a:pos x="106" y="14"/>
                </a:cxn>
                <a:cxn ang="0">
                  <a:pos x="104" y="14"/>
                </a:cxn>
                <a:cxn ang="0">
                  <a:pos x="80" y="31"/>
                </a:cxn>
                <a:cxn ang="0">
                  <a:pos x="70" y="35"/>
                </a:cxn>
                <a:cxn ang="0">
                  <a:pos x="68" y="35"/>
                </a:cxn>
                <a:cxn ang="0">
                  <a:pos x="43" y="51"/>
                </a:cxn>
                <a:cxn ang="0">
                  <a:pos x="43" y="53"/>
                </a:cxn>
                <a:cxn ang="0">
                  <a:pos x="21" y="75"/>
                </a:cxn>
                <a:cxn ang="0">
                  <a:pos x="0" y="94"/>
                </a:cxn>
                <a:cxn ang="0">
                  <a:pos x="4" y="98"/>
                </a:cxn>
                <a:cxn ang="0">
                  <a:pos x="8" y="104"/>
                </a:cxn>
              </a:cxnLst>
              <a:rect l="0" t="0" r="r" b="b"/>
              <a:pathLst>
                <a:path w="295" h="104">
                  <a:moveTo>
                    <a:pt x="8" y="104"/>
                  </a:moveTo>
                  <a:lnTo>
                    <a:pt x="8" y="104"/>
                  </a:lnTo>
                  <a:lnTo>
                    <a:pt x="8" y="102"/>
                  </a:lnTo>
                  <a:lnTo>
                    <a:pt x="29" y="82"/>
                  </a:lnTo>
                  <a:lnTo>
                    <a:pt x="29" y="82"/>
                  </a:lnTo>
                  <a:lnTo>
                    <a:pt x="47" y="65"/>
                  </a:lnTo>
                  <a:lnTo>
                    <a:pt x="80" y="45"/>
                  </a:lnTo>
                  <a:lnTo>
                    <a:pt x="88" y="41"/>
                  </a:lnTo>
                  <a:lnTo>
                    <a:pt x="90" y="41"/>
                  </a:lnTo>
                  <a:lnTo>
                    <a:pt x="112" y="25"/>
                  </a:lnTo>
                  <a:lnTo>
                    <a:pt x="139" y="16"/>
                  </a:lnTo>
                  <a:lnTo>
                    <a:pt x="169" y="12"/>
                  </a:lnTo>
                  <a:lnTo>
                    <a:pt x="200" y="16"/>
                  </a:lnTo>
                  <a:lnTo>
                    <a:pt x="224" y="25"/>
                  </a:lnTo>
                  <a:lnTo>
                    <a:pt x="251" y="41"/>
                  </a:lnTo>
                  <a:lnTo>
                    <a:pt x="253" y="41"/>
                  </a:lnTo>
                  <a:lnTo>
                    <a:pt x="271" y="47"/>
                  </a:lnTo>
                  <a:lnTo>
                    <a:pt x="287" y="61"/>
                  </a:lnTo>
                  <a:lnTo>
                    <a:pt x="291" y="57"/>
                  </a:lnTo>
                  <a:lnTo>
                    <a:pt x="295" y="53"/>
                  </a:lnTo>
                  <a:lnTo>
                    <a:pt x="277" y="37"/>
                  </a:lnTo>
                  <a:lnTo>
                    <a:pt x="275" y="35"/>
                  </a:lnTo>
                  <a:lnTo>
                    <a:pt x="261" y="29"/>
                  </a:lnTo>
                  <a:lnTo>
                    <a:pt x="234" y="14"/>
                  </a:lnTo>
                  <a:lnTo>
                    <a:pt x="232" y="14"/>
                  </a:lnTo>
                  <a:lnTo>
                    <a:pt x="204" y="4"/>
                  </a:lnTo>
                  <a:lnTo>
                    <a:pt x="202" y="4"/>
                  </a:lnTo>
                  <a:lnTo>
                    <a:pt x="169" y="0"/>
                  </a:lnTo>
                  <a:lnTo>
                    <a:pt x="169" y="0"/>
                  </a:lnTo>
                  <a:lnTo>
                    <a:pt x="137" y="4"/>
                  </a:lnTo>
                  <a:lnTo>
                    <a:pt x="135" y="4"/>
                  </a:lnTo>
                  <a:lnTo>
                    <a:pt x="106" y="14"/>
                  </a:lnTo>
                  <a:lnTo>
                    <a:pt x="104" y="14"/>
                  </a:lnTo>
                  <a:lnTo>
                    <a:pt x="80" y="31"/>
                  </a:lnTo>
                  <a:lnTo>
                    <a:pt x="70" y="35"/>
                  </a:lnTo>
                  <a:lnTo>
                    <a:pt x="68" y="35"/>
                  </a:lnTo>
                  <a:lnTo>
                    <a:pt x="43" y="51"/>
                  </a:lnTo>
                  <a:lnTo>
                    <a:pt x="43" y="53"/>
                  </a:lnTo>
                  <a:lnTo>
                    <a:pt x="21" y="75"/>
                  </a:lnTo>
                  <a:lnTo>
                    <a:pt x="0" y="94"/>
                  </a:lnTo>
                  <a:lnTo>
                    <a:pt x="4" y="98"/>
                  </a:lnTo>
                  <a:lnTo>
                    <a:pt x="8" y="10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2" name="Freeform 217"/>
            <p:cNvSpPr>
              <a:spLocks/>
            </p:cNvSpPr>
            <p:nvPr/>
          </p:nvSpPr>
          <p:spPr bwMode="auto">
            <a:xfrm>
              <a:off x="4862766" y="4857381"/>
              <a:ext cx="389338" cy="163306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0" y="10"/>
                </a:cxn>
                <a:cxn ang="0">
                  <a:pos x="0" y="12"/>
                </a:cxn>
                <a:cxn ang="0">
                  <a:pos x="31" y="37"/>
                </a:cxn>
                <a:cxn ang="0">
                  <a:pos x="43" y="49"/>
                </a:cxn>
                <a:cxn ang="0">
                  <a:pos x="43" y="51"/>
                </a:cxn>
                <a:cxn ang="0">
                  <a:pos x="77" y="77"/>
                </a:cxn>
                <a:cxn ang="0">
                  <a:pos x="80" y="81"/>
                </a:cxn>
                <a:cxn ang="0">
                  <a:pos x="102" y="102"/>
                </a:cxn>
                <a:cxn ang="0">
                  <a:pos x="126" y="128"/>
                </a:cxn>
                <a:cxn ang="0">
                  <a:pos x="126" y="130"/>
                </a:cxn>
                <a:cxn ang="0">
                  <a:pos x="151" y="147"/>
                </a:cxn>
                <a:cxn ang="0">
                  <a:pos x="191" y="177"/>
                </a:cxn>
                <a:cxn ang="0">
                  <a:pos x="193" y="177"/>
                </a:cxn>
                <a:cxn ang="0">
                  <a:pos x="222" y="187"/>
                </a:cxn>
                <a:cxn ang="0">
                  <a:pos x="224" y="187"/>
                </a:cxn>
                <a:cxn ang="0">
                  <a:pos x="256" y="195"/>
                </a:cxn>
                <a:cxn ang="0">
                  <a:pos x="256" y="195"/>
                </a:cxn>
                <a:cxn ang="0">
                  <a:pos x="285" y="191"/>
                </a:cxn>
                <a:cxn ang="0">
                  <a:pos x="287" y="191"/>
                </a:cxn>
                <a:cxn ang="0">
                  <a:pos x="320" y="181"/>
                </a:cxn>
                <a:cxn ang="0">
                  <a:pos x="322" y="181"/>
                </a:cxn>
                <a:cxn ang="0">
                  <a:pos x="348" y="165"/>
                </a:cxn>
                <a:cxn ang="0">
                  <a:pos x="362" y="159"/>
                </a:cxn>
                <a:cxn ang="0">
                  <a:pos x="364" y="157"/>
                </a:cxn>
                <a:cxn ang="0">
                  <a:pos x="378" y="146"/>
                </a:cxn>
                <a:cxn ang="0">
                  <a:pos x="411" y="122"/>
                </a:cxn>
                <a:cxn ang="0">
                  <a:pos x="411" y="120"/>
                </a:cxn>
                <a:cxn ang="0">
                  <a:pos x="431" y="100"/>
                </a:cxn>
                <a:cxn ang="0">
                  <a:pos x="466" y="75"/>
                </a:cxn>
                <a:cxn ang="0">
                  <a:pos x="458" y="63"/>
                </a:cxn>
                <a:cxn ang="0">
                  <a:pos x="429" y="85"/>
                </a:cxn>
                <a:cxn ang="0">
                  <a:pos x="429" y="87"/>
                </a:cxn>
                <a:cxn ang="0">
                  <a:pos x="409" y="106"/>
                </a:cxn>
                <a:cxn ang="0">
                  <a:pos x="378" y="128"/>
                </a:cxn>
                <a:cxn ang="0">
                  <a:pos x="378" y="130"/>
                </a:cxn>
                <a:cxn ang="0">
                  <a:pos x="358" y="147"/>
                </a:cxn>
                <a:cxn ang="0">
                  <a:pos x="340" y="153"/>
                </a:cxn>
                <a:cxn ang="0">
                  <a:pos x="338" y="153"/>
                </a:cxn>
                <a:cxn ang="0">
                  <a:pos x="315" y="169"/>
                </a:cxn>
                <a:cxn ang="0">
                  <a:pos x="283" y="179"/>
                </a:cxn>
                <a:cxn ang="0">
                  <a:pos x="256" y="183"/>
                </a:cxn>
                <a:cxn ang="0">
                  <a:pos x="232" y="177"/>
                </a:cxn>
                <a:cxn ang="0">
                  <a:pos x="198" y="165"/>
                </a:cxn>
                <a:cxn ang="0">
                  <a:pos x="159" y="136"/>
                </a:cxn>
                <a:cxn ang="0">
                  <a:pos x="159" y="136"/>
                </a:cxn>
                <a:cxn ang="0">
                  <a:pos x="130" y="116"/>
                </a:cxn>
                <a:cxn ang="0">
                  <a:pos x="110" y="94"/>
                </a:cxn>
                <a:cxn ang="0">
                  <a:pos x="110" y="94"/>
                </a:cxn>
                <a:cxn ang="0">
                  <a:pos x="88" y="73"/>
                </a:cxn>
                <a:cxn ang="0">
                  <a:pos x="88" y="73"/>
                </a:cxn>
                <a:cxn ang="0">
                  <a:pos x="69" y="55"/>
                </a:cxn>
                <a:cxn ang="0">
                  <a:pos x="69" y="53"/>
                </a:cxn>
                <a:cxn ang="0">
                  <a:pos x="43" y="33"/>
                </a:cxn>
                <a:cxn ang="0">
                  <a:pos x="29" y="20"/>
                </a:cxn>
                <a:cxn ang="0">
                  <a:pos x="29" y="18"/>
                </a:cxn>
                <a:cxn ang="0">
                  <a:pos x="8" y="0"/>
                </a:cxn>
                <a:cxn ang="0">
                  <a:pos x="4" y="6"/>
                </a:cxn>
                <a:cxn ang="0">
                  <a:pos x="0" y="10"/>
                </a:cxn>
              </a:cxnLst>
              <a:rect l="0" t="0" r="r" b="b"/>
              <a:pathLst>
                <a:path w="466" h="195">
                  <a:moveTo>
                    <a:pt x="0" y="10"/>
                  </a:moveTo>
                  <a:lnTo>
                    <a:pt x="0" y="10"/>
                  </a:lnTo>
                  <a:lnTo>
                    <a:pt x="0" y="12"/>
                  </a:lnTo>
                  <a:lnTo>
                    <a:pt x="31" y="37"/>
                  </a:lnTo>
                  <a:lnTo>
                    <a:pt x="43" y="49"/>
                  </a:lnTo>
                  <a:lnTo>
                    <a:pt x="43" y="51"/>
                  </a:lnTo>
                  <a:lnTo>
                    <a:pt x="77" y="77"/>
                  </a:lnTo>
                  <a:lnTo>
                    <a:pt x="80" y="81"/>
                  </a:lnTo>
                  <a:lnTo>
                    <a:pt x="102" y="102"/>
                  </a:lnTo>
                  <a:lnTo>
                    <a:pt x="126" y="128"/>
                  </a:lnTo>
                  <a:lnTo>
                    <a:pt x="126" y="130"/>
                  </a:lnTo>
                  <a:lnTo>
                    <a:pt x="151" y="147"/>
                  </a:lnTo>
                  <a:lnTo>
                    <a:pt x="191" y="177"/>
                  </a:lnTo>
                  <a:lnTo>
                    <a:pt x="193" y="177"/>
                  </a:lnTo>
                  <a:lnTo>
                    <a:pt x="222" y="187"/>
                  </a:lnTo>
                  <a:lnTo>
                    <a:pt x="224" y="187"/>
                  </a:lnTo>
                  <a:lnTo>
                    <a:pt x="256" y="195"/>
                  </a:lnTo>
                  <a:lnTo>
                    <a:pt x="256" y="195"/>
                  </a:lnTo>
                  <a:lnTo>
                    <a:pt x="285" y="191"/>
                  </a:lnTo>
                  <a:lnTo>
                    <a:pt x="287" y="191"/>
                  </a:lnTo>
                  <a:lnTo>
                    <a:pt x="320" y="181"/>
                  </a:lnTo>
                  <a:lnTo>
                    <a:pt x="322" y="181"/>
                  </a:lnTo>
                  <a:lnTo>
                    <a:pt x="348" y="165"/>
                  </a:lnTo>
                  <a:lnTo>
                    <a:pt x="362" y="159"/>
                  </a:lnTo>
                  <a:lnTo>
                    <a:pt x="364" y="157"/>
                  </a:lnTo>
                  <a:lnTo>
                    <a:pt x="378" y="146"/>
                  </a:lnTo>
                  <a:lnTo>
                    <a:pt x="411" y="122"/>
                  </a:lnTo>
                  <a:lnTo>
                    <a:pt x="411" y="120"/>
                  </a:lnTo>
                  <a:lnTo>
                    <a:pt x="431" y="100"/>
                  </a:lnTo>
                  <a:lnTo>
                    <a:pt x="466" y="75"/>
                  </a:lnTo>
                  <a:lnTo>
                    <a:pt x="458" y="63"/>
                  </a:lnTo>
                  <a:lnTo>
                    <a:pt x="429" y="85"/>
                  </a:lnTo>
                  <a:lnTo>
                    <a:pt x="429" y="87"/>
                  </a:lnTo>
                  <a:lnTo>
                    <a:pt x="409" y="106"/>
                  </a:lnTo>
                  <a:lnTo>
                    <a:pt x="378" y="128"/>
                  </a:lnTo>
                  <a:lnTo>
                    <a:pt x="378" y="130"/>
                  </a:lnTo>
                  <a:lnTo>
                    <a:pt x="358" y="147"/>
                  </a:lnTo>
                  <a:lnTo>
                    <a:pt x="340" y="153"/>
                  </a:lnTo>
                  <a:lnTo>
                    <a:pt x="338" y="153"/>
                  </a:lnTo>
                  <a:lnTo>
                    <a:pt x="315" y="169"/>
                  </a:lnTo>
                  <a:lnTo>
                    <a:pt x="283" y="179"/>
                  </a:lnTo>
                  <a:lnTo>
                    <a:pt x="256" y="183"/>
                  </a:lnTo>
                  <a:lnTo>
                    <a:pt x="232" y="177"/>
                  </a:lnTo>
                  <a:lnTo>
                    <a:pt x="198" y="165"/>
                  </a:lnTo>
                  <a:lnTo>
                    <a:pt x="159" y="136"/>
                  </a:lnTo>
                  <a:lnTo>
                    <a:pt x="159" y="136"/>
                  </a:lnTo>
                  <a:lnTo>
                    <a:pt x="130" y="116"/>
                  </a:lnTo>
                  <a:lnTo>
                    <a:pt x="110" y="94"/>
                  </a:lnTo>
                  <a:lnTo>
                    <a:pt x="110" y="94"/>
                  </a:lnTo>
                  <a:lnTo>
                    <a:pt x="88" y="73"/>
                  </a:lnTo>
                  <a:lnTo>
                    <a:pt x="88" y="73"/>
                  </a:lnTo>
                  <a:lnTo>
                    <a:pt x="69" y="55"/>
                  </a:lnTo>
                  <a:lnTo>
                    <a:pt x="69" y="53"/>
                  </a:lnTo>
                  <a:lnTo>
                    <a:pt x="43" y="33"/>
                  </a:lnTo>
                  <a:lnTo>
                    <a:pt x="29" y="20"/>
                  </a:lnTo>
                  <a:lnTo>
                    <a:pt x="29" y="18"/>
                  </a:lnTo>
                  <a:lnTo>
                    <a:pt x="8" y="0"/>
                  </a:lnTo>
                  <a:lnTo>
                    <a:pt x="4" y="6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3" name="Freeform 218"/>
            <p:cNvSpPr>
              <a:spLocks/>
            </p:cNvSpPr>
            <p:nvPr/>
          </p:nvSpPr>
          <p:spPr bwMode="auto">
            <a:xfrm>
              <a:off x="4818810" y="4777822"/>
              <a:ext cx="37678" cy="479449"/>
            </a:xfrm>
            <a:custGeom>
              <a:avLst/>
              <a:gdLst/>
              <a:ahLst/>
              <a:cxnLst>
                <a:cxn ang="0">
                  <a:pos x="47" y="521"/>
                </a:cxn>
                <a:cxn ang="0">
                  <a:pos x="0" y="0"/>
                </a:cxn>
                <a:cxn ang="0">
                  <a:pos x="0" y="43"/>
                </a:cxn>
                <a:cxn ang="0">
                  <a:pos x="47" y="572"/>
                </a:cxn>
                <a:cxn ang="0">
                  <a:pos x="47" y="521"/>
                </a:cxn>
                <a:cxn ang="0">
                  <a:pos x="47" y="521"/>
                </a:cxn>
              </a:cxnLst>
              <a:rect l="0" t="0" r="r" b="b"/>
              <a:pathLst>
                <a:path w="47" h="572">
                  <a:moveTo>
                    <a:pt x="47" y="521"/>
                  </a:moveTo>
                  <a:lnTo>
                    <a:pt x="0" y="0"/>
                  </a:lnTo>
                  <a:lnTo>
                    <a:pt x="0" y="43"/>
                  </a:lnTo>
                  <a:lnTo>
                    <a:pt x="47" y="572"/>
                  </a:lnTo>
                  <a:lnTo>
                    <a:pt x="47" y="521"/>
                  </a:lnTo>
                  <a:lnTo>
                    <a:pt x="47" y="52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4" name="Freeform 219"/>
            <p:cNvSpPr>
              <a:spLocks/>
            </p:cNvSpPr>
            <p:nvPr/>
          </p:nvSpPr>
          <p:spPr bwMode="auto">
            <a:xfrm>
              <a:off x="4812530" y="4777822"/>
              <a:ext cx="50238" cy="437576"/>
            </a:xfrm>
            <a:custGeom>
              <a:avLst/>
              <a:gdLst/>
              <a:ahLst/>
              <a:cxnLst>
                <a:cxn ang="0">
                  <a:pos x="47" y="521"/>
                </a:cxn>
                <a:cxn ang="0">
                  <a:pos x="59" y="521"/>
                </a:cxn>
                <a:cxn ang="0">
                  <a:pos x="12" y="0"/>
                </a:cxn>
                <a:cxn ang="0">
                  <a:pos x="6" y="0"/>
                </a:cxn>
                <a:cxn ang="0">
                  <a:pos x="0" y="0"/>
                </a:cxn>
                <a:cxn ang="0">
                  <a:pos x="47" y="521"/>
                </a:cxn>
              </a:cxnLst>
              <a:rect l="0" t="0" r="r" b="b"/>
              <a:pathLst>
                <a:path w="59" h="521">
                  <a:moveTo>
                    <a:pt x="47" y="521"/>
                  </a:moveTo>
                  <a:lnTo>
                    <a:pt x="59" y="521"/>
                  </a:lnTo>
                  <a:lnTo>
                    <a:pt x="12" y="0"/>
                  </a:lnTo>
                  <a:lnTo>
                    <a:pt x="6" y="0"/>
                  </a:lnTo>
                  <a:lnTo>
                    <a:pt x="0" y="0"/>
                  </a:lnTo>
                  <a:lnTo>
                    <a:pt x="47" y="5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5" name="Freeform 220"/>
            <p:cNvSpPr>
              <a:spLocks/>
            </p:cNvSpPr>
            <p:nvPr/>
          </p:nvSpPr>
          <p:spPr bwMode="auto">
            <a:xfrm>
              <a:off x="4810437" y="4777822"/>
              <a:ext cx="52330" cy="479449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43"/>
                </a:cxn>
                <a:cxn ang="0">
                  <a:pos x="2" y="43"/>
                </a:cxn>
                <a:cxn ang="0">
                  <a:pos x="49" y="572"/>
                </a:cxn>
                <a:cxn ang="0">
                  <a:pos x="55" y="572"/>
                </a:cxn>
                <a:cxn ang="0">
                  <a:pos x="61" y="572"/>
                </a:cxn>
                <a:cxn ang="0">
                  <a:pos x="16" y="64"/>
                </a:cxn>
                <a:cxn ang="0">
                  <a:pos x="16" y="0"/>
                </a:cxn>
                <a:cxn ang="0">
                  <a:pos x="8" y="0"/>
                </a:cxn>
                <a:cxn ang="0">
                  <a:pos x="14" y="0"/>
                </a:cxn>
              </a:cxnLst>
              <a:rect l="0" t="0" r="r" b="b"/>
              <a:pathLst>
                <a:path w="61" h="572">
                  <a:moveTo>
                    <a:pt x="14" y="0"/>
                  </a:moveTo>
                  <a:lnTo>
                    <a:pt x="14" y="0"/>
                  </a:lnTo>
                  <a:lnTo>
                    <a:pt x="0" y="0"/>
                  </a:lnTo>
                  <a:lnTo>
                    <a:pt x="0" y="43"/>
                  </a:lnTo>
                  <a:lnTo>
                    <a:pt x="2" y="43"/>
                  </a:lnTo>
                  <a:lnTo>
                    <a:pt x="49" y="572"/>
                  </a:lnTo>
                  <a:lnTo>
                    <a:pt x="55" y="572"/>
                  </a:lnTo>
                  <a:lnTo>
                    <a:pt x="61" y="572"/>
                  </a:lnTo>
                  <a:lnTo>
                    <a:pt x="16" y="64"/>
                  </a:lnTo>
                  <a:lnTo>
                    <a:pt x="16" y="0"/>
                  </a:lnTo>
                  <a:lnTo>
                    <a:pt x="8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6" name="Freeform 221"/>
            <p:cNvSpPr>
              <a:spLocks/>
            </p:cNvSpPr>
            <p:nvPr/>
          </p:nvSpPr>
          <p:spPr bwMode="auto">
            <a:xfrm>
              <a:off x="4850208" y="5257270"/>
              <a:ext cx="14653" cy="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2" y="0"/>
                </a:cxn>
                <a:cxn ang="0">
                  <a:pos x="16" y="0"/>
                </a:cxn>
                <a:cxn ang="0">
                  <a:pos x="0" y="0"/>
                </a:cxn>
                <a:cxn ang="0">
                  <a:pos x="8" y="0"/>
                </a:cxn>
                <a:cxn ang="0">
                  <a:pos x="2" y="0"/>
                </a:cxn>
              </a:cxnLst>
              <a:rect l="0" t="0" r="r" b="b"/>
              <a:pathLst>
                <a:path w="16">
                  <a:moveTo>
                    <a:pt x="2" y="0"/>
                  </a:moveTo>
                  <a:lnTo>
                    <a:pt x="2" y="0"/>
                  </a:lnTo>
                  <a:lnTo>
                    <a:pt x="16" y="0"/>
                  </a:lnTo>
                  <a:lnTo>
                    <a:pt x="0" y="0"/>
                  </a:lnTo>
                  <a:lnTo>
                    <a:pt x="8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7" name="Freeform 222"/>
            <p:cNvSpPr>
              <a:spLocks/>
            </p:cNvSpPr>
            <p:nvPr/>
          </p:nvSpPr>
          <p:spPr bwMode="auto">
            <a:xfrm>
              <a:off x="4850208" y="5196553"/>
              <a:ext cx="14653" cy="60716"/>
            </a:xfrm>
            <a:custGeom>
              <a:avLst/>
              <a:gdLst/>
              <a:ahLst/>
              <a:cxnLst>
                <a:cxn ang="0">
                  <a:pos x="16" y="73"/>
                </a:cxn>
                <a:cxn ang="0">
                  <a:pos x="16" y="22"/>
                </a:cxn>
                <a:cxn ang="0">
                  <a:pos x="14" y="22"/>
                </a:cxn>
                <a:cxn ang="0">
                  <a:pos x="0" y="0"/>
                </a:cxn>
                <a:cxn ang="0">
                  <a:pos x="0" y="73"/>
                </a:cxn>
                <a:cxn ang="0">
                  <a:pos x="16" y="73"/>
                </a:cxn>
              </a:cxnLst>
              <a:rect l="0" t="0" r="r" b="b"/>
              <a:pathLst>
                <a:path w="16" h="73">
                  <a:moveTo>
                    <a:pt x="16" y="73"/>
                  </a:moveTo>
                  <a:lnTo>
                    <a:pt x="16" y="22"/>
                  </a:lnTo>
                  <a:lnTo>
                    <a:pt x="14" y="22"/>
                  </a:lnTo>
                  <a:lnTo>
                    <a:pt x="0" y="0"/>
                  </a:lnTo>
                  <a:lnTo>
                    <a:pt x="0" y="73"/>
                  </a:lnTo>
                  <a:lnTo>
                    <a:pt x="16" y="7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8" name="Freeform 223"/>
            <p:cNvSpPr>
              <a:spLocks/>
            </p:cNvSpPr>
            <p:nvPr/>
          </p:nvSpPr>
          <p:spPr bwMode="auto">
            <a:xfrm>
              <a:off x="4730894" y="4813413"/>
              <a:ext cx="125592" cy="441762"/>
            </a:xfrm>
            <a:custGeom>
              <a:avLst/>
              <a:gdLst/>
              <a:ahLst/>
              <a:cxnLst>
                <a:cxn ang="0">
                  <a:pos x="152" y="527"/>
                </a:cxn>
                <a:cxn ang="0">
                  <a:pos x="105" y="0"/>
                </a:cxn>
                <a:cxn ang="0">
                  <a:pos x="0" y="0"/>
                </a:cxn>
                <a:cxn ang="0">
                  <a:pos x="26" y="527"/>
                </a:cxn>
                <a:cxn ang="0">
                  <a:pos x="152" y="527"/>
                </a:cxn>
                <a:cxn ang="0">
                  <a:pos x="152" y="527"/>
                </a:cxn>
              </a:cxnLst>
              <a:rect l="0" t="0" r="r" b="b"/>
              <a:pathLst>
                <a:path w="152" h="527">
                  <a:moveTo>
                    <a:pt x="152" y="527"/>
                  </a:moveTo>
                  <a:lnTo>
                    <a:pt x="105" y="0"/>
                  </a:lnTo>
                  <a:lnTo>
                    <a:pt x="0" y="0"/>
                  </a:lnTo>
                  <a:lnTo>
                    <a:pt x="26" y="527"/>
                  </a:lnTo>
                  <a:lnTo>
                    <a:pt x="152" y="527"/>
                  </a:lnTo>
                  <a:lnTo>
                    <a:pt x="152" y="52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9" name="Freeform 224"/>
            <p:cNvSpPr>
              <a:spLocks/>
            </p:cNvSpPr>
            <p:nvPr/>
          </p:nvSpPr>
          <p:spPr bwMode="auto">
            <a:xfrm>
              <a:off x="4726708" y="4807132"/>
              <a:ext cx="136059" cy="454325"/>
            </a:xfrm>
            <a:custGeom>
              <a:avLst/>
              <a:gdLst/>
              <a:ahLst/>
              <a:cxnLst>
                <a:cxn ang="0">
                  <a:pos x="151" y="535"/>
                </a:cxn>
                <a:cxn ang="0">
                  <a:pos x="163" y="535"/>
                </a:cxn>
                <a:cxn ang="0">
                  <a:pos x="116" y="8"/>
                </a:cxn>
                <a:cxn ang="0">
                  <a:pos x="110" y="0"/>
                </a:cxn>
                <a:cxn ang="0">
                  <a:pos x="5" y="0"/>
                </a:cxn>
                <a:cxn ang="0">
                  <a:pos x="0" y="8"/>
                </a:cxn>
                <a:cxn ang="0">
                  <a:pos x="25" y="535"/>
                </a:cxn>
                <a:cxn ang="0">
                  <a:pos x="31" y="543"/>
                </a:cxn>
                <a:cxn ang="0">
                  <a:pos x="37" y="529"/>
                </a:cxn>
                <a:cxn ang="0">
                  <a:pos x="11" y="16"/>
                </a:cxn>
                <a:cxn ang="0">
                  <a:pos x="104" y="14"/>
                </a:cxn>
                <a:cxn ang="0">
                  <a:pos x="151" y="535"/>
                </a:cxn>
              </a:cxnLst>
              <a:rect l="0" t="0" r="r" b="b"/>
              <a:pathLst>
                <a:path w="163" h="543">
                  <a:moveTo>
                    <a:pt x="151" y="535"/>
                  </a:moveTo>
                  <a:lnTo>
                    <a:pt x="163" y="535"/>
                  </a:lnTo>
                  <a:lnTo>
                    <a:pt x="116" y="8"/>
                  </a:lnTo>
                  <a:lnTo>
                    <a:pt x="110" y="0"/>
                  </a:lnTo>
                  <a:lnTo>
                    <a:pt x="5" y="0"/>
                  </a:lnTo>
                  <a:lnTo>
                    <a:pt x="0" y="8"/>
                  </a:lnTo>
                  <a:lnTo>
                    <a:pt x="25" y="535"/>
                  </a:lnTo>
                  <a:lnTo>
                    <a:pt x="31" y="543"/>
                  </a:lnTo>
                  <a:lnTo>
                    <a:pt x="37" y="529"/>
                  </a:lnTo>
                  <a:lnTo>
                    <a:pt x="11" y="16"/>
                  </a:lnTo>
                  <a:lnTo>
                    <a:pt x="104" y="14"/>
                  </a:lnTo>
                  <a:lnTo>
                    <a:pt x="151" y="53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40" name="Freeform 225"/>
            <p:cNvSpPr>
              <a:spLocks/>
            </p:cNvSpPr>
            <p:nvPr/>
          </p:nvSpPr>
          <p:spPr bwMode="auto">
            <a:xfrm>
              <a:off x="4751827" y="5248896"/>
              <a:ext cx="110941" cy="12563"/>
            </a:xfrm>
            <a:custGeom>
              <a:avLst/>
              <a:gdLst/>
              <a:ahLst/>
              <a:cxnLst>
                <a:cxn ang="0">
                  <a:pos x="0" y="16"/>
                </a:cxn>
                <a:cxn ang="0">
                  <a:pos x="126" y="16"/>
                </a:cxn>
                <a:cxn ang="0">
                  <a:pos x="132" y="8"/>
                </a:cxn>
                <a:cxn ang="0">
                  <a:pos x="120" y="0"/>
                </a:cxn>
                <a:cxn ang="0">
                  <a:pos x="6" y="2"/>
                </a:cxn>
                <a:cxn ang="0">
                  <a:pos x="0" y="16"/>
                </a:cxn>
              </a:cxnLst>
              <a:rect l="0" t="0" r="r" b="b"/>
              <a:pathLst>
                <a:path w="132" h="16">
                  <a:moveTo>
                    <a:pt x="0" y="16"/>
                  </a:moveTo>
                  <a:lnTo>
                    <a:pt x="126" y="16"/>
                  </a:lnTo>
                  <a:lnTo>
                    <a:pt x="132" y="8"/>
                  </a:lnTo>
                  <a:lnTo>
                    <a:pt x="120" y="0"/>
                  </a:lnTo>
                  <a:lnTo>
                    <a:pt x="6" y="2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41" name="Freeform 226"/>
            <p:cNvSpPr>
              <a:spLocks/>
            </p:cNvSpPr>
            <p:nvPr/>
          </p:nvSpPr>
          <p:spPr bwMode="auto">
            <a:xfrm>
              <a:off x="5032316" y="4970438"/>
              <a:ext cx="96287" cy="517134"/>
            </a:xfrm>
            <a:custGeom>
              <a:avLst/>
              <a:gdLst/>
              <a:ahLst/>
              <a:cxnLst>
                <a:cxn ang="0">
                  <a:pos x="103" y="617"/>
                </a:cxn>
                <a:cxn ang="0">
                  <a:pos x="115" y="617"/>
                </a:cxn>
                <a:cxn ang="0">
                  <a:pos x="16" y="53"/>
                </a:cxn>
                <a:cxn ang="0">
                  <a:pos x="16" y="0"/>
                </a:cxn>
                <a:cxn ang="0">
                  <a:pos x="8" y="0"/>
                </a:cxn>
                <a:cxn ang="0">
                  <a:pos x="0" y="0"/>
                </a:cxn>
                <a:cxn ang="0">
                  <a:pos x="0" y="43"/>
                </a:cxn>
                <a:cxn ang="0">
                  <a:pos x="2" y="43"/>
                </a:cxn>
                <a:cxn ang="0">
                  <a:pos x="103" y="617"/>
                </a:cxn>
              </a:cxnLst>
              <a:rect l="0" t="0" r="r" b="b"/>
              <a:pathLst>
                <a:path w="115" h="617">
                  <a:moveTo>
                    <a:pt x="103" y="617"/>
                  </a:moveTo>
                  <a:lnTo>
                    <a:pt x="115" y="617"/>
                  </a:lnTo>
                  <a:lnTo>
                    <a:pt x="16" y="53"/>
                  </a:lnTo>
                  <a:lnTo>
                    <a:pt x="16" y="0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43"/>
                  </a:lnTo>
                  <a:lnTo>
                    <a:pt x="2" y="43"/>
                  </a:lnTo>
                  <a:lnTo>
                    <a:pt x="103" y="6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42" name="Freeform 227"/>
            <p:cNvSpPr>
              <a:spLocks/>
            </p:cNvSpPr>
            <p:nvPr/>
          </p:nvSpPr>
          <p:spPr bwMode="auto">
            <a:xfrm>
              <a:off x="5032316" y="4970438"/>
              <a:ext cx="96287" cy="475261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2" y="0"/>
                </a:cxn>
                <a:cxn ang="0">
                  <a:pos x="103" y="568"/>
                </a:cxn>
                <a:cxn ang="0">
                  <a:pos x="115" y="568"/>
                </a:cxn>
                <a:cxn ang="0">
                  <a:pos x="115" y="568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8" y="0"/>
                </a:cxn>
              </a:cxnLst>
              <a:rect l="0" t="0" r="r" b="b"/>
              <a:pathLst>
                <a:path w="115" h="568">
                  <a:moveTo>
                    <a:pt x="8" y="0"/>
                  </a:moveTo>
                  <a:lnTo>
                    <a:pt x="2" y="0"/>
                  </a:lnTo>
                  <a:lnTo>
                    <a:pt x="103" y="568"/>
                  </a:lnTo>
                  <a:lnTo>
                    <a:pt x="115" y="568"/>
                  </a:lnTo>
                  <a:lnTo>
                    <a:pt x="115" y="568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43" name="Freeform 228"/>
            <p:cNvSpPr>
              <a:spLocks/>
            </p:cNvSpPr>
            <p:nvPr/>
          </p:nvSpPr>
          <p:spPr bwMode="auto">
            <a:xfrm>
              <a:off x="5118139" y="5445700"/>
              <a:ext cx="10466" cy="4187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9"/>
                </a:cxn>
                <a:cxn ang="0">
                  <a:pos x="6" y="49"/>
                </a:cxn>
                <a:cxn ang="0">
                  <a:pos x="12" y="49"/>
                </a:cxn>
                <a:cxn ang="0">
                  <a:pos x="12" y="0"/>
                </a:cxn>
                <a:cxn ang="0">
                  <a:pos x="0" y="0"/>
                </a:cxn>
              </a:cxnLst>
              <a:rect l="0" t="0" r="r" b="b"/>
              <a:pathLst>
                <a:path w="12" h="49">
                  <a:moveTo>
                    <a:pt x="0" y="0"/>
                  </a:moveTo>
                  <a:lnTo>
                    <a:pt x="0" y="49"/>
                  </a:lnTo>
                  <a:lnTo>
                    <a:pt x="6" y="49"/>
                  </a:lnTo>
                  <a:lnTo>
                    <a:pt x="12" y="49"/>
                  </a:lnTo>
                  <a:lnTo>
                    <a:pt x="1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44" name="Freeform 229"/>
            <p:cNvSpPr>
              <a:spLocks/>
            </p:cNvSpPr>
            <p:nvPr/>
          </p:nvSpPr>
          <p:spPr bwMode="auto">
            <a:xfrm>
              <a:off x="5118139" y="5487573"/>
              <a:ext cx="10466" cy="0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0" y="0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6" y="0"/>
                </a:cxn>
              </a:cxnLst>
              <a:rect l="0" t="0" r="r" b="b"/>
              <a:pathLst>
                <a:path w="12">
                  <a:moveTo>
                    <a:pt x="6" y="0"/>
                  </a:moveTo>
                  <a:lnTo>
                    <a:pt x="0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45" name="Freeform 230"/>
            <p:cNvSpPr>
              <a:spLocks/>
            </p:cNvSpPr>
            <p:nvPr/>
          </p:nvSpPr>
          <p:spPr bwMode="auto">
            <a:xfrm>
              <a:off x="5120232" y="4970438"/>
              <a:ext cx="113034" cy="475261"/>
            </a:xfrm>
            <a:custGeom>
              <a:avLst/>
              <a:gdLst/>
              <a:ahLst/>
              <a:cxnLst>
                <a:cxn ang="0">
                  <a:pos x="122" y="568"/>
                </a:cxn>
                <a:cxn ang="0">
                  <a:pos x="133" y="568"/>
                </a:cxn>
                <a:cxn ang="0">
                  <a:pos x="11" y="0"/>
                </a:cxn>
                <a:cxn ang="0">
                  <a:pos x="6" y="0"/>
                </a:cxn>
                <a:cxn ang="0">
                  <a:pos x="0" y="0"/>
                </a:cxn>
                <a:cxn ang="0">
                  <a:pos x="122" y="568"/>
                </a:cxn>
              </a:cxnLst>
              <a:rect l="0" t="0" r="r" b="b"/>
              <a:pathLst>
                <a:path w="133" h="568">
                  <a:moveTo>
                    <a:pt x="122" y="568"/>
                  </a:moveTo>
                  <a:lnTo>
                    <a:pt x="133" y="568"/>
                  </a:lnTo>
                  <a:lnTo>
                    <a:pt x="11" y="0"/>
                  </a:lnTo>
                  <a:lnTo>
                    <a:pt x="6" y="0"/>
                  </a:lnTo>
                  <a:lnTo>
                    <a:pt x="0" y="0"/>
                  </a:lnTo>
                  <a:lnTo>
                    <a:pt x="122" y="56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46" name="Freeform 231"/>
            <p:cNvSpPr>
              <a:spLocks/>
            </p:cNvSpPr>
            <p:nvPr/>
          </p:nvSpPr>
          <p:spPr bwMode="auto">
            <a:xfrm>
              <a:off x="5120232" y="4970438"/>
              <a:ext cx="113034" cy="519228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43"/>
                </a:cxn>
                <a:cxn ang="0">
                  <a:pos x="2" y="43"/>
                </a:cxn>
                <a:cxn ang="0">
                  <a:pos x="124" y="619"/>
                </a:cxn>
                <a:cxn ang="0">
                  <a:pos x="130" y="619"/>
                </a:cxn>
                <a:cxn ang="0">
                  <a:pos x="135" y="619"/>
                </a:cxn>
                <a:cxn ang="0">
                  <a:pos x="15" y="51"/>
                </a:cxn>
                <a:cxn ang="0">
                  <a:pos x="15" y="0"/>
                </a:cxn>
                <a:cxn ang="0">
                  <a:pos x="8" y="0"/>
                </a:cxn>
                <a:cxn ang="0">
                  <a:pos x="13" y="0"/>
                </a:cxn>
              </a:cxnLst>
              <a:rect l="0" t="0" r="r" b="b"/>
              <a:pathLst>
                <a:path w="135" h="619">
                  <a:moveTo>
                    <a:pt x="13" y="0"/>
                  </a:moveTo>
                  <a:lnTo>
                    <a:pt x="13" y="0"/>
                  </a:lnTo>
                  <a:lnTo>
                    <a:pt x="0" y="0"/>
                  </a:lnTo>
                  <a:lnTo>
                    <a:pt x="0" y="43"/>
                  </a:lnTo>
                  <a:lnTo>
                    <a:pt x="2" y="43"/>
                  </a:lnTo>
                  <a:lnTo>
                    <a:pt x="124" y="619"/>
                  </a:lnTo>
                  <a:lnTo>
                    <a:pt x="130" y="619"/>
                  </a:lnTo>
                  <a:lnTo>
                    <a:pt x="135" y="619"/>
                  </a:lnTo>
                  <a:lnTo>
                    <a:pt x="15" y="51"/>
                  </a:lnTo>
                  <a:lnTo>
                    <a:pt x="15" y="0"/>
                  </a:lnTo>
                  <a:lnTo>
                    <a:pt x="8" y="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47" name="Freeform 232"/>
            <p:cNvSpPr>
              <a:spLocks/>
            </p:cNvSpPr>
            <p:nvPr/>
          </p:nvSpPr>
          <p:spPr bwMode="auto">
            <a:xfrm>
              <a:off x="5220706" y="5489666"/>
              <a:ext cx="12560" cy="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2" y="0"/>
                </a:cxn>
                <a:cxn ang="0">
                  <a:pos x="15" y="0"/>
                </a:cxn>
                <a:cxn ang="0">
                  <a:pos x="0" y="0"/>
                </a:cxn>
                <a:cxn ang="0">
                  <a:pos x="8" y="0"/>
                </a:cxn>
                <a:cxn ang="0">
                  <a:pos x="2" y="0"/>
                </a:cxn>
              </a:cxnLst>
              <a:rect l="0" t="0" r="r" b="b"/>
              <a:pathLst>
                <a:path w="15">
                  <a:moveTo>
                    <a:pt x="2" y="0"/>
                  </a:moveTo>
                  <a:lnTo>
                    <a:pt x="2" y="0"/>
                  </a:lnTo>
                  <a:lnTo>
                    <a:pt x="15" y="0"/>
                  </a:lnTo>
                  <a:lnTo>
                    <a:pt x="0" y="0"/>
                  </a:lnTo>
                  <a:lnTo>
                    <a:pt x="8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48" name="Freeform 233"/>
            <p:cNvSpPr>
              <a:spLocks/>
            </p:cNvSpPr>
            <p:nvPr/>
          </p:nvSpPr>
          <p:spPr bwMode="auto">
            <a:xfrm>
              <a:off x="5220706" y="5439418"/>
              <a:ext cx="12560" cy="50248"/>
            </a:xfrm>
            <a:custGeom>
              <a:avLst/>
              <a:gdLst/>
              <a:ahLst/>
              <a:cxnLst>
                <a:cxn ang="0">
                  <a:pos x="15" y="59"/>
                </a:cxn>
                <a:cxn ang="0">
                  <a:pos x="15" y="8"/>
                </a:cxn>
                <a:cxn ang="0">
                  <a:pos x="13" y="8"/>
                </a:cxn>
                <a:cxn ang="0">
                  <a:pos x="0" y="0"/>
                </a:cxn>
                <a:cxn ang="0">
                  <a:pos x="0" y="59"/>
                </a:cxn>
                <a:cxn ang="0">
                  <a:pos x="15" y="59"/>
                </a:cxn>
              </a:cxnLst>
              <a:rect l="0" t="0" r="r" b="b"/>
              <a:pathLst>
                <a:path w="15" h="59">
                  <a:moveTo>
                    <a:pt x="15" y="59"/>
                  </a:moveTo>
                  <a:lnTo>
                    <a:pt x="15" y="8"/>
                  </a:lnTo>
                  <a:lnTo>
                    <a:pt x="13" y="8"/>
                  </a:lnTo>
                  <a:lnTo>
                    <a:pt x="0" y="0"/>
                  </a:lnTo>
                  <a:lnTo>
                    <a:pt x="0" y="59"/>
                  </a:lnTo>
                  <a:lnTo>
                    <a:pt x="15" y="5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49" name="Freeform 234"/>
            <p:cNvSpPr>
              <a:spLocks/>
            </p:cNvSpPr>
            <p:nvPr/>
          </p:nvSpPr>
          <p:spPr bwMode="auto">
            <a:xfrm>
              <a:off x="5038596" y="4970438"/>
              <a:ext cx="190482" cy="475261"/>
            </a:xfrm>
            <a:custGeom>
              <a:avLst/>
              <a:gdLst/>
              <a:ahLst/>
              <a:cxnLst>
                <a:cxn ang="0">
                  <a:pos x="101" y="568"/>
                </a:cxn>
                <a:cxn ang="0">
                  <a:pos x="0" y="0"/>
                </a:cxn>
                <a:cxn ang="0">
                  <a:pos x="105" y="0"/>
                </a:cxn>
                <a:cxn ang="0">
                  <a:pos x="227" y="568"/>
                </a:cxn>
                <a:cxn ang="0">
                  <a:pos x="101" y="568"/>
                </a:cxn>
                <a:cxn ang="0">
                  <a:pos x="101" y="568"/>
                </a:cxn>
              </a:cxnLst>
              <a:rect l="0" t="0" r="r" b="b"/>
              <a:pathLst>
                <a:path w="227" h="568">
                  <a:moveTo>
                    <a:pt x="101" y="568"/>
                  </a:moveTo>
                  <a:lnTo>
                    <a:pt x="0" y="0"/>
                  </a:lnTo>
                  <a:lnTo>
                    <a:pt x="105" y="0"/>
                  </a:lnTo>
                  <a:lnTo>
                    <a:pt x="227" y="568"/>
                  </a:lnTo>
                  <a:lnTo>
                    <a:pt x="101" y="568"/>
                  </a:lnTo>
                  <a:lnTo>
                    <a:pt x="101" y="568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50" name="Freeform 235"/>
            <p:cNvSpPr>
              <a:spLocks/>
            </p:cNvSpPr>
            <p:nvPr/>
          </p:nvSpPr>
          <p:spPr bwMode="auto">
            <a:xfrm>
              <a:off x="5032316" y="4964158"/>
              <a:ext cx="200948" cy="489917"/>
            </a:xfrm>
            <a:custGeom>
              <a:avLst/>
              <a:gdLst/>
              <a:ahLst/>
              <a:cxnLst>
                <a:cxn ang="0">
                  <a:pos x="101" y="576"/>
                </a:cxn>
                <a:cxn ang="0">
                  <a:pos x="113" y="576"/>
                </a:cxn>
                <a:cxn ang="0">
                  <a:pos x="12" y="16"/>
                </a:cxn>
                <a:cxn ang="0">
                  <a:pos x="107" y="16"/>
                </a:cxn>
                <a:cxn ang="0">
                  <a:pos x="227" y="568"/>
                </a:cxn>
                <a:cxn ang="0">
                  <a:pos x="233" y="584"/>
                </a:cxn>
                <a:cxn ang="0">
                  <a:pos x="238" y="576"/>
                </a:cxn>
                <a:cxn ang="0">
                  <a:pos x="116" y="8"/>
                </a:cxn>
                <a:cxn ang="0">
                  <a:pos x="111" y="0"/>
                </a:cxn>
                <a:cxn ang="0">
                  <a:pos x="6" y="0"/>
                </a:cxn>
                <a:cxn ang="0">
                  <a:pos x="0" y="8"/>
                </a:cxn>
                <a:cxn ang="0">
                  <a:pos x="101" y="576"/>
                </a:cxn>
              </a:cxnLst>
              <a:rect l="0" t="0" r="r" b="b"/>
              <a:pathLst>
                <a:path w="238" h="584">
                  <a:moveTo>
                    <a:pt x="101" y="576"/>
                  </a:moveTo>
                  <a:lnTo>
                    <a:pt x="113" y="576"/>
                  </a:lnTo>
                  <a:lnTo>
                    <a:pt x="12" y="16"/>
                  </a:lnTo>
                  <a:lnTo>
                    <a:pt x="107" y="16"/>
                  </a:lnTo>
                  <a:lnTo>
                    <a:pt x="227" y="568"/>
                  </a:lnTo>
                  <a:lnTo>
                    <a:pt x="233" y="584"/>
                  </a:lnTo>
                  <a:lnTo>
                    <a:pt x="238" y="576"/>
                  </a:lnTo>
                  <a:lnTo>
                    <a:pt x="116" y="8"/>
                  </a:lnTo>
                  <a:lnTo>
                    <a:pt x="111" y="0"/>
                  </a:lnTo>
                  <a:lnTo>
                    <a:pt x="6" y="0"/>
                  </a:lnTo>
                  <a:lnTo>
                    <a:pt x="0" y="8"/>
                  </a:lnTo>
                  <a:lnTo>
                    <a:pt x="101" y="57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51" name="Freeform 236"/>
            <p:cNvSpPr>
              <a:spLocks/>
            </p:cNvSpPr>
            <p:nvPr/>
          </p:nvSpPr>
          <p:spPr bwMode="auto">
            <a:xfrm>
              <a:off x="5118139" y="5439418"/>
              <a:ext cx="110941" cy="14656"/>
            </a:xfrm>
            <a:custGeom>
              <a:avLst/>
              <a:gdLst/>
              <a:ahLst/>
              <a:cxnLst>
                <a:cxn ang="0">
                  <a:pos x="126" y="0"/>
                </a:cxn>
                <a:cxn ang="0">
                  <a:pos x="10" y="0"/>
                </a:cxn>
                <a:cxn ang="0">
                  <a:pos x="0" y="8"/>
                </a:cxn>
                <a:cxn ang="0">
                  <a:pos x="6" y="16"/>
                </a:cxn>
                <a:cxn ang="0">
                  <a:pos x="132" y="16"/>
                </a:cxn>
                <a:cxn ang="0">
                  <a:pos x="126" y="0"/>
                </a:cxn>
              </a:cxnLst>
              <a:rect l="0" t="0" r="r" b="b"/>
              <a:pathLst>
                <a:path w="132" h="16">
                  <a:moveTo>
                    <a:pt x="126" y="0"/>
                  </a:moveTo>
                  <a:lnTo>
                    <a:pt x="10" y="0"/>
                  </a:lnTo>
                  <a:lnTo>
                    <a:pt x="0" y="8"/>
                  </a:lnTo>
                  <a:lnTo>
                    <a:pt x="6" y="16"/>
                  </a:lnTo>
                  <a:lnTo>
                    <a:pt x="132" y="16"/>
                  </a:lnTo>
                  <a:lnTo>
                    <a:pt x="12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53" name="Freeform 238"/>
            <p:cNvSpPr>
              <a:spLocks/>
            </p:cNvSpPr>
            <p:nvPr/>
          </p:nvSpPr>
          <p:spPr bwMode="auto">
            <a:xfrm>
              <a:off x="4726708" y="4771540"/>
              <a:ext cx="136059" cy="450137"/>
            </a:xfrm>
            <a:custGeom>
              <a:avLst/>
              <a:gdLst/>
              <a:ahLst/>
              <a:cxnLst>
                <a:cxn ang="0">
                  <a:pos x="25" y="529"/>
                </a:cxn>
                <a:cxn ang="0">
                  <a:pos x="37" y="529"/>
                </a:cxn>
                <a:cxn ang="0">
                  <a:pos x="11" y="15"/>
                </a:cxn>
                <a:cxn ang="0">
                  <a:pos x="106" y="15"/>
                </a:cxn>
                <a:cxn ang="0">
                  <a:pos x="151" y="521"/>
                </a:cxn>
                <a:cxn ang="0">
                  <a:pos x="157" y="537"/>
                </a:cxn>
                <a:cxn ang="0">
                  <a:pos x="163" y="529"/>
                </a:cxn>
                <a:cxn ang="0">
                  <a:pos x="116" y="8"/>
                </a:cxn>
                <a:cxn ang="0">
                  <a:pos x="110" y="0"/>
                </a:cxn>
                <a:cxn ang="0">
                  <a:pos x="5" y="0"/>
                </a:cxn>
                <a:cxn ang="0">
                  <a:pos x="0" y="8"/>
                </a:cxn>
                <a:cxn ang="0">
                  <a:pos x="25" y="529"/>
                </a:cxn>
              </a:cxnLst>
              <a:rect l="0" t="0" r="r" b="b"/>
              <a:pathLst>
                <a:path w="163" h="537">
                  <a:moveTo>
                    <a:pt x="25" y="529"/>
                  </a:moveTo>
                  <a:lnTo>
                    <a:pt x="37" y="529"/>
                  </a:lnTo>
                  <a:lnTo>
                    <a:pt x="11" y="15"/>
                  </a:lnTo>
                  <a:lnTo>
                    <a:pt x="106" y="15"/>
                  </a:lnTo>
                  <a:lnTo>
                    <a:pt x="151" y="521"/>
                  </a:lnTo>
                  <a:lnTo>
                    <a:pt x="157" y="537"/>
                  </a:lnTo>
                  <a:lnTo>
                    <a:pt x="163" y="529"/>
                  </a:lnTo>
                  <a:lnTo>
                    <a:pt x="116" y="8"/>
                  </a:lnTo>
                  <a:lnTo>
                    <a:pt x="110" y="0"/>
                  </a:lnTo>
                  <a:lnTo>
                    <a:pt x="5" y="0"/>
                  </a:lnTo>
                  <a:lnTo>
                    <a:pt x="0" y="8"/>
                  </a:lnTo>
                  <a:lnTo>
                    <a:pt x="25" y="52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54" name="Freeform 239"/>
            <p:cNvSpPr>
              <a:spLocks/>
            </p:cNvSpPr>
            <p:nvPr/>
          </p:nvSpPr>
          <p:spPr bwMode="auto">
            <a:xfrm>
              <a:off x="4747641" y="5207021"/>
              <a:ext cx="108847" cy="14656"/>
            </a:xfrm>
            <a:custGeom>
              <a:avLst/>
              <a:gdLst/>
              <a:ahLst/>
              <a:cxnLst>
                <a:cxn ang="0">
                  <a:pos x="126" y="0"/>
                </a:cxn>
                <a:cxn ang="0">
                  <a:pos x="10" y="0"/>
                </a:cxn>
                <a:cxn ang="0">
                  <a:pos x="0" y="8"/>
                </a:cxn>
                <a:cxn ang="0">
                  <a:pos x="6" y="16"/>
                </a:cxn>
                <a:cxn ang="0">
                  <a:pos x="132" y="16"/>
                </a:cxn>
                <a:cxn ang="0">
                  <a:pos x="126" y="0"/>
                </a:cxn>
              </a:cxnLst>
              <a:rect l="0" t="0" r="r" b="b"/>
              <a:pathLst>
                <a:path w="132" h="16">
                  <a:moveTo>
                    <a:pt x="126" y="0"/>
                  </a:moveTo>
                  <a:lnTo>
                    <a:pt x="10" y="0"/>
                  </a:lnTo>
                  <a:lnTo>
                    <a:pt x="0" y="8"/>
                  </a:lnTo>
                  <a:lnTo>
                    <a:pt x="6" y="16"/>
                  </a:lnTo>
                  <a:lnTo>
                    <a:pt x="132" y="16"/>
                  </a:lnTo>
                  <a:lnTo>
                    <a:pt x="12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55" name="Freeform 240"/>
            <p:cNvSpPr>
              <a:spLocks/>
            </p:cNvSpPr>
            <p:nvPr/>
          </p:nvSpPr>
          <p:spPr bwMode="auto">
            <a:xfrm>
              <a:off x="4730894" y="4777822"/>
              <a:ext cx="20932" cy="477355"/>
            </a:xfrm>
            <a:custGeom>
              <a:avLst/>
              <a:gdLst/>
              <a:ahLst/>
              <a:cxnLst>
                <a:cxn ang="0">
                  <a:pos x="26" y="570"/>
                </a:cxn>
                <a:cxn ang="0">
                  <a:pos x="0" y="43"/>
                </a:cxn>
                <a:cxn ang="0">
                  <a:pos x="0" y="0"/>
                </a:cxn>
                <a:cxn ang="0">
                  <a:pos x="26" y="521"/>
                </a:cxn>
                <a:cxn ang="0">
                  <a:pos x="26" y="570"/>
                </a:cxn>
                <a:cxn ang="0">
                  <a:pos x="26" y="570"/>
                </a:cxn>
              </a:cxnLst>
              <a:rect l="0" t="0" r="r" b="b"/>
              <a:pathLst>
                <a:path w="26" h="570">
                  <a:moveTo>
                    <a:pt x="26" y="570"/>
                  </a:moveTo>
                  <a:lnTo>
                    <a:pt x="0" y="43"/>
                  </a:lnTo>
                  <a:lnTo>
                    <a:pt x="0" y="0"/>
                  </a:lnTo>
                  <a:lnTo>
                    <a:pt x="26" y="521"/>
                  </a:lnTo>
                  <a:lnTo>
                    <a:pt x="26" y="570"/>
                  </a:lnTo>
                  <a:lnTo>
                    <a:pt x="26" y="57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56" name="Freeform 241"/>
            <p:cNvSpPr>
              <a:spLocks/>
            </p:cNvSpPr>
            <p:nvPr/>
          </p:nvSpPr>
          <p:spPr bwMode="auto">
            <a:xfrm>
              <a:off x="4724614" y="4777822"/>
              <a:ext cx="31398" cy="477355"/>
            </a:xfrm>
            <a:custGeom>
              <a:avLst/>
              <a:gdLst/>
              <a:ahLst/>
              <a:cxnLst>
                <a:cxn ang="0">
                  <a:pos x="27" y="570"/>
                </a:cxn>
                <a:cxn ang="0">
                  <a:pos x="39" y="570"/>
                </a:cxn>
                <a:cxn ang="0">
                  <a:pos x="15" y="82"/>
                </a:cxn>
                <a:cxn ang="0">
                  <a:pos x="15" y="0"/>
                </a:cxn>
                <a:cxn ang="0">
                  <a:pos x="7" y="0"/>
                </a:cxn>
                <a:cxn ang="0">
                  <a:pos x="0" y="0"/>
                </a:cxn>
                <a:cxn ang="0">
                  <a:pos x="0" y="43"/>
                </a:cxn>
                <a:cxn ang="0">
                  <a:pos x="2" y="43"/>
                </a:cxn>
                <a:cxn ang="0">
                  <a:pos x="27" y="570"/>
                </a:cxn>
              </a:cxnLst>
              <a:rect l="0" t="0" r="r" b="b"/>
              <a:pathLst>
                <a:path w="39" h="570">
                  <a:moveTo>
                    <a:pt x="27" y="570"/>
                  </a:moveTo>
                  <a:lnTo>
                    <a:pt x="39" y="570"/>
                  </a:lnTo>
                  <a:lnTo>
                    <a:pt x="15" y="82"/>
                  </a:lnTo>
                  <a:lnTo>
                    <a:pt x="15" y="0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43"/>
                  </a:lnTo>
                  <a:lnTo>
                    <a:pt x="2" y="43"/>
                  </a:lnTo>
                  <a:lnTo>
                    <a:pt x="27" y="57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57" name="Freeform 242"/>
            <p:cNvSpPr>
              <a:spLocks/>
            </p:cNvSpPr>
            <p:nvPr/>
          </p:nvSpPr>
          <p:spPr bwMode="auto">
            <a:xfrm>
              <a:off x="4724614" y="4777822"/>
              <a:ext cx="31398" cy="437576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2" y="0"/>
                </a:cxn>
                <a:cxn ang="0">
                  <a:pos x="27" y="521"/>
                </a:cxn>
                <a:cxn ang="0">
                  <a:pos x="39" y="521"/>
                </a:cxn>
                <a:cxn ang="0">
                  <a:pos x="39" y="521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7" y="0"/>
                </a:cxn>
              </a:cxnLst>
              <a:rect l="0" t="0" r="r" b="b"/>
              <a:pathLst>
                <a:path w="39" h="521">
                  <a:moveTo>
                    <a:pt x="7" y="0"/>
                  </a:moveTo>
                  <a:lnTo>
                    <a:pt x="2" y="0"/>
                  </a:lnTo>
                  <a:lnTo>
                    <a:pt x="27" y="521"/>
                  </a:lnTo>
                  <a:lnTo>
                    <a:pt x="39" y="521"/>
                  </a:lnTo>
                  <a:lnTo>
                    <a:pt x="39" y="521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58" name="Freeform 243"/>
            <p:cNvSpPr>
              <a:spLocks/>
            </p:cNvSpPr>
            <p:nvPr/>
          </p:nvSpPr>
          <p:spPr bwMode="auto">
            <a:xfrm>
              <a:off x="4747641" y="5215396"/>
              <a:ext cx="8373" cy="397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9"/>
                </a:cxn>
                <a:cxn ang="0">
                  <a:pos x="6" y="49"/>
                </a:cxn>
                <a:cxn ang="0">
                  <a:pos x="12" y="49"/>
                </a:cxn>
                <a:cxn ang="0">
                  <a:pos x="12" y="0"/>
                </a:cxn>
                <a:cxn ang="0">
                  <a:pos x="0" y="0"/>
                </a:cxn>
              </a:cxnLst>
              <a:rect l="0" t="0" r="r" b="b"/>
              <a:pathLst>
                <a:path w="12" h="49">
                  <a:moveTo>
                    <a:pt x="0" y="0"/>
                  </a:moveTo>
                  <a:lnTo>
                    <a:pt x="0" y="49"/>
                  </a:lnTo>
                  <a:lnTo>
                    <a:pt x="6" y="49"/>
                  </a:lnTo>
                  <a:lnTo>
                    <a:pt x="12" y="49"/>
                  </a:lnTo>
                  <a:lnTo>
                    <a:pt x="1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59" name="Freeform 244"/>
            <p:cNvSpPr>
              <a:spLocks/>
            </p:cNvSpPr>
            <p:nvPr/>
          </p:nvSpPr>
          <p:spPr bwMode="auto">
            <a:xfrm>
              <a:off x="4747641" y="5255176"/>
              <a:ext cx="8373" cy="0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0" y="0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6" y="0"/>
                </a:cxn>
              </a:cxnLst>
              <a:rect l="0" t="0" r="r" b="b"/>
              <a:pathLst>
                <a:path w="12">
                  <a:moveTo>
                    <a:pt x="6" y="0"/>
                  </a:moveTo>
                  <a:lnTo>
                    <a:pt x="0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60" name="Freeform 245"/>
            <p:cNvSpPr>
              <a:spLocks/>
            </p:cNvSpPr>
            <p:nvPr/>
          </p:nvSpPr>
          <p:spPr bwMode="auto">
            <a:xfrm>
              <a:off x="5250011" y="4907629"/>
              <a:ext cx="1214061" cy="475261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0" y="14"/>
                </a:cxn>
                <a:cxn ang="0">
                  <a:pos x="1074" y="12"/>
                </a:cxn>
                <a:cxn ang="0">
                  <a:pos x="1434" y="555"/>
                </a:cxn>
                <a:cxn ang="0">
                  <a:pos x="152" y="557"/>
                </a:cxn>
                <a:cxn ang="0">
                  <a:pos x="152" y="568"/>
                </a:cxn>
                <a:cxn ang="0">
                  <a:pos x="1446" y="564"/>
                </a:cxn>
                <a:cxn ang="0">
                  <a:pos x="1452" y="555"/>
                </a:cxn>
                <a:cxn ang="0">
                  <a:pos x="1084" y="2"/>
                </a:cxn>
                <a:cxn ang="0">
                  <a:pos x="1078" y="0"/>
                </a:cxn>
                <a:cxn ang="0">
                  <a:pos x="0" y="2"/>
                </a:cxn>
              </a:cxnLst>
              <a:rect l="0" t="0" r="r" b="b"/>
              <a:pathLst>
                <a:path w="1452" h="568">
                  <a:moveTo>
                    <a:pt x="0" y="2"/>
                  </a:moveTo>
                  <a:lnTo>
                    <a:pt x="0" y="14"/>
                  </a:lnTo>
                  <a:lnTo>
                    <a:pt x="1074" y="12"/>
                  </a:lnTo>
                  <a:lnTo>
                    <a:pt x="1434" y="555"/>
                  </a:lnTo>
                  <a:lnTo>
                    <a:pt x="152" y="557"/>
                  </a:lnTo>
                  <a:lnTo>
                    <a:pt x="152" y="568"/>
                  </a:lnTo>
                  <a:lnTo>
                    <a:pt x="1446" y="564"/>
                  </a:lnTo>
                  <a:lnTo>
                    <a:pt x="1452" y="555"/>
                  </a:lnTo>
                  <a:lnTo>
                    <a:pt x="1084" y="2"/>
                  </a:lnTo>
                  <a:lnTo>
                    <a:pt x="1078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61" name="Freeform 246"/>
            <p:cNvSpPr>
              <a:spLocks/>
            </p:cNvSpPr>
            <p:nvPr/>
          </p:nvSpPr>
          <p:spPr bwMode="auto">
            <a:xfrm>
              <a:off x="887762" y="5261457"/>
              <a:ext cx="2673029" cy="244958"/>
            </a:xfrm>
            <a:custGeom>
              <a:avLst/>
              <a:gdLst/>
              <a:ahLst/>
              <a:cxnLst>
                <a:cxn ang="0">
                  <a:pos x="0" y="147"/>
                </a:cxn>
                <a:cxn ang="0">
                  <a:pos x="1731" y="126"/>
                </a:cxn>
                <a:cxn ang="0">
                  <a:pos x="1779" y="84"/>
                </a:cxn>
                <a:cxn ang="0">
                  <a:pos x="1838" y="43"/>
                </a:cxn>
                <a:cxn ang="0">
                  <a:pos x="1899" y="16"/>
                </a:cxn>
                <a:cxn ang="0">
                  <a:pos x="1963" y="16"/>
                </a:cxn>
                <a:cxn ang="0">
                  <a:pos x="2032" y="43"/>
                </a:cxn>
                <a:cxn ang="0">
                  <a:pos x="2074" y="73"/>
                </a:cxn>
                <a:cxn ang="0">
                  <a:pos x="2121" y="118"/>
                </a:cxn>
                <a:cxn ang="0">
                  <a:pos x="2182" y="169"/>
                </a:cxn>
                <a:cxn ang="0">
                  <a:pos x="2225" y="214"/>
                </a:cxn>
                <a:cxn ang="0">
                  <a:pos x="2274" y="250"/>
                </a:cxn>
                <a:cxn ang="0">
                  <a:pos x="2341" y="281"/>
                </a:cxn>
                <a:cxn ang="0">
                  <a:pos x="2416" y="289"/>
                </a:cxn>
                <a:cxn ang="0">
                  <a:pos x="2485" y="259"/>
                </a:cxn>
                <a:cxn ang="0">
                  <a:pos x="2534" y="232"/>
                </a:cxn>
                <a:cxn ang="0">
                  <a:pos x="2593" y="171"/>
                </a:cxn>
                <a:cxn ang="0">
                  <a:pos x="2644" y="128"/>
                </a:cxn>
                <a:cxn ang="0">
                  <a:pos x="2699" y="77"/>
                </a:cxn>
                <a:cxn ang="0">
                  <a:pos x="2748" y="43"/>
                </a:cxn>
                <a:cxn ang="0">
                  <a:pos x="2805" y="16"/>
                </a:cxn>
                <a:cxn ang="0">
                  <a:pos x="2880" y="16"/>
                </a:cxn>
                <a:cxn ang="0">
                  <a:pos x="2945" y="43"/>
                </a:cxn>
                <a:cxn ang="0">
                  <a:pos x="2986" y="73"/>
                </a:cxn>
                <a:cxn ang="0">
                  <a:pos x="3047" y="128"/>
                </a:cxn>
                <a:cxn ang="0">
                  <a:pos x="3122" y="199"/>
                </a:cxn>
                <a:cxn ang="0">
                  <a:pos x="3179" y="242"/>
                </a:cxn>
                <a:cxn ang="0">
                  <a:pos x="3189" y="244"/>
                </a:cxn>
                <a:cxn ang="0">
                  <a:pos x="3163" y="214"/>
                </a:cxn>
                <a:cxn ang="0">
                  <a:pos x="3098" y="159"/>
                </a:cxn>
                <a:cxn ang="0">
                  <a:pos x="3036" y="100"/>
                </a:cxn>
                <a:cxn ang="0">
                  <a:pos x="2994" y="61"/>
                </a:cxn>
                <a:cxn ang="0">
                  <a:pos x="2949" y="31"/>
                </a:cxn>
                <a:cxn ang="0">
                  <a:pos x="2884" y="4"/>
                </a:cxn>
                <a:cxn ang="0">
                  <a:pos x="2801" y="4"/>
                </a:cxn>
                <a:cxn ang="0">
                  <a:pos x="2744" y="31"/>
                </a:cxn>
                <a:cxn ang="0">
                  <a:pos x="2691" y="65"/>
                </a:cxn>
                <a:cxn ang="0">
                  <a:pos x="2648" y="108"/>
                </a:cxn>
                <a:cxn ang="0">
                  <a:pos x="2581" y="163"/>
                </a:cxn>
                <a:cxn ang="0">
                  <a:pos x="2526" y="220"/>
                </a:cxn>
                <a:cxn ang="0">
                  <a:pos x="2481" y="248"/>
                </a:cxn>
                <a:cxn ang="0">
                  <a:pos x="2412" y="277"/>
                </a:cxn>
                <a:cxn ang="0">
                  <a:pos x="2345" y="269"/>
                </a:cxn>
                <a:cxn ang="0">
                  <a:pos x="2282" y="238"/>
                </a:cxn>
                <a:cxn ang="0">
                  <a:pos x="2225" y="199"/>
                </a:cxn>
                <a:cxn ang="0">
                  <a:pos x="2166" y="138"/>
                </a:cxn>
                <a:cxn ang="0">
                  <a:pos x="2133" y="110"/>
                </a:cxn>
                <a:cxn ang="0">
                  <a:pos x="2081" y="61"/>
                </a:cxn>
                <a:cxn ang="0">
                  <a:pos x="2036" y="31"/>
                </a:cxn>
                <a:cxn ang="0">
                  <a:pos x="1967" y="4"/>
                </a:cxn>
                <a:cxn ang="0">
                  <a:pos x="1895" y="4"/>
                </a:cxn>
                <a:cxn ang="0">
                  <a:pos x="1834" y="31"/>
                </a:cxn>
                <a:cxn ang="0">
                  <a:pos x="1790" y="57"/>
                </a:cxn>
                <a:cxn ang="0">
                  <a:pos x="1723" y="114"/>
                </a:cxn>
                <a:cxn ang="0">
                  <a:pos x="0" y="136"/>
                </a:cxn>
              </a:cxnLst>
              <a:rect l="0" t="0" r="r" b="b"/>
              <a:pathLst>
                <a:path w="3193" h="293">
                  <a:moveTo>
                    <a:pt x="0" y="136"/>
                  </a:moveTo>
                  <a:lnTo>
                    <a:pt x="0" y="147"/>
                  </a:lnTo>
                  <a:lnTo>
                    <a:pt x="1700" y="151"/>
                  </a:lnTo>
                  <a:lnTo>
                    <a:pt x="1731" y="126"/>
                  </a:lnTo>
                  <a:lnTo>
                    <a:pt x="1745" y="114"/>
                  </a:lnTo>
                  <a:lnTo>
                    <a:pt x="1779" y="84"/>
                  </a:lnTo>
                  <a:lnTo>
                    <a:pt x="1822" y="51"/>
                  </a:lnTo>
                  <a:lnTo>
                    <a:pt x="1838" y="43"/>
                  </a:lnTo>
                  <a:lnTo>
                    <a:pt x="1863" y="29"/>
                  </a:lnTo>
                  <a:lnTo>
                    <a:pt x="1899" y="16"/>
                  </a:lnTo>
                  <a:lnTo>
                    <a:pt x="1932" y="12"/>
                  </a:lnTo>
                  <a:lnTo>
                    <a:pt x="1963" y="16"/>
                  </a:lnTo>
                  <a:lnTo>
                    <a:pt x="2003" y="29"/>
                  </a:lnTo>
                  <a:lnTo>
                    <a:pt x="2032" y="43"/>
                  </a:lnTo>
                  <a:lnTo>
                    <a:pt x="2048" y="53"/>
                  </a:lnTo>
                  <a:lnTo>
                    <a:pt x="2074" y="73"/>
                  </a:lnTo>
                  <a:lnTo>
                    <a:pt x="2101" y="94"/>
                  </a:lnTo>
                  <a:lnTo>
                    <a:pt x="2121" y="118"/>
                  </a:lnTo>
                  <a:lnTo>
                    <a:pt x="2144" y="138"/>
                  </a:lnTo>
                  <a:lnTo>
                    <a:pt x="2182" y="169"/>
                  </a:lnTo>
                  <a:lnTo>
                    <a:pt x="2196" y="183"/>
                  </a:lnTo>
                  <a:lnTo>
                    <a:pt x="2225" y="214"/>
                  </a:lnTo>
                  <a:lnTo>
                    <a:pt x="2253" y="234"/>
                  </a:lnTo>
                  <a:lnTo>
                    <a:pt x="2274" y="250"/>
                  </a:lnTo>
                  <a:lnTo>
                    <a:pt x="2304" y="271"/>
                  </a:lnTo>
                  <a:lnTo>
                    <a:pt x="2341" y="281"/>
                  </a:lnTo>
                  <a:lnTo>
                    <a:pt x="2377" y="293"/>
                  </a:lnTo>
                  <a:lnTo>
                    <a:pt x="2416" y="289"/>
                  </a:lnTo>
                  <a:lnTo>
                    <a:pt x="2453" y="273"/>
                  </a:lnTo>
                  <a:lnTo>
                    <a:pt x="2485" y="259"/>
                  </a:lnTo>
                  <a:lnTo>
                    <a:pt x="2510" y="248"/>
                  </a:lnTo>
                  <a:lnTo>
                    <a:pt x="2534" y="232"/>
                  </a:lnTo>
                  <a:lnTo>
                    <a:pt x="2565" y="206"/>
                  </a:lnTo>
                  <a:lnTo>
                    <a:pt x="2593" y="171"/>
                  </a:lnTo>
                  <a:lnTo>
                    <a:pt x="2620" y="147"/>
                  </a:lnTo>
                  <a:lnTo>
                    <a:pt x="2644" y="128"/>
                  </a:lnTo>
                  <a:lnTo>
                    <a:pt x="2666" y="104"/>
                  </a:lnTo>
                  <a:lnTo>
                    <a:pt x="2699" y="77"/>
                  </a:lnTo>
                  <a:lnTo>
                    <a:pt x="2733" y="51"/>
                  </a:lnTo>
                  <a:lnTo>
                    <a:pt x="2748" y="43"/>
                  </a:lnTo>
                  <a:lnTo>
                    <a:pt x="2776" y="29"/>
                  </a:lnTo>
                  <a:lnTo>
                    <a:pt x="2805" y="16"/>
                  </a:lnTo>
                  <a:lnTo>
                    <a:pt x="2843" y="12"/>
                  </a:lnTo>
                  <a:lnTo>
                    <a:pt x="2880" y="16"/>
                  </a:lnTo>
                  <a:lnTo>
                    <a:pt x="2914" y="29"/>
                  </a:lnTo>
                  <a:lnTo>
                    <a:pt x="2945" y="43"/>
                  </a:lnTo>
                  <a:lnTo>
                    <a:pt x="2961" y="53"/>
                  </a:lnTo>
                  <a:lnTo>
                    <a:pt x="2986" y="73"/>
                  </a:lnTo>
                  <a:lnTo>
                    <a:pt x="3024" y="104"/>
                  </a:lnTo>
                  <a:lnTo>
                    <a:pt x="3047" y="128"/>
                  </a:lnTo>
                  <a:lnTo>
                    <a:pt x="3069" y="145"/>
                  </a:lnTo>
                  <a:lnTo>
                    <a:pt x="3122" y="199"/>
                  </a:lnTo>
                  <a:lnTo>
                    <a:pt x="3138" y="212"/>
                  </a:lnTo>
                  <a:lnTo>
                    <a:pt x="3179" y="242"/>
                  </a:lnTo>
                  <a:lnTo>
                    <a:pt x="3185" y="248"/>
                  </a:lnTo>
                  <a:lnTo>
                    <a:pt x="3189" y="244"/>
                  </a:lnTo>
                  <a:lnTo>
                    <a:pt x="3193" y="240"/>
                  </a:lnTo>
                  <a:lnTo>
                    <a:pt x="3163" y="214"/>
                  </a:lnTo>
                  <a:lnTo>
                    <a:pt x="3146" y="200"/>
                  </a:lnTo>
                  <a:lnTo>
                    <a:pt x="3098" y="159"/>
                  </a:lnTo>
                  <a:lnTo>
                    <a:pt x="3057" y="118"/>
                  </a:lnTo>
                  <a:lnTo>
                    <a:pt x="3036" y="100"/>
                  </a:lnTo>
                  <a:lnTo>
                    <a:pt x="3008" y="73"/>
                  </a:lnTo>
                  <a:lnTo>
                    <a:pt x="2994" y="61"/>
                  </a:lnTo>
                  <a:lnTo>
                    <a:pt x="2976" y="45"/>
                  </a:lnTo>
                  <a:lnTo>
                    <a:pt x="2949" y="31"/>
                  </a:lnTo>
                  <a:lnTo>
                    <a:pt x="2917" y="18"/>
                  </a:lnTo>
                  <a:lnTo>
                    <a:pt x="2884" y="4"/>
                  </a:lnTo>
                  <a:lnTo>
                    <a:pt x="2843" y="0"/>
                  </a:lnTo>
                  <a:lnTo>
                    <a:pt x="2801" y="4"/>
                  </a:lnTo>
                  <a:lnTo>
                    <a:pt x="2772" y="18"/>
                  </a:lnTo>
                  <a:lnTo>
                    <a:pt x="2744" y="31"/>
                  </a:lnTo>
                  <a:lnTo>
                    <a:pt x="2717" y="47"/>
                  </a:lnTo>
                  <a:lnTo>
                    <a:pt x="2691" y="65"/>
                  </a:lnTo>
                  <a:lnTo>
                    <a:pt x="2674" y="81"/>
                  </a:lnTo>
                  <a:lnTo>
                    <a:pt x="2648" y="108"/>
                  </a:lnTo>
                  <a:lnTo>
                    <a:pt x="2613" y="136"/>
                  </a:lnTo>
                  <a:lnTo>
                    <a:pt x="2581" y="163"/>
                  </a:lnTo>
                  <a:lnTo>
                    <a:pt x="2558" y="195"/>
                  </a:lnTo>
                  <a:lnTo>
                    <a:pt x="2526" y="220"/>
                  </a:lnTo>
                  <a:lnTo>
                    <a:pt x="2499" y="240"/>
                  </a:lnTo>
                  <a:lnTo>
                    <a:pt x="2481" y="248"/>
                  </a:lnTo>
                  <a:lnTo>
                    <a:pt x="2449" y="261"/>
                  </a:lnTo>
                  <a:lnTo>
                    <a:pt x="2412" y="277"/>
                  </a:lnTo>
                  <a:lnTo>
                    <a:pt x="2380" y="281"/>
                  </a:lnTo>
                  <a:lnTo>
                    <a:pt x="2345" y="269"/>
                  </a:lnTo>
                  <a:lnTo>
                    <a:pt x="2312" y="259"/>
                  </a:lnTo>
                  <a:lnTo>
                    <a:pt x="2282" y="238"/>
                  </a:lnTo>
                  <a:lnTo>
                    <a:pt x="2260" y="222"/>
                  </a:lnTo>
                  <a:lnTo>
                    <a:pt x="2225" y="199"/>
                  </a:lnTo>
                  <a:lnTo>
                    <a:pt x="2203" y="175"/>
                  </a:lnTo>
                  <a:lnTo>
                    <a:pt x="2166" y="138"/>
                  </a:lnTo>
                  <a:lnTo>
                    <a:pt x="2152" y="126"/>
                  </a:lnTo>
                  <a:lnTo>
                    <a:pt x="2133" y="110"/>
                  </a:lnTo>
                  <a:lnTo>
                    <a:pt x="2109" y="82"/>
                  </a:lnTo>
                  <a:lnTo>
                    <a:pt x="2081" y="61"/>
                  </a:lnTo>
                  <a:lnTo>
                    <a:pt x="2064" y="45"/>
                  </a:lnTo>
                  <a:lnTo>
                    <a:pt x="2036" y="31"/>
                  </a:lnTo>
                  <a:lnTo>
                    <a:pt x="2007" y="18"/>
                  </a:lnTo>
                  <a:lnTo>
                    <a:pt x="1967" y="4"/>
                  </a:lnTo>
                  <a:lnTo>
                    <a:pt x="1932" y="0"/>
                  </a:lnTo>
                  <a:lnTo>
                    <a:pt x="1895" y="4"/>
                  </a:lnTo>
                  <a:lnTo>
                    <a:pt x="1859" y="18"/>
                  </a:lnTo>
                  <a:lnTo>
                    <a:pt x="1834" y="31"/>
                  </a:lnTo>
                  <a:lnTo>
                    <a:pt x="1806" y="47"/>
                  </a:lnTo>
                  <a:lnTo>
                    <a:pt x="1790" y="57"/>
                  </a:lnTo>
                  <a:lnTo>
                    <a:pt x="1777" y="71"/>
                  </a:lnTo>
                  <a:lnTo>
                    <a:pt x="1723" y="114"/>
                  </a:lnTo>
                  <a:lnTo>
                    <a:pt x="1696" y="140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62" name="Freeform 247"/>
            <p:cNvSpPr>
              <a:spLocks/>
            </p:cNvSpPr>
            <p:nvPr/>
          </p:nvSpPr>
          <p:spPr bwMode="auto">
            <a:xfrm>
              <a:off x="3552417" y="5261457"/>
              <a:ext cx="2909561" cy="244958"/>
            </a:xfrm>
            <a:custGeom>
              <a:avLst/>
              <a:gdLst/>
              <a:ahLst/>
              <a:cxnLst>
                <a:cxn ang="0">
                  <a:pos x="28" y="271"/>
                </a:cxn>
                <a:cxn ang="0">
                  <a:pos x="146" y="289"/>
                </a:cxn>
                <a:cxn ang="0">
                  <a:pos x="232" y="250"/>
                </a:cxn>
                <a:cxn ang="0">
                  <a:pos x="317" y="171"/>
                </a:cxn>
                <a:cxn ang="0">
                  <a:pos x="401" y="98"/>
                </a:cxn>
                <a:cxn ang="0">
                  <a:pos x="474" y="43"/>
                </a:cxn>
                <a:cxn ang="0">
                  <a:pos x="567" y="12"/>
                </a:cxn>
                <a:cxn ang="0">
                  <a:pos x="667" y="41"/>
                </a:cxn>
                <a:cxn ang="0">
                  <a:pos x="747" y="100"/>
                </a:cxn>
                <a:cxn ang="0">
                  <a:pos x="805" y="157"/>
                </a:cxn>
                <a:cxn ang="0">
                  <a:pos x="889" y="234"/>
                </a:cxn>
                <a:cxn ang="0">
                  <a:pos x="978" y="281"/>
                </a:cxn>
                <a:cxn ang="0">
                  <a:pos x="1090" y="273"/>
                </a:cxn>
                <a:cxn ang="0">
                  <a:pos x="1168" y="236"/>
                </a:cxn>
                <a:cxn ang="0">
                  <a:pos x="1286" y="124"/>
                </a:cxn>
                <a:cxn ang="0">
                  <a:pos x="1369" y="55"/>
                </a:cxn>
                <a:cxn ang="0">
                  <a:pos x="1446" y="16"/>
                </a:cxn>
                <a:cxn ang="0">
                  <a:pos x="1554" y="29"/>
                </a:cxn>
                <a:cxn ang="0">
                  <a:pos x="1625" y="73"/>
                </a:cxn>
                <a:cxn ang="0">
                  <a:pos x="1709" y="145"/>
                </a:cxn>
                <a:cxn ang="0">
                  <a:pos x="1837" y="258"/>
                </a:cxn>
                <a:cxn ang="0">
                  <a:pos x="1928" y="293"/>
                </a:cxn>
                <a:cxn ang="0">
                  <a:pos x="2038" y="256"/>
                </a:cxn>
                <a:cxn ang="0">
                  <a:pos x="2119" y="206"/>
                </a:cxn>
                <a:cxn ang="0">
                  <a:pos x="3474" y="145"/>
                </a:cxn>
                <a:cxn ang="0">
                  <a:pos x="2136" y="163"/>
                </a:cxn>
                <a:cxn ang="0">
                  <a:pos x="2052" y="238"/>
                </a:cxn>
                <a:cxn ang="0">
                  <a:pos x="1965" y="277"/>
                </a:cxn>
                <a:cxn ang="0">
                  <a:pos x="1863" y="259"/>
                </a:cxn>
                <a:cxn ang="0">
                  <a:pos x="1778" y="199"/>
                </a:cxn>
                <a:cxn ang="0">
                  <a:pos x="1652" y="77"/>
                </a:cxn>
                <a:cxn ang="0">
                  <a:pos x="1587" y="31"/>
                </a:cxn>
                <a:cxn ang="0">
                  <a:pos x="1483" y="0"/>
                </a:cxn>
                <a:cxn ang="0">
                  <a:pos x="1371" y="35"/>
                </a:cxn>
                <a:cxn ang="0">
                  <a:pos x="1316" y="79"/>
                </a:cxn>
                <a:cxn ang="0">
                  <a:pos x="1225" y="163"/>
                </a:cxn>
                <a:cxn ang="0">
                  <a:pos x="1123" y="248"/>
                </a:cxn>
                <a:cxn ang="0">
                  <a:pos x="1021" y="281"/>
                </a:cxn>
                <a:cxn ang="0">
                  <a:pos x="919" y="238"/>
                </a:cxn>
                <a:cxn ang="0">
                  <a:pos x="830" y="167"/>
                </a:cxn>
                <a:cxn ang="0">
                  <a:pos x="771" y="110"/>
                </a:cxn>
                <a:cxn ang="0">
                  <a:pos x="696" y="43"/>
                </a:cxn>
                <a:cxn ang="0">
                  <a:pos x="608" y="4"/>
                </a:cxn>
                <a:cxn ang="0">
                  <a:pos x="496" y="18"/>
                </a:cxn>
                <a:cxn ang="0">
                  <a:pos x="419" y="65"/>
                </a:cxn>
                <a:cxn ang="0">
                  <a:pos x="348" y="130"/>
                </a:cxn>
                <a:cxn ang="0">
                  <a:pos x="254" y="216"/>
                </a:cxn>
                <a:cxn ang="0">
                  <a:pos x="171" y="263"/>
                </a:cxn>
                <a:cxn ang="0">
                  <a:pos x="71" y="269"/>
                </a:cxn>
                <a:cxn ang="0">
                  <a:pos x="4" y="244"/>
                </a:cxn>
              </a:cxnLst>
              <a:rect l="0" t="0" r="r" b="b"/>
              <a:pathLst>
                <a:path w="3474" h="293">
                  <a:moveTo>
                    <a:pt x="0" y="248"/>
                  </a:moveTo>
                  <a:lnTo>
                    <a:pt x="18" y="263"/>
                  </a:lnTo>
                  <a:lnTo>
                    <a:pt x="28" y="271"/>
                  </a:lnTo>
                  <a:lnTo>
                    <a:pt x="67" y="281"/>
                  </a:lnTo>
                  <a:lnTo>
                    <a:pt x="106" y="293"/>
                  </a:lnTo>
                  <a:lnTo>
                    <a:pt x="146" y="289"/>
                  </a:lnTo>
                  <a:lnTo>
                    <a:pt x="187" y="271"/>
                  </a:lnTo>
                  <a:lnTo>
                    <a:pt x="214" y="256"/>
                  </a:lnTo>
                  <a:lnTo>
                    <a:pt x="232" y="250"/>
                  </a:lnTo>
                  <a:lnTo>
                    <a:pt x="262" y="228"/>
                  </a:lnTo>
                  <a:lnTo>
                    <a:pt x="289" y="206"/>
                  </a:lnTo>
                  <a:lnTo>
                    <a:pt x="317" y="171"/>
                  </a:lnTo>
                  <a:lnTo>
                    <a:pt x="340" y="153"/>
                  </a:lnTo>
                  <a:lnTo>
                    <a:pt x="358" y="136"/>
                  </a:lnTo>
                  <a:lnTo>
                    <a:pt x="401" y="98"/>
                  </a:lnTo>
                  <a:lnTo>
                    <a:pt x="427" y="77"/>
                  </a:lnTo>
                  <a:lnTo>
                    <a:pt x="458" y="53"/>
                  </a:lnTo>
                  <a:lnTo>
                    <a:pt x="474" y="43"/>
                  </a:lnTo>
                  <a:lnTo>
                    <a:pt x="500" y="29"/>
                  </a:lnTo>
                  <a:lnTo>
                    <a:pt x="533" y="16"/>
                  </a:lnTo>
                  <a:lnTo>
                    <a:pt x="567" y="12"/>
                  </a:lnTo>
                  <a:lnTo>
                    <a:pt x="604" y="16"/>
                  </a:lnTo>
                  <a:lnTo>
                    <a:pt x="643" y="29"/>
                  </a:lnTo>
                  <a:lnTo>
                    <a:pt x="667" y="41"/>
                  </a:lnTo>
                  <a:lnTo>
                    <a:pt x="688" y="55"/>
                  </a:lnTo>
                  <a:lnTo>
                    <a:pt x="714" y="73"/>
                  </a:lnTo>
                  <a:lnTo>
                    <a:pt x="747" y="100"/>
                  </a:lnTo>
                  <a:lnTo>
                    <a:pt x="763" y="118"/>
                  </a:lnTo>
                  <a:lnTo>
                    <a:pt x="783" y="136"/>
                  </a:lnTo>
                  <a:lnTo>
                    <a:pt x="805" y="157"/>
                  </a:lnTo>
                  <a:lnTo>
                    <a:pt x="834" y="191"/>
                  </a:lnTo>
                  <a:lnTo>
                    <a:pt x="862" y="212"/>
                  </a:lnTo>
                  <a:lnTo>
                    <a:pt x="889" y="234"/>
                  </a:lnTo>
                  <a:lnTo>
                    <a:pt x="911" y="250"/>
                  </a:lnTo>
                  <a:lnTo>
                    <a:pt x="944" y="271"/>
                  </a:lnTo>
                  <a:lnTo>
                    <a:pt x="978" y="281"/>
                  </a:lnTo>
                  <a:lnTo>
                    <a:pt x="1017" y="293"/>
                  </a:lnTo>
                  <a:lnTo>
                    <a:pt x="1058" y="289"/>
                  </a:lnTo>
                  <a:lnTo>
                    <a:pt x="1090" y="273"/>
                  </a:lnTo>
                  <a:lnTo>
                    <a:pt x="1127" y="259"/>
                  </a:lnTo>
                  <a:lnTo>
                    <a:pt x="1153" y="248"/>
                  </a:lnTo>
                  <a:lnTo>
                    <a:pt x="1168" y="236"/>
                  </a:lnTo>
                  <a:lnTo>
                    <a:pt x="1233" y="171"/>
                  </a:lnTo>
                  <a:lnTo>
                    <a:pt x="1251" y="151"/>
                  </a:lnTo>
                  <a:lnTo>
                    <a:pt x="1286" y="124"/>
                  </a:lnTo>
                  <a:lnTo>
                    <a:pt x="1308" y="106"/>
                  </a:lnTo>
                  <a:lnTo>
                    <a:pt x="1336" y="75"/>
                  </a:lnTo>
                  <a:lnTo>
                    <a:pt x="1369" y="55"/>
                  </a:lnTo>
                  <a:lnTo>
                    <a:pt x="1395" y="39"/>
                  </a:lnTo>
                  <a:lnTo>
                    <a:pt x="1410" y="29"/>
                  </a:lnTo>
                  <a:lnTo>
                    <a:pt x="1446" y="16"/>
                  </a:lnTo>
                  <a:lnTo>
                    <a:pt x="1483" y="12"/>
                  </a:lnTo>
                  <a:lnTo>
                    <a:pt x="1519" y="16"/>
                  </a:lnTo>
                  <a:lnTo>
                    <a:pt x="1554" y="29"/>
                  </a:lnTo>
                  <a:lnTo>
                    <a:pt x="1583" y="43"/>
                  </a:lnTo>
                  <a:lnTo>
                    <a:pt x="1599" y="53"/>
                  </a:lnTo>
                  <a:lnTo>
                    <a:pt x="1625" y="73"/>
                  </a:lnTo>
                  <a:lnTo>
                    <a:pt x="1660" y="100"/>
                  </a:lnTo>
                  <a:lnTo>
                    <a:pt x="1688" y="128"/>
                  </a:lnTo>
                  <a:lnTo>
                    <a:pt x="1709" y="145"/>
                  </a:lnTo>
                  <a:lnTo>
                    <a:pt x="1778" y="214"/>
                  </a:lnTo>
                  <a:lnTo>
                    <a:pt x="1816" y="238"/>
                  </a:lnTo>
                  <a:lnTo>
                    <a:pt x="1837" y="258"/>
                  </a:lnTo>
                  <a:lnTo>
                    <a:pt x="1855" y="271"/>
                  </a:lnTo>
                  <a:lnTo>
                    <a:pt x="1892" y="281"/>
                  </a:lnTo>
                  <a:lnTo>
                    <a:pt x="1928" y="293"/>
                  </a:lnTo>
                  <a:lnTo>
                    <a:pt x="1969" y="289"/>
                  </a:lnTo>
                  <a:lnTo>
                    <a:pt x="2012" y="271"/>
                  </a:lnTo>
                  <a:lnTo>
                    <a:pt x="2038" y="256"/>
                  </a:lnTo>
                  <a:lnTo>
                    <a:pt x="2060" y="250"/>
                  </a:lnTo>
                  <a:lnTo>
                    <a:pt x="2085" y="228"/>
                  </a:lnTo>
                  <a:lnTo>
                    <a:pt x="2119" y="206"/>
                  </a:lnTo>
                  <a:lnTo>
                    <a:pt x="2148" y="171"/>
                  </a:lnTo>
                  <a:lnTo>
                    <a:pt x="2181" y="147"/>
                  </a:lnTo>
                  <a:lnTo>
                    <a:pt x="3474" y="145"/>
                  </a:lnTo>
                  <a:lnTo>
                    <a:pt x="3474" y="134"/>
                  </a:lnTo>
                  <a:lnTo>
                    <a:pt x="2174" y="136"/>
                  </a:lnTo>
                  <a:lnTo>
                    <a:pt x="2136" y="163"/>
                  </a:lnTo>
                  <a:lnTo>
                    <a:pt x="2111" y="195"/>
                  </a:lnTo>
                  <a:lnTo>
                    <a:pt x="2077" y="216"/>
                  </a:lnTo>
                  <a:lnTo>
                    <a:pt x="2052" y="238"/>
                  </a:lnTo>
                  <a:lnTo>
                    <a:pt x="2030" y="244"/>
                  </a:lnTo>
                  <a:lnTo>
                    <a:pt x="2001" y="263"/>
                  </a:lnTo>
                  <a:lnTo>
                    <a:pt x="1965" y="277"/>
                  </a:lnTo>
                  <a:lnTo>
                    <a:pt x="1932" y="281"/>
                  </a:lnTo>
                  <a:lnTo>
                    <a:pt x="1896" y="269"/>
                  </a:lnTo>
                  <a:lnTo>
                    <a:pt x="1863" y="259"/>
                  </a:lnTo>
                  <a:lnTo>
                    <a:pt x="1822" y="230"/>
                  </a:lnTo>
                  <a:lnTo>
                    <a:pt x="1808" y="218"/>
                  </a:lnTo>
                  <a:lnTo>
                    <a:pt x="1778" y="199"/>
                  </a:lnTo>
                  <a:lnTo>
                    <a:pt x="1698" y="118"/>
                  </a:lnTo>
                  <a:lnTo>
                    <a:pt x="1676" y="100"/>
                  </a:lnTo>
                  <a:lnTo>
                    <a:pt x="1652" y="77"/>
                  </a:lnTo>
                  <a:lnTo>
                    <a:pt x="1633" y="61"/>
                  </a:lnTo>
                  <a:lnTo>
                    <a:pt x="1615" y="45"/>
                  </a:lnTo>
                  <a:lnTo>
                    <a:pt x="1587" y="31"/>
                  </a:lnTo>
                  <a:lnTo>
                    <a:pt x="1558" y="18"/>
                  </a:lnTo>
                  <a:lnTo>
                    <a:pt x="1523" y="4"/>
                  </a:lnTo>
                  <a:lnTo>
                    <a:pt x="1483" y="0"/>
                  </a:lnTo>
                  <a:lnTo>
                    <a:pt x="1442" y="4"/>
                  </a:lnTo>
                  <a:lnTo>
                    <a:pt x="1406" y="18"/>
                  </a:lnTo>
                  <a:lnTo>
                    <a:pt x="1371" y="35"/>
                  </a:lnTo>
                  <a:lnTo>
                    <a:pt x="1361" y="43"/>
                  </a:lnTo>
                  <a:lnTo>
                    <a:pt x="1336" y="59"/>
                  </a:lnTo>
                  <a:lnTo>
                    <a:pt x="1316" y="79"/>
                  </a:lnTo>
                  <a:lnTo>
                    <a:pt x="1279" y="112"/>
                  </a:lnTo>
                  <a:lnTo>
                    <a:pt x="1255" y="132"/>
                  </a:lnTo>
                  <a:lnTo>
                    <a:pt x="1225" y="163"/>
                  </a:lnTo>
                  <a:lnTo>
                    <a:pt x="1172" y="216"/>
                  </a:lnTo>
                  <a:lnTo>
                    <a:pt x="1137" y="240"/>
                  </a:lnTo>
                  <a:lnTo>
                    <a:pt x="1123" y="248"/>
                  </a:lnTo>
                  <a:lnTo>
                    <a:pt x="1086" y="261"/>
                  </a:lnTo>
                  <a:lnTo>
                    <a:pt x="1054" y="277"/>
                  </a:lnTo>
                  <a:lnTo>
                    <a:pt x="1021" y="281"/>
                  </a:lnTo>
                  <a:lnTo>
                    <a:pt x="982" y="269"/>
                  </a:lnTo>
                  <a:lnTo>
                    <a:pt x="952" y="259"/>
                  </a:lnTo>
                  <a:lnTo>
                    <a:pt x="919" y="238"/>
                  </a:lnTo>
                  <a:lnTo>
                    <a:pt x="897" y="222"/>
                  </a:lnTo>
                  <a:lnTo>
                    <a:pt x="869" y="200"/>
                  </a:lnTo>
                  <a:lnTo>
                    <a:pt x="830" y="167"/>
                  </a:lnTo>
                  <a:lnTo>
                    <a:pt x="812" y="149"/>
                  </a:lnTo>
                  <a:lnTo>
                    <a:pt x="791" y="128"/>
                  </a:lnTo>
                  <a:lnTo>
                    <a:pt x="771" y="110"/>
                  </a:lnTo>
                  <a:lnTo>
                    <a:pt x="740" y="77"/>
                  </a:lnTo>
                  <a:lnTo>
                    <a:pt x="722" y="61"/>
                  </a:lnTo>
                  <a:lnTo>
                    <a:pt x="696" y="43"/>
                  </a:lnTo>
                  <a:lnTo>
                    <a:pt x="683" y="33"/>
                  </a:lnTo>
                  <a:lnTo>
                    <a:pt x="647" y="18"/>
                  </a:lnTo>
                  <a:lnTo>
                    <a:pt x="608" y="4"/>
                  </a:lnTo>
                  <a:lnTo>
                    <a:pt x="567" y="0"/>
                  </a:lnTo>
                  <a:lnTo>
                    <a:pt x="529" y="4"/>
                  </a:lnTo>
                  <a:lnTo>
                    <a:pt x="496" y="18"/>
                  </a:lnTo>
                  <a:lnTo>
                    <a:pt x="470" y="31"/>
                  </a:lnTo>
                  <a:lnTo>
                    <a:pt x="443" y="45"/>
                  </a:lnTo>
                  <a:lnTo>
                    <a:pt x="419" y="65"/>
                  </a:lnTo>
                  <a:lnTo>
                    <a:pt x="393" y="86"/>
                  </a:lnTo>
                  <a:lnTo>
                    <a:pt x="378" y="100"/>
                  </a:lnTo>
                  <a:lnTo>
                    <a:pt x="348" y="130"/>
                  </a:lnTo>
                  <a:lnTo>
                    <a:pt x="305" y="163"/>
                  </a:lnTo>
                  <a:lnTo>
                    <a:pt x="281" y="195"/>
                  </a:lnTo>
                  <a:lnTo>
                    <a:pt x="254" y="216"/>
                  </a:lnTo>
                  <a:lnTo>
                    <a:pt x="224" y="238"/>
                  </a:lnTo>
                  <a:lnTo>
                    <a:pt x="203" y="244"/>
                  </a:lnTo>
                  <a:lnTo>
                    <a:pt x="171" y="263"/>
                  </a:lnTo>
                  <a:lnTo>
                    <a:pt x="142" y="277"/>
                  </a:lnTo>
                  <a:lnTo>
                    <a:pt x="110" y="281"/>
                  </a:lnTo>
                  <a:lnTo>
                    <a:pt x="71" y="269"/>
                  </a:lnTo>
                  <a:lnTo>
                    <a:pt x="35" y="259"/>
                  </a:lnTo>
                  <a:lnTo>
                    <a:pt x="8" y="238"/>
                  </a:lnTo>
                  <a:lnTo>
                    <a:pt x="4" y="244"/>
                  </a:lnTo>
                  <a:lnTo>
                    <a:pt x="0" y="24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63" name="Freeform 248"/>
            <p:cNvSpPr>
              <a:spLocks/>
            </p:cNvSpPr>
            <p:nvPr/>
          </p:nvSpPr>
          <p:spPr bwMode="auto">
            <a:xfrm>
              <a:off x="2459762" y="5207021"/>
              <a:ext cx="110941" cy="544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6"/>
                </a:cxn>
                <a:cxn ang="0">
                  <a:pos x="120" y="16"/>
                </a:cxn>
                <a:cxn ang="0">
                  <a:pos x="120" y="51"/>
                </a:cxn>
                <a:cxn ang="0">
                  <a:pos x="132" y="63"/>
                </a:cxn>
                <a:cxn ang="0">
                  <a:pos x="132" y="0"/>
                </a:cxn>
                <a:cxn ang="0">
                  <a:pos x="0" y="0"/>
                </a:cxn>
              </a:cxnLst>
              <a:rect l="0" t="0" r="r" b="b"/>
              <a:pathLst>
                <a:path w="132" h="63">
                  <a:moveTo>
                    <a:pt x="0" y="0"/>
                  </a:moveTo>
                  <a:lnTo>
                    <a:pt x="0" y="16"/>
                  </a:lnTo>
                  <a:lnTo>
                    <a:pt x="120" y="16"/>
                  </a:lnTo>
                  <a:lnTo>
                    <a:pt x="120" y="51"/>
                  </a:lnTo>
                  <a:lnTo>
                    <a:pt x="132" y="63"/>
                  </a:lnTo>
                  <a:lnTo>
                    <a:pt x="13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64" name="Freeform 249"/>
            <p:cNvSpPr>
              <a:spLocks/>
            </p:cNvSpPr>
            <p:nvPr/>
          </p:nvSpPr>
          <p:spPr bwMode="auto">
            <a:xfrm>
              <a:off x="2455575" y="5207021"/>
              <a:ext cx="115127" cy="54436"/>
            </a:xfrm>
            <a:custGeom>
              <a:avLst/>
              <a:gdLst/>
              <a:ahLst/>
              <a:cxnLst>
                <a:cxn ang="0">
                  <a:pos x="126" y="51"/>
                </a:cxn>
                <a:cxn ang="0">
                  <a:pos x="12" y="49"/>
                </a:cxn>
                <a:cxn ang="0">
                  <a:pos x="12" y="14"/>
                </a:cxn>
                <a:cxn ang="0">
                  <a:pos x="6" y="0"/>
                </a:cxn>
                <a:cxn ang="0">
                  <a:pos x="0" y="2"/>
                </a:cxn>
                <a:cxn ang="0">
                  <a:pos x="0" y="65"/>
                </a:cxn>
                <a:cxn ang="0">
                  <a:pos x="138" y="63"/>
                </a:cxn>
                <a:cxn ang="0">
                  <a:pos x="126" y="51"/>
                </a:cxn>
              </a:cxnLst>
              <a:rect l="0" t="0" r="r" b="b"/>
              <a:pathLst>
                <a:path w="138" h="65">
                  <a:moveTo>
                    <a:pt x="126" y="51"/>
                  </a:moveTo>
                  <a:lnTo>
                    <a:pt x="12" y="49"/>
                  </a:lnTo>
                  <a:lnTo>
                    <a:pt x="12" y="14"/>
                  </a:lnTo>
                  <a:lnTo>
                    <a:pt x="6" y="0"/>
                  </a:lnTo>
                  <a:lnTo>
                    <a:pt x="0" y="2"/>
                  </a:lnTo>
                  <a:lnTo>
                    <a:pt x="0" y="65"/>
                  </a:lnTo>
                  <a:lnTo>
                    <a:pt x="138" y="63"/>
                  </a:lnTo>
                  <a:lnTo>
                    <a:pt x="126" y="5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65" name="Freeform 250"/>
            <p:cNvSpPr>
              <a:spLocks/>
            </p:cNvSpPr>
            <p:nvPr/>
          </p:nvSpPr>
          <p:spPr bwMode="auto">
            <a:xfrm>
              <a:off x="2834446" y="5439418"/>
              <a:ext cx="108847" cy="523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6"/>
                </a:cxn>
                <a:cxn ang="0">
                  <a:pos x="120" y="16"/>
                </a:cxn>
                <a:cxn ang="0">
                  <a:pos x="120" y="51"/>
                </a:cxn>
                <a:cxn ang="0">
                  <a:pos x="132" y="63"/>
                </a:cxn>
                <a:cxn ang="0">
                  <a:pos x="132" y="0"/>
                </a:cxn>
                <a:cxn ang="0">
                  <a:pos x="0" y="0"/>
                </a:cxn>
              </a:cxnLst>
              <a:rect l="0" t="0" r="r" b="b"/>
              <a:pathLst>
                <a:path w="132" h="63">
                  <a:moveTo>
                    <a:pt x="0" y="0"/>
                  </a:moveTo>
                  <a:lnTo>
                    <a:pt x="0" y="16"/>
                  </a:lnTo>
                  <a:lnTo>
                    <a:pt x="120" y="16"/>
                  </a:lnTo>
                  <a:lnTo>
                    <a:pt x="120" y="51"/>
                  </a:lnTo>
                  <a:lnTo>
                    <a:pt x="132" y="63"/>
                  </a:lnTo>
                  <a:lnTo>
                    <a:pt x="13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66" name="Freeform 251"/>
            <p:cNvSpPr>
              <a:spLocks/>
            </p:cNvSpPr>
            <p:nvPr/>
          </p:nvSpPr>
          <p:spPr bwMode="auto">
            <a:xfrm>
              <a:off x="2828166" y="5439418"/>
              <a:ext cx="115127" cy="54436"/>
            </a:xfrm>
            <a:custGeom>
              <a:avLst/>
              <a:gdLst/>
              <a:ahLst/>
              <a:cxnLst>
                <a:cxn ang="0">
                  <a:pos x="126" y="51"/>
                </a:cxn>
                <a:cxn ang="0">
                  <a:pos x="12" y="49"/>
                </a:cxn>
                <a:cxn ang="0">
                  <a:pos x="12" y="14"/>
                </a:cxn>
                <a:cxn ang="0">
                  <a:pos x="6" y="0"/>
                </a:cxn>
                <a:cxn ang="0">
                  <a:pos x="0" y="2"/>
                </a:cxn>
                <a:cxn ang="0">
                  <a:pos x="0" y="65"/>
                </a:cxn>
                <a:cxn ang="0">
                  <a:pos x="138" y="63"/>
                </a:cxn>
                <a:cxn ang="0">
                  <a:pos x="126" y="51"/>
                </a:cxn>
              </a:cxnLst>
              <a:rect l="0" t="0" r="r" b="b"/>
              <a:pathLst>
                <a:path w="138" h="65">
                  <a:moveTo>
                    <a:pt x="126" y="51"/>
                  </a:moveTo>
                  <a:lnTo>
                    <a:pt x="12" y="49"/>
                  </a:lnTo>
                  <a:lnTo>
                    <a:pt x="12" y="14"/>
                  </a:lnTo>
                  <a:lnTo>
                    <a:pt x="6" y="0"/>
                  </a:lnTo>
                  <a:lnTo>
                    <a:pt x="0" y="2"/>
                  </a:lnTo>
                  <a:lnTo>
                    <a:pt x="0" y="65"/>
                  </a:lnTo>
                  <a:lnTo>
                    <a:pt x="138" y="63"/>
                  </a:lnTo>
                  <a:lnTo>
                    <a:pt x="126" y="5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67" name="Freeform 252"/>
            <p:cNvSpPr>
              <a:spLocks/>
            </p:cNvSpPr>
            <p:nvPr/>
          </p:nvSpPr>
          <p:spPr bwMode="auto">
            <a:xfrm>
              <a:off x="3600562" y="5439418"/>
              <a:ext cx="110941" cy="523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6"/>
                </a:cxn>
                <a:cxn ang="0">
                  <a:pos x="120" y="16"/>
                </a:cxn>
                <a:cxn ang="0">
                  <a:pos x="120" y="51"/>
                </a:cxn>
                <a:cxn ang="0">
                  <a:pos x="132" y="63"/>
                </a:cxn>
                <a:cxn ang="0">
                  <a:pos x="132" y="0"/>
                </a:cxn>
                <a:cxn ang="0">
                  <a:pos x="0" y="0"/>
                </a:cxn>
              </a:cxnLst>
              <a:rect l="0" t="0" r="r" b="b"/>
              <a:pathLst>
                <a:path w="132" h="63">
                  <a:moveTo>
                    <a:pt x="0" y="0"/>
                  </a:moveTo>
                  <a:lnTo>
                    <a:pt x="0" y="16"/>
                  </a:lnTo>
                  <a:lnTo>
                    <a:pt x="120" y="16"/>
                  </a:lnTo>
                  <a:lnTo>
                    <a:pt x="120" y="51"/>
                  </a:lnTo>
                  <a:lnTo>
                    <a:pt x="132" y="63"/>
                  </a:lnTo>
                  <a:lnTo>
                    <a:pt x="13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68" name="Freeform 253"/>
            <p:cNvSpPr>
              <a:spLocks/>
            </p:cNvSpPr>
            <p:nvPr/>
          </p:nvSpPr>
          <p:spPr bwMode="auto">
            <a:xfrm>
              <a:off x="3596375" y="5439418"/>
              <a:ext cx="115127" cy="54436"/>
            </a:xfrm>
            <a:custGeom>
              <a:avLst/>
              <a:gdLst/>
              <a:ahLst/>
              <a:cxnLst>
                <a:cxn ang="0">
                  <a:pos x="126" y="51"/>
                </a:cxn>
                <a:cxn ang="0">
                  <a:pos x="12" y="49"/>
                </a:cxn>
                <a:cxn ang="0">
                  <a:pos x="12" y="14"/>
                </a:cxn>
                <a:cxn ang="0">
                  <a:pos x="6" y="0"/>
                </a:cxn>
                <a:cxn ang="0">
                  <a:pos x="0" y="2"/>
                </a:cxn>
                <a:cxn ang="0">
                  <a:pos x="0" y="65"/>
                </a:cxn>
                <a:cxn ang="0">
                  <a:pos x="138" y="63"/>
                </a:cxn>
                <a:cxn ang="0">
                  <a:pos x="126" y="51"/>
                </a:cxn>
              </a:cxnLst>
              <a:rect l="0" t="0" r="r" b="b"/>
              <a:pathLst>
                <a:path w="138" h="65">
                  <a:moveTo>
                    <a:pt x="126" y="51"/>
                  </a:moveTo>
                  <a:lnTo>
                    <a:pt x="12" y="49"/>
                  </a:lnTo>
                  <a:lnTo>
                    <a:pt x="12" y="14"/>
                  </a:lnTo>
                  <a:lnTo>
                    <a:pt x="6" y="0"/>
                  </a:lnTo>
                  <a:lnTo>
                    <a:pt x="0" y="2"/>
                  </a:lnTo>
                  <a:lnTo>
                    <a:pt x="0" y="65"/>
                  </a:lnTo>
                  <a:lnTo>
                    <a:pt x="138" y="63"/>
                  </a:lnTo>
                  <a:lnTo>
                    <a:pt x="126" y="5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69" name="Freeform 254"/>
            <p:cNvSpPr>
              <a:spLocks/>
            </p:cNvSpPr>
            <p:nvPr/>
          </p:nvSpPr>
          <p:spPr bwMode="auto">
            <a:xfrm>
              <a:off x="4358303" y="5439418"/>
              <a:ext cx="110941" cy="523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6"/>
                </a:cxn>
                <a:cxn ang="0">
                  <a:pos x="120" y="16"/>
                </a:cxn>
                <a:cxn ang="0">
                  <a:pos x="120" y="51"/>
                </a:cxn>
                <a:cxn ang="0">
                  <a:pos x="132" y="63"/>
                </a:cxn>
                <a:cxn ang="0">
                  <a:pos x="132" y="0"/>
                </a:cxn>
                <a:cxn ang="0">
                  <a:pos x="0" y="0"/>
                </a:cxn>
              </a:cxnLst>
              <a:rect l="0" t="0" r="r" b="b"/>
              <a:pathLst>
                <a:path w="132" h="63">
                  <a:moveTo>
                    <a:pt x="0" y="0"/>
                  </a:moveTo>
                  <a:lnTo>
                    <a:pt x="0" y="16"/>
                  </a:lnTo>
                  <a:lnTo>
                    <a:pt x="120" y="16"/>
                  </a:lnTo>
                  <a:lnTo>
                    <a:pt x="120" y="51"/>
                  </a:lnTo>
                  <a:lnTo>
                    <a:pt x="132" y="63"/>
                  </a:lnTo>
                  <a:lnTo>
                    <a:pt x="13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70" name="Freeform 255"/>
            <p:cNvSpPr>
              <a:spLocks/>
            </p:cNvSpPr>
            <p:nvPr/>
          </p:nvSpPr>
          <p:spPr bwMode="auto">
            <a:xfrm>
              <a:off x="4354116" y="5439418"/>
              <a:ext cx="115127" cy="54436"/>
            </a:xfrm>
            <a:custGeom>
              <a:avLst/>
              <a:gdLst/>
              <a:ahLst/>
              <a:cxnLst>
                <a:cxn ang="0">
                  <a:pos x="126" y="51"/>
                </a:cxn>
                <a:cxn ang="0">
                  <a:pos x="12" y="49"/>
                </a:cxn>
                <a:cxn ang="0">
                  <a:pos x="12" y="14"/>
                </a:cxn>
                <a:cxn ang="0">
                  <a:pos x="6" y="0"/>
                </a:cxn>
                <a:cxn ang="0">
                  <a:pos x="0" y="2"/>
                </a:cxn>
                <a:cxn ang="0">
                  <a:pos x="0" y="65"/>
                </a:cxn>
                <a:cxn ang="0">
                  <a:pos x="138" y="63"/>
                </a:cxn>
                <a:cxn ang="0">
                  <a:pos x="126" y="51"/>
                </a:cxn>
              </a:cxnLst>
              <a:rect l="0" t="0" r="r" b="b"/>
              <a:pathLst>
                <a:path w="138" h="65">
                  <a:moveTo>
                    <a:pt x="126" y="51"/>
                  </a:moveTo>
                  <a:lnTo>
                    <a:pt x="12" y="49"/>
                  </a:lnTo>
                  <a:lnTo>
                    <a:pt x="12" y="14"/>
                  </a:lnTo>
                  <a:lnTo>
                    <a:pt x="6" y="0"/>
                  </a:lnTo>
                  <a:lnTo>
                    <a:pt x="0" y="2"/>
                  </a:lnTo>
                  <a:lnTo>
                    <a:pt x="0" y="65"/>
                  </a:lnTo>
                  <a:lnTo>
                    <a:pt x="138" y="63"/>
                  </a:lnTo>
                  <a:lnTo>
                    <a:pt x="126" y="5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71" name="Freeform 256"/>
            <p:cNvSpPr>
              <a:spLocks/>
            </p:cNvSpPr>
            <p:nvPr/>
          </p:nvSpPr>
          <p:spPr bwMode="auto">
            <a:xfrm>
              <a:off x="5124418" y="5439418"/>
              <a:ext cx="108847" cy="523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6"/>
                </a:cxn>
                <a:cxn ang="0">
                  <a:pos x="120" y="16"/>
                </a:cxn>
                <a:cxn ang="0">
                  <a:pos x="120" y="51"/>
                </a:cxn>
                <a:cxn ang="0">
                  <a:pos x="131" y="63"/>
                </a:cxn>
                <a:cxn ang="0">
                  <a:pos x="131" y="0"/>
                </a:cxn>
                <a:cxn ang="0">
                  <a:pos x="0" y="0"/>
                </a:cxn>
              </a:cxnLst>
              <a:rect l="0" t="0" r="r" b="b"/>
              <a:pathLst>
                <a:path w="131" h="63">
                  <a:moveTo>
                    <a:pt x="0" y="0"/>
                  </a:moveTo>
                  <a:lnTo>
                    <a:pt x="0" y="16"/>
                  </a:lnTo>
                  <a:lnTo>
                    <a:pt x="120" y="16"/>
                  </a:lnTo>
                  <a:lnTo>
                    <a:pt x="120" y="51"/>
                  </a:lnTo>
                  <a:lnTo>
                    <a:pt x="131" y="63"/>
                  </a:lnTo>
                  <a:lnTo>
                    <a:pt x="13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72" name="Freeform 257"/>
            <p:cNvSpPr>
              <a:spLocks/>
            </p:cNvSpPr>
            <p:nvPr/>
          </p:nvSpPr>
          <p:spPr bwMode="auto">
            <a:xfrm>
              <a:off x="5120232" y="5439418"/>
              <a:ext cx="113034" cy="54436"/>
            </a:xfrm>
            <a:custGeom>
              <a:avLst/>
              <a:gdLst/>
              <a:ahLst/>
              <a:cxnLst>
                <a:cxn ang="0">
                  <a:pos x="126" y="51"/>
                </a:cxn>
                <a:cxn ang="0">
                  <a:pos x="11" y="49"/>
                </a:cxn>
                <a:cxn ang="0">
                  <a:pos x="11" y="14"/>
                </a:cxn>
                <a:cxn ang="0">
                  <a:pos x="6" y="0"/>
                </a:cxn>
                <a:cxn ang="0">
                  <a:pos x="0" y="2"/>
                </a:cxn>
                <a:cxn ang="0">
                  <a:pos x="0" y="65"/>
                </a:cxn>
                <a:cxn ang="0">
                  <a:pos x="137" y="63"/>
                </a:cxn>
                <a:cxn ang="0">
                  <a:pos x="126" y="51"/>
                </a:cxn>
              </a:cxnLst>
              <a:rect l="0" t="0" r="r" b="b"/>
              <a:pathLst>
                <a:path w="137" h="65">
                  <a:moveTo>
                    <a:pt x="126" y="51"/>
                  </a:moveTo>
                  <a:lnTo>
                    <a:pt x="11" y="49"/>
                  </a:lnTo>
                  <a:lnTo>
                    <a:pt x="11" y="14"/>
                  </a:lnTo>
                  <a:lnTo>
                    <a:pt x="6" y="0"/>
                  </a:lnTo>
                  <a:lnTo>
                    <a:pt x="0" y="2"/>
                  </a:lnTo>
                  <a:lnTo>
                    <a:pt x="0" y="65"/>
                  </a:lnTo>
                  <a:lnTo>
                    <a:pt x="137" y="63"/>
                  </a:lnTo>
                  <a:lnTo>
                    <a:pt x="126" y="5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73" name="Freeform 258"/>
            <p:cNvSpPr>
              <a:spLocks/>
            </p:cNvSpPr>
            <p:nvPr/>
          </p:nvSpPr>
          <p:spPr bwMode="auto">
            <a:xfrm>
              <a:off x="3219597" y="5207021"/>
              <a:ext cx="108847" cy="544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6"/>
                </a:cxn>
                <a:cxn ang="0">
                  <a:pos x="120" y="16"/>
                </a:cxn>
                <a:cxn ang="0">
                  <a:pos x="120" y="51"/>
                </a:cxn>
                <a:cxn ang="0">
                  <a:pos x="131" y="63"/>
                </a:cxn>
                <a:cxn ang="0">
                  <a:pos x="131" y="0"/>
                </a:cxn>
                <a:cxn ang="0">
                  <a:pos x="0" y="0"/>
                </a:cxn>
              </a:cxnLst>
              <a:rect l="0" t="0" r="r" b="b"/>
              <a:pathLst>
                <a:path w="131" h="63">
                  <a:moveTo>
                    <a:pt x="0" y="0"/>
                  </a:moveTo>
                  <a:lnTo>
                    <a:pt x="0" y="16"/>
                  </a:lnTo>
                  <a:lnTo>
                    <a:pt x="120" y="16"/>
                  </a:lnTo>
                  <a:lnTo>
                    <a:pt x="120" y="51"/>
                  </a:lnTo>
                  <a:lnTo>
                    <a:pt x="131" y="63"/>
                  </a:lnTo>
                  <a:lnTo>
                    <a:pt x="13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74" name="Freeform 259"/>
            <p:cNvSpPr>
              <a:spLocks/>
            </p:cNvSpPr>
            <p:nvPr/>
          </p:nvSpPr>
          <p:spPr bwMode="auto">
            <a:xfrm>
              <a:off x="3213317" y="5207021"/>
              <a:ext cx="115127" cy="54436"/>
            </a:xfrm>
            <a:custGeom>
              <a:avLst/>
              <a:gdLst/>
              <a:ahLst/>
              <a:cxnLst>
                <a:cxn ang="0">
                  <a:pos x="126" y="51"/>
                </a:cxn>
                <a:cxn ang="0">
                  <a:pos x="12" y="49"/>
                </a:cxn>
                <a:cxn ang="0">
                  <a:pos x="12" y="14"/>
                </a:cxn>
                <a:cxn ang="0">
                  <a:pos x="6" y="0"/>
                </a:cxn>
                <a:cxn ang="0">
                  <a:pos x="0" y="2"/>
                </a:cxn>
                <a:cxn ang="0">
                  <a:pos x="0" y="65"/>
                </a:cxn>
                <a:cxn ang="0">
                  <a:pos x="137" y="63"/>
                </a:cxn>
                <a:cxn ang="0">
                  <a:pos x="126" y="51"/>
                </a:cxn>
              </a:cxnLst>
              <a:rect l="0" t="0" r="r" b="b"/>
              <a:pathLst>
                <a:path w="137" h="65">
                  <a:moveTo>
                    <a:pt x="126" y="51"/>
                  </a:moveTo>
                  <a:lnTo>
                    <a:pt x="12" y="49"/>
                  </a:lnTo>
                  <a:lnTo>
                    <a:pt x="12" y="14"/>
                  </a:lnTo>
                  <a:lnTo>
                    <a:pt x="6" y="0"/>
                  </a:lnTo>
                  <a:lnTo>
                    <a:pt x="0" y="2"/>
                  </a:lnTo>
                  <a:lnTo>
                    <a:pt x="0" y="65"/>
                  </a:lnTo>
                  <a:lnTo>
                    <a:pt x="137" y="63"/>
                  </a:lnTo>
                  <a:lnTo>
                    <a:pt x="126" y="5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75" name="Freeform 260"/>
            <p:cNvSpPr>
              <a:spLocks/>
            </p:cNvSpPr>
            <p:nvPr/>
          </p:nvSpPr>
          <p:spPr bwMode="auto">
            <a:xfrm>
              <a:off x="3973153" y="5207021"/>
              <a:ext cx="110941" cy="544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6"/>
                </a:cxn>
                <a:cxn ang="0">
                  <a:pos x="120" y="16"/>
                </a:cxn>
                <a:cxn ang="0">
                  <a:pos x="120" y="51"/>
                </a:cxn>
                <a:cxn ang="0">
                  <a:pos x="131" y="63"/>
                </a:cxn>
                <a:cxn ang="0">
                  <a:pos x="131" y="0"/>
                </a:cxn>
                <a:cxn ang="0">
                  <a:pos x="0" y="0"/>
                </a:cxn>
              </a:cxnLst>
              <a:rect l="0" t="0" r="r" b="b"/>
              <a:pathLst>
                <a:path w="131" h="63">
                  <a:moveTo>
                    <a:pt x="0" y="0"/>
                  </a:moveTo>
                  <a:lnTo>
                    <a:pt x="0" y="16"/>
                  </a:lnTo>
                  <a:lnTo>
                    <a:pt x="120" y="16"/>
                  </a:lnTo>
                  <a:lnTo>
                    <a:pt x="120" y="51"/>
                  </a:lnTo>
                  <a:lnTo>
                    <a:pt x="131" y="63"/>
                  </a:lnTo>
                  <a:lnTo>
                    <a:pt x="13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76" name="Freeform 261"/>
            <p:cNvSpPr>
              <a:spLocks/>
            </p:cNvSpPr>
            <p:nvPr/>
          </p:nvSpPr>
          <p:spPr bwMode="auto">
            <a:xfrm>
              <a:off x="3968967" y="5207021"/>
              <a:ext cx="115127" cy="54436"/>
            </a:xfrm>
            <a:custGeom>
              <a:avLst/>
              <a:gdLst/>
              <a:ahLst/>
              <a:cxnLst>
                <a:cxn ang="0">
                  <a:pos x="126" y="51"/>
                </a:cxn>
                <a:cxn ang="0">
                  <a:pos x="12" y="49"/>
                </a:cxn>
                <a:cxn ang="0">
                  <a:pos x="12" y="14"/>
                </a:cxn>
                <a:cxn ang="0">
                  <a:pos x="6" y="0"/>
                </a:cxn>
                <a:cxn ang="0">
                  <a:pos x="0" y="2"/>
                </a:cxn>
                <a:cxn ang="0">
                  <a:pos x="0" y="65"/>
                </a:cxn>
                <a:cxn ang="0">
                  <a:pos x="137" y="63"/>
                </a:cxn>
                <a:cxn ang="0">
                  <a:pos x="126" y="51"/>
                </a:cxn>
              </a:cxnLst>
              <a:rect l="0" t="0" r="r" b="b"/>
              <a:pathLst>
                <a:path w="137" h="65">
                  <a:moveTo>
                    <a:pt x="126" y="51"/>
                  </a:moveTo>
                  <a:lnTo>
                    <a:pt x="12" y="49"/>
                  </a:lnTo>
                  <a:lnTo>
                    <a:pt x="12" y="14"/>
                  </a:lnTo>
                  <a:lnTo>
                    <a:pt x="6" y="0"/>
                  </a:lnTo>
                  <a:lnTo>
                    <a:pt x="0" y="2"/>
                  </a:lnTo>
                  <a:lnTo>
                    <a:pt x="0" y="65"/>
                  </a:lnTo>
                  <a:lnTo>
                    <a:pt x="137" y="63"/>
                  </a:lnTo>
                  <a:lnTo>
                    <a:pt x="126" y="5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77" name="Freeform 262"/>
            <p:cNvSpPr>
              <a:spLocks/>
            </p:cNvSpPr>
            <p:nvPr/>
          </p:nvSpPr>
          <p:spPr bwMode="auto">
            <a:xfrm>
              <a:off x="4753920" y="5207021"/>
              <a:ext cx="110941" cy="544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6"/>
                </a:cxn>
                <a:cxn ang="0">
                  <a:pos x="120" y="16"/>
                </a:cxn>
                <a:cxn ang="0">
                  <a:pos x="120" y="51"/>
                </a:cxn>
                <a:cxn ang="0">
                  <a:pos x="132" y="63"/>
                </a:cxn>
                <a:cxn ang="0">
                  <a:pos x="132" y="0"/>
                </a:cxn>
                <a:cxn ang="0">
                  <a:pos x="0" y="0"/>
                </a:cxn>
              </a:cxnLst>
              <a:rect l="0" t="0" r="r" b="b"/>
              <a:pathLst>
                <a:path w="132" h="63">
                  <a:moveTo>
                    <a:pt x="0" y="0"/>
                  </a:moveTo>
                  <a:lnTo>
                    <a:pt x="0" y="16"/>
                  </a:lnTo>
                  <a:lnTo>
                    <a:pt x="120" y="16"/>
                  </a:lnTo>
                  <a:lnTo>
                    <a:pt x="120" y="51"/>
                  </a:lnTo>
                  <a:lnTo>
                    <a:pt x="132" y="63"/>
                  </a:lnTo>
                  <a:lnTo>
                    <a:pt x="13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78" name="Freeform 263"/>
            <p:cNvSpPr>
              <a:spLocks/>
            </p:cNvSpPr>
            <p:nvPr/>
          </p:nvSpPr>
          <p:spPr bwMode="auto">
            <a:xfrm>
              <a:off x="4747641" y="5207021"/>
              <a:ext cx="117220" cy="54436"/>
            </a:xfrm>
            <a:custGeom>
              <a:avLst/>
              <a:gdLst/>
              <a:ahLst/>
              <a:cxnLst>
                <a:cxn ang="0">
                  <a:pos x="126" y="51"/>
                </a:cxn>
                <a:cxn ang="0">
                  <a:pos x="12" y="49"/>
                </a:cxn>
                <a:cxn ang="0">
                  <a:pos x="12" y="14"/>
                </a:cxn>
                <a:cxn ang="0">
                  <a:pos x="6" y="0"/>
                </a:cxn>
                <a:cxn ang="0">
                  <a:pos x="0" y="2"/>
                </a:cxn>
                <a:cxn ang="0">
                  <a:pos x="0" y="65"/>
                </a:cxn>
                <a:cxn ang="0">
                  <a:pos x="138" y="63"/>
                </a:cxn>
                <a:cxn ang="0">
                  <a:pos x="126" y="51"/>
                </a:cxn>
              </a:cxnLst>
              <a:rect l="0" t="0" r="r" b="b"/>
              <a:pathLst>
                <a:path w="138" h="65">
                  <a:moveTo>
                    <a:pt x="126" y="51"/>
                  </a:moveTo>
                  <a:lnTo>
                    <a:pt x="12" y="49"/>
                  </a:lnTo>
                  <a:lnTo>
                    <a:pt x="12" y="14"/>
                  </a:lnTo>
                  <a:lnTo>
                    <a:pt x="6" y="0"/>
                  </a:lnTo>
                  <a:lnTo>
                    <a:pt x="0" y="2"/>
                  </a:lnTo>
                  <a:lnTo>
                    <a:pt x="0" y="65"/>
                  </a:lnTo>
                  <a:lnTo>
                    <a:pt x="138" y="63"/>
                  </a:lnTo>
                  <a:lnTo>
                    <a:pt x="126" y="5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79" name="Freeform 264"/>
            <p:cNvSpPr>
              <a:spLocks/>
            </p:cNvSpPr>
            <p:nvPr/>
          </p:nvSpPr>
          <p:spPr bwMode="auto">
            <a:xfrm>
              <a:off x="889855" y="5374515"/>
              <a:ext cx="5555379" cy="718126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0" y="0"/>
                </a:cxn>
                <a:cxn ang="0">
                  <a:pos x="0" y="857"/>
                </a:cxn>
                <a:cxn ang="0">
                  <a:pos x="6639" y="857"/>
                </a:cxn>
                <a:cxn ang="0">
                  <a:pos x="6631" y="845"/>
                </a:cxn>
                <a:cxn ang="0">
                  <a:pos x="12" y="845"/>
                </a:cxn>
                <a:cxn ang="0">
                  <a:pos x="12" y="0"/>
                </a:cxn>
              </a:cxnLst>
              <a:rect l="0" t="0" r="r" b="b"/>
              <a:pathLst>
                <a:path w="6639" h="857">
                  <a:moveTo>
                    <a:pt x="12" y="0"/>
                  </a:moveTo>
                  <a:lnTo>
                    <a:pt x="0" y="0"/>
                  </a:lnTo>
                  <a:lnTo>
                    <a:pt x="0" y="857"/>
                  </a:lnTo>
                  <a:lnTo>
                    <a:pt x="6639" y="857"/>
                  </a:lnTo>
                  <a:lnTo>
                    <a:pt x="6631" y="845"/>
                  </a:lnTo>
                  <a:lnTo>
                    <a:pt x="12" y="845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80" name="Freeform 265"/>
            <p:cNvSpPr>
              <a:spLocks/>
            </p:cNvSpPr>
            <p:nvPr/>
          </p:nvSpPr>
          <p:spPr bwMode="auto">
            <a:xfrm>
              <a:off x="6451512" y="5374515"/>
              <a:ext cx="10466" cy="718126"/>
            </a:xfrm>
            <a:custGeom>
              <a:avLst/>
              <a:gdLst/>
              <a:ahLst/>
              <a:cxnLst>
                <a:cxn ang="0">
                  <a:pos x="10" y="857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2" y="845"/>
                </a:cxn>
                <a:cxn ang="0">
                  <a:pos x="10" y="857"/>
                </a:cxn>
              </a:cxnLst>
              <a:rect l="0" t="0" r="r" b="b"/>
              <a:pathLst>
                <a:path w="12" h="857">
                  <a:moveTo>
                    <a:pt x="10" y="857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2" y="845"/>
                  </a:lnTo>
                  <a:lnTo>
                    <a:pt x="10" y="85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81" name="Freeform 266"/>
            <p:cNvSpPr>
              <a:spLocks/>
            </p:cNvSpPr>
            <p:nvPr/>
          </p:nvSpPr>
          <p:spPr bwMode="auto">
            <a:xfrm>
              <a:off x="3602655" y="5818370"/>
              <a:ext cx="104661" cy="144463"/>
            </a:xfrm>
            <a:custGeom>
              <a:avLst/>
              <a:gdLst/>
              <a:ahLst/>
              <a:cxnLst>
                <a:cxn ang="0">
                  <a:pos x="55" y="57"/>
                </a:cxn>
                <a:cxn ang="0">
                  <a:pos x="51" y="37"/>
                </a:cxn>
                <a:cxn ang="0">
                  <a:pos x="49" y="29"/>
                </a:cxn>
                <a:cxn ang="0">
                  <a:pos x="45" y="23"/>
                </a:cxn>
                <a:cxn ang="0">
                  <a:pos x="41" y="19"/>
                </a:cxn>
                <a:cxn ang="0">
                  <a:pos x="37" y="17"/>
                </a:cxn>
                <a:cxn ang="0">
                  <a:pos x="31" y="17"/>
                </a:cxn>
                <a:cxn ang="0">
                  <a:pos x="28" y="17"/>
                </a:cxn>
                <a:cxn ang="0">
                  <a:pos x="24" y="19"/>
                </a:cxn>
                <a:cxn ang="0">
                  <a:pos x="20" y="21"/>
                </a:cxn>
                <a:cxn ang="0">
                  <a:pos x="16" y="25"/>
                </a:cxn>
                <a:cxn ang="0">
                  <a:pos x="14" y="29"/>
                </a:cxn>
                <a:cxn ang="0">
                  <a:pos x="14" y="35"/>
                </a:cxn>
                <a:cxn ang="0">
                  <a:pos x="8" y="31"/>
                </a:cxn>
                <a:cxn ang="0">
                  <a:pos x="10" y="19"/>
                </a:cxn>
                <a:cxn ang="0">
                  <a:pos x="14" y="11"/>
                </a:cxn>
                <a:cxn ang="0">
                  <a:pos x="20" y="4"/>
                </a:cxn>
                <a:cxn ang="0">
                  <a:pos x="24" y="0"/>
                </a:cxn>
                <a:cxn ang="0">
                  <a:pos x="30" y="0"/>
                </a:cxn>
                <a:cxn ang="0">
                  <a:pos x="35" y="0"/>
                </a:cxn>
                <a:cxn ang="0">
                  <a:pos x="39" y="0"/>
                </a:cxn>
                <a:cxn ang="0">
                  <a:pos x="43" y="4"/>
                </a:cxn>
                <a:cxn ang="0">
                  <a:pos x="49" y="8"/>
                </a:cxn>
                <a:cxn ang="0">
                  <a:pos x="53" y="19"/>
                </a:cxn>
                <a:cxn ang="0">
                  <a:pos x="57" y="31"/>
                </a:cxn>
                <a:cxn ang="0">
                  <a:pos x="81" y="128"/>
                </a:cxn>
                <a:cxn ang="0">
                  <a:pos x="83" y="137"/>
                </a:cxn>
                <a:cxn ang="0">
                  <a:pos x="87" y="145"/>
                </a:cxn>
                <a:cxn ang="0">
                  <a:pos x="91" y="149"/>
                </a:cxn>
                <a:cxn ang="0">
                  <a:pos x="94" y="151"/>
                </a:cxn>
                <a:cxn ang="0">
                  <a:pos x="98" y="153"/>
                </a:cxn>
                <a:cxn ang="0">
                  <a:pos x="102" y="153"/>
                </a:cxn>
                <a:cxn ang="0">
                  <a:pos x="106" y="153"/>
                </a:cxn>
                <a:cxn ang="0">
                  <a:pos x="110" y="151"/>
                </a:cxn>
                <a:cxn ang="0">
                  <a:pos x="114" y="149"/>
                </a:cxn>
                <a:cxn ang="0">
                  <a:pos x="116" y="145"/>
                </a:cxn>
                <a:cxn ang="0">
                  <a:pos x="118" y="139"/>
                </a:cxn>
                <a:cxn ang="0">
                  <a:pos x="122" y="135"/>
                </a:cxn>
                <a:cxn ang="0">
                  <a:pos x="124" y="137"/>
                </a:cxn>
                <a:cxn ang="0">
                  <a:pos x="124" y="137"/>
                </a:cxn>
                <a:cxn ang="0">
                  <a:pos x="122" y="139"/>
                </a:cxn>
                <a:cxn ang="0">
                  <a:pos x="122" y="147"/>
                </a:cxn>
                <a:cxn ang="0">
                  <a:pos x="120" y="157"/>
                </a:cxn>
                <a:cxn ang="0">
                  <a:pos x="114" y="165"/>
                </a:cxn>
                <a:cxn ang="0">
                  <a:pos x="110" y="169"/>
                </a:cxn>
                <a:cxn ang="0">
                  <a:pos x="106" y="171"/>
                </a:cxn>
                <a:cxn ang="0">
                  <a:pos x="98" y="173"/>
                </a:cxn>
                <a:cxn ang="0">
                  <a:pos x="94" y="171"/>
                </a:cxn>
                <a:cxn ang="0">
                  <a:pos x="91" y="169"/>
                </a:cxn>
                <a:cxn ang="0">
                  <a:pos x="85" y="165"/>
                </a:cxn>
                <a:cxn ang="0">
                  <a:pos x="81" y="157"/>
                </a:cxn>
                <a:cxn ang="0">
                  <a:pos x="77" y="147"/>
                </a:cxn>
                <a:cxn ang="0">
                  <a:pos x="73" y="133"/>
                </a:cxn>
              </a:cxnLst>
              <a:rect l="0" t="0" r="r" b="b"/>
              <a:pathLst>
                <a:path w="124" h="173">
                  <a:moveTo>
                    <a:pt x="61" y="86"/>
                  </a:moveTo>
                  <a:lnTo>
                    <a:pt x="22" y="169"/>
                  </a:lnTo>
                  <a:lnTo>
                    <a:pt x="0" y="169"/>
                  </a:lnTo>
                  <a:lnTo>
                    <a:pt x="55" y="57"/>
                  </a:lnTo>
                  <a:lnTo>
                    <a:pt x="53" y="47"/>
                  </a:lnTo>
                  <a:lnTo>
                    <a:pt x="53" y="43"/>
                  </a:lnTo>
                  <a:lnTo>
                    <a:pt x="53" y="41"/>
                  </a:lnTo>
                  <a:lnTo>
                    <a:pt x="51" y="37"/>
                  </a:lnTo>
                  <a:lnTo>
                    <a:pt x="51" y="35"/>
                  </a:lnTo>
                  <a:lnTo>
                    <a:pt x="51" y="33"/>
                  </a:lnTo>
                  <a:lnTo>
                    <a:pt x="49" y="31"/>
                  </a:lnTo>
                  <a:lnTo>
                    <a:pt x="49" y="29"/>
                  </a:lnTo>
                  <a:lnTo>
                    <a:pt x="47" y="27"/>
                  </a:lnTo>
                  <a:lnTo>
                    <a:pt x="47" y="25"/>
                  </a:lnTo>
                  <a:lnTo>
                    <a:pt x="45" y="25"/>
                  </a:lnTo>
                  <a:lnTo>
                    <a:pt x="45" y="23"/>
                  </a:lnTo>
                  <a:lnTo>
                    <a:pt x="43" y="23"/>
                  </a:lnTo>
                  <a:lnTo>
                    <a:pt x="43" y="21"/>
                  </a:lnTo>
                  <a:lnTo>
                    <a:pt x="41" y="21"/>
                  </a:lnTo>
                  <a:lnTo>
                    <a:pt x="41" y="19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5" y="17"/>
                  </a:lnTo>
                  <a:lnTo>
                    <a:pt x="33" y="17"/>
                  </a:lnTo>
                  <a:lnTo>
                    <a:pt x="33" y="17"/>
                  </a:lnTo>
                  <a:lnTo>
                    <a:pt x="31" y="17"/>
                  </a:lnTo>
                  <a:lnTo>
                    <a:pt x="30" y="17"/>
                  </a:lnTo>
                  <a:lnTo>
                    <a:pt x="30" y="17"/>
                  </a:lnTo>
                  <a:lnTo>
                    <a:pt x="30" y="17"/>
                  </a:lnTo>
                  <a:lnTo>
                    <a:pt x="28" y="17"/>
                  </a:lnTo>
                  <a:lnTo>
                    <a:pt x="28" y="17"/>
                  </a:lnTo>
                  <a:lnTo>
                    <a:pt x="26" y="17"/>
                  </a:lnTo>
                  <a:lnTo>
                    <a:pt x="24" y="17"/>
                  </a:lnTo>
                  <a:lnTo>
                    <a:pt x="24" y="19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20" y="21"/>
                  </a:lnTo>
                  <a:lnTo>
                    <a:pt x="20" y="21"/>
                  </a:lnTo>
                  <a:lnTo>
                    <a:pt x="18" y="23"/>
                  </a:lnTo>
                  <a:lnTo>
                    <a:pt x="18" y="23"/>
                  </a:lnTo>
                  <a:lnTo>
                    <a:pt x="18" y="23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7"/>
                  </a:lnTo>
                  <a:lnTo>
                    <a:pt x="14" y="27"/>
                  </a:lnTo>
                  <a:lnTo>
                    <a:pt x="14" y="29"/>
                  </a:lnTo>
                  <a:lnTo>
                    <a:pt x="14" y="31"/>
                  </a:lnTo>
                  <a:lnTo>
                    <a:pt x="14" y="31"/>
                  </a:lnTo>
                  <a:lnTo>
                    <a:pt x="14" y="33"/>
                  </a:lnTo>
                  <a:lnTo>
                    <a:pt x="14" y="35"/>
                  </a:lnTo>
                  <a:lnTo>
                    <a:pt x="12" y="37"/>
                  </a:lnTo>
                  <a:lnTo>
                    <a:pt x="6" y="37"/>
                  </a:lnTo>
                  <a:lnTo>
                    <a:pt x="8" y="33"/>
                  </a:lnTo>
                  <a:lnTo>
                    <a:pt x="8" y="31"/>
                  </a:lnTo>
                  <a:lnTo>
                    <a:pt x="8" y="27"/>
                  </a:lnTo>
                  <a:lnTo>
                    <a:pt x="10" y="25"/>
                  </a:lnTo>
                  <a:lnTo>
                    <a:pt x="10" y="23"/>
                  </a:lnTo>
                  <a:lnTo>
                    <a:pt x="10" y="19"/>
                  </a:lnTo>
                  <a:lnTo>
                    <a:pt x="12" y="17"/>
                  </a:lnTo>
                  <a:lnTo>
                    <a:pt x="12" y="15"/>
                  </a:lnTo>
                  <a:lnTo>
                    <a:pt x="14" y="13"/>
                  </a:lnTo>
                  <a:lnTo>
                    <a:pt x="14" y="11"/>
                  </a:lnTo>
                  <a:lnTo>
                    <a:pt x="16" y="10"/>
                  </a:lnTo>
                  <a:lnTo>
                    <a:pt x="16" y="8"/>
                  </a:lnTo>
                  <a:lnTo>
                    <a:pt x="18" y="6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22" y="2"/>
                  </a:lnTo>
                  <a:lnTo>
                    <a:pt x="22" y="2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8" y="0"/>
                  </a:lnTo>
                  <a:lnTo>
                    <a:pt x="30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3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7" y="0"/>
                  </a:lnTo>
                  <a:lnTo>
                    <a:pt x="39" y="0"/>
                  </a:lnTo>
                  <a:lnTo>
                    <a:pt x="39" y="0"/>
                  </a:lnTo>
                  <a:lnTo>
                    <a:pt x="41" y="2"/>
                  </a:lnTo>
                  <a:lnTo>
                    <a:pt x="41" y="2"/>
                  </a:lnTo>
                  <a:lnTo>
                    <a:pt x="43" y="2"/>
                  </a:lnTo>
                  <a:lnTo>
                    <a:pt x="43" y="4"/>
                  </a:lnTo>
                  <a:lnTo>
                    <a:pt x="45" y="4"/>
                  </a:lnTo>
                  <a:lnTo>
                    <a:pt x="45" y="6"/>
                  </a:lnTo>
                  <a:lnTo>
                    <a:pt x="47" y="6"/>
                  </a:lnTo>
                  <a:lnTo>
                    <a:pt x="49" y="8"/>
                  </a:lnTo>
                  <a:lnTo>
                    <a:pt x="49" y="11"/>
                  </a:lnTo>
                  <a:lnTo>
                    <a:pt x="51" y="13"/>
                  </a:lnTo>
                  <a:lnTo>
                    <a:pt x="53" y="15"/>
                  </a:lnTo>
                  <a:lnTo>
                    <a:pt x="53" y="19"/>
                  </a:lnTo>
                  <a:lnTo>
                    <a:pt x="55" y="21"/>
                  </a:lnTo>
                  <a:lnTo>
                    <a:pt x="55" y="25"/>
                  </a:lnTo>
                  <a:lnTo>
                    <a:pt x="57" y="29"/>
                  </a:lnTo>
                  <a:lnTo>
                    <a:pt x="57" y="31"/>
                  </a:lnTo>
                  <a:lnTo>
                    <a:pt x="59" y="35"/>
                  </a:lnTo>
                  <a:lnTo>
                    <a:pt x="59" y="41"/>
                  </a:lnTo>
                  <a:lnTo>
                    <a:pt x="79" y="126"/>
                  </a:lnTo>
                  <a:lnTo>
                    <a:pt x="81" y="128"/>
                  </a:lnTo>
                  <a:lnTo>
                    <a:pt x="81" y="130"/>
                  </a:lnTo>
                  <a:lnTo>
                    <a:pt x="83" y="133"/>
                  </a:lnTo>
                  <a:lnTo>
                    <a:pt x="83" y="135"/>
                  </a:lnTo>
                  <a:lnTo>
                    <a:pt x="83" y="137"/>
                  </a:lnTo>
                  <a:lnTo>
                    <a:pt x="85" y="139"/>
                  </a:lnTo>
                  <a:lnTo>
                    <a:pt x="85" y="141"/>
                  </a:lnTo>
                  <a:lnTo>
                    <a:pt x="87" y="143"/>
                  </a:lnTo>
                  <a:lnTo>
                    <a:pt x="87" y="145"/>
                  </a:lnTo>
                  <a:lnTo>
                    <a:pt x="89" y="145"/>
                  </a:lnTo>
                  <a:lnTo>
                    <a:pt x="89" y="147"/>
                  </a:lnTo>
                  <a:lnTo>
                    <a:pt x="89" y="149"/>
                  </a:lnTo>
                  <a:lnTo>
                    <a:pt x="91" y="149"/>
                  </a:lnTo>
                  <a:lnTo>
                    <a:pt x="92" y="149"/>
                  </a:lnTo>
                  <a:lnTo>
                    <a:pt x="92" y="151"/>
                  </a:lnTo>
                  <a:lnTo>
                    <a:pt x="94" y="151"/>
                  </a:lnTo>
                  <a:lnTo>
                    <a:pt x="94" y="151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8" y="153"/>
                  </a:lnTo>
                  <a:lnTo>
                    <a:pt x="98" y="153"/>
                  </a:lnTo>
                  <a:lnTo>
                    <a:pt x="100" y="153"/>
                  </a:lnTo>
                  <a:lnTo>
                    <a:pt x="100" y="153"/>
                  </a:lnTo>
                  <a:lnTo>
                    <a:pt x="100" y="155"/>
                  </a:lnTo>
                  <a:lnTo>
                    <a:pt x="102" y="153"/>
                  </a:lnTo>
                  <a:lnTo>
                    <a:pt x="104" y="153"/>
                  </a:lnTo>
                  <a:lnTo>
                    <a:pt x="104" y="153"/>
                  </a:lnTo>
                  <a:lnTo>
                    <a:pt x="106" y="153"/>
                  </a:lnTo>
                  <a:lnTo>
                    <a:pt x="106" y="153"/>
                  </a:lnTo>
                  <a:lnTo>
                    <a:pt x="108" y="153"/>
                  </a:lnTo>
                  <a:lnTo>
                    <a:pt x="108" y="153"/>
                  </a:lnTo>
                  <a:lnTo>
                    <a:pt x="110" y="153"/>
                  </a:lnTo>
                  <a:lnTo>
                    <a:pt x="110" y="151"/>
                  </a:lnTo>
                  <a:lnTo>
                    <a:pt x="112" y="151"/>
                  </a:lnTo>
                  <a:lnTo>
                    <a:pt x="112" y="151"/>
                  </a:lnTo>
                  <a:lnTo>
                    <a:pt x="112" y="151"/>
                  </a:lnTo>
                  <a:lnTo>
                    <a:pt x="114" y="149"/>
                  </a:lnTo>
                  <a:lnTo>
                    <a:pt x="114" y="147"/>
                  </a:lnTo>
                  <a:lnTo>
                    <a:pt x="114" y="147"/>
                  </a:lnTo>
                  <a:lnTo>
                    <a:pt x="116" y="145"/>
                  </a:lnTo>
                  <a:lnTo>
                    <a:pt x="116" y="145"/>
                  </a:lnTo>
                  <a:lnTo>
                    <a:pt x="116" y="143"/>
                  </a:lnTo>
                  <a:lnTo>
                    <a:pt x="116" y="141"/>
                  </a:lnTo>
                  <a:lnTo>
                    <a:pt x="118" y="141"/>
                  </a:lnTo>
                  <a:lnTo>
                    <a:pt x="118" y="139"/>
                  </a:lnTo>
                  <a:lnTo>
                    <a:pt x="118" y="137"/>
                  </a:lnTo>
                  <a:lnTo>
                    <a:pt x="118" y="135"/>
                  </a:lnTo>
                  <a:lnTo>
                    <a:pt x="118" y="135"/>
                  </a:lnTo>
                  <a:lnTo>
                    <a:pt x="122" y="135"/>
                  </a:lnTo>
                  <a:lnTo>
                    <a:pt x="122" y="135"/>
                  </a:lnTo>
                  <a:lnTo>
                    <a:pt x="124" y="135"/>
                  </a:lnTo>
                  <a:lnTo>
                    <a:pt x="122" y="135"/>
                  </a:lnTo>
                  <a:lnTo>
                    <a:pt x="124" y="137"/>
                  </a:lnTo>
                  <a:lnTo>
                    <a:pt x="124" y="137"/>
                  </a:lnTo>
                  <a:lnTo>
                    <a:pt x="124" y="137"/>
                  </a:lnTo>
                  <a:lnTo>
                    <a:pt x="124" y="137"/>
                  </a:lnTo>
                  <a:lnTo>
                    <a:pt x="124" y="137"/>
                  </a:lnTo>
                  <a:lnTo>
                    <a:pt x="124" y="137"/>
                  </a:lnTo>
                  <a:lnTo>
                    <a:pt x="124" y="137"/>
                  </a:lnTo>
                  <a:lnTo>
                    <a:pt x="124" y="137"/>
                  </a:lnTo>
                  <a:lnTo>
                    <a:pt x="122" y="139"/>
                  </a:lnTo>
                  <a:lnTo>
                    <a:pt x="122" y="141"/>
                  </a:lnTo>
                  <a:lnTo>
                    <a:pt x="122" y="143"/>
                  </a:lnTo>
                  <a:lnTo>
                    <a:pt x="122" y="145"/>
                  </a:lnTo>
                  <a:lnTo>
                    <a:pt x="122" y="147"/>
                  </a:lnTo>
                  <a:lnTo>
                    <a:pt x="122" y="151"/>
                  </a:lnTo>
                  <a:lnTo>
                    <a:pt x="120" y="153"/>
                  </a:lnTo>
                  <a:lnTo>
                    <a:pt x="120" y="155"/>
                  </a:lnTo>
                  <a:lnTo>
                    <a:pt x="120" y="157"/>
                  </a:lnTo>
                  <a:lnTo>
                    <a:pt x="118" y="159"/>
                  </a:lnTo>
                  <a:lnTo>
                    <a:pt x="118" y="161"/>
                  </a:lnTo>
                  <a:lnTo>
                    <a:pt x="116" y="163"/>
                  </a:lnTo>
                  <a:lnTo>
                    <a:pt x="114" y="165"/>
                  </a:lnTo>
                  <a:lnTo>
                    <a:pt x="114" y="165"/>
                  </a:lnTo>
                  <a:lnTo>
                    <a:pt x="112" y="167"/>
                  </a:lnTo>
                  <a:lnTo>
                    <a:pt x="112" y="167"/>
                  </a:lnTo>
                  <a:lnTo>
                    <a:pt x="110" y="169"/>
                  </a:lnTo>
                  <a:lnTo>
                    <a:pt x="110" y="169"/>
                  </a:lnTo>
                  <a:lnTo>
                    <a:pt x="108" y="171"/>
                  </a:lnTo>
                  <a:lnTo>
                    <a:pt x="106" y="171"/>
                  </a:lnTo>
                  <a:lnTo>
                    <a:pt x="106" y="171"/>
                  </a:lnTo>
                  <a:lnTo>
                    <a:pt x="104" y="171"/>
                  </a:lnTo>
                  <a:lnTo>
                    <a:pt x="102" y="171"/>
                  </a:lnTo>
                  <a:lnTo>
                    <a:pt x="100" y="171"/>
                  </a:lnTo>
                  <a:lnTo>
                    <a:pt x="98" y="173"/>
                  </a:lnTo>
                  <a:lnTo>
                    <a:pt x="98" y="171"/>
                  </a:lnTo>
                  <a:lnTo>
                    <a:pt x="96" y="171"/>
                  </a:lnTo>
                  <a:lnTo>
                    <a:pt x="96" y="171"/>
                  </a:lnTo>
                  <a:lnTo>
                    <a:pt x="94" y="171"/>
                  </a:lnTo>
                  <a:lnTo>
                    <a:pt x="92" y="171"/>
                  </a:lnTo>
                  <a:lnTo>
                    <a:pt x="92" y="169"/>
                  </a:lnTo>
                  <a:lnTo>
                    <a:pt x="91" y="169"/>
                  </a:lnTo>
                  <a:lnTo>
                    <a:pt x="91" y="169"/>
                  </a:lnTo>
                  <a:lnTo>
                    <a:pt x="89" y="167"/>
                  </a:lnTo>
                  <a:lnTo>
                    <a:pt x="89" y="167"/>
                  </a:lnTo>
                  <a:lnTo>
                    <a:pt x="87" y="165"/>
                  </a:lnTo>
                  <a:lnTo>
                    <a:pt x="85" y="165"/>
                  </a:lnTo>
                  <a:lnTo>
                    <a:pt x="85" y="163"/>
                  </a:lnTo>
                  <a:lnTo>
                    <a:pt x="83" y="161"/>
                  </a:lnTo>
                  <a:lnTo>
                    <a:pt x="83" y="159"/>
                  </a:lnTo>
                  <a:lnTo>
                    <a:pt x="81" y="157"/>
                  </a:lnTo>
                  <a:lnTo>
                    <a:pt x="81" y="155"/>
                  </a:lnTo>
                  <a:lnTo>
                    <a:pt x="79" y="153"/>
                  </a:lnTo>
                  <a:lnTo>
                    <a:pt x="79" y="151"/>
                  </a:lnTo>
                  <a:lnTo>
                    <a:pt x="77" y="147"/>
                  </a:lnTo>
                  <a:lnTo>
                    <a:pt x="77" y="143"/>
                  </a:lnTo>
                  <a:lnTo>
                    <a:pt x="75" y="141"/>
                  </a:lnTo>
                  <a:lnTo>
                    <a:pt x="75" y="137"/>
                  </a:lnTo>
                  <a:lnTo>
                    <a:pt x="73" y="133"/>
                  </a:lnTo>
                  <a:lnTo>
                    <a:pt x="61" y="86"/>
                  </a:lnTo>
                  <a:lnTo>
                    <a:pt x="61" y="8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82" name="Freeform 291"/>
            <p:cNvSpPr>
              <a:spLocks/>
            </p:cNvSpPr>
            <p:nvPr/>
          </p:nvSpPr>
          <p:spPr bwMode="auto">
            <a:xfrm>
              <a:off x="4779039" y="4419805"/>
              <a:ext cx="793327" cy="385233"/>
            </a:xfrm>
            <a:custGeom>
              <a:avLst/>
              <a:gdLst/>
              <a:ahLst/>
              <a:cxnLst>
                <a:cxn ang="0">
                  <a:pos x="0" y="448"/>
                </a:cxn>
                <a:cxn ang="0">
                  <a:pos x="8" y="460"/>
                </a:cxn>
                <a:cxn ang="0">
                  <a:pos x="716" y="14"/>
                </a:cxn>
                <a:cxn ang="0">
                  <a:pos x="947" y="15"/>
                </a:cxn>
                <a:cxn ang="0">
                  <a:pos x="947" y="0"/>
                </a:cxn>
                <a:cxn ang="0">
                  <a:pos x="713" y="2"/>
                </a:cxn>
                <a:cxn ang="0">
                  <a:pos x="0" y="448"/>
                </a:cxn>
              </a:cxnLst>
              <a:rect l="0" t="0" r="r" b="b"/>
              <a:pathLst>
                <a:path w="947" h="460">
                  <a:moveTo>
                    <a:pt x="0" y="448"/>
                  </a:moveTo>
                  <a:lnTo>
                    <a:pt x="8" y="460"/>
                  </a:lnTo>
                  <a:lnTo>
                    <a:pt x="716" y="14"/>
                  </a:lnTo>
                  <a:lnTo>
                    <a:pt x="947" y="15"/>
                  </a:lnTo>
                  <a:lnTo>
                    <a:pt x="947" y="0"/>
                  </a:lnTo>
                  <a:lnTo>
                    <a:pt x="713" y="2"/>
                  </a:lnTo>
                  <a:lnTo>
                    <a:pt x="0" y="44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83" name="Text Box 292"/>
            <p:cNvSpPr txBox="1">
              <a:spLocks noChangeArrowheads="1"/>
            </p:cNvSpPr>
            <p:nvPr/>
          </p:nvSpPr>
          <p:spPr bwMode="auto">
            <a:xfrm>
              <a:off x="5515848" y="4241844"/>
              <a:ext cx="1494552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/>
              <a:r>
                <a:rPr lang="en-US" sz="1200" b="1" dirty="0">
                  <a:solidFill>
                    <a:schemeClr val="bg1"/>
                  </a:solidFill>
                </a:rPr>
                <a:t>Gold electrode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1384" name="Text Box 293"/>
            <p:cNvSpPr txBox="1">
              <a:spLocks noChangeArrowheads="1"/>
            </p:cNvSpPr>
            <p:nvPr/>
          </p:nvSpPr>
          <p:spPr bwMode="auto">
            <a:xfrm>
              <a:off x="3276600" y="4267200"/>
              <a:ext cx="1494552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/>
              <a:r>
                <a:rPr lang="en-US" sz="1200" b="1" dirty="0">
                  <a:solidFill>
                    <a:schemeClr val="bg1"/>
                  </a:solidFill>
                </a:rPr>
                <a:t>IDT spacing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1385" name="Text Box 297"/>
            <p:cNvSpPr txBox="1">
              <a:spLocks noChangeArrowheads="1"/>
            </p:cNvSpPr>
            <p:nvPr/>
          </p:nvSpPr>
          <p:spPr bwMode="auto">
            <a:xfrm>
              <a:off x="1143000" y="5638800"/>
              <a:ext cx="1456244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rIns="0">
              <a:spAutoFit/>
            </a:bodyPr>
            <a:lstStyle/>
            <a:p>
              <a:pPr algn="l"/>
              <a:r>
                <a:rPr lang="en-US" sz="1200" b="1" dirty="0" smtClean="0">
                  <a:solidFill>
                    <a:schemeClr val="bg1"/>
                  </a:solidFill>
                </a:rPr>
                <a:t>Piezoelectric substrate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1386" name="Line 298"/>
            <p:cNvSpPr>
              <a:spLocks noChangeShapeType="1"/>
            </p:cNvSpPr>
            <p:nvPr/>
          </p:nvSpPr>
          <p:spPr bwMode="auto">
            <a:xfrm rot="16200000">
              <a:off x="2888871" y="5483402"/>
              <a:ext cx="0" cy="150712"/>
            </a:xfrm>
            <a:prstGeom prst="line">
              <a:avLst/>
            </a:prstGeom>
            <a:noFill/>
            <a:ln w="25400">
              <a:solidFill>
                <a:srgbClr val="0020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387" name="Group 299"/>
            <p:cNvGrpSpPr>
              <a:grpSpLocks/>
            </p:cNvGrpSpPr>
            <p:nvPr/>
          </p:nvGrpSpPr>
          <p:grpSpPr bwMode="auto">
            <a:xfrm>
              <a:off x="2428364" y="5299143"/>
              <a:ext cx="150712" cy="150744"/>
              <a:chOff x="4048" y="8827"/>
              <a:chExt cx="180" cy="180"/>
            </a:xfrm>
          </p:grpSpPr>
          <p:sp>
            <p:nvSpPr>
              <p:cNvPr id="1388" name="Line 300"/>
              <p:cNvSpPr>
                <a:spLocks noChangeShapeType="1"/>
              </p:cNvSpPr>
              <p:nvPr/>
            </p:nvSpPr>
            <p:spPr bwMode="auto">
              <a:xfrm>
                <a:off x="4137" y="8827"/>
                <a:ext cx="1" cy="180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89" name="Line 301"/>
              <p:cNvSpPr>
                <a:spLocks noChangeShapeType="1"/>
              </p:cNvSpPr>
              <p:nvPr/>
            </p:nvSpPr>
            <p:spPr bwMode="auto">
              <a:xfrm rot="-5400000">
                <a:off x="4137" y="8828"/>
                <a:ext cx="1" cy="180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390" name="Line 302"/>
            <p:cNvSpPr>
              <a:spLocks noChangeShapeType="1"/>
            </p:cNvSpPr>
            <p:nvPr/>
          </p:nvSpPr>
          <p:spPr bwMode="auto">
            <a:xfrm rot="16200000">
              <a:off x="3661265" y="5483402"/>
              <a:ext cx="0" cy="150712"/>
            </a:xfrm>
            <a:prstGeom prst="line">
              <a:avLst/>
            </a:prstGeom>
            <a:noFill/>
            <a:ln w="25400">
              <a:solidFill>
                <a:srgbClr val="0020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391" name="Group 303"/>
            <p:cNvGrpSpPr>
              <a:grpSpLocks/>
            </p:cNvGrpSpPr>
            <p:nvPr/>
          </p:nvGrpSpPr>
          <p:grpSpPr bwMode="auto">
            <a:xfrm>
              <a:off x="3202851" y="5299143"/>
              <a:ext cx="150712" cy="150744"/>
              <a:chOff x="4048" y="8827"/>
              <a:chExt cx="180" cy="180"/>
            </a:xfrm>
          </p:grpSpPr>
          <p:sp>
            <p:nvSpPr>
              <p:cNvPr id="1392" name="Line 304"/>
              <p:cNvSpPr>
                <a:spLocks noChangeShapeType="1"/>
              </p:cNvSpPr>
              <p:nvPr/>
            </p:nvSpPr>
            <p:spPr bwMode="auto">
              <a:xfrm>
                <a:off x="4137" y="8827"/>
                <a:ext cx="1" cy="180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93" name="Line 305"/>
              <p:cNvSpPr>
                <a:spLocks noChangeShapeType="1"/>
              </p:cNvSpPr>
              <p:nvPr/>
            </p:nvSpPr>
            <p:spPr bwMode="auto">
              <a:xfrm rot="-5400000">
                <a:off x="4137" y="8828"/>
                <a:ext cx="1" cy="180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394" name="Line 306"/>
            <p:cNvSpPr>
              <a:spLocks noChangeShapeType="1"/>
            </p:cNvSpPr>
            <p:nvPr/>
          </p:nvSpPr>
          <p:spPr bwMode="auto">
            <a:xfrm rot="16200000">
              <a:off x="4410634" y="5483402"/>
              <a:ext cx="0" cy="150712"/>
            </a:xfrm>
            <a:prstGeom prst="line">
              <a:avLst/>
            </a:prstGeom>
            <a:noFill/>
            <a:ln w="25400">
              <a:solidFill>
                <a:srgbClr val="0020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395" name="Group 307"/>
            <p:cNvGrpSpPr>
              <a:grpSpLocks/>
            </p:cNvGrpSpPr>
            <p:nvPr/>
          </p:nvGrpSpPr>
          <p:grpSpPr bwMode="auto">
            <a:xfrm>
              <a:off x="3952220" y="5299143"/>
              <a:ext cx="150712" cy="150744"/>
              <a:chOff x="4048" y="8827"/>
              <a:chExt cx="180" cy="180"/>
            </a:xfrm>
          </p:grpSpPr>
          <p:sp>
            <p:nvSpPr>
              <p:cNvPr id="1396" name="Line 308"/>
              <p:cNvSpPr>
                <a:spLocks noChangeShapeType="1"/>
              </p:cNvSpPr>
              <p:nvPr/>
            </p:nvSpPr>
            <p:spPr bwMode="auto">
              <a:xfrm>
                <a:off x="4137" y="8827"/>
                <a:ext cx="1" cy="180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97" name="Line 309"/>
              <p:cNvSpPr>
                <a:spLocks noChangeShapeType="1"/>
              </p:cNvSpPr>
              <p:nvPr/>
            </p:nvSpPr>
            <p:spPr bwMode="auto">
              <a:xfrm rot="-5400000">
                <a:off x="4137" y="8828"/>
                <a:ext cx="1" cy="180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398" name="Line 310"/>
            <p:cNvSpPr>
              <a:spLocks noChangeShapeType="1"/>
            </p:cNvSpPr>
            <p:nvPr/>
          </p:nvSpPr>
          <p:spPr bwMode="auto">
            <a:xfrm rot="16200000">
              <a:off x="5178841" y="5483402"/>
              <a:ext cx="0" cy="150712"/>
            </a:xfrm>
            <a:prstGeom prst="line">
              <a:avLst/>
            </a:prstGeom>
            <a:noFill/>
            <a:ln w="25400">
              <a:solidFill>
                <a:srgbClr val="0020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399" name="Group 311"/>
            <p:cNvGrpSpPr>
              <a:grpSpLocks/>
            </p:cNvGrpSpPr>
            <p:nvPr/>
          </p:nvGrpSpPr>
          <p:grpSpPr bwMode="auto">
            <a:xfrm>
              <a:off x="4720429" y="5299143"/>
              <a:ext cx="150712" cy="150744"/>
              <a:chOff x="4048" y="8827"/>
              <a:chExt cx="180" cy="180"/>
            </a:xfrm>
          </p:grpSpPr>
          <p:sp>
            <p:nvSpPr>
              <p:cNvPr id="1400" name="Line 312"/>
              <p:cNvSpPr>
                <a:spLocks noChangeShapeType="1"/>
              </p:cNvSpPr>
              <p:nvPr/>
            </p:nvSpPr>
            <p:spPr bwMode="auto">
              <a:xfrm>
                <a:off x="4137" y="8827"/>
                <a:ext cx="1" cy="180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01" name="Line 313"/>
              <p:cNvSpPr>
                <a:spLocks noChangeShapeType="1"/>
              </p:cNvSpPr>
              <p:nvPr/>
            </p:nvSpPr>
            <p:spPr bwMode="auto">
              <a:xfrm rot="-5400000">
                <a:off x="4137" y="8828"/>
                <a:ext cx="1" cy="180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402" name="Line 314"/>
            <p:cNvSpPr>
              <a:spLocks noChangeShapeType="1"/>
            </p:cNvSpPr>
            <p:nvPr/>
          </p:nvSpPr>
          <p:spPr bwMode="auto">
            <a:xfrm>
              <a:off x="3462410" y="4639640"/>
              <a:ext cx="370498" cy="209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arrow" w="med" len="sm"/>
              <a:tailEnd type="arrow" w="med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03" name="Line 315"/>
            <p:cNvSpPr>
              <a:spLocks noChangeShapeType="1"/>
            </p:cNvSpPr>
            <p:nvPr/>
          </p:nvSpPr>
          <p:spPr bwMode="auto">
            <a:xfrm>
              <a:off x="3253089" y="5749280"/>
              <a:ext cx="789140" cy="209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arrow" w="med" len="sm"/>
              <a:tailEnd type="arrow" w="med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52" name="Freeform 237"/>
            <p:cNvSpPr>
              <a:spLocks/>
            </p:cNvSpPr>
            <p:nvPr/>
          </p:nvSpPr>
          <p:spPr bwMode="auto">
            <a:xfrm>
              <a:off x="4730894" y="4777822"/>
              <a:ext cx="125592" cy="437576"/>
            </a:xfrm>
            <a:custGeom>
              <a:avLst/>
              <a:gdLst/>
              <a:ahLst/>
              <a:cxnLst>
                <a:cxn ang="0">
                  <a:pos x="26" y="521"/>
                </a:cxn>
                <a:cxn ang="0">
                  <a:pos x="0" y="0"/>
                </a:cxn>
                <a:cxn ang="0">
                  <a:pos x="105" y="0"/>
                </a:cxn>
                <a:cxn ang="0">
                  <a:pos x="152" y="521"/>
                </a:cxn>
                <a:cxn ang="0">
                  <a:pos x="26" y="521"/>
                </a:cxn>
                <a:cxn ang="0">
                  <a:pos x="26" y="521"/>
                </a:cxn>
              </a:cxnLst>
              <a:rect l="0" t="0" r="r" b="b"/>
              <a:pathLst>
                <a:path w="152" h="521">
                  <a:moveTo>
                    <a:pt x="26" y="521"/>
                  </a:moveTo>
                  <a:lnTo>
                    <a:pt x="0" y="0"/>
                  </a:lnTo>
                  <a:lnTo>
                    <a:pt x="105" y="0"/>
                  </a:lnTo>
                  <a:lnTo>
                    <a:pt x="152" y="521"/>
                  </a:lnTo>
                  <a:lnTo>
                    <a:pt x="26" y="521"/>
                  </a:lnTo>
                  <a:lnTo>
                    <a:pt x="26" y="521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2"/>
          <a:srcRect b="18395"/>
          <a:stretch>
            <a:fillRect/>
          </a:stretch>
        </p:blipFill>
        <p:spPr bwMode="auto">
          <a:xfrm>
            <a:off x="228600" y="1143000"/>
            <a:ext cx="5272903" cy="25932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08" name="TextBox 1407"/>
          <p:cNvSpPr txBox="1"/>
          <p:nvPr/>
        </p:nvSpPr>
        <p:spPr>
          <a:xfrm>
            <a:off x="0" y="685800"/>
            <a:ext cx="57244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Piezoelectric and reverse piezoelectric effect</a:t>
            </a:r>
            <a:endParaRPr lang="en-US" sz="2400" dirty="0"/>
          </a:p>
        </p:txBody>
      </p:sp>
      <p:sp>
        <p:nvSpPr>
          <p:cNvPr id="1409" name="TextBox 1408"/>
          <p:cNvSpPr txBox="1"/>
          <p:nvPr/>
        </p:nvSpPr>
        <p:spPr>
          <a:xfrm>
            <a:off x="5638800" y="1219200"/>
            <a:ext cx="3657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Electric potential is generated in response to mechanical stress</a:t>
            </a:r>
          </a:p>
          <a:p>
            <a:pPr>
              <a:spcBef>
                <a:spcPts val="1200"/>
              </a:spcBef>
            </a:pPr>
            <a:r>
              <a:rPr lang="en-US" sz="2000" dirty="0" smtClean="0"/>
              <a:t>Mechanical deformation occurs when electric field is applied</a:t>
            </a:r>
            <a:endParaRPr lang="en-US" sz="2000" dirty="0"/>
          </a:p>
        </p:txBody>
      </p:sp>
      <p:sp>
        <p:nvSpPr>
          <p:cNvPr id="1410" name="TextBox 1409"/>
          <p:cNvSpPr txBox="1"/>
          <p:nvPr/>
        </p:nvSpPr>
        <p:spPr>
          <a:xfrm>
            <a:off x="0" y="3757748"/>
            <a:ext cx="75373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Surface acoustic wave generation using periodic electrodes</a:t>
            </a:r>
            <a:endParaRPr lang="en-US" sz="2400" dirty="0"/>
          </a:p>
        </p:txBody>
      </p:sp>
      <p:sp>
        <p:nvSpPr>
          <p:cNvPr id="1413" name="TextBox 1412"/>
          <p:cNvSpPr txBox="1"/>
          <p:nvPr/>
        </p:nvSpPr>
        <p:spPr>
          <a:xfrm>
            <a:off x="6248400" y="4204063"/>
            <a:ext cx="2895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Periodic alternating potential creates acoustic surface wave</a:t>
            </a:r>
            <a:endParaRPr lang="en-US" sz="2000" dirty="0"/>
          </a:p>
        </p:txBody>
      </p:sp>
      <p:sp>
        <p:nvSpPr>
          <p:cNvPr id="1415" name="Right Arrow 1414"/>
          <p:cNvSpPr/>
          <p:nvPr/>
        </p:nvSpPr>
        <p:spPr>
          <a:xfrm>
            <a:off x="4876800" y="4979126"/>
            <a:ext cx="838200" cy="304800"/>
          </a:xfrm>
          <a:prstGeom prst="rightArrow">
            <a:avLst/>
          </a:prstGeom>
          <a:gradFill flip="none" rotWithShape="1">
            <a:gsLst>
              <a:gs pos="0">
                <a:schemeClr val="tx1"/>
              </a:gs>
              <a:gs pos="13000">
                <a:schemeClr val="bg1"/>
              </a:gs>
              <a:gs pos="28000">
                <a:schemeClr val="tx1"/>
              </a:gs>
              <a:gs pos="42999">
                <a:schemeClr val="bg1"/>
              </a:gs>
              <a:gs pos="58000">
                <a:schemeClr val="tx1"/>
              </a:gs>
              <a:gs pos="72000">
                <a:schemeClr val="bg1"/>
              </a:gs>
              <a:gs pos="87000">
                <a:schemeClr val="tx1"/>
              </a:gs>
              <a:gs pos="100000">
                <a:schemeClr val="bg1"/>
              </a:gs>
            </a:gsLst>
            <a:lin ang="0" scaled="0"/>
            <a:tileRect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6" name="Right Arrow 1415"/>
          <p:cNvSpPr/>
          <p:nvPr/>
        </p:nvSpPr>
        <p:spPr>
          <a:xfrm flipH="1">
            <a:off x="925285" y="4979126"/>
            <a:ext cx="838200" cy="304800"/>
          </a:xfrm>
          <a:prstGeom prst="rightArrow">
            <a:avLst/>
          </a:prstGeom>
          <a:gradFill flip="none" rotWithShape="1">
            <a:gsLst>
              <a:gs pos="0">
                <a:schemeClr val="tx1"/>
              </a:gs>
              <a:gs pos="13000">
                <a:schemeClr val="bg1"/>
              </a:gs>
              <a:gs pos="28000">
                <a:schemeClr val="tx1"/>
              </a:gs>
              <a:gs pos="42999">
                <a:schemeClr val="bg1"/>
              </a:gs>
              <a:gs pos="58000">
                <a:schemeClr val="tx1"/>
              </a:gs>
              <a:gs pos="72000">
                <a:schemeClr val="bg1"/>
              </a:gs>
              <a:gs pos="87000">
                <a:schemeClr val="tx1"/>
              </a:gs>
              <a:gs pos="100000">
                <a:schemeClr val="bg1"/>
              </a:gs>
            </a:gsLst>
            <a:lin ang="0" scaled="0"/>
            <a:tileRect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2" name="Freeform 291"/>
          <p:cNvSpPr/>
          <p:nvPr/>
        </p:nvSpPr>
        <p:spPr>
          <a:xfrm>
            <a:off x="3067050" y="4964906"/>
            <a:ext cx="257175" cy="481013"/>
          </a:xfrm>
          <a:custGeom>
            <a:avLst/>
            <a:gdLst>
              <a:gd name="connsiteX0" fmla="*/ 0 w 264319"/>
              <a:gd name="connsiteY0" fmla="*/ 476250 h 481013"/>
              <a:gd name="connsiteX1" fmla="*/ 171450 w 264319"/>
              <a:gd name="connsiteY1" fmla="*/ 2382 h 481013"/>
              <a:gd name="connsiteX2" fmla="*/ 264319 w 264319"/>
              <a:gd name="connsiteY2" fmla="*/ 0 h 481013"/>
              <a:gd name="connsiteX3" fmla="*/ 104775 w 264319"/>
              <a:gd name="connsiteY3" fmla="*/ 481013 h 481013"/>
              <a:gd name="connsiteX4" fmla="*/ 0 w 264319"/>
              <a:gd name="connsiteY4" fmla="*/ 476250 h 481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4319" h="481013">
                <a:moveTo>
                  <a:pt x="0" y="476250"/>
                </a:moveTo>
                <a:lnTo>
                  <a:pt x="171450" y="2382"/>
                </a:lnTo>
                <a:lnTo>
                  <a:pt x="264319" y="0"/>
                </a:lnTo>
                <a:lnTo>
                  <a:pt x="104775" y="481013"/>
                </a:lnTo>
                <a:lnTo>
                  <a:pt x="0" y="476250"/>
                </a:lnTo>
                <a:close/>
              </a:path>
            </a:pathLst>
          </a:custGeom>
          <a:solidFill>
            <a:srgbClr val="FFC000"/>
          </a:solidFill>
          <a:ln w="12700">
            <a:solidFill>
              <a:schemeClr val="bg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3" name="Freeform 292"/>
          <p:cNvSpPr/>
          <p:nvPr/>
        </p:nvSpPr>
        <p:spPr>
          <a:xfrm>
            <a:off x="2305050" y="4964907"/>
            <a:ext cx="373857" cy="476251"/>
          </a:xfrm>
          <a:custGeom>
            <a:avLst/>
            <a:gdLst>
              <a:gd name="connsiteX0" fmla="*/ 0 w 264319"/>
              <a:gd name="connsiteY0" fmla="*/ 476250 h 481013"/>
              <a:gd name="connsiteX1" fmla="*/ 171450 w 264319"/>
              <a:gd name="connsiteY1" fmla="*/ 2382 h 481013"/>
              <a:gd name="connsiteX2" fmla="*/ 264319 w 264319"/>
              <a:gd name="connsiteY2" fmla="*/ 0 h 481013"/>
              <a:gd name="connsiteX3" fmla="*/ 104775 w 264319"/>
              <a:gd name="connsiteY3" fmla="*/ 481013 h 481013"/>
              <a:gd name="connsiteX4" fmla="*/ 0 w 264319"/>
              <a:gd name="connsiteY4" fmla="*/ 476250 h 481013"/>
              <a:gd name="connsiteX0" fmla="*/ 0 w 401373"/>
              <a:gd name="connsiteY0" fmla="*/ 488156 h 488156"/>
              <a:gd name="connsiteX1" fmla="*/ 308504 w 401373"/>
              <a:gd name="connsiteY1" fmla="*/ 2382 h 488156"/>
              <a:gd name="connsiteX2" fmla="*/ 401373 w 401373"/>
              <a:gd name="connsiteY2" fmla="*/ 0 h 488156"/>
              <a:gd name="connsiteX3" fmla="*/ 241829 w 401373"/>
              <a:gd name="connsiteY3" fmla="*/ 481013 h 488156"/>
              <a:gd name="connsiteX4" fmla="*/ 0 w 401373"/>
              <a:gd name="connsiteY4" fmla="*/ 488156 h 488156"/>
              <a:gd name="connsiteX0" fmla="*/ 0 w 401373"/>
              <a:gd name="connsiteY0" fmla="*/ 488156 h 488157"/>
              <a:gd name="connsiteX1" fmla="*/ 308504 w 401373"/>
              <a:gd name="connsiteY1" fmla="*/ 2382 h 488157"/>
              <a:gd name="connsiteX2" fmla="*/ 401373 w 401373"/>
              <a:gd name="connsiteY2" fmla="*/ 0 h 488157"/>
              <a:gd name="connsiteX3" fmla="*/ 102328 w 401373"/>
              <a:gd name="connsiteY3" fmla="*/ 488157 h 488157"/>
              <a:gd name="connsiteX4" fmla="*/ 0 w 401373"/>
              <a:gd name="connsiteY4" fmla="*/ 488156 h 488157"/>
              <a:gd name="connsiteX0" fmla="*/ 0 w 384242"/>
              <a:gd name="connsiteY0" fmla="*/ 485774 h 485775"/>
              <a:gd name="connsiteX1" fmla="*/ 308504 w 384242"/>
              <a:gd name="connsiteY1" fmla="*/ 0 h 485775"/>
              <a:gd name="connsiteX2" fmla="*/ 384242 w 384242"/>
              <a:gd name="connsiteY2" fmla="*/ 9524 h 485775"/>
              <a:gd name="connsiteX3" fmla="*/ 102328 w 384242"/>
              <a:gd name="connsiteY3" fmla="*/ 485775 h 485775"/>
              <a:gd name="connsiteX4" fmla="*/ 0 w 384242"/>
              <a:gd name="connsiteY4" fmla="*/ 485774 h 485775"/>
              <a:gd name="connsiteX0" fmla="*/ 0 w 384242"/>
              <a:gd name="connsiteY0" fmla="*/ 476250 h 476251"/>
              <a:gd name="connsiteX1" fmla="*/ 301162 w 384242"/>
              <a:gd name="connsiteY1" fmla="*/ 1 h 476251"/>
              <a:gd name="connsiteX2" fmla="*/ 384242 w 384242"/>
              <a:gd name="connsiteY2" fmla="*/ 0 h 476251"/>
              <a:gd name="connsiteX3" fmla="*/ 102328 w 384242"/>
              <a:gd name="connsiteY3" fmla="*/ 476251 h 476251"/>
              <a:gd name="connsiteX4" fmla="*/ 0 w 384242"/>
              <a:gd name="connsiteY4" fmla="*/ 476250 h 476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4242" h="476251">
                <a:moveTo>
                  <a:pt x="0" y="476250"/>
                </a:moveTo>
                <a:lnTo>
                  <a:pt x="301162" y="1"/>
                </a:lnTo>
                <a:lnTo>
                  <a:pt x="384242" y="0"/>
                </a:lnTo>
                <a:lnTo>
                  <a:pt x="102328" y="476251"/>
                </a:lnTo>
                <a:lnTo>
                  <a:pt x="0" y="476250"/>
                </a:lnTo>
                <a:close/>
              </a:path>
            </a:pathLst>
          </a:custGeom>
          <a:solidFill>
            <a:srgbClr val="FFC000"/>
          </a:solidFill>
          <a:ln w="12700">
            <a:solidFill>
              <a:schemeClr val="bg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4" name="Freeform 293"/>
          <p:cNvSpPr/>
          <p:nvPr/>
        </p:nvSpPr>
        <p:spPr>
          <a:xfrm>
            <a:off x="3824288" y="4972049"/>
            <a:ext cx="135731" cy="471488"/>
          </a:xfrm>
          <a:custGeom>
            <a:avLst/>
            <a:gdLst>
              <a:gd name="connsiteX0" fmla="*/ 0 w 264319"/>
              <a:gd name="connsiteY0" fmla="*/ 476250 h 481013"/>
              <a:gd name="connsiteX1" fmla="*/ 171450 w 264319"/>
              <a:gd name="connsiteY1" fmla="*/ 2382 h 481013"/>
              <a:gd name="connsiteX2" fmla="*/ 264319 w 264319"/>
              <a:gd name="connsiteY2" fmla="*/ 0 h 481013"/>
              <a:gd name="connsiteX3" fmla="*/ 104775 w 264319"/>
              <a:gd name="connsiteY3" fmla="*/ 481013 h 481013"/>
              <a:gd name="connsiteX4" fmla="*/ 0 w 264319"/>
              <a:gd name="connsiteY4" fmla="*/ 476250 h 481013"/>
              <a:gd name="connsiteX0" fmla="*/ 0 w 264319"/>
              <a:gd name="connsiteY0" fmla="*/ 476250 h 478632"/>
              <a:gd name="connsiteX1" fmla="*/ 171450 w 264319"/>
              <a:gd name="connsiteY1" fmla="*/ 2382 h 478632"/>
              <a:gd name="connsiteX2" fmla="*/ 264319 w 264319"/>
              <a:gd name="connsiteY2" fmla="*/ 0 h 478632"/>
              <a:gd name="connsiteX3" fmla="*/ 202671 w 264319"/>
              <a:gd name="connsiteY3" fmla="*/ 478632 h 478632"/>
              <a:gd name="connsiteX4" fmla="*/ 0 w 264319"/>
              <a:gd name="connsiteY4" fmla="*/ 476250 h 478632"/>
              <a:gd name="connsiteX0" fmla="*/ 0 w 264319"/>
              <a:gd name="connsiteY0" fmla="*/ 476250 h 478632"/>
              <a:gd name="connsiteX1" fmla="*/ 137187 w 264319"/>
              <a:gd name="connsiteY1" fmla="*/ 7145 h 478632"/>
              <a:gd name="connsiteX2" fmla="*/ 264319 w 264319"/>
              <a:gd name="connsiteY2" fmla="*/ 0 h 478632"/>
              <a:gd name="connsiteX3" fmla="*/ 202671 w 264319"/>
              <a:gd name="connsiteY3" fmla="*/ 478632 h 478632"/>
              <a:gd name="connsiteX4" fmla="*/ 0 w 264319"/>
              <a:gd name="connsiteY4" fmla="*/ 476250 h 478632"/>
              <a:gd name="connsiteX0" fmla="*/ 0 w 239846"/>
              <a:gd name="connsiteY0" fmla="*/ 471488 h 473870"/>
              <a:gd name="connsiteX1" fmla="*/ 137187 w 239846"/>
              <a:gd name="connsiteY1" fmla="*/ 2383 h 473870"/>
              <a:gd name="connsiteX2" fmla="*/ 239846 w 239846"/>
              <a:gd name="connsiteY2" fmla="*/ 0 h 473870"/>
              <a:gd name="connsiteX3" fmla="*/ 202671 w 239846"/>
              <a:gd name="connsiteY3" fmla="*/ 473870 h 473870"/>
              <a:gd name="connsiteX4" fmla="*/ 0 w 239846"/>
              <a:gd name="connsiteY4" fmla="*/ 471488 h 473870"/>
              <a:gd name="connsiteX0" fmla="*/ 0 w 225161"/>
              <a:gd name="connsiteY0" fmla="*/ 469105 h 471487"/>
              <a:gd name="connsiteX1" fmla="*/ 137187 w 225161"/>
              <a:gd name="connsiteY1" fmla="*/ 0 h 471487"/>
              <a:gd name="connsiteX2" fmla="*/ 225161 w 225161"/>
              <a:gd name="connsiteY2" fmla="*/ 2380 h 471487"/>
              <a:gd name="connsiteX3" fmla="*/ 202671 w 225161"/>
              <a:gd name="connsiteY3" fmla="*/ 471487 h 471487"/>
              <a:gd name="connsiteX4" fmla="*/ 0 w 225161"/>
              <a:gd name="connsiteY4" fmla="*/ 469105 h 471487"/>
              <a:gd name="connsiteX0" fmla="*/ 0 w 212924"/>
              <a:gd name="connsiteY0" fmla="*/ 471488 h 473870"/>
              <a:gd name="connsiteX1" fmla="*/ 137187 w 212924"/>
              <a:gd name="connsiteY1" fmla="*/ 2383 h 473870"/>
              <a:gd name="connsiteX2" fmla="*/ 212924 w 212924"/>
              <a:gd name="connsiteY2" fmla="*/ 0 h 473870"/>
              <a:gd name="connsiteX3" fmla="*/ 202671 w 212924"/>
              <a:gd name="connsiteY3" fmla="*/ 473870 h 473870"/>
              <a:gd name="connsiteX4" fmla="*/ 0 w 212924"/>
              <a:gd name="connsiteY4" fmla="*/ 471488 h 473870"/>
              <a:gd name="connsiteX0" fmla="*/ 0 w 232503"/>
              <a:gd name="connsiteY0" fmla="*/ 469106 h 471488"/>
              <a:gd name="connsiteX1" fmla="*/ 137187 w 232503"/>
              <a:gd name="connsiteY1" fmla="*/ 1 h 471488"/>
              <a:gd name="connsiteX2" fmla="*/ 232503 w 232503"/>
              <a:gd name="connsiteY2" fmla="*/ 0 h 471488"/>
              <a:gd name="connsiteX3" fmla="*/ 202671 w 232503"/>
              <a:gd name="connsiteY3" fmla="*/ 471488 h 471488"/>
              <a:gd name="connsiteX4" fmla="*/ 0 w 232503"/>
              <a:gd name="connsiteY4" fmla="*/ 469106 h 471488"/>
              <a:gd name="connsiteX0" fmla="*/ 0 w 139501"/>
              <a:gd name="connsiteY0" fmla="*/ 469106 h 471488"/>
              <a:gd name="connsiteX1" fmla="*/ 44185 w 139501"/>
              <a:gd name="connsiteY1" fmla="*/ 1 h 471488"/>
              <a:gd name="connsiteX2" fmla="*/ 139501 w 139501"/>
              <a:gd name="connsiteY2" fmla="*/ 0 h 471488"/>
              <a:gd name="connsiteX3" fmla="*/ 109669 w 139501"/>
              <a:gd name="connsiteY3" fmla="*/ 471488 h 471488"/>
              <a:gd name="connsiteX4" fmla="*/ 0 w 139501"/>
              <a:gd name="connsiteY4" fmla="*/ 469106 h 47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501" h="471488">
                <a:moveTo>
                  <a:pt x="0" y="469106"/>
                </a:moveTo>
                <a:lnTo>
                  <a:pt x="44185" y="1"/>
                </a:lnTo>
                <a:lnTo>
                  <a:pt x="139501" y="0"/>
                </a:lnTo>
                <a:lnTo>
                  <a:pt x="109669" y="471488"/>
                </a:lnTo>
                <a:lnTo>
                  <a:pt x="0" y="469106"/>
                </a:lnTo>
                <a:close/>
              </a:path>
            </a:pathLst>
          </a:custGeom>
          <a:solidFill>
            <a:srgbClr val="FFC000"/>
          </a:solidFill>
          <a:ln w="12700">
            <a:solidFill>
              <a:schemeClr val="bg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5" name="Freeform 294"/>
          <p:cNvSpPr/>
          <p:nvPr/>
        </p:nvSpPr>
        <p:spPr>
          <a:xfrm flipH="1">
            <a:off x="4510088" y="4967289"/>
            <a:ext cx="180975" cy="476250"/>
          </a:xfrm>
          <a:custGeom>
            <a:avLst/>
            <a:gdLst>
              <a:gd name="connsiteX0" fmla="*/ 0 w 264319"/>
              <a:gd name="connsiteY0" fmla="*/ 476250 h 481013"/>
              <a:gd name="connsiteX1" fmla="*/ 171450 w 264319"/>
              <a:gd name="connsiteY1" fmla="*/ 2382 h 481013"/>
              <a:gd name="connsiteX2" fmla="*/ 264319 w 264319"/>
              <a:gd name="connsiteY2" fmla="*/ 0 h 481013"/>
              <a:gd name="connsiteX3" fmla="*/ 104775 w 264319"/>
              <a:gd name="connsiteY3" fmla="*/ 481013 h 481013"/>
              <a:gd name="connsiteX4" fmla="*/ 0 w 264319"/>
              <a:gd name="connsiteY4" fmla="*/ 476250 h 481013"/>
              <a:gd name="connsiteX0" fmla="*/ 0 w 264319"/>
              <a:gd name="connsiteY0" fmla="*/ 476250 h 478632"/>
              <a:gd name="connsiteX1" fmla="*/ 171450 w 264319"/>
              <a:gd name="connsiteY1" fmla="*/ 2382 h 478632"/>
              <a:gd name="connsiteX2" fmla="*/ 264319 w 264319"/>
              <a:gd name="connsiteY2" fmla="*/ 0 h 478632"/>
              <a:gd name="connsiteX3" fmla="*/ 202671 w 264319"/>
              <a:gd name="connsiteY3" fmla="*/ 478632 h 478632"/>
              <a:gd name="connsiteX4" fmla="*/ 0 w 264319"/>
              <a:gd name="connsiteY4" fmla="*/ 476250 h 478632"/>
              <a:gd name="connsiteX0" fmla="*/ 0 w 264319"/>
              <a:gd name="connsiteY0" fmla="*/ 476250 h 478632"/>
              <a:gd name="connsiteX1" fmla="*/ 137187 w 264319"/>
              <a:gd name="connsiteY1" fmla="*/ 7145 h 478632"/>
              <a:gd name="connsiteX2" fmla="*/ 264319 w 264319"/>
              <a:gd name="connsiteY2" fmla="*/ 0 h 478632"/>
              <a:gd name="connsiteX3" fmla="*/ 202671 w 264319"/>
              <a:gd name="connsiteY3" fmla="*/ 478632 h 478632"/>
              <a:gd name="connsiteX4" fmla="*/ 0 w 264319"/>
              <a:gd name="connsiteY4" fmla="*/ 476250 h 478632"/>
              <a:gd name="connsiteX0" fmla="*/ 0 w 239846"/>
              <a:gd name="connsiteY0" fmla="*/ 471488 h 473870"/>
              <a:gd name="connsiteX1" fmla="*/ 137187 w 239846"/>
              <a:gd name="connsiteY1" fmla="*/ 2383 h 473870"/>
              <a:gd name="connsiteX2" fmla="*/ 239846 w 239846"/>
              <a:gd name="connsiteY2" fmla="*/ 0 h 473870"/>
              <a:gd name="connsiteX3" fmla="*/ 202671 w 239846"/>
              <a:gd name="connsiteY3" fmla="*/ 473870 h 473870"/>
              <a:gd name="connsiteX4" fmla="*/ 0 w 239846"/>
              <a:gd name="connsiteY4" fmla="*/ 471488 h 473870"/>
              <a:gd name="connsiteX0" fmla="*/ 0 w 225161"/>
              <a:gd name="connsiteY0" fmla="*/ 469105 h 471487"/>
              <a:gd name="connsiteX1" fmla="*/ 137187 w 225161"/>
              <a:gd name="connsiteY1" fmla="*/ 0 h 471487"/>
              <a:gd name="connsiteX2" fmla="*/ 225161 w 225161"/>
              <a:gd name="connsiteY2" fmla="*/ 2380 h 471487"/>
              <a:gd name="connsiteX3" fmla="*/ 202671 w 225161"/>
              <a:gd name="connsiteY3" fmla="*/ 471487 h 471487"/>
              <a:gd name="connsiteX4" fmla="*/ 0 w 225161"/>
              <a:gd name="connsiteY4" fmla="*/ 469105 h 471487"/>
              <a:gd name="connsiteX0" fmla="*/ 0 w 212924"/>
              <a:gd name="connsiteY0" fmla="*/ 471488 h 473870"/>
              <a:gd name="connsiteX1" fmla="*/ 137187 w 212924"/>
              <a:gd name="connsiteY1" fmla="*/ 2383 h 473870"/>
              <a:gd name="connsiteX2" fmla="*/ 212924 w 212924"/>
              <a:gd name="connsiteY2" fmla="*/ 0 h 473870"/>
              <a:gd name="connsiteX3" fmla="*/ 202671 w 212924"/>
              <a:gd name="connsiteY3" fmla="*/ 473870 h 473870"/>
              <a:gd name="connsiteX4" fmla="*/ 0 w 212924"/>
              <a:gd name="connsiteY4" fmla="*/ 471488 h 473870"/>
              <a:gd name="connsiteX0" fmla="*/ 0 w 232503"/>
              <a:gd name="connsiteY0" fmla="*/ 469106 h 471488"/>
              <a:gd name="connsiteX1" fmla="*/ 137187 w 232503"/>
              <a:gd name="connsiteY1" fmla="*/ 1 h 471488"/>
              <a:gd name="connsiteX2" fmla="*/ 232503 w 232503"/>
              <a:gd name="connsiteY2" fmla="*/ 0 h 471488"/>
              <a:gd name="connsiteX3" fmla="*/ 202671 w 232503"/>
              <a:gd name="connsiteY3" fmla="*/ 471488 h 471488"/>
              <a:gd name="connsiteX4" fmla="*/ 0 w 232503"/>
              <a:gd name="connsiteY4" fmla="*/ 469106 h 471488"/>
              <a:gd name="connsiteX0" fmla="*/ 0 w 139501"/>
              <a:gd name="connsiteY0" fmla="*/ 469106 h 471488"/>
              <a:gd name="connsiteX1" fmla="*/ 44185 w 139501"/>
              <a:gd name="connsiteY1" fmla="*/ 1 h 471488"/>
              <a:gd name="connsiteX2" fmla="*/ 139501 w 139501"/>
              <a:gd name="connsiteY2" fmla="*/ 0 h 471488"/>
              <a:gd name="connsiteX3" fmla="*/ 109669 w 139501"/>
              <a:gd name="connsiteY3" fmla="*/ 471488 h 471488"/>
              <a:gd name="connsiteX4" fmla="*/ 0 w 139501"/>
              <a:gd name="connsiteY4" fmla="*/ 469106 h 471488"/>
              <a:gd name="connsiteX0" fmla="*/ 0 w 183555"/>
              <a:gd name="connsiteY0" fmla="*/ 466725 h 471488"/>
              <a:gd name="connsiteX1" fmla="*/ 88239 w 183555"/>
              <a:gd name="connsiteY1" fmla="*/ 1 h 471488"/>
              <a:gd name="connsiteX2" fmla="*/ 183555 w 183555"/>
              <a:gd name="connsiteY2" fmla="*/ 0 h 471488"/>
              <a:gd name="connsiteX3" fmla="*/ 153723 w 183555"/>
              <a:gd name="connsiteY3" fmla="*/ 471488 h 471488"/>
              <a:gd name="connsiteX4" fmla="*/ 0 w 183555"/>
              <a:gd name="connsiteY4" fmla="*/ 466725 h 471488"/>
              <a:gd name="connsiteX0" fmla="*/ 0 w 183555"/>
              <a:gd name="connsiteY0" fmla="*/ 466725 h 471488"/>
              <a:gd name="connsiteX1" fmla="*/ 88239 w 183555"/>
              <a:gd name="connsiteY1" fmla="*/ 1 h 471488"/>
              <a:gd name="connsiteX2" fmla="*/ 183555 w 183555"/>
              <a:gd name="connsiteY2" fmla="*/ 0 h 471488"/>
              <a:gd name="connsiteX3" fmla="*/ 104776 w 183555"/>
              <a:gd name="connsiteY3" fmla="*/ 471488 h 471488"/>
              <a:gd name="connsiteX4" fmla="*/ 0 w 183555"/>
              <a:gd name="connsiteY4" fmla="*/ 466725 h 471488"/>
              <a:gd name="connsiteX0" fmla="*/ 0 w 186002"/>
              <a:gd name="connsiteY0" fmla="*/ 466724 h 471487"/>
              <a:gd name="connsiteX1" fmla="*/ 88239 w 186002"/>
              <a:gd name="connsiteY1" fmla="*/ 0 h 471487"/>
              <a:gd name="connsiteX2" fmla="*/ 186002 w 186002"/>
              <a:gd name="connsiteY2" fmla="*/ 7143 h 471487"/>
              <a:gd name="connsiteX3" fmla="*/ 104776 w 186002"/>
              <a:gd name="connsiteY3" fmla="*/ 471487 h 471487"/>
              <a:gd name="connsiteX4" fmla="*/ 0 w 186002"/>
              <a:gd name="connsiteY4" fmla="*/ 466724 h 471487"/>
              <a:gd name="connsiteX0" fmla="*/ 0 w 186002"/>
              <a:gd name="connsiteY0" fmla="*/ 464343 h 469106"/>
              <a:gd name="connsiteX1" fmla="*/ 93133 w 186002"/>
              <a:gd name="connsiteY1" fmla="*/ 0 h 469106"/>
              <a:gd name="connsiteX2" fmla="*/ 186002 w 186002"/>
              <a:gd name="connsiteY2" fmla="*/ 4762 h 469106"/>
              <a:gd name="connsiteX3" fmla="*/ 104776 w 186002"/>
              <a:gd name="connsiteY3" fmla="*/ 469106 h 469106"/>
              <a:gd name="connsiteX4" fmla="*/ 0 w 186002"/>
              <a:gd name="connsiteY4" fmla="*/ 464343 h 469106"/>
              <a:gd name="connsiteX0" fmla="*/ 0 w 186002"/>
              <a:gd name="connsiteY0" fmla="*/ 471486 h 471486"/>
              <a:gd name="connsiteX1" fmla="*/ 93133 w 186002"/>
              <a:gd name="connsiteY1" fmla="*/ 0 h 471486"/>
              <a:gd name="connsiteX2" fmla="*/ 186002 w 186002"/>
              <a:gd name="connsiteY2" fmla="*/ 4762 h 471486"/>
              <a:gd name="connsiteX3" fmla="*/ 104776 w 186002"/>
              <a:gd name="connsiteY3" fmla="*/ 469106 h 471486"/>
              <a:gd name="connsiteX4" fmla="*/ 0 w 186002"/>
              <a:gd name="connsiteY4" fmla="*/ 471486 h 471486"/>
              <a:gd name="connsiteX0" fmla="*/ 0 w 186002"/>
              <a:gd name="connsiteY0" fmla="*/ 471486 h 476250"/>
              <a:gd name="connsiteX1" fmla="*/ 93133 w 186002"/>
              <a:gd name="connsiteY1" fmla="*/ 0 h 476250"/>
              <a:gd name="connsiteX2" fmla="*/ 186002 w 186002"/>
              <a:gd name="connsiteY2" fmla="*/ 4762 h 476250"/>
              <a:gd name="connsiteX3" fmla="*/ 102330 w 186002"/>
              <a:gd name="connsiteY3" fmla="*/ 476250 h 476250"/>
              <a:gd name="connsiteX4" fmla="*/ 0 w 186002"/>
              <a:gd name="connsiteY4" fmla="*/ 471486 h 476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6002" h="476250">
                <a:moveTo>
                  <a:pt x="0" y="471486"/>
                </a:moveTo>
                <a:lnTo>
                  <a:pt x="93133" y="0"/>
                </a:lnTo>
                <a:lnTo>
                  <a:pt x="186002" y="4762"/>
                </a:lnTo>
                <a:lnTo>
                  <a:pt x="102330" y="476250"/>
                </a:lnTo>
                <a:lnTo>
                  <a:pt x="0" y="471486"/>
                </a:lnTo>
                <a:close/>
              </a:path>
            </a:pathLst>
          </a:custGeom>
          <a:solidFill>
            <a:srgbClr val="FFC000"/>
          </a:solidFill>
          <a:ln w="12700">
            <a:solidFill>
              <a:schemeClr val="bg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6" name="Freeform 295"/>
          <p:cNvSpPr/>
          <p:nvPr/>
        </p:nvSpPr>
        <p:spPr>
          <a:xfrm>
            <a:off x="2681289" y="4774407"/>
            <a:ext cx="323850" cy="442912"/>
          </a:xfrm>
          <a:custGeom>
            <a:avLst/>
            <a:gdLst>
              <a:gd name="connsiteX0" fmla="*/ 0 w 264319"/>
              <a:gd name="connsiteY0" fmla="*/ 476250 h 481013"/>
              <a:gd name="connsiteX1" fmla="*/ 171450 w 264319"/>
              <a:gd name="connsiteY1" fmla="*/ 2382 h 481013"/>
              <a:gd name="connsiteX2" fmla="*/ 264319 w 264319"/>
              <a:gd name="connsiteY2" fmla="*/ 0 h 481013"/>
              <a:gd name="connsiteX3" fmla="*/ 104775 w 264319"/>
              <a:gd name="connsiteY3" fmla="*/ 481013 h 481013"/>
              <a:gd name="connsiteX4" fmla="*/ 0 w 264319"/>
              <a:gd name="connsiteY4" fmla="*/ 476250 h 481013"/>
              <a:gd name="connsiteX0" fmla="*/ 0 w 401373"/>
              <a:gd name="connsiteY0" fmla="*/ 488156 h 488156"/>
              <a:gd name="connsiteX1" fmla="*/ 308504 w 401373"/>
              <a:gd name="connsiteY1" fmla="*/ 2382 h 488156"/>
              <a:gd name="connsiteX2" fmla="*/ 401373 w 401373"/>
              <a:gd name="connsiteY2" fmla="*/ 0 h 488156"/>
              <a:gd name="connsiteX3" fmla="*/ 241829 w 401373"/>
              <a:gd name="connsiteY3" fmla="*/ 481013 h 488156"/>
              <a:gd name="connsiteX4" fmla="*/ 0 w 401373"/>
              <a:gd name="connsiteY4" fmla="*/ 488156 h 488156"/>
              <a:gd name="connsiteX0" fmla="*/ 0 w 401373"/>
              <a:gd name="connsiteY0" fmla="*/ 488156 h 488157"/>
              <a:gd name="connsiteX1" fmla="*/ 308504 w 401373"/>
              <a:gd name="connsiteY1" fmla="*/ 2382 h 488157"/>
              <a:gd name="connsiteX2" fmla="*/ 401373 w 401373"/>
              <a:gd name="connsiteY2" fmla="*/ 0 h 488157"/>
              <a:gd name="connsiteX3" fmla="*/ 102328 w 401373"/>
              <a:gd name="connsiteY3" fmla="*/ 488157 h 488157"/>
              <a:gd name="connsiteX4" fmla="*/ 0 w 401373"/>
              <a:gd name="connsiteY4" fmla="*/ 488156 h 488157"/>
              <a:gd name="connsiteX0" fmla="*/ 0 w 384242"/>
              <a:gd name="connsiteY0" fmla="*/ 485774 h 485775"/>
              <a:gd name="connsiteX1" fmla="*/ 308504 w 384242"/>
              <a:gd name="connsiteY1" fmla="*/ 0 h 485775"/>
              <a:gd name="connsiteX2" fmla="*/ 384242 w 384242"/>
              <a:gd name="connsiteY2" fmla="*/ 9524 h 485775"/>
              <a:gd name="connsiteX3" fmla="*/ 102328 w 384242"/>
              <a:gd name="connsiteY3" fmla="*/ 485775 h 485775"/>
              <a:gd name="connsiteX4" fmla="*/ 0 w 384242"/>
              <a:gd name="connsiteY4" fmla="*/ 485774 h 485775"/>
              <a:gd name="connsiteX0" fmla="*/ 0 w 384242"/>
              <a:gd name="connsiteY0" fmla="*/ 476250 h 476251"/>
              <a:gd name="connsiteX1" fmla="*/ 301162 w 384242"/>
              <a:gd name="connsiteY1" fmla="*/ 1 h 476251"/>
              <a:gd name="connsiteX2" fmla="*/ 384242 w 384242"/>
              <a:gd name="connsiteY2" fmla="*/ 0 h 476251"/>
              <a:gd name="connsiteX3" fmla="*/ 102328 w 384242"/>
              <a:gd name="connsiteY3" fmla="*/ 476251 h 476251"/>
              <a:gd name="connsiteX4" fmla="*/ 0 w 384242"/>
              <a:gd name="connsiteY4" fmla="*/ 476250 h 476251"/>
              <a:gd name="connsiteX0" fmla="*/ 0 w 384242"/>
              <a:gd name="connsiteY0" fmla="*/ 476250 h 476250"/>
              <a:gd name="connsiteX1" fmla="*/ 301162 w 384242"/>
              <a:gd name="connsiteY1" fmla="*/ 1 h 476250"/>
              <a:gd name="connsiteX2" fmla="*/ 384242 w 384242"/>
              <a:gd name="connsiteY2" fmla="*/ 0 h 476250"/>
              <a:gd name="connsiteX3" fmla="*/ 161065 w 384242"/>
              <a:gd name="connsiteY3" fmla="*/ 440532 h 476250"/>
              <a:gd name="connsiteX4" fmla="*/ 0 w 384242"/>
              <a:gd name="connsiteY4" fmla="*/ 476250 h 476250"/>
              <a:gd name="connsiteX0" fmla="*/ 0 w 308372"/>
              <a:gd name="connsiteY0" fmla="*/ 421481 h 440532"/>
              <a:gd name="connsiteX1" fmla="*/ 225292 w 308372"/>
              <a:gd name="connsiteY1" fmla="*/ 1 h 440532"/>
              <a:gd name="connsiteX2" fmla="*/ 308372 w 308372"/>
              <a:gd name="connsiteY2" fmla="*/ 0 h 440532"/>
              <a:gd name="connsiteX3" fmla="*/ 85195 w 308372"/>
              <a:gd name="connsiteY3" fmla="*/ 440532 h 440532"/>
              <a:gd name="connsiteX4" fmla="*/ 0 w 308372"/>
              <a:gd name="connsiteY4" fmla="*/ 421481 h 440532"/>
              <a:gd name="connsiteX0" fmla="*/ 0 w 332845"/>
              <a:gd name="connsiteY0" fmla="*/ 442912 h 442912"/>
              <a:gd name="connsiteX1" fmla="*/ 249765 w 332845"/>
              <a:gd name="connsiteY1" fmla="*/ 1 h 442912"/>
              <a:gd name="connsiteX2" fmla="*/ 332845 w 332845"/>
              <a:gd name="connsiteY2" fmla="*/ 0 h 442912"/>
              <a:gd name="connsiteX3" fmla="*/ 109668 w 332845"/>
              <a:gd name="connsiteY3" fmla="*/ 440532 h 442912"/>
              <a:gd name="connsiteX4" fmla="*/ 0 w 332845"/>
              <a:gd name="connsiteY4" fmla="*/ 442912 h 442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2845" h="442912">
                <a:moveTo>
                  <a:pt x="0" y="442912"/>
                </a:moveTo>
                <a:lnTo>
                  <a:pt x="249765" y="1"/>
                </a:lnTo>
                <a:lnTo>
                  <a:pt x="332845" y="0"/>
                </a:lnTo>
                <a:lnTo>
                  <a:pt x="109668" y="440532"/>
                </a:lnTo>
                <a:lnTo>
                  <a:pt x="0" y="442912"/>
                </a:lnTo>
                <a:close/>
              </a:path>
            </a:pathLst>
          </a:custGeom>
          <a:solidFill>
            <a:srgbClr val="FFC000"/>
          </a:solidFill>
          <a:ln w="12700">
            <a:solidFill>
              <a:schemeClr val="bg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7" name="Freeform 296"/>
          <p:cNvSpPr/>
          <p:nvPr/>
        </p:nvSpPr>
        <p:spPr>
          <a:xfrm>
            <a:off x="1924051" y="4774407"/>
            <a:ext cx="445294" cy="440532"/>
          </a:xfrm>
          <a:custGeom>
            <a:avLst/>
            <a:gdLst>
              <a:gd name="connsiteX0" fmla="*/ 0 w 264319"/>
              <a:gd name="connsiteY0" fmla="*/ 476250 h 481013"/>
              <a:gd name="connsiteX1" fmla="*/ 171450 w 264319"/>
              <a:gd name="connsiteY1" fmla="*/ 2382 h 481013"/>
              <a:gd name="connsiteX2" fmla="*/ 264319 w 264319"/>
              <a:gd name="connsiteY2" fmla="*/ 0 h 481013"/>
              <a:gd name="connsiteX3" fmla="*/ 104775 w 264319"/>
              <a:gd name="connsiteY3" fmla="*/ 481013 h 481013"/>
              <a:gd name="connsiteX4" fmla="*/ 0 w 264319"/>
              <a:gd name="connsiteY4" fmla="*/ 476250 h 481013"/>
              <a:gd name="connsiteX0" fmla="*/ 0 w 401373"/>
              <a:gd name="connsiteY0" fmla="*/ 488156 h 488156"/>
              <a:gd name="connsiteX1" fmla="*/ 308504 w 401373"/>
              <a:gd name="connsiteY1" fmla="*/ 2382 h 488156"/>
              <a:gd name="connsiteX2" fmla="*/ 401373 w 401373"/>
              <a:gd name="connsiteY2" fmla="*/ 0 h 488156"/>
              <a:gd name="connsiteX3" fmla="*/ 241829 w 401373"/>
              <a:gd name="connsiteY3" fmla="*/ 481013 h 488156"/>
              <a:gd name="connsiteX4" fmla="*/ 0 w 401373"/>
              <a:gd name="connsiteY4" fmla="*/ 488156 h 488156"/>
              <a:gd name="connsiteX0" fmla="*/ 0 w 401373"/>
              <a:gd name="connsiteY0" fmla="*/ 488156 h 488157"/>
              <a:gd name="connsiteX1" fmla="*/ 308504 w 401373"/>
              <a:gd name="connsiteY1" fmla="*/ 2382 h 488157"/>
              <a:gd name="connsiteX2" fmla="*/ 401373 w 401373"/>
              <a:gd name="connsiteY2" fmla="*/ 0 h 488157"/>
              <a:gd name="connsiteX3" fmla="*/ 102328 w 401373"/>
              <a:gd name="connsiteY3" fmla="*/ 488157 h 488157"/>
              <a:gd name="connsiteX4" fmla="*/ 0 w 401373"/>
              <a:gd name="connsiteY4" fmla="*/ 488156 h 488157"/>
              <a:gd name="connsiteX0" fmla="*/ 0 w 384242"/>
              <a:gd name="connsiteY0" fmla="*/ 485774 h 485775"/>
              <a:gd name="connsiteX1" fmla="*/ 308504 w 384242"/>
              <a:gd name="connsiteY1" fmla="*/ 0 h 485775"/>
              <a:gd name="connsiteX2" fmla="*/ 384242 w 384242"/>
              <a:gd name="connsiteY2" fmla="*/ 9524 h 485775"/>
              <a:gd name="connsiteX3" fmla="*/ 102328 w 384242"/>
              <a:gd name="connsiteY3" fmla="*/ 485775 h 485775"/>
              <a:gd name="connsiteX4" fmla="*/ 0 w 384242"/>
              <a:gd name="connsiteY4" fmla="*/ 485774 h 485775"/>
              <a:gd name="connsiteX0" fmla="*/ 0 w 384242"/>
              <a:gd name="connsiteY0" fmla="*/ 476250 h 476251"/>
              <a:gd name="connsiteX1" fmla="*/ 301162 w 384242"/>
              <a:gd name="connsiteY1" fmla="*/ 1 h 476251"/>
              <a:gd name="connsiteX2" fmla="*/ 384242 w 384242"/>
              <a:gd name="connsiteY2" fmla="*/ 0 h 476251"/>
              <a:gd name="connsiteX3" fmla="*/ 102328 w 384242"/>
              <a:gd name="connsiteY3" fmla="*/ 476251 h 476251"/>
              <a:gd name="connsiteX4" fmla="*/ 0 w 384242"/>
              <a:gd name="connsiteY4" fmla="*/ 476250 h 476251"/>
              <a:gd name="connsiteX0" fmla="*/ 0 w 384242"/>
              <a:gd name="connsiteY0" fmla="*/ 476250 h 476250"/>
              <a:gd name="connsiteX1" fmla="*/ 301162 w 384242"/>
              <a:gd name="connsiteY1" fmla="*/ 1 h 476250"/>
              <a:gd name="connsiteX2" fmla="*/ 384242 w 384242"/>
              <a:gd name="connsiteY2" fmla="*/ 0 h 476250"/>
              <a:gd name="connsiteX3" fmla="*/ 161065 w 384242"/>
              <a:gd name="connsiteY3" fmla="*/ 440532 h 476250"/>
              <a:gd name="connsiteX4" fmla="*/ 0 w 384242"/>
              <a:gd name="connsiteY4" fmla="*/ 476250 h 476250"/>
              <a:gd name="connsiteX0" fmla="*/ 0 w 308372"/>
              <a:gd name="connsiteY0" fmla="*/ 421481 h 440532"/>
              <a:gd name="connsiteX1" fmla="*/ 225292 w 308372"/>
              <a:gd name="connsiteY1" fmla="*/ 1 h 440532"/>
              <a:gd name="connsiteX2" fmla="*/ 308372 w 308372"/>
              <a:gd name="connsiteY2" fmla="*/ 0 h 440532"/>
              <a:gd name="connsiteX3" fmla="*/ 85195 w 308372"/>
              <a:gd name="connsiteY3" fmla="*/ 440532 h 440532"/>
              <a:gd name="connsiteX4" fmla="*/ 0 w 308372"/>
              <a:gd name="connsiteY4" fmla="*/ 421481 h 440532"/>
              <a:gd name="connsiteX0" fmla="*/ 0 w 332845"/>
              <a:gd name="connsiteY0" fmla="*/ 442912 h 442912"/>
              <a:gd name="connsiteX1" fmla="*/ 249765 w 332845"/>
              <a:gd name="connsiteY1" fmla="*/ 1 h 442912"/>
              <a:gd name="connsiteX2" fmla="*/ 332845 w 332845"/>
              <a:gd name="connsiteY2" fmla="*/ 0 h 442912"/>
              <a:gd name="connsiteX3" fmla="*/ 109668 w 332845"/>
              <a:gd name="connsiteY3" fmla="*/ 440532 h 442912"/>
              <a:gd name="connsiteX4" fmla="*/ 0 w 332845"/>
              <a:gd name="connsiteY4" fmla="*/ 442912 h 442912"/>
              <a:gd name="connsiteX0" fmla="*/ 0 w 457662"/>
              <a:gd name="connsiteY0" fmla="*/ 438150 h 440532"/>
              <a:gd name="connsiteX1" fmla="*/ 374582 w 457662"/>
              <a:gd name="connsiteY1" fmla="*/ 1 h 440532"/>
              <a:gd name="connsiteX2" fmla="*/ 457662 w 457662"/>
              <a:gd name="connsiteY2" fmla="*/ 0 h 440532"/>
              <a:gd name="connsiteX3" fmla="*/ 234485 w 457662"/>
              <a:gd name="connsiteY3" fmla="*/ 440532 h 440532"/>
              <a:gd name="connsiteX4" fmla="*/ 0 w 457662"/>
              <a:gd name="connsiteY4" fmla="*/ 438150 h 440532"/>
              <a:gd name="connsiteX0" fmla="*/ 0 w 457662"/>
              <a:gd name="connsiteY0" fmla="*/ 438150 h 440532"/>
              <a:gd name="connsiteX1" fmla="*/ 374582 w 457662"/>
              <a:gd name="connsiteY1" fmla="*/ 1 h 440532"/>
              <a:gd name="connsiteX2" fmla="*/ 457662 w 457662"/>
              <a:gd name="connsiteY2" fmla="*/ 0 h 440532"/>
              <a:gd name="connsiteX3" fmla="*/ 109668 w 457662"/>
              <a:gd name="connsiteY3" fmla="*/ 440532 h 440532"/>
              <a:gd name="connsiteX4" fmla="*/ 0 w 457662"/>
              <a:gd name="connsiteY4" fmla="*/ 438150 h 440532"/>
              <a:gd name="connsiteX0" fmla="*/ 0 w 457662"/>
              <a:gd name="connsiteY0" fmla="*/ 438150 h 440532"/>
              <a:gd name="connsiteX1" fmla="*/ 374582 w 457662"/>
              <a:gd name="connsiteY1" fmla="*/ 1 h 440532"/>
              <a:gd name="connsiteX2" fmla="*/ 457662 w 457662"/>
              <a:gd name="connsiteY2" fmla="*/ 0 h 440532"/>
              <a:gd name="connsiteX3" fmla="*/ 112115 w 457662"/>
              <a:gd name="connsiteY3" fmla="*/ 440532 h 440532"/>
              <a:gd name="connsiteX4" fmla="*/ 0 w 457662"/>
              <a:gd name="connsiteY4" fmla="*/ 438150 h 440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7662" h="440532">
                <a:moveTo>
                  <a:pt x="0" y="438150"/>
                </a:moveTo>
                <a:lnTo>
                  <a:pt x="374582" y="1"/>
                </a:lnTo>
                <a:lnTo>
                  <a:pt x="457662" y="0"/>
                </a:lnTo>
                <a:lnTo>
                  <a:pt x="112115" y="440532"/>
                </a:lnTo>
                <a:lnTo>
                  <a:pt x="0" y="438150"/>
                </a:lnTo>
                <a:close/>
              </a:path>
            </a:pathLst>
          </a:custGeom>
          <a:solidFill>
            <a:srgbClr val="FFC000"/>
          </a:solidFill>
          <a:ln w="12700">
            <a:solidFill>
              <a:schemeClr val="bg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8" name="Freeform 297"/>
          <p:cNvSpPr/>
          <p:nvPr/>
        </p:nvSpPr>
        <p:spPr>
          <a:xfrm flipH="1">
            <a:off x="3441359" y="4774406"/>
            <a:ext cx="187539" cy="435768"/>
          </a:xfrm>
          <a:custGeom>
            <a:avLst/>
            <a:gdLst>
              <a:gd name="connsiteX0" fmla="*/ 0 w 264319"/>
              <a:gd name="connsiteY0" fmla="*/ 476250 h 481013"/>
              <a:gd name="connsiteX1" fmla="*/ 171450 w 264319"/>
              <a:gd name="connsiteY1" fmla="*/ 2382 h 481013"/>
              <a:gd name="connsiteX2" fmla="*/ 264319 w 264319"/>
              <a:gd name="connsiteY2" fmla="*/ 0 h 481013"/>
              <a:gd name="connsiteX3" fmla="*/ 104775 w 264319"/>
              <a:gd name="connsiteY3" fmla="*/ 481013 h 481013"/>
              <a:gd name="connsiteX4" fmla="*/ 0 w 264319"/>
              <a:gd name="connsiteY4" fmla="*/ 476250 h 481013"/>
              <a:gd name="connsiteX0" fmla="*/ 0 w 401373"/>
              <a:gd name="connsiteY0" fmla="*/ 488156 h 488156"/>
              <a:gd name="connsiteX1" fmla="*/ 308504 w 401373"/>
              <a:gd name="connsiteY1" fmla="*/ 2382 h 488156"/>
              <a:gd name="connsiteX2" fmla="*/ 401373 w 401373"/>
              <a:gd name="connsiteY2" fmla="*/ 0 h 488156"/>
              <a:gd name="connsiteX3" fmla="*/ 241829 w 401373"/>
              <a:gd name="connsiteY3" fmla="*/ 481013 h 488156"/>
              <a:gd name="connsiteX4" fmla="*/ 0 w 401373"/>
              <a:gd name="connsiteY4" fmla="*/ 488156 h 488156"/>
              <a:gd name="connsiteX0" fmla="*/ 0 w 401373"/>
              <a:gd name="connsiteY0" fmla="*/ 488156 h 488157"/>
              <a:gd name="connsiteX1" fmla="*/ 308504 w 401373"/>
              <a:gd name="connsiteY1" fmla="*/ 2382 h 488157"/>
              <a:gd name="connsiteX2" fmla="*/ 401373 w 401373"/>
              <a:gd name="connsiteY2" fmla="*/ 0 h 488157"/>
              <a:gd name="connsiteX3" fmla="*/ 102328 w 401373"/>
              <a:gd name="connsiteY3" fmla="*/ 488157 h 488157"/>
              <a:gd name="connsiteX4" fmla="*/ 0 w 401373"/>
              <a:gd name="connsiteY4" fmla="*/ 488156 h 488157"/>
              <a:gd name="connsiteX0" fmla="*/ 0 w 384242"/>
              <a:gd name="connsiteY0" fmla="*/ 485774 h 485775"/>
              <a:gd name="connsiteX1" fmla="*/ 308504 w 384242"/>
              <a:gd name="connsiteY1" fmla="*/ 0 h 485775"/>
              <a:gd name="connsiteX2" fmla="*/ 384242 w 384242"/>
              <a:gd name="connsiteY2" fmla="*/ 9524 h 485775"/>
              <a:gd name="connsiteX3" fmla="*/ 102328 w 384242"/>
              <a:gd name="connsiteY3" fmla="*/ 485775 h 485775"/>
              <a:gd name="connsiteX4" fmla="*/ 0 w 384242"/>
              <a:gd name="connsiteY4" fmla="*/ 485774 h 485775"/>
              <a:gd name="connsiteX0" fmla="*/ 0 w 384242"/>
              <a:gd name="connsiteY0" fmla="*/ 476250 h 476251"/>
              <a:gd name="connsiteX1" fmla="*/ 301162 w 384242"/>
              <a:gd name="connsiteY1" fmla="*/ 1 h 476251"/>
              <a:gd name="connsiteX2" fmla="*/ 384242 w 384242"/>
              <a:gd name="connsiteY2" fmla="*/ 0 h 476251"/>
              <a:gd name="connsiteX3" fmla="*/ 102328 w 384242"/>
              <a:gd name="connsiteY3" fmla="*/ 476251 h 476251"/>
              <a:gd name="connsiteX4" fmla="*/ 0 w 384242"/>
              <a:gd name="connsiteY4" fmla="*/ 476250 h 476251"/>
              <a:gd name="connsiteX0" fmla="*/ 0 w 384242"/>
              <a:gd name="connsiteY0" fmla="*/ 476250 h 476250"/>
              <a:gd name="connsiteX1" fmla="*/ 301162 w 384242"/>
              <a:gd name="connsiteY1" fmla="*/ 1 h 476250"/>
              <a:gd name="connsiteX2" fmla="*/ 384242 w 384242"/>
              <a:gd name="connsiteY2" fmla="*/ 0 h 476250"/>
              <a:gd name="connsiteX3" fmla="*/ 161065 w 384242"/>
              <a:gd name="connsiteY3" fmla="*/ 440532 h 476250"/>
              <a:gd name="connsiteX4" fmla="*/ 0 w 384242"/>
              <a:gd name="connsiteY4" fmla="*/ 476250 h 476250"/>
              <a:gd name="connsiteX0" fmla="*/ 0 w 308372"/>
              <a:gd name="connsiteY0" fmla="*/ 421481 h 440532"/>
              <a:gd name="connsiteX1" fmla="*/ 225292 w 308372"/>
              <a:gd name="connsiteY1" fmla="*/ 1 h 440532"/>
              <a:gd name="connsiteX2" fmla="*/ 308372 w 308372"/>
              <a:gd name="connsiteY2" fmla="*/ 0 h 440532"/>
              <a:gd name="connsiteX3" fmla="*/ 85195 w 308372"/>
              <a:gd name="connsiteY3" fmla="*/ 440532 h 440532"/>
              <a:gd name="connsiteX4" fmla="*/ 0 w 308372"/>
              <a:gd name="connsiteY4" fmla="*/ 421481 h 440532"/>
              <a:gd name="connsiteX0" fmla="*/ 0 w 332845"/>
              <a:gd name="connsiteY0" fmla="*/ 442912 h 442912"/>
              <a:gd name="connsiteX1" fmla="*/ 249765 w 332845"/>
              <a:gd name="connsiteY1" fmla="*/ 1 h 442912"/>
              <a:gd name="connsiteX2" fmla="*/ 332845 w 332845"/>
              <a:gd name="connsiteY2" fmla="*/ 0 h 442912"/>
              <a:gd name="connsiteX3" fmla="*/ 109668 w 332845"/>
              <a:gd name="connsiteY3" fmla="*/ 440532 h 442912"/>
              <a:gd name="connsiteX4" fmla="*/ 0 w 332845"/>
              <a:gd name="connsiteY4" fmla="*/ 442912 h 442912"/>
              <a:gd name="connsiteX0" fmla="*/ 0 w 442513"/>
              <a:gd name="connsiteY0" fmla="*/ 442912 h 442912"/>
              <a:gd name="connsiteX1" fmla="*/ 249765 w 442513"/>
              <a:gd name="connsiteY1" fmla="*/ 1 h 442912"/>
              <a:gd name="connsiteX2" fmla="*/ 332845 w 442513"/>
              <a:gd name="connsiteY2" fmla="*/ 0 h 442912"/>
              <a:gd name="connsiteX3" fmla="*/ 442513 w 442513"/>
              <a:gd name="connsiteY3" fmla="*/ 433388 h 442912"/>
              <a:gd name="connsiteX4" fmla="*/ 0 w 442513"/>
              <a:gd name="connsiteY4" fmla="*/ 442912 h 442912"/>
              <a:gd name="connsiteX0" fmla="*/ 85527 w 192748"/>
              <a:gd name="connsiteY0" fmla="*/ 438149 h 438149"/>
              <a:gd name="connsiteX1" fmla="*/ 0 w 192748"/>
              <a:gd name="connsiteY1" fmla="*/ 1 h 438149"/>
              <a:gd name="connsiteX2" fmla="*/ 83080 w 192748"/>
              <a:gd name="connsiteY2" fmla="*/ 0 h 438149"/>
              <a:gd name="connsiteX3" fmla="*/ 192748 w 192748"/>
              <a:gd name="connsiteY3" fmla="*/ 433388 h 438149"/>
              <a:gd name="connsiteX4" fmla="*/ 85527 w 192748"/>
              <a:gd name="connsiteY4" fmla="*/ 438149 h 438149"/>
              <a:gd name="connsiteX0" fmla="*/ 87976 w 192748"/>
              <a:gd name="connsiteY0" fmla="*/ 435768 h 435768"/>
              <a:gd name="connsiteX1" fmla="*/ 0 w 192748"/>
              <a:gd name="connsiteY1" fmla="*/ 1 h 435768"/>
              <a:gd name="connsiteX2" fmla="*/ 83080 w 192748"/>
              <a:gd name="connsiteY2" fmla="*/ 0 h 435768"/>
              <a:gd name="connsiteX3" fmla="*/ 192748 w 192748"/>
              <a:gd name="connsiteY3" fmla="*/ 433388 h 435768"/>
              <a:gd name="connsiteX4" fmla="*/ 87976 w 192748"/>
              <a:gd name="connsiteY4" fmla="*/ 435768 h 435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2748" h="435768">
                <a:moveTo>
                  <a:pt x="87976" y="435768"/>
                </a:moveTo>
                <a:lnTo>
                  <a:pt x="0" y="1"/>
                </a:lnTo>
                <a:lnTo>
                  <a:pt x="83080" y="0"/>
                </a:lnTo>
                <a:lnTo>
                  <a:pt x="192748" y="433388"/>
                </a:lnTo>
                <a:lnTo>
                  <a:pt x="87976" y="435768"/>
                </a:lnTo>
                <a:close/>
              </a:path>
            </a:pathLst>
          </a:custGeom>
          <a:solidFill>
            <a:srgbClr val="FFC000"/>
          </a:solidFill>
          <a:ln w="12700">
            <a:solidFill>
              <a:schemeClr val="bg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9" name="Freeform 298"/>
          <p:cNvSpPr/>
          <p:nvPr/>
        </p:nvSpPr>
        <p:spPr>
          <a:xfrm>
            <a:off x="4193511" y="4774405"/>
            <a:ext cx="130389" cy="438149"/>
          </a:xfrm>
          <a:custGeom>
            <a:avLst/>
            <a:gdLst>
              <a:gd name="connsiteX0" fmla="*/ 0 w 264319"/>
              <a:gd name="connsiteY0" fmla="*/ 476250 h 481013"/>
              <a:gd name="connsiteX1" fmla="*/ 171450 w 264319"/>
              <a:gd name="connsiteY1" fmla="*/ 2382 h 481013"/>
              <a:gd name="connsiteX2" fmla="*/ 264319 w 264319"/>
              <a:gd name="connsiteY2" fmla="*/ 0 h 481013"/>
              <a:gd name="connsiteX3" fmla="*/ 104775 w 264319"/>
              <a:gd name="connsiteY3" fmla="*/ 481013 h 481013"/>
              <a:gd name="connsiteX4" fmla="*/ 0 w 264319"/>
              <a:gd name="connsiteY4" fmla="*/ 476250 h 481013"/>
              <a:gd name="connsiteX0" fmla="*/ 0 w 264319"/>
              <a:gd name="connsiteY0" fmla="*/ 476250 h 478632"/>
              <a:gd name="connsiteX1" fmla="*/ 171450 w 264319"/>
              <a:gd name="connsiteY1" fmla="*/ 2382 h 478632"/>
              <a:gd name="connsiteX2" fmla="*/ 264319 w 264319"/>
              <a:gd name="connsiteY2" fmla="*/ 0 h 478632"/>
              <a:gd name="connsiteX3" fmla="*/ 202671 w 264319"/>
              <a:gd name="connsiteY3" fmla="*/ 478632 h 478632"/>
              <a:gd name="connsiteX4" fmla="*/ 0 w 264319"/>
              <a:gd name="connsiteY4" fmla="*/ 476250 h 478632"/>
              <a:gd name="connsiteX0" fmla="*/ 0 w 264319"/>
              <a:gd name="connsiteY0" fmla="*/ 476250 h 478632"/>
              <a:gd name="connsiteX1" fmla="*/ 137187 w 264319"/>
              <a:gd name="connsiteY1" fmla="*/ 7145 h 478632"/>
              <a:gd name="connsiteX2" fmla="*/ 264319 w 264319"/>
              <a:gd name="connsiteY2" fmla="*/ 0 h 478632"/>
              <a:gd name="connsiteX3" fmla="*/ 202671 w 264319"/>
              <a:gd name="connsiteY3" fmla="*/ 478632 h 478632"/>
              <a:gd name="connsiteX4" fmla="*/ 0 w 264319"/>
              <a:gd name="connsiteY4" fmla="*/ 476250 h 478632"/>
              <a:gd name="connsiteX0" fmla="*/ 0 w 239846"/>
              <a:gd name="connsiteY0" fmla="*/ 471488 h 473870"/>
              <a:gd name="connsiteX1" fmla="*/ 137187 w 239846"/>
              <a:gd name="connsiteY1" fmla="*/ 2383 h 473870"/>
              <a:gd name="connsiteX2" fmla="*/ 239846 w 239846"/>
              <a:gd name="connsiteY2" fmla="*/ 0 h 473870"/>
              <a:gd name="connsiteX3" fmla="*/ 202671 w 239846"/>
              <a:gd name="connsiteY3" fmla="*/ 473870 h 473870"/>
              <a:gd name="connsiteX4" fmla="*/ 0 w 239846"/>
              <a:gd name="connsiteY4" fmla="*/ 471488 h 473870"/>
              <a:gd name="connsiteX0" fmla="*/ 0 w 225161"/>
              <a:gd name="connsiteY0" fmla="*/ 469105 h 471487"/>
              <a:gd name="connsiteX1" fmla="*/ 137187 w 225161"/>
              <a:gd name="connsiteY1" fmla="*/ 0 h 471487"/>
              <a:gd name="connsiteX2" fmla="*/ 225161 w 225161"/>
              <a:gd name="connsiteY2" fmla="*/ 2380 h 471487"/>
              <a:gd name="connsiteX3" fmla="*/ 202671 w 225161"/>
              <a:gd name="connsiteY3" fmla="*/ 471487 h 471487"/>
              <a:gd name="connsiteX4" fmla="*/ 0 w 225161"/>
              <a:gd name="connsiteY4" fmla="*/ 469105 h 471487"/>
              <a:gd name="connsiteX0" fmla="*/ 0 w 212924"/>
              <a:gd name="connsiteY0" fmla="*/ 471488 h 473870"/>
              <a:gd name="connsiteX1" fmla="*/ 137187 w 212924"/>
              <a:gd name="connsiteY1" fmla="*/ 2383 h 473870"/>
              <a:gd name="connsiteX2" fmla="*/ 212924 w 212924"/>
              <a:gd name="connsiteY2" fmla="*/ 0 h 473870"/>
              <a:gd name="connsiteX3" fmla="*/ 202671 w 212924"/>
              <a:gd name="connsiteY3" fmla="*/ 473870 h 473870"/>
              <a:gd name="connsiteX4" fmla="*/ 0 w 212924"/>
              <a:gd name="connsiteY4" fmla="*/ 471488 h 473870"/>
              <a:gd name="connsiteX0" fmla="*/ 0 w 232503"/>
              <a:gd name="connsiteY0" fmla="*/ 469106 h 471488"/>
              <a:gd name="connsiteX1" fmla="*/ 137187 w 232503"/>
              <a:gd name="connsiteY1" fmla="*/ 1 h 471488"/>
              <a:gd name="connsiteX2" fmla="*/ 232503 w 232503"/>
              <a:gd name="connsiteY2" fmla="*/ 0 h 471488"/>
              <a:gd name="connsiteX3" fmla="*/ 202671 w 232503"/>
              <a:gd name="connsiteY3" fmla="*/ 471488 h 471488"/>
              <a:gd name="connsiteX4" fmla="*/ 0 w 232503"/>
              <a:gd name="connsiteY4" fmla="*/ 469106 h 471488"/>
              <a:gd name="connsiteX0" fmla="*/ 0 w 139501"/>
              <a:gd name="connsiteY0" fmla="*/ 469106 h 471488"/>
              <a:gd name="connsiteX1" fmla="*/ 44185 w 139501"/>
              <a:gd name="connsiteY1" fmla="*/ 1 h 471488"/>
              <a:gd name="connsiteX2" fmla="*/ 139501 w 139501"/>
              <a:gd name="connsiteY2" fmla="*/ 0 h 471488"/>
              <a:gd name="connsiteX3" fmla="*/ 109669 w 139501"/>
              <a:gd name="connsiteY3" fmla="*/ 471488 h 471488"/>
              <a:gd name="connsiteX4" fmla="*/ 0 w 139501"/>
              <a:gd name="connsiteY4" fmla="*/ 469106 h 471488"/>
              <a:gd name="connsiteX0" fmla="*/ 0 w 170854"/>
              <a:gd name="connsiteY0" fmla="*/ 469106 h 469106"/>
              <a:gd name="connsiteX1" fmla="*/ 44185 w 170854"/>
              <a:gd name="connsiteY1" fmla="*/ 1 h 469106"/>
              <a:gd name="connsiteX2" fmla="*/ 139501 w 170854"/>
              <a:gd name="connsiteY2" fmla="*/ 0 h 469106"/>
              <a:gd name="connsiteX3" fmla="*/ 170854 w 170854"/>
              <a:gd name="connsiteY3" fmla="*/ 440531 h 469106"/>
              <a:gd name="connsiteX4" fmla="*/ 0 w 170854"/>
              <a:gd name="connsiteY4" fmla="*/ 469106 h 469106"/>
              <a:gd name="connsiteX0" fmla="*/ 29237 w 126669"/>
              <a:gd name="connsiteY0" fmla="*/ 442912 h 442912"/>
              <a:gd name="connsiteX1" fmla="*/ 0 w 126669"/>
              <a:gd name="connsiteY1" fmla="*/ 1 h 442912"/>
              <a:gd name="connsiteX2" fmla="*/ 95316 w 126669"/>
              <a:gd name="connsiteY2" fmla="*/ 0 h 442912"/>
              <a:gd name="connsiteX3" fmla="*/ 126669 w 126669"/>
              <a:gd name="connsiteY3" fmla="*/ 440531 h 442912"/>
              <a:gd name="connsiteX4" fmla="*/ 29237 w 126669"/>
              <a:gd name="connsiteY4" fmla="*/ 442912 h 442912"/>
              <a:gd name="connsiteX0" fmla="*/ 21895 w 126669"/>
              <a:gd name="connsiteY0" fmla="*/ 440531 h 440531"/>
              <a:gd name="connsiteX1" fmla="*/ 0 w 126669"/>
              <a:gd name="connsiteY1" fmla="*/ 1 h 440531"/>
              <a:gd name="connsiteX2" fmla="*/ 95316 w 126669"/>
              <a:gd name="connsiteY2" fmla="*/ 0 h 440531"/>
              <a:gd name="connsiteX3" fmla="*/ 126669 w 126669"/>
              <a:gd name="connsiteY3" fmla="*/ 440531 h 440531"/>
              <a:gd name="connsiteX4" fmla="*/ 21895 w 126669"/>
              <a:gd name="connsiteY4" fmla="*/ 440531 h 440531"/>
              <a:gd name="connsiteX0" fmla="*/ 14553 w 126669"/>
              <a:gd name="connsiteY0" fmla="*/ 440531 h 440531"/>
              <a:gd name="connsiteX1" fmla="*/ 0 w 126669"/>
              <a:gd name="connsiteY1" fmla="*/ 1 h 440531"/>
              <a:gd name="connsiteX2" fmla="*/ 95316 w 126669"/>
              <a:gd name="connsiteY2" fmla="*/ 0 h 440531"/>
              <a:gd name="connsiteX3" fmla="*/ 126669 w 126669"/>
              <a:gd name="connsiteY3" fmla="*/ 440531 h 440531"/>
              <a:gd name="connsiteX4" fmla="*/ 14553 w 126669"/>
              <a:gd name="connsiteY4" fmla="*/ 440531 h 440531"/>
              <a:gd name="connsiteX0" fmla="*/ 14553 w 126669"/>
              <a:gd name="connsiteY0" fmla="*/ 440531 h 440531"/>
              <a:gd name="connsiteX1" fmla="*/ 0 w 126669"/>
              <a:gd name="connsiteY1" fmla="*/ 1 h 440531"/>
              <a:gd name="connsiteX2" fmla="*/ 95316 w 126669"/>
              <a:gd name="connsiteY2" fmla="*/ 0 h 440531"/>
              <a:gd name="connsiteX3" fmla="*/ 126669 w 126669"/>
              <a:gd name="connsiteY3" fmla="*/ 440531 h 440531"/>
              <a:gd name="connsiteX4" fmla="*/ 14553 w 126669"/>
              <a:gd name="connsiteY4" fmla="*/ 440531 h 440531"/>
              <a:gd name="connsiteX0" fmla="*/ 21894 w 134010"/>
              <a:gd name="connsiteY0" fmla="*/ 440531 h 440531"/>
              <a:gd name="connsiteX1" fmla="*/ 0 w 134010"/>
              <a:gd name="connsiteY1" fmla="*/ 2383 h 440531"/>
              <a:gd name="connsiteX2" fmla="*/ 102657 w 134010"/>
              <a:gd name="connsiteY2" fmla="*/ 0 h 440531"/>
              <a:gd name="connsiteX3" fmla="*/ 134010 w 134010"/>
              <a:gd name="connsiteY3" fmla="*/ 440531 h 440531"/>
              <a:gd name="connsiteX4" fmla="*/ 21894 w 134010"/>
              <a:gd name="connsiteY4" fmla="*/ 440531 h 440531"/>
              <a:gd name="connsiteX0" fmla="*/ 21894 w 134010"/>
              <a:gd name="connsiteY0" fmla="*/ 438149 h 438149"/>
              <a:gd name="connsiteX1" fmla="*/ 0 w 134010"/>
              <a:gd name="connsiteY1" fmla="*/ 1 h 438149"/>
              <a:gd name="connsiteX2" fmla="*/ 102657 w 134010"/>
              <a:gd name="connsiteY2" fmla="*/ 0 h 438149"/>
              <a:gd name="connsiteX3" fmla="*/ 134010 w 134010"/>
              <a:gd name="connsiteY3" fmla="*/ 438149 h 438149"/>
              <a:gd name="connsiteX4" fmla="*/ 21894 w 134010"/>
              <a:gd name="connsiteY4" fmla="*/ 438149 h 4381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4010" h="438149">
                <a:moveTo>
                  <a:pt x="21894" y="438149"/>
                </a:moveTo>
                <a:lnTo>
                  <a:pt x="0" y="1"/>
                </a:lnTo>
                <a:lnTo>
                  <a:pt x="102657" y="0"/>
                </a:lnTo>
                <a:lnTo>
                  <a:pt x="134010" y="438149"/>
                </a:lnTo>
                <a:lnTo>
                  <a:pt x="21894" y="438149"/>
                </a:lnTo>
                <a:close/>
              </a:path>
            </a:pathLst>
          </a:custGeom>
          <a:solidFill>
            <a:srgbClr val="FFC000"/>
          </a:solidFill>
          <a:ln w="12700">
            <a:solidFill>
              <a:schemeClr val="bg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1010280.JPG"/>
          <p:cNvPicPr>
            <a:picLocks noChangeAspect="1"/>
          </p:cNvPicPr>
          <p:nvPr/>
        </p:nvPicPr>
        <p:blipFill>
          <a:blip r:embed="rId3" cstate="print"/>
          <a:srcRect l="3333" t="31825" r="36324" b="6667"/>
          <a:stretch>
            <a:fillRect/>
          </a:stretch>
        </p:blipFill>
        <p:spPr>
          <a:xfrm rot="16200000">
            <a:off x="4783461" y="3950100"/>
            <a:ext cx="2086839" cy="1595360"/>
          </a:xfrm>
          <a:prstGeom prst="rect">
            <a:avLst/>
          </a:prstGeom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199" y="1145363"/>
            <a:ext cx="2743201" cy="168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TextBox 13"/>
          <p:cNvSpPr txBox="1"/>
          <p:nvPr/>
        </p:nvSpPr>
        <p:spPr>
          <a:xfrm>
            <a:off x="0" y="685800"/>
            <a:ext cx="345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Pheromone container</a:t>
            </a:r>
            <a:endParaRPr lang="en-US" sz="2400" dirty="0"/>
          </a:p>
        </p:txBody>
      </p:sp>
      <p:sp>
        <p:nvSpPr>
          <p:cNvPr id="20" name="TextBox 19"/>
          <p:cNvSpPr txBox="1"/>
          <p:nvPr/>
        </p:nvSpPr>
        <p:spPr>
          <a:xfrm>
            <a:off x="228600" y="39469"/>
            <a:ext cx="868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Particle emission with piezoelectric-atomizer</a:t>
            </a:r>
            <a:endParaRPr lang="en-US" sz="3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10000" y="790304"/>
            <a:ext cx="5059360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7" descr="P1010278.JPG"/>
          <p:cNvPicPr>
            <a:picLocks noChangeAspect="1"/>
          </p:cNvPicPr>
          <p:nvPr/>
        </p:nvPicPr>
        <p:blipFill>
          <a:blip r:embed="rId6" cstate="print"/>
          <a:srcRect l="12016" t="14430" r="17475"/>
          <a:stretch>
            <a:fillRect/>
          </a:stretch>
        </p:blipFill>
        <p:spPr>
          <a:xfrm>
            <a:off x="2743200" y="3608051"/>
            <a:ext cx="2438400" cy="2219461"/>
          </a:xfrm>
          <a:prstGeom prst="rect">
            <a:avLst/>
          </a:prstGeom>
        </p:spPr>
      </p:pic>
      <p:pic>
        <p:nvPicPr>
          <p:cNvPr id="9" name="Picture 2" descr="C:\Documents and Settings\essghj\Desktop\iChem\GladeWisp\Artificial Gland Photos\P1010294.JPG"/>
          <p:cNvPicPr>
            <a:picLocks noChangeAspect="1" noChangeArrowheads="1"/>
          </p:cNvPicPr>
          <p:nvPr/>
        </p:nvPicPr>
        <p:blipFill>
          <a:blip r:embed="rId7">
            <a:lum bright="-20000"/>
          </a:blip>
          <a:srcRect l="36056" t="35334" r="39153" b="32914"/>
          <a:stretch>
            <a:fillRect/>
          </a:stretch>
        </p:blipFill>
        <p:spPr bwMode="auto">
          <a:xfrm>
            <a:off x="90303" y="3505200"/>
            <a:ext cx="2750038" cy="2641662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/>
        </p:nvSpPr>
        <p:spPr>
          <a:xfrm flipV="1">
            <a:off x="2163080" y="6038361"/>
            <a:ext cx="640080" cy="57639"/>
          </a:xfrm>
          <a:prstGeom prst="rect">
            <a:avLst/>
          </a:prstGeom>
          <a:solidFill>
            <a:schemeClr val="tx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2168282" y="5696156"/>
            <a:ext cx="8230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  <a:r>
              <a:rPr lang="en-US" dirty="0" smtClean="0"/>
              <a:t> mm</a:t>
            </a:r>
            <a:endParaRPr lang="en-US" dirty="0"/>
          </a:p>
        </p:txBody>
      </p:sp>
      <p:pic>
        <p:nvPicPr>
          <p:cNvPr id="12" name="Picture 11" descr="P1010312.JPG"/>
          <p:cNvPicPr>
            <a:picLocks noChangeAspect="1"/>
          </p:cNvPicPr>
          <p:nvPr/>
        </p:nvPicPr>
        <p:blipFill>
          <a:blip r:embed="rId8" cstate="print"/>
          <a:srcRect l="22951" t="12568" r="24590" b="8743"/>
          <a:stretch>
            <a:fillRect/>
          </a:stretch>
        </p:blipFill>
        <p:spPr>
          <a:xfrm rot="16200000">
            <a:off x="6960033" y="4003474"/>
            <a:ext cx="1946897" cy="2190259"/>
          </a:xfrm>
          <a:prstGeom prst="rect">
            <a:avLst/>
          </a:prstGeom>
          <a:ln w="44450">
            <a:solidFill>
              <a:schemeClr val="tx1"/>
            </a:solidFill>
          </a:ln>
        </p:spPr>
      </p:pic>
      <p:grpSp>
        <p:nvGrpSpPr>
          <p:cNvPr id="13" name="Group 13"/>
          <p:cNvGrpSpPr/>
          <p:nvPr/>
        </p:nvGrpSpPr>
        <p:grpSpPr>
          <a:xfrm>
            <a:off x="1769495" y="3851614"/>
            <a:ext cx="2133306" cy="1729154"/>
            <a:chOff x="2667000" y="838200"/>
            <a:chExt cx="3352800" cy="2286000"/>
          </a:xfrm>
        </p:grpSpPr>
        <p:cxnSp>
          <p:nvCxnSpPr>
            <p:cNvPr id="15" name="Straight Connector 14"/>
            <p:cNvCxnSpPr/>
            <p:nvPr/>
          </p:nvCxnSpPr>
          <p:spPr>
            <a:xfrm flipV="1">
              <a:off x="2667000" y="838200"/>
              <a:ext cx="3352800" cy="990600"/>
            </a:xfrm>
            <a:prstGeom prst="line">
              <a:avLst/>
            </a:prstGeom>
            <a:ln w="22225">
              <a:solidFill>
                <a:schemeClr val="accent6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2667000" y="2133600"/>
              <a:ext cx="3352800" cy="990600"/>
            </a:xfrm>
            <a:prstGeom prst="line">
              <a:avLst/>
            </a:prstGeom>
            <a:ln w="22225">
              <a:solidFill>
                <a:schemeClr val="accent6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Box 17"/>
          <p:cNvSpPr txBox="1"/>
          <p:nvPr/>
        </p:nvSpPr>
        <p:spPr>
          <a:xfrm>
            <a:off x="76200" y="2902414"/>
            <a:ext cx="7772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Piezoelectric aerosol nozzle</a:t>
            </a:r>
            <a:endParaRPr lang="en-US" sz="3600" dirty="0"/>
          </a:p>
        </p:txBody>
      </p:sp>
      <p:cxnSp>
        <p:nvCxnSpPr>
          <p:cNvPr id="19" name="Straight Arrow Connector 18"/>
          <p:cNvCxnSpPr/>
          <p:nvPr/>
        </p:nvCxnSpPr>
        <p:spPr>
          <a:xfrm rot="5400000">
            <a:off x="7605712" y="1376093"/>
            <a:ext cx="319092" cy="52389"/>
          </a:xfrm>
          <a:prstGeom prst="straightConnector1">
            <a:avLst/>
          </a:prstGeom>
          <a:ln w="31750">
            <a:solidFill>
              <a:schemeClr val="bg1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rot="10800000">
            <a:off x="7130418" y="2485757"/>
            <a:ext cx="365760" cy="1"/>
          </a:xfrm>
          <a:prstGeom prst="straightConnector1">
            <a:avLst/>
          </a:prstGeom>
          <a:ln w="31750">
            <a:solidFill>
              <a:schemeClr val="bg1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V="1">
            <a:off x="4929189" y="2076180"/>
            <a:ext cx="529592" cy="261936"/>
          </a:xfrm>
          <a:prstGeom prst="straightConnector1">
            <a:avLst/>
          </a:prstGeom>
          <a:ln w="31750">
            <a:solidFill>
              <a:schemeClr val="bg1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Group 13"/>
          <p:cNvGrpSpPr/>
          <p:nvPr/>
        </p:nvGrpSpPr>
        <p:grpSpPr>
          <a:xfrm>
            <a:off x="2209800" y="685800"/>
            <a:ext cx="2133306" cy="1424354"/>
            <a:chOff x="2667000" y="838200"/>
            <a:chExt cx="3352800" cy="2286000"/>
          </a:xfrm>
        </p:grpSpPr>
        <p:cxnSp>
          <p:nvCxnSpPr>
            <p:cNvPr id="32" name="Straight Connector 31"/>
            <p:cNvCxnSpPr/>
            <p:nvPr/>
          </p:nvCxnSpPr>
          <p:spPr>
            <a:xfrm flipV="1">
              <a:off x="2667000" y="838200"/>
              <a:ext cx="3352800" cy="990600"/>
            </a:xfrm>
            <a:prstGeom prst="line">
              <a:avLst/>
            </a:prstGeom>
            <a:ln w="22225"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2667000" y="2133600"/>
              <a:ext cx="3352800" cy="990600"/>
            </a:xfrm>
            <a:prstGeom prst="line">
              <a:avLst/>
            </a:prstGeom>
            <a:ln w="22225"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TextBox 21"/>
          <p:cNvSpPr txBox="1"/>
          <p:nvPr/>
        </p:nvSpPr>
        <p:spPr>
          <a:xfrm>
            <a:off x="6781800" y="3505200"/>
            <a:ext cx="2362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Control circuit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6374674" y="1371600"/>
            <a:ext cx="1981200" cy="9906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81001" y="1600200"/>
          <a:ext cx="4724398" cy="792480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733096"/>
                <a:gridCol w="488732"/>
                <a:gridCol w="651642"/>
                <a:gridCol w="570186"/>
                <a:gridCol w="478549"/>
                <a:gridCol w="600731"/>
                <a:gridCol w="600731"/>
                <a:gridCol w="600731"/>
              </a:tblGrid>
              <a:tr h="339634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 smtClean="0"/>
                        <a:t>  f </a:t>
                      </a:r>
                      <a:r>
                        <a:rPr lang="en-US" sz="1800" u="none" strike="noStrike" dirty="0"/>
                        <a:t>[Hz]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/>
                        <a:t>50k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/>
                        <a:t>100k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/>
                        <a:t>500k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/>
                        <a:t>1M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/>
                        <a:t>3M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/>
                        <a:t>5M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/>
                        <a:t>10M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452846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 smtClean="0"/>
                        <a:t>  d [</a:t>
                      </a:r>
                      <a:r>
                        <a:rPr lang="en-US" sz="1800" u="none" strike="noStrike" dirty="0" smtClean="0">
                          <a:latin typeface="Times New Roman"/>
                          <a:cs typeface="Times New Roman"/>
                        </a:rPr>
                        <a:t>µ</a:t>
                      </a:r>
                      <a:r>
                        <a:rPr lang="en-US" sz="1800" u="none" strike="noStrike" dirty="0" smtClean="0"/>
                        <a:t>m</a:t>
                      </a:r>
                      <a:r>
                        <a:rPr lang="en-US" sz="1800" u="none" strike="noStrike" dirty="0"/>
                        <a:t>]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/>
                        <a:t>22.5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/>
                        <a:t>14.2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/>
                        <a:t>4.8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/>
                        <a:t>3.0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/>
                        <a:t>1.5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/>
                        <a:t>1.0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/>
                        <a:t>0.7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graphicFrame>
        <p:nvGraphicFramePr>
          <p:cNvPr id="7" name="Chart 6"/>
          <p:cNvGraphicFramePr/>
          <p:nvPr/>
        </p:nvGraphicFramePr>
        <p:xfrm>
          <a:off x="304800" y="2667000"/>
          <a:ext cx="5562600" cy="33673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Rectangle 7"/>
          <p:cNvSpPr/>
          <p:nvPr/>
        </p:nvSpPr>
        <p:spPr>
          <a:xfrm>
            <a:off x="228600" y="990600"/>
            <a:ext cx="49177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"/>
            <a:r>
              <a:rPr lang="en-US" sz="2400" dirty="0" smtClean="0"/>
              <a:t>Estimated droplet diameter for water: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457200" y="191869"/>
            <a:ext cx="7772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Control of odorant droplet size</a:t>
            </a:r>
            <a:endParaRPr lang="en-US" sz="3600" dirty="0"/>
          </a:p>
        </p:txBody>
      </p:sp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072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30724" name="Picture 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77001" y="1430111"/>
            <a:ext cx="1611744" cy="949778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6019800" y="4836496"/>
            <a:ext cx="3048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Droplet size can be controlled by frequency but wetting properties must be designed carefully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essghj\Desktop\iChem\GladeWisp\Artificial Gland Photos\IMG_7310.JPG"/>
          <p:cNvPicPr>
            <a:picLocks noChangeAspect="1" noChangeArrowheads="1"/>
          </p:cNvPicPr>
          <p:nvPr/>
        </p:nvPicPr>
        <p:blipFill>
          <a:blip r:embed="rId2" cstate="print">
            <a:lum contrast="20000"/>
          </a:blip>
          <a:srcRect l="17501" t="10000" r="6869" b="8333"/>
          <a:stretch>
            <a:fillRect/>
          </a:stretch>
        </p:blipFill>
        <p:spPr bwMode="auto">
          <a:xfrm>
            <a:off x="4351952" y="2895600"/>
            <a:ext cx="4639647" cy="3757731"/>
          </a:xfrm>
          <a:prstGeom prst="rect">
            <a:avLst/>
          </a:prstGeom>
          <a:noFill/>
        </p:spPr>
      </p:pic>
      <p:pic>
        <p:nvPicPr>
          <p:cNvPr id="2" name="Picture 1" descr="IMG_7312.JPG"/>
          <p:cNvPicPr>
            <a:picLocks noChangeAspect="1"/>
          </p:cNvPicPr>
          <p:nvPr/>
        </p:nvPicPr>
        <p:blipFill>
          <a:blip r:embed="rId3" cstate="print">
            <a:lum contrast="30000"/>
          </a:blip>
          <a:srcRect l="26667" t="21111" r="22500" b="13333"/>
          <a:stretch>
            <a:fillRect/>
          </a:stretch>
        </p:blipFill>
        <p:spPr>
          <a:xfrm>
            <a:off x="0" y="0"/>
            <a:ext cx="4648200" cy="44958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4953000"/>
            <a:ext cx="2362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Ni/Co membranes  on piezoelectric atomizers</a:t>
            </a:r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>
          <a:xfrm rot="5400000" flipH="1" flipV="1">
            <a:off x="838200" y="2514600"/>
            <a:ext cx="2667000" cy="2362200"/>
          </a:xfrm>
          <a:prstGeom prst="straightConnector1">
            <a:avLst/>
          </a:prstGeom>
          <a:ln w="317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rot="5400000" flipH="1" flipV="1">
            <a:off x="-190500" y="3467100"/>
            <a:ext cx="2667000" cy="457200"/>
          </a:xfrm>
          <a:prstGeom prst="straightConnector1">
            <a:avLst/>
          </a:prstGeom>
          <a:ln w="317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248400" y="2450068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USB data acquisition unit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 rot="5400000">
            <a:off x="7543800" y="3200400"/>
            <a:ext cx="838200" cy="76200"/>
          </a:xfrm>
          <a:prstGeom prst="straightConnector1">
            <a:avLst/>
          </a:prstGeom>
          <a:ln w="317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4419600" y="4800600"/>
            <a:ext cx="1097280" cy="76200"/>
          </a:xfrm>
          <a:prstGeom prst="straightConnector1">
            <a:avLst/>
          </a:prstGeom>
          <a:ln w="317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286000" y="4611469"/>
            <a:ext cx="228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141 kHz square wave generator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286000" y="51816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CMOS analog switch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2438400" y="5715000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Microcontroller</a:t>
            </a:r>
            <a:endParaRPr lang="en-US" dirty="0"/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4373880" y="5257800"/>
            <a:ext cx="1188720" cy="76200"/>
          </a:xfrm>
          <a:prstGeom prst="straightConnector1">
            <a:avLst/>
          </a:prstGeom>
          <a:ln w="317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4114800" y="5638800"/>
            <a:ext cx="822960" cy="152400"/>
          </a:xfrm>
          <a:prstGeom prst="straightConnector1">
            <a:avLst/>
          </a:prstGeom>
          <a:ln w="317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76800" y="609600"/>
            <a:ext cx="4126083" cy="183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3" name="TextBox 32"/>
          <p:cNvSpPr txBox="1"/>
          <p:nvPr/>
        </p:nvSpPr>
        <p:spPr>
          <a:xfrm>
            <a:off x="5638800" y="762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LabVIEW</a:t>
            </a:r>
            <a:r>
              <a:rPr lang="en-US" dirty="0" smtClean="0"/>
              <a:t> interface</a:t>
            </a:r>
            <a:endParaRPr lang="en-US" dirty="0"/>
          </a:p>
        </p:txBody>
      </p:sp>
      <p:sp>
        <p:nvSpPr>
          <p:cNvPr id="20" name="Action Button: Movie 19">
            <a:hlinkClick r:id="rId5" action="ppaction://program" highlightClick="1"/>
          </p:cNvPr>
          <p:cNvSpPr/>
          <p:nvPr/>
        </p:nvSpPr>
        <p:spPr>
          <a:xfrm>
            <a:off x="2514600" y="3124200"/>
            <a:ext cx="3200400" cy="2590800"/>
          </a:xfrm>
          <a:prstGeom prst="actionButtonMovie">
            <a:avLst/>
          </a:prstGeom>
          <a:solidFill>
            <a:schemeClr val="accent6">
              <a:lumMod val="40000"/>
              <a:lumOff val="60000"/>
            </a:schemeClr>
          </a:solidFill>
          <a:ln w="1016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5867400" y="4267200"/>
            <a:ext cx="1981200" cy="11430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3"/>
          <a:srcRect l="5660"/>
          <a:stretch>
            <a:fillRect/>
          </a:stretch>
        </p:blipFill>
        <p:spPr bwMode="auto">
          <a:xfrm>
            <a:off x="5181600" y="907256"/>
            <a:ext cx="3810000" cy="2902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6"/>
          <p:cNvPicPr>
            <a:picLocks noChangeAspect="1" noChangeArrowheads="1"/>
          </p:cNvPicPr>
          <p:nvPr/>
        </p:nvPicPr>
        <p:blipFill>
          <a:blip r:embed="rId4"/>
          <a:srcRect l="4317" r="5036"/>
          <a:stretch>
            <a:fillRect/>
          </a:stretch>
        </p:blipFill>
        <p:spPr bwMode="auto">
          <a:xfrm>
            <a:off x="0" y="571500"/>
            <a:ext cx="4800600" cy="483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6200504" y="3810000"/>
            <a:ext cx="29239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M. Alvarez et. al. </a:t>
            </a:r>
            <a:r>
              <a:rPr lang="en-US" sz="1200" i="1" dirty="0" smtClean="0"/>
              <a:t>Nanotechnology</a:t>
            </a:r>
            <a:r>
              <a:rPr lang="en-US" sz="1200" dirty="0" smtClean="0"/>
              <a:t> 19 (2008)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1621540" y="6073727"/>
            <a:ext cx="33575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K</a:t>
            </a:r>
            <a:r>
              <a:rPr lang="en-US" sz="1200" dirty="0" smtClean="0"/>
              <a:t>. </a:t>
            </a:r>
            <a:r>
              <a:rPr lang="en-US" sz="1200" dirty="0" err="1" smtClean="0"/>
              <a:t>Chono</a:t>
            </a:r>
            <a:r>
              <a:rPr lang="en-US" sz="1200" dirty="0" smtClean="0"/>
              <a:t> et. al. IEEE </a:t>
            </a:r>
            <a:r>
              <a:rPr lang="en-US" sz="1200" dirty="0" err="1" smtClean="0"/>
              <a:t>Ultrasonics</a:t>
            </a:r>
            <a:r>
              <a:rPr lang="en-US" sz="1200" dirty="0" smtClean="0"/>
              <a:t> Symposium (2003)</a:t>
            </a:r>
            <a:endParaRPr lang="en-GB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1676400" y="0"/>
            <a:ext cx="66984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Atomization by Surface Acoustic Waves</a:t>
            </a:r>
            <a:endParaRPr lang="en-US" sz="3200" dirty="0"/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58989" y="4367348"/>
            <a:ext cx="1609725" cy="942975"/>
          </a:xfrm>
          <a:prstGeom prst="rect">
            <a:avLst/>
          </a:prstGeom>
          <a:noFill/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90600" y="5150145"/>
            <a:ext cx="2667000" cy="945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5486400" y="5562600"/>
            <a:ext cx="3657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Provides three modes of particle generation but frequency is fixed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304800" y="30149"/>
            <a:ext cx="8534400" cy="14176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Micromachined device for </a:t>
            </a: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ligand</a:t>
            </a:r>
            <a:r>
              <a:rPr kumimoji="0" lang="pl-PL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emission: </a:t>
            </a:r>
            <a:r>
              <a:rPr kumimoji="0" lang="pl-PL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</a:t>
            </a:r>
            <a:r>
              <a:rPr kumimoji="0" lang="pl-PL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rtificial gland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585814" y="1000109"/>
            <a:ext cx="7772400" cy="307183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200" y="1371600"/>
            <a:ext cx="901246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indent="365760"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en-US" sz="2400" dirty="0" smtClean="0"/>
              <a:t>Evaporation drives emission</a:t>
            </a:r>
          </a:p>
          <a:p>
            <a:pPr lvl="0" indent="365760"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en-US" sz="2400" dirty="0" smtClean="0"/>
              <a:t>Rate of emission controlled by surface morphology and temperature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2499187"/>
            <a:ext cx="2219356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-4793" y="5029200"/>
            <a:ext cx="305279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pl-PL" sz="2000" dirty="0" smtClean="0"/>
              <a:t>Cuticular hairs of Helicoverpa </a:t>
            </a:r>
            <a:r>
              <a:rPr lang="pl-PL" sz="2000" dirty="0" smtClean="0"/>
              <a:t>zea</a:t>
            </a:r>
            <a:r>
              <a:rPr lang="en-GB" sz="2000" dirty="0" smtClean="0"/>
              <a:t>, showing droplets of extraction</a:t>
            </a:r>
            <a:endParaRPr lang="pl-PL" sz="2000" dirty="0" smtClean="0"/>
          </a:p>
          <a:p>
            <a:pPr lvl="0">
              <a:spcBef>
                <a:spcPct val="0"/>
              </a:spcBef>
              <a:defRPr/>
            </a:pPr>
            <a:r>
              <a:rPr lang="pl-PL" sz="2000" dirty="0" smtClean="0"/>
              <a:t>(Raina </a:t>
            </a:r>
            <a:r>
              <a:rPr lang="pl-PL" sz="2000" dirty="0" smtClean="0"/>
              <a:t>et al., 2000)</a:t>
            </a:r>
            <a:endParaRPr lang="en-US" sz="2000" dirty="0"/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3" cstate="screen"/>
          <a:srcRect r="10241"/>
          <a:stretch>
            <a:fillRect/>
          </a:stretch>
        </p:blipFill>
        <p:spPr bwMode="auto">
          <a:xfrm>
            <a:off x="5898522" y="2509200"/>
            <a:ext cx="3016878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4" cstate="screen"/>
          <a:srcRect r="10382"/>
          <a:stretch>
            <a:fillRect/>
          </a:stretch>
        </p:blipFill>
        <p:spPr bwMode="auto">
          <a:xfrm>
            <a:off x="2626660" y="2509200"/>
            <a:ext cx="3012140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3260780" y="5410200"/>
            <a:ext cx="16160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pl-PL" sz="2000" dirty="0" smtClean="0"/>
              <a:t>Porous silico</a:t>
            </a:r>
            <a:r>
              <a:rPr lang="en-US" sz="2000" dirty="0" smtClean="0"/>
              <a:t>n</a:t>
            </a:r>
            <a:endParaRPr lang="en-US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6707683" y="5391090"/>
            <a:ext cx="13160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pl-PL" dirty="0" smtClean="0"/>
              <a:t>Black silicon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90500" y="-72526"/>
            <a:ext cx="8953500" cy="1252537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3600" dirty="0" smtClean="0">
                <a:latin typeface="+mj-lt"/>
              </a:rPr>
              <a:t>Second generation of </a:t>
            </a:r>
            <a:r>
              <a:rPr lang="en-US" sz="3600" dirty="0" smtClean="0">
                <a:solidFill>
                  <a:srgbClr val="FF0000"/>
                </a:solidFill>
                <a:latin typeface="+mj-lt"/>
              </a:rPr>
              <a:t>A</a:t>
            </a:r>
            <a:r>
              <a:rPr lang="pl-PL" sz="3600" dirty="0" smtClean="0">
                <a:solidFill>
                  <a:srgbClr val="FF0000"/>
                </a:solidFill>
                <a:latin typeface="+mj-lt"/>
              </a:rPr>
              <a:t>rtificial gland</a:t>
            </a:r>
            <a:r>
              <a:rPr lang="en-US" sz="3600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en-US" sz="3600" dirty="0" smtClean="0">
                <a:latin typeface="+mj-lt"/>
              </a:rPr>
              <a:t>for integration </a:t>
            </a:r>
            <a:r>
              <a:rPr lang="en-US" sz="3600" dirty="0">
                <a:latin typeface="+mj-lt"/>
              </a:rPr>
              <a:t>with </a:t>
            </a:r>
            <a:r>
              <a:rPr lang="en-US" sz="3600" dirty="0" smtClean="0">
                <a:latin typeface="+mj-lt"/>
              </a:rPr>
              <a:t>biosynthetic microreactor</a:t>
            </a:r>
            <a:endParaRPr lang="en-US" sz="3600" dirty="0">
              <a:latin typeface="+mj-lt"/>
            </a:endParaRPr>
          </a:p>
        </p:txBody>
      </p:sp>
      <p:pic>
        <p:nvPicPr>
          <p:cNvPr id="73523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6425" y="1112615"/>
            <a:ext cx="3405188" cy="2649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5237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5475" y="4354053"/>
            <a:ext cx="4016375" cy="179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35239" name="Line 7"/>
          <p:cNvSpPr>
            <a:spLocks noChangeShapeType="1"/>
          </p:cNvSpPr>
          <p:nvPr/>
        </p:nvSpPr>
        <p:spPr bwMode="auto">
          <a:xfrm flipH="1" flipV="1">
            <a:off x="1244600" y="2370596"/>
            <a:ext cx="1193800" cy="1515604"/>
          </a:xfrm>
          <a:prstGeom prst="line">
            <a:avLst/>
          </a:prstGeom>
          <a:noFill/>
          <a:ln w="22225">
            <a:solidFill>
              <a:schemeClr val="bg1">
                <a:lumMod val="95000"/>
                <a:lumOff val="5000"/>
              </a:schemeClr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735240" name="Line 8"/>
          <p:cNvSpPr>
            <a:spLocks noChangeShapeType="1"/>
          </p:cNvSpPr>
          <p:nvPr/>
        </p:nvSpPr>
        <p:spPr bwMode="auto">
          <a:xfrm flipV="1">
            <a:off x="2667000" y="2337940"/>
            <a:ext cx="685800" cy="1548260"/>
          </a:xfrm>
          <a:prstGeom prst="line">
            <a:avLst/>
          </a:prstGeom>
          <a:noFill/>
          <a:ln w="22225">
            <a:solidFill>
              <a:schemeClr val="bg1">
                <a:lumMod val="95000"/>
                <a:lumOff val="5000"/>
              </a:schemeClr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735241" name="Line 9"/>
          <p:cNvSpPr>
            <a:spLocks noChangeShapeType="1"/>
          </p:cNvSpPr>
          <p:nvPr/>
        </p:nvSpPr>
        <p:spPr bwMode="auto">
          <a:xfrm flipH="1">
            <a:off x="2171700" y="4267200"/>
            <a:ext cx="342900" cy="1039357"/>
          </a:xfrm>
          <a:prstGeom prst="line">
            <a:avLst/>
          </a:prstGeom>
          <a:noFill/>
          <a:ln w="22225">
            <a:solidFill>
              <a:schemeClr val="bg1">
                <a:lumMod val="95000"/>
                <a:lumOff val="5000"/>
              </a:schemeClr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735242" name="Line 10"/>
          <p:cNvSpPr>
            <a:spLocks noChangeShapeType="1"/>
          </p:cNvSpPr>
          <p:nvPr/>
        </p:nvSpPr>
        <p:spPr bwMode="auto">
          <a:xfrm flipH="1" flipV="1">
            <a:off x="2476500" y="2918508"/>
            <a:ext cx="952500" cy="967692"/>
          </a:xfrm>
          <a:prstGeom prst="line">
            <a:avLst/>
          </a:prstGeom>
          <a:noFill/>
          <a:ln w="22225">
            <a:solidFill>
              <a:srgbClr val="FE0E14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735243" name="Line 11"/>
          <p:cNvSpPr>
            <a:spLocks noChangeShapeType="1"/>
          </p:cNvSpPr>
          <p:nvPr/>
        </p:nvSpPr>
        <p:spPr bwMode="auto">
          <a:xfrm flipH="1">
            <a:off x="2895600" y="4267200"/>
            <a:ext cx="533400" cy="854297"/>
          </a:xfrm>
          <a:prstGeom prst="line">
            <a:avLst/>
          </a:prstGeom>
          <a:noFill/>
          <a:ln w="22225">
            <a:solidFill>
              <a:srgbClr val="FE0E14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735244" name="Text Box 12"/>
          <p:cNvSpPr txBox="1">
            <a:spLocks noChangeArrowheads="1"/>
          </p:cNvSpPr>
          <p:nvPr/>
        </p:nvSpPr>
        <p:spPr bwMode="auto">
          <a:xfrm>
            <a:off x="2133600" y="3867090"/>
            <a:ext cx="98232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 dirty="0"/>
              <a:t>heaters</a:t>
            </a:r>
          </a:p>
        </p:txBody>
      </p:sp>
      <p:sp>
        <p:nvSpPr>
          <p:cNvPr id="735245" name="Text Box 13"/>
          <p:cNvSpPr txBox="1">
            <a:spLocks noChangeArrowheads="1"/>
          </p:cNvSpPr>
          <p:nvPr/>
        </p:nvSpPr>
        <p:spPr bwMode="auto">
          <a:xfrm>
            <a:off x="3276600" y="3867090"/>
            <a:ext cx="134921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FE0E14"/>
                </a:solidFill>
              </a:rPr>
              <a:t>membrane</a:t>
            </a:r>
          </a:p>
        </p:txBody>
      </p:sp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4905375" y="4096198"/>
            <a:ext cx="3629025" cy="2071688"/>
            <a:chOff x="142844" y="714356"/>
            <a:chExt cx="3629025" cy="2071702"/>
          </a:xfrm>
        </p:grpSpPr>
        <p:pic>
          <p:nvPicPr>
            <p:cNvPr id="735247" name="Picture 3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42844" y="714356"/>
              <a:ext cx="3629025" cy="1543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Rectangle 9"/>
            <p:cNvSpPr/>
            <p:nvPr/>
          </p:nvSpPr>
          <p:spPr>
            <a:xfrm>
              <a:off x="857219" y="2071678"/>
              <a:ext cx="357188" cy="71438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2714594" y="2071678"/>
              <a:ext cx="357188" cy="71438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735251" name="Text Box 19"/>
          <p:cNvSpPr txBox="1">
            <a:spLocks noChangeArrowheads="1"/>
          </p:cNvSpPr>
          <p:nvPr/>
        </p:nvSpPr>
        <p:spPr bwMode="auto">
          <a:xfrm>
            <a:off x="4724400" y="5943600"/>
            <a:ext cx="4191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2000" b="1" dirty="0"/>
              <a:t>membrane has </a:t>
            </a:r>
            <a:r>
              <a:rPr lang="en-US" sz="2000" b="1" dirty="0" smtClean="0"/>
              <a:t>tuned </a:t>
            </a:r>
            <a:r>
              <a:rPr lang="en-US" sz="2000" b="1" dirty="0" err="1" smtClean="0"/>
              <a:t>wettability</a:t>
            </a:r>
            <a:endParaRPr lang="en-US" sz="2000" b="1" dirty="0"/>
          </a:p>
        </p:txBody>
      </p:sp>
      <p:pic>
        <p:nvPicPr>
          <p:cNvPr id="735254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58226" y="1162576"/>
            <a:ext cx="3281589" cy="246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35255" name="Text Box 23"/>
          <p:cNvSpPr txBox="1">
            <a:spLocks noChangeArrowheads="1"/>
          </p:cNvSpPr>
          <p:nvPr/>
        </p:nvSpPr>
        <p:spPr bwMode="auto">
          <a:xfrm>
            <a:off x="5229245" y="3625850"/>
            <a:ext cx="341894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 dirty="0" err="1"/>
              <a:t>biomimic</a:t>
            </a:r>
            <a:r>
              <a:rPr lang="en-US" sz="2000" b="1" dirty="0"/>
              <a:t>: black silicon surface</a:t>
            </a:r>
          </a:p>
        </p:txBody>
      </p:sp>
      <p:sp>
        <p:nvSpPr>
          <p:cNvPr id="735256" name="Line 24"/>
          <p:cNvSpPr>
            <a:spLocks noChangeShapeType="1"/>
          </p:cNvSpPr>
          <p:nvPr/>
        </p:nvSpPr>
        <p:spPr bwMode="auto">
          <a:xfrm flipH="1">
            <a:off x="8343900" y="3657600"/>
            <a:ext cx="12700" cy="1730822"/>
          </a:xfrm>
          <a:prstGeom prst="line">
            <a:avLst/>
          </a:prstGeom>
          <a:noFill/>
          <a:ln w="31750">
            <a:solidFill>
              <a:srgbClr val="FE0E14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735257" name="Line 25"/>
          <p:cNvSpPr>
            <a:spLocks noChangeShapeType="1"/>
          </p:cNvSpPr>
          <p:nvPr/>
        </p:nvSpPr>
        <p:spPr bwMode="auto">
          <a:xfrm flipH="1" flipV="1">
            <a:off x="3276600" y="5257799"/>
            <a:ext cx="1752600" cy="152399"/>
          </a:xfrm>
          <a:prstGeom prst="line">
            <a:avLst/>
          </a:prstGeom>
          <a:noFill/>
          <a:ln w="34925">
            <a:solidFill>
              <a:srgbClr val="FE0E14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735258" name="Line 26"/>
          <p:cNvSpPr>
            <a:spLocks noChangeShapeType="1"/>
          </p:cNvSpPr>
          <p:nvPr/>
        </p:nvSpPr>
        <p:spPr bwMode="auto">
          <a:xfrm flipV="1">
            <a:off x="965200" y="3344868"/>
            <a:ext cx="317500" cy="4699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735259" name="Text Box 27"/>
          <p:cNvSpPr txBox="1">
            <a:spLocks noChangeArrowheads="1"/>
          </p:cNvSpPr>
          <p:nvPr/>
        </p:nvSpPr>
        <p:spPr bwMode="auto">
          <a:xfrm>
            <a:off x="161924" y="3867090"/>
            <a:ext cx="250507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to </a:t>
            </a:r>
            <a:r>
              <a:rPr lang="en-US" sz="20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micro reactor</a:t>
            </a:r>
            <a:endParaRPr lang="en-US" sz="2000" b="1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35260" name="Line 28"/>
          <p:cNvSpPr>
            <a:spLocks noChangeShapeType="1"/>
          </p:cNvSpPr>
          <p:nvPr/>
        </p:nvSpPr>
        <p:spPr bwMode="auto">
          <a:xfrm>
            <a:off x="838200" y="4267200"/>
            <a:ext cx="736600" cy="1578199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35261" name="Line 29"/>
          <p:cNvSpPr>
            <a:spLocks noChangeShapeType="1"/>
          </p:cNvSpPr>
          <p:nvPr/>
        </p:nvSpPr>
        <p:spPr bwMode="auto">
          <a:xfrm>
            <a:off x="1549400" y="5840683"/>
            <a:ext cx="1257300" cy="127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823</TotalTime>
  <Words>1068</Words>
  <Application>Microsoft Office PowerPoint</Application>
  <PresentationFormat>On-screen Show (4:3)</PresentationFormat>
  <Paragraphs>356</Paragraphs>
  <Slides>26</Slides>
  <Notes>5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8" baseType="lpstr">
      <vt:lpstr>Office Theme</vt:lpstr>
      <vt:lpstr>Equation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Ligand selection: Fruit volatiles and pheromones</vt:lpstr>
      <vt:lpstr>Ligand transfer – Volatile fluid dynamics</vt:lpstr>
      <vt:lpstr>Detection: Quartz crystal microbalances (QCMs)</vt:lpstr>
      <vt:lpstr>Ligand detection using QCMs</vt:lpstr>
      <vt:lpstr>Blend Coding for Fruit Components</vt:lpstr>
      <vt:lpstr>Output from first prototype system</vt:lpstr>
      <vt:lpstr>Detection II: SAW Delay Line Device</vt:lpstr>
      <vt:lpstr>Principle of SAW bio-probe</vt:lpstr>
      <vt:lpstr>Dual SAW biosensor output</vt:lpstr>
      <vt:lpstr>Simplified Artificial Antennal Lobe!</vt:lpstr>
      <vt:lpstr>Slide 21</vt:lpstr>
      <vt:lpstr>Slide 22</vt:lpstr>
      <vt:lpstr>Prototype Infochemical System</vt:lpstr>
      <vt:lpstr>Summary</vt:lpstr>
      <vt:lpstr>Outlook</vt:lpstr>
      <vt:lpstr>Acknowledgements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Zoltan Racz</dc:creator>
  <cp:lastModifiedBy> Zoltan Racz</cp:lastModifiedBy>
  <cp:revision>94</cp:revision>
  <dcterms:created xsi:type="dcterms:W3CDTF">2009-09-15T11:14:32Z</dcterms:created>
  <dcterms:modified xsi:type="dcterms:W3CDTF">2009-09-16T13:25:12Z</dcterms:modified>
</cp:coreProperties>
</file>