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30279975" cy="42808525"/>
  <p:notesSz cx="29819600" cy="42341800"/>
  <p:defaultTextStyle>
    <a:defPPr>
      <a:defRPr lang="en-US"/>
    </a:defPPr>
    <a:lvl1pPr algn="l" defTabSz="4175125" rtl="0" fontAlgn="base">
      <a:spcBef>
        <a:spcPct val="0"/>
      </a:spcBef>
      <a:spcAft>
        <a:spcPct val="0"/>
      </a:spcAft>
      <a:defRPr sz="8200" kern="1200">
        <a:solidFill>
          <a:schemeClr val="tx1"/>
        </a:solidFill>
        <a:latin typeface="Arial" charset="0"/>
        <a:ea typeface="+mn-ea"/>
        <a:cs typeface="+mn-cs"/>
      </a:defRPr>
    </a:lvl1pPr>
    <a:lvl2pPr marL="2087563" indent="-1630363" algn="l" defTabSz="4175125" rtl="0" fontAlgn="base">
      <a:spcBef>
        <a:spcPct val="0"/>
      </a:spcBef>
      <a:spcAft>
        <a:spcPct val="0"/>
      </a:spcAft>
      <a:defRPr sz="8200" kern="1200">
        <a:solidFill>
          <a:schemeClr val="tx1"/>
        </a:solidFill>
        <a:latin typeface="Arial" charset="0"/>
        <a:ea typeface="+mn-ea"/>
        <a:cs typeface="+mn-cs"/>
      </a:defRPr>
    </a:lvl2pPr>
    <a:lvl3pPr marL="4175125" indent="-3260725" algn="l" defTabSz="4175125" rtl="0" fontAlgn="base">
      <a:spcBef>
        <a:spcPct val="0"/>
      </a:spcBef>
      <a:spcAft>
        <a:spcPct val="0"/>
      </a:spcAft>
      <a:defRPr sz="8200" kern="1200">
        <a:solidFill>
          <a:schemeClr val="tx1"/>
        </a:solidFill>
        <a:latin typeface="Arial" charset="0"/>
        <a:ea typeface="+mn-ea"/>
        <a:cs typeface="+mn-cs"/>
      </a:defRPr>
    </a:lvl3pPr>
    <a:lvl4pPr marL="6264275" indent="-4892675" algn="l" defTabSz="4175125" rtl="0" fontAlgn="base">
      <a:spcBef>
        <a:spcPct val="0"/>
      </a:spcBef>
      <a:spcAft>
        <a:spcPct val="0"/>
      </a:spcAft>
      <a:defRPr sz="8200" kern="1200">
        <a:solidFill>
          <a:schemeClr val="tx1"/>
        </a:solidFill>
        <a:latin typeface="Arial" charset="0"/>
        <a:ea typeface="+mn-ea"/>
        <a:cs typeface="+mn-cs"/>
      </a:defRPr>
    </a:lvl4pPr>
    <a:lvl5pPr marL="8351838" indent="-6523038" algn="l" defTabSz="4175125" rtl="0" fontAlgn="base">
      <a:spcBef>
        <a:spcPct val="0"/>
      </a:spcBef>
      <a:spcAft>
        <a:spcPct val="0"/>
      </a:spcAft>
      <a:defRPr sz="8200" kern="1200">
        <a:solidFill>
          <a:schemeClr val="tx1"/>
        </a:solidFill>
        <a:latin typeface="Arial" charset="0"/>
        <a:ea typeface="+mn-ea"/>
        <a:cs typeface="+mn-cs"/>
      </a:defRPr>
    </a:lvl5pPr>
    <a:lvl6pPr marL="2286000" algn="l" defTabSz="914400" rtl="0" eaLnBrk="1" latinLnBrk="0" hangingPunct="1">
      <a:defRPr sz="8200" kern="1200">
        <a:solidFill>
          <a:schemeClr val="tx1"/>
        </a:solidFill>
        <a:latin typeface="Arial" charset="0"/>
        <a:ea typeface="+mn-ea"/>
        <a:cs typeface="+mn-cs"/>
      </a:defRPr>
    </a:lvl6pPr>
    <a:lvl7pPr marL="2743200" algn="l" defTabSz="914400" rtl="0" eaLnBrk="1" latinLnBrk="0" hangingPunct="1">
      <a:defRPr sz="8200" kern="1200">
        <a:solidFill>
          <a:schemeClr val="tx1"/>
        </a:solidFill>
        <a:latin typeface="Arial" charset="0"/>
        <a:ea typeface="+mn-ea"/>
        <a:cs typeface="+mn-cs"/>
      </a:defRPr>
    </a:lvl7pPr>
    <a:lvl8pPr marL="3200400" algn="l" defTabSz="914400" rtl="0" eaLnBrk="1" latinLnBrk="0" hangingPunct="1">
      <a:defRPr sz="8200" kern="1200">
        <a:solidFill>
          <a:schemeClr val="tx1"/>
        </a:solidFill>
        <a:latin typeface="Arial" charset="0"/>
        <a:ea typeface="+mn-ea"/>
        <a:cs typeface="+mn-cs"/>
      </a:defRPr>
    </a:lvl8pPr>
    <a:lvl9pPr marL="3657600" algn="l" defTabSz="914400" rtl="0" eaLnBrk="1" latinLnBrk="0" hangingPunct="1">
      <a:defRPr sz="8200"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Oliver Cole" initials="OC" lastIdx="7" clrIdx="0"/>
  <p:cmAuthor id="1" name="J W Gardner" initials="JWG" lastIdx="21" clrIdx="1"/>
  <p:cmAuthor id="2" name="Zoltan Racz" initials="Z. R." lastIdx="1" clrIdx="2"/>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EE8D2"/>
    <a:srgbClr val="FDE6C7"/>
    <a:srgbClr val="FCECC4"/>
    <a:srgbClr val="FCDDC4"/>
    <a:srgbClr val="FDE8D7"/>
    <a:srgbClr val="FBD2B3"/>
    <a:srgbClr val="A46D00"/>
    <a:srgbClr val="663300"/>
    <a:srgbClr val="FF9966"/>
    <a:srgbClr val="131214"/>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99753" autoAdjust="0"/>
  </p:normalViewPr>
  <p:slideViewPr>
    <p:cSldViewPr>
      <p:cViewPr>
        <p:scale>
          <a:sx n="33" d="100"/>
          <a:sy n="33" d="100"/>
        </p:scale>
        <p:origin x="-1710" y="4068"/>
      </p:cViewPr>
      <p:guideLst>
        <p:guide orient="horz" pos="13483"/>
        <p:guide pos="9537"/>
      </p:guideLst>
    </p:cSldViewPr>
  </p:slideViewPr>
  <p:notesTextViewPr>
    <p:cViewPr>
      <p:scale>
        <a:sx n="50" d="100"/>
        <a:sy n="5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6"/>
            <a:ext cx="12925076" cy="2117091"/>
          </a:xfrm>
          <a:prstGeom prst="rect">
            <a:avLst/>
          </a:prstGeom>
        </p:spPr>
        <p:txBody>
          <a:bodyPr vert="horz" lIns="395760" tIns="197880" rIns="395760" bIns="197880" rtlCol="0"/>
          <a:lstStyle>
            <a:lvl1pPr algn="l" defTabSz="18075987" fontAlgn="auto">
              <a:spcBef>
                <a:spcPts val="0"/>
              </a:spcBef>
              <a:spcAft>
                <a:spcPts val="0"/>
              </a:spcAft>
              <a:defRPr sz="5000">
                <a:latin typeface="+mn-lt"/>
              </a:defRPr>
            </a:lvl1pPr>
          </a:lstStyle>
          <a:p>
            <a:pPr>
              <a:defRPr/>
            </a:pPr>
            <a:endParaRPr lang="en-GB" dirty="0"/>
          </a:p>
        </p:txBody>
      </p:sp>
      <p:sp>
        <p:nvSpPr>
          <p:cNvPr id="3" name="Date Placeholder 2"/>
          <p:cNvSpPr>
            <a:spLocks noGrp="1"/>
          </p:cNvSpPr>
          <p:nvPr>
            <p:ph type="dt" idx="1"/>
          </p:nvPr>
        </p:nvSpPr>
        <p:spPr>
          <a:xfrm>
            <a:off x="16887566" y="6"/>
            <a:ext cx="12925076" cy="2117091"/>
          </a:xfrm>
          <a:prstGeom prst="rect">
            <a:avLst/>
          </a:prstGeom>
        </p:spPr>
        <p:txBody>
          <a:bodyPr vert="horz" lIns="395760" tIns="197880" rIns="395760" bIns="197880" rtlCol="0"/>
          <a:lstStyle>
            <a:lvl1pPr algn="r" defTabSz="18075987" fontAlgn="auto">
              <a:spcBef>
                <a:spcPts val="0"/>
              </a:spcBef>
              <a:spcAft>
                <a:spcPts val="0"/>
              </a:spcAft>
              <a:defRPr sz="5000" smtClean="0">
                <a:latin typeface="+mn-lt"/>
              </a:defRPr>
            </a:lvl1pPr>
          </a:lstStyle>
          <a:p>
            <a:pPr>
              <a:defRPr/>
            </a:pPr>
            <a:fld id="{A840DB90-88E4-43C4-BA4A-0F7F2BF53672}" type="datetimeFigureOut">
              <a:rPr lang="en-US"/>
              <a:pPr>
                <a:defRPr/>
              </a:pPr>
              <a:t>3/5/2010</a:t>
            </a:fld>
            <a:endParaRPr lang="en-GB" dirty="0"/>
          </a:p>
        </p:txBody>
      </p:sp>
      <p:sp>
        <p:nvSpPr>
          <p:cNvPr id="4" name="Slide Image Placeholder 3"/>
          <p:cNvSpPr>
            <a:spLocks noGrp="1" noRot="1" noChangeAspect="1"/>
          </p:cNvSpPr>
          <p:nvPr>
            <p:ph type="sldImg" idx="2"/>
          </p:nvPr>
        </p:nvSpPr>
        <p:spPr>
          <a:xfrm>
            <a:off x="9294813" y="3178175"/>
            <a:ext cx="11229975" cy="15875000"/>
          </a:xfrm>
          <a:prstGeom prst="rect">
            <a:avLst/>
          </a:prstGeom>
          <a:noFill/>
          <a:ln w="12700">
            <a:solidFill>
              <a:prstClr val="black"/>
            </a:solidFill>
          </a:ln>
        </p:spPr>
        <p:txBody>
          <a:bodyPr vert="horz" lIns="395760" tIns="197880" rIns="395760" bIns="197880" rtlCol="0" anchor="ctr"/>
          <a:lstStyle/>
          <a:p>
            <a:pPr lvl="0"/>
            <a:endParaRPr lang="en-GB" noProof="0" dirty="0"/>
          </a:p>
        </p:txBody>
      </p:sp>
      <p:sp>
        <p:nvSpPr>
          <p:cNvPr id="5" name="Notes Placeholder 4"/>
          <p:cNvSpPr>
            <a:spLocks noGrp="1"/>
          </p:cNvSpPr>
          <p:nvPr>
            <p:ph type="body" sz="quarter" idx="3"/>
          </p:nvPr>
        </p:nvSpPr>
        <p:spPr>
          <a:xfrm>
            <a:off x="2980572" y="20115766"/>
            <a:ext cx="23858465" cy="19053806"/>
          </a:xfrm>
          <a:prstGeom prst="rect">
            <a:avLst/>
          </a:prstGeom>
        </p:spPr>
        <p:txBody>
          <a:bodyPr vert="horz" lIns="395760" tIns="197880" rIns="395760" bIns="19788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40217909"/>
            <a:ext cx="12925076" cy="2117091"/>
          </a:xfrm>
          <a:prstGeom prst="rect">
            <a:avLst/>
          </a:prstGeom>
        </p:spPr>
        <p:txBody>
          <a:bodyPr vert="horz" lIns="395760" tIns="197880" rIns="395760" bIns="197880" rtlCol="0" anchor="b"/>
          <a:lstStyle>
            <a:lvl1pPr algn="l" defTabSz="18075987" fontAlgn="auto">
              <a:spcBef>
                <a:spcPts val="0"/>
              </a:spcBef>
              <a:spcAft>
                <a:spcPts val="0"/>
              </a:spcAft>
              <a:defRPr sz="5000">
                <a:latin typeface="+mn-lt"/>
              </a:defRPr>
            </a:lvl1pPr>
          </a:lstStyle>
          <a:p>
            <a:pPr>
              <a:defRPr/>
            </a:pPr>
            <a:endParaRPr lang="en-GB" dirty="0"/>
          </a:p>
        </p:txBody>
      </p:sp>
      <p:sp>
        <p:nvSpPr>
          <p:cNvPr id="7" name="Slide Number Placeholder 6"/>
          <p:cNvSpPr>
            <a:spLocks noGrp="1"/>
          </p:cNvSpPr>
          <p:nvPr>
            <p:ph type="sldNum" sz="quarter" idx="5"/>
          </p:nvPr>
        </p:nvSpPr>
        <p:spPr>
          <a:xfrm>
            <a:off x="16887566" y="40217909"/>
            <a:ext cx="12925076" cy="2117091"/>
          </a:xfrm>
          <a:prstGeom prst="rect">
            <a:avLst/>
          </a:prstGeom>
        </p:spPr>
        <p:txBody>
          <a:bodyPr vert="horz" lIns="395760" tIns="197880" rIns="395760" bIns="197880" rtlCol="0" anchor="b"/>
          <a:lstStyle>
            <a:lvl1pPr algn="r" defTabSz="18075987" fontAlgn="auto">
              <a:spcBef>
                <a:spcPts val="0"/>
              </a:spcBef>
              <a:spcAft>
                <a:spcPts val="0"/>
              </a:spcAft>
              <a:defRPr sz="5000" smtClean="0">
                <a:latin typeface="+mn-lt"/>
              </a:defRPr>
            </a:lvl1pPr>
          </a:lstStyle>
          <a:p>
            <a:pPr>
              <a:defRPr/>
            </a:pPr>
            <a:fld id="{550C0F7C-F24F-479E-A157-F6016298692C}" type="slidenum">
              <a:rPr lang="en-GB"/>
              <a:pPr>
                <a:defRPr/>
              </a:pPr>
              <a:t>‹#›</a:t>
            </a:fld>
            <a:endParaRPr lang="en-GB" dirty="0"/>
          </a:p>
        </p:txBody>
      </p:sp>
    </p:spTree>
  </p:cSld>
  <p:clrMap bg1="lt1" tx1="dk1" bg2="lt2" tx2="dk2" accent1="accent1" accent2="accent2" accent3="accent3" accent4="accent4" accent5="accent5" accent6="accent6" hlink="hlink" folHlink="folHlink"/>
  <p:notesStyle>
    <a:lvl1pPr algn="l" defTabSz="4175125" rtl="0" fontAlgn="base">
      <a:spcBef>
        <a:spcPct val="30000"/>
      </a:spcBef>
      <a:spcAft>
        <a:spcPct val="0"/>
      </a:spcAft>
      <a:defRPr sz="5500" kern="1200">
        <a:solidFill>
          <a:schemeClr val="tx1"/>
        </a:solidFill>
        <a:latin typeface="+mn-lt"/>
        <a:ea typeface="+mn-ea"/>
        <a:cs typeface="+mn-cs"/>
      </a:defRPr>
    </a:lvl1pPr>
    <a:lvl2pPr marL="2087563" algn="l" defTabSz="4175125" rtl="0" fontAlgn="base">
      <a:spcBef>
        <a:spcPct val="30000"/>
      </a:spcBef>
      <a:spcAft>
        <a:spcPct val="0"/>
      </a:spcAft>
      <a:defRPr sz="5500" kern="1200">
        <a:solidFill>
          <a:schemeClr val="tx1"/>
        </a:solidFill>
        <a:latin typeface="+mn-lt"/>
        <a:ea typeface="+mn-ea"/>
        <a:cs typeface="+mn-cs"/>
      </a:defRPr>
    </a:lvl2pPr>
    <a:lvl3pPr marL="4175125" algn="l" defTabSz="4175125" rtl="0" fontAlgn="base">
      <a:spcBef>
        <a:spcPct val="30000"/>
      </a:spcBef>
      <a:spcAft>
        <a:spcPct val="0"/>
      </a:spcAft>
      <a:defRPr sz="5500" kern="1200">
        <a:solidFill>
          <a:schemeClr val="tx1"/>
        </a:solidFill>
        <a:latin typeface="+mn-lt"/>
        <a:ea typeface="+mn-ea"/>
        <a:cs typeface="+mn-cs"/>
      </a:defRPr>
    </a:lvl3pPr>
    <a:lvl4pPr marL="6264275" algn="l" defTabSz="4175125" rtl="0" fontAlgn="base">
      <a:spcBef>
        <a:spcPct val="30000"/>
      </a:spcBef>
      <a:spcAft>
        <a:spcPct val="0"/>
      </a:spcAft>
      <a:defRPr sz="5500" kern="1200">
        <a:solidFill>
          <a:schemeClr val="tx1"/>
        </a:solidFill>
        <a:latin typeface="+mn-lt"/>
        <a:ea typeface="+mn-ea"/>
        <a:cs typeface="+mn-cs"/>
      </a:defRPr>
    </a:lvl4pPr>
    <a:lvl5pPr marL="8351838" algn="l" defTabSz="4175125" rtl="0" fontAlgn="base">
      <a:spcBef>
        <a:spcPct val="30000"/>
      </a:spcBef>
      <a:spcAft>
        <a:spcPct val="0"/>
      </a:spcAft>
      <a:defRPr sz="5500" kern="1200">
        <a:solidFill>
          <a:schemeClr val="tx1"/>
        </a:solidFill>
        <a:latin typeface="+mn-lt"/>
        <a:ea typeface="+mn-ea"/>
        <a:cs typeface="+mn-cs"/>
      </a:defRPr>
    </a:lvl5pPr>
    <a:lvl6pPr marL="10441076" algn="l" defTabSz="4176431" rtl="0" eaLnBrk="1" latinLnBrk="0" hangingPunct="1">
      <a:defRPr sz="5500" kern="1200">
        <a:solidFill>
          <a:schemeClr val="tx1"/>
        </a:solidFill>
        <a:latin typeface="+mn-lt"/>
        <a:ea typeface="+mn-ea"/>
        <a:cs typeface="+mn-cs"/>
      </a:defRPr>
    </a:lvl6pPr>
    <a:lvl7pPr marL="12529292" algn="l" defTabSz="4176431" rtl="0" eaLnBrk="1" latinLnBrk="0" hangingPunct="1">
      <a:defRPr sz="5500" kern="1200">
        <a:solidFill>
          <a:schemeClr val="tx1"/>
        </a:solidFill>
        <a:latin typeface="+mn-lt"/>
        <a:ea typeface="+mn-ea"/>
        <a:cs typeface="+mn-cs"/>
      </a:defRPr>
    </a:lvl7pPr>
    <a:lvl8pPr marL="14617507" algn="l" defTabSz="4176431" rtl="0" eaLnBrk="1" latinLnBrk="0" hangingPunct="1">
      <a:defRPr sz="5500" kern="1200">
        <a:solidFill>
          <a:schemeClr val="tx1"/>
        </a:solidFill>
        <a:latin typeface="+mn-lt"/>
        <a:ea typeface="+mn-ea"/>
        <a:cs typeface="+mn-cs"/>
      </a:defRPr>
    </a:lvl8pPr>
    <a:lvl9pPr marL="16705722" algn="l" defTabSz="4176431" rtl="0" eaLnBrk="1" latinLnBrk="0" hangingPunct="1">
      <a:defRPr sz="55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p:spPr>
      </p:sp>
      <p:sp>
        <p:nvSpPr>
          <p:cNvPr id="1638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638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18070338" fontAlgn="base">
              <a:spcBef>
                <a:spcPct val="0"/>
              </a:spcBef>
              <a:spcAft>
                <a:spcPct val="0"/>
              </a:spcAft>
            </a:pPr>
            <a:fld id="{E3EBC53D-E45E-47DC-B0AF-6A0BA0336F11}" type="slidenum">
              <a:rPr lang="en-GB"/>
              <a:pPr defTabSz="18070338" fontAlgn="base">
                <a:spcBef>
                  <a:spcPct val="0"/>
                </a:spcBef>
                <a:spcAft>
                  <a:spcPct val="0"/>
                </a:spcAft>
              </a:pPr>
              <a:t>1</a:t>
            </a:fld>
            <a:endParaRPr lang="en-GB"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0998" y="13298392"/>
            <a:ext cx="25737979" cy="9176087"/>
          </a:xfrm>
        </p:spPr>
        <p:txBody>
          <a:bodyPr/>
          <a:lstStyle/>
          <a:p>
            <a:r>
              <a:rPr lang="en-US" smtClean="0"/>
              <a:t>Click to edit Master title style</a:t>
            </a:r>
            <a:endParaRPr lang="en-GB"/>
          </a:p>
        </p:txBody>
      </p:sp>
      <p:sp>
        <p:nvSpPr>
          <p:cNvPr id="3" name="Subtitle 2"/>
          <p:cNvSpPr>
            <a:spLocks noGrp="1"/>
          </p:cNvSpPr>
          <p:nvPr>
            <p:ph type="subTitle" idx="1"/>
          </p:nvPr>
        </p:nvSpPr>
        <p:spPr>
          <a:xfrm>
            <a:off x="4541996" y="24258164"/>
            <a:ext cx="21195983" cy="10939956"/>
          </a:xfrm>
        </p:spPr>
        <p:txBody>
          <a:bodyPr/>
          <a:lstStyle>
            <a:lvl1pPr marL="0" indent="0" algn="ctr">
              <a:buNone/>
              <a:defRPr>
                <a:solidFill>
                  <a:schemeClr val="tx1">
                    <a:tint val="75000"/>
                  </a:schemeClr>
                </a:solidFill>
              </a:defRPr>
            </a:lvl1pPr>
            <a:lvl2pPr marL="2088215" indent="0" algn="ctr">
              <a:buNone/>
              <a:defRPr>
                <a:solidFill>
                  <a:schemeClr val="tx1">
                    <a:tint val="75000"/>
                  </a:schemeClr>
                </a:solidFill>
              </a:defRPr>
            </a:lvl2pPr>
            <a:lvl3pPr marL="4176431" indent="0" algn="ctr">
              <a:buNone/>
              <a:defRPr>
                <a:solidFill>
                  <a:schemeClr val="tx1">
                    <a:tint val="75000"/>
                  </a:schemeClr>
                </a:solidFill>
              </a:defRPr>
            </a:lvl3pPr>
            <a:lvl4pPr marL="6264646" indent="0" algn="ctr">
              <a:buNone/>
              <a:defRPr>
                <a:solidFill>
                  <a:schemeClr val="tx1">
                    <a:tint val="75000"/>
                  </a:schemeClr>
                </a:solidFill>
              </a:defRPr>
            </a:lvl4pPr>
            <a:lvl5pPr marL="8352861" indent="0" algn="ctr">
              <a:buNone/>
              <a:defRPr>
                <a:solidFill>
                  <a:schemeClr val="tx1">
                    <a:tint val="75000"/>
                  </a:schemeClr>
                </a:solidFill>
              </a:defRPr>
            </a:lvl5pPr>
            <a:lvl6pPr marL="10441076" indent="0" algn="ctr">
              <a:buNone/>
              <a:defRPr>
                <a:solidFill>
                  <a:schemeClr val="tx1">
                    <a:tint val="75000"/>
                  </a:schemeClr>
                </a:solidFill>
              </a:defRPr>
            </a:lvl6pPr>
            <a:lvl7pPr marL="12529292" indent="0" algn="ctr">
              <a:buNone/>
              <a:defRPr>
                <a:solidFill>
                  <a:schemeClr val="tx1">
                    <a:tint val="75000"/>
                  </a:schemeClr>
                </a:solidFill>
              </a:defRPr>
            </a:lvl7pPr>
            <a:lvl8pPr marL="14617507" indent="0" algn="ctr">
              <a:buNone/>
              <a:defRPr>
                <a:solidFill>
                  <a:schemeClr val="tx1">
                    <a:tint val="75000"/>
                  </a:schemeClr>
                </a:solidFill>
              </a:defRPr>
            </a:lvl8pPr>
            <a:lvl9pPr marL="16705722"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EE78CE0C-8BEC-4A3F-89E0-EA2E818CDCB7}" type="datetimeFigureOut">
              <a:rPr lang="en-US"/>
              <a:pPr>
                <a:defRPr/>
              </a:pPr>
              <a:t>3/5/2010</a:t>
            </a:fld>
            <a:endParaRPr lang="en-GB" dirty="0"/>
          </a:p>
        </p:txBody>
      </p:sp>
      <p:sp>
        <p:nvSpPr>
          <p:cNvPr id="5" name="Footer Placeholder 4"/>
          <p:cNvSpPr>
            <a:spLocks noGrp="1"/>
          </p:cNvSpPr>
          <p:nvPr>
            <p:ph type="ftr" sz="quarter" idx="11"/>
          </p:nvPr>
        </p:nvSpPr>
        <p:spPr/>
        <p:txBody>
          <a:bodyPr/>
          <a:lstStyle>
            <a:lvl1pPr>
              <a:defRPr/>
            </a:lvl1pPr>
          </a:lstStyle>
          <a:p>
            <a:pPr>
              <a:defRPr/>
            </a:pPr>
            <a:endParaRPr lang="en-GB" dirty="0"/>
          </a:p>
        </p:txBody>
      </p:sp>
      <p:sp>
        <p:nvSpPr>
          <p:cNvPr id="6" name="Slide Number Placeholder 5"/>
          <p:cNvSpPr>
            <a:spLocks noGrp="1"/>
          </p:cNvSpPr>
          <p:nvPr>
            <p:ph type="sldNum" sz="quarter" idx="12"/>
          </p:nvPr>
        </p:nvSpPr>
        <p:spPr/>
        <p:txBody>
          <a:bodyPr/>
          <a:lstStyle>
            <a:lvl1pPr>
              <a:defRPr/>
            </a:lvl1pPr>
          </a:lstStyle>
          <a:p>
            <a:pPr>
              <a:defRPr/>
            </a:pPr>
            <a:fld id="{4FAAA895-9340-41EF-B42A-5C91DD5C3B9D}" type="slidenum">
              <a:rPr lang="en-GB"/>
              <a:pPr>
                <a:defRPr/>
              </a:pPr>
              <a:t>‹#›</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0FDEEA4B-6C2B-4A51-8B52-80B4D6F0867F}" type="datetimeFigureOut">
              <a:rPr lang="en-US"/>
              <a:pPr>
                <a:defRPr/>
              </a:pPr>
              <a:t>3/5/2010</a:t>
            </a:fld>
            <a:endParaRPr lang="en-GB" dirty="0"/>
          </a:p>
        </p:txBody>
      </p:sp>
      <p:sp>
        <p:nvSpPr>
          <p:cNvPr id="5" name="Footer Placeholder 4"/>
          <p:cNvSpPr>
            <a:spLocks noGrp="1"/>
          </p:cNvSpPr>
          <p:nvPr>
            <p:ph type="ftr" sz="quarter" idx="11"/>
          </p:nvPr>
        </p:nvSpPr>
        <p:spPr/>
        <p:txBody>
          <a:bodyPr/>
          <a:lstStyle>
            <a:lvl1pPr>
              <a:defRPr/>
            </a:lvl1pPr>
          </a:lstStyle>
          <a:p>
            <a:pPr>
              <a:defRPr/>
            </a:pPr>
            <a:endParaRPr lang="en-GB" dirty="0"/>
          </a:p>
        </p:txBody>
      </p:sp>
      <p:sp>
        <p:nvSpPr>
          <p:cNvPr id="6" name="Slide Number Placeholder 5"/>
          <p:cNvSpPr>
            <a:spLocks noGrp="1"/>
          </p:cNvSpPr>
          <p:nvPr>
            <p:ph type="sldNum" sz="quarter" idx="12"/>
          </p:nvPr>
        </p:nvSpPr>
        <p:spPr/>
        <p:txBody>
          <a:bodyPr/>
          <a:lstStyle>
            <a:lvl1pPr>
              <a:defRPr/>
            </a:lvl1pPr>
          </a:lstStyle>
          <a:p>
            <a:pPr>
              <a:defRPr/>
            </a:pPr>
            <a:fld id="{1AC30F21-3CD7-4F9C-AE46-B579B82E12A8}" type="slidenum">
              <a:rPr lang="en-GB"/>
              <a:pPr>
                <a:defRPr/>
              </a:pPr>
              <a:t>‹#›</a:t>
            </a:fld>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1952982" y="1714329"/>
            <a:ext cx="6812994" cy="3652597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1513999" y="1714329"/>
            <a:ext cx="19934317" cy="3652597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B0EF3C99-FC24-4455-87BF-714B3672ECE2}" type="datetimeFigureOut">
              <a:rPr lang="en-US"/>
              <a:pPr>
                <a:defRPr/>
              </a:pPr>
              <a:t>3/5/2010</a:t>
            </a:fld>
            <a:endParaRPr lang="en-GB" dirty="0"/>
          </a:p>
        </p:txBody>
      </p:sp>
      <p:sp>
        <p:nvSpPr>
          <p:cNvPr id="5" name="Footer Placeholder 4"/>
          <p:cNvSpPr>
            <a:spLocks noGrp="1"/>
          </p:cNvSpPr>
          <p:nvPr>
            <p:ph type="ftr" sz="quarter" idx="11"/>
          </p:nvPr>
        </p:nvSpPr>
        <p:spPr/>
        <p:txBody>
          <a:bodyPr/>
          <a:lstStyle>
            <a:lvl1pPr>
              <a:defRPr/>
            </a:lvl1pPr>
          </a:lstStyle>
          <a:p>
            <a:pPr>
              <a:defRPr/>
            </a:pPr>
            <a:endParaRPr lang="en-GB" dirty="0"/>
          </a:p>
        </p:txBody>
      </p:sp>
      <p:sp>
        <p:nvSpPr>
          <p:cNvPr id="6" name="Slide Number Placeholder 5"/>
          <p:cNvSpPr>
            <a:spLocks noGrp="1"/>
          </p:cNvSpPr>
          <p:nvPr>
            <p:ph type="sldNum" sz="quarter" idx="12"/>
          </p:nvPr>
        </p:nvSpPr>
        <p:spPr/>
        <p:txBody>
          <a:bodyPr/>
          <a:lstStyle>
            <a:lvl1pPr>
              <a:defRPr/>
            </a:lvl1pPr>
          </a:lstStyle>
          <a:p>
            <a:pPr>
              <a:defRPr/>
            </a:pPr>
            <a:fld id="{FF5AF39A-5366-4752-B081-D540FB96C8A7}" type="slidenum">
              <a:rPr lang="en-GB"/>
              <a:pPr>
                <a:defRPr/>
              </a:pPr>
              <a:t>‹#›</a:t>
            </a:fld>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4C8DC253-54CB-4CC1-8B7A-FD3DBB536E14}" type="datetimeFigureOut">
              <a:rPr lang="en-US"/>
              <a:pPr>
                <a:defRPr/>
              </a:pPr>
              <a:t>3/5/2010</a:t>
            </a:fld>
            <a:endParaRPr lang="en-GB" dirty="0"/>
          </a:p>
        </p:txBody>
      </p:sp>
      <p:sp>
        <p:nvSpPr>
          <p:cNvPr id="5" name="Footer Placeholder 4"/>
          <p:cNvSpPr>
            <a:spLocks noGrp="1"/>
          </p:cNvSpPr>
          <p:nvPr>
            <p:ph type="ftr" sz="quarter" idx="11"/>
          </p:nvPr>
        </p:nvSpPr>
        <p:spPr/>
        <p:txBody>
          <a:bodyPr/>
          <a:lstStyle>
            <a:lvl1pPr>
              <a:defRPr/>
            </a:lvl1pPr>
          </a:lstStyle>
          <a:p>
            <a:pPr>
              <a:defRPr/>
            </a:pPr>
            <a:endParaRPr lang="en-GB" dirty="0"/>
          </a:p>
        </p:txBody>
      </p:sp>
      <p:sp>
        <p:nvSpPr>
          <p:cNvPr id="6" name="Slide Number Placeholder 5"/>
          <p:cNvSpPr>
            <a:spLocks noGrp="1"/>
          </p:cNvSpPr>
          <p:nvPr>
            <p:ph type="sldNum" sz="quarter" idx="12"/>
          </p:nvPr>
        </p:nvSpPr>
        <p:spPr/>
        <p:txBody>
          <a:bodyPr/>
          <a:lstStyle>
            <a:lvl1pPr>
              <a:defRPr/>
            </a:lvl1pPr>
          </a:lstStyle>
          <a:p>
            <a:pPr>
              <a:defRPr/>
            </a:pPr>
            <a:fld id="{C98E5A58-F485-4A04-9A34-60CBEB589DA5}" type="slidenum">
              <a:rPr lang="en-GB"/>
              <a:pPr>
                <a:defRPr/>
              </a:pPr>
              <a:t>‹#›</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91909" y="27508444"/>
            <a:ext cx="25737979" cy="8502249"/>
          </a:xfrm>
        </p:spPr>
        <p:txBody>
          <a:bodyPr anchor="t"/>
          <a:lstStyle>
            <a:lvl1pPr algn="l">
              <a:defRPr sz="18300" b="1" cap="all"/>
            </a:lvl1pPr>
          </a:lstStyle>
          <a:p>
            <a:r>
              <a:rPr lang="en-US" smtClean="0"/>
              <a:t>Click to edit Master title style</a:t>
            </a:r>
            <a:endParaRPr lang="en-GB"/>
          </a:p>
        </p:txBody>
      </p:sp>
      <p:sp>
        <p:nvSpPr>
          <p:cNvPr id="3" name="Text Placeholder 2"/>
          <p:cNvSpPr>
            <a:spLocks noGrp="1"/>
          </p:cNvSpPr>
          <p:nvPr>
            <p:ph type="body" idx="1"/>
          </p:nvPr>
        </p:nvSpPr>
        <p:spPr>
          <a:xfrm>
            <a:off x="2391909" y="18144082"/>
            <a:ext cx="25737979" cy="9364362"/>
          </a:xfrm>
        </p:spPr>
        <p:txBody>
          <a:bodyPr anchor="b"/>
          <a:lstStyle>
            <a:lvl1pPr marL="0" indent="0">
              <a:buNone/>
              <a:defRPr sz="9100">
                <a:solidFill>
                  <a:schemeClr val="tx1">
                    <a:tint val="75000"/>
                  </a:schemeClr>
                </a:solidFill>
              </a:defRPr>
            </a:lvl1pPr>
            <a:lvl2pPr marL="2088215" indent="0">
              <a:buNone/>
              <a:defRPr sz="8200">
                <a:solidFill>
                  <a:schemeClr val="tx1">
                    <a:tint val="75000"/>
                  </a:schemeClr>
                </a:solidFill>
              </a:defRPr>
            </a:lvl2pPr>
            <a:lvl3pPr marL="4176431" indent="0">
              <a:buNone/>
              <a:defRPr sz="7300">
                <a:solidFill>
                  <a:schemeClr val="tx1">
                    <a:tint val="75000"/>
                  </a:schemeClr>
                </a:solidFill>
              </a:defRPr>
            </a:lvl3pPr>
            <a:lvl4pPr marL="6264646" indent="0">
              <a:buNone/>
              <a:defRPr sz="6400">
                <a:solidFill>
                  <a:schemeClr val="tx1">
                    <a:tint val="75000"/>
                  </a:schemeClr>
                </a:solidFill>
              </a:defRPr>
            </a:lvl4pPr>
            <a:lvl5pPr marL="8352861" indent="0">
              <a:buNone/>
              <a:defRPr sz="6400">
                <a:solidFill>
                  <a:schemeClr val="tx1">
                    <a:tint val="75000"/>
                  </a:schemeClr>
                </a:solidFill>
              </a:defRPr>
            </a:lvl5pPr>
            <a:lvl6pPr marL="10441076" indent="0">
              <a:buNone/>
              <a:defRPr sz="6400">
                <a:solidFill>
                  <a:schemeClr val="tx1">
                    <a:tint val="75000"/>
                  </a:schemeClr>
                </a:solidFill>
              </a:defRPr>
            </a:lvl6pPr>
            <a:lvl7pPr marL="12529292" indent="0">
              <a:buNone/>
              <a:defRPr sz="6400">
                <a:solidFill>
                  <a:schemeClr val="tx1">
                    <a:tint val="75000"/>
                  </a:schemeClr>
                </a:solidFill>
              </a:defRPr>
            </a:lvl7pPr>
            <a:lvl8pPr marL="14617507" indent="0">
              <a:buNone/>
              <a:defRPr sz="6400">
                <a:solidFill>
                  <a:schemeClr val="tx1">
                    <a:tint val="75000"/>
                  </a:schemeClr>
                </a:solidFill>
              </a:defRPr>
            </a:lvl8pPr>
            <a:lvl9pPr marL="16705722" indent="0">
              <a:buNone/>
              <a:defRPr sz="6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918F91D3-E981-4A12-B465-E9934F9383BB}" type="datetimeFigureOut">
              <a:rPr lang="en-US"/>
              <a:pPr>
                <a:defRPr/>
              </a:pPr>
              <a:t>3/5/2010</a:t>
            </a:fld>
            <a:endParaRPr lang="en-GB" dirty="0"/>
          </a:p>
        </p:txBody>
      </p:sp>
      <p:sp>
        <p:nvSpPr>
          <p:cNvPr id="5" name="Footer Placeholder 4"/>
          <p:cNvSpPr>
            <a:spLocks noGrp="1"/>
          </p:cNvSpPr>
          <p:nvPr>
            <p:ph type="ftr" sz="quarter" idx="11"/>
          </p:nvPr>
        </p:nvSpPr>
        <p:spPr/>
        <p:txBody>
          <a:bodyPr/>
          <a:lstStyle>
            <a:lvl1pPr>
              <a:defRPr/>
            </a:lvl1pPr>
          </a:lstStyle>
          <a:p>
            <a:pPr>
              <a:defRPr/>
            </a:pPr>
            <a:endParaRPr lang="en-GB" dirty="0"/>
          </a:p>
        </p:txBody>
      </p:sp>
      <p:sp>
        <p:nvSpPr>
          <p:cNvPr id="6" name="Slide Number Placeholder 5"/>
          <p:cNvSpPr>
            <a:spLocks noGrp="1"/>
          </p:cNvSpPr>
          <p:nvPr>
            <p:ph type="sldNum" sz="quarter" idx="12"/>
          </p:nvPr>
        </p:nvSpPr>
        <p:spPr/>
        <p:txBody>
          <a:bodyPr/>
          <a:lstStyle>
            <a:lvl1pPr>
              <a:defRPr/>
            </a:lvl1pPr>
          </a:lstStyle>
          <a:p>
            <a:pPr>
              <a:defRPr/>
            </a:pPr>
            <a:fld id="{674D5B74-A2C2-454A-A193-F56B5A18725D}" type="slidenum">
              <a:rPr lang="en-GB"/>
              <a:pPr>
                <a:defRPr/>
              </a:pPr>
              <a:t>‹#›</a:t>
            </a:fld>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1513999" y="9988659"/>
            <a:ext cx="13373656" cy="28251648"/>
          </a:xfrm>
        </p:spPr>
        <p:txBody>
          <a:bodyPr/>
          <a:lstStyle>
            <a:lvl1pPr>
              <a:defRPr sz="12800"/>
            </a:lvl1pPr>
            <a:lvl2pPr>
              <a:defRPr sz="110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15392320" y="9988659"/>
            <a:ext cx="13373656" cy="28251648"/>
          </a:xfrm>
        </p:spPr>
        <p:txBody>
          <a:bodyPr/>
          <a:lstStyle>
            <a:lvl1pPr>
              <a:defRPr sz="12800"/>
            </a:lvl1pPr>
            <a:lvl2pPr>
              <a:defRPr sz="110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fld id="{BFB01B0E-C1F7-4DCA-A617-40563AD65099}" type="datetimeFigureOut">
              <a:rPr lang="en-US"/>
              <a:pPr>
                <a:defRPr/>
              </a:pPr>
              <a:t>3/5/2010</a:t>
            </a:fld>
            <a:endParaRPr lang="en-GB" dirty="0"/>
          </a:p>
        </p:txBody>
      </p:sp>
      <p:sp>
        <p:nvSpPr>
          <p:cNvPr id="6" name="Footer Placeholder 4"/>
          <p:cNvSpPr>
            <a:spLocks noGrp="1"/>
          </p:cNvSpPr>
          <p:nvPr>
            <p:ph type="ftr" sz="quarter" idx="11"/>
          </p:nvPr>
        </p:nvSpPr>
        <p:spPr/>
        <p:txBody>
          <a:bodyPr/>
          <a:lstStyle>
            <a:lvl1pPr>
              <a:defRPr/>
            </a:lvl1pPr>
          </a:lstStyle>
          <a:p>
            <a:pPr>
              <a:defRPr/>
            </a:pPr>
            <a:endParaRPr lang="en-GB" dirty="0"/>
          </a:p>
        </p:txBody>
      </p:sp>
      <p:sp>
        <p:nvSpPr>
          <p:cNvPr id="7" name="Slide Number Placeholder 5"/>
          <p:cNvSpPr>
            <a:spLocks noGrp="1"/>
          </p:cNvSpPr>
          <p:nvPr>
            <p:ph type="sldNum" sz="quarter" idx="12"/>
          </p:nvPr>
        </p:nvSpPr>
        <p:spPr/>
        <p:txBody>
          <a:bodyPr/>
          <a:lstStyle>
            <a:lvl1pPr>
              <a:defRPr/>
            </a:lvl1pPr>
          </a:lstStyle>
          <a:p>
            <a:pPr>
              <a:defRPr/>
            </a:pPr>
            <a:fld id="{25623A07-50F5-430A-9EAE-C783BB3361C3}" type="slidenum">
              <a:rPr lang="en-GB"/>
              <a:pPr>
                <a:defRPr/>
              </a:pPr>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1513999" y="9582375"/>
            <a:ext cx="13378914" cy="3993477"/>
          </a:xfrm>
        </p:spPr>
        <p:txBody>
          <a:bodyPr anchor="b"/>
          <a:lstStyle>
            <a:lvl1pPr marL="0" indent="0">
              <a:buNone/>
              <a:defRPr sz="11000" b="1"/>
            </a:lvl1pPr>
            <a:lvl2pPr marL="2088215" indent="0">
              <a:buNone/>
              <a:defRPr sz="9100" b="1"/>
            </a:lvl2pPr>
            <a:lvl3pPr marL="4176431" indent="0">
              <a:buNone/>
              <a:defRPr sz="8200" b="1"/>
            </a:lvl3pPr>
            <a:lvl4pPr marL="6264646" indent="0">
              <a:buNone/>
              <a:defRPr sz="7300" b="1"/>
            </a:lvl4pPr>
            <a:lvl5pPr marL="8352861" indent="0">
              <a:buNone/>
              <a:defRPr sz="7300" b="1"/>
            </a:lvl5pPr>
            <a:lvl6pPr marL="10441076" indent="0">
              <a:buNone/>
              <a:defRPr sz="7300" b="1"/>
            </a:lvl6pPr>
            <a:lvl7pPr marL="12529292" indent="0">
              <a:buNone/>
              <a:defRPr sz="7300" b="1"/>
            </a:lvl7pPr>
            <a:lvl8pPr marL="14617507" indent="0">
              <a:buNone/>
              <a:defRPr sz="7300" b="1"/>
            </a:lvl8pPr>
            <a:lvl9pPr marL="16705722" indent="0">
              <a:buNone/>
              <a:defRPr sz="7300" b="1"/>
            </a:lvl9pPr>
          </a:lstStyle>
          <a:p>
            <a:pPr lvl="0"/>
            <a:r>
              <a:rPr lang="en-US" smtClean="0"/>
              <a:t>Click to edit Master text styles</a:t>
            </a:r>
          </a:p>
        </p:txBody>
      </p:sp>
      <p:sp>
        <p:nvSpPr>
          <p:cNvPr id="4" name="Content Placeholder 3"/>
          <p:cNvSpPr>
            <a:spLocks noGrp="1"/>
          </p:cNvSpPr>
          <p:nvPr>
            <p:ph sz="half" idx="2"/>
          </p:nvPr>
        </p:nvSpPr>
        <p:spPr>
          <a:xfrm>
            <a:off x="1513999" y="13575852"/>
            <a:ext cx="13378914" cy="24664452"/>
          </a:xfrm>
        </p:spPr>
        <p:txBody>
          <a:bodyPr/>
          <a:lstStyle>
            <a:lvl1pPr>
              <a:defRPr sz="110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15381808" y="9582375"/>
            <a:ext cx="13384170" cy="3993477"/>
          </a:xfrm>
        </p:spPr>
        <p:txBody>
          <a:bodyPr anchor="b"/>
          <a:lstStyle>
            <a:lvl1pPr marL="0" indent="0">
              <a:buNone/>
              <a:defRPr sz="11000" b="1"/>
            </a:lvl1pPr>
            <a:lvl2pPr marL="2088215" indent="0">
              <a:buNone/>
              <a:defRPr sz="9100" b="1"/>
            </a:lvl2pPr>
            <a:lvl3pPr marL="4176431" indent="0">
              <a:buNone/>
              <a:defRPr sz="8200" b="1"/>
            </a:lvl3pPr>
            <a:lvl4pPr marL="6264646" indent="0">
              <a:buNone/>
              <a:defRPr sz="7300" b="1"/>
            </a:lvl4pPr>
            <a:lvl5pPr marL="8352861" indent="0">
              <a:buNone/>
              <a:defRPr sz="7300" b="1"/>
            </a:lvl5pPr>
            <a:lvl6pPr marL="10441076" indent="0">
              <a:buNone/>
              <a:defRPr sz="7300" b="1"/>
            </a:lvl6pPr>
            <a:lvl7pPr marL="12529292" indent="0">
              <a:buNone/>
              <a:defRPr sz="7300" b="1"/>
            </a:lvl7pPr>
            <a:lvl8pPr marL="14617507" indent="0">
              <a:buNone/>
              <a:defRPr sz="7300" b="1"/>
            </a:lvl8pPr>
            <a:lvl9pPr marL="16705722" indent="0">
              <a:buNone/>
              <a:defRPr sz="7300" b="1"/>
            </a:lvl9pPr>
          </a:lstStyle>
          <a:p>
            <a:pPr lvl="0"/>
            <a:r>
              <a:rPr lang="en-US" smtClean="0"/>
              <a:t>Click to edit Master text styles</a:t>
            </a:r>
          </a:p>
        </p:txBody>
      </p:sp>
      <p:sp>
        <p:nvSpPr>
          <p:cNvPr id="6" name="Content Placeholder 5"/>
          <p:cNvSpPr>
            <a:spLocks noGrp="1"/>
          </p:cNvSpPr>
          <p:nvPr>
            <p:ph sz="quarter" idx="4"/>
          </p:nvPr>
        </p:nvSpPr>
        <p:spPr>
          <a:xfrm>
            <a:off x="15381808" y="13575852"/>
            <a:ext cx="13384170" cy="24664452"/>
          </a:xfrm>
        </p:spPr>
        <p:txBody>
          <a:bodyPr/>
          <a:lstStyle>
            <a:lvl1pPr>
              <a:defRPr sz="110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fld id="{AE1F0F83-40A6-40C0-A3CC-DF660188D963}" type="datetimeFigureOut">
              <a:rPr lang="en-US"/>
              <a:pPr>
                <a:defRPr/>
              </a:pPr>
              <a:t>3/5/2010</a:t>
            </a:fld>
            <a:endParaRPr lang="en-GB" dirty="0"/>
          </a:p>
        </p:txBody>
      </p:sp>
      <p:sp>
        <p:nvSpPr>
          <p:cNvPr id="8" name="Footer Placeholder 4"/>
          <p:cNvSpPr>
            <a:spLocks noGrp="1"/>
          </p:cNvSpPr>
          <p:nvPr>
            <p:ph type="ftr" sz="quarter" idx="11"/>
          </p:nvPr>
        </p:nvSpPr>
        <p:spPr/>
        <p:txBody>
          <a:bodyPr/>
          <a:lstStyle>
            <a:lvl1pPr>
              <a:defRPr/>
            </a:lvl1pPr>
          </a:lstStyle>
          <a:p>
            <a:pPr>
              <a:defRPr/>
            </a:pPr>
            <a:endParaRPr lang="en-GB" dirty="0"/>
          </a:p>
        </p:txBody>
      </p:sp>
      <p:sp>
        <p:nvSpPr>
          <p:cNvPr id="9" name="Slide Number Placeholder 5"/>
          <p:cNvSpPr>
            <a:spLocks noGrp="1"/>
          </p:cNvSpPr>
          <p:nvPr>
            <p:ph type="sldNum" sz="quarter" idx="12"/>
          </p:nvPr>
        </p:nvSpPr>
        <p:spPr/>
        <p:txBody>
          <a:bodyPr/>
          <a:lstStyle>
            <a:lvl1pPr>
              <a:defRPr/>
            </a:lvl1pPr>
          </a:lstStyle>
          <a:p>
            <a:pPr>
              <a:defRPr/>
            </a:pPr>
            <a:fld id="{E0043E9C-FE34-49E2-AADE-3A4C1F9F1AE7}" type="slidenum">
              <a:rPr lang="en-GB"/>
              <a:pPr>
                <a:defRPr/>
              </a:pPr>
              <a:t>‹#›</a:t>
            </a:fld>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95D57EB9-218F-47E8-859B-CA24F7142753}" type="datetimeFigureOut">
              <a:rPr lang="en-US"/>
              <a:pPr>
                <a:defRPr/>
              </a:pPr>
              <a:t>3/5/2010</a:t>
            </a:fld>
            <a:endParaRPr lang="en-GB" dirty="0"/>
          </a:p>
        </p:txBody>
      </p:sp>
      <p:sp>
        <p:nvSpPr>
          <p:cNvPr id="4" name="Footer Placeholder 4"/>
          <p:cNvSpPr>
            <a:spLocks noGrp="1"/>
          </p:cNvSpPr>
          <p:nvPr>
            <p:ph type="ftr" sz="quarter" idx="11"/>
          </p:nvPr>
        </p:nvSpPr>
        <p:spPr/>
        <p:txBody>
          <a:bodyPr/>
          <a:lstStyle>
            <a:lvl1pPr>
              <a:defRPr/>
            </a:lvl1pPr>
          </a:lstStyle>
          <a:p>
            <a:pPr>
              <a:defRPr/>
            </a:pPr>
            <a:endParaRPr lang="en-GB" dirty="0"/>
          </a:p>
        </p:txBody>
      </p:sp>
      <p:sp>
        <p:nvSpPr>
          <p:cNvPr id="5" name="Slide Number Placeholder 5"/>
          <p:cNvSpPr>
            <a:spLocks noGrp="1"/>
          </p:cNvSpPr>
          <p:nvPr>
            <p:ph type="sldNum" sz="quarter" idx="12"/>
          </p:nvPr>
        </p:nvSpPr>
        <p:spPr/>
        <p:txBody>
          <a:bodyPr/>
          <a:lstStyle>
            <a:lvl1pPr>
              <a:defRPr/>
            </a:lvl1pPr>
          </a:lstStyle>
          <a:p>
            <a:pPr>
              <a:defRPr/>
            </a:pPr>
            <a:fld id="{DA270314-FF24-4143-86E2-1CC21CA3CF85}" type="slidenum">
              <a:rPr lang="en-GB"/>
              <a:pPr>
                <a:defRPr/>
              </a:pPr>
              <a:t>‹#›</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C1A7F6BE-9EA3-4A08-BB75-393143A87983}" type="datetimeFigureOut">
              <a:rPr lang="en-US"/>
              <a:pPr>
                <a:defRPr/>
              </a:pPr>
              <a:t>3/5/2010</a:t>
            </a:fld>
            <a:endParaRPr lang="en-GB" dirty="0"/>
          </a:p>
        </p:txBody>
      </p:sp>
      <p:sp>
        <p:nvSpPr>
          <p:cNvPr id="3" name="Footer Placeholder 4"/>
          <p:cNvSpPr>
            <a:spLocks noGrp="1"/>
          </p:cNvSpPr>
          <p:nvPr>
            <p:ph type="ftr" sz="quarter" idx="11"/>
          </p:nvPr>
        </p:nvSpPr>
        <p:spPr/>
        <p:txBody>
          <a:bodyPr/>
          <a:lstStyle>
            <a:lvl1pPr>
              <a:defRPr/>
            </a:lvl1pPr>
          </a:lstStyle>
          <a:p>
            <a:pPr>
              <a:defRPr/>
            </a:pPr>
            <a:endParaRPr lang="en-GB" dirty="0"/>
          </a:p>
        </p:txBody>
      </p:sp>
      <p:sp>
        <p:nvSpPr>
          <p:cNvPr id="4" name="Slide Number Placeholder 5"/>
          <p:cNvSpPr>
            <a:spLocks noGrp="1"/>
          </p:cNvSpPr>
          <p:nvPr>
            <p:ph type="sldNum" sz="quarter" idx="12"/>
          </p:nvPr>
        </p:nvSpPr>
        <p:spPr/>
        <p:txBody>
          <a:bodyPr/>
          <a:lstStyle>
            <a:lvl1pPr>
              <a:defRPr/>
            </a:lvl1pPr>
          </a:lstStyle>
          <a:p>
            <a:pPr>
              <a:defRPr/>
            </a:pPr>
            <a:fld id="{22390778-6F8F-4CC9-B04C-AE04699C6A42}" type="slidenum">
              <a:rPr lang="en-GB"/>
              <a:pPr>
                <a:defRPr/>
              </a:pPr>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4000" y="1704413"/>
            <a:ext cx="9961903" cy="7253667"/>
          </a:xfrm>
        </p:spPr>
        <p:txBody>
          <a:bodyPr anchor="b"/>
          <a:lstStyle>
            <a:lvl1pPr algn="l">
              <a:defRPr sz="9100" b="1"/>
            </a:lvl1pPr>
          </a:lstStyle>
          <a:p>
            <a:r>
              <a:rPr lang="en-US" smtClean="0"/>
              <a:t>Click to edit Master title style</a:t>
            </a:r>
            <a:endParaRPr lang="en-GB"/>
          </a:p>
        </p:txBody>
      </p:sp>
      <p:sp>
        <p:nvSpPr>
          <p:cNvPr id="3" name="Content Placeholder 2"/>
          <p:cNvSpPr>
            <a:spLocks noGrp="1"/>
          </p:cNvSpPr>
          <p:nvPr>
            <p:ph idx="1"/>
          </p:nvPr>
        </p:nvSpPr>
        <p:spPr>
          <a:xfrm>
            <a:off x="11838629" y="1704417"/>
            <a:ext cx="16927347" cy="36535890"/>
          </a:xfrm>
        </p:spPr>
        <p:txBody>
          <a:bodyPr/>
          <a:lstStyle>
            <a:lvl1pPr>
              <a:defRPr sz="14600"/>
            </a:lvl1pPr>
            <a:lvl2pPr>
              <a:defRPr sz="12800"/>
            </a:lvl2pPr>
            <a:lvl3pPr>
              <a:defRPr sz="11000"/>
            </a:lvl3pPr>
            <a:lvl4pPr>
              <a:defRPr sz="9100"/>
            </a:lvl4pPr>
            <a:lvl5pPr>
              <a:defRPr sz="9100"/>
            </a:lvl5pPr>
            <a:lvl6pPr>
              <a:defRPr sz="9100"/>
            </a:lvl6pPr>
            <a:lvl7pPr>
              <a:defRPr sz="9100"/>
            </a:lvl7pPr>
            <a:lvl8pPr>
              <a:defRPr sz="9100"/>
            </a:lvl8pPr>
            <a:lvl9pPr>
              <a:defRPr sz="9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1514000" y="8958084"/>
            <a:ext cx="9961903" cy="29282223"/>
          </a:xfrm>
        </p:spPr>
        <p:txBody>
          <a:bodyPr/>
          <a:lstStyle>
            <a:lvl1pPr marL="0" indent="0">
              <a:buNone/>
              <a:defRPr sz="6400"/>
            </a:lvl1pPr>
            <a:lvl2pPr marL="2088215" indent="0">
              <a:buNone/>
              <a:defRPr sz="5500"/>
            </a:lvl2pPr>
            <a:lvl3pPr marL="4176431" indent="0">
              <a:buNone/>
              <a:defRPr sz="4600"/>
            </a:lvl3pPr>
            <a:lvl4pPr marL="6264646" indent="0">
              <a:buNone/>
              <a:defRPr sz="4100"/>
            </a:lvl4pPr>
            <a:lvl5pPr marL="8352861" indent="0">
              <a:buNone/>
              <a:defRPr sz="4100"/>
            </a:lvl5pPr>
            <a:lvl6pPr marL="10441076" indent="0">
              <a:buNone/>
              <a:defRPr sz="4100"/>
            </a:lvl6pPr>
            <a:lvl7pPr marL="12529292" indent="0">
              <a:buNone/>
              <a:defRPr sz="4100"/>
            </a:lvl7pPr>
            <a:lvl8pPr marL="14617507" indent="0">
              <a:buNone/>
              <a:defRPr sz="4100"/>
            </a:lvl8pPr>
            <a:lvl9pPr marL="16705722" indent="0">
              <a:buNone/>
              <a:defRPr sz="41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95D4DF82-D782-4B9B-8C48-2C071751734D}" type="datetimeFigureOut">
              <a:rPr lang="en-US"/>
              <a:pPr>
                <a:defRPr/>
              </a:pPr>
              <a:t>3/5/2010</a:t>
            </a:fld>
            <a:endParaRPr lang="en-GB" dirty="0"/>
          </a:p>
        </p:txBody>
      </p:sp>
      <p:sp>
        <p:nvSpPr>
          <p:cNvPr id="6" name="Footer Placeholder 4"/>
          <p:cNvSpPr>
            <a:spLocks noGrp="1"/>
          </p:cNvSpPr>
          <p:nvPr>
            <p:ph type="ftr" sz="quarter" idx="11"/>
          </p:nvPr>
        </p:nvSpPr>
        <p:spPr/>
        <p:txBody>
          <a:bodyPr/>
          <a:lstStyle>
            <a:lvl1pPr>
              <a:defRPr/>
            </a:lvl1pPr>
          </a:lstStyle>
          <a:p>
            <a:pPr>
              <a:defRPr/>
            </a:pPr>
            <a:endParaRPr lang="en-GB" dirty="0"/>
          </a:p>
        </p:txBody>
      </p:sp>
      <p:sp>
        <p:nvSpPr>
          <p:cNvPr id="7" name="Slide Number Placeholder 5"/>
          <p:cNvSpPr>
            <a:spLocks noGrp="1"/>
          </p:cNvSpPr>
          <p:nvPr>
            <p:ph type="sldNum" sz="quarter" idx="12"/>
          </p:nvPr>
        </p:nvSpPr>
        <p:spPr/>
        <p:txBody>
          <a:bodyPr/>
          <a:lstStyle>
            <a:lvl1pPr>
              <a:defRPr/>
            </a:lvl1pPr>
          </a:lstStyle>
          <a:p>
            <a:pPr>
              <a:defRPr/>
            </a:pPr>
            <a:fld id="{87D4C8DC-B130-4779-9225-6C1A6BAA6CE4}" type="slidenum">
              <a:rPr lang="en-GB"/>
              <a:pPr>
                <a:defRPr/>
              </a:pPr>
              <a:t>‹#›</a:t>
            </a:fld>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5087" y="29965968"/>
            <a:ext cx="18167985" cy="3537652"/>
          </a:xfrm>
        </p:spPr>
        <p:txBody>
          <a:bodyPr anchor="b"/>
          <a:lstStyle>
            <a:lvl1pPr algn="l">
              <a:defRPr sz="9100" b="1"/>
            </a:lvl1pPr>
          </a:lstStyle>
          <a:p>
            <a:r>
              <a:rPr lang="en-US" smtClean="0"/>
              <a:t>Click to edit Master title style</a:t>
            </a:r>
            <a:endParaRPr lang="en-GB"/>
          </a:p>
        </p:txBody>
      </p:sp>
      <p:sp>
        <p:nvSpPr>
          <p:cNvPr id="3" name="Picture Placeholder 2"/>
          <p:cNvSpPr>
            <a:spLocks noGrp="1"/>
          </p:cNvSpPr>
          <p:nvPr>
            <p:ph type="pic" idx="1"/>
          </p:nvPr>
        </p:nvSpPr>
        <p:spPr>
          <a:xfrm>
            <a:off x="5935087" y="3825021"/>
            <a:ext cx="18167985" cy="25685115"/>
          </a:xfrm>
        </p:spPr>
        <p:txBody>
          <a:bodyPr rtlCol="0">
            <a:normAutofit/>
          </a:bodyPr>
          <a:lstStyle>
            <a:lvl1pPr marL="0" indent="0">
              <a:buNone/>
              <a:defRPr sz="14600"/>
            </a:lvl1pPr>
            <a:lvl2pPr marL="2088215" indent="0">
              <a:buNone/>
              <a:defRPr sz="12800"/>
            </a:lvl2pPr>
            <a:lvl3pPr marL="4176431" indent="0">
              <a:buNone/>
              <a:defRPr sz="11000"/>
            </a:lvl3pPr>
            <a:lvl4pPr marL="6264646" indent="0">
              <a:buNone/>
              <a:defRPr sz="9100"/>
            </a:lvl4pPr>
            <a:lvl5pPr marL="8352861" indent="0">
              <a:buNone/>
              <a:defRPr sz="9100"/>
            </a:lvl5pPr>
            <a:lvl6pPr marL="10441076" indent="0">
              <a:buNone/>
              <a:defRPr sz="9100"/>
            </a:lvl6pPr>
            <a:lvl7pPr marL="12529292" indent="0">
              <a:buNone/>
              <a:defRPr sz="9100"/>
            </a:lvl7pPr>
            <a:lvl8pPr marL="14617507" indent="0">
              <a:buNone/>
              <a:defRPr sz="9100"/>
            </a:lvl8pPr>
            <a:lvl9pPr marL="16705722" indent="0">
              <a:buNone/>
              <a:defRPr sz="9100"/>
            </a:lvl9pPr>
          </a:lstStyle>
          <a:p>
            <a:pPr lvl="0"/>
            <a:endParaRPr lang="en-GB" noProof="0" dirty="0"/>
          </a:p>
        </p:txBody>
      </p:sp>
      <p:sp>
        <p:nvSpPr>
          <p:cNvPr id="4" name="Text Placeholder 3"/>
          <p:cNvSpPr>
            <a:spLocks noGrp="1"/>
          </p:cNvSpPr>
          <p:nvPr>
            <p:ph type="body" sz="half" idx="2"/>
          </p:nvPr>
        </p:nvSpPr>
        <p:spPr>
          <a:xfrm>
            <a:off x="5935087" y="33503620"/>
            <a:ext cx="18167985" cy="5024053"/>
          </a:xfrm>
        </p:spPr>
        <p:txBody>
          <a:bodyPr/>
          <a:lstStyle>
            <a:lvl1pPr marL="0" indent="0">
              <a:buNone/>
              <a:defRPr sz="6400"/>
            </a:lvl1pPr>
            <a:lvl2pPr marL="2088215" indent="0">
              <a:buNone/>
              <a:defRPr sz="5500"/>
            </a:lvl2pPr>
            <a:lvl3pPr marL="4176431" indent="0">
              <a:buNone/>
              <a:defRPr sz="4600"/>
            </a:lvl3pPr>
            <a:lvl4pPr marL="6264646" indent="0">
              <a:buNone/>
              <a:defRPr sz="4100"/>
            </a:lvl4pPr>
            <a:lvl5pPr marL="8352861" indent="0">
              <a:buNone/>
              <a:defRPr sz="4100"/>
            </a:lvl5pPr>
            <a:lvl6pPr marL="10441076" indent="0">
              <a:buNone/>
              <a:defRPr sz="4100"/>
            </a:lvl6pPr>
            <a:lvl7pPr marL="12529292" indent="0">
              <a:buNone/>
              <a:defRPr sz="4100"/>
            </a:lvl7pPr>
            <a:lvl8pPr marL="14617507" indent="0">
              <a:buNone/>
              <a:defRPr sz="4100"/>
            </a:lvl8pPr>
            <a:lvl9pPr marL="16705722" indent="0">
              <a:buNone/>
              <a:defRPr sz="41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40753CF-E555-4C53-A02A-169D72B8219C}" type="datetimeFigureOut">
              <a:rPr lang="en-US"/>
              <a:pPr>
                <a:defRPr/>
              </a:pPr>
              <a:t>3/5/2010</a:t>
            </a:fld>
            <a:endParaRPr lang="en-GB" dirty="0"/>
          </a:p>
        </p:txBody>
      </p:sp>
      <p:sp>
        <p:nvSpPr>
          <p:cNvPr id="6" name="Footer Placeholder 4"/>
          <p:cNvSpPr>
            <a:spLocks noGrp="1"/>
          </p:cNvSpPr>
          <p:nvPr>
            <p:ph type="ftr" sz="quarter" idx="11"/>
          </p:nvPr>
        </p:nvSpPr>
        <p:spPr/>
        <p:txBody>
          <a:bodyPr/>
          <a:lstStyle>
            <a:lvl1pPr>
              <a:defRPr/>
            </a:lvl1pPr>
          </a:lstStyle>
          <a:p>
            <a:pPr>
              <a:defRPr/>
            </a:pPr>
            <a:endParaRPr lang="en-GB" dirty="0"/>
          </a:p>
        </p:txBody>
      </p:sp>
      <p:sp>
        <p:nvSpPr>
          <p:cNvPr id="7" name="Slide Number Placeholder 5"/>
          <p:cNvSpPr>
            <a:spLocks noGrp="1"/>
          </p:cNvSpPr>
          <p:nvPr>
            <p:ph type="sldNum" sz="quarter" idx="12"/>
          </p:nvPr>
        </p:nvSpPr>
        <p:spPr/>
        <p:txBody>
          <a:bodyPr/>
          <a:lstStyle>
            <a:lvl1pPr>
              <a:defRPr/>
            </a:lvl1pPr>
          </a:lstStyle>
          <a:p>
            <a:pPr>
              <a:defRPr/>
            </a:pPr>
            <a:fld id="{113D5FF5-D040-4E50-8A79-DE5DAF8C5124}" type="slidenum">
              <a:rPr lang="en-GB"/>
              <a:pPr>
                <a:defRPr/>
              </a:pPr>
              <a:t>‹#›</a:t>
            </a:fld>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15362" name="Title Placeholder 1"/>
          <p:cNvSpPr>
            <a:spLocks noGrp="1"/>
          </p:cNvSpPr>
          <p:nvPr>
            <p:ph type="title"/>
          </p:nvPr>
        </p:nvSpPr>
        <p:spPr bwMode="auto">
          <a:xfrm>
            <a:off x="1514475" y="1714500"/>
            <a:ext cx="27251025" cy="7134225"/>
          </a:xfrm>
          <a:prstGeom prst="rect">
            <a:avLst/>
          </a:prstGeom>
          <a:noFill/>
          <a:ln w="9525">
            <a:noFill/>
            <a:miter lim="800000"/>
            <a:headEnd/>
            <a:tailEnd/>
          </a:ln>
        </p:spPr>
        <p:txBody>
          <a:bodyPr vert="horz" wrap="square" lIns="417643" tIns="208822" rIns="417643" bIns="208822" numCol="1" anchor="ctr" anchorCtr="0" compatLnSpc="1">
            <a:prstTxWarp prst="textNoShape">
              <a:avLst/>
            </a:prstTxWarp>
          </a:bodyPr>
          <a:lstStyle/>
          <a:p>
            <a:pPr lvl="0"/>
            <a:r>
              <a:rPr lang="en-US" smtClean="0"/>
              <a:t>Click to edit Master title style</a:t>
            </a:r>
            <a:endParaRPr lang="en-GB" smtClean="0"/>
          </a:p>
        </p:txBody>
      </p:sp>
      <p:sp>
        <p:nvSpPr>
          <p:cNvPr id="15363" name="Text Placeholder 2"/>
          <p:cNvSpPr>
            <a:spLocks noGrp="1"/>
          </p:cNvSpPr>
          <p:nvPr>
            <p:ph type="body" idx="1"/>
          </p:nvPr>
        </p:nvSpPr>
        <p:spPr bwMode="auto">
          <a:xfrm>
            <a:off x="1514475" y="9988550"/>
            <a:ext cx="27251025" cy="28251150"/>
          </a:xfrm>
          <a:prstGeom prst="rect">
            <a:avLst/>
          </a:prstGeom>
          <a:noFill/>
          <a:ln w="9525">
            <a:noFill/>
            <a:miter lim="800000"/>
            <a:headEnd/>
            <a:tailEnd/>
          </a:ln>
        </p:spPr>
        <p:txBody>
          <a:bodyPr vert="horz" wrap="square" lIns="417643" tIns="208822" rIns="417643" bIns="208822"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4" name="Date Placeholder 3"/>
          <p:cNvSpPr>
            <a:spLocks noGrp="1"/>
          </p:cNvSpPr>
          <p:nvPr>
            <p:ph type="dt" sz="half" idx="2"/>
          </p:nvPr>
        </p:nvSpPr>
        <p:spPr>
          <a:xfrm>
            <a:off x="1514475" y="39676388"/>
            <a:ext cx="7064375" cy="2279650"/>
          </a:xfrm>
          <a:prstGeom prst="rect">
            <a:avLst/>
          </a:prstGeom>
        </p:spPr>
        <p:txBody>
          <a:bodyPr vert="horz" lIns="417643" tIns="208822" rIns="417643" bIns="208822" rtlCol="0" anchor="ctr"/>
          <a:lstStyle>
            <a:lvl1pPr algn="l" defTabSz="4176431" fontAlgn="auto">
              <a:spcBef>
                <a:spcPts val="0"/>
              </a:spcBef>
              <a:spcAft>
                <a:spcPts val="0"/>
              </a:spcAft>
              <a:defRPr sz="5500" smtClean="0">
                <a:solidFill>
                  <a:schemeClr val="tx1">
                    <a:tint val="75000"/>
                  </a:schemeClr>
                </a:solidFill>
                <a:latin typeface="+mn-lt"/>
              </a:defRPr>
            </a:lvl1pPr>
          </a:lstStyle>
          <a:p>
            <a:pPr>
              <a:defRPr/>
            </a:pPr>
            <a:fld id="{EB200363-99C1-48D3-957C-784236A55B28}" type="datetimeFigureOut">
              <a:rPr lang="en-US"/>
              <a:pPr>
                <a:defRPr/>
              </a:pPr>
              <a:t>3/5/2010</a:t>
            </a:fld>
            <a:endParaRPr lang="en-GB" dirty="0"/>
          </a:p>
        </p:txBody>
      </p:sp>
      <p:sp>
        <p:nvSpPr>
          <p:cNvPr id="5" name="Footer Placeholder 4"/>
          <p:cNvSpPr>
            <a:spLocks noGrp="1"/>
          </p:cNvSpPr>
          <p:nvPr>
            <p:ph type="ftr" sz="quarter" idx="3"/>
          </p:nvPr>
        </p:nvSpPr>
        <p:spPr>
          <a:xfrm>
            <a:off x="10345738" y="39676388"/>
            <a:ext cx="9588500" cy="2279650"/>
          </a:xfrm>
          <a:prstGeom prst="rect">
            <a:avLst/>
          </a:prstGeom>
        </p:spPr>
        <p:txBody>
          <a:bodyPr vert="horz" lIns="417643" tIns="208822" rIns="417643" bIns="208822" rtlCol="0" anchor="ctr"/>
          <a:lstStyle>
            <a:lvl1pPr algn="ctr" defTabSz="4176431" fontAlgn="auto">
              <a:spcBef>
                <a:spcPts val="0"/>
              </a:spcBef>
              <a:spcAft>
                <a:spcPts val="0"/>
              </a:spcAft>
              <a:defRPr sz="5500">
                <a:solidFill>
                  <a:schemeClr val="tx1">
                    <a:tint val="75000"/>
                  </a:schemeClr>
                </a:solidFill>
                <a:latin typeface="+mn-lt"/>
              </a:defRPr>
            </a:lvl1pPr>
          </a:lstStyle>
          <a:p>
            <a:pPr>
              <a:defRPr/>
            </a:pPr>
            <a:endParaRPr lang="en-GB" dirty="0"/>
          </a:p>
        </p:txBody>
      </p:sp>
      <p:sp>
        <p:nvSpPr>
          <p:cNvPr id="6" name="Slide Number Placeholder 5"/>
          <p:cNvSpPr>
            <a:spLocks noGrp="1"/>
          </p:cNvSpPr>
          <p:nvPr>
            <p:ph type="sldNum" sz="quarter" idx="4"/>
          </p:nvPr>
        </p:nvSpPr>
        <p:spPr>
          <a:xfrm>
            <a:off x="21701125" y="39676388"/>
            <a:ext cx="7064375" cy="2279650"/>
          </a:xfrm>
          <a:prstGeom prst="rect">
            <a:avLst/>
          </a:prstGeom>
        </p:spPr>
        <p:txBody>
          <a:bodyPr vert="horz" lIns="417643" tIns="208822" rIns="417643" bIns="208822" rtlCol="0" anchor="ctr"/>
          <a:lstStyle>
            <a:lvl1pPr algn="r" defTabSz="4176431" fontAlgn="auto">
              <a:spcBef>
                <a:spcPts val="0"/>
              </a:spcBef>
              <a:spcAft>
                <a:spcPts val="0"/>
              </a:spcAft>
              <a:defRPr sz="5500" smtClean="0">
                <a:solidFill>
                  <a:schemeClr val="tx1">
                    <a:tint val="75000"/>
                  </a:schemeClr>
                </a:solidFill>
                <a:latin typeface="+mn-lt"/>
              </a:defRPr>
            </a:lvl1pPr>
          </a:lstStyle>
          <a:p>
            <a:pPr>
              <a:defRPr/>
            </a:pPr>
            <a:fld id="{01B6AB5D-D0EB-4F1F-A024-257B888CCACC}" type="slidenum">
              <a:rPr lang="en-GB"/>
              <a:pPr>
                <a:defRPr/>
              </a:pPr>
              <a:t>‹#›</a:t>
            </a:fld>
            <a:endParaRPr lang="en-GB" dirty="0"/>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defTabSz="4175125" rtl="0" fontAlgn="base">
        <a:spcBef>
          <a:spcPct val="0"/>
        </a:spcBef>
        <a:spcAft>
          <a:spcPct val="0"/>
        </a:spcAft>
        <a:defRPr sz="20100" kern="1200">
          <a:solidFill>
            <a:schemeClr val="tx1"/>
          </a:solidFill>
          <a:latin typeface="+mj-lt"/>
          <a:ea typeface="+mj-ea"/>
          <a:cs typeface="+mj-cs"/>
        </a:defRPr>
      </a:lvl1pPr>
      <a:lvl2pPr algn="ctr" defTabSz="4175125" rtl="0" fontAlgn="base">
        <a:spcBef>
          <a:spcPct val="0"/>
        </a:spcBef>
        <a:spcAft>
          <a:spcPct val="0"/>
        </a:spcAft>
        <a:defRPr sz="20100">
          <a:solidFill>
            <a:schemeClr val="tx1"/>
          </a:solidFill>
          <a:latin typeface="Calibri" pitchFamily="34" charset="0"/>
        </a:defRPr>
      </a:lvl2pPr>
      <a:lvl3pPr algn="ctr" defTabSz="4175125" rtl="0" fontAlgn="base">
        <a:spcBef>
          <a:spcPct val="0"/>
        </a:spcBef>
        <a:spcAft>
          <a:spcPct val="0"/>
        </a:spcAft>
        <a:defRPr sz="20100">
          <a:solidFill>
            <a:schemeClr val="tx1"/>
          </a:solidFill>
          <a:latin typeface="Calibri" pitchFamily="34" charset="0"/>
        </a:defRPr>
      </a:lvl3pPr>
      <a:lvl4pPr algn="ctr" defTabSz="4175125" rtl="0" fontAlgn="base">
        <a:spcBef>
          <a:spcPct val="0"/>
        </a:spcBef>
        <a:spcAft>
          <a:spcPct val="0"/>
        </a:spcAft>
        <a:defRPr sz="20100">
          <a:solidFill>
            <a:schemeClr val="tx1"/>
          </a:solidFill>
          <a:latin typeface="Calibri" pitchFamily="34" charset="0"/>
        </a:defRPr>
      </a:lvl4pPr>
      <a:lvl5pPr algn="ctr" defTabSz="4175125" rtl="0" fontAlgn="base">
        <a:spcBef>
          <a:spcPct val="0"/>
        </a:spcBef>
        <a:spcAft>
          <a:spcPct val="0"/>
        </a:spcAft>
        <a:defRPr sz="20100">
          <a:solidFill>
            <a:schemeClr val="tx1"/>
          </a:solidFill>
          <a:latin typeface="Calibri" pitchFamily="34" charset="0"/>
        </a:defRPr>
      </a:lvl5pPr>
      <a:lvl6pPr marL="457200" algn="ctr" defTabSz="4175125" rtl="0" fontAlgn="base">
        <a:spcBef>
          <a:spcPct val="0"/>
        </a:spcBef>
        <a:spcAft>
          <a:spcPct val="0"/>
        </a:spcAft>
        <a:defRPr sz="20100">
          <a:solidFill>
            <a:schemeClr val="tx1"/>
          </a:solidFill>
          <a:latin typeface="Calibri" pitchFamily="34" charset="0"/>
        </a:defRPr>
      </a:lvl6pPr>
      <a:lvl7pPr marL="914400" algn="ctr" defTabSz="4175125" rtl="0" fontAlgn="base">
        <a:spcBef>
          <a:spcPct val="0"/>
        </a:spcBef>
        <a:spcAft>
          <a:spcPct val="0"/>
        </a:spcAft>
        <a:defRPr sz="20100">
          <a:solidFill>
            <a:schemeClr val="tx1"/>
          </a:solidFill>
          <a:latin typeface="Calibri" pitchFamily="34" charset="0"/>
        </a:defRPr>
      </a:lvl7pPr>
      <a:lvl8pPr marL="1371600" algn="ctr" defTabSz="4175125" rtl="0" fontAlgn="base">
        <a:spcBef>
          <a:spcPct val="0"/>
        </a:spcBef>
        <a:spcAft>
          <a:spcPct val="0"/>
        </a:spcAft>
        <a:defRPr sz="20100">
          <a:solidFill>
            <a:schemeClr val="tx1"/>
          </a:solidFill>
          <a:latin typeface="Calibri" pitchFamily="34" charset="0"/>
        </a:defRPr>
      </a:lvl8pPr>
      <a:lvl9pPr marL="1828800" algn="ctr" defTabSz="4175125" rtl="0" fontAlgn="base">
        <a:spcBef>
          <a:spcPct val="0"/>
        </a:spcBef>
        <a:spcAft>
          <a:spcPct val="0"/>
        </a:spcAft>
        <a:defRPr sz="20100">
          <a:solidFill>
            <a:schemeClr val="tx1"/>
          </a:solidFill>
          <a:latin typeface="Calibri" pitchFamily="34" charset="0"/>
        </a:defRPr>
      </a:lvl9pPr>
    </p:titleStyle>
    <p:bodyStyle>
      <a:lvl1pPr marL="1565275" indent="-1565275" algn="l" defTabSz="4175125" rtl="0" fontAlgn="base">
        <a:spcBef>
          <a:spcPct val="20000"/>
        </a:spcBef>
        <a:spcAft>
          <a:spcPct val="0"/>
        </a:spcAft>
        <a:buFont typeface="Arial" charset="0"/>
        <a:buChar char="•"/>
        <a:defRPr sz="14600" kern="1200">
          <a:solidFill>
            <a:schemeClr val="tx1"/>
          </a:solidFill>
          <a:latin typeface="+mn-lt"/>
          <a:ea typeface="+mn-ea"/>
          <a:cs typeface="+mn-cs"/>
        </a:defRPr>
      </a:lvl1pPr>
      <a:lvl2pPr marL="3392488" indent="-1304925" algn="l" defTabSz="4175125" rtl="0" fontAlgn="base">
        <a:spcBef>
          <a:spcPct val="20000"/>
        </a:spcBef>
        <a:spcAft>
          <a:spcPct val="0"/>
        </a:spcAft>
        <a:buFont typeface="Arial" charset="0"/>
        <a:buChar char="–"/>
        <a:defRPr sz="12800" kern="1200">
          <a:solidFill>
            <a:schemeClr val="tx1"/>
          </a:solidFill>
          <a:latin typeface="+mn-lt"/>
          <a:ea typeface="+mn-ea"/>
          <a:cs typeface="+mn-cs"/>
        </a:defRPr>
      </a:lvl2pPr>
      <a:lvl3pPr marL="5219700" indent="-1042988" algn="l" defTabSz="4175125" rtl="0" fontAlgn="base">
        <a:spcBef>
          <a:spcPct val="20000"/>
        </a:spcBef>
        <a:spcAft>
          <a:spcPct val="0"/>
        </a:spcAft>
        <a:buFont typeface="Arial" charset="0"/>
        <a:buChar char="•"/>
        <a:defRPr sz="11000" kern="1200">
          <a:solidFill>
            <a:schemeClr val="tx1"/>
          </a:solidFill>
          <a:latin typeface="+mn-lt"/>
          <a:ea typeface="+mn-ea"/>
          <a:cs typeface="+mn-cs"/>
        </a:defRPr>
      </a:lvl3pPr>
      <a:lvl4pPr marL="7307263" indent="-1042988" algn="l" defTabSz="4175125" rtl="0" fontAlgn="base">
        <a:spcBef>
          <a:spcPct val="20000"/>
        </a:spcBef>
        <a:spcAft>
          <a:spcPct val="0"/>
        </a:spcAft>
        <a:buFont typeface="Arial" charset="0"/>
        <a:buChar char="–"/>
        <a:defRPr sz="9100" kern="1200">
          <a:solidFill>
            <a:schemeClr val="tx1"/>
          </a:solidFill>
          <a:latin typeface="+mn-lt"/>
          <a:ea typeface="+mn-ea"/>
          <a:cs typeface="+mn-cs"/>
        </a:defRPr>
      </a:lvl4pPr>
      <a:lvl5pPr marL="9396413" indent="-1042988" algn="l" defTabSz="4175125" rtl="0" fontAlgn="base">
        <a:spcBef>
          <a:spcPct val="20000"/>
        </a:spcBef>
        <a:spcAft>
          <a:spcPct val="0"/>
        </a:spcAft>
        <a:buFont typeface="Arial" charset="0"/>
        <a:buChar char="»"/>
        <a:defRPr sz="9100" kern="1200">
          <a:solidFill>
            <a:schemeClr val="tx1"/>
          </a:solidFill>
          <a:latin typeface="+mn-lt"/>
          <a:ea typeface="+mn-ea"/>
          <a:cs typeface="+mn-cs"/>
        </a:defRPr>
      </a:lvl5pPr>
      <a:lvl6pPr marL="11485184" indent="-1044108" algn="l" defTabSz="4176431" rtl="0" eaLnBrk="1" latinLnBrk="0" hangingPunct="1">
        <a:spcBef>
          <a:spcPct val="20000"/>
        </a:spcBef>
        <a:buFont typeface="Arial" pitchFamily="34" charset="0"/>
        <a:buChar char="•"/>
        <a:defRPr sz="9100" kern="1200">
          <a:solidFill>
            <a:schemeClr val="tx1"/>
          </a:solidFill>
          <a:latin typeface="+mn-lt"/>
          <a:ea typeface="+mn-ea"/>
          <a:cs typeface="+mn-cs"/>
        </a:defRPr>
      </a:lvl6pPr>
      <a:lvl7pPr marL="13573399" indent="-1044108" algn="l" defTabSz="4176431" rtl="0" eaLnBrk="1" latinLnBrk="0" hangingPunct="1">
        <a:spcBef>
          <a:spcPct val="20000"/>
        </a:spcBef>
        <a:buFont typeface="Arial" pitchFamily="34" charset="0"/>
        <a:buChar char="•"/>
        <a:defRPr sz="9100" kern="1200">
          <a:solidFill>
            <a:schemeClr val="tx1"/>
          </a:solidFill>
          <a:latin typeface="+mn-lt"/>
          <a:ea typeface="+mn-ea"/>
          <a:cs typeface="+mn-cs"/>
        </a:defRPr>
      </a:lvl7pPr>
      <a:lvl8pPr marL="15661615" indent="-1044108" algn="l" defTabSz="4176431" rtl="0" eaLnBrk="1" latinLnBrk="0" hangingPunct="1">
        <a:spcBef>
          <a:spcPct val="20000"/>
        </a:spcBef>
        <a:buFont typeface="Arial" pitchFamily="34" charset="0"/>
        <a:buChar char="•"/>
        <a:defRPr sz="9100" kern="1200">
          <a:solidFill>
            <a:schemeClr val="tx1"/>
          </a:solidFill>
          <a:latin typeface="+mn-lt"/>
          <a:ea typeface="+mn-ea"/>
          <a:cs typeface="+mn-cs"/>
        </a:defRPr>
      </a:lvl8pPr>
      <a:lvl9pPr marL="17749830" indent="-1044108" algn="l" defTabSz="4176431" rtl="0" eaLnBrk="1" latinLnBrk="0" hangingPunct="1">
        <a:spcBef>
          <a:spcPct val="20000"/>
        </a:spcBef>
        <a:buFont typeface="Arial" pitchFamily="34" charset="0"/>
        <a:buChar char="•"/>
        <a:defRPr sz="9100" kern="1200">
          <a:solidFill>
            <a:schemeClr val="tx1"/>
          </a:solidFill>
          <a:latin typeface="+mn-lt"/>
          <a:ea typeface="+mn-ea"/>
          <a:cs typeface="+mn-cs"/>
        </a:defRPr>
      </a:lvl9pPr>
    </p:bodyStyle>
    <p:otherStyle>
      <a:defPPr>
        <a:defRPr lang="en-US"/>
      </a:defPPr>
      <a:lvl1pPr marL="0" algn="l" defTabSz="4176431" rtl="0" eaLnBrk="1" latinLnBrk="0" hangingPunct="1">
        <a:defRPr sz="8200" kern="1200">
          <a:solidFill>
            <a:schemeClr val="tx1"/>
          </a:solidFill>
          <a:latin typeface="+mn-lt"/>
          <a:ea typeface="+mn-ea"/>
          <a:cs typeface="+mn-cs"/>
        </a:defRPr>
      </a:lvl1pPr>
      <a:lvl2pPr marL="2088215" algn="l" defTabSz="4176431" rtl="0" eaLnBrk="1" latinLnBrk="0" hangingPunct="1">
        <a:defRPr sz="8200" kern="1200">
          <a:solidFill>
            <a:schemeClr val="tx1"/>
          </a:solidFill>
          <a:latin typeface="+mn-lt"/>
          <a:ea typeface="+mn-ea"/>
          <a:cs typeface="+mn-cs"/>
        </a:defRPr>
      </a:lvl2pPr>
      <a:lvl3pPr marL="4176431" algn="l" defTabSz="4176431" rtl="0" eaLnBrk="1" latinLnBrk="0" hangingPunct="1">
        <a:defRPr sz="8200" kern="1200">
          <a:solidFill>
            <a:schemeClr val="tx1"/>
          </a:solidFill>
          <a:latin typeface="+mn-lt"/>
          <a:ea typeface="+mn-ea"/>
          <a:cs typeface="+mn-cs"/>
        </a:defRPr>
      </a:lvl3pPr>
      <a:lvl4pPr marL="6264646" algn="l" defTabSz="4176431" rtl="0" eaLnBrk="1" latinLnBrk="0" hangingPunct="1">
        <a:defRPr sz="8200" kern="1200">
          <a:solidFill>
            <a:schemeClr val="tx1"/>
          </a:solidFill>
          <a:latin typeface="+mn-lt"/>
          <a:ea typeface="+mn-ea"/>
          <a:cs typeface="+mn-cs"/>
        </a:defRPr>
      </a:lvl4pPr>
      <a:lvl5pPr marL="8352861" algn="l" defTabSz="4176431" rtl="0" eaLnBrk="1" latinLnBrk="0" hangingPunct="1">
        <a:defRPr sz="8200" kern="1200">
          <a:solidFill>
            <a:schemeClr val="tx1"/>
          </a:solidFill>
          <a:latin typeface="+mn-lt"/>
          <a:ea typeface="+mn-ea"/>
          <a:cs typeface="+mn-cs"/>
        </a:defRPr>
      </a:lvl5pPr>
      <a:lvl6pPr marL="10441076" algn="l" defTabSz="4176431" rtl="0" eaLnBrk="1" latinLnBrk="0" hangingPunct="1">
        <a:defRPr sz="8200" kern="1200">
          <a:solidFill>
            <a:schemeClr val="tx1"/>
          </a:solidFill>
          <a:latin typeface="+mn-lt"/>
          <a:ea typeface="+mn-ea"/>
          <a:cs typeface="+mn-cs"/>
        </a:defRPr>
      </a:lvl6pPr>
      <a:lvl7pPr marL="12529292" algn="l" defTabSz="4176431" rtl="0" eaLnBrk="1" latinLnBrk="0" hangingPunct="1">
        <a:defRPr sz="8200" kern="1200">
          <a:solidFill>
            <a:schemeClr val="tx1"/>
          </a:solidFill>
          <a:latin typeface="+mn-lt"/>
          <a:ea typeface="+mn-ea"/>
          <a:cs typeface="+mn-cs"/>
        </a:defRPr>
      </a:lvl7pPr>
      <a:lvl8pPr marL="14617507" algn="l" defTabSz="4176431" rtl="0" eaLnBrk="1" latinLnBrk="0" hangingPunct="1">
        <a:defRPr sz="8200" kern="1200">
          <a:solidFill>
            <a:schemeClr val="tx1"/>
          </a:solidFill>
          <a:latin typeface="+mn-lt"/>
          <a:ea typeface="+mn-ea"/>
          <a:cs typeface="+mn-cs"/>
        </a:defRPr>
      </a:lvl8pPr>
      <a:lvl9pPr marL="16705722" algn="l" defTabSz="4176431" rtl="0" eaLnBrk="1" latinLnBrk="0" hangingPunct="1">
        <a:defRPr sz="8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18" Type="http://schemas.openxmlformats.org/officeDocument/2006/relationships/image" Target="../media/image17.jpeg"/><Relationship Id="rId3" Type="http://schemas.openxmlformats.org/officeDocument/2006/relationships/image" Target="../media/image2.jpeg"/><Relationship Id="rId7" Type="http://schemas.openxmlformats.org/officeDocument/2006/relationships/image" Target="../media/image6.jpeg"/><Relationship Id="rId12" Type="http://schemas.openxmlformats.org/officeDocument/2006/relationships/image" Target="../media/image11.png"/><Relationship Id="rId17" Type="http://schemas.openxmlformats.org/officeDocument/2006/relationships/image" Target="../media/image16.png"/><Relationship Id="rId2" Type="http://schemas.openxmlformats.org/officeDocument/2006/relationships/notesSlide" Target="../notesSlides/notesSlide1.xml"/><Relationship Id="rId16" Type="http://schemas.openxmlformats.org/officeDocument/2006/relationships/image" Target="../media/image15.pn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image" Target="../media/image14.png"/><Relationship Id="rId10" Type="http://schemas.openxmlformats.org/officeDocument/2006/relationships/image" Target="../media/image9.png"/><Relationship Id="rId19" Type="http://schemas.openxmlformats.org/officeDocument/2006/relationships/image" Target="../media/image18.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AutoShape 122"/>
          <p:cNvSpPr>
            <a:spLocks noChangeArrowheads="1"/>
          </p:cNvSpPr>
          <p:nvPr/>
        </p:nvSpPr>
        <p:spPr bwMode="auto">
          <a:xfrm>
            <a:off x="20712113" y="23348478"/>
            <a:ext cx="9051925" cy="13321480"/>
          </a:xfrm>
          <a:prstGeom prst="roundRect">
            <a:avLst>
              <a:gd name="adj" fmla="val 3342"/>
            </a:avLst>
          </a:prstGeom>
          <a:blipFill dpi="0" rotWithShape="1">
            <a:blip r:embed="rId3" cstate="print">
              <a:alphaModFix amt="0"/>
            </a:blip>
            <a:srcRect/>
            <a:tile tx="0" ty="0" sx="100000" sy="100000" flip="none" algn="tl"/>
          </a:blipFill>
          <a:ln w="28575">
            <a:headEnd/>
            <a:tailEnd/>
          </a:ln>
        </p:spPr>
        <p:style>
          <a:lnRef idx="1">
            <a:schemeClr val="dk1"/>
          </a:lnRef>
          <a:fillRef idx="1002">
            <a:schemeClr val="lt2"/>
          </a:fillRef>
          <a:effectRef idx="1">
            <a:schemeClr val="dk1"/>
          </a:effectRef>
          <a:fontRef idx="minor">
            <a:schemeClr val="dk1"/>
          </a:fontRef>
        </p:style>
        <p:txBody>
          <a:bodyPr wrap="none" lIns="87005" tIns="43503" rIns="87005" bIns="43503" anchor="ctr"/>
          <a:lstStyle/>
          <a:p>
            <a:pPr defTabSz="4176431" fontAlgn="auto">
              <a:spcBef>
                <a:spcPts val="0"/>
              </a:spcBef>
              <a:spcAft>
                <a:spcPts val="0"/>
              </a:spcAft>
              <a:defRPr/>
            </a:pPr>
            <a:endParaRPr lang="en-GB" dirty="0"/>
          </a:p>
        </p:txBody>
      </p:sp>
      <p:sp>
        <p:nvSpPr>
          <p:cNvPr id="120" name="AutoShape 122"/>
          <p:cNvSpPr>
            <a:spLocks noChangeArrowheads="1"/>
          </p:cNvSpPr>
          <p:nvPr/>
        </p:nvSpPr>
        <p:spPr bwMode="auto">
          <a:xfrm>
            <a:off x="10623550" y="10117138"/>
            <a:ext cx="9929813" cy="30711548"/>
          </a:xfrm>
          <a:prstGeom prst="roundRect">
            <a:avLst>
              <a:gd name="adj" fmla="val 3342"/>
            </a:avLst>
          </a:prstGeom>
          <a:blipFill dpi="0" rotWithShape="1">
            <a:blip r:embed="rId3" cstate="print">
              <a:alphaModFix amt="0"/>
            </a:blip>
            <a:srcRect/>
            <a:tile tx="0" ty="0" sx="100000" sy="100000" flip="none" algn="tl"/>
          </a:blipFill>
          <a:ln w="28575">
            <a:headEnd/>
            <a:tailEnd/>
          </a:ln>
        </p:spPr>
        <p:style>
          <a:lnRef idx="1">
            <a:schemeClr val="dk1"/>
          </a:lnRef>
          <a:fillRef idx="1002">
            <a:schemeClr val="lt2"/>
          </a:fillRef>
          <a:effectRef idx="1">
            <a:schemeClr val="dk1"/>
          </a:effectRef>
          <a:fontRef idx="minor">
            <a:schemeClr val="dk1"/>
          </a:fontRef>
        </p:style>
        <p:txBody>
          <a:bodyPr wrap="none" lIns="87005" tIns="43503" rIns="87005" bIns="43503" anchor="ctr"/>
          <a:lstStyle/>
          <a:p>
            <a:pPr defTabSz="4176431" fontAlgn="auto">
              <a:spcBef>
                <a:spcPts val="0"/>
              </a:spcBef>
              <a:spcAft>
                <a:spcPts val="0"/>
              </a:spcAft>
              <a:defRPr/>
            </a:pPr>
            <a:endParaRPr lang="en-GB" dirty="0"/>
          </a:p>
        </p:txBody>
      </p:sp>
      <p:sp>
        <p:nvSpPr>
          <p:cNvPr id="119" name="AutoShape 122"/>
          <p:cNvSpPr>
            <a:spLocks noChangeArrowheads="1"/>
          </p:cNvSpPr>
          <p:nvPr/>
        </p:nvSpPr>
        <p:spPr bwMode="auto">
          <a:xfrm>
            <a:off x="594371" y="27236910"/>
            <a:ext cx="9929812" cy="13609512"/>
          </a:xfrm>
          <a:prstGeom prst="roundRect">
            <a:avLst>
              <a:gd name="adj" fmla="val 3342"/>
            </a:avLst>
          </a:prstGeom>
          <a:blipFill dpi="0" rotWithShape="1">
            <a:blip r:embed="rId3" cstate="print">
              <a:alphaModFix amt="0"/>
            </a:blip>
            <a:srcRect/>
            <a:tile tx="0" ty="0" sx="100000" sy="100000" flip="none" algn="tl"/>
          </a:blipFill>
          <a:ln w="28575">
            <a:headEnd/>
            <a:tailEnd/>
          </a:ln>
        </p:spPr>
        <p:style>
          <a:lnRef idx="1">
            <a:schemeClr val="dk1"/>
          </a:lnRef>
          <a:fillRef idx="1002">
            <a:schemeClr val="lt2"/>
          </a:fillRef>
          <a:effectRef idx="1">
            <a:schemeClr val="dk1"/>
          </a:effectRef>
          <a:fontRef idx="minor">
            <a:schemeClr val="dk1"/>
          </a:fontRef>
        </p:style>
        <p:txBody>
          <a:bodyPr wrap="none" lIns="87005" tIns="43503" rIns="87005" bIns="43503" anchor="ctr"/>
          <a:lstStyle/>
          <a:p>
            <a:pPr defTabSz="4176431" fontAlgn="auto">
              <a:spcBef>
                <a:spcPts val="0"/>
              </a:spcBef>
              <a:spcAft>
                <a:spcPts val="0"/>
              </a:spcAft>
              <a:defRPr/>
            </a:pPr>
            <a:endParaRPr lang="en-GB" dirty="0"/>
          </a:p>
        </p:txBody>
      </p:sp>
      <p:sp>
        <p:nvSpPr>
          <p:cNvPr id="9" name="AutoShape 122"/>
          <p:cNvSpPr>
            <a:spLocks noChangeArrowheads="1"/>
          </p:cNvSpPr>
          <p:nvPr/>
        </p:nvSpPr>
        <p:spPr bwMode="auto">
          <a:xfrm>
            <a:off x="538163" y="10115550"/>
            <a:ext cx="9929812" cy="16977344"/>
          </a:xfrm>
          <a:prstGeom prst="roundRect">
            <a:avLst>
              <a:gd name="adj" fmla="val 3342"/>
            </a:avLst>
          </a:prstGeom>
          <a:blipFill dpi="0" rotWithShape="1">
            <a:blip r:embed="rId3" cstate="print">
              <a:alphaModFix amt="0"/>
            </a:blip>
            <a:srcRect/>
            <a:tile tx="0" ty="0" sx="100000" sy="100000" flip="none" algn="tl"/>
          </a:blipFill>
          <a:ln w="28575">
            <a:headEnd/>
            <a:tailEnd/>
          </a:ln>
        </p:spPr>
        <p:style>
          <a:lnRef idx="1">
            <a:schemeClr val="dk1"/>
          </a:lnRef>
          <a:fillRef idx="1002">
            <a:schemeClr val="lt2"/>
          </a:fillRef>
          <a:effectRef idx="1">
            <a:schemeClr val="dk1"/>
          </a:effectRef>
          <a:fontRef idx="minor">
            <a:schemeClr val="dk1"/>
          </a:fontRef>
        </p:style>
        <p:txBody>
          <a:bodyPr wrap="none" lIns="87005" tIns="43503" rIns="87005" bIns="43503" anchor="ctr"/>
          <a:lstStyle/>
          <a:p>
            <a:pPr defTabSz="4176431" fontAlgn="auto">
              <a:spcBef>
                <a:spcPts val="0"/>
              </a:spcBef>
              <a:spcAft>
                <a:spcPts val="0"/>
              </a:spcAft>
              <a:defRPr/>
            </a:pPr>
            <a:endParaRPr lang="en-GB" dirty="0"/>
          </a:p>
        </p:txBody>
      </p:sp>
      <p:pic>
        <p:nvPicPr>
          <p:cNvPr id="1070" name="Picture 38"/>
          <p:cNvPicPr>
            <a:picLocks noChangeAspect="1" noChangeArrowheads="1"/>
          </p:cNvPicPr>
          <p:nvPr/>
        </p:nvPicPr>
        <p:blipFill>
          <a:blip r:embed="rId4" cstate="print"/>
          <a:srcRect/>
          <a:stretch>
            <a:fillRect/>
          </a:stretch>
        </p:blipFill>
        <p:spPr bwMode="auto">
          <a:xfrm>
            <a:off x="0" y="40978138"/>
            <a:ext cx="30279975" cy="1830387"/>
          </a:xfrm>
          <a:prstGeom prst="rect">
            <a:avLst/>
          </a:prstGeom>
          <a:noFill/>
          <a:ln w="9525">
            <a:noFill/>
            <a:miter lim="800000"/>
            <a:headEnd/>
            <a:tailEnd/>
          </a:ln>
        </p:spPr>
      </p:pic>
      <p:sp>
        <p:nvSpPr>
          <p:cNvPr id="122" name="AutoShape 122"/>
          <p:cNvSpPr>
            <a:spLocks noChangeArrowheads="1"/>
          </p:cNvSpPr>
          <p:nvPr/>
        </p:nvSpPr>
        <p:spPr bwMode="auto">
          <a:xfrm>
            <a:off x="20712113" y="36813974"/>
            <a:ext cx="9051925" cy="2878416"/>
          </a:xfrm>
          <a:prstGeom prst="roundRect">
            <a:avLst>
              <a:gd name="adj" fmla="val 4783"/>
            </a:avLst>
          </a:prstGeom>
          <a:blipFill dpi="0" rotWithShape="1">
            <a:blip r:embed="rId3" cstate="print">
              <a:alphaModFix amt="0"/>
            </a:blip>
            <a:srcRect/>
            <a:tile tx="0" ty="0" sx="100000" sy="100000" flip="none" algn="tl"/>
          </a:blipFill>
          <a:ln w="28575">
            <a:headEnd/>
            <a:tailEnd/>
          </a:ln>
        </p:spPr>
        <p:style>
          <a:lnRef idx="1">
            <a:schemeClr val="dk1"/>
          </a:lnRef>
          <a:fillRef idx="1002">
            <a:schemeClr val="lt2"/>
          </a:fillRef>
          <a:effectRef idx="1">
            <a:schemeClr val="dk1"/>
          </a:effectRef>
          <a:fontRef idx="minor">
            <a:schemeClr val="dk1"/>
          </a:fontRef>
        </p:style>
        <p:txBody>
          <a:bodyPr wrap="none" lIns="87005" tIns="43503" rIns="87005" bIns="43503" anchor="ctr"/>
          <a:lstStyle/>
          <a:p>
            <a:pPr defTabSz="4176431" fontAlgn="auto">
              <a:spcBef>
                <a:spcPts val="0"/>
              </a:spcBef>
              <a:spcAft>
                <a:spcPts val="0"/>
              </a:spcAft>
              <a:defRPr/>
            </a:pPr>
            <a:endParaRPr lang="en-GB" dirty="0"/>
          </a:p>
        </p:txBody>
      </p:sp>
      <p:sp>
        <p:nvSpPr>
          <p:cNvPr id="1052" name="TextBox 108"/>
          <p:cNvSpPr txBox="1">
            <a:spLocks noChangeArrowheads="1"/>
          </p:cNvSpPr>
          <p:nvPr/>
        </p:nvSpPr>
        <p:spPr bwMode="auto">
          <a:xfrm>
            <a:off x="20712113" y="37683294"/>
            <a:ext cx="9051925" cy="1938992"/>
          </a:xfrm>
          <a:prstGeom prst="rect">
            <a:avLst/>
          </a:prstGeom>
          <a:noFill/>
          <a:ln w="9525">
            <a:noFill/>
            <a:miter lim="800000"/>
            <a:headEnd/>
            <a:tailEnd/>
          </a:ln>
        </p:spPr>
        <p:txBody>
          <a:bodyPr lIns="182880" rIns="182880">
            <a:spAutoFit/>
          </a:bodyPr>
          <a:lstStyle/>
          <a:p>
            <a:pPr algn="just"/>
            <a:r>
              <a:rPr lang="en-GB" sz="2400" dirty="0" smtClean="0">
                <a:latin typeface="+mn-lt"/>
              </a:rPr>
              <a:t>We </a:t>
            </a:r>
            <a:r>
              <a:rPr lang="en-GB" sz="2400" dirty="0" smtClean="0">
                <a:latin typeface="+mn-lt"/>
              </a:rPr>
              <a:t>have described the development of a biosensor consisting of a low-loss </a:t>
            </a:r>
            <a:r>
              <a:rPr lang="en-GB" sz="2400" dirty="0" smtClean="0">
                <a:latin typeface="+mn-lt"/>
              </a:rPr>
              <a:t>SAW biosensor, associated interface circuitry and </a:t>
            </a:r>
            <a:r>
              <a:rPr lang="en-GB" sz="2400" dirty="0" smtClean="0">
                <a:latin typeface="+mn-lt"/>
              </a:rPr>
              <a:t>a biological functional layer of HEK293 cells that was deposited and grown on the SAW </a:t>
            </a:r>
            <a:r>
              <a:rPr lang="en-GB" sz="2400" dirty="0" smtClean="0">
                <a:latin typeface="+mn-lt"/>
              </a:rPr>
              <a:t>devices. Work is under way to instantiate this sensor as a fully integrated analogue VLSI system.</a:t>
            </a:r>
            <a:endParaRPr lang="en-GB" sz="2400" dirty="0">
              <a:latin typeface="+mn-lt"/>
            </a:endParaRPr>
          </a:p>
        </p:txBody>
      </p:sp>
      <p:sp>
        <p:nvSpPr>
          <p:cNvPr id="322" name="TextBox 321"/>
          <p:cNvSpPr txBox="1"/>
          <p:nvPr/>
        </p:nvSpPr>
        <p:spPr>
          <a:xfrm>
            <a:off x="20712151" y="36813974"/>
            <a:ext cx="9052560" cy="923330"/>
          </a:xfrm>
          <a:prstGeom prst="rect">
            <a:avLst/>
          </a:prstGeom>
          <a:noFill/>
        </p:spPr>
        <p:txBody>
          <a:bodyPr>
            <a:spAutoFit/>
          </a:bodyPr>
          <a:lstStyle/>
          <a:p>
            <a:pPr algn="ctr" defTabSz="4176431" fontAlgn="auto">
              <a:spcBef>
                <a:spcPts val="0"/>
              </a:spcBef>
              <a:spcAft>
                <a:spcPts val="0"/>
              </a:spcAft>
              <a:defRPr/>
            </a:pPr>
            <a:r>
              <a:rPr lang="en-US" sz="5400" dirty="0">
                <a:ln>
                  <a:solidFill>
                    <a:schemeClr val="tx1"/>
                  </a:solidFill>
                </a:ln>
                <a:solidFill>
                  <a:schemeClr val="accent2"/>
                </a:solidFill>
                <a:latin typeface="+mn-lt"/>
              </a:rPr>
              <a:t>Conclusions and Future work</a:t>
            </a:r>
            <a:endParaRPr lang="en-GB" sz="5400" dirty="0">
              <a:ln>
                <a:solidFill>
                  <a:schemeClr val="tx1"/>
                </a:solidFill>
              </a:ln>
              <a:solidFill>
                <a:schemeClr val="accent2"/>
              </a:solidFill>
              <a:latin typeface="+mn-lt"/>
            </a:endParaRPr>
          </a:p>
        </p:txBody>
      </p:sp>
      <p:sp>
        <p:nvSpPr>
          <p:cNvPr id="317" name="AutoShape 122"/>
          <p:cNvSpPr>
            <a:spLocks noChangeArrowheads="1"/>
          </p:cNvSpPr>
          <p:nvPr/>
        </p:nvSpPr>
        <p:spPr bwMode="auto">
          <a:xfrm>
            <a:off x="20697825" y="10117138"/>
            <a:ext cx="9051925" cy="13087324"/>
          </a:xfrm>
          <a:prstGeom prst="roundRect">
            <a:avLst>
              <a:gd name="adj" fmla="val 3342"/>
            </a:avLst>
          </a:prstGeom>
          <a:blipFill dpi="0" rotWithShape="1">
            <a:blip r:embed="rId3" cstate="print">
              <a:alphaModFix amt="0"/>
            </a:blip>
            <a:srcRect/>
            <a:tile tx="0" ty="0" sx="100000" sy="100000" flip="none" algn="tl"/>
          </a:blipFill>
          <a:ln w="28575">
            <a:headEnd/>
            <a:tailEnd/>
          </a:ln>
        </p:spPr>
        <p:style>
          <a:lnRef idx="1">
            <a:schemeClr val="dk1"/>
          </a:lnRef>
          <a:fillRef idx="1002">
            <a:schemeClr val="lt2"/>
          </a:fillRef>
          <a:effectRef idx="1">
            <a:schemeClr val="dk1"/>
          </a:effectRef>
          <a:fontRef idx="minor">
            <a:schemeClr val="dk1"/>
          </a:fontRef>
        </p:style>
        <p:txBody>
          <a:bodyPr wrap="none" lIns="87005" tIns="43503" rIns="87005" bIns="43503" anchor="ctr"/>
          <a:lstStyle/>
          <a:p>
            <a:pPr defTabSz="4176431" fontAlgn="auto">
              <a:spcBef>
                <a:spcPts val="0"/>
              </a:spcBef>
              <a:spcAft>
                <a:spcPts val="0"/>
              </a:spcAft>
              <a:defRPr/>
            </a:pPr>
            <a:endParaRPr lang="en-GB" dirty="0"/>
          </a:p>
        </p:txBody>
      </p:sp>
      <p:sp>
        <p:nvSpPr>
          <p:cNvPr id="126" name="AutoShape 122"/>
          <p:cNvSpPr>
            <a:spLocks noChangeArrowheads="1"/>
          </p:cNvSpPr>
          <p:nvPr/>
        </p:nvSpPr>
        <p:spPr bwMode="auto">
          <a:xfrm>
            <a:off x="20712113" y="39835138"/>
            <a:ext cx="9051925" cy="993548"/>
          </a:xfrm>
          <a:prstGeom prst="roundRect">
            <a:avLst>
              <a:gd name="adj" fmla="val 20709"/>
            </a:avLst>
          </a:prstGeom>
          <a:blipFill dpi="0" rotWithShape="1">
            <a:blip r:embed="rId3" cstate="print">
              <a:alphaModFix amt="0"/>
            </a:blip>
            <a:srcRect/>
            <a:tile tx="0" ty="0" sx="100000" sy="100000" flip="none" algn="tl"/>
          </a:blipFill>
          <a:ln w="28575">
            <a:headEnd/>
            <a:tailEnd/>
          </a:ln>
        </p:spPr>
        <p:style>
          <a:lnRef idx="1">
            <a:schemeClr val="dk1"/>
          </a:lnRef>
          <a:fillRef idx="1002">
            <a:schemeClr val="lt2"/>
          </a:fillRef>
          <a:effectRef idx="1">
            <a:schemeClr val="dk1"/>
          </a:effectRef>
          <a:fontRef idx="minor">
            <a:schemeClr val="dk1"/>
          </a:fontRef>
        </p:style>
        <p:txBody>
          <a:bodyPr wrap="none" lIns="87005" tIns="43503" rIns="87005" bIns="43503" anchor="ctr"/>
          <a:lstStyle/>
          <a:p>
            <a:pPr defTabSz="4176431" fontAlgn="auto">
              <a:spcBef>
                <a:spcPts val="0"/>
              </a:spcBef>
              <a:spcAft>
                <a:spcPts val="0"/>
              </a:spcAft>
              <a:defRPr/>
            </a:pPr>
            <a:endParaRPr lang="en-GB" dirty="0"/>
          </a:p>
        </p:txBody>
      </p:sp>
      <p:sp>
        <p:nvSpPr>
          <p:cNvPr id="17" name="TextBox 16"/>
          <p:cNvSpPr txBox="1"/>
          <p:nvPr/>
        </p:nvSpPr>
        <p:spPr>
          <a:xfrm>
            <a:off x="2352675" y="115888"/>
            <a:ext cx="25574625" cy="4154984"/>
          </a:xfrm>
          <a:prstGeom prst="rect">
            <a:avLst/>
          </a:prstGeom>
          <a:noFill/>
        </p:spPr>
        <p:txBody>
          <a:bodyPr>
            <a:spAutoFit/>
          </a:bodyPr>
          <a:lstStyle/>
          <a:p>
            <a:pPr algn="ctr" defTabSz="4176431" fontAlgn="auto">
              <a:spcBef>
                <a:spcPts val="0"/>
              </a:spcBef>
              <a:spcAft>
                <a:spcPts val="0"/>
              </a:spcAft>
              <a:defRPr/>
            </a:pPr>
            <a:r>
              <a:rPr lang="en-GB" sz="8800" cap="all" dirty="0" err="1" smtClean="0">
                <a:latin typeface="Arial Black" pitchFamily="34" charset="0"/>
              </a:rPr>
              <a:t>Biomimetic</a:t>
            </a:r>
            <a:r>
              <a:rPr lang="en-GB" sz="8800" cap="all" dirty="0" smtClean="0">
                <a:latin typeface="Arial Black" pitchFamily="34" charset="0"/>
              </a:rPr>
              <a:t> microsystem for the </a:t>
            </a:r>
            <a:r>
              <a:rPr lang="en-GB" sz="8800" cap="all" dirty="0" smtClean="0">
                <a:latin typeface="Arial Black" pitchFamily="34" charset="0"/>
              </a:rPr>
              <a:t>detection </a:t>
            </a:r>
            <a:r>
              <a:rPr lang="en-GB" sz="8800" cap="all" dirty="0" smtClean="0">
                <a:latin typeface="Arial Black" pitchFamily="34" charset="0"/>
              </a:rPr>
              <a:t>of </a:t>
            </a:r>
            <a:r>
              <a:rPr lang="en-GB" sz="8800" cap="all" dirty="0" err="1" smtClean="0">
                <a:latin typeface="Arial Black" pitchFamily="34" charset="0"/>
              </a:rPr>
              <a:t>ratiometrically</a:t>
            </a:r>
            <a:r>
              <a:rPr lang="en-GB" sz="8800" cap="all" dirty="0" smtClean="0">
                <a:latin typeface="Arial Black" pitchFamily="34" charset="0"/>
              </a:rPr>
              <a:t> encoded semiochemicals</a:t>
            </a:r>
          </a:p>
        </p:txBody>
      </p:sp>
      <p:sp>
        <p:nvSpPr>
          <p:cNvPr id="1063" name="TextBox 17"/>
          <p:cNvSpPr txBox="1">
            <a:spLocks noChangeArrowheads="1"/>
          </p:cNvSpPr>
          <p:nvPr/>
        </p:nvSpPr>
        <p:spPr bwMode="auto">
          <a:xfrm>
            <a:off x="2466579" y="4194350"/>
            <a:ext cx="24770750" cy="769441"/>
          </a:xfrm>
          <a:prstGeom prst="rect">
            <a:avLst/>
          </a:prstGeom>
          <a:noFill/>
          <a:ln w="9525">
            <a:noFill/>
            <a:miter lim="800000"/>
            <a:headEnd/>
            <a:tailEnd/>
          </a:ln>
        </p:spPr>
        <p:txBody>
          <a:bodyPr wrap="square">
            <a:spAutoFit/>
          </a:bodyPr>
          <a:lstStyle/>
          <a:p>
            <a:pPr algn="ctr"/>
            <a:r>
              <a:rPr lang="en-GB" sz="4400" b="1" dirty="0">
                <a:latin typeface="Calibri" pitchFamily="34" charset="0"/>
              </a:rPr>
              <a:t>M. </a:t>
            </a:r>
            <a:r>
              <a:rPr lang="en-GB" sz="4400" b="1" dirty="0" smtClean="0">
                <a:latin typeface="Calibri" pitchFamily="34" charset="0"/>
              </a:rPr>
              <a:t>Cole</a:t>
            </a:r>
            <a:r>
              <a:rPr lang="en-GB" sz="4400" baseline="30000" dirty="0" smtClean="0">
                <a:latin typeface="Calibri" pitchFamily="34" charset="0"/>
              </a:rPr>
              <a:t>*1</a:t>
            </a:r>
            <a:r>
              <a:rPr lang="en-GB" sz="4400" dirty="0" smtClean="0">
                <a:latin typeface="Calibri" pitchFamily="34" charset="0"/>
              </a:rPr>
              <a:t>, J. Gardner</a:t>
            </a:r>
            <a:r>
              <a:rPr lang="en-GB" sz="4400" baseline="30000" dirty="0" smtClean="0">
                <a:latin typeface="Calibri" pitchFamily="34" charset="0"/>
              </a:rPr>
              <a:t>1</a:t>
            </a:r>
            <a:r>
              <a:rPr lang="en-GB" sz="4400" dirty="0" smtClean="0">
                <a:latin typeface="Calibri" pitchFamily="34" charset="0"/>
              </a:rPr>
              <a:t>, </a:t>
            </a:r>
            <a:r>
              <a:rPr lang="en-GB" sz="4400" dirty="0" smtClean="0">
                <a:latin typeface="Calibri" pitchFamily="34" charset="0"/>
              </a:rPr>
              <a:t>S. </a:t>
            </a:r>
            <a:r>
              <a:rPr lang="en-GB" sz="4400" dirty="0" smtClean="0">
                <a:latin typeface="Calibri" pitchFamily="34" charset="0"/>
              </a:rPr>
              <a:t>Pathak</a:t>
            </a:r>
            <a:r>
              <a:rPr lang="en-GB" sz="4400" baseline="30000" dirty="0" smtClean="0">
                <a:latin typeface="Calibri" pitchFamily="34" charset="0"/>
              </a:rPr>
              <a:t>1</a:t>
            </a:r>
            <a:r>
              <a:rPr lang="en-GB" sz="4400" dirty="0" smtClean="0">
                <a:latin typeface="Calibri" pitchFamily="34" charset="0"/>
              </a:rPr>
              <a:t>, M. Chowdhury</a:t>
            </a:r>
            <a:r>
              <a:rPr lang="en-GB" sz="4400" baseline="30000" dirty="0" smtClean="0">
                <a:latin typeface="Calibri" pitchFamily="34" charset="0"/>
              </a:rPr>
              <a:t>1</a:t>
            </a:r>
            <a:r>
              <a:rPr lang="en-GB" sz="4400" dirty="0" smtClean="0">
                <a:latin typeface="Calibri" pitchFamily="34" charset="0"/>
              </a:rPr>
              <a:t>, Z</a:t>
            </a:r>
            <a:r>
              <a:rPr lang="en-GB" sz="4400" dirty="0" smtClean="0">
                <a:latin typeface="Calibri" pitchFamily="34" charset="0"/>
              </a:rPr>
              <a:t>. </a:t>
            </a:r>
            <a:r>
              <a:rPr lang="en-GB" sz="4400" dirty="0">
                <a:latin typeface="Calibri" pitchFamily="34" charset="0"/>
              </a:rPr>
              <a:t>R</a:t>
            </a:r>
            <a:r>
              <a:rPr lang="hu-HU" sz="4400" dirty="0">
                <a:latin typeface="Calibri" pitchFamily="34" charset="0"/>
              </a:rPr>
              <a:t>á</a:t>
            </a:r>
            <a:r>
              <a:rPr lang="en-GB" sz="4400" dirty="0" smtClean="0">
                <a:latin typeface="Calibri" pitchFamily="34" charset="0"/>
              </a:rPr>
              <a:t>cz</a:t>
            </a:r>
            <a:r>
              <a:rPr lang="en-GB" sz="4400" baseline="30000" dirty="0" smtClean="0">
                <a:latin typeface="Calibri" pitchFamily="34" charset="0"/>
              </a:rPr>
              <a:t>1</a:t>
            </a:r>
            <a:r>
              <a:rPr lang="en-GB" sz="4400" dirty="0" smtClean="0">
                <a:latin typeface="Calibri" pitchFamily="34" charset="0"/>
              </a:rPr>
              <a:t> and D. Markovic</a:t>
            </a:r>
            <a:r>
              <a:rPr lang="en-GB" sz="4400" baseline="30000" dirty="0" smtClean="0">
                <a:latin typeface="Calibri" pitchFamily="34" charset="0"/>
              </a:rPr>
              <a:t>2</a:t>
            </a:r>
            <a:r>
              <a:rPr lang="en-GB" sz="4400" dirty="0" smtClean="0">
                <a:latin typeface="Calibri" pitchFamily="34" charset="0"/>
              </a:rPr>
              <a:t>, M. Jordan</a:t>
            </a:r>
            <a:r>
              <a:rPr lang="en-GB" sz="4400" baseline="30000" dirty="0" smtClean="0">
                <a:latin typeface="Calibri" pitchFamily="34" charset="0"/>
              </a:rPr>
              <a:t>2</a:t>
            </a:r>
            <a:r>
              <a:rPr lang="en-GB" sz="4400" dirty="0" smtClean="0">
                <a:latin typeface="Calibri" pitchFamily="34" charset="0"/>
              </a:rPr>
              <a:t>, J. Challis</a:t>
            </a:r>
            <a:r>
              <a:rPr lang="en-GB" sz="4400" baseline="30000" dirty="0" smtClean="0">
                <a:latin typeface="Calibri" pitchFamily="34" charset="0"/>
              </a:rPr>
              <a:t>2</a:t>
            </a:r>
            <a:endParaRPr lang="en-GB" sz="4400" dirty="0">
              <a:latin typeface="Calibri" pitchFamily="34" charset="0"/>
            </a:endParaRPr>
          </a:p>
        </p:txBody>
      </p:sp>
      <p:sp>
        <p:nvSpPr>
          <p:cNvPr id="1064" name="TextBox 18"/>
          <p:cNvSpPr txBox="1">
            <a:spLocks noChangeArrowheads="1"/>
          </p:cNvSpPr>
          <p:nvPr/>
        </p:nvSpPr>
        <p:spPr bwMode="auto">
          <a:xfrm>
            <a:off x="2682603" y="4986438"/>
            <a:ext cx="24482720" cy="646331"/>
          </a:xfrm>
          <a:prstGeom prst="rect">
            <a:avLst/>
          </a:prstGeom>
          <a:noFill/>
          <a:ln w="9525">
            <a:noFill/>
            <a:miter lim="800000"/>
            <a:headEnd/>
            <a:tailEnd/>
          </a:ln>
        </p:spPr>
        <p:txBody>
          <a:bodyPr wrap="square">
            <a:spAutoFit/>
          </a:bodyPr>
          <a:lstStyle/>
          <a:p>
            <a:pPr algn="ctr"/>
            <a:r>
              <a:rPr lang="en-GB" sz="3600" baseline="30000" dirty="0" smtClean="0">
                <a:latin typeface="Calibri" pitchFamily="34" charset="0"/>
              </a:rPr>
              <a:t>*</a:t>
            </a:r>
            <a:r>
              <a:rPr lang="en-GB" sz="3600" i="1" dirty="0" smtClean="0">
                <a:latin typeface="Calibri" pitchFamily="34" charset="0"/>
              </a:rPr>
              <a:t>M.Cole@warwick.ac.uk, </a:t>
            </a:r>
            <a:r>
              <a:rPr lang="en-GB" sz="3600" baseline="30000" dirty="0" smtClean="0">
                <a:latin typeface="Calibri" pitchFamily="34" charset="0"/>
              </a:rPr>
              <a:t>1</a:t>
            </a:r>
            <a:r>
              <a:rPr lang="en-GB" sz="3600" i="1" dirty="0" smtClean="0">
                <a:latin typeface="Calibri" pitchFamily="34" charset="0"/>
              </a:rPr>
              <a:t>University </a:t>
            </a:r>
            <a:r>
              <a:rPr lang="en-GB" sz="3600" i="1" dirty="0">
                <a:latin typeface="Calibri" pitchFamily="34" charset="0"/>
              </a:rPr>
              <a:t>of Warwick, Coventry, United Kingdom, </a:t>
            </a:r>
            <a:r>
              <a:rPr lang="en-GB" sz="3600" baseline="30000" dirty="0" smtClean="0">
                <a:latin typeface="Calibri" pitchFamily="34" charset="0"/>
              </a:rPr>
              <a:t>2</a:t>
            </a:r>
            <a:r>
              <a:rPr lang="en-GB" sz="3600" i="1" dirty="0" smtClean="0">
                <a:latin typeface="Calibri" pitchFamily="34" charset="0"/>
              </a:rPr>
              <a:t>University </a:t>
            </a:r>
            <a:r>
              <a:rPr lang="en-GB" sz="3600" i="1" dirty="0" smtClean="0">
                <a:latin typeface="Calibri" pitchFamily="34" charset="0"/>
              </a:rPr>
              <a:t>of </a:t>
            </a:r>
            <a:r>
              <a:rPr lang="en-GB" sz="3600" i="1" dirty="0" smtClean="0">
                <a:latin typeface="Calibri" pitchFamily="34" charset="0"/>
              </a:rPr>
              <a:t>Leicester, Leicester, </a:t>
            </a:r>
            <a:r>
              <a:rPr lang="en-GB" sz="3600" i="1" dirty="0" smtClean="0">
                <a:latin typeface="Calibri" pitchFamily="34" charset="0"/>
              </a:rPr>
              <a:t>United Kingdom</a:t>
            </a:r>
            <a:endParaRPr lang="en-GB" sz="3600" i="1" dirty="0">
              <a:latin typeface="Calibri" pitchFamily="34" charset="0"/>
            </a:endParaRPr>
          </a:p>
        </p:txBody>
      </p:sp>
      <p:sp>
        <p:nvSpPr>
          <p:cNvPr id="8" name="AutoShape 122"/>
          <p:cNvSpPr>
            <a:spLocks noChangeArrowheads="1"/>
          </p:cNvSpPr>
          <p:nvPr/>
        </p:nvSpPr>
        <p:spPr bwMode="auto">
          <a:xfrm>
            <a:off x="387350" y="5922542"/>
            <a:ext cx="29505275" cy="3888432"/>
          </a:xfrm>
          <a:prstGeom prst="roundRect">
            <a:avLst>
              <a:gd name="adj" fmla="val 8390"/>
            </a:avLst>
          </a:prstGeom>
          <a:blipFill dpi="0" rotWithShape="1">
            <a:blip r:embed="rId3" cstate="print">
              <a:alphaModFix amt="0"/>
            </a:blip>
            <a:srcRect/>
            <a:tile tx="0" ty="0" sx="100000" sy="100000" flip="none" algn="tl"/>
          </a:blipFill>
          <a:ln w="28575">
            <a:headEnd/>
            <a:tailEnd/>
          </a:ln>
        </p:spPr>
        <p:style>
          <a:lnRef idx="1">
            <a:schemeClr val="dk1"/>
          </a:lnRef>
          <a:fillRef idx="1002">
            <a:schemeClr val="lt2"/>
          </a:fillRef>
          <a:effectRef idx="1">
            <a:schemeClr val="dk1"/>
          </a:effectRef>
          <a:fontRef idx="minor">
            <a:schemeClr val="dk1"/>
          </a:fontRef>
        </p:style>
        <p:txBody>
          <a:bodyPr wrap="none" lIns="87005" tIns="43503" rIns="87005" bIns="43503" anchor="ctr"/>
          <a:lstStyle/>
          <a:p>
            <a:pPr defTabSz="4176431" fontAlgn="auto">
              <a:spcBef>
                <a:spcPts val="0"/>
              </a:spcBef>
              <a:spcAft>
                <a:spcPts val="0"/>
              </a:spcAft>
              <a:defRPr/>
            </a:pPr>
            <a:endParaRPr lang="en-GB" b="1" dirty="0"/>
          </a:p>
        </p:txBody>
      </p:sp>
      <p:sp>
        <p:nvSpPr>
          <p:cNvPr id="20" name="TextBox 19"/>
          <p:cNvSpPr txBox="1"/>
          <p:nvPr/>
        </p:nvSpPr>
        <p:spPr>
          <a:xfrm>
            <a:off x="592785" y="5953403"/>
            <a:ext cx="29092818" cy="3877985"/>
          </a:xfrm>
          <a:prstGeom prst="rect">
            <a:avLst/>
          </a:prstGeom>
          <a:noFill/>
        </p:spPr>
        <p:txBody>
          <a:bodyPr wrap="square" lIns="182880" tIns="91440" rIns="182880" bIns="91440">
            <a:spAutoFit/>
          </a:bodyPr>
          <a:lstStyle/>
          <a:p>
            <a:pPr algn="just" defTabSz="4176431" fontAlgn="auto">
              <a:spcBef>
                <a:spcPts val="0"/>
              </a:spcBef>
              <a:spcAft>
                <a:spcPts val="0"/>
              </a:spcAft>
              <a:defRPr/>
            </a:pPr>
            <a:r>
              <a:rPr lang="en-GB" sz="4000" b="1" i="1" dirty="0">
                <a:effectLst>
                  <a:outerShdw blurRad="38100" dist="38100" dir="2700000" algn="tl">
                    <a:srgbClr val="000000">
                      <a:alpha val="43137"/>
                    </a:srgbClr>
                  </a:outerShdw>
                </a:effectLst>
                <a:latin typeface="+mn-lt"/>
              </a:rPr>
              <a:t>Abstract </a:t>
            </a:r>
            <a:r>
              <a:rPr lang="en-GB" sz="4000" b="1" i="1" dirty="0" smtClean="0">
                <a:effectLst>
                  <a:outerShdw blurRad="38100" dist="38100" dir="2700000" algn="tl">
                    <a:srgbClr val="000000">
                      <a:alpha val="43137"/>
                    </a:srgbClr>
                  </a:outerShdw>
                </a:effectLst>
                <a:latin typeface="+mn-lt"/>
              </a:rPr>
              <a:t>– </a:t>
            </a:r>
            <a:r>
              <a:rPr lang="en-GB" sz="4000" dirty="0" smtClean="0"/>
              <a:t>The development of a novel surface acoustic wave biosensor for liquid phase ligand detection is </a:t>
            </a:r>
            <a:r>
              <a:rPr lang="en-GB" sz="4000" dirty="0" smtClean="0"/>
              <a:t>presented. </a:t>
            </a:r>
            <a:r>
              <a:rPr lang="en-GB" sz="4000" dirty="0" smtClean="0"/>
              <a:t>The functional layer of the biosensor comprises human embryonic kidney cells that </a:t>
            </a:r>
            <a:r>
              <a:rPr lang="en-GB" sz="4000" dirty="0" smtClean="0"/>
              <a:t>efficiently express specific </a:t>
            </a:r>
            <a:r>
              <a:rPr lang="en-GB" sz="4000" dirty="0" smtClean="0"/>
              <a:t>ligand receptors and </a:t>
            </a:r>
            <a:r>
              <a:rPr lang="en-GB" sz="4000" dirty="0" smtClean="0"/>
              <a:t>is </a:t>
            </a:r>
            <a:r>
              <a:rPr lang="en-GB" sz="4000" dirty="0" smtClean="0"/>
              <a:t>coupled to the acousto-electric transducer. </a:t>
            </a:r>
            <a:r>
              <a:rPr lang="en-GB" sz="4000" dirty="0" smtClean="0"/>
              <a:t>A low-loss </a:t>
            </a:r>
            <a:r>
              <a:rPr lang="en-GB" sz="4000" dirty="0" smtClean="0"/>
              <a:t>shear horizontal surface acoustic wave device </a:t>
            </a:r>
            <a:r>
              <a:rPr lang="en-GB" sz="4000" dirty="0" smtClean="0"/>
              <a:t>was developed and fabricated for the detection </a:t>
            </a:r>
            <a:r>
              <a:rPr lang="en-GB" sz="4000" dirty="0" smtClean="0"/>
              <a:t>of receptor-ligand interactions in heterologous systems. The proof of concept implementation of a protocol to immobilize cells expressing </a:t>
            </a:r>
            <a:r>
              <a:rPr lang="en-GB" sz="4000" dirty="0" smtClean="0"/>
              <a:t>insect </a:t>
            </a:r>
            <a:r>
              <a:rPr lang="en-GB" sz="4000" dirty="0" smtClean="0"/>
              <a:t>olfactory receptors on the device surface has been successful. </a:t>
            </a:r>
            <a:r>
              <a:rPr lang="en-GB" sz="4000" dirty="0" smtClean="0"/>
              <a:t>This </a:t>
            </a:r>
            <a:r>
              <a:rPr lang="en-GB" sz="4000" dirty="0" smtClean="0"/>
              <a:t>biological sensor also can be used more generally to monitor cell viability when challenged with toxins, drugs or other substances. </a:t>
            </a:r>
            <a:endParaRPr lang="en-GB" sz="3600" dirty="0">
              <a:latin typeface="+mn-lt"/>
            </a:endParaRPr>
          </a:p>
        </p:txBody>
      </p:sp>
      <p:pic>
        <p:nvPicPr>
          <p:cNvPr id="1067" name="Picture 2"/>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423759" y="2187575"/>
            <a:ext cx="2424113" cy="3308350"/>
          </a:xfrm>
          <a:prstGeom prst="rect">
            <a:avLst/>
          </a:prstGeom>
          <a:noFill/>
          <a:ln w="9525">
            <a:noFill/>
            <a:miter lim="800000"/>
            <a:headEnd/>
            <a:tailEnd/>
          </a:ln>
        </p:spPr>
      </p:pic>
      <p:pic>
        <p:nvPicPr>
          <p:cNvPr id="1068" name="Picture 3" descr="iCHEMLogo"/>
          <p:cNvPicPr>
            <a:picLocks noChangeAspect="1" noChangeArrowheads="1"/>
          </p:cNvPicPr>
          <p:nvPr/>
        </p:nvPicPr>
        <p:blipFill>
          <a:blip r:embed="rId6" cstate="print"/>
          <a:srcRect/>
          <a:stretch>
            <a:fillRect/>
          </a:stretch>
        </p:blipFill>
        <p:spPr bwMode="auto">
          <a:xfrm>
            <a:off x="352321" y="41292610"/>
            <a:ext cx="3140075" cy="1257300"/>
          </a:xfrm>
          <a:prstGeom prst="rect">
            <a:avLst/>
          </a:prstGeom>
          <a:noFill/>
          <a:ln w="9525">
            <a:noFill/>
            <a:miter lim="800000"/>
            <a:headEnd/>
            <a:tailEnd/>
          </a:ln>
        </p:spPr>
      </p:pic>
      <p:pic>
        <p:nvPicPr>
          <p:cNvPr id="1069" name="Picture 4" descr="ist-fp6-logo"/>
          <p:cNvPicPr>
            <a:picLocks noChangeAspect="1" noChangeArrowheads="1"/>
          </p:cNvPicPr>
          <p:nvPr/>
        </p:nvPicPr>
        <p:blipFill>
          <a:blip r:embed="rId7" cstate="print"/>
          <a:stretch>
            <a:fillRect/>
          </a:stretch>
        </p:blipFill>
        <p:spPr bwMode="auto">
          <a:xfrm>
            <a:off x="25174645" y="41316413"/>
            <a:ext cx="2444749" cy="1280160"/>
          </a:xfrm>
          <a:prstGeom prst="rect">
            <a:avLst/>
          </a:prstGeom>
          <a:noFill/>
          <a:ln>
            <a:noFill/>
          </a:ln>
        </p:spPr>
      </p:pic>
      <p:pic>
        <p:nvPicPr>
          <p:cNvPr id="1269" name="Picture 9"/>
          <p:cNvPicPr>
            <a:picLocks noChangeAspect="1" noChangeArrowheads="1"/>
          </p:cNvPicPr>
          <p:nvPr/>
        </p:nvPicPr>
        <p:blipFill>
          <a:blip r:embed="rId8" cstate="print"/>
          <a:srcRect/>
          <a:stretch>
            <a:fillRect/>
          </a:stretch>
        </p:blipFill>
        <p:spPr bwMode="auto">
          <a:xfrm>
            <a:off x="27746413" y="41316413"/>
            <a:ext cx="2151322" cy="1280160"/>
          </a:xfrm>
          <a:prstGeom prst="rect">
            <a:avLst/>
          </a:prstGeom>
          <a:noFill/>
          <a:ln>
            <a:noFill/>
          </a:ln>
        </p:spPr>
      </p:pic>
      <p:pic>
        <p:nvPicPr>
          <p:cNvPr id="1072" name="Picture 34"/>
          <p:cNvPicPr>
            <a:picLocks noChangeAspect="1" noChangeArrowheads="1"/>
          </p:cNvPicPr>
          <p:nvPr/>
        </p:nvPicPr>
        <p:blipFill>
          <a:blip r:embed="rId9" cstate="print"/>
          <a:srcRect/>
          <a:stretch>
            <a:fillRect/>
          </a:stretch>
        </p:blipFill>
        <p:spPr bwMode="auto">
          <a:xfrm>
            <a:off x="13282613" y="41192588"/>
            <a:ext cx="5238750" cy="1543050"/>
          </a:xfrm>
          <a:prstGeom prst="rect">
            <a:avLst/>
          </a:prstGeom>
          <a:noFill/>
          <a:ln w="9525">
            <a:noFill/>
            <a:miter lim="800000"/>
            <a:headEnd/>
            <a:tailEnd/>
          </a:ln>
        </p:spPr>
      </p:pic>
      <p:sp>
        <p:nvSpPr>
          <p:cNvPr id="1073" name="TextBox 37"/>
          <p:cNvSpPr txBox="1">
            <a:spLocks noChangeArrowheads="1"/>
          </p:cNvSpPr>
          <p:nvPr/>
        </p:nvSpPr>
        <p:spPr bwMode="auto">
          <a:xfrm>
            <a:off x="20712113" y="39881175"/>
            <a:ext cx="9051925" cy="830263"/>
          </a:xfrm>
          <a:prstGeom prst="rect">
            <a:avLst/>
          </a:prstGeom>
          <a:noFill/>
          <a:ln w="9525">
            <a:noFill/>
            <a:miter lim="800000"/>
            <a:headEnd/>
            <a:tailEnd/>
          </a:ln>
        </p:spPr>
        <p:txBody>
          <a:bodyPr lIns="182880" rIns="182880">
            <a:spAutoFit/>
          </a:bodyPr>
          <a:lstStyle/>
          <a:p>
            <a:r>
              <a:rPr lang="en-GB" sz="2400" b="1" dirty="0">
                <a:solidFill>
                  <a:schemeClr val="accent2">
                    <a:lumMod val="50000"/>
                  </a:schemeClr>
                </a:solidFill>
                <a:latin typeface="Calibri" pitchFamily="34" charset="0"/>
              </a:rPr>
              <a:t>Acknowledgement:</a:t>
            </a:r>
            <a:r>
              <a:rPr lang="en-GB" sz="2400" dirty="0">
                <a:solidFill>
                  <a:schemeClr val="accent2">
                    <a:lumMod val="50000"/>
                  </a:schemeClr>
                </a:solidFill>
                <a:latin typeface="Calibri" pitchFamily="34" charset="0"/>
              </a:rPr>
              <a:t> </a:t>
            </a:r>
            <a:r>
              <a:rPr lang="en-GB" sz="2400" dirty="0">
                <a:latin typeface="Calibri" pitchFamily="34" charset="0"/>
              </a:rPr>
              <a:t>This work is supported  by the EC Framework 6 IST Programme under iCHEM Project Reference FP6-032275.</a:t>
            </a:r>
          </a:p>
        </p:txBody>
      </p:sp>
      <p:pic>
        <p:nvPicPr>
          <p:cNvPr id="1074" name="Picture 34" descr="srllogo"/>
          <p:cNvPicPr>
            <a:picLocks noChangeAspect="1" noChangeArrowheads="1"/>
          </p:cNvPicPr>
          <p:nvPr/>
        </p:nvPicPr>
        <p:blipFill>
          <a:blip r:embed="rId10" cstate="print"/>
          <a:srcRect/>
          <a:stretch>
            <a:fillRect/>
          </a:stretch>
        </p:blipFill>
        <p:spPr bwMode="auto">
          <a:xfrm>
            <a:off x="26809723" y="3300294"/>
            <a:ext cx="3117930" cy="1530352"/>
          </a:xfrm>
          <a:prstGeom prst="rect">
            <a:avLst/>
          </a:prstGeom>
          <a:noFill/>
          <a:ln w="9525" algn="in">
            <a:noFill/>
            <a:miter lim="800000"/>
            <a:headEnd/>
            <a:tailEnd/>
          </a:ln>
        </p:spPr>
      </p:pic>
      <p:sp>
        <p:nvSpPr>
          <p:cNvPr id="1264" name="AutoShape 26"/>
          <p:cNvSpPr>
            <a:spLocks noChangeAspect="1" noChangeArrowheads="1"/>
          </p:cNvSpPr>
          <p:nvPr/>
        </p:nvSpPr>
        <p:spPr bwMode="auto">
          <a:xfrm>
            <a:off x="22426613" y="16760792"/>
            <a:ext cx="5572125" cy="4878387"/>
          </a:xfrm>
          <a:prstGeom prst="rect">
            <a:avLst/>
          </a:prstGeom>
          <a:noFill/>
          <a:ln w="9525">
            <a:noFill/>
            <a:miter lim="800000"/>
            <a:headEnd/>
            <a:tailEnd/>
          </a:ln>
        </p:spPr>
        <p:txBody>
          <a:bodyPr/>
          <a:lstStyle/>
          <a:p>
            <a:endParaRPr lang="en-GB" dirty="0">
              <a:latin typeface="Calibri" pitchFamily="34" charset="0"/>
            </a:endParaRPr>
          </a:p>
        </p:txBody>
      </p:sp>
      <p:sp>
        <p:nvSpPr>
          <p:cNvPr id="1083" name="TextBox 84"/>
          <p:cNvSpPr txBox="1">
            <a:spLocks noChangeArrowheads="1"/>
          </p:cNvSpPr>
          <p:nvPr/>
        </p:nvSpPr>
        <p:spPr bwMode="auto">
          <a:xfrm>
            <a:off x="10639425" y="39430248"/>
            <a:ext cx="9929813" cy="1200329"/>
          </a:xfrm>
          <a:prstGeom prst="rect">
            <a:avLst/>
          </a:prstGeom>
          <a:noFill/>
          <a:ln w="9525">
            <a:noFill/>
            <a:miter lim="800000"/>
            <a:headEnd/>
            <a:tailEnd/>
          </a:ln>
        </p:spPr>
        <p:txBody>
          <a:bodyPr lIns="182880" rIns="182880">
            <a:spAutoFit/>
          </a:bodyPr>
          <a:lstStyle/>
          <a:p>
            <a:pPr algn="just"/>
            <a:r>
              <a:rPr lang="en-GB" sz="2400" b="1" i="1" dirty="0">
                <a:latin typeface="Calibri" pitchFamily="34" charset="0"/>
              </a:rPr>
              <a:t>Figure </a:t>
            </a:r>
            <a:r>
              <a:rPr lang="en-GB" sz="2400" b="1" i="1" dirty="0" smtClean="0">
                <a:latin typeface="Calibri" pitchFamily="34" charset="0"/>
              </a:rPr>
              <a:t>7. Results of the MTT cell viability </a:t>
            </a:r>
            <a:r>
              <a:rPr lang="en-GB" sz="2400" b="1" i="1" dirty="0" smtClean="0">
                <a:latin typeface="Calibri" pitchFamily="34" charset="0"/>
              </a:rPr>
              <a:t>assay showing that HEK293 can be grown on both LiTaO3 and Au surfaces and the cells do not have a preferred growth region.</a:t>
            </a:r>
            <a:endParaRPr lang="en-GB" sz="2400" dirty="0">
              <a:latin typeface="Calibri" pitchFamily="34" charset="0"/>
            </a:endParaRPr>
          </a:p>
        </p:txBody>
      </p:sp>
      <p:sp>
        <p:nvSpPr>
          <p:cNvPr id="1087" name="AutoShape 43"/>
          <p:cNvSpPr>
            <a:spLocks noChangeAspect="1" noChangeArrowheads="1"/>
          </p:cNvSpPr>
          <p:nvPr/>
        </p:nvSpPr>
        <p:spPr bwMode="auto">
          <a:xfrm>
            <a:off x="11925300" y="34834513"/>
            <a:ext cx="7466013" cy="5033962"/>
          </a:xfrm>
          <a:prstGeom prst="rect">
            <a:avLst/>
          </a:prstGeom>
          <a:noFill/>
          <a:ln w="9525">
            <a:noFill/>
            <a:miter lim="800000"/>
            <a:headEnd/>
            <a:tailEnd/>
          </a:ln>
        </p:spPr>
        <p:txBody>
          <a:bodyPr/>
          <a:lstStyle/>
          <a:p>
            <a:endParaRPr lang="en-GB" dirty="0">
              <a:latin typeface="Calibri" pitchFamily="34" charset="0"/>
            </a:endParaRPr>
          </a:p>
        </p:txBody>
      </p:sp>
      <p:sp>
        <p:nvSpPr>
          <p:cNvPr id="127" name="AutoShape 122"/>
          <p:cNvSpPr>
            <a:spLocks noChangeArrowheads="1"/>
          </p:cNvSpPr>
          <p:nvPr/>
        </p:nvSpPr>
        <p:spPr bwMode="auto">
          <a:xfrm>
            <a:off x="385763" y="9974263"/>
            <a:ext cx="29508450" cy="30932437"/>
          </a:xfrm>
          <a:prstGeom prst="roundRect">
            <a:avLst>
              <a:gd name="adj" fmla="val 1150"/>
            </a:avLst>
          </a:prstGeom>
          <a:noFill/>
          <a:ln w="28575" cmpd="sng">
            <a:headEnd/>
            <a:tailEnd/>
          </a:ln>
        </p:spPr>
        <p:style>
          <a:lnRef idx="1">
            <a:schemeClr val="dk1"/>
          </a:lnRef>
          <a:fillRef idx="1002">
            <a:schemeClr val="lt2"/>
          </a:fillRef>
          <a:effectRef idx="1">
            <a:schemeClr val="dk1"/>
          </a:effectRef>
          <a:fontRef idx="minor">
            <a:schemeClr val="dk1"/>
          </a:fontRef>
        </p:style>
        <p:txBody>
          <a:bodyPr wrap="none" lIns="87005" tIns="43503" rIns="87005" bIns="43503" anchor="ctr"/>
          <a:lstStyle/>
          <a:p>
            <a:pPr defTabSz="4176431" fontAlgn="auto">
              <a:spcBef>
                <a:spcPts val="0"/>
              </a:spcBef>
              <a:spcAft>
                <a:spcPts val="0"/>
              </a:spcAft>
              <a:defRPr/>
            </a:pPr>
            <a:endParaRPr lang="en-GB" dirty="0"/>
          </a:p>
        </p:txBody>
      </p:sp>
      <p:sp>
        <p:nvSpPr>
          <p:cNvPr id="131" name="TextBox 130"/>
          <p:cNvSpPr txBox="1"/>
          <p:nvPr/>
        </p:nvSpPr>
        <p:spPr>
          <a:xfrm>
            <a:off x="906711" y="10117058"/>
            <a:ext cx="9192716" cy="923330"/>
          </a:xfrm>
          <a:prstGeom prst="rect">
            <a:avLst/>
          </a:prstGeom>
          <a:noFill/>
        </p:spPr>
        <p:txBody>
          <a:bodyPr wrap="square">
            <a:spAutoFit/>
          </a:bodyPr>
          <a:lstStyle/>
          <a:p>
            <a:pPr algn="ctr" defTabSz="4176431" fontAlgn="auto">
              <a:spcBef>
                <a:spcPts val="0"/>
              </a:spcBef>
              <a:spcAft>
                <a:spcPts val="0"/>
              </a:spcAft>
              <a:defRPr/>
            </a:pPr>
            <a:r>
              <a:rPr lang="en-US" sz="5400" dirty="0" smtClean="0">
                <a:ln>
                  <a:solidFill>
                    <a:schemeClr val="tx1"/>
                  </a:solidFill>
                </a:ln>
                <a:solidFill>
                  <a:schemeClr val="accent2"/>
                </a:solidFill>
                <a:latin typeface="+mn-lt"/>
              </a:rPr>
              <a:t>Introduction</a:t>
            </a:r>
            <a:endParaRPr lang="en-GB" sz="5400" dirty="0">
              <a:ln>
                <a:solidFill>
                  <a:schemeClr val="tx1"/>
                </a:solidFill>
              </a:ln>
              <a:solidFill>
                <a:schemeClr val="accent2"/>
              </a:solidFill>
              <a:latin typeface="+mn-lt"/>
            </a:endParaRPr>
          </a:p>
        </p:txBody>
      </p:sp>
      <p:sp>
        <p:nvSpPr>
          <p:cNvPr id="132" name="TextBox 131"/>
          <p:cNvSpPr txBox="1"/>
          <p:nvPr/>
        </p:nvSpPr>
        <p:spPr>
          <a:xfrm>
            <a:off x="522363" y="27308918"/>
            <a:ext cx="9966960" cy="923330"/>
          </a:xfrm>
          <a:prstGeom prst="rect">
            <a:avLst/>
          </a:prstGeom>
          <a:noFill/>
        </p:spPr>
        <p:txBody>
          <a:bodyPr wrap="square">
            <a:spAutoFit/>
          </a:bodyPr>
          <a:lstStyle/>
          <a:p>
            <a:pPr algn="ctr" defTabSz="4176431" fontAlgn="auto">
              <a:spcBef>
                <a:spcPts val="0"/>
              </a:spcBef>
              <a:spcAft>
                <a:spcPts val="0"/>
              </a:spcAft>
              <a:defRPr/>
            </a:pPr>
            <a:r>
              <a:rPr lang="en-US" sz="5400" spc="-100" dirty="0" smtClean="0">
                <a:ln>
                  <a:solidFill>
                    <a:schemeClr val="tx1"/>
                  </a:solidFill>
                </a:ln>
                <a:solidFill>
                  <a:schemeClr val="accent2"/>
                </a:solidFill>
                <a:latin typeface="+mn-lt"/>
              </a:rPr>
              <a:t>SAW-</a:t>
            </a:r>
            <a:r>
              <a:rPr lang="en-US" sz="5400" spc="-100" dirty="0" smtClean="0">
                <a:ln>
                  <a:solidFill>
                    <a:schemeClr val="tx1"/>
                  </a:solidFill>
                </a:ln>
                <a:solidFill>
                  <a:schemeClr val="accent2"/>
                </a:solidFill>
                <a:latin typeface="+mn-lt"/>
              </a:rPr>
              <a:t>based biosensor development</a:t>
            </a:r>
            <a:endParaRPr lang="en-GB" sz="5400" spc="-100" dirty="0">
              <a:ln>
                <a:solidFill>
                  <a:schemeClr val="tx1"/>
                </a:solidFill>
              </a:ln>
              <a:solidFill>
                <a:schemeClr val="accent2"/>
              </a:solidFill>
              <a:latin typeface="+mn-lt"/>
            </a:endParaRPr>
          </a:p>
        </p:txBody>
      </p:sp>
      <p:grpSp>
        <p:nvGrpSpPr>
          <p:cNvPr id="325" name="Group 324"/>
          <p:cNvGrpSpPr/>
          <p:nvPr/>
        </p:nvGrpSpPr>
        <p:grpSpPr>
          <a:xfrm>
            <a:off x="11035531" y="12856400"/>
            <a:ext cx="9286940" cy="2643206"/>
            <a:chOff x="10944195" y="21475700"/>
            <a:chExt cx="9286940" cy="2643206"/>
          </a:xfrm>
        </p:grpSpPr>
        <p:sp>
          <p:nvSpPr>
            <p:cNvPr id="324" name="Rectangle 323"/>
            <p:cNvSpPr/>
            <p:nvPr/>
          </p:nvSpPr>
          <p:spPr>
            <a:xfrm>
              <a:off x="10944195" y="21475700"/>
              <a:ext cx="9286940" cy="2643206"/>
            </a:xfrm>
            <a:prstGeom prst="rect">
              <a:avLst/>
            </a:prstGeom>
            <a:solidFill>
              <a:schemeClr val="bg2"/>
            </a:solidFill>
            <a:ln w="444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108" name="Group 265"/>
            <p:cNvGrpSpPr>
              <a:grpSpLocks/>
            </p:cNvGrpSpPr>
            <p:nvPr/>
          </p:nvGrpSpPr>
          <p:grpSpPr bwMode="auto">
            <a:xfrm>
              <a:off x="10944227" y="21694793"/>
              <a:ext cx="9001156" cy="2352675"/>
              <a:chOff x="11813639" y="13032785"/>
              <a:chExt cx="5362871" cy="1401475"/>
            </a:xfrm>
          </p:grpSpPr>
          <p:sp>
            <p:nvSpPr>
              <p:cNvPr id="136" name="Freeform 135"/>
              <p:cNvSpPr/>
              <p:nvPr/>
            </p:nvSpPr>
            <p:spPr>
              <a:xfrm>
                <a:off x="11953640" y="13044133"/>
                <a:ext cx="5180308" cy="1012807"/>
              </a:xfrm>
              <a:custGeom>
                <a:avLst/>
                <a:gdLst>
                  <a:gd name="connsiteX0" fmla="*/ 792788 w 6556279"/>
                  <a:gd name="connsiteY0" fmla="*/ 1193031 h 1209964"/>
                  <a:gd name="connsiteX1" fmla="*/ 5641879 w 6556279"/>
                  <a:gd name="connsiteY1" fmla="*/ 1193031 h 1209964"/>
                  <a:gd name="connsiteX2" fmla="*/ 6279188 w 6556279"/>
                  <a:gd name="connsiteY2" fmla="*/ 1091431 h 1209964"/>
                  <a:gd name="connsiteX3" fmla="*/ 4736715 w 6556279"/>
                  <a:gd name="connsiteY3" fmla="*/ 952885 h 1209964"/>
                  <a:gd name="connsiteX4" fmla="*/ 3785370 w 6556279"/>
                  <a:gd name="connsiteY4" fmla="*/ 241685 h 1209964"/>
                  <a:gd name="connsiteX5" fmla="*/ 3194242 w 6556279"/>
                  <a:gd name="connsiteY5" fmla="*/ 112376 h 1209964"/>
                  <a:gd name="connsiteX6" fmla="*/ 2390679 w 6556279"/>
                  <a:gd name="connsiteY6" fmla="*/ 915940 h 1209964"/>
                  <a:gd name="connsiteX7" fmla="*/ 885151 w 6556279"/>
                  <a:gd name="connsiteY7" fmla="*/ 1091431 h 1209964"/>
                  <a:gd name="connsiteX8" fmla="*/ 792788 w 6556279"/>
                  <a:gd name="connsiteY8" fmla="*/ 1193031 h 1209964"/>
                  <a:gd name="connsiteX0" fmla="*/ 792788 w 6556279"/>
                  <a:gd name="connsiteY0" fmla="*/ 1193031 h 1209964"/>
                  <a:gd name="connsiteX1" fmla="*/ 5641879 w 6556279"/>
                  <a:gd name="connsiteY1" fmla="*/ 1193031 h 1209964"/>
                  <a:gd name="connsiteX2" fmla="*/ 6279188 w 6556279"/>
                  <a:gd name="connsiteY2" fmla="*/ 1091431 h 1209964"/>
                  <a:gd name="connsiteX3" fmla="*/ 4736715 w 6556279"/>
                  <a:gd name="connsiteY3" fmla="*/ 952885 h 1209964"/>
                  <a:gd name="connsiteX4" fmla="*/ 3785370 w 6556279"/>
                  <a:gd name="connsiteY4" fmla="*/ 241685 h 1209964"/>
                  <a:gd name="connsiteX5" fmla="*/ 3194242 w 6556279"/>
                  <a:gd name="connsiteY5" fmla="*/ 112376 h 1209964"/>
                  <a:gd name="connsiteX6" fmla="*/ 2390679 w 6556279"/>
                  <a:gd name="connsiteY6" fmla="*/ 915940 h 1209964"/>
                  <a:gd name="connsiteX7" fmla="*/ 885151 w 6556279"/>
                  <a:gd name="connsiteY7" fmla="*/ 1091431 h 1209964"/>
                  <a:gd name="connsiteX8" fmla="*/ 792788 w 6556279"/>
                  <a:gd name="connsiteY8" fmla="*/ 1193031 h 1209964"/>
                  <a:gd name="connsiteX0" fmla="*/ 843588 w 6607079"/>
                  <a:gd name="connsiteY0" fmla="*/ 1193031 h 1209964"/>
                  <a:gd name="connsiteX1" fmla="*/ 5692679 w 6607079"/>
                  <a:gd name="connsiteY1" fmla="*/ 1193031 h 1209964"/>
                  <a:gd name="connsiteX2" fmla="*/ 6329988 w 6607079"/>
                  <a:gd name="connsiteY2" fmla="*/ 1091431 h 1209964"/>
                  <a:gd name="connsiteX3" fmla="*/ 4787515 w 6607079"/>
                  <a:gd name="connsiteY3" fmla="*/ 952885 h 1209964"/>
                  <a:gd name="connsiteX4" fmla="*/ 3836170 w 6607079"/>
                  <a:gd name="connsiteY4" fmla="*/ 241685 h 1209964"/>
                  <a:gd name="connsiteX5" fmla="*/ 3245042 w 6607079"/>
                  <a:gd name="connsiteY5" fmla="*/ 112376 h 1209964"/>
                  <a:gd name="connsiteX6" fmla="*/ 2441479 w 6607079"/>
                  <a:gd name="connsiteY6" fmla="*/ 915940 h 1209964"/>
                  <a:gd name="connsiteX7" fmla="*/ 631151 w 6607079"/>
                  <a:gd name="connsiteY7" fmla="*/ 1091431 h 1209964"/>
                  <a:gd name="connsiteX8" fmla="*/ 843588 w 6607079"/>
                  <a:gd name="connsiteY8" fmla="*/ 1193031 h 1209964"/>
                  <a:gd name="connsiteX0" fmla="*/ 843588 w 6607079"/>
                  <a:gd name="connsiteY0" fmla="*/ 1193031 h 1209964"/>
                  <a:gd name="connsiteX1" fmla="*/ 5692679 w 6607079"/>
                  <a:gd name="connsiteY1" fmla="*/ 1193031 h 1209964"/>
                  <a:gd name="connsiteX2" fmla="*/ 6329988 w 6607079"/>
                  <a:gd name="connsiteY2" fmla="*/ 1091431 h 1209964"/>
                  <a:gd name="connsiteX3" fmla="*/ 4787515 w 6607079"/>
                  <a:gd name="connsiteY3" fmla="*/ 952885 h 1209964"/>
                  <a:gd name="connsiteX4" fmla="*/ 3836170 w 6607079"/>
                  <a:gd name="connsiteY4" fmla="*/ 241685 h 1209964"/>
                  <a:gd name="connsiteX5" fmla="*/ 3245042 w 6607079"/>
                  <a:gd name="connsiteY5" fmla="*/ 112376 h 1209964"/>
                  <a:gd name="connsiteX6" fmla="*/ 2441479 w 6607079"/>
                  <a:gd name="connsiteY6" fmla="*/ 915940 h 1209964"/>
                  <a:gd name="connsiteX7" fmla="*/ 631151 w 6607079"/>
                  <a:gd name="connsiteY7" fmla="*/ 1091431 h 1209964"/>
                  <a:gd name="connsiteX8" fmla="*/ 843588 w 6607079"/>
                  <a:gd name="connsiteY8" fmla="*/ 1193031 h 1209964"/>
                  <a:gd name="connsiteX0" fmla="*/ 594206 w 6357697"/>
                  <a:gd name="connsiteY0" fmla="*/ 1193031 h 1209964"/>
                  <a:gd name="connsiteX1" fmla="*/ 5443297 w 6357697"/>
                  <a:gd name="connsiteY1" fmla="*/ 1193031 h 1209964"/>
                  <a:gd name="connsiteX2" fmla="*/ 6080606 w 6357697"/>
                  <a:gd name="connsiteY2" fmla="*/ 1091431 h 1209964"/>
                  <a:gd name="connsiteX3" fmla="*/ 4538133 w 6357697"/>
                  <a:gd name="connsiteY3" fmla="*/ 952885 h 1209964"/>
                  <a:gd name="connsiteX4" fmla="*/ 3586788 w 6357697"/>
                  <a:gd name="connsiteY4" fmla="*/ 241685 h 1209964"/>
                  <a:gd name="connsiteX5" fmla="*/ 2995660 w 6357697"/>
                  <a:gd name="connsiteY5" fmla="*/ 112376 h 1209964"/>
                  <a:gd name="connsiteX6" fmla="*/ 2192097 w 6357697"/>
                  <a:gd name="connsiteY6" fmla="*/ 915940 h 1209964"/>
                  <a:gd name="connsiteX7" fmla="*/ 381769 w 6357697"/>
                  <a:gd name="connsiteY7" fmla="*/ 1091431 h 1209964"/>
                  <a:gd name="connsiteX8" fmla="*/ 594206 w 6357697"/>
                  <a:gd name="connsiteY8" fmla="*/ 1193031 h 1209964"/>
                  <a:gd name="connsiteX0" fmla="*/ 594206 w 6357697"/>
                  <a:gd name="connsiteY0" fmla="*/ 1193031 h 1209964"/>
                  <a:gd name="connsiteX1" fmla="*/ 5443297 w 6357697"/>
                  <a:gd name="connsiteY1" fmla="*/ 1193031 h 1209964"/>
                  <a:gd name="connsiteX2" fmla="*/ 6080606 w 6357697"/>
                  <a:gd name="connsiteY2" fmla="*/ 1091431 h 1209964"/>
                  <a:gd name="connsiteX3" fmla="*/ 4538133 w 6357697"/>
                  <a:gd name="connsiteY3" fmla="*/ 952885 h 1209964"/>
                  <a:gd name="connsiteX4" fmla="*/ 3586788 w 6357697"/>
                  <a:gd name="connsiteY4" fmla="*/ 241685 h 1209964"/>
                  <a:gd name="connsiteX5" fmla="*/ 2995660 w 6357697"/>
                  <a:gd name="connsiteY5" fmla="*/ 112376 h 1209964"/>
                  <a:gd name="connsiteX6" fmla="*/ 2192097 w 6357697"/>
                  <a:gd name="connsiteY6" fmla="*/ 915940 h 1209964"/>
                  <a:gd name="connsiteX7" fmla="*/ 381769 w 6357697"/>
                  <a:gd name="connsiteY7" fmla="*/ 1091431 h 1209964"/>
                  <a:gd name="connsiteX8" fmla="*/ 594206 w 6357697"/>
                  <a:gd name="connsiteY8" fmla="*/ 1193031 h 1209964"/>
                  <a:gd name="connsiteX0" fmla="*/ 594206 w 6231467"/>
                  <a:gd name="connsiteY0" fmla="*/ 1193031 h 1213043"/>
                  <a:gd name="connsiteX1" fmla="*/ 3365115 w 6231467"/>
                  <a:gd name="connsiteY1" fmla="*/ 1211503 h 1213043"/>
                  <a:gd name="connsiteX2" fmla="*/ 5443297 w 6231467"/>
                  <a:gd name="connsiteY2" fmla="*/ 1193031 h 1213043"/>
                  <a:gd name="connsiteX3" fmla="*/ 6080606 w 6231467"/>
                  <a:gd name="connsiteY3" fmla="*/ 1091431 h 1213043"/>
                  <a:gd name="connsiteX4" fmla="*/ 4538133 w 6231467"/>
                  <a:gd name="connsiteY4" fmla="*/ 952885 h 1213043"/>
                  <a:gd name="connsiteX5" fmla="*/ 3586788 w 6231467"/>
                  <a:gd name="connsiteY5" fmla="*/ 241685 h 1213043"/>
                  <a:gd name="connsiteX6" fmla="*/ 2995660 w 6231467"/>
                  <a:gd name="connsiteY6" fmla="*/ 112376 h 1213043"/>
                  <a:gd name="connsiteX7" fmla="*/ 2192097 w 6231467"/>
                  <a:gd name="connsiteY7" fmla="*/ 915940 h 1213043"/>
                  <a:gd name="connsiteX8" fmla="*/ 381769 w 6231467"/>
                  <a:gd name="connsiteY8" fmla="*/ 1091431 h 1213043"/>
                  <a:gd name="connsiteX9" fmla="*/ 594206 w 6231467"/>
                  <a:gd name="connsiteY9" fmla="*/ 1193031 h 1213043"/>
                  <a:gd name="connsiteX0" fmla="*/ 594206 w 6231467"/>
                  <a:gd name="connsiteY0" fmla="*/ 1193031 h 1213043"/>
                  <a:gd name="connsiteX1" fmla="*/ 3365115 w 6231467"/>
                  <a:gd name="connsiteY1" fmla="*/ 1211503 h 1213043"/>
                  <a:gd name="connsiteX2" fmla="*/ 5443297 w 6231467"/>
                  <a:gd name="connsiteY2" fmla="*/ 1193031 h 1213043"/>
                  <a:gd name="connsiteX3" fmla="*/ 6080606 w 6231467"/>
                  <a:gd name="connsiteY3" fmla="*/ 1091431 h 1213043"/>
                  <a:gd name="connsiteX4" fmla="*/ 4538133 w 6231467"/>
                  <a:gd name="connsiteY4" fmla="*/ 952885 h 1213043"/>
                  <a:gd name="connsiteX5" fmla="*/ 3586788 w 6231467"/>
                  <a:gd name="connsiteY5" fmla="*/ 241685 h 1213043"/>
                  <a:gd name="connsiteX6" fmla="*/ 2995660 w 6231467"/>
                  <a:gd name="connsiteY6" fmla="*/ 112376 h 1213043"/>
                  <a:gd name="connsiteX7" fmla="*/ 2192097 w 6231467"/>
                  <a:gd name="connsiteY7" fmla="*/ 915940 h 1213043"/>
                  <a:gd name="connsiteX8" fmla="*/ 381769 w 6231467"/>
                  <a:gd name="connsiteY8" fmla="*/ 1091431 h 1213043"/>
                  <a:gd name="connsiteX9" fmla="*/ 594206 w 6231467"/>
                  <a:gd name="connsiteY9" fmla="*/ 1193031 h 1213043"/>
                  <a:gd name="connsiteX0" fmla="*/ 594206 w 6231467"/>
                  <a:gd name="connsiteY0" fmla="*/ 1193031 h 1213043"/>
                  <a:gd name="connsiteX1" fmla="*/ 3404370 w 6231467"/>
                  <a:gd name="connsiteY1" fmla="*/ 1169939 h 1213043"/>
                  <a:gd name="connsiteX2" fmla="*/ 5443297 w 6231467"/>
                  <a:gd name="connsiteY2" fmla="*/ 1193031 h 1213043"/>
                  <a:gd name="connsiteX3" fmla="*/ 6080606 w 6231467"/>
                  <a:gd name="connsiteY3" fmla="*/ 1091431 h 1213043"/>
                  <a:gd name="connsiteX4" fmla="*/ 4538133 w 6231467"/>
                  <a:gd name="connsiteY4" fmla="*/ 952885 h 1213043"/>
                  <a:gd name="connsiteX5" fmla="*/ 3586788 w 6231467"/>
                  <a:gd name="connsiteY5" fmla="*/ 241685 h 1213043"/>
                  <a:gd name="connsiteX6" fmla="*/ 2995660 w 6231467"/>
                  <a:gd name="connsiteY6" fmla="*/ 112376 h 1213043"/>
                  <a:gd name="connsiteX7" fmla="*/ 2192097 w 6231467"/>
                  <a:gd name="connsiteY7" fmla="*/ 915940 h 1213043"/>
                  <a:gd name="connsiteX8" fmla="*/ 381769 w 6231467"/>
                  <a:gd name="connsiteY8" fmla="*/ 1091431 h 1213043"/>
                  <a:gd name="connsiteX9" fmla="*/ 594206 w 6231467"/>
                  <a:gd name="connsiteY9" fmla="*/ 1193031 h 1213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231467" h="1213043">
                    <a:moveTo>
                      <a:pt x="594206" y="1193031"/>
                    </a:moveTo>
                    <a:cubicBezTo>
                      <a:pt x="1091430" y="1213043"/>
                      <a:pt x="2596188" y="1169939"/>
                      <a:pt x="3404370" y="1169939"/>
                    </a:cubicBezTo>
                    <a:lnTo>
                      <a:pt x="5443297" y="1193031"/>
                    </a:lnTo>
                    <a:cubicBezTo>
                      <a:pt x="5895879" y="1173019"/>
                      <a:pt x="6231467" y="1131455"/>
                      <a:pt x="6080606" y="1091431"/>
                    </a:cubicBezTo>
                    <a:cubicBezTo>
                      <a:pt x="5929745" y="1051407"/>
                      <a:pt x="4953769" y="1094509"/>
                      <a:pt x="4538133" y="952885"/>
                    </a:cubicBezTo>
                    <a:cubicBezTo>
                      <a:pt x="4122497" y="811261"/>
                      <a:pt x="3843867" y="381770"/>
                      <a:pt x="3586788" y="241685"/>
                    </a:cubicBezTo>
                    <a:cubicBezTo>
                      <a:pt x="3329709" y="101600"/>
                      <a:pt x="3228108" y="0"/>
                      <a:pt x="2995660" y="112376"/>
                    </a:cubicBezTo>
                    <a:cubicBezTo>
                      <a:pt x="2763212" y="224752"/>
                      <a:pt x="2627746" y="752764"/>
                      <a:pt x="2192097" y="915940"/>
                    </a:cubicBezTo>
                    <a:cubicBezTo>
                      <a:pt x="1756448" y="1079116"/>
                      <a:pt x="648084" y="1045249"/>
                      <a:pt x="381769" y="1091431"/>
                    </a:cubicBezTo>
                    <a:cubicBezTo>
                      <a:pt x="344920" y="1102256"/>
                      <a:pt x="0" y="1201498"/>
                      <a:pt x="594206" y="1193031"/>
                    </a:cubicBezTo>
                    <a:close/>
                  </a:path>
                </a:pathLst>
              </a:custGeom>
              <a:solidFill>
                <a:schemeClr val="accent3">
                  <a:lumMod val="60000"/>
                  <a:lumOff val="40000"/>
                  <a:alpha val="50000"/>
                </a:schemeClr>
              </a:solidFill>
              <a:ln w="50800" cmpd="dbl">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137" name="Oval 136"/>
              <p:cNvSpPr/>
              <p:nvPr/>
            </p:nvSpPr>
            <p:spPr>
              <a:xfrm>
                <a:off x="14322943" y="14081527"/>
                <a:ext cx="63370" cy="63359"/>
              </a:xfrm>
              <a:prstGeom prst="ellipse">
                <a:avLst/>
              </a:prstGeom>
              <a:solidFill>
                <a:schemeClr val="accent5">
                  <a:lumMod val="40000"/>
                  <a:lumOff val="6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138" name="Oval 137"/>
              <p:cNvSpPr/>
              <p:nvPr/>
            </p:nvSpPr>
            <p:spPr>
              <a:xfrm>
                <a:off x="14387259" y="14081527"/>
                <a:ext cx="63370" cy="63359"/>
              </a:xfrm>
              <a:prstGeom prst="ellipse">
                <a:avLst/>
              </a:prstGeom>
              <a:solidFill>
                <a:schemeClr val="accent5">
                  <a:lumMod val="40000"/>
                  <a:lumOff val="6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139" name="Oval 138"/>
              <p:cNvSpPr/>
              <p:nvPr/>
            </p:nvSpPr>
            <p:spPr>
              <a:xfrm>
                <a:off x="14450630" y="14081527"/>
                <a:ext cx="63371" cy="63359"/>
              </a:xfrm>
              <a:prstGeom prst="ellipse">
                <a:avLst/>
              </a:prstGeom>
              <a:solidFill>
                <a:schemeClr val="accent5">
                  <a:lumMod val="40000"/>
                  <a:lumOff val="6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140" name="Oval 139"/>
              <p:cNvSpPr/>
              <p:nvPr/>
            </p:nvSpPr>
            <p:spPr>
              <a:xfrm>
                <a:off x="14514946" y="14081527"/>
                <a:ext cx="63371" cy="63359"/>
              </a:xfrm>
              <a:prstGeom prst="ellipse">
                <a:avLst/>
              </a:prstGeom>
              <a:solidFill>
                <a:schemeClr val="accent5">
                  <a:lumMod val="40000"/>
                  <a:lumOff val="6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141" name="Oval 140"/>
              <p:cNvSpPr/>
              <p:nvPr/>
            </p:nvSpPr>
            <p:spPr>
              <a:xfrm>
                <a:off x="14579262" y="14081527"/>
                <a:ext cx="63371" cy="63359"/>
              </a:xfrm>
              <a:prstGeom prst="ellipse">
                <a:avLst/>
              </a:prstGeom>
              <a:solidFill>
                <a:schemeClr val="accent5">
                  <a:lumMod val="40000"/>
                  <a:lumOff val="6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142" name="Oval 141"/>
              <p:cNvSpPr/>
              <p:nvPr/>
            </p:nvSpPr>
            <p:spPr>
              <a:xfrm>
                <a:off x="14643579" y="14081527"/>
                <a:ext cx="63371" cy="63359"/>
              </a:xfrm>
              <a:prstGeom prst="ellipse">
                <a:avLst/>
              </a:prstGeom>
              <a:solidFill>
                <a:schemeClr val="accent5">
                  <a:lumMod val="40000"/>
                  <a:lumOff val="6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143" name="Oval 142"/>
              <p:cNvSpPr/>
              <p:nvPr/>
            </p:nvSpPr>
            <p:spPr>
              <a:xfrm>
                <a:off x="14706950" y="14081527"/>
                <a:ext cx="63370" cy="63359"/>
              </a:xfrm>
              <a:prstGeom prst="ellipse">
                <a:avLst/>
              </a:prstGeom>
              <a:solidFill>
                <a:schemeClr val="accent5">
                  <a:lumMod val="40000"/>
                  <a:lumOff val="6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144" name="Oval 143"/>
              <p:cNvSpPr/>
              <p:nvPr/>
            </p:nvSpPr>
            <p:spPr>
              <a:xfrm>
                <a:off x="14771266" y="14081527"/>
                <a:ext cx="63370" cy="63359"/>
              </a:xfrm>
              <a:prstGeom prst="ellipse">
                <a:avLst/>
              </a:prstGeom>
              <a:solidFill>
                <a:schemeClr val="accent5">
                  <a:lumMod val="40000"/>
                  <a:lumOff val="6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145" name="Oval 144"/>
              <p:cNvSpPr/>
              <p:nvPr/>
            </p:nvSpPr>
            <p:spPr>
              <a:xfrm>
                <a:off x="14835583" y="14081527"/>
                <a:ext cx="63370" cy="63359"/>
              </a:xfrm>
              <a:prstGeom prst="ellipse">
                <a:avLst/>
              </a:prstGeom>
              <a:solidFill>
                <a:schemeClr val="accent5">
                  <a:lumMod val="40000"/>
                  <a:lumOff val="6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146" name="Oval 145"/>
              <p:cNvSpPr/>
              <p:nvPr/>
            </p:nvSpPr>
            <p:spPr>
              <a:xfrm>
                <a:off x="14899899" y="14081527"/>
                <a:ext cx="63370" cy="63359"/>
              </a:xfrm>
              <a:prstGeom prst="ellipse">
                <a:avLst/>
              </a:prstGeom>
              <a:solidFill>
                <a:schemeClr val="accent5">
                  <a:lumMod val="40000"/>
                  <a:lumOff val="6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147" name="Oval 146"/>
              <p:cNvSpPr/>
              <p:nvPr/>
            </p:nvSpPr>
            <p:spPr>
              <a:xfrm>
                <a:off x="14963269" y="14081527"/>
                <a:ext cx="63371" cy="63359"/>
              </a:xfrm>
              <a:prstGeom prst="ellipse">
                <a:avLst/>
              </a:prstGeom>
              <a:solidFill>
                <a:schemeClr val="accent5">
                  <a:lumMod val="40000"/>
                  <a:lumOff val="6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148" name="Oval 147"/>
              <p:cNvSpPr/>
              <p:nvPr/>
            </p:nvSpPr>
            <p:spPr>
              <a:xfrm>
                <a:off x="15027586" y="14081527"/>
                <a:ext cx="63371" cy="63359"/>
              </a:xfrm>
              <a:prstGeom prst="ellipse">
                <a:avLst/>
              </a:prstGeom>
              <a:solidFill>
                <a:schemeClr val="accent5">
                  <a:lumMod val="40000"/>
                  <a:lumOff val="6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149" name="Oval 148"/>
              <p:cNvSpPr/>
              <p:nvPr/>
            </p:nvSpPr>
            <p:spPr>
              <a:xfrm>
                <a:off x="15091902" y="14081527"/>
                <a:ext cx="63371" cy="63359"/>
              </a:xfrm>
              <a:prstGeom prst="ellipse">
                <a:avLst/>
              </a:prstGeom>
              <a:solidFill>
                <a:schemeClr val="accent5">
                  <a:lumMod val="40000"/>
                  <a:lumOff val="6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150" name="Oval 149"/>
              <p:cNvSpPr/>
              <p:nvPr/>
            </p:nvSpPr>
            <p:spPr>
              <a:xfrm>
                <a:off x="15156218" y="14081527"/>
                <a:ext cx="63371" cy="63359"/>
              </a:xfrm>
              <a:prstGeom prst="ellipse">
                <a:avLst/>
              </a:prstGeom>
              <a:solidFill>
                <a:schemeClr val="accent5">
                  <a:lumMod val="40000"/>
                  <a:lumOff val="6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151" name="Oval 150"/>
              <p:cNvSpPr/>
              <p:nvPr/>
            </p:nvSpPr>
            <p:spPr>
              <a:xfrm>
                <a:off x="15219589" y="14081527"/>
                <a:ext cx="63370" cy="63359"/>
              </a:xfrm>
              <a:prstGeom prst="ellipse">
                <a:avLst/>
              </a:prstGeom>
              <a:solidFill>
                <a:schemeClr val="accent5">
                  <a:lumMod val="40000"/>
                  <a:lumOff val="6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152" name="Oval 151"/>
              <p:cNvSpPr/>
              <p:nvPr/>
            </p:nvSpPr>
            <p:spPr>
              <a:xfrm>
                <a:off x="15283906" y="14081527"/>
                <a:ext cx="63370" cy="63359"/>
              </a:xfrm>
              <a:prstGeom prst="ellipse">
                <a:avLst/>
              </a:prstGeom>
              <a:solidFill>
                <a:schemeClr val="accent5">
                  <a:lumMod val="40000"/>
                  <a:lumOff val="6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153" name="Oval 152"/>
              <p:cNvSpPr/>
              <p:nvPr/>
            </p:nvSpPr>
            <p:spPr>
              <a:xfrm>
                <a:off x="14258627" y="14081527"/>
                <a:ext cx="63370" cy="63359"/>
              </a:xfrm>
              <a:prstGeom prst="ellipse">
                <a:avLst/>
              </a:prstGeom>
              <a:solidFill>
                <a:schemeClr val="accent5">
                  <a:lumMod val="40000"/>
                  <a:lumOff val="6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154" name="Oval 153"/>
              <p:cNvSpPr/>
              <p:nvPr/>
            </p:nvSpPr>
            <p:spPr>
              <a:xfrm>
                <a:off x="15412538" y="14081527"/>
                <a:ext cx="63370" cy="63359"/>
              </a:xfrm>
              <a:prstGeom prst="ellipse">
                <a:avLst/>
              </a:prstGeom>
              <a:solidFill>
                <a:schemeClr val="accent5">
                  <a:lumMod val="40000"/>
                  <a:lumOff val="6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155" name="Oval 154"/>
              <p:cNvSpPr/>
              <p:nvPr/>
            </p:nvSpPr>
            <p:spPr>
              <a:xfrm>
                <a:off x="15475909" y="14081527"/>
                <a:ext cx="63371" cy="63359"/>
              </a:xfrm>
              <a:prstGeom prst="ellipse">
                <a:avLst/>
              </a:prstGeom>
              <a:solidFill>
                <a:schemeClr val="accent5">
                  <a:lumMod val="40000"/>
                  <a:lumOff val="6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156" name="Oval 155"/>
              <p:cNvSpPr/>
              <p:nvPr/>
            </p:nvSpPr>
            <p:spPr>
              <a:xfrm>
                <a:off x="15540225" y="14081527"/>
                <a:ext cx="63371" cy="63359"/>
              </a:xfrm>
              <a:prstGeom prst="ellipse">
                <a:avLst/>
              </a:prstGeom>
              <a:solidFill>
                <a:schemeClr val="accent5">
                  <a:lumMod val="40000"/>
                  <a:lumOff val="6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157" name="Oval 156"/>
              <p:cNvSpPr/>
              <p:nvPr/>
            </p:nvSpPr>
            <p:spPr>
              <a:xfrm>
                <a:off x="15604542" y="14081527"/>
                <a:ext cx="63371" cy="63359"/>
              </a:xfrm>
              <a:prstGeom prst="ellipse">
                <a:avLst/>
              </a:prstGeom>
              <a:solidFill>
                <a:schemeClr val="accent5">
                  <a:lumMod val="40000"/>
                  <a:lumOff val="6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158" name="Oval 157"/>
              <p:cNvSpPr/>
              <p:nvPr/>
            </p:nvSpPr>
            <p:spPr>
              <a:xfrm>
                <a:off x="15668858" y="14081527"/>
                <a:ext cx="63371" cy="63359"/>
              </a:xfrm>
              <a:prstGeom prst="ellipse">
                <a:avLst/>
              </a:prstGeom>
              <a:solidFill>
                <a:schemeClr val="accent5">
                  <a:lumMod val="40000"/>
                  <a:lumOff val="6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159" name="Oval 158"/>
              <p:cNvSpPr/>
              <p:nvPr/>
            </p:nvSpPr>
            <p:spPr>
              <a:xfrm>
                <a:off x="15732229" y="14081527"/>
                <a:ext cx="63370" cy="63359"/>
              </a:xfrm>
              <a:prstGeom prst="ellipse">
                <a:avLst/>
              </a:prstGeom>
              <a:solidFill>
                <a:schemeClr val="accent5">
                  <a:lumMod val="40000"/>
                  <a:lumOff val="6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160" name="Oval 159"/>
              <p:cNvSpPr/>
              <p:nvPr/>
            </p:nvSpPr>
            <p:spPr>
              <a:xfrm>
                <a:off x="15796545" y="14081527"/>
                <a:ext cx="63370" cy="63359"/>
              </a:xfrm>
              <a:prstGeom prst="ellipse">
                <a:avLst/>
              </a:prstGeom>
              <a:solidFill>
                <a:schemeClr val="accent5">
                  <a:lumMod val="40000"/>
                  <a:lumOff val="6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161" name="Oval 160"/>
              <p:cNvSpPr/>
              <p:nvPr/>
            </p:nvSpPr>
            <p:spPr>
              <a:xfrm>
                <a:off x="15860862" y="14081527"/>
                <a:ext cx="63370" cy="63359"/>
              </a:xfrm>
              <a:prstGeom prst="ellipse">
                <a:avLst/>
              </a:prstGeom>
              <a:solidFill>
                <a:schemeClr val="accent5">
                  <a:lumMod val="40000"/>
                  <a:lumOff val="6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162" name="Oval 161"/>
              <p:cNvSpPr/>
              <p:nvPr/>
            </p:nvSpPr>
            <p:spPr>
              <a:xfrm>
                <a:off x="15925178" y="14081527"/>
                <a:ext cx="63370" cy="63359"/>
              </a:xfrm>
              <a:prstGeom prst="ellipse">
                <a:avLst/>
              </a:prstGeom>
              <a:solidFill>
                <a:schemeClr val="accent5">
                  <a:lumMod val="40000"/>
                  <a:lumOff val="6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163" name="Oval 162"/>
              <p:cNvSpPr/>
              <p:nvPr/>
            </p:nvSpPr>
            <p:spPr>
              <a:xfrm>
                <a:off x="15988548" y="14081527"/>
                <a:ext cx="63371" cy="63359"/>
              </a:xfrm>
              <a:prstGeom prst="ellipse">
                <a:avLst/>
              </a:prstGeom>
              <a:solidFill>
                <a:schemeClr val="accent5">
                  <a:lumMod val="40000"/>
                  <a:lumOff val="6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164" name="Oval 163"/>
              <p:cNvSpPr/>
              <p:nvPr/>
            </p:nvSpPr>
            <p:spPr>
              <a:xfrm>
                <a:off x="16052865" y="14081527"/>
                <a:ext cx="63371" cy="63359"/>
              </a:xfrm>
              <a:prstGeom prst="ellipse">
                <a:avLst/>
              </a:prstGeom>
              <a:solidFill>
                <a:schemeClr val="accent5">
                  <a:lumMod val="40000"/>
                  <a:lumOff val="6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165" name="Oval 164"/>
              <p:cNvSpPr/>
              <p:nvPr/>
            </p:nvSpPr>
            <p:spPr>
              <a:xfrm>
                <a:off x="16117181" y="14081527"/>
                <a:ext cx="63371" cy="63359"/>
              </a:xfrm>
              <a:prstGeom prst="ellipse">
                <a:avLst/>
              </a:prstGeom>
              <a:solidFill>
                <a:schemeClr val="accent5">
                  <a:lumMod val="40000"/>
                  <a:lumOff val="6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166" name="Oval 165"/>
              <p:cNvSpPr/>
              <p:nvPr/>
            </p:nvSpPr>
            <p:spPr>
              <a:xfrm>
                <a:off x="16181497" y="14081527"/>
                <a:ext cx="63371" cy="63359"/>
              </a:xfrm>
              <a:prstGeom prst="ellipse">
                <a:avLst/>
              </a:prstGeom>
              <a:solidFill>
                <a:schemeClr val="accent5">
                  <a:lumMod val="40000"/>
                  <a:lumOff val="6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167" name="Oval 166"/>
              <p:cNvSpPr/>
              <p:nvPr/>
            </p:nvSpPr>
            <p:spPr>
              <a:xfrm>
                <a:off x="16244868" y="14081527"/>
                <a:ext cx="63370" cy="63359"/>
              </a:xfrm>
              <a:prstGeom prst="ellipse">
                <a:avLst/>
              </a:prstGeom>
              <a:solidFill>
                <a:schemeClr val="accent5">
                  <a:lumMod val="40000"/>
                  <a:lumOff val="6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168" name="Oval 167"/>
              <p:cNvSpPr/>
              <p:nvPr/>
            </p:nvSpPr>
            <p:spPr>
              <a:xfrm>
                <a:off x="16309185" y="14081527"/>
                <a:ext cx="63370" cy="63359"/>
              </a:xfrm>
              <a:prstGeom prst="ellipse">
                <a:avLst/>
              </a:prstGeom>
              <a:solidFill>
                <a:schemeClr val="accent5">
                  <a:lumMod val="40000"/>
                  <a:lumOff val="6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169" name="Oval 168"/>
              <p:cNvSpPr/>
              <p:nvPr/>
            </p:nvSpPr>
            <p:spPr>
              <a:xfrm>
                <a:off x="16373501" y="14081527"/>
                <a:ext cx="63370" cy="63359"/>
              </a:xfrm>
              <a:prstGeom prst="ellipse">
                <a:avLst/>
              </a:prstGeom>
              <a:solidFill>
                <a:schemeClr val="accent5">
                  <a:lumMod val="40000"/>
                  <a:lumOff val="6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170" name="Oval 169"/>
              <p:cNvSpPr/>
              <p:nvPr/>
            </p:nvSpPr>
            <p:spPr>
              <a:xfrm>
                <a:off x="15348222" y="14081527"/>
                <a:ext cx="63370" cy="63359"/>
              </a:xfrm>
              <a:prstGeom prst="ellipse">
                <a:avLst/>
              </a:prstGeom>
              <a:solidFill>
                <a:schemeClr val="accent5">
                  <a:lumMod val="40000"/>
                  <a:lumOff val="6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171" name="Oval 170"/>
              <p:cNvSpPr/>
              <p:nvPr/>
            </p:nvSpPr>
            <p:spPr>
              <a:xfrm>
                <a:off x="12144698" y="14081527"/>
                <a:ext cx="63371" cy="63359"/>
              </a:xfrm>
              <a:prstGeom prst="ellipse">
                <a:avLst/>
              </a:prstGeom>
              <a:solidFill>
                <a:schemeClr val="accent5">
                  <a:lumMod val="40000"/>
                  <a:lumOff val="6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172" name="Oval 171"/>
              <p:cNvSpPr/>
              <p:nvPr/>
            </p:nvSpPr>
            <p:spPr>
              <a:xfrm>
                <a:off x="12208068" y="14081527"/>
                <a:ext cx="63370" cy="63359"/>
              </a:xfrm>
              <a:prstGeom prst="ellipse">
                <a:avLst/>
              </a:prstGeom>
              <a:solidFill>
                <a:schemeClr val="accent5">
                  <a:lumMod val="40000"/>
                  <a:lumOff val="6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173" name="Oval 172"/>
              <p:cNvSpPr/>
              <p:nvPr/>
            </p:nvSpPr>
            <p:spPr>
              <a:xfrm>
                <a:off x="12272385" y="14081527"/>
                <a:ext cx="63370" cy="63359"/>
              </a:xfrm>
              <a:prstGeom prst="ellipse">
                <a:avLst/>
              </a:prstGeom>
              <a:solidFill>
                <a:schemeClr val="accent5">
                  <a:lumMod val="40000"/>
                  <a:lumOff val="6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174" name="Oval 173"/>
              <p:cNvSpPr/>
              <p:nvPr/>
            </p:nvSpPr>
            <p:spPr>
              <a:xfrm>
                <a:off x="12336701" y="14081527"/>
                <a:ext cx="63370" cy="63359"/>
              </a:xfrm>
              <a:prstGeom prst="ellipse">
                <a:avLst/>
              </a:prstGeom>
              <a:solidFill>
                <a:schemeClr val="accent5">
                  <a:lumMod val="40000"/>
                  <a:lumOff val="6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175" name="Oval 174"/>
              <p:cNvSpPr/>
              <p:nvPr/>
            </p:nvSpPr>
            <p:spPr>
              <a:xfrm>
                <a:off x="12401018" y="14081527"/>
                <a:ext cx="63370" cy="63359"/>
              </a:xfrm>
              <a:prstGeom prst="ellipse">
                <a:avLst/>
              </a:prstGeom>
              <a:solidFill>
                <a:schemeClr val="accent5">
                  <a:lumMod val="40000"/>
                  <a:lumOff val="6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176" name="Oval 175"/>
              <p:cNvSpPr/>
              <p:nvPr/>
            </p:nvSpPr>
            <p:spPr>
              <a:xfrm>
                <a:off x="12464388" y="14081527"/>
                <a:ext cx="63371" cy="63359"/>
              </a:xfrm>
              <a:prstGeom prst="ellipse">
                <a:avLst/>
              </a:prstGeom>
              <a:solidFill>
                <a:schemeClr val="accent5">
                  <a:lumMod val="40000"/>
                  <a:lumOff val="6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177" name="Oval 176"/>
              <p:cNvSpPr/>
              <p:nvPr/>
            </p:nvSpPr>
            <p:spPr>
              <a:xfrm>
                <a:off x="12528704" y="14081527"/>
                <a:ext cx="63371" cy="63359"/>
              </a:xfrm>
              <a:prstGeom prst="ellipse">
                <a:avLst/>
              </a:prstGeom>
              <a:solidFill>
                <a:schemeClr val="accent5">
                  <a:lumMod val="40000"/>
                  <a:lumOff val="6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178" name="Oval 177"/>
              <p:cNvSpPr/>
              <p:nvPr/>
            </p:nvSpPr>
            <p:spPr>
              <a:xfrm>
                <a:off x="12593021" y="14081527"/>
                <a:ext cx="63371" cy="63359"/>
              </a:xfrm>
              <a:prstGeom prst="ellipse">
                <a:avLst/>
              </a:prstGeom>
              <a:solidFill>
                <a:schemeClr val="accent5">
                  <a:lumMod val="40000"/>
                  <a:lumOff val="6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179" name="Oval 178"/>
              <p:cNvSpPr/>
              <p:nvPr/>
            </p:nvSpPr>
            <p:spPr>
              <a:xfrm>
                <a:off x="12657337" y="14081527"/>
                <a:ext cx="63371" cy="63359"/>
              </a:xfrm>
              <a:prstGeom prst="ellipse">
                <a:avLst/>
              </a:prstGeom>
              <a:solidFill>
                <a:schemeClr val="accent5">
                  <a:lumMod val="40000"/>
                  <a:lumOff val="6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180" name="Oval 179"/>
              <p:cNvSpPr/>
              <p:nvPr/>
            </p:nvSpPr>
            <p:spPr>
              <a:xfrm>
                <a:off x="12720708" y="14081527"/>
                <a:ext cx="63370" cy="63359"/>
              </a:xfrm>
              <a:prstGeom prst="ellipse">
                <a:avLst/>
              </a:prstGeom>
              <a:solidFill>
                <a:schemeClr val="accent5">
                  <a:lumMod val="40000"/>
                  <a:lumOff val="6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181" name="Oval 180"/>
              <p:cNvSpPr/>
              <p:nvPr/>
            </p:nvSpPr>
            <p:spPr>
              <a:xfrm>
                <a:off x="12785024" y="14081527"/>
                <a:ext cx="63370" cy="63359"/>
              </a:xfrm>
              <a:prstGeom prst="ellipse">
                <a:avLst/>
              </a:prstGeom>
              <a:solidFill>
                <a:schemeClr val="accent5">
                  <a:lumMod val="40000"/>
                  <a:lumOff val="6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182" name="Oval 181"/>
              <p:cNvSpPr/>
              <p:nvPr/>
            </p:nvSpPr>
            <p:spPr>
              <a:xfrm>
                <a:off x="12849341" y="14081527"/>
                <a:ext cx="63370" cy="63359"/>
              </a:xfrm>
              <a:prstGeom prst="ellipse">
                <a:avLst/>
              </a:prstGeom>
              <a:solidFill>
                <a:schemeClr val="accent5">
                  <a:lumMod val="40000"/>
                  <a:lumOff val="6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183" name="Oval 182"/>
              <p:cNvSpPr/>
              <p:nvPr/>
            </p:nvSpPr>
            <p:spPr>
              <a:xfrm>
                <a:off x="12913657" y="14081527"/>
                <a:ext cx="63370" cy="63359"/>
              </a:xfrm>
              <a:prstGeom prst="ellipse">
                <a:avLst/>
              </a:prstGeom>
              <a:solidFill>
                <a:schemeClr val="accent5">
                  <a:lumMod val="40000"/>
                  <a:lumOff val="6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184" name="Oval 183"/>
              <p:cNvSpPr/>
              <p:nvPr/>
            </p:nvSpPr>
            <p:spPr>
              <a:xfrm>
                <a:off x="12977027" y="14081527"/>
                <a:ext cx="63371" cy="63359"/>
              </a:xfrm>
              <a:prstGeom prst="ellipse">
                <a:avLst/>
              </a:prstGeom>
              <a:solidFill>
                <a:schemeClr val="accent5">
                  <a:lumMod val="40000"/>
                  <a:lumOff val="6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185" name="Oval 184"/>
              <p:cNvSpPr/>
              <p:nvPr/>
            </p:nvSpPr>
            <p:spPr>
              <a:xfrm>
                <a:off x="13041344" y="14081527"/>
                <a:ext cx="63371" cy="63359"/>
              </a:xfrm>
              <a:prstGeom prst="ellipse">
                <a:avLst/>
              </a:prstGeom>
              <a:solidFill>
                <a:schemeClr val="accent5">
                  <a:lumMod val="40000"/>
                  <a:lumOff val="6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186" name="Oval 185"/>
              <p:cNvSpPr/>
              <p:nvPr/>
            </p:nvSpPr>
            <p:spPr>
              <a:xfrm>
                <a:off x="13105660" y="14081527"/>
                <a:ext cx="63371" cy="63359"/>
              </a:xfrm>
              <a:prstGeom prst="ellipse">
                <a:avLst/>
              </a:prstGeom>
              <a:solidFill>
                <a:schemeClr val="accent5">
                  <a:lumMod val="40000"/>
                  <a:lumOff val="6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187" name="Oval 186"/>
              <p:cNvSpPr/>
              <p:nvPr/>
            </p:nvSpPr>
            <p:spPr>
              <a:xfrm>
                <a:off x="12080381" y="14081527"/>
                <a:ext cx="63371" cy="63359"/>
              </a:xfrm>
              <a:prstGeom prst="ellipse">
                <a:avLst/>
              </a:prstGeom>
              <a:solidFill>
                <a:schemeClr val="accent5">
                  <a:lumMod val="40000"/>
                  <a:lumOff val="6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188" name="Oval 187"/>
              <p:cNvSpPr/>
              <p:nvPr/>
            </p:nvSpPr>
            <p:spPr>
              <a:xfrm>
                <a:off x="13233347" y="14081527"/>
                <a:ext cx="63370" cy="63359"/>
              </a:xfrm>
              <a:prstGeom prst="ellipse">
                <a:avLst/>
              </a:prstGeom>
              <a:solidFill>
                <a:schemeClr val="accent5">
                  <a:lumMod val="40000"/>
                  <a:lumOff val="6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189" name="Oval 188"/>
              <p:cNvSpPr/>
              <p:nvPr/>
            </p:nvSpPr>
            <p:spPr>
              <a:xfrm>
                <a:off x="13297664" y="14081527"/>
                <a:ext cx="63370" cy="63359"/>
              </a:xfrm>
              <a:prstGeom prst="ellipse">
                <a:avLst/>
              </a:prstGeom>
              <a:solidFill>
                <a:schemeClr val="accent5">
                  <a:lumMod val="40000"/>
                  <a:lumOff val="6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190" name="Oval 189"/>
              <p:cNvSpPr/>
              <p:nvPr/>
            </p:nvSpPr>
            <p:spPr>
              <a:xfrm>
                <a:off x="13361980" y="14081527"/>
                <a:ext cx="63370" cy="63359"/>
              </a:xfrm>
              <a:prstGeom prst="ellipse">
                <a:avLst/>
              </a:prstGeom>
              <a:solidFill>
                <a:schemeClr val="accent5">
                  <a:lumMod val="40000"/>
                  <a:lumOff val="6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191" name="Oval 190"/>
              <p:cNvSpPr/>
              <p:nvPr/>
            </p:nvSpPr>
            <p:spPr>
              <a:xfrm>
                <a:off x="13426297" y="14081527"/>
                <a:ext cx="63370" cy="63359"/>
              </a:xfrm>
              <a:prstGeom prst="ellipse">
                <a:avLst/>
              </a:prstGeom>
              <a:solidFill>
                <a:schemeClr val="accent5">
                  <a:lumMod val="40000"/>
                  <a:lumOff val="6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192" name="Oval 191"/>
              <p:cNvSpPr/>
              <p:nvPr/>
            </p:nvSpPr>
            <p:spPr>
              <a:xfrm>
                <a:off x="13489667" y="14081527"/>
                <a:ext cx="63371" cy="63359"/>
              </a:xfrm>
              <a:prstGeom prst="ellipse">
                <a:avLst/>
              </a:prstGeom>
              <a:solidFill>
                <a:schemeClr val="accent5">
                  <a:lumMod val="40000"/>
                  <a:lumOff val="6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193" name="Oval 192"/>
              <p:cNvSpPr/>
              <p:nvPr/>
            </p:nvSpPr>
            <p:spPr>
              <a:xfrm>
                <a:off x="13553983" y="14081527"/>
                <a:ext cx="63371" cy="63359"/>
              </a:xfrm>
              <a:prstGeom prst="ellipse">
                <a:avLst/>
              </a:prstGeom>
              <a:solidFill>
                <a:schemeClr val="accent5">
                  <a:lumMod val="40000"/>
                  <a:lumOff val="6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194" name="Oval 193"/>
              <p:cNvSpPr/>
              <p:nvPr/>
            </p:nvSpPr>
            <p:spPr>
              <a:xfrm>
                <a:off x="13618300" y="14081527"/>
                <a:ext cx="63371" cy="63359"/>
              </a:xfrm>
              <a:prstGeom prst="ellipse">
                <a:avLst/>
              </a:prstGeom>
              <a:solidFill>
                <a:schemeClr val="accent5">
                  <a:lumMod val="40000"/>
                  <a:lumOff val="6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195" name="Oval 194"/>
              <p:cNvSpPr/>
              <p:nvPr/>
            </p:nvSpPr>
            <p:spPr>
              <a:xfrm>
                <a:off x="13682616" y="14081527"/>
                <a:ext cx="63371" cy="63359"/>
              </a:xfrm>
              <a:prstGeom prst="ellipse">
                <a:avLst/>
              </a:prstGeom>
              <a:solidFill>
                <a:schemeClr val="accent5">
                  <a:lumMod val="40000"/>
                  <a:lumOff val="6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196" name="Oval 195"/>
              <p:cNvSpPr/>
              <p:nvPr/>
            </p:nvSpPr>
            <p:spPr>
              <a:xfrm>
                <a:off x="13745987" y="14081527"/>
                <a:ext cx="63370" cy="63359"/>
              </a:xfrm>
              <a:prstGeom prst="ellipse">
                <a:avLst/>
              </a:prstGeom>
              <a:solidFill>
                <a:schemeClr val="accent5">
                  <a:lumMod val="40000"/>
                  <a:lumOff val="6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197" name="Oval 196"/>
              <p:cNvSpPr/>
              <p:nvPr/>
            </p:nvSpPr>
            <p:spPr>
              <a:xfrm>
                <a:off x="13810303" y="14081527"/>
                <a:ext cx="63370" cy="63359"/>
              </a:xfrm>
              <a:prstGeom prst="ellipse">
                <a:avLst/>
              </a:prstGeom>
              <a:solidFill>
                <a:schemeClr val="accent5">
                  <a:lumMod val="40000"/>
                  <a:lumOff val="6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198" name="Oval 197"/>
              <p:cNvSpPr/>
              <p:nvPr/>
            </p:nvSpPr>
            <p:spPr>
              <a:xfrm>
                <a:off x="13874620" y="14081527"/>
                <a:ext cx="63370" cy="63359"/>
              </a:xfrm>
              <a:prstGeom prst="ellipse">
                <a:avLst/>
              </a:prstGeom>
              <a:solidFill>
                <a:schemeClr val="accent5">
                  <a:lumMod val="40000"/>
                  <a:lumOff val="6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199" name="Oval 198"/>
              <p:cNvSpPr/>
              <p:nvPr/>
            </p:nvSpPr>
            <p:spPr>
              <a:xfrm>
                <a:off x="13938936" y="14081527"/>
                <a:ext cx="63370" cy="63359"/>
              </a:xfrm>
              <a:prstGeom prst="ellipse">
                <a:avLst/>
              </a:prstGeom>
              <a:solidFill>
                <a:schemeClr val="accent5">
                  <a:lumMod val="40000"/>
                  <a:lumOff val="6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200" name="Oval 199"/>
              <p:cNvSpPr/>
              <p:nvPr/>
            </p:nvSpPr>
            <p:spPr>
              <a:xfrm>
                <a:off x="14002307" y="14081527"/>
                <a:ext cx="63371" cy="63359"/>
              </a:xfrm>
              <a:prstGeom prst="ellipse">
                <a:avLst/>
              </a:prstGeom>
              <a:solidFill>
                <a:schemeClr val="accent5">
                  <a:lumMod val="40000"/>
                  <a:lumOff val="6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201" name="Oval 200"/>
              <p:cNvSpPr/>
              <p:nvPr/>
            </p:nvSpPr>
            <p:spPr>
              <a:xfrm>
                <a:off x="14066623" y="14081527"/>
                <a:ext cx="63371" cy="63359"/>
              </a:xfrm>
              <a:prstGeom prst="ellipse">
                <a:avLst/>
              </a:prstGeom>
              <a:solidFill>
                <a:schemeClr val="accent5">
                  <a:lumMod val="40000"/>
                  <a:lumOff val="6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202" name="Oval 201"/>
              <p:cNvSpPr/>
              <p:nvPr/>
            </p:nvSpPr>
            <p:spPr>
              <a:xfrm>
                <a:off x="14130939" y="14081527"/>
                <a:ext cx="63371" cy="63359"/>
              </a:xfrm>
              <a:prstGeom prst="ellipse">
                <a:avLst/>
              </a:prstGeom>
              <a:solidFill>
                <a:schemeClr val="accent5">
                  <a:lumMod val="40000"/>
                  <a:lumOff val="6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203" name="Oval 202"/>
              <p:cNvSpPr/>
              <p:nvPr/>
            </p:nvSpPr>
            <p:spPr>
              <a:xfrm>
                <a:off x="14195256" y="14081527"/>
                <a:ext cx="62425" cy="63359"/>
              </a:xfrm>
              <a:prstGeom prst="ellipse">
                <a:avLst/>
              </a:prstGeom>
              <a:solidFill>
                <a:schemeClr val="accent5">
                  <a:lumMod val="40000"/>
                  <a:lumOff val="6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204" name="Oval 203"/>
              <p:cNvSpPr/>
              <p:nvPr/>
            </p:nvSpPr>
            <p:spPr>
              <a:xfrm>
                <a:off x="13169977" y="14081527"/>
                <a:ext cx="63371" cy="63359"/>
              </a:xfrm>
              <a:prstGeom prst="ellipse">
                <a:avLst/>
              </a:prstGeom>
              <a:solidFill>
                <a:schemeClr val="accent5">
                  <a:lumMod val="40000"/>
                  <a:lumOff val="6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205" name="Oval 204"/>
              <p:cNvSpPr/>
              <p:nvPr/>
            </p:nvSpPr>
            <p:spPr>
              <a:xfrm>
                <a:off x="16437818" y="14081527"/>
                <a:ext cx="63370" cy="63359"/>
              </a:xfrm>
              <a:prstGeom prst="ellipse">
                <a:avLst/>
              </a:prstGeom>
              <a:solidFill>
                <a:schemeClr val="accent5">
                  <a:lumMod val="40000"/>
                  <a:lumOff val="6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206" name="Oval 205"/>
              <p:cNvSpPr/>
              <p:nvPr/>
            </p:nvSpPr>
            <p:spPr>
              <a:xfrm>
                <a:off x="16501188" y="14081527"/>
                <a:ext cx="63371" cy="63359"/>
              </a:xfrm>
              <a:prstGeom prst="ellipse">
                <a:avLst/>
              </a:prstGeom>
              <a:solidFill>
                <a:schemeClr val="accent5">
                  <a:lumMod val="40000"/>
                  <a:lumOff val="6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207" name="Oval 206"/>
              <p:cNvSpPr/>
              <p:nvPr/>
            </p:nvSpPr>
            <p:spPr>
              <a:xfrm>
                <a:off x="16565504" y="14081527"/>
                <a:ext cx="63371" cy="63359"/>
              </a:xfrm>
              <a:prstGeom prst="ellipse">
                <a:avLst/>
              </a:prstGeom>
              <a:solidFill>
                <a:schemeClr val="accent5">
                  <a:lumMod val="40000"/>
                  <a:lumOff val="6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208" name="Oval 207"/>
              <p:cNvSpPr/>
              <p:nvPr/>
            </p:nvSpPr>
            <p:spPr>
              <a:xfrm>
                <a:off x="16694137" y="14081527"/>
                <a:ext cx="62425" cy="63359"/>
              </a:xfrm>
              <a:prstGeom prst="ellipse">
                <a:avLst/>
              </a:prstGeom>
              <a:solidFill>
                <a:schemeClr val="accent5">
                  <a:lumMod val="40000"/>
                  <a:lumOff val="6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209" name="Oval 208"/>
              <p:cNvSpPr/>
              <p:nvPr/>
            </p:nvSpPr>
            <p:spPr>
              <a:xfrm>
                <a:off x="16757508" y="14081527"/>
                <a:ext cx="63370" cy="63359"/>
              </a:xfrm>
              <a:prstGeom prst="ellipse">
                <a:avLst/>
              </a:prstGeom>
              <a:solidFill>
                <a:schemeClr val="accent5">
                  <a:lumMod val="40000"/>
                  <a:lumOff val="6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210" name="Oval 209"/>
              <p:cNvSpPr/>
              <p:nvPr/>
            </p:nvSpPr>
            <p:spPr>
              <a:xfrm>
                <a:off x="16821824" y="14081527"/>
                <a:ext cx="63370" cy="63359"/>
              </a:xfrm>
              <a:prstGeom prst="ellipse">
                <a:avLst/>
              </a:prstGeom>
              <a:solidFill>
                <a:schemeClr val="accent5">
                  <a:lumMod val="40000"/>
                  <a:lumOff val="6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211" name="Oval 210"/>
              <p:cNvSpPr/>
              <p:nvPr/>
            </p:nvSpPr>
            <p:spPr>
              <a:xfrm>
                <a:off x="16886141" y="14081527"/>
                <a:ext cx="63370" cy="63359"/>
              </a:xfrm>
              <a:prstGeom prst="ellipse">
                <a:avLst/>
              </a:prstGeom>
              <a:solidFill>
                <a:schemeClr val="accent5">
                  <a:lumMod val="40000"/>
                  <a:lumOff val="6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212" name="Oval 211"/>
              <p:cNvSpPr/>
              <p:nvPr/>
            </p:nvSpPr>
            <p:spPr>
              <a:xfrm>
                <a:off x="16949511" y="14081527"/>
                <a:ext cx="63371" cy="63359"/>
              </a:xfrm>
              <a:prstGeom prst="ellipse">
                <a:avLst/>
              </a:prstGeom>
              <a:solidFill>
                <a:schemeClr val="accent5">
                  <a:lumMod val="40000"/>
                  <a:lumOff val="6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213" name="Oval 212"/>
              <p:cNvSpPr/>
              <p:nvPr/>
            </p:nvSpPr>
            <p:spPr>
              <a:xfrm>
                <a:off x="17013827" y="14081527"/>
                <a:ext cx="63371" cy="63359"/>
              </a:xfrm>
              <a:prstGeom prst="ellipse">
                <a:avLst/>
              </a:prstGeom>
              <a:solidFill>
                <a:schemeClr val="accent5">
                  <a:lumMod val="40000"/>
                  <a:lumOff val="6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214" name="Oval 213"/>
              <p:cNvSpPr/>
              <p:nvPr/>
            </p:nvSpPr>
            <p:spPr>
              <a:xfrm>
                <a:off x="16629821" y="14081527"/>
                <a:ext cx="63371" cy="63359"/>
              </a:xfrm>
              <a:prstGeom prst="ellipse">
                <a:avLst/>
              </a:prstGeom>
              <a:solidFill>
                <a:schemeClr val="accent5">
                  <a:lumMod val="40000"/>
                  <a:lumOff val="6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215" name="Freeform 214"/>
              <p:cNvSpPr/>
              <p:nvPr/>
            </p:nvSpPr>
            <p:spPr>
              <a:xfrm>
                <a:off x="14234035" y="13244614"/>
                <a:ext cx="887188" cy="723434"/>
              </a:xfrm>
              <a:custGeom>
                <a:avLst/>
                <a:gdLst>
                  <a:gd name="connsiteX0" fmla="*/ 402729 w 1405372"/>
                  <a:gd name="connsiteY0" fmla="*/ 60960 h 1018903"/>
                  <a:gd name="connsiteX1" fmla="*/ 254683 w 1405372"/>
                  <a:gd name="connsiteY1" fmla="*/ 174172 h 1018903"/>
                  <a:gd name="connsiteX2" fmla="*/ 106637 w 1405372"/>
                  <a:gd name="connsiteY2" fmla="*/ 252549 h 1018903"/>
                  <a:gd name="connsiteX3" fmla="*/ 19552 w 1405372"/>
                  <a:gd name="connsiteY3" fmla="*/ 435429 h 1018903"/>
                  <a:gd name="connsiteX4" fmla="*/ 2134 w 1405372"/>
                  <a:gd name="connsiteY4" fmla="*/ 513806 h 1018903"/>
                  <a:gd name="connsiteX5" fmla="*/ 185014 w 1405372"/>
                  <a:gd name="connsiteY5" fmla="*/ 783772 h 1018903"/>
                  <a:gd name="connsiteX6" fmla="*/ 446272 w 1405372"/>
                  <a:gd name="connsiteY6" fmla="*/ 923109 h 1018903"/>
                  <a:gd name="connsiteX7" fmla="*/ 855574 w 1405372"/>
                  <a:gd name="connsiteY7" fmla="*/ 1018903 h 1018903"/>
                  <a:gd name="connsiteX8" fmla="*/ 1264877 w 1405372"/>
                  <a:gd name="connsiteY8" fmla="*/ 879566 h 1018903"/>
                  <a:gd name="connsiteX9" fmla="*/ 1378089 w 1405372"/>
                  <a:gd name="connsiteY9" fmla="*/ 687977 h 1018903"/>
                  <a:gd name="connsiteX10" fmla="*/ 1404214 w 1405372"/>
                  <a:gd name="connsiteY10" fmla="*/ 583475 h 1018903"/>
                  <a:gd name="connsiteX11" fmla="*/ 1291003 w 1405372"/>
                  <a:gd name="connsiteY11" fmla="*/ 278675 h 1018903"/>
                  <a:gd name="connsiteX12" fmla="*/ 1195209 w 1405372"/>
                  <a:gd name="connsiteY12" fmla="*/ 139337 h 1018903"/>
                  <a:gd name="connsiteX13" fmla="*/ 1099414 w 1405372"/>
                  <a:gd name="connsiteY13" fmla="*/ 87086 h 1018903"/>
                  <a:gd name="connsiteX14" fmla="*/ 1055872 w 1405372"/>
                  <a:gd name="connsiteY14" fmla="*/ 43543 h 1018903"/>
                  <a:gd name="connsiteX15" fmla="*/ 942660 w 1405372"/>
                  <a:gd name="connsiteY15" fmla="*/ 0 h 1018903"/>
                  <a:gd name="connsiteX16" fmla="*/ 568192 w 1405372"/>
                  <a:gd name="connsiteY16" fmla="*/ 17417 h 1018903"/>
                  <a:gd name="connsiteX17" fmla="*/ 402729 w 1405372"/>
                  <a:gd name="connsiteY17" fmla="*/ 60960 h 1018903"/>
                  <a:gd name="connsiteX0" fmla="*/ 402729 w 1405372"/>
                  <a:gd name="connsiteY0" fmla="*/ 60960 h 1018903"/>
                  <a:gd name="connsiteX1" fmla="*/ 254683 w 1405372"/>
                  <a:gd name="connsiteY1" fmla="*/ 174172 h 1018903"/>
                  <a:gd name="connsiteX2" fmla="*/ 106637 w 1405372"/>
                  <a:gd name="connsiteY2" fmla="*/ 252549 h 1018903"/>
                  <a:gd name="connsiteX3" fmla="*/ 19552 w 1405372"/>
                  <a:gd name="connsiteY3" fmla="*/ 435429 h 1018903"/>
                  <a:gd name="connsiteX4" fmla="*/ 2134 w 1405372"/>
                  <a:gd name="connsiteY4" fmla="*/ 513806 h 1018903"/>
                  <a:gd name="connsiteX5" fmla="*/ 185014 w 1405372"/>
                  <a:gd name="connsiteY5" fmla="*/ 783772 h 1018903"/>
                  <a:gd name="connsiteX6" fmla="*/ 647040 w 1405372"/>
                  <a:gd name="connsiteY6" fmla="*/ 923109 h 1018903"/>
                  <a:gd name="connsiteX7" fmla="*/ 855574 w 1405372"/>
                  <a:gd name="connsiteY7" fmla="*/ 1018903 h 1018903"/>
                  <a:gd name="connsiteX8" fmla="*/ 1264877 w 1405372"/>
                  <a:gd name="connsiteY8" fmla="*/ 879566 h 1018903"/>
                  <a:gd name="connsiteX9" fmla="*/ 1378089 w 1405372"/>
                  <a:gd name="connsiteY9" fmla="*/ 687977 h 1018903"/>
                  <a:gd name="connsiteX10" fmla="*/ 1404214 w 1405372"/>
                  <a:gd name="connsiteY10" fmla="*/ 583475 h 1018903"/>
                  <a:gd name="connsiteX11" fmla="*/ 1291003 w 1405372"/>
                  <a:gd name="connsiteY11" fmla="*/ 278675 h 1018903"/>
                  <a:gd name="connsiteX12" fmla="*/ 1195209 w 1405372"/>
                  <a:gd name="connsiteY12" fmla="*/ 139337 h 1018903"/>
                  <a:gd name="connsiteX13" fmla="*/ 1099414 w 1405372"/>
                  <a:gd name="connsiteY13" fmla="*/ 87086 h 1018903"/>
                  <a:gd name="connsiteX14" fmla="*/ 1055872 w 1405372"/>
                  <a:gd name="connsiteY14" fmla="*/ 43543 h 1018903"/>
                  <a:gd name="connsiteX15" fmla="*/ 942660 w 1405372"/>
                  <a:gd name="connsiteY15" fmla="*/ 0 h 1018903"/>
                  <a:gd name="connsiteX16" fmla="*/ 568192 w 1405372"/>
                  <a:gd name="connsiteY16" fmla="*/ 17417 h 1018903"/>
                  <a:gd name="connsiteX17" fmla="*/ 402729 w 1405372"/>
                  <a:gd name="connsiteY17" fmla="*/ 60960 h 1018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405372" h="1018903">
                    <a:moveTo>
                      <a:pt x="402729" y="60960"/>
                    </a:moveTo>
                    <a:cubicBezTo>
                      <a:pt x="350478" y="87086"/>
                      <a:pt x="306840" y="140423"/>
                      <a:pt x="254683" y="174172"/>
                    </a:cubicBezTo>
                    <a:cubicBezTo>
                      <a:pt x="207803" y="204506"/>
                      <a:pt x="143990" y="211045"/>
                      <a:pt x="106637" y="252549"/>
                    </a:cubicBezTo>
                    <a:cubicBezTo>
                      <a:pt x="61469" y="302735"/>
                      <a:pt x="48580" y="374469"/>
                      <a:pt x="19552" y="435429"/>
                    </a:cubicBezTo>
                    <a:cubicBezTo>
                      <a:pt x="13746" y="461555"/>
                      <a:pt x="0" y="487128"/>
                      <a:pt x="2134" y="513806"/>
                    </a:cubicBezTo>
                    <a:cubicBezTo>
                      <a:pt x="13947" y="661466"/>
                      <a:pt x="54661" y="697794"/>
                      <a:pt x="185014" y="783772"/>
                    </a:cubicBezTo>
                    <a:cubicBezTo>
                      <a:pt x="267404" y="838114"/>
                      <a:pt x="554682" y="888307"/>
                      <a:pt x="647040" y="923109"/>
                    </a:cubicBezTo>
                    <a:cubicBezTo>
                      <a:pt x="836118" y="994356"/>
                      <a:pt x="704622" y="1000035"/>
                      <a:pt x="855574" y="1018903"/>
                    </a:cubicBezTo>
                    <a:cubicBezTo>
                      <a:pt x="1012865" y="992688"/>
                      <a:pt x="1150526" y="1005353"/>
                      <a:pt x="1264877" y="879566"/>
                    </a:cubicBezTo>
                    <a:cubicBezTo>
                      <a:pt x="1314775" y="824678"/>
                      <a:pt x="1340352" y="751840"/>
                      <a:pt x="1378089" y="687977"/>
                    </a:cubicBezTo>
                    <a:cubicBezTo>
                      <a:pt x="1386797" y="653143"/>
                      <a:pt x="1405372" y="619362"/>
                      <a:pt x="1404214" y="583475"/>
                    </a:cubicBezTo>
                    <a:cubicBezTo>
                      <a:pt x="1399983" y="452329"/>
                      <a:pt x="1357699" y="385389"/>
                      <a:pt x="1291003" y="278675"/>
                    </a:cubicBezTo>
                    <a:cubicBezTo>
                      <a:pt x="1261131" y="230879"/>
                      <a:pt x="1235064" y="179192"/>
                      <a:pt x="1195209" y="139337"/>
                    </a:cubicBezTo>
                    <a:cubicBezTo>
                      <a:pt x="1169490" y="113618"/>
                      <a:pt x="1129387" y="107692"/>
                      <a:pt x="1099414" y="87086"/>
                    </a:cubicBezTo>
                    <a:cubicBezTo>
                      <a:pt x="1082500" y="75457"/>
                      <a:pt x="1073815" y="53511"/>
                      <a:pt x="1055872" y="43543"/>
                    </a:cubicBezTo>
                    <a:cubicBezTo>
                      <a:pt x="1020528" y="23907"/>
                      <a:pt x="942660" y="0"/>
                      <a:pt x="942660" y="0"/>
                    </a:cubicBezTo>
                    <a:lnTo>
                      <a:pt x="568192" y="17417"/>
                    </a:lnTo>
                    <a:cubicBezTo>
                      <a:pt x="515731" y="20857"/>
                      <a:pt x="454980" y="34834"/>
                      <a:pt x="402729" y="60960"/>
                    </a:cubicBezTo>
                    <a:close/>
                  </a:path>
                </a:pathLst>
              </a:cu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216" name="Freeform 215"/>
              <p:cNvSpPr/>
              <p:nvPr/>
            </p:nvSpPr>
            <p:spPr>
              <a:xfrm>
                <a:off x="14614258" y="13371333"/>
                <a:ext cx="380223" cy="318689"/>
              </a:xfrm>
              <a:custGeom>
                <a:avLst/>
                <a:gdLst>
                  <a:gd name="connsiteX0" fmla="*/ 253857 w 649181"/>
                  <a:gd name="connsiteY0" fmla="*/ 60960 h 495352"/>
                  <a:gd name="connsiteX1" fmla="*/ 114520 w 649181"/>
                  <a:gd name="connsiteY1" fmla="*/ 104503 h 495352"/>
                  <a:gd name="connsiteX2" fmla="*/ 18725 w 649181"/>
                  <a:gd name="connsiteY2" fmla="*/ 182880 h 495352"/>
                  <a:gd name="connsiteX3" fmla="*/ 1308 w 649181"/>
                  <a:gd name="connsiteY3" fmla="*/ 235131 h 495352"/>
                  <a:gd name="connsiteX4" fmla="*/ 53560 w 649181"/>
                  <a:gd name="connsiteY4" fmla="*/ 330926 h 495352"/>
                  <a:gd name="connsiteX5" fmla="*/ 236440 w 649181"/>
                  <a:gd name="connsiteY5" fmla="*/ 452846 h 495352"/>
                  <a:gd name="connsiteX6" fmla="*/ 279982 w 649181"/>
                  <a:gd name="connsiteY6" fmla="*/ 478971 h 495352"/>
                  <a:gd name="connsiteX7" fmla="*/ 428028 w 649181"/>
                  <a:gd name="connsiteY7" fmla="*/ 478971 h 495352"/>
                  <a:gd name="connsiteX8" fmla="*/ 497697 w 649181"/>
                  <a:gd name="connsiteY8" fmla="*/ 470263 h 495352"/>
                  <a:gd name="connsiteX9" fmla="*/ 523822 w 649181"/>
                  <a:gd name="connsiteY9" fmla="*/ 452846 h 495352"/>
                  <a:gd name="connsiteX10" fmla="*/ 610908 w 649181"/>
                  <a:gd name="connsiteY10" fmla="*/ 383177 h 495352"/>
                  <a:gd name="connsiteX11" fmla="*/ 637034 w 649181"/>
                  <a:gd name="connsiteY11" fmla="*/ 365760 h 495352"/>
                  <a:gd name="connsiteX12" fmla="*/ 645742 w 649181"/>
                  <a:gd name="connsiteY12" fmla="*/ 330926 h 495352"/>
                  <a:gd name="connsiteX13" fmla="*/ 558657 w 649181"/>
                  <a:gd name="connsiteY13" fmla="*/ 139337 h 495352"/>
                  <a:gd name="connsiteX14" fmla="*/ 549948 w 649181"/>
                  <a:gd name="connsiteY14" fmla="*/ 113211 h 495352"/>
                  <a:gd name="connsiteX15" fmla="*/ 506405 w 649181"/>
                  <a:gd name="connsiteY15" fmla="*/ 69668 h 495352"/>
                  <a:gd name="connsiteX16" fmla="*/ 462862 w 649181"/>
                  <a:gd name="connsiteY16" fmla="*/ 8708 h 495352"/>
                  <a:gd name="connsiteX17" fmla="*/ 384485 w 649181"/>
                  <a:gd name="connsiteY17" fmla="*/ 0 h 495352"/>
                  <a:gd name="connsiteX18" fmla="*/ 349651 w 649181"/>
                  <a:gd name="connsiteY18" fmla="*/ 8708 h 495352"/>
                  <a:gd name="connsiteX19" fmla="*/ 306108 w 649181"/>
                  <a:gd name="connsiteY19" fmla="*/ 52251 h 495352"/>
                  <a:gd name="connsiteX20" fmla="*/ 253857 w 649181"/>
                  <a:gd name="connsiteY20" fmla="*/ 60960 h 4953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49181" h="495352">
                    <a:moveTo>
                      <a:pt x="253857" y="60960"/>
                    </a:moveTo>
                    <a:cubicBezTo>
                      <a:pt x="207411" y="75474"/>
                      <a:pt x="157719" y="82104"/>
                      <a:pt x="114520" y="104503"/>
                    </a:cubicBezTo>
                    <a:cubicBezTo>
                      <a:pt x="77893" y="123495"/>
                      <a:pt x="18725" y="182880"/>
                      <a:pt x="18725" y="182880"/>
                    </a:cubicBezTo>
                    <a:cubicBezTo>
                      <a:pt x="12919" y="200297"/>
                      <a:pt x="0" y="216819"/>
                      <a:pt x="1308" y="235131"/>
                    </a:cubicBezTo>
                    <a:cubicBezTo>
                      <a:pt x="4661" y="282077"/>
                      <a:pt x="23352" y="304272"/>
                      <a:pt x="53560" y="330926"/>
                    </a:cubicBezTo>
                    <a:cubicBezTo>
                      <a:pt x="185696" y="447515"/>
                      <a:pt x="126316" y="421380"/>
                      <a:pt x="236440" y="452846"/>
                    </a:cubicBezTo>
                    <a:cubicBezTo>
                      <a:pt x="250954" y="461554"/>
                      <a:pt x="263804" y="473993"/>
                      <a:pt x="279982" y="478971"/>
                    </a:cubicBezTo>
                    <a:cubicBezTo>
                      <a:pt x="333219" y="495352"/>
                      <a:pt x="374143" y="485310"/>
                      <a:pt x="428028" y="478971"/>
                    </a:cubicBezTo>
                    <a:lnTo>
                      <a:pt x="497697" y="470263"/>
                    </a:lnTo>
                    <a:cubicBezTo>
                      <a:pt x="506405" y="464457"/>
                      <a:pt x="515526" y="459227"/>
                      <a:pt x="523822" y="452846"/>
                    </a:cubicBezTo>
                    <a:cubicBezTo>
                      <a:pt x="553288" y="430180"/>
                      <a:pt x="579976" y="403798"/>
                      <a:pt x="610908" y="383177"/>
                    </a:cubicBezTo>
                    <a:lnTo>
                      <a:pt x="637034" y="365760"/>
                    </a:lnTo>
                    <a:cubicBezTo>
                      <a:pt x="639937" y="354149"/>
                      <a:pt x="649181" y="342390"/>
                      <a:pt x="645742" y="330926"/>
                    </a:cubicBezTo>
                    <a:cubicBezTo>
                      <a:pt x="614160" y="225652"/>
                      <a:pt x="593172" y="216996"/>
                      <a:pt x="558657" y="139337"/>
                    </a:cubicBezTo>
                    <a:cubicBezTo>
                      <a:pt x="554929" y="130948"/>
                      <a:pt x="555456" y="120555"/>
                      <a:pt x="549948" y="113211"/>
                    </a:cubicBezTo>
                    <a:cubicBezTo>
                      <a:pt x="537632" y="96790"/>
                      <a:pt x="519007" y="85871"/>
                      <a:pt x="506405" y="69668"/>
                    </a:cubicBezTo>
                    <a:cubicBezTo>
                      <a:pt x="492337" y="51580"/>
                      <a:pt x="489765" y="17676"/>
                      <a:pt x="462862" y="8708"/>
                    </a:cubicBezTo>
                    <a:cubicBezTo>
                      <a:pt x="437924" y="396"/>
                      <a:pt x="410611" y="2903"/>
                      <a:pt x="384485" y="0"/>
                    </a:cubicBezTo>
                    <a:cubicBezTo>
                      <a:pt x="372874" y="2903"/>
                      <a:pt x="359610" y="2069"/>
                      <a:pt x="349651" y="8708"/>
                    </a:cubicBezTo>
                    <a:cubicBezTo>
                      <a:pt x="332572" y="20094"/>
                      <a:pt x="326634" y="52251"/>
                      <a:pt x="306108" y="52251"/>
                    </a:cubicBezTo>
                    <a:lnTo>
                      <a:pt x="253857" y="60960"/>
                    </a:lnTo>
                    <a:close/>
                  </a:path>
                </a:pathLst>
              </a:custGeom>
              <a:solidFill>
                <a:schemeClr val="tx2">
                  <a:lumMod val="75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217" name="Oval 216"/>
              <p:cNvSpPr>
                <a:spLocks/>
              </p:cNvSpPr>
              <p:nvPr/>
            </p:nvSpPr>
            <p:spPr>
              <a:xfrm>
                <a:off x="16398093" y="13907525"/>
                <a:ext cx="37833" cy="52957"/>
              </a:xfrm>
              <a:prstGeom prst="ellipse">
                <a:avLst/>
              </a:prstGeom>
              <a:solidFill>
                <a:srgbClr val="FF9966"/>
              </a:solidFill>
              <a:ln w="9525">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218" name="Oval 217"/>
              <p:cNvSpPr>
                <a:spLocks/>
              </p:cNvSpPr>
              <p:nvPr/>
            </p:nvSpPr>
            <p:spPr>
              <a:xfrm>
                <a:off x="16155014" y="14007766"/>
                <a:ext cx="37833" cy="52957"/>
              </a:xfrm>
              <a:prstGeom prst="ellipse">
                <a:avLst/>
              </a:prstGeom>
              <a:solidFill>
                <a:srgbClr val="FF9966"/>
              </a:solidFill>
              <a:ln w="9525">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219" name="Oval 218"/>
              <p:cNvSpPr>
                <a:spLocks/>
              </p:cNvSpPr>
              <p:nvPr/>
            </p:nvSpPr>
            <p:spPr>
              <a:xfrm>
                <a:off x="16349855" y="14007766"/>
                <a:ext cx="38779" cy="52957"/>
              </a:xfrm>
              <a:prstGeom prst="ellipse">
                <a:avLst/>
              </a:prstGeom>
              <a:solidFill>
                <a:srgbClr val="FF9966"/>
              </a:solidFill>
              <a:ln w="9525">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220" name="Oval 219"/>
              <p:cNvSpPr>
                <a:spLocks/>
              </p:cNvSpPr>
              <p:nvPr/>
            </p:nvSpPr>
            <p:spPr>
              <a:xfrm>
                <a:off x="16793449" y="14007766"/>
                <a:ext cx="37833" cy="52957"/>
              </a:xfrm>
              <a:prstGeom prst="ellipse">
                <a:avLst/>
              </a:prstGeom>
              <a:solidFill>
                <a:srgbClr val="FF9966"/>
              </a:solidFill>
              <a:ln w="9525">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221" name="Oval 220"/>
              <p:cNvSpPr>
                <a:spLocks/>
              </p:cNvSpPr>
              <p:nvPr/>
            </p:nvSpPr>
            <p:spPr>
              <a:xfrm>
                <a:off x="16730079" y="13926438"/>
                <a:ext cx="37833" cy="52957"/>
              </a:xfrm>
              <a:prstGeom prst="ellipse">
                <a:avLst/>
              </a:prstGeom>
              <a:solidFill>
                <a:srgbClr val="FF9966"/>
              </a:solidFill>
              <a:ln w="9525">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222" name="Oval 221"/>
              <p:cNvSpPr>
                <a:spLocks/>
              </p:cNvSpPr>
              <p:nvPr/>
            </p:nvSpPr>
            <p:spPr>
              <a:xfrm>
                <a:off x="15569546" y="14007766"/>
                <a:ext cx="37833" cy="52957"/>
              </a:xfrm>
              <a:prstGeom prst="ellipse">
                <a:avLst/>
              </a:prstGeom>
              <a:solidFill>
                <a:srgbClr val="FF9966"/>
              </a:solidFill>
              <a:ln w="9525">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223" name="Oval 222"/>
              <p:cNvSpPr>
                <a:spLocks/>
              </p:cNvSpPr>
              <p:nvPr/>
            </p:nvSpPr>
            <p:spPr>
              <a:xfrm>
                <a:off x="15589408" y="13753381"/>
                <a:ext cx="38779" cy="52957"/>
              </a:xfrm>
              <a:prstGeom prst="ellipse">
                <a:avLst/>
              </a:prstGeom>
              <a:solidFill>
                <a:srgbClr val="FF9966"/>
              </a:solidFill>
              <a:ln w="9525">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224" name="Oval 223"/>
              <p:cNvSpPr>
                <a:spLocks/>
              </p:cNvSpPr>
              <p:nvPr/>
            </p:nvSpPr>
            <p:spPr>
              <a:xfrm>
                <a:off x="15764387" y="14007766"/>
                <a:ext cx="37833" cy="52957"/>
              </a:xfrm>
              <a:prstGeom prst="ellipse">
                <a:avLst/>
              </a:prstGeom>
              <a:solidFill>
                <a:srgbClr val="FF9966"/>
              </a:solidFill>
              <a:ln w="9525">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225" name="Oval 224"/>
              <p:cNvSpPr>
                <a:spLocks/>
              </p:cNvSpPr>
              <p:nvPr/>
            </p:nvSpPr>
            <p:spPr>
              <a:xfrm>
                <a:off x="14983132" y="14007766"/>
                <a:ext cx="37833" cy="52957"/>
              </a:xfrm>
              <a:prstGeom prst="ellipse">
                <a:avLst/>
              </a:prstGeom>
              <a:solidFill>
                <a:srgbClr val="FF9966"/>
              </a:solidFill>
              <a:ln w="9525">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226" name="Oval 225"/>
              <p:cNvSpPr>
                <a:spLocks/>
              </p:cNvSpPr>
              <p:nvPr/>
            </p:nvSpPr>
            <p:spPr>
              <a:xfrm>
                <a:off x="14614258" y="14007766"/>
                <a:ext cx="37833" cy="52957"/>
              </a:xfrm>
              <a:prstGeom prst="ellipse">
                <a:avLst/>
              </a:prstGeom>
              <a:solidFill>
                <a:srgbClr val="FF9966"/>
              </a:solidFill>
              <a:ln w="9525">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227" name="Oval 226"/>
              <p:cNvSpPr>
                <a:spLocks/>
              </p:cNvSpPr>
              <p:nvPr/>
            </p:nvSpPr>
            <p:spPr>
              <a:xfrm>
                <a:off x="15178918" y="14007766"/>
                <a:ext cx="37833" cy="52957"/>
              </a:xfrm>
              <a:prstGeom prst="ellipse">
                <a:avLst/>
              </a:prstGeom>
              <a:solidFill>
                <a:srgbClr val="FF9966"/>
              </a:solidFill>
              <a:ln w="9525">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228" name="Oval 227"/>
              <p:cNvSpPr>
                <a:spLocks/>
              </p:cNvSpPr>
              <p:nvPr/>
            </p:nvSpPr>
            <p:spPr>
              <a:xfrm>
                <a:off x="14297405" y="14007766"/>
                <a:ext cx="37833" cy="52957"/>
              </a:xfrm>
              <a:prstGeom prst="ellipse">
                <a:avLst/>
              </a:prstGeom>
              <a:solidFill>
                <a:srgbClr val="FF9966"/>
              </a:solidFill>
              <a:ln w="9525">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229" name="Oval 228"/>
              <p:cNvSpPr>
                <a:spLocks/>
              </p:cNvSpPr>
              <p:nvPr/>
            </p:nvSpPr>
            <p:spPr>
              <a:xfrm>
                <a:off x="15944095" y="13880101"/>
                <a:ext cx="38779" cy="53903"/>
              </a:xfrm>
              <a:prstGeom prst="ellipse">
                <a:avLst/>
              </a:prstGeom>
              <a:solidFill>
                <a:srgbClr val="FF9966"/>
              </a:solidFill>
              <a:ln w="9525">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230" name="Oval 229"/>
              <p:cNvSpPr>
                <a:spLocks/>
              </p:cNvSpPr>
              <p:nvPr/>
            </p:nvSpPr>
            <p:spPr>
              <a:xfrm>
                <a:off x="15272556" y="13498998"/>
                <a:ext cx="38779" cy="52957"/>
              </a:xfrm>
              <a:prstGeom prst="ellipse">
                <a:avLst/>
              </a:prstGeom>
              <a:solidFill>
                <a:srgbClr val="FF9966"/>
              </a:solidFill>
              <a:ln w="9525">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231" name="Oval 230"/>
              <p:cNvSpPr>
                <a:spLocks/>
              </p:cNvSpPr>
              <p:nvPr/>
            </p:nvSpPr>
            <p:spPr>
              <a:xfrm>
                <a:off x="13616408" y="14007766"/>
                <a:ext cx="37833" cy="52957"/>
              </a:xfrm>
              <a:prstGeom prst="ellipse">
                <a:avLst/>
              </a:prstGeom>
              <a:solidFill>
                <a:srgbClr val="FF9966"/>
              </a:solidFill>
              <a:ln w="9525">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232" name="Oval 231"/>
              <p:cNvSpPr>
                <a:spLocks/>
              </p:cNvSpPr>
              <p:nvPr/>
            </p:nvSpPr>
            <p:spPr>
              <a:xfrm>
                <a:off x="14007036" y="14007766"/>
                <a:ext cx="37833" cy="52957"/>
              </a:xfrm>
              <a:prstGeom prst="ellipse">
                <a:avLst/>
              </a:prstGeom>
              <a:solidFill>
                <a:srgbClr val="FF9966"/>
              </a:solidFill>
              <a:ln w="9525">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233" name="Oval 232"/>
              <p:cNvSpPr>
                <a:spLocks/>
              </p:cNvSpPr>
              <p:nvPr/>
            </p:nvSpPr>
            <p:spPr>
              <a:xfrm>
                <a:off x="12802049" y="14007766"/>
                <a:ext cx="38779" cy="52957"/>
              </a:xfrm>
              <a:prstGeom prst="ellipse">
                <a:avLst/>
              </a:prstGeom>
              <a:solidFill>
                <a:srgbClr val="FF9966"/>
              </a:solidFill>
              <a:ln w="9525">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234" name="Oval 233"/>
              <p:cNvSpPr>
                <a:spLocks/>
              </p:cNvSpPr>
              <p:nvPr/>
            </p:nvSpPr>
            <p:spPr>
              <a:xfrm>
                <a:off x="12460605" y="14007766"/>
                <a:ext cx="37833" cy="52957"/>
              </a:xfrm>
              <a:prstGeom prst="ellipse">
                <a:avLst/>
              </a:prstGeom>
              <a:solidFill>
                <a:srgbClr val="FF9966"/>
              </a:solidFill>
              <a:ln w="9525">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235" name="Oval 234"/>
              <p:cNvSpPr>
                <a:spLocks/>
              </p:cNvSpPr>
              <p:nvPr/>
            </p:nvSpPr>
            <p:spPr>
              <a:xfrm>
                <a:off x="13420622" y="14007766"/>
                <a:ext cx="38779" cy="52957"/>
              </a:xfrm>
              <a:prstGeom prst="ellipse">
                <a:avLst/>
              </a:prstGeom>
              <a:solidFill>
                <a:srgbClr val="FF9966"/>
              </a:solidFill>
              <a:ln w="9525">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236" name="Oval 235"/>
              <p:cNvSpPr>
                <a:spLocks/>
              </p:cNvSpPr>
              <p:nvPr/>
            </p:nvSpPr>
            <p:spPr>
              <a:xfrm>
                <a:off x="13569117" y="13842274"/>
                <a:ext cx="37833" cy="52957"/>
              </a:xfrm>
              <a:prstGeom prst="ellipse">
                <a:avLst/>
              </a:prstGeom>
              <a:solidFill>
                <a:srgbClr val="FF9966"/>
              </a:solidFill>
              <a:ln w="9525">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237" name="Oval 236"/>
              <p:cNvSpPr>
                <a:spLocks/>
              </p:cNvSpPr>
              <p:nvPr/>
            </p:nvSpPr>
            <p:spPr>
              <a:xfrm>
                <a:off x="13178489" y="13905634"/>
                <a:ext cx="37833" cy="53903"/>
              </a:xfrm>
              <a:prstGeom prst="ellipse">
                <a:avLst/>
              </a:prstGeom>
              <a:solidFill>
                <a:srgbClr val="FF9966"/>
              </a:solidFill>
              <a:ln w="9525">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238" name="Oval 237"/>
              <p:cNvSpPr>
                <a:spLocks/>
              </p:cNvSpPr>
              <p:nvPr/>
            </p:nvSpPr>
            <p:spPr>
              <a:xfrm>
                <a:off x="13118902" y="14007766"/>
                <a:ext cx="38779" cy="52957"/>
              </a:xfrm>
              <a:prstGeom prst="ellipse">
                <a:avLst/>
              </a:prstGeom>
              <a:solidFill>
                <a:srgbClr val="FF9966"/>
              </a:solidFill>
              <a:ln w="9525">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239" name="Oval 238"/>
              <p:cNvSpPr>
                <a:spLocks/>
              </p:cNvSpPr>
              <p:nvPr/>
            </p:nvSpPr>
            <p:spPr>
              <a:xfrm>
                <a:off x="12592075" y="13905634"/>
                <a:ext cx="37833" cy="53903"/>
              </a:xfrm>
              <a:prstGeom prst="ellipse">
                <a:avLst/>
              </a:prstGeom>
              <a:solidFill>
                <a:srgbClr val="FF9966"/>
              </a:solidFill>
              <a:ln w="9525">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240" name="Oval 239"/>
              <p:cNvSpPr>
                <a:spLocks/>
              </p:cNvSpPr>
              <p:nvPr/>
            </p:nvSpPr>
            <p:spPr>
              <a:xfrm>
                <a:off x="12270493" y="13932112"/>
                <a:ext cx="37833" cy="52957"/>
              </a:xfrm>
              <a:prstGeom prst="ellipse">
                <a:avLst/>
              </a:prstGeom>
              <a:solidFill>
                <a:srgbClr val="FF9966"/>
              </a:solidFill>
              <a:ln w="9525">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241" name="Oval 240"/>
              <p:cNvSpPr>
                <a:spLocks/>
              </p:cNvSpPr>
              <p:nvPr/>
            </p:nvSpPr>
            <p:spPr>
              <a:xfrm>
                <a:off x="12787862" y="13905634"/>
                <a:ext cx="37833" cy="53903"/>
              </a:xfrm>
              <a:prstGeom prst="ellipse">
                <a:avLst/>
              </a:prstGeom>
              <a:solidFill>
                <a:srgbClr val="FF9966"/>
              </a:solidFill>
              <a:ln w="9525">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242" name="Oval 241"/>
              <p:cNvSpPr>
                <a:spLocks/>
              </p:cNvSpPr>
              <p:nvPr/>
            </p:nvSpPr>
            <p:spPr>
              <a:xfrm>
                <a:off x="15145815" y="13396866"/>
                <a:ext cx="38779" cy="53903"/>
              </a:xfrm>
              <a:prstGeom prst="ellipse">
                <a:avLst/>
              </a:prstGeom>
              <a:solidFill>
                <a:srgbClr val="FF9966"/>
              </a:solidFill>
              <a:ln w="9525">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243" name="Oval 242"/>
              <p:cNvSpPr>
                <a:spLocks/>
              </p:cNvSpPr>
              <p:nvPr/>
            </p:nvSpPr>
            <p:spPr>
              <a:xfrm>
                <a:off x="14756133" y="13142482"/>
                <a:ext cx="37833" cy="53903"/>
              </a:xfrm>
              <a:prstGeom prst="ellipse">
                <a:avLst/>
              </a:prstGeom>
              <a:solidFill>
                <a:srgbClr val="FF9966"/>
              </a:solidFill>
              <a:ln w="9525">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244" name="Oval 243"/>
              <p:cNvSpPr>
                <a:spLocks/>
              </p:cNvSpPr>
              <p:nvPr/>
            </p:nvSpPr>
            <p:spPr>
              <a:xfrm>
                <a:off x="14560346" y="13079123"/>
                <a:ext cx="37833" cy="52957"/>
              </a:xfrm>
              <a:prstGeom prst="ellipse">
                <a:avLst/>
              </a:prstGeom>
              <a:solidFill>
                <a:srgbClr val="FF9966"/>
              </a:solidFill>
              <a:ln w="9525">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245" name="Oval 244"/>
              <p:cNvSpPr>
                <a:spLocks/>
              </p:cNvSpPr>
              <p:nvPr/>
            </p:nvSpPr>
            <p:spPr>
              <a:xfrm>
                <a:off x="14950974" y="13244614"/>
                <a:ext cx="37833" cy="52957"/>
              </a:xfrm>
              <a:prstGeom prst="ellipse">
                <a:avLst/>
              </a:prstGeom>
              <a:solidFill>
                <a:srgbClr val="FF9966"/>
              </a:solidFill>
              <a:ln w="9525">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246" name="Oval 245"/>
              <p:cNvSpPr>
                <a:spLocks/>
              </p:cNvSpPr>
              <p:nvPr/>
            </p:nvSpPr>
            <p:spPr>
              <a:xfrm>
                <a:off x="14169719" y="13396866"/>
                <a:ext cx="37833" cy="53903"/>
              </a:xfrm>
              <a:prstGeom prst="ellipse">
                <a:avLst/>
              </a:prstGeom>
              <a:solidFill>
                <a:srgbClr val="FF9966"/>
              </a:solidFill>
              <a:ln w="9525">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247" name="Oval 246"/>
              <p:cNvSpPr>
                <a:spLocks/>
              </p:cNvSpPr>
              <p:nvPr/>
            </p:nvSpPr>
            <p:spPr>
              <a:xfrm>
                <a:off x="13974878" y="13651250"/>
                <a:ext cx="37833" cy="53903"/>
              </a:xfrm>
              <a:prstGeom prst="ellipse">
                <a:avLst/>
              </a:prstGeom>
              <a:solidFill>
                <a:srgbClr val="FF9966"/>
              </a:solidFill>
              <a:ln w="9525">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248" name="Oval 247"/>
              <p:cNvSpPr>
                <a:spLocks/>
              </p:cNvSpPr>
              <p:nvPr/>
            </p:nvSpPr>
            <p:spPr>
              <a:xfrm>
                <a:off x="14365505" y="13142482"/>
                <a:ext cx="37833" cy="53903"/>
              </a:xfrm>
              <a:prstGeom prst="ellipse">
                <a:avLst/>
              </a:prstGeom>
              <a:solidFill>
                <a:srgbClr val="FF9966"/>
              </a:solidFill>
              <a:ln w="9525">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249" name="Freeform 248"/>
              <p:cNvSpPr/>
              <p:nvPr/>
            </p:nvSpPr>
            <p:spPr>
              <a:xfrm>
                <a:off x="13782874" y="13816741"/>
                <a:ext cx="295099" cy="108751"/>
              </a:xfrm>
              <a:custGeom>
                <a:avLst/>
                <a:gdLst>
                  <a:gd name="connsiteX0" fmla="*/ 14288 w 116626"/>
                  <a:gd name="connsiteY0" fmla="*/ 33115 h 137071"/>
                  <a:gd name="connsiteX1" fmla="*/ 90488 w 116626"/>
                  <a:gd name="connsiteY1" fmla="*/ 99790 h 137071"/>
                  <a:gd name="connsiteX2" fmla="*/ 109538 w 116626"/>
                  <a:gd name="connsiteY2" fmla="*/ 71215 h 137071"/>
                  <a:gd name="connsiteX3" fmla="*/ 114300 w 116626"/>
                  <a:gd name="connsiteY3" fmla="*/ 47403 h 137071"/>
                  <a:gd name="connsiteX4" fmla="*/ 0 w 116626"/>
                  <a:gd name="connsiteY4" fmla="*/ 18828 h 137071"/>
                  <a:gd name="connsiteX5" fmla="*/ 14288 w 116626"/>
                  <a:gd name="connsiteY5" fmla="*/ 33115 h 137071"/>
                  <a:gd name="connsiteX0" fmla="*/ 0 w 135371"/>
                  <a:gd name="connsiteY0" fmla="*/ 109315 h 137071"/>
                  <a:gd name="connsiteX1" fmla="*/ 109233 w 135371"/>
                  <a:gd name="connsiteY1" fmla="*/ 99790 h 137071"/>
                  <a:gd name="connsiteX2" fmla="*/ 128283 w 135371"/>
                  <a:gd name="connsiteY2" fmla="*/ 71215 h 137071"/>
                  <a:gd name="connsiteX3" fmla="*/ 133045 w 135371"/>
                  <a:gd name="connsiteY3" fmla="*/ 47403 h 137071"/>
                  <a:gd name="connsiteX4" fmla="*/ 18745 w 135371"/>
                  <a:gd name="connsiteY4" fmla="*/ 18828 h 137071"/>
                  <a:gd name="connsiteX5" fmla="*/ 0 w 135371"/>
                  <a:gd name="connsiteY5" fmla="*/ 109315 h 137071"/>
                  <a:gd name="connsiteX0" fmla="*/ 18527 w 153898"/>
                  <a:gd name="connsiteY0" fmla="*/ 109315 h 137071"/>
                  <a:gd name="connsiteX1" fmla="*/ 127760 w 153898"/>
                  <a:gd name="connsiteY1" fmla="*/ 99790 h 137071"/>
                  <a:gd name="connsiteX2" fmla="*/ 146810 w 153898"/>
                  <a:gd name="connsiteY2" fmla="*/ 71215 h 137071"/>
                  <a:gd name="connsiteX3" fmla="*/ 151572 w 153898"/>
                  <a:gd name="connsiteY3" fmla="*/ 47403 h 137071"/>
                  <a:gd name="connsiteX4" fmla="*/ 37272 w 153898"/>
                  <a:gd name="connsiteY4" fmla="*/ 18828 h 137071"/>
                  <a:gd name="connsiteX5" fmla="*/ 18527 w 153898"/>
                  <a:gd name="connsiteY5" fmla="*/ 109315 h 137071"/>
                  <a:gd name="connsiteX0" fmla="*/ 18527 w 153898"/>
                  <a:gd name="connsiteY0" fmla="*/ 109315 h 130175"/>
                  <a:gd name="connsiteX1" fmla="*/ 80629 w 153898"/>
                  <a:gd name="connsiteY1" fmla="*/ 128588 h 130175"/>
                  <a:gd name="connsiteX2" fmla="*/ 127760 w 153898"/>
                  <a:gd name="connsiteY2" fmla="*/ 99790 h 130175"/>
                  <a:gd name="connsiteX3" fmla="*/ 146810 w 153898"/>
                  <a:gd name="connsiteY3" fmla="*/ 71215 h 130175"/>
                  <a:gd name="connsiteX4" fmla="*/ 151572 w 153898"/>
                  <a:gd name="connsiteY4" fmla="*/ 47403 h 130175"/>
                  <a:gd name="connsiteX5" fmla="*/ 37272 w 153898"/>
                  <a:gd name="connsiteY5" fmla="*/ 18828 h 130175"/>
                  <a:gd name="connsiteX6" fmla="*/ 18527 w 153898"/>
                  <a:gd name="connsiteY6" fmla="*/ 109315 h 130175"/>
                  <a:gd name="connsiteX0" fmla="*/ 18527 w 153898"/>
                  <a:gd name="connsiteY0" fmla="*/ 109315 h 130175"/>
                  <a:gd name="connsiteX1" fmla="*/ 80629 w 153898"/>
                  <a:gd name="connsiteY1" fmla="*/ 128588 h 130175"/>
                  <a:gd name="connsiteX2" fmla="*/ 127760 w 153898"/>
                  <a:gd name="connsiteY2" fmla="*/ 99790 h 130175"/>
                  <a:gd name="connsiteX3" fmla="*/ 146810 w 153898"/>
                  <a:gd name="connsiteY3" fmla="*/ 71215 h 130175"/>
                  <a:gd name="connsiteX4" fmla="*/ 151572 w 153898"/>
                  <a:gd name="connsiteY4" fmla="*/ 47403 h 130175"/>
                  <a:gd name="connsiteX5" fmla="*/ 37272 w 153898"/>
                  <a:gd name="connsiteY5" fmla="*/ 18828 h 130175"/>
                  <a:gd name="connsiteX6" fmla="*/ 18527 w 153898"/>
                  <a:gd name="connsiteY6" fmla="*/ 109315 h 130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3898" h="130175">
                    <a:moveTo>
                      <a:pt x="18527" y="109315"/>
                    </a:moveTo>
                    <a:cubicBezTo>
                      <a:pt x="25753" y="127608"/>
                      <a:pt x="62424" y="130175"/>
                      <a:pt x="80629" y="128588"/>
                    </a:cubicBezTo>
                    <a:cubicBezTo>
                      <a:pt x="98834" y="127001"/>
                      <a:pt x="116730" y="109352"/>
                      <a:pt x="127760" y="99790"/>
                    </a:cubicBezTo>
                    <a:cubicBezTo>
                      <a:pt x="135855" y="91695"/>
                      <a:pt x="140460" y="80740"/>
                      <a:pt x="146810" y="71215"/>
                    </a:cubicBezTo>
                    <a:cubicBezTo>
                      <a:pt x="148397" y="63278"/>
                      <a:pt x="153898" y="55156"/>
                      <a:pt x="151572" y="47403"/>
                    </a:cubicBezTo>
                    <a:cubicBezTo>
                      <a:pt x="137351" y="0"/>
                      <a:pt x="65469" y="20238"/>
                      <a:pt x="37272" y="18828"/>
                    </a:cubicBezTo>
                    <a:cubicBezTo>
                      <a:pt x="31024" y="48990"/>
                      <a:pt x="0" y="55341"/>
                      <a:pt x="18527" y="109315"/>
                    </a:cubicBezTo>
                    <a:close/>
                  </a:path>
                </a:pathLst>
              </a:custGeom>
              <a:solidFill>
                <a:schemeClr val="accent3">
                  <a:lumMod val="7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250" name="Oval 249"/>
              <p:cNvSpPr/>
              <p:nvPr/>
            </p:nvSpPr>
            <p:spPr>
              <a:xfrm>
                <a:off x="14424146" y="13180309"/>
                <a:ext cx="126741" cy="38773"/>
              </a:xfrm>
              <a:prstGeom prst="ellipse">
                <a:avLst/>
              </a:prstGeom>
              <a:solidFill>
                <a:schemeClr val="accent3">
                  <a:lumMod val="7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251" name="Freeform 250"/>
              <p:cNvSpPr/>
              <p:nvPr/>
            </p:nvSpPr>
            <p:spPr>
              <a:xfrm>
                <a:off x="15184593" y="13753381"/>
                <a:ext cx="252537" cy="130502"/>
              </a:xfrm>
              <a:custGeom>
                <a:avLst/>
                <a:gdLst>
                  <a:gd name="connsiteX0" fmla="*/ 49616 w 2245768"/>
                  <a:gd name="connsiteY0" fmla="*/ 391886 h 1158240"/>
                  <a:gd name="connsiteX1" fmla="*/ 241205 w 2245768"/>
                  <a:gd name="connsiteY1" fmla="*/ 269966 h 1158240"/>
                  <a:gd name="connsiteX2" fmla="*/ 815970 w 2245768"/>
                  <a:gd name="connsiteY2" fmla="*/ 26126 h 1158240"/>
                  <a:gd name="connsiteX3" fmla="*/ 972725 w 2245768"/>
                  <a:gd name="connsiteY3" fmla="*/ 0 h 1158240"/>
                  <a:gd name="connsiteX4" fmla="*/ 1538782 w 2245768"/>
                  <a:gd name="connsiteY4" fmla="*/ 78377 h 1158240"/>
                  <a:gd name="connsiteX5" fmla="*/ 1887125 w 2245768"/>
                  <a:gd name="connsiteY5" fmla="*/ 235132 h 1158240"/>
                  <a:gd name="connsiteX6" fmla="*/ 2165799 w 2245768"/>
                  <a:gd name="connsiteY6" fmla="*/ 409303 h 1158240"/>
                  <a:gd name="connsiteX7" fmla="*/ 2226759 w 2245768"/>
                  <a:gd name="connsiteY7" fmla="*/ 505097 h 1158240"/>
                  <a:gd name="connsiteX8" fmla="*/ 2244176 w 2245768"/>
                  <a:gd name="connsiteY8" fmla="*/ 661852 h 1158240"/>
                  <a:gd name="connsiteX9" fmla="*/ 2148382 w 2245768"/>
                  <a:gd name="connsiteY9" fmla="*/ 940526 h 1158240"/>
                  <a:gd name="connsiteX10" fmla="*/ 2043879 w 2245768"/>
                  <a:gd name="connsiteY10" fmla="*/ 1088572 h 1158240"/>
                  <a:gd name="connsiteX11" fmla="*/ 1930667 w 2245768"/>
                  <a:gd name="connsiteY11" fmla="*/ 1158240 h 1158240"/>
                  <a:gd name="connsiteX12" fmla="*/ 1599742 w 2245768"/>
                  <a:gd name="connsiteY12" fmla="*/ 1097280 h 1158240"/>
                  <a:gd name="connsiteX13" fmla="*/ 1530073 w 2245768"/>
                  <a:gd name="connsiteY13" fmla="*/ 1053737 h 1158240"/>
                  <a:gd name="connsiteX14" fmla="*/ 1416862 w 2245768"/>
                  <a:gd name="connsiteY14" fmla="*/ 975360 h 1158240"/>
                  <a:gd name="connsiteX15" fmla="*/ 1286233 w 2245768"/>
                  <a:gd name="connsiteY15" fmla="*/ 931817 h 1158240"/>
                  <a:gd name="connsiteX16" fmla="*/ 929182 w 2245768"/>
                  <a:gd name="connsiteY16" fmla="*/ 1001486 h 1158240"/>
                  <a:gd name="connsiteX17" fmla="*/ 772427 w 2245768"/>
                  <a:gd name="connsiteY17" fmla="*/ 1036320 h 1158240"/>
                  <a:gd name="connsiteX18" fmla="*/ 572130 w 2245768"/>
                  <a:gd name="connsiteY18" fmla="*/ 1045029 h 1158240"/>
                  <a:gd name="connsiteX19" fmla="*/ 302165 w 2245768"/>
                  <a:gd name="connsiteY19" fmla="*/ 957943 h 1158240"/>
                  <a:gd name="connsiteX20" fmla="*/ 84450 w 2245768"/>
                  <a:gd name="connsiteY20" fmla="*/ 827315 h 1158240"/>
                  <a:gd name="connsiteX21" fmla="*/ 14782 w 2245768"/>
                  <a:gd name="connsiteY21" fmla="*/ 740229 h 1158240"/>
                  <a:gd name="connsiteX22" fmla="*/ 6073 w 2245768"/>
                  <a:gd name="connsiteY22" fmla="*/ 609600 h 1158240"/>
                  <a:gd name="connsiteX23" fmla="*/ 23490 w 2245768"/>
                  <a:gd name="connsiteY23" fmla="*/ 557349 h 1158240"/>
                  <a:gd name="connsiteX24" fmla="*/ 58325 w 2245768"/>
                  <a:gd name="connsiteY24" fmla="*/ 470263 h 1158240"/>
                  <a:gd name="connsiteX25" fmla="*/ 67033 w 2245768"/>
                  <a:gd name="connsiteY25" fmla="*/ 418012 h 1158240"/>
                  <a:gd name="connsiteX26" fmla="*/ 49616 w 2245768"/>
                  <a:gd name="connsiteY26" fmla="*/ 391886 h 1158240"/>
                  <a:gd name="connsiteX0" fmla="*/ 67033 w 2245768"/>
                  <a:gd name="connsiteY0" fmla="*/ 418012 h 1158240"/>
                  <a:gd name="connsiteX1" fmla="*/ 241205 w 2245768"/>
                  <a:gd name="connsiteY1" fmla="*/ 269966 h 1158240"/>
                  <a:gd name="connsiteX2" fmla="*/ 815970 w 2245768"/>
                  <a:gd name="connsiteY2" fmla="*/ 26126 h 1158240"/>
                  <a:gd name="connsiteX3" fmla="*/ 972725 w 2245768"/>
                  <a:gd name="connsiteY3" fmla="*/ 0 h 1158240"/>
                  <a:gd name="connsiteX4" fmla="*/ 1538782 w 2245768"/>
                  <a:gd name="connsiteY4" fmla="*/ 78377 h 1158240"/>
                  <a:gd name="connsiteX5" fmla="*/ 1887125 w 2245768"/>
                  <a:gd name="connsiteY5" fmla="*/ 235132 h 1158240"/>
                  <a:gd name="connsiteX6" fmla="*/ 2165799 w 2245768"/>
                  <a:gd name="connsiteY6" fmla="*/ 409303 h 1158240"/>
                  <a:gd name="connsiteX7" fmla="*/ 2226759 w 2245768"/>
                  <a:gd name="connsiteY7" fmla="*/ 505097 h 1158240"/>
                  <a:gd name="connsiteX8" fmla="*/ 2244176 w 2245768"/>
                  <a:gd name="connsiteY8" fmla="*/ 661852 h 1158240"/>
                  <a:gd name="connsiteX9" fmla="*/ 2148382 w 2245768"/>
                  <a:gd name="connsiteY9" fmla="*/ 940526 h 1158240"/>
                  <a:gd name="connsiteX10" fmla="*/ 2043879 w 2245768"/>
                  <a:gd name="connsiteY10" fmla="*/ 1088572 h 1158240"/>
                  <a:gd name="connsiteX11" fmla="*/ 1930667 w 2245768"/>
                  <a:gd name="connsiteY11" fmla="*/ 1158240 h 1158240"/>
                  <a:gd name="connsiteX12" fmla="*/ 1599742 w 2245768"/>
                  <a:gd name="connsiteY12" fmla="*/ 1097280 h 1158240"/>
                  <a:gd name="connsiteX13" fmla="*/ 1530073 w 2245768"/>
                  <a:gd name="connsiteY13" fmla="*/ 1053737 h 1158240"/>
                  <a:gd name="connsiteX14" fmla="*/ 1416862 w 2245768"/>
                  <a:gd name="connsiteY14" fmla="*/ 975360 h 1158240"/>
                  <a:gd name="connsiteX15" fmla="*/ 1286233 w 2245768"/>
                  <a:gd name="connsiteY15" fmla="*/ 931817 h 1158240"/>
                  <a:gd name="connsiteX16" fmla="*/ 929182 w 2245768"/>
                  <a:gd name="connsiteY16" fmla="*/ 1001486 h 1158240"/>
                  <a:gd name="connsiteX17" fmla="*/ 772427 w 2245768"/>
                  <a:gd name="connsiteY17" fmla="*/ 1036320 h 1158240"/>
                  <a:gd name="connsiteX18" fmla="*/ 572130 w 2245768"/>
                  <a:gd name="connsiteY18" fmla="*/ 1045029 h 1158240"/>
                  <a:gd name="connsiteX19" fmla="*/ 302165 w 2245768"/>
                  <a:gd name="connsiteY19" fmla="*/ 957943 h 1158240"/>
                  <a:gd name="connsiteX20" fmla="*/ 84450 w 2245768"/>
                  <a:gd name="connsiteY20" fmla="*/ 827315 h 1158240"/>
                  <a:gd name="connsiteX21" fmla="*/ 14782 w 2245768"/>
                  <a:gd name="connsiteY21" fmla="*/ 740229 h 1158240"/>
                  <a:gd name="connsiteX22" fmla="*/ 6073 w 2245768"/>
                  <a:gd name="connsiteY22" fmla="*/ 609600 h 1158240"/>
                  <a:gd name="connsiteX23" fmla="*/ 23490 w 2245768"/>
                  <a:gd name="connsiteY23" fmla="*/ 557349 h 1158240"/>
                  <a:gd name="connsiteX24" fmla="*/ 58325 w 2245768"/>
                  <a:gd name="connsiteY24" fmla="*/ 470263 h 1158240"/>
                  <a:gd name="connsiteX25" fmla="*/ 67033 w 2245768"/>
                  <a:gd name="connsiteY25" fmla="*/ 418012 h 1158240"/>
                  <a:gd name="connsiteX0" fmla="*/ 58325 w 2245768"/>
                  <a:gd name="connsiteY0" fmla="*/ 470263 h 1158240"/>
                  <a:gd name="connsiteX1" fmla="*/ 241205 w 2245768"/>
                  <a:gd name="connsiteY1" fmla="*/ 269966 h 1158240"/>
                  <a:gd name="connsiteX2" fmla="*/ 815970 w 2245768"/>
                  <a:gd name="connsiteY2" fmla="*/ 26126 h 1158240"/>
                  <a:gd name="connsiteX3" fmla="*/ 972725 w 2245768"/>
                  <a:gd name="connsiteY3" fmla="*/ 0 h 1158240"/>
                  <a:gd name="connsiteX4" fmla="*/ 1538782 w 2245768"/>
                  <a:gd name="connsiteY4" fmla="*/ 78377 h 1158240"/>
                  <a:gd name="connsiteX5" fmla="*/ 1887125 w 2245768"/>
                  <a:gd name="connsiteY5" fmla="*/ 235132 h 1158240"/>
                  <a:gd name="connsiteX6" fmla="*/ 2165799 w 2245768"/>
                  <a:gd name="connsiteY6" fmla="*/ 409303 h 1158240"/>
                  <a:gd name="connsiteX7" fmla="*/ 2226759 w 2245768"/>
                  <a:gd name="connsiteY7" fmla="*/ 505097 h 1158240"/>
                  <a:gd name="connsiteX8" fmla="*/ 2244176 w 2245768"/>
                  <a:gd name="connsiteY8" fmla="*/ 661852 h 1158240"/>
                  <a:gd name="connsiteX9" fmla="*/ 2148382 w 2245768"/>
                  <a:gd name="connsiteY9" fmla="*/ 940526 h 1158240"/>
                  <a:gd name="connsiteX10" fmla="*/ 2043879 w 2245768"/>
                  <a:gd name="connsiteY10" fmla="*/ 1088572 h 1158240"/>
                  <a:gd name="connsiteX11" fmla="*/ 1930667 w 2245768"/>
                  <a:gd name="connsiteY11" fmla="*/ 1158240 h 1158240"/>
                  <a:gd name="connsiteX12" fmla="*/ 1599742 w 2245768"/>
                  <a:gd name="connsiteY12" fmla="*/ 1097280 h 1158240"/>
                  <a:gd name="connsiteX13" fmla="*/ 1530073 w 2245768"/>
                  <a:gd name="connsiteY13" fmla="*/ 1053737 h 1158240"/>
                  <a:gd name="connsiteX14" fmla="*/ 1416862 w 2245768"/>
                  <a:gd name="connsiteY14" fmla="*/ 975360 h 1158240"/>
                  <a:gd name="connsiteX15" fmla="*/ 1286233 w 2245768"/>
                  <a:gd name="connsiteY15" fmla="*/ 931817 h 1158240"/>
                  <a:gd name="connsiteX16" fmla="*/ 929182 w 2245768"/>
                  <a:gd name="connsiteY16" fmla="*/ 1001486 h 1158240"/>
                  <a:gd name="connsiteX17" fmla="*/ 772427 w 2245768"/>
                  <a:gd name="connsiteY17" fmla="*/ 1036320 h 1158240"/>
                  <a:gd name="connsiteX18" fmla="*/ 572130 w 2245768"/>
                  <a:gd name="connsiteY18" fmla="*/ 1045029 h 1158240"/>
                  <a:gd name="connsiteX19" fmla="*/ 302165 w 2245768"/>
                  <a:gd name="connsiteY19" fmla="*/ 957943 h 1158240"/>
                  <a:gd name="connsiteX20" fmla="*/ 84450 w 2245768"/>
                  <a:gd name="connsiteY20" fmla="*/ 827315 h 1158240"/>
                  <a:gd name="connsiteX21" fmla="*/ 14782 w 2245768"/>
                  <a:gd name="connsiteY21" fmla="*/ 740229 h 1158240"/>
                  <a:gd name="connsiteX22" fmla="*/ 6073 w 2245768"/>
                  <a:gd name="connsiteY22" fmla="*/ 609600 h 1158240"/>
                  <a:gd name="connsiteX23" fmla="*/ 23490 w 2245768"/>
                  <a:gd name="connsiteY23" fmla="*/ 557349 h 1158240"/>
                  <a:gd name="connsiteX24" fmla="*/ 58325 w 2245768"/>
                  <a:gd name="connsiteY24" fmla="*/ 470263 h 1158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245768" h="1158240">
                    <a:moveTo>
                      <a:pt x="58325" y="470263"/>
                    </a:moveTo>
                    <a:cubicBezTo>
                      <a:pt x="94611" y="422366"/>
                      <a:pt x="114931" y="343989"/>
                      <a:pt x="241205" y="269966"/>
                    </a:cubicBezTo>
                    <a:cubicBezTo>
                      <a:pt x="380226" y="195307"/>
                      <a:pt x="666437" y="72136"/>
                      <a:pt x="815970" y="26126"/>
                    </a:cubicBezTo>
                    <a:cubicBezTo>
                      <a:pt x="866600" y="10548"/>
                      <a:pt x="920473" y="8709"/>
                      <a:pt x="972725" y="0"/>
                    </a:cubicBezTo>
                    <a:cubicBezTo>
                      <a:pt x="1059118" y="9340"/>
                      <a:pt x="1431564" y="42112"/>
                      <a:pt x="1538782" y="78377"/>
                    </a:cubicBezTo>
                    <a:cubicBezTo>
                      <a:pt x="1659399" y="119174"/>
                      <a:pt x="1771741" y="181286"/>
                      <a:pt x="1887125" y="235132"/>
                    </a:cubicBezTo>
                    <a:cubicBezTo>
                      <a:pt x="1996550" y="286197"/>
                      <a:pt x="2084993" y="319992"/>
                      <a:pt x="2165799" y="409303"/>
                    </a:cubicBezTo>
                    <a:cubicBezTo>
                      <a:pt x="2191192" y="437369"/>
                      <a:pt x="2206439" y="473166"/>
                      <a:pt x="2226759" y="505097"/>
                    </a:cubicBezTo>
                    <a:cubicBezTo>
                      <a:pt x="2232565" y="557349"/>
                      <a:pt x="2245768" y="609303"/>
                      <a:pt x="2244176" y="661852"/>
                    </a:cubicBezTo>
                    <a:cubicBezTo>
                      <a:pt x="2241273" y="757647"/>
                      <a:pt x="2195297" y="860771"/>
                      <a:pt x="2148382" y="940526"/>
                    </a:cubicBezTo>
                    <a:cubicBezTo>
                      <a:pt x="2117756" y="992591"/>
                      <a:pt x="2086592" y="1045860"/>
                      <a:pt x="2043879" y="1088572"/>
                    </a:cubicBezTo>
                    <a:cubicBezTo>
                      <a:pt x="2012547" y="1119904"/>
                      <a:pt x="1968404" y="1135017"/>
                      <a:pt x="1930667" y="1158240"/>
                    </a:cubicBezTo>
                    <a:cubicBezTo>
                      <a:pt x="1820359" y="1137920"/>
                      <a:pt x="1708274" y="1125593"/>
                      <a:pt x="1599742" y="1097280"/>
                    </a:cubicBezTo>
                    <a:cubicBezTo>
                      <a:pt x="1573243" y="1090367"/>
                      <a:pt x="1552859" y="1068928"/>
                      <a:pt x="1530073" y="1053737"/>
                    </a:cubicBezTo>
                    <a:cubicBezTo>
                      <a:pt x="1491884" y="1028277"/>
                      <a:pt x="1457914" y="995886"/>
                      <a:pt x="1416862" y="975360"/>
                    </a:cubicBezTo>
                    <a:cubicBezTo>
                      <a:pt x="1375809" y="954834"/>
                      <a:pt x="1329776" y="946331"/>
                      <a:pt x="1286233" y="931817"/>
                    </a:cubicBezTo>
                    <a:cubicBezTo>
                      <a:pt x="906961" y="1016102"/>
                      <a:pt x="1380182" y="913487"/>
                      <a:pt x="929182" y="1001486"/>
                    </a:cubicBezTo>
                    <a:cubicBezTo>
                      <a:pt x="876646" y="1011737"/>
                      <a:pt x="825560" y="1029840"/>
                      <a:pt x="772427" y="1036320"/>
                    </a:cubicBezTo>
                    <a:cubicBezTo>
                      <a:pt x="706090" y="1044410"/>
                      <a:pt x="638896" y="1042126"/>
                      <a:pt x="572130" y="1045029"/>
                    </a:cubicBezTo>
                    <a:cubicBezTo>
                      <a:pt x="451078" y="1016546"/>
                      <a:pt x="409602" y="1015794"/>
                      <a:pt x="302165" y="957943"/>
                    </a:cubicBezTo>
                    <a:cubicBezTo>
                      <a:pt x="227649" y="917819"/>
                      <a:pt x="84450" y="827315"/>
                      <a:pt x="84450" y="827315"/>
                    </a:cubicBezTo>
                    <a:cubicBezTo>
                      <a:pt x="61227" y="798286"/>
                      <a:pt x="27374" y="775206"/>
                      <a:pt x="14782" y="740229"/>
                    </a:cubicBezTo>
                    <a:cubicBezTo>
                      <a:pt x="0" y="699169"/>
                      <a:pt x="3997" y="653190"/>
                      <a:pt x="6073" y="609600"/>
                    </a:cubicBezTo>
                    <a:cubicBezTo>
                      <a:pt x="6946" y="591262"/>
                      <a:pt x="16899" y="574484"/>
                      <a:pt x="23490" y="557349"/>
                    </a:cubicBezTo>
                    <a:cubicBezTo>
                      <a:pt x="73066" y="428454"/>
                      <a:pt x="34389" y="542067"/>
                      <a:pt x="58325" y="470263"/>
                    </a:cubicBezTo>
                    <a:close/>
                  </a:path>
                </a:pathLst>
              </a:custGeom>
              <a:solidFill>
                <a:schemeClr val="accent3">
                  <a:lumMod val="7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1247" name="TextBox 251"/>
              <p:cNvSpPr txBox="1">
                <a:spLocks noChangeArrowheads="1"/>
              </p:cNvSpPr>
              <p:nvPr/>
            </p:nvSpPr>
            <p:spPr bwMode="auto">
              <a:xfrm>
                <a:off x="11813639" y="13137601"/>
                <a:ext cx="1152359" cy="275080"/>
              </a:xfrm>
              <a:prstGeom prst="rect">
                <a:avLst/>
              </a:prstGeom>
              <a:noFill/>
              <a:ln w="9525">
                <a:noFill/>
                <a:miter lim="800000"/>
                <a:headEnd/>
                <a:tailEnd/>
              </a:ln>
            </p:spPr>
            <p:txBody>
              <a:bodyPr>
                <a:spAutoFit/>
              </a:bodyPr>
              <a:lstStyle/>
              <a:p>
                <a:r>
                  <a:rPr lang="en-US" sz="2400" dirty="0" smtClean="0">
                    <a:latin typeface="Calibri" pitchFamily="34" charset="0"/>
                  </a:rPr>
                  <a:t>Poly-D-lysine</a:t>
                </a:r>
                <a:endParaRPr lang="en-GB" sz="2400" dirty="0">
                  <a:latin typeface="Calibri" pitchFamily="34" charset="0"/>
                </a:endParaRPr>
              </a:p>
            </p:txBody>
          </p:sp>
          <p:sp>
            <p:nvSpPr>
              <p:cNvPr id="1248" name="TextBox 253"/>
              <p:cNvSpPr txBox="1">
                <a:spLocks noChangeArrowheads="1"/>
              </p:cNvSpPr>
              <p:nvPr/>
            </p:nvSpPr>
            <p:spPr bwMode="auto">
              <a:xfrm>
                <a:off x="13347253" y="13095037"/>
                <a:ext cx="764522" cy="275080"/>
              </a:xfrm>
              <a:prstGeom prst="rect">
                <a:avLst/>
              </a:prstGeom>
              <a:noFill/>
              <a:ln w="9525">
                <a:noFill/>
                <a:miter lim="800000"/>
                <a:headEnd/>
                <a:tailEnd/>
              </a:ln>
            </p:spPr>
            <p:txBody>
              <a:bodyPr>
                <a:spAutoFit/>
              </a:bodyPr>
              <a:lstStyle/>
              <a:p>
                <a:r>
                  <a:rPr lang="en-US" sz="2400" dirty="0">
                    <a:latin typeface="Calibri" pitchFamily="34" charset="0"/>
                  </a:rPr>
                  <a:t>Nucleus</a:t>
                </a:r>
                <a:endParaRPr lang="en-GB" sz="2400" dirty="0">
                  <a:latin typeface="Calibri" pitchFamily="34" charset="0"/>
                </a:endParaRPr>
              </a:p>
            </p:txBody>
          </p:sp>
          <p:cxnSp>
            <p:nvCxnSpPr>
              <p:cNvPr id="255" name="Straight Arrow Connector 254"/>
              <p:cNvCxnSpPr/>
              <p:nvPr/>
            </p:nvCxnSpPr>
            <p:spPr>
              <a:xfrm rot="5400000">
                <a:off x="11847284" y="13730211"/>
                <a:ext cx="565506" cy="36887"/>
              </a:xfrm>
              <a:prstGeom prst="straightConnector1">
                <a:avLst/>
              </a:prstGeom>
              <a:ln w="22225">
                <a:solidFill>
                  <a:schemeClr val="tx1"/>
                </a:solidFill>
                <a:headEnd type="none"/>
                <a:tailEnd type="arrow"/>
              </a:ln>
            </p:spPr>
            <p:style>
              <a:lnRef idx="1">
                <a:schemeClr val="accent1"/>
              </a:lnRef>
              <a:fillRef idx="0">
                <a:schemeClr val="accent1"/>
              </a:fillRef>
              <a:effectRef idx="0">
                <a:schemeClr val="accent1"/>
              </a:effectRef>
              <a:fontRef idx="minor">
                <a:schemeClr val="tx1"/>
              </a:fontRef>
            </p:style>
          </p:cxnSp>
          <p:sp>
            <p:nvSpPr>
              <p:cNvPr id="256" name="Rectangle 255"/>
              <p:cNvSpPr/>
              <p:nvPr/>
            </p:nvSpPr>
            <p:spPr>
              <a:xfrm>
                <a:off x="12080381" y="14171365"/>
                <a:ext cx="5004384" cy="254384"/>
              </a:xfrm>
              <a:prstGeom prst="rect">
                <a:avLst/>
              </a:prstGeom>
              <a:solidFill>
                <a:schemeClr val="bg2">
                  <a:lumMod val="75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1251" name="TextBox 256"/>
              <p:cNvSpPr txBox="1">
                <a:spLocks noChangeArrowheads="1"/>
              </p:cNvSpPr>
              <p:nvPr/>
            </p:nvSpPr>
            <p:spPr bwMode="auto">
              <a:xfrm>
                <a:off x="13790677" y="14159180"/>
                <a:ext cx="1875046" cy="275080"/>
              </a:xfrm>
              <a:prstGeom prst="rect">
                <a:avLst/>
              </a:prstGeom>
              <a:noFill/>
              <a:ln w="9525">
                <a:noFill/>
                <a:miter lim="800000"/>
                <a:headEnd/>
                <a:tailEnd/>
              </a:ln>
            </p:spPr>
            <p:txBody>
              <a:bodyPr>
                <a:spAutoFit/>
              </a:bodyPr>
              <a:lstStyle/>
              <a:p>
                <a:pPr algn="ctr"/>
                <a:r>
                  <a:rPr lang="en-US" sz="2400" dirty="0">
                    <a:latin typeface="Calibri" pitchFamily="34" charset="0"/>
                  </a:rPr>
                  <a:t>LiTaO</a:t>
                </a:r>
                <a:r>
                  <a:rPr lang="en-US" sz="2400" baseline="-25000" dirty="0">
                    <a:latin typeface="Calibri" pitchFamily="34" charset="0"/>
                  </a:rPr>
                  <a:t>3</a:t>
                </a:r>
                <a:r>
                  <a:rPr lang="en-US" sz="2400" dirty="0">
                    <a:latin typeface="Calibri" pitchFamily="34" charset="0"/>
                  </a:rPr>
                  <a:t> substrate</a:t>
                </a:r>
                <a:endParaRPr lang="en-GB" sz="2400" dirty="0">
                  <a:latin typeface="Calibri" pitchFamily="34" charset="0"/>
                </a:endParaRPr>
              </a:p>
            </p:txBody>
          </p:sp>
          <p:cxnSp>
            <p:nvCxnSpPr>
              <p:cNvPr id="258" name="Straight Arrow Connector 257"/>
              <p:cNvCxnSpPr>
                <a:stCxn id="1248" idx="2"/>
              </p:cNvCxnSpPr>
              <p:nvPr/>
            </p:nvCxnSpPr>
            <p:spPr>
              <a:xfrm rot="16200000" flipH="1">
                <a:off x="13976309" y="13123986"/>
                <a:ext cx="144686" cy="637489"/>
              </a:xfrm>
              <a:prstGeom prst="straightConnector1">
                <a:avLst/>
              </a:prstGeom>
              <a:ln w="22225">
                <a:solidFill>
                  <a:schemeClr val="tx1"/>
                </a:solidFill>
                <a:headEnd type="none"/>
                <a:tailEnd type="arrow"/>
              </a:ln>
            </p:spPr>
            <p:style>
              <a:lnRef idx="1">
                <a:schemeClr val="accent1"/>
              </a:lnRef>
              <a:fillRef idx="0">
                <a:schemeClr val="accent1"/>
              </a:fillRef>
              <a:effectRef idx="0">
                <a:schemeClr val="accent1"/>
              </a:effectRef>
              <a:fontRef idx="minor">
                <a:schemeClr val="tx1"/>
              </a:fontRef>
            </p:style>
          </p:cxnSp>
          <p:grpSp>
            <p:nvGrpSpPr>
              <p:cNvPr id="1253" name="Group 258"/>
              <p:cNvGrpSpPr>
                <a:grpSpLocks/>
              </p:cNvGrpSpPr>
              <p:nvPr/>
            </p:nvGrpSpPr>
            <p:grpSpPr bwMode="auto">
              <a:xfrm>
                <a:off x="13260461" y="13100285"/>
                <a:ext cx="1543754" cy="1058966"/>
                <a:chOff x="1394875" y="2085919"/>
                <a:chExt cx="1543754" cy="1058966"/>
              </a:xfrm>
            </p:grpSpPr>
            <p:sp>
              <p:nvSpPr>
                <p:cNvPr id="260" name="Up Arrow 259"/>
                <p:cNvSpPr/>
                <p:nvPr/>
              </p:nvSpPr>
              <p:spPr>
                <a:xfrm>
                  <a:off x="2558560" y="2085562"/>
                  <a:ext cx="380223" cy="1059144"/>
                </a:xfrm>
                <a:prstGeom prst="upArrow">
                  <a:avLst/>
                </a:prstGeom>
                <a:gradFill>
                  <a:gsLst>
                    <a:gs pos="0">
                      <a:schemeClr val="accent6">
                        <a:lumMod val="60000"/>
                        <a:lumOff val="40000"/>
                        <a:alpha val="75000"/>
                      </a:schemeClr>
                    </a:gs>
                    <a:gs pos="100000">
                      <a:schemeClr val="accent6">
                        <a:lumMod val="75000"/>
                      </a:schemeClr>
                    </a:gs>
                  </a:gsLst>
                  <a:lin ang="5400000" scaled="0"/>
                </a:gra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263" name="Up Arrow 262"/>
                <p:cNvSpPr/>
                <p:nvPr/>
              </p:nvSpPr>
              <p:spPr>
                <a:xfrm>
                  <a:off x="1395190" y="3003801"/>
                  <a:ext cx="380223" cy="140904"/>
                </a:xfrm>
                <a:prstGeom prst="upArrow">
                  <a:avLst/>
                </a:prstGeom>
                <a:gradFill>
                  <a:gsLst>
                    <a:gs pos="0">
                      <a:schemeClr val="accent6">
                        <a:lumMod val="60000"/>
                        <a:lumOff val="40000"/>
                        <a:alpha val="75000"/>
                      </a:schemeClr>
                    </a:gs>
                    <a:gs pos="100000">
                      <a:schemeClr val="accent6">
                        <a:lumMod val="75000"/>
                      </a:schemeClr>
                    </a:gs>
                  </a:gsLst>
                  <a:lin ang="5400000" scaled="0"/>
                </a:gra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sp>
              <p:nvSpPr>
                <p:cNvPr id="264" name="Up Arrow 263"/>
                <p:cNvSpPr/>
                <p:nvPr/>
              </p:nvSpPr>
              <p:spPr>
                <a:xfrm>
                  <a:off x="1976876" y="2785353"/>
                  <a:ext cx="380223" cy="359352"/>
                </a:xfrm>
                <a:prstGeom prst="upArrow">
                  <a:avLst/>
                </a:prstGeom>
                <a:gradFill>
                  <a:gsLst>
                    <a:gs pos="0">
                      <a:schemeClr val="accent6">
                        <a:lumMod val="60000"/>
                        <a:lumOff val="40000"/>
                        <a:alpha val="75000"/>
                      </a:schemeClr>
                    </a:gs>
                    <a:gs pos="100000">
                      <a:schemeClr val="accent6">
                        <a:lumMod val="75000"/>
                      </a:schemeClr>
                    </a:gs>
                  </a:gsLst>
                  <a:lin ang="5400000" scaled="0"/>
                </a:gra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76431" fontAlgn="auto">
                    <a:spcBef>
                      <a:spcPts val="0"/>
                    </a:spcBef>
                    <a:spcAft>
                      <a:spcPts val="0"/>
                    </a:spcAft>
                    <a:defRPr/>
                  </a:pPr>
                  <a:endParaRPr lang="en-GB" dirty="0">
                    <a:solidFill>
                      <a:schemeClr val="tx1"/>
                    </a:solidFill>
                  </a:endParaRPr>
                </a:p>
              </p:txBody>
            </p:sp>
          </p:grpSp>
          <p:sp>
            <p:nvSpPr>
              <p:cNvPr id="1254" name="TextBox 290"/>
              <p:cNvSpPr txBox="1">
                <a:spLocks noChangeArrowheads="1"/>
              </p:cNvSpPr>
              <p:nvPr/>
            </p:nvSpPr>
            <p:spPr bwMode="auto">
              <a:xfrm>
                <a:off x="12536841" y="13543573"/>
                <a:ext cx="808750" cy="275080"/>
              </a:xfrm>
              <a:prstGeom prst="rect">
                <a:avLst/>
              </a:prstGeom>
              <a:noFill/>
              <a:ln w="9525">
                <a:noFill/>
                <a:miter lim="800000"/>
                <a:headEnd/>
                <a:tailEnd/>
              </a:ln>
            </p:spPr>
            <p:txBody>
              <a:bodyPr>
                <a:spAutoFit/>
              </a:bodyPr>
              <a:lstStyle/>
              <a:p>
                <a:r>
                  <a:rPr lang="en-US" sz="2400" dirty="0">
                    <a:latin typeface="Calibri" pitchFamily="34" charset="0"/>
                  </a:rPr>
                  <a:t>Cell edge</a:t>
                </a:r>
                <a:endParaRPr lang="en-GB" sz="2400" dirty="0">
                  <a:latin typeface="Calibri" pitchFamily="34" charset="0"/>
                </a:endParaRPr>
              </a:p>
            </p:txBody>
          </p:sp>
          <p:sp>
            <p:nvSpPr>
              <p:cNvPr id="1255" name="TextBox 297"/>
              <p:cNvSpPr txBox="1">
                <a:spLocks noChangeArrowheads="1"/>
              </p:cNvSpPr>
              <p:nvPr/>
            </p:nvSpPr>
            <p:spPr bwMode="auto">
              <a:xfrm>
                <a:off x="16154932" y="13415876"/>
                <a:ext cx="1021578" cy="275080"/>
              </a:xfrm>
              <a:prstGeom prst="rect">
                <a:avLst/>
              </a:prstGeom>
              <a:noFill/>
              <a:ln w="9525">
                <a:noFill/>
                <a:miter lim="800000"/>
                <a:headEnd/>
                <a:tailEnd/>
              </a:ln>
            </p:spPr>
            <p:txBody>
              <a:bodyPr>
                <a:spAutoFit/>
              </a:bodyPr>
              <a:lstStyle/>
              <a:p>
                <a:r>
                  <a:rPr lang="en-US" sz="2400" dirty="0">
                    <a:latin typeface="Calibri" pitchFamily="34" charset="0"/>
                  </a:rPr>
                  <a:t>Bilipid layer</a:t>
                </a:r>
                <a:endParaRPr lang="en-GB" sz="2400" dirty="0">
                  <a:latin typeface="Calibri" pitchFamily="34" charset="0"/>
                </a:endParaRPr>
              </a:p>
            </p:txBody>
          </p:sp>
          <p:cxnSp>
            <p:nvCxnSpPr>
              <p:cNvPr id="299" name="Straight Arrow Connector 298"/>
              <p:cNvCxnSpPr/>
              <p:nvPr/>
            </p:nvCxnSpPr>
            <p:spPr>
              <a:xfrm rot="5400000">
                <a:off x="16457228" y="13805865"/>
                <a:ext cx="238307" cy="8512"/>
              </a:xfrm>
              <a:prstGeom prst="straightConnector1">
                <a:avLst/>
              </a:prstGeom>
              <a:ln w="22225">
                <a:solidFill>
                  <a:schemeClr val="tx1"/>
                </a:solidFill>
                <a:headEnd type="none"/>
                <a:tailEnd type="arrow"/>
              </a:ln>
            </p:spPr>
            <p:style>
              <a:lnRef idx="1">
                <a:schemeClr val="accent1"/>
              </a:lnRef>
              <a:fillRef idx="0">
                <a:schemeClr val="accent1"/>
              </a:fillRef>
              <a:effectRef idx="0">
                <a:schemeClr val="accent1"/>
              </a:effectRef>
              <a:fontRef idx="minor">
                <a:schemeClr val="tx1"/>
              </a:fontRef>
            </p:style>
          </p:cxnSp>
          <p:sp>
            <p:nvSpPr>
              <p:cNvPr id="1257" name="TextBox 303"/>
              <p:cNvSpPr txBox="1">
                <a:spLocks noChangeArrowheads="1"/>
              </p:cNvSpPr>
              <p:nvPr/>
            </p:nvSpPr>
            <p:spPr bwMode="auto">
              <a:xfrm>
                <a:off x="15303616" y="13032785"/>
                <a:ext cx="1532367" cy="275080"/>
              </a:xfrm>
              <a:prstGeom prst="rect">
                <a:avLst/>
              </a:prstGeom>
              <a:noFill/>
              <a:ln w="9525">
                <a:noFill/>
                <a:miter lim="800000"/>
                <a:headEnd/>
                <a:tailEnd/>
              </a:ln>
            </p:spPr>
            <p:txBody>
              <a:bodyPr>
                <a:spAutoFit/>
              </a:bodyPr>
              <a:lstStyle/>
              <a:p>
                <a:r>
                  <a:rPr lang="en-US" sz="2400" dirty="0">
                    <a:latin typeface="Calibri" pitchFamily="34" charset="0"/>
                  </a:rPr>
                  <a:t>Olfactory receptors</a:t>
                </a:r>
                <a:endParaRPr lang="en-GB" sz="2400" dirty="0">
                  <a:latin typeface="Calibri" pitchFamily="34" charset="0"/>
                </a:endParaRPr>
              </a:p>
            </p:txBody>
          </p:sp>
          <p:cxnSp>
            <p:nvCxnSpPr>
              <p:cNvPr id="305" name="Straight Arrow Connector 304"/>
              <p:cNvCxnSpPr>
                <a:endCxn id="230" idx="7"/>
              </p:cNvCxnSpPr>
              <p:nvPr/>
            </p:nvCxnSpPr>
            <p:spPr>
              <a:xfrm rot="10800000" flipV="1">
                <a:off x="15305659" y="13332561"/>
                <a:ext cx="531556" cy="174002"/>
              </a:xfrm>
              <a:prstGeom prst="straightConnector1">
                <a:avLst/>
              </a:prstGeom>
              <a:ln w="22225">
                <a:solidFill>
                  <a:schemeClr val="tx1"/>
                </a:solidFill>
                <a:headEnd type="none"/>
                <a:tailEnd type="arrow"/>
              </a:ln>
            </p:spPr>
            <p:style>
              <a:lnRef idx="1">
                <a:schemeClr val="accent1"/>
              </a:lnRef>
              <a:fillRef idx="0">
                <a:schemeClr val="accent1"/>
              </a:fillRef>
              <a:effectRef idx="0">
                <a:schemeClr val="accent1"/>
              </a:effectRef>
              <a:fontRef idx="minor">
                <a:schemeClr val="tx1"/>
              </a:fontRef>
            </p:style>
          </p:cxnSp>
        </p:grpSp>
      </p:grpSp>
      <p:sp>
        <p:nvSpPr>
          <p:cNvPr id="321" name="TextBox 320"/>
          <p:cNvSpPr txBox="1"/>
          <p:nvPr/>
        </p:nvSpPr>
        <p:spPr>
          <a:xfrm>
            <a:off x="20712151" y="23348478"/>
            <a:ext cx="9052560" cy="923330"/>
          </a:xfrm>
          <a:prstGeom prst="rect">
            <a:avLst/>
          </a:prstGeom>
          <a:noFill/>
        </p:spPr>
        <p:txBody>
          <a:bodyPr>
            <a:spAutoFit/>
          </a:bodyPr>
          <a:lstStyle/>
          <a:p>
            <a:pPr algn="ctr" defTabSz="4176431" fontAlgn="auto">
              <a:spcBef>
                <a:spcPts val="0"/>
              </a:spcBef>
              <a:spcAft>
                <a:spcPts val="0"/>
              </a:spcAft>
              <a:defRPr/>
            </a:pPr>
            <a:r>
              <a:rPr lang="en-US" sz="5400" dirty="0" smtClean="0">
                <a:ln>
                  <a:solidFill>
                    <a:schemeClr val="tx1"/>
                  </a:solidFill>
                </a:ln>
                <a:solidFill>
                  <a:schemeClr val="accent2"/>
                </a:solidFill>
                <a:latin typeface="+mn-lt"/>
              </a:rPr>
              <a:t>VLSI integration</a:t>
            </a:r>
            <a:endParaRPr lang="en-GB" sz="5400" dirty="0">
              <a:ln>
                <a:solidFill>
                  <a:schemeClr val="tx1"/>
                </a:solidFill>
              </a:ln>
              <a:solidFill>
                <a:schemeClr val="accent2"/>
              </a:solidFill>
              <a:latin typeface="+mn-lt"/>
            </a:endParaRPr>
          </a:p>
        </p:txBody>
      </p:sp>
      <p:grpSp>
        <p:nvGrpSpPr>
          <p:cNvPr id="306" name="Group 61"/>
          <p:cNvGrpSpPr/>
          <p:nvPr/>
        </p:nvGrpSpPr>
        <p:grpSpPr>
          <a:xfrm>
            <a:off x="594371" y="23060446"/>
            <a:ext cx="9801527" cy="3164200"/>
            <a:chOff x="95794" y="800100"/>
            <a:chExt cx="8686256" cy="2804160"/>
          </a:xfrm>
        </p:grpSpPr>
        <p:sp>
          <p:nvSpPr>
            <p:cNvPr id="307" name="AutoShape 1"/>
            <p:cNvSpPr>
              <a:spLocks noChangeArrowheads="1"/>
            </p:cNvSpPr>
            <p:nvPr/>
          </p:nvSpPr>
          <p:spPr bwMode="auto">
            <a:xfrm>
              <a:off x="95794" y="800100"/>
              <a:ext cx="1874520" cy="2743200"/>
            </a:xfrm>
            <a:prstGeom prst="roundRect">
              <a:avLst>
                <a:gd name="adj" fmla="val 125"/>
              </a:avLst>
            </a:prstGeom>
            <a:solidFill>
              <a:schemeClr val="accent5">
                <a:lumMod val="75000"/>
                <a:alpha val="25000"/>
              </a:schemeClr>
            </a:solidFill>
            <a:ln w="12700">
              <a:solidFill>
                <a:srgbClr val="000000"/>
              </a:solidFill>
              <a:round/>
              <a:headEnd/>
              <a:tailEnd/>
            </a:ln>
            <a:effectLst/>
          </p:spPr>
          <p:txBody>
            <a:bodyPr wrap="none" anchor="ctr"/>
            <a:lstStyle/>
            <a:p>
              <a:endParaRPr lang="en-GB"/>
            </a:p>
          </p:txBody>
        </p:sp>
        <p:sp>
          <p:nvSpPr>
            <p:cNvPr id="308" name="AutoShape 2"/>
            <p:cNvSpPr>
              <a:spLocks noChangeArrowheads="1"/>
            </p:cNvSpPr>
            <p:nvPr/>
          </p:nvSpPr>
          <p:spPr bwMode="auto">
            <a:xfrm>
              <a:off x="4267200" y="800100"/>
              <a:ext cx="4514850" cy="2743200"/>
            </a:xfrm>
            <a:prstGeom prst="roundRect">
              <a:avLst>
                <a:gd name="adj" fmla="val 79"/>
              </a:avLst>
            </a:prstGeom>
            <a:solidFill>
              <a:schemeClr val="accent4">
                <a:lumMod val="50000"/>
                <a:alpha val="25000"/>
              </a:schemeClr>
            </a:solidFill>
            <a:ln w="12700">
              <a:solidFill>
                <a:srgbClr val="000000"/>
              </a:solidFill>
              <a:round/>
              <a:headEnd/>
              <a:tailEnd/>
            </a:ln>
            <a:effectLst/>
          </p:spPr>
          <p:txBody>
            <a:bodyPr wrap="none" anchor="ctr"/>
            <a:lstStyle/>
            <a:p>
              <a:endParaRPr lang="en-GB"/>
            </a:p>
          </p:txBody>
        </p:sp>
        <p:sp>
          <p:nvSpPr>
            <p:cNvPr id="310" name="AutoShape 8"/>
            <p:cNvSpPr>
              <a:spLocks noChangeArrowheads="1"/>
            </p:cNvSpPr>
            <p:nvPr/>
          </p:nvSpPr>
          <p:spPr bwMode="auto">
            <a:xfrm>
              <a:off x="2066925" y="800100"/>
              <a:ext cx="2103120" cy="2743200"/>
            </a:xfrm>
            <a:prstGeom prst="roundRect">
              <a:avLst>
                <a:gd name="adj" fmla="val 218"/>
              </a:avLst>
            </a:prstGeom>
            <a:solidFill>
              <a:srgbClr val="FFFF99"/>
            </a:solidFill>
            <a:ln w="25400">
              <a:solidFill>
                <a:srgbClr val="FFC000"/>
              </a:solidFill>
              <a:prstDash val="dash"/>
              <a:round/>
              <a:headEnd/>
              <a:tailEnd/>
            </a:ln>
            <a:effectLst/>
          </p:spPr>
          <p:txBody>
            <a:bodyPr vert="vert270" lIns="90000" tIns="45000" rIns="90000" bIns="45000" anchor="ctr" anchorCtr="1"/>
            <a:lstStyle/>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b="1" dirty="0">
                  <a:solidFill>
                    <a:srgbClr val="000000"/>
                  </a:solidFill>
                  <a:ea typeface="MS Gothic" charset="0"/>
                  <a:cs typeface="MS Gothic" charset="0"/>
                </a:rPr>
                <a:t>Wind </a:t>
              </a:r>
              <a:r>
                <a:rPr lang="en-GB" sz="1600" b="1" dirty="0" smtClean="0">
                  <a:solidFill>
                    <a:srgbClr val="000000"/>
                  </a:solidFill>
                  <a:ea typeface="MS Gothic" charset="0"/>
                  <a:cs typeface="MS Gothic" charset="0"/>
                </a:rPr>
                <a:t>tunnel/Chamber</a:t>
              </a:r>
              <a:endParaRPr lang="en-GB" sz="1600" b="1" dirty="0">
                <a:solidFill>
                  <a:srgbClr val="000000"/>
                </a:solidFill>
                <a:ea typeface="MS Gothic" charset="0"/>
                <a:cs typeface="MS Gothic" charset="0"/>
              </a:endParaRPr>
            </a:p>
          </p:txBody>
        </p:sp>
        <p:sp>
          <p:nvSpPr>
            <p:cNvPr id="312" name="Text Box 40"/>
            <p:cNvSpPr txBox="1">
              <a:spLocks noChangeArrowheads="1"/>
            </p:cNvSpPr>
            <p:nvPr/>
          </p:nvSpPr>
          <p:spPr bwMode="auto">
            <a:xfrm rot="16200000">
              <a:off x="7313569" y="2029096"/>
              <a:ext cx="2525482" cy="274320"/>
            </a:xfrm>
            <a:prstGeom prst="rect">
              <a:avLst/>
            </a:prstGeom>
            <a:solidFill>
              <a:schemeClr val="accent4">
                <a:lumMod val="60000"/>
                <a:lumOff val="40000"/>
              </a:schemeClr>
            </a:solidFill>
            <a:ln w="9525">
              <a:noFill/>
              <a:round/>
              <a:headEnd/>
              <a:tailEnd/>
            </a:ln>
            <a:effectLst/>
          </p:spPr>
          <p:txBody>
            <a:bodyPr lIns="90000" tIns="45000" rIns="90000" bIns="45000" anchor="ctr" anchorCtr="1"/>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b="1" dirty="0" smtClean="0">
                  <a:solidFill>
                    <a:srgbClr val="000000"/>
                  </a:solidFill>
                  <a:ea typeface="MS Gothic" charset="0"/>
                  <a:cs typeface="MS Gothic" charset="0"/>
                </a:rPr>
                <a:t>Chemoreceiver</a:t>
              </a:r>
              <a:endParaRPr lang="en-GB" sz="1600" b="1" dirty="0">
                <a:solidFill>
                  <a:srgbClr val="000000"/>
                </a:solidFill>
                <a:ea typeface="MS Gothic" charset="0"/>
                <a:cs typeface="MS Gothic" charset="0"/>
              </a:endParaRPr>
            </a:p>
          </p:txBody>
        </p:sp>
        <p:sp>
          <p:nvSpPr>
            <p:cNvPr id="313" name="Text Box 47"/>
            <p:cNvSpPr txBox="1">
              <a:spLocks noChangeArrowheads="1"/>
            </p:cNvSpPr>
            <p:nvPr/>
          </p:nvSpPr>
          <p:spPr bwMode="auto">
            <a:xfrm>
              <a:off x="7010400" y="3296285"/>
              <a:ext cx="1239838" cy="307975"/>
            </a:xfrm>
            <a:prstGeom prst="rect">
              <a:avLst/>
            </a:prstGeom>
            <a:noFill/>
            <a:ln w="9525">
              <a:noFill/>
              <a:round/>
              <a:headEnd/>
              <a:tailEnd/>
            </a:ln>
            <a:effectLst/>
          </p:spPr>
          <p:txBody>
            <a:bodyPr lIns="90000" tIns="45000" rIns="90000" bIns="45000"/>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b="1" dirty="0" smtClean="0">
                  <a:solidFill>
                    <a:srgbClr val="000000"/>
                  </a:solidFill>
                  <a:ea typeface="MS Gothic" charset="0"/>
                  <a:cs typeface="MS Gothic" charset="0"/>
                </a:rPr>
                <a:t>Classified signal</a:t>
              </a:r>
              <a:endParaRPr lang="en-GB" sz="1200" b="1" dirty="0">
                <a:solidFill>
                  <a:srgbClr val="000000"/>
                </a:solidFill>
                <a:ea typeface="MS Gothic" charset="0"/>
                <a:cs typeface="MS Gothic" charset="0"/>
              </a:endParaRPr>
            </a:p>
          </p:txBody>
        </p:sp>
        <p:sp>
          <p:nvSpPr>
            <p:cNvPr id="314" name="AutoShape 5"/>
            <p:cNvSpPr>
              <a:spLocks noChangeArrowheads="1"/>
            </p:cNvSpPr>
            <p:nvPr/>
          </p:nvSpPr>
          <p:spPr bwMode="auto">
            <a:xfrm>
              <a:off x="533400" y="876300"/>
              <a:ext cx="1371600" cy="548640"/>
            </a:xfrm>
            <a:prstGeom prst="roundRect">
              <a:avLst>
                <a:gd name="adj" fmla="val 181"/>
              </a:avLst>
            </a:prstGeom>
            <a:solidFill>
              <a:schemeClr val="tx2">
                <a:lumMod val="40000"/>
                <a:lumOff val="60000"/>
              </a:schemeClr>
            </a:solidFill>
            <a:ln w="12700">
              <a:solidFill>
                <a:srgbClr val="000000"/>
              </a:solidFill>
              <a:round/>
              <a:headEnd/>
              <a:tailEnd/>
            </a:ln>
            <a:effectLst/>
          </p:spPr>
          <p:txBody>
            <a:bodyPr lIns="90000" tIns="45000" rIns="90000" bIns="45000" anchor="ctr" anchorCtr="1"/>
            <a:lstStyle/>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400" b="1" dirty="0">
                  <a:solidFill>
                    <a:srgbClr val="000000"/>
                  </a:solidFill>
                  <a:ea typeface="MS Gothic" charset="0"/>
                  <a:cs typeface="MS Gothic" charset="0"/>
                </a:rPr>
                <a:t>Bio-reactor</a:t>
              </a:r>
            </a:p>
          </p:txBody>
        </p:sp>
        <p:sp>
          <p:nvSpPr>
            <p:cNvPr id="315" name="AutoShape 7"/>
            <p:cNvSpPr>
              <a:spLocks noChangeArrowheads="1"/>
            </p:cNvSpPr>
            <p:nvPr/>
          </p:nvSpPr>
          <p:spPr bwMode="auto">
            <a:xfrm>
              <a:off x="533400" y="1819275"/>
              <a:ext cx="1371600" cy="548640"/>
            </a:xfrm>
            <a:prstGeom prst="roundRect">
              <a:avLst>
                <a:gd name="adj" fmla="val 171"/>
              </a:avLst>
            </a:prstGeom>
            <a:solidFill>
              <a:schemeClr val="tx2">
                <a:lumMod val="40000"/>
                <a:lumOff val="60000"/>
              </a:schemeClr>
            </a:solidFill>
            <a:ln w="12700">
              <a:solidFill>
                <a:srgbClr val="000000"/>
              </a:solidFill>
              <a:round/>
              <a:headEnd/>
              <a:tailEnd/>
            </a:ln>
            <a:effectLst/>
          </p:spPr>
          <p:txBody>
            <a:bodyPr lIns="90000" tIns="45000" rIns="90000" bIns="45000" anchor="ctr" anchorCtr="1"/>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400" b="1" dirty="0" smtClean="0">
                  <a:solidFill>
                    <a:srgbClr val="000000"/>
                  </a:solidFill>
                  <a:ea typeface="MS Gothic" charset="0"/>
                  <a:cs typeface="MS Gothic" charset="0"/>
                </a:rPr>
                <a:t>Ratiometric mixing/dilution </a:t>
              </a:r>
              <a:endParaRPr lang="en-GB" sz="1400" b="1" dirty="0">
                <a:solidFill>
                  <a:srgbClr val="000000"/>
                </a:solidFill>
                <a:ea typeface="MS Gothic" charset="0"/>
                <a:cs typeface="MS Gothic" charset="0"/>
              </a:endParaRPr>
            </a:p>
          </p:txBody>
        </p:sp>
        <p:sp>
          <p:nvSpPr>
            <p:cNvPr id="316" name="AutoShape 13"/>
            <p:cNvSpPr>
              <a:spLocks noChangeArrowheads="1"/>
            </p:cNvSpPr>
            <p:nvPr/>
          </p:nvSpPr>
          <p:spPr bwMode="auto">
            <a:xfrm>
              <a:off x="533400" y="2762250"/>
              <a:ext cx="1371600" cy="548640"/>
            </a:xfrm>
            <a:prstGeom prst="roundRect">
              <a:avLst>
                <a:gd name="adj" fmla="val 171"/>
              </a:avLst>
            </a:prstGeom>
            <a:solidFill>
              <a:schemeClr val="tx2">
                <a:lumMod val="40000"/>
                <a:lumOff val="60000"/>
              </a:schemeClr>
            </a:solidFill>
            <a:ln w="12700">
              <a:solidFill>
                <a:srgbClr val="000000"/>
              </a:solidFill>
              <a:round/>
              <a:headEnd/>
              <a:tailEnd/>
            </a:ln>
            <a:effectLst/>
          </p:spPr>
          <p:txBody>
            <a:bodyPr lIns="90000" tIns="45000" rIns="90000" bIns="45000" anchor="ctr" anchorCtr="1"/>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400" b="1" dirty="0">
                  <a:solidFill>
                    <a:srgbClr val="000000"/>
                  </a:solidFill>
                  <a:ea typeface="MS Gothic" charset="0"/>
                  <a:cs typeface="MS Gothic" charset="0"/>
                </a:rPr>
                <a:t>Evaporator/</a:t>
              </a:r>
            </a:p>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400" b="1" dirty="0">
                  <a:solidFill>
                    <a:srgbClr val="000000"/>
                  </a:solidFill>
                  <a:ea typeface="MS Gothic" charset="0"/>
                  <a:cs typeface="MS Gothic" charset="0"/>
                </a:rPr>
                <a:t>Artificial Gland</a:t>
              </a:r>
            </a:p>
          </p:txBody>
        </p:sp>
        <p:sp>
          <p:nvSpPr>
            <p:cNvPr id="318" name="Down Arrow 317"/>
            <p:cNvSpPr/>
            <p:nvPr/>
          </p:nvSpPr>
          <p:spPr>
            <a:xfrm>
              <a:off x="609600" y="1428750"/>
              <a:ext cx="152400" cy="381000"/>
            </a:xfrm>
            <a:prstGeom prst="downArrow">
              <a:avLst/>
            </a:prstGeom>
            <a:ln w="12700">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319" name="Down Arrow 318"/>
            <p:cNvSpPr/>
            <p:nvPr/>
          </p:nvSpPr>
          <p:spPr>
            <a:xfrm>
              <a:off x="838200" y="1428750"/>
              <a:ext cx="152400" cy="381000"/>
            </a:xfrm>
            <a:prstGeom prst="downArrow">
              <a:avLst/>
            </a:prstGeom>
            <a:ln w="12700">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p:sp>
          <p:nvSpPr>
            <p:cNvPr id="320" name="Down Arrow 319"/>
            <p:cNvSpPr/>
            <p:nvPr/>
          </p:nvSpPr>
          <p:spPr>
            <a:xfrm>
              <a:off x="1676400" y="1428750"/>
              <a:ext cx="152400" cy="381000"/>
            </a:xfrm>
            <a:prstGeom prst="downArrow">
              <a:avLst/>
            </a:prstGeom>
            <a:ln w="12700">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323" name="Down Arrow 322"/>
            <p:cNvSpPr/>
            <p:nvPr/>
          </p:nvSpPr>
          <p:spPr>
            <a:xfrm>
              <a:off x="1036320" y="2374900"/>
              <a:ext cx="365760" cy="381000"/>
            </a:xfrm>
            <a:prstGeom prst="downArrow">
              <a:avLst/>
            </a:prstGeom>
            <a:solidFill>
              <a:schemeClr val="accent4">
                <a:lumMod val="50000"/>
              </a:schemeClr>
            </a:solidFill>
            <a:ln w="12700">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327" name="Line 48"/>
            <p:cNvSpPr>
              <a:spLocks noChangeShapeType="1"/>
            </p:cNvSpPr>
            <p:nvPr/>
          </p:nvSpPr>
          <p:spPr bwMode="auto">
            <a:xfrm rot="10800000">
              <a:off x="1066801" y="1638300"/>
              <a:ext cx="548640" cy="1588"/>
            </a:xfrm>
            <a:prstGeom prst="line">
              <a:avLst/>
            </a:prstGeom>
            <a:noFill/>
            <a:ln w="38100">
              <a:solidFill>
                <a:srgbClr val="000000"/>
              </a:solidFill>
              <a:prstDash val="sysDot"/>
              <a:round/>
              <a:headEnd/>
              <a:tailEnd/>
            </a:ln>
            <a:effectLst/>
          </p:spPr>
          <p:txBody>
            <a:bodyPr/>
            <a:lstStyle/>
            <a:p>
              <a:endParaRPr lang="en-GB"/>
            </a:p>
          </p:txBody>
        </p:sp>
        <p:sp>
          <p:nvSpPr>
            <p:cNvPr id="328" name="Down Arrow 327"/>
            <p:cNvSpPr/>
            <p:nvPr/>
          </p:nvSpPr>
          <p:spPr>
            <a:xfrm rot="16200000">
              <a:off x="2087880" y="2636520"/>
              <a:ext cx="91440" cy="457200"/>
            </a:xfrm>
            <a:prstGeom prst="downArrow">
              <a:avLst/>
            </a:prstGeom>
            <a:gradFill>
              <a:gsLst>
                <a:gs pos="0">
                  <a:schemeClr val="accent4">
                    <a:lumMod val="50000"/>
                  </a:schemeClr>
                </a:gs>
                <a:gs pos="33000">
                  <a:schemeClr val="accent4"/>
                </a:gs>
                <a:gs pos="100000">
                  <a:schemeClr val="accent4">
                    <a:lumMod val="40000"/>
                    <a:lumOff val="60000"/>
                  </a:schemeClr>
                </a:gs>
              </a:gsLst>
              <a:lin ang="5400000" scaled="0"/>
            </a:gradFill>
            <a:ln w="12700">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329" name="Down Arrow 328"/>
            <p:cNvSpPr/>
            <p:nvPr/>
          </p:nvSpPr>
          <p:spPr>
            <a:xfrm rot="16200000">
              <a:off x="2087880" y="2811780"/>
              <a:ext cx="91440" cy="457200"/>
            </a:xfrm>
            <a:prstGeom prst="downArrow">
              <a:avLst/>
            </a:prstGeom>
            <a:gradFill>
              <a:gsLst>
                <a:gs pos="0">
                  <a:schemeClr val="accent4">
                    <a:lumMod val="50000"/>
                  </a:schemeClr>
                </a:gs>
                <a:gs pos="33000">
                  <a:schemeClr val="accent4"/>
                </a:gs>
                <a:gs pos="100000">
                  <a:schemeClr val="accent4">
                    <a:lumMod val="40000"/>
                    <a:lumOff val="60000"/>
                  </a:schemeClr>
                </a:gs>
              </a:gsLst>
              <a:lin ang="5400000" scaled="0"/>
            </a:gradFill>
            <a:ln w="12700">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330" name="Down Arrow 329"/>
            <p:cNvSpPr/>
            <p:nvPr/>
          </p:nvSpPr>
          <p:spPr>
            <a:xfrm rot="16200000">
              <a:off x="2087880" y="2964180"/>
              <a:ext cx="91440" cy="457200"/>
            </a:xfrm>
            <a:prstGeom prst="downArrow">
              <a:avLst/>
            </a:prstGeom>
            <a:gradFill>
              <a:gsLst>
                <a:gs pos="0">
                  <a:schemeClr val="accent4">
                    <a:lumMod val="50000"/>
                  </a:schemeClr>
                </a:gs>
                <a:gs pos="33000">
                  <a:schemeClr val="accent4"/>
                </a:gs>
                <a:gs pos="100000">
                  <a:schemeClr val="accent4">
                    <a:lumMod val="40000"/>
                    <a:lumOff val="60000"/>
                  </a:schemeClr>
                </a:gs>
              </a:gsLst>
              <a:lin ang="5400000" scaled="0"/>
            </a:gradFill>
            <a:ln w="12700">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331" name="AutoShape 24"/>
            <p:cNvSpPr>
              <a:spLocks noChangeArrowheads="1"/>
            </p:cNvSpPr>
            <p:nvPr/>
          </p:nvSpPr>
          <p:spPr bwMode="auto">
            <a:xfrm rot="16200000" flipV="1">
              <a:off x="7294880" y="2875280"/>
              <a:ext cx="497840" cy="457200"/>
            </a:xfrm>
            <a:prstGeom prst="leftArrow">
              <a:avLst>
                <a:gd name="adj1" fmla="val 50000"/>
                <a:gd name="adj2" fmla="val 25000"/>
              </a:avLst>
            </a:prstGeom>
            <a:solidFill>
              <a:srgbClr val="FF6633"/>
            </a:solidFill>
            <a:ln w="9360">
              <a:solidFill>
                <a:srgbClr val="000000"/>
              </a:solidFill>
              <a:round/>
              <a:headEnd/>
              <a:tailEnd/>
            </a:ln>
            <a:effectLst/>
          </p:spPr>
          <p:txBody>
            <a:bodyPr wrap="none" anchor="ctr"/>
            <a:lstStyle/>
            <a:p>
              <a:endParaRPr lang="en-GB"/>
            </a:p>
          </p:txBody>
        </p:sp>
        <p:sp>
          <p:nvSpPr>
            <p:cNvPr id="335" name="AutoShape 11"/>
            <p:cNvSpPr>
              <a:spLocks noChangeArrowheads="1"/>
            </p:cNvSpPr>
            <p:nvPr/>
          </p:nvSpPr>
          <p:spPr bwMode="auto">
            <a:xfrm>
              <a:off x="5181600" y="985833"/>
              <a:ext cx="1033272" cy="457200"/>
            </a:xfrm>
            <a:prstGeom prst="roundRect">
              <a:avLst>
                <a:gd name="adj" fmla="val 292"/>
              </a:avLst>
            </a:prstGeom>
            <a:solidFill>
              <a:schemeClr val="accent6">
                <a:lumMod val="60000"/>
                <a:lumOff val="40000"/>
              </a:schemeClr>
            </a:solidFill>
            <a:ln w="12700">
              <a:solidFill>
                <a:srgbClr val="000000"/>
              </a:solidFill>
              <a:round/>
              <a:headEnd/>
              <a:tailEnd/>
            </a:ln>
            <a:effectLst/>
          </p:spPr>
          <p:txBody>
            <a:bodyPr lIns="90000" tIns="45000" rIns="90000" bIns="45000" anchor="ctr" anchorCtr="1"/>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400" b="1" dirty="0" err="1" smtClean="0">
                  <a:solidFill>
                    <a:srgbClr val="000000"/>
                  </a:solidFill>
                  <a:ea typeface="MS Gothic" charset="0"/>
                  <a:cs typeface="MS Gothic" charset="0"/>
                </a:rPr>
                <a:t>Osc</a:t>
              </a:r>
              <a:r>
                <a:rPr lang="en-GB" sz="1400" b="1" dirty="0" smtClean="0">
                  <a:solidFill>
                    <a:srgbClr val="000000"/>
                  </a:solidFill>
                  <a:ea typeface="MS Gothic" charset="0"/>
                  <a:cs typeface="MS Gothic" charset="0"/>
                </a:rPr>
                <a:t>. Mixer</a:t>
              </a:r>
              <a:r>
                <a:rPr lang="en-GB" sz="1400" b="1" baseline="-25000" dirty="0" smtClean="0">
                  <a:solidFill>
                    <a:srgbClr val="000000"/>
                  </a:solidFill>
                  <a:ea typeface="MS Gothic" charset="0"/>
                  <a:cs typeface="MS Gothic" charset="0"/>
                </a:rPr>
                <a:t>1</a:t>
              </a:r>
              <a:endParaRPr lang="en-GB" sz="1400" b="1" dirty="0">
                <a:solidFill>
                  <a:srgbClr val="000000"/>
                </a:solidFill>
                <a:ea typeface="MS Gothic" charset="0"/>
                <a:cs typeface="MS Gothic" charset="0"/>
              </a:endParaRPr>
            </a:p>
          </p:txBody>
        </p:sp>
        <p:sp>
          <p:nvSpPr>
            <p:cNvPr id="336" name="AutoShape 16"/>
            <p:cNvSpPr>
              <a:spLocks noChangeArrowheads="1"/>
            </p:cNvSpPr>
            <p:nvPr/>
          </p:nvSpPr>
          <p:spPr bwMode="auto">
            <a:xfrm rot="16200000">
              <a:off x="5670550" y="1822449"/>
              <a:ext cx="2039620" cy="640081"/>
            </a:xfrm>
            <a:prstGeom prst="roundRect">
              <a:avLst>
                <a:gd name="adj" fmla="val 440"/>
              </a:avLst>
            </a:prstGeom>
            <a:solidFill>
              <a:schemeClr val="accent3"/>
            </a:solidFill>
            <a:ln w="12700">
              <a:solidFill>
                <a:srgbClr val="000000"/>
              </a:solidFill>
              <a:round/>
              <a:headEnd/>
              <a:tailEnd/>
            </a:ln>
            <a:effectLst/>
          </p:spPr>
          <p:txBody>
            <a:bodyPr lIns="90000" tIns="45000" rIns="90000" bIns="45000" anchor="ctr" anchorCtr="1"/>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400" b="1" dirty="0">
                  <a:solidFill>
                    <a:srgbClr val="000000"/>
                  </a:solidFill>
                  <a:ea typeface="MS Gothic" charset="0"/>
                  <a:cs typeface="MS Gothic" charset="0"/>
                </a:rPr>
                <a:t>Temperature </a:t>
              </a:r>
              <a:r>
                <a:rPr lang="en-GB" sz="1400" b="1" dirty="0" smtClean="0">
                  <a:solidFill>
                    <a:srgbClr val="000000"/>
                  </a:solidFill>
                  <a:ea typeface="MS Gothic" charset="0"/>
                  <a:cs typeface="MS Gothic" charset="0"/>
                </a:rPr>
                <a:t>and </a:t>
              </a:r>
            </a:p>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400" b="1" dirty="0" smtClean="0">
                  <a:solidFill>
                    <a:srgbClr val="000000"/>
                  </a:solidFill>
                  <a:ea typeface="MS Gothic" charset="0"/>
                  <a:cs typeface="MS Gothic" charset="0"/>
                </a:rPr>
                <a:t>Other Controls</a:t>
              </a:r>
              <a:endParaRPr lang="en-GB" sz="1400" b="1" dirty="0">
                <a:solidFill>
                  <a:srgbClr val="000000"/>
                </a:solidFill>
                <a:ea typeface="MS Gothic" charset="0"/>
                <a:cs typeface="MS Gothic" charset="0"/>
              </a:endParaRPr>
            </a:p>
          </p:txBody>
        </p:sp>
        <p:sp>
          <p:nvSpPr>
            <p:cNvPr id="337" name="AutoShape 20"/>
            <p:cNvSpPr>
              <a:spLocks noChangeArrowheads="1"/>
            </p:cNvSpPr>
            <p:nvPr/>
          </p:nvSpPr>
          <p:spPr bwMode="auto">
            <a:xfrm>
              <a:off x="4360545" y="1125537"/>
              <a:ext cx="640080" cy="457200"/>
            </a:xfrm>
            <a:prstGeom prst="roundRect">
              <a:avLst>
                <a:gd name="adj" fmla="val 440"/>
              </a:avLst>
            </a:prstGeom>
            <a:solidFill>
              <a:srgbClr val="FFCC66"/>
            </a:solidFill>
            <a:ln w="12700">
              <a:solidFill>
                <a:srgbClr val="000000"/>
              </a:solidFill>
              <a:round/>
              <a:headEnd/>
              <a:tailEnd/>
            </a:ln>
            <a:effectLst/>
          </p:spPr>
          <p:txBody>
            <a:bodyPr lIns="90000" tIns="45000" rIns="90000" bIns="45000" anchor="ctr" anchorCtr="1"/>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400" b="1" dirty="0" smtClean="0">
                  <a:solidFill>
                    <a:srgbClr val="000000"/>
                  </a:solidFill>
                  <a:ea typeface="MS Gothic" charset="0"/>
                  <a:cs typeface="MS Gothic" charset="0"/>
                </a:rPr>
                <a:t>SAW</a:t>
              </a:r>
              <a:r>
                <a:rPr lang="en-GB" sz="1400" b="1" baseline="-25000" dirty="0" smtClean="0">
                  <a:solidFill>
                    <a:srgbClr val="000000"/>
                  </a:solidFill>
                  <a:ea typeface="MS Gothic" charset="0"/>
                  <a:cs typeface="MS Gothic" charset="0"/>
                </a:rPr>
                <a:t>1</a:t>
              </a:r>
              <a:endParaRPr lang="en-GB" sz="1400" b="1" baseline="-25000" dirty="0">
                <a:solidFill>
                  <a:srgbClr val="000000"/>
                </a:solidFill>
                <a:ea typeface="MS Gothic" charset="0"/>
                <a:cs typeface="MS Gothic" charset="0"/>
              </a:endParaRPr>
            </a:p>
          </p:txBody>
        </p:sp>
        <p:sp>
          <p:nvSpPr>
            <p:cNvPr id="338" name="AutoShape 21"/>
            <p:cNvSpPr>
              <a:spLocks noChangeArrowheads="1"/>
            </p:cNvSpPr>
            <p:nvPr/>
          </p:nvSpPr>
          <p:spPr bwMode="auto">
            <a:xfrm>
              <a:off x="7386637" y="1123952"/>
              <a:ext cx="914400" cy="704848"/>
            </a:xfrm>
            <a:prstGeom prst="roundRect">
              <a:avLst>
                <a:gd name="adj" fmla="val 176"/>
              </a:avLst>
            </a:prstGeom>
            <a:solidFill>
              <a:schemeClr val="bg2">
                <a:lumMod val="75000"/>
              </a:schemeClr>
            </a:solidFill>
            <a:ln w="12700">
              <a:solidFill>
                <a:srgbClr val="000000"/>
              </a:solidFill>
              <a:round/>
              <a:headEnd/>
              <a:tailEnd/>
            </a:ln>
            <a:effectLst/>
          </p:spPr>
          <p:txBody>
            <a:bodyPr lIns="90000" tIns="45000" rIns="90000" bIns="45000" anchor="ctr" anchorCtr="1"/>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400" b="1" dirty="0">
                  <a:solidFill>
                    <a:srgbClr val="000000"/>
                  </a:solidFill>
                  <a:ea typeface="MS Gothic" charset="0"/>
                  <a:cs typeface="MS Gothic" charset="0"/>
                </a:rPr>
                <a:t>Output</a:t>
              </a:r>
            </a:p>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400" b="1" dirty="0">
                  <a:solidFill>
                    <a:srgbClr val="000000"/>
                  </a:solidFill>
                  <a:ea typeface="MS Gothic" charset="0"/>
                  <a:cs typeface="MS Gothic" charset="0"/>
                </a:rPr>
                <a:t>Interface</a:t>
              </a:r>
            </a:p>
          </p:txBody>
        </p:sp>
        <p:sp>
          <p:nvSpPr>
            <p:cNvPr id="339" name="AutoShape 23"/>
            <p:cNvSpPr>
              <a:spLocks noChangeArrowheads="1"/>
            </p:cNvSpPr>
            <p:nvPr/>
          </p:nvSpPr>
          <p:spPr bwMode="auto">
            <a:xfrm>
              <a:off x="7386637" y="2200275"/>
              <a:ext cx="914400" cy="657225"/>
            </a:xfrm>
            <a:prstGeom prst="roundRect">
              <a:avLst>
                <a:gd name="adj" fmla="val 176"/>
              </a:avLst>
            </a:prstGeom>
            <a:solidFill>
              <a:srgbClr val="FF6633"/>
            </a:solidFill>
            <a:ln w="12700">
              <a:solidFill>
                <a:srgbClr val="000000"/>
              </a:solidFill>
              <a:round/>
              <a:headEnd/>
              <a:tailEnd/>
            </a:ln>
            <a:effectLst/>
          </p:spPr>
          <p:txBody>
            <a:bodyPr lIns="90000" tIns="45000" rIns="90000" bIns="45000" anchor="ctr" anchorCtr="1"/>
            <a:lstStyle/>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400" b="1" dirty="0">
                  <a:solidFill>
                    <a:srgbClr val="000000"/>
                  </a:solidFill>
                  <a:ea typeface="MS Gothic" charset="0"/>
                  <a:cs typeface="MS Gothic" charset="0"/>
                </a:rPr>
                <a:t>FPGA</a:t>
              </a:r>
            </a:p>
          </p:txBody>
        </p:sp>
        <p:sp>
          <p:nvSpPr>
            <p:cNvPr id="340" name="AutoShape 37"/>
            <p:cNvSpPr>
              <a:spLocks noChangeArrowheads="1"/>
            </p:cNvSpPr>
            <p:nvPr/>
          </p:nvSpPr>
          <p:spPr bwMode="auto">
            <a:xfrm>
              <a:off x="7010400" y="1347788"/>
              <a:ext cx="365760" cy="365760"/>
            </a:xfrm>
            <a:prstGeom prst="leftRightArrow">
              <a:avLst>
                <a:gd name="adj1" fmla="val 50000"/>
                <a:gd name="adj2" fmla="val 19907"/>
              </a:avLst>
            </a:prstGeom>
            <a:solidFill>
              <a:schemeClr val="bg2">
                <a:lumMod val="75000"/>
              </a:schemeClr>
            </a:solidFill>
            <a:ln w="12700">
              <a:solidFill>
                <a:srgbClr val="000000"/>
              </a:solidFill>
              <a:round/>
              <a:headEnd/>
              <a:tailEnd/>
            </a:ln>
            <a:effectLst/>
          </p:spPr>
          <p:txBody>
            <a:bodyPr wrap="none" anchor="ctr"/>
            <a:lstStyle/>
            <a:p>
              <a:endParaRPr lang="en-GB"/>
            </a:p>
          </p:txBody>
        </p:sp>
        <p:sp>
          <p:nvSpPr>
            <p:cNvPr id="341" name="AutoShape 38"/>
            <p:cNvSpPr>
              <a:spLocks noChangeArrowheads="1"/>
            </p:cNvSpPr>
            <p:nvPr/>
          </p:nvSpPr>
          <p:spPr bwMode="auto">
            <a:xfrm rot="16200000">
              <a:off x="7448540" y="1828801"/>
              <a:ext cx="365760" cy="365760"/>
            </a:xfrm>
            <a:prstGeom prst="leftArrow">
              <a:avLst>
                <a:gd name="adj1" fmla="val 50000"/>
                <a:gd name="adj2" fmla="val 37445"/>
              </a:avLst>
            </a:prstGeom>
            <a:solidFill>
              <a:schemeClr val="bg2">
                <a:lumMod val="75000"/>
              </a:schemeClr>
            </a:solidFill>
            <a:ln w="12700">
              <a:solidFill>
                <a:srgbClr val="000000"/>
              </a:solidFill>
              <a:round/>
              <a:headEnd/>
              <a:tailEnd/>
            </a:ln>
            <a:effectLst/>
          </p:spPr>
          <p:txBody>
            <a:bodyPr wrap="none" anchor="ctr"/>
            <a:lstStyle/>
            <a:p>
              <a:endParaRPr lang="en-GB"/>
            </a:p>
          </p:txBody>
        </p:sp>
        <p:sp>
          <p:nvSpPr>
            <p:cNvPr id="342" name="Line 39"/>
            <p:cNvSpPr>
              <a:spLocks noChangeShapeType="1"/>
            </p:cNvSpPr>
            <p:nvPr/>
          </p:nvSpPr>
          <p:spPr bwMode="auto">
            <a:xfrm rot="5400000">
              <a:off x="8031636" y="2010886"/>
              <a:ext cx="365760" cy="1588"/>
            </a:xfrm>
            <a:prstGeom prst="line">
              <a:avLst/>
            </a:prstGeom>
            <a:noFill/>
            <a:ln w="12700">
              <a:solidFill>
                <a:srgbClr val="000000"/>
              </a:solidFill>
              <a:round/>
              <a:headEnd type="triangle" w="med" len="med"/>
              <a:tailEnd type="triangle" w="med" len="med"/>
            </a:ln>
            <a:effectLst/>
          </p:spPr>
          <p:txBody>
            <a:bodyPr/>
            <a:lstStyle/>
            <a:p>
              <a:endParaRPr lang="en-GB"/>
            </a:p>
          </p:txBody>
        </p:sp>
        <p:sp>
          <p:nvSpPr>
            <p:cNvPr id="343" name="Line 48"/>
            <p:cNvSpPr>
              <a:spLocks noChangeShapeType="1"/>
            </p:cNvSpPr>
            <p:nvPr/>
          </p:nvSpPr>
          <p:spPr bwMode="auto">
            <a:xfrm rot="5400000">
              <a:off x="4466431" y="2465910"/>
              <a:ext cx="457200" cy="1588"/>
            </a:xfrm>
            <a:prstGeom prst="line">
              <a:avLst/>
            </a:prstGeom>
            <a:noFill/>
            <a:ln w="38100">
              <a:solidFill>
                <a:srgbClr val="000000"/>
              </a:solidFill>
              <a:prstDash val="sysDot"/>
              <a:round/>
              <a:headEnd/>
              <a:tailEnd/>
            </a:ln>
            <a:effectLst/>
          </p:spPr>
          <p:txBody>
            <a:bodyPr/>
            <a:lstStyle/>
            <a:p>
              <a:endParaRPr lang="en-GB"/>
            </a:p>
          </p:txBody>
        </p:sp>
        <p:sp>
          <p:nvSpPr>
            <p:cNvPr id="344" name="Line 48"/>
            <p:cNvSpPr>
              <a:spLocks noChangeShapeType="1"/>
            </p:cNvSpPr>
            <p:nvPr/>
          </p:nvSpPr>
          <p:spPr bwMode="auto">
            <a:xfrm rot="5400000">
              <a:off x="5455126" y="2323306"/>
              <a:ext cx="457200" cy="1588"/>
            </a:xfrm>
            <a:prstGeom prst="line">
              <a:avLst/>
            </a:prstGeom>
            <a:noFill/>
            <a:ln w="38100">
              <a:solidFill>
                <a:srgbClr val="000000"/>
              </a:solidFill>
              <a:prstDash val="sysDot"/>
              <a:round/>
              <a:headEnd/>
              <a:tailEnd/>
            </a:ln>
            <a:effectLst/>
          </p:spPr>
          <p:txBody>
            <a:bodyPr/>
            <a:lstStyle/>
            <a:p>
              <a:endParaRPr lang="en-GB"/>
            </a:p>
          </p:txBody>
        </p:sp>
        <p:cxnSp>
          <p:nvCxnSpPr>
            <p:cNvPr id="345" name="Straight Arrow Connector 344"/>
            <p:cNvCxnSpPr/>
            <p:nvPr/>
          </p:nvCxnSpPr>
          <p:spPr>
            <a:xfrm>
              <a:off x="4998720" y="1354137"/>
              <a:ext cx="182880" cy="0"/>
            </a:xfrm>
            <a:prstGeom prst="straightConnector1">
              <a:avLst/>
            </a:prstGeom>
            <a:ln w="254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346" name="Straight Arrow Connector 345"/>
            <p:cNvCxnSpPr/>
            <p:nvPr/>
          </p:nvCxnSpPr>
          <p:spPr>
            <a:xfrm>
              <a:off x="4998720" y="1257300"/>
              <a:ext cx="182880" cy="0"/>
            </a:xfrm>
            <a:prstGeom prst="straightConnector1">
              <a:avLst/>
            </a:prstGeom>
            <a:ln w="254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347" name="Straight Arrow Connector 346"/>
            <p:cNvCxnSpPr/>
            <p:nvPr/>
          </p:nvCxnSpPr>
          <p:spPr>
            <a:xfrm>
              <a:off x="4998720" y="1519233"/>
              <a:ext cx="1371600" cy="0"/>
            </a:xfrm>
            <a:prstGeom prst="straightConnector1">
              <a:avLst/>
            </a:prstGeom>
            <a:ln w="25400">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348" name="AutoShape 11"/>
            <p:cNvSpPr>
              <a:spLocks noChangeArrowheads="1"/>
            </p:cNvSpPr>
            <p:nvPr/>
          </p:nvSpPr>
          <p:spPr bwMode="auto">
            <a:xfrm>
              <a:off x="5181600" y="1605276"/>
              <a:ext cx="1033272" cy="457200"/>
            </a:xfrm>
            <a:prstGeom prst="roundRect">
              <a:avLst>
                <a:gd name="adj" fmla="val 292"/>
              </a:avLst>
            </a:prstGeom>
            <a:solidFill>
              <a:schemeClr val="accent6">
                <a:lumMod val="60000"/>
                <a:lumOff val="40000"/>
              </a:schemeClr>
            </a:solidFill>
            <a:ln w="12700">
              <a:solidFill>
                <a:srgbClr val="000000"/>
              </a:solidFill>
              <a:round/>
              <a:headEnd/>
              <a:tailEnd/>
            </a:ln>
            <a:effectLst/>
          </p:spPr>
          <p:txBody>
            <a:bodyPr lIns="90000" tIns="45000" rIns="90000" bIns="45000" anchor="ctr" anchorCtr="1"/>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400" b="1" dirty="0" err="1" smtClean="0">
                  <a:solidFill>
                    <a:srgbClr val="000000"/>
                  </a:solidFill>
                  <a:ea typeface="MS Gothic" charset="0"/>
                  <a:cs typeface="MS Gothic" charset="0"/>
                </a:rPr>
                <a:t>Osc</a:t>
              </a:r>
              <a:r>
                <a:rPr lang="en-GB" sz="1400" b="1" dirty="0" smtClean="0">
                  <a:solidFill>
                    <a:srgbClr val="000000"/>
                  </a:solidFill>
                  <a:ea typeface="MS Gothic" charset="0"/>
                  <a:cs typeface="MS Gothic" charset="0"/>
                </a:rPr>
                <a:t>. Mixer</a:t>
              </a:r>
              <a:r>
                <a:rPr lang="en-GB" sz="1400" b="1" baseline="-25000" dirty="0" smtClean="0">
                  <a:solidFill>
                    <a:srgbClr val="000000"/>
                  </a:solidFill>
                  <a:ea typeface="MS Gothic" charset="0"/>
                  <a:cs typeface="MS Gothic" charset="0"/>
                </a:rPr>
                <a:t>2</a:t>
              </a:r>
              <a:endParaRPr lang="en-GB" sz="1400" b="1" dirty="0">
                <a:solidFill>
                  <a:srgbClr val="000000"/>
                </a:solidFill>
                <a:ea typeface="MS Gothic" charset="0"/>
                <a:cs typeface="MS Gothic" charset="0"/>
              </a:endParaRPr>
            </a:p>
          </p:txBody>
        </p:sp>
        <p:sp>
          <p:nvSpPr>
            <p:cNvPr id="349" name="AutoShape 20"/>
            <p:cNvSpPr>
              <a:spLocks noChangeArrowheads="1"/>
            </p:cNvSpPr>
            <p:nvPr/>
          </p:nvSpPr>
          <p:spPr bwMode="auto">
            <a:xfrm>
              <a:off x="4360545" y="1744980"/>
              <a:ext cx="640080" cy="457200"/>
            </a:xfrm>
            <a:prstGeom prst="roundRect">
              <a:avLst>
                <a:gd name="adj" fmla="val 440"/>
              </a:avLst>
            </a:prstGeom>
            <a:solidFill>
              <a:srgbClr val="FFCC66"/>
            </a:solidFill>
            <a:ln w="12700">
              <a:solidFill>
                <a:srgbClr val="000000"/>
              </a:solidFill>
              <a:round/>
              <a:headEnd/>
              <a:tailEnd/>
            </a:ln>
            <a:effectLst/>
          </p:spPr>
          <p:txBody>
            <a:bodyPr lIns="90000" tIns="45000" rIns="90000" bIns="45000" anchor="ctr" anchorCtr="1"/>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400" b="1" dirty="0" smtClean="0">
                  <a:solidFill>
                    <a:srgbClr val="000000"/>
                  </a:solidFill>
                  <a:ea typeface="MS Gothic" charset="0"/>
                  <a:cs typeface="MS Gothic" charset="0"/>
                </a:rPr>
                <a:t>SAW</a:t>
              </a:r>
              <a:r>
                <a:rPr lang="en-GB" sz="1400" b="1" baseline="-25000" dirty="0" smtClean="0">
                  <a:solidFill>
                    <a:srgbClr val="000000"/>
                  </a:solidFill>
                  <a:ea typeface="MS Gothic" charset="0"/>
                  <a:cs typeface="MS Gothic" charset="0"/>
                </a:rPr>
                <a:t>2</a:t>
              </a:r>
              <a:endParaRPr lang="en-GB" sz="1400" b="1" dirty="0">
                <a:solidFill>
                  <a:srgbClr val="000000"/>
                </a:solidFill>
                <a:ea typeface="MS Gothic" charset="0"/>
                <a:cs typeface="MS Gothic" charset="0"/>
              </a:endParaRPr>
            </a:p>
          </p:txBody>
        </p:sp>
        <p:cxnSp>
          <p:nvCxnSpPr>
            <p:cNvPr id="350" name="Straight Arrow Connector 349"/>
            <p:cNvCxnSpPr/>
            <p:nvPr/>
          </p:nvCxnSpPr>
          <p:spPr>
            <a:xfrm>
              <a:off x="4998720" y="1973580"/>
              <a:ext cx="182880" cy="0"/>
            </a:xfrm>
            <a:prstGeom prst="straightConnector1">
              <a:avLst/>
            </a:prstGeom>
            <a:ln w="254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351" name="Straight Arrow Connector 350"/>
            <p:cNvCxnSpPr/>
            <p:nvPr/>
          </p:nvCxnSpPr>
          <p:spPr>
            <a:xfrm>
              <a:off x="4998720" y="1876743"/>
              <a:ext cx="182880" cy="0"/>
            </a:xfrm>
            <a:prstGeom prst="straightConnector1">
              <a:avLst/>
            </a:prstGeom>
            <a:ln w="254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352" name="Straight Arrow Connector 351"/>
            <p:cNvCxnSpPr/>
            <p:nvPr/>
          </p:nvCxnSpPr>
          <p:spPr>
            <a:xfrm>
              <a:off x="4998720" y="2138676"/>
              <a:ext cx="1371600" cy="0"/>
            </a:xfrm>
            <a:prstGeom prst="straightConnector1">
              <a:avLst/>
            </a:prstGeom>
            <a:ln w="25400">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353" name="AutoShape 11"/>
            <p:cNvSpPr>
              <a:spLocks noChangeArrowheads="1"/>
            </p:cNvSpPr>
            <p:nvPr/>
          </p:nvSpPr>
          <p:spPr bwMode="auto">
            <a:xfrm>
              <a:off x="5181600" y="2565396"/>
              <a:ext cx="1033272" cy="457200"/>
            </a:xfrm>
            <a:prstGeom prst="roundRect">
              <a:avLst>
                <a:gd name="adj" fmla="val 292"/>
              </a:avLst>
            </a:prstGeom>
            <a:solidFill>
              <a:schemeClr val="accent6">
                <a:lumMod val="60000"/>
                <a:lumOff val="40000"/>
              </a:schemeClr>
            </a:solidFill>
            <a:ln w="12700">
              <a:solidFill>
                <a:srgbClr val="000000"/>
              </a:solidFill>
              <a:round/>
              <a:headEnd/>
              <a:tailEnd/>
            </a:ln>
            <a:effectLst/>
          </p:spPr>
          <p:txBody>
            <a:bodyPr lIns="90000" tIns="45000" rIns="90000" bIns="45000" anchor="ctr" anchorCtr="1"/>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400" b="1" dirty="0" err="1" smtClean="0">
                  <a:solidFill>
                    <a:srgbClr val="000000"/>
                  </a:solidFill>
                  <a:ea typeface="MS Gothic" charset="0"/>
                  <a:cs typeface="MS Gothic" charset="0"/>
                </a:rPr>
                <a:t>Osc</a:t>
              </a:r>
              <a:r>
                <a:rPr lang="en-GB" sz="1400" b="1" dirty="0" smtClean="0">
                  <a:solidFill>
                    <a:srgbClr val="000000"/>
                  </a:solidFill>
                  <a:ea typeface="MS Gothic" charset="0"/>
                  <a:cs typeface="MS Gothic" charset="0"/>
                </a:rPr>
                <a:t>. </a:t>
              </a:r>
              <a:r>
                <a:rPr lang="en-GB" sz="1400" b="1" dirty="0" err="1" smtClean="0">
                  <a:solidFill>
                    <a:srgbClr val="000000"/>
                  </a:solidFill>
                  <a:ea typeface="MS Gothic" charset="0"/>
                  <a:cs typeface="MS Gothic" charset="0"/>
                </a:rPr>
                <a:t>Mixer</a:t>
              </a:r>
              <a:r>
                <a:rPr lang="en-GB" sz="1400" b="1" baseline="-25000" dirty="0" err="1" smtClean="0">
                  <a:solidFill>
                    <a:srgbClr val="000000"/>
                  </a:solidFill>
                  <a:ea typeface="MS Gothic" charset="0"/>
                  <a:cs typeface="MS Gothic" charset="0"/>
                </a:rPr>
                <a:t>n</a:t>
              </a:r>
              <a:endParaRPr lang="en-GB" sz="1400" b="1" dirty="0">
                <a:solidFill>
                  <a:srgbClr val="000000"/>
                </a:solidFill>
                <a:ea typeface="MS Gothic" charset="0"/>
                <a:cs typeface="MS Gothic" charset="0"/>
              </a:endParaRPr>
            </a:p>
          </p:txBody>
        </p:sp>
        <p:sp>
          <p:nvSpPr>
            <p:cNvPr id="354" name="AutoShape 20"/>
            <p:cNvSpPr>
              <a:spLocks noChangeArrowheads="1"/>
            </p:cNvSpPr>
            <p:nvPr/>
          </p:nvSpPr>
          <p:spPr bwMode="auto">
            <a:xfrm>
              <a:off x="4360545" y="2705100"/>
              <a:ext cx="640080" cy="457200"/>
            </a:xfrm>
            <a:prstGeom prst="roundRect">
              <a:avLst>
                <a:gd name="adj" fmla="val 440"/>
              </a:avLst>
            </a:prstGeom>
            <a:solidFill>
              <a:srgbClr val="FFCC66"/>
            </a:solidFill>
            <a:ln w="12700">
              <a:solidFill>
                <a:srgbClr val="000000"/>
              </a:solidFill>
              <a:round/>
              <a:headEnd/>
              <a:tailEnd/>
            </a:ln>
            <a:effectLst/>
          </p:spPr>
          <p:txBody>
            <a:bodyPr lIns="90000" tIns="45000" rIns="90000" bIns="45000" anchor="ctr" anchorCtr="1"/>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400" b="1" dirty="0" err="1" smtClean="0">
                  <a:solidFill>
                    <a:srgbClr val="000000"/>
                  </a:solidFill>
                  <a:ea typeface="MS Gothic" charset="0"/>
                  <a:cs typeface="MS Gothic" charset="0"/>
                </a:rPr>
                <a:t>SAW</a:t>
              </a:r>
              <a:r>
                <a:rPr lang="en-GB" sz="1400" b="1" baseline="-25000" dirty="0" err="1" smtClean="0">
                  <a:solidFill>
                    <a:srgbClr val="000000"/>
                  </a:solidFill>
                  <a:ea typeface="MS Gothic" charset="0"/>
                  <a:cs typeface="MS Gothic" charset="0"/>
                </a:rPr>
                <a:t>n</a:t>
              </a:r>
              <a:endParaRPr lang="en-GB" sz="1400" b="1" dirty="0">
                <a:solidFill>
                  <a:srgbClr val="000000"/>
                </a:solidFill>
                <a:ea typeface="MS Gothic" charset="0"/>
                <a:cs typeface="MS Gothic" charset="0"/>
              </a:endParaRPr>
            </a:p>
          </p:txBody>
        </p:sp>
        <p:cxnSp>
          <p:nvCxnSpPr>
            <p:cNvPr id="355" name="Straight Arrow Connector 354"/>
            <p:cNvCxnSpPr/>
            <p:nvPr/>
          </p:nvCxnSpPr>
          <p:spPr>
            <a:xfrm>
              <a:off x="4998720" y="2933700"/>
              <a:ext cx="182880" cy="0"/>
            </a:xfrm>
            <a:prstGeom prst="straightConnector1">
              <a:avLst/>
            </a:prstGeom>
            <a:ln w="254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356" name="Straight Arrow Connector 355"/>
            <p:cNvCxnSpPr/>
            <p:nvPr/>
          </p:nvCxnSpPr>
          <p:spPr>
            <a:xfrm>
              <a:off x="4998720" y="2836863"/>
              <a:ext cx="182880" cy="0"/>
            </a:xfrm>
            <a:prstGeom prst="straightConnector1">
              <a:avLst/>
            </a:prstGeom>
            <a:ln w="254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357" name="Straight Arrow Connector 356"/>
            <p:cNvCxnSpPr/>
            <p:nvPr/>
          </p:nvCxnSpPr>
          <p:spPr>
            <a:xfrm>
              <a:off x="4998720" y="3098796"/>
              <a:ext cx="1371600" cy="0"/>
            </a:xfrm>
            <a:prstGeom prst="straightConnector1">
              <a:avLst/>
            </a:prstGeom>
            <a:ln w="25400">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p:cxnSp>
          <p:nvCxnSpPr>
            <p:cNvPr id="358" name="Straight Arrow Connector 357"/>
            <p:cNvCxnSpPr/>
            <p:nvPr/>
          </p:nvCxnSpPr>
          <p:spPr>
            <a:xfrm>
              <a:off x="6214857" y="1259681"/>
              <a:ext cx="155448" cy="0"/>
            </a:xfrm>
            <a:prstGeom prst="straightConnector1">
              <a:avLst/>
            </a:prstGeom>
            <a:ln w="254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359" name="Straight Arrow Connector 358"/>
            <p:cNvCxnSpPr/>
            <p:nvPr/>
          </p:nvCxnSpPr>
          <p:spPr>
            <a:xfrm>
              <a:off x="6214857" y="1876424"/>
              <a:ext cx="155448" cy="0"/>
            </a:xfrm>
            <a:prstGeom prst="straightConnector1">
              <a:avLst/>
            </a:prstGeom>
            <a:ln w="254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360" name="Straight Arrow Connector 359"/>
            <p:cNvCxnSpPr/>
            <p:nvPr/>
          </p:nvCxnSpPr>
          <p:spPr>
            <a:xfrm>
              <a:off x="6214857" y="2835275"/>
              <a:ext cx="155448" cy="0"/>
            </a:xfrm>
            <a:prstGeom prst="straightConnector1">
              <a:avLst/>
            </a:prstGeom>
            <a:ln w="25400">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361" name="Text Box 40"/>
            <p:cNvSpPr txBox="1">
              <a:spLocks noChangeArrowheads="1"/>
            </p:cNvSpPr>
            <p:nvPr/>
          </p:nvSpPr>
          <p:spPr bwMode="auto">
            <a:xfrm rot="16200000">
              <a:off x="-935082" y="2029097"/>
              <a:ext cx="2525486" cy="274320"/>
            </a:xfrm>
            <a:prstGeom prst="rect">
              <a:avLst/>
            </a:prstGeom>
            <a:solidFill>
              <a:schemeClr val="accent5">
                <a:lumMod val="60000"/>
                <a:lumOff val="40000"/>
              </a:schemeClr>
            </a:solidFill>
            <a:ln w="9525">
              <a:noFill/>
              <a:round/>
              <a:headEnd/>
              <a:tailEnd/>
            </a:ln>
            <a:effectLst/>
          </p:spPr>
          <p:txBody>
            <a:bodyPr lIns="90000" tIns="45000" rIns="90000" bIns="45000" anchor="ctr" anchorCtr="1"/>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b="1" dirty="0" smtClean="0">
                  <a:solidFill>
                    <a:srgbClr val="000000"/>
                  </a:solidFill>
                  <a:ea typeface="MS Gothic" charset="0"/>
                  <a:cs typeface="MS Gothic" charset="0"/>
                </a:rPr>
                <a:t>Chemoemitter</a:t>
              </a:r>
              <a:endParaRPr lang="en-GB" sz="1600" b="1" dirty="0">
                <a:solidFill>
                  <a:srgbClr val="000000"/>
                </a:solidFill>
                <a:ea typeface="MS Gothic" charset="0"/>
                <a:cs typeface="MS Gothic" charset="0"/>
              </a:endParaRPr>
            </a:p>
          </p:txBody>
        </p:sp>
        <p:sp>
          <p:nvSpPr>
            <p:cNvPr id="362" name="Down Arrow 361"/>
            <p:cNvSpPr/>
            <p:nvPr/>
          </p:nvSpPr>
          <p:spPr>
            <a:xfrm rot="16200000">
              <a:off x="4130040" y="1171258"/>
              <a:ext cx="91440" cy="365760"/>
            </a:xfrm>
            <a:prstGeom prst="downArrow">
              <a:avLst/>
            </a:prstGeom>
            <a:solidFill>
              <a:schemeClr val="accent4">
                <a:lumMod val="20000"/>
                <a:lumOff val="80000"/>
              </a:schemeClr>
            </a:solidFill>
            <a:ln w="12700">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363" name="Down Arrow 362"/>
            <p:cNvSpPr/>
            <p:nvPr/>
          </p:nvSpPr>
          <p:spPr>
            <a:xfrm rot="16200000">
              <a:off x="4130040" y="1790701"/>
              <a:ext cx="91440" cy="365760"/>
            </a:xfrm>
            <a:prstGeom prst="downArrow">
              <a:avLst/>
            </a:prstGeom>
            <a:solidFill>
              <a:schemeClr val="accent4">
                <a:lumMod val="20000"/>
                <a:lumOff val="80000"/>
              </a:schemeClr>
            </a:solidFill>
            <a:ln w="12700">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364" name="Down Arrow 363"/>
            <p:cNvSpPr/>
            <p:nvPr/>
          </p:nvSpPr>
          <p:spPr>
            <a:xfrm rot="16200000">
              <a:off x="4130040" y="2750821"/>
              <a:ext cx="91440" cy="365760"/>
            </a:xfrm>
            <a:prstGeom prst="downArrow">
              <a:avLst/>
            </a:prstGeom>
            <a:solidFill>
              <a:schemeClr val="accent4">
                <a:lumMod val="20000"/>
                <a:lumOff val="80000"/>
              </a:schemeClr>
            </a:solidFill>
            <a:ln w="12700">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365" name="AutoShape 23"/>
            <p:cNvSpPr>
              <a:spLocks noChangeArrowheads="1"/>
            </p:cNvSpPr>
            <p:nvPr/>
          </p:nvSpPr>
          <p:spPr bwMode="auto">
            <a:xfrm>
              <a:off x="7766050" y="2856706"/>
              <a:ext cx="533400" cy="292894"/>
            </a:xfrm>
            <a:prstGeom prst="roundRect">
              <a:avLst>
                <a:gd name="adj" fmla="val 176"/>
              </a:avLst>
            </a:prstGeom>
            <a:solidFill>
              <a:srgbClr val="CC3300"/>
            </a:solidFill>
            <a:ln w="12700">
              <a:solidFill>
                <a:srgbClr val="000000"/>
              </a:solidFill>
              <a:round/>
              <a:headEnd/>
              <a:tailEnd/>
            </a:ln>
            <a:effectLst/>
          </p:spPr>
          <p:txBody>
            <a:bodyPr lIns="0" tIns="45000" rIns="0" bIns="45000" anchor="ctr" anchorCtr="1"/>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000" b="1" dirty="0" smtClean="0">
                  <a:solidFill>
                    <a:srgbClr val="000000"/>
                  </a:solidFill>
                  <a:ea typeface="MS Gothic" charset="0"/>
                  <a:cs typeface="MS Gothic" charset="0"/>
                </a:rPr>
                <a:t>Flash memory</a:t>
              </a:r>
              <a:endParaRPr lang="en-GB" sz="1000" b="1" dirty="0">
                <a:solidFill>
                  <a:srgbClr val="000000"/>
                </a:solidFill>
                <a:ea typeface="MS Gothic" charset="0"/>
                <a:cs typeface="MS Gothic" charset="0"/>
              </a:endParaRPr>
            </a:p>
          </p:txBody>
        </p:sp>
      </p:grpSp>
      <p:grpSp>
        <p:nvGrpSpPr>
          <p:cNvPr id="366" name="Group 365"/>
          <p:cNvGrpSpPr/>
          <p:nvPr/>
        </p:nvGrpSpPr>
        <p:grpSpPr>
          <a:xfrm>
            <a:off x="685858" y="15067558"/>
            <a:ext cx="9546218" cy="3525708"/>
            <a:chOff x="304800" y="2559962"/>
            <a:chExt cx="8001000" cy="2955012"/>
          </a:xfrm>
        </p:grpSpPr>
        <p:sp>
          <p:nvSpPr>
            <p:cNvPr id="367" name="Rounded Rectangle 366"/>
            <p:cNvSpPr/>
            <p:nvPr/>
          </p:nvSpPr>
          <p:spPr>
            <a:xfrm>
              <a:off x="5021580" y="2962096"/>
              <a:ext cx="2837455" cy="1988820"/>
            </a:xfrm>
            <a:prstGeom prst="roundRect">
              <a:avLst>
                <a:gd name="adj" fmla="val 7045"/>
              </a:avLst>
            </a:prstGeom>
            <a:solidFill>
              <a:schemeClr val="bg1">
                <a:lumMod val="75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800" b="1" dirty="0">
                <a:solidFill>
                  <a:schemeClr val="tx1"/>
                </a:solidFill>
              </a:endParaRPr>
            </a:p>
          </p:txBody>
        </p:sp>
        <p:sp>
          <p:nvSpPr>
            <p:cNvPr id="368" name="Rounded Rectangle 367"/>
            <p:cNvSpPr/>
            <p:nvPr/>
          </p:nvSpPr>
          <p:spPr>
            <a:xfrm>
              <a:off x="652463" y="2962096"/>
              <a:ext cx="3686132" cy="1988820"/>
            </a:xfrm>
            <a:prstGeom prst="roundRect">
              <a:avLst>
                <a:gd name="adj" fmla="val 7045"/>
              </a:avLst>
            </a:prstGeom>
            <a:solidFill>
              <a:schemeClr val="bg1">
                <a:lumMod val="75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800" b="1" dirty="0">
                <a:solidFill>
                  <a:schemeClr val="tx1"/>
                </a:solidFill>
              </a:endParaRPr>
            </a:p>
          </p:txBody>
        </p:sp>
        <p:cxnSp>
          <p:nvCxnSpPr>
            <p:cNvPr id="369" name="Straight Connector 368"/>
            <p:cNvCxnSpPr/>
            <p:nvPr/>
          </p:nvCxnSpPr>
          <p:spPr>
            <a:xfrm>
              <a:off x="1276348" y="4759781"/>
              <a:ext cx="2377440" cy="107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0" name="Straight Connector 369"/>
            <p:cNvCxnSpPr/>
            <p:nvPr/>
          </p:nvCxnSpPr>
          <p:spPr>
            <a:xfrm>
              <a:off x="1402080" y="3265946"/>
              <a:ext cx="2103120" cy="107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1" name="Straight Connector 370"/>
            <p:cNvCxnSpPr/>
            <p:nvPr/>
          </p:nvCxnSpPr>
          <p:spPr>
            <a:xfrm>
              <a:off x="5114924" y="4127956"/>
              <a:ext cx="182880" cy="107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2" name="Straight Connector 371"/>
            <p:cNvCxnSpPr/>
            <p:nvPr/>
          </p:nvCxnSpPr>
          <p:spPr>
            <a:xfrm>
              <a:off x="3063240" y="4127956"/>
              <a:ext cx="822960" cy="107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3" name="Straight Connector 372"/>
            <p:cNvCxnSpPr/>
            <p:nvPr/>
          </p:nvCxnSpPr>
          <p:spPr>
            <a:xfrm>
              <a:off x="2590800" y="3694571"/>
              <a:ext cx="1298448" cy="107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74" name="Arc 373"/>
            <p:cNvSpPr/>
            <p:nvPr/>
          </p:nvSpPr>
          <p:spPr>
            <a:xfrm flipH="1" flipV="1">
              <a:off x="2311913" y="3104019"/>
              <a:ext cx="591624" cy="591624"/>
            </a:xfrm>
            <a:prstGeom prst="arc">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b="1"/>
            </a:p>
          </p:txBody>
        </p:sp>
        <p:cxnSp>
          <p:nvCxnSpPr>
            <p:cNvPr id="375" name="Straight Connector 374"/>
            <p:cNvCxnSpPr/>
            <p:nvPr/>
          </p:nvCxnSpPr>
          <p:spPr>
            <a:xfrm>
              <a:off x="610236" y="4168189"/>
              <a:ext cx="548640" cy="1072"/>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376" name="Rounded Rectangle 375"/>
            <p:cNvSpPr/>
            <p:nvPr/>
          </p:nvSpPr>
          <p:spPr>
            <a:xfrm>
              <a:off x="717083" y="4040108"/>
              <a:ext cx="360130" cy="257236"/>
            </a:xfrm>
            <a:prstGeom prst="roundRect">
              <a:avLst>
                <a:gd name="adj" fmla="val 35891"/>
              </a:avLst>
            </a:prstGeom>
            <a:solidFill>
              <a:schemeClr val="bg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800" b="1" dirty="0" smtClean="0">
                  <a:solidFill>
                    <a:schemeClr val="tx1"/>
                  </a:solidFill>
                </a:rPr>
                <a:t>18:CoA</a:t>
              </a:r>
              <a:endParaRPr lang="en-GB" sz="800" b="1" dirty="0">
                <a:solidFill>
                  <a:schemeClr val="tx1"/>
                </a:solidFill>
              </a:endParaRPr>
            </a:p>
          </p:txBody>
        </p:sp>
        <p:sp>
          <p:nvSpPr>
            <p:cNvPr id="377" name="Arc 376"/>
            <p:cNvSpPr/>
            <p:nvPr/>
          </p:nvSpPr>
          <p:spPr>
            <a:xfrm>
              <a:off x="3407422" y="3451553"/>
              <a:ext cx="217466" cy="205788"/>
            </a:xfrm>
            <a:prstGeom prst="arc">
              <a:avLst/>
            </a:prstGeom>
            <a:ln w="95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800" b="1"/>
            </a:p>
          </p:txBody>
        </p:sp>
        <p:cxnSp>
          <p:nvCxnSpPr>
            <p:cNvPr id="378" name="Straight Connector 377"/>
            <p:cNvCxnSpPr/>
            <p:nvPr/>
          </p:nvCxnSpPr>
          <p:spPr>
            <a:xfrm>
              <a:off x="563880" y="3449946"/>
              <a:ext cx="2962656" cy="1072"/>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379" name="Oval 378"/>
            <p:cNvSpPr/>
            <p:nvPr/>
          </p:nvSpPr>
          <p:spPr>
            <a:xfrm>
              <a:off x="521394" y="3426280"/>
              <a:ext cx="45338" cy="49389"/>
            </a:xfrm>
            <a:prstGeom prst="ellips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800" b="1"/>
            </a:p>
          </p:txBody>
        </p:sp>
        <p:sp>
          <p:nvSpPr>
            <p:cNvPr id="380" name="Arc 379"/>
            <p:cNvSpPr/>
            <p:nvPr/>
          </p:nvSpPr>
          <p:spPr>
            <a:xfrm>
              <a:off x="3407422" y="3878564"/>
              <a:ext cx="217466" cy="205788"/>
            </a:xfrm>
            <a:prstGeom prst="arc">
              <a:avLst/>
            </a:prstGeom>
            <a:ln w="95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800" b="1"/>
            </a:p>
          </p:txBody>
        </p:sp>
        <p:cxnSp>
          <p:nvCxnSpPr>
            <p:cNvPr id="381" name="Straight Connector 380"/>
            <p:cNvCxnSpPr/>
            <p:nvPr/>
          </p:nvCxnSpPr>
          <p:spPr>
            <a:xfrm>
              <a:off x="563880" y="3880130"/>
              <a:ext cx="2962656" cy="1072"/>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382" name="Oval 381"/>
            <p:cNvSpPr/>
            <p:nvPr/>
          </p:nvSpPr>
          <p:spPr>
            <a:xfrm>
              <a:off x="521394" y="3853289"/>
              <a:ext cx="45338" cy="49389"/>
            </a:xfrm>
            <a:prstGeom prst="ellips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800" b="1"/>
            </a:p>
          </p:txBody>
        </p:sp>
        <p:sp>
          <p:nvSpPr>
            <p:cNvPr id="383" name="Arc 382"/>
            <p:cNvSpPr/>
            <p:nvPr/>
          </p:nvSpPr>
          <p:spPr>
            <a:xfrm>
              <a:off x="3407422" y="4513293"/>
              <a:ext cx="217466" cy="205788"/>
            </a:xfrm>
            <a:prstGeom prst="arc">
              <a:avLst/>
            </a:prstGeom>
            <a:ln w="95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800" b="1"/>
            </a:p>
          </p:txBody>
        </p:sp>
        <p:cxnSp>
          <p:nvCxnSpPr>
            <p:cNvPr id="384" name="Straight Connector 383"/>
            <p:cNvCxnSpPr/>
            <p:nvPr/>
          </p:nvCxnSpPr>
          <p:spPr>
            <a:xfrm>
              <a:off x="563880" y="4515654"/>
              <a:ext cx="2962656" cy="1072"/>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385" name="Oval 384"/>
            <p:cNvSpPr/>
            <p:nvPr/>
          </p:nvSpPr>
          <p:spPr>
            <a:xfrm>
              <a:off x="521394" y="4488813"/>
              <a:ext cx="45338" cy="49389"/>
            </a:xfrm>
            <a:prstGeom prst="ellips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800" b="1"/>
            </a:p>
          </p:txBody>
        </p:sp>
        <p:sp>
          <p:nvSpPr>
            <p:cNvPr id="386" name="Rounded Rectangle 385"/>
            <p:cNvSpPr/>
            <p:nvPr/>
          </p:nvSpPr>
          <p:spPr>
            <a:xfrm>
              <a:off x="2591885" y="3561649"/>
              <a:ext cx="317257" cy="257236"/>
            </a:xfrm>
            <a:prstGeom prst="roundRect">
              <a:avLst>
                <a:gd name="adj" fmla="val 35891"/>
              </a:avLst>
            </a:prstGeom>
            <a:solidFill>
              <a:schemeClr val="bg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800" b="1" dirty="0" smtClean="0">
                  <a:solidFill>
                    <a:schemeClr val="tx1"/>
                  </a:solidFill>
                  <a:sym typeface="Symbol"/>
                </a:rPr>
                <a:t>12</a:t>
              </a:r>
              <a:endParaRPr lang="en-GB" sz="800" b="1" dirty="0">
                <a:solidFill>
                  <a:schemeClr val="tx1"/>
                </a:solidFill>
              </a:endParaRPr>
            </a:p>
          </p:txBody>
        </p:sp>
        <p:sp>
          <p:nvSpPr>
            <p:cNvPr id="387" name="Rounded Rectangle 386"/>
            <p:cNvSpPr/>
            <p:nvPr/>
          </p:nvSpPr>
          <p:spPr>
            <a:xfrm>
              <a:off x="3028199" y="3561649"/>
              <a:ext cx="317257" cy="257236"/>
            </a:xfrm>
            <a:prstGeom prst="roundRect">
              <a:avLst>
                <a:gd name="adj" fmla="val 35891"/>
              </a:avLst>
            </a:prstGeom>
            <a:solidFill>
              <a:schemeClr val="bg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800" b="1" dirty="0" smtClean="0">
                  <a:solidFill>
                    <a:schemeClr val="tx1"/>
                  </a:solidFill>
                </a:rPr>
                <a:t>OAc</a:t>
              </a:r>
              <a:endParaRPr lang="en-GB" sz="800" b="1" dirty="0">
                <a:solidFill>
                  <a:schemeClr val="tx1"/>
                </a:solidFill>
              </a:endParaRPr>
            </a:p>
          </p:txBody>
        </p:sp>
        <p:grpSp>
          <p:nvGrpSpPr>
            <p:cNvPr id="388" name="Group 105"/>
            <p:cNvGrpSpPr/>
            <p:nvPr/>
          </p:nvGrpSpPr>
          <p:grpSpPr>
            <a:xfrm>
              <a:off x="3464512" y="3561649"/>
              <a:ext cx="317257" cy="257236"/>
              <a:chOff x="5105400" y="2895600"/>
              <a:chExt cx="533400" cy="381000"/>
            </a:xfrm>
          </p:grpSpPr>
          <p:sp>
            <p:nvSpPr>
              <p:cNvPr id="534" name="Rounded Rectangle 533"/>
              <p:cNvSpPr/>
              <p:nvPr/>
            </p:nvSpPr>
            <p:spPr>
              <a:xfrm>
                <a:off x="5105400" y="2895600"/>
                <a:ext cx="533400" cy="381000"/>
              </a:xfrm>
              <a:prstGeom prst="roundRect">
                <a:avLst>
                  <a:gd name="adj" fmla="val 35891"/>
                </a:avLst>
              </a:prstGeom>
              <a:solidFill>
                <a:schemeClr val="bg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800" b="1" dirty="0">
                  <a:solidFill>
                    <a:schemeClr val="tx1"/>
                  </a:solidFill>
                </a:endParaRPr>
              </a:p>
            </p:txBody>
          </p:sp>
          <p:sp>
            <p:nvSpPr>
              <p:cNvPr id="535" name="Flowchart: Collate 534"/>
              <p:cNvSpPr/>
              <p:nvPr/>
            </p:nvSpPr>
            <p:spPr>
              <a:xfrm rot="16200000">
                <a:off x="5276850" y="2954112"/>
                <a:ext cx="190500" cy="263978"/>
              </a:xfrm>
              <a:prstGeom prst="flowChartCollat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en-GB" sz="800" b="1">
                  <a:solidFill>
                    <a:schemeClr val="tx1"/>
                  </a:solidFill>
                </a:endParaRPr>
              </a:p>
            </p:txBody>
          </p:sp>
        </p:grpSp>
        <p:grpSp>
          <p:nvGrpSpPr>
            <p:cNvPr id="389" name="Group 110"/>
            <p:cNvGrpSpPr/>
            <p:nvPr/>
          </p:nvGrpSpPr>
          <p:grpSpPr>
            <a:xfrm>
              <a:off x="3464512" y="3988661"/>
              <a:ext cx="317257" cy="257236"/>
              <a:chOff x="5105400" y="2895600"/>
              <a:chExt cx="533400" cy="381000"/>
            </a:xfrm>
          </p:grpSpPr>
          <p:sp>
            <p:nvSpPr>
              <p:cNvPr id="532" name="Rounded Rectangle 531"/>
              <p:cNvSpPr/>
              <p:nvPr/>
            </p:nvSpPr>
            <p:spPr>
              <a:xfrm>
                <a:off x="5105400" y="2895600"/>
                <a:ext cx="533400" cy="381000"/>
              </a:xfrm>
              <a:prstGeom prst="roundRect">
                <a:avLst>
                  <a:gd name="adj" fmla="val 35891"/>
                </a:avLst>
              </a:prstGeom>
              <a:solidFill>
                <a:schemeClr val="bg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800" b="1" dirty="0">
                  <a:solidFill>
                    <a:schemeClr val="tx1"/>
                  </a:solidFill>
                </a:endParaRPr>
              </a:p>
            </p:txBody>
          </p:sp>
          <p:sp>
            <p:nvSpPr>
              <p:cNvPr id="533" name="Flowchart: Collate 532"/>
              <p:cNvSpPr/>
              <p:nvPr/>
            </p:nvSpPr>
            <p:spPr>
              <a:xfrm rot="16200000">
                <a:off x="5276850" y="2954112"/>
                <a:ext cx="190500" cy="263978"/>
              </a:xfrm>
              <a:prstGeom prst="flowChartCollat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en-GB" sz="800" b="1">
                  <a:solidFill>
                    <a:schemeClr val="tx1"/>
                  </a:solidFill>
                </a:endParaRPr>
              </a:p>
            </p:txBody>
          </p:sp>
        </p:grpSp>
        <p:sp>
          <p:nvSpPr>
            <p:cNvPr id="390" name="Rounded Rectangle 389"/>
            <p:cNvSpPr/>
            <p:nvPr/>
          </p:nvSpPr>
          <p:spPr>
            <a:xfrm>
              <a:off x="2591885" y="4618888"/>
              <a:ext cx="317257" cy="257236"/>
            </a:xfrm>
            <a:prstGeom prst="roundRect">
              <a:avLst>
                <a:gd name="adj" fmla="val 35891"/>
              </a:avLst>
            </a:prstGeom>
            <a:solidFill>
              <a:schemeClr val="bg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800" b="1" dirty="0" smtClean="0">
                  <a:solidFill>
                    <a:schemeClr val="tx1"/>
                  </a:solidFill>
                  <a:sym typeface="Symbol"/>
                </a:rPr>
                <a:t>11</a:t>
              </a:r>
              <a:endParaRPr lang="en-GB" sz="800" b="1" dirty="0">
                <a:solidFill>
                  <a:schemeClr val="tx1"/>
                </a:solidFill>
              </a:endParaRPr>
            </a:p>
          </p:txBody>
        </p:sp>
        <p:sp>
          <p:nvSpPr>
            <p:cNvPr id="391" name="Rounded Rectangle 390"/>
            <p:cNvSpPr/>
            <p:nvPr/>
          </p:nvSpPr>
          <p:spPr>
            <a:xfrm>
              <a:off x="3028199" y="4618888"/>
              <a:ext cx="317257" cy="257236"/>
            </a:xfrm>
            <a:prstGeom prst="roundRect">
              <a:avLst>
                <a:gd name="adj" fmla="val 35891"/>
              </a:avLst>
            </a:prstGeom>
            <a:solidFill>
              <a:schemeClr val="bg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800" b="1" dirty="0" smtClean="0">
                  <a:solidFill>
                    <a:schemeClr val="tx1"/>
                  </a:solidFill>
                </a:rPr>
                <a:t>OAc</a:t>
              </a:r>
              <a:endParaRPr lang="en-GB" sz="800" b="1" dirty="0">
                <a:solidFill>
                  <a:schemeClr val="tx1"/>
                </a:solidFill>
              </a:endParaRPr>
            </a:p>
          </p:txBody>
        </p:sp>
        <p:grpSp>
          <p:nvGrpSpPr>
            <p:cNvPr id="392" name="Group 115"/>
            <p:cNvGrpSpPr/>
            <p:nvPr/>
          </p:nvGrpSpPr>
          <p:grpSpPr>
            <a:xfrm>
              <a:off x="3464512" y="4618888"/>
              <a:ext cx="317257" cy="257236"/>
              <a:chOff x="5105400" y="2895600"/>
              <a:chExt cx="533400" cy="381000"/>
            </a:xfrm>
          </p:grpSpPr>
          <p:sp>
            <p:nvSpPr>
              <p:cNvPr id="530" name="Rounded Rectangle 529"/>
              <p:cNvSpPr/>
              <p:nvPr/>
            </p:nvSpPr>
            <p:spPr>
              <a:xfrm>
                <a:off x="5105400" y="2895600"/>
                <a:ext cx="533400" cy="381000"/>
              </a:xfrm>
              <a:prstGeom prst="roundRect">
                <a:avLst>
                  <a:gd name="adj" fmla="val 35891"/>
                </a:avLst>
              </a:prstGeom>
              <a:solidFill>
                <a:schemeClr val="bg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en-GB" sz="800" b="1" dirty="0">
                  <a:solidFill>
                    <a:schemeClr val="tx1"/>
                  </a:solidFill>
                </a:endParaRPr>
              </a:p>
            </p:txBody>
          </p:sp>
          <p:sp>
            <p:nvSpPr>
              <p:cNvPr id="531" name="Flowchart: Collate 530"/>
              <p:cNvSpPr/>
              <p:nvPr/>
            </p:nvSpPr>
            <p:spPr>
              <a:xfrm rot="16200000">
                <a:off x="5276850" y="2954112"/>
                <a:ext cx="190500" cy="263978"/>
              </a:xfrm>
              <a:prstGeom prst="flowChartCollate">
                <a:avLst/>
              </a:prstGeom>
              <a:solidFill>
                <a:schemeClr val="tx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en-GB" sz="800" b="1">
                  <a:solidFill>
                    <a:schemeClr val="tx1"/>
                  </a:solidFill>
                </a:endParaRPr>
              </a:p>
            </p:txBody>
          </p:sp>
        </p:grpSp>
        <p:cxnSp>
          <p:nvCxnSpPr>
            <p:cNvPr id="393" name="Straight Connector 392"/>
            <p:cNvCxnSpPr/>
            <p:nvPr/>
          </p:nvCxnSpPr>
          <p:spPr>
            <a:xfrm>
              <a:off x="3895810" y="3998950"/>
              <a:ext cx="61737" cy="1072"/>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4" name="Straight Connector 393"/>
            <p:cNvCxnSpPr/>
            <p:nvPr/>
          </p:nvCxnSpPr>
          <p:spPr>
            <a:xfrm>
              <a:off x="4267200" y="3999371"/>
              <a:ext cx="822960" cy="1072"/>
            </a:xfrm>
            <a:prstGeom prst="line">
              <a:avLst/>
            </a:prstGeom>
            <a:ln w="317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95" name="Straight Connector 394"/>
            <p:cNvCxnSpPr/>
            <p:nvPr/>
          </p:nvCxnSpPr>
          <p:spPr>
            <a:xfrm rot="5400000">
              <a:off x="2658008" y="4379516"/>
              <a:ext cx="228600" cy="1072"/>
            </a:xfrm>
            <a:prstGeom prst="line">
              <a:avLst/>
            </a:prstGeom>
            <a:ln w="317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96" name="Straight Connector 395"/>
            <p:cNvCxnSpPr/>
            <p:nvPr/>
          </p:nvCxnSpPr>
          <p:spPr>
            <a:xfrm rot="5400000">
              <a:off x="3072346" y="4379516"/>
              <a:ext cx="228600" cy="1072"/>
            </a:xfrm>
            <a:prstGeom prst="line">
              <a:avLst/>
            </a:prstGeom>
            <a:ln w="3175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397" name="Arc 396"/>
            <p:cNvSpPr/>
            <p:nvPr/>
          </p:nvSpPr>
          <p:spPr>
            <a:xfrm>
              <a:off x="3407422" y="3024519"/>
              <a:ext cx="217466" cy="205788"/>
            </a:xfrm>
            <a:prstGeom prst="arc">
              <a:avLst/>
            </a:prstGeom>
            <a:ln w="95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800" b="1"/>
            </a:p>
          </p:txBody>
        </p:sp>
        <p:cxnSp>
          <p:nvCxnSpPr>
            <p:cNvPr id="398" name="Straight Connector 397"/>
            <p:cNvCxnSpPr/>
            <p:nvPr/>
          </p:nvCxnSpPr>
          <p:spPr>
            <a:xfrm>
              <a:off x="563880" y="3026880"/>
              <a:ext cx="2962656" cy="1072"/>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399" name="Oval 398"/>
            <p:cNvSpPr/>
            <p:nvPr/>
          </p:nvSpPr>
          <p:spPr>
            <a:xfrm>
              <a:off x="521394" y="3000039"/>
              <a:ext cx="45338" cy="49389"/>
            </a:xfrm>
            <a:prstGeom prst="ellips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800" b="1"/>
            </a:p>
          </p:txBody>
        </p:sp>
        <p:sp>
          <p:nvSpPr>
            <p:cNvPr id="400" name="Arc 399"/>
            <p:cNvSpPr/>
            <p:nvPr/>
          </p:nvSpPr>
          <p:spPr>
            <a:xfrm flipH="1" flipV="1">
              <a:off x="2309811" y="2643128"/>
              <a:ext cx="1485900" cy="1485900"/>
            </a:xfrm>
            <a:prstGeom prst="arc">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b="1"/>
            </a:p>
          </p:txBody>
        </p:sp>
        <p:sp>
          <p:nvSpPr>
            <p:cNvPr id="401" name="Rounded Rectangle 400"/>
            <p:cNvSpPr/>
            <p:nvPr/>
          </p:nvSpPr>
          <p:spPr>
            <a:xfrm>
              <a:off x="1719257" y="3134638"/>
              <a:ext cx="317257" cy="257236"/>
            </a:xfrm>
            <a:prstGeom prst="roundRect">
              <a:avLst>
                <a:gd name="adj" fmla="val 35891"/>
              </a:avLst>
            </a:prstGeom>
            <a:solidFill>
              <a:schemeClr val="bg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800" b="1" dirty="0" smtClean="0">
                  <a:solidFill>
                    <a:schemeClr val="tx1"/>
                  </a:solidFill>
                </a:rPr>
                <a:t>-2c</a:t>
              </a:r>
              <a:endParaRPr lang="en-GB" sz="800" b="1" dirty="0">
                <a:solidFill>
                  <a:schemeClr val="tx1"/>
                </a:solidFill>
              </a:endParaRPr>
            </a:p>
          </p:txBody>
        </p:sp>
        <p:sp>
          <p:nvSpPr>
            <p:cNvPr id="402" name="Rounded Rectangle 401"/>
            <p:cNvSpPr/>
            <p:nvPr/>
          </p:nvSpPr>
          <p:spPr>
            <a:xfrm>
              <a:off x="2155571" y="3134638"/>
              <a:ext cx="317257" cy="257236"/>
            </a:xfrm>
            <a:prstGeom prst="roundRect">
              <a:avLst>
                <a:gd name="adj" fmla="val 35891"/>
              </a:avLst>
            </a:prstGeom>
            <a:solidFill>
              <a:schemeClr val="bg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800" b="1" dirty="0" smtClean="0">
                  <a:solidFill>
                    <a:schemeClr val="tx1"/>
                  </a:solidFill>
                  <a:sym typeface="Symbol"/>
                </a:rPr>
                <a:t></a:t>
              </a:r>
              <a:r>
                <a:rPr lang="en-US" sz="800" b="1" dirty="0" smtClean="0">
                  <a:solidFill>
                    <a:schemeClr val="tx1"/>
                  </a:solidFill>
                </a:rPr>
                <a:t>9</a:t>
              </a:r>
              <a:endParaRPr lang="en-GB" sz="800" b="1" dirty="0">
                <a:solidFill>
                  <a:schemeClr val="tx1"/>
                </a:solidFill>
              </a:endParaRPr>
            </a:p>
          </p:txBody>
        </p:sp>
        <p:sp>
          <p:nvSpPr>
            <p:cNvPr id="403" name="Rounded Rectangle 402"/>
            <p:cNvSpPr/>
            <p:nvPr/>
          </p:nvSpPr>
          <p:spPr>
            <a:xfrm>
              <a:off x="2591885" y="3134638"/>
              <a:ext cx="317257" cy="257236"/>
            </a:xfrm>
            <a:prstGeom prst="roundRect">
              <a:avLst>
                <a:gd name="adj" fmla="val 35891"/>
              </a:avLst>
            </a:prstGeom>
            <a:solidFill>
              <a:schemeClr val="bg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800" b="1" dirty="0" smtClean="0">
                  <a:solidFill>
                    <a:schemeClr val="tx1"/>
                  </a:solidFill>
                  <a:sym typeface="Symbol"/>
                </a:rPr>
                <a:t>11</a:t>
              </a:r>
              <a:endParaRPr lang="en-GB" sz="800" b="1" dirty="0">
                <a:solidFill>
                  <a:schemeClr val="tx1"/>
                </a:solidFill>
              </a:endParaRPr>
            </a:p>
          </p:txBody>
        </p:sp>
        <p:sp>
          <p:nvSpPr>
            <p:cNvPr id="404" name="Rounded Rectangle 403"/>
            <p:cNvSpPr/>
            <p:nvPr/>
          </p:nvSpPr>
          <p:spPr>
            <a:xfrm>
              <a:off x="3028199" y="3134638"/>
              <a:ext cx="317257" cy="257236"/>
            </a:xfrm>
            <a:prstGeom prst="roundRect">
              <a:avLst>
                <a:gd name="adj" fmla="val 35891"/>
              </a:avLst>
            </a:prstGeom>
            <a:solidFill>
              <a:schemeClr val="bg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800" b="1" dirty="0" smtClean="0">
                  <a:solidFill>
                    <a:schemeClr val="tx1"/>
                  </a:solidFill>
                </a:rPr>
                <a:t>OAc</a:t>
              </a:r>
              <a:endParaRPr lang="en-GB" sz="800" b="1" dirty="0">
                <a:solidFill>
                  <a:schemeClr val="tx1"/>
                </a:solidFill>
              </a:endParaRPr>
            </a:p>
          </p:txBody>
        </p:sp>
        <p:grpSp>
          <p:nvGrpSpPr>
            <p:cNvPr id="405" name="Group 32"/>
            <p:cNvGrpSpPr/>
            <p:nvPr/>
          </p:nvGrpSpPr>
          <p:grpSpPr>
            <a:xfrm>
              <a:off x="3464512" y="3134638"/>
              <a:ext cx="317257" cy="257236"/>
              <a:chOff x="5105400" y="2895600"/>
              <a:chExt cx="533400" cy="381000"/>
            </a:xfrm>
          </p:grpSpPr>
          <p:sp>
            <p:nvSpPr>
              <p:cNvPr id="528" name="Rounded Rectangle 527"/>
              <p:cNvSpPr/>
              <p:nvPr/>
            </p:nvSpPr>
            <p:spPr>
              <a:xfrm>
                <a:off x="5105400" y="2895600"/>
                <a:ext cx="533400" cy="381000"/>
              </a:xfrm>
              <a:prstGeom prst="roundRect">
                <a:avLst>
                  <a:gd name="adj" fmla="val 35891"/>
                </a:avLst>
              </a:prstGeom>
              <a:solidFill>
                <a:schemeClr val="bg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800" b="1" dirty="0">
                  <a:solidFill>
                    <a:schemeClr val="tx1"/>
                  </a:solidFill>
                </a:endParaRPr>
              </a:p>
            </p:txBody>
          </p:sp>
          <p:sp>
            <p:nvSpPr>
              <p:cNvPr id="529" name="Flowchart: Collate 528"/>
              <p:cNvSpPr/>
              <p:nvPr/>
            </p:nvSpPr>
            <p:spPr>
              <a:xfrm rot="16200000">
                <a:off x="5276850" y="2954112"/>
                <a:ext cx="190500" cy="263978"/>
              </a:xfrm>
              <a:prstGeom prst="flowChartCollat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en-GB" sz="800" b="1">
                  <a:solidFill>
                    <a:schemeClr val="tx1"/>
                  </a:solidFill>
                </a:endParaRPr>
              </a:p>
            </p:txBody>
          </p:sp>
        </p:grpSp>
        <p:sp>
          <p:nvSpPr>
            <p:cNvPr id="406" name="Rounded Rectangle 405"/>
            <p:cNvSpPr/>
            <p:nvPr/>
          </p:nvSpPr>
          <p:spPr>
            <a:xfrm>
              <a:off x="1282943" y="3134638"/>
              <a:ext cx="317257" cy="257236"/>
            </a:xfrm>
            <a:prstGeom prst="roundRect">
              <a:avLst>
                <a:gd name="adj" fmla="val 35891"/>
              </a:avLst>
            </a:prstGeom>
            <a:solidFill>
              <a:schemeClr val="bg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800" b="1" dirty="0" smtClean="0">
                  <a:solidFill>
                    <a:schemeClr val="tx1"/>
                  </a:solidFill>
                </a:rPr>
                <a:t>-2c</a:t>
              </a:r>
              <a:endParaRPr lang="en-GB" sz="800" b="1" dirty="0">
                <a:solidFill>
                  <a:schemeClr val="tx1"/>
                </a:solidFill>
              </a:endParaRPr>
            </a:p>
          </p:txBody>
        </p:sp>
        <p:sp>
          <p:nvSpPr>
            <p:cNvPr id="407" name="Rounded Rectangle 406"/>
            <p:cNvSpPr/>
            <p:nvPr/>
          </p:nvSpPr>
          <p:spPr>
            <a:xfrm>
              <a:off x="3957547" y="3854897"/>
              <a:ext cx="317257" cy="257236"/>
            </a:xfrm>
            <a:prstGeom prst="roundRect">
              <a:avLst>
                <a:gd name="adj" fmla="val 35891"/>
              </a:avLst>
            </a:prstGeom>
            <a:solidFill>
              <a:schemeClr val="bg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800" b="1" dirty="0">
                  <a:solidFill>
                    <a:schemeClr val="tx1"/>
                  </a:solidFill>
                </a:rPr>
                <a:t>Q</a:t>
              </a:r>
              <a:endParaRPr lang="en-GB" sz="800" b="1" dirty="0">
                <a:solidFill>
                  <a:schemeClr val="tx1"/>
                </a:solidFill>
              </a:endParaRPr>
            </a:p>
          </p:txBody>
        </p:sp>
        <p:cxnSp>
          <p:nvCxnSpPr>
            <p:cNvPr id="408" name="Straight Connector 407"/>
            <p:cNvCxnSpPr/>
            <p:nvPr/>
          </p:nvCxnSpPr>
          <p:spPr>
            <a:xfrm>
              <a:off x="5114924" y="3694571"/>
              <a:ext cx="182880" cy="107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409" name="Left Bracket 408"/>
            <p:cNvSpPr/>
            <p:nvPr/>
          </p:nvSpPr>
          <p:spPr>
            <a:xfrm>
              <a:off x="5105400" y="3267531"/>
              <a:ext cx="107950" cy="1492250"/>
            </a:xfrm>
            <a:prstGeom prst="leftBracket">
              <a:avLst>
                <a:gd name="adj" fmla="val 102286"/>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b="1"/>
            </a:p>
          </p:txBody>
        </p:sp>
        <p:sp>
          <p:nvSpPr>
            <p:cNvPr id="410" name="Left Bracket 409"/>
            <p:cNvSpPr/>
            <p:nvPr/>
          </p:nvSpPr>
          <p:spPr>
            <a:xfrm flipH="1">
              <a:off x="3788571" y="3267531"/>
              <a:ext cx="107950" cy="1492250"/>
            </a:xfrm>
            <a:prstGeom prst="leftBracket">
              <a:avLst>
                <a:gd name="adj" fmla="val 102286"/>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b="1"/>
            </a:p>
          </p:txBody>
        </p:sp>
        <p:sp>
          <p:nvSpPr>
            <p:cNvPr id="411" name="Left Bracket 410"/>
            <p:cNvSpPr/>
            <p:nvPr/>
          </p:nvSpPr>
          <p:spPr>
            <a:xfrm>
              <a:off x="1168398" y="3267531"/>
              <a:ext cx="107950" cy="1492250"/>
            </a:xfrm>
            <a:prstGeom prst="leftBracket">
              <a:avLst>
                <a:gd name="adj" fmla="val 102286"/>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b="1"/>
            </a:p>
          </p:txBody>
        </p:sp>
        <p:sp>
          <p:nvSpPr>
            <p:cNvPr id="412" name="Arc 411"/>
            <p:cNvSpPr/>
            <p:nvPr/>
          </p:nvSpPr>
          <p:spPr>
            <a:xfrm flipH="1">
              <a:off x="6609549" y="3576304"/>
              <a:ext cx="171453" cy="228600"/>
            </a:xfrm>
            <a:prstGeom prst="arc">
              <a:avLst>
                <a:gd name="adj1" fmla="val 16783151"/>
                <a:gd name="adj2" fmla="val 102545"/>
              </a:avLst>
            </a:prstGeom>
            <a:ln w="12700">
              <a:solidFill>
                <a:schemeClr val="tx1"/>
              </a:solidFill>
              <a:headEnd type="oval" w="sm" len="sm"/>
              <a:tailEnd type="none"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b="1"/>
            </a:p>
          </p:txBody>
        </p:sp>
        <p:sp>
          <p:nvSpPr>
            <p:cNvPr id="413" name="Freeform 412"/>
            <p:cNvSpPr/>
            <p:nvPr/>
          </p:nvSpPr>
          <p:spPr>
            <a:xfrm>
              <a:off x="5622924" y="3240397"/>
              <a:ext cx="126999" cy="45719"/>
            </a:xfrm>
            <a:custGeom>
              <a:avLst/>
              <a:gdLst>
                <a:gd name="connsiteX0" fmla="*/ 0 w 366712"/>
                <a:gd name="connsiteY0" fmla="*/ 119856 h 136525"/>
                <a:gd name="connsiteX1" fmla="*/ 85725 w 366712"/>
                <a:gd name="connsiteY1" fmla="*/ 5556 h 136525"/>
                <a:gd name="connsiteX2" fmla="*/ 157162 w 366712"/>
                <a:gd name="connsiteY2" fmla="*/ 119856 h 136525"/>
                <a:gd name="connsiteX3" fmla="*/ 242887 w 366712"/>
                <a:gd name="connsiteY3" fmla="*/ 794 h 136525"/>
                <a:gd name="connsiteX4" fmla="*/ 323850 w 366712"/>
                <a:gd name="connsiteY4" fmla="*/ 124619 h 136525"/>
                <a:gd name="connsiteX5" fmla="*/ 366712 w 366712"/>
                <a:gd name="connsiteY5" fmla="*/ 72231 h 136525"/>
                <a:gd name="connsiteX0" fmla="*/ 0 w 366712"/>
                <a:gd name="connsiteY0" fmla="*/ 119856 h 136525"/>
                <a:gd name="connsiteX1" fmla="*/ 85725 w 366712"/>
                <a:gd name="connsiteY1" fmla="*/ 5556 h 136525"/>
                <a:gd name="connsiteX2" fmla="*/ 157162 w 366712"/>
                <a:gd name="connsiteY2" fmla="*/ 119856 h 136525"/>
                <a:gd name="connsiteX3" fmla="*/ 242887 w 366712"/>
                <a:gd name="connsiteY3" fmla="*/ 794 h 136525"/>
                <a:gd name="connsiteX4" fmla="*/ 323850 w 366712"/>
                <a:gd name="connsiteY4" fmla="*/ 124619 h 136525"/>
                <a:gd name="connsiteX5" fmla="*/ 366712 w 366712"/>
                <a:gd name="connsiteY5" fmla="*/ 72231 h 136525"/>
                <a:gd name="connsiteX0" fmla="*/ 0 w 366712"/>
                <a:gd name="connsiteY0" fmla="*/ 119856 h 136525"/>
                <a:gd name="connsiteX1" fmla="*/ 77614 w 366712"/>
                <a:gd name="connsiteY1" fmla="*/ 9712 h 136525"/>
                <a:gd name="connsiteX2" fmla="*/ 157162 w 366712"/>
                <a:gd name="connsiteY2" fmla="*/ 119856 h 136525"/>
                <a:gd name="connsiteX3" fmla="*/ 242887 w 366712"/>
                <a:gd name="connsiteY3" fmla="*/ 794 h 136525"/>
                <a:gd name="connsiteX4" fmla="*/ 323850 w 366712"/>
                <a:gd name="connsiteY4" fmla="*/ 124619 h 136525"/>
                <a:gd name="connsiteX5" fmla="*/ 366712 w 366712"/>
                <a:gd name="connsiteY5" fmla="*/ 72231 h 136525"/>
                <a:gd name="connsiteX0" fmla="*/ 0 w 366712"/>
                <a:gd name="connsiteY0" fmla="*/ 119856 h 136525"/>
                <a:gd name="connsiteX1" fmla="*/ 74138 w 366712"/>
                <a:gd name="connsiteY1" fmla="*/ 1400 h 136525"/>
                <a:gd name="connsiteX2" fmla="*/ 157162 w 366712"/>
                <a:gd name="connsiteY2" fmla="*/ 119856 h 136525"/>
                <a:gd name="connsiteX3" fmla="*/ 242887 w 366712"/>
                <a:gd name="connsiteY3" fmla="*/ 794 h 136525"/>
                <a:gd name="connsiteX4" fmla="*/ 323850 w 366712"/>
                <a:gd name="connsiteY4" fmla="*/ 124619 h 136525"/>
                <a:gd name="connsiteX5" fmla="*/ 366712 w 366712"/>
                <a:gd name="connsiteY5" fmla="*/ 72231 h 136525"/>
                <a:gd name="connsiteX0" fmla="*/ 0 w 366712"/>
                <a:gd name="connsiteY0" fmla="*/ 119376 h 129395"/>
                <a:gd name="connsiteX1" fmla="*/ 74138 w 366712"/>
                <a:gd name="connsiteY1" fmla="*/ 920 h 129395"/>
                <a:gd name="connsiteX2" fmla="*/ 157162 w 366712"/>
                <a:gd name="connsiteY2" fmla="*/ 119376 h 129395"/>
                <a:gd name="connsiteX3" fmla="*/ 242887 w 366712"/>
                <a:gd name="connsiteY3" fmla="*/ 314 h 129395"/>
                <a:gd name="connsiteX4" fmla="*/ 320374 w 366712"/>
                <a:gd name="connsiteY4" fmla="*/ 117489 h 129395"/>
                <a:gd name="connsiteX5" fmla="*/ 366712 w 366712"/>
                <a:gd name="connsiteY5" fmla="*/ 71751 h 129395"/>
                <a:gd name="connsiteX0" fmla="*/ 0 w 366712"/>
                <a:gd name="connsiteY0" fmla="*/ 119376 h 119477"/>
                <a:gd name="connsiteX1" fmla="*/ 74138 w 366712"/>
                <a:gd name="connsiteY1" fmla="*/ 920 h 119477"/>
                <a:gd name="connsiteX2" fmla="*/ 157162 w 366712"/>
                <a:gd name="connsiteY2" fmla="*/ 119376 h 119477"/>
                <a:gd name="connsiteX3" fmla="*/ 242887 w 366712"/>
                <a:gd name="connsiteY3" fmla="*/ 314 h 119477"/>
                <a:gd name="connsiteX4" fmla="*/ 320374 w 366712"/>
                <a:gd name="connsiteY4" fmla="*/ 117489 h 119477"/>
                <a:gd name="connsiteX5" fmla="*/ 366712 w 366712"/>
                <a:gd name="connsiteY5" fmla="*/ 71751 h 119477"/>
                <a:gd name="connsiteX0" fmla="*/ 0 w 366712"/>
                <a:gd name="connsiteY0" fmla="*/ 119238 h 119339"/>
                <a:gd name="connsiteX1" fmla="*/ 74138 w 366712"/>
                <a:gd name="connsiteY1" fmla="*/ 782 h 119339"/>
                <a:gd name="connsiteX2" fmla="*/ 157162 w 366712"/>
                <a:gd name="connsiteY2" fmla="*/ 119238 h 119339"/>
                <a:gd name="connsiteX3" fmla="*/ 242887 w 366712"/>
                <a:gd name="connsiteY3" fmla="*/ 176 h 119339"/>
                <a:gd name="connsiteX4" fmla="*/ 320374 w 366712"/>
                <a:gd name="connsiteY4" fmla="*/ 118182 h 119339"/>
                <a:gd name="connsiteX5" fmla="*/ 366712 w 366712"/>
                <a:gd name="connsiteY5" fmla="*/ 71613 h 119339"/>
                <a:gd name="connsiteX0" fmla="*/ 0 w 366712"/>
                <a:gd name="connsiteY0" fmla="*/ 119238 h 126763"/>
                <a:gd name="connsiteX1" fmla="*/ 74138 w 366712"/>
                <a:gd name="connsiteY1" fmla="*/ 782 h 126763"/>
                <a:gd name="connsiteX2" fmla="*/ 157162 w 366712"/>
                <a:gd name="connsiteY2" fmla="*/ 119238 h 126763"/>
                <a:gd name="connsiteX3" fmla="*/ 242887 w 366712"/>
                <a:gd name="connsiteY3" fmla="*/ 176 h 126763"/>
                <a:gd name="connsiteX4" fmla="*/ 320374 w 366712"/>
                <a:gd name="connsiteY4" fmla="*/ 118182 h 126763"/>
                <a:gd name="connsiteX5" fmla="*/ 366712 w 366712"/>
                <a:gd name="connsiteY5" fmla="*/ 51664 h 126763"/>
                <a:gd name="connsiteX0" fmla="*/ 0 w 351432"/>
                <a:gd name="connsiteY0" fmla="*/ 74991 h 134674"/>
                <a:gd name="connsiteX1" fmla="*/ 58858 w 351432"/>
                <a:gd name="connsiteY1" fmla="*/ 8693 h 134674"/>
                <a:gd name="connsiteX2" fmla="*/ 141882 w 351432"/>
                <a:gd name="connsiteY2" fmla="*/ 127149 h 134674"/>
                <a:gd name="connsiteX3" fmla="*/ 227607 w 351432"/>
                <a:gd name="connsiteY3" fmla="*/ 8087 h 134674"/>
                <a:gd name="connsiteX4" fmla="*/ 305094 w 351432"/>
                <a:gd name="connsiteY4" fmla="*/ 126093 h 134674"/>
                <a:gd name="connsiteX5" fmla="*/ 351432 w 351432"/>
                <a:gd name="connsiteY5" fmla="*/ 59575 h 134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1432" h="134674">
                  <a:moveTo>
                    <a:pt x="0" y="74991"/>
                  </a:moveTo>
                  <a:cubicBezTo>
                    <a:pt x="29765" y="17841"/>
                    <a:pt x="35211" y="0"/>
                    <a:pt x="58858" y="8693"/>
                  </a:cubicBezTo>
                  <a:cubicBezTo>
                    <a:pt x="82505" y="17386"/>
                    <a:pt x="113757" y="127250"/>
                    <a:pt x="141882" y="127149"/>
                  </a:cubicBezTo>
                  <a:cubicBezTo>
                    <a:pt x="170007" y="127048"/>
                    <a:pt x="200405" y="8263"/>
                    <a:pt x="227607" y="8087"/>
                  </a:cubicBezTo>
                  <a:cubicBezTo>
                    <a:pt x="254809" y="7911"/>
                    <a:pt x="284456" y="117512"/>
                    <a:pt x="305094" y="126093"/>
                  </a:cubicBezTo>
                  <a:cubicBezTo>
                    <a:pt x="325732" y="134674"/>
                    <a:pt x="351432" y="59575"/>
                    <a:pt x="351432" y="59575"/>
                  </a:cubicBez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b="1"/>
            </a:p>
          </p:txBody>
        </p:sp>
        <p:sp>
          <p:nvSpPr>
            <p:cNvPr id="414" name="Rounded Rectangle 413"/>
            <p:cNvSpPr/>
            <p:nvPr/>
          </p:nvSpPr>
          <p:spPr>
            <a:xfrm>
              <a:off x="5216039" y="3134638"/>
              <a:ext cx="403710" cy="257236"/>
            </a:xfrm>
            <a:prstGeom prst="roundRect">
              <a:avLst>
                <a:gd name="adj" fmla="val 35891"/>
              </a:avLst>
            </a:prstGeom>
            <a:solidFill>
              <a:schemeClr val="bg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800" b="1" dirty="0" smtClean="0">
                  <a:solidFill>
                    <a:schemeClr val="tx1"/>
                  </a:solidFill>
                </a:rPr>
                <a:t>TD</a:t>
              </a:r>
              <a:endParaRPr lang="en-GB" sz="800" b="1" dirty="0">
                <a:solidFill>
                  <a:schemeClr val="tx1"/>
                </a:solidFill>
              </a:endParaRPr>
            </a:p>
          </p:txBody>
        </p:sp>
        <p:sp>
          <p:nvSpPr>
            <p:cNvPr id="415" name="Rounded Rectangle 414"/>
            <p:cNvSpPr/>
            <p:nvPr/>
          </p:nvSpPr>
          <p:spPr>
            <a:xfrm>
              <a:off x="5752306" y="3134638"/>
              <a:ext cx="317257" cy="257236"/>
            </a:xfrm>
            <a:prstGeom prst="roundRect">
              <a:avLst>
                <a:gd name="adj" fmla="val 35891"/>
              </a:avLst>
            </a:prstGeom>
            <a:solidFill>
              <a:schemeClr val="bg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800" b="1" dirty="0" smtClean="0">
                  <a:solidFill>
                    <a:schemeClr val="tx1"/>
                  </a:solidFill>
                </a:rPr>
                <a:t>T</a:t>
              </a:r>
              <a:endParaRPr lang="en-GB" sz="800" b="1" dirty="0">
                <a:solidFill>
                  <a:schemeClr val="tx1"/>
                </a:solidFill>
              </a:endParaRPr>
            </a:p>
          </p:txBody>
        </p:sp>
        <p:cxnSp>
          <p:nvCxnSpPr>
            <p:cNvPr id="416" name="Straight Arrow Connector 415"/>
            <p:cNvCxnSpPr/>
            <p:nvPr/>
          </p:nvCxnSpPr>
          <p:spPr>
            <a:xfrm>
              <a:off x="6073775" y="3262462"/>
              <a:ext cx="201168" cy="1588"/>
            </a:xfrm>
            <a:prstGeom prst="straightConnector1">
              <a:avLst/>
            </a:prstGeom>
            <a:ln w="9525">
              <a:solidFill>
                <a:schemeClr val="tx1"/>
              </a:solidFill>
              <a:tailEnd type="oval" w="sm" len="sm"/>
            </a:ln>
          </p:spPr>
          <p:style>
            <a:lnRef idx="1">
              <a:schemeClr val="accent1"/>
            </a:lnRef>
            <a:fillRef idx="0">
              <a:schemeClr val="accent1"/>
            </a:fillRef>
            <a:effectRef idx="0">
              <a:schemeClr val="accent1"/>
            </a:effectRef>
            <a:fontRef idx="minor">
              <a:schemeClr val="tx1"/>
            </a:fontRef>
          </p:style>
        </p:cxnSp>
        <p:sp>
          <p:nvSpPr>
            <p:cNvPr id="417" name="Oval 416"/>
            <p:cNvSpPr/>
            <p:nvPr/>
          </p:nvSpPr>
          <p:spPr>
            <a:xfrm>
              <a:off x="6305548" y="3131007"/>
              <a:ext cx="257176" cy="257174"/>
            </a:xfrm>
            <a:prstGeom prst="ellipse">
              <a:avLst/>
            </a:prstGeom>
            <a:solidFill>
              <a:schemeClr val="bg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a:p>
          </p:txBody>
        </p:sp>
        <p:cxnSp>
          <p:nvCxnSpPr>
            <p:cNvPr id="418" name="Straight Connector 417"/>
            <p:cNvCxnSpPr/>
            <p:nvPr/>
          </p:nvCxnSpPr>
          <p:spPr>
            <a:xfrm flipH="1">
              <a:off x="6562724" y="3264033"/>
              <a:ext cx="1417320" cy="1072"/>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419" name="Oval 418"/>
            <p:cNvSpPr/>
            <p:nvPr/>
          </p:nvSpPr>
          <p:spPr>
            <a:xfrm flipH="1">
              <a:off x="7975657" y="3240367"/>
              <a:ext cx="45338" cy="49389"/>
            </a:xfrm>
            <a:prstGeom prst="ellips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800" b="1"/>
            </a:p>
          </p:txBody>
        </p:sp>
        <p:sp>
          <p:nvSpPr>
            <p:cNvPr id="420" name="Oval 419"/>
            <p:cNvSpPr/>
            <p:nvPr/>
          </p:nvSpPr>
          <p:spPr>
            <a:xfrm>
              <a:off x="6933169" y="3512818"/>
              <a:ext cx="91440" cy="91440"/>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a:p>
          </p:txBody>
        </p:sp>
        <p:sp>
          <p:nvSpPr>
            <p:cNvPr id="421" name="Oval 420"/>
            <p:cNvSpPr/>
            <p:nvPr/>
          </p:nvSpPr>
          <p:spPr>
            <a:xfrm>
              <a:off x="6811342" y="3306421"/>
              <a:ext cx="91440" cy="91440"/>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a:p>
          </p:txBody>
        </p:sp>
        <p:sp>
          <p:nvSpPr>
            <p:cNvPr id="422" name="Oval 421"/>
            <p:cNvSpPr/>
            <p:nvPr/>
          </p:nvSpPr>
          <p:spPr>
            <a:xfrm>
              <a:off x="6690741" y="3512818"/>
              <a:ext cx="91440" cy="91440"/>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a:p>
          </p:txBody>
        </p:sp>
        <p:grpSp>
          <p:nvGrpSpPr>
            <p:cNvPr id="423" name="Group 302"/>
            <p:cNvGrpSpPr/>
            <p:nvPr/>
          </p:nvGrpSpPr>
          <p:grpSpPr>
            <a:xfrm>
              <a:off x="6684457" y="3319146"/>
              <a:ext cx="330706" cy="330704"/>
              <a:chOff x="8020057" y="2986095"/>
              <a:chExt cx="500056" cy="500056"/>
            </a:xfrm>
          </p:grpSpPr>
          <p:sp>
            <p:nvSpPr>
              <p:cNvPr id="525" name="Arc 524"/>
              <p:cNvSpPr/>
              <p:nvPr/>
            </p:nvSpPr>
            <p:spPr>
              <a:xfrm>
                <a:off x="8020057" y="2986095"/>
                <a:ext cx="500056" cy="500056"/>
              </a:xfrm>
              <a:prstGeom prst="arc">
                <a:avLst>
                  <a:gd name="adj1" fmla="val 17138193"/>
                  <a:gd name="adj2" fmla="val 276777"/>
                </a:avLst>
              </a:prstGeom>
              <a:ln w="12700">
                <a:solidFill>
                  <a:schemeClr val="tx1"/>
                </a:solidFill>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b="1"/>
              </a:p>
            </p:txBody>
          </p:sp>
          <p:sp>
            <p:nvSpPr>
              <p:cNvPr id="526" name="Arc 525"/>
              <p:cNvSpPr/>
              <p:nvPr/>
            </p:nvSpPr>
            <p:spPr>
              <a:xfrm>
                <a:off x="8020057" y="2986095"/>
                <a:ext cx="500056" cy="500056"/>
              </a:xfrm>
              <a:prstGeom prst="arc">
                <a:avLst>
                  <a:gd name="adj1" fmla="val 9519748"/>
                  <a:gd name="adj2" fmla="val 15115127"/>
                </a:avLst>
              </a:prstGeom>
              <a:ln w="12700">
                <a:solidFill>
                  <a:schemeClr val="tx1"/>
                </a:solidFill>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b="1"/>
              </a:p>
            </p:txBody>
          </p:sp>
          <p:sp>
            <p:nvSpPr>
              <p:cNvPr id="527" name="Arc 526"/>
              <p:cNvSpPr/>
              <p:nvPr/>
            </p:nvSpPr>
            <p:spPr>
              <a:xfrm>
                <a:off x="8020057" y="2986095"/>
                <a:ext cx="500056" cy="500056"/>
              </a:xfrm>
              <a:prstGeom prst="arc">
                <a:avLst>
                  <a:gd name="adj1" fmla="val 2819382"/>
                  <a:gd name="adj2" fmla="val 7528301"/>
                </a:avLst>
              </a:prstGeom>
              <a:ln w="12700">
                <a:solidFill>
                  <a:schemeClr val="tx1"/>
                </a:solidFill>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b="1"/>
              </a:p>
            </p:txBody>
          </p:sp>
        </p:grpSp>
        <p:grpSp>
          <p:nvGrpSpPr>
            <p:cNvPr id="424" name="Group 308"/>
            <p:cNvGrpSpPr/>
            <p:nvPr/>
          </p:nvGrpSpPr>
          <p:grpSpPr>
            <a:xfrm>
              <a:off x="6731268" y="3365957"/>
              <a:ext cx="237084" cy="237082"/>
              <a:chOff x="7079767" y="4472823"/>
              <a:chExt cx="283038" cy="283037"/>
            </a:xfrm>
          </p:grpSpPr>
          <p:sp>
            <p:nvSpPr>
              <p:cNvPr id="522" name="Arc 521"/>
              <p:cNvSpPr/>
              <p:nvPr/>
            </p:nvSpPr>
            <p:spPr>
              <a:xfrm flipH="1">
                <a:off x="7079767" y="4472823"/>
                <a:ext cx="283038" cy="283037"/>
              </a:xfrm>
              <a:prstGeom prst="arc">
                <a:avLst>
                  <a:gd name="adj1" fmla="val 17274916"/>
                  <a:gd name="adj2" fmla="val 277336"/>
                </a:avLst>
              </a:prstGeom>
              <a:ln w="12700">
                <a:solidFill>
                  <a:schemeClr val="tx1"/>
                </a:solidFill>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b="1"/>
              </a:p>
            </p:txBody>
          </p:sp>
          <p:sp>
            <p:nvSpPr>
              <p:cNvPr id="523" name="Arc 522"/>
              <p:cNvSpPr/>
              <p:nvPr/>
            </p:nvSpPr>
            <p:spPr>
              <a:xfrm flipH="1">
                <a:off x="7079767" y="4472823"/>
                <a:ext cx="283038" cy="283037"/>
              </a:xfrm>
              <a:prstGeom prst="arc">
                <a:avLst>
                  <a:gd name="adj1" fmla="val 9907721"/>
                  <a:gd name="adj2" fmla="val 14141528"/>
                </a:avLst>
              </a:prstGeom>
              <a:ln w="12700">
                <a:solidFill>
                  <a:schemeClr val="tx1"/>
                </a:solidFill>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b="1"/>
              </a:p>
            </p:txBody>
          </p:sp>
          <p:sp>
            <p:nvSpPr>
              <p:cNvPr id="524" name="Arc 523"/>
              <p:cNvSpPr/>
              <p:nvPr/>
            </p:nvSpPr>
            <p:spPr>
              <a:xfrm flipH="1">
                <a:off x="7079767" y="4472823"/>
                <a:ext cx="283038" cy="283037"/>
              </a:xfrm>
              <a:prstGeom prst="arc">
                <a:avLst>
                  <a:gd name="adj1" fmla="val 3153898"/>
                  <a:gd name="adj2" fmla="val 7592761"/>
                </a:avLst>
              </a:prstGeom>
              <a:ln w="12700">
                <a:solidFill>
                  <a:schemeClr val="tx1"/>
                </a:solidFill>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b="1"/>
              </a:p>
            </p:txBody>
          </p:sp>
        </p:grpSp>
        <p:sp>
          <p:nvSpPr>
            <p:cNvPr id="425" name="Arc 424"/>
            <p:cNvSpPr/>
            <p:nvPr/>
          </p:nvSpPr>
          <p:spPr>
            <a:xfrm flipH="1">
              <a:off x="6762741" y="3211175"/>
              <a:ext cx="123834" cy="111916"/>
            </a:xfrm>
            <a:prstGeom prst="arc">
              <a:avLst>
                <a:gd name="adj1" fmla="val 21322905"/>
                <a:gd name="adj2" fmla="val 3663211"/>
              </a:avLst>
            </a:prstGeom>
            <a:ln w="12700">
              <a:solidFill>
                <a:schemeClr val="tx1"/>
              </a:solidFill>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b="1"/>
            </a:p>
          </p:txBody>
        </p:sp>
        <p:sp>
          <p:nvSpPr>
            <p:cNvPr id="426" name="Oval 425"/>
            <p:cNvSpPr/>
            <p:nvPr/>
          </p:nvSpPr>
          <p:spPr>
            <a:xfrm>
              <a:off x="7212805" y="3356432"/>
              <a:ext cx="257176" cy="257174"/>
            </a:xfrm>
            <a:prstGeom prst="ellipse">
              <a:avLst/>
            </a:prstGeom>
            <a:solidFill>
              <a:schemeClr val="bg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a:p>
          </p:txBody>
        </p:sp>
        <p:sp>
          <p:nvSpPr>
            <p:cNvPr id="427" name="Arc 426"/>
            <p:cNvSpPr/>
            <p:nvPr/>
          </p:nvSpPr>
          <p:spPr>
            <a:xfrm flipH="1">
              <a:off x="7248524" y="3185278"/>
              <a:ext cx="178594" cy="171153"/>
            </a:xfrm>
            <a:prstGeom prst="arc">
              <a:avLst>
                <a:gd name="adj1" fmla="val 21314638"/>
                <a:gd name="adj2" fmla="val 3512939"/>
              </a:avLst>
            </a:prstGeom>
            <a:ln w="12700">
              <a:solidFill>
                <a:schemeClr val="tx1"/>
              </a:solidFill>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b="1"/>
            </a:p>
          </p:txBody>
        </p:sp>
        <p:sp>
          <p:nvSpPr>
            <p:cNvPr id="428" name="Arc 427"/>
            <p:cNvSpPr/>
            <p:nvPr/>
          </p:nvSpPr>
          <p:spPr>
            <a:xfrm flipH="1">
              <a:off x="7248522" y="3635830"/>
              <a:ext cx="171453" cy="169073"/>
            </a:xfrm>
            <a:prstGeom prst="arc">
              <a:avLst>
                <a:gd name="adj1" fmla="val 16783151"/>
                <a:gd name="adj2" fmla="val 20813546"/>
              </a:avLst>
            </a:prstGeom>
            <a:ln w="12700">
              <a:solidFill>
                <a:schemeClr val="tx1"/>
              </a:solidFill>
              <a:headEnd type="oval" w="sm" len="sm"/>
              <a:tailEnd type="none"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b="1"/>
            </a:p>
          </p:txBody>
        </p:sp>
        <p:sp>
          <p:nvSpPr>
            <p:cNvPr id="429" name="Arc 428"/>
            <p:cNvSpPr/>
            <p:nvPr/>
          </p:nvSpPr>
          <p:spPr>
            <a:xfrm flipH="1">
              <a:off x="7248522" y="4067630"/>
              <a:ext cx="171453" cy="169073"/>
            </a:xfrm>
            <a:prstGeom prst="arc">
              <a:avLst>
                <a:gd name="adj1" fmla="val 16783151"/>
                <a:gd name="adj2" fmla="val 20813546"/>
              </a:avLst>
            </a:prstGeom>
            <a:ln w="12700">
              <a:solidFill>
                <a:schemeClr val="tx1"/>
              </a:solidFill>
              <a:headEnd type="oval" w="sm" len="sm"/>
              <a:tailEnd type="none"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b="1"/>
            </a:p>
          </p:txBody>
        </p:sp>
        <p:sp>
          <p:nvSpPr>
            <p:cNvPr id="430" name="Arc 429"/>
            <p:cNvSpPr/>
            <p:nvPr/>
          </p:nvSpPr>
          <p:spPr>
            <a:xfrm flipH="1">
              <a:off x="7248522" y="4499430"/>
              <a:ext cx="171453" cy="169073"/>
            </a:xfrm>
            <a:prstGeom prst="arc">
              <a:avLst>
                <a:gd name="adj1" fmla="val 16783151"/>
                <a:gd name="adj2" fmla="val 21585325"/>
              </a:avLst>
            </a:prstGeom>
            <a:ln w="12700">
              <a:solidFill>
                <a:schemeClr val="tx1"/>
              </a:solidFill>
              <a:prstDash val="sysDash"/>
              <a:headEnd type="oval" w="sm" len="sm"/>
              <a:tailEnd type="none"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b="1"/>
            </a:p>
          </p:txBody>
        </p:sp>
        <p:sp>
          <p:nvSpPr>
            <p:cNvPr id="431" name="Arc 430"/>
            <p:cNvSpPr/>
            <p:nvPr/>
          </p:nvSpPr>
          <p:spPr>
            <a:xfrm flipH="1">
              <a:off x="6609549" y="4439903"/>
              <a:ext cx="171453" cy="228600"/>
            </a:xfrm>
            <a:prstGeom prst="arc">
              <a:avLst>
                <a:gd name="adj1" fmla="val 16783151"/>
                <a:gd name="adj2" fmla="val 102545"/>
              </a:avLst>
            </a:prstGeom>
            <a:ln w="12700">
              <a:solidFill>
                <a:schemeClr val="tx1"/>
              </a:solidFill>
              <a:prstDash val="sysDash"/>
              <a:headEnd type="oval" w="sm" len="sm"/>
              <a:tailEnd type="none"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b="1"/>
            </a:p>
          </p:txBody>
        </p:sp>
        <p:sp>
          <p:nvSpPr>
            <p:cNvPr id="432" name="Freeform 431"/>
            <p:cNvSpPr/>
            <p:nvPr/>
          </p:nvSpPr>
          <p:spPr>
            <a:xfrm>
              <a:off x="5622924" y="4103996"/>
              <a:ext cx="126999" cy="45719"/>
            </a:xfrm>
            <a:custGeom>
              <a:avLst/>
              <a:gdLst>
                <a:gd name="connsiteX0" fmla="*/ 0 w 366712"/>
                <a:gd name="connsiteY0" fmla="*/ 119856 h 136525"/>
                <a:gd name="connsiteX1" fmla="*/ 85725 w 366712"/>
                <a:gd name="connsiteY1" fmla="*/ 5556 h 136525"/>
                <a:gd name="connsiteX2" fmla="*/ 157162 w 366712"/>
                <a:gd name="connsiteY2" fmla="*/ 119856 h 136525"/>
                <a:gd name="connsiteX3" fmla="*/ 242887 w 366712"/>
                <a:gd name="connsiteY3" fmla="*/ 794 h 136525"/>
                <a:gd name="connsiteX4" fmla="*/ 323850 w 366712"/>
                <a:gd name="connsiteY4" fmla="*/ 124619 h 136525"/>
                <a:gd name="connsiteX5" fmla="*/ 366712 w 366712"/>
                <a:gd name="connsiteY5" fmla="*/ 72231 h 136525"/>
                <a:gd name="connsiteX0" fmla="*/ 0 w 366712"/>
                <a:gd name="connsiteY0" fmla="*/ 119856 h 136525"/>
                <a:gd name="connsiteX1" fmla="*/ 85725 w 366712"/>
                <a:gd name="connsiteY1" fmla="*/ 5556 h 136525"/>
                <a:gd name="connsiteX2" fmla="*/ 157162 w 366712"/>
                <a:gd name="connsiteY2" fmla="*/ 119856 h 136525"/>
                <a:gd name="connsiteX3" fmla="*/ 242887 w 366712"/>
                <a:gd name="connsiteY3" fmla="*/ 794 h 136525"/>
                <a:gd name="connsiteX4" fmla="*/ 323850 w 366712"/>
                <a:gd name="connsiteY4" fmla="*/ 124619 h 136525"/>
                <a:gd name="connsiteX5" fmla="*/ 366712 w 366712"/>
                <a:gd name="connsiteY5" fmla="*/ 72231 h 136525"/>
                <a:gd name="connsiteX0" fmla="*/ 0 w 366712"/>
                <a:gd name="connsiteY0" fmla="*/ 119856 h 136525"/>
                <a:gd name="connsiteX1" fmla="*/ 77614 w 366712"/>
                <a:gd name="connsiteY1" fmla="*/ 9712 h 136525"/>
                <a:gd name="connsiteX2" fmla="*/ 157162 w 366712"/>
                <a:gd name="connsiteY2" fmla="*/ 119856 h 136525"/>
                <a:gd name="connsiteX3" fmla="*/ 242887 w 366712"/>
                <a:gd name="connsiteY3" fmla="*/ 794 h 136525"/>
                <a:gd name="connsiteX4" fmla="*/ 323850 w 366712"/>
                <a:gd name="connsiteY4" fmla="*/ 124619 h 136525"/>
                <a:gd name="connsiteX5" fmla="*/ 366712 w 366712"/>
                <a:gd name="connsiteY5" fmla="*/ 72231 h 136525"/>
                <a:gd name="connsiteX0" fmla="*/ 0 w 366712"/>
                <a:gd name="connsiteY0" fmla="*/ 119856 h 136525"/>
                <a:gd name="connsiteX1" fmla="*/ 74138 w 366712"/>
                <a:gd name="connsiteY1" fmla="*/ 1400 h 136525"/>
                <a:gd name="connsiteX2" fmla="*/ 157162 w 366712"/>
                <a:gd name="connsiteY2" fmla="*/ 119856 h 136525"/>
                <a:gd name="connsiteX3" fmla="*/ 242887 w 366712"/>
                <a:gd name="connsiteY3" fmla="*/ 794 h 136525"/>
                <a:gd name="connsiteX4" fmla="*/ 323850 w 366712"/>
                <a:gd name="connsiteY4" fmla="*/ 124619 h 136525"/>
                <a:gd name="connsiteX5" fmla="*/ 366712 w 366712"/>
                <a:gd name="connsiteY5" fmla="*/ 72231 h 136525"/>
                <a:gd name="connsiteX0" fmla="*/ 0 w 366712"/>
                <a:gd name="connsiteY0" fmla="*/ 119376 h 129395"/>
                <a:gd name="connsiteX1" fmla="*/ 74138 w 366712"/>
                <a:gd name="connsiteY1" fmla="*/ 920 h 129395"/>
                <a:gd name="connsiteX2" fmla="*/ 157162 w 366712"/>
                <a:gd name="connsiteY2" fmla="*/ 119376 h 129395"/>
                <a:gd name="connsiteX3" fmla="*/ 242887 w 366712"/>
                <a:gd name="connsiteY3" fmla="*/ 314 h 129395"/>
                <a:gd name="connsiteX4" fmla="*/ 320374 w 366712"/>
                <a:gd name="connsiteY4" fmla="*/ 117489 h 129395"/>
                <a:gd name="connsiteX5" fmla="*/ 366712 w 366712"/>
                <a:gd name="connsiteY5" fmla="*/ 71751 h 129395"/>
                <a:gd name="connsiteX0" fmla="*/ 0 w 366712"/>
                <a:gd name="connsiteY0" fmla="*/ 119376 h 119477"/>
                <a:gd name="connsiteX1" fmla="*/ 74138 w 366712"/>
                <a:gd name="connsiteY1" fmla="*/ 920 h 119477"/>
                <a:gd name="connsiteX2" fmla="*/ 157162 w 366712"/>
                <a:gd name="connsiteY2" fmla="*/ 119376 h 119477"/>
                <a:gd name="connsiteX3" fmla="*/ 242887 w 366712"/>
                <a:gd name="connsiteY3" fmla="*/ 314 h 119477"/>
                <a:gd name="connsiteX4" fmla="*/ 320374 w 366712"/>
                <a:gd name="connsiteY4" fmla="*/ 117489 h 119477"/>
                <a:gd name="connsiteX5" fmla="*/ 366712 w 366712"/>
                <a:gd name="connsiteY5" fmla="*/ 71751 h 119477"/>
                <a:gd name="connsiteX0" fmla="*/ 0 w 366712"/>
                <a:gd name="connsiteY0" fmla="*/ 119238 h 119339"/>
                <a:gd name="connsiteX1" fmla="*/ 74138 w 366712"/>
                <a:gd name="connsiteY1" fmla="*/ 782 h 119339"/>
                <a:gd name="connsiteX2" fmla="*/ 157162 w 366712"/>
                <a:gd name="connsiteY2" fmla="*/ 119238 h 119339"/>
                <a:gd name="connsiteX3" fmla="*/ 242887 w 366712"/>
                <a:gd name="connsiteY3" fmla="*/ 176 h 119339"/>
                <a:gd name="connsiteX4" fmla="*/ 320374 w 366712"/>
                <a:gd name="connsiteY4" fmla="*/ 118182 h 119339"/>
                <a:gd name="connsiteX5" fmla="*/ 366712 w 366712"/>
                <a:gd name="connsiteY5" fmla="*/ 71613 h 119339"/>
                <a:gd name="connsiteX0" fmla="*/ 0 w 366712"/>
                <a:gd name="connsiteY0" fmla="*/ 119238 h 126763"/>
                <a:gd name="connsiteX1" fmla="*/ 74138 w 366712"/>
                <a:gd name="connsiteY1" fmla="*/ 782 h 126763"/>
                <a:gd name="connsiteX2" fmla="*/ 157162 w 366712"/>
                <a:gd name="connsiteY2" fmla="*/ 119238 h 126763"/>
                <a:gd name="connsiteX3" fmla="*/ 242887 w 366712"/>
                <a:gd name="connsiteY3" fmla="*/ 176 h 126763"/>
                <a:gd name="connsiteX4" fmla="*/ 320374 w 366712"/>
                <a:gd name="connsiteY4" fmla="*/ 118182 h 126763"/>
                <a:gd name="connsiteX5" fmla="*/ 366712 w 366712"/>
                <a:gd name="connsiteY5" fmla="*/ 51664 h 126763"/>
                <a:gd name="connsiteX0" fmla="*/ 0 w 351432"/>
                <a:gd name="connsiteY0" fmla="*/ 74991 h 134674"/>
                <a:gd name="connsiteX1" fmla="*/ 58858 w 351432"/>
                <a:gd name="connsiteY1" fmla="*/ 8693 h 134674"/>
                <a:gd name="connsiteX2" fmla="*/ 141882 w 351432"/>
                <a:gd name="connsiteY2" fmla="*/ 127149 h 134674"/>
                <a:gd name="connsiteX3" fmla="*/ 227607 w 351432"/>
                <a:gd name="connsiteY3" fmla="*/ 8087 h 134674"/>
                <a:gd name="connsiteX4" fmla="*/ 305094 w 351432"/>
                <a:gd name="connsiteY4" fmla="*/ 126093 h 134674"/>
                <a:gd name="connsiteX5" fmla="*/ 351432 w 351432"/>
                <a:gd name="connsiteY5" fmla="*/ 59575 h 134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1432" h="134674">
                  <a:moveTo>
                    <a:pt x="0" y="74991"/>
                  </a:moveTo>
                  <a:cubicBezTo>
                    <a:pt x="29765" y="17841"/>
                    <a:pt x="35211" y="0"/>
                    <a:pt x="58858" y="8693"/>
                  </a:cubicBezTo>
                  <a:cubicBezTo>
                    <a:pt x="82505" y="17386"/>
                    <a:pt x="113757" y="127250"/>
                    <a:pt x="141882" y="127149"/>
                  </a:cubicBezTo>
                  <a:cubicBezTo>
                    <a:pt x="170007" y="127048"/>
                    <a:pt x="200405" y="8263"/>
                    <a:pt x="227607" y="8087"/>
                  </a:cubicBezTo>
                  <a:cubicBezTo>
                    <a:pt x="254809" y="7911"/>
                    <a:pt x="284456" y="117512"/>
                    <a:pt x="305094" y="126093"/>
                  </a:cubicBezTo>
                  <a:cubicBezTo>
                    <a:pt x="325732" y="134674"/>
                    <a:pt x="351432" y="59575"/>
                    <a:pt x="351432" y="59575"/>
                  </a:cubicBez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b="1"/>
            </a:p>
          </p:txBody>
        </p:sp>
        <p:sp>
          <p:nvSpPr>
            <p:cNvPr id="433" name="Rounded Rectangle 432"/>
            <p:cNvSpPr/>
            <p:nvPr/>
          </p:nvSpPr>
          <p:spPr>
            <a:xfrm>
              <a:off x="5216039" y="3998237"/>
              <a:ext cx="403710" cy="257236"/>
            </a:xfrm>
            <a:prstGeom prst="roundRect">
              <a:avLst>
                <a:gd name="adj" fmla="val 35891"/>
              </a:avLst>
            </a:prstGeom>
            <a:solidFill>
              <a:schemeClr val="bg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800" b="1" dirty="0" smtClean="0">
                  <a:solidFill>
                    <a:schemeClr val="tx1"/>
                  </a:solidFill>
                </a:rPr>
                <a:t>TD</a:t>
              </a:r>
              <a:endParaRPr lang="en-GB" sz="800" b="1" dirty="0">
                <a:solidFill>
                  <a:schemeClr val="tx1"/>
                </a:solidFill>
              </a:endParaRPr>
            </a:p>
          </p:txBody>
        </p:sp>
        <p:sp>
          <p:nvSpPr>
            <p:cNvPr id="434" name="Rounded Rectangle 433"/>
            <p:cNvSpPr/>
            <p:nvPr/>
          </p:nvSpPr>
          <p:spPr>
            <a:xfrm>
              <a:off x="5752306" y="3998237"/>
              <a:ext cx="317257" cy="257236"/>
            </a:xfrm>
            <a:prstGeom prst="roundRect">
              <a:avLst>
                <a:gd name="adj" fmla="val 35891"/>
              </a:avLst>
            </a:prstGeom>
            <a:solidFill>
              <a:schemeClr val="bg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800" b="1" dirty="0" smtClean="0">
                  <a:solidFill>
                    <a:schemeClr val="tx1"/>
                  </a:solidFill>
                </a:rPr>
                <a:t>T</a:t>
              </a:r>
              <a:endParaRPr lang="en-GB" sz="800" b="1" dirty="0">
                <a:solidFill>
                  <a:schemeClr val="tx1"/>
                </a:solidFill>
              </a:endParaRPr>
            </a:p>
          </p:txBody>
        </p:sp>
        <p:cxnSp>
          <p:nvCxnSpPr>
            <p:cNvPr id="435" name="Straight Arrow Connector 434"/>
            <p:cNvCxnSpPr/>
            <p:nvPr/>
          </p:nvCxnSpPr>
          <p:spPr>
            <a:xfrm>
              <a:off x="6073775" y="4126061"/>
              <a:ext cx="201168" cy="1588"/>
            </a:xfrm>
            <a:prstGeom prst="straightConnector1">
              <a:avLst/>
            </a:prstGeom>
            <a:ln w="9525">
              <a:solidFill>
                <a:schemeClr val="tx1"/>
              </a:solidFill>
              <a:tailEnd type="oval" w="sm" len="sm"/>
            </a:ln>
          </p:spPr>
          <p:style>
            <a:lnRef idx="1">
              <a:schemeClr val="accent1"/>
            </a:lnRef>
            <a:fillRef idx="0">
              <a:schemeClr val="accent1"/>
            </a:fillRef>
            <a:effectRef idx="0">
              <a:schemeClr val="accent1"/>
            </a:effectRef>
            <a:fontRef idx="minor">
              <a:schemeClr val="tx1"/>
            </a:fontRef>
          </p:style>
        </p:cxnSp>
        <p:sp>
          <p:nvSpPr>
            <p:cNvPr id="436" name="Oval 435"/>
            <p:cNvSpPr/>
            <p:nvPr/>
          </p:nvSpPr>
          <p:spPr>
            <a:xfrm>
              <a:off x="6305548" y="3994606"/>
              <a:ext cx="257176" cy="257174"/>
            </a:xfrm>
            <a:prstGeom prst="ellipse">
              <a:avLst/>
            </a:prstGeom>
            <a:solidFill>
              <a:schemeClr val="bg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a:p>
          </p:txBody>
        </p:sp>
        <p:cxnSp>
          <p:nvCxnSpPr>
            <p:cNvPr id="437" name="Straight Connector 436"/>
            <p:cNvCxnSpPr/>
            <p:nvPr/>
          </p:nvCxnSpPr>
          <p:spPr>
            <a:xfrm flipH="1">
              <a:off x="6562724" y="4127632"/>
              <a:ext cx="1417320" cy="1072"/>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438" name="Oval 437"/>
            <p:cNvSpPr/>
            <p:nvPr/>
          </p:nvSpPr>
          <p:spPr>
            <a:xfrm flipH="1">
              <a:off x="7975657" y="4103966"/>
              <a:ext cx="45338" cy="49389"/>
            </a:xfrm>
            <a:prstGeom prst="ellips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800" b="1"/>
            </a:p>
          </p:txBody>
        </p:sp>
        <p:sp>
          <p:nvSpPr>
            <p:cNvPr id="439" name="Oval 438"/>
            <p:cNvSpPr/>
            <p:nvPr/>
          </p:nvSpPr>
          <p:spPr>
            <a:xfrm>
              <a:off x="6933169" y="4376417"/>
              <a:ext cx="91440" cy="91440"/>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a:p>
          </p:txBody>
        </p:sp>
        <p:sp>
          <p:nvSpPr>
            <p:cNvPr id="440" name="Oval 439"/>
            <p:cNvSpPr/>
            <p:nvPr/>
          </p:nvSpPr>
          <p:spPr>
            <a:xfrm>
              <a:off x="6811342" y="4170020"/>
              <a:ext cx="91440" cy="91440"/>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a:p>
          </p:txBody>
        </p:sp>
        <p:sp>
          <p:nvSpPr>
            <p:cNvPr id="441" name="Oval 440"/>
            <p:cNvSpPr/>
            <p:nvPr/>
          </p:nvSpPr>
          <p:spPr>
            <a:xfrm>
              <a:off x="6690741" y="4376417"/>
              <a:ext cx="91440" cy="91440"/>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a:p>
          </p:txBody>
        </p:sp>
        <p:grpSp>
          <p:nvGrpSpPr>
            <p:cNvPr id="442" name="Group 377"/>
            <p:cNvGrpSpPr/>
            <p:nvPr/>
          </p:nvGrpSpPr>
          <p:grpSpPr>
            <a:xfrm>
              <a:off x="6684457" y="4182745"/>
              <a:ext cx="330706" cy="330704"/>
              <a:chOff x="8020057" y="2986095"/>
              <a:chExt cx="500056" cy="500056"/>
            </a:xfrm>
          </p:grpSpPr>
          <p:sp>
            <p:nvSpPr>
              <p:cNvPr id="519" name="Arc 518"/>
              <p:cNvSpPr/>
              <p:nvPr/>
            </p:nvSpPr>
            <p:spPr>
              <a:xfrm>
                <a:off x="8020057" y="2986095"/>
                <a:ext cx="500056" cy="500056"/>
              </a:xfrm>
              <a:prstGeom prst="arc">
                <a:avLst>
                  <a:gd name="adj1" fmla="val 17138193"/>
                  <a:gd name="adj2" fmla="val 276777"/>
                </a:avLst>
              </a:prstGeom>
              <a:ln w="12700">
                <a:solidFill>
                  <a:schemeClr val="tx1"/>
                </a:solidFill>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b="1"/>
              </a:p>
            </p:txBody>
          </p:sp>
          <p:sp>
            <p:nvSpPr>
              <p:cNvPr id="520" name="Arc 519"/>
              <p:cNvSpPr/>
              <p:nvPr/>
            </p:nvSpPr>
            <p:spPr>
              <a:xfrm>
                <a:off x="8020057" y="2986095"/>
                <a:ext cx="500056" cy="500056"/>
              </a:xfrm>
              <a:prstGeom prst="arc">
                <a:avLst>
                  <a:gd name="adj1" fmla="val 9519748"/>
                  <a:gd name="adj2" fmla="val 15115127"/>
                </a:avLst>
              </a:prstGeom>
              <a:ln w="12700">
                <a:solidFill>
                  <a:schemeClr val="tx1"/>
                </a:solidFill>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b="1"/>
              </a:p>
            </p:txBody>
          </p:sp>
          <p:sp>
            <p:nvSpPr>
              <p:cNvPr id="521" name="Arc 520"/>
              <p:cNvSpPr/>
              <p:nvPr/>
            </p:nvSpPr>
            <p:spPr>
              <a:xfrm>
                <a:off x="8020057" y="2986095"/>
                <a:ext cx="500056" cy="500056"/>
              </a:xfrm>
              <a:prstGeom prst="arc">
                <a:avLst>
                  <a:gd name="adj1" fmla="val 2819382"/>
                  <a:gd name="adj2" fmla="val 7528301"/>
                </a:avLst>
              </a:prstGeom>
              <a:ln w="12700">
                <a:solidFill>
                  <a:schemeClr val="tx1"/>
                </a:solidFill>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b="1"/>
              </a:p>
            </p:txBody>
          </p:sp>
        </p:grpSp>
        <p:grpSp>
          <p:nvGrpSpPr>
            <p:cNvPr id="443" name="Group 378"/>
            <p:cNvGrpSpPr/>
            <p:nvPr/>
          </p:nvGrpSpPr>
          <p:grpSpPr>
            <a:xfrm>
              <a:off x="6731268" y="4229556"/>
              <a:ext cx="237084" cy="237082"/>
              <a:chOff x="7079767" y="4472823"/>
              <a:chExt cx="283038" cy="283037"/>
            </a:xfrm>
          </p:grpSpPr>
          <p:sp>
            <p:nvSpPr>
              <p:cNvPr id="516" name="Arc 515"/>
              <p:cNvSpPr/>
              <p:nvPr/>
            </p:nvSpPr>
            <p:spPr>
              <a:xfrm flipH="1">
                <a:off x="7079767" y="4472823"/>
                <a:ext cx="283038" cy="283037"/>
              </a:xfrm>
              <a:prstGeom prst="arc">
                <a:avLst>
                  <a:gd name="adj1" fmla="val 17274916"/>
                  <a:gd name="adj2" fmla="val 277336"/>
                </a:avLst>
              </a:prstGeom>
              <a:ln w="12700">
                <a:solidFill>
                  <a:schemeClr val="tx1"/>
                </a:solidFill>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b="1"/>
              </a:p>
            </p:txBody>
          </p:sp>
          <p:sp>
            <p:nvSpPr>
              <p:cNvPr id="517" name="Arc 516"/>
              <p:cNvSpPr/>
              <p:nvPr/>
            </p:nvSpPr>
            <p:spPr>
              <a:xfrm flipH="1">
                <a:off x="7079767" y="4472823"/>
                <a:ext cx="283038" cy="283037"/>
              </a:xfrm>
              <a:prstGeom prst="arc">
                <a:avLst>
                  <a:gd name="adj1" fmla="val 9907721"/>
                  <a:gd name="adj2" fmla="val 14141528"/>
                </a:avLst>
              </a:prstGeom>
              <a:ln w="12700">
                <a:solidFill>
                  <a:schemeClr val="tx1"/>
                </a:solidFill>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b="1"/>
              </a:p>
            </p:txBody>
          </p:sp>
          <p:sp>
            <p:nvSpPr>
              <p:cNvPr id="518" name="Arc 517"/>
              <p:cNvSpPr/>
              <p:nvPr/>
            </p:nvSpPr>
            <p:spPr>
              <a:xfrm flipH="1">
                <a:off x="7079767" y="4472823"/>
                <a:ext cx="283038" cy="283037"/>
              </a:xfrm>
              <a:prstGeom prst="arc">
                <a:avLst>
                  <a:gd name="adj1" fmla="val 3153898"/>
                  <a:gd name="adj2" fmla="val 7592761"/>
                </a:avLst>
              </a:prstGeom>
              <a:ln w="12700">
                <a:solidFill>
                  <a:schemeClr val="tx1"/>
                </a:solidFill>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b="1"/>
              </a:p>
            </p:txBody>
          </p:sp>
        </p:grpSp>
        <p:sp>
          <p:nvSpPr>
            <p:cNvPr id="444" name="Arc 443"/>
            <p:cNvSpPr/>
            <p:nvPr/>
          </p:nvSpPr>
          <p:spPr>
            <a:xfrm flipH="1">
              <a:off x="6762741" y="4074774"/>
              <a:ext cx="123834" cy="111916"/>
            </a:xfrm>
            <a:prstGeom prst="arc">
              <a:avLst>
                <a:gd name="adj1" fmla="val 21322905"/>
                <a:gd name="adj2" fmla="val 3663211"/>
              </a:avLst>
            </a:prstGeom>
            <a:ln w="12700">
              <a:solidFill>
                <a:schemeClr val="tx1"/>
              </a:solidFill>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b="1"/>
            </a:p>
          </p:txBody>
        </p:sp>
        <p:sp>
          <p:nvSpPr>
            <p:cNvPr id="445" name="Oval 444"/>
            <p:cNvSpPr/>
            <p:nvPr/>
          </p:nvSpPr>
          <p:spPr>
            <a:xfrm>
              <a:off x="7212805" y="4220031"/>
              <a:ext cx="257176" cy="257174"/>
            </a:xfrm>
            <a:prstGeom prst="ellipse">
              <a:avLst/>
            </a:prstGeom>
            <a:solidFill>
              <a:schemeClr val="bg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a:p>
          </p:txBody>
        </p:sp>
        <p:sp>
          <p:nvSpPr>
            <p:cNvPr id="446" name="Arc 445"/>
            <p:cNvSpPr/>
            <p:nvPr/>
          </p:nvSpPr>
          <p:spPr>
            <a:xfrm>
              <a:off x="6815142" y="4153355"/>
              <a:ext cx="416711" cy="280990"/>
            </a:xfrm>
            <a:prstGeom prst="arc">
              <a:avLst>
                <a:gd name="adj1" fmla="val 1501097"/>
                <a:gd name="adj2" fmla="val 5449102"/>
              </a:avLst>
            </a:prstGeom>
            <a:ln w="12700">
              <a:solidFill>
                <a:schemeClr val="tx1"/>
              </a:solidFill>
              <a:headEnd type="oval" w="sm" len="sm"/>
              <a:tailEnd type="none"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b="1"/>
            </a:p>
          </p:txBody>
        </p:sp>
        <p:sp>
          <p:nvSpPr>
            <p:cNvPr id="447" name="Arc 446"/>
            <p:cNvSpPr/>
            <p:nvPr/>
          </p:nvSpPr>
          <p:spPr>
            <a:xfrm flipH="1">
              <a:off x="7248524" y="4048877"/>
              <a:ext cx="178594" cy="171153"/>
            </a:xfrm>
            <a:prstGeom prst="arc">
              <a:avLst>
                <a:gd name="adj1" fmla="val 21324744"/>
                <a:gd name="adj2" fmla="val 3512939"/>
              </a:avLst>
            </a:prstGeom>
            <a:ln w="12700">
              <a:solidFill>
                <a:schemeClr val="tx1"/>
              </a:solidFill>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b="1"/>
            </a:p>
          </p:txBody>
        </p:sp>
        <p:sp>
          <p:nvSpPr>
            <p:cNvPr id="448" name="Arc 447"/>
            <p:cNvSpPr/>
            <p:nvPr/>
          </p:nvSpPr>
          <p:spPr>
            <a:xfrm flipH="1">
              <a:off x="6609549" y="4008103"/>
              <a:ext cx="171453" cy="228600"/>
            </a:xfrm>
            <a:prstGeom prst="arc">
              <a:avLst>
                <a:gd name="adj1" fmla="val 16783151"/>
                <a:gd name="adj2" fmla="val 355992"/>
              </a:avLst>
            </a:prstGeom>
            <a:ln w="12700">
              <a:solidFill>
                <a:schemeClr val="tx1"/>
              </a:solidFill>
              <a:headEnd type="oval" w="sm" len="sm"/>
              <a:tailEnd type="none"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b="1"/>
            </a:p>
          </p:txBody>
        </p:sp>
        <p:sp>
          <p:nvSpPr>
            <p:cNvPr id="449" name="Freeform 448"/>
            <p:cNvSpPr/>
            <p:nvPr/>
          </p:nvSpPr>
          <p:spPr>
            <a:xfrm>
              <a:off x="5622924" y="3672196"/>
              <a:ext cx="126999" cy="45719"/>
            </a:xfrm>
            <a:custGeom>
              <a:avLst/>
              <a:gdLst>
                <a:gd name="connsiteX0" fmla="*/ 0 w 366712"/>
                <a:gd name="connsiteY0" fmla="*/ 119856 h 136525"/>
                <a:gd name="connsiteX1" fmla="*/ 85725 w 366712"/>
                <a:gd name="connsiteY1" fmla="*/ 5556 h 136525"/>
                <a:gd name="connsiteX2" fmla="*/ 157162 w 366712"/>
                <a:gd name="connsiteY2" fmla="*/ 119856 h 136525"/>
                <a:gd name="connsiteX3" fmla="*/ 242887 w 366712"/>
                <a:gd name="connsiteY3" fmla="*/ 794 h 136525"/>
                <a:gd name="connsiteX4" fmla="*/ 323850 w 366712"/>
                <a:gd name="connsiteY4" fmla="*/ 124619 h 136525"/>
                <a:gd name="connsiteX5" fmla="*/ 366712 w 366712"/>
                <a:gd name="connsiteY5" fmla="*/ 72231 h 136525"/>
                <a:gd name="connsiteX0" fmla="*/ 0 w 366712"/>
                <a:gd name="connsiteY0" fmla="*/ 119856 h 136525"/>
                <a:gd name="connsiteX1" fmla="*/ 85725 w 366712"/>
                <a:gd name="connsiteY1" fmla="*/ 5556 h 136525"/>
                <a:gd name="connsiteX2" fmla="*/ 157162 w 366712"/>
                <a:gd name="connsiteY2" fmla="*/ 119856 h 136525"/>
                <a:gd name="connsiteX3" fmla="*/ 242887 w 366712"/>
                <a:gd name="connsiteY3" fmla="*/ 794 h 136525"/>
                <a:gd name="connsiteX4" fmla="*/ 323850 w 366712"/>
                <a:gd name="connsiteY4" fmla="*/ 124619 h 136525"/>
                <a:gd name="connsiteX5" fmla="*/ 366712 w 366712"/>
                <a:gd name="connsiteY5" fmla="*/ 72231 h 136525"/>
                <a:gd name="connsiteX0" fmla="*/ 0 w 366712"/>
                <a:gd name="connsiteY0" fmla="*/ 119856 h 136525"/>
                <a:gd name="connsiteX1" fmla="*/ 77614 w 366712"/>
                <a:gd name="connsiteY1" fmla="*/ 9712 h 136525"/>
                <a:gd name="connsiteX2" fmla="*/ 157162 w 366712"/>
                <a:gd name="connsiteY2" fmla="*/ 119856 h 136525"/>
                <a:gd name="connsiteX3" fmla="*/ 242887 w 366712"/>
                <a:gd name="connsiteY3" fmla="*/ 794 h 136525"/>
                <a:gd name="connsiteX4" fmla="*/ 323850 w 366712"/>
                <a:gd name="connsiteY4" fmla="*/ 124619 h 136525"/>
                <a:gd name="connsiteX5" fmla="*/ 366712 w 366712"/>
                <a:gd name="connsiteY5" fmla="*/ 72231 h 136525"/>
                <a:gd name="connsiteX0" fmla="*/ 0 w 366712"/>
                <a:gd name="connsiteY0" fmla="*/ 119856 h 136525"/>
                <a:gd name="connsiteX1" fmla="*/ 74138 w 366712"/>
                <a:gd name="connsiteY1" fmla="*/ 1400 h 136525"/>
                <a:gd name="connsiteX2" fmla="*/ 157162 w 366712"/>
                <a:gd name="connsiteY2" fmla="*/ 119856 h 136525"/>
                <a:gd name="connsiteX3" fmla="*/ 242887 w 366712"/>
                <a:gd name="connsiteY3" fmla="*/ 794 h 136525"/>
                <a:gd name="connsiteX4" fmla="*/ 323850 w 366712"/>
                <a:gd name="connsiteY4" fmla="*/ 124619 h 136525"/>
                <a:gd name="connsiteX5" fmla="*/ 366712 w 366712"/>
                <a:gd name="connsiteY5" fmla="*/ 72231 h 136525"/>
                <a:gd name="connsiteX0" fmla="*/ 0 w 366712"/>
                <a:gd name="connsiteY0" fmla="*/ 119376 h 129395"/>
                <a:gd name="connsiteX1" fmla="*/ 74138 w 366712"/>
                <a:gd name="connsiteY1" fmla="*/ 920 h 129395"/>
                <a:gd name="connsiteX2" fmla="*/ 157162 w 366712"/>
                <a:gd name="connsiteY2" fmla="*/ 119376 h 129395"/>
                <a:gd name="connsiteX3" fmla="*/ 242887 w 366712"/>
                <a:gd name="connsiteY3" fmla="*/ 314 h 129395"/>
                <a:gd name="connsiteX4" fmla="*/ 320374 w 366712"/>
                <a:gd name="connsiteY4" fmla="*/ 117489 h 129395"/>
                <a:gd name="connsiteX5" fmla="*/ 366712 w 366712"/>
                <a:gd name="connsiteY5" fmla="*/ 71751 h 129395"/>
                <a:gd name="connsiteX0" fmla="*/ 0 w 366712"/>
                <a:gd name="connsiteY0" fmla="*/ 119376 h 119477"/>
                <a:gd name="connsiteX1" fmla="*/ 74138 w 366712"/>
                <a:gd name="connsiteY1" fmla="*/ 920 h 119477"/>
                <a:gd name="connsiteX2" fmla="*/ 157162 w 366712"/>
                <a:gd name="connsiteY2" fmla="*/ 119376 h 119477"/>
                <a:gd name="connsiteX3" fmla="*/ 242887 w 366712"/>
                <a:gd name="connsiteY3" fmla="*/ 314 h 119477"/>
                <a:gd name="connsiteX4" fmla="*/ 320374 w 366712"/>
                <a:gd name="connsiteY4" fmla="*/ 117489 h 119477"/>
                <a:gd name="connsiteX5" fmla="*/ 366712 w 366712"/>
                <a:gd name="connsiteY5" fmla="*/ 71751 h 119477"/>
                <a:gd name="connsiteX0" fmla="*/ 0 w 366712"/>
                <a:gd name="connsiteY0" fmla="*/ 119238 h 119339"/>
                <a:gd name="connsiteX1" fmla="*/ 74138 w 366712"/>
                <a:gd name="connsiteY1" fmla="*/ 782 h 119339"/>
                <a:gd name="connsiteX2" fmla="*/ 157162 w 366712"/>
                <a:gd name="connsiteY2" fmla="*/ 119238 h 119339"/>
                <a:gd name="connsiteX3" fmla="*/ 242887 w 366712"/>
                <a:gd name="connsiteY3" fmla="*/ 176 h 119339"/>
                <a:gd name="connsiteX4" fmla="*/ 320374 w 366712"/>
                <a:gd name="connsiteY4" fmla="*/ 118182 h 119339"/>
                <a:gd name="connsiteX5" fmla="*/ 366712 w 366712"/>
                <a:gd name="connsiteY5" fmla="*/ 71613 h 119339"/>
                <a:gd name="connsiteX0" fmla="*/ 0 w 366712"/>
                <a:gd name="connsiteY0" fmla="*/ 119238 h 126763"/>
                <a:gd name="connsiteX1" fmla="*/ 74138 w 366712"/>
                <a:gd name="connsiteY1" fmla="*/ 782 h 126763"/>
                <a:gd name="connsiteX2" fmla="*/ 157162 w 366712"/>
                <a:gd name="connsiteY2" fmla="*/ 119238 h 126763"/>
                <a:gd name="connsiteX3" fmla="*/ 242887 w 366712"/>
                <a:gd name="connsiteY3" fmla="*/ 176 h 126763"/>
                <a:gd name="connsiteX4" fmla="*/ 320374 w 366712"/>
                <a:gd name="connsiteY4" fmla="*/ 118182 h 126763"/>
                <a:gd name="connsiteX5" fmla="*/ 366712 w 366712"/>
                <a:gd name="connsiteY5" fmla="*/ 51664 h 126763"/>
                <a:gd name="connsiteX0" fmla="*/ 0 w 351432"/>
                <a:gd name="connsiteY0" fmla="*/ 74991 h 134674"/>
                <a:gd name="connsiteX1" fmla="*/ 58858 w 351432"/>
                <a:gd name="connsiteY1" fmla="*/ 8693 h 134674"/>
                <a:gd name="connsiteX2" fmla="*/ 141882 w 351432"/>
                <a:gd name="connsiteY2" fmla="*/ 127149 h 134674"/>
                <a:gd name="connsiteX3" fmla="*/ 227607 w 351432"/>
                <a:gd name="connsiteY3" fmla="*/ 8087 h 134674"/>
                <a:gd name="connsiteX4" fmla="*/ 305094 w 351432"/>
                <a:gd name="connsiteY4" fmla="*/ 126093 h 134674"/>
                <a:gd name="connsiteX5" fmla="*/ 351432 w 351432"/>
                <a:gd name="connsiteY5" fmla="*/ 59575 h 134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1432" h="134674">
                  <a:moveTo>
                    <a:pt x="0" y="74991"/>
                  </a:moveTo>
                  <a:cubicBezTo>
                    <a:pt x="29765" y="17841"/>
                    <a:pt x="35211" y="0"/>
                    <a:pt x="58858" y="8693"/>
                  </a:cubicBezTo>
                  <a:cubicBezTo>
                    <a:pt x="82505" y="17386"/>
                    <a:pt x="113757" y="127250"/>
                    <a:pt x="141882" y="127149"/>
                  </a:cubicBezTo>
                  <a:cubicBezTo>
                    <a:pt x="170007" y="127048"/>
                    <a:pt x="200405" y="8263"/>
                    <a:pt x="227607" y="8087"/>
                  </a:cubicBezTo>
                  <a:cubicBezTo>
                    <a:pt x="254809" y="7911"/>
                    <a:pt x="284456" y="117512"/>
                    <a:pt x="305094" y="126093"/>
                  </a:cubicBezTo>
                  <a:cubicBezTo>
                    <a:pt x="325732" y="134674"/>
                    <a:pt x="351432" y="59575"/>
                    <a:pt x="351432" y="59575"/>
                  </a:cubicBez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b="1"/>
            </a:p>
          </p:txBody>
        </p:sp>
        <p:sp>
          <p:nvSpPr>
            <p:cNvPr id="450" name="Rounded Rectangle 449"/>
            <p:cNvSpPr/>
            <p:nvPr/>
          </p:nvSpPr>
          <p:spPr>
            <a:xfrm>
              <a:off x="5216039" y="3566437"/>
              <a:ext cx="403710" cy="257236"/>
            </a:xfrm>
            <a:prstGeom prst="roundRect">
              <a:avLst>
                <a:gd name="adj" fmla="val 35891"/>
              </a:avLst>
            </a:prstGeom>
            <a:solidFill>
              <a:schemeClr val="bg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800" b="1" dirty="0" smtClean="0">
                  <a:solidFill>
                    <a:schemeClr val="tx1"/>
                  </a:solidFill>
                </a:rPr>
                <a:t>TD</a:t>
              </a:r>
              <a:endParaRPr lang="en-GB" sz="800" b="1" dirty="0">
                <a:solidFill>
                  <a:schemeClr val="tx1"/>
                </a:solidFill>
              </a:endParaRPr>
            </a:p>
          </p:txBody>
        </p:sp>
        <p:sp>
          <p:nvSpPr>
            <p:cNvPr id="451" name="Rounded Rectangle 450"/>
            <p:cNvSpPr/>
            <p:nvPr/>
          </p:nvSpPr>
          <p:spPr>
            <a:xfrm>
              <a:off x="5752306" y="3566437"/>
              <a:ext cx="317257" cy="257236"/>
            </a:xfrm>
            <a:prstGeom prst="roundRect">
              <a:avLst>
                <a:gd name="adj" fmla="val 35891"/>
              </a:avLst>
            </a:prstGeom>
            <a:solidFill>
              <a:schemeClr val="bg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800" b="1" dirty="0" smtClean="0">
                  <a:solidFill>
                    <a:schemeClr val="tx1"/>
                  </a:solidFill>
                </a:rPr>
                <a:t>T</a:t>
              </a:r>
              <a:endParaRPr lang="en-GB" sz="800" b="1" dirty="0">
                <a:solidFill>
                  <a:schemeClr val="tx1"/>
                </a:solidFill>
              </a:endParaRPr>
            </a:p>
          </p:txBody>
        </p:sp>
        <p:cxnSp>
          <p:nvCxnSpPr>
            <p:cNvPr id="452" name="Straight Arrow Connector 451"/>
            <p:cNvCxnSpPr/>
            <p:nvPr/>
          </p:nvCxnSpPr>
          <p:spPr>
            <a:xfrm>
              <a:off x="6073775" y="3694261"/>
              <a:ext cx="201168" cy="1588"/>
            </a:xfrm>
            <a:prstGeom prst="straightConnector1">
              <a:avLst/>
            </a:prstGeom>
            <a:ln w="9525">
              <a:solidFill>
                <a:schemeClr val="tx1"/>
              </a:solidFill>
              <a:tailEnd type="oval" w="sm" len="sm"/>
            </a:ln>
          </p:spPr>
          <p:style>
            <a:lnRef idx="1">
              <a:schemeClr val="accent1"/>
            </a:lnRef>
            <a:fillRef idx="0">
              <a:schemeClr val="accent1"/>
            </a:fillRef>
            <a:effectRef idx="0">
              <a:schemeClr val="accent1"/>
            </a:effectRef>
            <a:fontRef idx="minor">
              <a:schemeClr val="tx1"/>
            </a:fontRef>
          </p:style>
        </p:cxnSp>
        <p:sp>
          <p:nvSpPr>
            <p:cNvPr id="453" name="Oval 452"/>
            <p:cNvSpPr/>
            <p:nvPr/>
          </p:nvSpPr>
          <p:spPr>
            <a:xfrm>
              <a:off x="6305548" y="3562806"/>
              <a:ext cx="257176" cy="257174"/>
            </a:xfrm>
            <a:prstGeom prst="ellipse">
              <a:avLst/>
            </a:prstGeom>
            <a:solidFill>
              <a:schemeClr val="bg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a:p>
          </p:txBody>
        </p:sp>
        <p:cxnSp>
          <p:nvCxnSpPr>
            <p:cNvPr id="454" name="Straight Connector 453"/>
            <p:cNvCxnSpPr/>
            <p:nvPr/>
          </p:nvCxnSpPr>
          <p:spPr>
            <a:xfrm flipH="1">
              <a:off x="6562724" y="3695832"/>
              <a:ext cx="1417320" cy="1072"/>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455" name="Oval 454"/>
            <p:cNvSpPr/>
            <p:nvPr/>
          </p:nvSpPr>
          <p:spPr>
            <a:xfrm flipH="1">
              <a:off x="7975657" y="3672166"/>
              <a:ext cx="45338" cy="49389"/>
            </a:xfrm>
            <a:prstGeom prst="ellips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800" b="1"/>
            </a:p>
          </p:txBody>
        </p:sp>
        <p:sp>
          <p:nvSpPr>
            <p:cNvPr id="456" name="Oval 455"/>
            <p:cNvSpPr/>
            <p:nvPr/>
          </p:nvSpPr>
          <p:spPr>
            <a:xfrm>
              <a:off x="6933169" y="3944617"/>
              <a:ext cx="91440" cy="91440"/>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a:p>
          </p:txBody>
        </p:sp>
        <p:sp>
          <p:nvSpPr>
            <p:cNvPr id="457" name="Oval 456"/>
            <p:cNvSpPr/>
            <p:nvPr/>
          </p:nvSpPr>
          <p:spPr>
            <a:xfrm>
              <a:off x="6811342" y="3738220"/>
              <a:ext cx="91440" cy="91440"/>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a:p>
          </p:txBody>
        </p:sp>
        <p:sp>
          <p:nvSpPr>
            <p:cNvPr id="458" name="Oval 457"/>
            <p:cNvSpPr/>
            <p:nvPr/>
          </p:nvSpPr>
          <p:spPr>
            <a:xfrm>
              <a:off x="6690741" y="3944617"/>
              <a:ext cx="91440" cy="91440"/>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a:p>
          </p:txBody>
        </p:sp>
        <p:grpSp>
          <p:nvGrpSpPr>
            <p:cNvPr id="459" name="Group 403"/>
            <p:cNvGrpSpPr/>
            <p:nvPr/>
          </p:nvGrpSpPr>
          <p:grpSpPr>
            <a:xfrm>
              <a:off x="6684457" y="3750945"/>
              <a:ext cx="330706" cy="330704"/>
              <a:chOff x="8020057" y="2986095"/>
              <a:chExt cx="500056" cy="500056"/>
            </a:xfrm>
          </p:grpSpPr>
          <p:sp>
            <p:nvSpPr>
              <p:cNvPr id="513" name="Arc 512"/>
              <p:cNvSpPr/>
              <p:nvPr/>
            </p:nvSpPr>
            <p:spPr>
              <a:xfrm>
                <a:off x="8020057" y="2986095"/>
                <a:ext cx="500056" cy="500056"/>
              </a:xfrm>
              <a:prstGeom prst="arc">
                <a:avLst>
                  <a:gd name="adj1" fmla="val 17138193"/>
                  <a:gd name="adj2" fmla="val 276777"/>
                </a:avLst>
              </a:prstGeom>
              <a:ln w="12700">
                <a:solidFill>
                  <a:schemeClr val="tx1"/>
                </a:solidFill>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b="1"/>
              </a:p>
            </p:txBody>
          </p:sp>
          <p:sp>
            <p:nvSpPr>
              <p:cNvPr id="514" name="Arc 513"/>
              <p:cNvSpPr/>
              <p:nvPr/>
            </p:nvSpPr>
            <p:spPr>
              <a:xfrm>
                <a:off x="8020057" y="2986095"/>
                <a:ext cx="500056" cy="500056"/>
              </a:xfrm>
              <a:prstGeom prst="arc">
                <a:avLst>
                  <a:gd name="adj1" fmla="val 9519748"/>
                  <a:gd name="adj2" fmla="val 15115127"/>
                </a:avLst>
              </a:prstGeom>
              <a:ln w="12700">
                <a:solidFill>
                  <a:schemeClr val="tx1"/>
                </a:solidFill>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b="1"/>
              </a:p>
            </p:txBody>
          </p:sp>
          <p:sp>
            <p:nvSpPr>
              <p:cNvPr id="515" name="Arc 514"/>
              <p:cNvSpPr/>
              <p:nvPr/>
            </p:nvSpPr>
            <p:spPr>
              <a:xfrm>
                <a:off x="8020057" y="2986095"/>
                <a:ext cx="500056" cy="500056"/>
              </a:xfrm>
              <a:prstGeom prst="arc">
                <a:avLst>
                  <a:gd name="adj1" fmla="val 2819382"/>
                  <a:gd name="adj2" fmla="val 7528301"/>
                </a:avLst>
              </a:prstGeom>
              <a:ln w="12700">
                <a:solidFill>
                  <a:schemeClr val="tx1"/>
                </a:solidFill>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b="1"/>
              </a:p>
            </p:txBody>
          </p:sp>
        </p:grpSp>
        <p:grpSp>
          <p:nvGrpSpPr>
            <p:cNvPr id="460" name="Group 404"/>
            <p:cNvGrpSpPr/>
            <p:nvPr/>
          </p:nvGrpSpPr>
          <p:grpSpPr>
            <a:xfrm>
              <a:off x="6731268" y="3797756"/>
              <a:ext cx="237084" cy="237082"/>
              <a:chOff x="7079767" y="4472823"/>
              <a:chExt cx="283038" cy="283037"/>
            </a:xfrm>
          </p:grpSpPr>
          <p:sp>
            <p:nvSpPr>
              <p:cNvPr id="510" name="Arc 509"/>
              <p:cNvSpPr/>
              <p:nvPr/>
            </p:nvSpPr>
            <p:spPr>
              <a:xfrm flipH="1">
                <a:off x="7079767" y="4472823"/>
                <a:ext cx="283038" cy="283037"/>
              </a:xfrm>
              <a:prstGeom prst="arc">
                <a:avLst>
                  <a:gd name="adj1" fmla="val 17274916"/>
                  <a:gd name="adj2" fmla="val 277336"/>
                </a:avLst>
              </a:prstGeom>
              <a:ln w="12700">
                <a:solidFill>
                  <a:schemeClr val="tx1"/>
                </a:solidFill>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b="1"/>
              </a:p>
            </p:txBody>
          </p:sp>
          <p:sp>
            <p:nvSpPr>
              <p:cNvPr id="511" name="Arc 510"/>
              <p:cNvSpPr/>
              <p:nvPr/>
            </p:nvSpPr>
            <p:spPr>
              <a:xfrm flipH="1">
                <a:off x="7079767" y="4472823"/>
                <a:ext cx="283038" cy="283037"/>
              </a:xfrm>
              <a:prstGeom prst="arc">
                <a:avLst>
                  <a:gd name="adj1" fmla="val 9907721"/>
                  <a:gd name="adj2" fmla="val 14141528"/>
                </a:avLst>
              </a:prstGeom>
              <a:ln w="12700">
                <a:solidFill>
                  <a:schemeClr val="tx1"/>
                </a:solidFill>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b="1"/>
              </a:p>
            </p:txBody>
          </p:sp>
          <p:sp>
            <p:nvSpPr>
              <p:cNvPr id="512" name="Arc 511"/>
              <p:cNvSpPr/>
              <p:nvPr/>
            </p:nvSpPr>
            <p:spPr>
              <a:xfrm flipH="1">
                <a:off x="7079767" y="4472823"/>
                <a:ext cx="283038" cy="283037"/>
              </a:xfrm>
              <a:prstGeom prst="arc">
                <a:avLst>
                  <a:gd name="adj1" fmla="val 3153898"/>
                  <a:gd name="adj2" fmla="val 7592761"/>
                </a:avLst>
              </a:prstGeom>
              <a:ln w="12700">
                <a:solidFill>
                  <a:schemeClr val="tx1"/>
                </a:solidFill>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b="1"/>
              </a:p>
            </p:txBody>
          </p:sp>
        </p:grpSp>
        <p:sp>
          <p:nvSpPr>
            <p:cNvPr id="461" name="Arc 460"/>
            <p:cNvSpPr/>
            <p:nvPr/>
          </p:nvSpPr>
          <p:spPr>
            <a:xfrm flipH="1">
              <a:off x="6762741" y="3642974"/>
              <a:ext cx="123834" cy="111916"/>
            </a:xfrm>
            <a:prstGeom prst="arc">
              <a:avLst>
                <a:gd name="adj1" fmla="val 21322905"/>
                <a:gd name="adj2" fmla="val 3663211"/>
              </a:avLst>
            </a:prstGeom>
            <a:ln w="12700">
              <a:solidFill>
                <a:schemeClr val="tx1"/>
              </a:solidFill>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b="1"/>
            </a:p>
          </p:txBody>
        </p:sp>
        <p:sp>
          <p:nvSpPr>
            <p:cNvPr id="462" name="Oval 461"/>
            <p:cNvSpPr/>
            <p:nvPr/>
          </p:nvSpPr>
          <p:spPr>
            <a:xfrm>
              <a:off x="7212805" y="3788231"/>
              <a:ext cx="257176" cy="257174"/>
            </a:xfrm>
            <a:prstGeom prst="ellipse">
              <a:avLst/>
            </a:prstGeom>
            <a:solidFill>
              <a:schemeClr val="bg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a:p>
          </p:txBody>
        </p:sp>
        <p:sp>
          <p:nvSpPr>
            <p:cNvPr id="463" name="Arc 462"/>
            <p:cNvSpPr/>
            <p:nvPr/>
          </p:nvSpPr>
          <p:spPr>
            <a:xfrm>
              <a:off x="6815142" y="3721555"/>
              <a:ext cx="416711" cy="280990"/>
            </a:xfrm>
            <a:prstGeom prst="arc">
              <a:avLst>
                <a:gd name="adj1" fmla="val 1501097"/>
                <a:gd name="adj2" fmla="val 5449102"/>
              </a:avLst>
            </a:prstGeom>
            <a:ln w="12700">
              <a:solidFill>
                <a:schemeClr val="tx1"/>
              </a:solidFill>
              <a:headEnd type="oval" w="sm" len="sm"/>
              <a:tailEnd type="none"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b="1"/>
            </a:p>
          </p:txBody>
        </p:sp>
        <p:sp>
          <p:nvSpPr>
            <p:cNvPr id="464" name="Arc 463"/>
            <p:cNvSpPr/>
            <p:nvPr/>
          </p:nvSpPr>
          <p:spPr>
            <a:xfrm flipH="1">
              <a:off x="7248524" y="3617077"/>
              <a:ext cx="178594" cy="171153"/>
            </a:xfrm>
            <a:prstGeom prst="arc">
              <a:avLst>
                <a:gd name="adj1" fmla="val 21203642"/>
                <a:gd name="adj2" fmla="val 3512939"/>
              </a:avLst>
            </a:prstGeom>
            <a:ln w="12700">
              <a:solidFill>
                <a:schemeClr val="tx1"/>
              </a:solidFill>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b="1"/>
            </a:p>
          </p:txBody>
        </p:sp>
        <p:sp>
          <p:nvSpPr>
            <p:cNvPr id="465" name="Freeform 464"/>
            <p:cNvSpPr/>
            <p:nvPr/>
          </p:nvSpPr>
          <p:spPr>
            <a:xfrm>
              <a:off x="5622924" y="4732646"/>
              <a:ext cx="126999" cy="45719"/>
            </a:xfrm>
            <a:custGeom>
              <a:avLst/>
              <a:gdLst>
                <a:gd name="connsiteX0" fmla="*/ 0 w 366712"/>
                <a:gd name="connsiteY0" fmla="*/ 119856 h 136525"/>
                <a:gd name="connsiteX1" fmla="*/ 85725 w 366712"/>
                <a:gd name="connsiteY1" fmla="*/ 5556 h 136525"/>
                <a:gd name="connsiteX2" fmla="*/ 157162 w 366712"/>
                <a:gd name="connsiteY2" fmla="*/ 119856 h 136525"/>
                <a:gd name="connsiteX3" fmla="*/ 242887 w 366712"/>
                <a:gd name="connsiteY3" fmla="*/ 794 h 136525"/>
                <a:gd name="connsiteX4" fmla="*/ 323850 w 366712"/>
                <a:gd name="connsiteY4" fmla="*/ 124619 h 136525"/>
                <a:gd name="connsiteX5" fmla="*/ 366712 w 366712"/>
                <a:gd name="connsiteY5" fmla="*/ 72231 h 136525"/>
                <a:gd name="connsiteX0" fmla="*/ 0 w 366712"/>
                <a:gd name="connsiteY0" fmla="*/ 119856 h 136525"/>
                <a:gd name="connsiteX1" fmla="*/ 85725 w 366712"/>
                <a:gd name="connsiteY1" fmla="*/ 5556 h 136525"/>
                <a:gd name="connsiteX2" fmla="*/ 157162 w 366712"/>
                <a:gd name="connsiteY2" fmla="*/ 119856 h 136525"/>
                <a:gd name="connsiteX3" fmla="*/ 242887 w 366712"/>
                <a:gd name="connsiteY3" fmla="*/ 794 h 136525"/>
                <a:gd name="connsiteX4" fmla="*/ 323850 w 366712"/>
                <a:gd name="connsiteY4" fmla="*/ 124619 h 136525"/>
                <a:gd name="connsiteX5" fmla="*/ 366712 w 366712"/>
                <a:gd name="connsiteY5" fmla="*/ 72231 h 136525"/>
                <a:gd name="connsiteX0" fmla="*/ 0 w 366712"/>
                <a:gd name="connsiteY0" fmla="*/ 119856 h 136525"/>
                <a:gd name="connsiteX1" fmla="*/ 77614 w 366712"/>
                <a:gd name="connsiteY1" fmla="*/ 9712 h 136525"/>
                <a:gd name="connsiteX2" fmla="*/ 157162 w 366712"/>
                <a:gd name="connsiteY2" fmla="*/ 119856 h 136525"/>
                <a:gd name="connsiteX3" fmla="*/ 242887 w 366712"/>
                <a:gd name="connsiteY3" fmla="*/ 794 h 136525"/>
                <a:gd name="connsiteX4" fmla="*/ 323850 w 366712"/>
                <a:gd name="connsiteY4" fmla="*/ 124619 h 136525"/>
                <a:gd name="connsiteX5" fmla="*/ 366712 w 366712"/>
                <a:gd name="connsiteY5" fmla="*/ 72231 h 136525"/>
                <a:gd name="connsiteX0" fmla="*/ 0 w 366712"/>
                <a:gd name="connsiteY0" fmla="*/ 119856 h 136525"/>
                <a:gd name="connsiteX1" fmla="*/ 74138 w 366712"/>
                <a:gd name="connsiteY1" fmla="*/ 1400 h 136525"/>
                <a:gd name="connsiteX2" fmla="*/ 157162 w 366712"/>
                <a:gd name="connsiteY2" fmla="*/ 119856 h 136525"/>
                <a:gd name="connsiteX3" fmla="*/ 242887 w 366712"/>
                <a:gd name="connsiteY3" fmla="*/ 794 h 136525"/>
                <a:gd name="connsiteX4" fmla="*/ 323850 w 366712"/>
                <a:gd name="connsiteY4" fmla="*/ 124619 h 136525"/>
                <a:gd name="connsiteX5" fmla="*/ 366712 w 366712"/>
                <a:gd name="connsiteY5" fmla="*/ 72231 h 136525"/>
                <a:gd name="connsiteX0" fmla="*/ 0 w 366712"/>
                <a:gd name="connsiteY0" fmla="*/ 119376 h 129395"/>
                <a:gd name="connsiteX1" fmla="*/ 74138 w 366712"/>
                <a:gd name="connsiteY1" fmla="*/ 920 h 129395"/>
                <a:gd name="connsiteX2" fmla="*/ 157162 w 366712"/>
                <a:gd name="connsiteY2" fmla="*/ 119376 h 129395"/>
                <a:gd name="connsiteX3" fmla="*/ 242887 w 366712"/>
                <a:gd name="connsiteY3" fmla="*/ 314 h 129395"/>
                <a:gd name="connsiteX4" fmla="*/ 320374 w 366712"/>
                <a:gd name="connsiteY4" fmla="*/ 117489 h 129395"/>
                <a:gd name="connsiteX5" fmla="*/ 366712 w 366712"/>
                <a:gd name="connsiteY5" fmla="*/ 71751 h 129395"/>
                <a:gd name="connsiteX0" fmla="*/ 0 w 366712"/>
                <a:gd name="connsiteY0" fmla="*/ 119376 h 119477"/>
                <a:gd name="connsiteX1" fmla="*/ 74138 w 366712"/>
                <a:gd name="connsiteY1" fmla="*/ 920 h 119477"/>
                <a:gd name="connsiteX2" fmla="*/ 157162 w 366712"/>
                <a:gd name="connsiteY2" fmla="*/ 119376 h 119477"/>
                <a:gd name="connsiteX3" fmla="*/ 242887 w 366712"/>
                <a:gd name="connsiteY3" fmla="*/ 314 h 119477"/>
                <a:gd name="connsiteX4" fmla="*/ 320374 w 366712"/>
                <a:gd name="connsiteY4" fmla="*/ 117489 h 119477"/>
                <a:gd name="connsiteX5" fmla="*/ 366712 w 366712"/>
                <a:gd name="connsiteY5" fmla="*/ 71751 h 119477"/>
                <a:gd name="connsiteX0" fmla="*/ 0 w 366712"/>
                <a:gd name="connsiteY0" fmla="*/ 119238 h 119339"/>
                <a:gd name="connsiteX1" fmla="*/ 74138 w 366712"/>
                <a:gd name="connsiteY1" fmla="*/ 782 h 119339"/>
                <a:gd name="connsiteX2" fmla="*/ 157162 w 366712"/>
                <a:gd name="connsiteY2" fmla="*/ 119238 h 119339"/>
                <a:gd name="connsiteX3" fmla="*/ 242887 w 366712"/>
                <a:gd name="connsiteY3" fmla="*/ 176 h 119339"/>
                <a:gd name="connsiteX4" fmla="*/ 320374 w 366712"/>
                <a:gd name="connsiteY4" fmla="*/ 118182 h 119339"/>
                <a:gd name="connsiteX5" fmla="*/ 366712 w 366712"/>
                <a:gd name="connsiteY5" fmla="*/ 71613 h 119339"/>
                <a:gd name="connsiteX0" fmla="*/ 0 w 366712"/>
                <a:gd name="connsiteY0" fmla="*/ 119238 h 126763"/>
                <a:gd name="connsiteX1" fmla="*/ 74138 w 366712"/>
                <a:gd name="connsiteY1" fmla="*/ 782 h 126763"/>
                <a:gd name="connsiteX2" fmla="*/ 157162 w 366712"/>
                <a:gd name="connsiteY2" fmla="*/ 119238 h 126763"/>
                <a:gd name="connsiteX3" fmla="*/ 242887 w 366712"/>
                <a:gd name="connsiteY3" fmla="*/ 176 h 126763"/>
                <a:gd name="connsiteX4" fmla="*/ 320374 w 366712"/>
                <a:gd name="connsiteY4" fmla="*/ 118182 h 126763"/>
                <a:gd name="connsiteX5" fmla="*/ 366712 w 366712"/>
                <a:gd name="connsiteY5" fmla="*/ 51664 h 126763"/>
                <a:gd name="connsiteX0" fmla="*/ 0 w 351432"/>
                <a:gd name="connsiteY0" fmla="*/ 74991 h 134674"/>
                <a:gd name="connsiteX1" fmla="*/ 58858 w 351432"/>
                <a:gd name="connsiteY1" fmla="*/ 8693 h 134674"/>
                <a:gd name="connsiteX2" fmla="*/ 141882 w 351432"/>
                <a:gd name="connsiteY2" fmla="*/ 127149 h 134674"/>
                <a:gd name="connsiteX3" fmla="*/ 227607 w 351432"/>
                <a:gd name="connsiteY3" fmla="*/ 8087 h 134674"/>
                <a:gd name="connsiteX4" fmla="*/ 305094 w 351432"/>
                <a:gd name="connsiteY4" fmla="*/ 126093 h 134674"/>
                <a:gd name="connsiteX5" fmla="*/ 351432 w 351432"/>
                <a:gd name="connsiteY5" fmla="*/ 59575 h 134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1432" h="134674">
                  <a:moveTo>
                    <a:pt x="0" y="74991"/>
                  </a:moveTo>
                  <a:cubicBezTo>
                    <a:pt x="29765" y="17841"/>
                    <a:pt x="35211" y="0"/>
                    <a:pt x="58858" y="8693"/>
                  </a:cubicBezTo>
                  <a:cubicBezTo>
                    <a:pt x="82505" y="17386"/>
                    <a:pt x="113757" y="127250"/>
                    <a:pt x="141882" y="127149"/>
                  </a:cubicBezTo>
                  <a:cubicBezTo>
                    <a:pt x="170007" y="127048"/>
                    <a:pt x="200405" y="8263"/>
                    <a:pt x="227607" y="8087"/>
                  </a:cubicBezTo>
                  <a:cubicBezTo>
                    <a:pt x="254809" y="7911"/>
                    <a:pt x="284456" y="117512"/>
                    <a:pt x="305094" y="126093"/>
                  </a:cubicBezTo>
                  <a:cubicBezTo>
                    <a:pt x="325732" y="134674"/>
                    <a:pt x="351432" y="59575"/>
                    <a:pt x="351432" y="59575"/>
                  </a:cubicBez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b="1"/>
            </a:p>
          </p:txBody>
        </p:sp>
        <p:sp>
          <p:nvSpPr>
            <p:cNvPr id="466" name="Rounded Rectangle 465"/>
            <p:cNvSpPr/>
            <p:nvPr/>
          </p:nvSpPr>
          <p:spPr>
            <a:xfrm>
              <a:off x="5216039" y="4626887"/>
              <a:ext cx="403710" cy="257236"/>
            </a:xfrm>
            <a:prstGeom prst="roundRect">
              <a:avLst>
                <a:gd name="adj" fmla="val 35891"/>
              </a:avLst>
            </a:prstGeom>
            <a:solidFill>
              <a:schemeClr val="bg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800" b="1" dirty="0" smtClean="0">
                  <a:solidFill>
                    <a:schemeClr val="tx1"/>
                  </a:solidFill>
                </a:rPr>
                <a:t>TD</a:t>
              </a:r>
              <a:endParaRPr lang="en-GB" sz="800" b="1" dirty="0">
                <a:solidFill>
                  <a:schemeClr val="tx1"/>
                </a:solidFill>
              </a:endParaRPr>
            </a:p>
          </p:txBody>
        </p:sp>
        <p:sp>
          <p:nvSpPr>
            <p:cNvPr id="467" name="Rounded Rectangle 466"/>
            <p:cNvSpPr/>
            <p:nvPr/>
          </p:nvSpPr>
          <p:spPr>
            <a:xfrm>
              <a:off x="5752306" y="4626887"/>
              <a:ext cx="317257" cy="257236"/>
            </a:xfrm>
            <a:prstGeom prst="roundRect">
              <a:avLst>
                <a:gd name="adj" fmla="val 35891"/>
              </a:avLst>
            </a:prstGeom>
            <a:solidFill>
              <a:schemeClr val="bg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800" b="1" dirty="0" smtClean="0">
                  <a:solidFill>
                    <a:schemeClr val="tx1"/>
                  </a:solidFill>
                </a:rPr>
                <a:t>T</a:t>
              </a:r>
              <a:endParaRPr lang="en-GB" sz="800" b="1" dirty="0">
                <a:solidFill>
                  <a:schemeClr val="tx1"/>
                </a:solidFill>
              </a:endParaRPr>
            </a:p>
          </p:txBody>
        </p:sp>
        <p:cxnSp>
          <p:nvCxnSpPr>
            <p:cNvPr id="468" name="Straight Arrow Connector 467"/>
            <p:cNvCxnSpPr/>
            <p:nvPr/>
          </p:nvCxnSpPr>
          <p:spPr>
            <a:xfrm>
              <a:off x="6073775" y="4754711"/>
              <a:ext cx="201168" cy="1588"/>
            </a:xfrm>
            <a:prstGeom prst="straightConnector1">
              <a:avLst/>
            </a:prstGeom>
            <a:ln w="9525">
              <a:solidFill>
                <a:schemeClr val="tx1"/>
              </a:solidFill>
              <a:tailEnd type="oval" w="sm" len="sm"/>
            </a:ln>
          </p:spPr>
          <p:style>
            <a:lnRef idx="1">
              <a:schemeClr val="accent1"/>
            </a:lnRef>
            <a:fillRef idx="0">
              <a:schemeClr val="accent1"/>
            </a:fillRef>
            <a:effectRef idx="0">
              <a:schemeClr val="accent1"/>
            </a:effectRef>
            <a:fontRef idx="minor">
              <a:schemeClr val="tx1"/>
            </a:fontRef>
          </p:style>
        </p:cxnSp>
        <p:sp>
          <p:nvSpPr>
            <p:cNvPr id="469" name="Oval 468"/>
            <p:cNvSpPr/>
            <p:nvPr/>
          </p:nvSpPr>
          <p:spPr>
            <a:xfrm>
              <a:off x="6305548" y="4623256"/>
              <a:ext cx="257176" cy="257174"/>
            </a:xfrm>
            <a:prstGeom prst="ellipse">
              <a:avLst/>
            </a:prstGeom>
            <a:solidFill>
              <a:schemeClr val="bg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a:p>
          </p:txBody>
        </p:sp>
        <p:cxnSp>
          <p:nvCxnSpPr>
            <p:cNvPr id="470" name="Straight Connector 469"/>
            <p:cNvCxnSpPr/>
            <p:nvPr/>
          </p:nvCxnSpPr>
          <p:spPr>
            <a:xfrm flipH="1">
              <a:off x="6562724" y="4756282"/>
              <a:ext cx="1417320" cy="1072"/>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471" name="Oval 470"/>
            <p:cNvSpPr/>
            <p:nvPr/>
          </p:nvSpPr>
          <p:spPr>
            <a:xfrm flipH="1">
              <a:off x="7975657" y="4732616"/>
              <a:ext cx="45338" cy="49389"/>
            </a:xfrm>
            <a:prstGeom prst="ellips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800" b="1"/>
            </a:p>
          </p:txBody>
        </p:sp>
        <p:sp>
          <p:nvSpPr>
            <p:cNvPr id="472" name="Freeform 471"/>
            <p:cNvSpPr/>
            <p:nvPr/>
          </p:nvSpPr>
          <p:spPr>
            <a:xfrm>
              <a:off x="7027067" y="3570744"/>
              <a:ext cx="202407" cy="681037"/>
            </a:xfrm>
            <a:custGeom>
              <a:avLst/>
              <a:gdLst>
                <a:gd name="connsiteX0" fmla="*/ 0 w 231775"/>
                <a:gd name="connsiteY0" fmla="*/ 0 h 666750"/>
                <a:gd name="connsiteX1" fmla="*/ 231775 w 231775"/>
                <a:gd name="connsiteY1" fmla="*/ 666750 h 666750"/>
                <a:gd name="connsiteX0" fmla="*/ 0 w 231775"/>
                <a:gd name="connsiteY0" fmla="*/ 0 h 666750"/>
                <a:gd name="connsiteX1" fmla="*/ 231775 w 231775"/>
                <a:gd name="connsiteY1" fmla="*/ 666750 h 666750"/>
                <a:gd name="connsiteX0" fmla="*/ 0 w 231775"/>
                <a:gd name="connsiteY0" fmla="*/ 0 h 666750"/>
                <a:gd name="connsiteX1" fmla="*/ 117475 w 231775"/>
                <a:gd name="connsiteY1" fmla="*/ 346075 h 666750"/>
                <a:gd name="connsiteX2" fmla="*/ 231775 w 231775"/>
                <a:gd name="connsiteY2" fmla="*/ 666750 h 666750"/>
                <a:gd name="connsiteX0" fmla="*/ 0 w 231775"/>
                <a:gd name="connsiteY0" fmla="*/ 0 h 666750"/>
                <a:gd name="connsiteX1" fmla="*/ 117475 w 231775"/>
                <a:gd name="connsiteY1" fmla="*/ 346075 h 666750"/>
                <a:gd name="connsiteX2" fmla="*/ 231775 w 231775"/>
                <a:gd name="connsiteY2" fmla="*/ 666750 h 666750"/>
                <a:gd name="connsiteX0" fmla="*/ 0 w 231775"/>
                <a:gd name="connsiteY0" fmla="*/ 0 h 666750"/>
                <a:gd name="connsiteX1" fmla="*/ 95250 w 231775"/>
                <a:gd name="connsiteY1" fmla="*/ 349250 h 666750"/>
                <a:gd name="connsiteX2" fmla="*/ 231775 w 231775"/>
                <a:gd name="connsiteY2" fmla="*/ 666750 h 666750"/>
                <a:gd name="connsiteX0" fmla="*/ 0 w 231775"/>
                <a:gd name="connsiteY0" fmla="*/ 0 h 666750"/>
                <a:gd name="connsiteX1" fmla="*/ 95250 w 231775"/>
                <a:gd name="connsiteY1" fmla="*/ 349250 h 666750"/>
                <a:gd name="connsiteX2" fmla="*/ 231775 w 231775"/>
                <a:gd name="connsiteY2" fmla="*/ 666750 h 666750"/>
                <a:gd name="connsiteX0" fmla="*/ 0 w 231775"/>
                <a:gd name="connsiteY0" fmla="*/ 0 h 666750"/>
                <a:gd name="connsiteX1" fmla="*/ 95250 w 231775"/>
                <a:gd name="connsiteY1" fmla="*/ 349250 h 666750"/>
                <a:gd name="connsiteX2" fmla="*/ 231775 w 231775"/>
                <a:gd name="connsiteY2" fmla="*/ 666750 h 666750"/>
                <a:gd name="connsiteX0" fmla="*/ 0 w 231775"/>
                <a:gd name="connsiteY0" fmla="*/ 0 h 666750"/>
                <a:gd name="connsiteX1" fmla="*/ 95250 w 231775"/>
                <a:gd name="connsiteY1" fmla="*/ 349250 h 666750"/>
                <a:gd name="connsiteX2" fmla="*/ 231775 w 231775"/>
                <a:gd name="connsiteY2" fmla="*/ 666750 h 666750"/>
              </a:gdLst>
              <a:ahLst/>
              <a:cxnLst>
                <a:cxn ang="0">
                  <a:pos x="connsiteX0" y="connsiteY0"/>
                </a:cxn>
                <a:cxn ang="0">
                  <a:pos x="connsiteX1" y="connsiteY1"/>
                </a:cxn>
                <a:cxn ang="0">
                  <a:pos x="connsiteX2" y="connsiteY2"/>
                </a:cxn>
              </a:cxnLst>
              <a:rect l="l" t="t" r="r" b="b"/>
              <a:pathLst>
                <a:path w="231775" h="666750">
                  <a:moveTo>
                    <a:pt x="0" y="0"/>
                  </a:moveTo>
                  <a:cubicBezTo>
                    <a:pt x="31750" y="116417"/>
                    <a:pt x="49742" y="208492"/>
                    <a:pt x="95250" y="349250"/>
                  </a:cubicBezTo>
                  <a:cubicBezTo>
                    <a:pt x="175683" y="553508"/>
                    <a:pt x="186267" y="560917"/>
                    <a:pt x="231775" y="666750"/>
                  </a:cubicBezTo>
                </a:path>
              </a:pathLst>
            </a:custGeom>
            <a:ln>
              <a:solidFill>
                <a:schemeClr val="tx1"/>
              </a:solidFill>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b="1"/>
            </a:p>
          </p:txBody>
        </p:sp>
        <p:sp>
          <p:nvSpPr>
            <p:cNvPr id="473" name="Freeform 472"/>
            <p:cNvSpPr/>
            <p:nvPr/>
          </p:nvSpPr>
          <p:spPr>
            <a:xfrm>
              <a:off x="7026274" y="3559630"/>
              <a:ext cx="187325" cy="863599"/>
            </a:xfrm>
            <a:custGeom>
              <a:avLst/>
              <a:gdLst>
                <a:gd name="connsiteX0" fmla="*/ 0 w 231775"/>
                <a:gd name="connsiteY0" fmla="*/ 1060450 h 1060450"/>
                <a:gd name="connsiteX1" fmla="*/ 127000 w 231775"/>
                <a:gd name="connsiteY1" fmla="*/ 654050 h 1060450"/>
                <a:gd name="connsiteX2" fmla="*/ 155575 w 231775"/>
                <a:gd name="connsiteY2" fmla="*/ 212725 h 1060450"/>
                <a:gd name="connsiteX3" fmla="*/ 231775 w 231775"/>
                <a:gd name="connsiteY3" fmla="*/ 0 h 1060450"/>
                <a:gd name="connsiteX0" fmla="*/ 0 w 231775"/>
                <a:gd name="connsiteY0" fmla="*/ 1060450 h 1060450"/>
                <a:gd name="connsiteX1" fmla="*/ 56994 w 231775"/>
                <a:gd name="connsiteY1" fmla="*/ 916727 h 1060450"/>
                <a:gd name="connsiteX2" fmla="*/ 127000 w 231775"/>
                <a:gd name="connsiteY2" fmla="*/ 654050 h 1060450"/>
                <a:gd name="connsiteX3" fmla="*/ 155575 w 231775"/>
                <a:gd name="connsiteY3" fmla="*/ 212725 h 1060450"/>
                <a:gd name="connsiteX4" fmla="*/ 231775 w 231775"/>
                <a:gd name="connsiteY4" fmla="*/ 0 h 1060450"/>
                <a:gd name="connsiteX0" fmla="*/ 0 w 231775"/>
                <a:gd name="connsiteY0" fmla="*/ 1060450 h 1060450"/>
                <a:gd name="connsiteX1" fmla="*/ 60793 w 231775"/>
                <a:gd name="connsiteY1" fmla="*/ 974994 h 1060450"/>
                <a:gd name="connsiteX2" fmla="*/ 127000 w 231775"/>
                <a:gd name="connsiteY2" fmla="*/ 654050 h 1060450"/>
                <a:gd name="connsiteX3" fmla="*/ 155575 w 231775"/>
                <a:gd name="connsiteY3" fmla="*/ 212725 h 1060450"/>
                <a:gd name="connsiteX4" fmla="*/ 231775 w 231775"/>
                <a:gd name="connsiteY4" fmla="*/ 0 h 10604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1775" h="1060450">
                  <a:moveTo>
                    <a:pt x="0" y="1060450"/>
                  </a:moveTo>
                  <a:cubicBezTo>
                    <a:pt x="9499" y="1036496"/>
                    <a:pt x="39626" y="1042727"/>
                    <a:pt x="60793" y="974994"/>
                  </a:cubicBezTo>
                  <a:cubicBezTo>
                    <a:pt x="81960" y="907261"/>
                    <a:pt x="111203" y="781095"/>
                    <a:pt x="127000" y="654050"/>
                  </a:cubicBezTo>
                  <a:cubicBezTo>
                    <a:pt x="142797" y="527005"/>
                    <a:pt x="138112" y="321733"/>
                    <a:pt x="155575" y="212725"/>
                  </a:cubicBezTo>
                  <a:cubicBezTo>
                    <a:pt x="173038" y="103717"/>
                    <a:pt x="202406" y="51858"/>
                    <a:pt x="231775" y="0"/>
                  </a:cubicBezTo>
                </a:path>
              </a:pathLst>
            </a:custGeom>
            <a:ln>
              <a:solidFill>
                <a:schemeClr val="tx1"/>
              </a:solidFill>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b="1"/>
            </a:p>
          </p:txBody>
        </p:sp>
        <p:sp>
          <p:nvSpPr>
            <p:cNvPr id="474" name="Freeform 473"/>
            <p:cNvSpPr/>
            <p:nvPr/>
          </p:nvSpPr>
          <p:spPr>
            <a:xfrm>
              <a:off x="7024687" y="3404057"/>
              <a:ext cx="192881" cy="150018"/>
            </a:xfrm>
            <a:custGeom>
              <a:avLst/>
              <a:gdLst>
                <a:gd name="connsiteX0" fmla="*/ 0 w 206375"/>
                <a:gd name="connsiteY0" fmla="*/ 139700 h 139700"/>
                <a:gd name="connsiteX1" fmla="*/ 53975 w 206375"/>
                <a:gd name="connsiteY1" fmla="*/ 117475 h 139700"/>
                <a:gd name="connsiteX2" fmla="*/ 111125 w 206375"/>
                <a:gd name="connsiteY2" fmla="*/ 25400 h 139700"/>
                <a:gd name="connsiteX3" fmla="*/ 206375 w 206375"/>
                <a:gd name="connsiteY3" fmla="*/ 0 h 139700"/>
                <a:gd name="connsiteX0" fmla="*/ 0 w 206375"/>
                <a:gd name="connsiteY0" fmla="*/ 139700 h 139700"/>
                <a:gd name="connsiteX1" fmla="*/ 53975 w 206375"/>
                <a:gd name="connsiteY1" fmla="*/ 117475 h 139700"/>
                <a:gd name="connsiteX2" fmla="*/ 118269 w 206375"/>
                <a:gd name="connsiteY2" fmla="*/ 41699 h 139700"/>
                <a:gd name="connsiteX3" fmla="*/ 206375 w 206375"/>
                <a:gd name="connsiteY3" fmla="*/ 0 h 139700"/>
              </a:gdLst>
              <a:ahLst/>
              <a:cxnLst>
                <a:cxn ang="0">
                  <a:pos x="connsiteX0" y="connsiteY0"/>
                </a:cxn>
                <a:cxn ang="0">
                  <a:pos x="connsiteX1" y="connsiteY1"/>
                </a:cxn>
                <a:cxn ang="0">
                  <a:pos x="connsiteX2" y="connsiteY2"/>
                </a:cxn>
                <a:cxn ang="0">
                  <a:pos x="connsiteX3" y="connsiteY3"/>
                </a:cxn>
              </a:cxnLst>
              <a:rect l="l" t="t" r="r" b="b"/>
              <a:pathLst>
                <a:path w="206375" h="139700">
                  <a:moveTo>
                    <a:pt x="0" y="139700"/>
                  </a:moveTo>
                  <a:cubicBezTo>
                    <a:pt x="17727" y="138112"/>
                    <a:pt x="34264" y="133808"/>
                    <a:pt x="53975" y="117475"/>
                  </a:cubicBezTo>
                  <a:cubicBezTo>
                    <a:pt x="73686" y="101142"/>
                    <a:pt x="92869" y="61278"/>
                    <a:pt x="118269" y="41699"/>
                  </a:cubicBezTo>
                  <a:cubicBezTo>
                    <a:pt x="143669" y="22120"/>
                    <a:pt x="206375" y="0"/>
                    <a:pt x="206375" y="0"/>
                  </a:cubicBezTo>
                </a:path>
              </a:pathLst>
            </a:custGeom>
            <a:ln>
              <a:solidFill>
                <a:schemeClr val="tx1"/>
              </a:solidFill>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b="1"/>
            </a:p>
          </p:txBody>
        </p:sp>
        <p:sp>
          <p:nvSpPr>
            <p:cNvPr id="475" name="Freeform 474"/>
            <p:cNvSpPr/>
            <p:nvPr/>
          </p:nvSpPr>
          <p:spPr>
            <a:xfrm>
              <a:off x="7027068" y="3470731"/>
              <a:ext cx="166687" cy="521494"/>
            </a:xfrm>
            <a:custGeom>
              <a:avLst/>
              <a:gdLst>
                <a:gd name="connsiteX0" fmla="*/ 0 w 176212"/>
                <a:gd name="connsiteY0" fmla="*/ 523875 h 523875"/>
                <a:gd name="connsiteX1" fmla="*/ 83344 w 176212"/>
                <a:gd name="connsiteY1" fmla="*/ 400050 h 523875"/>
                <a:gd name="connsiteX2" fmla="*/ 102394 w 176212"/>
                <a:gd name="connsiteY2" fmla="*/ 100012 h 523875"/>
                <a:gd name="connsiteX3" fmla="*/ 176212 w 176212"/>
                <a:gd name="connsiteY3" fmla="*/ 0 h 523875"/>
              </a:gdLst>
              <a:ahLst/>
              <a:cxnLst>
                <a:cxn ang="0">
                  <a:pos x="connsiteX0" y="connsiteY0"/>
                </a:cxn>
                <a:cxn ang="0">
                  <a:pos x="connsiteX1" y="connsiteY1"/>
                </a:cxn>
                <a:cxn ang="0">
                  <a:pos x="connsiteX2" y="connsiteY2"/>
                </a:cxn>
                <a:cxn ang="0">
                  <a:pos x="connsiteX3" y="connsiteY3"/>
                </a:cxn>
              </a:cxnLst>
              <a:rect l="l" t="t" r="r" b="b"/>
              <a:pathLst>
                <a:path w="176212" h="523875">
                  <a:moveTo>
                    <a:pt x="0" y="523875"/>
                  </a:moveTo>
                  <a:cubicBezTo>
                    <a:pt x="33139" y="497284"/>
                    <a:pt x="66278" y="470694"/>
                    <a:pt x="83344" y="400050"/>
                  </a:cubicBezTo>
                  <a:cubicBezTo>
                    <a:pt x="100410" y="329406"/>
                    <a:pt x="86916" y="166687"/>
                    <a:pt x="102394" y="100012"/>
                  </a:cubicBezTo>
                  <a:cubicBezTo>
                    <a:pt x="117872" y="33337"/>
                    <a:pt x="147042" y="16668"/>
                    <a:pt x="176212" y="0"/>
                  </a:cubicBezTo>
                </a:path>
              </a:pathLst>
            </a:custGeom>
            <a:ln>
              <a:solidFill>
                <a:schemeClr val="tx1"/>
              </a:solidFill>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b="1"/>
            </a:p>
          </p:txBody>
        </p:sp>
        <p:sp>
          <p:nvSpPr>
            <p:cNvPr id="476" name="Freeform 475"/>
            <p:cNvSpPr/>
            <p:nvPr/>
          </p:nvSpPr>
          <p:spPr>
            <a:xfrm>
              <a:off x="7024687" y="4008894"/>
              <a:ext cx="180975" cy="292893"/>
            </a:xfrm>
            <a:custGeom>
              <a:avLst/>
              <a:gdLst>
                <a:gd name="connsiteX0" fmla="*/ 0 w 188118"/>
                <a:gd name="connsiteY0" fmla="*/ 0 h 304800"/>
                <a:gd name="connsiteX1" fmla="*/ 57150 w 188118"/>
                <a:gd name="connsiteY1" fmla="*/ 214312 h 304800"/>
                <a:gd name="connsiteX2" fmla="*/ 188118 w 188118"/>
                <a:gd name="connsiteY2" fmla="*/ 304800 h 304800"/>
                <a:gd name="connsiteX0" fmla="*/ 0 w 188118"/>
                <a:gd name="connsiteY0" fmla="*/ 0 h 304800"/>
                <a:gd name="connsiteX1" fmla="*/ 45244 w 188118"/>
                <a:gd name="connsiteY1" fmla="*/ 157162 h 304800"/>
                <a:gd name="connsiteX2" fmla="*/ 188118 w 188118"/>
                <a:gd name="connsiteY2" fmla="*/ 304800 h 304800"/>
              </a:gdLst>
              <a:ahLst/>
              <a:cxnLst>
                <a:cxn ang="0">
                  <a:pos x="connsiteX0" y="connsiteY0"/>
                </a:cxn>
                <a:cxn ang="0">
                  <a:pos x="connsiteX1" y="connsiteY1"/>
                </a:cxn>
                <a:cxn ang="0">
                  <a:pos x="connsiteX2" y="connsiteY2"/>
                </a:cxn>
              </a:cxnLst>
              <a:rect l="l" t="t" r="r" b="b"/>
              <a:pathLst>
                <a:path w="188118" h="304800">
                  <a:moveTo>
                    <a:pt x="0" y="0"/>
                  </a:moveTo>
                  <a:cubicBezTo>
                    <a:pt x="12898" y="81756"/>
                    <a:pt x="13891" y="106362"/>
                    <a:pt x="45244" y="157162"/>
                  </a:cubicBezTo>
                  <a:cubicBezTo>
                    <a:pt x="76597" y="207962"/>
                    <a:pt x="138310" y="284956"/>
                    <a:pt x="188118" y="304800"/>
                  </a:cubicBezTo>
                </a:path>
              </a:pathLst>
            </a:custGeom>
            <a:ln>
              <a:solidFill>
                <a:schemeClr val="tx1"/>
              </a:solidFill>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b="1"/>
            </a:p>
          </p:txBody>
        </p:sp>
        <p:sp>
          <p:nvSpPr>
            <p:cNvPr id="477" name="Freeform 476"/>
            <p:cNvSpPr/>
            <p:nvPr/>
          </p:nvSpPr>
          <p:spPr>
            <a:xfrm>
              <a:off x="7029450" y="3563600"/>
              <a:ext cx="195262" cy="250031"/>
            </a:xfrm>
            <a:custGeom>
              <a:avLst/>
              <a:gdLst>
                <a:gd name="connsiteX0" fmla="*/ 0 w 233363"/>
                <a:gd name="connsiteY0" fmla="*/ 0 h 250031"/>
                <a:gd name="connsiteX1" fmla="*/ 161925 w 233363"/>
                <a:gd name="connsiteY1" fmla="*/ 150019 h 250031"/>
                <a:gd name="connsiteX2" fmla="*/ 233363 w 233363"/>
                <a:gd name="connsiteY2" fmla="*/ 250031 h 250031"/>
                <a:gd name="connsiteX0" fmla="*/ 0 w 233363"/>
                <a:gd name="connsiteY0" fmla="*/ 0 h 250031"/>
                <a:gd name="connsiteX1" fmla="*/ 154781 w 233363"/>
                <a:gd name="connsiteY1" fmla="*/ 126207 h 250031"/>
                <a:gd name="connsiteX2" fmla="*/ 233363 w 233363"/>
                <a:gd name="connsiteY2" fmla="*/ 250031 h 250031"/>
              </a:gdLst>
              <a:ahLst/>
              <a:cxnLst>
                <a:cxn ang="0">
                  <a:pos x="connsiteX0" y="connsiteY0"/>
                </a:cxn>
                <a:cxn ang="0">
                  <a:pos x="connsiteX1" y="connsiteY1"/>
                </a:cxn>
                <a:cxn ang="0">
                  <a:pos x="connsiteX2" y="connsiteY2"/>
                </a:cxn>
              </a:cxnLst>
              <a:rect l="l" t="t" r="r" b="b"/>
              <a:pathLst>
                <a:path w="233363" h="250031">
                  <a:moveTo>
                    <a:pt x="0" y="0"/>
                  </a:moveTo>
                  <a:cubicBezTo>
                    <a:pt x="61515" y="54173"/>
                    <a:pt x="115887" y="84535"/>
                    <a:pt x="154781" y="126207"/>
                  </a:cubicBezTo>
                  <a:cubicBezTo>
                    <a:pt x="193675" y="167879"/>
                    <a:pt x="217091" y="220861"/>
                    <a:pt x="233363" y="250031"/>
                  </a:cubicBezTo>
                </a:path>
              </a:pathLst>
            </a:custGeom>
            <a:ln>
              <a:solidFill>
                <a:schemeClr val="tx1"/>
              </a:solidFill>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b="1"/>
            </a:p>
          </p:txBody>
        </p:sp>
        <p:sp>
          <p:nvSpPr>
            <p:cNvPr id="478" name="Freeform 477"/>
            <p:cNvSpPr/>
            <p:nvPr/>
          </p:nvSpPr>
          <p:spPr>
            <a:xfrm>
              <a:off x="7029449" y="4001750"/>
              <a:ext cx="185738" cy="428625"/>
            </a:xfrm>
            <a:custGeom>
              <a:avLst/>
              <a:gdLst>
                <a:gd name="connsiteX0" fmla="*/ 0 w 231775"/>
                <a:gd name="connsiteY0" fmla="*/ 1060450 h 1060450"/>
                <a:gd name="connsiteX1" fmla="*/ 127000 w 231775"/>
                <a:gd name="connsiteY1" fmla="*/ 654050 h 1060450"/>
                <a:gd name="connsiteX2" fmla="*/ 155575 w 231775"/>
                <a:gd name="connsiteY2" fmla="*/ 212725 h 1060450"/>
                <a:gd name="connsiteX3" fmla="*/ 231775 w 231775"/>
                <a:gd name="connsiteY3" fmla="*/ 0 h 1060450"/>
                <a:gd name="connsiteX0" fmla="*/ 0 w 231775"/>
                <a:gd name="connsiteY0" fmla="*/ 1060450 h 1060450"/>
                <a:gd name="connsiteX1" fmla="*/ 56994 w 231775"/>
                <a:gd name="connsiteY1" fmla="*/ 916727 h 1060450"/>
                <a:gd name="connsiteX2" fmla="*/ 127000 w 231775"/>
                <a:gd name="connsiteY2" fmla="*/ 654050 h 1060450"/>
                <a:gd name="connsiteX3" fmla="*/ 155575 w 231775"/>
                <a:gd name="connsiteY3" fmla="*/ 212725 h 1060450"/>
                <a:gd name="connsiteX4" fmla="*/ 231775 w 231775"/>
                <a:gd name="connsiteY4" fmla="*/ 0 h 1060450"/>
                <a:gd name="connsiteX0" fmla="*/ 0 w 231775"/>
                <a:gd name="connsiteY0" fmla="*/ 1060450 h 1060450"/>
                <a:gd name="connsiteX1" fmla="*/ 60793 w 231775"/>
                <a:gd name="connsiteY1" fmla="*/ 974994 h 1060450"/>
                <a:gd name="connsiteX2" fmla="*/ 127000 w 231775"/>
                <a:gd name="connsiteY2" fmla="*/ 654050 h 1060450"/>
                <a:gd name="connsiteX3" fmla="*/ 155575 w 231775"/>
                <a:gd name="connsiteY3" fmla="*/ 212725 h 1060450"/>
                <a:gd name="connsiteX4" fmla="*/ 231775 w 231775"/>
                <a:gd name="connsiteY4" fmla="*/ 0 h 10604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1775" h="1060450">
                  <a:moveTo>
                    <a:pt x="0" y="1060450"/>
                  </a:moveTo>
                  <a:cubicBezTo>
                    <a:pt x="9499" y="1036496"/>
                    <a:pt x="39626" y="1042727"/>
                    <a:pt x="60793" y="974994"/>
                  </a:cubicBezTo>
                  <a:cubicBezTo>
                    <a:pt x="81960" y="907261"/>
                    <a:pt x="111203" y="781095"/>
                    <a:pt x="127000" y="654050"/>
                  </a:cubicBezTo>
                  <a:cubicBezTo>
                    <a:pt x="142797" y="527005"/>
                    <a:pt x="138112" y="321733"/>
                    <a:pt x="155575" y="212725"/>
                  </a:cubicBezTo>
                  <a:cubicBezTo>
                    <a:pt x="173038" y="103717"/>
                    <a:pt x="202406" y="51858"/>
                    <a:pt x="231775" y="0"/>
                  </a:cubicBezTo>
                </a:path>
              </a:pathLst>
            </a:custGeom>
            <a:ln>
              <a:solidFill>
                <a:schemeClr val="tx1"/>
              </a:solidFill>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b="1"/>
            </a:p>
          </p:txBody>
        </p:sp>
        <p:sp>
          <p:nvSpPr>
            <p:cNvPr id="479" name="Arc 478"/>
            <p:cNvSpPr/>
            <p:nvPr/>
          </p:nvSpPr>
          <p:spPr>
            <a:xfrm rot="5400000">
              <a:off x="7366499" y="3282914"/>
              <a:ext cx="217466" cy="205788"/>
            </a:xfrm>
            <a:prstGeom prst="arc">
              <a:avLst/>
            </a:prstGeom>
            <a:ln w="95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800" b="1"/>
            </a:p>
          </p:txBody>
        </p:sp>
        <p:cxnSp>
          <p:nvCxnSpPr>
            <p:cNvPr id="480" name="Straight Connector 479"/>
            <p:cNvCxnSpPr/>
            <p:nvPr/>
          </p:nvCxnSpPr>
          <p:spPr>
            <a:xfrm rot="5400000">
              <a:off x="7303699" y="3112690"/>
              <a:ext cx="548640" cy="1072"/>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481" name="Oval 480"/>
            <p:cNvSpPr/>
            <p:nvPr/>
          </p:nvSpPr>
          <p:spPr>
            <a:xfrm rot="5400000">
              <a:off x="7555350" y="2788367"/>
              <a:ext cx="45338" cy="49389"/>
            </a:xfrm>
            <a:prstGeom prst="ellips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800" b="1"/>
            </a:p>
          </p:txBody>
        </p:sp>
        <p:sp>
          <p:nvSpPr>
            <p:cNvPr id="482" name="Arc 481"/>
            <p:cNvSpPr/>
            <p:nvPr/>
          </p:nvSpPr>
          <p:spPr>
            <a:xfrm rot="5400000">
              <a:off x="7359366" y="3592473"/>
              <a:ext cx="217466" cy="434388"/>
            </a:xfrm>
            <a:prstGeom prst="arc">
              <a:avLst/>
            </a:prstGeom>
            <a:ln w="95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800" b="1"/>
            </a:p>
          </p:txBody>
        </p:sp>
        <p:cxnSp>
          <p:nvCxnSpPr>
            <p:cNvPr id="483" name="Straight Connector 482"/>
            <p:cNvCxnSpPr/>
            <p:nvPr/>
          </p:nvCxnSpPr>
          <p:spPr>
            <a:xfrm rot="5400000">
              <a:off x="7191403" y="3325796"/>
              <a:ext cx="987552" cy="1072"/>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484" name="Oval 483"/>
            <p:cNvSpPr/>
            <p:nvPr/>
          </p:nvSpPr>
          <p:spPr>
            <a:xfrm rot="5400000">
              <a:off x="7660136" y="2788367"/>
              <a:ext cx="45338" cy="49389"/>
            </a:xfrm>
            <a:prstGeom prst="ellips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800" b="1"/>
            </a:p>
          </p:txBody>
        </p:sp>
        <p:sp>
          <p:nvSpPr>
            <p:cNvPr id="485" name="Arc 484"/>
            <p:cNvSpPr/>
            <p:nvPr/>
          </p:nvSpPr>
          <p:spPr>
            <a:xfrm rot="5400000">
              <a:off x="7362041" y="3920769"/>
              <a:ext cx="217466" cy="641350"/>
            </a:xfrm>
            <a:prstGeom prst="arc">
              <a:avLst>
                <a:gd name="adj1" fmla="val 16251132"/>
                <a:gd name="adj2" fmla="val 0"/>
              </a:avLst>
            </a:prstGeom>
            <a:ln w="95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800" b="1"/>
            </a:p>
          </p:txBody>
        </p:sp>
        <p:cxnSp>
          <p:nvCxnSpPr>
            <p:cNvPr id="486" name="Straight Connector 485"/>
            <p:cNvCxnSpPr/>
            <p:nvPr/>
          </p:nvCxnSpPr>
          <p:spPr>
            <a:xfrm rot="5400000">
              <a:off x="7083678" y="3540680"/>
              <a:ext cx="1417320" cy="1072"/>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487" name="Oval 486"/>
            <p:cNvSpPr/>
            <p:nvPr/>
          </p:nvSpPr>
          <p:spPr>
            <a:xfrm rot="5400000">
              <a:off x="7768075" y="2788367"/>
              <a:ext cx="45338" cy="49389"/>
            </a:xfrm>
            <a:prstGeom prst="ellips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800" b="1"/>
            </a:p>
          </p:txBody>
        </p:sp>
        <p:sp>
          <p:nvSpPr>
            <p:cNvPr id="488" name="Rounded Rectangle 487"/>
            <p:cNvSpPr/>
            <p:nvPr/>
          </p:nvSpPr>
          <p:spPr>
            <a:xfrm>
              <a:off x="3028199" y="3988661"/>
              <a:ext cx="317257" cy="257236"/>
            </a:xfrm>
            <a:prstGeom prst="roundRect">
              <a:avLst>
                <a:gd name="adj" fmla="val 35891"/>
              </a:avLst>
            </a:prstGeom>
            <a:solidFill>
              <a:schemeClr val="bg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800" b="1" dirty="0" smtClean="0">
                  <a:solidFill>
                    <a:schemeClr val="tx1"/>
                  </a:solidFill>
                </a:rPr>
                <a:t>OH</a:t>
              </a:r>
              <a:endParaRPr lang="en-GB" sz="800" b="1" dirty="0">
                <a:solidFill>
                  <a:schemeClr val="tx1"/>
                </a:solidFill>
              </a:endParaRPr>
            </a:p>
          </p:txBody>
        </p:sp>
        <p:sp>
          <p:nvSpPr>
            <p:cNvPr id="489" name="TextBox 488"/>
            <p:cNvSpPr txBox="1"/>
            <p:nvPr/>
          </p:nvSpPr>
          <p:spPr>
            <a:xfrm>
              <a:off x="2076429" y="4966156"/>
              <a:ext cx="838200" cy="215444"/>
            </a:xfrm>
            <a:prstGeom prst="rect">
              <a:avLst/>
            </a:prstGeom>
            <a:noFill/>
          </p:spPr>
          <p:txBody>
            <a:bodyPr wrap="square" rtlCol="0">
              <a:spAutoFit/>
            </a:bodyPr>
            <a:lstStyle/>
            <a:p>
              <a:r>
                <a:rPr lang="hu-HU" sz="800" b="1" dirty="0" smtClean="0"/>
                <a:t>Chemoemitter</a:t>
              </a:r>
              <a:endParaRPr lang="en-GB" sz="800" b="1" dirty="0"/>
            </a:p>
          </p:txBody>
        </p:sp>
        <p:sp>
          <p:nvSpPr>
            <p:cNvPr id="490" name="TextBox 489"/>
            <p:cNvSpPr txBox="1"/>
            <p:nvPr/>
          </p:nvSpPr>
          <p:spPr>
            <a:xfrm>
              <a:off x="6096000" y="4966156"/>
              <a:ext cx="838200" cy="215444"/>
            </a:xfrm>
            <a:prstGeom prst="rect">
              <a:avLst/>
            </a:prstGeom>
            <a:noFill/>
          </p:spPr>
          <p:txBody>
            <a:bodyPr wrap="square" rtlCol="0">
              <a:spAutoFit/>
            </a:bodyPr>
            <a:lstStyle/>
            <a:p>
              <a:r>
                <a:rPr lang="hu-HU" sz="800" b="1" dirty="0" smtClean="0"/>
                <a:t>Chemoreceiver</a:t>
              </a:r>
              <a:endParaRPr lang="en-GB" sz="800" b="1" dirty="0"/>
            </a:p>
          </p:txBody>
        </p:sp>
        <p:sp>
          <p:nvSpPr>
            <p:cNvPr id="491" name="TextBox 490"/>
            <p:cNvSpPr txBox="1"/>
            <p:nvPr/>
          </p:nvSpPr>
          <p:spPr>
            <a:xfrm>
              <a:off x="4362486" y="3773590"/>
              <a:ext cx="640080" cy="215444"/>
            </a:xfrm>
            <a:prstGeom prst="rect">
              <a:avLst/>
            </a:prstGeom>
            <a:noFill/>
          </p:spPr>
          <p:txBody>
            <a:bodyPr wrap="square" rtlCol="0">
              <a:spAutoFit/>
            </a:bodyPr>
            <a:lstStyle/>
            <a:p>
              <a:pPr algn="ctr"/>
              <a:r>
                <a:rPr lang="hu-HU" sz="800" b="1" dirty="0" smtClean="0"/>
                <a:t>WORLD</a:t>
              </a:r>
              <a:endParaRPr lang="en-GB" sz="800" b="1" dirty="0"/>
            </a:p>
          </p:txBody>
        </p:sp>
        <p:sp>
          <p:nvSpPr>
            <p:cNvPr id="492" name="TextBox 491"/>
            <p:cNvSpPr txBox="1"/>
            <p:nvPr/>
          </p:nvSpPr>
          <p:spPr>
            <a:xfrm rot="16200000">
              <a:off x="7522509" y="3823444"/>
              <a:ext cx="1219200" cy="215444"/>
            </a:xfrm>
            <a:prstGeom prst="rect">
              <a:avLst/>
            </a:prstGeom>
            <a:noFill/>
          </p:spPr>
          <p:txBody>
            <a:bodyPr wrap="square" rtlCol="0">
              <a:spAutoFit/>
            </a:bodyPr>
            <a:lstStyle/>
            <a:p>
              <a:pPr algn="ctr"/>
              <a:r>
                <a:rPr lang="hu-HU" sz="800" b="1" dirty="0" smtClean="0"/>
                <a:t>Concentration Ratios</a:t>
              </a:r>
              <a:endParaRPr lang="en-GB" sz="800" b="1" dirty="0"/>
            </a:p>
          </p:txBody>
        </p:sp>
        <p:sp>
          <p:nvSpPr>
            <p:cNvPr id="493" name="TextBox 492"/>
            <p:cNvSpPr txBox="1"/>
            <p:nvPr/>
          </p:nvSpPr>
          <p:spPr>
            <a:xfrm rot="16200000">
              <a:off x="-197078" y="3823444"/>
              <a:ext cx="1219200" cy="215444"/>
            </a:xfrm>
            <a:prstGeom prst="rect">
              <a:avLst/>
            </a:prstGeom>
            <a:noFill/>
          </p:spPr>
          <p:txBody>
            <a:bodyPr wrap="square" rtlCol="0">
              <a:spAutoFit/>
            </a:bodyPr>
            <a:lstStyle/>
            <a:p>
              <a:pPr algn="ctr"/>
              <a:r>
                <a:rPr lang="hu-HU" sz="800" b="1" dirty="0" smtClean="0"/>
                <a:t>Concentration Ratios</a:t>
              </a:r>
              <a:endParaRPr lang="en-GB" sz="800" b="1" dirty="0"/>
            </a:p>
          </p:txBody>
        </p:sp>
        <p:sp>
          <p:nvSpPr>
            <p:cNvPr id="494" name="TextBox 493"/>
            <p:cNvSpPr txBox="1"/>
            <p:nvPr/>
          </p:nvSpPr>
          <p:spPr>
            <a:xfrm>
              <a:off x="7063668" y="2559962"/>
              <a:ext cx="1242132" cy="215444"/>
            </a:xfrm>
            <a:prstGeom prst="rect">
              <a:avLst/>
            </a:prstGeom>
            <a:noFill/>
          </p:spPr>
          <p:txBody>
            <a:bodyPr wrap="square" rtlCol="0">
              <a:spAutoFit/>
            </a:bodyPr>
            <a:lstStyle/>
            <a:p>
              <a:r>
                <a:rPr lang="hu-HU" sz="800" b="1" dirty="0" smtClean="0"/>
                <a:t>Blend ratio information</a:t>
              </a:r>
              <a:endParaRPr lang="en-GB" sz="800" b="1" dirty="0"/>
            </a:p>
          </p:txBody>
        </p:sp>
        <p:grpSp>
          <p:nvGrpSpPr>
            <p:cNvPr id="495" name="Group 175"/>
            <p:cNvGrpSpPr/>
            <p:nvPr/>
          </p:nvGrpSpPr>
          <p:grpSpPr>
            <a:xfrm>
              <a:off x="1066800" y="5257800"/>
              <a:ext cx="6581164" cy="257174"/>
              <a:chOff x="1236956" y="5381626"/>
              <a:chExt cx="6581164" cy="257174"/>
            </a:xfrm>
          </p:grpSpPr>
          <p:sp>
            <p:nvSpPr>
              <p:cNvPr id="496" name="Oval 495"/>
              <p:cNvSpPr/>
              <p:nvPr/>
            </p:nvSpPr>
            <p:spPr>
              <a:xfrm>
                <a:off x="5870751" y="5464493"/>
                <a:ext cx="91440" cy="91440"/>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a:p>
            </p:txBody>
          </p:sp>
          <p:sp>
            <p:nvSpPr>
              <p:cNvPr id="497" name="Oval 496"/>
              <p:cNvSpPr/>
              <p:nvPr/>
            </p:nvSpPr>
            <p:spPr>
              <a:xfrm>
                <a:off x="7772400" y="5487353"/>
                <a:ext cx="45720" cy="45720"/>
              </a:xfrm>
              <a:prstGeom prst="ellipse">
                <a:avLst/>
              </a:prstGeom>
              <a:solidFill>
                <a:schemeClr val="tx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a:p>
            </p:txBody>
          </p:sp>
          <p:cxnSp>
            <p:nvCxnSpPr>
              <p:cNvPr id="498" name="Straight Connector 497"/>
              <p:cNvCxnSpPr/>
              <p:nvPr/>
            </p:nvCxnSpPr>
            <p:spPr>
              <a:xfrm>
                <a:off x="4557595" y="5509677"/>
                <a:ext cx="365760" cy="1072"/>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499" name="Freeform 498"/>
              <p:cNvSpPr/>
              <p:nvPr/>
            </p:nvSpPr>
            <p:spPr>
              <a:xfrm>
                <a:off x="3790419" y="5487354"/>
                <a:ext cx="126999" cy="45719"/>
              </a:xfrm>
              <a:custGeom>
                <a:avLst/>
                <a:gdLst>
                  <a:gd name="connsiteX0" fmla="*/ 0 w 366712"/>
                  <a:gd name="connsiteY0" fmla="*/ 119856 h 136525"/>
                  <a:gd name="connsiteX1" fmla="*/ 85725 w 366712"/>
                  <a:gd name="connsiteY1" fmla="*/ 5556 h 136525"/>
                  <a:gd name="connsiteX2" fmla="*/ 157162 w 366712"/>
                  <a:gd name="connsiteY2" fmla="*/ 119856 h 136525"/>
                  <a:gd name="connsiteX3" fmla="*/ 242887 w 366712"/>
                  <a:gd name="connsiteY3" fmla="*/ 794 h 136525"/>
                  <a:gd name="connsiteX4" fmla="*/ 323850 w 366712"/>
                  <a:gd name="connsiteY4" fmla="*/ 124619 h 136525"/>
                  <a:gd name="connsiteX5" fmla="*/ 366712 w 366712"/>
                  <a:gd name="connsiteY5" fmla="*/ 72231 h 136525"/>
                  <a:gd name="connsiteX0" fmla="*/ 0 w 366712"/>
                  <a:gd name="connsiteY0" fmla="*/ 119856 h 136525"/>
                  <a:gd name="connsiteX1" fmla="*/ 85725 w 366712"/>
                  <a:gd name="connsiteY1" fmla="*/ 5556 h 136525"/>
                  <a:gd name="connsiteX2" fmla="*/ 157162 w 366712"/>
                  <a:gd name="connsiteY2" fmla="*/ 119856 h 136525"/>
                  <a:gd name="connsiteX3" fmla="*/ 242887 w 366712"/>
                  <a:gd name="connsiteY3" fmla="*/ 794 h 136525"/>
                  <a:gd name="connsiteX4" fmla="*/ 323850 w 366712"/>
                  <a:gd name="connsiteY4" fmla="*/ 124619 h 136525"/>
                  <a:gd name="connsiteX5" fmla="*/ 366712 w 366712"/>
                  <a:gd name="connsiteY5" fmla="*/ 72231 h 136525"/>
                  <a:gd name="connsiteX0" fmla="*/ 0 w 366712"/>
                  <a:gd name="connsiteY0" fmla="*/ 119856 h 136525"/>
                  <a:gd name="connsiteX1" fmla="*/ 77614 w 366712"/>
                  <a:gd name="connsiteY1" fmla="*/ 9712 h 136525"/>
                  <a:gd name="connsiteX2" fmla="*/ 157162 w 366712"/>
                  <a:gd name="connsiteY2" fmla="*/ 119856 h 136525"/>
                  <a:gd name="connsiteX3" fmla="*/ 242887 w 366712"/>
                  <a:gd name="connsiteY3" fmla="*/ 794 h 136525"/>
                  <a:gd name="connsiteX4" fmla="*/ 323850 w 366712"/>
                  <a:gd name="connsiteY4" fmla="*/ 124619 h 136525"/>
                  <a:gd name="connsiteX5" fmla="*/ 366712 w 366712"/>
                  <a:gd name="connsiteY5" fmla="*/ 72231 h 136525"/>
                  <a:gd name="connsiteX0" fmla="*/ 0 w 366712"/>
                  <a:gd name="connsiteY0" fmla="*/ 119856 h 136525"/>
                  <a:gd name="connsiteX1" fmla="*/ 74138 w 366712"/>
                  <a:gd name="connsiteY1" fmla="*/ 1400 h 136525"/>
                  <a:gd name="connsiteX2" fmla="*/ 157162 w 366712"/>
                  <a:gd name="connsiteY2" fmla="*/ 119856 h 136525"/>
                  <a:gd name="connsiteX3" fmla="*/ 242887 w 366712"/>
                  <a:gd name="connsiteY3" fmla="*/ 794 h 136525"/>
                  <a:gd name="connsiteX4" fmla="*/ 323850 w 366712"/>
                  <a:gd name="connsiteY4" fmla="*/ 124619 h 136525"/>
                  <a:gd name="connsiteX5" fmla="*/ 366712 w 366712"/>
                  <a:gd name="connsiteY5" fmla="*/ 72231 h 136525"/>
                  <a:gd name="connsiteX0" fmla="*/ 0 w 366712"/>
                  <a:gd name="connsiteY0" fmla="*/ 119376 h 129395"/>
                  <a:gd name="connsiteX1" fmla="*/ 74138 w 366712"/>
                  <a:gd name="connsiteY1" fmla="*/ 920 h 129395"/>
                  <a:gd name="connsiteX2" fmla="*/ 157162 w 366712"/>
                  <a:gd name="connsiteY2" fmla="*/ 119376 h 129395"/>
                  <a:gd name="connsiteX3" fmla="*/ 242887 w 366712"/>
                  <a:gd name="connsiteY3" fmla="*/ 314 h 129395"/>
                  <a:gd name="connsiteX4" fmla="*/ 320374 w 366712"/>
                  <a:gd name="connsiteY4" fmla="*/ 117489 h 129395"/>
                  <a:gd name="connsiteX5" fmla="*/ 366712 w 366712"/>
                  <a:gd name="connsiteY5" fmla="*/ 71751 h 129395"/>
                  <a:gd name="connsiteX0" fmla="*/ 0 w 366712"/>
                  <a:gd name="connsiteY0" fmla="*/ 119376 h 119477"/>
                  <a:gd name="connsiteX1" fmla="*/ 74138 w 366712"/>
                  <a:gd name="connsiteY1" fmla="*/ 920 h 119477"/>
                  <a:gd name="connsiteX2" fmla="*/ 157162 w 366712"/>
                  <a:gd name="connsiteY2" fmla="*/ 119376 h 119477"/>
                  <a:gd name="connsiteX3" fmla="*/ 242887 w 366712"/>
                  <a:gd name="connsiteY3" fmla="*/ 314 h 119477"/>
                  <a:gd name="connsiteX4" fmla="*/ 320374 w 366712"/>
                  <a:gd name="connsiteY4" fmla="*/ 117489 h 119477"/>
                  <a:gd name="connsiteX5" fmla="*/ 366712 w 366712"/>
                  <a:gd name="connsiteY5" fmla="*/ 71751 h 119477"/>
                  <a:gd name="connsiteX0" fmla="*/ 0 w 366712"/>
                  <a:gd name="connsiteY0" fmla="*/ 119238 h 119339"/>
                  <a:gd name="connsiteX1" fmla="*/ 74138 w 366712"/>
                  <a:gd name="connsiteY1" fmla="*/ 782 h 119339"/>
                  <a:gd name="connsiteX2" fmla="*/ 157162 w 366712"/>
                  <a:gd name="connsiteY2" fmla="*/ 119238 h 119339"/>
                  <a:gd name="connsiteX3" fmla="*/ 242887 w 366712"/>
                  <a:gd name="connsiteY3" fmla="*/ 176 h 119339"/>
                  <a:gd name="connsiteX4" fmla="*/ 320374 w 366712"/>
                  <a:gd name="connsiteY4" fmla="*/ 118182 h 119339"/>
                  <a:gd name="connsiteX5" fmla="*/ 366712 w 366712"/>
                  <a:gd name="connsiteY5" fmla="*/ 71613 h 119339"/>
                  <a:gd name="connsiteX0" fmla="*/ 0 w 366712"/>
                  <a:gd name="connsiteY0" fmla="*/ 119238 h 126763"/>
                  <a:gd name="connsiteX1" fmla="*/ 74138 w 366712"/>
                  <a:gd name="connsiteY1" fmla="*/ 782 h 126763"/>
                  <a:gd name="connsiteX2" fmla="*/ 157162 w 366712"/>
                  <a:gd name="connsiteY2" fmla="*/ 119238 h 126763"/>
                  <a:gd name="connsiteX3" fmla="*/ 242887 w 366712"/>
                  <a:gd name="connsiteY3" fmla="*/ 176 h 126763"/>
                  <a:gd name="connsiteX4" fmla="*/ 320374 w 366712"/>
                  <a:gd name="connsiteY4" fmla="*/ 118182 h 126763"/>
                  <a:gd name="connsiteX5" fmla="*/ 366712 w 366712"/>
                  <a:gd name="connsiteY5" fmla="*/ 51664 h 126763"/>
                  <a:gd name="connsiteX0" fmla="*/ 0 w 351432"/>
                  <a:gd name="connsiteY0" fmla="*/ 74991 h 134674"/>
                  <a:gd name="connsiteX1" fmla="*/ 58858 w 351432"/>
                  <a:gd name="connsiteY1" fmla="*/ 8693 h 134674"/>
                  <a:gd name="connsiteX2" fmla="*/ 141882 w 351432"/>
                  <a:gd name="connsiteY2" fmla="*/ 127149 h 134674"/>
                  <a:gd name="connsiteX3" fmla="*/ 227607 w 351432"/>
                  <a:gd name="connsiteY3" fmla="*/ 8087 h 134674"/>
                  <a:gd name="connsiteX4" fmla="*/ 305094 w 351432"/>
                  <a:gd name="connsiteY4" fmla="*/ 126093 h 134674"/>
                  <a:gd name="connsiteX5" fmla="*/ 351432 w 351432"/>
                  <a:gd name="connsiteY5" fmla="*/ 59575 h 134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1432" h="134674">
                    <a:moveTo>
                      <a:pt x="0" y="74991"/>
                    </a:moveTo>
                    <a:cubicBezTo>
                      <a:pt x="29765" y="17841"/>
                      <a:pt x="35211" y="0"/>
                      <a:pt x="58858" y="8693"/>
                    </a:cubicBezTo>
                    <a:cubicBezTo>
                      <a:pt x="82505" y="17386"/>
                      <a:pt x="113757" y="127250"/>
                      <a:pt x="141882" y="127149"/>
                    </a:cubicBezTo>
                    <a:cubicBezTo>
                      <a:pt x="170007" y="127048"/>
                      <a:pt x="200405" y="8263"/>
                      <a:pt x="227607" y="8087"/>
                    </a:cubicBezTo>
                    <a:cubicBezTo>
                      <a:pt x="254809" y="7911"/>
                      <a:pt x="284456" y="117512"/>
                      <a:pt x="305094" y="126093"/>
                    </a:cubicBezTo>
                    <a:cubicBezTo>
                      <a:pt x="325732" y="134674"/>
                      <a:pt x="351432" y="59575"/>
                      <a:pt x="351432" y="59575"/>
                    </a:cubicBez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b="1"/>
              </a:p>
            </p:txBody>
          </p:sp>
          <p:cxnSp>
            <p:nvCxnSpPr>
              <p:cNvPr id="500" name="Straight Connector 499"/>
              <p:cNvCxnSpPr/>
              <p:nvPr/>
            </p:nvCxnSpPr>
            <p:spPr>
              <a:xfrm>
                <a:off x="2347795" y="5509677"/>
                <a:ext cx="365760" cy="1072"/>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501" name="Flowchart: Collate 500"/>
              <p:cNvSpPr/>
              <p:nvPr/>
            </p:nvSpPr>
            <p:spPr>
              <a:xfrm rot="16200000">
                <a:off x="1536937" y="5431708"/>
                <a:ext cx="128618" cy="157010"/>
              </a:xfrm>
              <a:prstGeom prst="flowChartCollat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en-GB" sz="800" b="1">
                  <a:solidFill>
                    <a:schemeClr val="tx1"/>
                  </a:solidFill>
                </a:endParaRPr>
              </a:p>
            </p:txBody>
          </p:sp>
          <p:sp>
            <p:nvSpPr>
              <p:cNvPr id="502" name="Oval 501"/>
              <p:cNvSpPr/>
              <p:nvPr/>
            </p:nvSpPr>
            <p:spPr>
              <a:xfrm>
                <a:off x="6934200" y="5381626"/>
                <a:ext cx="257176" cy="257174"/>
              </a:xfrm>
              <a:prstGeom prst="ellipse">
                <a:avLst/>
              </a:prstGeom>
              <a:solidFill>
                <a:schemeClr val="bg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a:p>
            </p:txBody>
          </p:sp>
          <p:sp>
            <p:nvSpPr>
              <p:cNvPr id="503" name="TextBox 502"/>
              <p:cNvSpPr txBox="1"/>
              <p:nvPr/>
            </p:nvSpPr>
            <p:spPr>
              <a:xfrm>
                <a:off x="1236956" y="5402491"/>
                <a:ext cx="274320" cy="215444"/>
              </a:xfrm>
              <a:prstGeom prst="rect">
                <a:avLst/>
              </a:prstGeom>
              <a:noFill/>
            </p:spPr>
            <p:txBody>
              <a:bodyPr wrap="square" lIns="0" rIns="0" rtlCol="0">
                <a:spAutoFit/>
              </a:bodyPr>
              <a:lstStyle/>
              <a:p>
                <a:pPr algn="ctr"/>
                <a:r>
                  <a:rPr lang="hu-HU" sz="800" b="1" dirty="0" smtClean="0"/>
                  <a:t>MFC</a:t>
                </a:r>
                <a:endParaRPr lang="en-GB" sz="800" b="1" dirty="0"/>
              </a:p>
            </p:txBody>
          </p:sp>
          <p:sp>
            <p:nvSpPr>
              <p:cNvPr id="504" name="TextBox 503"/>
              <p:cNvSpPr txBox="1"/>
              <p:nvPr/>
            </p:nvSpPr>
            <p:spPr>
              <a:xfrm>
                <a:off x="2846034" y="5400485"/>
                <a:ext cx="914400" cy="219456"/>
              </a:xfrm>
              <a:prstGeom prst="rect">
                <a:avLst/>
              </a:prstGeom>
              <a:noFill/>
            </p:spPr>
            <p:txBody>
              <a:bodyPr wrap="square" lIns="0" rIns="0" rtlCol="0">
                <a:spAutoFit/>
              </a:bodyPr>
              <a:lstStyle/>
              <a:p>
                <a:pPr algn="ctr"/>
                <a:r>
                  <a:rPr lang="hu-HU" sz="800" b="1" dirty="0" smtClean="0"/>
                  <a:t>mass change</a:t>
                </a:r>
                <a:r>
                  <a:rPr lang="en-US" sz="800" b="1" dirty="0" smtClean="0"/>
                  <a:t>/optical</a:t>
                </a:r>
                <a:endParaRPr lang="en-GB" sz="800" b="1" dirty="0"/>
              </a:p>
            </p:txBody>
          </p:sp>
          <p:sp>
            <p:nvSpPr>
              <p:cNvPr id="505" name="TextBox 504"/>
              <p:cNvSpPr txBox="1"/>
              <p:nvPr/>
            </p:nvSpPr>
            <p:spPr>
              <a:xfrm>
                <a:off x="4065234" y="5400485"/>
                <a:ext cx="457200" cy="219456"/>
              </a:xfrm>
              <a:prstGeom prst="rect">
                <a:avLst/>
              </a:prstGeom>
              <a:noFill/>
            </p:spPr>
            <p:txBody>
              <a:bodyPr wrap="square" lIns="0" rIns="0" rtlCol="0">
                <a:spAutoFit/>
              </a:bodyPr>
              <a:lstStyle/>
              <a:p>
                <a:pPr algn="ctr"/>
                <a:r>
                  <a:rPr lang="en-US" sz="800" b="1" dirty="0" smtClean="0"/>
                  <a:t>electrical</a:t>
                </a:r>
                <a:endParaRPr lang="en-GB" sz="800" b="1" dirty="0"/>
              </a:p>
            </p:txBody>
          </p:sp>
          <p:sp>
            <p:nvSpPr>
              <p:cNvPr id="506" name="TextBox 505"/>
              <p:cNvSpPr txBox="1"/>
              <p:nvPr/>
            </p:nvSpPr>
            <p:spPr>
              <a:xfrm>
                <a:off x="5104070" y="5400485"/>
                <a:ext cx="731520" cy="219456"/>
              </a:xfrm>
              <a:prstGeom prst="rect">
                <a:avLst/>
              </a:prstGeom>
              <a:noFill/>
            </p:spPr>
            <p:txBody>
              <a:bodyPr wrap="square" lIns="0" rIns="0" rtlCol="0">
                <a:spAutoFit/>
              </a:bodyPr>
              <a:lstStyle/>
              <a:p>
                <a:pPr algn="ctr"/>
                <a:r>
                  <a:rPr lang="en-US" sz="800" b="1" dirty="0" smtClean="0"/>
                  <a:t>local interneuron</a:t>
                </a:r>
                <a:endParaRPr lang="en-GB" sz="800" b="1" dirty="0"/>
              </a:p>
            </p:txBody>
          </p:sp>
          <p:sp>
            <p:nvSpPr>
              <p:cNvPr id="507" name="TextBox 506"/>
              <p:cNvSpPr txBox="1"/>
              <p:nvPr/>
            </p:nvSpPr>
            <p:spPr>
              <a:xfrm>
                <a:off x="6098516" y="5402491"/>
                <a:ext cx="822960" cy="215444"/>
              </a:xfrm>
              <a:prstGeom prst="rect">
                <a:avLst/>
              </a:prstGeom>
              <a:noFill/>
            </p:spPr>
            <p:txBody>
              <a:bodyPr wrap="square" lIns="0" rIns="0" rtlCol="0">
                <a:spAutoFit/>
              </a:bodyPr>
              <a:lstStyle/>
              <a:p>
                <a:pPr algn="ctr"/>
                <a:r>
                  <a:rPr lang="en-US" sz="800" b="1" dirty="0" smtClean="0"/>
                  <a:t>projection neuron</a:t>
                </a:r>
                <a:endParaRPr lang="en-GB" sz="800" b="1" dirty="0"/>
              </a:p>
            </p:txBody>
          </p:sp>
          <p:sp>
            <p:nvSpPr>
              <p:cNvPr id="508" name="TextBox 507"/>
              <p:cNvSpPr txBox="1"/>
              <p:nvPr/>
            </p:nvSpPr>
            <p:spPr>
              <a:xfrm>
                <a:off x="1873190" y="5402491"/>
                <a:ext cx="457200" cy="215444"/>
              </a:xfrm>
              <a:prstGeom prst="rect">
                <a:avLst/>
              </a:prstGeom>
              <a:noFill/>
            </p:spPr>
            <p:txBody>
              <a:bodyPr wrap="square" lIns="0" rIns="0" rtlCol="0">
                <a:spAutoFit/>
              </a:bodyPr>
              <a:lstStyle/>
              <a:p>
                <a:pPr algn="ctr"/>
                <a:r>
                  <a:rPr lang="hu-HU" sz="800" b="1" dirty="0" smtClean="0"/>
                  <a:t>mass </a:t>
                </a:r>
                <a:r>
                  <a:rPr lang="en-US" sz="800" b="1" dirty="0" smtClean="0"/>
                  <a:t>flow</a:t>
                </a:r>
                <a:endParaRPr lang="en-GB" sz="800" b="1" dirty="0"/>
              </a:p>
            </p:txBody>
          </p:sp>
          <p:sp>
            <p:nvSpPr>
              <p:cNvPr id="509" name="TextBox 508"/>
              <p:cNvSpPr txBox="1"/>
              <p:nvPr/>
            </p:nvSpPr>
            <p:spPr>
              <a:xfrm>
                <a:off x="7391400" y="5400485"/>
                <a:ext cx="365760" cy="219456"/>
              </a:xfrm>
              <a:prstGeom prst="rect">
                <a:avLst/>
              </a:prstGeom>
              <a:noFill/>
            </p:spPr>
            <p:txBody>
              <a:bodyPr wrap="square" lIns="0" rIns="0" rtlCol="0">
                <a:spAutoFit/>
              </a:bodyPr>
              <a:lstStyle/>
              <a:p>
                <a:pPr algn="ctr"/>
                <a:r>
                  <a:rPr lang="en-US" sz="800" b="1" dirty="0" smtClean="0"/>
                  <a:t>synapse</a:t>
                </a:r>
                <a:endParaRPr lang="en-GB" sz="800" b="1" dirty="0"/>
              </a:p>
            </p:txBody>
          </p:sp>
        </p:grpSp>
      </p:grpSp>
      <p:sp>
        <p:nvSpPr>
          <p:cNvPr id="539" name="TextBox 538"/>
          <p:cNvSpPr txBox="1"/>
          <p:nvPr/>
        </p:nvSpPr>
        <p:spPr>
          <a:xfrm>
            <a:off x="10891515" y="10099006"/>
            <a:ext cx="9432756" cy="923330"/>
          </a:xfrm>
          <a:prstGeom prst="rect">
            <a:avLst/>
          </a:prstGeom>
          <a:noFill/>
        </p:spPr>
        <p:txBody>
          <a:bodyPr wrap="square">
            <a:spAutoFit/>
          </a:bodyPr>
          <a:lstStyle/>
          <a:p>
            <a:pPr algn="ctr" defTabSz="4176431" fontAlgn="auto">
              <a:spcBef>
                <a:spcPts val="0"/>
              </a:spcBef>
              <a:spcAft>
                <a:spcPts val="0"/>
              </a:spcAft>
              <a:defRPr/>
            </a:pPr>
            <a:r>
              <a:rPr lang="en-US" sz="5400" dirty="0" smtClean="0">
                <a:ln>
                  <a:solidFill>
                    <a:schemeClr val="tx1"/>
                  </a:solidFill>
                </a:ln>
                <a:solidFill>
                  <a:schemeClr val="accent2"/>
                </a:solidFill>
                <a:latin typeface="+mn-lt"/>
              </a:rPr>
              <a:t>Sensor design</a:t>
            </a:r>
            <a:endParaRPr lang="en-GB" sz="5400" dirty="0">
              <a:ln>
                <a:solidFill>
                  <a:schemeClr val="tx1"/>
                </a:solidFill>
              </a:ln>
              <a:solidFill>
                <a:schemeClr val="accent2"/>
              </a:solidFill>
              <a:latin typeface="+mn-lt"/>
            </a:endParaRPr>
          </a:p>
        </p:txBody>
      </p:sp>
      <p:sp>
        <p:nvSpPr>
          <p:cNvPr id="544" name="TextBox 543"/>
          <p:cNvSpPr txBox="1"/>
          <p:nvPr/>
        </p:nvSpPr>
        <p:spPr>
          <a:xfrm>
            <a:off x="20684603" y="10099006"/>
            <a:ext cx="9052560" cy="923330"/>
          </a:xfrm>
          <a:prstGeom prst="rect">
            <a:avLst/>
          </a:prstGeom>
          <a:noFill/>
        </p:spPr>
        <p:txBody>
          <a:bodyPr>
            <a:spAutoFit/>
          </a:bodyPr>
          <a:lstStyle/>
          <a:p>
            <a:pPr algn="ctr" defTabSz="4176431" fontAlgn="auto">
              <a:spcBef>
                <a:spcPts val="0"/>
              </a:spcBef>
              <a:spcAft>
                <a:spcPts val="0"/>
              </a:spcAft>
              <a:defRPr/>
            </a:pPr>
            <a:r>
              <a:rPr lang="en-US" sz="5400" dirty="0" smtClean="0">
                <a:ln>
                  <a:solidFill>
                    <a:schemeClr val="tx1"/>
                  </a:solidFill>
                </a:ln>
                <a:solidFill>
                  <a:schemeClr val="accent2"/>
                </a:solidFill>
                <a:latin typeface="+mn-lt"/>
              </a:rPr>
              <a:t>Sensor interface circuitry</a:t>
            </a:r>
            <a:endParaRPr lang="en-GB" sz="5400" dirty="0">
              <a:ln>
                <a:solidFill>
                  <a:schemeClr val="tx1"/>
                </a:solidFill>
              </a:ln>
              <a:solidFill>
                <a:schemeClr val="accent2"/>
              </a:solidFill>
              <a:latin typeface="+mn-lt"/>
            </a:endParaRPr>
          </a:p>
        </p:txBody>
      </p:sp>
      <p:sp>
        <p:nvSpPr>
          <p:cNvPr id="3" name="Rectangle 39"/>
          <p:cNvSpPr>
            <a:spLocks noChangeArrowheads="1"/>
          </p:cNvSpPr>
          <p:nvPr/>
        </p:nvSpPr>
        <p:spPr bwMode="auto">
          <a:xfrm>
            <a:off x="0" y="0"/>
            <a:ext cx="3027997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grpSp>
        <p:nvGrpSpPr>
          <p:cNvPr id="1053" name="Group 29"/>
          <p:cNvGrpSpPr>
            <a:grpSpLocks noChangeAspect="1"/>
          </p:cNvGrpSpPr>
          <p:nvPr/>
        </p:nvGrpSpPr>
        <p:grpSpPr bwMode="auto">
          <a:xfrm>
            <a:off x="10795371" y="30904168"/>
            <a:ext cx="9601200" cy="2885470"/>
            <a:chOff x="1080" y="1080"/>
            <a:chExt cx="9401" cy="2826"/>
          </a:xfrm>
        </p:grpSpPr>
        <p:sp>
          <p:nvSpPr>
            <p:cNvPr id="1062" name="AutoShape 38"/>
            <p:cNvSpPr>
              <a:spLocks noChangeAspect="1" noChangeArrowheads="1" noTextEdit="1"/>
            </p:cNvSpPr>
            <p:nvPr/>
          </p:nvSpPr>
          <p:spPr bwMode="auto">
            <a:xfrm>
              <a:off x="1080" y="1080"/>
              <a:ext cx="9401" cy="2826"/>
            </a:xfrm>
            <a:prstGeom prst="rect">
              <a:avLst/>
            </a:prstGeom>
            <a:noFill/>
          </p:spPr>
          <p:txBody>
            <a:bodyPr vert="horz" wrap="square" lIns="91440" tIns="45720" rIns="91440" bIns="45720" numCol="1" anchor="t" anchorCtr="0" compatLnSpc="1">
              <a:prstTxWarp prst="textNoShape">
                <a:avLst/>
              </a:prstTxWarp>
            </a:bodyPr>
            <a:lstStyle/>
            <a:p>
              <a:endParaRPr lang="en-GB"/>
            </a:p>
          </p:txBody>
        </p:sp>
        <p:pic>
          <p:nvPicPr>
            <p:cNvPr id="1061" name="Picture 37"/>
            <p:cNvPicPr>
              <a:picLocks noChangeAspect="1" noChangeArrowheads="1"/>
            </p:cNvPicPr>
            <p:nvPr/>
          </p:nvPicPr>
          <p:blipFill>
            <a:blip r:embed="rId11" cstate="print"/>
            <a:srcRect/>
            <a:stretch>
              <a:fillRect/>
            </a:stretch>
          </p:blipFill>
          <p:spPr bwMode="auto">
            <a:xfrm>
              <a:off x="1080" y="1093"/>
              <a:ext cx="6397" cy="2813"/>
            </a:xfrm>
            <a:prstGeom prst="rect">
              <a:avLst/>
            </a:prstGeom>
            <a:noFill/>
          </p:spPr>
        </p:pic>
        <p:pic>
          <p:nvPicPr>
            <p:cNvPr id="1060" name="Picture 36"/>
            <p:cNvPicPr>
              <a:picLocks noChangeAspect="1" noChangeArrowheads="1"/>
            </p:cNvPicPr>
            <p:nvPr/>
          </p:nvPicPr>
          <p:blipFill>
            <a:blip r:embed="rId12" cstate="print"/>
            <a:srcRect/>
            <a:stretch>
              <a:fillRect/>
            </a:stretch>
          </p:blipFill>
          <p:spPr bwMode="auto">
            <a:xfrm>
              <a:off x="7399" y="1093"/>
              <a:ext cx="3082" cy="2813"/>
            </a:xfrm>
            <a:prstGeom prst="rect">
              <a:avLst/>
            </a:prstGeom>
            <a:noFill/>
          </p:spPr>
        </p:pic>
        <p:sp>
          <p:nvSpPr>
            <p:cNvPr id="1059" name="Text Box 35"/>
            <p:cNvSpPr txBox="1">
              <a:spLocks noChangeArrowheads="1"/>
            </p:cNvSpPr>
            <p:nvPr/>
          </p:nvSpPr>
          <p:spPr bwMode="auto">
            <a:xfrm>
              <a:off x="3457" y="3454"/>
              <a:ext cx="630" cy="230"/>
            </a:xfrm>
            <a:prstGeom prst="rect">
              <a:avLst/>
            </a:prstGeom>
            <a:noFill/>
            <a:ln w="9525">
              <a:noFill/>
              <a:miter lim="800000"/>
              <a:headEnd/>
              <a:tailEnd/>
            </a:ln>
          </p:spPr>
          <p:txBody>
            <a:bodyPr vert="horz" wrap="non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pitchFamily="34" charset="0"/>
                  <a:ea typeface="Times New Roman" pitchFamily="18" charset="0"/>
                </a:rPr>
                <a:t>200 μm</a:t>
              </a:r>
              <a:endParaRPr kumimoji="0" lang="en-US" sz="1800" b="0" i="0" u="none" strike="noStrike" cap="none" normalizeH="0" baseline="0" smtClean="0">
                <a:ln>
                  <a:noFill/>
                </a:ln>
                <a:solidFill>
                  <a:schemeClr val="tx1"/>
                </a:solidFill>
                <a:effectLst/>
                <a:latin typeface="Arial" pitchFamily="34" charset="0"/>
              </a:endParaRPr>
            </a:p>
          </p:txBody>
        </p:sp>
        <p:sp>
          <p:nvSpPr>
            <p:cNvPr id="1058" name="Rectangle 34"/>
            <p:cNvSpPr>
              <a:spLocks noChangeArrowheads="1"/>
            </p:cNvSpPr>
            <p:nvPr/>
          </p:nvSpPr>
          <p:spPr bwMode="auto">
            <a:xfrm>
              <a:off x="3617" y="3736"/>
              <a:ext cx="252" cy="71"/>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1057" name="Text Box 33"/>
            <p:cNvSpPr txBox="1">
              <a:spLocks noChangeArrowheads="1"/>
            </p:cNvSpPr>
            <p:nvPr/>
          </p:nvSpPr>
          <p:spPr bwMode="auto">
            <a:xfrm>
              <a:off x="6797" y="3454"/>
              <a:ext cx="530" cy="230"/>
            </a:xfrm>
            <a:prstGeom prst="rect">
              <a:avLst/>
            </a:prstGeom>
            <a:noFill/>
            <a:ln w="9525">
              <a:noFill/>
              <a:miter lim="800000"/>
              <a:headEnd/>
              <a:tailEnd/>
            </a:ln>
          </p:spPr>
          <p:txBody>
            <a:bodyPr vert="horz" wrap="non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pitchFamily="34" charset="0"/>
                  <a:ea typeface="Times New Roman" pitchFamily="18" charset="0"/>
                </a:rPr>
                <a:t>20 μm</a:t>
              </a:r>
              <a:endParaRPr kumimoji="0" lang="en-US" sz="1800" b="0" i="0" u="none" strike="noStrike" cap="none" normalizeH="0" baseline="0" smtClean="0">
                <a:ln>
                  <a:noFill/>
                </a:ln>
                <a:solidFill>
                  <a:schemeClr val="tx1"/>
                </a:solidFill>
                <a:effectLst/>
                <a:latin typeface="Arial" pitchFamily="34" charset="0"/>
              </a:endParaRPr>
            </a:p>
          </p:txBody>
        </p:sp>
        <p:sp>
          <p:nvSpPr>
            <p:cNvPr id="1056" name="Rectangle 32"/>
            <p:cNvSpPr>
              <a:spLocks noChangeArrowheads="1"/>
            </p:cNvSpPr>
            <p:nvPr/>
          </p:nvSpPr>
          <p:spPr bwMode="auto">
            <a:xfrm>
              <a:off x="6880" y="3736"/>
              <a:ext cx="346" cy="71"/>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4" name="Text Box 31"/>
            <p:cNvSpPr txBox="1">
              <a:spLocks noChangeArrowheads="1"/>
            </p:cNvSpPr>
            <p:nvPr/>
          </p:nvSpPr>
          <p:spPr bwMode="auto">
            <a:xfrm>
              <a:off x="9748" y="3453"/>
              <a:ext cx="570" cy="225"/>
            </a:xfrm>
            <a:prstGeom prst="rect">
              <a:avLst/>
            </a:prstGeom>
            <a:noFill/>
            <a:ln w="9525">
              <a:noFill/>
              <a:miter lim="800000"/>
              <a:headEnd/>
              <a:tailEnd/>
            </a:ln>
          </p:spPr>
          <p:txBody>
            <a:bodyPr vert="horz" wrap="non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pitchFamily="34" charset="0"/>
                  <a:ea typeface="Times New Roman" pitchFamily="18" charset="0"/>
                </a:rPr>
                <a:t>2.5 μm</a:t>
              </a:r>
              <a:endParaRPr kumimoji="0" lang="en-US" sz="1800" b="0" i="0" u="none" strike="noStrike" cap="none" normalizeH="0" baseline="0" smtClean="0">
                <a:ln>
                  <a:noFill/>
                </a:ln>
                <a:solidFill>
                  <a:schemeClr val="tx1"/>
                </a:solidFill>
                <a:effectLst/>
                <a:latin typeface="Arial" pitchFamily="34" charset="0"/>
              </a:endParaRPr>
            </a:p>
          </p:txBody>
        </p:sp>
        <p:sp>
          <p:nvSpPr>
            <p:cNvPr id="1054" name="Rectangle 30"/>
            <p:cNvSpPr>
              <a:spLocks noChangeArrowheads="1"/>
            </p:cNvSpPr>
            <p:nvPr/>
          </p:nvSpPr>
          <p:spPr bwMode="auto">
            <a:xfrm rot="5400000">
              <a:off x="10007" y="3635"/>
              <a:ext cx="71" cy="274"/>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grpSp>
      <p:pic>
        <p:nvPicPr>
          <p:cNvPr id="5" name="Picture 43"/>
          <p:cNvPicPr>
            <a:picLocks noChangeAspect="1" noChangeArrowheads="1"/>
          </p:cNvPicPr>
          <p:nvPr/>
        </p:nvPicPr>
        <p:blipFill>
          <a:blip r:embed="rId13" cstate="print"/>
          <a:srcRect/>
          <a:stretch>
            <a:fillRect/>
          </a:stretch>
        </p:blipFill>
        <p:spPr bwMode="auto">
          <a:xfrm>
            <a:off x="10891515" y="35157790"/>
            <a:ext cx="9418320" cy="4083226"/>
          </a:xfrm>
          <a:prstGeom prst="rect">
            <a:avLst/>
          </a:prstGeom>
          <a:noFill/>
        </p:spPr>
      </p:pic>
      <p:grpSp>
        <p:nvGrpSpPr>
          <p:cNvPr id="851" name="Group 850"/>
          <p:cNvGrpSpPr>
            <a:grpSpLocks noChangeAspect="1"/>
          </p:cNvGrpSpPr>
          <p:nvPr/>
        </p:nvGrpSpPr>
        <p:grpSpPr>
          <a:xfrm>
            <a:off x="1750963" y="33824604"/>
            <a:ext cx="7772400" cy="2341298"/>
            <a:chOff x="2256367" y="3069196"/>
            <a:chExt cx="6506633" cy="1960004"/>
          </a:xfrm>
        </p:grpSpPr>
        <p:pic>
          <p:nvPicPr>
            <p:cNvPr id="852" name="Picture 325"/>
            <p:cNvPicPr>
              <a:picLocks noChangeAspect="1" noChangeArrowheads="1"/>
            </p:cNvPicPr>
            <p:nvPr/>
          </p:nvPicPr>
          <p:blipFill>
            <a:blip r:embed="rId14" cstate="print"/>
            <a:srcRect t="19297" r="3636" b="19407"/>
            <a:stretch>
              <a:fillRect/>
            </a:stretch>
          </p:blipFill>
          <p:spPr bwMode="auto">
            <a:xfrm>
              <a:off x="2256367" y="3429000"/>
              <a:ext cx="6506633" cy="1600200"/>
            </a:xfrm>
            <a:prstGeom prst="rect">
              <a:avLst/>
            </a:prstGeom>
            <a:noFill/>
            <a:ln w="9525">
              <a:noFill/>
              <a:miter lim="800000"/>
              <a:headEnd/>
              <a:tailEnd/>
            </a:ln>
          </p:spPr>
        </p:pic>
        <p:sp>
          <p:nvSpPr>
            <p:cNvPr id="853" name="Text Box 292"/>
            <p:cNvSpPr txBox="1">
              <a:spLocks noChangeArrowheads="1"/>
            </p:cNvSpPr>
            <p:nvPr/>
          </p:nvSpPr>
          <p:spPr bwMode="auto">
            <a:xfrm>
              <a:off x="5939365" y="3069196"/>
              <a:ext cx="1756833" cy="338554"/>
            </a:xfrm>
            <a:prstGeom prst="rect">
              <a:avLst/>
            </a:prstGeom>
            <a:noFill/>
            <a:ln w="9525">
              <a:noFill/>
              <a:miter lim="800000"/>
              <a:headEnd/>
              <a:tailEnd/>
            </a:ln>
          </p:spPr>
          <p:txBody>
            <a:bodyPr wrap="square">
              <a:spAutoFit/>
            </a:bodyPr>
            <a:lstStyle/>
            <a:p>
              <a:pPr algn="l"/>
              <a:r>
                <a:rPr lang="en-US" sz="1600" dirty="0" smtClean="0"/>
                <a:t>Metal </a:t>
              </a:r>
              <a:r>
                <a:rPr lang="en-US" sz="1600" dirty="0"/>
                <a:t>electrode</a:t>
              </a:r>
            </a:p>
          </p:txBody>
        </p:sp>
        <p:sp>
          <p:nvSpPr>
            <p:cNvPr id="854" name="Text Box 293"/>
            <p:cNvSpPr txBox="1">
              <a:spLocks noChangeArrowheads="1"/>
            </p:cNvSpPr>
            <p:nvPr/>
          </p:nvSpPr>
          <p:spPr bwMode="auto">
            <a:xfrm>
              <a:off x="3429000" y="3135868"/>
              <a:ext cx="1621367" cy="338554"/>
            </a:xfrm>
            <a:prstGeom prst="rect">
              <a:avLst/>
            </a:prstGeom>
            <a:noFill/>
            <a:ln w="9525">
              <a:noFill/>
              <a:miter lim="800000"/>
              <a:headEnd/>
              <a:tailEnd/>
            </a:ln>
          </p:spPr>
          <p:txBody>
            <a:bodyPr wrap="square">
              <a:spAutoFit/>
            </a:bodyPr>
            <a:lstStyle/>
            <a:p>
              <a:r>
                <a:rPr lang="en-US" sz="1600" dirty="0" smtClean="0"/>
                <a:t>IDT spacing</a:t>
              </a:r>
              <a:endParaRPr lang="en-US" sz="1600" dirty="0"/>
            </a:p>
          </p:txBody>
        </p:sp>
        <p:sp>
          <p:nvSpPr>
            <p:cNvPr id="855" name="Text Box 297"/>
            <p:cNvSpPr txBox="1">
              <a:spLocks noChangeArrowheads="1"/>
            </p:cNvSpPr>
            <p:nvPr/>
          </p:nvSpPr>
          <p:spPr bwMode="auto">
            <a:xfrm>
              <a:off x="7330722" y="4362626"/>
              <a:ext cx="1230409" cy="584775"/>
            </a:xfrm>
            <a:prstGeom prst="rect">
              <a:avLst/>
            </a:prstGeom>
            <a:noFill/>
            <a:ln w="9525">
              <a:noFill/>
              <a:miter lim="800000"/>
              <a:headEnd/>
              <a:tailEnd/>
            </a:ln>
          </p:spPr>
          <p:txBody>
            <a:bodyPr wrap="square" lIns="0" rIns="0">
              <a:spAutoFit/>
            </a:bodyPr>
            <a:lstStyle/>
            <a:p>
              <a:pPr algn="ctr"/>
              <a:r>
                <a:rPr lang="en-US" sz="1600" dirty="0" smtClean="0"/>
                <a:t>Piezoelectric substrate</a:t>
              </a:r>
              <a:endParaRPr lang="en-US" sz="1600" dirty="0"/>
            </a:p>
          </p:txBody>
        </p:sp>
        <p:sp>
          <p:nvSpPr>
            <p:cNvPr id="856" name="Line 314"/>
            <p:cNvSpPr>
              <a:spLocks noChangeShapeType="1"/>
            </p:cNvSpPr>
            <p:nvPr/>
          </p:nvSpPr>
          <p:spPr bwMode="auto">
            <a:xfrm>
              <a:off x="4343400" y="3536687"/>
              <a:ext cx="368300" cy="2380"/>
            </a:xfrm>
            <a:prstGeom prst="line">
              <a:avLst/>
            </a:prstGeom>
            <a:noFill/>
            <a:ln w="25400">
              <a:solidFill>
                <a:srgbClr val="000000"/>
              </a:solidFill>
              <a:round/>
              <a:headEnd type="triangle" w="med" len="med"/>
              <a:tailEnd type="triangle" w="med" len="med"/>
            </a:ln>
          </p:spPr>
          <p:txBody>
            <a:bodyPr/>
            <a:lstStyle/>
            <a:p>
              <a:endParaRPr lang="en-GB"/>
            </a:p>
          </p:txBody>
        </p:sp>
        <p:cxnSp>
          <p:nvCxnSpPr>
            <p:cNvPr id="857" name="Straight Connector 856"/>
            <p:cNvCxnSpPr/>
            <p:nvPr/>
          </p:nvCxnSpPr>
          <p:spPr bwMode="auto">
            <a:xfrm rot="5400000">
              <a:off x="6572930" y="3410220"/>
              <a:ext cx="153222" cy="63086"/>
            </a:xfrm>
            <a:prstGeom prst="line">
              <a:avLst/>
            </a:prstGeom>
            <a:solidFill>
              <a:schemeClr val="accent1"/>
            </a:solidFill>
            <a:ln w="25400" cap="flat" cmpd="sng" algn="ctr">
              <a:solidFill>
                <a:schemeClr val="tx1"/>
              </a:solidFill>
              <a:prstDash val="solid"/>
              <a:round/>
              <a:headEnd type="none" w="med" len="med"/>
              <a:tailEnd type="none" w="med" len="med"/>
            </a:ln>
            <a:effectLst/>
          </p:spPr>
        </p:cxnSp>
        <p:sp>
          <p:nvSpPr>
            <p:cNvPr id="858" name="Text Box 293"/>
            <p:cNvSpPr txBox="1">
              <a:spLocks noChangeArrowheads="1"/>
            </p:cNvSpPr>
            <p:nvPr/>
          </p:nvSpPr>
          <p:spPr bwMode="auto">
            <a:xfrm>
              <a:off x="4537781" y="4608894"/>
              <a:ext cx="1669627" cy="347104"/>
            </a:xfrm>
            <a:prstGeom prst="rect">
              <a:avLst/>
            </a:prstGeom>
            <a:noFill/>
            <a:ln w="9525">
              <a:noFill/>
              <a:miter lim="800000"/>
              <a:headEnd/>
              <a:tailEnd/>
            </a:ln>
          </p:spPr>
          <p:txBody>
            <a:bodyPr wrap="square">
              <a:spAutoFit/>
            </a:bodyPr>
            <a:lstStyle/>
            <a:p>
              <a:r>
                <a:rPr lang="en-US" sz="1600" dirty="0" smtClean="0"/>
                <a:t>wavelength</a:t>
              </a:r>
              <a:endParaRPr lang="en-US" sz="1600" dirty="0"/>
            </a:p>
          </p:txBody>
        </p:sp>
        <p:cxnSp>
          <p:nvCxnSpPr>
            <p:cNvPr id="859" name="Straight Arrow Connector 858"/>
            <p:cNvCxnSpPr/>
            <p:nvPr/>
          </p:nvCxnSpPr>
          <p:spPr bwMode="auto">
            <a:xfrm>
              <a:off x="5003110" y="4643967"/>
              <a:ext cx="685800" cy="0"/>
            </a:xfrm>
            <a:prstGeom prst="straightConnector1">
              <a:avLst/>
            </a:prstGeom>
            <a:solidFill>
              <a:schemeClr val="accent1"/>
            </a:solidFill>
            <a:ln w="25400" cap="flat" cmpd="sng" algn="ctr">
              <a:solidFill>
                <a:schemeClr val="tx1"/>
              </a:solidFill>
              <a:prstDash val="solid"/>
              <a:round/>
              <a:headEnd type="triangle" w="med" len="med"/>
              <a:tailEnd type="triangle" w="med" len="med"/>
            </a:ln>
            <a:effectLst/>
          </p:spPr>
        </p:cxnSp>
      </p:grpSp>
      <p:sp>
        <p:nvSpPr>
          <p:cNvPr id="896" name="Rectangle 895"/>
          <p:cNvSpPr/>
          <p:nvPr/>
        </p:nvSpPr>
        <p:spPr>
          <a:xfrm>
            <a:off x="528638" y="10912574"/>
            <a:ext cx="9966325" cy="4154984"/>
          </a:xfrm>
          <a:prstGeom prst="rect">
            <a:avLst/>
          </a:prstGeom>
        </p:spPr>
        <p:txBody>
          <a:bodyPr lIns="182880" rIns="182880">
            <a:spAutoFit/>
          </a:bodyPr>
          <a:lstStyle/>
          <a:p>
            <a:pPr algn="just" defTabSz="4176431" fontAlgn="auto">
              <a:spcBef>
                <a:spcPts val="0"/>
              </a:spcBef>
              <a:spcAft>
                <a:spcPts val="0"/>
              </a:spcAft>
              <a:defRPr/>
            </a:pPr>
            <a:r>
              <a:rPr lang="en-GB" sz="2400" dirty="0">
                <a:latin typeface="+mn-lt"/>
              </a:rPr>
              <a:t>Pheromone mediated chemical communication in insects provides the key form of information exchange between individuals and the chemical cues often have associated behavioural changes via the neuroendocrine function. These semiochemicals are complex and diverse as most species rely upon a number of different compounds to convey specific information. This complex form of information exchange in invertebrates, mediated by chemicals, represents an unexplored form of communication and labelling technology that is yet to be exploited. The objective of our study was to:</a:t>
            </a:r>
          </a:p>
          <a:p>
            <a:pPr marL="365760" indent="-365760" algn="just" defTabSz="4176431" fontAlgn="auto">
              <a:spcBef>
                <a:spcPts val="0"/>
              </a:spcBef>
              <a:spcAft>
                <a:spcPts val="0"/>
              </a:spcAft>
              <a:buFont typeface="Wingdings 2" pitchFamily="18" charset="2"/>
              <a:buChar char=""/>
              <a:defRPr/>
            </a:pPr>
            <a:r>
              <a:rPr lang="en-GB" sz="2400" dirty="0">
                <a:latin typeface="+mn-lt"/>
              </a:rPr>
              <a:t>Engineer biosynthetic components for chemical signal generation and detection based on </a:t>
            </a:r>
            <a:r>
              <a:rPr lang="en-GB" sz="2400" dirty="0" smtClean="0">
                <a:latin typeface="+mn-lt"/>
              </a:rPr>
              <a:t>insects’ pheromone </a:t>
            </a:r>
            <a:r>
              <a:rPr lang="en-GB" sz="2400" dirty="0">
                <a:latin typeface="+mn-lt"/>
              </a:rPr>
              <a:t>production and sensing </a:t>
            </a:r>
            <a:r>
              <a:rPr lang="en-GB" sz="2400" dirty="0" smtClean="0">
                <a:latin typeface="+mn-lt"/>
              </a:rPr>
              <a:t>pathways.</a:t>
            </a:r>
            <a:endParaRPr lang="en-GB" sz="2400" dirty="0">
              <a:latin typeface="+mn-lt"/>
            </a:endParaRPr>
          </a:p>
          <a:p>
            <a:pPr marL="365760" indent="-365760" algn="just" defTabSz="4176431" fontAlgn="auto">
              <a:spcBef>
                <a:spcPts val="0"/>
              </a:spcBef>
              <a:spcAft>
                <a:spcPts val="0"/>
              </a:spcAft>
              <a:buFont typeface="Wingdings 2" pitchFamily="18" charset="2"/>
              <a:buChar char=""/>
              <a:defRPr/>
            </a:pPr>
            <a:r>
              <a:rPr lang="en-US" sz="2400" dirty="0">
                <a:latin typeface="+mn-lt"/>
              </a:rPr>
              <a:t>Integrate these biosynthetic modules into a communication </a:t>
            </a:r>
            <a:r>
              <a:rPr lang="en-US" sz="2400" dirty="0" smtClean="0">
                <a:latin typeface="+mn-lt"/>
              </a:rPr>
              <a:t>system.</a:t>
            </a:r>
            <a:endParaRPr lang="en-GB" sz="2400" dirty="0">
              <a:latin typeface="+mn-lt"/>
            </a:endParaRPr>
          </a:p>
        </p:txBody>
      </p:sp>
      <p:sp>
        <p:nvSpPr>
          <p:cNvPr id="898" name="TextBox 897"/>
          <p:cNvSpPr txBox="1"/>
          <p:nvPr/>
        </p:nvSpPr>
        <p:spPr>
          <a:xfrm>
            <a:off x="522363" y="26228798"/>
            <a:ext cx="9966960" cy="830997"/>
          </a:xfrm>
          <a:prstGeom prst="rect">
            <a:avLst/>
          </a:prstGeom>
          <a:noFill/>
        </p:spPr>
        <p:txBody>
          <a:bodyPr wrap="square" rtlCol="0">
            <a:spAutoFit/>
          </a:bodyPr>
          <a:lstStyle/>
          <a:p>
            <a:r>
              <a:rPr lang="en-GB" sz="2400" b="1" i="1" dirty="0" smtClean="0">
                <a:latin typeface="+mn-lt"/>
              </a:rPr>
              <a:t>Figure 2. Block diagram of the proposed </a:t>
            </a:r>
            <a:r>
              <a:rPr lang="en-GB" sz="2400" b="1" i="1" dirty="0" smtClean="0">
                <a:latin typeface="+mn-lt"/>
              </a:rPr>
              <a:t>engineering implementation of the Infochemical </a:t>
            </a:r>
            <a:r>
              <a:rPr lang="en-GB" sz="2400" b="1" i="1" dirty="0" smtClean="0">
                <a:latin typeface="+mn-lt"/>
              </a:rPr>
              <a:t>Communication </a:t>
            </a:r>
            <a:r>
              <a:rPr lang="en-GB" sz="2400" b="1" i="1" dirty="0" smtClean="0">
                <a:latin typeface="+mn-lt"/>
              </a:rPr>
              <a:t>System.</a:t>
            </a:r>
            <a:endParaRPr lang="en-GB" sz="2400" b="1" i="1" dirty="0">
              <a:latin typeface="+mn-lt"/>
            </a:endParaRPr>
          </a:p>
        </p:txBody>
      </p:sp>
      <p:sp>
        <p:nvSpPr>
          <p:cNvPr id="899" name="TextBox 109"/>
          <p:cNvSpPr txBox="1">
            <a:spLocks noChangeArrowheads="1"/>
          </p:cNvSpPr>
          <p:nvPr/>
        </p:nvSpPr>
        <p:spPr bwMode="auto">
          <a:xfrm>
            <a:off x="523875" y="18595950"/>
            <a:ext cx="9966325" cy="3046988"/>
          </a:xfrm>
          <a:prstGeom prst="rect">
            <a:avLst/>
          </a:prstGeom>
          <a:noFill/>
          <a:ln w="9525">
            <a:noFill/>
            <a:miter lim="800000"/>
            <a:headEnd/>
            <a:tailEnd/>
          </a:ln>
        </p:spPr>
        <p:txBody>
          <a:bodyPr lIns="182880" rIns="182880">
            <a:spAutoFit/>
          </a:bodyPr>
          <a:lstStyle/>
          <a:p>
            <a:pPr algn="just"/>
            <a:r>
              <a:rPr lang="en-GB" sz="2400" b="1" i="1" dirty="0">
                <a:latin typeface="Calibri" pitchFamily="34" charset="0"/>
              </a:rPr>
              <a:t>Figure 1. </a:t>
            </a:r>
            <a:r>
              <a:rPr lang="en-GB" sz="2400" b="1" i="1" dirty="0" smtClean="0">
                <a:latin typeface="Calibri" pitchFamily="34" charset="0"/>
              </a:rPr>
              <a:t>Biosynthetic </a:t>
            </a:r>
            <a:r>
              <a:rPr lang="en-GB" sz="2400" b="1" i="1" dirty="0">
                <a:latin typeface="Calibri" pitchFamily="34" charset="0"/>
              </a:rPr>
              <a:t>modules forming an infochemical communication system. The chemoemitter exploits several subunits to produce infochemicals based </a:t>
            </a:r>
            <a:r>
              <a:rPr lang="en-GB" sz="2400" b="1" i="1" dirty="0" smtClean="0">
                <a:latin typeface="Calibri" pitchFamily="34" charset="0"/>
              </a:rPr>
              <a:t>on the enzymatic </a:t>
            </a:r>
            <a:r>
              <a:rPr lang="en-GB" sz="2400" b="1" i="1" dirty="0">
                <a:latin typeface="Calibri" pitchFamily="34" charset="0"/>
              </a:rPr>
              <a:t>activity within the exocrine system of a </a:t>
            </a:r>
            <a:r>
              <a:rPr lang="en-GB" sz="2400" b="1" i="1" dirty="0" smtClean="0">
                <a:latin typeface="Calibri" pitchFamily="34" charset="0"/>
              </a:rPr>
              <a:t>moth and a </a:t>
            </a:r>
            <a:r>
              <a:rPr lang="en-GB" sz="2400" b="1" i="1" dirty="0" err="1" smtClean="0">
                <a:latin typeface="Calibri" pitchFamily="34" charset="0"/>
              </a:rPr>
              <a:t>microevaporator</a:t>
            </a:r>
            <a:r>
              <a:rPr lang="en-GB" sz="2400" b="1" i="1" dirty="0" smtClean="0">
                <a:latin typeface="Calibri" pitchFamily="34" charset="0"/>
              </a:rPr>
              <a:t> or a nebulizer (</a:t>
            </a:r>
            <a:r>
              <a:rPr lang="en-GB" sz="2400" b="1" i="1" dirty="0">
                <a:latin typeface="Calibri" pitchFamily="34" charset="0"/>
              </a:rPr>
              <a:t>Q) releases </a:t>
            </a:r>
            <a:r>
              <a:rPr lang="en-GB" sz="2400" b="1" i="1" dirty="0" smtClean="0">
                <a:latin typeface="Calibri" pitchFamily="34" charset="0"/>
              </a:rPr>
              <a:t>the infochemical blend. </a:t>
            </a:r>
            <a:r>
              <a:rPr lang="en-GB" sz="2400" b="1" i="1" dirty="0">
                <a:latin typeface="Calibri" pitchFamily="34" charset="0"/>
              </a:rPr>
              <a:t>The chemoreceiver exploits </a:t>
            </a:r>
            <a:r>
              <a:rPr lang="en-GB" sz="2400" b="1" i="1" dirty="0" smtClean="0">
                <a:latin typeface="Calibri" pitchFamily="34" charset="0"/>
              </a:rPr>
              <a:t>transmembrane </a:t>
            </a:r>
            <a:r>
              <a:rPr lang="en-GB" sz="2400" b="1" i="1" dirty="0" smtClean="0">
                <a:latin typeface="Calibri" pitchFamily="34" charset="0"/>
              </a:rPr>
              <a:t>domain (TD) olfactory receptors, </a:t>
            </a:r>
            <a:r>
              <a:rPr lang="en-GB" sz="2400" b="1" i="1" dirty="0">
                <a:latin typeface="Calibri" pitchFamily="34" charset="0"/>
              </a:rPr>
              <a:t>which are transduced (T) using binding specific changes. Infochemical binding </a:t>
            </a:r>
            <a:r>
              <a:rPr lang="en-GB" sz="2400" b="1" i="1" dirty="0" smtClean="0">
                <a:latin typeface="Calibri" pitchFamily="34" charset="0"/>
              </a:rPr>
              <a:t>signals are </a:t>
            </a:r>
            <a:r>
              <a:rPr lang="en-GB" sz="2400" b="1" i="1" dirty="0">
                <a:latin typeface="Calibri" pitchFamily="34" charset="0"/>
              </a:rPr>
              <a:t>processed in a ratiometric neuronal model based on the antennal lobe of the same animal.</a:t>
            </a:r>
          </a:p>
        </p:txBody>
      </p:sp>
      <p:sp>
        <p:nvSpPr>
          <p:cNvPr id="900" name="TextBox 899"/>
          <p:cNvSpPr txBox="1"/>
          <p:nvPr/>
        </p:nvSpPr>
        <p:spPr>
          <a:xfrm>
            <a:off x="492507" y="21692294"/>
            <a:ext cx="9966960" cy="1200329"/>
          </a:xfrm>
          <a:prstGeom prst="rect">
            <a:avLst/>
          </a:prstGeom>
          <a:noFill/>
        </p:spPr>
        <p:txBody>
          <a:bodyPr wrap="square" rtlCol="0">
            <a:spAutoFit/>
          </a:bodyPr>
          <a:lstStyle/>
          <a:p>
            <a:pPr algn="just"/>
            <a:r>
              <a:rPr lang="en-GB" sz="2400" dirty="0" smtClean="0">
                <a:latin typeface="+mn-lt"/>
              </a:rPr>
              <a:t>For the chosen model biological system, each of these biological processes will be characterised and deployed in MEMS-based microreactors, novel biological </a:t>
            </a:r>
            <a:r>
              <a:rPr lang="en-GB" sz="2400" dirty="0" err="1" smtClean="0">
                <a:latin typeface="+mn-lt"/>
              </a:rPr>
              <a:t>microsensors</a:t>
            </a:r>
            <a:r>
              <a:rPr lang="en-GB" sz="2400" dirty="0" smtClean="0">
                <a:latin typeface="+mn-lt"/>
              </a:rPr>
              <a:t>, and artificial neuronal algorithms with VLSI implementation</a:t>
            </a:r>
            <a:r>
              <a:rPr lang="en-GB" sz="2400" dirty="0" smtClean="0">
                <a:latin typeface="+mn-lt"/>
              </a:rPr>
              <a:t>.</a:t>
            </a:r>
            <a:endParaRPr lang="en-GB" sz="2400" dirty="0">
              <a:latin typeface="+mn-lt"/>
            </a:endParaRPr>
          </a:p>
        </p:txBody>
      </p:sp>
      <p:sp>
        <p:nvSpPr>
          <p:cNvPr id="901" name="Text Box 8"/>
          <p:cNvSpPr txBox="1">
            <a:spLocks noChangeArrowheads="1"/>
          </p:cNvSpPr>
          <p:nvPr/>
        </p:nvSpPr>
        <p:spPr bwMode="auto">
          <a:xfrm>
            <a:off x="636523" y="39262246"/>
            <a:ext cx="9822944" cy="158417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1000"/>
              </a:spcAft>
              <a:buClrTx/>
              <a:buSzTx/>
              <a:buFontTx/>
              <a:buNone/>
              <a:tabLst/>
            </a:pPr>
            <a:r>
              <a:rPr kumimoji="0" lang="en-US" sz="2400" b="1" i="1" u="none" strike="noStrike" cap="none" normalizeH="0" baseline="0" dirty="0" smtClean="0">
                <a:ln>
                  <a:noFill/>
                </a:ln>
                <a:solidFill>
                  <a:schemeClr val="tx1"/>
                </a:solidFill>
                <a:effectLst/>
                <a:latin typeface="+mn-lt"/>
              </a:rPr>
              <a:t>Figure </a:t>
            </a:r>
            <a:r>
              <a:rPr kumimoji="0" lang="en-US" sz="2400" b="1" i="1" u="none" strike="noStrike" cap="none" normalizeH="0" baseline="0" dirty="0" smtClean="0">
                <a:ln>
                  <a:noFill/>
                </a:ln>
                <a:solidFill>
                  <a:schemeClr val="tx1"/>
                </a:solidFill>
                <a:effectLst/>
                <a:latin typeface="+mn-lt"/>
              </a:rPr>
              <a:t>3. The basic </a:t>
            </a:r>
            <a:r>
              <a:rPr kumimoji="0" lang="en-US" sz="2400" b="1" i="1" u="none" strike="noStrike" cap="none" normalizeH="0" baseline="0" dirty="0" smtClean="0">
                <a:ln>
                  <a:noFill/>
                </a:ln>
                <a:solidFill>
                  <a:schemeClr val="tx1"/>
                </a:solidFill>
                <a:effectLst/>
                <a:latin typeface="+mn-lt"/>
              </a:rPr>
              <a:t>principle of exciting surface acoustic waves by an interdigital transducer created by micro-patterned metal electrodes on a piezoelectric </a:t>
            </a:r>
            <a:r>
              <a:rPr kumimoji="0" lang="en-US" sz="2400" b="1" i="1" u="none" strike="noStrike" cap="none" normalizeH="0" baseline="0" dirty="0" smtClean="0">
                <a:ln>
                  <a:noFill/>
                </a:ln>
                <a:solidFill>
                  <a:schemeClr val="tx1"/>
                </a:solidFill>
                <a:effectLst/>
                <a:latin typeface="+mn-lt"/>
              </a:rPr>
              <a:t>substrate (top).  Schematic </a:t>
            </a:r>
            <a:r>
              <a:rPr kumimoji="0" lang="en-US" sz="2400" b="1" i="1" u="none" strike="noStrike" cap="none" normalizeH="0" baseline="0" dirty="0" smtClean="0">
                <a:ln>
                  <a:noFill/>
                </a:ln>
                <a:solidFill>
                  <a:schemeClr val="tx1"/>
                </a:solidFill>
                <a:effectLst/>
                <a:latin typeface="+mn-lt"/>
              </a:rPr>
              <a:t>diagram of a SAW sensor consisting of input and output </a:t>
            </a:r>
            <a:r>
              <a:rPr kumimoji="0" lang="en-US" sz="2400" b="1" i="1" u="none" strike="noStrike" cap="none" normalizeH="0" baseline="0" dirty="0" smtClean="0">
                <a:ln>
                  <a:noFill/>
                </a:ln>
                <a:solidFill>
                  <a:schemeClr val="tx1"/>
                </a:solidFill>
                <a:effectLst/>
                <a:latin typeface="+mn-lt"/>
              </a:rPr>
              <a:t>transducers</a:t>
            </a:r>
            <a:r>
              <a:rPr lang="en-US" sz="2400" b="1" i="1" dirty="0" smtClean="0">
                <a:latin typeface="+mn-lt"/>
              </a:rPr>
              <a:t>( bottom).</a:t>
            </a:r>
            <a:endParaRPr kumimoji="0" lang="en-US" sz="2400" b="1" i="0" u="none" strike="noStrike" cap="none" normalizeH="0" baseline="0" dirty="0" smtClean="0">
              <a:ln>
                <a:noFill/>
              </a:ln>
              <a:solidFill>
                <a:schemeClr val="tx1"/>
              </a:solidFill>
              <a:effectLst/>
              <a:latin typeface="+mn-lt"/>
            </a:endParaRPr>
          </a:p>
        </p:txBody>
      </p:sp>
      <p:sp>
        <p:nvSpPr>
          <p:cNvPr id="6" name="Rectangle 44"/>
          <p:cNvSpPr>
            <a:spLocks noChangeArrowheads="1"/>
          </p:cNvSpPr>
          <p:nvPr/>
        </p:nvSpPr>
        <p:spPr bwMode="auto">
          <a:xfrm>
            <a:off x="550938" y="28087646"/>
            <a:ext cx="9966960" cy="26776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just" defTabSz="914400"/>
            <a:r>
              <a:rPr kumimoji="0" lang="en-GB" sz="2400" b="0" i="0" u="none" strike="noStrike" cap="none" normalizeH="0" baseline="0" dirty="0" smtClean="0">
                <a:ln>
                  <a:noFill/>
                </a:ln>
                <a:solidFill>
                  <a:schemeClr val="tx1"/>
                </a:solidFill>
                <a:effectLst/>
                <a:latin typeface="+mn-lt"/>
                <a:ea typeface="Times New Roman" pitchFamily="18" charset="0"/>
                <a:cs typeface="Times New Roman" pitchFamily="18" charset="0"/>
              </a:rPr>
              <a:t>A surface acoustic wave (SAW)-based sensor was developed that is functionalized with a biological layer and enables the detection of chemicals at very low concentrations. For</a:t>
            </a:r>
            <a:r>
              <a:rPr lang="en-US" sz="2400" dirty="0" smtClean="0">
                <a:latin typeface="+mn-lt"/>
                <a:ea typeface="Times New Roman" pitchFamily="18" charset="0"/>
                <a:cs typeface="Times New Roman" pitchFamily="18" charset="0"/>
              </a:rPr>
              <a:t> </a:t>
            </a:r>
            <a:r>
              <a:rPr lang="en-US" sz="2400" dirty="0" smtClean="0">
                <a:latin typeface="+mn-lt"/>
                <a:ea typeface="Times New Roman" pitchFamily="18" charset="0"/>
                <a:cs typeface="Times New Roman" pitchFamily="18" charset="0"/>
              </a:rPr>
              <a:t>the </a:t>
            </a:r>
            <a:r>
              <a:rPr lang="en-US" sz="2400" dirty="0" smtClean="0">
                <a:latin typeface="+mn-lt"/>
                <a:ea typeface="Times New Roman" pitchFamily="18" charset="0"/>
                <a:cs typeface="Times New Roman" pitchFamily="18" charset="0"/>
              </a:rPr>
              <a:t>development of an olfactory receptor-based sensor for detecting pheromone </a:t>
            </a:r>
            <a:r>
              <a:rPr lang="en-US" sz="2400" dirty="0" smtClean="0">
                <a:latin typeface="+mn-lt"/>
                <a:ea typeface="Times New Roman" pitchFamily="18" charset="0"/>
                <a:cs typeface="Times New Roman" pitchFamily="18" charset="0"/>
              </a:rPr>
              <a:t>signaling, a</a:t>
            </a:r>
            <a:r>
              <a:rPr kumimoji="0" lang="en-US" sz="2400" b="0" i="0" u="none" strike="noStrike" cap="none" normalizeH="0" baseline="0" dirty="0" smtClean="0">
                <a:ln>
                  <a:noFill/>
                </a:ln>
                <a:solidFill>
                  <a:schemeClr val="tx1"/>
                </a:solidFill>
                <a:effectLst/>
                <a:latin typeface="+mn-lt"/>
                <a:ea typeface="Times New Roman" pitchFamily="18" charset="0"/>
                <a:cs typeface="Times New Roman" pitchFamily="18" charset="0"/>
              </a:rPr>
              <a:t> heterologous expression system, human embryonic kidney 293 (HEK293) cells, were employed because olfactory receptors can </a:t>
            </a:r>
            <a:r>
              <a:rPr kumimoji="0" lang="en-GB" sz="2400" b="0" i="0" u="none" strike="noStrike" cap="none" normalizeH="0" baseline="0" dirty="0" smtClean="0">
                <a:ln>
                  <a:noFill/>
                </a:ln>
                <a:solidFill>
                  <a:schemeClr val="tx1"/>
                </a:solidFill>
                <a:effectLst/>
                <a:latin typeface="+mn-lt"/>
                <a:ea typeface="Times New Roman" pitchFamily="18" charset="0"/>
                <a:cs typeface="Times New Roman" pitchFamily="18" charset="0"/>
              </a:rPr>
              <a:t>be efficiently expressed and then coupled to the artificial acousto-electric system for ligand detection.</a:t>
            </a:r>
            <a:r>
              <a:rPr lang="en-US" sz="2400" dirty="0" smtClean="0">
                <a:latin typeface="+mn-lt"/>
                <a:ea typeface="Times New Roman" pitchFamily="18" charset="0"/>
                <a:cs typeface="Times New Roman" pitchFamily="18" charset="0"/>
              </a:rPr>
              <a:t>,</a:t>
            </a:r>
            <a:endParaRPr kumimoji="0" lang="en-GB" sz="2400" b="0" i="0" u="none" strike="noStrike" cap="none" normalizeH="0" baseline="0" dirty="0" smtClean="0">
              <a:ln>
                <a:noFill/>
              </a:ln>
              <a:solidFill>
                <a:schemeClr val="tx1"/>
              </a:solidFill>
              <a:effectLst/>
              <a:latin typeface="+mn-lt"/>
            </a:endParaRPr>
          </a:p>
        </p:txBody>
      </p:sp>
      <p:sp>
        <p:nvSpPr>
          <p:cNvPr id="904" name="TextBox 903"/>
          <p:cNvSpPr txBox="1"/>
          <p:nvPr/>
        </p:nvSpPr>
        <p:spPr>
          <a:xfrm>
            <a:off x="594371" y="31485382"/>
            <a:ext cx="9966960" cy="2308324"/>
          </a:xfrm>
          <a:prstGeom prst="rect">
            <a:avLst/>
          </a:prstGeom>
          <a:noFill/>
        </p:spPr>
        <p:txBody>
          <a:bodyPr wrap="square" rtlCol="0">
            <a:spAutoFit/>
          </a:bodyPr>
          <a:lstStyle/>
          <a:p>
            <a:pPr algn="just"/>
            <a:r>
              <a:rPr lang="en-GB" sz="2400" dirty="0" smtClean="0">
                <a:latin typeface="+mn-lt"/>
              </a:rPr>
              <a:t>In SAW-based sensors, the input </a:t>
            </a:r>
            <a:r>
              <a:rPr lang="en-GB" sz="2400" dirty="0" smtClean="0">
                <a:latin typeface="+mn-lt"/>
              </a:rPr>
              <a:t>interdigital transducer (IDT) sets up an electric field in the substrate that by means of the piezoelectric effect generates a surface acoustic wave propagating towards the output IDT which in turn converts this wave into an electrical signal. </a:t>
            </a:r>
            <a:r>
              <a:rPr lang="en-GB" sz="2400" dirty="0" smtClean="0">
                <a:latin typeface="+mn-lt"/>
              </a:rPr>
              <a:t>Changes </a:t>
            </a:r>
            <a:r>
              <a:rPr lang="en-GB" sz="2400" dirty="0" smtClean="0">
                <a:latin typeface="+mn-lt"/>
              </a:rPr>
              <a:t>in the properties of the adjacent </a:t>
            </a:r>
            <a:r>
              <a:rPr lang="en-GB" sz="2400" dirty="0" smtClean="0">
                <a:latin typeface="+mn-lt"/>
              </a:rPr>
              <a:t>biological layer or liquid change the </a:t>
            </a:r>
            <a:r>
              <a:rPr lang="en-GB" sz="2400" dirty="0" smtClean="0">
                <a:latin typeface="+mn-lt"/>
              </a:rPr>
              <a:t>propagation characteristics of the wave (i.e. attenuation, phase, frequency), thus, allowing detection. </a:t>
            </a:r>
            <a:endParaRPr lang="en-GB" sz="2400" dirty="0">
              <a:latin typeface="+mn-lt"/>
            </a:endParaRPr>
          </a:p>
        </p:txBody>
      </p:sp>
      <p:sp>
        <p:nvSpPr>
          <p:cNvPr id="905" name="Rounded Rectangle 904"/>
          <p:cNvSpPr/>
          <p:nvPr/>
        </p:nvSpPr>
        <p:spPr>
          <a:xfrm>
            <a:off x="522363" y="30765302"/>
            <a:ext cx="9966960" cy="747941"/>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87005" tIns="43503" rIns="87005" bIns="43503" anchor="ctr"/>
          <a:lstStyle/>
          <a:p>
            <a:pPr algn="ctr" defTabSz="4176431" fontAlgn="auto">
              <a:spcBef>
                <a:spcPts val="0"/>
              </a:spcBef>
              <a:spcAft>
                <a:spcPts val="0"/>
              </a:spcAft>
              <a:defRPr/>
            </a:pPr>
            <a:r>
              <a:rPr lang="en-GB" sz="4800" i="1" dirty="0" smtClean="0">
                <a:ln w="18415" cmpd="sng">
                  <a:solidFill>
                    <a:schemeClr val="tx1"/>
                  </a:solidFill>
                  <a:prstDash val="solid"/>
                </a:ln>
                <a:solidFill>
                  <a:schemeClr val="accent3">
                    <a:lumMod val="50000"/>
                  </a:schemeClr>
                </a:solidFill>
              </a:rPr>
              <a:t>Theory of SAW sensors</a:t>
            </a:r>
            <a:endParaRPr lang="en-GB" sz="4800" i="1" dirty="0">
              <a:ln w="18415" cmpd="sng">
                <a:solidFill>
                  <a:schemeClr val="tx1"/>
                </a:solidFill>
                <a:prstDash val="solid"/>
              </a:ln>
              <a:solidFill>
                <a:schemeClr val="accent3">
                  <a:lumMod val="50000"/>
                </a:schemeClr>
              </a:solidFill>
            </a:endParaRPr>
          </a:p>
        </p:txBody>
      </p:sp>
      <p:sp>
        <p:nvSpPr>
          <p:cNvPr id="7" name="Rectangle 45"/>
          <p:cNvSpPr>
            <a:spLocks noChangeArrowheads="1"/>
          </p:cNvSpPr>
          <p:nvPr/>
        </p:nvSpPr>
        <p:spPr bwMode="auto">
          <a:xfrm>
            <a:off x="10603483" y="10977618"/>
            <a:ext cx="9966960"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GB" sz="2400" b="0" i="0" u="none" strike="noStrike" cap="none" normalizeH="0" baseline="0" dirty="0" smtClean="0">
                <a:ln>
                  <a:noFill/>
                </a:ln>
                <a:solidFill>
                  <a:schemeClr val="tx1"/>
                </a:solidFill>
                <a:effectLst/>
                <a:latin typeface="+mn-lt"/>
                <a:ea typeface="Times New Roman" pitchFamily="18" charset="0"/>
                <a:cs typeface="Times New Roman" pitchFamily="18" charset="0"/>
              </a:rPr>
              <a:t>Changes inside and on the cell membrane</a:t>
            </a:r>
            <a:r>
              <a:rPr kumimoji="0" lang="en-GB" sz="2400" b="0" i="0" u="none" strike="noStrike" cap="none" normalizeH="0" dirty="0" smtClean="0">
                <a:ln>
                  <a:noFill/>
                </a:ln>
                <a:solidFill>
                  <a:schemeClr val="tx1"/>
                </a:solidFill>
                <a:effectLst/>
                <a:latin typeface="+mn-lt"/>
                <a:ea typeface="Times New Roman" pitchFamily="18" charset="0"/>
                <a:cs typeface="Times New Roman" pitchFamily="18" charset="0"/>
              </a:rPr>
              <a:t> </a:t>
            </a:r>
            <a:r>
              <a:rPr kumimoji="0" lang="en-GB" sz="2400" b="0" i="0" u="none" strike="noStrike" cap="none" normalizeH="0" baseline="0" dirty="0" smtClean="0">
                <a:ln>
                  <a:noFill/>
                </a:ln>
                <a:solidFill>
                  <a:schemeClr val="tx1"/>
                </a:solidFill>
                <a:effectLst/>
                <a:latin typeface="+mn-lt"/>
                <a:ea typeface="Times New Roman" pitchFamily="18" charset="0"/>
                <a:cs typeface="Times New Roman" pitchFamily="18" charset="0"/>
              </a:rPr>
              <a:t>of the HEK293 cells induced by the ligand-receptor interaction are detected by surface acoustic waves that – depending on the frequency – penetrate into different regions of the cells, such as the nucleus, the cytoplasm and the bilipid layer. </a:t>
            </a:r>
            <a:endParaRPr kumimoji="0" lang="en-GB" sz="2400" b="0" i="0" u="none" strike="noStrike" cap="none" normalizeH="0" baseline="0" dirty="0" smtClean="0">
              <a:ln>
                <a:noFill/>
              </a:ln>
              <a:solidFill>
                <a:schemeClr val="tx1"/>
              </a:solidFill>
              <a:effectLst/>
              <a:latin typeface="+mn-lt"/>
            </a:endParaRPr>
          </a:p>
        </p:txBody>
      </p:sp>
      <p:sp>
        <p:nvSpPr>
          <p:cNvPr id="1071" name="Rectangle 47"/>
          <p:cNvSpPr>
            <a:spLocks noChangeArrowheads="1"/>
          </p:cNvSpPr>
          <p:nvPr/>
        </p:nvSpPr>
        <p:spPr bwMode="auto">
          <a:xfrm>
            <a:off x="10603483" y="25316501"/>
            <a:ext cx="9966960"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en-GB" sz="2400" b="1" i="1" dirty="0" smtClean="0">
                <a:latin typeface="+mn-lt"/>
              </a:rPr>
              <a:t>Figure </a:t>
            </a:r>
            <a:r>
              <a:rPr lang="en-GB" sz="2400" b="1" i="1" dirty="0" smtClean="0">
                <a:latin typeface="+mn-lt"/>
              </a:rPr>
              <a:t>5. </a:t>
            </a:r>
            <a:r>
              <a:rPr lang="en-GB" sz="2400" b="1" i="1" dirty="0" smtClean="0">
                <a:latin typeface="+mn-lt"/>
              </a:rPr>
              <a:t>(a) Optical microscope image of a </a:t>
            </a:r>
            <a:r>
              <a:rPr lang="en-GB" sz="2400" b="1" i="1" dirty="0" smtClean="0">
                <a:latin typeface="+mn-lt"/>
              </a:rPr>
              <a:t>dual </a:t>
            </a:r>
            <a:r>
              <a:rPr lang="en-GB" sz="2400" b="1" i="1" dirty="0" smtClean="0">
                <a:latin typeface="+mn-lt"/>
              </a:rPr>
              <a:t>delay line </a:t>
            </a:r>
            <a:r>
              <a:rPr lang="en-GB" sz="2400" b="1" i="1" dirty="0" smtClean="0">
                <a:latin typeface="+mn-lt"/>
              </a:rPr>
              <a:t>SAW </a:t>
            </a:r>
            <a:r>
              <a:rPr lang="en-GB" sz="2400" b="1" i="1" dirty="0" smtClean="0">
                <a:latin typeface="+mn-lt"/>
              </a:rPr>
              <a:t>sensor fabricated using Au/Cr electrodes and a LiTaO</a:t>
            </a:r>
            <a:r>
              <a:rPr lang="en-GB" sz="2400" b="1" i="1" baseline="-25000" dirty="0" smtClean="0">
                <a:latin typeface="+mn-lt"/>
              </a:rPr>
              <a:t>3</a:t>
            </a:r>
            <a:r>
              <a:rPr lang="en-GB" sz="2400" b="1" i="1" dirty="0" smtClean="0">
                <a:latin typeface="+mn-lt"/>
              </a:rPr>
              <a:t> substrate. (b) Higher magnification image of </a:t>
            </a:r>
            <a:r>
              <a:rPr lang="en-GB" sz="2400" b="1" i="1" dirty="0" smtClean="0">
                <a:latin typeface="+mn-lt"/>
              </a:rPr>
              <a:t>the </a:t>
            </a:r>
            <a:r>
              <a:rPr lang="en-GB" sz="2400" b="1" i="1" dirty="0" err="1" smtClean="0">
                <a:latin typeface="+mn-lt"/>
              </a:rPr>
              <a:t>interdigitated</a:t>
            </a:r>
            <a:r>
              <a:rPr lang="en-GB" sz="2400" b="1" i="1" dirty="0" smtClean="0">
                <a:latin typeface="+mn-lt"/>
              </a:rPr>
              <a:t> transducer electrodes. </a:t>
            </a:r>
            <a:endParaRPr lang="en-GB" sz="2400" i="1" dirty="0">
              <a:latin typeface="+mn-lt"/>
            </a:endParaRPr>
          </a:p>
        </p:txBody>
      </p:sp>
      <p:sp>
        <p:nvSpPr>
          <p:cNvPr id="906" name="Rectangle 45"/>
          <p:cNvSpPr>
            <a:spLocks noChangeArrowheads="1"/>
          </p:cNvSpPr>
          <p:nvPr/>
        </p:nvSpPr>
        <p:spPr bwMode="auto">
          <a:xfrm>
            <a:off x="10645635" y="17421170"/>
            <a:ext cx="9966960" cy="30469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defTabSz="914400"/>
            <a:r>
              <a:rPr lang="en-GB" sz="2400" dirty="0" smtClean="0">
                <a:latin typeface="+mn-lt"/>
              </a:rPr>
              <a:t>The </a:t>
            </a:r>
            <a:r>
              <a:rPr lang="en-GB" sz="2400" dirty="0" smtClean="0">
                <a:latin typeface="+mn-lt"/>
              </a:rPr>
              <a:t>SAW </a:t>
            </a:r>
            <a:r>
              <a:rPr lang="en-GB" sz="2400" dirty="0" smtClean="0">
                <a:latin typeface="+mn-lt"/>
              </a:rPr>
              <a:t>biosensors were designed in dual </a:t>
            </a:r>
            <a:r>
              <a:rPr lang="en-GB" sz="2400" dirty="0" smtClean="0">
                <a:latin typeface="+mn-lt"/>
              </a:rPr>
              <a:t>delay-line and dual resonator  </a:t>
            </a:r>
            <a:r>
              <a:rPr lang="en-GB" sz="2400" dirty="0" smtClean="0">
                <a:latin typeface="+mn-lt"/>
              </a:rPr>
              <a:t>configuration to allow differential measurements in which only one </a:t>
            </a:r>
            <a:r>
              <a:rPr lang="en-GB" sz="2400" dirty="0" smtClean="0">
                <a:latin typeface="+mn-lt"/>
              </a:rPr>
              <a:t>device of </a:t>
            </a:r>
            <a:r>
              <a:rPr lang="en-GB" sz="2400" dirty="0" smtClean="0">
                <a:latin typeface="+mn-lt"/>
              </a:rPr>
              <a:t>the pair is coated with functionalized HEK293 cells expressing olfactory receptors while the other is coated with non-functionalized (i.e. wild type) HEK293 </a:t>
            </a:r>
            <a:r>
              <a:rPr lang="en-GB" sz="2400" dirty="0" smtClean="0">
                <a:latin typeface="+mn-lt"/>
              </a:rPr>
              <a:t>cells. </a:t>
            </a:r>
            <a:r>
              <a:rPr lang="en-GB" sz="2400" dirty="0" smtClean="0">
                <a:latin typeface="+mn-lt"/>
              </a:rPr>
              <a:t>Measuring the difference between the signals of the two delay-lines ameliorates environmental and other common mode variations and ensures that the measured responses are produced purely by the functionalized cells</a:t>
            </a:r>
            <a:r>
              <a:rPr lang="en-GB" sz="2400" dirty="0" smtClean="0">
                <a:latin typeface="+mn-lt"/>
              </a:rPr>
              <a:t>.</a:t>
            </a:r>
            <a:endParaRPr lang="en-GB" sz="2400" dirty="0" smtClean="0">
              <a:latin typeface="+mn-lt"/>
            </a:endParaRPr>
          </a:p>
        </p:txBody>
      </p:sp>
      <p:sp>
        <p:nvSpPr>
          <p:cNvPr id="913" name="Rounded Rectangle 912"/>
          <p:cNvSpPr/>
          <p:nvPr/>
        </p:nvSpPr>
        <p:spPr>
          <a:xfrm>
            <a:off x="10531475" y="26777001"/>
            <a:ext cx="9966960" cy="747941"/>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87005" tIns="43503" rIns="87005" bIns="43503" anchor="ctr"/>
          <a:lstStyle/>
          <a:p>
            <a:pPr algn="ctr" defTabSz="4176431" fontAlgn="auto">
              <a:spcBef>
                <a:spcPts val="0"/>
              </a:spcBef>
              <a:spcAft>
                <a:spcPts val="0"/>
              </a:spcAft>
              <a:defRPr/>
            </a:pPr>
            <a:r>
              <a:rPr lang="en-US" sz="4800" i="1" dirty="0" smtClean="0">
                <a:ln w="18415" cmpd="sng">
                  <a:solidFill>
                    <a:schemeClr val="tx1"/>
                  </a:solidFill>
                  <a:prstDash val="solid"/>
                </a:ln>
                <a:solidFill>
                  <a:schemeClr val="accent3">
                    <a:lumMod val="50000"/>
                  </a:schemeClr>
                </a:solidFill>
              </a:rPr>
              <a:t>Cell growth and monitoring</a:t>
            </a:r>
            <a:endParaRPr lang="en-GB" sz="4800" i="1" dirty="0">
              <a:ln w="18415" cmpd="sng">
                <a:solidFill>
                  <a:schemeClr val="tx1"/>
                </a:solidFill>
                <a:prstDash val="solid"/>
              </a:ln>
              <a:solidFill>
                <a:schemeClr val="accent3">
                  <a:lumMod val="50000"/>
                </a:schemeClr>
              </a:solidFill>
            </a:endParaRPr>
          </a:p>
        </p:txBody>
      </p:sp>
      <p:grpSp>
        <p:nvGrpSpPr>
          <p:cNvPr id="919" name="Group 918"/>
          <p:cNvGrpSpPr/>
          <p:nvPr/>
        </p:nvGrpSpPr>
        <p:grpSpPr>
          <a:xfrm>
            <a:off x="11971635" y="20675017"/>
            <a:ext cx="7344816" cy="4473661"/>
            <a:chOff x="11899627" y="20468158"/>
            <a:chExt cx="7920880" cy="4824536"/>
          </a:xfrm>
        </p:grpSpPr>
        <p:grpSp>
          <p:nvGrpSpPr>
            <p:cNvPr id="907" name="Group 2"/>
            <p:cNvGrpSpPr>
              <a:grpSpLocks noChangeAspect="1"/>
            </p:cNvGrpSpPr>
            <p:nvPr/>
          </p:nvGrpSpPr>
          <p:grpSpPr bwMode="auto">
            <a:xfrm>
              <a:off x="11899627" y="20468158"/>
              <a:ext cx="7920880" cy="4810135"/>
              <a:chOff x="1080" y="2338"/>
              <a:chExt cx="4813" cy="2923"/>
            </a:xfrm>
          </p:grpSpPr>
          <p:sp>
            <p:nvSpPr>
              <p:cNvPr id="908" name="AutoShape 7"/>
              <p:cNvSpPr>
                <a:spLocks noChangeAspect="1" noChangeArrowheads="1" noTextEdit="1"/>
              </p:cNvSpPr>
              <p:nvPr/>
            </p:nvSpPr>
            <p:spPr bwMode="auto">
              <a:xfrm>
                <a:off x="1080" y="2338"/>
                <a:ext cx="4813" cy="2923"/>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909" name="Picture 6" descr="60MHzFreeSAW"/>
              <p:cNvPicPr>
                <a:picLocks noChangeAspect="1" noChangeArrowheads="1"/>
              </p:cNvPicPr>
              <p:nvPr/>
            </p:nvPicPr>
            <p:blipFill>
              <a:blip r:embed="rId15" cstate="print">
                <a:grayscl/>
              </a:blip>
              <a:srcRect/>
              <a:stretch>
                <a:fillRect/>
              </a:stretch>
            </p:blipFill>
            <p:spPr bwMode="auto">
              <a:xfrm>
                <a:off x="1080" y="2338"/>
                <a:ext cx="4813" cy="2923"/>
              </a:xfrm>
              <a:prstGeom prst="rect">
                <a:avLst/>
              </a:prstGeom>
              <a:noFill/>
            </p:spPr>
          </p:pic>
          <p:sp>
            <p:nvSpPr>
              <p:cNvPr id="910" name="Text Box 5"/>
              <p:cNvSpPr txBox="1">
                <a:spLocks noChangeArrowheads="1"/>
              </p:cNvSpPr>
              <p:nvPr/>
            </p:nvSpPr>
            <p:spPr bwMode="auto">
              <a:xfrm>
                <a:off x="1125" y="4994"/>
                <a:ext cx="279" cy="224"/>
              </a:xfrm>
              <a:prstGeom prst="rect">
                <a:avLst/>
              </a:prstGeom>
              <a:noFill/>
              <a:ln w="9525">
                <a:noFill/>
                <a:miter lim="800000"/>
                <a:headEnd/>
                <a:tailEnd/>
              </a:ln>
            </p:spPr>
            <p:txBody>
              <a:bodyPr vert="horz" wrap="none" lIns="91440" tIns="0" rIns="9144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FFFFFF"/>
                    </a:solidFill>
                    <a:effectLst/>
                    <a:latin typeface="Arial" pitchFamily="34" charset="0"/>
                    <a:ea typeface="Times New Roman" pitchFamily="18" charset="0"/>
                  </a:rPr>
                  <a:t>a)</a:t>
                </a:r>
                <a:endParaRPr kumimoji="0" lang="en-US" sz="2400" b="0" i="0" u="none" strike="noStrike" cap="none" normalizeH="0" baseline="0" dirty="0" smtClean="0">
                  <a:ln>
                    <a:noFill/>
                  </a:ln>
                  <a:solidFill>
                    <a:schemeClr val="tx1"/>
                  </a:solidFill>
                  <a:effectLst/>
                  <a:latin typeface="Arial" pitchFamily="34" charset="0"/>
                </a:endParaRPr>
              </a:p>
            </p:txBody>
          </p:sp>
          <p:sp>
            <p:nvSpPr>
              <p:cNvPr id="911" name="Text Box 4"/>
              <p:cNvSpPr txBox="1">
                <a:spLocks noChangeArrowheads="1"/>
              </p:cNvSpPr>
              <p:nvPr/>
            </p:nvSpPr>
            <p:spPr bwMode="auto">
              <a:xfrm>
                <a:off x="4904" y="4994"/>
                <a:ext cx="289" cy="224"/>
              </a:xfrm>
              <a:prstGeom prst="rect">
                <a:avLst/>
              </a:prstGeom>
              <a:noFill/>
              <a:ln w="9525">
                <a:noFill/>
                <a:miter lim="800000"/>
                <a:headEnd/>
                <a:tailEnd/>
              </a:ln>
            </p:spPr>
            <p:txBody>
              <a:bodyPr vert="horz" wrap="none" lIns="91440" tIns="0" rIns="9144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FFFFFF"/>
                    </a:solidFill>
                    <a:effectLst/>
                    <a:latin typeface="Arial" pitchFamily="34" charset="0"/>
                    <a:ea typeface="Times New Roman" pitchFamily="18" charset="0"/>
                  </a:rPr>
                  <a:t>b)</a:t>
                </a:r>
                <a:endParaRPr kumimoji="0" lang="en-US" sz="2400" b="0" i="0" u="none" strike="noStrike" cap="none" normalizeH="0" baseline="0" dirty="0" smtClean="0">
                  <a:ln>
                    <a:noFill/>
                  </a:ln>
                  <a:solidFill>
                    <a:schemeClr val="tx1"/>
                  </a:solidFill>
                  <a:effectLst/>
                  <a:latin typeface="Arial" pitchFamily="34" charset="0"/>
                </a:endParaRPr>
              </a:p>
            </p:txBody>
          </p:sp>
          <p:sp>
            <p:nvSpPr>
              <p:cNvPr id="912" name="Rectangle 3"/>
              <p:cNvSpPr>
                <a:spLocks noChangeArrowheads="1"/>
              </p:cNvSpPr>
              <p:nvPr/>
            </p:nvSpPr>
            <p:spPr bwMode="auto">
              <a:xfrm>
                <a:off x="4272" y="3258"/>
                <a:ext cx="308" cy="480"/>
              </a:xfrm>
              <a:prstGeom prst="rect">
                <a:avLst/>
              </a:prstGeom>
              <a:noFill/>
              <a:ln w="25400" cmpd="dbl">
                <a:solidFill>
                  <a:srgbClr val="BFBFBF"/>
                </a:solidFill>
                <a:miter lim="800000"/>
                <a:headEnd/>
                <a:tailEnd/>
              </a:ln>
            </p:spPr>
            <p:txBody>
              <a:bodyPr vert="horz" wrap="square" lIns="91440" tIns="45720" rIns="91440" bIns="45720" numCol="1" anchor="t" anchorCtr="0" compatLnSpc="1">
                <a:prstTxWarp prst="textNoShape">
                  <a:avLst/>
                </a:prstTxWarp>
              </a:bodyPr>
              <a:lstStyle/>
              <a:p>
                <a:endParaRPr lang="en-US"/>
              </a:p>
            </p:txBody>
          </p:sp>
        </p:grpSp>
        <p:cxnSp>
          <p:nvCxnSpPr>
            <p:cNvPr id="915" name="Straight Connector 914"/>
            <p:cNvCxnSpPr/>
            <p:nvPr/>
          </p:nvCxnSpPr>
          <p:spPr>
            <a:xfrm flipV="1">
              <a:off x="17660267" y="20468158"/>
              <a:ext cx="504056" cy="1512168"/>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16" name="Straight Connector 915"/>
            <p:cNvCxnSpPr/>
            <p:nvPr/>
          </p:nvCxnSpPr>
          <p:spPr>
            <a:xfrm>
              <a:off x="17660267" y="22772414"/>
              <a:ext cx="504056" cy="2520280"/>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920" name="Rectangle 47"/>
          <p:cNvSpPr>
            <a:spLocks noChangeArrowheads="1"/>
          </p:cNvSpPr>
          <p:nvPr/>
        </p:nvSpPr>
        <p:spPr bwMode="auto">
          <a:xfrm>
            <a:off x="10632058" y="15658138"/>
            <a:ext cx="9966960"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en-GB" sz="2400" b="1" i="1" dirty="0" smtClean="0">
                <a:latin typeface="+mn-lt"/>
              </a:rPr>
              <a:t>Figure 4. </a:t>
            </a:r>
            <a:r>
              <a:rPr lang="en-GB" sz="2400" b="1" i="1" dirty="0" smtClean="0">
                <a:latin typeface="+mn-lt"/>
              </a:rPr>
              <a:t>Schematic </a:t>
            </a:r>
            <a:r>
              <a:rPr lang="en-GB" sz="2400" b="1" i="1" dirty="0" smtClean="0">
                <a:latin typeface="+mn-lt"/>
              </a:rPr>
              <a:t>‘fried-egg’ representation of a human embryonic kidney 293 cell on a lithium tantalate surface acoustic wave device showing the different wave penetration depths required to monitor ligand binding-induced changes inside and on the surface of the cells</a:t>
            </a:r>
            <a:endParaRPr lang="en-GB" sz="2400" i="1" dirty="0">
              <a:latin typeface="+mn-lt"/>
            </a:endParaRPr>
          </a:p>
        </p:txBody>
      </p:sp>
      <p:sp>
        <p:nvSpPr>
          <p:cNvPr id="11" name="Rectangle 48"/>
          <p:cNvSpPr>
            <a:spLocks noChangeArrowheads="1"/>
          </p:cNvSpPr>
          <p:nvPr/>
        </p:nvSpPr>
        <p:spPr bwMode="auto">
          <a:xfrm>
            <a:off x="10747499" y="28087646"/>
            <a:ext cx="9822944" cy="26776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GB" sz="2400" b="0" i="0" u="none" strike="noStrike" cap="none" normalizeH="0" baseline="0" dirty="0" smtClean="0">
                <a:ln>
                  <a:noFill/>
                </a:ln>
                <a:solidFill>
                  <a:schemeClr val="tx1"/>
                </a:solidFill>
                <a:effectLst/>
                <a:latin typeface="+mn-lt"/>
                <a:ea typeface="Times New Roman" pitchFamily="18" charset="0"/>
                <a:cs typeface="Times New Roman" pitchFamily="18" charset="0"/>
              </a:rPr>
              <a:t>HEK293 attachment and viability on LiTaO3 and Au/Cr/LiTaO</a:t>
            </a:r>
            <a:r>
              <a:rPr kumimoji="0" lang="en-GB" sz="2400" b="0" i="0" u="none" strike="noStrike" cap="none" normalizeH="0" baseline="-30000" dirty="0" smtClean="0">
                <a:ln>
                  <a:noFill/>
                </a:ln>
                <a:solidFill>
                  <a:schemeClr val="tx1"/>
                </a:solidFill>
                <a:effectLst/>
                <a:latin typeface="+mn-lt"/>
                <a:ea typeface="Times New Roman" pitchFamily="18" charset="0"/>
                <a:cs typeface="Times New Roman" pitchFamily="18" charset="0"/>
              </a:rPr>
              <a:t>3</a:t>
            </a:r>
            <a:r>
              <a:rPr kumimoji="0" lang="en-GB" sz="2400" b="0" i="0" u="none" strike="noStrike" cap="none" normalizeH="0" baseline="0" dirty="0" smtClean="0">
                <a:ln>
                  <a:noFill/>
                </a:ln>
                <a:solidFill>
                  <a:schemeClr val="tx1"/>
                </a:solidFill>
                <a:effectLst/>
                <a:latin typeface="+mn-lt"/>
                <a:ea typeface="Times New Roman" pitchFamily="18" charset="0"/>
                <a:cs typeface="Times New Roman" pitchFamily="18" charset="0"/>
              </a:rPr>
              <a:t> surfaces were confirmed by immobilizing HEK293 cells onto pre-sterilized SAW sensor chips. The cells were allowed to grow in an incubator environment for a period of 2 days and to confirm this the cell morphology on the sensors was examined under a scanning electron microscope via MTT cell viability assay. Both the electron micrographs and the MTT assay confirmed that HEK293 cells had grown on both metallised and </a:t>
            </a:r>
            <a:r>
              <a:rPr kumimoji="0" lang="en-GB" sz="2400" b="0" i="0" u="none" strike="noStrike" cap="none" normalizeH="0" baseline="0" dirty="0" err="1" smtClean="0">
                <a:ln>
                  <a:noFill/>
                </a:ln>
                <a:solidFill>
                  <a:schemeClr val="tx1"/>
                </a:solidFill>
                <a:effectLst/>
                <a:latin typeface="+mn-lt"/>
                <a:ea typeface="Times New Roman" pitchFamily="18" charset="0"/>
                <a:cs typeface="Times New Roman" pitchFamily="18" charset="0"/>
              </a:rPr>
              <a:t>unmetalized</a:t>
            </a:r>
            <a:r>
              <a:rPr kumimoji="0" lang="en-GB" sz="2400" b="0" i="0" u="none" strike="noStrike" cap="none" normalizeH="0" baseline="0" dirty="0" smtClean="0">
                <a:ln>
                  <a:noFill/>
                </a:ln>
                <a:solidFill>
                  <a:schemeClr val="tx1"/>
                </a:solidFill>
                <a:effectLst/>
                <a:latin typeface="+mn-lt"/>
                <a:ea typeface="Times New Roman" pitchFamily="18" charset="0"/>
                <a:cs typeface="Times New Roman" pitchFamily="18" charset="0"/>
              </a:rPr>
              <a:t> sensing areas on LiTaO</a:t>
            </a:r>
            <a:r>
              <a:rPr kumimoji="0" lang="en-GB" sz="2400" b="0" i="0" u="none" strike="noStrike" cap="none" normalizeH="0" baseline="-30000" dirty="0" smtClean="0">
                <a:ln>
                  <a:noFill/>
                </a:ln>
                <a:solidFill>
                  <a:schemeClr val="tx1"/>
                </a:solidFill>
                <a:effectLst/>
                <a:latin typeface="+mn-lt"/>
                <a:ea typeface="Times New Roman" pitchFamily="18" charset="0"/>
                <a:cs typeface="Times New Roman" pitchFamily="18" charset="0"/>
              </a:rPr>
              <a:t>3</a:t>
            </a:r>
            <a:r>
              <a:rPr kumimoji="0" lang="en-GB" sz="2400" b="0" i="0" u="none" strike="noStrike" cap="none" normalizeH="0" baseline="0" dirty="0" smtClean="0">
                <a:ln>
                  <a:noFill/>
                </a:ln>
                <a:solidFill>
                  <a:schemeClr val="tx1"/>
                </a:solidFill>
                <a:effectLst/>
                <a:latin typeface="+mn-lt"/>
                <a:ea typeface="Times New Roman" pitchFamily="18" charset="0"/>
                <a:cs typeface="Times New Roman" pitchFamily="18" charset="0"/>
              </a:rPr>
              <a:t>.</a:t>
            </a:r>
            <a:endParaRPr kumimoji="0" lang="en-GB" sz="2400" b="0" i="0" u="none" strike="noStrike" cap="none" normalizeH="0" baseline="0" dirty="0" smtClean="0">
              <a:ln>
                <a:noFill/>
              </a:ln>
              <a:solidFill>
                <a:schemeClr val="tx1"/>
              </a:solidFill>
              <a:effectLst/>
              <a:latin typeface="+mn-lt"/>
            </a:endParaRPr>
          </a:p>
        </p:txBody>
      </p:sp>
      <p:sp>
        <p:nvSpPr>
          <p:cNvPr id="921" name="TextBox 84"/>
          <p:cNvSpPr txBox="1">
            <a:spLocks noChangeArrowheads="1"/>
          </p:cNvSpPr>
          <p:nvPr/>
        </p:nvSpPr>
        <p:spPr bwMode="auto">
          <a:xfrm>
            <a:off x="10639425" y="34038761"/>
            <a:ext cx="9929813" cy="830997"/>
          </a:xfrm>
          <a:prstGeom prst="rect">
            <a:avLst/>
          </a:prstGeom>
          <a:noFill/>
          <a:ln w="9525">
            <a:noFill/>
            <a:miter lim="800000"/>
            <a:headEnd/>
            <a:tailEnd/>
          </a:ln>
        </p:spPr>
        <p:txBody>
          <a:bodyPr lIns="182880" rIns="182880">
            <a:spAutoFit/>
          </a:bodyPr>
          <a:lstStyle/>
          <a:p>
            <a:r>
              <a:rPr lang="en-GB" sz="2400" b="1" i="1" dirty="0" smtClean="0">
                <a:latin typeface="+mn-lt"/>
              </a:rPr>
              <a:t>Figure </a:t>
            </a:r>
            <a:r>
              <a:rPr lang="en-GB" sz="2400" b="1" i="1" dirty="0" smtClean="0">
                <a:latin typeface="+mn-lt"/>
              </a:rPr>
              <a:t>6. </a:t>
            </a:r>
            <a:r>
              <a:rPr lang="en-GB" sz="2400" b="1" i="1" dirty="0" smtClean="0">
                <a:latin typeface="+mn-lt"/>
              </a:rPr>
              <a:t>Scanning electron micrographs (increasing magnification, left to right) of HEK293 cells grown on a LiTaO</a:t>
            </a:r>
            <a:r>
              <a:rPr lang="en-GB" sz="2400" b="1" i="1" baseline="-25000" dirty="0" smtClean="0">
                <a:latin typeface="+mn-lt"/>
              </a:rPr>
              <a:t>3</a:t>
            </a:r>
            <a:r>
              <a:rPr lang="en-GB" sz="2400" b="1" i="1" dirty="0" smtClean="0">
                <a:latin typeface="+mn-lt"/>
              </a:rPr>
              <a:t> SAW device with Au/Cr electrodes.</a:t>
            </a:r>
            <a:endParaRPr lang="en-GB" sz="2400" i="1" dirty="0">
              <a:latin typeface="+mn-lt"/>
            </a:endParaRPr>
          </a:p>
        </p:txBody>
      </p:sp>
      <p:grpSp>
        <p:nvGrpSpPr>
          <p:cNvPr id="1081" name="Group 1080"/>
          <p:cNvGrpSpPr/>
          <p:nvPr/>
        </p:nvGrpSpPr>
        <p:grpSpPr>
          <a:xfrm>
            <a:off x="20871010" y="12619286"/>
            <a:ext cx="8742585" cy="3214974"/>
            <a:chOff x="596658" y="1600200"/>
            <a:chExt cx="7779705" cy="2860887"/>
          </a:xfrm>
        </p:grpSpPr>
        <p:sp>
          <p:nvSpPr>
            <p:cNvPr id="1082" name="Rectangle 1081"/>
            <p:cNvSpPr/>
            <p:nvPr/>
          </p:nvSpPr>
          <p:spPr>
            <a:xfrm>
              <a:off x="1143000" y="1600200"/>
              <a:ext cx="2815683" cy="2819400"/>
            </a:xfrm>
            <a:prstGeom prst="rect">
              <a:avLst/>
            </a:prstGeom>
            <a:ln>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sz="1800" b="1"/>
            </a:p>
          </p:txBody>
        </p:sp>
        <p:sp>
          <p:nvSpPr>
            <p:cNvPr id="1092" name="Rectangle 1091"/>
            <p:cNvSpPr/>
            <p:nvPr/>
          </p:nvSpPr>
          <p:spPr>
            <a:xfrm>
              <a:off x="3505200" y="2667000"/>
              <a:ext cx="609600" cy="3810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b="1"/>
            </a:p>
          </p:txBody>
        </p:sp>
        <p:sp>
          <p:nvSpPr>
            <p:cNvPr id="1097" name="Rectangle 1096"/>
            <p:cNvSpPr/>
            <p:nvPr/>
          </p:nvSpPr>
          <p:spPr>
            <a:xfrm>
              <a:off x="4648200" y="3276600"/>
              <a:ext cx="152400" cy="152400"/>
            </a:xfrm>
            <a:prstGeom prst="rect">
              <a:avLst/>
            </a:prstGeom>
            <a:solidFill>
              <a:srgbClr val="FFFF00"/>
            </a:solidFill>
            <a:ln>
              <a:solidFill>
                <a:srgbClr val="FFC00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sz="1800" b="1"/>
            </a:p>
          </p:txBody>
        </p:sp>
        <p:sp>
          <p:nvSpPr>
            <p:cNvPr id="1100" name="Rectangle 1099"/>
            <p:cNvSpPr/>
            <p:nvPr/>
          </p:nvSpPr>
          <p:spPr>
            <a:xfrm>
              <a:off x="4648200" y="3619500"/>
              <a:ext cx="152400" cy="152400"/>
            </a:xfrm>
            <a:prstGeom prst="rect">
              <a:avLst/>
            </a:prstGeom>
            <a:solidFill>
              <a:srgbClr val="FFFF00"/>
            </a:solidFill>
            <a:ln>
              <a:solidFill>
                <a:srgbClr val="FFC00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sz="1800" b="1"/>
            </a:p>
          </p:txBody>
        </p:sp>
        <p:sp>
          <p:nvSpPr>
            <p:cNvPr id="1103" name="Rectangle 1102"/>
            <p:cNvSpPr/>
            <p:nvPr/>
          </p:nvSpPr>
          <p:spPr>
            <a:xfrm>
              <a:off x="4648200" y="3962400"/>
              <a:ext cx="152400" cy="152400"/>
            </a:xfrm>
            <a:prstGeom prst="rect">
              <a:avLst/>
            </a:prstGeom>
            <a:solidFill>
              <a:srgbClr val="FFFF00"/>
            </a:solidFill>
            <a:ln>
              <a:solidFill>
                <a:srgbClr val="FFC00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sz="1800" b="1"/>
            </a:p>
          </p:txBody>
        </p:sp>
        <p:sp>
          <p:nvSpPr>
            <p:cNvPr id="1104" name="Rectangle 1103"/>
            <p:cNvSpPr/>
            <p:nvPr/>
          </p:nvSpPr>
          <p:spPr>
            <a:xfrm>
              <a:off x="4800600" y="1664278"/>
              <a:ext cx="1981200" cy="786244"/>
            </a:xfrm>
            <a:prstGeom prst="rect">
              <a:avLst/>
            </a:prstGeom>
            <a:ln>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sz="1800" b="1" dirty="0">
                <a:solidFill>
                  <a:schemeClr val="tx1"/>
                </a:solidFill>
              </a:endParaRPr>
            </a:p>
          </p:txBody>
        </p:sp>
        <p:sp>
          <p:nvSpPr>
            <p:cNvPr id="1105" name="Rectangle 1104"/>
            <p:cNvSpPr/>
            <p:nvPr/>
          </p:nvSpPr>
          <p:spPr>
            <a:xfrm>
              <a:off x="2847278" y="2421673"/>
              <a:ext cx="918117" cy="869795"/>
            </a:xfrm>
            <a:prstGeom prst="rect">
              <a:avLst/>
            </a:prstGeom>
            <a:ln>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sz="1800" b="1"/>
            </a:p>
          </p:txBody>
        </p:sp>
        <p:sp>
          <p:nvSpPr>
            <p:cNvPr id="1106" name="Rectangle 1105"/>
            <p:cNvSpPr/>
            <p:nvPr/>
          </p:nvSpPr>
          <p:spPr>
            <a:xfrm>
              <a:off x="1219200" y="2083420"/>
              <a:ext cx="2642839" cy="57986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b="1"/>
            </a:p>
          </p:txBody>
        </p:sp>
        <p:sp>
          <p:nvSpPr>
            <p:cNvPr id="1107" name="Rectangle 1106"/>
            <p:cNvSpPr/>
            <p:nvPr/>
          </p:nvSpPr>
          <p:spPr>
            <a:xfrm>
              <a:off x="1371600" y="1696844"/>
              <a:ext cx="847493" cy="797312"/>
            </a:xfrm>
            <a:prstGeom prst="rect">
              <a:avLst/>
            </a:prstGeom>
            <a:solidFill>
              <a:schemeClr val="accent3">
                <a:lumMod val="75000"/>
              </a:schemeClr>
            </a:solidFill>
            <a:ln>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sz="1800" b="1"/>
            </a:p>
          </p:txBody>
        </p:sp>
        <p:sp>
          <p:nvSpPr>
            <p:cNvPr id="1109" name="Rectangle 1108"/>
            <p:cNvSpPr/>
            <p:nvPr/>
          </p:nvSpPr>
          <p:spPr>
            <a:xfrm>
              <a:off x="1487167" y="1828800"/>
              <a:ext cx="616359" cy="53340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sz="1800" b="1"/>
            </a:p>
          </p:txBody>
        </p:sp>
        <p:sp>
          <p:nvSpPr>
            <p:cNvPr id="1113" name="Freeform 1112"/>
            <p:cNvSpPr/>
            <p:nvPr/>
          </p:nvSpPr>
          <p:spPr>
            <a:xfrm>
              <a:off x="1583473" y="1981200"/>
              <a:ext cx="423746" cy="228600"/>
            </a:xfrm>
            <a:custGeom>
              <a:avLst/>
              <a:gdLst>
                <a:gd name="connsiteX0" fmla="*/ 0 w 721519"/>
                <a:gd name="connsiteY0" fmla="*/ 48022 h 336154"/>
                <a:gd name="connsiteX1" fmla="*/ 469107 w 721519"/>
                <a:gd name="connsiteY1" fmla="*/ 48022 h 336154"/>
                <a:gd name="connsiteX2" fmla="*/ 721519 w 721519"/>
                <a:gd name="connsiteY2" fmla="*/ 336154 h 336154"/>
                <a:gd name="connsiteX0" fmla="*/ 0 w 752475"/>
                <a:gd name="connsiteY0" fmla="*/ 24011 h 362149"/>
                <a:gd name="connsiteX1" fmla="*/ 500063 w 752475"/>
                <a:gd name="connsiteY1" fmla="*/ 74017 h 362149"/>
                <a:gd name="connsiteX2" fmla="*/ 752475 w 752475"/>
                <a:gd name="connsiteY2" fmla="*/ 362149 h 362149"/>
                <a:gd name="connsiteX0" fmla="*/ 0 w 752475"/>
                <a:gd name="connsiteY0" fmla="*/ 6350 h 344488"/>
                <a:gd name="connsiteX1" fmla="*/ 500063 w 752475"/>
                <a:gd name="connsiteY1" fmla="*/ 56356 h 344488"/>
                <a:gd name="connsiteX2" fmla="*/ 752475 w 752475"/>
                <a:gd name="connsiteY2" fmla="*/ 344488 h 344488"/>
                <a:gd name="connsiteX0" fmla="*/ 0 w 752475"/>
                <a:gd name="connsiteY0" fmla="*/ 6350 h 344488"/>
                <a:gd name="connsiteX1" fmla="*/ 500063 w 752475"/>
                <a:gd name="connsiteY1" fmla="*/ 56356 h 344488"/>
                <a:gd name="connsiteX2" fmla="*/ 752475 w 752475"/>
                <a:gd name="connsiteY2" fmla="*/ 344488 h 344488"/>
              </a:gdLst>
              <a:ahLst/>
              <a:cxnLst>
                <a:cxn ang="0">
                  <a:pos x="connsiteX0" y="connsiteY0"/>
                </a:cxn>
                <a:cxn ang="0">
                  <a:pos x="connsiteX1" y="connsiteY1"/>
                </a:cxn>
                <a:cxn ang="0">
                  <a:pos x="connsiteX2" y="connsiteY2"/>
                </a:cxn>
              </a:cxnLst>
              <a:rect l="l" t="t" r="r" b="b"/>
              <a:pathLst>
                <a:path w="752475" h="344488">
                  <a:moveTo>
                    <a:pt x="0" y="6350"/>
                  </a:moveTo>
                  <a:cubicBezTo>
                    <a:pt x="312540" y="8533"/>
                    <a:pt x="374651" y="0"/>
                    <a:pt x="500063" y="56356"/>
                  </a:cubicBezTo>
                  <a:cubicBezTo>
                    <a:pt x="625476" y="112712"/>
                    <a:pt x="729853" y="295673"/>
                    <a:pt x="752475" y="344488"/>
                  </a:cubicBez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800" b="1"/>
            </a:p>
          </p:txBody>
        </p:sp>
        <p:sp>
          <p:nvSpPr>
            <p:cNvPr id="1115" name="Isosceles Triangle 1114"/>
            <p:cNvSpPr/>
            <p:nvPr/>
          </p:nvSpPr>
          <p:spPr>
            <a:xfrm rot="5400000">
              <a:off x="2369857" y="1819121"/>
              <a:ext cx="616588" cy="531541"/>
            </a:xfrm>
            <a:prstGeom prst="triangl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sz="1800" b="1"/>
            </a:p>
          </p:txBody>
        </p:sp>
        <p:sp>
          <p:nvSpPr>
            <p:cNvPr id="1116" name="Rectangle 1115"/>
            <p:cNvSpPr/>
            <p:nvPr/>
          </p:nvSpPr>
          <p:spPr>
            <a:xfrm>
              <a:off x="4648200" y="2933700"/>
              <a:ext cx="152400" cy="152400"/>
            </a:xfrm>
            <a:prstGeom prst="rect">
              <a:avLst/>
            </a:prstGeom>
            <a:solidFill>
              <a:srgbClr val="FFFF00"/>
            </a:solidFill>
            <a:ln>
              <a:solidFill>
                <a:srgbClr val="FFC00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sz="1800" b="1"/>
            </a:p>
          </p:txBody>
        </p:sp>
        <p:sp>
          <p:nvSpPr>
            <p:cNvPr id="1131" name="Rectangle 1130"/>
            <p:cNvSpPr/>
            <p:nvPr/>
          </p:nvSpPr>
          <p:spPr>
            <a:xfrm>
              <a:off x="4800600" y="2514600"/>
              <a:ext cx="1981199" cy="1752600"/>
            </a:xfrm>
            <a:prstGeom prst="rect">
              <a:avLst/>
            </a:prstGeom>
            <a:ln>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sz="1800" b="1"/>
            </a:p>
          </p:txBody>
        </p:sp>
        <p:sp>
          <p:nvSpPr>
            <p:cNvPr id="1132" name="Rectangle 1131"/>
            <p:cNvSpPr/>
            <p:nvPr/>
          </p:nvSpPr>
          <p:spPr>
            <a:xfrm>
              <a:off x="4876800" y="2057400"/>
              <a:ext cx="228600" cy="15240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sz="1800" b="1"/>
            </a:p>
          </p:txBody>
        </p:sp>
        <p:sp>
          <p:nvSpPr>
            <p:cNvPr id="1133" name="Rectangle 1132"/>
            <p:cNvSpPr/>
            <p:nvPr/>
          </p:nvSpPr>
          <p:spPr>
            <a:xfrm>
              <a:off x="3657600" y="1752600"/>
              <a:ext cx="228600" cy="15240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sz="1800" b="1"/>
            </a:p>
          </p:txBody>
        </p:sp>
        <p:sp>
          <p:nvSpPr>
            <p:cNvPr id="1134" name="Rectangle 1133"/>
            <p:cNvSpPr/>
            <p:nvPr/>
          </p:nvSpPr>
          <p:spPr>
            <a:xfrm>
              <a:off x="4876800" y="2590800"/>
              <a:ext cx="228600" cy="15240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sz="1800" b="1"/>
            </a:p>
          </p:txBody>
        </p:sp>
        <p:cxnSp>
          <p:nvCxnSpPr>
            <p:cNvPr id="1135" name="Elbow Connector 1134"/>
            <p:cNvCxnSpPr>
              <a:stCxn id="1134" idx="0"/>
              <a:endCxn id="1132" idx="2"/>
            </p:cNvCxnSpPr>
            <p:nvPr/>
          </p:nvCxnSpPr>
          <p:spPr>
            <a:xfrm rot="5400000" flipH="1" flipV="1">
              <a:off x="4800600" y="2400300"/>
              <a:ext cx="381000" cy="1588"/>
            </a:xfrm>
            <a:prstGeom prst="bentConnector3">
              <a:avLst>
                <a:gd name="adj1" fmla="val 50000"/>
              </a:avLst>
            </a:prstGeom>
            <a:ln/>
          </p:spPr>
          <p:style>
            <a:lnRef idx="2">
              <a:schemeClr val="accent2">
                <a:shade val="50000"/>
              </a:schemeClr>
            </a:lnRef>
            <a:fillRef idx="1">
              <a:schemeClr val="accent2"/>
            </a:fillRef>
            <a:effectRef idx="0">
              <a:schemeClr val="accent2"/>
            </a:effectRef>
            <a:fontRef idx="minor">
              <a:schemeClr val="lt1"/>
            </a:fontRef>
          </p:style>
        </p:cxnSp>
        <p:pic>
          <p:nvPicPr>
            <p:cNvPr id="1136" name="Picture 4" descr="http://2.bp.blogspot.com/_GmlqCX6Omow/SbIfIgSPSsI/AAAAAAAAACk/2XmP4pJ-EtA/s320/Picture3.png"/>
            <p:cNvPicPr>
              <a:picLocks noChangeAspect="1" noChangeArrowheads="1"/>
            </p:cNvPicPr>
            <p:nvPr/>
          </p:nvPicPr>
          <p:blipFill>
            <a:blip r:embed="rId16" cstate="print"/>
            <a:srcRect/>
            <a:stretch>
              <a:fillRect/>
            </a:stretch>
          </p:blipFill>
          <p:spPr bwMode="auto">
            <a:xfrm>
              <a:off x="6915150" y="2514600"/>
              <a:ext cx="1461213" cy="1219200"/>
            </a:xfrm>
            <a:prstGeom prst="rect">
              <a:avLst/>
            </a:prstGeom>
            <a:noFill/>
          </p:spPr>
        </p:pic>
        <p:pic>
          <p:nvPicPr>
            <p:cNvPr id="1137" name="Picture 2"/>
            <p:cNvPicPr>
              <a:picLocks noChangeAspect="1" noChangeArrowheads="1"/>
            </p:cNvPicPr>
            <p:nvPr/>
          </p:nvPicPr>
          <p:blipFill>
            <a:blip r:embed="rId17" cstate="print"/>
            <a:srcRect/>
            <a:stretch>
              <a:fillRect/>
            </a:stretch>
          </p:blipFill>
          <p:spPr bwMode="auto">
            <a:xfrm>
              <a:off x="5915024" y="2705100"/>
              <a:ext cx="714376" cy="342900"/>
            </a:xfrm>
            <a:prstGeom prst="rect">
              <a:avLst/>
            </a:prstGeom>
            <a:ln>
              <a:headEnd/>
              <a:tailEnd/>
            </a:ln>
          </p:spPr>
          <p:style>
            <a:lnRef idx="2">
              <a:schemeClr val="dk1"/>
            </a:lnRef>
            <a:fillRef idx="1">
              <a:schemeClr val="lt1"/>
            </a:fillRef>
            <a:effectRef idx="0">
              <a:schemeClr val="dk1"/>
            </a:effectRef>
            <a:fontRef idx="minor">
              <a:schemeClr val="dk1"/>
            </a:fontRef>
          </p:style>
        </p:pic>
        <p:cxnSp>
          <p:nvCxnSpPr>
            <p:cNvPr id="1138" name="Elbow Connector 1137"/>
            <p:cNvCxnSpPr>
              <a:stCxn id="1137" idx="3"/>
            </p:cNvCxnSpPr>
            <p:nvPr/>
          </p:nvCxnSpPr>
          <p:spPr>
            <a:xfrm>
              <a:off x="6629400" y="2876550"/>
              <a:ext cx="762000" cy="133350"/>
            </a:xfrm>
            <a:prstGeom prst="bentConnector3">
              <a:avLst>
                <a:gd name="adj1" fmla="val 50000"/>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139" name="Rectangle 1138"/>
            <p:cNvSpPr/>
            <p:nvPr/>
          </p:nvSpPr>
          <p:spPr>
            <a:xfrm flipV="1">
              <a:off x="1219200" y="3048000"/>
              <a:ext cx="2642839" cy="57986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b="1"/>
            </a:p>
          </p:txBody>
        </p:sp>
        <p:sp>
          <p:nvSpPr>
            <p:cNvPr id="1140" name="Rectangle 1139"/>
            <p:cNvSpPr/>
            <p:nvPr/>
          </p:nvSpPr>
          <p:spPr>
            <a:xfrm flipV="1">
              <a:off x="1371600" y="3217127"/>
              <a:ext cx="847493" cy="797312"/>
            </a:xfrm>
            <a:prstGeom prst="rect">
              <a:avLst/>
            </a:prstGeom>
            <a:solidFill>
              <a:schemeClr val="accent3">
                <a:lumMod val="75000"/>
              </a:schemeClr>
            </a:solidFill>
            <a:ln>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sz="1800" b="1"/>
            </a:p>
          </p:txBody>
        </p:sp>
        <p:sp>
          <p:nvSpPr>
            <p:cNvPr id="1141" name="Rectangle 1140"/>
            <p:cNvSpPr/>
            <p:nvPr/>
          </p:nvSpPr>
          <p:spPr>
            <a:xfrm flipV="1">
              <a:off x="1487167" y="3349083"/>
              <a:ext cx="616359" cy="53340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sz="1800" b="1"/>
            </a:p>
          </p:txBody>
        </p:sp>
        <p:sp>
          <p:nvSpPr>
            <p:cNvPr id="1142" name="Freeform 1141"/>
            <p:cNvSpPr/>
            <p:nvPr/>
          </p:nvSpPr>
          <p:spPr>
            <a:xfrm>
              <a:off x="1583473" y="3501483"/>
              <a:ext cx="423746" cy="228600"/>
            </a:xfrm>
            <a:custGeom>
              <a:avLst/>
              <a:gdLst>
                <a:gd name="connsiteX0" fmla="*/ 0 w 721519"/>
                <a:gd name="connsiteY0" fmla="*/ 48022 h 336154"/>
                <a:gd name="connsiteX1" fmla="*/ 469107 w 721519"/>
                <a:gd name="connsiteY1" fmla="*/ 48022 h 336154"/>
                <a:gd name="connsiteX2" fmla="*/ 721519 w 721519"/>
                <a:gd name="connsiteY2" fmla="*/ 336154 h 336154"/>
                <a:gd name="connsiteX0" fmla="*/ 0 w 752475"/>
                <a:gd name="connsiteY0" fmla="*/ 24011 h 362149"/>
                <a:gd name="connsiteX1" fmla="*/ 500063 w 752475"/>
                <a:gd name="connsiteY1" fmla="*/ 74017 h 362149"/>
                <a:gd name="connsiteX2" fmla="*/ 752475 w 752475"/>
                <a:gd name="connsiteY2" fmla="*/ 362149 h 362149"/>
                <a:gd name="connsiteX0" fmla="*/ 0 w 752475"/>
                <a:gd name="connsiteY0" fmla="*/ 6350 h 344488"/>
                <a:gd name="connsiteX1" fmla="*/ 500063 w 752475"/>
                <a:gd name="connsiteY1" fmla="*/ 56356 h 344488"/>
                <a:gd name="connsiteX2" fmla="*/ 752475 w 752475"/>
                <a:gd name="connsiteY2" fmla="*/ 344488 h 344488"/>
                <a:gd name="connsiteX0" fmla="*/ 0 w 752475"/>
                <a:gd name="connsiteY0" fmla="*/ 6350 h 344488"/>
                <a:gd name="connsiteX1" fmla="*/ 500063 w 752475"/>
                <a:gd name="connsiteY1" fmla="*/ 56356 h 344488"/>
                <a:gd name="connsiteX2" fmla="*/ 752475 w 752475"/>
                <a:gd name="connsiteY2" fmla="*/ 344488 h 344488"/>
              </a:gdLst>
              <a:ahLst/>
              <a:cxnLst>
                <a:cxn ang="0">
                  <a:pos x="connsiteX0" y="connsiteY0"/>
                </a:cxn>
                <a:cxn ang="0">
                  <a:pos x="connsiteX1" y="connsiteY1"/>
                </a:cxn>
                <a:cxn ang="0">
                  <a:pos x="connsiteX2" y="connsiteY2"/>
                </a:cxn>
              </a:cxnLst>
              <a:rect l="l" t="t" r="r" b="b"/>
              <a:pathLst>
                <a:path w="752475" h="344488">
                  <a:moveTo>
                    <a:pt x="0" y="6350"/>
                  </a:moveTo>
                  <a:cubicBezTo>
                    <a:pt x="312540" y="8533"/>
                    <a:pt x="374651" y="0"/>
                    <a:pt x="500063" y="56356"/>
                  </a:cubicBezTo>
                  <a:cubicBezTo>
                    <a:pt x="625476" y="112712"/>
                    <a:pt x="729853" y="295673"/>
                    <a:pt x="752475" y="344488"/>
                  </a:cubicBez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800" b="1"/>
            </a:p>
          </p:txBody>
        </p:sp>
        <p:sp>
          <p:nvSpPr>
            <p:cNvPr id="1143" name="Isosceles Triangle 1142"/>
            <p:cNvSpPr/>
            <p:nvPr/>
          </p:nvSpPr>
          <p:spPr>
            <a:xfrm rot="16200000" flipV="1">
              <a:off x="2369857" y="3360621"/>
              <a:ext cx="616588" cy="531541"/>
            </a:xfrm>
            <a:prstGeom prst="triangl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sz="1800" b="1"/>
            </a:p>
          </p:txBody>
        </p:sp>
        <p:grpSp>
          <p:nvGrpSpPr>
            <p:cNvPr id="1144" name="Group 23"/>
            <p:cNvGrpSpPr/>
            <p:nvPr/>
          </p:nvGrpSpPr>
          <p:grpSpPr>
            <a:xfrm>
              <a:off x="2943922" y="2494159"/>
              <a:ext cx="724829" cy="724830"/>
              <a:chOff x="5029200" y="3657600"/>
              <a:chExt cx="1143000" cy="1143000"/>
            </a:xfrm>
          </p:grpSpPr>
          <p:sp>
            <p:nvSpPr>
              <p:cNvPr id="1160" name="Rectangle 1159"/>
              <p:cNvSpPr/>
              <p:nvPr/>
            </p:nvSpPr>
            <p:spPr>
              <a:xfrm>
                <a:off x="5029200" y="3657600"/>
                <a:ext cx="1143000" cy="53340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sz="1800" b="1"/>
              </a:p>
            </p:txBody>
          </p:sp>
          <p:sp>
            <p:nvSpPr>
              <p:cNvPr id="1161" name="Rectangle 1160"/>
              <p:cNvSpPr/>
              <p:nvPr/>
            </p:nvSpPr>
            <p:spPr>
              <a:xfrm>
                <a:off x="5029200" y="4267200"/>
                <a:ext cx="1143000" cy="53340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sz="1800" b="1"/>
              </a:p>
            </p:txBody>
          </p:sp>
        </p:grpSp>
        <p:sp>
          <p:nvSpPr>
            <p:cNvPr id="1145" name="Rectangle 1144"/>
            <p:cNvSpPr/>
            <p:nvPr/>
          </p:nvSpPr>
          <p:spPr>
            <a:xfrm>
              <a:off x="4876800" y="1828800"/>
              <a:ext cx="228600" cy="15240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sz="1800" b="1"/>
            </a:p>
          </p:txBody>
        </p:sp>
        <p:cxnSp>
          <p:nvCxnSpPr>
            <p:cNvPr id="1146" name="Elbow Connector 1145"/>
            <p:cNvCxnSpPr>
              <a:stCxn id="1132" idx="1"/>
              <a:endCxn id="1133" idx="3"/>
            </p:cNvCxnSpPr>
            <p:nvPr/>
          </p:nvCxnSpPr>
          <p:spPr>
            <a:xfrm rot="10800000">
              <a:off x="3886200" y="1828800"/>
              <a:ext cx="990600" cy="304800"/>
            </a:xfrm>
            <a:prstGeom prst="bentConnector3">
              <a:avLst>
                <a:gd name="adj1" fmla="val 50000"/>
              </a:avLst>
            </a:prstGeom>
            <a:ln/>
          </p:spPr>
          <p:style>
            <a:lnRef idx="2">
              <a:schemeClr val="accent2">
                <a:shade val="50000"/>
              </a:schemeClr>
            </a:lnRef>
            <a:fillRef idx="1">
              <a:schemeClr val="accent2"/>
            </a:fillRef>
            <a:effectRef idx="0">
              <a:schemeClr val="accent2"/>
            </a:effectRef>
            <a:fontRef idx="minor">
              <a:schemeClr val="lt1"/>
            </a:fontRef>
          </p:style>
        </p:cxnSp>
        <p:grpSp>
          <p:nvGrpSpPr>
            <p:cNvPr id="1147" name="Group 157"/>
            <p:cNvGrpSpPr/>
            <p:nvPr/>
          </p:nvGrpSpPr>
          <p:grpSpPr>
            <a:xfrm>
              <a:off x="3990978" y="2752726"/>
              <a:ext cx="237988" cy="208240"/>
              <a:chOff x="3429000" y="2743200"/>
              <a:chExt cx="381000" cy="457200"/>
            </a:xfrm>
          </p:grpSpPr>
          <p:sp>
            <p:nvSpPr>
              <p:cNvPr id="1157" name="Oval 1156"/>
              <p:cNvSpPr/>
              <p:nvPr/>
            </p:nvSpPr>
            <p:spPr bwMode="auto">
              <a:xfrm>
                <a:off x="3429000" y="2743200"/>
                <a:ext cx="381000" cy="457200"/>
              </a:xfrm>
              <a:prstGeom prst="ellipse">
                <a:avLst/>
              </a:prstGeom>
              <a:solidFill>
                <a:schemeClr val="bg1"/>
              </a:solidFill>
              <a:ln w="254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smtClean="0">
                  <a:ln>
                    <a:noFill/>
                  </a:ln>
                  <a:solidFill>
                    <a:schemeClr val="tx1"/>
                  </a:solidFill>
                  <a:effectLst/>
                  <a:latin typeface="+mn-lt"/>
                </a:endParaRPr>
              </a:p>
            </p:txBody>
          </p:sp>
          <p:cxnSp>
            <p:nvCxnSpPr>
              <p:cNvPr id="1158" name="Straight Connector 1157"/>
              <p:cNvCxnSpPr>
                <a:stCxn id="1157" idx="3"/>
                <a:endCxn id="1157" idx="7"/>
              </p:cNvCxnSpPr>
              <p:nvPr/>
            </p:nvCxnSpPr>
            <p:spPr bwMode="auto">
              <a:xfrm rot="5400000" flipH="1" flipV="1">
                <a:off x="3457855" y="2837096"/>
                <a:ext cx="323290" cy="269408"/>
              </a:xfrm>
              <a:prstGeom prst="line">
                <a:avLst/>
              </a:prstGeom>
              <a:solidFill>
                <a:schemeClr val="accent1"/>
              </a:solidFill>
              <a:ln w="25400" cap="flat" cmpd="sng" algn="ctr">
                <a:solidFill>
                  <a:schemeClr val="tx1"/>
                </a:solidFill>
                <a:prstDash val="solid"/>
                <a:round/>
                <a:headEnd type="none" w="med" len="med"/>
                <a:tailEnd type="none" w="med" len="med"/>
              </a:ln>
              <a:effectLst/>
            </p:spPr>
          </p:cxnSp>
          <p:cxnSp>
            <p:nvCxnSpPr>
              <p:cNvPr id="1159" name="Straight Connector 1158"/>
              <p:cNvCxnSpPr>
                <a:stCxn id="1157" idx="1"/>
                <a:endCxn id="1157" idx="5"/>
              </p:cNvCxnSpPr>
              <p:nvPr/>
            </p:nvCxnSpPr>
            <p:spPr bwMode="auto">
              <a:xfrm rot="16200000" flipH="1">
                <a:off x="3457855" y="2837096"/>
                <a:ext cx="323290" cy="269408"/>
              </a:xfrm>
              <a:prstGeom prst="line">
                <a:avLst/>
              </a:prstGeom>
              <a:solidFill>
                <a:schemeClr val="accent1"/>
              </a:solidFill>
              <a:ln w="25400" cap="flat" cmpd="sng" algn="ctr">
                <a:solidFill>
                  <a:schemeClr val="tx1"/>
                </a:solidFill>
                <a:prstDash val="solid"/>
                <a:round/>
                <a:headEnd type="none" w="med" len="med"/>
                <a:tailEnd type="none" w="med" len="med"/>
              </a:ln>
              <a:effectLst/>
            </p:spPr>
          </p:cxnSp>
        </p:grpSp>
        <p:sp>
          <p:nvSpPr>
            <p:cNvPr id="1148" name="TextBox 1147"/>
            <p:cNvSpPr txBox="1"/>
            <p:nvPr/>
          </p:nvSpPr>
          <p:spPr>
            <a:xfrm>
              <a:off x="5080056" y="1705169"/>
              <a:ext cx="1752600" cy="739474"/>
            </a:xfrm>
            <a:prstGeom prst="rect">
              <a:avLst/>
            </a:prstGeom>
            <a:noFill/>
          </p:spPr>
          <p:txBody>
            <a:bodyPr wrap="square" rtlCol="0">
              <a:spAutoFit/>
            </a:bodyPr>
            <a:lstStyle/>
            <a:p>
              <a:pPr algn="ctr"/>
              <a:r>
                <a:rPr lang="en-US" sz="2400" b="1" dirty="0" smtClean="0">
                  <a:latin typeface="+mn-lt"/>
                </a:rPr>
                <a:t>Power supply board</a:t>
              </a:r>
              <a:endParaRPr lang="en-GB" sz="2400" b="1" dirty="0">
                <a:latin typeface="+mn-lt"/>
              </a:endParaRPr>
            </a:p>
          </p:txBody>
        </p:sp>
        <p:sp>
          <p:nvSpPr>
            <p:cNvPr id="1149" name="TextBox 1148"/>
            <p:cNvSpPr txBox="1"/>
            <p:nvPr/>
          </p:nvSpPr>
          <p:spPr>
            <a:xfrm>
              <a:off x="4788036" y="3295663"/>
              <a:ext cx="2050473" cy="739474"/>
            </a:xfrm>
            <a:prstGeom prst="rect">
              <a:avLst/>
            </a:prstGeom>
            <a:noFill/>
          </p:spPr>
          <p:txBody>
            <a:bodyPr wrap="square" rtlCol="0">
              <a:spAutoFit/>
            </a:bodyPr>
            <a:lstStyle/>
            <a:p>
              <a:pPr algn="ctr"/>
              <a:r>
                <a:rPr lang="en-US" sz="2400" b="1" dirty="0" smtClean="0">
                  <a:latin typeface="+mn-lt"/>
                </a:rPr>
                <a:t>USB powered interface board</a:t>
              </a:r>
              <a:endParaRPr lang="en-GB" sz="2400" b="1" dirty="0">
                <a:latin typeface="+mn-lt"/>
              </a:endParaRPr>
            </a:p>
          </p:txBody>
        </p:sp>
        <p:sp>
          <p:nvSpPr>
            <p:cNvPr id="1150" name="TextBox 1149"/>
            <p:cNvSpPr txBox="1"/>
            <p:nvPr/>
          </p:nvSpPr>
          <p:spPr>
            <a:xfrm>
              <a:off x="1219200" y="4050268"/>
              <a:ext cx="2667000" cy="410819"/>
            </a:xfrm>
            <a:prstGeom prst="rect">
              <a:avLst/>
            </a:prstGeom>
            <a:noFill/>
          </p:spPr>
          <p:txBody>
            <a:bodyPr wrap="square" rtlCol="0">
              <a:spAutoFit/>
            </a:bodyPr>
            <a:lstStyle/>
            <a:p>
              <a:pPr algn="ctr"/>
              <a:r>
                <a:rPr lang="en-US" sz="2400" b="1" dirty="0" smtClean="0">
                  <a:latin typeface="+mn-lt"/>
                </a:rPr>
                <a:t>Oscillator board</a:t>
              </a:r>
              <a:endParaRPr lang="en-GB" sz="2400" b="1" dirty="0">
                <a:latin typeface="+mn-lt"/>
              </a:endParaRPr>
            </a:p>
          </p:txBody>
        </p:sp>
        <p:cxnSp>
          <p:nvCxnSpPr>
            <p:cNvPr id="1151" name="Elbow Connector 1150"/>
            <p:cNvCxnSpPr>
              <a:stCxn id="1157" idx="6"/>
              <a:endCxn id="1116" idx="1"/>
            </p:cNvCxnSpPr>
            <p:nvPr/>
          </p:nvCxnSpPr>
          <p:spPr>
            <a:xfrm>
              <a:off x="4228966" y="2856846"/>
              <a:ext cx="419234" cy="153054"/>
            </a:xfrm>
            <a:prstGeom prst="bentConnector3">
              <a:avLst>
                <a:gd name="adj1" fmla="val 50000"/>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sp>
          <p:nvSpPr>
            <p:cNvPr id="1152" name="TextBox 1151"/>
            <p:cNvSpPr txBox="1"/>
            <p:nvPr/>
          </p:nvSpPr>
          <p:spPr>
            <a:xfrm>
              <a:off x="2880360" y="2484120"/>
              <a:ext cx="914400" cy="369332"/>
            </a:xfrm>
            <a:prstGeom prst="rect">
              <a:avLst/>
            </a:prstGeom>
            <a:noFill/>
          </p:spPr>
          <p:txBody>
            <a:bodyPr wrap="square" rtlCol="0">
              <a:spAutoFit/>
            </a:bodyPr>
            <a:lstStyle/>
            <a:p>
              <a:pPr algn="ctr"/>
              <a:r>
                <a:rPr lang="en-US" sz="2000" b="1" dirty="0" smtClean="0">
                  <a:latin typeface="+mn-lt"/>
                </a:rPr>
                <a:t>SAW</a:t>
              </a:r>
              <a:r>
                <a:rPr lang="en-US" sz="2000" b="1" baseline="-25000" dirty="0" smtClean="0">
                  <a:latin typeface="+mn-lt"/>
                </a:rPr>
                <a:t>1</a:t>
              </a:r>
              <a:endParaRPr lang="en-GB" sz="2000" b="1" baseline="-25000" dirty="0">
                <a:latin typeface="+mn-lt"/>
              </a:endParaRPr>
            </a:p>
          </p:txBody>
        </p:sp>
        <p:sp>
          <p:nvSpPr>
            <p:cNvPr id="1153" name="TextBox 1152"/>
            <p:cNvSpPr txBox="1"/>
            <p:nvPr/>
          </p:nvSpPr>
          <p:spPr>
            <a:xfrm>
              <a:off x="2880360" y="2872740"/>
              <a:ext cx="914400" cy="369332"/>
            </a:xfrm>
            <a:prstGeom prst="rect">
              <a:avLst/>
            </a:prstGeom>
            <a:noFill/>
          </p:spPr>
          <p:txBody>
            <a:bodyPr wrap="square" rtlCol="0">
              <a:spAutoFit/>
            </a:bodyPr>
            <a:lstStyle/>
            <a:p>
              <a:pPr algn="ctr"/>
              <a:r>
                <a:rPr lang="en-US" sz="2000" b="1" dirty="0" smtClean="0">
                  <a:latin typeface="+mn-lt"/>
                </a:rPr>
                <a:t>SAW</a:t>
              </a:r>
              <a:r>
                <a:rPr lang="en-US" sz="2000" b="1" baseline="-25000" dirty="0" smtClean="0">
                  <a:latin typeface="+mn-lt"/>
                </a:rPr>
                <a:t>2</a:t>
              </a:r>
              <a:endParaRPr lang="en-GB" sz="2000" b="1" baseline="-25000" dirty="0">
                <a:latin typeface="+mn-lt"/>
              </a:endParaRPr>
            </a:p>
          </p:txBody>
        </p:sp>
        <p:sp>
          <p:nvSpPr>
            <p:cNvPr id="1154" name="TextBox 1153"/>
            <p:cNvSpPr txBox="1"/>
            <p:nvPr/>
          </p:nvSpPr>
          <p:spPr>
            <a:xfrm rot="16200000">
              <a:off x="-84623" y="2814881"/>
              <a:ext cx="1773381" cy="410819"/>
            </a:xfrm>
            <a:prstGeom prst="rect">
              <a:avLst/>
            </a:prstGeom>
            <a:noFill/>
          </p:spPr>
          <p:txBody>
            <a:bodyPr wrap="square" rtlCol="0">
              <a:spAutoFit/>
            </a:bodyPr>
            <a:lstStyle/>
            <a:p>
              <a:pPr algn="ctr"/>
              <a:r>
                <a:rPr lang="en-US" sz="2400" b="1" dirty="0" smtClean="0">
                  <a:latin typeface="+mn-lt"/>
                </a:rPr>
                <a:t>Filter boards</a:t>
              </a:r>
              <a:endParaRPr lang="en-GB" sz="2400" b="1" dirty="0">
                <a:latin typeface="+mn-lt"/>
              </a:endParaRPr>
            </a:p>
          </p:txBody>
        </p:sp>
        <p:cxnSp>
          <p:nvCxnSpPr>
            <p:cNvPr id="1155" name="Straight Arrow Connector 1154"/>
            <p:cNvCxnSpPr>
              <a:stCxn id="1154" idx="2"/>
              <a:endCxn id="1109" idx="1"/>
            </p:cNvCxnSpPr>
            <p:nvPr/>
          </p:nvCxnSpPr>
          <p:spPr>
            <a:xfrm flipV="1">
              <a:off x="1007477" y="2095500"/>
              <a:ext cx="479691" cy="92479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56" name="Straight Arrow Connector 1155"/>
            <p:cNvCxnSpPr>
              <a:stCxn id="1154" idx="2"/>
              <a:endCxn id="1141" idx="1"/>
            </p:cNvCxnSpPr>
            <p:nvPr/>
          </p:nvCxnSpPr>
          <p:spPr>
            <a:xfrm>
              <a:off x="1007477" y="3020290"/>
              <a:ext cx="479691" cy="595493"/>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1162" name="Rectangle 45"/>
          <p:cNvSpPr>
            <a:spLocks noChangeArrowheads="1"/>
          </p:cNvSpPr>
          <p:nvPr/>
        </p:nvSpPr>
        <p:spPr bwMode="auto">
          <a:xfrm>
            <a:off x="20756611" y="10891094"/>
            <a:ext cx="8958848"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en-GB" sz="2400" dirty="0" smtClean="0">
                <a:latin typeface="+mn-lt"/>
              </a:rPr>
              <a:t>A sensor interface </a:t>
            </a:r>
            <a:r>
              <a:rPr lang="en-GB" sz="2400" dirty="0" smtClean="0">
                <a:latin typeface="+mn-lt"/>
              </a:rPr>
              <a:t>circuitry for automated electro-acoustic HEK cell </a:t>
            </a:r>
            <a:r>
              <a:rPr lang="en-GB" sz="2400" dirty="0" smtClean="0">
                <a:latin typeface="+mn-lt"/>
              </a:rPr>
              <a:t>monitoring have been developed. The SAW sensors are placed in the feedback loop of an oscillator circuit that is connected to a laptop via an USB interface board that performs data processing as well. </a:t>
            </a:r>
            <a:endParaRPr lang="en-GB" sz="2400" dirty="0">
              <a:latin typeface="+mn-lt"/>
            </a:endParaRPr>
          </a:p>
        </p:txBody>
      </p:sp>
      <p:pic>
        <p:nvPicPr>
          <p:cNvPr id="1163" name="Picture 1162" descr="FQ4 - SAWR.jpg"/>
          <p:cNvPicPr>
            <a:picLocks noChangeAspect="1"/>
          </p:cNvPicPr>
          <p:nvPr/>
        </p:nvPicPr>
        <p:blipFill>
          <a:blip r:embed="rId18" cstate="print"/>
          <a:stretch>
            <a:fillRect/>
          </a:stretch>
        </p:blipFill>
        <p:spPr>
          <a:xfrm>
            <a:off x="21980747" y="18091894"/>
            <a:ext cx="7200800" cy="4556756"/>
          </a:xfrm>
          <a:prstGeom prst="rect">
            <a:avLst/>
          </a:prstGeom>
        </p:spPr>
      </p:pic>
      <p:sp>
        <p:nvSpPr>
          <p:cNvPr id="1164" name="Rectangle 47"/>
          <p:cNvSpPr>
            <a:spLocks noChangeArrowheads="1"/>
          </p:cNvSpPr>
          <p:nvPr/>
        </p:nvSpPr>
        <p:spPr bwMode="auto">
          <a:xfrm>
            <a:off x="20756611" y="15859646"/>
            <a:ext cx="8928992"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en-GB" sz="2400" b="1" i="1" dirty="0" smtClean="0">
                <a:latin typeface="+mn-lt"/>
              </a:rPr>
              <a:t>Figure </a:t>
            </a:r>
            <a:r>
              <a:rPr lang="en-GB" sz="2400" b="1" i="1" dirty="0" smtClean="0">
                <a:latin typeface="+mn-lt"/>
              </a:rPr>
              <a:t>8. Diagram of the sensor interface electronics consisting of a SAW </a:t>
            </a:r>
            <a:r>
              <a:rPr lang="en-GB" sz="2400" b="1" i="1" dirty="0" smtClean="0">
                <a:latin typeface="+mn-lt"/>
              </a:rPr>
              <a:t>sensor </a:t>
            </a:r>
            <a:r>
              <a:rPr lang="en-GB" sz="2400" b="1" i="1" dirty="0" smtClean="0">
                <a:latin typeface="+mn-lt"/>
              </a:rPr>
              <a:t>board and two filter boards mounted on the oscillator </a:t>
            </a:r>
            <a:r>
              <a:rPr lang="en-GB" sz="2400" b="1" i="1" dirty="0" smtClean="0">
                <a:latin typeface="+mn-lt"/>
              </a:rPr>
              <a:t>board, </a:t>
            </a:r>
            <a:r>
              <a:rPr lang="en-GB" sz="2400" b="1" i="1" dirty="0" smtClean="0">
                <a:latin typeface="+mn-lt"/>
              </a:rPr>
              <a:t>a power </a:t>
            </a:r>
            <a:r>
              <a:rPr lang="en-GB" sz="2400" b="1" i="1" dirty="0" smtClean="0">
                <a:latin typeface="+mn-lt"/>
              </a:rPr>
              <a:t>supply </a:t>
            </a:r>
            <a:r>
              <a:rPr lang="en-GB" sz="2400" b="1" i="1" dirty="0" smtClean="0">
                <a:latin typeface="+mn-lt"/>
              </a:rPr>
              <a:t>board  </a:t>
            </a:r>
            <a:r>
              <a:rPr lang="en-GB" sz="2400" b="1" i="1" dirty="0" smtClean="0">
                <a:latin typeface="+mn-lt"/>
              </a:rPr>
              <a:t>and </a:t>
            </a:r>
            <a:r>
              <a:rPr lang="en-GB" sz="2400" b="1" i="1" dirty="0" smtClean="0">
                <a:latin typeface="+mn-lt"/>
              </a:rPr>
              <a:t>a main </a:t>
            </a:r>
            <a:r>
              <a:rPr lang="en-GB" sz="2400" b="1" i="1" dirty="0" smtClean="0">
                <a:latin typeface="+mn-lt"/>
              </a:rPr>
              <a:t>interface board</a:t>
            </a:r>
            <a:r>
              <a:rPr lang="en-GB" sz="2400" b="1" i="1" dirty="0" smtClean="0">
                <a:latin typeface="+mn-lt"/>
              </a:rPr>
              <a:t>.</a:t>
            </a:r>
            <a:endParaRPr lang="en-GB" sz="2400" b="1" i="1" dirty="0">
              <a:latin typeface="+mn-lt"/>
            </a:endParaRPr>
          </a:p>
        </p:txBody>
      </p:sp>
      <p:grpSp>
        <p:nvGrpSpPr>
          <p:cNvPr id="1165" name="Group 1164"/>
          <p:cNvGrpSpPr/>
          <p:nvPr/>
        </p:nvGrpSpPr>
        <p:grpSpPr>
          <a:xfrm>
            <a:off x="1818507" y="36390410"/>
            <a:ext cx="7560840" cy="2799828"/>
            <a:chOff x="674965" y="227901"/>
            <a:chExt cx="5760943" cy="2133314"/>
          </a:xfrm>
        </p:grpSpPr>
        <p:sp>
          <p:nvSpPr>
            <p:cNvPr id="1166" name="Rectangle 9"/>
            <p:cNvSpPr>
              <a:spLocks noChangeAspect="1" noChangeArrowheads="1"/>
            </p:cNvSpPr>
            <p:nvPr/>
          </p:nvSpPr>
          <p:spPr bwMode="auto">
            <a:xfrm>
              <a:off x="1147353" y="227901"/>
              <a:ext cx="4872245" cy="2133314"/>
            </a:xfrm>
            <a:prstGeom prst="rect">
              <a:avLst/>
            </a:prstGeom>
            <a:solidFill>
              <a:srgbClr val="788FC2"/>
            </a:solidFill>
            <a:ln w="9525">
              <a:solidFill>
                <a:srgbClr val="000000"/>
              </a:solidFill>
              <a:miter lim="800000"/>
              <a:headEnd/>
              <a:tailEnd/>
            </a:ln>
          </p:spPr>
          <p:txBody>
            <a:bodyPr/>
            <a:lstStyle/>
            <a:p>
              <a:endParaRPr lang="en-GB"/>
            </a:p>
          </p:txBody>
        </p:sp>
        <p:sp>
          <p:nvSpPr>
            <p:cNvPr id="1167" name="Rectangle 1166"/>
            <p:cNvSpPr/>
            <p:nvPr/>
          </p:nvSpPr>
          <p:spPr bwMode="auto">
            <a:xfrm>
              <a:off x="2800515" y="606262"/>
              <a:ext cx="1541120" cy="1452257"/>
            </a:xfrm>
            <a:prstGeom prst="rect">
              <a:avLst/>
            </a:prstGeom>
            <a:solidFill>
              <a:srgbClr val="92D05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sp>
          <p:nvSpPr>
            <p:cNvPr id="1168" name="Rectangle 267"/>
            <p:cNvSpPr>
              <a:spLocks noChangeAspect="1" noChangeArrowheads="1"/>
            </p:cNvSpPr>
            <p:nvPr/>
          </p:nvSpPr>
          <p:spPr bwMode="auto">
            <a:xfrm>
              <a:off x="2442823" y="608539"/>
              <a:ext cx="47812" cy="1309131"/>
            </a:xfrm>
            <a:prstGeom prst="rect">
              <a:avLst/>
            </a:prstGeom>
            <a:solidFill>
              <a:srgbClr val="FFCC00"/>
            </a:solidFill>
            <a:ln w="9525">
              <a:noFill/>
              <a:miter lim="800000"/>
              <a:headEnd/>
              <a:tailEnd/>
            </a:ln>
          </p:spPr>
          <p:txBody>
            <a:bodyPr/>
            <a:lstStyle/>
            <a:p>
              <a:endParaRPr lang="en-GB">
                <a:solidFill>
                  <a:srgbClr val="FFFF00"/>
                </a:solidFill>
              </a:endParaRPr>
            </a:p>
          </p:txBody>
        </p:sp>
        <p:sp>
          <p:nvSpPr>
            <p:cNvPr id="1169" name="Rectangle 268"/>
            <p:cNvSpPr>
              <a:spLocks noChangeAspect="1" noChangeArrowheads="1"/>
            </p:cNvSpPr>
            <p:nvPr/>
          </p:nvSpPr>
          <p:spPr bwMode="auto">
            <a:xfrm>
              <a:off x="2313049" y="738313"/>
              <a:ext cx="45535" cy="1311408"/>
            </a:xfrm>
            <a:prstGeom prst="rect">
              <a:avLst/>
            </a:prstGeom>
            <a:solidFill>
              <a:srgbClr val="FFCC00"/>
            </a:solidFill>
            <a:ln w="9525">
              <a:noFill/>
              <a:miter lim="800000"/>
              <a:headEnd/>
              <a:tailEnd/>
            </a:ln>
          </p:spPr>
          <p:txBody>
            <a:bodyPr/>
            <a:lstStyle/>
            <a:p>
              <a:endParaRPr lang="en-GB">
                <a:solidFill>
                  <a:srgbClr val="FFFF00"/>
                </a:solidFill>
              </a:endParaRPr>
            </a:p>
          </p:txBody>
        </p:sp>
        <p:sp>
          <p:nvSpPr>
            <p:cNvPr id="1170" name="Rectangle 269"/>
            <p:cNvSpPr>
              <a:spLocks noChangeAspect="1" noChangeArrowheads="1"/>
            </p:cNvSpPr>
            <p:nvPr/>
          </p:nvSpPr>
          <p:spPr bwMode="auto">
            <a:xfrm>
              <a:off x="2180998" y="608539"/>
              <a:ext cx="47811" cy="1309131"/>
            </a:xfrm>
            <a:prstGeom prst="rect">
              <a:avLst/>
            </a:prstGeom>
            <a:solidFill>
              <a:srgbClr val="FFCC00"/>
            </a:solidFill>
            <a:ln w="9525">
              <a:noFill/>
              <a:miter lim="800000"/>
              <a:headEnd/>
              <a:tailEnd/>
            </a:ln>
          </p:spPr>
          <p:txBody>
            <a:bodyPr/>
            <a:lstStyle/>
            <a:p>
              <a:endParaRPr lang="en-GB">
                <a:solidFill>
                  <a:srgbClr val="FFFF00"/>
                </a:solidFill>
              </a:endParaRPr>
            </a:p>
          </p:txBody>
        </p:sp>
        <p:sp>
          <p:nvSpPr>
            <p:cNvPr id="1171" name="Rectangle 270"/>
            <p:cNvSpPr>
              <a:spLocks noChangeAspect="1" noChangeArrowheads="1"/>
            </p:cNvSpPr>
            <p:nvPr/>
          </p:nvSpPr>
          <p:spPr bwMode="auto">
            <a:xfrm>
              <a:off x="2048946" y="738313"/>
              <a:ext cx="47811" cy="1311408"/>
            </a:xfrm>
            <a:prstGeom prst="rect">
              <a:avLst/>
            </a:prstGeom>
            <a:solidFill>
              <a:srgbClr val="FFCC00"/>
            </a:solidFill>
            <a:ln w="9525">
              <a:noFill/>
              <a:miter lim="800000"/>
              <a:headEnd/>
              <a:tailEnd/>
            </a:ln>
          </p:spPr>
          <p:txBody>
            <a:bodyPr/>
            <a:lstStyle/>
            <a:p>
              <a:endParaRPr lang="en-GB">
                <a:solidFill>
                  <a:srgbClr val="FFFF00"/>
                </a:solidFill>
              </a:endParaRPr>
            </a:p>
          </p:txBody>
        </p:sp>
        <p:sp>
          <p:nvSpPr>
            <p:cNvPr id="1172" name="Rectangle 271"/>
            <p:cNvSpPr>
              <a:spLocks noChangeAspect="1" noChangeArrowheads="1"/>
            </p:cNvSpPr>
            <p:nvPr/>
          </p:nvSpPr>
          <p:spPr bwMode="auto">
            <a:xfrm>
              <a:off x="1923724" y="608539"/>
              <a:ext cx="45535" cy="1309131"/>
            </a:xfrm>
            <a:prstGeom prst="rect">
              <a:avLst/>
            </a:prstGeom>
            <a:solidFill>
              <a:srgbClr val="FFCC00"/>
            </a:solidFill>
            <a:ln w="9525">
              <a:noFill/>
              <a:miter lim="800000"/>
              <a:headEnd/>
              <a:tailEnd/>
            </a:ln>
          </p:spPr>
          <p:txBody>
            <a:bodyPr/>
            <a:lstStyle/>
            <a:p>
              <a:endParaRPr lang="en-GB">
                <a:solidFill>
                  <a:srgbClr val="FFFF00"/>
                </a:solidFill>
              </a:endParaRPr>
            </a:p>
          </p:txBody>
        </p:sp>
        <p:sp>
          <p:nvSpPr>
            <p:cNvPr id="1173" name="Rectangle 272"/>
            <p:cNvSpPr>
              <a:spLocks noChangeAspect="1" noChangeArrowheads="1"/>
            </p:cNvSpPr>
            <p:nvPr/>
          </p:nvSpPr>
          <p:spPr bwMode="auto">
            <a:xfrm>
              <a:off x="1787119" y="738313"/>
              <a:ext cx="50089" cy="1311408"/>
            </a:xfrm>
            <a:prstGeom prst="rect">
              <a:avLst/>
            </a:prstGeom>
            <a:solidFill>
              <a:srgbClr val="FFCC00"/>
            </a:solidFill>
            <a:ln w="9525">
              <a:noFill/>
              <a:miter lim="800000"/>
              <a:headEnd/>
              <a:tailEnd/>
            </a:ln>
          </p:spPr>
          <p:txBody>
            <a:bodyPr/>
            <a:lstStyle/>
            <a:p>
              <a:endParaRPr lang="en-GB">
                <a:solidFill>
                  <a:srgbClr val="FFFF00"/>
                </a:solidFill>
              </a:endParaRPr>
            </a:p>
          </p:txBody>
        </p:sp>
        <p:sp>
          <p:nvSpPr>
            <p:cNvPr id="1174" name="Rectangle 273"/>
            <p:cNvSpPr>
              <a:spLocks noChangeAspect="1" noChangeArrowheads="1"/>
            </p:cNvSpPr>
            <p:nvPr/>
          </p:nvSpPr>
          <p:spPr bwMode="auto">
            <a:xfrm>
              <a:off x="1657345" y="608539"/>
              <a:ext cx="45535" cy="1309131"/>
            </a:xfrm>
            <a:prstGeom prst="rect">
              <a:avLst/>
            </a:prstGeom>
            <a:solidFill>
              <a:srgbClr val="FFCC00"/>
            </a:solidFill>
            <a:ln w="9525">
              <a:noFill/>
              <a:miter lim="800000"/>
              <a:headEnd/>
              <a:tailEnd/>
            </a:ln>
          </p:spPr>
          <p:txBody>
            <a:bodyPr/>
            <a:lstStyle/>
            <a:p>
              <a:endParaRPr lang="en-GB">
                <a:solidFill>
                  <a:srgbClr val="FFFF00"/>
                </a:solidFill>
              </a:endParaRPr>
            </a:p>
          </p:txBody>
        </p:sp>
        <p:sp>
          <p:nvSpPr>
            <p:cNvPr id="1175" name="Freeform 274"/>
            <p:cNvSpPr>
              <a:spLocks noChangeAspect="1"/>
            </p:cNvSpPr>
            <p:nvPr/>
          </p:nvSpPr>
          <p:spPr bwMode="auto">
            <a:xfrm>
              <a:off x="926305" y="1526069"/>
              <a:ext cx="1694103" cy="548697"/>
            </a:xfrm>
            <a:custGeom>
              <a:avLst/>
              <a:gdLst/>
              <a:ahLst/>
              <a:cxnLst>
                <a:cxn ang="0">
                  <a:pos x="55" y="0"/>
                </a:cxn>
                <a:cxn ang="0">
                  <a:pos x="0" y="0"/>
                </a:cxn>
                <a:cxn ang="0">
                  <a:pos x="0" y="647"/>
                </a:cxn>
                <a:cxn ang="0">
                  <a:pos x="2378" y="647"/>
                </a:cxn>
                <a:cxn ang="0">
                  <a:pos x="2323" y="592"/>
                </a:cxn>
                <a:cxn ang="0">
                  <a:pos x="55" y="592"/>
                </a:cxn>
                <a:cxn ang="0">
                  <a:pos x="55" y="0"/>
                </a:cxn>
              </a:cxnLst>
              <a:rect l="0" t="0" r="r" b="b"/>
              <a:pathLst>
                <a:path w="2378" h="647">
                  <a:moveTo>
                    <a:pt x="55" y="0"/>
                  </a:moveTo>
                  <a:lnTo>
                    <a:pt x="0" y="0"/>
                  </a:lnTo>
                  <a:lnTo>
                    <a:pt x="0" y="647"/>
                  </a:lnTo>
                  <a:lnTo>
                    <a:pt x="2378" y="647"/>
                  </a:lnTo>
                  <a:lnTo>
                    <a:pt x="2323" y="592"/>
                  </a:lnTo>
                  <a:lnTo>
                    <a:pt x="55" y="592"/>
                  </a:lnTo>
                  <a:lnTo>
                    <a:pt x="55" y="0"/>
                  </a:lnTo>
                  <a:close/>
                </a:path>
              </a:pathLst>
            </a:custGeom>
            <a:solidFill>
              <a:srgbClr val="FFCC00"/>
            </a:solidFill>
            <a:ln w="9525">
              <a:noFill/>
              <a:round/>
              <a:headEnd/>
              <a:tailEnd/>
            </a:ln>
          </p:spPr>
          <p:txBody>
            <a:bodyPr/>
            <a:lstStyle/>
            <a:p>
              <a:endParaRPr lang="en-GB">
                <a:solidFill>
                  <a:srgbClr val="FFFF00"/>
                </a:solidFill>
              </a:endParaRPr>
            </a:p>
          </p:txBody>
        </p:sp>
        <p:sp>
          <p:nvSpPr>
            <p:cNvPr id="1176" name="Freeform 275"/>
            <p:cNvSpPr>
              <a:spLocks noChangeAspect="1"/>
            </p:cNvSpPr>
            <p:nvPr/>
          </p:nvSpPr>
          <p:spPr bwMode="auto">
            <a:xfrm>
              <a:off x="2574875" y="738313"/>
              <a:ext cx="45535" cy="1336453"/>
            </a:xfrm>
            <a:custGeom>
              <a:avLst/>
              <a:gdLst/>
              <a:ahLst/>
              <a:cxnLst>
                <a:cxn ang="0">
                  <a:pos x="55" y="1576"/>
                </a:cxn>
                <a:cxn ang="0">
                  <a:pos x="55" y="0"/>
                </a:cxn>
                <a:cxn ang="0">
                  <a:pos x="0" y="0"/>
                </a:cxn>
                <a:cxn ang="0">
                  <a:pos x="0" y="1521"/>
                </a:cxn>
                <a:cxn ang="0">
                  <a:pos x="55" y="1576"/>
                </a:cxn>
              </a:cxnLst>
              <a:rect l="0" t="0" r="r" b="b"/>
              <a:pathLst>
                <a:path w="55" h="1576">
                  <a:moveTo>
                    <a:pt x="55" y="1576"/>
                  </a:moveTo>
                  <a:lnTo>
                    <a:pt x="55" y="0"/>
                  </a:lnTo>
                  <a:lnTo>
                    <a:pt x="0" y="0"/>
                  </a:lnTo>
                  <a:lnTo>
                    <a:pt x="0" y="1521"/>
                  </a:lnTo>
                  <a:lnTo>
                    <a:pt x="55" y="1576"/>
                  </a:lnTo>
                  <a:close/>
                </a:path>
              </a:pathLst>
            </a:custGeom>
            <a:solidFill>
              <a:srgbClr val="FFCC00"/>
            </a:solidFill>
            <a:ln w="9525">
              <a:noFill/>
              <a:round/>
              <a:headEnd/>
              <a:tailEnd/>
            </a:ln>
          </p:spPr>
          <p:txBody>
            <a:bodyPr/>
            <a:lstStyle/>
            <a:p>
              <a:endParaRPr lang="en-GB">
                <a:solidFill>
                  <a:srgbClr val="FFFF00"/>
                </a:solidFill>
              </a:endParaRPr>
            </a:p>
          </p:txBody>
        </p:sp>
        <p:sp>
          <p:nvSpPr>
            <p:cNvPr id="1177" name="Freeform 276"/>
            <p:cNvSpPr>
              <a:spLocks noChangeAspect="1"/>
            </p:cNvSpPr>
            <p:nvPr/>
          </p:nvSpPr>
          <p:spPr bwMode="auto">
            <a:xfrm>
              <a:off x="926508" y="583494"/>
              <a:ext cx="1825954" cy="548697"/>
            </a:xfrm>
            <a:custGeom>
              <a:avLst/>
              <a:gdLst/>
              <a:ahLst/>
              <a:cxnLst>
                <a:cxn ang="0">
                  <a:pos x="0" y="647"/>
                </a:cxn>
                <a:cxn ang="0">
                  <a:pos x="55" y="647"/>
                </a:cxn>
                <a:cxn ang="0">
                  <a:pos x="55" y="55"/>
                </a:cxn>
                <a:cxn ang="0">
                  <a:pos x="2478" y="55"/>
                </a:cxn>
                <a:cxn ang="0">
                  <a:pos x="2533" y="0"/>
                </a:cxn>
                <a:cxn ang="0">
                  <a:pos x="0" y="0"/>
                </a:cxn>
                <a:cxn ang="0">
                  <a:pos x="0" y="647"/>
                </a:cxn>
              </a:cxnLst>
              <a:rect l="0" t="0" r="r" b="b"/>
              <a:pathLst>
                <a:path w="2533" h="647">
                  <a:moveTo>
                    <a:pt x="0" y="647"/>
                  </a:moveTo>
                  <a:lnTo>
                    <a:pt x="55" y="647"/>
                  </a:lnTo>
                  <a:lnTo>
                    <a:pt x="55" y="55"/>
                  </a:lnTo>
                  <a:lnTo>
                    <a:pt x="2478" y="55"/>
                  </a:lnTo>
                  <a:lnTo>
                    <a:pt x="2533" y="0"/>
                  </a:lnTo>
                  <a:lnTo>
                    <a:pt x="0" y="0"/>
                  </a:lnTo>
                  <a:lnTo>
                    <a:pt x="0" y="647"/>
                  </a:lnTo>
                  <a:close/>
                </a:path>
              </a:pathLst>
            </a:custGeom>
            <a:solidFill>
              <a:srgbClr val="FFCC00"/>
            </a:solidFill>
            <a:ln w="9525">
              <a:noFill/>
              <a:round/>
              <a:headEnd/>
              <a:tailEnd/>
            </a:ln>
          </p:spPr>
          <p:txBody>
            <a:bodyPr/>
            <a:lstStyle/>
            <a:p>
              <a:endParaRPr lang="en-GB">
                <a:solidFill>
                  <a:srgbClr val="FFFF00"/>
                </a:solidFill>
              </a:endParaRPr>
            </a:p>
          </p:txBody>
        </p:sp>
        <p:sp>
          <p:nvSpPr>
            <p:cNvPr id="1178" name="Freeform 277"/>
            <p:cNvSpPr>
              <a:spLocks noChangeAspect="1"/>
            </p:cNvSpPr>
            <p:nvPr/>
          </p:nvSpPr>
          <p:spPr bwMode="auto">
            <a:xfrm>
              <a:off x="2706926" y="583494"/>
              <a:ext cx="45535" cy="1334176"/>
            </a:xfrm>
            <a:custGeom>
              <a:avLst/>
              <a:gdLst/>
              <a:ahLst/>
              <a:cxnLst>
                <a:cxn ang="0">
                  <a:pos x="0" y="55"/>
                </a:cxn>
                <a:cxn ang="0">
                  <a:pos x="0" y="1576"/>
                </a:cxn>
                <a:cxn ang="0">
                  <a:pos x="55" y="1576"/>
                </a:cxn>
                <a:cxn ang="0">
                  <a:pos x="55" y="0"/>
                </a:cxn>
                <a:cxn ang="0">
                  <a:pos x="0" y="55"/>
                </a:cxn>
              </a:cxnLst>
              <a:rect l="0" t="0" r="r" b="b"/>
              <a:pathLst>
                <a:path w="55" h="1576">
                  <a:moveTo>
                    <a:pt x="0" y="55"/>
                  </a:moveTo>
                  <a:lnTo>
                    <a:pt x="0" y="1576"/>
                  </a:lnTo>
                  <a:lnTo>
                    <a:pt x="55" y="1576"/>
                  </a:lnTo>
                  <a:lnTo>
                    <a:pt x="55" y="0"/>
                  </a:lnTo>
                  <a:lnTo>
                    <a:pt x="0" y="55"/>
                  </a:lnTo>
                  <a:close/>
                </a:path>
              </a:pathLst>
            </a:custGeom>
            <a:solidFill>
              <a:srgbClr val="FFCC00"/>
            </a:solidFill>
            <a:ln w="9525">
              <a:noFill/>
              <a:round/>
              <a:headEnd/>
              <a:tailEnd/>
            </a:ln>
          </p:spPr>
          <p:txBody>
            <a:bodyPr/>
            <a:lstStyle/>
            <a:p>
              <a:endParaRPr lang="en-GB">
                <a:solidFill>
                  <a:srgbClr val="FFFF00"/>
                </a:solidFill>
              </a:endParaRPr>
            </a:p>
          </p:txBody>
        </p:sp>
        <p:sp>
          <p:nvSpPr>
            <p:cNvPr id="1179" name="Rectangle 278"/>
            <p:cNvSpPr>
              <a:spLocks noChangeAspect="1" noChangeArrowheads="1"/>
            </p:cNvSpPr>
            <p:nvPr/>
          </p:nvSpPr>
          <p:spPr bwMode="auto">
            <a:xfrm>
              <a:off x="4671762" y="608539"/>
              <a:ext cx="47811" cy="1309131"/>
            </a:xfrm>
            <a:prstGeom prst="rect">
              <a:avLst/>
            </a:prstGeom>
            <a:solidFill>
              <a:srgbClr val="FFCC00"/>
            </a:solidFill>
            <a:ln w="9525">
              <a:noFill/>
              <a:miter lim="800000"/>
              <a:headEnd/>
              <a:tailEnd/>
            </a:ln>
          </p:spPr>
          <p:txBody>
            <a:bodyPr/>
            <a:lstStyle/>
            <a:p>
              <a:endParaRPr lang="en-GB"/>
            </a:p>
          </p:txBody>
        </p:sp>
        <p:sp>
          <p:nvSpPr>
            <p:cNvPr id="1180" name="Rectangle 279"/>
            <p:cNvSpPr>
              <a:spLocks noChangeAspect="1" noChangeArrowheads="1"/>
            </p:cNvSpPr>
            <p:nvPr/>
          </p:nvSpPr>
          <p:spPr bwMode="auto">
            <a:xfrm>
              <a:off x="4801536" y="738313"/>
              <a:ext cx="45535" cy="1311408"/>
            </a:xfrm>
            <a:prstGeom prst="rect">
              <a:avLst/>
            </a:prstGeom>
            <a:solidFill>
              <a:srgbClr val="FFCC00"/>
            </a:solidFill>
            <a:ln w="9525">
              <a:noFill/>
              <a:miter lim="800000"/>
              <a:headEnd/>
              <a:tailEnd/>
            </a:ln>
          </p:spPr>
          <p:txBody>
            <a:bodyPr/>
            <a:lstStyle/>
            <a:p>
              <a:endParaRPr lang="en-GB"/>
            </a:p>
          </p:txBody>
        </p:sp>
        <p:sp>
          <p:nvSpPr>
            <p:cNvPr id="1181" name="Rectangle 280"/>
            <p:cNvSpPr>
              <a:spLocks noChangeAspect="1" noChangeArrowheads="1"/>
            </p:cNvSpPr>
            <p:nvPr/>
          </p:nvSpPr>
          <p:spPr bwMode="auto">
            <a:xfrm>
              <a:off x="4933588" y="608539"/>
              <a:ext cx="45535" cy="1309131"/>
            </a:xfrm>
            <a:prstGeom prst="rect">
              <a:avLst/>
            </a:prstGeom>
            <a:solidFill>
              <a:srgbClr val="FFCC00"/>
            </a:solidFill>
            <a:ln w="9525">
              <a:noFill/>
              <a:miter lim="800000"/>
              <a:headEnd/>
              <a:tailEnd/>
            </a:ln>
          </p:spPr>
          <p:txBody>
            <a:bodyPr/>
            <a:lstStyle/>
            <a:p>
              <a:endParaRPr lang="en-GB"/>
            </a:p>
          </p:txBody>
        </p:sp>
        <p:sp>
          <p:nvSpPr>
            <p:cNvPr id="1182" name="Rectangle 281"/>
            <p:cNvSpPr>
              <a:spLocks noChangeAspect="1" noChangeArrowheads="1"/>
            </p:cNvSpPr>
            <p:nvPr/>
          </p:nvSpPr>
          <p:spPr bwMode="auto">
            <a:xfrm>
              <a:off x="5065639" y="738313"/>
              <a:ext cx="47812" cy="1311408"/>
            </a:xfrm>
            <a:prstGeom prst="rect">
              <a:avLst/>
            </a:prstGeom>
            <a:solidFill>
              <a:srgbClr val="FFCC00"/>
            </a:solidFill>
            <a:ln w="9525">
              <a:noFill/>
              <a:miter lim="800000"/>
              <a:headEnd/>
              <a:tailEnd/>
            </a:ln>
          </p:spPr>
          <p:txBody>
            <a:bodyPr/>
            <a:lstStyle/>
            <a:p>
              <a:endParaRPr lang="en-GB"/>
            </a:p>
          </p:txBody>
        </p:sp>
        <p:sp>
          <p:nvSpPr>
            <p:cNvPr id="1183" name="Rectangle 282"/>
            <p:cNvSpPr>
              <a:spLocks noChangeAspect="1" noChangeArrowheads="1"/>
            </p:cNvSpPr>
            <p:nvPr/>
          </p:nvSpPr>
          <p:spPr bwMode="auto">
            <a:xfrm>
              <a:off x="5193137" y="608539"/>
              <a:ext cx="45535" cy="1309131"/>
            </a:xfrm>
            <a:prstGeom prst="rect">
              <a:avLst/>
            </a:prstGeom>
            <a:solidFill>
              <a:srgbClr val="FFCC00"/>
            </a:solidFill>
            <a:ln w="9525">
              <a:noFill/>
              <a:miter lim="800000"/>
              <a:headEnd/>
              <a:tailEnd/>
            </a:ln>
          </p:spPr>
          <p:txBody>
            <a:bodyPr/>
            <a:lstStyle/>
            <a:p>
              <a:endParaRPr lang="en-GB"/>
            </a:p>
          </p:txBody>
        </p:sp>
        <p:sp>
          <p:nvSpPr>
            <p:cNvPr id="1184" name="Rectangle 283"/>
            <p:cNvSpPr>
              <a:spLocks noChangeAspect="1" noChangeArrowheads="1"/>
            </p:cNvSpPr>
            <p:nvPr/>
          </p:nvSpPr>
          <p:spPr bwMode="auto">
            <a:xfrm>
              <a:off x="5325189" y="738313"/>
              <a:ext cx="47812" cy="1311408"/>
            </a:xfrm>
            <a:prstGeom prst="rect">
              <a:avLst/>
            </a:prstGeom>
            <a:solidFill>
              <a:srgbClr val="FFCC00"/>
            </a:solidFill>
            <a:ln w="9525">
              <a:noFill/>
              <a:miter lim="800000"/>
              <a:headEnd/>
              <a:tailEnd/>
            </a:ln>
          </p:spPr>
          <p:txBody>
            <a:bodyPr/>
            <a:lstStyle/>
            <a:p>
              <a:endParaRPr lang="en-GB"/>
            </a:p>
          </p:txBody>
        </p:sp>
        <p:sp>
          <p:nvSpPr>
            <p:cNvPr id="1185" name="Rectangle 284"/>
            <p:cNvSpPr>
              <a:spLocks noChangeAspect="1" noChangeArrowheads="1"/>
            </p:cNvSpPr>
            <p:nvPr/>
          </p:nvSpPr>
          <p:spPr bwMode="auto">
            <a:xfrm>
              <a:off x="5457240" y="608539"/>
              <a:ext cx="45535" cy="1309131"/>
            </a:xfrm>
            <a:prstGeom prst="rect">
              <a:avLst/>
            </a:prstGeom>
            <a:solidFill>
              <a:srgbClr val="FFCC00"/>
            </a:solidFill>
            <a:ln w="9525">
              <a:noFill/>
              <a:miter lim="800000"/>
              <a:headEnd/>
              <a:tailEnd/>
            </a:ln>
          </p:spPr>
          <p:txBody>
            <a:bodyPr/>
            <a:lstStyle/>
            <a:p>
              <a:endParaRPr lang="en-GB"/>
            </a:p>
          </p:txBody>
        </p:sp>
        <p:sp>
          <p:nvSpPr>
            <p:cNvPr id="1186" name="Freeform 285"/>
            <p:cNvSpPr>
              <a:spLocks noChangeAspect="1"/>
            </p:cNvSpPr>
            <p:nvPr/>
          </p:nvSpPr>
          <p:spPr bwMode="auto">
            <a:xfrm>
              <a:off x="4541988" y="1526069"/>
              <a:ext cx="1718217" cy="548697"/>
            </a:xfrm>
            <a:custGeom>
              <a:avLst/>
              <a:gdLst/>
              <a:ahLst/>
              <a:cxnLst>
                <a:cxn ang="0">
                  <a:pos x="2378" y="0"/>
                </a:cxn>
                <a:cxn ang="0">
                  <a:pos x="2323" y="0"/>
                </a:cxn>
                <a:cxn ang="0">
                  <a:pos x="2323" y="592"/>
                </a:cxn>
                <a:cxn ang="0">
                  <a:pos x="55" y="592"/>
                </a:cxn>
                <a:cxn ang="0">
                  <a:pos x="0" y="647"/>
                </a:cxn>
                <a:cxn ang="0">
                  <a:pos x="2378" y="647"/>
                </a:cxn>
                <a:cxn ang="0">
                  <a:pos x="2378" y="0"/>
                </a:cxn>
              </a:cxnLst>
              <a:rect l="0" t="0" r="r" b="b"/>
              <a:pathLst>
                <a:path w="2378" h="647">
                  <a:moveTo>
                    <a:pt x="2378" y="0"/>
                  </a:moveTo>
                  <a:lnTo>
                    <a:pt x="2323" y="0"/>
                  </a:lnTo>
                  <a:lnTo>
                    <a:pt x="2323" y="592"/>
                  </a:lnTo>
                  <a:lnTo>
                    <a:pt x="55" y="592"/>
                  </a:lnTo>
                  <a:lnTo>
                    <a:pt x="0" y="647"/>
                  </a:lnTo>
                  <a:lnTo>
                    <a:pt x="2378" y="647"/>
                  </a:lnTo>
                  <a:lnTo>
                    <a:pt x="2378" y="0"/>
                  </a:lnTo>
                  <a:close/>
                </a:path>
              </a:pathLst>
            </a:custGeom>
            <a:solidFill>
              <a:srgbClr val="FFCC00"/>
            </a:solidFill>
            <a:ln w="9525">
              <a:noFill/>
              <a:round/>
              <a:headEnd/>
              <a:tailEnd/>
            </a:ln>
          </p:spPr>
          <p:txBody>
            <a:bodyPr/>
            <a:lstStyle/>
            <a:p>
              <a:endParaRPr lang="en-GB"/>
            </a:p>
          </p:txBody>
        </p:sp>
        <p:sp>
          <p:nvSpPr>
            <p:cNvPr id="1187" name="Freeform 286"/>
            <p:cNvSpPr>
              <a:spLocks noChangeAspect="1"/>
            </p:cNvSpPr>
            <p:nvPr/>
          </p:nvSpPr>
          <p:spPr bwMode="auto">
            <a:xfrm>
              <a:off x="4541987" y="738313"/>
              <a:ext cx="45535" cy="1336453"/>
            </a:xfrm>
            <a:custGeom>
              <a:avLst/>
              <a:gdLst/>
              <a:ahLst/>
              <a:cxnLst>
                <a:cxn ang="0">
                  <a:pos x="55" y="1521"/>
                </a:cxn>
                <a:cxn ang="0">
                  <a:pos x="55" y="0"/>
                </a:cxn>
                <a:cxn ang="0">
                  <a:pos x="0" y="0"/>
                </a:cxn>
                <a:cxn ang="0">
                  <a:pos x="0" y="1576"/>
                </a:cxn>
                <a:cxn ang="0">
                  <a:pos x="55" y="1521"/>
                </a:cxn>
              </a:cxnLst>
              <a:rect l="0" t="0" r="r" b="b"/>
              <a:pathLst>
                <a:path w="55" h="1576">
                  <a:moveTo>
                    <a:pt x="55" y="1521"/>
                  </a:moveTo>
                  <a:lnTo>
                    <a:pt x="55" y="0"/>
                  </a:lnTo>
                  <a:lnTo>
                    <a:pt x="0" y="0"/>
                  </a:lnTo>
                  <a:lnTo>
                    <a:pt x="0" y="1576"/>
                  </a:lnTo>
                  <a:lnTo>
                    <a:pt x="55" y="1521"/>
                  </a:lnTo>
                  <a:close/>
                </a:path>
              </a:pathLst>
            </a:custGeom>
            <a:solidFill>
              <a:srgbClr val="FFCC00"/>
            </a:solidFill>
            <a:ln w="9525">
              <a:noFill/>
              <a:round/>
              <a:headEnd/>
              <a:tailEnd/>
            </a:ln>
          </p:spPr>
          <p:txBody>
            <a:bodyPr/>
            <a:lstStyle/>
            <a:p>
              <a:endParaRPr lang="en-GB"/>
            </a:p>
          </p:txBody>
        </p:sp>
        <p:sp>
          <p:nvSpPr>
            <p:cNvPr id="1188" name="Freeform 287"/>
            <p:cNvSpPr>
              <a:spLocks noChangeAspect="1"/>
            </p:cNvSpPr>
            <p:nvPr/>
          </p:nvSpPr>
          <p:spPr bwMode="auto">
            <a:xfrm>
              <a:off x="4409935" y="583494"/>
              <a:ext cx="1850269" cy="548697"/>
            </a:xfrm>
            <a:custGeom>
              <a:avLst/>
              <a:gdLst/>
              <a:ahLst/>
              <a:cxnLst>
                <a:cxn ang="0">
                  <a:pos x="2480" y="645"/>
                </a:cxn>
                <a:cxn ang="0">
                  <a:pos x="2531" y="645"/>
                </a:cxn>
                <a:cxn ang="0">
                  <a:pos x="2531" y="26"/>
                </a:cxn>
                <a:cxn ang="0">
                  <a:pos x="0" y="0"/>
                </a:cxn>
                <a:cxn ang="0">
                  <a:pos x="55" y="51"/>
                </a:cxn>
                <a:cxn ang="0">
                  <a:pos x="2480" y="73"/>
                </a:cxn>
                <a:cxn ang="0">
                  <a:pos x="2480" y="645"/>
                </a:cxn>
              </a:cxnLst>
              <a:rect l="0" t="0" r="r" b="b"/>
              <a:pathLst>
                <a:path w="2531" h="645">
                  <a:moveTo>
                    <a:pt x="2480" y="645"/>
                  </a:moveTo>
                  <a:lnTo>
                    <a:pt x="2531" y="645"/>
                  </a:lnTo>
                  <a:lnTo>
                    <a:pt x="2531" y="26"/>
                  </a:lnTo>
                  <a:lnTo>
                    <a:pt x="0" y="0"/>
                  </a:lnTo>
                  <a:lnTo>
                    <a:pt x="55" y="51"/>
                  </a:lnTo>
                  <a:lnTo>
                    <a:pt x="2480" y="73"/>
                  </a:lnTo>
                  <a:lnTo>
                    <a:pt x="2480" y="645"/>
                  </a:lnTo>
                  <a:close/>
                </a:path>
              </a:pathLst>
            </a:custGeom>
            <a:solidFill>
              <a:srgbClr val="FFCC00"/>
            </a:solidFill>
            <a:ln w="9525">
              <a:noFill/>
              <a:round/>
              <a:headEnd/>
              <a:tailEnd/>
            </a:ln>
          </p:spPr>
          <p:txBody>
            <a:bodyPr/>
            <a:lstStyle/>
            <a:p>
              <a:endParaRPr lang="en-GB"/>
            </a:p>
          </p:txBody>
        </p:sp>
        <p:sp>
          <p:nvSpPr>
            <p:cNvPr id="1189" name="Freeform 288"/>
            <p:cNvSpPr>
              <a:spLocks noChangeAspect="1"/>
            </p:cNvSpPr>
            <p:nvPr/>
          </p:nvSpPr>
          <p:spPr bwMode="auto">
            <a:xfrm>
              <a:off x="4409935" y="583494"/>
              <a:ext cx="45535" cy="1334176"/>
            </a:xfrm>
            <a:custGeom>
              <a:avLst/>
              <a:gdLst/>
              <a:ahLst/>
              <a:cxnLst>
                <a:cxn ang="0">
                  <a:pos x="0" y="0"/>
                </a:cxn>
                <a:cxn ang="0">
                  <a:pos x="0" y="1574"/>
                </a:cxn>
                <a:cxn ang="0">
                  <a:pos x="55" y="1574"/>
                </a:cxn>
                <a:cxn ang="0">
                  <a:pos x="55" y="51"/>
                </a:cxn>
                <a:cxn ang="0">
                  <a:pos x="0" y="0"/>
                </a:cxn>
              </a:cxnLst>
              <a:rect l="0" t="0" r="r" b="b"/>
              <a:pathLst>
                <a:path w="55" h="1574">
                  <a:moveTo>
                    <a:pt x="0" y="0"/>
                  </a:moveTo>
                  <a:lnTo>
                    <a:pt x="0" y="1574"/>
                  </a:lnTo>
                  <a:lnTo>
                    <a:pt x="55" y="1574"/>
                  </a:lnTo>
                  <a:lnTo>
                    <a:pt x="55" y="51"/>
                  </a:lnTo>
                  <a:lnTo>
                    <a:pt x="0" y="0"/>
                  </a:lnTo>
                  <a:close/>
                </a:path>
              </a:pathLst>
            </a:custGeom>
            <a:solidFill>
              <a:srgbClr val="FFCC00"/>
            </a:solidFill>
            <a:ln w="9525">
              <a:noFill/>
              <a:round/>
              <a:headEnd/>
              <a:tailEnd/>
            </a:ln>
          </p:spPr>
          <p:txBody>
            <a:bodyPr/>
            <a:lstStyle/>
            <a:p>
              <a:endParaRPr lang="en-GB"/>
            </a:p>
          </p:txBody>
        </p:sp>
        <p:sp>
          <p:nvSpPr>
            <p:cNvPr id="1190" name="Text Box 294"/>
            <p:cNvSpPr txBox="1">
              <a:spLocks noChangeAspect="1" noChangeArrowheads="1"/>
            </p:cNvSpPr>
            <p:nvPr/>
          </p:nvSpPr>
          <p:spPr bwMode="auto">
            <a:xfrm>
              <a:off x="2875413" y="1690115"/>
              <a:ext cx="1397925" cy="338554"/>
            </a:xfrm>
            <a:prstGeom prst="rect">
              <a:avLst/>
            </a:prstGeom>
            <a:noFill/>
            <a:ln w="9525">
              <a:noFill/>
              <a:miter lim="800000"/>
              <a:headEnd/>
              <a:tailEnd/>
            </a:ln>
          </p:spPr>
          <p:txBody>
            <a:bodyPr lIns="0" rIns="0">
              <a:spAutoFit/>
            </a:bodyPr>
            <a:lstStyle/>
            <a:p>
              <a:pPr algn="ctr"/>
              <a:r>
                <a:rPr lang="en-US" sz="1600" dirty="0">
                  <a:solidFill>
                    <a:srgbClr val="FF0000"/>
                  </a:solidFill>
                </a:rPr>
                <a:t>Surface wave</a:t>
              </a:r>
            </a:p>
          </p:txBody>
        </p:sp>
        <p:sp>
          <p:nvSpPr>
            <p:cNvPr id="1191" name="Text Box 295"/>
            <p:cNvSpPr txBox="1">
              <a:spLocks noChangeAspect="1" noChangeArrowheads="1"/>
            </p:cNvSpPr>
            <p:nvPr/>
          </p:nvSpPr>
          <p:spPr bwMode="auto">
            <a:xfrm>
              <a:off x="6083012" y="1143575"/>
              <a:ext cx="352896" cy="338554"/>
            </a:xfrm>
            <a:prstGeom prst="rect">
              <a:avLst/>
            </a:prstGeom>
            <a:noFill/>
            <a:ln w="9525">
              <a:noFill/>
              <a:miter lim="800000"/>
              <a:headEnd/>
              <a:tailEnd/>
            </a:ln>
          </p:spPr>
          <p:txBody>
            <a:bodyPr wrap="square" lIns="0" rIns="0">
              <a:spAutoFit/>
            </a:bodyPr>
            <a:lstStyle/>
            <a:p>
              <a:pPr algn="ctr"/>
              <a:r>
                <a:rPr lang="en-US" sz="1600" dirty="0" smtClean="0"/>
                <a:t>AC</a:t>
              </a:r>
              <a:endParaRPr lang="en-US" sz="1600" dirty="0"/>
            </a:p>
          </p:txBody>
        </p:sp>
        <p:sp>
          <p:nvSpPr>
            <p:cNvPr id="1192" name="Text Box 296"/>
            <p:cNvSpPr txBox="1">
              <a:spLocks noChangeAspect="1" noChangeArrowheads="1"/>
            </p:cNvSpPr>
            <p:nvPr/>
          </p:nvSpPr>
          <p:spPr bwMode="auto">
            <a:xfrm>
              <a:off x="674965" y="1143575"/>
              <a:ext cx="500885" cy="338554"/>
            </a:xfrm>
            <a:prstGeom prst="rect">
              <a:avLst/>
            </a:prstGeom>
            <a:noFill/>
            <a:ln w="9525">
              <a:noFill/>
              <a:miter lim="800000"/>
              <a:headEnd/>
              <a:tailEnd/>
            </a:ln>
          </p:spPr>
          <p:txBody>
            <a:bodyPr lIns="0" rIns="0">
              <a:spAutoFit/>
            </a:bodyPr>
            <a:lstStyle/>
            <a:p>
              <a:pPr algn="ctr"/>
              <a:r>
                <a:rPr lang="en-US" sz="1600" dirty="0" smtClean="0"/>
                <a:t>AC</a:t>
              </a:r>
              <a:endParaRPr lang="en-US" sz="1600" dirty="0"/>
            </a:p>
          </p:txBody>
        </p:sp>
        <p:sp>
          <p:nvSpPr>
            <p:cNvPr id="1193" name="Text Box 316"/>
            <p:cNvSpPr txBox="1">
              <a:spLocks noChangeAspect="1" noChangeArrowheads="1"/>
            </p:cNvSpPr>
            <p:nvPr/>
          </p:nvSpPr>
          <p:spPr bwMode="auto">
            <a:xfrm>
              <a:off x="1299597" y="304800"/>
              <a:ext cx="1596003" cy="246221"/>
            </a:xfrm>
            <a:prstGeom prst="rect">
              <a:avLst/>
            </a:prstGeom>
            <a:noFill/>
            <a:ln w="9525">
              <a:noFill/>
              <a:miter lim="800000"/>
              <a:headEnd/>
              <a:tailEnd/>
            </a:ln>
          </p:spPr>
          <p:txBody>
            <a:bodyPr wrap="square" lIns="0" tIns="0" rIns="0" bIns="0">
              <a:spAutoFit/>
            </a:bodyPr>
            <a:lstStyle/>
            <a:p>
              <a:pPr algn="ctr"/>
              <a:r>
                <a:rPr lang="en-US" sz="1600" dirty="0"/>
                <a:t>Input </a:t>
              </a:r>
              <a:r>
                <a:rPr lang="en-US" sz="1600" dirty="0" smtClean="0"/>
                <a:t>transducer</a:t>
              </a:r>
              <a:endParaRPr lang="en-US" sz="1600" dirty="0"/>
            </a:p>
          </p:txBody>
        </p:sp>
        <p:sp>
          <p:nvSpPr>
            <p:cNvPr id="1194" name="Text Box 317"/>
            <p:cNvSpPr txBox="1">
              <a:spLocks noChangeAspect="1" noChangeArrowheads="1"/>
            </p:cNvSpPr>
            <p:nvPr/>
          </p:nvSpPr>
          <p:spPr bwMode="auto">
            <a:xfrm>
              <a:off x="4343400" y="304800"/>
              <a:ext cx="1639260" cy="246221"/>
            </a:xfrm>
            <a:prstGeom prst="rect">
              <a:avLst/>
            </a:prstGeom>
            <a:noFill/>
            <a:ln w="9525">
              <a:noFill/>
              <a:miter lim="800000"/>
              <a:headEnd/>
              <a:tailEnd/>
            </a:ln>
          </p:spPr>
          <p:txBody>
            <a:bodyPr wrap="square" lIns="0" tIns="0" rIns="0" bIns="0">
              <a:spAutoFit/>
            </a:bodyPr>
            <a:lstStyle/>
            <a:p>
              <a:r>
                <a:rPr lang="en-US" sz="1600" dirty="0"/>
                <a:t>Output </a:t>
              </a:r>
              <a:r>
                <a:rPr lang="en-US" sz="1600" dirty="0" smtClean="0"/>
                <a:t>transducer</a:t>
              </a:r>
              <a:endParaRPr lang="en-US" sz="1600" dirty="0"/>
            </a:p>
          </p:txBody>
        </p:sp>
        <p:grpSp>
          <p:nvGrpSpPr>
            <p:cNvPr id="1195" name="Group 326"/>
            <p:cNvGrpSpPr/>
            <p:nvPr/>
          </p:nvGrpSpPr>
          <p:grpSpPr>
            <a:xfrm>
              <a:off x="2852654" y="1070719"/>
              <a:ext cx="1461662" cy="546420"/>
              <a:chOff x="1828799" y="3200400"/>
              <a:chExt cx="1019172" cy="325239"/>
            </a:xfrm>
          </p:grpSpPr>
          <p:sp>
            <p:nvSpPr>
              <p:cNvPr id="1198" name="Freeform 247"/>
              <p:cNvSpPr>
                <a:spLocks/>
              </p:cNvSpPr>
              <p:nvPr/>
            </p:nvSpPr>
            <p:spPr bwMode="auto">
              <a:xfrm>
                <a:off x="1828799" y="3200400"/>
                <a:ext cx="380999" cy="325239"/>
              </a:xfrm>
              <a:custGeom>
                <a:avLst/>
                <a:gdLst>
                  <a:gd name="connsiteX0" fmla="*/ 0 w 3474"/>
                  <a:gd name="connsiteY0" fmla="*/ 248 h 293"/>
                  <a:gd name="connsiteX1" fmla="*/ 18 w 3474"/>
                  <a:gd name="connsiteY1" fmla="*/ 263 h 293"/>
                  <a:gd name="connsiteX2" fmla="*/ 28 w 3474"/>
                  <a:gd name="connsiteY2" fmla="*/ 271 h 293"/>
                  <a:gd name="connsiteX3" fmla="*/ 67 w 3474"/>
                  <a:gd name="connsiteY3" fmla="*/ 281 h 293"/>
                  <a:gd name="connsiteX4" fmla="*/ 106 w 3474"/>
                  <a:gd name="connsiteY4" fmla="*/ 293 h 293"/>
                  <a:gd name="connsiteX5" fmla="*/ 146 w 3474"/>
                  <a:gd name="connsiteY5" fmla="*/ 289 h 293"/>
                  <a:gd name="connsiteX6" fmla="*/ 187 w 3474"/>
                  <a:gd name="connsiteY6" fmla="*/ 271 h 293"/>
                  <a:gd name="connsiteX7" fmla="*/ 214 w 3474"/>
                  <a:gd name="connsiteY7" fmla="*/ 256 h 293"/>
                  <a:gd name="connsiteX8" fmla="*/ 232 w 3474"/>
                  <a:gd name="connsiteY8" fmla="*/ 250 h 293"/>
                  <a:gd name="connsiteX9" fmla="*/ 262 w 3474"/>
                  <a:gd name="connsiteY9" fmla="*/ 228 h 293"/>
                  <a:gd name="connsiteX10" fmla="*/ 289 w 3474"/>
                  <a:gd name="connsiteY10" fmla="*/ 206 h 293"/>
                  <a:gd name="connsiteX11" fmla="*/ 317 w 3474"/>
                  <a:gd name="connsiteY11" fmla="*/ 171 h 293"/>
                  <a:gd name="connsiteX12" fmla="*/ 340 w 3474"/>
                  <a:gd name="connsiteY12" fmla="*/ 153 h 293"/>
                  <a:gd name="connsiteX13" fmla="*/ 358 w 3474"/>
                  <a:gd name="connsiteY13" fmla="*/ 136 h 293"/>
                  <a:gd name="connsiteX14" fmla="*/ 401 w 3474"/>
                  <a:gd name="connsiteY14" fmla="*/ 98 h 293"/>
                  <a:gd name="connsiteX15" fmla="*/ 427 w 3474"/>
                  <a:gd name="connsiteY15" fmla="*/ 77 h 293"/>
                  <a:gd name="connsiteX16" fmla="*/ 458 w 3474"/>
                  <a:gd name="connsiteY16" fmla="*/ 53 h 293"/>
                  <a:gd name="connsiteX17" fmla="*/ 474 w 3474"/>
                  <a:gd name="connsiteY17" fmla="*/ 43 h 293"/>
                  <a:gd name="connsiteX18" fmla="*/ 500 w 3474"/>
                  <a:gd name="connsiteY18" fmla="*/ 29 h 293"/>
                  <a:gd name="connsiteX19" fmla="*/ 533 w 3474"/>
                  <a:gd name="connsiteY19" fmla="*/ 16 h 293"/>
                  <a:gd name="connsiteX20" fmla="*/ 567 w 3474"/>
                  <a:gd name="connsiteY20" fmla="*/ 12 h 293"/>
                  <a:gd name="connsiteX21" fmla="*/ 604 w 3474"/>
                  <a:gd name="connsiteY21" fmla="*/ 16 h 293"/>
                  <a:gd name="connsiteX22" fmla="*/ 643 w 3474"/>
                  <a:gd name="connsiteY22" fmla="*/ 29 h 293"/>
                  <a:gd name="connsiteX23" fmla="*/ 667 w 3474"/>
                  <a:gd name="connsiteY23" fmla="*/ 41 h 293"/>
                  <a:gd name="connsiteX24" fmla="*/ 688 w 3474"/>
                  <a:gd name="connsiteY24" fmla="*/ 55 h 293"/>
                  <a:gd name="connsiteX25" fmla="*/ 714 w 3474"/>
                  <a:gd name="connsiteY25" fmla="*/ 73 h 293"/>
                  <a:gd name="connsiteX26" fmla="*/ 747 w 3474"/>
                  <a:gd name="connsiteY26" fmla="*/ 100 h 293"/>
                  <a:gd name="connsiteX27" fmla="*/ 763 w 3474"/>
                  <a:gd name="connsiteY27" fmla="*/ 118 h 293"/>
                  <a:gd name="connsiteX28" fmla="*/ 783 w 3474"/>
                  <a:gd name="connsiteY28" fmla="*/ 136 h 293"/>
                  <a:gd name="connsiteX29" fmla="*/ 805 w 3474"/>
                  <a:gd name="connsiteY29" fmla="*/ 157 h 293"/>
                  <a:gd name="connsiteX30" fmla="*/ 834 w 3474"/>
                  <a:gd name="connsiteY30" fmla="*/ 191 h 293"/>
                  <a:gd name="connsiteX31" fmla="*/ 862 w 3474"/>
                  <a:gd name="connsiteY31" fmla="*/ 212 h 293"/>
                  <a:gd name="connsiteX32" fmla="*/ 889 w 3474"/>
                  <a:gd name="connsiteY32" fmla="*/ 234 h 293"/>
                  <a:gd name="connsiteX33" fmla="*/ 911 w 3474"/>
                  <a:gd name="connsiteY33" fmla="*/ 250 h 293"/>
                  <a:gd name="connsiteX34" fmla="*/ 944 w 3474"/>
                  <a:gd name="connsiteY34" fmla="*/ 271 h 293"/>
                  <a:gd name="connsiteX35" fmla="*/ 978 w 3474"/>
                  <a:gd name="connsiteY35" fmla="*/ 281 h 293"/>
                  <a:gd name="connsiteX36" fmla="*/ 1017 w 3474"/>
                  <a:gd name="connsiteY36" fmla="*/ 293 h 293"/>
                  <a:gd name="connsiteX37" fmla="*/ 1058 w 3474"/>
                  <a:gd name="connsiteY37" fmla="*/ 289 h 293"/>
                  <a:gd name="connsiteX38" fmla="*/ 1090 w 3474"/>
                  <a:gd name="connsiteY38" fmla="*/ 273 h 293"/>
                  <a:gd name="connsiteX39" fmla="*/ 1127 w 3474"/>
                  <a:gd name="connsiteY39" fmla="*/ 259 h 293"/>
                  <a:gd name="connsiteX40" fmla="*/ 1153 w 3474"/>
                  <a:gd name="connsiteY40" fmla="*/ 248 h 293"/>
                  <a:gd name="connsiteX41" fmla="*/ 1168 w 3474"/>
                  <a:gd name="connsiteY41" fmla="*/ 236 h 293"/>
                  <a:gd name="connsiteX42" fmla="*/ 1233 w 3474"/>
                  <a:gd name="connsiteY42" fmla="*/ 171 h 293"/>
                  <a:gd name="connsiteX43" fmla="*/ 1251 w 3474"/>
                  <a:gd name="connsiteY43" fmla="*/ 151 h 293"/>
                  <a:gd name="connsiteX44" fmla="*/ 1286 w 3474"/>
                  <a:gd name="connsiteY44" fmla="*/ 124 h 293"/>
                  <a:gd name="connsiteX45" fmla="*/ 1308 w 3474"/>
                  <a:gd name="connsiteY45" fmla="*/ 106 h 293"/>
                  <a:gd name="connsiteX46" fmla="*/ 1336 w 3474"/>
                  <a:gd name="connsiteY46" fmla="*/ 75 h 293"/>
                  <a:gd name="connsiteX47" fmla="*/ 1369 w 3474"/>
                  <a:gd name="connsiteY47" fmla="*/ 55 h 293"/>
                  <a:gd name="connsiteX48" fmla="*/ 1395 w 3474"/>
                  <a:gd name="connsiteY48" fmla="*/ 39 h 293"/>
                  <a:gd name="connsiteX49" fmla="*/ 1410 w 3474"/>
                  <a:gd name="connsiteY49" fmla="*/ 29 h 293"/>
                  <a:gd name="connsiteX50" fmla="*/ 1446 w 3474"/>
                  <a:gd name="connsiteY50" fmla="*/ 16 h 293"/>
                  <a:gd name="connsiteX51" fmla="*/ 1483 w 3474"/>
                  <a:gd name="connsiteY51" fmla="*/ 12 h 293"/>
                  <a:gd name="connsiteX52" fmla="*/ 1519 w 3474"/>
                  <a:gd name="connsiteY52" fmla="*/ 16 h 293"/>
                  <a:gd name="connsiteX53" fmla="*/ 1554 w 3474"/>
                  <a:gd name="connsiteY53" fmla="*/ 29 h 293"/>
                  <a:gd name="connsiteX54" fmla="*/ 1583 w 3474"/>
                  <a:gd name="connsiteY54" fmla="*/ 43 h 293"/>
                  <a:gd name="connsiteX55" fmla="*/ 1599 w 3474"/>
                  <a:gd name="connsiteY55" fmla="*/ 53 h 293"/>
                  <a:gd name="connsiteX56" fmla="*/ 1625 w 3474"/>
                  <a:gd name="connsiteY56" fmla="*/ 73 h 293"/>
                  <a:gd name="connsiteX57" fmla="*/ 1660 w 3474"/>
                  <a:gd name="connsiteY57" fmla="*/ 100 h 293"/>
                  <a:gd name="connsiteX58" fmla="*/ 1688 w 3474"/>
                  <a:gd name="connsiteY58" fmla="*/ 128 h 293"/>
                  <a:gd name="connsiteX59" fmla="*/ 1709 w 3474"/>
                  <a:gd name="connsiteY59" fmla="*/ 145 h 293"/>
                  <a:gd name="connsiteX60" fmla="*/ 1778 w 3474"/>
                  <a:gd name="connsiteY60" fmla="*/ 214 h 293"/>
                  <a:gd name="connsiteX61" fmla="*/ 1816 w 3474"/>
                  <a:gd name="connsiteY61" fmla="*/ 238 h 293"/>
                  <a:gd name="connsiteX62" fmla="*/ 1837 w 3474"/>
                  <a:gd name="connsiteY62" fmla="*/ 258 h 293"/>
                  <a:gd name="connsiteX63" fmla="*/ 1855 w 3474"/>
                  <a:gd name="connsiteY63" fmla="*/ 271 h 293"/>
                  <a:gd name="connsiteX64" fmla="*/ 1892 w 3474"/>
                  <a:gd name="connsiteY64" fmla="*/ 281 h 293"/>
                  <a:gd name="connsiteX65" fmla="*/ 1928 w 3474"/>
                  <a:gd name="connsiteY65" fmla="*/ 293 h 293"/>
                  <a:gd name="connsiteX66" fmla="*/ 1969 w 3474"/>
                  <a:gd name="connsiteY66" fmla="*/ 289 h 293"/>
                  <a:gd name="connsiteX67" fmla="*/ 2012 w 3474"/>
                  <a:gd name="connsiteY67" fmla="*/ 271 h 293"/>
                  <a:gd name="connsiteX68" fmla="*/ 2038 w 3474"/>
                  <a:gd name="connsiteY68" fmla="*/ 256 h 293"/>
                  <a:gd name="connsiteX69" fmla="*/ 2060 w 3474"/>
                  <a:gd name="connsiteY69" fmla="*/ 250 h 293"/>
                  <a:gd name="connsiteX70" fmla="*/ 2085 w 3474"/>
                  <a:gd name="connsiteY70" fmla="*/ 228 h 293"/>
                  <a:gd name="connsiteX71" fmla="*/ 2119 w 3474"/>
                  <a:gd name="connsiteY71" fmla="*/ 206 h 293"/>
                  <a:gd name="connsiteX72" fmla="*/ 2148 w 3474"/>
                  <a:gd name="connsiteY72" fmla="*/ 171 h 293"/>
                  <a:gd name="connsiteX73" fmla="*/ 2181 w 3474"/>
                  <a:gd name="connsiteY73" fmla="*/ 147 h 293"/>
                  <a:gd name="connsiteX74" fmla="*/ 3474 w 3474"/>
                  <a:gd name="connsiteY74" fmla="*/ 145 h 293"/>
                  <a:gd name="connsiteX75" fmla="*/ 2442 w 3474"/>
                  <a:gd name="connsiteY75" fmla="*/ 134 h 293"/>
                  <a:gd name="connsiteX76" fmla="*/ 2174 w 3474"/>
                  <a:gd name="connsiteY76" fmla="*/ 136 h 293"/>
                  <a:gd name="connsiteX77" fmla="*/ 2136 w 3474"/>
                  <a:gd name="connsiteY77" fmla="*/ 163 h 293"/>
                  <a:gd name="connsiteX78" fmla="*/ 2111 w 3474"/>
                  <a:gd name="connsiteY78" fmla="*/ 195 h 293"/>
                  <a:gd name="connsiteX79" fmla="*/ 2077 w 3474"/>
                  <a:gd name="connsiteY79" fmla="*/ 216 h 293"/>
                  <a:gd name="connsiteX80" fmla="*/ 2052 w 3474"/>
                  <a:gd name="connsiteY80" fmla="*/ 238 h 293"/>
                  <a:gd name="connsiteX81" fmla="*/ 2030 w 3474"/>
                  <a:gd name="connsiteY81" fmla="*/ 244 h 293"/>
                  <a:gd name="connsiteX82" fmla="*/ 2001 w 3474"/>
                  <a:gd name="connsiteY82" fmla="*/ 263 h 293"/>
                  <a:gd name="connsiteX83" fmla="*/ 1965 w 3474"/>
                  <a:gd name="connsiteY83" fmla="*/ 277 h 293"/>
                  <a:gd name="connsiteX84" fmla="*/ 1932 w 3474"/>
                  <a:gd name="connsiteY84" fmla="*/ 281 h 293"/>
                  <a:gd name="connsiteX85" fmla="*/ 1896 w 3474"/>
                  <a:gd name="connsiteY85" fmla="*/ 269 h 293"/>
                  <a:gd name="connsiteX86" fmla="*/ 1863 w 3474"/>
                  <a:gd name="connsiteY86" fmla="*/ 259 h 293"/>
                  <a:gd name="connsiteX87" fmla="*/ 1822 w 3474"/>
                  <a:gd name="connsiteY87" fmla="*/ 230 h 293"/>
                  <a:gd name="connsiteX88" fmla="*/ 1808 w 3474"/>
                  <a:gd name="connsiteY88" fmla="*/ 218 h 293"/>
                  <a:gd name="connsiteX89" fmla="*/ 1778 w 3474"/>
                  <a:gd name="connsiteY89" fmla="*/ 199 h 293"/>
                  <a:gd name="connsiteX90" fmla="*/ 1698 w 3474"/>
                  <a:gd name="connsiteY90" fmla="*/ 118 h 293"/>
                  <a:gd name="connsiteX91" fmla="*/ 1676 w 3474"/>
                  <a:gd name="connsiteY91" fmla="*/ 100 h 293"/>
                  <a:gd name="connsiteX92" fmla="*/ 1652 w 3474"/>
                  <a:gd name="connsiteY92" fmla="*/ 77 h 293"/>
                  <a:gd name="connsiteX93" fmla="*/ 1633 w 3474"/>
                  <a:gd name="connsiteY93" fmla="*/ 61 h 293"/>
                  <a:gd name="connsiteX94" fmla="*/ 1615 w 3474"/>
                  <a:gd name="connsiteY94" fmla="*/ 45 h 293"/>
                  <a:gd name="connsiteX95" fmla="*/ 1587 w 3474"/>
                  <a:gd name="connsiteY95" fmla="*/ 31 h 293"/>
                  <a:gd name="connsiteX96" fmla="*/ 1558 w 3474"/>
                  <a:gd name="connsiteY96" fmla="*/ 18 h 293"/>
                  <a:gd name="connsiteX97" fmla="*/ 1523 w 3474"/>
                  <a:gd name="connsiteY97" fmla="*/ 4 h 293"/>
                  <a:gd name="connsiteX98" fmla="*/ 1483 w 3474"/>
                  <a:gd name="connsiteY98" fmla="*/ 0 h 293"/>
                  <a:gd name="connsiteX99" fmla="*/ 1442 w 3474"/>
                  <a:gd name="connsiteY99" fmla="*/ 4 h 293"/>
                  <a:gd name="connsiteX100" fmla="*/ 1406 w 3474"/>
                  <a:gd name="connsiteY100" fmla="*/ 18 h 293"/>
                  <a:gd name="connsiteX101" fmla="*/ 1371 w 3474"/>
                  <a:gd name="connsiteY101" fmla="*/ 35 h 293"/>
                  <a:gd name="connsiteX102" fmla="*/ 1361 w 3474"/>
                  <a:gd name="connsiteY102" fmla="*/ 43 h 293"/>
                  <a:gd name="connsiteX103" fmla="*/ 1336 w 3474"/>
                  <a:gd name="connsiteY103" fmla="*/ 59 h 293"/>
                  <a:gd name="connsiteX104" fmla="*/ 1316 w 3474"/>
                  <a:gd name="connsiteY104" fmla="*/ 79 h 293"/>
                  <a:gd name="connsiteX105" fmla="*/ 1279 w 3474"/>
                  <a:gd name="connsiteY105" fmla="*/ 112 h 293"/>
                  <a:gd name="connsiteX106" fmla="*/ 1255 w 3474"/>
                  <a:gd name="connsiteY106" fmla="*/ 132 h 293"/>
                  <a:gd name="connsiteX107" fmla="*/ 1225 w 3474"/>
                  <a:gd name="connsiteY107" fmla="*/ 163 h 293"/>
                  <a:gd name="connsiteX108" fmla="*/ 1172 w 3474"/>
                  <a:gd name="connsiteY108" fmla="*/ 216 h 293"/>
                  <a:gd name="connsiteX109" fmla="*/ 1137 w 3474"/>
                  <a:gd name="connsiteY109" fmla="*/ 240 h 293"/>
                  <a:gd name="connsiteX110" fmla="*/ 1123 w 3474"/>
                  <a:gd name="connsiteY110" fmla="*/ 248 h 293"/>
                  <a:gd name="connsiteX111" fmla="*/ 1086 w 3474"/>
                  <a:gd name="connsiteY111" fmla="*/ 261 h 293"/>
                  <a:gd name="connsiteX112" fmla="*/ 1054 w 3474"/>
                  <a:gd name="connsiteY112" fmla="*/ 277 h 293"/>
                  <a:gd name="connsiteX113" fmla="*/ 1021 w 3474"/>
                  <a:gd name="connsiteY113" fmla="*/ 281 h 293"/>
                  <a:gd name="connsiteX114" fmla="*/ 982 w 3474"/>
                  <a:gd name="connsiteY114" fmla="*/ 269 h 293"/>
                  <a:gd name="connsiteX115" fmla="*/ 952 w 3474"/>
                  <a:gd name="connsiteY115" fmla="*/ 259 h 293"/>
                  <a:gd name="connsiteX116" fmla="*/ 919 w 3474"/>
                  <a:gd name="connsiteY116" fmla="*/ 238 h 293"/>
                  <a:gd name="connsiteX117" fmla="*/ 897 w 3474"/>
                  <a:gd name="connsiteY117" fmla="*/ 222 h 293"/>
                  <a:gd name="connsiteX118" fmla="*/ 869 w 3474"/>
                  <a:gd name="connsiteY118" fmla="*/ 200 h 293"/>
                  <a:gd name="connsiteX119" fmla="*/ 830 w 3474"/>
                  <a:gd name="connsiteY119" fmla="*/ 167 h 293"/>
                  <a:gd name="connsiteX120" fmla="*/ 812 w 3474"/>
                  <a:gd name="connsiteY120" fmla="*/ 149 h 293"/>
                  <a:gd name="connsiteX121" fmla="*/ 791 w 3474"/>
                  <a:gd name="connsiteY121" fmla="*/ 128 h 293"/>
                  <a:gd name="connsiteX122" fmla="*/ 771 w 3474"/>
                  <a:gd name="connsiteY122" fmla="*/ 110 h 293"/>
                  <a:gd name="connsiteX123" fmla="*/ 740 w 3474"/>
                  <a:gd name="connsiteY123" fmla="*/ 77 h 293"/>
                  <a:gd name="connsiteX124" fmla="*/ 722 w 3474"/>
                  <a:gd name="connsiteY124" fmla="*/ 61 h 293"/>
                  <a:gd name="connsiteX125" fmla="*/ 696 w 3474"/>
                  <a:gd name="connsiteY125" fmla="*/ 43 h 293"/>
                  <a:gd name="connsiteX126" fmla="*/ 683 w 3474"/>
                  <a:gd name="connsiteY126" fmla="*/ 33 h 293"/>
                  <a:gd name="connsiteX127" fmla="*/ 647 w 3474"/>
                  <a:gd name="connsiteY127" fmla="*/ 18 h 293"/>
                  <a:gd name="connsiteX128" fmla="*/ 608 w 3474"/>
                  <a:gd name="connsiteY128" fmla="*/ 4 h 293"/>
                  <a:gd name="connsiteX129" fmla="*/ 567 w 3474"/>
                  <a:gd name="connsiteY129" fmla="*/ 0 h 293"/>
                  <a:gd name="connsiteX130" fmla="*/ 529 w 3474"/>
                  <a:gd name="connsiteY130" fmla="*/ 4 h 293"/>
                  <a:gd name="connsiteX131" fmla="*/ 496 w 3474"/>
                  <a:gd name="connsiteY131" fmla="*/ 18 h 293"/>
                  <a:gd name="connsiteX132" fmla="*/ 470 w 3474"/>
                  <a:gd name="connsiteY132" fmla="*/ 31 h 293"/>
                  <a:gd name="connsiteX133" fmla="*/ 443 w 3474"/>
                  <a:gd name="connsiteY133" fmla="*/ 45 h 293"/>
                  <a:gd name="connsiteX134" fmla="*/ 419 w 3474"/>
                  <a:gd name="connsiteY134" fmla="*/ 65 h 293"/>
                  <a:gd name="connsiteX135" fmla="*/ 393 w 3474"/>
                  <a:gd name="connsiteY135" fmla="*/ 86 h 293"/>
                  <a:gd name="connsiteX136" fmla="*/ 378 w 3474"/>
                  <a:gd name="connsiteY136" fmla="*/ 100 h 293"/>
                  <a:gd name="connsiteX137" fmla="*/ 348 w 3474"/>
                  <a:gd name="connsiteY137" fmla="*/ 130 h 293"/>
                  <a:gd name="connsiteX138" fmla="*/ 305 w 3474"/>
                  <a:gd name="connsiteY138" fmla="*/ 163 h 293"/>
                  <a:gd name="connsiteX139" fmla="*/ 281 w 3474"/>
                  <a:gd name="connsiteY139" fmla="*/ 195 h 293"/>
                  <a:gd name="connsiteX140" fmla="*/ 254 w 3474"/>
                  <a:gd name="connsiteY140" fmla="*/ 216 h 293"/>
                  <a:gd name="connsiteX141" fmla="*/ 224 w 3474"/>
                  <a:gd name="connsiteY141" fmla="*/ 238 h 293"/>
                  <a:gd name="connsiteX142" fmla="*/ 203 w 3474"/>
                  <a:gd name="connsiteY142" fmla="*/ 244 h 293"/>
                  <a:gd name="connsiteX143" fmla="*/ 171 w 3474"/>
                  <a:gd name="connsiteY143" fmla="*/ 263 h 293"/>
                  <a:gd name="connsiteX144" fmla="*/ 142 w 3474"/>
                  <a:gd name="connsiteY144" fmla="*/ 277 h 293"/>
                  <a:gd name="connsiteX145" fmla="*/ 110 w 3474"/>
                  <a:gd name="connsiteY145" fmla="*/ 281 h 293"/>
                  <a:gd name="connsiteX146" fmla="*/ 71 w 3474"/>
                  <a:gd name="connsiteY146" fmla="*/ 269 h 293"/>
                  <a:gd name="connsiteX147" fmla="*/ 35 w 3474"/>
                  <a:gd name="connsiteY147" fmla="*/ 259 h 293"/>
                  <a:gd name="connsiteX148" fmla="*/ 8 w 3474"/>
                  <a:gd name="connsiteY148" fmla="*/ 238 h 293"/>
                  <a:gd name="connsiteX149" fmla="*/ 4 w 3474"/>
                  <a:gd name="connsiteY149" fmla="*/ 244 h 293"/>
                  <a:gd name="connsiteX150" fmla="*/ 0 w 3474"/>
                  <a:gd name="connsiteY150" fmla="*/ 248 h 293"/>
                  <a:gd name="connsiteX0" fmla="*/ 0 w 3474"/>
                  <a:gd name="connsiteY0" fmla="*/ 248 h 293"/>
                  <a:gd name="connsiteX1" fmla="*/ 18 w 3474"/>
                  <a:gd name="connsiteY1" fmla="*/ 263 h 293"/>
                  <a:gd name="connsiteX2" fmla="*/ 28 w 3474"/>
                  <a:gd name="connsiteY2" fmla="*/ 271 h 293"/>
                  <a:gd name="connsiteX3" fmla="*/ 67 w 3474"/>
                  <a:gd name="connsiteY3" fmla="*/ 281 h 293"/>
                  <a:gd name="connsiteX4" fmla="*/ 106 w 3474"/>
                  <a:gd name="connsiteY4" fmla="*/ 293 h 293"/>
                  <a:gd name="connsiteX5" fmla="*/ 146 w 3474"/>
                  <a:gd name="connsiteY5" fmla="*/ 289 h 293"/>
                  <a:gd name="connsiteX6" fmla="*/ 187 w 3474"/>
                  <a:gd name="connsiteY6" fmla="*/ 271 h 293"/>
                  <a:gd name="connsiteX7" fmla="*/ 214 w 3474"/>
                  <a:gd name="connsiteY7" fmla="*/ 256 h 293"/>
                  <a:gd name="connsiteX8" fmla="*/ 232 w 3474"/>
                  <a:gd name="connsiteY8" fmla="*/ 250 h 293"/>
                  <a:gd name="connsiteX9" fmla="*/ 262 w 3474"/>
                  <a:gd name="connsiteY9" fmla="*/ 228 h 293"/>
                  <a:gd name="connsiteX10" fmla="*/ 289 w 3474"/>
                  <a:gd name="connsiteY10" fmla="*/ 206 h 293"/>
                  <a:gd name="connsiteX11" fmla="*/ 317 w 3474"/>
                  <a:gd name="connsiteY11" fmla="*/ 171 h 293"/>
                  <a:gd name="connsiteX12" fmla="*/ 340 w 3474"/>
                  <a:gd name="connsiteY12" fmla="*/ 153 h 293"/>
                  <a:gd name="connsiteX13" fmla="*/ 358 w 3474"/>
                  <a:gd name="connsiteY13" fmla="*/ 136 h 293"/>
                  <a:gd name="connsiteX14" fmla="*/ 401 w 3474"/>
                  <a:gd name="connsiteY14" fmla="*/ 98 h 293"/>
                  <a:gd name="connsiteX15" fmla="*/ 427 w 3474"/>
                  <a:gd name="connsiteY15" fmla="*/ 77 h 293"/>
                  <a:gd name="connsiteX16" fmla="*/ 458 w 3474"/>
                  <a:gd name="connsiteY16" fmla="*/ 53 h 293"/>
                  <a:gd name="connsiteX17" fmla="*/ 474 w 3474"/>
                  <a:gd name="connsiteY17" fmla="*/ 43 h 293"/>
                  <a:gd name="connsiteX18" fmla="*/ 500 w 3474"/>
                  <a:gd name="connsiteY18" fmla="*/ 29 h 293"/>
                  <a:gd name="connsiteX19" fmla="*/ 533 w 3474"/>
                  <a:gd name="connsiteY19" fmla="*/ 16 h 293"/>
                  <a:gd name="connsiteX20" fmla="*/ 567 w 3474"/>
                  <a:gd name="connsiteY20" fmla="*/ 12 h 293"/>
                  <a:gd name="connsiteX21" fmla="*/ 604 w 3474"/>
                  <a:gd name="connsiteY21" fmla="*/ 16 h 293"/>
                  <a:gd name="connsiteX22" fmla="*/ 643 w 3474"/>
                  <a:gd name="connsiteY22" fmla="*/ 29 h 293"/>
                  <a:gd name="connsiteX23" fmla="*/ 667 w 3474"/>
                  <a:gd name="connsiteY23" fmla="*/ 41 h 293"/>
                  <a:gd name="connsiteX24" fmla="*/ 688 w 3474"/>
                  <a:gd name="connsiteY24" fmla="*/ 55 h 293"/>
                  <a:gd name="connsiteX25" fmla="*/ 714 w 3474"/>
                  <a:gd name="connsiteY25" fmla="*/ 73 h 293"/>
                  <a:gd name="connsiteX26" fmla="*/ 747 w 3474"/>
                  <a:gd name="connsiteY26" fmla="*/ 100 h 293"/>
                  <a:gd name="connsiteX27" fmla="*/ 763 w 3474"/>
                  <a:gd name="connsiteY27" fmla="*/ 118 h 293"/>
                  <a:gd name="connsiteX28" fmla="*/ 783 w 3474"/>
                  <a:gd name="connsiteY28" fmla="*/ 136 h 293"/>
                  <a:gd name="connsiteX29" fmla="*/ 805 w 3474"/>
                  <a:gd name="connsiteY29" fmla="*/ 157 h 293"/>
                  <a:gd name="connsiteX30" fmla="*/ 834 w 3474"/>
                  <a:gd name="connsiteY30" fmla="*/ 191 h 293"/>
                  <a:gd name="connsiteX31" fmla="*/ 862 w 3474"/>
                  <a:gd name="connsiteY31" fmla="*/ 212 h 293"/>
                  <a:gd name="connsiteX32" fmla="*/ 889 w 3474"/>
                  <a:gd name="connsiteY32" fmla="*/ 234 h 293"/>
                  <a:gd name="connsiteX33" fmla="*/ 911 w 3474"/>
                  <a:gd name="connsiteY33" fmla="*/ 250 h 293"/>
                  <a:gd name="connsiteX34" fmla="*/ 944 w 3474"/>
                  <a:gd name="connsiteY34" fmla="*/ 271 h 293"/>
                  <a:gd name="connsiteX35" fmla="*/ 978 w 3474"/>
                  <a:gd name="connsiteY35" fmla="*/ 281 h 293"/>
                  <a:gd name="connsiteX36" fmla="*/ 1017 w 3474"/>
                  <a:gd name="connsiteY36" fmla="*/ 293 h 293"/>
                  <a:gd name="connsiteX37" fmla="*/ 1058 w 3474"/>
                  <a:gd name="connsiteY37" fmla="*/ 289 h 293"/>
                  <a:gd name="connsiteX38" fmla="*/ 1090 w 3474"/>
                  <a:gd name="connsiteY38" fmla="*/ 273 h 293"/>
                  <a:gd name="connsiteX39" fmla="*/ 1127 w 3474"/>
                  <a:gd name="connsiteY39" fmla="*/ 259 h 293"/>
                  <a:gd name="connsiteX40" fmla="*/ 1153 w 3474"/>
                  <a:gd name="connsiteY40" fmla="*/ 248 h 293"/>
                  <a:gd name="connsiteX41" fmla="*/ 1168 w 3474"/>
                  <a:gd name="connsiteY41" fmla="*/ 236 h 293"/>
                  <a:gd name="connsiteX42" fmla="*/ 1233 w 3474"/>
                  <a:gd name="connsiteY42" fmla="*/ 171 h 293"/>
                  <a:gd name="connsiteX43" fmla="*/ 1251 w 3474"/>
                  <a:gd name="connsiteY43" fmla="*/ 151 h 293"/>
                  <a:gd name="connsiteX44" fmla="*/ 1286 w 3474"/>
                  <a:gd name="connsiteY44" fmla="*/ 124 h 293"/>
                  <a:gd name="connsiteX45" fmla="*/ 1308 w 3474"/>
                  <a:gd name="connsiteY45" fmla="*/ 106 h 293"/>
                  <a:gd name="connsiteX46" fmla="*/ 1336 w 3474"/>
                  <a:gd name="connsiteY46" fmla="*/ 75 h 293"/>
                  <a:gd name="connsiteX47" fmla="*/ 1369 w 3474"/>
                  <a:gd name="connsiteY47" fmla="*/ 55 h 293"/>
                  <a:gd name="connsiteX48" fmla="*/ 1395 w 3474"/>
                  <a:gd name="connsiteY48" fmla="*/ 39 h 293"/>
                  <a:gd name="connsiteX49" fmla="*/ 1410 w 3474"/>
                  <a:gd name="connsiteY49" fmla="*/ 29 h 293"/>
                  <a:gd name="connsiteX50" fmla="*/ 1446 w 3474"/>
                  <a:gd name="connsiteY50" fmla="*/ 16 h 293"/>
                  <a:gd name="connsiteX51" fmla="*/ 1483 w 3474"/>
                  <a:gd name="connsiteY51" fmla="*/ 12 h 293"/>
                  <a:gd name="connsiteX52" fmla="*/ 1519 w 3474"/>
                  <a:gd name="connsiteY52" fmla="*/ 16 h 293"/>
                  <a:gd name="connsiteX53" fmla="*/ 1554 w 3474"/>
                  <a:gd name="connsiteY53" fmla="*/ 29 h 293"/>
                  <a:gd name="connsiteX54" fmla="*/ 1583 w 3474"/>
                  <a:gd name="connsiteY54" fmla="*/ 43 h 293"/>
                  <a:gd name="connsiteX55" fmla="*/ 1599 w 3474"/>
                  <a:gd name="connsiteY55" fmla="*/ 53 h 293"/>
                  <a:gd name="connsiteX56" fmla="*/ 1625 w 3474"/>
                  <a:gd name="connsiteY56" fmla="*/ 73 h 293"/>
                  <a:gd name="connsiteX57" fmla="*/ 1660 w 3474"/>
                  <a:gd name="connsiteY57" fmla="*/ 100 h 293"/>
                  <a:gd name="connsiteX58" fmla="*/ 1688 w 3474"/>
                  <a:gd name="connsiteY58" fmla="*/ 128 h 293"/>
                  <a:gd name="connsiteX59" fmla="*/ 1709 w 3474"/>
                  <a:gd name="connsiteY59" fmla="*/ 145 h 293"/>
                  <a:gd name="connsiteX60" fmla="*/ 1778 w 3474"/>
                  <a:gd name="connsiteY60" fmla="*/ 214 h 293"/>
                  <a:gd name="connsiteX61" fmla="*/ 1816 w 3474"/>
                  <a:gd name="connsiteY61" fmla="*/ 238 h 293"/>
                  <a:gd name="connsiteX62" fmla="*/ 1837 w 3474"/>
                  <a:gd name="connsiteY62" fmla="*/ 258 h 293"/>
                  <a:gd name="connsiteX63" fmla="*/ 1855 w 3474"/>
                  <a:gd name="connsiteY63" fmla="*/ 271 h 293"/>
                  <a:gd name="connsiteX64" fmla="*/ 1892 w 3474"/>
                  <a:gd name="connsiteY64" fmla="*/ 281 h 293"/>
                  <a:gd name="connsiteX65" fmla="*/ 1928 w 3474"/>
                  <a:gd name="connsiteY65" fmla="*/ 293 h 293"/>
                  <a:gd name="connsiteX66" fmla="*/ 1969 w 3474"/>
                  <a:gd name="connsiteY66" fmla="*/ 289 h 293"/>
                  <a:gd name="connsiteX67" fmla="*/ 2012 w 3474"/>
                  <a:gd name="connsiteY67" fmla="*/ 271 h 293"/>
                  <a:gd name="connsiteX68" fmla="*/ 2038 w 3474"/>
                  <a:gd name="connsiteY68" fmla="*/ 256 h 293"/>
                  <a:gd name="connsiteX69" fmla="*/ 2060 w 3474"/>
                  <a:gd name="connsiteY69" fmla="*/ 250 h 293"/>
                  <a:gd name="connsiteX70" fmla="*/ 2085 w 3474"/>
                  <a:gd name="connsiteY70" fmla="*/ 228 h 293"/>
                  <a:gd name="connsiteX71" fmla="*/ 2119 w 3474"/>
                  <a:gd name="connsiteY71" fmla="*/ 206 h 293"/>
                  <a:gd name="connsiteX72" fmla="*/ 2148 w 3474"/>
                  <a:gd name="connsiteY72" fmla="*/ 171 h 293"/>
                  <a:gd name="connsiteX73" fmla="*/ 2181 w 3474"/>
                  <a:gd name="connsiteY73" fmla="*/ 147 h 293"/>
                  <a:gd name="connsiteX74" fmla="*/ 3474 w 3474"/>
                  <a:gd name="connsiteY74" fmla="*/ 145 h 293"/>
                  <a:gd name="connsiteX75" fmla="*/ 2442 w 3474"/>
                  <a:gd name="connsiteY75" fmla="*/ 134 h 293"/>
                  <a:gd name="connsiteX76" fmla="*/ 2174 w 3474"/>
                  <a:gd name="connsiteY76" fmla="*/ 136 h 293"/>
                  <a:gd name="connsiteX77" fmla="*/ 2136 w 3474"/>
                  <a:gd name="connsiteY77" fmla="*/ 163 h 293"/>
                  <a:gd name="connsiteX78" fmla="*/ 2111 w 3474"/>
                  <a:gd name="connsiteY78" fmla="*/ 195 h 293"/>
                  <a:gd name="connsiteX79" fmla="*/ 2077 w 3474"/>
                  <a:gd name="connsiteY79" fmla="*/ 216 h 293"/>
                  <a:gd name="connsiteX80" fmla="*/ 2052 w 3474"/>
                  <a:gd name="connsiteY80" fmla="*/ 238 h 293"/>
                  <a:gd name="connsiteX81" fmla="*/ 2030 w 3474"/>
                  <a:gd name="connsiteY81" fmla="*/ 244 h 293"/>
                  <a:gd name="connsiteX82" fmla="*/ 2001 w 3474"/>
                  <a:gd name="connsiteY82" fmla="*/ 263 h 293"/>
                  <a:gd name="connsiteX83" fmla="*/ 1965 w 3474"/>
                  <a:gd name="connsiteY83" fmla="*/ 277 h 293"/>
                  <a:gd name="connsiteX84" fmla="*/ 1932 w 3474"/>
                  <a:gd name="connsiteY84" fmla="*/ 281 h 293"/>
                  <a:gd name="connsiteX85" fmla="*/ 1896 w 3474"/>
                  <a:gd name="connsiteY85" fmla="*/ 269 h 293"/>
                  <a:gd name="connsiteX86" fmla="*/ 1863 w 3474"/>
                  <a:gd name="connsiteY86" fmla="*/ 259 h 293"/>
                  <a:gd name="connsiteX87" fmla="*/ 1822 w 3474"/>
                  <a:gd name="connsiteY87" fmla="*/ 230 h 293"/>
                  <a:gd name="connsiteX88" fmla="*/ 1808 w 3474"/>
                  <a:gd name="connsiteY88" fmla="*/ 218 h 293"/>
                  <a:gd name="connsiteX89" fmla="*/ 1778 w 3474"/>
                  <a:gd name="connsiteY89" fmla="*/ 199 h 293"/>
                  <a:gd name="connsiteX90" fmla="*/ 1698 w 3474"/>
                  <a:gd name="connsiteY90" fmla="*/ 118 h 293"/>
                  <a:gd name="connsiteX91" fmla="*/ 1676 w 3474"/>
                  <a:gd name="connsiteY91" fmla="*/ 100 h 293"/>
                  <a:gd name="connsiteX92" fmla="*/ 1652 w 3474"/>
                  <a:gd name="connsiteY92" fmla="*/ 77 h 293"/>
                  <a:gd name="connsiteX93" fmla="*/ 1633 w 3474"/>
                  <a:gd name="connsiteY93" fmla="*/ 61 h 293"/>
                  <a:gd name="connsiteX94" fmla="*/ 1615 w 3474"/>
                  <a:gd name="connsiteY94" fmla="*/ 45 h 293"/>
                  <a:gd name="connsiteX95" fmla="*/ 1587 w 3474"/>
                  <a:gd name="connsiteY95" fmla="*/ 31 h 293"/>
                  <a:gd name="connsiteX96" fmla="*/ 1558 w 3474"/>
                  <a:gd name="connsiteY96" fmla="*/ 18 h 293"/>
                  <a:gd name="connsiteX97" fmla="*/ 1523 w 3474"/>
                  <a:gd name="connsiteY97" fmla="*/ 4 h 293"/>
                  <a:gd name="connsiteX98" fmla="*/ 1483 w 3474"/>
                  <a:gd name="connsiteY98" fmla="*/ 0 h 293"/>
                  <a:gd name="connsiteX99" fmla="*/ 1442 w 3474"/>
                  <a:gd name="connsiteY99" fmla="*/ 4 h 293"/>
                  <a:gd name="connsiteX100" fmla="*/ 1406 w 3474"/>
                  <a:gd name="connsiteY100" fmla="*/ 18 h 293"/>
                  <a:gd name="connsiteX101" fmla="*/ 1371 w 3474"/>
                  <a:gd name="connsiteY101" fmla="*/ 35 h 293"/>
                  <a:gd name="connsiteX102" fmla="*/ 1361 w 3474"/>
                  <a:gd name="connsiteY102" fmla="*/ 43 h 293"/>
                  <a:gd name="connsiteX103" fmla="*/ 1336 w 3474"/>
                  <a:gd name="connsiteY103" fmla="*/ 59 h 293"/>
                  <a:gd name="connsiteX104" fmla="*/ 1316 w 3474"/>
                  <a:gd name="connsiteY104" fmla="*/ 79 h 293"/>
                  <a:gd name="connsiteX105" fmla="*/ 1279 w 3474"/>
                  <a:gd name="connsiteY105" fmla="*/ 112 h 293"/>
                  <a:gd name="connsiteX106" fmla="*/ 1255 w 3474"/>
                  <a:gd name="connsiteY106" fmla="*/ 132 h 293"/>
                  <a:gd name="connsiteX107" fmla="*/ 1225 w 3474"/>
                  <a:gd name="connsiteY107" fmla="*/ 163 h 293"/>
                  <a:gd name="connsiteX108" fmla="*/ 1172 w 3474"/>
                  <a:gd name="connsiteY108" fmla="*/ 216 h 293"/>
                  <a:gd name="connsiteX109" fmla="*/ 1137 w 3474"/>
                  <a:gd name="connsiteY109" fmla="*/ 240 h 293"/>
                  <a:gd name="connsiteX110" fmla="*/ 1123 w 3474"/>
                  <a:gd name="connsiteY110" fmla="*/ 248 h 293"/>
                  <a:gd name="connsiteX111" fmla="*/ 1086 w 3474"/>
                  <a:gd name="connsiteY111" fmla="*/ 261 h 293"/>
                  <a:gd name="connsiteX112" fmla="*/ 1054 w 3474"/>
                  <a:gd name="connsiteY112" fmla="*/ 277 h 293"/>
                  <a:gd name="connsiteX113" fmla="*/ 1021 w 3474"/>
                  <a:gd name="connsiteY113" fmla="*/ 281 h 293"/>
                  <a:gd name="connsiteX114" fmla="*/ 982 w 3474"/>
                  <a:gd name="connsiteY114" fmla="*/ 269 h 293"/>
                  <a:gd name="connsiteX115" fmla="*/ 952 w 3474"/>
                  <a:gd name="connsiteY115" fmla="*/ 259 h 293"/>
                  <a:gd name="connsiteX116" fmla="*/ 919 w 3474"/>
                  <a:gd name="connsiteY116" fmla="*/ 238 h 293"/>
                  <a:gd name="connsiteX117" fmla="*/ 897 w 3474"/>
                  <a:gd name="connsiteY117" fmla="*/ 222 h 293"/>
                  <a:gd name="connsiteX118" fmla="*/ 869 w 3474"/>
                  <a:gd name="connsiteY118" fmla="*/ 200 h 293"/>
                  <a:gd name="connsiteX119" fmla="*/ 830 w 3474"/>
                  <a:gd name="connsiteY119" fmla="*/ 167 h 293"/>
                  <a:gd name="connsiteX120" fmla="*/ 812 w 3474"/>
                  <a:gd name="connsiteY120" fmla="*/ 149 h 293"/>
                  <a:gd name="connsiteX121" fmla="*/ 791 w 3474"/>
                  <a:gd name="connsiteY121" fmla="*/ 128 h 293"/>
                  <a:gd name="connsiteX122" fmla="*/ 771 w 3474"/>
                  <a:gd name="connsiteY122" fmla="*/ 110 h 293"/>
                  <a:gd name="connsiteX123" fmla="*/ 740 w 3474"/>
                  <a:gd name="connsiteY123" fmla="*/ 77 h 293"/>
                  <a:gd name="connsiteX124" fmla="*/ 722 w 3474"/>
                  <a:gd name="connsiteY124" fmla="*/ 61 h 293"/>
                  <a:gd name="connsiteX125" fmla="*/ 696 w 3474"/>
                  <a:gd name="connsiteY125" fmla="*/ 43 h 293"/>
                  <a:gd name="connsiteX126" fmla="*/ 683 w 3474"/>
                  <a:gd name="connsiteY126" fmla="*/ 33 h 293"/>
                  <a:gd name="connsiteX127" fmla="*/ 647 w 3474"/>
                  <a:gd name="connsiteY127" fmla="*/ 18 h 293"/>
                  <a:gd name="connsiteX128" fmla="*/ 608 w 3474"/>
                  <a:gd name="connsiteY128" fmla="*/ 4 h 293"/>
                  <a:gd name="connsiteX129" fmla="*/ 567 w 3474"/>
                  <a:gd name="connsiteY129" fmla="*/ 0 h 293"/>
                  <a:gd name="connsiteX130" fmla="*/ 529 w 3474"/>
                  <a:gd name="connsiteY130" fmla="*/ 4 h 293"/>
                  <a:gd name="connsiteX131" fmla="*/ 496 w 3474"/>
                  <a:gd name="connsiteY131" fmla="*/ 18 h 293"/>
                  <a:gd name="connsiteX132" fmla="*/ 470 w 3474"/>
                  <a:gd name="connsiteY132" fmla="*/ 31 h 293"/>
                  <a:gd name="connsiteX133" fmla="*/ 443 w 3474"/>
                  <a:gd name="connsiteY133" fmla="*/ 45 h 293"/>
                  <a:gd name="connsiteX134" fmla="*/ 419 w 3474"/>
                  <a:gd name="connsiteY134" fmla="*/ 65 h 293"/>
                  <a:gd name="connsiteX135" fmla="*/ 393 w 3474"/>
                  <a:gd name="connsiteY135" fmla="*/ 86 h 293"/>
                  <a:gd name="connsiteX136" fmla="*/ 378 w 3474"/>
                  <a:gd name="connsiteY136" fmla="*/ 100 h 293"/>
                  <a:gd name="connsiteX137" fmla="*/ 348 w 3474"/>
                  <a:gd name="connsiteY137" fmla="*/ 130 h 293"/>
                  <a:gd name="connsiteX138" fmla="*/ 305 w 3474"/>
                  <a:gd name="connsiteY138" fmla="*/ 163 h 293"/>
                  <a:gd name="connsiteX139" fmla="*/ 281 w 3474"/>
                  <a:gd name="connsiteY139" fmla="*/ 195 h 293"/>
                  <a:gd name="connsiteX140" fmla="*/ 254 w 3474"/>
                  <a:gd name="connsiteY140" fmla="*/ 216 h 293"/>
                  <a:gd name="connsiteX141" fmla="*/ 224 w 3474"/>
                  <a:gd name="connsiteY141" fmla="*/ 238 h 293"/>
                  <a:gd name="connsiteX142" fmla="*/ 203 w 3474"/>
                  <a:gd name="connsiteY142" fmla="*/ 244 h 293"/>
                  <a:gd name="connsiteX143" fmla="*/ 171 w 3474"/>
                  <a:gd name="connsiteY143" fmla="*/ 263 h 293"/>
                  <a:gd name="connsiteX144" fmla="*/ 142 w 3474"/>
                  <a:gd name="connsiteY144" fmla="*/ 277 h 293"/>
                  <a:gd name="connsiteX145" fmla="*/ 110 w 3474"/>
                  <a:gd name="connsiteY145" fmla="*/ 281 h 293"/>
                  <a:gd name="connsiteX146" fmla="*/ 71 w 3474"/>
                  <a:gd name="connsiteY146" fmla="*/ 269 h 293"/>
                  <a:gd name="connsiteX147" fmla="*/ 35 w 3474"/>
                  <a:gd name="connsiteY147" fmla="*/ 259 h 293"/>
                  <a:gd name="connsiteX148" fmla="*/ 8 w 3474"/>
                  <a:gd name="connsiteY148" fmla="*/ 238 h 293"/>
                  <a:gd name="connsiteX149" fmla="*/ 4 w 3474"/>
                  <a:gd name="connsiteY149" fmla="*/ 244 h 293"/>
                  <a:gd name="connsiteX150" fmla="*/ 0 w 3474"/>
                  <a:gd name="connsiteY150" fmla="*/ 248 h 293"/>
                  <a:gd name="connsiteX0" fmla="*/ 0 w 2442"/>
                  <a:gd name="connsiteY0" fmla="*/ 248 h 293"/>
                  <a:gd name="connsiteX1" fmla="*/ 18 w 2442"/>
                  <a:gd name="connsiteY1" fmla="*/ 263 h 293"/>
                  <a:gd name="connsiteX2" fmla="*/ 28 w 2442"/>
                  <a:gd name="connsiteY2" fmla="*/ 271 h 293"/>
                  <a:gd name="connsiteX3" fmla="*/ 67 w 2442"/>
                  <a:gd name="connsiteY3" fmla="*/ 281 h 293"/>
                  <a:gd name="connsiteX4" fmla="*/ 106 w 2442"/>
                  <a:gd name="connsiteY4" fmla="*/ 293 h 293"/>
                  <a:gd name="connsiteX5" fmla="*/ 146 w 2442"/>
                  <a:gd name="connsiteY5" fmla="*/ 289 h 293"/>
                  <a:gd name="connsiteX6" fmla="*/ 187 w 2442"/>
                  <a:gd name="connsiteY6" fmla="*/ 271 h 293"/>
                  <a:gd name="connsiteX7" fmla="*/ 214 w 2442"/>
                  <a:gd name="connsiteY7" fmla="*/ 256 h 293"/>
                  <a:gd name="connsiteX8" fmla="*/ 232 w 2442"/>
                  <a:gd name="connsiteY8" fmla="*/ 250 h 293"/>
                  <a:gd name="connsiteX9" fmla="*/ 262 w 2442"/>
                  <a:gd name="connsiteY9" fmla="*/ 228 h 293"/>
                  <a:gd name="connsiteX10" fmla="*/ 289 w 2442"/>
                  <a:gd name="connsiteY10" fmla="*/ 206 h 293"/>
                  <a:gd name="connsiteX11" fmla="*/ 317 w 2442"/>
                  <a:gd name="connsiteY11" fmla="*/ 171 h 293"/>
                  <a:gd name="connsiteX12" fmla="*/ 340 w 2442"/>
                  <a:gd name="connsiteY12" fmla="*/ 153 h 293"/>
                  <a:gd name="connsiteX13" fmla="*/ 358 w 2442"/>
                  <a:gd name="connsiteY13" fmla="*/ 136 h 293"/>
                  <a:gd name="connsiteX14" fmla="*/ 401 w 2442"/>
                  <a:gd name="connsiteY14" fmla="*/ 98 h 293"/>
                  <a:gd name="connsiteX15" fmla="*/ 427 w 2442"/>
                  <a:gd name="connsiteY15" fmla="*/ 77 h 293"/>
                  <a:gd name="connsiteX16" fmla="*/ 458 w 2442"/>
                  <a:gd name="connsiteY16" fmla="*/ 53 h 293"/>
                  <a:gd name="connsiteX17" fmla="*/ 474 w 2442"/>
                  <a:gd name="connsiteY17" fmla="*/ 43 h 293"/>
                  <a:gd name="connsiteX18" fmla="*/ 500 w 2442"/>
                  <a:gd name="connsiteY18" fmla="*/ 29 h 293"/>
                  <a:gd name="connsiteX19" fmla="*/ 533 w 2442"/>
                  <a:gd name="connsiteY19" fmla="*/ 16 h 293"/>
                  <a:gd name="connsiteX20" fmla="*/ 567 w 2442"/>
                  <a:gd name="connsiteY20" fmla="*/ 12 h 293"/>
                  <a:gd name="connsiteX21" fmla="*/ 604 w 2442"/>
                  <a:gd name="connsiteY21" fmla="*/ 16 h 293"/>
                  <a:gd name="connsiteX22" fmla="*/ 643 w 2442"/>
                  <a:gd name="connsiteY22" fmla="*/ 29 h 293"/>
                  <a:gd name="connsiteX23" fmla="*/ 667 w 2442"/>
                  <a:gd name="connsiteY23" fmla="*/ 41 h 293"/>
                  <a:gd name="connsiteX24" fmla="*/ 688 w 2442"/>
                  <a:gd name="connsiteY24" fmla="*/ 55 h 293"/>
                  <a:gd name="connsiteX25" fmla="*/ 714 w 2442"/>
                  <a:gd name="connsiteY25" fmla="*/ 73 h 293"/>
                  <a:gd name="connsiteX26" fmla="*/ 747 w 2442"/>
                  <a:gd name="connsiteY26" fmla="*/ 100 h 293"/>
                  <a:gd name="connsiteX27" fmla="*/ 763 w 2442"/>
                  <a:gd name="connsiteY27" fmla="*/ 118 h 293"/>
                  <a:gd name="connsiteX28" fmla="*/ 783 w 2442"/>
                  <a:gd name="connsiteY28" fmla="*/ 136 h 293"/>
                  <a:gd name="connsiteX29" fmla="*/ 805 w 2442"/>
                  <a:gd name="connsiteY29" fmla="*/ 157 h 293"/>
                  <a:gd name="connsiteX30" fmla="*/ 834 w 2442"/>
                  <a:gd name="connsiteY30" fmla="*/ 191 h 293"/>
                  <a:gd name="connsiteX31" fmla="*/ 862 w 2442"/>
                  <a:gd name="connsiteY31" fmla="*/ 212 h 293"/>
                  <a:gd name="connsiteX32" fmla="*/ 889 w 2442"/>
                  <a:gd name="connsiteY32" fmla="*/ 234 h 293"/>
                  <a:gd name="connsiteX33" fmla="*/ 911 w 2442"/>
                  <a:gd name="connsiteY33" fmla="*/ 250 h 293"/>
                  <a:gd name="connsiteX34" fmla="*/ 944 w 2442"/>
                  <a:gd name="connsiteY34" fmla="*/ 271 h 293"/>
                  <a:gd name="connsiteX35" fmla="*/ 978 w 2442"/>
                  <a:gd name="connsiteY35" fmla="*/ 281 h 293"/>
                  <a:gd name="connsiteX36" fmla="*/ 1017 w 2442"/>
                  <a:gd name="connsiteY36" fmla="*/ 293 h 293"/>
                  <a:gd name="connsiteX37" fmla="*/ 1058 w 2442"/>
                  <a:gd name="connsiteY37" fmla="*/ 289 h 293"/>
                  <a:gd name="connsiteX38" fmla="*/ 1090 w 2442"/>
                  <a:gd name="connsiteY38" fmla="*/ 273 h 293"/>
                  <a:gd name="connsiteX39" fmla="*/ 1127 w 2442"/>
                  <a:gd name="connsiteY39" fmla="*/ 259 h 293"/>
                  <a:gd name="connsiteX40" fmla="*/ 1153 w 2442"/>
                  <a:gd name="connsiteY40" fmla="*/ 248 h 293"/>
                  <a:gd name="connsiteX41" fmla="*/ 1168 w 2442"/>
                  <a:gd name="connsiteY41" fmla="*/ 236 h 293"/>
                  <a:gd name="connsiteX42" fmla="*/ 1233 w 2442"/>
                  <a:gd name="connsiteY42" fmla="*/ 171 h 293"/>
                  <a:gd name="connsiteX43" fmla="*/ 1251 w 2442"/>
                  <a:gd name="connsiteY43" fmla="*/ 151 h 293"/>
                  <a:gd name="connsiteX44" fmla="*/ 1286 w 2442"/>
                  <a:gd name="connsiteY44" fmla="*/ 124 h 293"/>
                  <a:gd name="connsiteX45" fmla="*/ 1308 w 2442"/>
                  <a:gd name="connsiteY45" fmla="*/ 106 h 293"/>
                  <a:gd name="connsiteX46" fmla="*/ 1336 w 2442"/>
                  <a:gd name="connsiteY46" fmla="*/ 75 h 293"/>
                  <a:gd name="connsiteX47" fmla="*/ 1369 w 2442"/>
                  <a:gd name="connsiteY47" fmla="*/ 55 h 293"/>
                  <a:gd name="connsiteX48" fmla="*/ 1395 w 2442"/>
                  <a:gd name="connsiteY48" fmla="*/ 39 h 293"/>
                  <a:gd name="connsiteX49" fmla="*/ 1410 w 2442"/>
                  <a:gd name="connsiteY49" fmla="*/ 29 h 293"/>
                  <a:gd name="connsiteX50" fmla="*/ 1446 w 2442"/>
                  <a:gd name="connsiteY50" fmla="*/ 16 h 293"/>
                  <a:gd name="connsiteX51" fmla="*/ 1483 w 2442"/>
                  <a:gd name="connsiteY51" fmla="*/ 12 h 293"/>
                  <a:gd name="connsiteX52" fmla="*/ 1519 w 2442"/>
                  <a:gd name="connsiteY52" fmla="*/ 16 h 293"/>
                  <a:gd name="connsiteX53" fmla="*/ 1554 w 2442"/>
                  <a:gd name="connsiteY53" fmla="*/ 29 h 293"/>
                  <a:gd name="connsiteX54" fmla="*/ 1583 w 2442"/>
                  <a:gd name="connsiteY54" fmla="*/ 43 h 293"/>
                  <a:gd name="connsiteX55" fmla="*/ 1599 w 2442"/>
                  <a:gd name="connsiteY55" fmla="*/ 53 h 293"/>
                  <a:gd name="connsiteX56" fmla="*/ 1625 w 2442"/>
                  <a:gd name="connsiteY56" fmla="*/ 73 h 293"/>
                  <a:gd name="connsiteX57" fmla="*/ 1660 w 2442"/>
                  <a:gd name="connsiteY57" fmla="*/ 100 h 293"/>
                  <a:gd name="connsiteX58" fmla="*/ 1688 w 2442"/>
                  <a:gd name="connsiteY58" fmla="*/ 128 h 293"/>
                  <a:gd name="connsiteX59" fmla="*/ 1709 w 2442"/>
                  <a:gd name="connsiteY59" fmla="*/ 145 h 293"/>
                  <a:gd name="connsiteX60" fmla="*/ 1778 w 2442"/>
                  <a:gd name="connsiteY60" fmla="*/ 214 h 293"/>
                  <a:gd name="connsiteX61" fmla="*/ 1816 w 2442"/>
                  <a:gd name="connsiteY61" fmla="*/ 238 h 293"/>
                  <a:gd name="connsiteX62" fmla="*/ 1837 w 2442"/>
                  <a:gd name="connsiteY62" fmla="*/ 258 h 293"/>
                  <a:gd name="connsiteX63" fmla="*/ 1855 w 2442"/>
                  <a:gd name="connsiteY63" fmla="*/ 271 h 293"/>
                  <a:gd name="connsiteX64" fmla="*/ 1892 w 2442"/>
                  <a:gd name="connsiteY64" fmla="*/ 281 h 293"/>
                  <a:gd name="connsiteX65" fmla="*/ 1928 w 2442"/>
                  <a:gd name="connsiteY65" fmla="*/ 293 h 293"/>
                  <a:gd name="connsiteX66" fmla="*/ 1969 w 2442"/>
                  <a:gd name="connsiteY66" fmla="*/ 289 h 293"/>
                  <a:gd name="connsiteX67" fmla="*/ 2012 w 2442"/>
                  <a:gd name="connsiteY67" fmla="*/ 271 h 293"/>
                  <a:gd name="connsiteX68" fmla="*/ 2038 w 2442"/>
                  <a:gd name="connsiteY68" fmla="*/ 256 h 293"/>
                  <a:gd name="connsiteX69" fmla="*/ 2060 w 2442"/>
                  <a:gd name="connsiteY69" fmla="*/ 250 h 293"/>
                  <a:gd name="connsiteX70" fmla="*/ 2085 w 2442"/>
                  <a:gd name="connsiteY70" fmla="*/ 228 h 293"/>
                  <a:gd name="connsiteX71" fmla="*/ 2119 w 2442"/>
                  <a:gd name="connsiteY71" fmla="*/ 206 h 293"/>
                  <a:gd name="connsiteX72" fmla="*/ 2148 w 2442"/>
                  <a:gd name="connsiteY72" fmla="*/ 171 h 293"/>
                  <a:gd name="connsiteX73" fmla="*/ 2181 w 2442"/>
                  <a:gd name="connsiteY73" fmla="*/ 147 h 293"/>
                  <a:gd name="connsiteX74" fmla="*/ 2442 w 2442"/>
                  <a:gd name="connsiteY74" fmla="*/ 134 h 293"/>
                  <a:gd name="connsiteX75" fmla="*/ 2174 w 2442"/>
                  <a:gd name="connsiteY75" fmla="*/ 136 h 293"/>
                  <a:gd name="connsiteX76" fmla="*/ 2136 w 2442"/>
                  <a:gd name="connsiteY76" fmla="*/ 163 h 293"/>
                  <a:gd name="connsiteX77" fmla="*/ 2111 w 2442"/>
                  <a:gd name="connsiteY77" fmla="*/ 195 h 293"/>
                  <a:gd name="connsiteX78" fmla="*/ 2077 w 2442"/>
                  <a:gd name="connsiteY78" fmla="*/ 216 h 293"/>
                  <a:gd name="connsiteX79" fmla="*/ 2052 w 2442"/>
                  <a:gd name="connsiteY79" fmla="*/ 238 h 293"/>
                  <a:gd name="connsiteX80" fmla="*/ 2030 w 2442"/>
                  <a:gd name="connsiteY80" fmla="*/ 244 h 293"/>
                  <a:gd name="connsiteX81" fmla="*/ 2001 w 2442"/>
                  <a:gd name="connsiteY81" fmla="*/ 263 h 293"/>
                  <a:gd name="connsiteX82" fmla="*/ 1965 w 2442"/>
                  <a:gd name="connsiteY82" fmla="*/ 277 h 293"/>
                  <a:gd name="connsiteX83" fmla="*/ 1932 w 2442"/>
                  <a:gd name="connsiteY83" fmla="*/ 281 h 293"/>
                  <a:gd name="connsiteX84" fmla="*/ 1896 w 2442"/>
                  <a:gd name="connsiteY84" fmla="*/ 269 h 293"/>
                  <a:gd name="connsiteX85" fmla="*/ 1863 w 2442"/>
                  <a:gd name="connsiteY85" fmla="*/ 259 h 293"/>
                  <a:gd name="connsiteX86" fmla="*/ 1822 w 2442"/>
                  <a:gd name="connsiteY86" fmla="*/ 230 h 293"/>
                  <a:gd name="connsiteX87" fmla="*/ 1808 w 2442"/>
                  <a:gd name="connsiteY87" fmla="*/ 218 h 293"/>
                  <a:gd name="connsiteX88" fmla="*/ 1778 w 2442"/>
                  <a:gd name="connsiteY88" fmla="*/ 199 h 293"/>
                  <a:gd name="connsiteX89" fmla="*/ 1698 w 2442"/>
                  <a:gd name="connsiteY89" fmla="*/ 118 h 293"/>
                  <a:gd name="connsiteX90" fmla="*/ 1676 w 2442"/>
                  <a:gd name="connsiteY90" fmla="*/ 100 h 293"/>
                  <a:gd name="connsiteX91" fmla="*/ 1652 w 2442"/>
                  <a:gd name="connsiteY91" fmla="*/ 77 h 293"/>
                  <a:gd name="connsiteX92" fmla="*/ 1633 w 2442"/>
                  <a:gd name="connsiteY92" fmla="*/ 61 h 293"/>
                  <a:gd name="connsiteX93" fmla="*/ 1615 w 2442"/>
                  <a:gd name="connsiteY93" fmla="*/ 45 h 293"/>
                  <a:gd name="connsiteX94" fmla="*/ 1587 w 2442"/>
                  <a:gd name="connsiteY94" fmla="*/ 31 h 293"/>
                  <a:gd name="connsiteX95" fmla="*/ 1558 w 2442"/>
                  <a:gd name="connsiteY95" fmla="*/ 18 h 293"/>
                  <a:gd name="connsiteX96" fmla="*/ 1523 w 2442"/>
                  <a:gd name="connsiteY96" fmla="*/ 4 h 293"/>
                  <a:gd name="connsiteX97" fmla="*/ 1483 w 2442"/>
                  <a:gd name="connsiteY97" fmla="*/ 0 h 293"/>
                  <a:gd name="connsiteX98" fmla="*/ 1442 w 2442"/>
                  <a:gd name="connsiteY98" fmla="*/ 4 h 293"/>
                  <a:gd name="connsiteX99" fmla="*/ 1406 w 2442"/>
                  <a:gd name="connsiteY99" fmla="*/ 18 h 293"/>
                  <a:gd name="connsiteX100" fmla="*/ 1371 w 2442"/>
                  <a:gd name="connsiteY100" fmla="*/ 35 h 293"/>
                  <a:gd name="connsiteX101" fmla="*/ 1361 w 2442"/>
                  <a:gd name="connsiteY101" fmla="*/ 43 h 293"/>
                  <a:gd name="connsiteX102" fmla="*/ 1336 w 2442"/>
                  <a:gd name="connsiteY102" fmla="*/ 59 h 293"/>
                  <a:gd name="connsiteX103" fmla="*/ 1316 w 2442"/>
                  <a:gd name="connsiteY103" fmla="*/ 79 h 293"/>
                  <a:gd name="connsiteX104" fmla="*/ 1279 w 2442"/>
                  <a:gd name="connsiteY104" fmla="*/ 112 h 293"/>
                  <a:gd name="connsiteX105" fmla="*/ 1255 w 2442"/>
                  <a:gd name="connsiteY105" fmla="*/ 132 h 293"/>
                  <a:gd name="connsiteX106" fmla="*/ 1225 w 2442"/>
                  <a:gd name="connsiteY106" fmla="*/ 163 h 293"/>
                  <a:gd name="connsiteX107" fmla="*/ 1172 w 2442"/>
                  <a:gd name="connsiteY107" fmla="*/ 216 h 293"/>
                  <a:gd name="connsiteX108" fmla="*/ 1137 w 2442"/>
                  <a:gd name="connsiteY108" fmla="*/ 240 h 293"/>
                  <a:gd name="connsiteX109" fmla="*/ 1123 w 2442"/>
                  <a:gd name="connsiteY109" fmla="*/ 248 h 293"/>
                  <a:gd name="connsiteX110" fmla="*/ 1086 w 2442"/>
                  <a:gd name="connsiteY110" fmla="*/ 261 h 293"/>
                  <a:gd name="connsiteX111" fmla="*/ 1054 w 2442"/>
                  <a:gd name="connsiteY111" fmla="*/ 277 h 293"/>
                  <a:gd name="connsiteX112" fmla="*/ 1021 w 2442"/>
                  <a:gd name="connsiteY112" fmla="*/ 281 h 293"/>
                  <a:gd name="connsiteX113" fmla="*/ 982 w 2442"/>
                  <a:gd name="connsiteY113" fmla="*/ 269 h 293"/>
                  <a:gd name="connsiteX114" fmla="*/ 952 w 2442"/>
                  <a:gd name="connsiteY114" fmla="*/ 259 h 293"/>
                  <a:gd name="connsiteX115" fmla="*/ 919 w 2442"/>
                  <a:gd name="connsiteY115" fmla="*/ 238 h 293"/>
                  <a:gd name="connsiteX116" fmla="*/ 897 w 2442"/>
                  <a:gd name="connsiteY116" fmla="*/ 222 h 293"/>
                  <a:gd name="connsiteX117" fmla="*/ 869 w 2442"/>
                  <a:gd name="connsiteY117" fmla="*/ 200 h 293"/>
                  <a:gd name="connsiteX118" fmla="*/ 830 w 2442"/>
                  <a:gd name="connsiteY118" fmla="*/ 167 h 293"/>
                  <a:gd name="connsiteX119" fmla="*/ 812 w 2442"/>
                  <a:gd name="connsiteY119" fmla="*/ 149 h 293"/>
                  <a:gd name="connsiteX120" fmla="*/ 791 w 2442"/>
                  <a:gd name="connsiteY120" fmla="*/ 128 h 293"/>
                  <a:gd name="connsiteX121" fmla="*/ 771 w 2442"/>
                  <a:gd name="connsiteY121" fmla="*/ 110 h 293"/>
                  <a:gd name="connsiteX122" fmla="*/ 740 w 2442"/>
                  <a:gd name="connsiteY122" fmla="*/ 77 h 293"/>
                  <a:gd name="connsiteX123" fmla="*/ 722 w 2442"/>
                  <a:gd name="connsiteY123" fmla="*/ 61 h 293"/>
                  <a:gd name="connsiteX124" fmla="*/ 696 w 2442"/>
                  <a:gd name="connsiteY124" fmla="*/ 43 h 293"/>
                  <a:gd name="connsiteX125" fmla="*/ 683 w 2442"/>
                  <a:gd name="connsiteY125" fmla="*/ 33 h 293"/>
                  <a:gd name="connsiteX126" fmla="*/ 647 w 2442"/>
                  <a:gd name="connsiteY126" fmla="*/ 18 h 293"/>
                  <a:gd name="connsiteX127" fmla="*/ 608 w 2442"/>
                  <a:gd name="connsiteY127" fmla="*/ 4 h 293"/>
                  <a:gd name="connsiteX128" fmla="*/ 567 w 2442"/>
                  <a:gd name="connsiteY128" fmla="*/ 0 h 293"/>
                  <a:gd name="connsiteX129" fmla="*/ 529 w 2442"/>
                  <a:gd name="connsiteY129" fmla="*/ 4 h 293"/>
                  <a:gd name="connsiteX130" fmla="*/ 496 w 2442"/>
                  <a:gd name="connsiteY130" fmla="*/ 18 h 293"/>
                  <a:gd name="connsiteX131" fmla="*/ 470 w 2442"/>
                  <a:gd name="connsiteY131" fmla="*/ 31 h 293"/>
                  <a:gd name="connsiteX132" fmla="*/ 443 w 2442"/>
                  <a:gd name="connsiteY132" fmla="*/ 45 h 293"/>
                  <a:gd name="connsiteX133" fmla="*/ 419 w 2442"/>
                  <a:gd name="connsiteY133" fmla="*/ 65 h 293"/>
                  <a:gd name="connsiteX134" fmla="*/ 393 w 2442"/>
                  <a:gd name="connsiteY134" fmla="*/ 86 h 293"/>
                  <a:gd name="connsiteX135" fmla="*/ 378 w 2442"/>
                  <a:gd name="connsiteY135" fmla="*/ 100 h 293"/>
                  <a:gd name="connsiteX136" fmla="*/ 348 w 2442"/>
                  <a:gd name="connsiteY136" fmla="*/ 130 h 293"/>
                  <a:gd name="connsiteX137" fmla="*/ 305 w 2442"/>
                  <a:gd name="connsiteY137" fmla="*/ 163 h 293"/>
                  <a:gd name="connsiteX138" fmla="*/ 281 w 2442"/>
                  <a:gd name="connsiteY138" fmla="*/ 195 h 293"/>
                  <a:gd name="connsiteX139" fmla="*/ 254 w 2442"/>
                  <a:gd name="connsiteY139" fmla="*/ 216 h 293"/>
                  <a:gd name="connsiteX140" fmla="*/ 224 w 2442"/>
                  <a:gd name="connsiteY140" fmla="*/ 238 h 293"/>
                  <a:gd name="connsiteX141" fmla="*/ 203 w 2442"/>
                  <a:gd name="connsiteY141" fmla="*/ 244 h 293"/>
                  <a:gd name="connsiteX142" fmla="*/ 171 w 2442"/>
                  <a:gd name="connsiteY142" fmla="*/ 263 h 293"/>
                  <a:gd name="connsiteX143" fmla="*/ 142 w 2442"/>
                  <a:gd name="connsiteY143" fmla="*/ 277 h 293"/>
                  <a:gd name="connsiteX144" fmla="*/ 110 w 2442"/>
                  <a:gd name="connsiteY144" fmla="*/ 281 h 293"/>
                  <a:gd name="connsiteX145" fmla="*/ 71 w 2442"/>
                  <a:gd name="connsiteY145" fmla="*/ 269 h 293"/>
                  <a:gd name="connsiteX146" fmla="*/ 35 w 2442"/>
                  <a:gd name="connsiteY146" fmla="*/ 259 h 293"/>
                  <a:gd name="connsiteX147" fmla="*/ 8 w 2442"/>
                  <a:gd name="connsiteY147" fmla="*/ 238 h 293"/>
                  <a:gd name="connsiteX148" fmla="*/ 4 w 2442"/>
                  <a:gd name="connsiteY148" fmla="*/ 244 h 293"/>
                  <a:gd name="connsiteX149" fmla="*/ 0 w 2442"/>
                  <a:gd name="connsiteY149" fmla="*/ 248 h 293"/>
                  <a:gd name="connsiteX0" fmla="*/ 0 w 2181"/>
                  <a:gd name="connsiteY0" fmla="*/ 248 h 293"/>
                  <a:gd name="connsiteX1" fmla="*/ 18 w 2181"/>
                  <a:gd name="connsiteY1" fmla="*/ 263 h 293"/>
                  <a:gd name="connsiteX2" fmla="*/ 28 w 2181"/>
                  <a:gd name="connsiteY2" fmla="*/ 271 h 293"/>
                  <a:gd name="connsiteX3" fmla="*/ 67 w 2181"/>
                  <a:gd name="connsiteY3" fmla="*/ 281 h 293"/>
                  <a:gd name="connsiteX4" fmla="*/ 106 w 2181"/>
                  <a:gd name="connsiteY4" fmla="*/ 293 h 293"/>
                  <a:gd name="connsiteX5" fmla="*/ 146 w 2181"/>
                  <a:gd name="connsiteY5" fmla="*/ 289 h 293"/>
                  <a:gd name="connsiteX6" fmla="*/ 187 w 2181"/>
                  <a:gd name="connsiteY6" fmla="*/ 271 h 293"/>
                  <a:gd name="connsiteX7" fmla="*/ 214 w 2181"/>
                  <a:gd name="connsiteY7" fmla="*/ 256 h 293"/>
                  <a:gd name="connsiteX8" fmla="*/ 232 w 2181"/>
                  <a:gd name="connsiteY8" fmla="*/ 250 h 293"/>
                  <a:gd name="connsiteX9" fmla="*/ 262 w 2181"/>
                  <a:gd name="connsiteY9" fmla="*/ 228 h 293"/>
                  <a:gd name="connsiteX10" fmla="*/ 289 w 2181"/>
                  <a:gd name="connsiteY10" fmla="*/ 206 h 293"/>
                  <a:gd name="connsiteX11" fmla="*/ 317 w 2181"/>
                  <a:gd name="connsiteY11" fmla="*/ 171 h 293"/>
                  <a:gd name="connsiteX12" fmla="*/ 340 w 2181"/>
                  <a:gd name="connsiteY12" fmla="*/ 153 h 293"/>
                  <a:gd name="connsiteX13" fmla="*/ 358 w 2181"/>
                  <a:gd name="connsiteY13" fmla="*/ 136 h 293"/>
                  <a:gd name="connsiteX14" fmla="*/ 401 w 2181"/>
                  <a:gd name="connsiteY14" fmla="*/ 98 h 293"/>
                  <a:gd name="connsiteX15" fmla="*/ 427 w 2181"/>
                  <a:gd name="connsiteY15" fmla="*/ 77 h 293"/>
                  <a:gd name="connsiteX16" fmla="*/ 458 w 2181"/>
                  <a:gd name="connsiteY16" fmla="*/ 53 h 293"/>
                  <a:gd name="connsiteX17" fmla="*/ 474 w 2181"/>
                  <a:gd name="connsiteY17" fmla="*/ 43 h 293"/>
                  <a:gd name="connsiteX18" fmla="*/ 500 w 2181"/>
                  <a:gd name="connsiteY18" fmla="*/ 29 h 293"/>
                  <a:gd name="connsiteX19" fmla="*/ 533 w 2181"/>
                  <a:gd name="connsiteY19" fmla="*/ 16 h 293"/>
                  <a:gd name="connsiteX20" fmla="*/ 567 w 2181"/>
                  <a:gd name="connsiteY20" fmla="*/ 12 h 293"/>
                  <a:gd name="connsiteX21" fmla="*/ 604 w 2181"/>
                  <a:gd name="connsiteY21" fmla="*/ 16 h 293"/>
                  <a:gd name="connsiteX22" fmla="*/ 643 w 2181"/>
                  <a:gd name="connsiteY22" fmla="*/ 29 h 293"/>
                  <a:gd name="connsiteX23" fmla="*/ 667 w 2181"/>
                  <a:gd name="connsiteY23" fmla="*/ 41 h 293"/>
                  <a:gd name="connsiteX24" fmla="*/ 688 w 2181"/>
                  <a:gd name="connsiteY24" fmla="*/ 55 h 293"/>
                  <a:gd name="connsiteX25" fmla="*/ 714 w 2181"/>
                  <a:gd name="connsiteY25" fmla="*/ 73 h 293"/>
                  <a:gd name="connsiteX26" fmla="*/ 747 w 2181"/>
                  <a:gd name="connsiteY26" fmla="*/ 100 h 293"/>
                  <a:gd name="connsiteX27" fmla="*/ 763 w 2181"/>
                  <a:gd name="connsiteY27" fmla="*/ 118 h 293"/>
                  <a:gd name="connsiteX28" fmla="*/ 783 w 2181"/>
                  <a:gd name="connsiteY28" fmla="*/ 136 h 293"/>
                  <a:gd name="connsiteX29" fmla="*/ 805 w 2181"/>
                  <a:gd name="connsiteY29" fmla="*/ 157 h 293"/>
                  <a:gd name="connsiteX30" fmla="*/ 834 w 2181"/>
                  <a:gd name="connsiteY30" fmla="*/ 191 h 293"/>
                  <a:gd name="connsiteX31" fmla="*/ 862 w 2181"/>
                  <a:gd name="connsiteY31" fmla="*/ 212 h 293"/>
                  <a:gd name="connsiteX32" fmla="*/ 889 w 2181"/>
                  <a:gd name="connsiteY32" fmla="*/ 234 h 293"/>
                  <a:gd name="connsiteX33" fmla="*/ 911 w 2181"/>
                  <a:gd name="connsiteY33" fmla="*/ 250 h 293"/>
                  <a:gd name="connsiteX34" fmla="*/ 944 w 2181"/>
                  <a:gd name="connsiteY34" fmla="*/ 271 h 293"/>
                  <a:gd name="connsiteX35" fmla="*/ 978 w 2181"/>
                  <a:gd name="connsiteY35" fmla="*/ 281 h 293"/>
                  <a:gd name="connsiteX36" fmla="*/ 1017 w 2181"/>
                  <a:gd name="connsiteY36" fmla="*/ 293 h 293"/>
                  <a:gd name="connsiteX37" fmla="*/ 1058 w 2181"/>
                  <a:gd name="connsiteY37" fmla="*/ 289 h 293"/>
                  <a:gd name="connsiteX38" fmla="*/ 1090 w 2181"/>
                  <a:gd name="connsiteY38" fmla="*/ 273 h 293"/>
                  <a:gd name="connsiteX39" fmla="*/ 1127 w 2181"/>
                  <a:gd name="connsiteY39" fmla="*/ 259 h 293"/>
                  <a:gd name="connsiteX40" fmla="*/ 1153 w 2181"/>
                  <a:gd name="connsiteY40" fmla="*/ 248 h 293"/>
                  <a:gd name="connsiteX41" fmla="*/ 1168 w 2181"/>
                  <a:gd name="connsiteY41" fmla="*/ 236 h 293"/>
                  <a:gd name="connsiteX42" fmla="*/ 1233 w 2181"/>
                  <a:gd name="connsiteY42" fmla="*/ 171 h 293"/>
                  <a:gd name="connsiteX43" fmla="*/ 1251 w 2181"/>
                  <a:gd name="connsiteY43" fmla="*/ 151 h 293"/>
                  <a:gd name="connsiteX44" fmla="*/ 1286 w 2181"/>
                  <a:gd name="connsiteY44" fmla="*/ 124 h 293"/>
                  <a:gd name="connsiteX45" fmla="*/ 1308 w 2181"/>
                  <a:gd name="connsiteY45" fmla="*/ 106 h 293"/>
                  <a:gd name="connsiteX46" fmla="*/ 1336 w 2181"/>
                  <a:gd name="connsiteY46" fmla="*/ 75 h 293"/>
                  <a:gd name="connsiteX47" fmla="*/ 1369 w 2181"/>
                  <a:gd name="connsiteY47" fmla="*/ 55 h 293"/>
                  <a:gd name="connsiteX48" fmla="*/ 1395 w 2181"/>
                  <a:gd name="connsiteY48" fmla="*/ 39 h 293"/>
                  <a:gd name="connsiteX49" fmla="*/ 1410 w 2181"/>
                  <a:gd name="connsiteY49" fmla="*/ 29 h 293"/>
                  <a:gd name="connsiteX50" fmla="*/ 1446 w 2181"/>
                  <a:gd name="connsiteY50" fmla="*/ 16 h 293"/>
                  <a:gd name="connsiteX51" fmla="*/ 1483 w 2181"/>
                  <a:gd name="connsiteY51" fmla="*/ 12 h 293"/>
                  <a:gd name="connsiteX52" fmla="*/ 1519 w 2181"/>
                  <a:gd name="connsiteY52" fmla="*/ 16 h 293"/>
                  <a:gd name="connsiteX53" fmla="*/ 1554 w 2181"/>
                  <a:gd name="connsiteY53" fmla="*/ 29 h 293"/>
                  <a:gd name="connsiteX54" fmla="*/ 1583 w 2181"/>
                  <a:gd name="connsiteY54" fmla="*/ 43 h 293"/>
                  <a:gd name="connsiteX55" fmla="*/ 1599 w 2181"/>
                  <a:gd name="connsiteY55" fmla="*/ 53 h 293"/>
                  <a:gd name="connsiteX56" fmla="*/ 1625 w 2181"/>
                  <a:gd name="connsiteY56" fmla="*/ 73 h 293"/>
                  <a:gd name="connsiteX57" fmla="*/ 1660 w 2181"/>
                  <a:gd name="connsiteY57" fmla="*/ 100 h 293"/>
                  <a:gd name="connsiteX58" fmla="*/ 1688 w 2181"/>
                  <a:gd name="connsiteY58" fmla="*/ 128 h 293"/>
                  <a:gd name="connsiteX59" fmla="*/ 1709 w 2181"/>
                  <a:gd name="connsiteY59" fmla="*/ 145 h 293"/>
                  <a:gd name="connsiteX60" fmla="*/ 1778 w 2181"/>
                  <a:gd name="connsiteY60" fmla="*/ 214 h 293"/>
                  <a:gd name="connsiteX61" fmla="*/ 1816 w 2181"/>
                  <a:gd name="connsiteY61" fmla="*/ 238 h 293"/>
                  <a:gd name="connsiteX62" fmla="*/ 1837 w 2181"/>
                  <a:gd name="connsiteY62" fmla="*/ 258 h 293"/>
                  <a:gd name="connsiteX63" fmla="*/ 1855 w 2181"/>
                  <a:gd name="connsiteY63" fmla="*/ 271 h 293"/>
                  <a:gd name="connsiteX64" fmla="*/ 1892 w 2181"/>
                  <a:gd name="connsiteY64" fmla="*/ 281 h 293"/>
                  <a:gd name="connsiteX65" fmla="*/ 1928 w 2181"/>
                  <a:gd name="connsiteY65" fmla="*/ 293 h 293"/>
                  <a:gd name="connsiteX66" fmla="*/ 1969 w 2181"/>
                  <a:gd name="connsiteY66" fmla="*/ 289 h 293"/>
                  <a:gd name="connsiteX67" fmla="*/ 2012 w 2181"/>
                  <a:gd name="connsiteY67" fmla="*/ 271 h 293"/>
                  <a:gd name="connsiteX68" fmla="*/ 2038 w 2181"/>
                  <a:gd name="connsiteY68" fmla="*/ 256 h 293"/>
                  <a:gd name="connsiteX69" fmla="*/ 2060 w 2181"/>
                  <a:gd name="connsiteY69" fmla="*/ 250 h 293"/>
                  <a:gd name="connsiteX70" fmla="*/ 2085 w 2181"/>
                  <a:gd name="connsiteY70" fmla="*/ 228 h 293"/>
                  <a:gd name="connsiteX71" fmla="*/ 2119 w 2181"/>
                  <a:gd name="connsiteY71" fmla="*/ 206 h 293"/>
                  <a:gd name="connsiteX72" fmla="*/ 2148 w 2181"/>
                  <a:gd name="connsiteY72" fmla="*/ 171 h 293"/>
                  <a:gd name="connsiteX73" fmla="*/ 2181 w 2181"/>
                  <a:gd name="connsiteY73" fmla="*/ 147 h 293"/>
                  <a:gd name="connsiteX74" fmla="*/ 2174 w 2181"/>
                  <a:gd name="connsiteY74" fmla="*/ 136 h 293"/>
                  <a:gd name="connsiteX75" fmla="*/ 2136 w 2181"/>
                  <a:gd name="connsiteY75" fmla="*/ 163 h 293"/>
                  <a:gd name="connsiteX76" fmla="*/ 2111 w 2181"/>
                  <a:gd name="connsiteY76" fmla="*/ 195 h 293"/>
                  <a:gd name="connsiteX77" fmla="*/ 2077 w 2181"/>
                  <a:gd name="connsiteY77" fmla="*/ 216 h 293"/>
                  <a:gd name="connsiteX78" fmla="*/ 2052 w 2181"/>
                  <a:gd name="connsiteY78" fmla="*/ 238 h 293"/>
                  <a:gd name="connsiteX79" fmla="*/ 2030 w 2181"/>
                  <a:gd name="connsiteY79" fmla="*/ 244 h 293"/>
                  <a:gd name="connsiteX80" fmla="*/ 2001 w 2181"/>
                  <a:gd name="connsiteY80" fmla="*/ 263 h 293"/>
                  <a:gd name="connsiteX81" fmla="*/ 1965 w 2181"/>
                  <a:gd name="connsiteY81" fmla="*/ 277 h 293"/>
                  <a:gd name="connsiteX82" fmla="*/ 1932 w 2181"/>
                  <a:gd name="connsiteY82" fmla="*/ 281 h 293"/>
                  <a:gd name="connsiteX83" fmla="*/ 1896 w 2181"/>
                  <a:gd name="connsiteY83" fmla="*/ 269 h 293"/>
                  <a:gd name="connsiteX84" fmla="*/ 1863 w 2181"/>
                  <a:gd name="connsiteY84" fmla="*/ 259 h 293"/>
                  <a:gd name="connsiteX85" fmla="*/ 1822 w 2181"/>
                  <a:gd name="connsiteY85" fmla="*/ 230 h 293"/>
                  <a:gd name="connsiteX86" fmla="*/ 1808 w 2181"/>
                  <a:gd name="connsiteY86" fmla="*/ 218 h 293"/>
                  <a:gd name="connsiteX87" fmla="*/ 1778 w 2181"/>
                  <a:gd name="connsiteY87" fmla="*/ 199 h 293"/>
                  <a:gd name="connsiteX88" fmla="*/ 1698 w 2181"/>
                  <a:gd name="connsiteY88" fmla="*/ 118 h 293"/>
                  <a:gd name="connsiteX89" fmla="*/ 1676 w 2181"/>
                  <a:gd name="connsiteY89" fmla="*/ 100 h 293"/>
                  <a:gd name="connsiteX90" fmla="*/ 1652 w 2181"/>
                  <a:gd name="connsiteY90" fmla="*/ 77 h 293"/>
                  <a:gd name="connsiteX91" fmla="*/ 1633 w 2181"/>
                  <a:gd name="connsiteY91" fmla="*/ 61 h 293"/>
                  <a:gd name="connsiteX92" fmla="*/ 1615 w 2181"/>
                  <a:gd name="connsiteY92" fmla="*/ 45 h 293"/>
                  <a:gd name="connsiteX93" fmla="*/ 1587 w 2181"/>
                  <a:gd name="connsiteY93" fmla="*/ 31 h 293"/>
                  <a:gd name="connsiteX94" fmla="*/ 1558 w 2181"/>
                  <a:gd name="connsiteY94" fmla="*/ 18 h 293"/>
                  <a:gd name="connsiteX95" fmla="*/ 1523 w 2181"/>
                  <a:gd name="connsiteY95" fmla="*/ 4 h 293"/>
                  <a:gd name="connsiteX96" fmla="*/ 1483 w 2181"/>
                  <a:gd name="connsiteY96" fmla="*/ 0 h 293"/>
                  <a:gd name="connsiteX97" fmla="*/ 1442 w 2181"/>
                  <a:gd name="connsiteY97" fmla="*/ 4 h 293"/>
                  <a:gd name="connsiteX98" fmla="*/ 1406 w 2181"/>
                  <a:gd name="connsiteY98" fmla="*/ 18 h 293"/>
                  <a:gd name="connsiteX99" fmla="*/ 1371 w 2181"/>
                  <a:gd name="connsiteY99" fmla="*/ 35 h 293"/>
                  <a:gd name="connsiteX100" fmla="*/ 1361 w 2181"/>
                  <a:gd name="connsiteY100" fmla="*/ 43 h 293"/>
                  <a:gd name="connsiteX101" fmla="*/ 1336 w 2181"/>
                  <a:gd name="connsiteY101" fmla="*/ 59 h 293"/>
                  <a:gd name="connsiteX102" fmla="*/ 1316 w 2181"/>
                  <a:gd name="connsiteY102" fmla="*/ 79 h 293"/>
                  <a:gd name="connsiteX103" fmla="*/ 1279 w 2181"/>
                  <a:gd name="connsiteY103" fmla="*/ 112 h 293"/>
                  <a:gd name="connsiteX104" fmla="*/ 1255 w 2181"/>
                  <a:gd name="connsiteY104" fmla="*/ 132 h 293"/>
                  <a:gd name="connsiteX105" fmla="*/ 1225 w 2181"/>
                  <a:gd name="connsiteY105" fmla="*/ 163 h 293"/>
                  <a:gd name="connsiteX106" fmla="*/ 1172 w 2181"/>
                  <a:gd name="connsiteY106" fmla="*/ 216 h 293"/>
                  <a:gd name="connsiteX107" fmla="*/ 1137 w 2181"/>
                  <a:gd name="connsiteY107" fmla="*/ 240 h 293"/>
                  <a:gd name="connsiteX108" fmla="*/ 1123 w 2181"/>
                  <a:gd name="connsiteY108" fmla="*/ 248 h 293"/>
                  <a:gd name="connsiteX109" fmla="*/ 1086 w 2181"/>
                  <a:gd name="connsiteY109" fmla="*/ 261 h 293"/>
                  <a:gd name="connsiteX110" fmla="*/ 1054 w 2181"/>
                  <a:gd name="connsiteY110" fmla="*/ 277 h 293"/>
                  <a:gd name="connsiteX111" fmla="*/ 1021 w 2181"/>
                  <a:gd name="connsiteY111" fmla="*/ 281 h 293"/>
                  <a:gd name="connsiteX112" fmla="*/ 982 w 2181"/>
                  <a:gd name="connsiteY112" fmla="*/ 269 h 293"/>
                  <a:gd name="connsiteX113" fmla="*/ 952 w 2181"/>
                  <a:gd name="connsiteY113" fmla="*/ 259 h 293"/>
                  <a:gd name="connsiteX114" fmla="*/ 919 w 2181"/>
                  <a:gd name="connsiteY114" fmla="*/ 238 h 293"/>
                  <a:gd name="connsiteX115" fmla="*/ 897 w 2181"/>
                  <a:gd name="connsiteY115" fmla="*/ 222 h 293"/>
                  <a:gd name="connsiteX116" fmla="*/ 869 w 2181"/>
                  <a:gd name="connsiteY116" fmla="*/ 200 h 293"/>
                  <a:gd name="connsiteX117" fmla="*/ 830 w 2181"/>
                  <a:gd name="connsiteY117" fmla="*/ 167 h 293"/>
                  <a:gd name="connsiteX118" fmla="*/ 812 w 2181"/>
                  <a:gd name="connsiteY118" fmla="*/ 149 h 293"/>
                  <a:gd name="connsiteX119" fmla="*/ 791 w 2181"/>
                  <a:gd name="connsiteY119" fmla="*/ 128 h 293"/>
                  <a:gd name="connsiteX120" fmla="*/ 771 w 2181"/>
                  <a:gd name="connsiteY120" fmla="*/ 110 h 293"/>
                  <a:gd name="connsiteX121" fmla="*/ 740 w 2181"/>
                  <a:gd name="connsiteY121" fmla="*/ 77 h 293"/>
                  <a:gd name="connsiteX122" fmla="*/ 722 w 2181"/>
                  <a:gd name="connsiteY122" fmla="*/ 61 h 293"/>
                  <a:gd name="connsiteX123" fmla="*/ 696 w 2181"/>
                  <a:gd name="connsiteY123" fmla="*/ 43 h 293"/>
                  <a:gd name="connsiteX124" fmla="*/ 683 w 2181"/>
                  <a:gd name="connsiteY124" fmla="*/ 33 h 293"/>
                  <a:gd name="connsiteX125" fmla="*/ 647 w 2181"/>
                  <a:gd name="connsiteY125" fmla="*/ 18 h 293"/>
                  <a:gd name="connsiteX126" fmla="*/ 608 w 2181"/>
                  <a:gd name="connsiteY126" fmla="*/ 4 h 293"/>
                  <a:gd name="connsiteX127" fmla="*/ 567 w 2181"/>
                  <a:gd name="connsiteY127" fmla="*/ 0 h 293"/>
                  <a:gd name="connsiteX128" fmla="*/ 529 w 2181"/>
                  <a:gd name="connsiteY128" fmla="*/ 4 h 293"/>
                  <a:gd name="connsiteX129" fmla="*/ 496 w 2181"/>
                  <a:gd name="connsiteY129" fmla="*/ 18 h 293"/>
                  <a:gd name="connsiteX130" fmla="*/ 470 w 2181"/>
                  <a:gd name="connsiteY130" fmla="*/ 31 h 293"/>
                  <a:gd name="connsiteX131" fmla="*/ 443 w 2181"/>
                  <a:gd name="connsiteY131" fmla="*/ 45 h 293"/>
                  <a:gd name="connsiteX132" fmla="*/ 419 w 2181"/>
                  <a:gd name="connsiteY132" fmla="*/ 65 h 293"/>
                  <a:gd name="connsiteX133" fmla="*/ 393 w 2181"/>
                  <a:gd name="connsiteY133" fmla="*/ 86 h 293"/>
                  <a:gd name="connsiteX134" fmla="*/ 378 w 2181"/>
                  <a:gd name="connsiteY134" fmla="*/ 100 h 293"/>
                  <a:gd name="connsiteX135" fmla="*/ 348 w 2181"/>
                  <a:gd name="connsiteY135" fmla="*/ 130 h 293"/>
                  <a:gd name="connsiteX136" fmla="*/ 305 w 2181"/>
                  <a:gd name="connsiteY136" fmla="*/ 163 h 293"/>
                  <a:gd name="connsiteX137" fmla="*/ 281 w 2181"/>
                  <a:gd name="connsiteY137" fmla="*/ 195 h 293"/>
                  <a:gd name="connsiteX138" fmla="*/ 254 w 2181"/>
                  <a:gd name="connsiteY138" fmla="*/ 216 h 293"/>
                  <a:gd name="connsiteX139" fmla="*/ 224 w 2181"/>
                  <a:gd name="connsiteY139" fmla="*/ 238 h 293"/>
                  <a:gd name="connsiteX140" fmla="*/ 203 w 2181"/>
                  <a:gd name="connsiteY140" fmla="*/ 244 h 293"/>
                  <a:gd name="connsiteX141" fmla="*/ 171 w 2181"/>
                  <a:gd name="connsiteY141" fmla="*/ 263 h 293"/>
                  <a:gd name="connsiteX142" fmla="*/ 142 w 2181"/>
                  <a:gd name="connsiteY142" fmla="*/ 277 h 293"/>
                  <a:gd name="connsiteX143" fmla="*/ 110 w 2181"/>
                  <a:gd name="connsiteY143" fmla="*/ 281 h 293"/>
                  <a:gd name="connsiteX144" fmla="*/ 71 w 2181"/>
                  <a:gd name="connsiteY144" fmla="*/ 269 h 293"/>
                  <a:gd name="connsiteX145" fmla="*/ 35 w 2181"/>
                  <a:gd name="connsiteY145" fmla="*/ 259 h 293"/>
                  <a:gd name="connsiteX146" fmla="*/ 8 w 2181"/>
                  <a:gd name="connsiteY146" fmla="*/ 238 h 293"/>
                  <a:gd name="connsiteX147" fmla="*/ 4 w 2181"/>
                  <a:gd name="connsiteY147" fmla="*/ 244 h 293"/>
                  <a:gd name="connsiteX148" fmla="*/ 0 w 2181"/>
                  <a:gd name="connsiteY148" fmla="*/ 248 h 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Lst>
                <a:rect l="l" t="t" r="r" b="b"/>
                <a:pathLst>
                  <a:path w="2181" h="293">
                    <a:moveTo>
                      <a:pt x="0" y="248"/>
                    </a:moveTo>
                    <a:lnTo>
                      <a:pt x="18" y="263"/>
                    </a:lnTo>
                    <a:cubicBezTo>
                      <a:pt x="21" y="266"/>
                      <a:pt x="25" y="268"/>
                      <a:pt x="28" y="271"/>
                    </a:cubicBezTo>
                    <a:cubicBezTo>
                      <a:pt x="41" y="274"/>
                      <a:pt x="54" y="278"/>
                      <a:pt x="67" y="281"/>
                    </a:cubicBezTo>
                    <a:lnTo>
                      <a:pt x="106" y="293"/>
                    </a:lnTo>
                    <a:cubicBezTo>
                      <a:pt x="119" y="292"/>
                      <a:pt x="133" y="290"/>
                      <a:pt x="146" y="289"/>
                    </a:cubicBezTo>
                    <a:cubicBezTo>
                      <a:pt x="160" y="283"/>
                      <a:pt x="173" y="277"/>
                      <a:pt x="187" y="271"/>
                    </a:cubicBezTo>
                    <a:lnTo>
                      <a:pt x="214" y="256"/>
                    </a:lnTo>
                    <a:lnTo>
                      <a:pt x="232" y="250"/>
                    </a:lnTo>
                    <a:cubicBezTo>
                      <a:pt x="242" y="243"/>
                      <a:pt x="252" y="235"/>
                      <a:pt x="262" y="228"/>
                    </a:cubicBezTo>
                    <a:cubicBezTo>
                      <a:pt x="271" y="221"/>
                      <a:pt x="280" y="213"/>
                      <a:pt x="289" y="206"/>
                    </a:cubicBezTo>
                    <a:cubicBezTo>
                      <a:pt x="298" y="194"/>
                      <a:pt x="308" y="183"/>
                      <a:pt x="317" y="171"/>
                    </a:cubicBezTo>
                    <a:cubicBezTo>
                      <a:pt x="325" y="165"/>
                      <a:pt x="332" y="159"/>
                      <a:pt x="340" y="153"/>
                    </a:cubicBezTo>
                    <a:cubicBezTo>
                      <a:pt x="346" y="147"/>
                      <a:pt x="352" y="142"/>
                      <a:pt x="358" y="136"/>
                    </a:cubicBezTo>
                    <a:cubicBezTo>
                      <a:pt x="372" y="123"/>
                      <a:pt x="387" y="111"/>
                      <a:pt x="401" y="98"/>
                    </a:cubicBezTo>
                    <a:cubicBezTo>
                      <a:pt x="410" y="91"/>
                      <a:pt x="418" y="84"/>
                      <a:pt x="427" y="77"/>
                    </a:cubicBezTo>
                    <a:cubicBezTo>
                      <a:pt x="437" y="69"/>
                      <a:pt x="448" y="61"/>
                      <a:pt x="458" y="53"/>
                    </a:cubicBezTo>
                    <a:cubicBezTo>
                      <a:pt x="463" y="50"/>
                      <a:pt x="469" y="46"/>
                      <a:pt x="474" y="43"/>
                    </a:cubicBezTo>
                    <a:cubicBezTo>
                      <a:pt x="483" y="38"/>
                      <a:pt x="491" y="34"/>
                      <a:pt x="500" y="29"/>
                    </a:cubicBezTo>
                    <a:cubicBezTo>
                      <a:pt x="511" y="25"/>
                      <a:pt x="522" y="20"/>
                      <a:pt x="533" y="16"/>
                    </a:cubicBezTo>
                    <a:cubicBezTo>
                      <a:pt x="544" y="15"/>
                      <a:pt x="556" y="13"/>
                      <a:pt x="567" y="12"/>
                    </a:cubicBezTo>
                    <a:cubicBezTo>
                      <a:pt x="579" y="13"/>
                      <a:pt x="592" y="15"/>
                      <a:pt x="604" y="16"/>
                    </a:cubicBezTo>
                    <a:cubicBezTo>
                      <a:pt x="617" y="20"/>
                      <a:pt x="630" y="25"/>
                      <a:pt x="643" y="29"/>
                    </a:cubicBezTo>
                    <a:lnTo>
                      <a:pt x="667" y="41"/>
                    </a:lnTo>
                    <a:cubicBezTo>
                      <a:pt x="674" y="46"/>
                      <a:pt x="681" y="50"/>
                      <a:pt x="688" y="55"/>
                    </a:cubicBezTo>
                    <a:cubicBezTo>
                      <a:pt x="697" y="61"/>
                      <a:pt x="705" y="67"/>
                      <a:pt x="714" y="73"/>
                    </a:cubicBezTo>
                    <a:lnTo>
                      <a:pt x="747" y="100"/>
                    </a:lnTo>
                    <a:cubicBezTo>
                      <a:pt x="752" y="106"/>
                      <a:pt x="758" y="112"/>
                      <a:pt x="763" y="118"/>
                    </a:cubicBezTo>
                    <a:cubicBezTo>
                      <a:pt x="770" y="124"/>
                      <a:pt x="776" y="130"/>
                      <a:pt x="783" y="136"/>
                    </a:cubicBezTo>
                    <a:cubicBezTo>
                      <a:pt x="790" y="143"/>
                      <a:pt x="798" y="150"/>
                      <a:pt x="805" y="157"/>
                    </a:cubicBezTo>
                    <a:cubicBezTo>
                      <a:pt x="815" y="168"/>
                      <a:pt x="824" y="180"/>
                      <a:pt x="834" y="191"/>
                    </a:cubicBezTo>
                    <a:cubicBezTo>
                      <a:pt x="843" y="198"/>
                      <a:pt x="853" y="205"/>
                      <a:pt x="862" y="212"/>
                    </a:cubicBezTo>
                    <a:cubicBezTo>
                      <a:pt x="871" y="219"/>
                      <a:pt x="880" y="227"/>
                      <a:pt x="889" y="234"/>
                    </a:cubicBezTo>
                    <a:cubicBezTo>
                      <a:pt x="896" y="239"/>
                      <a:pt x="904" y="245"/>
                      <a:pt x="911" y="250"/>
                    </a:cubicBezTo>
                    <a:lnTo>
                      <a:pt x="944" y="271"/>
                    </a:lnTo>
                    <a:cubicBezTo>
                      <a:pt x="955" y="274"/>
                      <a:pt x="967" y="278"/>
                      <a:pt x="978" y="281"/>
                    </a:cubicBezTo>
                    <a:lnTo>
                      <a:pt x="1017" y="293"/>
                    </a:lnTo>
                    <a:cubicBezTo>
                      <a:pt x="1031" y="292"/>
                      <a:pt x="1044" y="290"/>
                      <a:pt x="1058" y="289"/>
                    </a:cubicBezTo>
                    <a:cubicBezTo>
                      <a:pt x="1069" y="284"/>
                      <a:pt x="1079" y="278"/>
                      <a:pt x="1090" y="273"/>
                    </a:cubicBezTo>
                    <a:cubicBezTo>
                      <a:pt x="1102" y="268"/>
                      <a:pt x="1115" y="264"/>
                      <a:pt x="1127" y="259"/>
                    </a:cubicBezTo>
                    <a:cubicBezTo>
                      <a:pt x="1136" y="255"/>
                      <a:pt x="1144" y="252"/>
                      <a:pt x="1153" y="248"/>
                    </a:cubicBezTo>
                    <a:lnTo>
                      <a:pt x="1168" y="236"/>
                    </a:lnTo>
                    <a:lnTo>
                      <a:pt x="1233" y="171"/>
                    </a:lnTo>
                    <a:cubicBezTo>
                      <a:pt x="1239" y="164"/>
                      <a:pt x="1245" y="158"/>
                      <a:pt x="1251" y="151"/>
                    </a:cubicBezTo>
                    <a:cubicBezTo>
                      <a:pt x="1263" y="142"/>
                      <a:pt x="1274" y="133"/>
                      <a:pt x="1286" y="124"/>
                    </a:cubicBezTo>
                    <a:cubicBezTo>
                      <a:pt x="1293" y="118"/>
                      <a:pt x="1301" y="112"/>
                      <a:pt x="1308" y="106"/>
                    </a:cubicBezTo>
                    <a:lnTo>
                      <a:pt x="1336" y="75"/>
                    </a:lnTo>
                    <a:cubicBezTo>
                      <a:pt x="1347" y="68"/>
                      <a:pt x="1358" y="62"/>
                      <a:pt x="1369" y="55"/>
                    </a:cubicBezTo>
                    <a:cubicBezTo>
                      <a:pt x="1378" y="50"/>
                      <a:pt x="1386" y="44"/>
                      <a:pt x="1395" y="39"/>
                    </a:cubicBezTo>
                    <a:cubicBezTo>
                      <a:pt x="1400" y="36"/>
                      <a:pt x="1405" y="32"/>
                      <a:pt x="1410" y="29"/>
                    </a:cubicBezTo>
                    <a:cubicBezTo>
                      <a:pt x="1422" y="25"/>
                      <a:pt x="1434" y="20"/>
                      <a:pt x="1446" y="16"/>
                    </a:cubicBezTo>
                    <a:cubicBezTo>
                      <a:pt x="1458" y="15"/>
                      <a:pt x="1471" y="13"/>
                      <a:pt x="1483" y="12"/>
                    </a:cubicBezTo>
                    <a:cubicBezTo>
                      <a:pt x="1495" y="13"/>
                      <a:pt x="1507" y="15"/>
                      <a:pt x="1519" y="16"/>
                    </a:cubicBezTo>
                    <a:cubicBezTo>
                      <a:pt x="1531" y="20"/>
                      <a:pt x="1542" y="25"/>
                      <a:pt x="1554" y="29"/>
                    </a:cubicBezTo>
                    <a:cubicBezTo>
                      <a:pt x="1564" y="34"/>
                      <a:pt x="1573" y="38"/>
                      <a:pt x="1583" y="43"/>
                    </a:cubicBezTo>
                    <a:cubicBezTo>
                      <a:pt x="1588" y="46"/>
                      <a:pt x="1594" y="50"/>
                      <a:pt x="1599" y="53"/>
                    </a:cubicBezTo>
                    <a:lnTo>
                      <a:pt x="1625" y="73"/>
                    </a:lnTo>
                    <a:cubicBezTo>
                      <a:pt x="1637" y="82"/>
                      <a:pt x="1648" y="91"/>
                      <a:pt x="1660" y="100"/>
                    </a:cubicBezTo>
                    <a:lnTo>
                      <a:pt x="1688" y="128"/>
                    </a:lnTo>
                    <a:cubicBezTo>
                      <a:pt x="1695" y="134"/>
                      <a:pt x="1702" y="139"/>
                      <a:pt x="1709" y="145"/>
                    </a:cubicBezTo>
                    <a:lnTo>
                      <a:pt x="1778" y="214"/>
                    </a:lnTo>
                    <a:cubicBezTo>
                      <a:pt x="1791" y="222"/>
                      <a:pt x="1803" y="230"/>
                      <a:pt x="1816" y="238"/>
                    </a:cubicBezTo>
                    <a:cubicBezTo>
                      <a:pt x="1823" y="245"/>
                      <a:pt x="1830" y="251"/>
                      <a:pt x="1837" y="258"/>
                    </a:cubicBezTo>
                    <a:cubicBezTo>
                      <a:pt x="1843" y="262"/>
                      <a:pt x="1849" y="267"/>
                      <a:pt x="1855" y="271"/>
                    </a:cubicBezTo>
                    <a:cubicBezTo>
                      <a:pt x="1867" y="274"/>
                      <a:pt x="1880" y="278"/>
                      <a:pt x="1892" y="281"/>
                    </a:cubicBezTo>
                    <a:lnTo>
                      <a:pt x="1928" y="293"/>
                    </a:lnTo>
                    <a:cubicBezTo>
                      <a:pt x="1942" y="292"/>
                      <a:pt x="1955" y="290"/>
                      <a:pt x="1969" y="289"/>
                    </a:cubicBezTo>
                    <a:lnTo>
                      <a:pt x="2012" y="271"/>
                    </a:lnTo>
                    <a:cubicBezTo>
                      <a:pt x="2021" y="266"/>
                      <a:pt x="2029" y="261"/>
                      <a:pt x="2038" y="256"/>
                    </a:cubicBezTo>
                    <a:cubicBezTo>
                      <a:pt x="2045" y="254"/>
                      <a:pt x="2053" y="252"/>
                      <a:pt x="2060" y="250"/>
                    </a:cubicBezTo>
                    <a:lnTo>
                      <a:pt x="2085" y="228"/>
                    </a:lnTo>
                    <a:cubicBezTo>
                      <a:pt x="2096" y="221"/>
                      <a:pt x="2108" y="213"/>
                      <a:pt x="2119" y="206"/>
                    </a:cubicBezTo>
                    <a:lnTo>
                      <a:pt x="2148" y="171"/>
                    </a:lnTo>
                    <a:lnTo>
                      <a:pt x="2181" y="147"/>
                    </a:lnTo>
                    <a:cubicBezTo>
                      <a:pt x="2179" y="143"/>
                      <a:pt x="2176" y="140"/>
                      <a:pt x="2174" y="136"/>
                    </a:cubicBezTo>
                    <a:cubicBezTo>
                      <a:pt x="2161" y="145"/>
                      <a:pt x="2149" y="154"/>
                      <a:pt x="2136" y="163"/>
                    </a:cubicBezTo>
                    <a:cubicBezTo>
                      <a:pt x="2128" y="174"/>
                      <a:pt x="2119" y="184"/>
                      <a:pt x="2111" y="195"/>
                    </a:cubicBezTo>
                    <a:cubicBezTo>
                      <a:pt x="2100" y="202"/>
                      <a:pt x="2088" y="209"/>
                      <a:pt x="2077" y="216"/>
                    </a:cubicBezTo>
                    <a:lnTo>
                      <a:pt x="2052" y="238"/>
                    </a:lnTo>
                    <a:cubicBezTo>
                      <a:pt x="2045" y="240"/>
                      <a:pt x="2037" y="242"/>
                      <a:pt x="2030" y="244"/>
                    </a:cubicBezTo>
                    <a:cubicBezTo>
                      <a:pt x="2020" y="250"/>
                      <a:pt x="2011" y="257"/>
                      <a:pt x="2001" y="263"/>
                    </a:cubicBezTo>
                    <a:cubicBezTo>
                      <a:pt x="1989" y="268"/>
                      <a:pt x="1977" y="272"/>
                      <a:pt x="1965" y="277"/>
                    </a:cubicBezTo>
                    <a:cubicBezTo>
                      <a:pt x="1954" y="278"/>
                      <a:pt x="1943" y="280"/>
                      <a:pt x="1932" y="281"/>
                    </a:cubicBezTo>
                    <a:lnTo>
                      <a:pt x="1896" y="269"/>
                    </a:lnTo>
                    <a:cubicBezTo>
                      <a:pt x="1885" y="266"/>
                      <a:pt x="1874" y="262"/>
                      <a:pt x="1863" y="259"/>
                    </a:cubicBezTo>
                    <a:lnTo>
                      <a:pt x="1822" y="230"/>
                    </a:lnTo>
                    <a:cubicBezTo>
                      <a:pt x="1817" y="226"/>
                      <a:pt x="1813" y="222"/>
                      <a:pt x="1808" y="218"/>
                    </a:cubicBezTo>
                    <a:cubicBezTo>
                      <a:pt x="1798" y="212"/>
                      <a:pt x="1788" y="205"/>
                      <a:pt x="1778" y="199"/>
                    </a:cubicBezTo>
                    <a:cubicBezTo>
                      <a:pt x="1751" y="172"/>
                      <a:pt x="1725" y="145"/>
                      <a:pt x="1698" y="118"/>
                    </a:cubicBezTo>
                    <a:cubicBezTo>
                      <a:pt x="1691" y="112"/>
                      <a:pt x="1683" y="106"/>
                      <a:pt x="1676" y="100"/>
                    </a:cubicBezTo>
                    <a:cubicBezTo>
                      <a:pt x="1668" y="92"/>
                      <a:pt x="1660" y="85"/>
                      <a:pt x="1652" y="77"/>
                    </a:cubicBezTo>
                    <a:lnTo>
                      <a:pt x="1633" y="61"/>
                    </a:lnTo>
                    <a:cubicBezTo>
                      <a:pt x="1627" y="56"/>
                      <a:pt x="1621" y="50"/>
                      <a:pt x="1615" y="45"/>
                    </a:cubicBezTo>
                    <a:cubicBezTo>
                      <a:pt x="1606" y="40"/>
                      <a:pt x="1596" y="36"/>
                      <a:pt x="1587" y="31"/>
                    </a:cubicBezTo>
                    <a:cubicBezTo>
                      <a:pt x="1577" y="27"/>
                      <a:pt x="1568" y="22"/>
                      <a:pt x="1558" y="18"/>
                    </a:cubicBezTo>
                    <a:cubicBezTo>
                      <a:pt x="1546" y="13"/>
                      <a:pt x="1535" y="9"/>
                      <a:pt x="1523" y="4"/>
                    </a:cubicBezTo>
                    <a:cubicBezTo>
                      <a:pt x="1510" y="3"/>
                      <a:pt x="1496" y="1"/>
                      <a:pt x="1483" y="0"/>
                    </a:cubicBezTo>
                    <a:cubicBezTo>
                      <a:pt x="1469" y="1"/>
                      <a:pt x="1456" y="3"/>
                      <a:pt x="1442" y="4"/>
                    </a:cubicBezTo>
                    <a:cubicBezTo>
                      <a:pt x="1430" y="9"/>
                      <a:pt x="1418" y="13"/>
                      <a:pt x="1406" y="18"/>
                    </a:cubicBezTo>
                    <a:cubicBezTo>
                      <a:pt x="1394" y="24"/>
                      <a:pt x="1383" y="29"/>
                      <a:pt x="1371" y="35"/>
                    </a:cubicBezTo>
                    <a:cubicBezTo>
                      <a:pt x="1368" y="38"/>
                      <a:pt x="1364" y="40"/>
                      <a:pt x="1361" y="43"/>
                    </a:cubicBezTo>
                    <a:cubicBezTo>
                      <a:pt x="1353" y="48"/>
                      <a:pt x="1344" y="54"/>
                      <a:pt x="1336" y="59"/>
                    </a:cubicBezTo>
                    <a:lnTo>
                      <a:pt x="1316" y="79"/>
                    </a:lnTo>
                    <a:cubicBezTo>
                      <a:pt x="1304" y="90"/>
                      <a:pt x="1291" y="101"/>
                      <a:pt x="1279" y="112"/>
                    </a:cubicBezTo>
                    <a:cubicBezTo>
                      <a:pt x="1271" y="119"/>
                      <a:pt x="1263" y="125"/>
                      <a:pt x="1255" y="132"/>
                    </a:cubicBezTo>
                    <a:cubicBezTo>
                      <a:pt x="1245" y="142"/>
                      <a:pt x="1235" y="153"/>
                      <a:pt x="1225" y="163"/>
                    </a:cubicBezTo>
                    <a:lnTo>
                      <a:pt x="1172" y="216"/>
                    </a:lnTo>
                    <a:cubicBezTo>
                      <a:pt x="1160" y="224"/>
                      <a:pt x="1149" y="232"/>
                      <a:pt x="1137" y="240"/>
                    </a:cubicBezTo>
                    <a:cubicBezTo>
                      <a:pt x="1132" y="243"/>
                      <a:pt x="1128" y="245"/>
                      <a:pt x="1123" y="248"/>
                    </a:cubicBezTo>
                    <a:cubicBezTo>
                      <a:pt x="1111" y="252"/>
                      <a:pt x="1098" y="257"/>
                      <a:pt x="1086" y="261"/>
                    </a:cubicBezTo>
                    <a:cubicBezTo>
                      <a:pt x="1075" y="266"/>
                      <a:pt x="1065" y="272"/>
                      <a:pt x="1054" y="277"/>
                    </a:cubicBezTo>
                    <a:cubicBezTo>
                      <a:pt x="1043" y="278"/>
                      <a:pt x="1032" y="280"/>
                      <a:pt x="1021" y="281"/>
                    </a:cubicBezTo>
                    <a:lnTo>
                      <a:pt x="982" y="269"/>
                    </a:lnTo>
                    <a:cubicBezTo>
                      <a:pt x="972" y="266"/>
                      <a:pt x="962" y="262"/>
                      <a:pt x="952" y="259"/>
                    </a:cubicBezTo>
                    <a:lnTo>
                      <a:pt x="919" y="238"/>
                    </a:lnTo>
                    <a:cubicBezTo>
                      <a:pt x="912" y="233"/>
                      <a:pt x="904" y="227"/>
                      <a:pt x="897" y="222"/>
                    </a:cubicBezTo>
                    <a:lnTo>
                      <a:pt x="869" y="200"/>
                    </a:lnTo>
                    <a:lnTo>
                      <a:pt x="830" y="167"/>
                    </a:lnTo>
                    <a:lnTo>
                      <a:pt x="812" y="149"/>
                    </a:lnTo>
                    <a:lnTo>
                      <a:pt x="791" y="128"/>
                    </a:lnTo>
                    <a:cubicBezTo>
                      <a:pt x="784" y="122"/>
                      <a:pt x="778" y="116"/>
                      <a:pt x="771" y="110"/>
                    </a:cubicBezTo>
                    <a:cubicBezTo>
                      <a:pt x="761" y="99"/>
                      <a:pt x="750" y="88"/>
                      <a:pt x="740" y="77"/>
                    </a:cubicBezTo>
                    <a:cubicBezTo>
                      <a:pt x="734" y="72"/>
                      <a:pt x="728" y="66"/>
                      <a:pt x="722" y="61"/>
                    </a:cubicBezTo>
                    <a:cubicBezTo>
                      <a:pt x="713" y="55"/>
                      <a:pt x="705" y="49"/>
                      <a:pt x="696" y="43"/>
                    </a:cubicBezTo>
                    <a:cubicBezTo>
                      <a:pt x="692" y="40"/>
                      <a:pt x="687" y="36"/>
                      <a:pt x="683" y="33"/>
                    </a:cubicBezTo>
                    <a:lnTo>
                      <a:pt x="647" y="18"/>
                    </a:lnTo>
                    <a:cubicBezTo>
                      <a:pt x="634" y="13"/>
                      <a:pt x="621" y="9"/>
                      <a:pt x="608" y="4"/>
                    </a:cubicBezTo>
                    <a:cubicBezTo>
                      <a:pt x="594" y="3"/>
                      <a:pt x="581" y="1"/>
                      <a:pt x="567" y="0"/>
                    </a:cubicBezTo>
                    <a:cubicBezTo>
                      <a:pt x="554" y="1"/>
                      <a:pt x="542" y="3"/>
                      <a:pt x="529" y="4"/>
                    </a:cubicBezTo>
                    <a:cubicBezTo>
                      <a:pt x="518" y="9"/>
                      <a:pt x="507" y="13"/>
                      <a:pt x="496" y="18"/>
                    </a:cubicBezTo>
                    <a:cubicBezTo>
                      <a:pt x="487" y="22"/>
                      <a:pt x="479" y="27"/>
                      <a:pt x="470" y="31"/>
                    </a:cubicBezTo>
                    <a:cubicBezTo>
                      <a:pt x="461" y="36"/>
                      <a:pt x="452" y="40"/>
                      <a:pt x="443" y="45"/>
                    </a:cubicBezTo>
                    <a:cubicBezTo>
                      <a:pt x="435" y="52"/>
                      <a:pt x="427" y="58"/>
                      <a:pt x="419" y="65"/>
                    </a:cubicBezTo>
                    <a:cubicBezTo>
                      <a:pt x="410" y="72"/>
                      <a:pt x="402" y="79"/>
                      <a:pt x="393" y="86"/>
                    </a:cubicBezTo>
                    <a:cubicBezTo>
                      <a:pt x="388" y="91"/>
                      <a:pt x="383" y="95"/>
                      <a:pt x="378" y="100"/>
                    </a:cubicBezTo>
                    <a:lnTo>
                      <a:pt x="348" y="130"/>
                    </a:lnTo>
                    <a:cubicBezTo>
                      <a:pt x="334" y="141"/>
                      <a:pt x="319" y="152"/>
                      <a:pt x="305" y="163"/>
                    </a:cubicBezTo>
                    <a:cubicBezTo>
                      <a:pt x="297" y="174"/>
                      <a:pt x="289" y="184"/>
                      <a:pt x="281" y="195"/>
                    </a:cubicBezTo>
                    <a:lnTo>
                      <a:pt x="254" y="216"/>
                    </a:lnTo>
                    <a:cubicBezTo>
                      <a:pt x="244" y="223"/>
                      <a:pt x="234" y="231"/>
                      <a:pt x="224" y="238"/>
                    </a:cubicBezTo>
                    <a:lnTo>
                      <a:pt x="203" y="244"/>
                    </a:lnTo>
                    <a:cubicBezTo>
                      <a:pt x="192" y="250"/>
                      <a:pt x="182" y="257"/>
                      <a:pt x="171" y="263"/>
                    </a:cubicBezTo>
                    <a:cubicBezTo>
                      <a:pt x="161" y="268"/>
                      <a:pt x="152" y="272"/>
                      <a:pt x="142" y="277"/>
                    </a:cubicBezTo>
                    <a:cubicBezTo>
                      <a:pt x="131" y="278"/>
                      <a:pt x="121" y="280"/>
                      <a:pt x="110" y="281"/>
                    </a:cubicBezTo>
                    <a:lnTo>
                      <a:pt x="71" y="269"/>
                    </a:lnTo>
                    <a:cubicBezTo>
                      <a:pt x="59" y="266"/>
                      <a:pt x="47" y="262"/>
                      <a:pt x="35" y="259"/>
                    </a:cubicBezTo>
                    <a:lnTo>
                      <a:pt x="8" y="238"/>
                    </a:lnTo>
                    <a:cubicBezTo>
                      <a:pt x="7" y="240"/>
                      <a:pt x="5" y="242"/>
                      <a:pt x="4" y="244"/>
                    </a:cubicBezTo>
                    <a:lnTo>
                      <a:pt x="0" y="248"/>
                    </a:lnTo>
                    <a:close/>
                  </a:path>
                </a:pathLst>
              </a:custGeom>
              <a:solidFill>
                <a:srgbClr val="000000"/>
              </a:solidFill>
              <a:ln w="15875">
                <a:solidFill>
                  <a:srgbClr val="FF0000"/>
                </a:solidFill>
                <a:round/>
                <a:headEnd/>
                <a:tailEnd/>
              </a:ln>
            </p:spPr>
            <p:txBody>
              <a:bodyPr/>
              <a:lstStyle/>
              <a:p>
                <a:endParaRPr lang="en-GB"/>
              </a:p>
            </p:txBody>
          </p:sp>
          <p:sp>
            <p:nvSpPr>
              <p:cNvPr id="1199" name="Freeform 247"/>
              <p:cNvSpPr>
                <a:spLocks/>
              </p:cNvSpPr>
              <p:nvPr/>
            </p:nvSpPr>
            <p:spPr bwMode="auto">
              <a:xfrm>
                <a:off x="2147885" y="3200400"/>
                <a:ext cx="380999" cy="325239"/>
              </a:xfrm>
              <a:custGeom>
                <a:avLst/>
                <a:gdLst>
                  <a:gd name="connsiteX0" fmla="*/ 0 w 3474"/>
                  <a:gd name="connsiteY0" fmla="*/ 248 h 293"/>
                  <a:gd name="connsiteX1" fmla="*/ 18 w 3474"/>
                  <a:gd name="connsiteY1" fmla="*/ 263 h 293"/>
                  <a:gd name="connsiteX2" fmla="*/ 28 w 3474"/>
                  <a:gd name="connsiteY2" fmla="*/ 271 h 293"/>
                  <a:gd name="connsiteX3" fmla="*/ 67 w 3474"/>
                  <a:gd name="connsiteY3" fmla="*/ 281 h 293"/>
                  <a:gd name="connsiteX4" fmla="*/ 106 w 3474"/>
                  <a:gd name="connsiteY4" fmla="*/ 293 h 293"/>
                  <a:gd name="connsiteX5" fmla="*/ 146 w 3474"/>
                  <a:gd name="connsiteY5" fmla="*/ 289 h 293"/>
                  <a:gd name="connsiteX6" fmla="*/ 187 w 3474"/>
                  <a:gd name="connsiteY6" fmla="*/ 271 h 293"/>
                  <a:gd name="connsiteX7" fmla="*/ 214 w 3474"/>
                  <a:gd name="connsiteY7" fmla="*/ 256 h 293"/>
                  <a:gd name="connsiteX8" fmla="*/ 232 w 3474"/>
                  <a:gd name="connsiteY8" fmla="*/ 250 h 293"/>
                  <a:gd name="connsiteX9" fmla="*/ 262 w 3474"/>
                  <a:gd name="connsiteY9" fmla="*/ 228 h 293"/>
                  <a:gd name="connsiteX10" fmla="*/ 289 w 3474"/>
                  <a:gd name="connsiteY10" fmla="*/ 206 h 293"/>
                  <a:gd name="connsiteX11" fmla="*/ 317 w 3474"/>
                  <a:gd name="connsiteY11" fmla="*/ 171 h 293"/>
                  <a:gd name="connsiteX12" fmla="*/ 340 w 3474"/>
                  <a:gd name="connsiteY12" fmla="*/ 153 h 293"/>
                  <a:gd name="connsiteX13" fmla="*/ 358 w 3474"/>
                  <a:gd name="connsiteY13" fmla="*/ 136 h 293"/>
                  <a:gd name="connsiteX14" fmla="*/ 401 w 3474"/>
                  <a:gd name="connsiteY14" fmla="*/ 98 h 293"/>
                  <a:gd name="connsiteX15" fmla="*/ 427 w 3474"/>
                  <a:gd name="connsiteY15" fmla="*/ 77 h 293"/>
                  <a:gd name="connsiteX16" fmla="*/ 458 w 3474"/>
                  <a:gd name="connsiteY16" fmla="*/ 53 h 293"/>
                  <a:gd name="connsiteX17" fmla="*/ 474 w 3474"/>
                  <a:gd name="connsiteY17" fmla="*/ 43 h 293"/>
                  <a:gd name="connsiteX18" fmla="*/ 500 w 3474"/>
                  <a:gd name="connsiteY18" fmla="*/ 29 h 293"/>
                  <a:gd name="connsiteX19" fmla="*/ 533 w 3474"/>
                  <a:gd name="connsiteY19" fmla="*/ 16 h 293"/>
                  <a:gd name="connsiteX20" fmla="*/ 567 w 3474"/>
                  <a:gd name="connsiteY20" fmla="*/ 12 h 293"/>
                  <a:gd name="connsiteX21" fmla="*/ 604 w 3474"/>
                  <a:gd name="connsiteY21" fmla="*/ 16 h 293"/>
                  <a:gd name="connsiteX22" fmla="*/ 643 w 3474"/>
                  <a:gd name="connsiteY22" fmla="*/ 29 h 293"/>
                  <a:gd name="connsiteX23" fmla="*/ 667 w 3474"/>
                  <a:gd name="connsiteY23" fmla="*/ 41 h 293"/>
                  <a:gd name="connsiteX24" fmla="*/ 688 w 3474"/>
                  <a:gd name="connsiteY24" fmla="*/ 55 h 293"/>
                  <a:gd name="connsiteX25" fmla="*/ 714 w 3474"/>
                  <a:gd name="connsiteY25" fmla="*/ 73 h 293"/>
                  <a:gd name="connsiteX26" fmla="*/ 747 w 3474"/>
                  <a:gd name="connsiteY26" fmla="*/ 100 h 293"/>
                  <a:gd name="connsiteX27" fmla="*/ 763 w 3474"/>
                  <a:gd name="connsiteY27" fmla="*/ 118 h 293"/>
                  <a:gd name="connsiteX28" fmla="*/ 783 w 3474"/>
                  <a:gd name="connsiteY28" fmla="*/ 136 h 293"/>
                  <a:gd name="connsiteX29" fmla="*/ 805 w 3474"/>
                  <a:gd name="connsiteY29" fmla="*/ 157 h 293"/>
                  <a:gd name="connsiteX30" fmla="*/ 834 w 3474"/>
                  <a:gd name="connsiteY30" fmla="*/ 191 h 293"/>
                  <a:gd name="connsiteX31" fmla="*/ 862 w 3474"/>
                  <a:gd name="connsiteY31" fmla="*/ 212 h 293"/>
                  <a:gd name="connsiteX32" fmla="*/ 889 w 3474"/>
                  <a:gd name="connsiteY32" fmla="*/ 234 h 293"/>
                  <a:gd name="connsiteX33" fmla="*/ 911 w 3474"/>
                  <a:gd name="connsiteY33" fmla="*/ 250 h 293"/>
                  <a:gd name="connsiteX34" fmla="*/ 944 w 3474"/>
                  <a:gd name="connsiteY34" fmla="*/ 271 h 293"/>
                  <a:gd name="connsiteX35" fmla="*/ 978 w 3474"/>
                  <a:gd name="connsiteY35" fmla="*/ 281 h 293"/>
                  <a:gd name="connsiteX36" fmla="*/ 1017 w 3474"/>
                  <a:gd name="connsiteY36" fmla="*/ 293 h 293"/>
                  <a:gd name="connsiteX37" fmla="*/ 1058 w 3474"/>
                  <a:gd name="connsiteY37" fmla="*/ 289 h 293"/>
                  <a:gd name="connsiteX38" fmla="*/ 1090 w 3474"/>
                  <a:gd name="connsiteY38" fmla="*/ 273 h 293"/>
                  <a:gd name="connsiteX39" fmla="*/ 1127 w 3474"/>
                  <a:gd name="connsiteY39" fmla="*/ 259 h 293"/>
                  <a:gd name="connsiteX40" fmla="*/ 1153 w 3474"/>
                  <a:gd name="connsiteY40" fmla="*/ 248 h 293"/>
                  <a:gd name="connsiteX41" fmla="*/ 1168 w 3474"/>
                  <a:gd name="connsiteY41" fmla="*/ 236 h 293"/>
                  <a:gd name="connsiteX42" fmla="*/ 1233 w 3474"/>
                  <a:gd name="connsiteY42" fmla="*/ 171 h 293"/>
                  <a:gd name="connsiteX43" fmla="*/ 1251 w 3474"/>
                  <a:gd name="connsiteY43" fmla="*/ 151 h 293"/>
                  <a:gd name="connsiteX44" fmla="*/ 1286 w 3474"/>
                  <a:gd name="connsiteY44" fmla="*/ 124 h 293"/>
                  <a:gd name="connsiteX45" fmla="*/ 1308 w 3474"/>
                  <a:gd name="connsiteY45" fmla="*/ 106 h 293"/>
                  <a:gd name="connsiteX46" fmla="*/ 1336 w 3474"/>
                  <a:gd name="connsiteY46" fmla="*/ 75 h 293"/>
                  <a:gd name="connsiteX47" fmla="*/ 1369 w 3474"/>
                  <a:gd name="connsiteY47" fmla="*/ 55 h 293"/>
                  <a:gd name="connsiteX48" fmla="*/ 1395 w 3474"/>
                  <a:gd name="connsiteY48" fmla="*/ 39 h 293"/>
                  <a:gd name="connsiteX49" fmla="*/ 1410 w 3474"/>
                  <a:gd name="connsiteY49" fmla="*/ 29 h 293"/>
                  <a:gd name="connsiteX50" fmla="*/ 1446 w 3474"/>
                  <a:gd name="connsiteY50" fmla="*/ 16 h 293"/>
                  <a:gd name="connsiteX51" fmla="*/ 1483 w 3474"/>
                  <a:gd name="connsiteY51" fmla="*/ 12 h 293"/>
                  <a:gd name="connsiteX52" fmla="*/ 1519 w 3474"/>
                  <a:gd name="connsiteY52" fmla="*/ 16 h 293"/>
                  <a:gd name="connsiteX53" fmla="*/ 1554 w 3474"/>
                  <a:gd name="connsiteY53" fmla="*/ 29 h 293"/>
                  <a:gd name="connsiteX54" fmla="*/ 1583 w 3474"/>
                  <a:gd name="connsiteY54" fmla="*/ 43 h 293"/>
                  <a:gd name="connsiteX55" fmla="*/ 1599 w 3474"/>
                  <a:gd name="connsiteY55" fmla="*/ 53 h 293"/>
                  <a:gd name="connsiteX56" fmla="*/ 1625 w 3474"/>
                  <a:gd name="connsiteY56" fmla="*/ 73 h 293"/>
                  <a:gd name="connsiteX57" fmla="*/ 1660 w 3474"/>
                  <a:gd name="connsiteY57" fmla="*/ 100 h 293"/>
                  <a:gd name="connsiteX58" fmla="*/ 1688 w 3474"/>
                  <a:gd name="connsiteY58" fmla="*/ 128 h 293"/>
                  <a:gd name="connsiteX59" fmla="*/ 1709 w 3474"/>
                  <a:gd name="connsiteY59" fmla="*/ 145 h 293"/>
                  <a:gd name="connsiteX60" fmla="*/ 1778 w 3474"/>
                  <a:gd name="connsiteY60" fmla="*/ 214 h 293"/>
                  <a:gd name="connsiteX61" fmla="*/ 1816 w 3474"/>
                  <a:gd name="connsiteY61" fmla="*/ 238 h 293"/>
                  <a:gd name="connsiteX62" fmla="*/ 1837 w 3474"/>
                  <a:gd name="connsiteY62" fmla="*/ 258 h 293"/>
                  <a:gd name="connsiteX63" fmla="*/ 1855 w 3474"/>
                  <a:gd name="connsiteY63" fmla="*/ 271 h 293"/>
                  <a:gd name="connsiteX64" fmla="*/ 1892 w 3474"/>
                  <a:gd name="connsiteY64" fmla="*/ 281 h 293"/>
                  <a:gd name="connsiteX65" fmla="*/ 1928 w 3474"/>
                  <a:gd name="connsiteY65" fmla="*/ 293 h 293"/>
                  <a:gd name="connsiteX66" fmla="*/ 1969 w 3474"/>
                  <a:gd name="connsiteY66" fmla="*/ 289 h 293"/>
                  <a:gd name="connsiteX67" fmla="*/ 2012 w 3474"/>
                  <a:gd name="connsiteY67" fmla="*/ 271 h 293"/>
                  <a:gd name="connsiteX68" fmla="*/ 2038 w 3474"/>
                  <a:gd name="connsiteY68" fmla="*/ 256 h 293"/>
                  <a:gd name="connsiteX69" fmla="*/ 2060 w 3474"/>
                  <a:gd name="connsiteY69" fmla="*/ 250 h 293"/>
                  <a:gd name="connsiteX70" fmla="*/ 2085 w 3474"/>
                  <a:gd name="connsiteY70" fmla="*/ 228 h 293"/>
                  <a:gd name="connsiteX71" fmla="*/ 2119 w 3474"/>
                  <a:gd name="connsiteY71" fmla="*/ 206 h 293"/>
                  <a:gd name="connsiteX72" fmla="*/ 2148 w 3474"/>
                  <a:gd name="connsiteY72" fmla="*/ 171 h 293"/>
                  <a:gd name="connsiteX73" fmla="*/ 2181 w 3474"/>
                  <a:gd name="connsiteY73" fmla="*/ 147 h 293"/>
                  <a:gd name="connsiteX74" fmla="*/ 3474 w 3474"/>
                  <a:gd name="connsiteY74" fmla="*/ 145 h 293"/>
                  <a:gd name="connsiteX75" fmla="*/ 2442 w 3474"/>
                  <a:gd name="connsiteY75" fmla="*/ 134 h 293"/>
                  <a:gd name="connsiteX76" fmla="*/ 2174 w 3474"/>
                  <a:gd name="connsiteY76" fmla="*/ 136 h 293"/>
                  <a:gd name="connsiteX77" fmla="*/ 2136 w 3474"/>
                  <a:gd name="connsiteY77" fmla="*/ 163 h 293"/>
                  <a:gd name="connsiteX78" fmla="*/ 2111 w 3474"/>
                  <a:gd name="connsiteY78" fmla="*/ 195 h 293"/>
                  <a:gd name="connsiteX79" fmla="*/ 2077 w 3474"/>
                  <a:gd name="connsiteY79" fmla="*/ 216 h 293"/>
                  <a:gd name="connsiteX80" fmla="*/ 2052 w 3474"/>
                  <a:gd name="connsiteY80" fmla="*/ 238 h 293"/>
                  <a:gd name="connsiteX81" fmla="*/ 2030 w 3474"/>
                  <a:gd name="connsiteY81" fmla="*/ 244 h 293"/>
                  <a:gd name="connsiteX82" fmla="*/ 2001 w 3474"/>
                  <a:gd name="connsiteY82" fmla="*/ 263 h 293"/>
                  <a:gd name="connsiteX83" fmla="*/ 1965 w 3474"/>
                  <a:gd name="connsiteY83" fmla="*/ 277 h 293"/>
                  <a:gd name="connsiteX84" fmla="*/ 1932 w 3474"/>
                  <a:gd name="connsiteY84" fmla="*/ 281 h 293"/>
                  <a:gd name="connsiteX85" fmla="*/ 1896 w 3474"/>
                  <a:gd name="connsiteY85" fmla="*/ 269 h 293"/>
                  <a:gd name="connsiteX86" fmla="*/ 1863 w 3474"/>
                  <a:gd name="connsiteY86" fmla="*/ 259 h 293"/>
                  <a:gd name="connsiteX87" fmla="*/ 1822 w 3474"/>
                  <a:gd name="connsiteY87" fmla="*/ 230 h 293"/>
                  <a:gd name="connsiteX88" fmla="*/ 1808 w 3474"/>
                  <a:gd name="connsiteY88" fmla="*/ 218 h 293"/>
                  <a:gd name="connsiteX89" fmla="*/ 1778 w 3474"/>
                  <a:gd name="connsiteY89" fmla="*/ 199 h 293"/>
                  <a:gd name="connsiteX90" fmla="*/ 1698 w 3474"/>
                  <a:gd name="connsiteY90" fmla="*/ 118 h 293"/>
                  <a:gd name="connsiteX91" fmla="*/ 1676 w 3474"/>
                  <a:gd name="connsiteY91" fmla="*/ 100 h 293"/>
                  <a:gd name="connsiteX92" fmla="*/ 1652 w 3474"/>
                  <a:gd name="connsiteY92" fmla="*/ 77 h 293"/>
                  <a:gd name="connsiteX93" fmla="*/ 1633 w 3474"/>
                  <a:gd name="connsiteY93" fmla="*/ 61 h 293"/>
                  <a:gd name="connsiteX94" fmla="*/ 1615 w 3474"/>
                  <a:gd name="connsiteY94" fmla="*/ 45 h 293"/>
                  <a:gd name="connsiteX95" fmla="*/ 1587 w 3474"/>
                  <a:gd name="connsiteY95" fmla="*/ 31 h 293"/>
                  <a:gd name="connsiteX96" fmla="*/ 1558 w 3474"/>
                  <a:gd name="connsiteY96" fmla="*/ 18 h 293"/>
                  <a:gd name="connsiteX97" fmla="*/ 1523 w 3474"/>
                  <a:gd name="connsiteY97" fmla="*/ 4 h 293"/>
                  <a:gd name="connsiteX98" fmla="*/ 1483 w 3474"/>
                  <a:gd name="connsiteY98" fmla="*/ 0 h 293"/>
                  <a:gd name="connsiteX99" fmla="*/ 1442 w 3474"/>
                  <a:gd name="connsiteY99" fmla="*/ 4 h 293"/>
                  <a:gd name="connsiteX100" fmla="*/ 1406 w 3474"/>
                  <a:gd name="connsiteY100" fmla="*/ 18 h 293"/>
                  <a:gd name="connsiteX101" fmla="*/ 1371 w 3474"/>
                  <a:gd name="connsiteY101" fmla="*/ 35 h 293"/>
                  <a:gd name="connsiteX102" fmla="*/ 1361 w 3474"/>
                  <a:gd name="connsiteY102" fmla="*/ 43 h 293"/>
                  <a:gd name="connsiteX103" fmla="*/ 1336 w 3474"/>
                  <a:gd name="connsiteY103" fmla="*/ 59 h 293"/>
                  <a:gd name="connsiteX104" fmla="*/ 1316 w 3474"/>
                  <a:gd name="connsiteY104" fmla="*/ 79 h 293"/>
                  <a:gd name="connsiteX105" fmla="*/ 1279 w 3474"/>
                  <a:gd name="connsiteY105" fmla="*/ 112 h 293"/>
                  <a:gd name="connsiteX106" fmla="*/ 1255 w 3474"/>
                  <a:gd name="connsiteY106" fmla="*/ 132 h 293"/>
                  <a:gd name="connsiteX107" fmla="*/ 1225 w 3474"/>
                  <a:gd name="connsiteY107" fmla="*/ 163 h 293"/>
                  <a:gd name="connsiteX108" fmla="*/ 1172 w 3474"/>
                  <a:gd name="connsiteY108" fmla="*/ 216 h 293"/>
                  <a:gd name="connsiteX109" fmla="*/ 1137 w 3474"/>
                  <a:gd name="connsiteY109" fmla="*/ 240 h 293"/>
                  <a:gd name="connsiteX110" fmla="*/ 1123 w 3474"/>
                  <a:gd name="connsiteY110" fmla="*/ 248 h 293"/>
                  <a:gd name="connsiteX111" fmla="*/ 1086 w 3474"/>
                  <a:gd name="connsiteY111" fmla="*/ 261 h 293"/>
                  <a:gd name="connsiteX112" fmla="*/ 1054 w 3474"/>
                  <a:gd name="connsiteY112" fmla="*/ 277 h 293"/>
                  <a:gd name="connsiteX113" fmla="*/ 1021 w 3474"/>
                  <a:gd name="connsiteY113" fmla="*/ 281 h 293"/>
                  <a:gd name="connsiteX114" fmla="*/ 982 w 3474"/>
                  <a:gd name="connsiteY114" fmla="*/ 269 h 293"/>
                  <a:gd name="connsiteX115" fmla="*/ 952 w 3474"/>
                  <a:gd name="connsiteY115" fmla="*/ 259 h 293"/>
                  <a:gd name="connsiteX116" fmla="*/ 919 w 3474"/>
                  <a:gd name="connsiteY116" fmla="*/ 238 h 293"/>
                  <a:gd name="connsiteX117" fmla="*/ 897 w 3474"/>
                  <a:gd name="connsiteY117" fmla="*/ 222 h 293"/>
                  <a:gd name="connsiteX118" fmla="*/ 869 w 3474"/>
                  <a:gd name="connsiteY118" fmla="*/ 200 h 293"/>
                  <a:gd name="connsiteX119" fmla="*/ 830 w 3474"/>
                  <a:gd name="connsiteY119" fmla="*/ 167 h 293"/>
                  <a:gd name="connsiteX120" fmla="*/ 812 w 3474"/>
                  <a:gd name="connsiteY120" fmla="*/ 149 h 293"/>
                  <a:gd name="connsiteX121" fmla="*/ 791 w 3474"/>
                  <a:gd name="connsiteY121" fmla="*/ 128 h 293"/>
                  <a:gd name="connsiteX122" fmla="*/ 771 w 3474"/>
                  <a:gd name="connsiteY122" fmla="*/ 110 h 293"/>
                  <a:gd name="connsiteX123" fmla="*/ 740 w 3474"/>
                  <a:gd name="connsiteY123" fmla="*/ 77 h 293"/>
                  <a:gd name="connsiteX124" fmla="*/ 722 w 3474"/>
                  <a:gd name="connsiteY124" fmla="*/ 61 h 293"/>
                  <a:gd name="connsiteX125" fmla="*/ 696 w 3474"/>
                  <a:gd name="connsiteY125" fmla="*/ 43 h 293"/>
                  <a:gd name="connsiteX126" fmla="*/ 683 w 3474"/>
                  <a:gd name="connsiteY126" fmla="*/ 33 h 293"/>
                  <a:gd name="connsiteX127" fmla="*/ 647 w 3474"/>
                  <a:gd name="connsiteY127" fmla="*/ 18 h 293"/>
                  <a:gd name="connsiteX128" fmla="*/ 608 w 3474"/>
                  <a:gd name="connsiteY128" fmla="*/ 4 h 293"/>
                  <a:gd name="connsiteX129" fmla="*/ 567 w 3474"/>
                  <a:gd name="connsiteY129" fmla="*/ 0 h 293"/>
                  <a:gd name="connsiteX130" fmla="*/ 529 w 3474"/>
                  <a:gd name="connsiteY130" fmla="*/ 4 h 293"/>
                  <a:gd name="connsiteX131" fmla="*/ 496 w 3474"/>
                  <a:gd name="connsiteY131" fmla="*/ 18 h 293"/>
                  <a:gd name="connsiteX132" fmla="*/ 470 w 3474"/>
                  <a:gd name="connsiteY132" fmla="*/ 31 h 293"/>
                  <a:gd name="connsiteX133" fmla="*/ 443 w 3474"/>
                  <a:gd name="connsiteY133" fmla="*/ 45 h 293"/>
                  <a:gd name="connsiteX134" fmla="*/ 419 w 3474"/>
                  <a:gd name="connsiteY134" fmla="*/ 65 h 293"/>
                  <a:gd name="connsiteX135" fmla="*/ 393 w 3474"/>
                  <a:gd name="connsiteY135" fmla="*/ 86 h 293"/>
                  <a:gd name="connsiteX136" fmla="*/ 378 w 3474"/>
                  <a:gd name="connsiteY136" fmla="*/ 100 h 293"/>
                  <a:gd name="connsiteX137" fmla="*/ 348 w 3474"/>
                  <a:gd name="connsiteY137" fmla="*/ 130 h 293"/>
                  <a:gd name="connsiteX138" fmla="*/ 305 w 3474"/>
                  <a:gd name="connsiteY138" fmla="*/ 163 h 293"/>
                  <a:gd name="connsiteX139" fmla="*/ 281 w 3474"/>
                  <a:gd name="connsiteY139" fmla="*/ 195 h 293"/>
                  <a:gd name="connsiteX140" fmla="*/ 254 w 3474"/>
                  <a:gd name="connsiteY140" fmla="*/ 216 h 293"/>
                  <a:gd name="connsiteX141" fmla="*/ 224 w 3474"/>
                  <a:gd name="connsiteY141" fmla="*/ 238 h 293"/>
                  <a:gd name="connsiteX142" fmla="*/ 203 w 3474"/>
                  <a:gd name="connsiteY142" fmla="*/ 244 h 293"/>
                  <a:gd name="connsiteX143" fmla="*/ 171 w 3474"/>
                  <a:gd name="connsiteY143" fmla="*/ 263 h 293"/>
                  <a:gd name="connsiteX144" fmla="*/ 142 w 3474"/>
                  <a:gd name="connsiteY144" fmla="*/ 277 h 293"/>
                  <a:gd name="connsiteX145" fmla="*/ 110 w 3474"/>
                  <a:gd name="connsiteY145" fmla="*/ 281 h 293"/>
                  <a:gd name="connsiteX146" fmla="*/ 71 w 3474"/>
                  <a:gd name="connsiteY146" fmla="*/ 269 h 293"/>
                  <a:gd name="connsiteX147" fmla="*/ 35 w 3474"/>
                  <a:gd name="connsiteY147" fmla="*/ 259 h 293"/>
                  <a:gd name="connsiteX148" fmla="*/ 8 w 3474"/>
                  <a:gd name="connsiteY148" fmla="*/ 238 h 293"/>
                  <a:gd name="connsiteX149" fmla="*/ 4 w 3474"/>
                  <a:gd name="connsiteY149" fmla="*/ 244 h 293"/>
                  <a:gd name="connsiteX150" fmla="*/ 0 w 3474"/>
                  <a:gd name="connsiteY150" fmla="*/ 248 h 293"/>
                  <a:gd name="connsiteX0" fmla="*/ 0 w 3474"/>
                  <a:gd name="connsiteY0" fmla="*/ 248 h 293"/>
                  <a:gd name="connsiteX1" fmla="*/ 18 w 3474"/>
                  <a:gd name="connsiteY1" fmla="*/ 263 h 293"/>
                  <a:gd name="connsiteX2" fmla="*/ 28 w 3474"/>
                  <a:gd name="connsiteY2" fmla="*/ 271 h 293"/>
                  <a:gd name="connsiteX3" fmla="*/ 67 w 3474"/>
                  <a:gd name="connsiteY3" fmla="*/ 281 h 293"/>
                  <a:gd name="connsiteX4" fmla="*/ 106 w 3474"/>
                  <a:gd name="connsiteY4" fmla="*/ 293 h 293"/>
                  <a:gd name="connsiteX5" fmla="*/ 146 w 3474"/>
                  <a:gd name="connsiteY5" fmla="*/ 289 h 293"/>
                  <a:gd name="connsiteX6" fmla="*/ 187 w 3474"/>
                  <a:gd name="connsiteY6" fmla="*/ 271 h 293"/>
                  <a:gd name="connsiteX7" fmla="*/ 214 w 3474"/>
                  <a:gd name="connsiteY7" fmla="*/ 256 h 293"/>
                  <a:gd name="connsiteX8" fmla="*/ 232 w 3474"/>
                  <a:gd name="connsiteY8" fmla="*/ 250 h 293"/>
                  <a:gd name="connsiteX9" fmla="*/ 262 w 3474"/>
                  <a:gd name="connsiteY9" fmla="*/ 228 h 293"/>
                  <a:gd name="connsiteX10" fmla="*/ 289 w 3474"/>
                  <a:gd name="connsiteY10" fmla="*/ 206 h 293"/>
                  <a:gd name="connsiteX11" fmla="*/ 317 w 3474"/>
                  <a:gd name="connsiteY11" fmla="*/ 171 h 293"/>
                  <a:gd name="connsiteX12" fmla="*/ 340 w 3474"/>
                  <a:gd name="connsiteY12" fmla="*/ 153 h 293"/>
                  <a:gd name="connsiteX13" fmla="*/ 358 w 3474"/>
                  <a:gd name="connsiteY13" fmla="*/ 136 h 293"/>
                  <a:gd name="connsiteX14" fmla="*/ 401 w 3474"/>
                  <a:gd name="connsiteY14" fmla="*/ 98 h 293"/>
                  <a:gd name="connsiteX15" fmla="*/ 427 w 3474"/>
                  <a:gd name="connsiteY15" fmla="*/ 77 h 293"/>
                  <a:gd name="connsiteX16" fmla="*/ 458 w 3474"/>
                  <a:gd name="connsiteY16" fmla="*/ 53 h 293"/>
                  <a:gd name="connsiteX17" fmla="*/ 474 w 3474"/>
                  <a:gd name="connsiteY17" fmla="*/ 43 h 293"/>
                  <a:gd name="connsiteX18" fmla="*/ 500 w 3474"/>
                  <a:gd name="connsiteY18" fmla="*/ 29 h 293"/>
                  <a:gd name="connsiteX19" fmla="*/ 533 w 3474"/>
                  <a:gd name="connsiteY19" fmla="*/ 16 h 293"/>
                  <a:gd name="connsiteX20" fmla="*/ 567 w 3474"/>
                  <a:gd name="connsiteY20" fmla="*/ 12 h 293"/>
                  <a:gd name="connsiteX21" fmla="*/ 604 w 3474"/>
                  <a:gd name="connsiteY21" fmla="*/ 16 h 293"/>
                  <a:gd name="connsiteX22" fmla="*/ 643 w 3474"/>
                  <a:gd name="connsiteY22" fmla="*/ 29 h 293"/>
                  <a:gd name="connsiteX23" fmla="*/ 667 w 3474"/>
                  <a:gd name="connsiteY23" fmla="*/ 41 h 293"/>
                  <a:gd name="connsiteX24" fmla="*/ 688 w 3474"/>
                  <a:gd name="connsiteY24" fmla="*/ 55 h 293"/>
                  <a:gd name="connsiteX25" fmla="*/ 714 w 3474"/>
                  <a:gd name="connsiteY25" fmla="*/ 73 h 293"/>
                  <a:gd name="connsiteX26" fmla="*/ 747 w 3474"/>
                  <a:gd name="connsiteY26" fmla="*/ 100 h 293"/>
                  <a:gd name="connsiteX27" fmla="*/ 763 w 3474"/>
                  <a:gd name="connsiteY27" fmla="*/ 118 h 293"/>
                  <a:gd name="connsiteX28" fmla="*/ 783 w 3474"/>
                  <a:gd name="connsiteY28" fmla="*/ 136 h 293"/>
                  <a:gd name="connsiteX29" fmla="*/ 805 w 3474"/>
                  <a:gd name="connsiteY29" fmla="*/ 157 h 293"/>
                  <a:gd name="connsiteX30" fmla="*/ 834 w 3474"/>
                  <a:gd name="connsiteY30" fmla="*/ 191 h 293"/>
                  <a:gd name="connsiteX31" fmla="*/ 862 w 3474"/>
                  <a:gd name="connsiteY31" fmla="*/ 212 h 293"/>
                  <a:gd name="connsiteX32" fmla="*/ 889 w 3474"/>
                  <a:gd name="connsiteY32" fmla="*/ 234 h 293"/>
                  <a:gd name="connsiteX33" fmla="*/ 911 w 3474"/>
                  <a:gd name="connsiteY33" fmla="*/ 250 h 293"/>
                  <a:gd name="connsiteX34" fmla="*/ 944 w 3474"/>
                  <a:gd name="connsiteY34" fmla="*/ 271 h 293"/>
                  <a:gd name="connsiteX35" fmla="*/ 978 w 3474"/>
                  <a:gd name="connsiteY35" fmla="*/ 281 h 293"/>
                  <a:gd name="connsiteX36" fmla="*/ 1017 w 3474"/>
                  <a:gd name="connsiteY36" fmla="*/ 293 h 293"/>
                  <a:gd name="connsiteX37" fmla="*/ 1058 w 3474"/>
                  <a:gd name="connsiteY37" fmla="*/ 289 h 293"/>
                  <a:gd name="connsiteX38" fmla="*/ 1090 w 3474"/>
                  <a:gd name="connsiteY38" fmla="*/ 273 h 293"/>
                  <a:gd name="connsiteX39" fmla="*/ 1127 w 3474"/>
                  <a:gd name="connsiteY39" fmla="*/ 259 h 293"/>
                  <a:gd name="connsiteX40" fmla="*/ 1153 w 3474"/>
                  <a:gd name="connsiteY40" fmla="*/ 248 h 293"/>
                  <a:gd name="connsiteX41" fmla="*/ 1168 w 3474"/>
                  <a:gd name="connsiteY41" fmla="*/ 236 h 293"/>
                  <a:gd name="connsiteX42" fmla="*/ 1233 w 3474"/>
                  <a:gd name="connsiteY42" fmla="*/ 171 h 293"/>
                  <a:gd name="connsiteX43" fmla="*/ 1251 w 3474"/>
                  <a:gd name="connsiteY43" fmla="*/ 151 h 293"/>
                  <a:gd name="connsiteX44" fmla="*/ 1286 w 3474"/>
                  <a:gd name="connsiteY44" fmla="*/ 124 h 293"/>
                  <a:gd name="connsiteX45" fmla="*/ 1308 w 3474"/>
                  <a:gd name="connsiteY45" fmla="*/ 106 h 293"/>
                  <a:gd name="connsiteX46" fmla="*/ 1336 w 3474"/>
                  <a:gd name="connsiteY46" fmla="*/ 75 h 293"/>
                  <a:gd name="connsiteX47" fmla="*/ 1369 w 3474"/>
                  <a:gd name="connsiteY47" fmla="*/ 55 h 293"/>
                  <a:gd name="connsiteX48" fmla="*/ 1395 w 3474"/>
                  <a:gd name="connsiteY48" fmla="*/ 39 h 293"/>
                  <a:gd name="connsiteX49" fmla="*/ 1410 w 3474"/>
                  <a:gd name="connsiteY49" fmla="*/ 29 h 293"/>
                  <a:gd name="connsiteX50" fmla="*/ 1446 w 3474"/>
                  <a:gd name="connsiteY50" fmla="*/ 16 h 293"/>
                  <a:gd name="connsiteX51" fmla="*/ 1483 w 3474"/>
                  <a:gd name="connsiteY51" fmla="*/ 12 h 293"/>
                  <a:gd name="connsiteX52" fmla="*/ 1519 w 3474"/>
                  <a:gd name="connsiteY52" fmla="*/ 16 h 293"/>
                  <a:gd name="connsiteX53" fmla="*/ 1554 w 3474"/>
                  <a:gd name="connsiteY53" fmla="*/ 29 h 293"/>
                  <a:gd name="connsiteX54" fmla="*/ 1583 w 3474"/>
                  <a:gd name="connsiteY54" fmla="*/ 43 h 293"/>
                  <a:gd name="connsiteX55" fmla="*/ 1599 w 3474"/>
                  <a:gd name="connsiteY55" fmla="*/ 53 h 293"/>
                  <a:gd name="connsiteX56" fmla="*/ 1625 w 3474"/>
                  <a:gd name="connsiteY56" fmla="*/ 73 h 293"/>
                  <a:gd name="connsiteX57" fmla="*/ 1660 w 3474"/>
                  <a:gd name="connsiteY57" fmla="*/ 100 h 293"/>
                  <a:gd name="connsiteX58" fmla="*/ 1688 w 3474"/>
                  <a:gd name="connsiteY58" fmla="*/ 128 h 293"/>
                  <a:gd name="connsiteX59" fmla="*/ 1709 w 3474"/>
                  <a:gd name="connsiteY59" fmla="*/ 145 h 293"/>
                  <a:gd name="connsiteX60" fmla="*/ 1778 w 3474"/>
                  <a:gd name="connsiteY60" fmla="*/ 214 h 293"/>
                  <a:gd name="connsiteX61" fmla="*/ 1816 w 3474"/>
                  <a:gd name="connsiteY61" fmla="*/ 238 h 293"/>
                  <a:gd name="connsiteX62" fmla="*/ 1837 w 3474"/>
                  <a:gd name="connsiteY62" fmla="*/ 258 h 293"/>
                  <a:gd name="connsiteX63" fmla="*/ 1855 w 3474"/>
                  <a:gd name="connsiteY63" fmla="*/ 271 h 293"/>
                  <a:gd name="connsiteX64" fmla="*/ 1892 w 3474"/>
                  <a:gd name="connsiteY64" fmla="*/ 281 h 293"/>
                  <a:gd name="connsiteX65" fmla="*/ 1928 w 3474"/>
                  <a:gd name="connsiteY65" fmla="*/ 293 h 293"/>
                  <a:gd name="connsiteX66" fmla="*/ 1969 w 3474"/>
                  <a:gd name="connsiteY66" fmla="*/ 289 h 293"/>
                  <a:gd name="connsiteX67" fmla="*/ 2012 w 3474"/>
                  <a:gd name="connsiteY67" fmla="*/ 271 h 293"/>
                  <a:gd name="connsiteX68" fmla="*/ 2038 w 3474"/>
                  <a:gd name="connsiteY68" fmla="*/ 256 h 293"/>
                  <a:gd name="connsiteX69" fmla="*/ 2060 w 3474"/>
                  <a:gd name="connsiteY69" fmla="*/ 250 h 293"/>
                  <a:gd name="connsiteX70" fmla="*/ 2085 w 3474"/>
                  <a:gd name="connsiteY70" fmla="*/ 228 h 293"/>
                  <a:gd name="connsiteX71" fmla="*/ 2119 w 3474"/>
                  <a:gd name="connsiteY71" fmla="*/ 206 h 293"/>
                  <a:gd name="connsiteX72" fmla="*/ 2148 w 3474"/>
                  <a:gd name="connsiteY72" fmla="*/ 171 h 293"/>
                  <a:gd name="connsiteX73" fmla="*/ 2181 w 3474"/>
                  <a:gd name="connsiteY73" fmla="*/ 147 h 293"/>
                  <a:gd name="connsiteX74" fmla="*/ 3474 w 3474"/>
                  <a:gd name="connsiteY74" fmla="*/ 145 h 293"/>
                  <a:gd name="connsiteX75" fmla="*/ 2442 w 3474"/>
                  <a:gd name="connsiteY75" fmla="*/ 134 h 293"/>
                  <a:gd name="connsiteX76" fmla="*/ 2174 w 3474"/>
                  <a:gd name="connsiteY76" fmla="*/ 136 h 293"/>
                  <a:gd name="connsiteX77" fmla="*/ 2136 w 3474"/>
                  <a:gd name="connsiteY77" fmla="*/ 163 h 293"/>
                  <a:gd name="connsiteX78" fmla="*/ 2111 w 3474"/>
                  <a:gd name="connsiteY78" fmla="*/ 195 h 293"/>
                  <a:gd name="connsiteX79" fmla="*/ 2077 w 3474"/>
                  <a:gd name="connsiteY79" fmla="*/ 216 h 293"/>
                  <a:gd name="connsiteX80" fmla="*/ 2052 w 3474"/>
                  <a:gd name="connsiteY80" fmla="*/ 238 h 293"/>
                  <a:gd name="connsiteX81" fmla="*/ 2030 w 3474"/>
                  <a:gd name="connsiteY81" fmla="*/ 244 h 293"/>
                  <a:gd name="connsiteX82" fmla="*/ 2001 w 3474"/>
                  <a:gd name="connsiteY82" fmla="*/ 263 h 293"/>
                  <a:gd name="connsiteX83" fmla="*/ 1965 w 3474"/>
                  <a:gd name="connsiteY83" fmla="*/ 277 h 293"/>
                  <a:gd name="connsiteX84" fmla="*/ 1932 w 3474"/>
                  <a:gd name="connsiteY84" fmla="*/ 281 h 293"/>
                  <a:gd name="connsiteX85" fmla="*/ 1896 w 3474"/>
                  <a:gd name="connsiteY85" fmla="*/ 269 h 293"/>
                  <a:gd name="connsiteX86" fmla="*/ 1863 w 3474"/>
                  <a:gd name="connsiteY86" fmla="*/ 259 h 293"/>
                  <a:gd name="connsiteX87" fmla="*/ 1822 w 3474"/>
                  <a:gd name="connsiteY87" fmla="*/ 230 h 293"/>
                  <a:gd name="connsiteX88" fmla="*/ 1808 w 3474"/>
                  <a:gd name="connsiteY88" fmla="*/ 218 h 293"/>
                  <a:gd name="connsiteX89" fmla="*/ 1778 w 3474"/>
                  <a:gd name="connsiteY89" fmla="*/ 199 h 293"/>
                  <a:gd name="connsiteX90" fmla="*/ 1698 w 3474"/>
                  <a:gd name="connsiteY90" fmla="*/ 118 h 293"/>
                  <a:gd name="connsiteX91" fmla="*/ 1676 w 3474"/>
                  <a:gd name="connsiteY91" fmla="*/ 100 h 293"/>
                  <a:gd name="connsiteX92" fmla="*/ 1652 w 3474"/>
                  <a:gd name="connsiteY92" fmla="*/ 77 h 293"/>
                  <a:gd name="connsiteX93" fmla="*/ 1633 w 3474"/>
                  <a:gd name="connsiteY93" fmla="*/ 61 h 293"/>
                  <a:gd name="connsiteX94" fmla="*/ 1615 w 3474"/>
                  <a:gd name="connsiteY94" fmla="*/ 45 h 293"/>
                  <a:gd name="connsiteX95" fmla="*/ 1587 w 3474"/>
                  <a:gd name="connsiteY95" fmla="*/ 31 h 293"/>
                  <a:gd name="connsiteX96" fmla="*/ 1558 w 3474"/>
                  <a:gd name="connsiteY96" fmla="*/ 18 h 293"/>
                  <a:gd name="connsiteX97" fmla="*/ 1523 w 3474"/>
                  <a:gd name="connsiteY97" fmla="*/ 4 h 293"/>
                  <a:gd name="connsiteX98" fmla="*/ 1483 w 3474"/>
                  <a:gd name="connsiteY98" fmla="*/ 0 h 293"/>
                  <a:gd name="connsiteX99" fmla="*/ 1442 w 3474"/>
                  <a:gd name="connsiteY99" fmla="*/ 4 h 293"/>
                  <a:gd name="connsiteX100" fmla="*/ 1406 w 3474"/>
                  <a:gd name="connsiteY100" fmla="*/ 18 h 293"/>
                  <a:gd name="connsiteX101" fmla="*/ 1371 w 3474"/>
                  <a:gd name="connsiteY101" fmla="*/ 35 h 293"/>
                  <a:gd name="connsiteX102" fmla="*/ 1361 w 3474"/>
                  <a:gd name="connsiteY102" fmla="*/ 43 h 293"/>
                  <a:gd name="connsiteX103" fmla="*/ 1336 w 3474"/>
                  <a:gd name="connsiteY103" fmla="*/ 59 h 293"/>
                  <a:gd name="connsiteX104" fmla="*/ 1316 w 3474"/>
                  <a:gd name="connsiteY104" fmla="*/ 79 h 293"/>
                  <a:gd name="connsiteX105" fmla="*/ 1279 w 3474"/>
                  <a:gd name="connsiteY105" fmla="*/ 112 h 293"/>
                  <a:gd name="connsiteX106" fmla="*/ 1255 w 3474"/>
                  <a:gd name="connsiteY106" fmla="*/ 132 h 293"/>
                  <a:gd name="connsiteX107" fmla="*/ 1225 w 3474"/>
                  <a:gd name="connsiteY107" fmla="*/ 163 h 293"/>
                  <a:gd name="connsiteX108" fmla="*/ 1172 w 3474"/>
                  <a:gd name="connsiteY108" fmla="*/ 216 h 293"/>
                  <a:gd name="connsiteX109" fmla="*/ 1137 w 3474"/>
                  <a:gd name="connsiteY109" fmla="*/ 240 h 293"/>
                  <a:gd name="connsiteX110" fmla="*/ 1123 w 3474"/>
                  <a:gd name="connsiteY110" fmla="*/ 248 h 293"/>
                  <a:gd name="connsiteX111" fmla="*/ 1086 w 3474"/>
                  <a:gd name="connsiteY111" fmla="*/ 261 h 293"/>
                  <a:gd name="connsiteX112" fmla="*/ 1054 w 3474"/>
                  <a:gd name="connsiteY112" fmla="*/ 277 h 293"/>
                  <a:gd name="connsiteX113" fmla="*/ 1021 w 3474"/>
                  <a:gd name="connsiteY113" fmla="*/ 281 h 293"/>
                  <a:gd name="connsiteX114" fmla="*/ 982 w 3474"/>
                  <a:gd name="connsiteY114" fmla="*/ 269 h 293"/>
                  <a:gd name="connsiteX115" fmla="*/ 952 w 3474"/>
                  <a:gd name="connsiteY115" fmla="*/ 259 h 293"/>
                  <a:gd name="connsiteX116" fmla="*/ 919 w 3474"/>
                  <a:gd name="connsiteY116" fmla="*/ 238 h 293"/>
                  <a:gd name="connsiteX117" fmla="*/ 897 w 3474"/>
                  <a:gd name="connsiteY117" fmla="*/ 222 h 293"/>
                  <a:gd name="connsiteX118" fmla="*/ 869 w 3474"/>
                  <a:gd name="connsiteY118" fmla="*/ 200 h 293"/>
                  <a:gd name="connsiteX119" fmla="*/ 830 w 3474"/>
                  <a:gd name="connsiteY119" fmla="*/ 167 h 293"/>
                  <a:gd name="connsiteX120" fmla="*/ 812 w 3474"/>
                  <a:gd name="connsiteY120" fmla="*/ 149 h 293"/>
                  <a:gd name="connsiteX121" fmla="*/ 791 w 3474"/>
                  <a:gd name="connsiteY121" fmla="*/ 128 h 293"/>
                  <a:gd name="connsiteX122" fmla="*/ 771 w 3474"/>
                  <a:gd name="connsiteY122" fmla="*/ 110 h 293"/>
                  <a:gd name="connsiteX123" fmla="*/ 740 w 3474"/>
                  <a:gd name="connsiteY123" fmla="*/ 77 h 293"/>
                  <a:gd name="connsiteX124" fmla="*/ 722 w 3474"/>
                  <a:gd name="connsiteY124" fmla="*/ 61 h 293"/>
                  <a:gd name="connsiteX125" fmla="*/ 696 w 3474"/>
                  <a:gd name="connsiteY125" fmla="*/ 43 h 293"/>
                  <a:gd name="connsiteX126" fmla="*/ 683 w 3474"/>
                  <a:gd name="connsiteY126" fmla="*/ 33 h 293"/>
                  <a:gd name="connsiteX127" fmla="*/ 647 w 3474"/>
                  <a:gd name="connsiteY127" fmla="*/ 18 h 293"/>
                  <a:gd name="connsiteX128" fmla="*/ 608 w 3474"/>
                  <a:gd name="connsiteY128" fmla="*/ 4 h 293"/>
                  <a:gd name="connsiteX129" fmla="*/ 567 w 3474"/>
                  <a:gd name="connsiteY129" fmla="*/ 0 h 293"/>
                  <a:gd name="connsiteX130" fmla="*/ 529 w 3474"/>
                  <a:gd name="connsiteY130" fmla="*/ 4 h 293"/>
                  <a:gd name="connsiteX131" fmla="*/ 496 w 3474"/>
                  <a:gd name="connsiteY131" fmla="*/ 18 h 293"/>
                  <a:gd name="connsiteX132" fmla="*/ 470 w 3474"/>
                  <a:gd name="connsiteY132" fmla="*/ 31 h 293"/>
                  <a:gd name="connsiteX133" fmla="*/ 443 w 3474"/>
                  <a:gd name="connsiteY133" fmla="*/ 45 h 293"/>
                  <a:gd name="connsiteX134" fmla="*/ 419 w 3474"/>
                  <a:gd name="connsiteY134" fmla="*/ 65 h 293"/>
                  <a:gd name="connsiteX135" fmla="*/ 393 w 3474"/>
                  <a:gd name="connsiteY135" fmla="*/ 86 h 293"/>
                  <a:gd name="connsiteX136" fmla="*/ 378 w 3474"/>
                  <a:gd name="connsiteY136" fmla="*/ 100 h 293"/>
                  <a:gd name="connsiteX137" fmla="*/ 348 w 3474"/>
                  <a:gd name="connsiteY137" fmla="*/ 130 h 293"/>
                  <a:gd name="connsiteX138" fmla="*/ 305 w 3474"/>
                  <a:gd name="connsiteY138" fmla="*/ 163 h 293"/>
                  <a:gd name="connsiteX139" fmla="*/ 281 w 3474"/>
                  <a:gd name="connsiteY139" fmla="*/ 195 h 293"/>
                  <a:gd name="connsiteX140" fmla="*/ 254 w 3474"/>
                  <a:gd name="connsiteY140" fmla="*/ 216 h 293"/>
                  <a:gd name="connsiteX141" fmla="*/ 224 w 3474"/>
                  <a:gd name="connsiteY141" fmla="*/ 238 h 293"/>
                  <a:gd name="connsiteX142" fmla="*/ 203 w 3474"/>
                  <a:gd name="connsiteY142" fmla="*/ 244 h 293"/>
                  <a:gd name="connsiteX143" fmla="*/ 171 w 3474"/>
                  <a:gd name="connsiteY143" fmla="*/ 263 h 293"/>
                  <a:gd name="connsiteX144" fmla="*/ 142 w 3474"/>
                  <a:gd name="connsiteY144" fmla="*/ 277 h 293"/>
                  <a:gd name="connsiteX145" fmla="*/ 110 w 3474"/>
                  <a:gd name="connsiteY145" fmla="*/ 281 h 293"/>
                  <a:gd name="connsiteX146" fmla="*/ 71 w 3474"/>
                  <a:gd name="connsiteY146" fmla="*/ 269 h 293"/>
                  <a:gd name="connsiteX147" fmla="*/ 35 w 3474"/>
                  <a:gd name="connsiteY147" fmla="*/ 259 h 293"/>
                  <a:gd name="connsiteX148" fmla="*/ 8 w 3474"/>
                  <a:gd name="connsiteY148" fmla="*/ 238 h 293"/>
                  <a:gd name="connsiteX149" fmla="*/ 4 w 3474"/>
                  <a:gd name="connsiteY149" fmla="*/ 244 h 293"/>
                  <a:gd name="connsiteX150" fmla="*/ 0 w 3474"/>
                  <a:gd name="connsiteY150" fmla="*/ 248 h 293"/>
                  <a:gd name="connsiteX0" fmla="*/ 0 w 2442"/>
                  <a:gd name="connsiteY0" fmla="*/ 248 h 293"/>
                  <a:gd name="connsiteX1" fmla="*/ 18 w 2442"/>
                  <a:gd name="connsiteY1" fmla="*/ 263 h 293"/>
                  <a:gd name="connsiteX2" fmla="*/ 28 w 2442"/>
                  <a:gd name="connsiteY2" fmla="*/ 271 h 293"/>
                  <a:gd name="connsiteX3" fmla="*/ 67 w 2442"/>
                  <a:gd name="connsiteY3" fmla="*/ 281 h 293"/>
                  <a:gd name="connsiteX4" fmla="*/ 106 w 2442"/>
                  <a:gd name="connsiteY4" fmla="*/ 293 h 293"/>
                  <a:gd name="connsiteX5" fmla="*/ 146 w 2442"/>
                  <a:gd name="connsiteY5" fmla="*/ 289 h 293"/>
                  <a:gd name="connsiteX6" fmla="*/ 187 w 2442"/>
                  <a:gd name="connsiteY6" fmla="*/ 271 h 293"/>
                  <a:gd name="connsiteX7" fmla="*/ 214 w 2442"/>
                  <a:gd name="connsiteY7" fmla="*/ 256 h 293"/>
                  <a:gd name="connsiteX8" fmla="*/ 232 w 2442"/>
                  <a:gd name="connsiteY8" fmla="*/ 250 h 293"/>
                  <a:gd name="connsiteX9" fmla="*/ 262 w 2442"/>
                  <a:gd name="connsiteY9" fmla="*/ 228 h 293"/>
                  <a:gd name="connsiteX10" fmla="*/ 289 w 2442"/>
                  <a:gd name="connsiteY10" fmla="*/ 206 h 293"/>
                  <a:gd name="connsiteX11" fmla="*/ 317 w 2442"/>
                  <a:gd name="connsiteY11" fmla="*/ 171 h 293"/>
                  <a:gd name="connsiteX12" fmla="*/ 340 w 2442"/>
                  <a:gd name="connsiteY12" fmla="*/ 153 h 293"/>
                  <a:gd name="connsiteX13" fmla="*/ 358 w 2442"/>
                  <a:gd name="connsiteY13" fmla="*/ 136 h 293"/>
                  <a:gd name="connsiteX14" fmla="*/ 401 w 2442"/>
                  <a:gd name="connsiteY14" fmla="*/ 98 h 293"/>
                  <a:gd name="connsiteX15" fmla="*/ 427 w 2442"/>
                  <a:gd name="connsiteY15" fmla="*/ 77 h 293"/>
                  <a:gd name="connsiteX16" fmla="*/ 458 w 2442"/>
                  <a:gd name="connsiteY16" fmla="*/ 53 h 293"/>
                  <a:gd name="connsiteX17" fmla="*/ 474 w 2442"/>
                  <a:gd name="connsiteY17" fmla="*/ 43 h 293"/>
                  <a:gd name="connsiteX18" fmla="*/ 500 w 2442"/>
                  <a:gd name="connsiteY18" fmla="*/ 29 h 293"/>
                  <a:gd name="connsiteX19" fmla="*/ 533 w 2442"/>
                  <a:gd name="connsiteY19" fmla="*/ 16 h 293"/>
                  <a:gd name="connsiteX20" fmla="*/ 567 w 2442"/>
                  <a:gd name="connsiteY20" fmla="*/ 12 h 293"/>
                  <a:gd name="connsiteX21" fmla="*/ 604 w 2442"/>
                  <a:gd name="connsiteY21" fmla="*/ 16 h 293"/>
                  <a:gd name="connsiteX22" fmla="*/ 643 w 2442"/>
                  <a:gd name="connsiteY22" fmla="*/ 29 h 293"/>
                  <a:gd name="connsiteX23" fmla="*/ 667 w 2442"/>
                  <a:gd name="connsiteY23" fmla="*/ 41 h 293"/>
                  <a:gd name="connsiteX24" fmla="*/ 688 w 2442"/>
                  <a:gd name="connsiteY24" fmla="*/ 55 h 293"/>
                  <a:gd name="connsiteX25" fmla="*/ 714 w 2442"/>
                  <a:gd name="connsiteY25" fmla="*/ 73 h 293"/>
                  <a:gd name="connsiteX26" fmla="*/ 747 w 2442"/>
                  <a:gd name="connsiteY26" fmla="*/ 100 h 293"/>
                  <a:gd name="connsiteX27" fmla="*/ 763 w 2442"/>
                  <a:gd name="connsiteY27" fmla="*/ 118 h 293"/>
                  <a:gd name="connsiteX28" fmla="*/ 783 w 2442"/>
                  <a:gd name="connsiteY28" fmla="*/ 136 h 293"/>
                  <a:gd name="connsiteX29" fmla="*/ 805 w 2442"/>
                  <a:gd name="connsiteY29" fmla="*/ 157 h 293"/>
                  <a:gd name="connsiteX30" fmla="*/ 834 w 2442"/>
                  <a:gd name="connsiteY30" fmla="*/ 191 h 293"/>
                  <a:gd name="connsiteX31" fmla="*/ 862 w 2442"/>
                  <a:gd name="connsiteY31" fmla="*/ 212 h 293"/>
                  <a:gd name="connsiteX32" fmla="*/ 889 w 2442"/>
                  <a:gd name="connsiteY32" fmla="*/ 234 h 293"/>
                  <a:gd name="connsiteX33" fmla="*/ 911 w 2442"/>
                  <a:gd name="connsiteY33" fmla="*/ 250 h 293"/>
                  <a:gd name="connsiteX34" fmla="*/ 944 w 2442"/>
                  <a:gd name="connsiteY34" fmla="*/ 271 h 293"/>
                  <a:gd name="connsiteX35" fmla="*/ 978 w 2442"/>
                  <a:gd name="connsiteY35" fmla="*/ 281 h 293"/>
                  <a:gd name="connsiteX36" fmla="*/ 1017 w 2442"/>
                  <a:gd name="connsiteY36" fmla="*/ 293 h 293"/>
                  <a:gd name="connsiteX37" fmla="*/ 1058 w 2442"/>
                  <a:gd name="connsiteY37" fmla="*/ 289 h 293"/>
                  <a:gd name="connsiteX38" fmla="*/ 1090 w 2442"/>
                  <a:gd name="connsiteY38" fmla="*/ 273 h 293"/>
                  <a:gd name="connsiteX39" fmla="*/ 1127 w 2442"/>
                  <a:gd name="connsiteY39" fmla="*/ 259 h 293"/>
                  <a:gd name="connsiteX40" fmla="*/ 1153 w 2442"/>
                  <a:gd name="connsiteY40" fmla="*/ 248 h 293"/>
                  <a:gd name="connsiteX41" fmla="*/ 1168 w 2442"/>
                  <a:gd name="connsiteY41" fmla="*/ 236 h 293"/>
                  <a:gd name="connsiteX42" fmla="*/ 1233 w 2442"/>
                  <a:gd name="connsiteY42" fmla="*/ 171 h 293"/>
                  <a:gd name="connsiteX43" fmla="*/ 1251 w 2442"/>
                  <a:gd name="connsiteY43" fmla="*/ 151 h 293"/>
                  <a:gd name="connsiteX44" fmla="*/ 1286 w 2442"/>
                  <a:gd name="connsiteY44" fmla="*/ 124 h 293"/>
                  <a:gd name="connsiteX45" fmla="*/ 1308 w 2442"/>
                  <a:gd name="connsiteY45" fmla="*/ 106 h 293"/>
                  <a:gd name="connsiteX46" fmla="*/ 1336 w 2442"/>
                  <a:gd name="connsiteY46" fmla="*/ 75 h 293"/>
                  <a:gd name="connsiteX47" fmla="*/ 1369 w 2442"/>
                  <a:gd name="connsiteY47" fmla="*/ 55 h 293"/>
                  <a:gd name="connsiteX48" fmla="*/ 1395 w 2442"/>
                  <a:gd name="connsiteY48" fmla="*/ 39 h 293"/>
                  <a:gd name="connsiteX49" fmla="*/ 1410 w 2442"/>
                  <a:gd name="connsiteY49" fmla="*/ 29 h 293"/>
                  <a:gd name="connsiteX50" fmla="*/ 1446 w 2442"/>
                  <a:gd name="connsiteY50" fmla="*/ 16 h 293"/>
                  <a:gd name="connsiteX51" fmla="*/ 1483 w 2442"/>
                  <a:gd name="connsiteY51" fmla="*/ 12 h 293"/>
                  <a:gd name="connsiteX52" fmla="*/ 1519 w 2442"/>
                  <a:gd name="connsiteY52" fmla="*/ 16 h 293"/>
                  <a:gd name="connsiteX53" fmla="*/ 1554 w 2442"/>
                  <a:gd name="connsiteY53" fmla="*/ 29 h 293"/>
                  <a:gd name="connsiteX54" fmla="*/ 1583 w 2442"/>
                  <a:gd name="connsiteY54" fmla="*/ 43 h 293"/>
                  <a:gd name="connsiteX55" fmla="*/ 1599 w 2442"/>
                  <a:gd name="connsiteY55" fmla="*/ 53 h 293"/>
                  <a:gd name="connsiteX56" fmla="*/ 1625 w 2442"/>
                  <a:gd name="connsiteY56" fmla="*/ 73 h 293"/>
                  <a:gd name="connsiteX57" fmla="*/ 1660 w 2442"/>
                  <a:gd name="connsiteY57" fmla="*/ 100 h 293"/>
                  <a:gd name="connsiteX58" fmla="*/ 1688 w 2442"/>
                  <a:gd name="connsiteY58" fmla="*/ 128 h 293"/>
                  <a:gd name="connsiteX59" fmla="*/ 1709 w 2442"/>
                  <a:gd name="connsiteY59" fmla="*/ 145 h 293"/>
                  <a:gd name="connsiteX60" fmla="*/ 1778 w 2442"/>
                  <a:gd name="connsiteY60" fmla="*/ 214 h 293"/>
                  <a:gd name="connsiteX61" fmla="*/ 1816 w 2442"/>
                  <a:gd name="connsiteY61" fmla="*/ 238 h 293"/>
                  <a:gd name="connsiteX62" fmla="*/ 1837 w 2442"/>
                  <a:gd name="connsiteY62" fmla="*/ 258 h 293"/>
                  <a:gd name="connsiteX63" fmla="*/ 1855 w 2442"/>
                  <a:gd name="connsiteY63" fmla="*/ 271 h 293"/>
                  <a:gd name="connsiteX64" fmla="*/ 1892 w 2442"/>
                  <a:gd name="connsiteY64" fmla="*/ 281 h 293"/>
                  <a:gd name="connsiteX65" fmla="*/ 1928 w 2442"/>
                  <a:gd name="connsiteY65" fmla="*/ 293 h 293"/>
                  <a:gd name="connsiteX66" fmla="*/ 1969 w 2442"/>
                  <a:gd name="connsiteY66" fmla="*/ 289 h 293"/>
                  <a:gd name="connsiteX67" fmla="*/ 2012 w 2442"/>
                  <a:gd name="connsiteY67" fmla="*/ 271 h 293"/>
                  <a:gd name="connsiteX68" fmla="*/ 2038 w 2442"/>
                  <a:gd name="connsiteY68" fmla="*/ 256 h 293"/>
                  <a:gd name="connsiteX69" fmla="*/ 2060 w 2442"/>
                  <a:gd name="connsiteY69" fmla="*/ 250 h 293"/>
                  <a:gd name="connsiteX70" fmla="*/ 2085 w 2442"/>
                  <a:gd name="connsiteY70" fmla="*/ 228 h 293"/>
                  <a:gd name="connsiteX71" fmla="*/ 2119 w 2442"/>
                  <a:gd name="connsiteY71" fmla="*/ 206 h 293"/>
                  <a:gd name="connsiteX72" fmla="*/ 2148 w 2442"/>
                  <a:gd name="connsiteY72" fmla="*/ 171 h 293"/>
                  <a:gd name="connsiteX73" fmla="*/ 2181 w 2442"/>
                  <a:gd name="connsiteY73" fmla="*/ 147 h 293"/>
                  <a:gd name="connsiteX74" fmla="*/ 2442 w 2442"/>
                  <a:gd name="connsiteY74" fmla="*/ 134 h 293"/>
                  <a:gd name="connsiteX75" fmla="*/ 2174 w 2442"/>
                  <a:gd name="connsiteY75" fmla="*/ 136 h 293"/>
                  <a:gd name="connsiteX76" fmla="*/ 2136 w 2442"/>
                  <a:gd name="connsiteY76" fmla="*/ 163 h 293"/>
                  <a:gd name="connsiteX77" fmla="*/ 2111 w 2442"/>
                  <a:gd name="connsiteY77" fmla="*/ 195 h 293"/>
                  <a:gd name="connsiteX78" fmla="*/ 2077 w 2442"/>
                  <a:gd name="connsiteY78" fmla="*/ 216 h 293"/>
                  <a:gd name="connsiteX79" fmla="*/ 2052 w 2442"/>
                  <a:gd name="connsiteY79" fmla="*/ 238 h 293"/>
                  <a:gd name="connsiteX80" fmla="*/ 2030 w 2442"/>
                  <a:gd name="connsiteY80" fmla="*/ 244 h 293"/>
                  <a:gd name="connsiteX81" fmla="*/ 2001 w 2442"/>
                  <a:gd name="connsiteY81" fmla="*/ 263 h 293"/>
                  <a:gd name="connsiteX82" fmla="*/ 1965 w 2442"/>
                  <a:gd name="connsiteY82" fmla="*/ 277 h 293"/>
                  <a:gd name="connsiteX83" fmla="*/ 1932 w 2442"/>
                  <a:gd name="connsiteY83" fmla="*/ 281 h 293"/>
                  <a:gd name="connsiteX84" fmla="*/ 1896 w 2442"/>
                  <a:gd name="connsiteY84" fmla="*/ 269 h 293"/>
                  <a:gd name="connsiteX85" fmla="*/ 1863 w 2442"/>
                  <a:gd name="connsiteY85" fmla="*/ 259 h 293"/>
                  <a:gd name="connsiteX86" fmla="*/ 1822 w 2442"/>
                  <a:gd name="connsiteY86" fmla="*/ 230 h 293"/>
                  <a:gd name="connsiteX87" fmla="*/ 1808 w 2442"/>
                  <a:gd name="connsiteY87" fmla="*/ 218 h 293"/>
                  <a:gd name="connsiteX88" fmla="*/ 1778 w 2442"/>
                  <a:gd name="connsiteY88" fmla="*/ 199 h 293"/>
                  <a:gd name="connsiteX89" fmla="*/ 1698 w 2442"/>
                  <a:gd name="connsiteY89" fmla="*/ 118 h 293"/>
                  <a:gd name="connsiteX90" fmla="*/ 1676 w 2442"/>
                  <a:gd name="connsiteY90" fmla="*/ 100 h 293"/>
                  <a:gd name="connsiteX91" fmla="*/ 1652 w 2442"/>
                  <a:gd name="connsiteY91" fmla="*/ 77 h 293"/>
                  <a:gd name="connsiteX92" fmla="*/ 1633 w 2442"/>
                  <a:gd name="connsiteY92" fmla="*/ 61 h 293"/>
                  <a:gd name="connsiteX93" fmla="*/ 1615 w 2442"/>
                  <a:gd name="connsiteY93" fmla="*/ 45 h 293"/>
                  <a:gd name="connsiteX94" fmla="*/ 1587 w 2442"/>
                  <a:gd name="connsiteY94" fmla="*/ 31 h 293"/>
                  <a:gd name="connsiteX95" fmla="*/ 1558 w 2442"/>
                  <a:gd name="connsiteY95" fmla="*/ 18 h 293"/>
                  <a:gd name="connsiteX96" fmla="*/ 1523 w 2442"/>
                  <a:gd name="connsiteY96" fmla="*/ 4 h 293"/>
                  <a:gd name="connsiteX97" fmla="*/ 1483 w 2442"/>
                  <a:gd name="connsiteY97" fmla="*/ 0 h 293"/>
                  <a:gd name="connsiteX98" fmla="*/ 1442 w 2442"/>
                  <a:gd name="connsiteY98" fmla="*/ 4 h 293"/>
                  <a:gd name="connsiteX99" fmla="*/ 1406 w 2442"/>
                  <a:gd name="connsiteY99" fmla="*/ 18 h 293"/>
                  <a:gd name="connsiteX100" fmla="*/ 1371 w 2442"/>
                  <a:gd name="connsiteY100" fmla="*/ 35 h 293"/>
                  <a:gd name="connsiteX101" fmla="*/ 1361 w 2442"/>
                  <a:gd name="connsiteY101" fmla="*/ 43 h 293"/>
                  <a:gd name="connsiteX102" fmla="*/ 1336 w 2442"/>
                  <a:gd name="connsiteY102" fmla="*/ 59 h 293"/>
                  <a:gd name="connsiteX103" fmla="*/ 1316 w 2442"/>
                  <a:gd name="connsiteY103" fmla="*/ 79 h 293"/>
                  <a:gd name="connsiteX104" fmla="*/ 1279 w 2442"/>
                  <a:gd name="connsiteY104" fmla="*/ 112 h 293"/>
                  <a:gd name="connsiteX105" fmla="*/ 1255 w 2442"/>
                  <a:gd name="connsiteY105" fmla="*/ 132 h 293"/>
                  <a:gd name="connsiteX106" fmla="*/ 1225 w 2442"/>
                  <a:gd name="connsiteY106" fmla="*/ 163 h 293"/>
                  <a:gd name="connsiteX107" fmla="*/ 1172 w 2442"/>
                  <a:gd name="connsiteY107" fmla="*/ 216 h 293"/>
                  <a:gd name="connsiteX108" fmla="*/ 1137 w 2442"/>
                  <a:gd name="connsiteY108" fmla="*/ 240 h 293"/>
                  <a:gd name="connsiteX109" fmla="*/ 1123 w 2442"/>
                  <a:gd name="connsiteY109" fmla="*/ 248 h 293"/>
                  <a:gd name="connsiteX110" fmla="*/ 1086 w 2442"/>
                  <a:gd name="connsiteY110" fmla="*/ 261 h 293"/>
                  <a:gd name="connsiteX111" fmla="*/ 1054 w 2442"/>
                  <a:gd name="connsiteY111" fmla="*/ 277 h 293"/>
                  <a:gd name="connsiteX112" fmla="*/ 1021 w 2442"/>
                  <a:gd name="connsiteY112" fmla="*/ 281 h 293"/>
                  <a:gd name="connsiteX113" fmla="*/ 982 w 2442"/>
                  <a:gd name="connsiteY113" fmla="*/ 269 h 293"/>
                  <a:gd name="connsiteX114" fmla="*/ 952 w 2442"/>
                  <a:gd name="connsiteY114" fmla="*/ 259 h 293"/>
                  <a:gd name="connsiteX115" fmla="*/ 919 w 2442"/>
                  <a:gd name="connsiteY115" fmla="*/ 238 h 293"/>
                  <a:gd name="connsiteX116" fmla="*/ 897 w 2442"/>
                  <a:gd name="connsiteY116" fmla="*/ 222 h 293"/>
                  <a:gd name="connsiteX117" fmla="*/ 869 w 2442"/>
                  <a:gd name="connsiteY117" fmla="*/ 200 h 293"/>
                  <a:gd name="connsiteX118" fmla="*/ 830 w 2442"/>
                  <a:gd name="connsiteY118" fmla="*/ 167 h 293"/>
                  <a:gd name="connsiteX119" fmla="*/ 812 w 2442"/>
                  <a:gd name="connsiteY119" fmla="*/ 149 h 293"/>
                  <a:gd name="connsiteX120" fmla="*/ 791 w 2442"/>
                  <a:gd name="connsiteY120" fmla="*/ 128 h 293"/>
                  <a:gd name="connsiteX121" fmla="*/ 771 w 2442"/>
                  <a:gd name="connsiteY121" fmla="*/ 110 h 293"/>
                  <a:gd name="connsiteX122" fmla="*/ 740 w 2442"/>
                  <a:gd name="connsiteY122" fmla="*/ 77 h 293"/>
                  <a:gd name="connsiteX123" fmla="*/ 722 w 2442"/>
                  <a:gd name="connsiteY123" fmla="*/ 61 h 293"/>
                  <a:gd name="connsiteX124" fmla="*/ 696 w 2442"/>
                  <a:gd name="connsiteY124" fmla="*/ 43 h 293"/>
                  <a:gd name="connsiteX125" fmla="*/ 683 w 2442"/>
                  <a:gd name="connsiteY125" fmla="*/ 33 h 293"/>
                  <a:gd name="connsiteX126" fmla="*/ 647 w 2442"/>
                  <a:gd name="connsiteY126" fmla="*/ 18 h 293"/>
                  <a:gd name="connsiteX127" fmla="*/ 608 w 2442"/>
                  <a:gd name="connsiteY127" fmla="*/ 4 h 293"/>
                  <a:gd name="connsiteX128" fmla="*/ 567 w 2442"/>
                  <a:gd name="connsiteY128" fmla="*/ 0 h 293"/>
                  <a:gd name="connsiteX129" fmla="*/ 529 w 2442"/>
                  <a:gd name="connsiteY129" fmla="*/ 4 h 293"/>
                  <a:gd name="connsiteX130" fmla="*/ 496 w 2442"/>
                  <a:gd name="connsiteY130" fmla="*/ 18 h 293"/>
                  <a:gd name="connsiteX131" fmla="*/ 470 w 2442"/>
                  <a:gd name="connsiteY131" fmla="*/ 31 h 293"/>
                  <a:gd name="connsiteX132" fmla="*/ 443 w 2442"/>
                  <a:gd name="connsiteY132" fmla="*/ 45 h 293"/>
                  <a:gd name="connsiteX133" fmla="*/ 419 w 2442"/>
                  <a:gd name="connsiteY133" fmla="*/ 65 h 293"/>
                  <a:gd name="connsiteX134" fmla="*/ 393 w 2442"/>
                  <a:gd name="connsiteY134" fmla="*/ 86 h 293"/>
                  <a:gd name="connsiteX135" fmla="*/ 378 w 2442"/>
                  <a:gd name="connsiteY135" fmla="*/ 100 h 293"/>
                  <a:gd name="connsiteX136" fmla="*/ 348 w 2442"/>
                  <a:gd name="connsiteY136" fmla="*/ 130 h 293"/>
                  <a:gd name="connsiteX137" fmla="*/ 305 w 2442"/>
                  <a:gd name="connsiteY137" fmla="*/ 163 h 293"/>
                  <a:gd name="connsiteX138" fmla="*/ 281 w 2442"/>
                  <a:gd name="connsiteY138" fmla="*/ 195 h 293"/>
                  <a:gd name="connsiteX139" fmla="*/ 254 w 2442"/>
                  <a:gd name="connsiteY139" fmla="*/ 216 h 293"/>
                  <a:gd name="connsiteX140" fmla="*/ 224 w 2442"/>
                  <a:gd name="connsiteY140" fmla="*/ 238 h 293"/>
                  <a:gd name="connsiteX141" fmla="*/ 203 w 2442"/>
                  <a:gd name="connsiteY141" fmla="*/ 244 h 293"/>
                  <a:gd name="connsiteX142" fmla="*/ 171 w 2442"/>
                  <a:gd name="connsiteY142" fmla="*/ 263 h 293"/>
                  <a:gd name="connsiteX143" fmla="*/ 142 w 2442"/>
                  <a:gd name="connsiteY143" fmla="*/ 277 h 293"/>
                  <a:gd name="connsiteX144" fmla="*/ 110 w 2442"/>
                  <a:gd name="connsiteY144" fmla="*/ 281 h 293"/>
                  <a:gd name="connsiteX145" fmla="*/ 71 w 2442"/>
                  <a:gd name="connsiteY145" fmla="*/ 269 h 293"/>
                  <a:gd name="connsiteX146" fmla="*/ 35 w 2442"/>
                  <a:gd name="connsiteY146" fmla="*/ 259 h 293"/>
                  <a:gd name="connsiteX147" fmla="*/ 8 w 2442"/>
                  <a:gd name="connsiteY147" fmla="*/ 238 h 293"/>
                  <a:gd name="connsiteX148" fmla="*/ 4 w 2442"/>
                  <a:gd name="connsiteY148" fmla="*/ 244 h 293"/>
                  <a:gd name="connsiteX149" fmla="*/ 0 w 2442"/>
                  <a:gd name="connsiteY149" fmla="*/ 248 h 293"/>
                  <a:gd name="connsiteX0" fmla="*/ 0 w 2181"/>
                  <a:gd name="connsiteY0" fmla="*/ 248 h 293"/>
                  <a:gd name="connsiteX1" fmla="*/ 18 w 2181"/>
                  <a:gd name="connsiteY1" fmla="*/ 263 h 293"/>
                  <a:gd name="connsiteX2" fmla="*/ 28 w 2181"/>
                  <a:gd name="connsiteY2" fmla="*/ 271 h 293"/>
                  <a:gd name="connsiteX3" fmla="*/ 67 w 2181"/>
                  <a:gd name="connsiteY3" fmla="*/ 281 h 293"/>
                  <a:gd name="connsiteX4" fmla="*/ 106 w 2181"/>
                  <a:gd name="connsiteY4" fmla="*/ 293 h 293"/>
                  <a:gd name="connsiteX5" fmla="*/ 146 w 2181"/>
                  <a:gd name="connsiteY5" fmla="*/ 289 h 293"/>
                  <a:gd name="connsiteX6" fmla="*/ 187 w 2181"/>
                  <a:gd name="connsiteY6" fmla="*/ 271 h 293"/>
                  <a:gd name="connsiteX7" fmla="*/ 214 w 2181"/>
                  <a:gd name="connsiteY7" fmla="*/ 256 h 293"/>
                  <a:gd name="connsiteX8" fmla="*/ 232 w 2181"/>
                  <a:gd name="connsiteY8" fmla="*/ 250 h 293"/>
                  <a:gd name="connsiteX9" fmla="*/ 262 w 2181"/>
                  <a:gd name="connsiteY9" fmla="*/ 228 h 293"/>
                  <a:gd name="connsiteX10" fmla="*/ 289 w 2181"/>
                  <a:gd name="connsiteY10" fmla="*/ 206 h 293"/>
                  <a:gd name="connsiteX11" fmla="*/ 317 w 2181"/>
                  <a:gd name="connsiteY11" fmla="*/ 171 h 293"/>
                  <a:gd name="connsiteX12" fmla="*/ 340 w 2181"/>
                  <a:gd name="connsiteY12" fmla="*/ 153 h 293"/>
                  <a:gd name="connsiteX13" fmla="*/ 358 w 2181"/>
                  <a:gd name="connsiteY13" fmla="*/ 136 h 293"/>
                  <a:gd name="connsiteX14" fmla="*/ 401 w 2181"/>
                  <a:gd name="connsiteY14" fmla="*/ 98 h 293"/>
                  <a:gd name="connsiteX15" fmla="*/ 427 w 2181"/>
                  <a:gd name="connsiteY15" fmla="*/ 77 h 293"/>
                  <a:gd name="connsiteX16" fmla="*/ 458 w 2181"/>
                  <a:gd name="connsiteY16" fmla="*/ 53 h 293"/>
                  <a:gd name="connsiteX17" fmla="*/ 474 w 2181"/>
                  <a:gd name="connsiteY17" fmla="*/ 43 h 293"/>
                  <a:gd name="connsiteX18" fmla="*/ 500 w 2181"/>
                  <a:gd name="connsiteY18" fmla="*/ 29 h 293"/>
                  <a:gd name="connsiteX19" fmla="*/ 533 w 2181"/>
                  <a:gd name="connsiteY19" fmla="*/ 16 h 293"/>
                  <a:gd name="connsiteX20" fmla="*/ 567 w 2181"/>
                  <a:gd name="connsiteY20" fmla="*/ 12 h 293"/>
                  <a:gd name="connsiteX21" fmla="*/ 604 w 2181"/>
                  <a:gd name="connsiteY21" fmla="*/ 16 h 293"/>
                  <a:gd name="connsiteX22" fmla="*/ 643 w 2181"/>
                  <a:gd name="connsiteY22" fmla="*/ 29 h 293"/>
                  <a:gd name="connsiteX23" fmla="*/ 667 w 2181"/>
                  <a:gd name="connsiteY23" fmla="*/ 41 h 293"/>
                  <a:gd name="connsiteX24" fmla="*/ 688 w 2181"/>
                  <a:gd name="connsiteY24" fmla="*/ 55 h 293"/>
                  <a:gd name="connsiteX25" fmla="*/ 714 w 2181"/>
                  <a:gd name="connsiteY25" fmla="*/ 73 h 293"/>
                  <a:gd name="connsiteX26" fmla="*/ 747 w 2181"/>
                  <a:gd name="connsiteY26" fmla="*/ 100 h 293"/>
                  <a:gd name="connsiteX27" fmla="*/ 763 w 2181"/>
                  <a:gd name="connsiteY27" fmla="*/ 118 h 293"/>
                  <a:gd name="connsiteX28" fmla="*/ 783 w 2181"/>
                  <a:gd name="connsiteY28" fmla="*/ 136 h 293"/>
                  <a:gd name="connsiteX29" fmla="*/ 805 w 2181"/>
                  <a:gd name="connsiteY29" fmla="*/ 157 h 293"/>
                  <a:gd name="connsiteX30" fmla="*/ 834 w 2181"/>
                  <a:gd name="connsiteY30" fmla="*/ 191 h 293"/>
                  <a:gd name="connsiteX31" fmla="*/ 862 w 2181"/>
                  <a:gd name="connsiteY31" fmla="*/ 212 h 293"/>
                  <a:gd name="connsiteX32" fmla="*/ 889 w 2181"/>
                  <a:gd name="connsiteY32" fmla="*/ 234 h 293"/>
                  <a:gd name="connsiteX33" fmla="*/ 911 w 2181"/>
                  <a:gd name="connsiteY33" fmla="*/ 250 h 293"/>
                  <a:gd name="connsiteX34" fmla="*/ 944 w 2181"/>
                  <a:gd name="connsiteY34" fmla="*/ 271 h 293"/>
                  <a:gd name="connsiteX35" fmla="*/ 978 w 2181"/>
                  <a:gd name="connsiteY35" fmla="*/ 281 h 293"/>
                  <a:gd name="connsiteX36" fmla="*/ 1017 w 2181"/>
                  <a:gd name="connsiteY36" fmla="*/ 293 h 293"/>
                  <a:gd name="connsiteX37" fmla="*/ 1058 w 2181"/>
                  <a:gd name="connsiteY37" fmla="*/ 289 h 293"/>
                  <a:gd name="connsiteX38" fmla="*/ 1090 w 2181"/>
                  <a:gd name="connsiteY38" fmla="*/ 273 h 293"/>
                  <a:gd name="connsiteX39" fmla="*/ 1127 w 2181"/>
                  <a:gd name="connsiteY39" fmla="*/ 259 h 293"/>
                  <a:gd name="connsiteX40" fmla="*/ 1153 w 2181"/>
                  <a:gd name="connsiteY40" fmla="*/ 248 h 293"/>
                  <a:gd name="connsiteX41" fmla="*/ 1168 w 2181"/>
                  <a:gd name="connsiteY41" fmla="*/ 236 h 293"/>
                  <a:gd name="connsiteX42" fmla="*/ 1233 w 2181"/>
                  <a:gd name="connsiteY42" fmla="*/ 171 h 293"/>
                  <a:gd name="connsiteX43" fmla="*/ 1251 w 2181"/>
                  <a:gd name="connsiteY43" fmla="*/ 151 h 293"/>
                  <a:gd name="connsiteX44" fmla="*/ 1286 w 2181"/>
                  <a:gd name="connsiteY44" fmla="*/ 124 h 293"/>
                  <a:gd name="connsiteX45" fmla="*/ 1308 w 2181"/>
                  <a:gd name="connsiteY45" fmla="*/ 106 h 293"/>
                  <a:gd name="connsiteX46" fmla="*/ 1336 w 2181"/>
                  <a:gd name="connsiteY46" fmla="*/ 75 h 293"/>
                  <a:gd name="connsiteX47" fmla="*/ 1369 w 2181"/>
                  <a:gd name="connsiteY47" fmla="*/ 55 h 293"/>
                  <a:gd name="connsiteX48" fmla="*/ 1395 w 2181"/>
                  <a:gd name="connsiteY48" fmla="*/ 39 h 293"/>
                  <a:gd name="connsiteX49" fmla="*/ 1410 w 2181"/>
                  <a:gd name="connsiteY49" fmla="*/ 29 h 293"/>
                  <a:gd name="connsiteX50" fmla="*/ 1446 w 2181"/>
                  <a:gd name="connsiteY50" fmla="*/ 16 h 293"/>
                  <a:gd name="connsiteX51" fmla="*/ 1483 w 2181"/>
                  <a:gd name="connsiteY51" fmla="*/ 12 h 293"/>
                  <a:gd name="connsiteX52" fmla="*/ 1519 w 2181"/>
                  <a:gd name="connsiteY52" fmla="*/ 16 h 293"/>
                  <a:gd name="connsiteX53" fmla="*/ 1554 w 2181"/>
                  <a:gd name="connsiteY53" fmla="*/ 29 h 293"/>
                  <a:gd name="connsiteX54" fmla="*/ 1583 w 2181"/>
                  <a:gd name="connsiteY54" fmla="*/ 43 h 293"/>
                  <a:gd name="connsiteX55" fmla="*/ 1599 w 2181"/>
                  <a:gd name="connsiteY55" fmla="*/ 53 h 293"/>
                  <a:gd name="connsiteX56" fmla="*/ 1625 w 2181"/>
                  <a:gd name="connsiteY56" fmla="*/ 73 h 293"/>
                  <a:gd name="connsiteX57" fmla="*/ 1660 w 2181"/>
                  <a:gd name="connsiteY57" fmla="*/ 100 h 293"/>
                  <a:gd name="connsiteX58" fmla="*/ 1688 w 2181"/>
                  <a:gd name="connsiteY58" fmla="*/ 128 h 293"/>
                  <a:gd name="connsiteX59" fmla="*/ 1709 w 2181"/>
                  <a:gd name="connsiteY59" fmla="*/ 145 h 293"/>
                  <a:gd name="connsiteX60" fmla="*/ 1778 w 2181"/>
                  <a:gd name="connsiteY60" fmla="*/ 214 h 293"/>
                  <a:gd name="connsiteX61" fmla="*/ 1816 w 2181"/>
                  <a:gd name="connsiteY61" fmla="*/ 238 h 293"/>
                  <a:gd name="connsiteX62" fmla="*/ 1837 w 2181"/>
                  <a:gd name="connsiteY62" fmla="*/ 258 h 293"/>
                  <a:gd name="connsiteX63" fmla="*/ 1855 w 2181"/>
                  <a:gd name="connsiteY63" fmla="*/ 271 h 293"/>
                  <a:gd name="connsiteX64" fmla="*/ 1892 w 2181"/>
                  <a:gd name="connsiteY64" fmla="*/ 281 h 293"/>
                  <a:gd name="connsiteX65" fmla="*/ 1928 w 2181"/>
                  <a:gd name="connsiteY65" fmla="*/ 293 h 293"/>
                  <a:gd name="connsiteX66" fmla="*/ 1969 w 2181"/>
                  <a:gd name="connsiteY66" fmla="*/ 289 h 293"/>
                  <a:gd name="connsiteX67" fmla="*/ 2012 w 2181"/>
                  <a:gd name="connsiteY67" fmla="*/ 271 h 293"/>
                  <a:gd name="connsiteX68" fmla="*/ 2038 w 2181"/>
                  <a:gd name="connsiteY68" fmla="*/ 256 h 293"/>
                  <a:gd name="connsiteX69" fmla="*/ 2060 w 2181"/>
                  <a:gd name="connsiteY69" fmla="*/ 250 h 293"/>
                  <a:gd name="connsiteX70" fmla="*/ 2085 w 2181"/>
                  <a:gd name="connsiteY70" fmla="*/ 228 h 293"/>
                  <a:gd name="connsiteX71" fmla="*/ 2119 w 2181"/>
                  <a:gd name="connsiteY71" fmla="*/ 206 h 293"/>
                  <a:gd name="connsiteX72" fmla="*/ 2148 w 2181"/>
                  <a:gd name="connsiteY72" fmla="*/ 171 h 293"/>
                  <a:gd name="connsiteX73" fmla="*/ 2181 w 2181"/>
                  <a:gd name="connsiteY73" fmla="*/ 147 h 293"/>
                  <a:gd name="connsiteX74" fmla="*/ 2174 w 2181"/>
                  <a:gd name="connsiteY74" fmla="*/ 136 h 293"/>
                  <a:gd name="connsiteX75" fmla="*/ 2136 w 2181"/>
                  <a:gd name="connsiteY75" fmla="*/ 163 h 293"/>
                  <a:gd name="connsiteX76" fmla="*/ 2111 w 2181"/>
                  <a:gd name="connsiteY76" fmla="*/ 195 h 293"/>
                  <a:gd name="connsiteX77" fmla="*/ 2077 w 2181"/>
                  <a:gd name="connsiteY77" fmla="*/ 216 h 293"/>
                  <a:gd name="connsiteX78" fmla="*/ 2052 w 2181"/>
                  <a:gd name="connsiteY78" fmla="*/ 238 h 293"/>
                  <a:gd name="connsiteX79" fmla="*/ 2030 w 2181"/>
                  <a:gd name="connsiteY79" fmla="*/ 244 h 293"/>
                  <a:gd name="connsiteX80" fmla="*/ 2001 w 2181"/>
                  <a:gd name="connsiteY80" fmla="*/ 263 h 293"/>
                  <a:gd name="connsiteX81" fmla="*/ 1965 w 2181"/>
                  <a:gd name="connsiteY81" fmla="*/ 277 h 293"/>
                  <a:gd name="connsiteX82" fmla="*/ 1932 w 2181"/>
                  <a:gd name="connsiteY82" fmla="*/ 281 h 293"/>
                  <a:gd name="connsiteX83" fmla="*/ 1896 w 2181"/>
                  <a:gd name="connsiteY83" fmla="*/ 269 h 293"/>
                  <a:gd name="connsiteX84" fmla="*/ 1863 w 2181"/>
                  <a:gd name="connsiteY84" fmla="*/ 259 h 293"/>
                  <a:gd name="connsiteX85" fmla="*/ 1822 w 2181"/>
                  <a:gd name="connsiteY85" fmla="*/ 230 h 293"/>
                  <a:gd name="connsiteX86" fmla="*/ 1808 w 2181"/>
                  <a:gd name="connsiteY86" fmla="*/ 218 h 293"/>
                  <a:gd name="connsiteX87" fmla="*/ 1778 w 2181"/>
                  <a:gd name="connsiteY87" fmla="*/ 199 h 293"/>
                  <a:gd name="connsiteX88" fmla="*/ 1698 w 2181"/>
                  <a:gd name="connsiteY88" fmla="*/ 118 h 293"/>
                  <a:gd name="connsiteX89" fmla="*/ 1676 w 2181"/>
                  <a:gd name="connsiteY89" fmla="*/ 100 h 293"/>
                  <a:gd name="connsiteX90" fmla="*/ 1652 w 2181"/>
                  <a:gd name="connsiteY90" fmla="*/ 77 h 293"/>
                  <a:gd name="connsiteX91" fmla="*/ 1633 w 2181"/>
                  <a:gd name="connsiteY91" fmla="*/ 61 h 293"/>
                  <a:gd name="connsiteX92" fmla="*/ 1615 w 2181"/>
                  <a:gd name="connsiteY92" fmla="*/ 45 h 293"/>
                  <a:gd name="connsiteX93" fmla="*/ 1587 w 2181"/>
                  <a:gd name="connsiteY93" fmla="*/ 31 h 293"/>
                  <a:gd name="connsiteX94" fmla="*/ 1558 w 2181"/>
                  <a:gd name="connsiteY94" fmla="*/ 18 h 293"/>
                  <a:gd name="connsiteX95" fmla="*/ 1523 w 2181"/>
                  <a:gd name="connsiteY95" fmla="*/ 4 h 293"/>
                  <a:gd name="connsiteX96" fmla="*/ 1483 w 2181"/>
                  <a:gd name="connsiteY96" fmla="*/ 0 h 293"/>
                  <a:gd name="connsiteX97" fmla="*/ 1442 w 2181"/>
                  <a:gd name="connsiteY97" fmla="*/ 4 h 293"/>
                  <a:gd name="connsiteX98" fmla="*/ 1406 w 2181"/>
                  <a:gd name="connsiteY98" fmla="*/ 18 h 293"/>
                  <a:gd name="connsiteX99" fmla="*/ 1371 w 2181"/>
                  <a:gd name="connsiteY99" fmla="*/ 35 h 293"/>
                  <a:gd name="connsiteX100" fmla="*/ 1361 w 2181"/>
                  <a:gd name="connsiteY100" fmla="*/ 43 h 293"/>
                  <a:gd name="connsiteX101" fmla="*/ 1336 w 2181"/>
                  <a:gd name="connsiteY101" fmla="*/ 59 h 293"/>
                  <a:gd name="connsiteX102" fmla="*/ 1316 w 2181"/>
                  <a:gd name="connsiteY102" fmla="*/ 79 h 293"/>
                  <a:gd name="connsiteX103" fmla="*/ 1279 w 2181"/>
                  <a:gd name="connsiteY103" fmla="*/ 112 h 293"/>
                  <a:gd name="connsiteX104" fmla="*/ 1255 w 2181"/>
                  <a:gd name="connsiteY104" fmla="*/ 132 h 293"/>
                  <a:gd name="connsiteX105" fmla="*/ 1225 w 2181"/>
                  <a:gd name="connsiteY105" fmla="*/ 163 h 293"/>
                  <a:gd name="connsiteX106" fmla="*/ 1172 w 2181"/>
                  <a:gd name="connsiteY106" fmla="*/ 216 h 293"/>
                  <a:gd name="connsiteX107" fmla="*/ 1137 w 2181"/>
                  <a:gd name="connsiteY107" fmla="*/ 240 h 293"/>
                  <a:gd name="connsiteX108" fmla="*/ 1123 w 2181"/>
                  <a:gd name="connsiteY108" fmla="*/ 248 h 293"/>
                  <a:gd name="connsiteX109" fmla="*/ 1086 w 2181"/>
                  <a:gd name="connsiteY109" fmla="*/ 261 h 293"/>
                  <a:gd name="connsiteX110" fmla="*/ 1054 w 2181"/>
                  <a:gd name="connsiteY110" fmla="*/ 277 h 293"/>
                  <a:gd name="connsiteX111" fmla="*/ 1021 w 2181"/>
                  <a:gd name="connsiteY111" fmla="*/ 281 h 293"/>
                  <a:gd name="connsiteX112" fmla="*/ 982 w 2181"/>
                  <a:gd name="connsiteY112" fmla="*/ 269 h 293"/>
                  <a:gd name="connsiteX113" fmla="*/ 952 w 2181"/>
                  <a:gd name="connsiteY113" fmla="*/ 259 h 293"/>
                  <a:gd name="connsiteX114" fmla="*/ 919 w 2181"/>
                  <a:gd name="connsiteY114" fmla="*/ 238 h 293"/>
                  <a:gd name="connsiteX115" fmla="*/ 897 w 2181"/>
                  <a:gd name="connsiteY115" fmla="*/ 222 h 293"/>
                  <a:gd name="connsiteX116" fmla="*/ 869 w 2181"/>
                  <a:gd name="connsiteY116" fmla="*/ 200 h 293"/>
                  <a:gd name="connsiteX117" fmla="*/ 830 w 2181"/>
                  <a:gd name="connsiteY117" fmla="*/ 167 h 293"/>
                  <a:gd name="connsiteX118" fmla="*/ 812 w 2181"/>
                  <a:gd name="connsiteY118" fmla="*/ 149 h 293"/>
                  <a:gd name="connsiteX119" fmla="*/ 791 w 2181"/>
                  <a:gd name="connsiteY119" fmla="*/ 128 h 293"/>
                  <a:gd name="connsiteX120" fmla="*/ 771 w 2181"/>
                  <a:gd name="connsiteY120" fmla="*/ 110 h 293"/>
                  <a:gd name="connsiteX121" fmla="*/ 740 w 2181"/>
                  <a:gd name="connsiteY121" fmla="*/ 77 h 293"/>
                  <a:gd name="connsiteX122" fmla="*/ 722 w 2181"/>
                  <a:gd name="connsiteY122" fmla="*/ 61 h 293"/>
                  <a:gd name="connsiteX123" fmla="*/ 696 w 2181"/>
                  <a:gd name="connsiteY123" fmla="*/ 43 h 293"/>
                  <a:gd name="connsiteX124" fmla="*/ 683 w 2181"/>
                  <a:gd name="connsiteY124" fmla="*/ 33 h 293"/>
                  <a:gd name="connsiteX125" fmla="*/ 647 w 2181"/>
                  <a:gd name="connsiteY125" fmla="*/ 18 h 293"/>
                  <a:gd name="connsiteX126" fmla="*/ 608 w 2181"/>
                  <a:gd name="connsiteY126" fmla="*/ 4 h 293"/>
                  <a:gd name="connsiteX127" fmla="*/ 567 w 2181"/>
                  <a:gd name="connsiteY127" fmla="*/ 0 h 293"/>
                  <a:gd name="connsiteX128" fmla="*/ 529 w 2181"/>
                  <a:gd name="connsiteY128" fmla="*/ 4 h 293"/>
                  <a:gd name="connsiteX129" fmla="*/ 496 w 2181"/>
                  <a:gd name="connsiteY129" fmla="*/ 18 h 293"/>
                  <a:gd name="connsiteX130" fmla="*/ 470 w 2181"/>
                  <a:gd name="connsiteY130" fmla="*/ 31 h 293"/>
                  <a:gd name="connsiteX131" fmla="*/ 443 w 2181"/>
                  <a:gd name="connsiteY131" fmla="*/ 45 h 293"/>
                  <a:gd name="connsiteX132" fmla="*/ 419 w 2181"/>
                  <a:gd name="connsiteY132" fmla="*/ 65 h 293"/>
                  <a:gd name="connsiteX133" fmla="*/ 393 w 2181"/>
                  <a:gd name="connsiteY133" fmla="*/ 86 h 293"/>
                  <a:gd name="connsiteX134" fmla="*/ 378 w 2181"/>
                  <a:gd name="connsiteY134" fmla="*/ 100 h 293"/>
                  <a:gd name="connsiteX135" fmla="*/ 348 w 2181"/>
                  <a:gd name="connsiteY135" fmla="*/ 130 h 293"/>
                  <a:gd name="connsiteX136" fmla="*/ 305 w 2181"/>
                  <a:gd name="connsiteY136" fmla="*/ 163 h 293"/>
                  <a:gd name="connsiteX137" fmla="*/ 281 w 2181"/>
                  <a:gd name="connsiteY137" fmla="*/ 195 h 293"/>
                  <a:gd name="connsiteX138" fmla="*/ 254 w 2181"/>
                  <a:gd name="connsiteY138" fmla="*/ 216 h 293"/>
                  <a:gd name="connsiteX139" fmla="*/ 224 w 2181"/>
                  <a:gd name="connsiteY139" fmla="*/ 238 h 293"/>
                  <a:gd name="connsiteX140" fmla="*/ 203 w 2181"/>
                  <a:gd name="connsiteY140" fmla="*/ 244 h 293"/>
                  <a:gd name="connsiteX141" fmla="*/ 171 w 2181"/>
                  <a:gd name="connsiteY141" fmla="*/ 263 h 293"/>
                  <a:gd name="connsiteX142" fmla="*/ 142 w 2181"/>
                  <a:gd name="connsiteY142" fmla="*/ 277 h 293"/>
                  <a:gd name="connsiteX143" fmla="*/ 110 w 2181"/>
                  <a:gd name="connsiteY143" fmla="*/ 281 h 293"/>
                  <a:gd name="connsiteX144" fmla="*/ 71 w 2181"/>
                  <a:gd name="connsiteY144" fmla="*/ 269 h 293"/>
                  <a:gd name="connsiteX145" fmla="*/ 35 w 2181"/>
                  <a:gd name="connsiteY145" fmla="*/ 259 h 293"/>
                  <a:gd name="connsiteX146" fmla="*/ 8 w 2181"/>
                  <a:gd name="connsiteY146" fmla="*/ 238 h 293"/>
                  <a:gd name="connsiteX147" fmla="*/ 4 w 2181"/>
                  <a:gd name="connsiteY147" fmla="*/ 244 h 293"/>
                  <a:gd name="connsiteX148" fmla="*/ 0 w 2181"/>
                  <a:gd name="connsiteY148" fmla="*/ 248 h 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Lst>
                <a:rect l="l" t="t" r="r" b="b"/>
                <a:pathLst>
                  <a:path w="2181" h="293">
                    <a:moveTo>
                      <a:pt x="0" y="248"/>
                    </a:moveTo>
                    <a:lnTo>
                      <a:pt x="18" y="263"/>
                    </a:lnTo>
                    <a:cubicBezTo>
                      <a:pt x="21" y="266"/>
                      <a:pt x="25" y="268"/>
                      <a:pt x="28" y="271"/>
                    </a:cubicBezTo>
                    <a:cubicBezTo>
                      <a:pt x="41" y="274"/>
                      <a:pt x="54" y="278"/>
                      <a:pt x="67" y="281"/>
                    </a:cubicBezTo>
                    <a:lnTo>
                      <a:pt x="106" y="293"/>
                    </a:lnTo>
                    <a:cubicBezTo>
                      <a:pt x="119" y="292"/>
                      <a:pt x="133" y="290"/>
                      <a:pt x="146" y="289"/>
                    </a:cubicBezTo>
                    <a:cubicBezTo>
                      <a:pt x="160" y="283"/>
                      <a:pt x="173" y="277"/>
                      <a:pt x="187" y="271"/>
                    </a:cubicBezTo>
                    <a:lnTo>
                      <a:pt x="214" y="256"/>
                    </a:lnTo>
                    <a:lnTo>
                      <a:pt x="232" y="250"/>
                    </a:lnTo>
                    <a:cubicBezTo>
                      <a:pt x="242" y="243"/>
                      <a:pt x="252" y="235"/>
                      <a:pt x="262" y="228"/>
                    </a:cubicBezTo>
                    <a:cubicBezTo>
                      <a:pt x="271" y="221"/>
                      <a:pt x="280" y="213"/>
                      <a:pt x="289" y="206"/>
                    </a:cubicBezTo>
                    <a:cubicBezTo>
                      <a:pt x="298" y="194"/>
                      <a:pt x="308" y="183"/>
                      <a:pt x="317" y="171"/>
                    </a:cubicBezTo>
                    <a:cubicBezTo>
                      <a:pt x="325" y="165"/>
                      <a:pt x="332" y="159"/>
                      <a:pt x="340" y="153"/>
                    </a:cubicBezTo>
                    <a:cubicBezTo>
                      <a:pt x="346" y="147"/>
                      <a:pt x="352" y="142"/>
                      <a:pt x="358" y="136"/>
                    </a:cubicBezTo>
                    <a:cubicBezTo>
                      <a:pt x="372" y="123"/>
                      <a:pt x="387" y="111"/>
                      <a:pt x="401" y="98"/>
                    </a:cubicBezTo>
                    <a:cubicBezTo>
                      <a:pt x="410" y="91"/>
                      <a:pt x="418" y="84"/>
                      <a:pt x="427" y="77"/>
                    </a:cubicBezTo>
                    <a:cubicBezTo>
                      <a:pt x="437" y="69"/>
                      <a:pt x="448" y="61"/>
                      <a:pt x="458" y="53"/>
                    </a:cubicBezTo>
                    <a:cubicBezTo>
                      <a:pt x="463" y="50"/>
                      <a:pt x="469" y="46"/>
                      <a:pt x="474" y="43"/>
                    </a:cubicBezTo>
                    <a:cubicBezTo>
                      <a:pt x="483" y="38"/>
                      <a:pt x="491" y="34"/>
                      <a:pt x="500" y="29"/>
                    </a:cubicBezTo>
                    <a:cubicBezTo>
                      <a:pt x="511" y="25"/>
                      <a:pt x="522" y="20"/>
                      <a:pt x="533" y="16"/>
                    </a:cubicBezTo>
                    <a:cubicBezTo>
                      <a:pt x="544" y="15"/>
                      <a:pt x="556" y="13"/>
                      <a:pt x="567" y="12"/>
                    </a:cubicBezTo>
                    <a:cubicBezTo>
                      <a:pt x="579" y="13"/>
                      <a:pt x="592" y="15"/>
                      <a:pt x="604" y="16"/>
                    </a:cubicBezTo>
                    <a:cubicBezTo>
                      <a:pt x="617" y="20"/>
                      <a:pt x="630" y="25"/>
                      <a:pt x="643" y="29"/>
                    </a:cubicBezTo>
                    <a:lnTo>
                      <a:pt x="667" y="41"/>
                    </a:lnTo>
                    <a:cubicBezTo>
                      <a:pt x="674" y="46"/>
                      <a:pt x="681" y="50"/>
                      <a:pt x="688" y="55"/>
                    </a:cubicBezTo>
                    <a:cubicBezTo>
                      <a:pt x="697" y="61"/>
                      <a:pt x="705" y="67"/>
                      <a:pt x="714" y="73"/>
                    </a:cubicBezTo>
                    <a:lnTo>
                      <a:pt x="747" y="100"/>
                    </a:lnTo>
                    <a:cubicBezTo>
                      <a:pt x="752" y="106"/>
                      <a:pt x="758" y="112"/>
                      <a:pt x="763" y="118"/>
                    </a:cubicBezTo>
                    <a:cubicBezTo>
                      <a:pt x="770" y="124"/>
                      <a:pt x="776" y="130"/>
                      <a:pt x="783" y="136"/>
                    </a:cubicBezTo>
                    <a:cubicBezTo>
                      <a:pt x="790" y="143"/>
                      <a:pt x="798" y="150"/>
                      <a:pt x="805" y="157"/>
                    </a:cubicBezTo>
                    <a:cubicBezTo>
                      <a:pt x="815" y="168"/>
                      <a:pt x="824" y="180"/>
                      <a:pt x="834" y="191"/>
                    </a:cubicBezTo>
                    <a:cubicBezTo>
                      <a:pt x="843" y="198"/>
                      <a:pt x="853" y="205"/>
                      <a:pt x="862" y="212"/>
                    </a:cubicBezTo>
                    <a:cubicBezTo>
                      <a:pt x="871" y="219"/>
                      <a:pt x="880" y="227"/>
                      <a:pt x="889" y="234"/>
                    </a:cubicBezTo>
                    <a:cubicBezTo>
                      <a:pt x="896" y="239"/>
                      <a:pt x="904" y="245"/>
                      <a:pt x="911" y="250"/>
                    </a:cubicBezTo>
                    <a:lnTo>
                      <a:pt x="944" y="271"/>
                    </a:lnTo>
                    <a:cubicBezTo>
                      <a:pt x="955" y="274"/>
                      <a:pt x="967" y="278"/>
                      <a:pt x="978" y="281"/>
                    </a:cubicBezTo>
                    <a:lnTo>
                      <a:pt x="1017" y="293"/>
                    </a:lnTo>
                    <a:cubicBezTo>
                      <a:pt x="1031" y="292"/>
                      <a:pt x="1044" y="290"/>
                      <a:pt x="1058" y="289"/>
                    </a:cubicBezTo>
                    <a:cubicBezTo>
                      <a:pt x="1069" y="284"/>
                      <a:pt x="1079" y="278"/>
                      <a:pt x="1090" y="273"/>
                    </a:cubicBezTo>
                    <a:cubicBezTo>
                      <a:pt x="1102" y="268"/>
                      <a:pt x="1115" y="264"/>
                      <a:pt x="1127" y="259"/>
                    </a:cubicBezTo>
                    <a:cubicBezTo>
                      <a:pt x="1136" y="255"/>
                      <a:pt x="1144" y="252"/>
                      <a:pt x="1153" y="248"/>
                    </a:cubicBezTo>
                    <a:lnTo>
                      <a:pt x="1168" y="236"/>
                    </a:lnTo>
                    <a:lnTo>
                      <a:pt x="1233" y="171"/>
                    </a:lnTo>
                    <a:cubicBezTo>
                      <a:pt x="1239" y="164"/>
                      <a:pt x="1245" y="158"/>
                      <a:pt x="1251" y="151"/>
                    </a:cubicBezTo>
                    <a:cubicBezTo>
                      <a:pt x="1263" y="142"/>
                      <a:pt x="1274" y="133"/>
                      <a:pt x="1286" y="124"/>
                    </a:cubicBezTo>
                    <a:cubicBezTo>
                      <a:pt x="1293" y="118"/>
                      <a:pt x="1301" y="112"/>
                      <a:pt x="1308" y="106"/>
                    </a:cubicBezTo>
                    <a:lnTo>
                      <a:pt x="1336" y="75"/>
                    </a:lnTo>
                    <a:cubicBezTo>
                      <a:pt x="1347" y="68"/>
                      <a:pt x="1358" y="62"/>
                      <a:pt x="1369" y="55"/>
                    </a:cubicBezTo>
                    <a:cubicBezTo>
                      <a:pt x="1378" y="50"/>
                      <a:pt x="1386" y="44"/>
                      <a:pt x="1395" y="39"/>
                    </a:cubicBezTo>
                    <a:cubicBezTo>
                      <a:pt x="1400" y="36"/>
                      <a:pt x="1405" y="32"/>
                      <a:pt x="1410" y="29"/>
                    </a:cubicBezTo>
                    <a:cubicBezTo>
                      <a:pt x="1422" y="25"/>
                      <a:pt x="1434" y="20"/>
                      <a:pt x="1446" y="16"/>
                    </a:cubicBezTo>
                    <a:cubicBezTo>
                      <a:pt x="1458" y="15"/>
                      <a:pt x="1471" y="13"/>
                      <a:pt x="1483" y="12"/>
                    </a:cubicBezTo>
                    <a:cubicBezTo>
                      <a:pt x="1495" y="13"/>
                      <a:pt x="1507" y="15"/>
                      <a:pt x="1519" y="16"/>
                    </a:cubicBezTo>
                    <a:cubicBezTo>
                      <a:pt x="1531" y="20"/>
                      <a:pt x="1542" y="25"/>
                      <a:pt x="1554" y="29"/>
                    </a:cubicBezTo>
                    <a:cubicBezTo>
                      <a:pt x="1564" y="34"/>
                      <a:pt x="1573" y="38"/>
                      <a:pt x="1583" y="43"/>
                    </a:cubicBezTo>
                    <a:cubicBezTo>
                      <a:pt x="1588" y="46"/>
                      <a:pt x="1594" y="50"/>
                      <a:pt x="1599" y="53"/>
                    </a:cubicBezTo>
                    <a:lnTo>
                      <a:pt x="1625" y="73"/>
                    </a:lnTo>
                    <a:cubicBezTo>
                      <a:pt x="1637" y="82"/>
                      <a:pt x="1648" y="91"/>
                      <a:pt x="1660" y="100"/>
                    </a:cubicBezTo>
                    <a:lnTo>
                      <a:pt x="1688" y="128"/>
                    </a:lnTo>
                    <a:cubicBezTo>
                      <a:pt x="1695" y="134"/>
                      <a:pt x="1702" y="139"/>
                      <a:pt x="1709" y="145"/>
                    </a:cubicBezTo>
                    <a:lnTo>
                      <a:pt x="1778" y="214"/>
                    </a:lnTo>
                    <a:cubicBezTo>
                      <a:pt x="1791" y="222"/>
                      <a:pt x="1803" y="230"/>
                      <a:pt x="1816" y="238"/>
                    </a:cubicBezTo>
                    <a:cubicBezTo>
                      <a:pt x="1823" y="245"/>
                      <a:pt x="1830" y="251"/>
                      <a:pt x="1837" y="258"/>
                    </a:cubicBezTo>
                    <a:cubicBezTo>
                      <a:pt x="1843" y="262"/>
                      <a:pt x="1849" y="267"/>
                      <a:pt x="1855" y="271"/>
                    </a:cubicBezTo>
                    <a:cubicBezTo>
                      <a:pt x="1867" y="274"/>
                      <a:pt x="1880" y="278"/>
                      <a:pt x="1892" y="281"/>
                    </a:cubicBezTo>
                    <a:lnTo>
                      <a:pt x="1928" y="293"/>
                    </a:lnTo>
                    <a:cubicBezTo>
                      <a:pt x="1942" y="292"/>
                      <a:pt x="1955" y="290"/>
                      <a:pt x="1969" y="289"/>
                    </a:cubicBezTo>
                    <a:lnTo>
                      <a:pt x="2012" y="271"/>
                    </a:lnTo>
                    <a:cubicBezTo>
                      <a:pt x="2021" y="266"/>
                      <a:pt x="2029" y="261"/>
                      <a:pt x="2038" y="256"/>
                    </a:cubicBezTo>
                    <a:cubicBezTo>
                      <a:pt x="2045" y="254"/>
                      <a:pt x="2053" y="252"/>
                      <a:pt x="2060" y="250"/>
                    </a:cubicBezTo>
                    <a:lnTo>
                      <a:pt x="2085" y="228"/>
                    </a:lnTo>
                    <a:cubicBezTo>
                      <a:pt x="2096" y="221"/>
                      <a:pt x="2108" y="213"/>
                      <a:pt x="2119" y="206"/>
                    </a:cubicBezTo>
                    <a:lnTo>
                      <a:pt x="2148" y="171"/>
                    </a:lnTo>
                    <a:lnTo>
                      <a:pt x="2181" y="147"/>
                    </a:lnTo>
                    <a:cubicBezTo>
                      <a:pt x="2179" y="143"/>
                      <a:pt x="2176" y="140"/>
                      <a:pt x="2174" y="136"/>
                    </a:cubicBezTo>
                    <a:cubicBezTo>
                      <a:pt x="2161" y="145"/>
                      <a:pt x="2149" y="154"/>
                      <a:pt x="2136" y="163"/>
                    </a:cubicBezTo>
                    <a:cubicBezTo>
                      <a:pt x="2128" y="174"/>
                      <a:pt x="2119" y="184"/>
                      <a:pt x="2111" y="195"/>
                    </a:cubicBezTo>
                    <a:cubicBezTo>
                      <a:pt x="2100" y="202"/>
                      <a:pt x="2088" y="209"/>
                      <a:pt x="2077" y="216"/>
                    </a:cubicBezTo>
                    <a:lnTo>
                      <a:pt x="2052" y="238"/>
                    </a:lnTo>
                    <a:cubicBezTo>
                      <a:pt x="2045" y="240"/>
                      <a:pt x="2037" y="242"/>
                      <a:pt x="2030" y="244"/>
                    </a:cubicBezTo>
                    <a:cubicBezTo>
                      <a:pt x="2020" y="250"/>
                      <a:pt x="2011" y="257"/>
                      <a:pt x="2001" y="263"/>
                    </a:cubicBezTo>
                    <a:cubicBezTo>
                      <a:pt x="1989" y="268"/>
                      <a:pt x="1977" y="272"/>
                      <a:pt x="1965" y="277"/>
                    </a:cubicBezTo>
                    <a:cubicBezTo>
                      <a:pt x="1954" y="278"/>
                      <a:pt x="1943" y="280"/>
                      <a:pt x="1932" y="281"/>
                    </a:cubicBezTo>
                    <a:lnTo>
                      <a:pt x="1896" y="269"/>
                    </a:lnTo>
                    <a:cubicBezTo>
                      <a:pt x="1885" y="266"/>
                      <a:pt x="1874" y="262"/>
                      <a:pt x="1863" y="259"/>
                    </a:cubicBezTo>
                    <a:lnTo>
                      <a:pt x="1822" y="230"/>
                    </a:lnTo>
                    <a:cubicBezTo>
                      <a:pt x="1817" y="226"/>
                      <a:pt x="1813" y="222"/>
                      <a:pt x="1808" y="218"/>
                    </a:cubicBezTo>
                    <a:cubicBezTo>
                      <a:pt x="1798" y="212"/>
                      <a:pt x="1788" y="205"/>
                      <a:pt x="1778" y="199"/>
                    </a:cubicBezTo>
                    <a:cubicBezTo>
                      <a:pt x="1751" y="172"/>
                      <a:pt x="1725" y="145"/>
                      <a:pt x="1698" y="118"/>
                    </a:cubicBezTo>
                    <a:cubicBezTo>
                      <a:pt x="1691" y="112"/>
                      <a:pt x="1683" y="106"/>
                      <a:pt x="1676" y="100"/>
                    </a:cubicBezTo>
                    <a:cubicBezTo>
                      <a:pt x="1668" y="92"/>
                      <a:pt x="1660" y="85"/>
                      <a:pt x="1652" y="77"/>
                    </a:cubicBezTo>
                    <a:lnTo>
                      <a:pt x="1633" y="61"/>
                    </a:lnTo>
                    <a:cubicBezTo>
                      <a:pt x="1627" y="56"/>
                      <a:pt x="1621" y="50"/>
                      <a:pt x="1615" y="45"/>
                    </a:cubicBezTo>
                    <a:cubicBezTo>
                      <a:pt x="1606" y="40"/>
                      <a:pt x="1596" y="36"/>
                      <a:pt x="1587" y="31"/>
                    </a:cubicBezTo>
                    <a:cubicBezTo>
                      <a:pt x="1577" y="27"/>
                      <a:pt x="1568" y="22"/>
                      <a:pt x="1558" y="18"/>
                    </a:cubicBezTo>
                    <a:cubicBezTo>
                      <a:pt x="1546" y="13"/>
                      <a:pt x="1535" y="9"/>
                      <a:pt x="1523" y="4"/>
                    </a:cubicBezTo>
                    <a:cubicBezTo>
                      <a:pt x="1510" y="3"/>
                      <a:pt x="1496" y="1"/>
                      <a:pt x="1483" y="0"/>
                    </a:cubicBezTo>
                    <a:cubicBezTo>
                      <a:pt x="1469" y="1"/>
                      <a:pt x="1456" y="3"/>
                      <a:pt x="1442" y="4"/>
                    </a:cubicBezTo>
                    <a:cubicBezTo>
                      <a:pt x="1430" y="9"/>
                      <a:pt x="1418" y="13"/>
                      <a:pt x="1406" y="18"/>
                    </a:cubicBezTo>
                    <a:cubicBezTo>
                      <a:pt x="1394" y="24"/>
                      <a:pt x="1383" y="29"/>
                      <a:pt x="1371" y="35"/>
                    </a:cubicBezTo>
                    <a:cubicBezTo>
                      <a:pt x="1368" y="38"/>
                      <a:pt x="1364" y="40"/>
                      <a:pt x="1361" y="43"/>
                    </a:cubicBezTo>
                    <a:cubicBezTo>
                      <a:pt x="1353" y="48"/>
                      <a:pt x="1344" y="54"/>
                      <a:pt x="1336" y="59"/>
                    </a:cubicBezTo>
                    <a:lnTo>
                      <a:pt x="1316" y="79"/>
                    </a:lnTo>
                    <a:cubicBezTo>
                      <a:pt x="1304" y="90"/>
                      <a:pt x="1291" y="101"/>
                      <a:pt x="1279" y="112"/>
                    </a:cubicBezTo>
                    <a:cubicBezTo>
                      <a:pt x="1271" y="119"/>
                      <a:pt x="1263" y="125"/>
                      <a:pt x="1255" y="132"/>
                    </a:cubicBezTo>
                    <a:cubicBezTo>
                      <a:pt x="1245" y="142"/>
                      <a:pt x="1235" y="153"/>
                      <a:pt x="1225" y="163"/>
                    </a:cubicBezTo>
                    <a:lnTo>
                      <a:pt x="1172" y="216"/>
                    </a:lnTo>
                    <a:cubicBezTo>
                      <a:pt x="1160" y="224"/>
                      <a:pt x="1149" y="232"/>
                      <a:pt x="1137" y="240"/>
                    </a:cubicBezTo>
                    <a:cubicBezTo>
                      <a:pt x="1132" y="243"/>
                      <a:pt x="1128" y="245"/>
                      <a:pt x="1123" y="248"/>
                    </a:cubicBezTo>
                    <a:cubicBezTo>
                      <a:pt x="1111" y="252"/>
                      <a:pt x="1098" y="257"/>
                      <a:pt x="1086" y="261"/>
                    </a:cubicBezTo>
                    <a:cubicBezTo>
                      <a:pt x="1075" y="266"/>
                      <a:pt x="1065" y="272"/>
                      <a:pt x="1054" y="277"/>
                    </a:cubicBezTo>
                    <a:cubicBezTo>
                      <a:pt x="1043" y="278"/>
                      <a:pt x="1032" y="280"/>
                      <a:pt x="1021" y="281"/>
                    </a:cubicBezTo>
                    <a:lnTo>
                      <a:pt x="982" y="269"/>
                    </a:lnTo>
                    <a:cubicBezTo>
                      <a:pt x="972" y="266"/>
                      <a:pt x="962" y="262"/>
                      <a:pt x="952" y="259"/>
                    </a:cubicBezTo>
                    <a:lnTo>
                      <a:pt x="919" y="238"/>
                    </a:lnTo>
                    <a:cubicBezTo>
                      <a:pt x="912" y="233"/>
                      <a:pt x="904" y="227"/>
                      <a:pt x="897" y="222"/>
                    </a:cubicBezTo>
                    <a:lnTo>
                      <a:pt x="869" y="200"/>
                    </a:lnTo>
                    <a:lnTo>
                      <a:pt x="830" y="167"/>
                    </a:lnTo>
                    <a:lnTo>
                      <a:pt x="812" y="149"/>
                    </a:lnTo>
                    <a:lnTo>
                      <a:pt x="791" y="128"/>
                    </a:lnTo>
                    <a:cubicBezTo>
                      <a:pt x="784" y="122"/>
                      <a:pt x="778" y="116"/>
                      <a:pt x="771" y="110"/>
                    </a:cubicBezTo>
                    <a:cubicBezTo>
                      <a:pt x="761" y="99"/>
                      <a:pt x="750" y="88"/>
                      <a:pt x="740" y="77"/>
                    </a:cubicBezTo>
                    <a:cubicBezTo>
                      <a:pt x="734" y="72"/>
                      <a:pt x="728" y="66"/>
                      <a:pt x="722" y="61"/>
                    </a:cubicBezTo>
                    <a:cubicBezTo>
                      <a:pt x="713" y="55"/>
                      <a:pt x="705" y="49"/>
                      <a:pt x="696" y="43"/>
                    </a:cubicBezTo>
                    <a:cubicBezTo>
                      <a:pt x="692" y="40"/>
                      <a:pt x="687" y="36"/>
                      <a:pt x="683" y="33"/>
                    </a:cubicBezTo>
                    <a:lnTo>
                      <a:pt x="647" y="18"/>
                    </a:lnTo>
                    <a:cubicBezTo>
                      <a:pt x="634" y="13"/>
                      <a:pt x="621" y="9"/>
                      <a:pt x="608" y="4"/>
                    </a:cubicBezTo>
                    <a:cubicBezTo>
                      <a:pt x="594" y="3"/>
                      <a:pt x="581" y="1"/>
                      <a:pt x="567" y="0"/>
                    </a:cubicBezTo>
                    <a:cubicBezTo>
                      <a:pt x="554" y="1"/>
                      <a:pt x="542" y="3"/>
                      <a:pt x="529" y="4"/>
                    </a:cubicBezTo>
                    <a:cubicBezTo>
                      <a:pt x="518" y="9"/>
                      <a:pt x="507" y="13"/>
                      <a:pt x="496" y="18"/>
                    </a:cubicBezTo>
                    <a:cubicBezTo>
                      <a:pt x="487" y="22"/>
                      <a:pt x="479" y="27"/>
                      <a:pt x="470" y="31"/>
                    </a:cubicBezTo>
                    <a:cubicBezTo>
                      <a:pt x="461" y="36"/>
                      <a:pt x="452" y="40"/>
                      <a:pt x="443" y="45"/>
                    </a:cubicBezTo>
                    <a:cubicBezTo>
                      <a:pt x="435" y="52"/>
                      <a:pt x="427" y="58"/>
                      <a:pt x="419" y="65"/>
                    </a:cubicBezTo>
                    <a:cubicBezTo>
                      <a:pt x="410" y="72"/>
                      <a:pt x="402" y="79"/>
                      <a:pt x="393" y="86"/>
                    </a:cubicBezTo>
                    <a:cubicBezTo>
                      <a:pt x="388" y="91"/>
                      <a:pt x="383" y="95"/>
                      <a:pt x="378" y="100"/>
                    </a:cubicBezTo>
                    <a:lnTo>
                      <a:pt x="348" y="130"/>
                    </a:lnTo>
                    <a:cubicBezTo>
                      <a:pt x="334" y="141"/>
                      <a:pt x="319" y="152"/>
                      <a:pt x="305" y="163"/>
                    </a:cubicBezTo>
                    <a:cubicBezTo>
                      <a:pt x="297" y="174"/>
                      <a:pt x="289" y="184"/>
                      <a:pt x="281" y="195"/>
                    </a:cubicBezTo>
                    <a:lnTo>
                      <a:pt x="254" y="216"/>
                    </a:lnTo>
                    <a:cubicBezTo>
                      <a:pt x="244" y="223"/>
                      <a:pt x="234" y="231"/>
                      <a:pt x="224" y="238"/>
                    </a:cubicBezTo>
                    <a:lnTo>
                      <a:pt x="203" y="244"/>
                    </a:lnTo>
                    <a:cubicBezTo>
                      <a:pt x="192" y="250"/>
                      <a:pt x="182" y="257"/>
                      <a:pt x="171" y="263"/>
                    </a:cubicBezTo>
                    <a:cubicBezTo>
                      <a:pt x="161" y="268"/>
                      <a:pt x="152" y="272"/>
                      <a:pt x="142" y="277"/>
                    </a:cubicBezTo>
                    <a:cubicBezTo>
                      <a:pt x="131" y="278"/>
                      <a:pt x="121" y="280"/>
                      <a:pt x="110" y="281"/>
                    </a:cubicBezTo>
                    <a:lnTo>
                      <a:pt x="71" y="269"/>
                    </a:lnTo>
                    <a:cubicBezTo>
                      <a:pt x="59" y="266"/>
                      <a:pt x="47" y="262"/>
                      <a:pt x="35" y="259"/>
                    </a:cubicBezTo>
                    <a:lnTo>
                      <a:pt x="8" y="238"/>
                    </a:lnTo>
                    <a:cubicBezTo>
                      <a:pt x="7" y="240"/>
                      <a:pt x="5" y="242"/>
                      <a:pt x="4" y="244"/>
                    </a:cubicBezTo>
                    <a:lnTo>
                      <a:pt x="0" y="248"/>
                    </a:lnTo>
                    <a:close/>
                  </a:path>
                </a:pathLst>
              </a:custGeom>
              <a:solidFill>
                <a:srgbClr val="000000"/>
              </a:solidFill>
              <a:ln w="15875">
                <a:solidFill>
                  <a:srgbClr val="FF0000"/>
                </a:solidFill>
                <a:round/>
                <a:headEnd/>
                <a:tailEnd/>
              </a:ln>
            </p:spPr>
            <p:txBody>
              <a:bodyPr/>
              <a:lstStyle/>
              <a:p>
                <a:endParaRPr lang="en-GB"/>
              </a:p>
            </p:txBody>
          </p:sp>
          <p:sp>
            <p:nvSpPr>
              <p:cNvPr id="1200" name="Freeform 247"/>
              <p:cNvSpPr>
                <a:spLocks/>
              </p:cNvSpPr>
              <p:nvPr/>
            </p:nvSpPr>
            <p:spPr bwMode="auto">
              <a:xfrm>
                <a:off x="2466972" y="3200400"/>
                <a:ext cx="380999" cy="325239"/>
              </a:xfrm>
              <a:custGeom>
                <a:avLst/>
                <a:gdLst>
                  <a:gd name="connsiteX0" fmla="*/ 0 w 3474"/>
                  <a:gd name="connsiteY0" fmla="*/ 248 h 293"/>
                  <a:gd name="connsiteX1" fmla="*/ 18 w 3474"/>
                  <a:gd name="connsiteY1" fmla="*/ 263 h 293"/>
                  <a:gd name="connsiteX2" fmla="*/ 28 w 3474"/>
                  <a:gd name="connsiteY2" fmla="*/ 271 h 293"/>
                  <a:gd name="connsiteX3" fmla="*/ 67 w 3474"/>
                  <a:gd name="connsiteY3" fmla="*/ 281 h 293"/>
                  <a:gd name="connsiteX4" fmla="*/ 106 w 3474"/>
                  <a:gd name="connsiteY4" fmla="*/ 293 h 293"/>
                  <a:gd name="connsiteX5" fmla="*/ 146 w 3474"/>
                  <a:gd name="connsiteY5" fmla="*/ 289 h 293"/>
                  <a:gd name="connsiteX6" fmla="*/ 187 w 3474"/>
                  <a:gd name="connsiteY6" fmla="*/ 271 h 293"/>
                  <a:gd name="connsiteX7" fmla="*/ 214 w 3474"/>
                  <a:gd name="connsiteY7" fmla="*/ 256 h 293"/>
                  <a:gd name="connsiteX8" fmla="*/ 232 w 3474"/>
                  <a:gd name="connsiteY8" fmla="*/ 250 h 293"/>
                  <a:gd name="connsiteX9" fmla="*/ 262 w 3474"/>
                  <a:gd name="connsiteY9" fmla="*/ 228 h 293"/>
                  <a:gd name="connsiteX10" fmla="*/ 289 w 3474"/>
                  <a:gd name="connsiteY10" fmla="*/ 206 h 293"/>
                  <a:gd name="connsiteX11" fmla="*/ 317 w 3474"/>
                  <a:gd name="connsiteY11" fmla="*/ 171 h 293"/>
                  <a:gd name="connsiteX12" fmla="*/ 340 w 3474"/>
                  <a:gd name="connsiteY12" fmla="*/ 153 h 293"/>
                  <a:gd name="connsiteX13" fmla="*/ 358 w 3474"/>
                  <a:gd name="connsiteY13" fmla="*/ 136 h 293"/>
                  <a:gd name="connsiteX14" fmla="*/ 401 w 3474"/>
                  <a:gd name="connsiteY14" fmla="*/ 98 h 293"/>
                  <a:gd name="connsiteX15" fmla="*/ 427 w 3474"/>
                  <a:gd name="connsiteY15" fmla="*/ 77 h 293"/>
                  <a:gd name="connsiteX16" fmla="*/ 458 w 3474"/>
                  <a:gd name="connsiteY16" fmla="*/ 53 h 293"/>
                  <a:gd name="connsiteX17" fmla="*/ 474 w 3474"/>
                  <a:gd name="connsiteY17" fmla="*/ 43 h 293"/>
                  <a:gd name="connsiteX18" fmla="*/ 500 w 3474"/>
                  <a:gd name="connsiteY18" fmla="*/ 29 h 293"/>
                  <a:gd name="connsiteX19" fmla="*/ 533 w 3474"/>
                  <a:gd name="connsiteY19" fmla="*/ 16 h 293"/>
                  <a:gd name="connsiteX20" fmla="*/ 567 w 3474"/>
                  <a:gd name="connsiteY20" fmla="*/ 12 h 293"/>
                  <a:gd name="connsiteX21" fmla="*/ 604 w 3474"/>
                  <a:gd name="connsiteY21" fmla="*/ 16 h 293"/>
                  <a:gd name="connsiteX22" fmla="*/ 643 w 3474"/>
                  <a:gd name="connsiteY22" fmla="*/ 29 h 293"/>
                  <a:gd name="connsiteX23" fmla="*/ 667 w 3474"/>
                  <a:gd name="connsiteY23" fmla="*/ 41 h 293"/>
                  <a:gd name="connsiteX24" fmla="*/ 688 w 3474"/>
                  <a:gd name="connsiteY24" fmla="*/ 55 h 293"/>
                  <a:gd name="connsiteX25" fmla="*/ 714 w 3474"/>
                  <a:gd name="connsiteY25" fmla="*/ 73 h 293"/>
                  <a:gd name="connsiteX26" fmla="*/ 747 w 3474"/>
                  <a:gd name="connsiteY26" fmla="*/ 100 h 293"/>
                  <a:gd name="connsiteX27" fmla="*/ 763 w 3474"/>
                  <a:gd name="connsiteY27" fmla="*/ 118 h 293"/>
                  <a:gd name="connsiteX28" fmla="*/ 783 w 3474"/>
                  <a:gd name="connsiteY28" fmla="*/ 136 h 293"/>
                  <a:gd name="connsiteX29" fmla="*/ 805 w 3474"/>
                  <a:gd name="connsiteY29" fmla="*/ 157 h 293"/>
                  <a:gd name="connsiteX30" fmla="*/ 834 w 3474"/>
                  <a:gd name="connsiteY30" fmla="*/ 191 h 293"/>
                  <a:gd name="connsiteX31" fmla="*/ 862 w 3474"/>
                  <a:gd name="connsiteY31" fmla="*/ 212 h 293"/>
                  <a:gd name="connsiteX32" fmla="*/ 889 w 3474"/>
                  <a:gd name="connsiteY32" fmla="*/ 234 h 293"/>
                  <a:gd name="connsiteX33" fmla="*/ 911 w 3474"/>
                  <a:gd name="connsiteY33" fmla="*/ 250 h 293"/>
                  <a:gd name="connsiteX34" fmla="*/ 944 w 3474"/>
                  <a:gd name="connsiteY34" fmla="*/ 271 h 293"/>
                  <a:gd name="connsiteX35" fmla="*/ 978 w 3474"/>
                  <a:gd name="connsiteY35" fmla="*/ 281 h 293"/>
                  <a:gd name="connsiteX36" fmla="*/ 1017 w 3474"/>
                  <a:gd name="connsiteY36" fmla="*/ 293 h 293"/>
                  <a:gd name="connsiteX37" fmla="*/ 1058 w 3474"/>
                  <a:gd name="connsiteY37" fmla="*/ 289 h 293"/>
                  <a:gd name="connsiteX38" fmla="*/ 1090 w 3474"/>
                  <a:gd name="connsiteY38" fmla="*/ 273 h 293"/>
                  <a:gd name="connsiteX39" fmla="*/ 1127 w 3474"/>
                  <a:gd name="connsiteY39" fmla="*/ 259 h 293"/>
                  <a:gd name="connsiteX40" fmla="*/ 1153 w 3474"/>
                  <a:gd name="connsiteY40" fmla="*/ 248 h 293"/>
                  <a:gd name="connsiteX41" fmla="*/ 1168 w 3474"/>
                  <a:gd name="connsiteY41" fmla="*/ 236 h 293"/>
                  <a:gd name="connsiteX42" fmla="*/ 1233 w 3474"/>
                  <a:gd name="connsiteY42" fmla="*/ 171 h 293"/>
                  <a:gd name="connsiteX43" fmla="*/ 1251 w 3474"/>
                  <a:gd name="connsiteY43" fmla="*/ 151 h 293"/>
                  <a:gd name="connsiteX44" fmla="*/ 1286 w 3474"/>
                  <a:gd name="connsiteY44" fmla="*/ 124 h 293"/>
                  <a:gd name="connsiteX45" fmla="*/ 1308 w 3474"/>
                  <a:gd name="connsiteY45" fmla="*/ 106 h 293"/>
                  <a:gd name="connsiteX46" fmla="*/ 1336 w 3474"/>
                  <a:gd name="connsiteY46" fmla="*/ 75 h 293"/>
                  <a:gd name="connsiteX47" fmla="*/ 1369 w 3474"/>
                  <a:gd name="connsiteY47" fmla="*/ 55 h 293"/>
                  <a:gd name="connsiteX48" fmla="*/ 1395 w 3474"/>
                  <a:gd name="connsiteY48" fmla="*/ 39 h 293"/>
                  <a:gd name="connsiteX49" fmla="*/ 1410 w 3474"/>
                  <a:gd name="connsiteY49" fmla="*/ 29 h 293"/>
                  <a:gd name="connsiteX50" fmla="*/ 1446 w 3474"/>
                  <a:gd name="connsiteY50" fmla="*/ 16 h 293"/>
                  <a:gd name="connsiteX51" fmla="*/ 1483 w 3474"/>
                  <a:gd name="connsiteY51" fmla="*/ 12 h 293"/>
                  <a:gd name="connsiteX52" fmla="*/ 1519 w 3474"/>
                  <a:gd name="connsiteY52" fmla="*/ 16 h 293"/>
                  <a:gd name="connsiteX53" fmla="*/ 1554 w 3474"/>
                  <a:gd name="connsiteY53" fmla="*/ 29 h 293"/>
                  <a:gd name="connsiteX54" fmla="*/ 1583 w 3474"/>
                  <a:gd name="connsiteY54" fmla="*/ 43 h 293"/>
                  <a:gd name="connsiteX55" fmla="*/ 1599 w 3474"/>
                  <a:gd name="connsiteY55" fmla="*/ 53 h 293"/>
                  <a:gd name="connsiteX56" fmla="*/ 1625 w 3474"/>
                  <a:gd name="connsiteY56" fmla="*/ 73 h 293"/>
                  <a:gd name="connsiteX57" fmla="*/ 1660 w 3474"/>
                  <a:gd name="connsiteY57" fmla="*/ 100 h 293"/>
                  <a:gd name="connsiteX58" fmla="*/ 1688 w 3474"/>
                  <a:gd name="connsiteY58" fmla="*/ 128 h 293"/>
                  <a:gd name="connsiteX59" fmla="*/ 1709 w 3474"/>
                  <a:gd name="connsiteY59" fmla="*/ 145 h 293"/>
                  <a:gd name="connsiteX60" fmla="*/ 1778 w 3474"/>
                  <a:gd name="connsiteY60" fmla="*/ 214 h 293"/>
                  <a:gd name="connsiteX61" fmla="*/ 1816 w 3474"/>
                  <a:gd name="connsiteY61" fmla="*/ 238 h 293"/>
                  <a:gd name="connsiteX62" fmla="*/ 1837 w 3474"/>
                  <a:gd name="connsiteY62" fmla="*/ 258 h 293"/>
                  <a:gd name="connsiteX63" fmla="*/ 1855 w 3474"/>
                  <a:gd name="connsiteY63" fmla="*/ 271 h 293"/>
                  <a:gd name="connsiteX64" fmla="*/ 1892 w 3474"/>
                  <a:gd name="connsiteY64" fmla="*/ 281 h 293"/>
                  <a:gd name="connsiteX65" fmla="*/ 1928 w 3474"/>
                  <a:gd name="connsiteY65" fmla="*/ 293 h 293"/>
                  <a:gd name="connsiteX66" fmla="*/ 1969 w 3474"/>
                  <a:gd name="connsiteY66" fmla="*/ 289 h 293"/>
                  <a:gd name="connsiteX67" fmla="*/ 2012 w 3474"/>
                  <a:gd name="connsiteY67" fmla="*/ 271 h 293"/>
                  <a:gd name="connsiteX68" fmla="*/ 2038 w 3474"/>
                  <a:gd name="connsiteY68" fmla="*/ 256 h 293"/>
                  <a:gd name="connsiteX69" fmla="*/ 2060 w 3474"/>
                  <a:gd name="connsiteY69" fmla="*/ 250 h 293"/>
                  <a:gd name="connsiteX70" fmla="*/ 2085 w 3474"/>
                  <a:gd name="connsiteY70" fmla="*/ 228 h 293"/>
                  <a:gd name="connsiteX71" fmla="*/ 2119 w 3474"/>
                  <a:gd name="connsiteY71" fmla="*/ 206 h 293"/>
                  <a:gd name="connsiteX72" fmla="*/ 2148 w 3474"/>
                  <a:gd name="connsiteY72" fmla="*/ 171 h 293"/>
                  <a:gd name="connsiteX73" fmla="*/ 2181 w 3474"/>
                  <a:gd name="connsiteY73" fmla="*/ 147 h 293"/>
                  <a:gd name="connsiteX74" fmla="*/ 3474 w 3474"/>
                  <a:gd name="connsiteY74" fmla="*/ 145 h 293"/>
                  <a:gd name="connsiteX75" fmla="*/ 2442 w 3474"/>
                  <a:gd name="connsiteY75" fmla="*/ 134 h 293"/>
                  <a:gd name="connsiteX76" fmla="*/ 2174 w 3474"/>
                  <a:gd name="connsiteY76" fmla="*/ 136 h 293"/>
                  <a:gd name="connsiteX77" fmla="*/ 2136 w 3474"/>
                  <a:gd name="connsiteY77" fmla="*/ 163 h 293"/>
                  <a:gd name="connsiteX78" fmla="*/ 2111 w 3474"/>
                  <a:gd name="connsiteY78" fmla="*/ 195 h 293"/>
                  <a:gd name="connsiteX79" fmla="*/ 2077 w 3474"/>
                  <a:gd name="connsiteY79" fmla="*/ 216 h 293"/>
                  <a:gd name="connsiteX80" fmla="*/ 2052 w 3474"/>
                  <a:gd name="connsiteY80" fmla="*/ 238 h 293"/>
                  <a:gd name="connsiteX81" fmla="*/ 2030 w 3474"/>
                  <a:gd name="connsiteY81" fmla="*/ 244 h 293"/>
                  <a:gd name="connsiteX82" fmla="*/ 2001 w 3474"/>
                  <a:gd name="connsiteY82" fmla="*/ 263 h 293"/>
                  <a:gd name="connsiteX83" fmla="*/ 1965 w 3474"/>
                  <a:gd name="connsiteY83" fmla="*/ 277 h 293"/>
                  <a:gd name="connsiteX84" fmla="*/ 1932 w 3474"/>
                  <a:gd name="connsiteY84" fmla="*/ 281 h 293"/>
                  <a:gd name="connsiteX85" fmla="*/ 1896 w 3474"/>
                  <a:gd name="connsiteY85" fmla="*/ 269 h 293"/>
                  <a:gd name="connsiteX86" fmla="*/ 1863 w 3474"/>
                  <a:gd name="connsiteY86" fmla="*/ 259 h 293"/>
                  <a:gd name="connsiteX87" fmla="*/ 1822 w 3474"/>
                  <a:gd name="connsiteY87" fmla="*/ 230 h 293"/>
                  <a:gd name="connsiteX88" fmla="*/ 1808 w 3474"/>
                  <a:gd name="connsiteY88" fmla="*/ 218 h 293"/>
                  <a:gd name="connsiteX89" fmla="*/ 1778 w 3474"/>
                  <a:gd name="connsiteY89" fmla="*/ 199 h 293"/>
                  <a:gd name="connsiteX90" fmla="*/ 1698 w 3474"/>
                  <a:gd name="connsiteY90" fmla="*/ 118 h 293"/>
                  <a:gd name="connsiteX91" fmla="*/ 1676 w 3474"/>
                  <a:gd name="connsiteY91" fmla="*/ 100 h 293"/>
                  <a:gd name="connsiteX92" fmla="*/ 1652 w 3474"/>
                  <a:gd name="connsiteY92" fmla="*/ 77 h 293"/>
                  <a:gd name="connsiteX93" fmla="*/ 1633 w 3474"/>
                  <a:gd name="connsiteY93" fmla="*/ 61 h 293"/>
                  <a:gd name="connsiteX94" fmla="*/ 1615 w 3474"/>
                  <a:gd name="connsiteY94" fmla="*/ 45 h 293"/>
                  <a:gd name="connsiteX95" fmla="*/ 1587 w 3474"/>
                  <a:gd name="connsiteY95" fmla="*/ 31 h 293"/>
                  <a:gd name="connsiteX96" fmla="*/ 1558 w 3474"/>
                  <a:gd name="connsiteY96" fmla="*/ 18 h 293"/>
                  <a:gd name="connsiteX97" fmla="*/ 1523 w 3474"/>
                  <a:gd name="connsiteY97" fmla="*/ 4 h 293"/>
                  <a:gd name="connsiteX98" fmla="*/ 1483 w 3474"/>
                  <a:gd name="connsiteY98" fmla="*/ 0 h 293"/>
                  <a:gd name="connsiteX99" fmla="*/ 1442 w 3474"/>
                  <a:gd name="connsiteY99" fmla="*/ 4 h 293"/>
                  <a:gd name="connsiteX100" fmla="*/ 1406 w 3474"/>
                  <a:gd name="connsiteY100" fmla="*/ 18 h 293"/>
                  <a:gd name="connsiteX101" fmla="*/ 1371 w 3474"/>
                  <a:gd name="connsiteY101" fmla="*/ 35 h 293"/>
                  <a:gd name="connsiteX102" fmla="*/ 1361 w 3474"/>
                  <a:gd name="connsiteY102" fmla="*/ 43 h 293"/>
                  <a:gd name="connsiteX103" fmla="*/ 1336 w 3474"/>
                  <a:gd name="connsiteY103" fmla="*/ 59 h 293"/>
                  <a:gd name="connsiteX104" fmla="*/ 1316 w 3474"/>
                  <a:gd name="connsiteY104" fmla="*/ 79 h 293"/>
                  <a:gd name="connsiteX105" fmla="*/ 1279 w 3474"/>
                  <a:gd name="connsiteY105" fmla="*/ 112 h 293"/>
                  <a:gd name="connsiteX106" fmla="*/ 1255 w 3474"/>
                  <a:gd name="connsiteY106" fmla="*/ 132 h 293"/>
                  <a:gd name="connsiteX107" fmla="*/ 1225 w 3474"/>
                  <a:gd name="connsiteY107" fmla="*/ 163 h 293"/>
                  <a:gd name="connsiteX108" fmla="*/ 1172 w 3474"/>
                  <a:gd name="connsiteY108" fmla="*/ 216 h 293"/>
                  <a:gd name="connsiteX109" fmla="*/ 1137 w 3474"/>
                  <a:gd name="connsiteY109" fmla="*/ 240 h 293"/>
                  <a:gd name="connsiteX110" fmla="*/ 1123 w 3474"/>
                  <a:gd name="connsiteY110" fmla="*/ 248 h 293"/>
                  <a:gd name="connsiteX111" fmla="*/ 1086 w 3474"/>
                  <a:gd name="connsiteY111" fmla="*/ 261 h 293"/>
                  <a:gd name="connsiteX112" fmla="*/ 1054 w 3474"/>
                  <a:gd name="connsiteY112" fmla="*/ 277 h 293"/>
                  <a:gd name="connsiteX113" fmla="*/ 1021 w 3474"/>
                  <a:gd name="connsiteY113" fmla="*/ 281 h 293"/>
                  <a:gd name="connsiteX114" fmla="*/ 982 w 3474"/>
                  <a:gd name="connsiteY114" fmla="*/ 269 h 293"/>
                  <a:gd name="connsiteX115" fmla="*/ 952 w 3474"/>
                  <a:gd name="connsiteY115" fmla="*/ 259 h 293"/>
                  <a:gd name="connsiteX116" fmla="*/ 919 w 3474"/>
                  <a:gd name="connsiteY116" fmla="*/ 238 h 293"/>
                  <a:gd name="connsiteX117" fmla="*/ 897 w 3474"/>
                  <a:gd name="connsiteY117" fmla="*/ 222 h 293"/>
                  <a:gd name="connsiteX118" fmla="*/ 869 w 3474"/>
                  <a:gd name="connsiteY118" fmla="*/ 200 h 293"/>
                  <a:gd name="connsiteX119" fmla="*/ 830 w 3474"/>
                  <a:gd name="connsiteY119" fmla="*/ 167 h 293"/>
                  <a:gd name="connsiteX120" fmla="*/ 812 w 3474"/>
                  <a:gd name="connsiteY120" fmla="*/ 149 h 293"/>
                  <a:gd name="connsiteX121" fmla="*/ 791 w 3474"/>
                  <a:gd name="connsiteY121" fmla="*/ 128 h 293"/>
                  <a:gd name="connsiteX122" fmla="*/ 771 w 3474"/>
                  <a:gd name="connsiteY122" fmla="*/ 110 h 293"/>
                  <a:gd name="connsiteX123" fmla="*/ 740 w 3474"/>
                  <a:gd name="connsiteY123" fmla="*/ 77 h 293"/>
                  <a:gd name="connsiteX124" fmla="*/ 722 w 3474"/>
                  <a:gd name="connsiteY124" fmla="*/ 61 h 293"/>
                  <a:gd name="connsiteX125" fmla="*/ 696 w 3474"/>
                  <a:gd name="connsiteY125" fmla="*/ 43 h 293"/>
                  <a:gd name="connsiteX126" fmla="*/ 683 w 3474"/>
                  <a:gd name="connsiteY126" fmla="*/ 33 h 293"/>
                  <a:gd name="connsiteX127" fmla="*/ 647 w 3474"/>
                  <a:gd name="connsiteY127" fmla="*/ 18 h 293"/>
                  <a:gd name="connsiteX128" fmla="*/ 608 w 3474"/>
                  <a:gd name="connsiteY128" fmla="*/ 4 h 293"/>
                  <a:gd name="connsiteX129" fmla="*/ 567 w 3474"/>
                  <a:gd name="connsiteY129" fmla="*/ 0 h 293"/>
                  <a:gd name="connsiteX130" fmla="*/ 529 w 3474"/>
                  <a:gd name="connsiteY130" fmla="*/ 4 h 293"/>
                  <a:gd name="connsiteX131" fmla="*/ 496 w 3474"/>
                  <a:gd name="connsiteY131" fmla="*/ 18 h 293"/>
                  <a:gd name="connsiteX132" fmla="*/ 470 w 3474"/>
                  <a:gd name="connsiteY132" fmla="*/ 31 h 293"/>
                  <a:gd name="connsiteX133" fmla="*/ 443 w 3474"/>
                  <a:gd name="connsiteY133" fmla="*/ 45 h 293"/>
                  <a:gd name="connsiteX134" fmla="*/ 419 w 3474"/>
                  <a:gd name="connsiteY134" fmla="*/ 65 h 293"/>
                  <a:gd name="connsiteX135" fmla="*/ 393 w 3474"/>
                  <a:gd name="connsiteY135" fmla="*/ 86 h 293"/>
                  <a:gd name="connsiteX136" fmla="*/ 378 w 3474"/>
                  <a:gd name="connsiteY136" fmla="*/ 100 h 293"/>
                  <a:gd name="connsiteX137" fmla="*/ 348 w 3474"/>
                  <a:gd name="connsiteY137" fmla="*/ 130 h 293"/>
                  <a:gd name="connsiteX138" fmla="*/ 305 w 3474"/>
                  <a:gd name="connsiteY138" fmla="*/ 163 h 293"/>
                  <a:gd name="connsiteX139" fmla="*/ 281 w 3474"/>
                  <a:gd name="connsiteY139" fmla="*/ 195 h 293"/>
                  <a:gd name="connsiteX140" fmla="*/ 254 w 3474"/>
                  <a:gd name="connsiteY140" fmla="*/ 216 h 293"/>
                  <a:gd name="connsiteX141" fmla="*/ 224 w 3474"/>
                  <a:gd name="connsiteY141" fmla="*/ 238 h 293"/>
                  <a:gd name="connsiteX142" fmla="*/ 203 w 3474"/>
                  <a:gd name="connsiteY142" fmla="*/ 244 h 293"/>
                  <a:gd name="connsiteX143" fmla="*/ 171 w 3474"/>
                  <a:gd name="connsiteY143" fmla="*/ 263 h 293"/>
                  <a:gd name="connsiteX144" fmla="*/ 142 w 3474"/>
                  <a:gd name="connsiteY144" fmla="*/ 277 h 293"/>
                  <a:gd name="connsiteX145" fmla="*/ 110 w 3474"/>
                  <a:gd name="connsiteY145" fmla="*/ 281 h 293"/>
                  <a:gd name="connsiteX146" fmla="*/ 71 w 3474"/>
                  <a:gd name="connsiteY146" fmla="*/ 269 h 293"/>
                  <a:gd name="connsiteX147" fmla="*/ 35 w 3474"/>
                  <a:gd name="connsiteY147" fmla="*/ 259 h 293"/>
                  <a:gd name="connsiteX148" fmla="*/ 8 w 3474"/>
                  <a:gd name="connsiteY148" fmla="*/ 238 h 293"/>
                  <a:gd name="connsiteX149" fmla="*/ 4 w 3474"/>
                  <a:gd name="connsiteY149" fmla="*/ 244 h 293"/>
                  <a:gd name="connsiteX150" fmla="*/ 0 w 3474"/>
                  <a:gd name="connsiteY150" fmla="*/ 248 h 293"/>
                  <a:gd name="connsiteX0" fmla="*/ 0 w 3474"/>
                  <a:gd name="connsiteY0" fmla="*/ 248 h 293"/>
                  <a:gd name="connsiteX1" fmla="*/ 18 w 3474"/>
                  <a:gd name="connsiteY1" fmla="*/ 263 h 293"/>
                  <a:gd name="connsiteX2" fmla="*/ 28 w 3474"/>
                  <a:gd name="connsiteY2" fmla="*/ 271 h 293"/>
                  <a:gd name="connsiteX3" fmla="*/ 67 w 3474"/>
                  <a:gd name="connsiteY3" fmla="*/ 281 h 293"/>
                  <a:gd name="connsiteX4" fmla="*/ 106 w 3474"/>
                  <a:gd name="connsiteY4" fmla="*/ 293 h 293"/>
                  <a:gd name="connsiteX5" fmla="*/ 146 w 3474"/>
                  <a:gd name="connsiteY5" fmla="*/ 289 h 293"/>
                  <a:gd name="connsiteX6" fmla="*/ 187 w 3474"/>
                  <a:gd name="connsiteY6" fmla="*/ 271 h 293"/>
                  <a:gd name="connsiteX7" fmla="*/ 214 w 3474"/>
                  <a:gd name="connsiteY7" fmla="*/ 256 h 293"/>
                  <a:gd name="connsiteX8" fmla="*/ 232 w 3474"/>
                  <a:gd name="connsiteY8" fmla="*/ 250 h 293"/>
                  <a:gd name="connsiteX9" fmla="*/ 262 w 3474"/>
                  <a:gd name="connsiteY9" fmla="*/ 228 h 293"/>
                  <a:gd name="connsiteX10" fmla="*/ 289 w 3474"/>
                  <a:gd name="connsiteY10" fmla="*/ 206 h 293"/>
                  <a:gd name="connsiteX11" fmla="*/ 317 w 3474"/>
                  <a:gd name="connsiteY11" fmla="*/ 171 h 293"/>
                  <a:gd name="connsiteX12" fmla="*/ 340 w 3474"/>
                  <a:gd name="connsiteY12" fmla="*/ 153 h 293"/>
                  <a:gd name="connsiteX13" fmla="*/ 358 w 3474"/>
                  <a:gd name="connsiteY13" fmla="*/ 136 h 293"/>
                  <a:gd name="connsiteX14" fmla="*/ 401 w 3474"/>
                  <a:gd name="connsiteY14" fmla="*/ 98 h 293"/>
                  <a:gd name="connsiteX15" fmla="*/ 427 w 3474"/>
                  <a:gd name="connsiteY15" fmla="*/ 77 h 293"/>
                  <a:gd name="connsiteX16" fmla="*/ 458 w 3474"/>
                  <a:gd name="connsiteY16" fmla="*/ 53 h 293"/>
                  <a:gd name="connsiteX17" fmla="*/ 474 w 3474"/>
                  <a:gd name="connsiteY17" fmla="*/ 43 h 293"/>
                  <a:gd name="connsiteX18" fmla="*/ 500 w 3474"/>
                  <a:gd name="connsiteY18" fmla="*/ 29 h 293"/>
                  <a:gd name="connsiteX19" fmla="*/ 533 w 3474"/>
                  <a:gd name="connsiteY19" fmla="*/ 16 h 293"/>
                  <a:gd name="connsiteX20" fmla="*/ 567 w 3474"/>
                  <a:gd name="connsiteY20" fmla="*/ 12 h 293"/>
                  <a:gd name="connsiteX21" fmla="*/ 604 w 3474"/>
                  <a:gd name="connsiteY21" fmla="*/ 16 h 293"/>
                  <a:gd name="connsiteX22" fmla="*/ 643 w 3474"/>
                  <a:gd name="connsiteY22" fmla="*/ 29 h 293"/>
                  <a:gd name="connsiteX23" fmla="*/ 667 w 3474"/>
                  <a:gd name="connsiteY23" fmla="*/ 41 h 293"/>
                  <a:gd name="connsiteX24" fmla="*/ 688 w 3474"/>
                  <a:gd name="connsiteY24" fmla="*/ 55 h 293"/>
                  <a:gd name="connsiteX25" fmla="*/ 714 w 3474"/>
                  <a:gd name="connsiteY25" fmla="*/ 73 h 293"/>
                  <a:gd name="connsiteX26" fmla="*/ 747 w 3474"/>
                  <a:gd name="connsiteY26" fmla="*/ 100 h 293"/>
                  <a:gd name="connsiteX27" fmla="*/ 763 w 3474"/>
                  <a:gd name="connsiteY27" fmla="*/ 118 h 293"/>
                  <a:gd name="connsiteX28" fmla="*/ 783 w 3474"/>
                  <a:gd name="connsiteY28" fmla="*/ 136 h 293"/>
                  <a:gd name="connsiteX29" fmla="*/ 805 w 3474"/>
                  <a:gd name="connsiteY29" fmla="*/ 157 h 293"/>
                  <a:gd name="connsiteX30" fmla="*/ 834 w 3474"/>
                  <a:gd name="connsiteY30" fmla="*/ 191 h 293"/>
                  <a:gd name="connsiteX31" fmla="*/ 862 w 3474"/>
                  <a:gd name="connsiteY31" fmla="*/ 212 h 293"/>
                  <a:gd name="connsiteX32" fmla="*/ 889 w 3474"/>
                  <a:gd name="connsiteY32" fmla="*/ 234 h 293"/>
                  <a:gd name="connsiteX33" fmla="*/ 911 w 3474"/>
                  <a:gd name="connsiteY33" fmla="*/ 250 h 293"/>
                  <a:gd name="connsiteX34" fmla="*/ 944 w 3474"/>
                  <a:gd name="connsiteY34" fmla="*/ 271 h 293"/>
                  <a:gd name="connsiteX35" fmla="*/ 978 w 3474"/>
                  <a:gd name="connsiteY35" fmla="*/ 281 h 293"/>
                  <a:gd name="connsiteX36" fmla="*/ 1017 w 3474"/>
                  <a:gd name="connsiteY36" fmla="*/ 293 h 293"/>
                  <a:gd name="connsiteX37" fmla="*/ 1058 w 3474"/>
                  <a:gd name="connsiteY37" fmla="*/ 289 h 293"/>
                  <a:gd name="connsiteX38" fmla="*/ 1090 w 3474"/>
                  <a:gd name="connsiteY38" fmla="*/ 273 h 293"/>
                  <a:gd name="connsiteX39" fmla="*/ 1127 w 3474"/>
                  <a:gd name="connsiteY39" fmla="*/ 259 h 293"/>
                  <a:gd name="connsiteX40" fmla="*/ 1153 w 3474"/>
                  <a:gd name="connsiteY40" fmla="*/ 248 h 293"/>
                  <a:gd name="connsiteX41" fmla="*/ 1168 w 3474"/>
                  <a:gd name="connsiteY41" fmla="*/ 236 h 293"/>
                  <a:gd name="connsiteX42" fmla="*/ 1233 w 3474"/>
                  <a:gd name="connsiteY42" fmla="*/ 171 h 293"/>
                  <a:gd name="connsiteX43" fmla="*/ 1251 w 3474"/>
                  <a:gd name="connsiteY43" fmla="*/ 151 h 293"/>
                  <a:gd name="connsiteX44" fmla="*/ 1286 w 3474"/>
                  <a:gd name="connsiteY44" fmla="*/ 124 h 293"/>
                  <a:gd name="connsiteX45" fmla="*/ 1308 w 3474"/>
                  <a:gd name="connsiteY45" fmla="*/ 106 h 293"/>
                  <a:gd name="connsiteX46" fmla="*/ 1336 w 3474"/>
                  <a:gd name="connsiteY46" fmla="*/ 75 h 293"/>
                  <a:gd name="connsiteX47" fmla="*/ 1369 w 3474"/>
                  <a:gd name="connsiteY47" fmla="*/ 55 h 293"/>
                  <a:gd name="connsiteX48" fmla="*/ 1395 w 3474"/>
                  <a:gd name="connsiteY48" fmla="*/ 39 h 293"/>
                  <a:gd name="connsiteX49" fmla="*/ 1410 w 3474"/>
                  <a:gd name="connsiteY49" fmla="*/ 29 h 293"/>
                  <a:gd name="connsiteX50" fmla="*/ 1446 w 3474"/>
                  <a:gd name="connsiteY50" fmla="*/ 16 h 293"/>
                  <a:gd name="connsiteX51" fmla="*/ 1483 w 3474"/>
                  <a:gd name="connsiteY51" fmla="*/ 12 h 293"/>
                  <a:gd name="connsiteX52" fmla="*/ 1519 w 3474"/>
                  <a:gd name="connsiteY52" fmla="*/ 16 h 293"/>
                  <a:gd name="connsiteX53" fmla="*/ 1554 w 3474"/>
                  <a:gd name="connsiteY53" fmla="*/ 29 h 293"/>
                  <a:gd name="connsiteX54" fmla="*/ 1583 w 3474"/>
                  <a:gd name="connsiteY54" fmla="*/ 43 h 293"/>
                  <a:gd name="connsiteX55" fmla="*/ 1599 w 3474"/>
                  <a:gd name="connsiteY55" fmla="*/ 53 h 293"/>
                  <a:gd name="connsiteX56" fmla="*/ 1625 w 3474"/>
                  <a:gd name="connsiteY56" fmla="*/ 73 h 293"/>
                  <a:gd name="connsiteX57" fmla="*/ 1660 w 3474"/>
                  <a:gd name="connsiteY57" fmla="*/ 100 h 293"/>
                  <a:gd name="connsiteX58" fmla="*/ 1688 w 3474"/>
                  <a:gd name="connsiteY58" fmla="*/ 128 h 293"/>
                  <a:gd name="connsiteX59" fmla="*/ 1709 w 3474"/>
                  <a:gd name="connsiteY59" fmla="*/ 145 h 293"/>
                  <a:gd name="connsiteX60" fmla="*/ 1778 w 3474"/>
                  <a:gd name="connsiteY60" fmla="*/ 214 h 293"/>
                  <a:gd name="connsiteX61" fmla="*/ 1816 w 3474"/>
                  <a:gd name="connsiteY61" fmla="*/ 238 h 293"/>
                  <a:gd name="connsiteX62" fmla="*/ 1837 w 3474"/>
                  <a:gd name="connsiteY62" fmla="*/ 258 h 293"/>
                  <a:gd name="connsiteX63" fmla="*/ 1855 w 3474"/>
                  <a:gd name="connsiteY63" fmla="*/ 271 h 293"/>
                  <a:gd name="connsiteX64" fmla="*/ 1892 w 3474"/>
                  <a:gd name="connsiteY64" fmla="*/ 281 h 293"/>
                  <a:gd name="connsiteX65" fmla="*/ 1928 w 3474"/>
                  <a:gd name="connsiteY65" fmla="*/ 293 h 293"/>
                  <a:gd name="connsiteX66" fmla="*/ 1969 w 3474"/>
                  <a:gd name="connsiteY66" fmla="*/ 289 h 293"/>
                  <a:gd name="connsiteX67" fmla="*/ 2012 w 3474"/>
                  <a:gd name="connsiteY67" fmla="*/ 271 h 293"/>
                  <a:gd name="connsiteX68" fmla="*/ 2038 w 3474"/>
                  <a:gd name="connsiteY68" fmla="*/ 256 h 293"/>
                  <a:gd name="connsiteX69" fmla="*/ 2060 w 3474"/>
                  <a:gd name="connsiteY69" fmla="*/ 250 h 293"/>
                  <a:gd name="connsiteX70" fmla="*/ 2085 w 3474"/>
                  <a:gd name="connsiteY70" fmla="*/ 228 h 293"/>
                  <a:gd name="connsiteX71" fmla="*/ 2119 w 3474"/>
                  <a:gd name="connsiteY71" fmla="*/ 206 h 293"/>
                  <a:gd name="connsiteX72" fmla="*/ 2148 w 3474"/>
                  <a:gd name="connsiteY72" fmla="*/ 171 h 293"/>
                  <a:gd name="connsiteX73" fmla="*/ 2181 w 3474"/>
                  <a:gd name="connsiteY73" fmla="*/ 147 h 293"/>
                  <a:gd name="connsiteX74" fmla="*/ 3474 w 3474"/>
                  <a:gd name="connsiteY74" fmla="*/ 145 h 293"/>
                  <a:gd name="connsiteX75" fmla="*/ 2442 w 3474"/>
                  <a:gd name="connsiteY75" fmla="*/ 134 h 293"/>
                  <a:gd name="connsiteX76" fmla="*/ 2174 w 3474"/>
                  <a:gd name="connsiteY76" fmla="*/ 136 h 293"/>
                  <a:gd name="connsiteX77" fmla="*/ 2136 w 3474"/>
                  <a:gd name="connsiteY77" fmla="*/ 163 h 293"/>
                  <a:gd name="connsiteX78" fmla="*/ 2111 w 3474"/>
                  <a:gd name="connsiteY78" fmla="*/ 195 h 293"/>
                  <a:gd name="connsiteX79" fmla="*/ 2077 w 3474"/>
                  <a:gd name="connsiteY79" fmla="*/ 216 h 293"/>
                  <a:gd name="connsiteX80" fmla="*/ 2052 w 3474"/>
                  <a:gd name="connsiteY80" fmla="*/ 238 h 293"/>
                  <a:gd name="connsiteX81" fmla="*/ 2030 w 3474"/>
                  <a:gd name="connsiteY81" fmla="*/ 244 h 293"/>
                  <a:gd name="connsiteX82" fmla="*/ 2001 w 3474"/>
                  <a:gd name="connsiteY82" fmla="*/ 263 h 293"/>
                  <a:gd name="connsiteX83" fmla="*/ 1965 w 3474"/>
                  <a:gd name="connsiteY83" fmla="*/ 277 h 293"/>
                  <a:gd name="connsiteX84" fmla="*/ 1932 w 3474"/>
                  <a:gd name="connsiteY84" fmla="*/ 281 h 293"/>
                  <a:gd name="connsiteX85" fmla="*/ 1896 w 3474"/>
                  <a:gd name="connsiteY85" fmla="*/ 269 h 293"/>
                  <a:gd name="connsiteX86" fmla="*/ 1863 w 3474"/>
                  <a:gd name="connsiteY86" fmla="*/ 259 h 293"/>
                  <a:gd name="connsiteX87" fmla="*/ 1822 w 3474"/>
                  <a:gd name="connsiteY87" fmla="*/ 230 h 293"/>
                  <a:gd name="connsiteX88" fmla="*/ 1808 w 3474"/>
                  <a:gd name="connsiteY88" fmla="*/ 218 h 293"/>
                  <a:gd name="connsiteX89" fmla="*/ 1778 w 3474"/>
                  <a:gd name="connsiteY89" fmla="*/ 199 h 293"/>
                  <a:gd name="connsiteX90" fmla="*/ 1698 w 3474"/>
                  <a:gd name="connsiteY90" fmla="*/ 118 h 293"/>
                  <a:gd name="connsiteX91" fmla="*/ 1676 w 3474"/>
                  <a:gd name="connsiteY91" fmla="*/ 100 h 293"/>
                  <a:gd name="connsiteX92" fmla="*/ 1652 w 3474"/>
                  <a:gd name="connsiteY92" fmla="*/ 77 h 293"/>
                  <a:gd name="connsiteX93" fmla="*/ 1633 w 3474"/>
                  <a:gd name="connsiteY93" fmla="*/ 61 h 293"/>
                  <a:gd name="connsiteX94" fmla="*/ 1615 w 3474"/>
                  <a:gd name="connsiteY94" fmla="*/ 45 h 293"/>
                  <a:gd name="connsiteX95" fmla="*/ 1587 w 3474"/>
                  <a:gd name="connsiteY95" fmla="*/ 31 h 293"/>
                  <a:gd name="connsiteX96" fmla="*/ 1558 w 3474"/>
                  <a:gd name="connsiteY96" fmla="*/ 18 h 293"/>
                  <a:gd name="connsiteX97" fmla="*/ 1523 w 3474"/>
                  <a:gd name="connsiteY97" fmla="*/ 4 h 293"/>
                  <a:gd name="connsiteX98" fmla="*/ 1483 w 3474"/>
                  <a:gd name="connsiteY98" fmla="*/ 0 h 293"/>
                  <a:gd name="connsiteX99" fmla="*/ 1442 w 3474"/>
                  <a:gd name="connsiteY99" fmla="*/ 4 h 293"/>
                  <a:gd name="connsiteX100" fmla="*/ 1406 w 3474"/>
                  <a:gd name="connsiteY100" fmla="*/ 18 h 293"/>
                  <a:gd name="connsiteX101" fmla="*/ 1371 w 3474"/>
                  <a:gd name="connsiteY101" fmla="*/ 35 h 293"/>
                  <a:gd name="connsiteX102" fmla="*/ 1361 w 3474"/>
                  <a:gd name="connsiteY102" fmla="*/ 43 h 293"/>
                  <a:gd name="connsiteX103" fmla="*/ 1336 w 3474"/>
                  <a:gd name="connsiteY103" fmla="*/ 59 h 293"/>
                  <a:gd name="connsiteX104" fmla="*/ 1316 w 3474"/>
                  <a:gd name="connsiteY104" fmla="*/ 79 h 293"/>
                  <a:gd name="connsiteX105" fmla="*/ 1279 w 3474"/>
                  <a:gd name="connsiteY105" fmla="*/ 112 h 293"/>
                  <a:gd name="connsiteX106" fmla="*/ 1255 w 3474"/>
                  <a:gd name="connsiteY106" fmla="*/ 132 h 293"/>
                  <a:gd name="connsiteX107" fmla="*/ 1225 w 3474"/>
                  <a:gd name="connsiteY107" fmla="*/ 163 h 293"/>
                  <a:gd name="connsiteX108" fmla="*/ 1172 w 3474"/>
                  <a:gd name="connsiteY108" fmla="*/ 216 h 293"/>
                  <a:gd name="connsiteX109" fmla="*/ 1137 w 3474"/>
                  <a:gd name="connsiteY109" fmla="*/ 240 h 293"/>
                  <a:gd name="connsiteX110" fmla="*/ 1123 w 3474"/>
                  <a:gd name="connsiteY110" fmla="*/ 248 h 293"/>
                  <a:gd name="connsiteX111" fmla="*/ 1086 w 3474"/>
                  <a:gd name="connsiteY111" fmla="*/ 261 h 293"/>
                  <a:gd name="connsiteX112" fmla="*/ 1054 w 3474"/>
                  <a:gd name="connsiteY112" fmla="*/ 277 h 293"/>
                  <a:gd name="connsiteX113" fmla="*/ 1021 w 3474"/>
                  <a:gd name="connsiteY113" fmla="*/ 281 h 293"/>
                  <a:gd name="connsiteX114" fmla="*/ 982 w 3474"/>
                  <a:gd name="connsiteY114" fmla="*/ 269 h 293"/>
                  <a:gd name="connsiteX115" fmla="*/ 952 w 3474"/>
                  <a:gd name="connsiteY115" fmla="*/ 259 h 293"/>
                  <a:gd name="connsiteX116" fmla="*/ 919 w 3474"/>
                  <a:gd name="connsiteY116" fmla="*/ 238 h 293"/>
                  <a:gd name="connsiteX117" fmla="*/ 897 w 3474"/>
                  <a:gd name="connsiteY117" fmla="*/ 222 h 293"/>
                  <a:gd name="connsiteX118" fmla="*/ 869 w 3474"/>
                  <a:gd name="connsiteY118" fmla="*/ 200 h 293"/>
                  <a:gd name="connsiteX119" fmla="*/ 830 w 3474"/>
                  <a:gd name="connsiteY119" fmla="*/ 167 h 293"/>
                  <a:gd name="connsiteX120" fmla="*/ 812 w 3474"/>
                  <a:gd name="connsiteY120" fmla="*/ 149 h 293"/>
                  <a:gd name="connsiteX121" fmla="*/ 791 w 3474"/>
                  <a:gd name="connsiteY121" fmla="*/ 128 h 293"/>
                  <a:gd name="connsiteX122" fmla="*/ 771 w 3474"/>
                  <a:gd name="connsiteY122" fmla="*/ 110 h 293"/>
                  <a:gd name="connsiteX123" fmla="*/ 740 w 3474"/>
                  <a:gd name="connsiteY123" fmla="*/ 77 h 293"/>
                  <a:gd name="connsiteX124" fmla="*/ 722 w 3474"/>
                  <a:gd name="connsiteY124" fmla="*/ 61 h 293"/>
                  <a:gd name="connsiteX125" fmla="*/ 696 w 3474"/>
                  <a:gd name="connsiteY125" fmla="*/ 43 h 293"/>
                  <a:gd name="connsiteX126" fmla="*/ 683 w 3474"/>
                  <a:gd name="connsiteY126" fmla="*/ 33 h 293"/>
                  <a:gd name="connsiteX127" fmla="*/ 647 w 3474"/>
                  <a:gd name="connsiteY127" fmla="*/ 18 h 293"/>
                  <a:gd name="connsiteX128" fmla="*/ 608 w 3474"/>
                  <a:gd name="connsiteY128" fmla="*/ 4 h 293"/>
                  <a:gd name="connsiteX129" fmla="*/ 567 w 3474"/>
                  <a:gd name="connsiteY129" fmla="*/ 0 h 293"/>
                  <a:gd name="connsiteX130" fmla="*/ 529 w 3474"/>
                  <a:gd name="connsiteY130" fmla="*/ 4 h 293"/>
                  <a:gd name="connsiteX131" fmla="*/ 496 w 3474"/>
                  <a:gd name="connsiteY131" fmla="*/ 18 h 293"/>
                  <a:gd name="connsiteX132" fmla="*/ 470 w 3474"/>
                  <a:gd name="connsiteY132" fmla="*/ 31 h 293"/>
                  <a:gd name="connsiteX133" fmla="*/ 443 w 3474"/>
                  <a:gd name="connsiteY133" fmla="*/ 45 h 293"/>
                  <a:gd name="connsiteX134" fmla="*/ 419 w 3474"/>
                  <a:gd name="connsiteY134" fmla="*/ 65 h 293"/>
                  <a:gd name="connsiteX135" fmla="*/ 393 w 3474"/>
                  <a:gd name="connsiteY135" fmla="*/ 86 h 293"/>
                  <a:gd name="connsiteX136" fmla="*/ 378 w 3474"/>
                  <a:gd name="connsiteY136" fmla="*/ 100 h 293"/>
                  <a:gd name="connsiteX137" fmla="*/ 348 w 3474"/>
                  <a:gd name="connsiteY137" fmla="*/ 130 h 293"/>
                  <a:gd name="connsiteX138" fmla="*/ 305 w 3474"/>
                  <a:gd name="connsiteY138" fmla="*/ 163 h 293"/>
                  <a:gd name="connsiteX139" fmla="*/ 281 w 3474"/>
                  <a:gd name="connsiteY139" fmla="*/ 195 h 293"/>
                  <a:gd name="connsiteX140" fmla="*/ 254 w 3474"/>
                  <a:gd name="connsiteY140" fmla="*/ 216 h 293"/>
                  <a:gd name="connsiteX141" fmla="*/ 224 w 3474"/>
                  <a:gd name="connsiteY141" fmla="*/ 238 h 293"/>
                  <a:gd name="connsiteX142" fmla="*/ 203 w 3474"/>
                  <a:gd name="connsiteY142" fmla="*/ 244 h 293"/>
                  <a:gd name="connsiteX143" fmla="*/ 171 w 3474"/>
                  <a:gd name="connsiteY143" fmla="*/ 263 h 293"/>
                  <a:gd name="connsiteX144" fmla="*/ 142 w 3474"/>
                  <a:gd name="connsiteY144" fmla="*/ 277 h 293"/>
                  <a:gd name="connsiteX145" fmla="*/ 110 w 3474"/>
                  <a:gd name="connsiteY145" fmla="*/ 281 h 293"/>
                  <a:gd name="connsiteX146" fmla="*/ 71 w 3474"/>
                  <a:gd name="connsiteY146" fmla="*/ 269 h 293"/>
                  <a:gd name="connsiteX147" fmla="*/ 35 w 3474"/>
                  <a:gd name="connsiteY147" fmla="*/ 259 h 293"/>
                  <a:gd name="connsiteX148" fmla="*/ 8 w 3474"/>
                  <a:gd name="connsiteY148" fmla="*/ 238 h 293"/>
                  <a:gd name="connsiteX149" fmla="*/ 4 w 3474"/>
                  <a:gd name="connsiteY149" fmla="*/ 244 h 293"/>
                  <a:gd name="connsiteX150" fmla="*/ 0 w 3474"/>
                  <a:gd name="connsiteY150" fmla="*/ 248 h 293"/>
                  <a:gd name="connsiteX0" fmla="*/ 0 w 2442"/>
                  <a:gd name="connsiteY0" fmla="*/ 248 h 293"/>
                  <a:gd name="connsiteX1" fmla="*/ 18 w 2442"/>
                  <a:gd name="connsiteY1" fmla="*/ 263 h 293"/>
                  <a:gd name="connsiteX2" fmla="*/ 28 w 2442"/>
                  <a:gd name="connsiteY2" fmla="*/ 271 h 293"/>
                  <a:gd name="connsiteX3" fmla="*/ 67 w 2442"/>
                  <a:gd name="connsiteY3" fmla="*/ 281 h 293"/>
                  <a:gd name="connsiteX4" fmla="*/ 106 w 2442"/>
                  <a:gd name="connsiteY4" fmla="*/ 293 h 293"/>
                  <a:gd name="connsiteX5" fmla="*/ 146 w 2442"/>
                  <a:gd name="connsiteY5" fmla="*/ 289 h 293"/>
                  <a:gd name="connsiteX6" fmla="*/ 187 w 2442"/>
                  <a:gd name="connsiteY6" fmla="*/ 271 h 293"/>
                  <a:gd name="connsiteX7" fmla="*/ 214 w 2442"/>
                  <a:gd name="connsiteY7" fmla="*/ 256 h 293"/>
                  <a:gd name="connsiteX8" fmla="*/ 232 w 2442"/>
                  <a:gd name="connsiteY8" fmla="*/ 250 h 293"/>
                  <a:gd name="connsiteX9" fmla="*/ 262 w 2442"/>
                  <a:gd name="connsiteY9" fmla="*/ 228 h 293"/>
                  <a:gd name="connsiteX10" fmla="*/ 289 w 2442"/>
                  <a:gd name="connsiteY10" fmla="*/ 206 h 293"/>
                  <a:gd name="connsiteX11" fmla="*/ 317 w 2442"/>
                  <a:gd name="connsiteY11" fmla="*/ 171 h 293"/>
                  <a:gd name="connsiteX12" fmla="*/ 340 w 2442"/>
                  <a:gd name="connsiteY12" fmla="*/ 153 h 293"/>
                  <a:gd name="connsiteX13" fmla="*/ 358 w 2442"/>
                  <a:gd name="connsiteY13" fmla="*/ 136 h 293"/>
                  <a:gd name="connsiteX14" fmla="*/ 401 w 2442"/>
                  <a:gd name="connsiteY14" fmla="*/ 98 h 293"/>
                  <a:gd name="connsiteX15" fmla="*/ 427 w 2442"/>
                  <a:gd name="connsiteY15" fmla="*/ 77 h 293"/>
                  <a:gd name="connsiteX16" fmla="*/ 458 w 2442"/>
                  <a:gd name="connsiteY16" fmla="*/ 53 h 293"/>
                  <a:gd name="connsiteX17" fmla="*/ 474 w 2442"/>
                  <a:gd name="connsiteY17" fmla="*/ 43 h 293"/>
                  <a:gd name="connsiteX18" fmla="*/ 500 w 2442"/>
                  <a:gd name="connsiteY18" fmla="*/ 29 h 293"/>
                  <a:gd name="connsiteX19" fmla="*/ 533 w 2442"/>
                  <a:gd name="connsiteY19" fmla="*/ 16 h 293"/>
                  <a:gd name="connsiteX20" fmla="*/ 567 w 2442"/>
                  <a:gd name="connsiteY20" fmla="*/ 12 h 293"/>
                  <a:gd name="connsiteX21" fmla="*/ 604 w 2442"/>
                  <a:gd name="connsiteY21" fmla="*/ 16 h 293"/>
                  <a:gd name="connsiteX22" fmla="*/ 643 w 2442"/>
                  <a:gd name="connsiteY22" fmla="*/ 29 h 293"/>
                  <a:gd name="connsiteX23" fmla="*/ 667 w 2442"/>
                  <a:gd name="connsiteY23" fmla="*/ 41 h 293"/>
                  <a:gd name="connsiteX24" fmla="*/ 688 w 2442"/>
                  <a:gd name="connsiteY24" fmla="*/ 55 h 293"/>
                  <a:gd name="connsiteX25" fmla="*/ 714 w 2442"/>
                  <a:gd name="connsiteY25" fmla="*/ 73 h 293"/>
                  <a:gd name="connsiteX26" fmla="*/ 747 w 2442"/>
                  <a:gd name="connsiteY26" fmla="*/ 100 h 293"/>
                  <a:gd name="connsiteX27" fmla="*/ 763 w 2442"/>
                  <a:gd name="connsiteY27" fmla="*/ 118 h 293"/>
                  <a:gd name="connsiteX28" fmla="*/ 783 w 2442"/>
                  <a:gd name="connsiteY28" fmla="*/ 136 h 293"/>
                  <a:gd name="connsiteX29" fmla="*/ 805 w 2442"/>
                  <a:gd name="connsiteY29" fmla="*/ 157 h 293"/>
                  <a:gd name="connsiteX30" fmla="*/ 834 w 2442"/>
                  <a:gd name="connsiteY30" fmla="*/ 191 h 293"/>
                  <a:gd name="connsiteX31" fmla="*/ 862 w 2442"/>
                  <a:gd name="connsiteY31" fmla="*/ 212 h 293"/>
                  <a:gd name="connsiteX32" fmla="*/ 889 w 2442"/>
                  <a:gd name="connsiteY32" fmla="*/ 234 h 293"/>
                  <a:gd name="connsiteX33" fmla="*/ 911 w 2442"/>
                  <a:gd name="connsiteY33" fmla="*/ 250 h 293"/>
                  <a:gd name="connsiteX34" fmla="*/ 944 w 2442"/>
                  <a:gd name="connsiteY34" fmla="*/ 271 h 293"/>
                  <a:gd name="connsiteX35" fmla="*/ 978 w 2442"/>
                  <a:gd name="connsiteY35" fmla="*/ 281 h 293"/>
                  <a:gd name="connsiteX36" fmla="*/ 1017 w 2442"/>
                  <a:gd name="connsiteY36" fmla="*/ 293 h 293"/>
                  <a:gd name="connsiteX37" fmla="*/ 1058 w 2442"/>
                  <a:gd name="connsiteY37" fmla="*/ 289 h 293"/>
                  <a:gd name="connsiteX38" fmla="*/ 1090 w 2442"/>
                  <a:gd name="connsiteY38" fmla="*/ 273 h 293"/>
                  <a:gd name="connsiteX39" fmla="*/ 1127 w 2442"/>
                  <a:gd name="connsiteY39" fmla="*/ 259 h 293"/>
                  <a:gd name="connsiteX40" fmla="*/ 1153 w 2442"/>
                  <a:gd name="connsiteY40" fmla="*/ 248 h 293"/>
                  <a:gd name="connsiteX41" fmla="*/ 1168 w 2442"/>
                  <a:gd name="connsiteY41" fmla="*/ 236 h 293"/>
                  <a:gd name="connsiteX42" fmla="*/ 1233 w 2442"/>
                  <a:gd name="connsiteY42" fmla="*/ 171 h 293"/>
                  <a:gd name="connsiteX43" fmla="*/ 1251 w 2442"/>
                  <a:gd name="connsiteY43" fmla="*/ 151 h 293"/>
                  <a:gd name="connsiteX44" fmla="*/ 1286 w 2442"/>
                  <a:gd name="connsiteY44" fmla="*/ 124 h 293"/>
                  <a:gd name="connsiteX45" fmla="*/ 1308 w 2442"/>
                  <a:gd name="connsiteY45" fmla="*/ 106 h 293"/>
                  <a:gd name="connsiteX46" fmla="*/ 1336 w 2442"/>
                  <a:gd name="connsiteY46" fmla="*/ 75 h 293"/>
                  <a:gd name="connsiteX47" fmla="*/ 1369 w 2442"/>
                  <a:gd name="connsiteY47" fmla="*/ 55 h 293"/>
                  <a:gd name="connsiteX48" fmla="*/ 1395 w 2442"/>
                  <a:gd name="connsiteY48" fmla="*/ 39 h 293"/>
                  <a:gd name="connsiteX49" fmla="*/ 1410 w 2442"/>
                  <a:gd name="connsiteY49" fmla="*/ 29 h 293"/>
                  <a:gd name="connsiteX50" fmla="*/ 1446 w 2442"/>
                  <a:gd name="connsiteY50" fmla="*/ 16 h 293"/>
                  <a:gd name="connsiteX51" fmla="*/ 1483 w 2442"/>
                  <a:gd name="connsiteY51" fmla="*/ 12 h 293"/>
                  <a:gd name="connsiteX52" fmla="*/ 1519 w 2442"/>
                  <a:gd name="connsiteY52" fmla="*/ 16 h 293"/>
                  <a:gd name="connsiteX53" fmla="*/ 1554 w 2442"/>
                  <a:gd name="connsiteY53" fmla="*/ 29 h 293"/>
                  <a:gd name="connsiteX54" fmla="*/ 1583 w 2442"/>
                  <a:gd name="connsiteY54" fmla="*/ 43 h 293"/>
                  <a:gd name="connsiteX55" fmla="*/ 1599 w 2442"/>
                  <a:gd name="connsiteY55" fmla="*/ 53 h 293"/>
                  <a:gd name="connsiteX56" fmla="*/ 1625 w 2442"/>
                  <a:gd name="connsiteY56" fmla="*/ 73 h 293"/>
                  <a:gd name="connsiteX57" fmla="*/ 1660 w 2442"/>
                  <a:gd name="connsiteY57" fmla="*/ 100 h 293"/>
                  <a:gd name="connsiteX58" fmla="*/ 1688 w 2442"/>
                  <a:gd name="connsiteY58" fmla="*/ 128 h 293"/>
                  <a:gd name="connsiteX59" fmla="*/ 1709 w 2442"/>
                  <a:gd name="connsiteY59" fmla="*/ 145 h 293"/>
                  <a:gd name="connsiteX60" fmla="*/ 1778 w 2442"/>
                  <a:gd name="connsiteY60" fmla="*/ 214 h 293"/>
                  <a:gd name="connsiteX61" fmla="*/ 1816 w 2442"/>
                  <a:gd name="connsiteY61" fmla="*/ 238 h 293"/>
                  <a:gd name="connsiteX62" fmla="*/ 1837 w 2442"/>
                  <a:gd name="connsiteY62" fmla="*/ 258 h 293"/>
                  <a:gd name="connsiteX63" fmla="*/ 1855 w 2442"/>
                  <a:gd name="connsiteY63" fmla="*/ 271 h 293"/>
                  <a:gd name="connsiteX64" fmla="*/ 1892 w 2442"/>
                  <a:gd name="connsiteY64" fmla="*/ 281 h 293"/>
                  <a:gd name="connsiteX65" fmla="*/ 1928 w 2442"/>
                  <a:gd name="connsiteY65" fmla="*/ 293 h 293"/>
                  <a:gd name="connsiteX66" fmla="*/ 1969 w 2442"/>
                  <a:gd name="connsiteY66" fmla="*/ 289 h 293"/>
                  <a:gd name="connsiteX67" fmla="*/ 2012 w 2442"/>
                  <a:gd name="connsiteY67" fmla="*/ 271 h 293"/>
                  <a:gd name="connsiteX68" fmla="*/ 2038 w 2442"/>
                  <a:gd name="connsiteY68" fmla="*/ 256 h 293"/>
                  <a:gd name="connsiteX69" fmla="*/ 2060 w 2442"/>
                  <a:gd name="connsiteY69" fmla="*/ 250 h 293"/>
                  <a:gd name="connsiteX70" fmla="*/ 2085 w 2442"/>
                  <a:gd name="connsiteY70" fmla="*/ 228 h 293"/>
                  <a:gd name="connsiteX71" fmla="*/ 2119 w 2442"/>
                  <a:gd name="connsiteY71" fmla="*/ 206 h 293"/>
                  <a:gd name="connsiteX72" fmla="*/ 2148 w 2442"/>
                  <a:gd name="connsiteY72" fmla="*/ 171 h 293"/>
                  <a:gd name="connsiteX73" fmla="*/ 2181 w 2442"/>
                  <a:gd name="connsiteY73" fmla="*/ 147 h 293"/>
                  <a:gd name="connsiteX74" fmla="*/ 2442 w 2442"/>
                  <a:gd name="connsiteY74" fmla="*/ 134 h 293"/>
                  <a:gd name="connsiteX75" fmla="*/ 2174 w 2442"/>
                  <a:gd name="connsiteY75" fmla="*/ 136 h 293"/>
                  <a:gd name="connsiteX76" fmla="*/ 2136 w 2442"/>
                  <a:gd name="connsiteY76" fmla="*/ 163 h 293"/>
                  <a:gd name="connsiteX77" fmla="*/ 2111 w 2442"/>
                  <a:gd name="connsiteY77" fmla="*/ 195 h 293"/>
                  <a:gd name="connsiteX78" fmla="*/ 2077 w 2442"/>
                  <a:gd name="connsiteY78" fmla="*/ 216 h 293"/>
                  <a:gd name="connsiteX79" fmla="*/ 2052 w 2442"/>
                  <a:gd name="connsiteY79" fmla="*/ 238 h 293"/>
                  <a:gd name="connsiteX80" fmla="*/ 2030 w 2442"/>
                  <a:gd name="connsiteY80" fmla="*/ 244 h 293"/>
                  <a:gd name="connsiteX81" fmla="*/ 2001 w 2442"/>
                  <a:gd name="connsiteY81" fmla="*/ 263 h 293"/>
                  <a:gd name="connsiteX82" fmla="*/ 1965 w 2442"/>
                  <a:gd name="connsiteY82" fmla="*/ 277 h 293"/>
                  <a:gd name="connsiteX83" fmla="*/ 1932 w 2442"/>
                  <a:gd name="connsiteY83" fmla="*/ 281 h 293"/>
                  <a:gd name="connsiteX84" fmla="*/ 1896 w 2442"/>
                  <a:gd name="connsiteY84" fmla="*/ 269 h 293"/>
                  <a:gd name="connsiteX85" fmla="*/ 1863 w 2442"/>
                  <a:gd name="connsiteY85" fmla="*/ 259 h 293"/>
                  <a:gd name="connsiteX86" fmla="*/ 1822 w 2442"/>
                  <a:gd name="connsiteY86" fmla="*/ 230 h 293"/>
                  <a:gd name="connsiteX87" fmla="*/ 1808 w 2442"/>
                  <a:gd name="connsiteY87" fmla="*/ 218 h 293"/>
                  <a:gd name="connsiteX88" fmla="*/ 1778 w 2442"/>
                  <a:gd name="connsiteY88" fmla="*/ 199 h 293"/>
                  <a:gd name="connsiteX89" fmla="*/ 1698 w 2442"/>
                  <a:gd name="connsiteY89" fmla="*/ 118 h 293"/>
                  <a:gd name="connsiteX90" fmla="*/ 1676 w 2442"/>
                  <a:gd name="connsiteY90" fmla="*/ 100 h 293"/>
                  <a:gd name="connsiteX91" fmla="*/ 1652 w 2442"/>
                  <a:gd name="connsiteY91" fmla="*/ 77 h 293"/>
                  <a:gd name="connsiteX92" fmla="*/ 1633 w 2442"/>
                  <a:gd name="connsiteY92" fmla="*/ 61 h 293"/>
                  <a:gd name="connsiteX93" fmla="*/ 1615 w 2442"/>
                  <a:gd name="connsiteY93" fmla="*/ 45 h 293"/>
                  <a:gd name="connsiteX94" fmla="*/ 1587 w 2442"/>
                  <a:gd name="connsiteY94" fmla="*/ 31 h 293"/>
                  <a:gd name="connsiteX95" fmla="*/ 1558 w 2442"/>
                  <a:gd name="connsiteY95" fmla="*/ 18 h 293"/>
                  <a:gd name="connsiteX96" fmla="*/ 1523 w 2442"/>
                  <a:gd name="connsiteY96" fmla="*/ 4 h 293"/>
                  <a:gd name="connsiteX97" fmla="*/ 1483 w 2442"/>
                  <a:gd name="connsiteY97" fmla="*/ 0 h 293"/>
                  <a:gd name="connsiteX98" fmla="*/ 1442 w 2442"/>
                  <a:gd name="connsiteY98" fmla="*/ 4 h 293"/>
                  <a:gd name="connsiteX99" fmla="*/ 1406 w 2442"/>
                  <a:gd name="connsiteY99" fmla="*/ 18 h 293"/>
                  <a:gd name="connsiteX100" fmla="*/ 1371 w 2442"/>
                  <a:gd name="connsiteY100" fmla="*/ 35 h 293"/>
                  <a:gd name="connsiteX101" fmla="*/ 1361 w 2442"/>
                  <a:gd name="connsiteY101" fmla="*/ 43 h 293"/>
                  <a:gd name="connsiteX102" fmla="*/ 1336 w 2442"/>
                  <a:gd name="connsiteY102" fmla="*/ 59 h 293"/>
                  <a:gd name="connsiteX103" fmla="*/ 1316 w 2442"/>
                  <a:gd name="connsiteY103" fmla="*/ 79 h 293"/>
                  <a:gd name="connsiteX104" fmla="*/ 1279 w 2442"/>
                  <a:gd name="connsiteY104" fmla="*/ 112 h 293"/>
                  <a:gd name="connsiteX105" fmla="*/ 1255 w 2442"/>
                  <a:gd name="connsiteY105" fmla="*/ 132 h 293"/>
                  <a:gd name="connsiteX106" fmla="*/ 1225 w 2442"/>
                  <a:gd name="connsiteY106" fmla="*/ 163 h 293"/>
                  <a:gd name="connsiteX107" fmla="*/ 1172 w 2442"/>
                  <a:gd name="connsiteY107" fmla="*/ 216 h 293"/>
                  <a:gd name="connsiteX108" fmla="*/ 1137 w 2442"/>
                  <a:gd name="connsiteY108" fmla="*/ 240 h 293"/>
                  <a:gd name="connsiteX109" fmla="*/ 1123 w 2442"/>
                  <a:gd name="connsiteY109" fmla="*/ 248 h 293"/>
                  <a:gd name="connsiteX110" fmla="*/ 1086 w 2442"/>
                  <a:gd name="connsiteY110" fmla="*/ 261 h 293"/>
                  <a:gd name="connsiteX111" fmla="*/ 1054 w 2442"/>
                  <a:gd name="connsiteY111" fmla="*/ 277 h 293"/>
                  <a:gd name="connsiteX112" fmla="*/ 1021 w 2442"/>
                  <a:gd name="connsiteY112" fmla="*/ 281 h 293"/>
                  <a:gd name="connsiteX113" fmla="*/ 982 w 2442"/>
                  <a:gd name="connsiteY113" fmla="*/ 269 h 293"/>
                  <a:gd name="connsiteX114" fmla="*/ 952 w 2442"/>
                  <a:gd name="connsiteY114" fmla="*/ 259 h 293"/>
                  <a:gd name="connsiteX115" fmla="*/ 919 w 2442"/>
                  <a:gd name="connsiteY115" fmla="*/ 238 h 293"/>
                  <a:gd name="connsiteX116" fmla="*/ 897 w 2442"/>
                  <a:gd name="connsiteY116" fmla="*/ 222 h 293"/>
                  <a:gd name="connsiteX117" fmla="*/ 869 w 2442"/>
                  <a:gd name="connsiteY117" fmla="*/ 200 h 293"/>
                  <a:gd name="connsiteX118" fmla="*/ 830 w 2442"/>
                  <a:gd name="connsiteY118" fmla="*/ 167 h 293"/>
                  <a:gd name="connsiteX119" fmla="*/ 812 w 2442"/>
                  <a:gd name="connsiteY119" fmla="*/ 149 h 293"/>
                  <a:gd name="connsiteX120" fmla="*/ 791 w 2442"/>
                  <a:gd name="connsiteY120" fmla="*/ 128 h 293"/>
                  <a:gd name="connsiteX121" fmla="*/ 771 w 2442"/>
                  <a:gd name="connsiteY121" fmla="*/ 110 h 293"/>
                  <a:gd name="connsiteX122" fmla="*/ 740 w 2442"/>
                  <a:gd name="connsiteY122" fmla="*/ 77 h 293"/>
                  <a:gd name="connsiteX123" fmla="*/ 722 w 2442"/>
                  <a:gd name="connsiteY123" fmla="*/ 61 h 293"/>
                  <a:gd name="connsiteX124" fmla="*/ 696 w 2442"/>
                  <a:gd name="connsiteY124" fmla="*/ 43 h 293"/>
                  <a:gd name="connsiteX125" fmla="*/ 683 w 2442"/>
                  <a:gd name="connsiteY125" fmla="*/ 33 h 293"/>
                  <a:gd name="connsiteX126" fmla="*/ 647 w 2442"/>
                  <a:gd name="connsiteY126" fmla="*/ 18 h 293"/>
                  <a:gd name="connsiteX127" fmla="*/ 608 w 2442"/>
                  <a:gd name="connsiteY127" fmla="*/ 4 h 293"/>
                  <a:gd name="connsiteX128" fmla="*/ 567 w 2442"/>
                  <a:gd name="connsiteY128" fmla="*/ 0 h 293"/>
                  <a:gd name="connsiteX129" fmla="*/ 529 w 2442"/>
                  <a:gd name="connsiteY129" fmla="*/ 4 h 293"/>
                  <a:gd name="connsiteX130" fmla="*/ 496 w 2442"/>
                  <a:gd name="connsiteY130" fmla="*/ 18 h 293"/>
                  <a:gd name="connsiteX131" fmla="*/ 470 w 2442"/>
                  <a:gd name="connsiteY131" fmla="*/ 31 h 293"/>
                  <a:gd name="connsiteX132" fmla="*/ 443 w 2442"/>
                  <a:gd name="connsiteY132" fmla="*/ 45 h 293"/>
                  <a:gd name="connsiteX133" fmla="*/ 419 w 2442"/>
                  <a:gd name="connsiteY133" fmla="*/ 65 h 293"/>
                  <a:gd name="connsiteX134" fmla="*/ 393 w 2442"/>
                  <a:gd name="connsiteY134" fmla="*/ 86 h 293"/>
                  <a:gd name="connsiteX135" fmla="*/ 378 w 2442"/>
                  <a:gd name="connsiteY135" fmla="*/ 100 h 293"/>
                  <a:gd name="connsiteX136" fmla="*/ 348 w 2442"/>
                  <a:gd name="connsiteY136" fmla="*/ 130 h 293"/>
                  <a:gd name="connsiteX137" fmla="*/ 305 w 2442"/>
                  <a:gd name="connsiteY137" fmla="*/ 163 h 293"/>
                  <a:gd name="connsiteX138" fmla="*/ 281 w 2442"/>
                  <a:gd name="connsiteY138" fmla="*/ 195 h 293"/>
                  <a:gd name="connsiteX139" fmla="*/ 254 w 2442"/>
                  <a:gd name="connsiteY139" fmla="*/ 216 h 293"/>
                  <a:gd name="connsiteX140" fmla="*/ 224 w 2442"/>
                  <a:gd name="connsiteY140" fmla="*/ 238 h 293"/>
                  <a:gd name="connsiteX141" fmla="*/ 203 w 2442"/>
                  <a:gd name="connsiteY141" fmla="*/ 244 h 293"/>
                  <a:gd name="connsiteX142" fmla="*/ 171 w 2442"/>
                  <a:gd name="connsiteY142" fmla="*/ 263 h 293"/>
                  <a:gd name="connsiteX143" fmla="*/ 142 w 2442"/>
                  <a:gd name="connsiteY143" fmla="*/ 277 h 293"/>
                  <a:gd name="connsiteX144" fmla="*/ 110 w 2442"/>
                  <a:gd name="connsiteY144" fmla="*/ 281 h 293"/>
                  <a:gd name="connsiteX145" fmla="*/ 71 w 2442"/>
                  <a:gd name="connsiteY145" fmla="*/ 269 h 293"/>
                  <a:gd name="connsiteX146" fmla="*/ 35 w 2442"/>
                  <a:gd name="connsiteY146" fmla="*/ 259 h 293"/>
                  <a:gd name="connsiteX147" fmla="*/ 8 w 2442"/>
                  <a:gd name="connsiteY147" fmla="*/ 238 h 293"/>
                  <a:gd name="connsiteX148" fmla="*/ 4 w 2442"/>
                  <a:gd name="connsiteY148" fmla="*/ 244 h 293"/>
                  <a:gd name="connsiteX149" fmla="*/ 0 w 2442"/>
                  <a:gd name="connsiteY149" fmla="*/ 248 h 293"/>
                  <a:gd name="connsiteX0" fmla="*/ 0 w 2181"/>
                  <a:gd name="connsiteY0" fmla="*/ 248 h 293"/>
                  <a:gd name="connsiteX1" fmla="*/ 18 w 2181"/>
                  <a:gd name="connsiteY1" fmla="*/ 263 h 293"/>
                  <a:gd name="connsiteX2" fmla="*/ 28 w 2181"/>
                  <a:gd name="connsiteY2" fmla="*/ 271 h 293"/>
                  <a:gd name="connsiteX3" fmla="*/ 67 w 2181"/>
                  <a:gd name="connsiteY3" fmla="*/ 281 h 293"/>
                  <a:gd name="connsiteX4" fmla="*/ 106 w 2181"/>
                  <a:gd name="connsiteY4" fmla="*/ 293 h 293"/>
                  <a:gd name="connsiteX5" fmla="*/ 146 w 2181"/>
                  <a:gd name="connsiteY5" fmla="*/ 289 h 293"/>
                  <a:gd name="connsiteX6" fmla="*/ 187 w 2181"/>
                  <a:gd name="connsiteY6" fmla="*/ 271 h 293"/>
                  <a:gd name="connsiteX7" fmla="*/ 214 w 2181"/>
                  <a:gd name="connsiteY7" fmla="*/ 256 h 293"/>
                  <a:gd name="connsiteX8" fmla="*/ 232 w 2181"/>
                  <a:gd name="connsiteY8" fmla="*/ 250 h 293"/>
                  <a:gd name="connsiteX9" fmla="*/ 262 w 2181"/>
                  <a:gd name="connsiteY9" fmla="*/ 228 h 293"/>
                  <a:gd name="connsiteX10" fmla="*/ 289 w 2181"/>
                  <a:gd name="connsiteY10" fmla="*/ 206 h 293"/>
                  <a:gd name="connsiteX11" fmla="*/ 317 w 2181"/>
                  <a:gd name="connsiteY11" fmla="*/ 171 h 293"/>
                  <a:gd name="connsiteX12" fmla="*/ 340 w 2181"/>
                  <a:gd name="connsiteY12" fmla="*/ 153 h 293"/>
                  <a:gd name="connsiteX13" fmla="*/ 358 w 2181"/>
                  <a:gd name="connsiteY13" fmla="*/ 136 h 293"/>
                  <a:gd name="connsiteX14" fmla="*/ 401 w 2181"/>
                  <a:gd name="connsiteY14" fmla="*/ 98 h 293"/>
                  <a:gd name="connsiteX15" fmla="*/ 427 w 2181"/>
                  <a:gd name="connsiteY15" fmla="*/ 77 h 293"/>
                  <a:gd name="connsiteX16" fmla="*/ 458 w 2181"/>
                  <a:gd name="connsiteY16" fmla="*/ 53 h 293"/>
                  <a:gd name="connsiteX17" fmla="*/ 474 w 2181"/>
                  <a:gd name="connsiteY17" fmla="*/ 43 h 293"/>
                  <a:gd name="connsiteX18" fmla="*/ 500 w 2181"/>
                  <a:gd name="connsiteY18" fmla="*/ 29 h 293"/>
                  <a:gd name="connsiteX19" fmla="*/ 533 w 2181"/>
                  <a:gd name="connsiteY19" fmla="*/ 16 h 293"/>
                  <a:gd name="connsiteX20" fmla="*/ 567 w 2181"/>
                  <a:gd name="connsiteY20" fmla="*/ 12 h 293"/>
                  <a:gd name="connsiteX21" fmla="*/ 604 w 2181"/>
                  <a:gd name="connsiteY21" fmla="*/ 16 h 293"/>
                  <a:gd name="connsiteX22" fmla="*/ 643 w 2181"/>
                  <a:gd name="connsiteY22" fmla="*/ 29 h 293"/>
                  <a:gd name="connsiteX23" fmla="*/ 667 w 2181"/>
                  <a:gd name="connsiteY23" fmla="*/ 41 h 293"/>
                  <a:gd name="connsiteX24" fmla="*/ 688 w 2181"/>
                  <a:gd name="connsiteY24" fmla="*/ 55 h 293"/>
                  <a:gd name="connsiteX25" fmla="*/ 714 w 2181"/>
                  <a:gd name="connsiteY25" fmla="*/ 73 h 293"/>
                  <a:gd name="connsiteX26" fmla="*/ 747 w 2181"/>
                  <a:gd name="connsiteY26" fmla="*/ 100 h 293"/>
                  <a:gd name="connsiteX27" fmla="*/ 763 w 2181"/>
                  <a:gd name="connsiteY27" fmla="*/ 118 h 293"/>
                  <a:gd name="connsiteX28" fmla="*/ 783 w 2181"/>
                  <a:gd name="connsiteY28" fmla="*/ 136 h 293"/>
                  <a:gd name="connsiteX29" fmla="*/ 805 w 2181"/>
                  <a:gd name="connsiteY29" fmla="*/ 157 h 293"/>
                  <a:gd name="connsiteX30" fmla="*/ 834 w 2181"/>
                  <a:gd name="connsiteY30" fmla="*/ 191 h 293"/>
                  <a:gd name="connsiteX31" fmla="*/ 862 w 2181"/>
                  <a:gd name="connsiteY31" fmla="*/ 212 h 293"/>
                  <a:gd name="connsiteX32" fmla="*/ 889 w 2181"/>
                  <a:gd name="connsiteY32" fmla="*/ 234 h 293"/>
                  <a:gd name="connsiteX33" fmla="*/ 911 w 2181"/>
                  <a:gd name="connsiteY33" fmla="*/ 250 h 293"/>
                  <a:gd name="connsiteX34" fmla="*/ 944 w 2181"/>
                  <a:gd name="connsiteY34" fmla="*/ 271 h 293"/>
                  <a:gd name="connsiteX35" fmla="*/ 978 w 2181"/>
                  <a:gd name="connsiteY35" fmla="*/ 281 h 293"/>
                  <a:gd name="connsiteX36" fmla="*/ 1017 w 2181"/>
                  <a:gd name="connsiteY36" fmla="*/ 293 h 293"/>
                  <a:gd name="connsiteX37" fmla="*/ 1058 w 2181"/>
                  <a:gd name="connsiteY37" fmla="*/ 289 h 293"/>
                  <a:gd name="connsiteX38" fmla="*/ 1090 w 2181"/>
                  <a:gd name="connsiteY38" fmla="*/ 273 h 293"/>
                  <a:gd name="connsiteX39" fmla="*/ 1127 w 2181"/>
                  <a:gd name="connsiteY39" fmla="*/ 259 h 293"/>
                  <a:gd name="connsiteX40" fmla="*/ 1153 w 2181"/>
                  <a:gd name="connsiteY40" fmla="*/ 248 h 293"/>
                  <a:gd name="connsiteX41" fmla="*/ 1168 w 2181"/>
                  <a:gd name="connsiteY41" fmla="*/ 236 h 293"/>
                  <a:gd name="connsiteX42" fmla="*/ 1233 w 2181"/>
                  <a:gd name="connsiteY42" fmla="*/ 171 h 293"/>
                  <a:gd name="connsiteX43" fmla="*/ 1251 w 2181"/>
                  <a:gd name="connsiteY43" fmla="*/ 151 h 293"/>
                  <a:gd name="connsiteX44" fmla="*/ 1286 w 2181"/>
                  <a:gd name="connsiteY44" fmla="*/ 124 h 293"/>
                  <a:gd name="connsiteX45" fmla="*/ 1308 w 2181"/>
                  <a:gd name="connsiteY45" fmla="*/ 106 h 293"/>
                  <a:gd name="connsiteX46" fmla="*/ 1336 w 2181"/>
                  <a:gd name="connsiteY46" fmla="*/ 75 h 293"/>
                  <a:gd name="connsiteX47" fmla="*/ 1369 w 2181"/>
                  <a:gd name="connsiteY47" fmla="*/ 55 h 293"/>
                  <a:gd name="connsiteX48" fmla="*/ 1395 w 2181"/>
                  <a:gd name="connsiteY48" fmla="*/ 39 h 293"/>
                  <a:gd name="connsiteX49" fmla="*/ 1410 w 2181"/>
                  <a:gd name="connsiteY49" fmla="*/ 29 h 293"/>
                  <a:gd name="connsiteX50" fmla="*/ 1446 w 2181"/>
                  <a:gd name="connsiteY50" fmla="*/ 16 h 293"/>
                  <a:gd name="connsiteX51" fmla="*/ 1483 w 2181"/>
                  <a:gd name="connsiteY51" fmla="*/ 12 h 293"/>
                  <a:gd name="connsiteX52" fmla="*/ 1519 w 2181"/>
                  <a:gd name="connsiteY52" fmla="*/ 16 h 293"/>
                  <a:gd name="connsiteX53" fmla="*/ 1554 w 2181"/>
                  <a:gd name="connsiteY53" fmla="*/ 29 h 293"/>
                  <a:gd name="connsiteX54" fmla="*/ 1583 w 2181"/>
                  <a:gd name="connsiteY54" fmla="*/ 43 h 293"/>
                  <a:gd name="connsiteX55" fmla="*/ 1599 w 2181"/>
                  <a:gd name="connsiteY55" fmla="*/ 53 h 293"/>
                  <a:gd name="connsiteX56" fmla="*/ 1625 w 2181"/>
                  <a:gd name="connsiteY56" fmla="*/ 73 h 293"/>
                  <a:gd name="connsiteX57" fmla="*/ 1660 w 2181"/>
                  <a:gd name="connsiteY57" fmla="*/ 100 h 293"/>
                  <a:gd name="connsiteX58" fmla="*/ 1688 w 2181"/>
                  <a:gd name="connsiteY58" fmla="*/ 128 h 293"/>
                  <a:gd name="connsiteX59" fmla="*/ 1709 w 2181"/>
                  <a:gd name="connsiteY59" fmla="*/ 145 h 293"/>
                  <a:gd name="connsiteX60" fmla="*/ 1778 w 2181"/>
                  <a:gd name="connsiteY60" fmla="*/ 214 h 293"/>
                  <a:gd name="connsiteX61" fmla="*/ 1816 w 2181"/>
                  <a:gd name="connsiteY61" fmla="*/ 238 h 293"/>
                  <a:gd name="connsiteX62" fmla="*/ 1837 w 2181"/>
                  <a:gd name="connsiteY62" fmla="*/ 258 h 293"/>
                  <a:gd name="connsiteX63" fmla="*/ 1855 w 2181"/>
                  <a:gd name="connsiteY63" fmla="*/ 271 h 293"/>
                  <a:gd name="connsiteX64" fmla="*/ 1892 w 2181"/>
                  <a:gd name="connsiteY64" fmla="*/ 281 h 293"/>
                  <a:gd name="connsiteX65" fmla="*/ 1928 w 2181"/>
                  <a:gd name="connsiteY65" fmla="*/ 293 h 293"/>
                  <a:gd name="connsiteX66" fmla="*/ 1969 w 2181"/>
                  <a:gd name="connsiteY66" fmla="*/ 289 h 293"/>
                  <a:gd name="connsiteX67" fmla="*/ 2012 w 2181"/>
                  <a:gd name="connsiteY67" fmla="*/ 271 h 293"/>
                  <a:gd name="connsiteX68" fmla="*/ 2038 w 2181"/>
                  <a:gd name="connsiteY68" fmla="*/ 256 h 293"/>
                  <a:gd name="connsiteX69" fmla="*/ 2060 w 2181"/>
                  <a:gd name="connsiteY69" fmla="*/ 250 h 293"/>
                  <a:gd name="connsiteX70" fmla="*/ 2085 w 2181"/>
                  <a:gd name="connsiteY70" fmla="*/ 228 h 293"/>
                  <a:gd name="connsiteX71" fmla="*/ 2119 w 2181"/>
                  <a:gd name="connsiteY71" fmla="*/ 206 h 293"/>
                  <a:gd name="connsiteX72" fmla="*/ 2148 w 2181"/>
                  <a:gd name="connsiteY72" fmla="*/ 171 h 293"/>
                  <a:gd name="connsiteX73" fmla="*/ 2181 w 2181"/>
                  <a:gd name="connsiteY73" fmla="*/ 147 h 293"/>
                  <a:gd name="connsiteX74" fmla="*/ 2174 w 2181"/>
                  <a:gd name="connsiteY74" fmla="*/ 136 h 293"/>
                  <a:gd name="connsiteX75" fmla="*/ 2136 w 2181"/>
                  <a:gd name="connsiteY75" fmla="*/ 163 h 293"/>
                  <a:gd name="connsiteX76" fmla="*/ 2111 w 2181"/>
                  <a:gd name="connsiteY76" fmla="*/ 195 h 293"/>
                  <a:gd name="connsiteX77" fmla="*/ 2077 w 2181"/>
                  <a:gd name="connsiteY77" fmla="*/ 216 h 293"/>
                  <a:gd name="connsiteX78" fmla="*/ 2052 w 2181"/>
                  <a:gd name="connsiteY78" fmla="*/ 238 h 293"/>
                  <a:gd name="connsiteX79" fmla="*/ 2030 w 2181"/>
                  <a:gd name="connsiteY79" fmla="*/ 244 h 293"/>
                  <a:gd name="connsiteX80" fmla="*/ 2001 w 2181"/>
                  <a:gd name="connsiteY80" fmla="*/ 263 h 293"/>
                  <a:gd name="connsiteX81" fmla="*/ 1965 w 2181"/>
                  <a:gd name="connsiteY81" fmla="*/ 277 h 293"/>
                  <a:gd name="connsiteX82" fmla="*/ 1932 w 2181"/>
                  <a:gd name="connsiteY82" fmla="*/ 281 h 293"/>
                  <a:gd name="connsiteX83" fmla="*/ 1896 w 2181"/>
                  <a:gd name="connsiteY83" fmla="*/ 269 h 293"/>
                  <a:gd name="connsiteX84" fmla="*/ 1863 w 2181"/>
                  <a:gd name="connsiteY84" fmla="*/ 259 h 293"/>
                  <a:gd name="connsiteX85" fmla="*/ 1822 w 2181"/>
                  <a:gd name="connsiteY85" fmla="*/ 230 h 293"/>
                  <a:gd name="connsiteX86" fmla="*/ 1808 w 2181"/>
                  <a:gd name="connsiteY86" fmla="*/ 218 h 293"/>
                  <a:gd name="connsiteX87" fmla="*/ 1778 w 2181"/>
                  <a:gd name="connsiteY87" fmla="*/ 199 h 293"/>
                  <a:gd name="connsiteX88" fmla="*/ 1698 w 2181"/>
                  <a:gd name="connsiteY88" fmla="*/ 118 h 293"/>
                  <a:gd name="connsiteX89" fmla="*/ 1676 w 2181"/>
                  <a:gd name="connsiteY89" fmla="*/ 100 h 293"/>
                  <a:gd name="connsiteX90" fmla="*/ 1652 w 2181"/>
                  <a:gd name="connsiteY90" fmla="*/ 77 h 293"/>
                  <a:gd name="connsiteX91" fmla="*/ 1633 w 2181"/>
                  <a:gd name="connsiteY91" fmla="*/ 61 h 293"/>
                  <a:gd name="connsiteX92" fmla="*/ 1615 w 2181"/>
                  <a:gd name="connsiteY92" fmla="*/ 45 h 293"/>
                  <a:gd name="connsiteX93" fmla="*/ 1587 w 2181"/>
                  <a:gd name="connsiteY93" fmla="*/ 31 h 293"/>
                  <a:gd name="connsiteX94" fmla="*/ 1558 w 2181"/>
                  <a:gd name="connsiteY94" fmla="*/ 18 h 293"/>
                  <a:gd name="connsiteX95" fmla="*/ 1523 w 2181"/>
                  <a:gd name="connsiteY95" fmla="*/ 4 h 293"/>
                  <a:gd name="connsiteX96" fmla="*/ 1483 w 2181"/>
                  <a:gd name="connsiteY96" fmla="*/ 0 h 293"/>
                  <a:gd name="connsiteX97" fmla="*/ 1442 w 2181"/>
                  <a:gd name="connsiteY97" fmla="*/ 4 h 293"/>
                  <a:gd name="connsiteX98" fmla="*/ 1406 w 2181"/>
                  <a:gd name="connsiteY98" fmla="*/ 18 h 293"/>
                  <a:gd name="connsiteX99" fmla="*/ 1371 w 2181"/>
                  <a:gd name="connsiteY99" fmla="*/ 35 h 293"/>
                  <a:gd name="connsiteX100" fmla="*/ 1361 w 2181"/>
                  <a:gd name="connsiteY100" fmla="*/ 43 h 293"/>
                  <a:gd name="connsiteX101" fmla="*/ 1336 w 2181"/>
                  <a:gd name="connsiteY101" fmla="*/ 59 h 293"/>
                  <a:gd name="connsiteX102" fmla="*/ 1316 w 2181"/>
                  <a:gd name="connsiteY102" fmla="*/ 79 h 293"/>
                  <a:gd name="connsiteX103" fmla="*/ 1279 w 2181"/>
                  <a:gd name="connsiteY103" fmla="*/ 112 h 293"/>
                  <a:gd name="connsiteX104" fmla="*/ 1255 w 2181"/>
                  <a:gd name="connsiteY104" fmla="*/ 132 h 293"/>
                  <a:gd name="connsiteX105" fmla="*/ 1225 w 2181"/>
                  <a:gd name="connsiteY105" fmla="*/ 163 h 293"/>
                  <a:gd name="connsiteX106" fmla="*/ 1172 w 2181"/>
                  <a:gd name="connsiteY106" fmla="*/ 216 h 293"/>
                  <a:gd name="connsiteX107" fmla="*/ 1137 w 2181"/>
                  <a:gd name="connsiteY107" fmla="*/ 240 h 293"/>
                  <a:gd name="connsiteX108" fmla="*/ 1123 w 2181"/>
                  <a:gd name="connsiteY108" fmla="*/ 248 h 293"/>
                  <a:gd name="connsiteX109" fmla="*/ 1086 w 2181"/>
                  <a:gd name="connsiteY109" fmla="*/ 261 h 293"/>
                  <a:gd name="connsiteX110" fmla="*/ 1054 w 2181"/>
                  <a:gd name="connsiteY110" fmla="*/ 277 h 293"/>
                  <a:gd name="connsiteX111" fmla="*/ 1021 w 2181"/>
                  <a:gd name="connsiteY111" fmla="*/ 281 h 293"/>
                  <a:gd name="connsiteX112" fmla="*/ 982 w 2181"/>
                  <a:gd name="connsiteY112" fmla="*/ 269 h 293"/>
                  <a:gd name="connsiteX113" fmla="*/ 952 w 2181"/>
                  <a:gd name="connsiteY113" fmla="*/ 259 h 293"/>
                  <a:gd name="connsiteX114" fmla="*/ 919 w 2181"/>
                  <a:gd name="connsiteY114" fmla="*/ 238 h 293"/>
                  <a:gd name="connsiteX115" fmla="*/ 897 w 2181"/>
                  <a:gd name="connsiteY115" fmla="*/ 222 h 293"/>
                  <a:gd name="connsiteX116" fmla="*/ 869 w 2181"/>
                  <a:gd name="connsiteY116" fmla="*/ 200 h 293"/>
                  <a:gd name="connsiteX117" fmla="*/ 830 w 2181"/>
                  <a:gd name="connsiteY117" fmla="*/ 167 h 293"/>
                  <a:gd name="connsiteX118" fmla="*/ 812 w 2181"/>
                  <a:gd name="connsiteY118" fmla="*/ 149 h 293"/>
                  <a:gd name="connsiteX119" fmla="*/ 791 w 2181"/>
                  <a:gd name="connsiteY119" fmla="*/ 128 h 293"/>
                  <a:gd name="connsiteX120" fmla="*/ 771 w 2181"/>
                  <a:gd name="connsiteY120" fmla="*/ 110 h 293"/>
                  <a:gd name="connsiteX121" fmla="*/ 740 w 2181"/>
                  <a:gd name="connsiteY121" fmla="*/ 77 h 293"/>
                  <a:gd name="connsiteX122" fmla="*/ 722 w 2181"/>
                  <a:gd name="connsiteY122" fmla="*/ 61 h 293"/>
                  <a:gd name="connsiteX123" fmla="*/ 696 w 2181"/>
                  <a:gd name="connsiteY123" fmla="*/ 43 h 293"/>
                  <a:gd name="connsiteX124" fmla="*/ 683 w 2181"/>
                  <a:gd name="connsiteY124" fmla="*/ 33 h 293"/>
                  <a:gd name="connsiteX125" fmla="*/ 647 w 2181"/>
                  <a:gd name="connsiteY125" fmla="*/ 18 h 293"/>
                  <a:gd name="connsiteX126" fmla="*/ 608 w 2181"/>
                  <a:gd name="connsiteY126" fmla="*/ 4 h 293"/>
                  <a:gd name="connsiteX127" fmla="*/ 567 w 2181"/>
                  <a:gd name="connsiteY127" fmla="*/ 0 h 293"/>
                  <a:gd name="connsiteX128" fmla="*/ 529 w 2181"/>
                  <a:gd name="connsiteY128" fmla="*/ 4 h 293"/>
                  <a:gd name="connsiteX129" fmla="*/ 496 w 2181"/>
                  <a:gd name="connsiteY129" fmla="*/ 18 h 293"/>
                  <a:gd name="connsiteX130" fmla="*/ 470 w 2181"/>
                  <a:gd name="connsiteY130" fmla="*/ 31 h 293"/>
                  <a:gd name="connsiteX131" fmla="*/ 443 w 2181"/>
                  <a:gd name="connsiteY131" fmla="*/ 45 h 293"/>
                  <a:gd name="connsiteX132" fmla="*/ 419 w 2181"/>
                  <a:gd name="connsiteY132" fmla="*/ 65 h 293"/>
                  <a:gd name="connsiteX133" fmla="*/ 393 w 2181"/>
                  <a:gd name="connsiteY133" fmla="*/ 86 h 293"/>
                  <a:gd name="connsiteX134" fmla="*/ 378 w 2181"/>
                  <a:gd name="connsiteY134" fmla="*/ 100 h 293"/>
                  <a:gd name="connsiteX135" fmla="*/ 348 w 2181"/>
                  <a:gd name="connsiteY135" fmla="*/ 130 h 293"/>
                  <a:gd name="connsiteX136" fmla="*/ 305 w 2181"/>
                  <a:gd name="connsiteY136" fmla="*/ 163 h 293"/>
                  <a:gd name="connsiteX137" fmla="*/ 281 w 2181"/>
                  <a:gd name="connsiteY137" fmla="*/ 195 h 293"/>
                  <a:gd name="connsiteX138" fmla="*/ 254 w 2181"/>
                  <a:gd name="connsiteY138" fmla="*/ 216 h 293"/>
                  <a:gd name="connsiteX139" fmla="*/ 224 w 2181"/>
                  <a:gd name="connsiteY139" fmla="*/ 238 h 293"/>
                  <a:gd name="connsiteX140" fmla="*/ 203 w 2181"/>
                  <a:gd name="connsiteY140" fmla="*/ 244 h 293"/>
                  <a:gd name="connsiteX141" fmla="*/ 171 w 2181"/>
                  <a:gd name="connsiteY141" fmla="*/ 263 h 293"/>
                  <a:gd name="connsiteX142" fmla="*/ 142 w 2181"/>
                  <a:gd name="connsiteY142" fmla="*/ 277 h 293"/>
                  <a:gd name="connsiteX143" fmla="*/ 110 w 2181"/>
                  <a:gd name="connsiteY143" fmla="*/ 281 h 293"/>
                  <a:gd name="connsiteX144" fmla="*/ 71 w 2181"/>
                  <a:gd name="connsiteY144" fmla="*/ 269 h 293"/>
                  <a:gd name="connsiteX145" fmla="*/ 35 w 2181"/>
                  <a:gd name="connsiteY145" fmla="*/ 259 h 293"/>
                  <a:gd name="connsiteX146" fmla="*/ 8 w 2181"/>
                  <a:gd name="connsiteY146" fmla="*/ 238 h 293"/>
                  <a:gd name="connsiteX147" fmla="*/ 4 w 2181"/>
                  <a:gd name="connsiteY147" fmla="*/ 244 h 293"/>
                  <a:gd name="connsiteX148" fmla="*/ 0 w 2181"/>
                  <a:gd name="connsiteY148" fmla="*/ 248 h 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Lst>
                <a:rect l="l" t="t" r="r" b="b"/>
                <a:pathLst>
                  <a:path w="2181" h="293">
                    <a:moveTo>
                      <a:pt x="0" y="248"/>
                    </a:moveTo>
                    <a:lnTo>
                      <a:pt x="18" y="263"/>
                    </a:lnTo>
                    <a:cubicBezTo>
                      <a:pt x="21" y="266"/>
                      <a:pt x="25" y="268"/>
                      <a:pt x="28" y="271"/>
                    </a:cubicBezTo>
                    <a:cubicBezTo>
                      <a:pt x="41" y="274"/>
                      <a:pt x="54" y="278"/>
                      <a:pt x="67" y="281"/>
                    </a:cubicBezTo>
                    <a:lnTo>
                      <a:pt x="106" y="293"/>
                    </a:lnTo>
                    <a:cubicBezTo>
                      <a:pt x="119" y="292"/>
                      <a:pt x="133" y="290"/>
                      <a:pt x="146" y="289"/>
                    </a:cubicBezTo>
                    <a:cubicBezTo>
                      <a:pt x="160" y="283"/>
                      <a:pt x="173" y="277"/>
                      <a:pt x="187" y="271"/>
                    </a:cubicBezTo>
                    <a:lnTo>
                      <a:pt x="214" y="256"/>
                    </a:lnTo>
                    <a:lnTo>
                      <a:pt x="232" y="250"/>
                    </a:lnTo>
                    <a:cubicBezTo>
                      <a:pt x="242" y="243"/>
                      <a:pt x="252" y="235"/>
                      <a:pt x="262" y="228"/>
                    </a:cubicBezTo>
                    <a:cubicBezTo>
                      <a:pt x="271" y="221"/>
                      <a:pt x="280" y="213"/>
                      <a:pt x="289" y="206"/>
                    </a:cubicBezTo>
                    <a:cubicBezTo>
                      <a:pt x="298" y="194"/>
                      <a:pt x="308" y="183"/>
                      <a:pt x="317" y="171"/>
                    </a:cubicBezTo>
                    <a:cubicBezTo>
                      <a:pt x="325" y="165"/>
                      <a:pt x="332" y="159"/>
                      <a:pt x="340" y="153"/>
                    </a:cubicBezTo>
                    <a:cubicBezTo>
                      <a:pt x="346" y="147"/>
                      <a:pt x="352" y="142"/>
                      <a:pt x="358" y="136"/>
                    </a:cubicBezTo>
                    <a:cubicBezTo>
                      <a:pt x="372" y="123"/>
                      <a:pt x="387" y="111"/>
                      <a:pt x="401" y="98"/>
                    </a:cubicBezTo>
                    <a:cubicBezTo>
                      <a:pt x="410" y="91"/>
                      <a:pt x="418" y="84"/>
                      <a:pt x="427" y="77"/>
                    </a:cubicBezTo>
                    <a:cubicBezTo>
                      <a:pt x="437" y="69"/>
                      <a:pt x="448" y="61"/>
                      <a:pt x="458" y="53"/>
                    </a:cubicBezTo>
                    <a:cubicBezTo>
                      <a:pt x="463" y="50"/>
                      <a:pt x="469" y="46"/>
                      <a:pt x="474" y="43"/>
                    </a:cubicBezTo>
                    <a:cubicBezTo>
                      <a:pt x="483" y="38"/>
                      <a:pt x="491" y="34"/>
                      <a:pt x="500" y="29"/>
                    </a:cubicBezTo>
                    <a:cubicBezTo>
                      <a:pt x="511" y="25"/>
                      <a:pt x="522" y="20"/>
                      <a:pt x="533" y="16"/>
                    </a:cubicBezTo>
                    <a:cubicBezTo>
                      <a:pt x="544" y="15"/>
                      <a:pt x="556" y="13"/>
                      <a:pt x="567" y="12"/>
                    </a:cubicBezTo>
                    <a:cubicBezTo>
                      <a:pt x="579" y="13"/>
                      <a:pt x="592" y="15"/>
                      <a:pt x="604" y="16"/>
                    </a:cubicBezTo>
                    <a:cubicBezTo>
                      <a:pt x="617" y="20"/>
                      <a:pt x="630" y="25"/>
                      <a:pt x="643" y="29"/>
                    </a:cubicBezTo>
                    <a:lnTo>
                      <a:pt x="667" y="41"/>
                    </a:lnTo>
                    <a:cubicBezTo>
                      <a:pt x="674" y="46"/>
                      <a:pt x="681" y="50"/>
                      <a:pt x="688" y="55"/>
                    </a:cubicBezTo>
                    <a:cubicBezTo>
                      <a:pt x="697" y="61"/>
                      <a:pt x="705" y="67"/>
                      <a:pt x="714" y="73"/>
                    </a:cubicBezTo>
                    <a:lnTo>
                      <a:pt x="747" y="100"/>
                    </a:lnTo>
                    <a:cubicBezTo>
                      <a:pt x="752" y="106"/>
                      <a:pt x="758" y="112"/>
                      <a:pt x="763" y="118"/>
                    </a:cubicBezTo>
                    <a:cubicBezTo>
                      <a:pt x="770" y="124"/>
                      <a:pt x="776" y="130"/>
                      <a:pt x="783" y="136"/>
                    </a:cubicBezTo>
                    <a:cubicBezTo>
                      <a:pt x="790" y="143"/>
                      <a:pt x="798" y="150"/>
                      <a:pt x="805" y="157"/>
                    </a:cubicBezTo>
                    <a:cubicBezTo>
                      <a:pt x="815" y="168"/>
                      <a:pt x="824" y="180"/>
                      <a:pt x="834" y="191"/>
                    </a:cubicBezTo>
                    <a:cubicBezTo>
                      <a:pt x="843" y="198"/>
                      <a:pt x="853" y="205"/>
                      <a:pt x="862" y="212"/>
                    </a:cubicBezTo>
                    <a:cubicBezTo>
                      <a:pt x="871" y="219"/>
                      <a:pt x="880" y="227"/>
                      <a:pt x="889" y="234"/>
                    </a:cubicBezTo>
                    <a:cubicBezTo>
                      <a:pt x="896" y="239"/>
                      <a:pt x="904" y="245"/>
                      <a:pt x="911" y="250"/>
                    </a:cubicBezTo>
                    <a:lnTo>
                      <a:pt x="944" y="271"/>
                    </a:lnTo>
                    <a:cubicBezTo>
                      <a:pt x="955" y="274"/>
                      <a:pt x="967" y="278"/>
                      <a:pt x="978" y="281"/>
                    </a:cubicBezTo>
                    <a:lnTo>
                      <a:pt x="1017" y="293"/>
                    </a:lnTo>
                    <a:cubicBezTo>
                      <a:pt x="1031" y="292"/>
                      <a:pt x="1044" y="290"/>
                      <a:pt x="1058" y="289"/>
                    </a:cubicBezTo>
                    <a:cubicBezTo>
                      <a:pt x="1069" y="284"/>
                      <a:pt x="1079" y="278"/>
                      <a:pt x="1090" y="273"/>
                    </a:cubicBezTo>
                    <a:cubicBezTo>
                      <a:pt x="1102" y="268"/>
                      <a:pt x="1115" y="264"/>
                      <a:pt x="1127" y="259"/>
                    </a:cubicBezTo>
                    <a:cubicBezTo>
                      <a:pt x="1136" y="255"/>
                      <a:pt x="1144" y="252"/>
                      <a:pt x="1153" y="248"/>
                    </a:cubicBezTo>
                    <a:lnTo>
                      <a:pt x="1168" y="236"/>
                    </a:lnTo>
                    <a:lnTo>
                      <a:pt x="1233" y="171"/>
                    </a:lnTo>
                    <a:cubicBezTo>
                      <a:pt x="1239" y="164"/>
                      <a:pt x="1245" y="158"/>
                      <a:pt x="1251" y="151"/>
                    </a:cubicBezTo>
                    <a:cubicBezTo>
                      <a:pt x="1263" y="142"/>
                      <a:pt x="1274" y="133"/>
                      <a:pt x="1286" y="124"/>
                    </a:cubicBezTo>
                    <a:cubicBezTo>
                      <a:pt x="1293" y="118"/>
                      <a:pt x="1301" y="112"/>
                      <a:pt x="1308" y="106"/>
                    </a:cubicBezTo>
                    <a:lnTo>
                      <a:pt x="1336" y="75"/>
                    </a:lnTo>
                    <a:cubicBezTo>
                      <a:pt x="1347" y="68"/>
                      <a:pt x="1358" y="62"/>
                      <a:pt x="1369" y="55"/>
                    </a:cubicBezTo>
                    <a:cubicBezTo>
                      <a:pt x="1378" y="50"/>
                      <a:pt x="1386" y="44"/>
                      <a:pt x="1395" y="39"/>
                    </a:cubicBezTo>
                    <a:cubicBezTo>
                      <a:pt x="1400" y="36"/>
                      <a:pt x="1405" y="32"/>
                      <a:pt x="1410" y="29"/>
                    </a:cubicBezTo>
                    <a:cubicBezTo>
                      <a:pt x="1422" y="25"/>
                      <a:pt x="1434" y="20"/>
                      <a:pt x="1446" y="16"/>
                    </a:cubicBezTo>
                    <a:cubicBezTo>
                      <a:pt x="1458" y="15"/>
                      <a:pt x="1471" y="13"/>
                      <a:pt x="1483" y="12"/>
                    </a:cubicBezTo>
                    <a:cubicBezTo>
                      <a:pt x="1495" y="13"/>
                      <a:pt x="1507" y="15"/>
                      <a:pt x="1519" y="16"/>
                    </a:cubicBezTo>
                    <a:cubicBezTo>
                      <a:pt x="1531" y="20"/>
                      <a:pt x="1542" y="25"/>
                      <a:pt x="1554" y="29"/>
                    </a:cubicBezTo>
                    <a:cubicBezTo>
                      <a:pt x="1564" y="34"/>
                      <a:pt x="1573" y="38"/>
                      <a:pt x="1583" y="43"/>
                    </a:cubicBezTo>
                    <a:cubicBezTo>
                      <a:pt x="1588" y="46"/>
                      <a:pt x="1594" y="50"/>
                      <a:pt x="1599" y="53"/>
                    </a:cubicBezTo>
                    <a:lnTo>
                      <a:pt x="1625" y="73"/>
                    </a:lnTo>
                    <a:cubicBezTo>
                      <a:pt x="1637" y="82"/>
                      <a:pt x="1648" y="91"/>
                      <a:pt x="1660" y="100"/>
                    </a:cubicBezTo>
                    <a:lnTo>
                      <a:pt x="1688" y="128"/>
                    </a:lnTo>
                    <a:cubicBezTo>
                      <a:pt x="1695" y="134"/>
                      <a:pt x="1702" y="139"/>
                      <a:pt x="1709" y="145"/>
                    </a:cubicBezTo>
                    <a:lnTo>
                      <a:pt x="1778" y="214"/>
                    </a:lnTo>
                    <a:cubicBezTo>
                      <a:pt x="1791" y="222"/>
                      <a:pt x="1803" y="230"/>
                      <a:pt x="1816" y="238"/>
                    </a:cubicBezTo>
                    <a:cubicBezTo>
                      <a:pt x="1823" y="245"/>
                      <a:pt x="1830" y="251"/>
                      <a:pt x="1837" y="258"/>
                    </a:cubicBezTo>
                    <a:cubicBezTo>
                      <a:pt x="1843" y="262"/>
                      <a:pt x="1849" y="267"/>
                      <a:pt x="1855" y="271"/>
                    </a:cubicBezTo>
                    <a:cubicBezTo>
                      <a:pt x="1867" y="274"/>
                      <a:pt x="1880" y="278"/>
                      <a:pt x="1892" y="281"/>
                    </a:cubicBezTo>
                    <a:lnTo>
                      <a:pt x="1928" y="293"/>
                    </a:lnTo>
                    <a:cubicBezTo>
                      <a:pt x="1942" y="292"/>
                      <a:pt x="1955" y="290"/>
                      <a:pt x="1969" y="289"/>
                    </a:cubicBezTo>
                    <a:lnTo>
                      <a:pt x="2012" y="271"/>
                    </a:lnTo>
                    <a:cubicBezTo>
                      <a:pt x="2021" y="266"/>
                      <a:pt x="2029" y="261"/>
                      <a:pt x="2038" y="256"/>
                    </a:cubicBezTo>
                    <a:cubicBezTo>
                      <a:pt x="2045" y="254"/>
                      <a:pt x="2053" y="252"/>
                      <a:pt x="2060" y="250"/>
                    </a:cubicBezTo>
                    <a:lnTo>
                      <a:pt x="2085" y="228"/>
                    </a:lnTo>
                    <a:cubicBezTo>
                      <a:pt x="2096" y="221"/>
                      <a:pt x="2108" y="213"/>
                      <a:pt x="2119" y="206"/>
                    </a:cubicBezTo>
                    <a:lnTo>
                      <a:pt x="2148" y="171"/>
                    </a:lnTo>
                    <a:lnTo>
                      <a:pt x="2181" y="147"/>
                    </a:lnTo>
                    <a:cubicBezTo>
                      <a:pt x="2179" y="143"/>
                      <a:pt x="2176" y="140"/>
                      <a:pt x="2174" y="136"/>
                    </a:cubicBezTo>
                    <a:cubicBezTo>
                      <a:pt x="2161" y="145"/>
                      <a:pt x="2149" y="154"/>
                      <a:pt x="2136" y="163"/>
                    </a:cubicBezTo>
                    <a:cubicBezTo>
                      <a:pt x="2128" y="174"/>
                      <a:pt x="2119" y="184"/>
                      <a:pt x="2111" y="195"/>
                    </a:cubicBezTo>
                    <a:cubicBezTo>
                      <a:pt x="2100" y="202"/>
                      <a:pt x="2088" y="209"/>
                      <a:pt x="2077" y="216"/>
                    </a:cubicBezTo>
                    <a:lnTo>
                      <a:pt x="2052" y="238"/>
                    </a:lnTo>
                    <a:cubicBezTo>
                      <a:pt x="2045" y="240"/>
                      <a:pt x="2037" y="242"/>
                      <a:pt x="2030" y="244"/>
                    </a:cubicBezTo>
                    <a:cubicBezTo>
                      <a:pt x="2020" y="250"/>
                      <a:pt x="2011" y="257"/>
                      <a:pt x="2001" y="263"/>
                    </a:cubicBezTo>
                    <a:cubicBezTo>
                      <a:pt x="1989" y="268"/>
                      <a:pt x="1977" y="272"/>
                      <a:pt x="1965" y="277"/>
                    </a:cubicBezTo>
                    <a:cubicBezTo>
                      <a:pt x="1954" y="278"/>
                      <a:pt x="1943" y="280"/>
                      <a:pt x="1932" y="281"/>
                    </a:cubicBezTo>
                    <a:lnTo>
                      <a:pt x="1896" y="269"/>
                    </a:lnTo>
                    <a:cubicBezTo>
                      <a:pt x="1885" y="266"/>
                      <a:pt x="1874" y="262"/>
                      <a:pt x="1863" y="259"/>
                    </a:cubicBezTo>
                    <a:lnTo>
                      <a:pt x="1822" y="230"/>
                    </a:lnTo>
                    <a:cubicBezTo>
                      <a:pt x="1817" y="226"/>
                      <a:pt x="1813" y="222"/>
                      <a:pt x="1808" y="218"/>
                    </a:cubicBezTo>
                    <a:cubicBezTo>
                      <a:pt x="1798" y="212"/>
                      <a:pt x="1788" y="205"/>
                      <a:pt x="1778" y="199"/>
                    </a:cubicBezTo>
                    <a:cubicBezTo>
                      <a:pt x="1751" y="172"/>
                      <a:pt x="1725" y="145"/>
                      <a:pt x="1698" y="118"/>
                    </a:cubicBezTo>
                    <a:cubicBezTo>
                      <a:pt x="1691" y="112"/>
                      <a:pt x="1683" y="106"/>
                      <a:pt x="1676" y="100"/>
                    </a:cubicBezTo>
                    <a:cubicBezTo>
                      <a:pt x="1668" y="92"/>
                      <a:pt x="1660" y="85"/>
                      <a:pt x="1652" y="77"/>
                    </a:cubicBezTo>
                    <a:lnTo>
                      <a:pt x="1633" y="61"/>
                    </a:lnTo>
                    <a:cubicBezTo>
                      <a:pt x="1627" y="56"/>
                      <a:pt x="1621" y="50"/>
                      <a:pt x="1615" y="45"/>
                    </a:cubicBezTo>
                    <a:cubicBezTo>
                      <a:pt x="1606" y="40"/>
                      <a:pt x="1596" y="36"/>
                      <a:pt x="1587" y="31"/>
                    </a:cubicBezTo>
                    <a:cubicBezTo>
                      <a:pt x="1577" y="27"/>
                      <a:pt x="1568" y="22"/>
                      <a:pt x="1558" y="18"/>
                    </a:cubicBezTo>
                    <a:cubicBezTo>
                      <a:pt x="1546" y="13"/>
                      <a:pt x="1535" y="9"/>
                      <a:pt x="1523" y="4"/>
                    </a:cubicBezTo>
                    <a:cubicBezTo>
                      <a:pt x="1510" y="3"/>
                      <a:pt x="1496" y="1"/>
                      <a:pt x="1483" y="0"/>
                    </a:cubicBezTo>
                    <a:cubicBezTo>
                      <a:pt x="1469" y="1"/>
                      <a:pt x="1456" y="3"/>
                      <a:pt x="1442" y="4"/>
                    </a:cubicBezTo>
                    <a:cubicBezTo>
                      <a:pt x="1430" y="9"/>
                      <a:pt x="1418" y="13"/>
                      <a:pt x="1406" y="18"/>
                    </a:cubicBezTo>
                    <a:cubicBezTo>
                      <a:pt x="1394" y="24"/>
                      <a:pt x="1383" y="29"/>
                      <a:pt x="1371" y="35"/>
                    </a:cubicBezTo>
                    <a:cubicBezTo>
                      <a:pt x="1368" y="38"/>
                      <a:pt x="1364" y="40"/>
                      <a:pt x="1361" y="43"/>
                    </a:cubicBezTo>
                    <a:cubicBezTo>
                      <a:pt x="1353" y="48"/>
                      <a:pt x="1344" y="54"/>
                      <a:pt x="1336" y="59"/>
                    </a:cubicBezTo>
                    <a:lnTo>
                      <a:pt x="1316" y="79"/>
                    </a:lnTo>
                    <a:cubicBezTo>
                      <a:pt x="1304" y="90"/>
                      <a:pt x="1291" y="101"/>
                      <a:pt x="1279" y="112"/>
                    </a:cubicBezTo>
                    <a:cubicBezTo>
                      <a:pt x="1271" y="119"/>
                      <a:pt x="1263" y="125"/>
                      <a:pt x="1255" y="132"/>
                    </a:cubicBezTo>
                    <a:cubicBezTo>
                      <a:pt x="1245" y="142"/>
                      <a:pt x="1235" y="153"/>
                      <a:pt x="1225" y="163"/>
                    </a:cubicBezTo>
                    <a:lnTo>
                      <a:pt x="1172" y="216"/>
                    </a:lnTo>
                    <a:cubicBezTo>
                      <a:pt x="1160" y="224"/>
                      <a:pt x="1149" y="232"/>
                      <a:pt x="1137" y="240"/>
                    </a:cubicBezTo>
                    <a:cubicBezTo>
                      <a:pt x="1132" y="243"/>
                      <a:pt x="1128" y="245"/>
                      <a:pt x="1123" y="248"/>
                    </a:cubicBezTo>
                    <a:cubicBezTo>
                      <a:pt x="1111" y="252"/>
                      <a:pt x="1098" y="257"/>
                      <a:pt x="1086" y="261"/>
                    </a:cubicBezTo>
                    <a:cubicBezTo>
                      <a:pt x="1075" y="266"/>
                      <a:pt x="1065" y="272"/>
                      <a:pt x="1054" y="277"/>
                    </a:cubicBezTo>
                    <a:cubicBezTo>
                      <a:pt x="1043" y="278"/>
                      <a:pt x="1032" y="280"/>
                      <a:pt x="1021" y="281"/>
                    </a:cubicBezTo>
                    <a:lnTo>
                      <a:pt x="982" y="269"/>
                    </a:lnTo>
                    <a:cubicBezTo>
                      <a:pt x="972" y="266"/>
                      <a:pt x="962" y="262"/>
                      <a:pt x="952" y="259"/>
                    </a:cubicBezTo>
                    <a:lnTo>
                      <a:pt x="919" y="238"/>
                    </a:lnTo>
                    <a:cubicBezTo>
                      <a:pt x="912" y="233"/>
                      <a:pt x="904" y="227"/>
                      <a:pt x="897" y="222"/>
                    </a:cubicBezTo>
                    <a:lnTo>
                      <a:pt x="869" y="200"/>
                    </a:lnTo>
                    <a:lnTo>
                      <a:pt x="830" y="167"/>
                    </a:lnTo>
                    <a:lnTo>
                      <a:pt x="812" y="149"/>
                    </a:lnTo>
                    <a:lnTo>
                      <a:pt x="791" y="128"/>
                    </a:lnTo>
                    <a:cubicBezTo>
                      <a:pt x="784" y="122"/>
                      <a:pt x="778" y="116"/>
                      <a:pt x="771" y="110"/>
                    </a:cubicBezTo>
                    <a:cubicBezTo>
                      <a:pt x="761" y="99"/>
                      <a:pt x="750" y="88"/>
                      <a:pt x="740" y="77"/>
                    </a:cubicBezTo>
                    <a:cubicBezTo>
                      <a:pt x="734" y="72"/>
                      <a:pt x="728" y="66"/>
                      <a:pt x="722" y="61"/>
                    </a:cubicBezTo>
                    <a:cubicBezTo>
                      <a:pt x="713" y="55"/>
                      <a:pt x="705" y="49"/>
                      <a:pt x="696" y="43"/>
                    </a:cubicBezTo>
                    <a:cubicBezTo>
                      <a:pt x="692" y="40"/>
                      <a:pt x="687" y="36"/>
                      <a:pt x="683" y="33"/>
                    </a:cubicBezTo>
                    <a:lnTo>
                      <a:pt x="647" y="18"/>
                    </a:lnTo>
                    <a:cubicBezTo>
                      <a:pt x="634" y="13"/>
                      <a:pt x="621" y="9"/>
                      <a:pt x="608" y="4"/>
                    </a:cubicBezTo>
                    <a:cubicBezTo>
                      <a:pt x="594" y="3"/>
                      <a:pt x="581" y="1"/>
                      <a:pt x="567" y="0"/>
                    </a:cubicBezTo>
                    <a:cubicBezTo>
                      <a:pt x="554" y="1"/>
                      <a:pt x="542" y="3"/>
                      <a:pt x="529" y="4"/>
                    </a:cubicBezTo>
                    <a:cubicBezTo>
                      <a:pt x="518" y="9"/>
                      <a:pt x="507" y="13"/>
                      <a:pt x="496" y="18"/>
                    </a:cubicBezTo>
                    <a:cubicBezTo>
                      <a:pt x="487" y="22"/>
                      <a:pt x="479" y="27"/>
                      <a:pt x="470" y="31"/>
                    </a:cubicBezTo>
                    <a:cubicBezTo>
                      <a:pt x="461" y="36"/>
                      <a:pt x="452" y="40"/>
                      <a:pt x="443" y="45"/>
                    </a:cubicBezTo>
                    <a:cubicBezTo>
                      <a:pt x="435" y="52"/>
                      <a:pt x="427" y="58"/>
                      <a:pt x="419" y="65"/>
                    </a:cubicBezTo>
                    <a:cubicBezTo>
                      <a:pt x="410" y="72"/>
                      <a:pt x="402" y="79"/>
                      <a:pt x="393" y="86"/>
                    </a:cubicBezTo>
                    <a:cubicBezTo>
                      <a:pt x="388" y="91"/>
                      <a:pt x="383" y="95"/>
                      <a:pt x="378" y="100"/>
                    </a:cubicBezTo>
                    <a:lnTo>
                      <a:pt x="348" y="130"/>
                    </a:lnTo>
                    <a:cubicBezTo>
                      <a:pt x="334" y="141"/>
                      <a:pt x="319" y="152"/>
                      <a:pt x="305" y="163"/>
                    </a:cubicBezTo>
                    <a:cubicBezTo>
                      <a:pt x="297" y="174"/>
                      <a:pt x="289" y="184"/>
                      <a:pt x="281" y="195"/>
                    </a:cubicBezTo>
                    <a:lnTo>
                      <a:pt x="254" y="216"/>
                    </a:lnTo>
                    <a:cubicBezTo>
                      <a:pt x="244" y="223"/>
                      <a:pt x="234" y="231"/>
                      <a:pt x="224" y="238"/>
                    </a:cubicBezTo>
                    <a:lnTo>
                      <a:pt x="203" y="244"/>
                    </a:lnTo>
                    <a:cubicBezTo>
                      <a:pt x="192" y="250"/>
                      <a:pt x="182" y="257"/>
                      <a:pt x="171" y="263"/>
                    </a:cubicBezTo>
                    <a:cubicBezTo>
                      <a:pt x="161" y="268"/>
                      <a:pt x="152" y="272"/>
                      <a:pt x="142" y="277"/>
                    </a:cubicBezTo>
                    <a:cubicBezTo>
                      <a:pt x="131" y="278"/>
                      <a:pt x="121" y="280"/>
                      <a:pt x="110" y="281"/>
                    </a:cubicBezTo>
                    <a:lnTo>
                      <a:pt x="71" y="269"/>
                    </a:lnTo>
                    <a:cubicBezTo>
                      <a:pt x="59" y="266"/>
                      <a:pt x="47" y="262"/>
                      <a:pt x="35" y="259"/>
                    </a:cubicBezTo>
                    <a:lnTo>
                      <a:pt x="8" y="238"/>
                    </a:lnTo>
                    <a:cubicBezTo>
                      <a:pt x="7" y="240"/>
                      <a:pt x="5" y="242"/>
                      <a:pt x="4" y="244"/>
                    </a:cubicBezTo>
                    <a:lnTo>
                      <a:pt x="0" y="248"/>
                    </a:lnTo>
                    <a:close/>
                  </a:path>
                </a:pathLst>
              </a:custGeom>
              <a:solidFill>
                <a:srgbClr val="000000"/>
              </a:solidFill>
              <a:ln w="15875">
                <a:solidFill>
                  <a:srgbClr val="FF0000"/>
                </a:solidFill>
                <a:round/>
                <a:headEnd/>
                <a:tailEnd/>
              </a:ln>
            </p:spPr>
            <p:txBody>
              <a:bodyPr/>
              <a:lstStyle/>
              <a:p>
                <a:endParaRPr lang="en-GB"/>
              </a:p>
            </p:txBody>
          </p:sp>
        </p:grpSp>
        <p:cxnSp>
          <p:nvCxnSpPr>
            <p:cNvPr id="1196" name="Straight Arrow Connector 1195"/>
            <p:cNvCxnSpPr/>
            <p:nvPr/>
          </p:nvCxnSpPr>
          <p:spPr bwMode="auto">
            <a:xfrm>
              <a:off x="2914113" y="1685449"/>
              <a:ext cx="1311408" cy="2277"/>
            </a:xfrm>
            <a:prstGeom prst="straightConnector1">
              <a:avLst/>
            </a:prstGeom>
            <a:solidFill>
              <a:schemeClr val="accent1"/>
            </a:solidFill>
            <a:ln w="19050" cap="flat" cmpd="sng" algn="ctr">
              <a:solidFill>
                <a:srgbClr val="FF0000"/>
              </a:solidFill>
              <a:prstDash val="solid"/>
              <a:round/>
              <a:headEnd type="none" w="med" len="med"/>
              <a:tailEnd type="stealth"/>
            </a:ln>
            <a:effectLst/>
          </p:spPr>
        </p:cxnSp>
        <p:sp>
          <p:nvSpPr>
            <p:cNvPr id="1197" name="Text Box 317"/>
            <p:cNvSpPr txBox="1">
              <a:spLocks noChangeAspect="1" noChangeArrowheads="1"/>
            </p:cNvSpPr>
            <p:nvPr/>
          </p:nvSpPr>
          <p:spPr bwMode="auto">
            <a:xfrm>
              <a:off x="2769238" y="633583"/>
              <a:ext cx="1582344" cy="246221"/>
            </a:xfrm>
            <a:prstGeom prst="rect">
              <a:avLst/>
            </a:prstGeom>
            <a:noFill/>
            <a:ln w="9525">
              <a:noFill/>
              <a:miter lim="800000"/>
              <a:headEnd/>
              <a:tailEnd/>
            </a:ln>
          </p:spPr>
          <p:txBody>
            <a:bodyPr wrap="square" lIns="0" tIns="0" rIns="0" bIns="0">
              <a:spAutoFit/>
            </a:bodyPr>
            <a:lstStyle/>
            <a:p>
              <a:pPr algn="ctr"/>
              <a:r>
                <a:rPr lang="en-US" sz="1600" dirty="0" smtClean="0">
                  <a:solidFill>
                    <a:srgbClr val="006600"/>
                  </a:solidFill>
                </a:rPr>
                <a:t>Selective coating</a:t>
              </a:r>
              <a:endParaRPr lang="en-US" sz="1600" dirty="0">
                <a:solidFill>
                  <a:srgbClr val="006600"/>
                </a:solidFill>
              </a:endParaRPr>
            </a:p>
          </p:txBody>
        </p:sp>
      </p:grpSp>
      <p:sp>
        <p:nvSpPr>
          <p:cNvPr id="1201" name="Rectangle 47"/>
          <p:cNvSpPr>
            <a:spLocks noChangeArrowheads="1"/>
          </p:cNvSpPr>
          <p:nvPr/>
        </p:nvSpPr>
        <p:spPr bwMode="auto">
          <a:xfrm>
            <a:off x="20756611" y="22670789"/>
            <a:ext cx="9102864"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en-GB" sz="2400" b="1" i="1" dirty="0" smtClean="0">
                <a:latin typeface="+mn-lt"/>
              </a:rPr>
              <a:t>Figure </a:t>
            </a:r>
            <a:r>
              <a:rPr lang="en-GB" sz="2400" b="1" i="1" dirty="0" smtClean="0">
                <a:latin typeface="+mn-lt"/>
              </a:rPr>
              <a:t>9. Photograph of the SAW-based biosensor prototype.</a:t>
            </a:r>
            <a:endParaRPr lang="en-GB" sz="2400" b="1" i="1" dirty="0">
              <a:latin typeface="+mn-lt"/>
            </a:endParaRPr>
          </a:p>
        </p:txBody>
      </p:sp>
      <p:sp>
        <p:nvSpPr>
          <p:cNvPr id="1202" name="TextBox 1201"/>
          <p:cNvSpPr txBox="1"/>
          <p:nvPr/>
        </p:nvSpPr>
        <p:spPr>
          <a:xfrm>
            <a:off x="26085203" y="18197001"/>
            <a:ext cx="2350964" cy="830997"/>
          </a:xfrm>
          <a:prstGeom prst="rect">
            <a:avLst/>
          </a:prstGeom>
          <a:solidFill>
            <a:schemeClr val="bg1">
              <a:alpha val="30000"/>
            </a:schemeClr>
          </a:solidFill>
        </p:spPr>
        <p:txBody>
          <a:bodyPr wrap="square" rtlCol="0">
            <a:spAutoFit/>
          </a:bodyPr>
          <a:lstStyle/>
          <a:p>
            <a:pPr algn="ctr"/>
            <a:r>
              <a:rPr lang="en-US" sz="2400" b="1" dirty="0" smtClean="0">
                <a:latin typeface="+mn-lt"/>
              </a:rPr>
              <a:t>USB powered interface board</a:t>
            </a:r>
            <a:endParaRPr lang="en-GB" sz="2400" b="1" dirty="0">
              <a:latin typeface="+mn-lt"/>
            </a:endParaRPr>
          </a:p>
        </p:txBody>
      </p:sp>
      <p:sp>
        <p:nvSpPr>
          <p:cNvPr id="1205" name="TextBox 1204"/>
          <p:cNvSpPr txBox="1"/>
          <p:nvPr/>
        </p:nvSpPr>
        <p:spPr>
          <a:xfrm>
            <a:off x="22196771" y="18307918"/>
            <a:ext cx="2350964" cy="830997"/>
          </a:xfrm>
          <a:prstGeom prst="rect">
            <a:avLst/>
          </a:prstGeom>
          <a:solidFill>
            <a:schemeClr val="bg1">
              <a:alpha val="30000"/>
            </a:schemeClr>
          </a:solidFill>
        </p:spPr>
        <p:txBody>
          <a:bodyPr wrap="square" rtlCol="0">
            <a:spAutoFit/>
          </a:bodyPr>
          <a:lstStyle/>
          <a:p>
            <a:pPr algn="ctr"/>
            <a:r>
              <a:rPr lang="en-US" sz="2400" b="1" dirty="0" smtClean="0">
                <a:latin typeface="+mn-lt"/>
              </a:rPr>
              <a:t>Power supply board</a:t>
            </a:r>
            <a:endParaRPr lang="en-GB" sz="2400" b="1" dirty="0">
              <a:latin typeface="+mn-lt"/>
            </a:endParaRPr>
          </a:p>
        </p:txBody>
      </p:sp>
      <p:cxnSp>
        <p:nvCxnSpPr>
          <p:cNvPr id="1207" name="Straight Arrow Connector 1206"/>
          <p:cNvCxnSpPr/>
          <p:nvPr/>
        </p:nvCxnSpPr>
        <p:spPr>
          <a:xfrm flipH="1">
            <a:off x="25509139" y="22196350"/>
            <a:ext cx="792088" cy="0"/>
          </a:xfrm>
          <a:prstGeom prst="straightConnector1">
            <a:avLst/>
          </a:prstGeom>
          <a:ln w="31750">
            <a:solidFill>
              <a:srgbClr val="FF0000"/>
            </a:solidFill>
            <a:headEnd type="none" w="lg" len="med"/>
            <a:tailEnd type="triangle" w="lg" len="med"/>
          </a:ln>
        </p:spPr>
        <p:style>
          <a:lnRef idx="1">
            <a:schemeClr val="accent1"/>
          </a:lnRef>
          <a:fillRef idx="0">
            <a:schemeClr val="accent1"/>
          </a:fillRef>
          <a:effectRef idx="0">
            <a:schemeClr val="accent1"/>
          </a:effectRef>
          <a:fontRef idx="minor">
            <a:schemeClr val="tx1"/>
          </a:fontRef>
        </p:style>
      </p:cxnSp>
      <p:sp>
        <p:nvSpPr>
          <p:cNvPr id="1213" name="TextBox 1212"/>
          <p:cNvSpPr txBox="1"/>
          <p:nvPr/>
        </p:nvSpPr>
        <p:spPr>
          <a:xfrm>
            <a:off x="26398535" y="21725393"/>
            <a:ext cx="2711004" cy="830997"/>
          </a:xfrm>
          <a:prstGeom prst="rect">
            <a:avLst/>
          </a:prstGeom>
          <a:solidFill>
            <a:schemeClr val="bg1">
              <a:alpha val="30000"/>
            </a:schemeClr>
          </a:solidFill>
        </p:spPr>
        <p:txBody>
          <a:bodyPr wrap="square" rtlCol="0">
            <a:spAutoFit/>
          </a:bodyPr>
          <a:lstStyle/>
          <a:p>
            <a:pPr algn="ctr"/>
            <a:r>
              <a:rPr lang="en-US" sz="2400" b="1" dirty="0" smtClean="0">
                <a:latin typeface="+mn-lt"/>
              </a:rPr>
              <a:t>SAW oscillator board with sensor</a:t>
            </a:r>
            <a:endParaRPr lang="en-GB" sz="2400" b="1" dirty="0">
              <a:latin typeface="+mn-lt"/>
            </a:endParaRPr>
          </a:p>
        </p:txBody>
      </p:sp>
      <p:cxnSp>
        <p:nvCxnSpPr>
          <p:cNvPr id="1214" name="Straight Arrow Connector 1213"/>
          <p:cNvCxnSpPr/>
          <p:nvPr/>
        </p:nvCxnSpPr>
        <p:spPr>
          <a:xfrm>
            <a:off x="24212995" y="19100006"/>
            <a:ext cx="936104" cy="792088"/>
          </a:xfrm>
          <a:prstGeom prst="straightConnector1">
            <a:avLst/>
          </a:prstGeom>
          <a:ln w="31750">
            <a:solidFill>
              <a:srgbClr val="FF0000"/>
            </a:solidFill>
            <a:headEnd type="none" w="lg" len="med"/>
            <a:tailEnd type="triangle" w="lg" len="med"/>
          </a:ln>
        </p:spPr>
        <p:style>
          <a:lnRef idx="1">
            <a:schemeClr val="accent1"/>
          </a:lnRef>
          <a:fillRef idx="0">
            <a:schemeClr val="accent1"/>
          </a:fillRef>
          <a:effectRef idx="0">
            <a:schemeClr val="accent1"/>
          </a:effectRef>
          <a:fontRef idx="minor">
            <a:schemeClr val="tx1"/>
          </a:fontRef>
        </p:style>
      </p:cxnSp>
      <p:sp>
        <p:nvSpPr>
          <p:cNvPr id="1222" name="Rectangle 45"/>
          <p:cNvSpPr>
            <a:spLocks noChangeArrowheads="1"/>
          </p:cNvSpPr>
          <p:nvPr/>
        </p:nvSpPr>
        <p:spPr bwMode="auto">
          <a:xfrm>
            <a:off x="20756611" y="17116881"/>
            <a:ext cx="8958848"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en-US" sz="2400" dirty="0" smtClean="0">
                <a:latin typeface="+mn-lt"/>
              </a:rPr>
              <a:t>The prototype of the SAW-based sensor integrated with the interface circuitry is shown below:</a:t>
            </a:r>
            <a:endParaRPr lang="en-GB" sz="2400" dirty="0">
              <a:latin typeface="+mn-lt"/>
            </a:endParaRPr>
          </a:p>
        </p:txBody>
      </p:sp>
      <p:grpSp>
        <p:nvGrpSpPr>
          <p:cNvPr id="1292" name="Group 1291"/>
          <p:cNvGrpSpPr/>
          <p:nvPr/>
        </p:nvGrpSpPr>
        <p:grpSpPr>
          <a:xfrm>
            <a:off x="20785186" y="25724742"/>
            <a:ext cx="8928992" cy="4968552"/>
            <a:chOff x="20718511" y="24644622"/>
            <a:chExt cx="8928992" cy="4968552"/>
          </a:xfrm>
        </p:grpSpPr>
        <p:sp>
          <p:nvSpPr>
            <p:cNvPr id="1291" name="Rectangle 1290"/>
            <p:cNvSpPr/>
            <p:nvPr/>
          </p:nvSpPr>
          <p:spPr>
            <a:xfrm>
              <a:off x="20718511" y="24644622"/>
              <a:ext cx="8928992" cy="49685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224" name="Group 1223"/>
            <p:cNvGrpSpPr/>
            <p:nvPr/>
          </p:nvGrpSpPr>
          <p:grpSpPr>
            <a:xfrm>
              <a:off x="20757989" y="24788638"/>
              <a:ext cx="8876068" cy="4728770"/>
              <a:chOff x="161014" y="1428736"/>
              <a:chExt cx="8876068" cy="4728770"/>
            </a:xfrm>
          </p:grpSpPr>
          <p:sp>
            <p:nvSpPr>
              <p:cNvPr id="1225" name="TextBox 1224"/>
              <p:cNvSpPr txBox="1"/>
              <p:nvPr/>
            </p:nvSpPr>
            <p:spPr>
              <a:xfrm>
                <a:off x="4090535" y="3571876"/>
                <a:ext cx="722413" cy="338554"/>
              </a:xfrm>
              <a:prstGeom prst="rect">
                <a:avLst/>
              </a:prstGeom>
              <a:noFill/>
            </p:spPr>
            <p:txBody>
              <a:bodyPr wrap="square" rtlCol="0">
                <a:spAutoFit/>
              </a:bodyPr>
              <a:lstStyle/>
              <a:p>
                <a:pPr algn="ctr"/>
                <a:r>
                  <a:rPr lang="en-GB" sz="1600" b="1" i="1" dirty="0" smtClean="0">
                    <a:solidFill>
                      <a:schemeClr val="accent6">
                        <a:lumMod val="75000"/>
                      </a:schemeClr>
                    </a:solidFill>
                  </a:rPr>
                  <a:t>Mixer</a:t>
                </a:r>
                <a:endParaRPr lang="en-GB" sz="1600" b="1" i="1" dirty="0">
                  <a:solidFill>
                    <a:schemeClr val="accent6">
                      <a:lumMod val="75000"/>
                    </a:schemeClr>
                  </a:solidFill>
                </a:endParaRPr>
              </a:p>
            </p:txBody>
          </p:sp>
          <p:sp>
            <p:nvSpPr>
              <p:cNvPr id="1226" name="TextBox 1225"/>
              <p:cNvSpPr txBox="1"/>
              <p:nvPr/>
            </p:nvSpPr>
            <p:spPr>
              <a:xfrm>
                <a:off x="1571603" y="2214554"/>
                <a:ext cx="1113645" cy="338554"/>
              </a:xfrm>
              <a:prstGeom prst="rect">
                <a:avLst/>
              </a:prstGeom>
              <a:noFill/>
            </p:spPr>
            <p:txBody>
              <a:bodyPr wrap="square" rtlCol="0">
                <a:spAutoFit/>
              </a:bodyPr>
              <a:lstStyle/>
              <a:p>
                <a:pPr algn="ctr"/>
                <a:r>
                  <a:rPr lang="en-GB" sz="1600" b="1" i="1" dirty="0" smtClean="0">
                    <a:solidFill>
                      <a:srgbClr val="00B050"/>
                    </a:solidFill>
                  </a:rPr>
                  <a:t>Amplifier</a:t>
                </a:r>
                <a:endParaRPr lang="en-GB" sz="1600" b="1" i="1" dirty="0">
                  <a:solidFill>
                    <a:srgbClr val="00B050"/>
                  </a:solidFill>
                </a:endParaRPr>
              </a:p>
            </p:txBody>
          </p:sp>
          <p:sp>
            <p:nvSpPr>
              <p:cNvPr id="1227" name="TextBox 1226"/>
              <p:cNvSpPr txBox="1"/>
              <p:nvPr/>
            </p:nvSpPr>
            <p:spPr>
              <a:xfrm>
                <a:off x="2877832" y="2534524"/>
                <a:ext cx="1143008" cy="523220"/>
              </a:xfrm>
              <a:prstGeom prst="rect">
                <a:avLst/>
              </a:prstGeom>
              <a:noFill/>
            </p:spPr>
            <p:txBody>
              <a:bodyPr wrap="square" rtlCol="0">
                <a:spAutoFit/>
              </a:bodyPr>
              <a:lstStyle/>
              <a:p>
                <a:pPr algn="ctr"/>
                <a:r>
                  <a:rPr lang="en-GB" sz="1400" b="1" i="1" dirty="0" smtClean="0">
                    <a:solidFill>
                      <a:schemeClr val="tx2"/>
                    </a:solidFill>
                  </a:rPr>
                  <a:t>Low Pass Filter</a:t>
                </a:r>
                <a:endParaRPr lang="en-GB" sz="1400" b="1" i="1" dirty="0">
                  <a:solidFill>
                    <a:schemeClr val="tx2"/>
                  </a:solidFill>
                </a:endParaRPr>
              </a:p>
            </p:txBody>
          </p:sp>
          <p:sp>
            <p:nvSpPr>
              <p:cNvPr id="1228" name="TextBox 1227"/>
              <p:cNvSpPr txBox="1"/>
              <p:nvPr/>
            </p:nvSpPr>
            <p:spPr>
              <a:xfrm>
                <a:off x="4518732" y="2660938"/>
                <a:ext cx="785818" cy="338554"/>
              </a:xfrm>
              <a:prstGeom prst="rect">
                <a:avLst/>
              </a:prstGeom>
              <a:noFill/>
            </p:spPr>
            <p:txBody>
              <a:bodyPr wrap="square" rtlCol="0">
                <a:spAutoFit/>
              </a:bodyPr>
              <a:lstStyle/>
              <a:p>
                <a:pPr algn="ctr"/>
                <a:r>
                  <a:rPr lang="en-GB" sz="1600" b="1" i="1" dirty="0" smtClean="0">
                    <a:solidFill>
                      <a:srgbClr val="7030A0"/>
                    </a:solidFill>
                  </a:rPr>
                  <a:t>Buffer</a:t>
                </a:r>
                <a:endParaRPr lang="en-GB" sz="1600" b="1" i="1" dirty="0">
                  <a:solidFill>
                    <a:srgbClr val="7030A0"/>
                  </a:solidFill>
                </a:endParaRPr>
              </a:p>
            </p:txBody>
          </p:sp>
          <p:sp>
            <p:nvSpPr>
              <p:cNvPr id="1229" name="Rounded Rectangle 1228"/>
              <p:cNvSpPr/>
              <p:nvPr/>
            </p:nvSpPr>
            <p:spPr>
              <a:xfrm>
                <a:off x="310594" y="2428868"/>
                <a:ext cx="857256" cy="500066"/>
              </a:xfrm>
              <a:prstGeom prst="round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30" name="Right Arrow 1229"/>
              <p:cNvSpPr/>
              <p:nvPr/>
            </p:nvSpPr>
            <p:spPr>
              <a:xfrm>
                <a:off x="1187546" y="2662232"/>
                <a:ext cx="669809" cy="123826"/>
              </a:xfrm>
              <a:prstGeom prst="rightArrow">
                <a:avLst/>
              </a:prstGeom>
              <a:solidFill>
                <a:schemeClr val="tx1"/>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31" name="Right Arrow 1230"/>
              <p:cNvSpPr/>
              <p:nvPr/>
            </p:nvSpPr>
            <p:spPr>
              <a:xfrm>
                <a:off x="2312618" y="2679108"/>
                <a:ext cx="676694" cy="123826"/>
              </a:xfrm>
              <a:prstGeom prst="rightArrow">
                <a:avLst/>
              </a:prstGeom>
              <a:solidFill>
                <a:schemeClr val="tx1"/>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32" name="Rounded Rectangle 1231"/>
              <p:cNvSpPr/>
              <p:nvPr/>
            </p:nvSpPr>
            <p:spPr>
              <a:xfrm>
                <a:off x="6909613" y="3499144"/>
                <a:ext cx="842969" cy="500066"/>
              </a:xfrm>
              <a:prstGeom prst="roundRect">
                <a:avLst/>
              </a:prstGeom>
              <a:noFill/>
              <a:ln>
                <a:solidFill>
                  <a:srgbClr val="9B01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33" name="Right Arrow 1232"/>
              <p:cNvSpPr/>
              <p:nvPr/>
            </p:nvSpPr>
            <p:spPr>
              <a:xfrm>
                <a:off x="5310989" y="3677946"/>
                <a:ext cx="357190" cy="142876"/>
              </a:xfrm>
              <a:prstGeom prst="rightArrow">
                <a:avLst/>
              </a:prstGeom>
              <a:solidFill>
                <a:schemeClr val="tx1"/>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34" name="Right Arrow 1233"/>
              <p:cNvSpPr/>
              <p:nvPr/>
            </p:nvSpPr>
            <p:spPr>
              <a:xfrm>
                <a:off x="6539723" y="3677946"/>
                <a:ext cx="357190" cy="142876"/>
              </a:xfrm>
              <a:prstGeom prst="rightArrow">
                <a:avLst/>
              </a:prstGeom>
              <a:solidFill>
                <a:schemeClr val="tx1"/>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35" name="Rounded Rectangle 1234"/>
              <p:cNvSpPr/>
              <p:nvPr/>
            </p:nvSpPr>
            <p:spPr>
              <a:xfrm>
                <a:off x="5684054" y="3501732"/>
                <a:ext cx="842969" cy="500066"/>
              </a:xfrm>
              <a:prstGeom prst="round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36" name="Right Arrow 1235"/>
              <p:cNvSpPr/>
              <p:nvPr/>
            </p:nvSpPr>
            <p:spPr>
              <a:xfrm>
                <a:off x="7773221" y="3677946"/>
                <a:ext cx="214314" cy="142876"/>
              </a:xfrm>
              <a:prstGeom prst="rightArrow">
                <a:avLst/>
              </a:prstGeom>
              <a:solidFill>
                <a:schemeClr val="tx1"/>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37" name="TextBox 1236"/>
              <p:cNvSpPr txBox="1"/>
              <p:nvPr/>
            </p:nvSpPr>
            <p:spPr>
              <a:xfrm>
                <a:off x="2826092" y="4571594"/>
                <a:ext cx="1143008" cy="523220"/>
              </a:xfrm>
              <a:prstGeom prst="rect">
                <a:avLst/>
              </a:prstGeom>
              <a:noFill/>
            </p:spPr>
            <p:txBody>
              <a:bodyPr wrap="square" rtlCol="0">
                <a:spAutoFit/>
              </a:bodyPr>
              <a:lstStyle/>
              <a:p>
                <a:pPr algn="ctr"/>
                <a:r>
                  <a:rPr lang="en-GB" sz="1400" b="1" i="1" dirty="0" smtClean="0">
                    <a:solidFill>
                      <a:schemeClr val="tx2"/>
                    </a:solidFill>
                  </a:rPr>
                  <a:t>Low Pass Filter</a:t>
                </a:r>
                <a:endParaRPr lang="en-GB" sz="1400" b="1" i="1" dirty="0">
                  <a:solidFill>
                    <a:schemeClr val="tx2"/>
                  </a:solidFill>
                </a:endParaRPr>
              </a:p>
            </p:txBody>
          </p:sp>
          <p:sp>
            <p:nvSpPr>
              <p:cNvPr id="1238" name="TextBox 1237"/>
              <p:cNvSpPr txBox="1"/>
              <p:nvPr/>
            </p:nvSpPr>
            <p:spPr>
              <a:xfrm>
                <a:off x="315356" y="4652324"/>
                <a:ext cx="851294" cy="461665"/>
              </a:xfrm>
              <a:prstGeom prst="rect">
                <a:avLst/>
              </a:prstGeom>
              <a:noFill/>
            </p:spPr>
            <p:txBody>
              <a:bodyPr wrap="square" rtlCol="0">
                <a:spAutoFit/>
              </a:bodyPr>
              <a:lstStyle/>
              <a:p>
                <a:pPr algn="ctr"/>
                <a:r>
                  <a:rPr lang="en-GB" sz="1200" b="1" i="1" dirty="0" smtClean="0">
                    <a:solidFill>
                      <a:srgbClr val="CC3300"/>
                    </a:solidFill>
                  </a:rPr>
                  <a:t>SAW</a:t>
                </a:r>
              </a:p>
              <a:p>
                <a:pPr algn="ctr"/>
                <a:r>
                  <a:rPr lang="en-GB" sz="1200" b="1" i="1" dirty="0" smtClean="0">
                    <a:solidFill>
                      <a:srgbClr val="CC3300"/>
                    </a:solidFill>
                  </a:rPr>
                  <a:t>Resonator</a:t>
                </a:r>
                <a:endParaRPr lang="en-GB" sz="1200" b="1" i="1" dirty="0">
                  <a:solidFill>
                    <a:srgbClr val="CC3300"/>
                  </a:solidFill>
                </a:endParaRPr>
              </a:p>
            </p:txBody>
          </p:sp>
          <p:sp>
            <p:nvSpPr>
              <p:cNvPr id="1239" name="Rounded Rectangle 1238"/>
              <p:cNvSpPr/>
              <p:nvPr/>
            </p:nvSpPr>
            <p:spPr>
              <a:xfrm>
                <a:off x="312122" y="4643446"/>
                <a:ext cx="857256" cy="500066"/>
              </a:xfrm>
              <a:prstGeom prst="round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FF9900"/>
                  </a:solidFill>
                </a:endParaRPr>
              </a:p>
            </p:txBody>
          </p:sp>
          <p:sp>
            <p:nvSpPr>
              <p:cNvPr id="1240" name="Rounded Rectangle 1239"/>
              <p:cNvSpPr/>
              <p:nvPr/>
            </p:nvSpPr>
            <p:spPr>
              <a:xfrm>
                <a:off x="3000364" y="4571594"/>
                <a:ext cx="789701" cy="500066"/>
              </a:xfrm>
              <a:prstGeom prst="round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41" name="Right Arrow 1240"/>
              <p:cNvSpPr/>
              <p:nvPr/>
            </p:nvSpPr>
            <p:spPr>
              <a:xfrm>
                <a:off x="1180196" y="4803664"/>
                <a:ext cx="677159" cy="116242"/>
              </a:xfrm>
              <a:prstGeom prst="rightArrow">
                <a:avLst/>
              </a:prstGeom>
              <a:solidFill>
                <a:schemeClr val="tx1"/>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42" name="TextBox 1241"/>
              <p:cNvSpPr txBox="1"/>
              <p:nvPr/>
            </p:nvSpPr>
            <p:spPr>
              <a:xfrm>
                <a:off x="5555172" y="3482682"/>
                <a:ext cx="1143008" cy="523220"/>
              </a:xfrm>
              <a:prstGeom prst="rect">
                <a:avLst/>
              </a:prstGeom>
              <a:noFill/>
            </p:spPr>
            <p:txBody>
              <a:bodyPr wrap="square" rtlCol="0">
                <a:spAutoFit/>
              </a:bodyPr>
              <a:lstStyle/>
              <a:p>
                <a:pPr algn="ctr"/>
                <a:r>
                  <a:rPr lang="en-GB" sz="1400" b="1" i="1" dirty="0" smtClean="0">
                    <a:solidFill>
                      <a:schemeClr val="tx2"/>
                    </a:solidFill>
                  </a:rPr>
                  <a:t>Low Pass Filter</a:t>
                </a:r>
                <a:endParaRPr lang="en-GB" sz="1400" b="1" i="1" dirty="0">
                  <a:solidFill>
                    <a:schemeClr val="tx2"/>
                  </a:solidFill>
                </a:endParaRPr>
              </a:p>
            </p:txBody>
          </p:sp>
          <p:sp>
            <p:nvSpPr>
              <p:cNvPr id="1243" name="TextBox 1242"/>
              <p:cNvSpPr txBox="1"/>
              <p:nvPr/>
            </p:nvSpPr>
            <p:spPr>
              <a:xfrm>
                <a:off x="6760326" y="3482682"/>
                <a:ext cx="1143008" cy="523220"/>
              </a:xfrm>
              <a:prstGeom prst="rect">
                <a:avLst/>
              </a:prstGeom>
              <a:noFill/>
            </p:spPr>
            <p:txBody>
              <a:bodyPr wrap="square" rtlCol="0">
                <a:spAutoFit/>
              </a:bodyPr>
              <a:lstStyle/>
              <a:p>
                <a:pPr algn="ctr"/>
                <a:r>
                  <a:rPr lang="en-GB" sz="1400" b="1" i="1" dirty="0" smtClean="0">
                    <a:solidFill>
                      <a:srgbClr val="9B0194"/>
                    </a:solidFill>
                  </a:rPr>
                  <a:t>Signal Converter</a:t>
                </a:r>
                <a:endParaRPr lang="en-GB" sz="1400" b="1" i="1" dirty="0">
                  <a:solidFill>
                    <a:srgbClr val="9B0194"/>
                  </a:solidFill>
                </a:endParaRPr>
              </a:p>
            </p:txBody>
          </p:sp>
          <p:grpSp>
            <p:nvGrpSpPr>
              <p:cNvPr id="1244" name="Group 75"/>
              <p:cNvGrpSpPr/>
              <p:nvPr/>
            </p:nvGrpSpPr>
            <p:grpSpPr>
              <a:xfrm>
                <a:off x="7965480" y="3393074"/>
                <a:ext cx="1071602" cy="738664"/>
                <a:chOff x="8027626" y="3214686"/>
                <a:chExt cx="1143008" cy="738664"/>
              </a:xfrm>
            </p:grpSpPr>
            <p:sp>
              <p:nvSpPr>
                <p:cNvPr id="1289" name="Rounded Rectangle 1288"/>
                <p:cNvSpPr/>
                <p:nvPr/>
              </p:nvSpPr>
              <p:spPr>
                <a:xfrm>
                  <a:off x="8086748" y="3219451"/>
                  <a:ext cx="1057252" cy="709616"/>
                </a:xfrm>
                <a:prstGeom prst="roundRect">
                  <a:avLst/>
                </a:prstGeom>
                <a:no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90" name="TextBox 1289"/>
                <p:cNvSpPr txBox="1"/>
                <p:nvPr/>
              </p:nvSpPr>
              <p:spPr>
                <a:xfrm>
                  <a:off x="8027626" y="3214686"/>
                  <a:ext cx="1143008" cy="738664"/>
                </a:xfrm>
                <a:prstGeom prst="rect">
                  <a:avLst/>
                </a:prstGeom>
                <a:noFill/>
                <a:ln>
                  <a:noFill/>
                </a:ln>
              </p:spPr>
              <p:txBody>
                <a:bodyPr wrap="square" rtlCol="0">
                  <a:spAutoFit/>
                </a:bodyPr>
                <a:lstStyle/>
                <a:p>
                  <a:pPr algn="ctr"/>
                  <a:r>
                    <a:rPr lang="en-GB" sz="1400" b="1" i="1" dirty="0" smtClean="0">
                      <a:solidFill>
                        <a:schemeClr val="bg2">
                          <a:lumMod val="25000"/>
                        </a:schemeClr>
                      </a:solidFill>
                    </a:rPr>
                    <a:t>Micro-controller Interface</a:t>
                  </a:r>
                  <a:endParaRPr lang="en-GB" sz="1400" b="1" i="1" dirty="0">
                    <a:solidFill>
                      <a:schemeClr val="bg2">
                        <a:lumMod val="25000"/>
                      </a:schemeClr>
                    </a:solidFill>
                  </a:endParaRPr>
                </a:p>
              </p:txBody>
            </p:sp>
          </p:grpSp>
          <p:sp>
            <p:nvSpPr>
              <p:cNvPr id="1245" name="TextBox 1244"/>
              <p:cNvSpPr txBox="1"/>
              <p:nvPr/>
            </p:nvSpPr>
            <p:spPr>
              <a:xfrm>
                <a:off x="1375460" y="1428736"/>
                <a:ext cx="2357454" cy="523220"/>
              </a:xfrm>
              <a:prstGeom prst="rect">
                <a:avLst/>
              </a:prstGeom>
              <a:noFill/>
            </p:spPr>
            <p:txBody>
              <a:bodyPr wrap="square" rtlCol="0">
                <a:spAutoFit/>
              </a:bodyPr>
              <a:lstStyle/>
              <a:p>
                <a:pPr algn="ctr"/>
                <a:r>
                  <a:rPr lang="en-GB" sz="1400" b="1" i="1" dirty="0" smtClean="0">
                    <a:solidFill>
                      <a:srgbClr val="00B050"/>
                    </a:solidFill>
                  </a:rPr>
                  <a:t>Sensing</a:t>
                </a:r>
                <a:r>
                  <a:rPr lang="en-GB" sz="1400" b="1" i="1" dirty="0" smtClean="0">
                    <a:solidFill>
                      <a:srgbClr val="C00000"/>
                    </a:solidFill>
                  </a:rPr>
                  <a:t> </a:t>
                </a:r>
                <a:r>
                  <a:rPr lang="en-GB" sz="1400" b="1" i="1" dirty="0" smtClean="0"/>
                  <a:t>Oscillator </a:t>
                </a:r>
                <a:r>
                  <a:rPr lang="en-GB" sz="1400" b="1" i="1" dirty="0" smtClean="0">
                    <a:solidFill>
                      <a:srgbClr val="00B050"/>
                    </a:solidFill>
                  </a:rPr>
                  <a:t>(Immobilised)</a:t>
                </a:r>
                <a:endParaRPr lang="en-GB" sz="1400" dirty="0"/>
              </a:p>
            </p:txBody>
          </p:sp>
          <p:sp>
            <p:nvSpPr>
              <p:cNvPr id="1246" name="Rounded Rectangle 1245"/>
              <p:cNvSpPr/>
              <p:nvPr/>
            </p:nvSpPr>
            <p:spPr>
              <a:xfrm>
                <a:off x="161014" y="1428736"/>
                <a:ext cx="4143404" cy="1928826"/>
              </a:xfrm>
              <a:prstGeom prst="roundRect">
                <a:avLst/>
              </a:prstGeom>
              <a:noFill/>
              <a:ln w="34925">
                <a:solidFill>
                  <a:srgbClr val="92D05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49" name="TextBox 1248"/>
              <p:cNvSpPr txBox="1"/>
              <p:nvPr/>
            </p:nvSpPr>
            <p:spPr>
              <a:xfrm>
                <a:off x="4518732" y="4598642"/>
                <a:ext cx="785818" cy="338554"/>
              </a:xfrm>
              <a:prstGeom prst="rect">
                <a:avLst/>
              </a:prstGeom>
              <a:noFill/>
            </p:spPr>
            <p:txBody>
              <a:bodyPr wrap="square" rtlCol="0">
                <a:spAutoFit/>
              </a:bodyPr>
              <a:lstStyle/>
              <a:p>
                <a:pPr algn="ctr"/>
                <a:r>
                  <a:rPr lang="en-GB" sz="1600" b="1" i="1" dirty="0" smtClean="0">
                    <a:solidFill>
                      <a:srgbClr val="7030A0"/>
                    </a:solidFill>
                  </a:rPr>
                  <a:t>Buffer</a:t>
                </a:r>
                <a:endParaRPr lang="en-GB" sz="1600" b="1" i="1" dirty="0">
                  <a:solidFill>
                    <a:srgbClr val="7030A0"/>
                  </a:solidFill>
                </a:endParaRPr>
              </a:p>
            </p:txBody>
          </p:sp>
          <p:sp>
            <p:nvSpPr>
              <p:cNvPr id="1250" name="Rounded Rectangle 1249"/>
              <p:cNvSpPr/>
              <p:nvPr/>
            </p:nvSpPr>
            <p:spPr>
              <a:xfrm>
                <a:off x="4509854" y="4598642"/>
                <a:ext cx="785818" cy="357190"/>
              </a:xfrm>
              <a:prstGeom prst="roundRect">
                <a:avLst>
                  <a:gd name="adj" fmla="val 50000"/>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52" name="Right Arrow 1251"/>
              <p:cNvSpPr/>
              <p:nvPr/>
            </p:nvSpPr>
            <p:spPr>
              <a:xfrm>
                <a:off x="3813230" y="4688250"/>
                <a:ext cx="669990" cy="142876"/>
              </a:xfrm>
              <a:prstGeom prst="rightArrow">
                <a:avLst/>
              </a:prstGeom>
              <a:solidFill>
                <a:schemeClr val="tx1"/>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56" name="Right Arrow 1255"/>
              <p:cNvSpPr/>
              <p:nvPr/>
            </p:nvSpPr>
            <p:spPr>
              <a:xfrm>
                <a:off x="3839864" y="2723498"/>
                <a:ext cx="669990" cy="142876"/>
              </a:xfrm>
              <a:prstGeom prst="rightArrow">
                <a:avLst/>
              </a:prstGeom>
              <a:solidFill>
                <a:schemeClr val="tx1"/>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58" name="Rounded Rectangle 1257"/>
              <p:cNvSpPr/>
              <p:nvPr/>
            </p:nvSpPr>
            <p:spPr>
              <a:xfrm>
                <a:off x="4527610" y="2643182"/>
                <a:ext cx="785818" cy="357190"/>
              </a:xfrm>
              <a:prstGeom prst="roundRect">
                <a:avLst>
                  <a:gd name="adj" fmla="val 50000"/>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59" name="Down Arrow 1258"/>
              <p:cNvSpPr/>
              <p:nvPr/>
            </p:nvSpPr>
            <p:spPr>
              <a:xfrm>
                <a:off x="4804484" y="3000372"/>
                <a:ext cx="223606" cy="553748"/>
              </a:xfrm>
              <a:prstGeom prst="dow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60" name="Up Arrow 1259"/>
              <p:cNvSpPr/>
              <p:nvPr/>
            </p:nvSpPr>
            <p:spPr>
              <a:xfrm>
                <a:off x="4821826" y="3946822"/>
                <a:ext cx="214314" cy="642942"/>
              </a:xfrm>
              <a:prstGeom prst="up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61" name="U-Turn Arrow 1260"/>
              <p:cNvSpPr/>
              <p:nvPr/>
            </p:nvSpPr>
            <p:spPr>
              <a:xfrm flipH="1" flipV="1">
                <a:off x="661080" y="2857910"/>
                <a:ext cx="3429024" cy="357190"/>
              </a:xfrm>
              <a:prstGeom prst="utur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nvGrpSpPr>
              <p:cNvPr id="1262" name="Group 93"/>
              <p:cNvGrpSpPr/>
              <p:nvPr/>
            </p:nvGrpSpPr>
            <p:grpSpPr>
              <a:xfrm>
                <a:off x="214282" y="1607538"/>
                <a:ext cx="1071570" cy="430887"/>
                <a:chOff x="214696" y="1500174"/>
                <a:chExt cx="1071570" cy="430887"/>
              </a:xfrm>
            </p:grpSpPr>
            <p:sp>
              <p:nvSpPr>
                <p:cNvPr id="1287" name="TextBox 1286"/>
                <p:cNvSpPr txBox="1"/>
                <p:nvPr/>
              </p:nvSpPr>
              <p:spPr>
                <a:xfrm>
                  <a:off x="214696" y="1500174"/>
                  <a:ext cx="1071570" cy="430887"/>
                </a:xfrm>
                <a:prstGeom prst="rect">
                  <a:avLst/>
                </a:prstGeom>
                <a:noFill/>
              </p:spPr>
              <p:txBody>
                <a:bodyPr wrap="square" rtlCol="0">
                  <a:spAutoFit/>
                </a:bodyPr>
                <a:lstStyle/>
                <a:p>
                  <a:pPr algn="ctr"/>
                  <a:r>
                    <a:rPr lang="en-GB" sz="1100" b="1" i="1" dirty="0" smtClean="0">
                      <a:solidFill>
                        <a:srgbClr val="FF0000"/>
                      </a:solidFill>
                    </a:rPr>
                    <a:t>Temperature Control Unit</a:t>
                  </a:r>
                  <a:endParaRPr lang="en-GB" sz="1100" b="1" i="1" dirty="0">
                    <a:solidFill>
                      <a:srgbClr val="FF0000"/>
                    </a:solidFill>
                  </a:endParaRPr>
                </a:p>
              </p:txBody>
            </p:sp>
            <p:sp>
              <p:nvSpPr>
                <p:cNvPr id="1288" name="Rounded Rectangle 1287"/>
                <p:cNvSpPr/>
                <p:nvPr/>
              </p:nvSpPr>
              <p:spPr>
                <a:xfrm>
                  <a:off x="285720" y="1500174"/>
                  <a:ext cx="928694" cy="42862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grpSp>
            <p:nvGrpSpPr>
              <p:cNvPr id="1263" name="Group 94"/>
              <p:cNvGrpSpPr/>
              <p:nvPr/>
            </p:nvGrpSpPr>
            <p:grpSpPr>
              <a:xfrm>
                <a:off x="205818" y="5545092"/>
                <a:ext cx="1071570" cy="430887"/>
                <a:chOff x="214696" y="1500174"/>
                <a:chExt cx="1071570" cy="430887"/>
              </a:xfrm>
            </p:grpSpPr>
            <p:sp>
              <p:nvSpPr>
                <p:cNvPr id="1285" name="TextBox 1284"/>
                <p:cNvSpPr txBox="1"/>
                <p:nvPr/>
              </p:nvSpPr>
              <p:spPr>
                <a:xfrm>
                  <a:off x="214696" y="1500174"/>
                  <a:ext cx="1071570" cy="430887"/>
                </a:xfrm>
                <a:prstGeom prst="rect">
                  <a:avLst/>
                </a:prstGeom>
                <a:noFill/>
              </p:spPr>
              <p:txBody>
                <a:bodyPr wrap="square" rtlCol="0">
                  <a:spAutoFit/>
                </a:bodyPr>
                <a:lstStyle/>
                <a:p>
                  <a:pPr algn="ctr"/>
                  <a:r>
                    <a:rPr lang="en-GB" sz="1100" b="1" i="1" dirty="0" smtClean="0">
                      <a:solidFill>
                        <a:srgbClr val="FF0000"/>
                      </a:solidFill>
                    </a:rPr>
                    <a:t>Temperature Control Unit</a:t>
                  </a:r>
                  <a:endParaRPr lang="en-GB" sz="1100" b="1" i="1" dirty="0">
                    <a:solidFill>
                      <a:srgbClr val="FF0000"/>
                    </a:solidFill>
                  </a:endParaRPr>
                </a:p>
              </p:txBody>
            </p:sp>
            <p:sp>
              <p:nvSpPr>
                <p:cNvPr id="1286" name="Rounded Rectangle 1285"/>
                <p:cNvSpPr/>
                <p:nvPr/>
              </p:nvSpPr>
              <p:spPr>
                <a:xfrm>
                  <a:off x="285720" y="1500174"/>
                  <a:ext cx="928694" cy="42862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1268" name="TextBox 1267"/>
              <p:cNvSpPr txBox="1"/>
              <p:nvPr/>
            </p:nvSpPr>
            <p:spPr>
              <a:xfrm>
                <a:off x="321646" y="2446624"/>
                <a:ext cx="851294" cy="461665"/>
              </a:xfrm>
              <a:prstGeom prst="rect">
                <a:avLst/>
              </a:prstGeom>
              <a:noFill/>
            </p:spPr>
            <p:txBody>
              <a:bodyPr wrap="square" rtlCol="0">
                <a:spAutoFit/>
              </a:bodyPr>
              <a:lstStyle/>
              <a:p>
                <a:pPr algn="ctr"/>
                <a:r>
                  <a:rPr lang="en-GB" sz="1200" b="1" i="1" dirty="0" smtClean="0">
                    <a:solidFill>
                      <a:srgbClr val="CC3300"/>
                    </a:solidFill>
                  </a:rPr>
                  <a:t>SAW</a:t>
                </a:r>
              </a:p>
              <a:p>
                <a:pPr algn="ctr"/>
                <a:r>
                  <a:rPr lang="en-GB" sz="1200" b="1" i="1" dirty="0" smtClean="0">
                    <a:solidFill>
                      <a:srgbClr val="CC3300"/>
                    </a:solidFill>
                  </a:rPr>
                  <a:t>Resonator</a:t>
                </a:r>
                <a:endParaRPr lang="en-GB" sz="1200" b="1" i="1" dirty="0">
                  <a:solidFill>
                    <a:srgbClr val="CC3300"/>
                  </a:solidFill>
                </a:endParaRPr>
              </a:p>
            </p:txBody>
          </p:sp>
          <p:sp>
            <p:nvSpPr>
              <p:cNvPr id="1270" name="Up-Down Arrow 1269"/>
              <p:cNvSpPr/>
              <p:nvPr/>
            </p:nvSpPr>
            <p:spPr>
              <a:xfrm>
                <a:off x="669544" y="2062800"/>
                <a:ext cx="142876" cy="357190"/>
              </a:xfrm>
              <a:prstGeom prst="up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71" name="Up-Down Arrow 1270"/>
              <p:cNvSpPr/>
              <p:nvPr/>
            </p:nvSpPr>
            <p:spPr>
              <a:xfrm>
                <a:off x="661080" y="5170146"/>
                <a:ext cx="142876" cy="357190"/>
              </a:xfrm>
              <a:prstGeom prst="up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72" name="U-Turn Arrow 1271"/>
              <p:cNvSpPr/>
              <p:nvPr/>
            </p:nvSpPr>
            <p:spPr>
              <a:xfrm flipH="1">
                <a:off x="661080" y="4349230"/>
                <a:ext cx="3429024" cy="357190"/>
              </a:xfrm>
              <a:prstGeom prst="utur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273" name="Rounded Rectangle 1272"/>
              <p:cNvSpPr/>
              <p:nvPr/>
            </p:nvSpPr>
            <p:spPr>
              <a:xfrm>
                <a:off x="161014" y="4214818"/>
                <a:ext cx="4071966" cy="1928826"/>
              </a:xfrm>
              <a:prstGeom prst="roundRect">
                <a:avLst/>
              </a:prstGeom>
              <a:noFill/>
              <a:ln w="34925">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74" name="TextBox 1273"/>
              <p:cNvSpPr txBox="1"/>
              <p:nvPr/>
            </p:nvSpPr>
            <p:spPr>
              <a:xfrm>
                <a:off x="1446898" y="5634286"/>
                <a:ext cx="2357454" cy="523220"/>
              </a:xfrm>
              <a:prstGeom prst="rect">
                <a:avLst/>
              </a:prstGeom>
              <a:noFill/>
            </p:spPr>
            <p:txBody>
              <a:bodyPr wrap="square" rtlCol="0">
                <a:spAutoFit/>
              </a:bodyPr>
              <a:lstStyle/>
              <a:p>
                <a:pPr algn="ctr"/>
                <a:r>
                  <a:rPr lang="en-GB" sz="1400" b="1" i="1" dirty="0" smtClean="0">
                    <a:solidFill>
                      <a:srgbClr val="C00000"/>
                    </a:solidFill>
                  </a:rPr>
                  <a:t>Reference </a:t>
                </a:r>
                <a:r>
                  <a:rPr lang="en-GB" sz="1400" b="1" i="1" dirty="0" smtClean="0"/>
                  <a:t>Oscillator </a:t>
                </a:r>
              </a:p>
              <a:p>
                <a:pPr algn="ctr"/>
                <a:r>
                  <a:rPr lang="en-GB" sz="1400" b="1" i="1" dirty="0" smtClean="0">
                    <a:solidFill>
                      <a:srgbClr val="C00000"/>
                    </a:solidFill>
                  </a:rPr>
                  <a:t>(Non-Immobilised)</a:t>
                </a:r>
                <a:endParaRPr lang="en-GB" sz="1400" dirty="0">
                  <a:solidFill>
                    <a:srgbClr val="C00000"/>
                  </a:solidFill>
                </a:endParaRPr>
              </a:p>
            </p:txBody>
          </p:sp>
          <p:sp>
            <p:nvSpPr>
              <p:cNvPr id="1275" name="Freeform 1274"/>
              <p:cNvSpPr/>
              <p:nvPr/>
            </p:nvSpPr>
            <p:spPr>
              <a:xfrm>
                <a:off x="6518996" y="4000504"/>
                <a:ext cx="428628" cy="285752"/>
              </a:xfrm>
              <a:custGeom>
                <a:avLst/>
                <a:gdLst>
                  <a:gd name="connsiteX0" fmla="*/ 0 w 553792"/>
                  <a:gd name="connsiteY0" fmla="*/ 223234 h 377780"/>
                  <a:gd name="connsiteX1" fmla="*/ 167426 w 553792"/>
                  <a:gd name="connsiteY1" fmla="*/ 4293 h 377780"/>
                  <a:gd name="connsiteX2" fmla="*/ 309093 w 553792"/>
                  <a:gd name="connsiteY2" fmla="*/ 197476 h 377780"/>
                  <a:gd name="connsiteX3" fmla="*/ 437882 w 553792"/>
                  <a:gd name="connsiteY3" fmla="*/ 364901 h 377780"/>
                  <a:gd name="connsiteX4" fmla="*/ 553792 w 553792"/>
                  <a:gd name="connsiteY4" fmla="*/ 120203 h 377780"/>
                  <a:gd name="connsiteX5" fmla="*/ 553792 w 553792"/>
                  <a:gd name="connsiteY5" fmla="*/ 120203 h 377780"/>
                  <a:gd name="connsiteX0" fmla="*/ 0 w 553792"/>
                  <a:gd name="connsiteY0" fmla="*/ 223234 h 367610"/>
                  <a:gd name="connsiteX1" fmla="*/ 167426 w 553792"/>
                  <a:gd name="connsiteY1" fmla="*/ 4293 h 367610"/>
                  <a:gd name="connsiteX2" fmla="*/ 309093 w 553792"/>
                  <a:gd name="connsiteY2" fmla="*/ 197476 h 367610"/>
                  <a:gd name="connsiteX3" fmla="*/ 437882 w 553792"/>
                  <a:gd name="connsiteY3" fmla="*/ 364901 h 367610"/>
                  <a:gd name="connsiteX4" fmla="*/ 553792 w 553792"/>
                  <a:gd name="connsiteY4" fmla="*/ 120203 h 367610"/>
                  <a:gd name="connsiteX5" fmla="*/ 553792 w 553792"/>
                  <a:gd name="connsiteY5" fmla="*/ 120203 h 367610"/>
                  <a:gd name="connsiteX0" fmla="*/ 0 w 553792"/>
                  <a:gd name="connsiteY0" fmla="*/ 223234 h 367610"/>
                  <a:gd name="connsiteX1" fmla="*/ 167426 w 553792"/>
                  <a:gd name="connsiteY1" fmla="*/ 4293 h 367610"/>
                  <a:gd name="connsiteX2" fmla="*/ 309093 w 553792"/>
                  <a:gd name="connsiteY2" fmla="*/ 197476 h 367610"/>
                  <a:gd name="connsiteX3" fmla="*/ 437882 w 553792"/>
                  <a:gd name="connsiteY3" fmla="*/ 364901 h 367610"/>
                  <a:gd name="connsiteX4" fmla="*/ 553792 w 553792"/>
                  <a:gd name="connsiteY4" fmla="*/ 120203 h 367610"/>
                  <a:gd name="connsiteX5" fmla="*/ 553792 w 553792"/>
                  <a:gd name="connsiteY5" fmla="*/ 120203 h 367610"/>
                  <a:gd name="connsiteX0" fmla="*/ 0 w 553792"/>
                  <a:gd name="connsiteY0" fmla="*/ 223234 h 367610"/>
                  <a:gd name="connsiteX1" fmla="*/ 167426 w 553792"/>
                  <a:gd name="connsiteY1" fmla="*/ 4293 h 367610"/>
                  <a:gd name="connsiteX2" fmla="*/ 309093 w 553792"/>
                  <a:gd name="connsiteY2" fmla="*/ 197476 h 367610"/>
                  <a:gd name="connsiteX3" fmla="*/ 437882 w 553792"/>
                  <a:gd name="connsiteY3" fmla="*/ 364901 h 367610"/>
                  <a:gd name="connsiteX4" fmla="*/ 553792 w 553792"/>
                  <a:gd name="connsiteY4" fmla="*/ 120203 h 367610"/>
                  <a:gd name="connsiteX5" fmla="*/ 553792 w 553792"/>
                  <a:gd name="connsiteY5" fmla="*/ 120203 h 367610"/>
                  <a:gd name="connsiteX0" fmla="*/ 0 w 553792"/>
                  <a:gd name="connsiteY0" fmla="*/ 223234 h 367610"/>
                  <a:gd name="connsiteX1" fmla="*/ 167426 w 553792"/>
                  <a:gd name="connsiteY1" fmla="*/ 4293 h 367610"/>
                  <a:gd name="connsiteX2" fmla="*/ 309093 w 553792"/>
                  <a:gd name="connsiteY2" fmla="*/ 197476 h 367610"/>
                  <a:gd name="connsiteX3" fmla="*/ 437882 w 553792"/>
                  <a:gd name="connsiteY3" fmla="*/ 364901 h 367610"/>
                  <a:gd name="connsiteX4" fmla="*/ 553792 w 553792"/>
                  <a:gd name="connsiteY4" fmla="*/ 120203 h 367610"/>
                  <a:gd name="connsiteX5" fmla="*/ 553792 w 553792"/>
                  <a:gd name="connsiteY5" fmla="*/ 120203 h 367610"/>
                  <a:gd name="connsiteX0" fmla="*/ 0 w 553792"/>
                  <a:gd name="connsiteY0" fmla="*/ 223234 h 367610"/>
                  <a:gd name="connsiteX1" fmla="*/ 167426 w 553792"/>
                  <a:gd name="connsiteY1" fmla="*/ 4293 h 367610"/>
                  <a:gd name="connsiteX2" fmla="*/ 309093 w 553792"/>
                  <a:gd name="connsiteY2" fmla="*/ 197476 h 367610"/>
                  <a:gd name="connsiteX3" fmla="*/ 437882 w 553792"/>
                  <a:gd name="connsiteY3" fmla="*/ 364901 h 367610"/>
                  <a:gd name="connsiteX4" fmla="*/ 553792 w 553792"/>
                  <a:gd name="connsiteY4" fmla="*/ 120203 h 367610"/>
                  <a:gd name="connsiteX5" fmla="*/ 553792 w 553792"/>
                  <a:gd name="connsiteY5" fmla="*/ 120203 h 367610"/>
                  <a:gd name="connsiteX0" fmla="*/ 0 w 553792"/>
                  <a:gd name="connsiteY0" fmla="*/ 223407 h 367783"/>
                  <a:gd name="connsiteX1" fmla="*/ 167426 w 553792"/>
                  <a:gd name="connsiteY1" fmla="*/ 4466 h 367783"/>
                  <a:gd name="connsiteX2" fmla="*/ 309093 w 553792"/>
                  <a:gd name="connsiteY2" fmla="*/ 197649 h 367783"/>
                  <a:gd name="connsiteX3" fmla="*/ 437882 w 553792"/>
                  <a:gd name="connsiteY3" fmla="*/ 365074 h 367783"/>
                  <a:gd name="connsiteX4" fmla="*/ 553792 w 553792"/>
                  <a:gd name="connsiteY4" fmla="*/ 120376 h 367783"/>
                  <a:gd name="connsiteX5" fmla="*/ 553792 w 553792"/>
                  <a:gd name="connsiteY5" fmla="*/ 120376 h 367783"/>
                  <a:gd name="connsiteX0" fmla="*/ 0 w 553792"/>
                  <a:gd name="connsiteY0" fmla="*/ 223407 h 367783"/>
                  <a:gd name="connsiteX1" fmla="*/ 167426 w 553792"/>
                  <a:gd name="connsiteY1" fmla="*/ 4466 h 367783"/>
                  <a:gd name="connsiteX2" fmla="*/ 309093 w 553792"/>
                  <a:gd name="connsiteY2" fmla="*/ 197649 h 367783"/>
                  <a:gd name="connsiteX3" fmla="*/ 437882 w 553792"/>
                  <a:gd name="connsiteY3" fmla="*/ 365074 h 367783"/>
                  <a:gd name="connsiteX4" fmla="*/ 553792 w 553792"/>
                  <a:gd name="connsiteY4" fmla="*/ 120376 h 367783"/>
                  <a:gd name="connsiteX5" fmla="*/ 553792 w 553792"/>
                  <a:gd name="connsiteY5" fmla="*/ 120376 h 367783"/>
                  <a:gd name="connsiteX0" fmla="*/ 0 w 534604"/>
                  <a:gd name="connsiteY0" fmla="*/ 238767 h 367783"/>
                  <a:gd name="connsiteX1" fmla="*/ 148238 w 534604"/>
                  <a:gd name="connsiteY1" fmla="*/ 4466 h 367783"/>
                  <a:gd name="connsiteX2" fmla="*/ 289905 w 534604"/>
                  <a:gd name="connsiteY2" fmla="*/ 197649 h 367783"/>
                  <a:gd name="connsiteX3" fmla="*/ 418694 w 534604"/>
                  <a:gd name="connsiteY3" fmla="*/ 365074 h 367783"/>
                  <a:gd name="connsiteX4" fmla="*/ 534604 w 534604"/>
                  <a:gd name="connsiteY4" fmla="*/ 120376 h 367783"/>
                  <a:gd name="connsiteX5" fmla="*/ 534604 w 534604"/>
                  <a:gd name="connsiteY5" fmla="*/ 120376 h 367783"/>
                  <a:gd name="connsiteX0" fmla="*/ 0 w 534604"/>
                  <a:gd name="connsiteY0" fmla="*/ 238767 h 367783"/>
                  <a:gd name="connsiteX1" fmla="*/ 148238 w 534604"/>
                  <a:gd name="connsiteY1" fmla="*/ 4466 h 367783"/>
                  <a:gd name="connsiteX2" fmla="*/ 289905 w 534604"/>
                  <a:gd name="connsiteY2" fmla="*/ 197649 h 367783"/>
                  <a:gd name="connsiteX3" fmla="*/ 418694 w 534604"/>
                  <a:gd name="connsiteY3" fmla="*/ 365074 h 367783"/>
                  <a:gd name="connsiteX4" fmla="*/ 534604 w 534604"/>
                  <a:gd name="connsiteY4" fmla="*/ 120376 h 367783"/>
                  <a:gd name="connsiteX5" fmla="*/ 534604 w 534604"/>
                  <a:gd name="connsiteY5" fmla="*/ 120376 h 367783"/>
                  <a:gd name="connsiteX0" fmla="*/ 0 w 534604"/>
                  <a:gd name="connsiteY0" fmla="*/ 238767 h 367783"/>
                  <a:gd name="connsiteX1" fmla="*/ 148238 w 534604"/>
                  <a:gd name="connsiteY1" fmla="*/ 4466 h 367783"/>
                  <a:gd name="connsiteX2" fmla="*/ 283406 w 534604"/>
                  <a:gd name="connsiteY2" fmla="*/ 220147 h 367783"/>
                  <a:gd name="connsiteX3" fmla="*/ 418694 w 534604"/>
                  <a:gd name="connsiteY3" fmla="*/ 365074 h 367783"/>
                  <a:gd name="connsiteX4" fmla="*/ 534604 w 534604"/>
                  <a:gd name="connsiteY4" fmla="*/ 120376 h 367783"/>
                  <a:gd name="connsiteX5" fmla="*/ 534604 w 534604"/>
                  <a:gd name="connsiteY5" fmla="*/ 120376 h 367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4604" h="367783">
                    <a:moveTo>
                      <a:pt x="0" y="238767"/>
                    </a:moveTo>
                    <a:cubicBezTo>
                      <a:pt x="22211" y="149749"/>
                      <a:pt x="82411" y="13348"/>
                      <a:pt x="148238" y="4466"/>
                    </a:cubicBezTo>
                    <a:cubicBezTo>
                      <a:pt x="212875" y="0"/>
                      <a:pt x="272883" y="103963"/>
                      <a:pt x="283406" y="220147"/>
                    </a:cubicBezTo>
                    <a:cubicBezTo>
                      <a:pt x="295219" y="314082"/>
                      <a:pt x="347029" y="367783"/>
                      <a:pt x="418694" y="365074"/>
                    </a:cubicBezTo>
                    <a:cubicBezTo>
                      <a:pt x="516131" y="344407"/>
                      <a:pt x="534604" y="120376"/>
                      <a:pt x="534604" y="120376"/>
                    </a:cubicBezTo>
                    <a:lnTo>
                      <a:pt x="534604" y="120376"/>
                    </a:ln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276" name="TextBox 1275"/>
              <p:cNvSpPr txBox="1"/>
              <p:nvPr/>
            </p:nvSpPr>
            <p:spPr>
              <a:xfrm>
                <a:off x="7572810" y="4032057"/>
                <a:ext cx="757638" cy="276999"/>
              </a:xfrm>
              <a:prstGeom prst="rect">
                <a:avLst/>
              </a:prstGeom>
              <a:noFill/>
            </p:spPr>
            <p:txBody>
              <a:bodyPr wrap="square" rtlCol="0">
                <a:spAutoFit/>
              </a:bodyPr>
              <a:lstStyle/>
              <a:p>
                <a:r>
                  <a:rPr lang="en-GB" sz="1200" b="1" dirty="0" smtClean="0">
                    <a:solidFill>
                      <a:srgbClr val="FF0000"/>
                    </a:solidFill>
                  </a:rPr>
                  <a:t>1 0 1 0</a:t>
                </a:r>
                <a:endParaRPr lang="en-GB" sz="1200" b="1" dirty="0">
                  <a:solidFill>
                    <a:srgbClr val="FF0000"/>
                  </a:solidFill>
                </a:endParaRPr>
              </a:p>
            </p:txBody>
          </p:sp>
          <p:sp>
            <p:nvSpPr>
              <p:cNvPr id="1277" name="Plus 1276"/>
              <p:cNvSpPr/>
              <p:nvPr/>
            </p:nvSpPr>
            <p:spPr>
              <a:xfrm>
                <a:off x="4616390" y="3428586"/>
                <a:ext cx="214314" cy="214314"/>
              </a:xfrm>
              <a:prstGeom prst="mathPlus">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78" name="Minus 1277"/>
              <p:cNvSpPr/>
              <p:nvPr/>
            </p:nvSpPr>
            <p:spPr>
              <a:xfrm>
                <a:off x="4696706" y="3902432"/>
                <a:ext cx="142876" cy="142876"/>
              </a:xfrm>
              <a:prstGeom prst="mathMinus">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79" name="Isosceles Triangle 1278"/>
              <p:cNvSpPr/>
              <p:nvPr/>
            </p:nvSpPr>
            <p:spPr>
              <a:xfrm rot="5400000" flipH="1">
                <a:off x="1821637" y="2518269"/>
                <a:ext cx="500066" cy="428628"/>
              </a:xfrm>
              <a:prstGeom prst="triangl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80" name="Isosceles Triangle 1279"/>
              <p:cNvSpPr/>
              <p:nvPr/>
            </p:nvSpPr>
            <p:spPr>
              <a:xfrm rot="5400000" flipH="1">
                <a:off x="1821637" y="4607727"/>
                <a:ext cx="500066" cy="428628"/>
              </a:xfrm>
              <a:prstGeom prst="triangl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81" name="TextBox 1280"/>
              <p:cNvSpPr txBox="1"/>
              <p:nvPr/>
            </p:nvSpPr>
            <p:spPr>
              <a:xfrm>
                <a:off x="1571603" y="5027684"/>
                <a:ext cx="1185653" cy="338554"/>
              </a:xfrm>
              <a:prstGeom prst="rect">
                <a:avLst/>
              </a:prstGeom>
              <a:noFill/>
            </p:spPr>
            <p:txBody>
              <a:bodyPr wrap="square" rtlCol="0">
                <a:spAutoFit/>
              </a:bodyPr>
              <a:lstStyle/>
              <a:p>
                <a:pPr algn="ctr"/>
                <a:r>
                  <a:rPr lang="en-GB" sz="1600" b="1" i="1" dirty="0" smtClean="0">
                    <a:solidFill>
                      <a:srgbClr val="00B050"/>
                    </a:solidFill>
                  </a:rPr>
                  <a:t>Amplifier</a:t>
                </a:r>
                <a:endParaRPr lang="en-GB" sz="1600" b="1" i="1" dirty="0">
                  <a:solidFill>
                    <a:srgbClr val="00B050"/>
                  </a:solidFill>
                </a:endParaRPr>
              </a:p>
            </p:txBody>
          </p:sp>
          <p:sp>
            <p:nvSpPr>
              <p:cNvPr id="1282" name="Right Arrow 1281"/>
              <p:cNvSpPr/>
              <p:nvPr/>
            </p:nvSpPr>
            <p:spPr>
              <a:xfrm>
                <a:off x="2294862" y="4777444"/>
                <a:ext cx="676694" cy="123826"/>
              </a:xfrm>
              <a:prstGeom prst="rightArrow">
                <a:avLst/>
              </a:prstGeom>
              <a:solidFill>
                <a:schemeClr val="tx1"/>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83" name="Rounded Rectangle 1282"/>
              <p:cNvSpPr/>
              <p:nvPr/>
            </p:nvSpPr>
            <p:spPr>
              <a:xfrm>
                <a:off x="3027412" y="2536232"/>
                <a:ext cx="789701" cy="500066"/>
              </a:xfrm>
              <a:prstGeom prst="round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84" name="Flowchart: Summing Junction 1283"/>
              <p:cNvSpPr/>
              <p:nvPr/>
            </p:nvSpPr>
            <p:spPr>
              <a:xfrm>
                <a:off x="4741924" y="3571876"/>
                <a:ext cx="357190" cy="357190"/>
              </a:xfrm>
              <a:prstGeom prst="flowChartSummingJunction">
                <a:avLst/>
              </a:prstGeom>
              <a:solidFill>
                <a:schemeClr val="accent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
        <p:nvSpPr>
          <p:cNvPr id="1223" name="Rectangle 1222"/>
          <p:cNvSpPr/>
          <p:nvPr/>
        </p:nvSpPr>
        <p:spPr>
          <a:xfrm>
            <a:off x="20756611" y="24169141"/>
            <a:ext cx="9001000" cy="1569660"/>
          </a:xfrm>
          <a:prstGeom prst="rect">
            <a:avLst/>
          </a:prstGeom>
        </p:spPr>
        <p:txBody>
          <a:bodyPr wrap="square">
            <a:spAutoFit/>
          </a:bodyPr>
          <a:lstStyle/>
          <a:p>
            <a:pPr algn="just"/>
            <a:r>
              <a:rPr lang="en-GB" sz="2400" dirty="0" smtClean="0">
                <a:latin typeface="+mn-lt"/>
              </a:rPr>
              <a:t>Work towards integrating the SAW-based biosensors and the associated interface circuitry into a single monolithic analogue VLSI system have been started. The main components of this sensor implementation are shown below:</a:t>
            </a:r>
            <a:endParaRPr lang="en-GB" sz="2400" dirty="0">
              <a:latin typeface="+mn-lt"/>
            </a:endParaRPr>
          </a:p>
        </p:txBody>
      </p:sp>
      <p:sp>
        <p:nvSpPr>
          <p:cNvPr id="1293" name="Rectangle 47"/>
          <p:cNvSpPr>
            <a:spLocks noChangeArrowheads="1"/>
          </p:cNvSpPr>
          <p:nvPr/>
        </p:nvSpPr>
        <p:spPr bwMode="auto">
          <a:xfrm>
            <a:off x="20756611" y="30726393"/>
            <a:ext cx="9102864"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en-GB" sz="2400" b="1" i="1" dirty="0" smtClean="0">
                <a:latin typeface="+mn-lt"/>
              </a:rPr>
              <a:t>Figure </a:t>
            </a:r>
            <a:r>
              <a:rPr lang="en-GB" sz="2400" b="1" i="1" dirty="0" smtClean="0">
                <a:latin typeface="+mn-lt"/>
              </a:rPr>
              <a:t>10. </a:t>
            </a:r>
            <a:r>
              <a:rPr lang="en-GB" sz="2400" b="1" i="1" dirty="0" smtClean="0">
                <a:latin typeface="+mn-lt"/>
              </a:rPr>
              <a:t>System diagram of aVLSI interfacing stage of individual sensing elements </a:t>
            </a:r>
            <a:r>
              <a:rPr lang="en-GB" sz="2400" b="1" i="1" dirty="0" smtClean="0">
                <a:latin typeface="+mn-lt"/>
              </a:rPr>
              <a:t>.</a:t>
            </a:r>
            <a:endParaRPr lang="en-GB" sz="2400" b="1" i="1" dirty="0">
              <a:latin typeface="+mn-lt"/>
            </a:endParaRPr>
          </a:p>
        </p:txBody>
      </p:sp>
      <p:sp>
        <p:nvSpPr>
          <p:cNvPr id="1294" name="Rectangle 47"/>
          <p:cNvSpPr>
            <a:spLocks noChangeArrowheads="1"/>
          </p:cNvSpPr>
          <p:nvPr/>
        </p:nvSpPr>
        <p:spPr bwMode="auto">
          <a:xfrm>
            <a:off x="20756611" y="35877870"/>
            <a:ext cx="9102864"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en-GB" sz="2400" b="1" i="1" dirty="0" smtClean="0">
                <a:latin typeface="+mn-lt"/>
              </a:rPr>
              <a:t>Figure </a:t>
            </a:r>
            <a:r>
              <a:rPr lang="en-GB" sz="2400" b="1" i="1" dirty="0" smtClean="0">
                <a:latin typeface="+mn-lt"/>
              </a:rPr>
              <a:t>11. </a:t>
            </a:r>
            <a:r>
              <a:rPr lang="en-GB" sz="2400" b="1" i="1" dirty="0" smtClean="0">
                <a:latin typeface="+mn-lt"/>
              </a:rPr>
              <a:t>System diagram of aVLSI interfacing stage of individual sensing elements </a:t>
            </a:r>
            <a:r>
              <a:rPr lang="en-GB" sz="2400" b="1" i="1" dirty="0" smtClean="0">
                <a:latin typeface="+mn-lt"/>
              </a:rPr>
              <a:t>.</a:t>
            </a:r>
            <a:endParaRPr lang="en-GB" sz="2400" b="1" i="1" dirty="0">
              <a:latin typeface="+mn-lt"/>
            </a:endParaRPr>
          </a:p>
        </p:txBody>
      </p:sp>
      <p:pic>
        <p:nvPicPr>
          <p:cNvPr id="1295" name="Picture 1294"/>
          <p:cNvPicPr/>
          <p:nvPr/>
        </p:nvPicPr>
        <p:blipFill>
          <a:blip r:embed="rId19" cstate="print"/>
          <a:srcRect/>
          <a:stretch>
            <a:fillRect/>
          </a:stretch>
        </p:blipFill>
        <p:spPr bwMode="auto">
          <a:xfrm>
            <a:off x="22700827" y="32133454"/>
            <a:ext cx="5231765" cy="3676650"/>
          </a:xfrm>
          <a:prstGeom prst="rect">
            <a:avLst/>
          </a:prstGeom>
          <a:noFill/>
        </p:spPr>
      </p:pic>
      <p:sp>
        <p:nvSpPr>
          <p:cNvPr id="1296" name="Rectangle 1295"/>
          <p:cNvSpPr/>
          <p:nvPr/>
        </p:nvSpPr>
        <p:spPr>
          <a:xfrm>
            <a:off x="20756611" y="31599781"/>
            <a:ext cx="9001000" cy="461665"/>
          </a:xfrm>
          <a:prstGeom prst="rect">
            <a:avLst/>
          </a:prstGeom>
        </p:spPr>
        <p:txBody>
          <a:bodyPr wrap="square">
            <a:spAutoFit/>
          </a:bodyPr>
          <a:lstStyle/>
          <a:p>
            <a:pPr algn="just"/>
            <a:r>
              <a:rPr lang="en-US" sz="2400" dirty="0" smtClean="0">
                <a:latin typeface="+mn-lt"/>
              </a:rPr>
              <a:t>The physical layout of the initial aVLSI stage is shown below:</a:t>
            </a:r>
            <a:endParaRPr lang="en-GB" sz="2400" dirty="0">
              <a:latin typeface="+mn-lt"/>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3126</TotalTime>
  <Words>1436</Words>
  <Application>Microsoft Office PowerPoint</Application>
  <PresentationFormat>Custom</PresentationFormat>
  <Paragraphs>142</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Slide 1</vt:lpstr>
    </vt:vector>
  </TitlesOfParts>
  <Company>University of Warwick SoE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Shrey Pathak</dc:creator>
  <cp:lastModifiedBy>Zoltan Racz</cp:lastModifiedBy>
  <cp:revision>346</cp:revision>
  <dcterms:created xsi:type="dcterms:W3CDTF">2009-09-16T09:47:51Z</dcterms:created>
  <dcterms:modified xsi:type="dcterms:W3CDTF">2010-03-05T17:33:20Z</dcterms:modified>
</cp:coreProperties>
</file>