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358" r:id="rId2"/>
    <p:sldId id="351" r:id="rId3"/>
    <p:sldId id="352" r:id="rId4"/>
    <p:sldId id="349" r:id="rId5"/>
    <p:sldId id="348" r:id="rId6"/>
    <p:sldId id="356" r:id="rId7"/>
    <p:sldId id="354" r:id="rId8"/>
    <p:sldId id="357" r:id="rId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2DD"/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04"/>
    <p:restoredTop sz="94702"/>
  </p:normalViewPr>
  <p:slideViewPr>
    <p:cSldViewPr snapToGrid="0" snapToObjects="1">
      <p:cViewPr>
        <p:scale>
          <a:sx n="125" d="100"/>
          <a:sy n="125" d="100"/>
        </p:scale>
        <p:origin x="3040" y="1976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11/29/18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400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322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322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189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322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5" y="-67296"/>
            <a:ext cx="9364203" cy="1448465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 smtClean="0">
                <a:latin typeface="+mn-lt"/>
              </a:rPr>
              <a:t>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>
                <a:solidFill>
                  <a:srgbClr val="00B2DD"/>
                </a:solidFill>
                <a:latin typeface="+mn-lt"/>
              </a:rPr>
              <a:t>Page title </a:t>
            </a:r>
            <a:r>
              <a:rPr lang="en-US" dirty="0" smtClean="0">
                <a:solidFill>
                  <a:srgbClr val="00B2DD"/>
                </a:solidFill>
                <a:latin typeface="+mn-lt"/>
              </a:rPr>
              <a:t>(more bullet </a:t>
            </a:r>
            <a:r>
              <a:rPr lang="en-US" dirty="0">
                <a:solidFill>
                  <a:srgbClr val="00B2DD"/>
                </a:solidFill>
                <a:latin typeface="+mn-lt"/>
              </a:rPr>
              <a:t>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44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93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" y="0"/>
            <a:ext cx="9143659" cy="51434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3504" y="2304338"/>
            <a:ext cx="5965738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100-words Workshop</a:t>
            </a:r>
            <a:endParaRPr lang="en-US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3504" y="3655605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B2DD"/>
                </a:solidFill>
                <a:latin typeface="+mn-lt"/>
              </a:rPr>
              <a:t>28</a:t>
            </a:r>
            <a:r>
              <a:rPr lang="en-US" baseline="30000" dirty="0" smtClean="0">
                <a:solidFill>
                  <a:srgbClr val="00B2DD"/>
                </a:solidFill>
                <a:latin typeface="+mn-lt"/>
              </a:rPr>
              <a:t>th</a:t>
            </a:r>
            <a:r>
              <a:rPr lang="en-US" dirty="0" smtClean="0">
                <a:solidFill>
                  <a:srgbClr val="00B2DD"/>
                </a:solidFill>
                <a:latin typeface="+mn-lt"/>
              </a:rPr>
              <a:t> November 2018</a:t>
            </a:r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25432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0" i="0" dirty="0" smtClean="0">
                <a:solidFill>
                  <a:srgbClr val="00B2DD"/>
                </a:solidFill>
                <a:latin typeface="+mn-lt"/>
                <a:ea typeface="Avenir Next" charset="0"/>
                <a:cs typeface="Avenir Next" charset="0"/>
              </a:rPr>
              <a:t>Duncan Lockerby</a:t>
            </a:r>
            <a:endParaRPr lang="en-US" sz="1500" b="0" i="0" dirty="0">
              <a:solidFill>
                <a:srgbClr val="00B2DD"/>
              </a:solidFill>
              <a:latin typeface="+mn-lt"/>
              <a:ea typeface="Avenir Next" charset="0"/>
              <a:cs typeface="Avenir Next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74703" y="4123366"/>
            <a:ext cx="7705817" cy="0"/>
          </a:xfrm>
          <a:prstGeom prst="line">
            <a:avLst/>
          </a:prstGeom>
          <a:ln>
            <a:solidFill>
              <a:srgbClr val="00B2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1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68834" y="1153503"/>
            <a:ext cx="8043716" cy="2361634"/>
          </a:xfrm>
          <a:prstGeom prst="rect">
            <a:avLst/>
          </a:prstGeom>
        </p:spPr>
        <p:txBody>
          <a:bodyPr/>
          <a:lstStyle/>
          <a:p>
            <a:pPr lvl="1"/>
            <a:r>
              <a:rPr lang="en-US" sz="2000" b="1" dirty="0" smtClean="0">
                <a:solidFill>
                  <a:schemeClr val="bg2">
                    <a:lumMod val="90000"/>
                  </a:schemeClr>
                </a:solidFill>
              </a:rPr>
              <a:t>Crucial to the School’s reputation, potentially affecting: 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your ability to win research grants;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your ability to establish external partnerships;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your ability to attract the best PhD students and researchers;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t</a:t>
            </a: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he quality of your undergraduate students;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t</a:t>
            </a: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he standing of the School in the University;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the </a:t>
            </a: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quality</a:t>
            </a: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 of your CV…</a:t>
            </a:r>
          </a:p>
          <a:p>
            <a:pPr marL="1028700" lvl="3" indent="0">
              <a:buNone/>
            </a:pPr>
            <a:endParaRPr lang="en-US" sz="1800" dirty="0" smtClean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3369169"/>
            <a:ext cx="9017000" cy="1774331"/>
          </a:xfrm>
          <a:prstGeom prst="rect">
            <a:avLst/>
          </a:prstGeom>
        </p:spPr>
        <p:txBody>
          <a:bodyPr/>
          <a:lstStyle/>
          <a:p>
            <a:pPr lvl="1"/>
            <a:r>
              <a:rPr lang="en-US" sz="2000" b="1" dirty="0" smtClean="0">
                <a:solidFill>
                  <a:schemeClr val="bg2">
                    <a:lumMod val="90000"/>
                  </a:schemeClr>
                </a:solidFill>
              </a:rPr>
              <a:t>Has a direct impact on the School’s finances: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etermines how much we get </a:t>
            </a: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from HEFCE’s Quality-related Research (QR) </a:t>
            </a: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fund;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Our REF2014 performance (16</a:t>
            </a:r>
            <a:r>
              <a:rPr lang="en-US" sz="1800" baseline="30000" dirty="0" smtClean="0">
                <a:solidFill>
                  <a:schemeClr val="bg2">
                    <a:lumMod val="90000"/>
                  </a:schemeClr>
                </a:solidFill>
              </a:rPr>
              <a:t>th</a:t>
            </a: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out of 62 in </a:t>
            </a: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G</a:t>
            </a: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eneral Engineering), is worth over £2M p.a. to the School;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Future QR income may be even more sensitive to REF2021 performance.</a:t>
            </a:r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68834" y="1153503"/>
            <a:ext cx="8043716" cy="2361634"/>
          </a:xfrm>
          <a:prstGeom prst="rect">
            <a:avLst/>
          </a:prstGeom>
        </p:spPr>
        <p:txBody>
          <a:bodyPr/>
          <a:lstStyle/>
          <a:p>
            <a:pPr lvl="1"/>
            <a:r>
              <a:rPr lang="en-US" sz="2000" b="1" dirty="0" smtClean="0"/>
              <a:t>Crucial to the School’s reputation, potentially affecting: 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/>
              <a:t>your ability to win research grants;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/>
              <a:t>your ability to establish external partnerships;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/>
              <a:t>your ability to attract the best PhD students and researchers;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/>
              <a:t>t</a:t>
            </a:r>
            <a:r>
              <a:rPr lang="en-US" sz="1800" dirty="0" smtClean="0"/>
              <a:t>he quality of your undergraduate students;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/>
              <a:t>t</a:t>
            </a:r>
            <a:r>
              <a:rPr lang="en-US" sz="1800" dirty="0" smtClean="0"/>
              <a:t>he standing of the School in the University;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/>
              <a:t>the </a:t>
            </a:r>
            <a:r>
              <a:rPr lang="en-US" sz="1800" dirty="0"/>
              <a:t>quality</a:t>
            </a:r>
            <a:r>
              <a:rPr lang="en-US" sz="1800" dirty="0" smtClean="0"/>
              <a:t> of your CV…</a:t>
            </a:r>
          </a:p>
          <a:p>
            <a:pPr marL="1028700" lvl="3" indent="0">
              <a:buNone/>
            </a:pPr>
            <a:endParaRPr lang="en-US" sz="1800" dirty="0" smtClean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60194" y="550847"/>
            <a:ext cx="6396206" cy="34624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B2DD"/>
                </a:solidFill>
              </a:rPr>
              <a:t>Why is REF important?</a:t>
            </a:r>
            <a:endParaRPr lang="en-US" sz="3200" dirty="0">
              <a:solidFill>
                <a:srgbClr val="00B2DD"/>
              </a:solidFill>
            </a:endParaRP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3369169"/>
            <a:ext cx="9017000" cy="1774331"/>
          </a:xfrm>
          <a:prstGeom prst="rect">
            <a:avLst/>
          </a:prstGeom>
        </p:spPr>
        <p:txBody>
          <a:bodyPr/>
          <a:lstStyle/>
          <a:p>
            <a:pPr lvl="1"/>
            <a:r>
              <a:rPr lang="en-US" sz="2000" b="1" dirty="0" smtClean="0"/>
              <a:t>Has a direct impact on the School’s finances: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/>
              <a:t>D</a:t>
            </a:r>
            <a:r>
              <a:rPr lang="en-US" sz="1800" dirty="0" smtClean="0"/>
              <a:t>etermines how much we get </a:t>
            </a:r>
            <a:r>
              <a:rPr lang="en-US" sz="1800" dirty="0"/>
              <a:t>from HEFCE’s Quality-related Research (QR) </a:t>
            </a:r>
            <a:r>
              <a:rPr lang="en-US" sz="1800" dirty="0" smtClean="0"/>
              <a:t>fund;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/>
              <a:t>Our REF2014 performance (16</a:t>
            </a:r>
            <a:r>
              <a:rPr lang="en-US" sz="1800" baseline="30000" dirty="0" smtClean="0"/>
              <a:t>th</a:t>
            </a:r>
            <a:r>
              <a:rPr lang="en-US" sz="1800" dirty="0"/>
              <a:t> </a:t>
            </a:r>
            <a:r>
              <a:rPr lang="en-US" sz="1800" dirty="0" smtClean="0"/>
              <a:t>out of 62 in </a:t>
            </a:r>
            <a:r>
              <a:rPr lang="en-US" sz="1800" dirty="0"/>
              <a:t>G</a:t>
            </a:r>
            <a:r>
              <a:rPr lang="en-US" sz="1800" dirty="0" smtClean="0"/>
              <a:t>eneral Engineering), is worth over £2M p.a. to the School;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/>
              <a:t>Future QR income may be even more sensitive to REF2021 performance.</a:t>
            </a:r>
          </a:p>
        </p:txBody>
      </p:sp>
    </p:spTree>
    <p:extLst>
      <p:ext uri="{BB962C8B-B14F-4D97-AF65-F5344CB8AC3E}">
        <p14:creationId xmlns:p14="http://schemas.microsoft.com/office/powerpoint/2010/main" val="71448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60194" y="1052789"/>
            <a:ext cx="8043716" cy="141247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bg2">
                    <a:lumMod val="90000"/>
                  </a:schemeClr>
                </a:solidFill>
              </a:rPr>
              <a:t>The headlines from Research England:</a:t>
            </a: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Single Engineering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Unit of Assessment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Outputs/Impact/Environment (60/25/15%)</a:t>
            </a: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Every independent researcher submitted</a:t>
            </a: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1 to 5 outputs per FTE (2.5 average)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60194" y="2804926"/>
            <a:ext cx="4838338" cy="1854366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bg2">
                    <a:lumMod val="90000"/>
                  </a:schemeClr>
                </a:solidFill>
              </a:rPr>
              <a:t>Highly likely:</a:t>
            </a: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Joint Engineering and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MG submission;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Fiercer competition than 2014;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ercentage of 4* research the key indicator;</a:t>
            </a: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Vast majority of funds to go to 4* research.</a:t>
            </a:r>
          </a:p>
        </p:txBody>
      </p:sp>
      <p:sp>
        <p:nvSpPr>
          <p:cNvPr id="7" name="Rectangle 6"/>
          <p:cNvSpPr/>
          <p:nvPr/>
        </p:nvSpPr>
        <p:spPr>
          <a:xfrm>
            <a:off x="7247467" y="287867"/>
            <a:ext cx="1354666" cy="5249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60194" y="1052788"/>
            <a:ext cx="8043716" cy="1412476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The headlines from Research England:</a:t>
            </a:r>
          </a:p>
          <a:p>
            <a:pPr lvl="1"/>
            <a:r>
              <a:rPr lang="en-US" dirty="0" smtClean="0"/>
              <a:t>Single Engineering </a:t>
            </a:r>
            <a:r>
              <a:rPr lang="en-US" dirty="0"/>
              <a:t>Unit of Assessment</a:t>
            </a:r>
          </a:p>
          <a:p>
            <a:pPr lvl="1"/>
            <a:r>
              <a:rPr lang="en-US" dirty="0"/>
              <a:t>Outputs/Impact/Environment (60/25/15%)</a:t>
            </a:r>
          </a:p>
          <a:p>
            <a:pPr lvl="1"/>
            <a:r>
              <a:rPr lang="en-US" dirty="0" smtClean="0"/>
              <a:t>Every independent researcher submitted</a:t>
            </a:r>
          </a:p>
          <a:p>
            <a:pPr lvl="1"/>
            <a:r>
              <a:rPr lang="en-US" dirty="0" smtClean="0"/>
              <a:t>1 to 5 outputs per FTE (2.5 average)</a:t>
            </a:r>
            <a:endParaRPr lang="en-US" dirty="0"/>
          </a:p>
        </p:txBody>
      </p:sp>
      <p:pic>
        <p:nvPicPr>
          <p:cNvPr id="2" name="Picture 1" descr="Screen Shot 2018-03-12 at 14.33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534" y="491204"/>
            <a:ext cx="3657588" cy="41680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4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92460" y="431935"/>
            <a:ext cx="6396206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B2DD"/>
                </a:solidFill>
              </a:rPr>
              <a:t>The Rules of the Game</a:t>
            </a:r>
            <a:endParaRPr lang="en-US" sz="3200" dirty="0">
              <a:solidFill>
                <a:srgbClr val="00B2D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332133" y="279400"/>
            <a:ext cx="1193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60194" y="2804926"/>
            <a:ext cx="4838338" cy="1854366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Highly likely:</a:t>
            </a:r>
          </a:p>
          <a:p>
            <a:pPr lvl="1"/>
            <a:r>
              <a:rPr lang="en-US" dirty="0" smtClean="0"/>
              <a:t>Joint Engineering and </a:t>
            </a:r>
            <a:r>
              <a:rPr lang="en-US" dirty="0"/>
              <a:t>W</a:t>
            </a:r>
            <a:r>
              <a:rPr lang="en-US" dirty="0" smtClean="0"/>
              <a:t>MG submission;</a:t>
            </a:r>
            <a:endParaRPr lang="en-US" dirty="0"/>
          </a:p>
          <a:p>
            <a:pPr lvl="1"/>
            <a:r>
              <a:rPr lang="en-US" dirty="0" smtClean="0"/>
              <a:t>Fiercer competition than 2014;</a:t>
            </a:r>
            <a:endParaRPr lang="en-US" dirty="0"/>
          </a:p>
          <a:p>
            <a:pPr lvl="1"/>
            <a:r>
              <a:rPr lang="en-US" dirty="0"/>
              <a:t>P</a:t>
            </a:r>
            <a:r>
              <a:rPr lang="en-US" dirty="0" smtClean="0"/>
              <a:t>ercentage of 4* research the key indicator;</a:t>
            </a:r>
          </a:p>
          <a:p>
            <a:pPr lvl="1"/>
            <a:r>
              <a:rPr lang="en-US" dirty="0" smtClean="0"/>
              <a:t>Vast majority of funds to go to 4* research.</a:t>
            </a:r>
          </a:p>
        </p:txBody>
      </p:sp>
      <p:sp>
        <p:nvSpPr>
          <p:cNvPr id="11" name="5-Point Star 10"/>
          <p:cNvSpPr/>
          <p:nvPr/>
        </p:nvSpPr>
        <p:spPr>
          <a:xfrm>
            <a:off x="5410200" y="3352800"/>
            <a:ext cx="321733" cy="321733"/>
          </a:xfrm>
          <a:prstGeom prst="star5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5-Point Star 11"/>
          <p:cNvSpPr/>
          <p:nvPr/>
        </p:nvSpPr>
        <p:spPr>
          <a:xfrm>
            <a:off x="5816601" y="3344333"/>
            <a:ext cx="321733" cy="321733"/>
          </a:xfrm>
          <a:prstGeom prst="star5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6265332" y="3344333"/>
            <a:ext cx="321733" cy="321733"/>
          </a:xfrm>
          <a:prstGeom prst="star5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5-Point Star 13"/>
          <p:cNvSpPr/>
          <p:nvPr/>
        </p:nvSpPr>
        <p:spPr>
          <a:xfrm>
            <a:off x="6714065" y="3344333"/>
            <a:ext cx="321733" cy="321733"/>
          </a:xfrm>
          <a:prstGeom prst="star5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08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97848" y="588247"/>
            <a:ext cx="6396206" cy="55762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B2DD"/>
                </a:solidFill>
              </a:rPr>
              <a:t>REF2021: submission of outputs</a:t>
            </a:r>
            <a:endParaRPr lang="en-US" sz="3200" dirty="0">
              <a:solidFill>
                <a:srgbClr val="00B2DD"/>
              </a:solidFill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049484" y="1145874"/>
            <a:ext cx="8043716" cy="4157039"/>
          </a:xfrm>
          <a:prstGeom prst="rect">
            <a:avLst/>
          </a:prstGeom>
        </p:spPr>
        <p:txBody>
          <a:bodyPr/>
          <a:lstStyle/>
          <a:p>
            <a:pPr lvl="1"/>
            <a:r>
              <a:rPr lang="en-US" sz="2000" b="1" dirty="0" smtClean="0"/>
              <a:t>This year’s story so far:</a:t>
            </a:r>
            <a:endParaRPr lang="en-US" sz="2000" dirty="0"/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i="1" dirty="0" smtClean="0"/>
              <a:t>January:</a:t>
            </a:r>
            <a:r>
              <a:rPr lang="en-US" sz="1800" b="1" i="1" dirty="0" smtClean="0"/>
              <a:t> </a:t>
            </a:r>
            <a:r>
              <a:rPr lang="en-US" sz="1800" dirty="0"/>
              <a:t>you submitted details of 5 </a:t>
            </a:r>
            <a:r>
              <a:rPr lang="en-US" sz="1800" dirty="0" smtClean="0"/>
              <a:t>outputs;</a:t>
            </a:r>
            <a:endParaRPr lang="en-US" sz="1800" dirty="0"/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i="1" dirty="0" smtClean="0"/>
              <a:t>Spring</a:t>
            </a:r>
            <a:r>
              <a:rPr lang="en-US" sz="1800" dirty="0" smtClean="0"/>
              <a:t>: </a:t>
            </a:r>
            <a:r>
              <a:rPr lang="en-US" sz="1800" dirty="0"/>
              <a:t>these outputs were internally graded and submitted to “REG” </a:t>
            </a:r>
            <a:r>
              <a:rPr lang="en-US" sz="1800" dirty="0" smtClean="0"/>
              <a:t>(</a:t>
            </a:r>
            <a:r>
              <a:rPr lang="en-US" sz="1800" dirty="0"/>
              <a:t>a</a:t>
            </a:r>
            <a:r>
              <a:rPr lang="en-US" sz="1800" dirty="0" smtClean="0"/>
              <a:t> University panel </a:t>
            </a:r>
            <a:r>
              <a:rPr lang="en-US" sz="1800" dirty="0"/>
              <a:t>chaired by Pam Thomas</a:t>
            </a:r>
            <a:r>
              <a:rPr lang="en-US" sz="1800" dirty="0" smtClean="0"/>
              <a:t>);</a:t>
            </a:r>
          </a:p>
          <a:p>
            <a:pPr lvl="3">
              <a:spcAft>
                <a:spcPts val="600"/>
              </a:spcAft>
              <a:buSzPct val="39000"/>
              <a:buFont typeface="Wingdings" charset="2"/>
              <a:buChar char=""/>
            </a:pPr>
            <a:r>
              <a:rPr lang="en-US" sz="1800" i="1" dirty="0" smtClean="0"/>
              <a:t>June</a:t>
            </a:r>
            <a:r>
              <a:rPr lang="en-US" sz="1800" dirty="0" smtClean="0"/>
              <a:t>: you received some feedback on the submission.</a:t>
            </a:r>
            <a:endParaRPr lang="en-US" sz="2000" dirty="0" smtClean="0"/>
          </a:p>
          <a:p>
            <a:pPr lvl="1"/>
            <a:r>
              <a:rPr lang="en-US" sz="2000" b="1" dirty="0" smtClean="0"/>
              <a:t>What you need to do next?:</a:t>
            </a:r>
            <a:endParaRPr lang="en-US" sz="2000" dirty="0"/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/>
              <a:t>deadline for submission of outputs with full 100-word summaries is by end of </a:t>
            </a:r>
            <a:r>
              <a:rPr lang="en-US" sz="1800" b="1" dirty="0" smtClean="0"/>
              <a:t>December 14</a:t>
            </a:r>
            <a:r>
              <a:rPr lang="en-US" sz="1800" b="1" baseline="30000" dirty="0" smtClean="0"/>
              <a:t>th</a:t>
            </a:r>
            <a:r>
              <a:rPr lang="en-US" sz="1800" dirty="0" smtClean="0"/>
              <a:t> (one week after end of term); 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/>
              <a:t>expected number of outputs submitted is 5;</a:t>
            </a:r>
            <a:endParaRPr lang="en-US" sz="2000" b="1" dirty="0" smtClean="0"/>
          </a:p>
          <a:p>
            <a:pPr lvl="1"/>
            <a:r>
              <a:rPr lang="en-US" sz="2000" b="1" dirty="0" smtClean="0"/>
              <a:t>Then what?:</a:t>
            </a:r>
            <a:endParaRPr lang="en-US" sz="2000" dirty="0" smtClean="0"/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/>
              <a:t>Jan-Apr 19: All outputs internally reviewed and submitted to REG.</a:t>
            </a:r>
          </a:p>
          <a:p>
            <a:pPr lvl="3">
              <a:buSzPct val="39000"/>
              <a:buFont typeface="Wingdings" charset="2"/>
              <a:buChar char=""/>
            </a:pPr>
            <a:r>
              <a:rPr lang="en-US" sz="1800" dirty="0" smtClean="0"/>
              <a:t>Spring-Summer 19: Select outputs externally reviewed alongside WMG’s.</a:t>
            </a:r>
          </a:p>
        </p:txBody>
      </p:sp>
    </p:spTree>
    <p:extLst>
      <p:ext uri="{BB962C8B-B14F-4D97-AF65-F5344CB8AC3E}">
        <p14:creationId xmlns:p14="http://schemas.microsoft.com/office/powerpoint/2010/main" val="55344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941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3845" y="1216153"/>
            <a:ext cx="4323287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AIChE</a:t>
            </a:r>
            <a:r>
              <a:rPr lang="en-US" sz="1600" dirty="0" smtClean="0"/>
              <a:t> Journal (A*)</a:t>
            </a:r>
          </a:p>
          <a:p>
            <a:r>
              <a:rPr lang="en-US" sz="1600" dirty="0" smtClean="0"/>
              <a:t>Applied Optics (</a:t>
            </a:r>
            <a:r>
              <a:rPr lang="en-US" sz="1600" dirty="0"/>
              <a:t>A*)</a:t>
            </a:r>
            <a:endParaRPr lang="en-US" sz="1600" dirty="0" smtClean="0"/>
          </a:p>
          <a:p>
            <a:r>
              <a:rPr lang="en-US" sz="1600" dirty="0" smtClean="0"/>
              <a:t>Applied Physics Letters (</a:t>
            </a:r>
            <a:r>
              <a:rPr lang="en-US" sz="1600" dirty="0"/>
              <a:t>A*)</a:t>
            </a:r>
            <a:endParaRPr lang="en-US" sz="1600" dirty="0" smtClean="0"/>
          </a:p>
          <a:p>
            <a:r>
              <a:rPr lang="en-US" sz="1600" dirty="0" smtClean="0"/>
              <a:t>Engineering Fracture Mechanics (A*)</a:t>
            </a:r>
          </a:p>
          <a:p>
            <a:r>
              <a:rPr lang="en-US" sz="1600" dirty="0" smtClean="0"/>
              <a:t>IEEE Transactions on Industrial Informatics (A)</a:t>
            </a:r>
          </a:p>
          <a:p>
            <a:r>
              <a:rPr lang="en-US" sz="1600" dirty="0" smtClean="0"/>
              <a:t>IEEE </a:t>
            </a:r>
            <a:r>
              <a:rPr lang="en-US" sz="1600" dirty="0"/>
              <a:t>Transactions </a:t>
            </a:r>
            <a:r>
              <a:rPr lang="en-US" sz="1600" dirty="0" smtClean="0"/>
              <a:t>on Fuzzy Systems (A*)</a:t>
            </a:r>
          </a:p>
          <a:p>
            <a:r>
              <a:rPr lang="en-US" sz="1600" dirty="0" smtClean="0"/>
              <a:t>IEEE Transactions on Power Systems </a:t>
            </a:r>
            <a:r>
              <a:rPr lang="en-US" sz="1600" dirty="0"/>
              <a:t> (A*)</a:t>
            </a:r>
            <a:endParaRPr lang="en-US" sz="1600" dirty="0" smtClean="0"/>
          </a:p>
          <a:p>
            <a:r>
              <a:rPr lang="en-US" sz="1600" dirty="0" smtClean="0"/>
              <a:t>IEEE Transactions on Robotics </a:t>
            </a:r>
            <a:r>
              <a:rPr lang="en-US" sz="1600" dirty="0"/>
              <a:t> (A*)</a:t>
            </a:r>
            <a:endParaRPr lang="en-US" sz="1600" dirty="0" smtClean="0"/>
          </a:p>
          <a:p>
            <a:r>
              <a:rPr lang="en-US" sz="1600" dirty="0" smtClean="0"/>
              <a:t>IEEE Transactions on Software Engineering </a:t>
            </a:r>
            <a:r>
              <a:rPr lang="en-US" sz="1600" dirty="0"/>
              <a:t>(A*)</a:t>
            </a:r>
            <a:endParaRPr lang="en-US" sz="1600" dirty="0" smtClean="0"/>
          </a:p>
          <a:p>
            <a:r>
              <a:rPr lang="en-US" sz="1600" dirty="0"/>
              <a:t>IEEE Transactions on Power </a:t>
            </a:r>
            <a:r>
              <a:rPr lang="en-US" sz="1600" dirty="0" smtClean="0"/>
              <a:t>Delivery (A)</a:t>
            </a:r>
          </a:p>
          <a:p>
            <a:r>
              <a:rPr lang="en-US" sz="1600" dirty="0"/>
              <a:t>IEEE Transactions on Neural Networks (A*)</a:t>
            </a:r>
          </a:p>
          <a:p>
            <a:r>
              <a:rPr lang="en-US" sz="1600" dirty="0"/>
              <a:t>IEEE Transactions on Knowledge and Data Engineering (A) </a:t>
            </a:r>
            <a:endParaRPr lang="en-US" sz="1600" dirty="0" smtClean="0"/>
          </a:p>
          <a:p>
            <a:r>
              <a:rPr lang="en-US" sz="1600" dirty="0"/>
              <a:t>International Journal of Machine Tools and </a:t>
            </a:r>
            <a:r>
              <a:rPr lang="en-US" sz="1600" dirty="0" smtClean="0"/>
              <a:t>Manufacture (A*)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4513219" y="1303647"/>
            <a:ext cx="512717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Journal of Engineering </a:t>
            </a:r>
            <a:r>
              <a:rPr lang="en-US" sz="1600" dirty="0" smtClean="0"/>
              <a:t>Design (A)</a:t>
            </a:r>
          </a:p>
          <a:p>
            <a:r>
              <a:rPr lang="en-US" sz="1600" dirty="0" smtClean="0"/>
              <a:t>Journal </a:t>
            </a:r>
            <a:r>
              <a:rPr lang="en-US" sz="1600" dirty="0"/>
              <a:t>of Applied Physics (A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Journal </a:t>
            </a:r>
            <a:r>
              <a:rPr lang="en-US" sz="1600" dirty="0"/>
              <a:t>of Sound and </a:t>
            </a:r>
            <a:r>
              <a:rPr lang="en-US" sz="1600" dirty="0" smtClean="0"/>
              <a:t>Vibration (A*)</a:t>
            </a:r>
            <a:endParaRPr lang="en-US" sz="1600" dirty="0"/>
          </a:p>
          <a:p>
            <a:r>
              <a:rPr lang="en-US" sz="1600" dirty="0"/>
              <a:t>Journal of the Acoustical Society of </a:t>
            </a:r>
            <a:r>
              <a:rPr lang="en-US" sz="1600" dirty="0" smtClean="0"/>
              <a:t>America (A*)</a:t>
            </a:r>
            <a:endParaRPr lang="en-US" sz="1600" dirty="0"/>
          </a:p>
          <a:p>
            <a:r>
              <a:rPr lang="en-US" sz="1600" dirty="0"/>
              <a:t>Mechanical Systems and Signal </a:t>
            </a:r>
            <a:r>
              <a:rPr lang="en-US" sz="1600" dirty="0" smtClean="0"/>
              <a:t>Processing (A*)</a:t>
            </a:r>
          </a:p>
          <a:p>
            <a:r>
              <a:rPr lang="en-US" sz="1600" dirty="0" smtClean="0"/>
              <a:t>Microfluidics and </a:t>
            </a:r>
            <a:r>
              <a:rPr lang="en-US" sz="1600" dirty="0" err="1" smtClean="0"/>
              <a:t>Nanofluidics</a:t>
            </a:r>
            <a:r>
              <a:rPr lang="en-US" sz="1600" dirty="0" smtClean="0"/>
              <a:t> (A)</a:t>
            </a:r>
          </a:p>
          <a:p>
            <a:r>
              <a:rPr lang="en-US" sz="1600" dirty="0" smtClean="0"/>
              <a:t>Optics Letters (A*)</a:t>
            </a:r>
            <a:endParaRPr lang="en-US" sz="1600" dirty="0"/>
          </a:p>
          <a:p>
            <a:r>
              <a:rPr lang="en-US" sz="1600" dirty="0"/>
              <a:t>Optics </a:t>
            </a:r>
            <a:r>
              <a:rPr lang="en-US" sz="1600" dirty="0" smtClean="0"/>
              <a:t>Express (A*)</a:t>
            </a:r>
            <a:endParaRPr lang="en-US" sz="1600" dirty="0"/>
          </a:p>
          <a:p>
            <a:r>
              <a:rPr lang="en-US" sz="1600" dirty="0"/>
              <a:t>Proceedings of the Royal Society </a:t>
            </a:r>
            <a:r>
              <a:rPr lang="en-US" sz="1600" dirty="0" smtClean="0"/>
              <a:t>A: </a:t>
            </a:r>
            <a:r>
              <a:rPr lang="en-US" sz="1600" dirty="0" err="1" smtClean="0"/>
              <a:t>Maths</a:t>
            </a:r>
            <a:r>
              <a:rPr lang="en-US" sz="1600" dirty="0" smtClean="0"/>
              <a:t>, Physical &amp; Engineering Sciences (A*)</a:t>
            </a:r>
            <a:endParaRPr lang="en-US" sz="1600" dirty="0"/>
          </a:p>
          <a:p>
            <a:r>
              <a:rPr lang="en-US" sz="1600" dirty="0"/>
              <a:t>Renewable </a:t>
            </a:r>
            <a:r>
              <a:rPr lang="en-US" sz="1600" dirty="0" smtClean="0"/>
              <a:t>Energy (A)</a:t>
            </a:r>
          </a:p>
          <a:p>
            <a:r>
              <a:rPr lang="en-US" sz="1600" dirty="0" smtClean="0"/>
              <a:t>Tribology Letters (A*)</a:t>
            </a:r>
            <a:endParaRPr lang="en-US" sz="1600" dirty="0"/>
          </a:p>
          <a:p>
            <a:r>
              <a:rPr lang="en-US" sz="1600" dirty="0"/>
              <a:t>Water </a:t>
            </a:r>
            <a:r>
              <a:rPr lang="en-US" sz="1600" dirty="0" smtClean="0"/>
              <a:t>Research (A*)</a:t>
            </a:r>
          </a:p>
          <a:p>
            <a:r>
              <a:rPr lang="en-US" sz="1600" dirty="0" smtClean="0"/>
              <a:t>Wear (A)</a:t>
            </a:r>
            <a:endParaRPr lang="en-US" sz="16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97848" y="666624"/>
            <a:ext cx="7258652" cy="55762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B2DD"/>
                </a:solidFill>
              </a:rPr>
              <a:t>Some good journals</a:t>
            </a:r>
            <a:r>
              <a:rPr lang="mr-IN" sz="3200" dirty="0" smtClean="0">
                <a:solidFill>
                  <a:srgbClr val="00B2DD"/>
                </a:solidFill>
              </a:rPr>
              <a:t>…</a:t>
            </a:r>
            <a:r>
              <a:rPr lang="en-US" sz="3200" dirty="0" smtClean="0">
                <a:solidFill>
                  <a:srgbClr val="00B2DD"/>
                </a:solidFill>
              </a:rPr>
              <a:t> </a:t>
            </a:r>
            <a:endParaRPr lang="en-US" sz="3200" dirty="0">
              <a:solidFill>
                <a:srgbClr val="00B2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524038"/>
              </p:ext>
            </p:extLst>
          </p:nvPr>
        </p:nvGraphicFramePr>
        <p:xfrm>
          <a:off x="4521200" y="1242002"/>
          <a:ext cx="3689896" cy="3051389"/>
        </p:xfrm>
        <a:graphic>
          <a:graphicData uri="http://schemas.openxmlformats.org/drawingml/2006/table">
            <a:tbl>
              <a:tblPr/>
              <a:tblGrid>
                <a:gridCol w="3689896"/>
              </a:tblGrid>
              <a:tr h="3741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Anglia Ruskin University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6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Bournemouth University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6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University of Derby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6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University of Greenwich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6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University of Hertfordshire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6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University of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Huddersfield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6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Liverpool John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Moores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University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6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Southampton Solent University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6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University of Wales Trinity Saint David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97848" y="666624"/>
            <a:ext cx="7258652" cy="55762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B2DD"/>
                </a:solidFill>
              </a:rPr>
              <a:t>Some good journals</a:t>
            </a:r>
            <a:r>
              <a:rPr lang="mr-IN" sz="3200" dirty="0" smtClean="0">
                <a:solidFill>
                  <a:srgbClr val="00B2DD"/>
                </a:solidFill>
              </a:rPr>
              <a:t>…</a:t>
            </a:r>
            <a:r>
              <a:rPr lang="en-US" sz="3200" dirty="0" smtClean="0">
                <a:solidFill>
                  <a:srgbClr val="00B2DD"/>
                </a:solidFill>
              </a:rPr>
              <a:t> </a:t>
            </a:r>
            <a:endParaRPr lang="en-US" sz="3200" dirty="0">
              <a:solidFill>
                <a:srgbClr val="00B2DD"/>
              </a:solidFill>
            </a:endParaRP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10548" y="1224251"/>
            <a:ext cx="5506052" cy="55762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mr-IN" sz="3200" dirty="0" smtClean="0">
                <a:solidFill>
                  <a:srgbClr val="00B2DD"/>
                </a:solidFill>
              </a:rPr>
              <a:t>…</a:t>
            </a:r>
            <a:r>
              <a:rPr lang="en-GB" sz="3200" dirty="0" smtClean="0">
                <a:solidFill>
                  <a:srgbClr val="00B2DD"/>
                </a:solidFill>
              </a:rPr>
              <a:t>submitted to REF2014 by:</a:t>
            </a:r>
            <a:endParaRPr lang="en-US" sz="3200" dirty="0">
              <a:solidFill>
                <a:srgbClr val="00B2DD"/>
              </a:solidFill>
            </a:endParaRP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672924" y="4411512"/>
            <a:ext cx="7262732" cy="55762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mr-IN" sz="3200" dirty="0" smtClean="0">
                <a:solidFill>
                  <a:srgbClr val="00B2DD"/>
                </a:solidFill>
              </a:rPr>
              <a:t>…</a:t>
            </a:r>
            <a:r>
              <a:rPr lang="en-GB" sz="3200" dirty="0" smtClean="0">
                <a:solidFill>
                  <a:srgbClr val="00B2DD"/>
                </a:solidFill>
              </a:rPr>
              <a:t> who didn’t get a single 4* output.</a:t>
            </a:r>
            <a:endParaRPr lang="en-US" sz="3200" dirty="0">
              <a:solidFill>
                <a:srgbClr val="00B2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77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23520" y="2385149"/>
            <a:ext cx="6396206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B2DD"/>
                </a:solidFill>
              </a:rPr>
              <a:t>Lessons from REF2014</a:t>
            </a:r>
            <a:endParaRPr lang="en-US" sz="2000" dirty="0">
              <a:solidFill>
                <a:srgbClr val="00B2D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0004" y="2693516"/>
            <a:ext cx="89782" cy="199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2456649"/>
            <a:ext cx="56712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endParaRPr lang="en-US" sz="2400" dirty="0"/>
          </a:p>
          <a:p>
            <a:pPr marL="685800" lvl="1" indent="-342900">
              <a:buFont typeface="Arial"/>
              <a:buChar char="•"/>
            </a:pPr>
            <a:r>
              <a:rPr lang="en-US" sz="2400" dirty="0"/>
              <a:t>It </a:t>
            </a:r>
            <a:r>
              <a:rPr lang="en-US" sz="2400" dirty="0" smtClean="0"/>
              <a:t>is not just about </a:t>
            </a:r>
            <a:r>
              <a:rPr lang="en-US" sz="2400" dirty="0"/>
              <a:t>the </a:t>
            </a:r>
            <a:r>
              <a:rPr lang="en-US" sz="2400" dirty="0" smtClean="0"/>
              <a:t>journal</a:t>
            </a:r>
          </a:p>
          <a:p>
            <a:pPr marL="685800" lvl="1" indent="-342900">
              <a:buFont typeface="Arial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100-words is the crucial differentiator between 3* and 4</a:t>
            </a:r>
            <a:r>
              <a:rPr lang="en-US" sz="2400" dirty="0" smtClean="0"/>
              <a:t>*</a:t>
            </a:r>
          </a:p>
          <a:p>
            <a:pPr marL="685800" lvl="1" indent="-342900">
              <a:buFont typeface="Arial"/>
              <a:buChar char="•"/>
            </a:pP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0" y="1033368"/>
            <a:ext cx="81138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dirty="0" smtClean="0"/>
              <a:t>4</a:t>
            </a:r>
            <a:r>
              <a:rPr lang="en-US" sz="2400" dirty="0"/>
              <a:t>* (15%) , 3* (70%) , 2* (14</a:t>
            </a:r>
            <a:r>
              <a:rPr lang="en-US" sz="2400" dirty="0" smtClean="0"/>
              <a:t>%)</a:t>
            </a:r>
            <a:endParaRPr lang="en-US" sz="2400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23520" y="632365"/>
            <a:ext cx="4937760" cy="625801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B2DD"/>
                </a:solidFill>
              </a:rPr>
              <a:t>Our performance (on outputs):</a:t>
            </a:r>
            <a:endParaRPr lang="en-US" sz="2000" dirty="0">
              <a:solidFill>
                <a:srgbClr val="00B2DD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280" y="1348564"/>
            <a:ext cx="3789569" cy="379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26740" y="717137"/>
            <a:ext cx="6396206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B2DD"/>
                </a:solidFill>
              </a:rPr>
              <a:t>Break-out session (your assignment)</a:t>
            </a:r>
            <a:endParaRPr lang="en-US" sz="2000" dirty="0">
              <a:solidFill>
                <a:srgbClr val="00B2D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60800" y="2857500"/>
            <a:ext cx="1846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8059" y="1490349"/>
            <a:ext cx="448128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 indent="-342900">
              <a:buFont typeface="Arial"/>
              <a:buChar char="•"/>
            </a:pPr>
            <a:r>
              <a:rPr lang="en-US" sz="2600" dirty="0" smtClean="0"/>
              <a:t>10 ideas for things to include in the 100 words</a:t>
            </a:r>
          </a:p>
          <a:p>
            <a:pPr marL="685800" lvl="1" indent="-342900">
              <a:buFont typeface="Arial"/>
              <a:buChar char="•"/>
            </a:pPr>
            <a:r>
              <a:rPr lang="en-US" sz="2600" dirty="0" smtClean="0"/>
              <a:t>3 tips, tricks, dos and don’ts</a:t>
            </a:r>
          </a:p>
          <a:p>
            <a:pPr marL="685800" lvl="1" indent="-342900">
              <a:buFont typeface="Arial"/>
              <a:buChar char="•"/>
            </a:pPr>
            <a:r>
              <a:rPr lang="en-US" sz="2600" dirty="0" smtClean="0"/>
              <a:t>2 nuggets of wisdom (about REF, outputs, and/or the impact agenda)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339" y="1525198"/>
            <a:ext cx="3964207" cy="296468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61382" y="4656754"/>
            <a:ext cx="27190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u="sng" dirty="0" err="1">
                <a:solidFill>
                  <a:srgbClr val="0B4CB4"/>
                </a:solidFill>
                <a:latin typeface="Calibri" charset="0"/>
              </a:rPr>
              <a:t>warwick.ac.uk</a:t>
            </a:r>
            <a:r>
              <a:rPr lang="en-US" sz="1400" u="sng" dirty="0">
                <a:solidFill>
                  <a:srgbClr val="0B4CB4"/>
                </a:solidFill>
                <a:latin typeface="Calibri" charset="0"/>
              </a:rPr>
              <a:t>/engineeringref2021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27544" y="459495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sz="2000" dirty="0" smtClean="0"/>
              <a:t>Resources here: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345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6816</TotalTime>
  <Words>822</Words>
  <Application>Microsoft Macintosh PowerPoint</Application>
  <PresentationFormat>On-screen Show (16:9)</PresentationFormat>
  <Paragraphs>115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Avenir Next</vt:lpstr>
      <vt:lpstr>Avenir Next Demi Bold</vt:lpstr>
      <vt:lpstr>Avenir Next Medium</vt:lpstr>
      <vt:lpstr>Calibri</vt:lpstr>
      <vt:lpstr>Mangal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Microsoft Office User</cp:lastModifiedBy>
  <cp:revision>304</cp:revision>
  <dcterms:created xsi:type="dcterms:W3CDTF">2017-04-05T11:04:35Z</dcterms:created>
  <dcterms:modified xsi:type="dcterms:W3CDTF">2018-11-29T11:12:23Z</dcterms:modified>
</cp:coreProperties>
</file>