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60" r:id="rId17"/>
    <p:sldId id="273" r:id="rId18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sech\AppData\Local\Microsoft\Windows\INetCache\Content.Outlook\2XGYCGTI\StrategyReview_HESAResearchIncom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/>
              <a:t>Research</a:t>
            </a:r>
            <a:r>
              <a:rPr lang="en-GB" sz="2400" baseline="0" dirty="0"/>
              <a:t> Income as %</a:t>
            </a:r>
            <a:endParaRPr lang="en-GB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3328293538850846E-2"/>
          <c:y val="0.14411059907834103"/>
          <c:w val="0.72364966001281172"/>
          <c:h val="0.76665423273703692"/>
        </c:manualLayout>
      </c:layout>
      <c:scatterChart>
        <c:scatterStyle val="lineMarker"/>
        <c:varyColors val="0"/>
        <c:ser>
          <c:idx val="0"/>
          <c:order val="0"/>
          <c:tx>
            <c:v>Birmingham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Sheet1!$D$2:$D$8</c:f>
              <c:strCache>
                <c:ptCount val="7"/>
                <c:pt idx="0">
                  <c:v>2008/09</c:v>
                </c:pt>
                <c:pt idx="1">
                  <c:v>2009/10</c:v>
                </c:pt>
                <c:pt idx="2">
                  <c:v>2010/11</c:v>
                </c:pt>
                <c:pt idx="3">
                  <c:v>2011/12</c:v>
                </c:pt>
                <c:pt idx="4">
                  <c:v>2012/13</c:v>
                </c:pt>
                <c:pt idx="5">
                  <c:v>2013/14</c:v>
                </c:pt>
                <c:pt idx="6">
                  <c:v>2014/15</c:v>
                </c:pt>
              </c:strCache>
            </c:strRef>
          </c:xVal>
          <c:yVal>
            <c:numRef>
              <c:f>Sheet1!$P$2:$P$8</c:f>
              <c:numCache>
                <c:formatCode>General</c:formatCode>
                <c:ptCount val="7"/>
                <c:pt idx="0">
                  <c:v>23.015273825425403</c:v>
                </c:pt>
                <c:pt idx="1">
                  <c:v>19.754926312303361</c:v>
                </c:pt>
                <c:pt idx="2">
                  <c:v>20.748339658444024</c:v>
                </c:pt>
                <c:pt idx="3">
                  <c:v>24.419388442919296</c:v>
                </c:pt>
                <c:pt idx="4">
                  <c:v>27.357413306088109</c:v>
                </c:pt>
                <c:pt idx="5">
                  <c:v>21.959515976133385</c:v>
                </c:pt>
                <c:pt idx="6">
                  <c:v>24.199042533603389</c:v>
                </c:pt>
              </c:numCache>
            </c:numRef>
          </c:yVal>
          <c:smooth val="0"/>
        </c:ser>
        <c:ser>
          <c:idx val="1"/>
          <c:order val="1"/>
          <c:tx>
            <c:v>Cambridge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Sheet1!$P$9:$P$15</c:f>
              <c:numCache>
                <c:formatCode>General</c:formatCode>
                <c:ptCount val="7"/>
                <c:pt idx="0">
                  <c:v>29.691008232652628</c:v>
                </c:pt>
                <c:pt idx="1">
                  <c:v>28.684391889441041</c:v>
                </c:pt>
                <c:pt idx="2">
                  <c:v>30.39032474172279</c:v>
                </c:pt>
                <c:pt idx="3">
                  <c:v>30.245017745017744</c:v>
                </c:pt>
                <c:pt idx="4">
                  <c:v>32.246791588841354</c:v>
                </c:pt>
                <c:pt idx="5">
                  <c:v>31.091421667337897</c:v>
                </c:pt>
                <c:pt idx="6">
                  <c:v>28.254053789251948</c:v>
                </c:pt>
              </c:numCache>
            </c:numRef>
          </c:yVal>
          <c:smooth val="0"/>
        </c:ser>
        <c:ser>
          <c:idx val="2"/>
          <c:order val="2"/>
          <c:tx>
            <c:v>Durham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Sheet1!$P$16:$P$22</c:f>
              <c:numCache>
                <c:formatCode>General</c:formatCode>
                <c:ptCount val="7"/>
                <c:pt idx="0">
                  <c:v>13.194444444444445</c:v>
                </c:pt>
                <c:pt idx="1">
                  <c:v>9.7400346620450602</c:v>
                </c:pt>
                <c:pt idx="2">
                  <c:v>18.299139642620784</c:v>
                </c:pt>
                <c:pt idx="3">
                  <c:v>15.891826192646613</c:v>
                </c:pt>
                <c:pt idx="4">
                  <c:v>14.404876483798523</c:v>
                </c:pt>
                <c:pt idx="5">
                  <c:v>12.363194162950952</c:v>
                </c:pt>
                <c:pt idx="6">
                  <c:v>10.261489698890649</c:v>
                </c:pt>
              </c:numCache>
            </c:numRef>
          </c:yVal>
          <c:smooth val="0"/>
        </c:ser>
        <c:ser>
          <c:idx val="3"/>
          <c:order val="3"/>
          <c:tx>
            <c:v>Exeter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Sheet1!$P$23:$P$29</c:f>
              <c:numCache>
                <c:formatCode>General</c:formatCode>
                <c:ptCount val="7"/>
                <c:pt idx="0">
                  <c:v>20.665658093797276</c:v>
                </c:pt>
                <c:pt idx="1">
                  <c:v>14.617541049259112</c:v>
                </c:pt>
                <c:pt idx="2">
                  <c:v>9.0883824346859363</c:v>
                </c:pt>
                <c:pt idx="3">
                  <c:v>11.938561787293461</c:v>
                </c:pt>
                <c:pt idx="4">
                  <c:v>6.9701517425379365</c:v>
                </c:pt>
                <c:pt idx="5">
                  <c:v>5.9249408983451541</c:v>
                </c:pt>
                <c:pt idx="6">
                  <c:v>6.7287784679089029</c:v>
                </c:pt>
              </c:numCache>
            </c:numRef>
          </c:yVal>
          <c:smooth val="0"/>
        </c:ser>
        <c:ser>
          <c:idx val="4"/>
          <c:order val="4"/>
          <c:tx>
            <c:v>Imperial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yVal>
            <c:numRef>
              <c:f>Sheet1!$P$30:$P$36</c:f>
              <c:numCache>
                <c:formatCode>General</c:formatCode>
                <c:ptCount val="7"/>
                <c:pt idx="0">
                  <c:v>22.726227739756307</c:v>
                </c:pt>
                <c:pt idx="1">
                  <c:v>23.518298229655027</c:v>
                </c:pt>
                <c:pt idx="2">
                  <c:v>24.578840697203081</c:v>
                </c:pt>
                <c:pt idx="3">
                  <c:v>25.272547076313177</c:v>
                </c:pt>
                <c:pt idx="4">
                  <c:v>26.833547494316495</c:v>
                </c:pt>
                <c:pt idx="5">
                  <c:v>25.173141310828782</c:v>
                </c:pt>
                <c:pt idx="6">
                  <c:v>24.908167897973502</c:v>
                </c:pt>
              </c:numCache>
            </c:numRef>
          </c:yVal>
          <c:smooth val="0"/>
        </c:ser>
        <c:ser>
          <c:idx val="5"/>
          <c:order val="5"/>
          <c:tx>
            <c:v>Lancaster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yVal>
            <c:numRef>
              <c:f>Sheet1!$P$37:$P$43</c:f>
              <c:numCache>
                <c:formatCode>General</c:formatCode>
                <c:ptCount val="7"/>
                <c:pt idx="0">
                  <c:v>13.005578800557879</c:v>
                </c:pt>
                <c:pt idx="1">
                  <c:v>10.675533776688836</c:v>
                </c:pt>
                <c:pt idx="2">
                  <c:v>20.864790665751546</c:v>
                </c:pt>
                <c:pt idx="3">
                  <c:v>15.963659961064245</c:v>
                </c:pt>
                <c:pt idx="4">
                  <c:v>12.198685171658145</c:v>
                </c:pt>
                <c:pt idx="5">
                  <c:v>9.4930417495029822</c:v>
                </c:pt>
                <c:pt idx="6">
                  <c:v>12.443233424159855</c:v>
                </c:pt>
              </c:numCache>
            </c:numRef>
          </c:yVal>
          <c:smooth val="0"/>
        </c:ser>
        <c:ser>
          <c:idx val="6"/>
          <c:order val="6"/>
          <c:tx>
            <c:v>Leicester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yVal>
            <c:numRef>
              <c:f>Sheet1!$P$44:$P$50</c:f>
              <c:numCache>
                <c:formatCode>General</c:formatCode>
                <c:ptCount val="7"/>
                <c:pt idx="0">
                  <c:v>21.060455896927653</c:v>
                </c:pt>
                <c:pt idx="1">
                  <c:v>20.440881763527056</c:v>
                </c:pt>
                <c:pt idx="2">
                  <c:v>23.26768781911014</c:v>
                </c:pt>
                <c:pt idx="3">
                  <c:v>31.382978723404253</c:v>
                </c:pt>
                <c:pt idx="4">
                  <c:v>13.478260869565217</c:v>
                </c:pt>
                <c:pt idx="5">
                  <c:v>8.5655314757481928</c:v>
                </c:pt>
                <c:pt idx="6">
                  <c:v>25.143220878421385</c:v>
                </c:pt>
              </c:numCache>
            </c:numRef>
          </c:yVal>
          <c:smooth val="0"/>
        </c:ser>
        <c:ser>
          <c:idx val="7"/>
          <c:order val="7"/>
          <c:tx>
            <c:v>Manchester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yVal>
            <c:numRef>
              <c:f>Sheet1!$P$51:$P$57</c:f>
              <c:numCache>
                <c:formatCode>General</c:formatCode>
                <c:ptCount val="7"/>
                <c:pt idx="0">
                  <c:v>20.197657393850658</c:v>
                </c:pt>
                <c:pt idx="1">
                  <c:v>20.815243608297155</c:v>
                </c:pt>
                <c:pt idx="2">
                  <c:v>20.921212898262709</c:v>
                </c:pt>
                <c:pt idx="3">
                  <c:v>21.597140279031027</c:v>
                </c:pt>
                <c:pt idx="4">
                  <c:v>23.856218890644094</c:v>
                </c:pt>
                <c:pt idx="5">
                  <c:v>26.534575355766606</c:v>
                </c:pt>
                <c:pt idx="6">
                  <c:v>22.309406630142075</c:v>
                </c:pt>
              </c:numCache>
            </c:numRef>
          </c:yVal>
          <c:smooth val="0"/>
        </c:ser>
        <c:ser>
          <c:idx val="8"/>
          <c:order val="8"/>
          <c:tx>
            <c:v>Nottingham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yVal>
            <c:numRef>
              <c:f>Sheet1!$P$58:$P$64</c:f>
              <c:numCache>
                <c:formatCode>General</c:formatCode>
                <c:ptCount val="7"/>
                <c:pt idx="0">
                  <c:v>23.55937599490608</c:v>
                </c:pt>
                <c:pt idx="1">
                  <c:v>18.843112010299798</c:v>
                </c:pt>
                <c:pt idx="2">
                  <c:v>30.91486946651532</c:v>
                </c:pt>
                <c:pt idx="3">
                  <c:v>34.496837004800575</c:v>
                </c:pt>
                <c:pt idx="4">
                  <c:v>34.029404636885047</c:v>
                </c:pt>
                <c:pt idx="5">
                  <c:v>32.109980128958995</c:v>
                </c:pt>
                <c:pt idx="6">
                  <c:v>25.198340783697798</c:v>
                </c:pt>
              </c:numCache>
            </c:numRef>
          </c:yVal>
          <c:smooth val="0"/>
        </c:ser>
        <c:ser>
          <c:idx val="9"/>
          <c:order val="9"/>
          <c:tx>
            <c:v>Oxford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yVal>
            <c:numRef>
              <c:f>Sheet1!$P$65:$P$71</c:f>
              <c:numCache>
                <c:formatCode>General</c:formatCode>
                <c:ptCount val="7"/>
                <c:pt idx="0">
                  <c:v>26.737685898112012</c:v>
                </c:pt>
                <c:pt idx="1">
                  <c:v>26.786443446304613</c:v>
                </c:pt>
                <c:pt idx="2">
                  <c:v>25.189448441247002</c:v>
                </c:pt>
                <c:pt idx="3">
                  <c:v>34.147379169503061</c:v>
                </c:pt>
                <c:pt idx="4">
                  <c:v>37.904098994586235</c:v>
                </c:pt>
                <c:pt idx="5">
                  <c:v>24.075174164281471</c:v>
                </c:pt>
                <c:pt idx="6">
                  <c:v>22.682493152001538</c:v>
                </c:pt>
              </c:numCache>
            </c:numRef>
          </c:yVal>
          <c:smooth val="0"/>
        </c:ser>
        <c:ser>
          <c:idx val="10"/>
          <c:order val="10"/>
          <c:tx>
            <c:v>Sheffield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yVal>
            <c:numRef>
              <c:f>Sheet1!$P$72:$P$78</c:f>
              <c:numCache>
                <c:formatCode>General</c:formatCode>
                <c:ptCount val="7"/>
                <c:pt idx="0">
                  <c:v>23.952201554038144</c:v>
                </c:pt>
                <c:pt idx="1">
                  <c:v>21.716480034372566</c:v>
                </c:pt>
                <c:pt idx="2">
                  <c:v>25.36590341169871</c:v>
                </c:pt>
                <c:pt idx="3">
                  <c:v>28.376473603280367</c:v>
                </c:pt>
                <c:pt idx="4">
                  <c:v>27.979284661339126</c:v>
                </c:pt>
                <c:pt idx="5">
                  <c:v>27.585881316191163</c:v>
                </c:pt>
                <c:pt idx="6">
                  <c:v>23.669076889125439</c:v>
                </c:pt>
              </c:numCache>
            </c:numRef>
          </c:yVal>
          <c:smooth val="0"/>
        </c:ser>
        <c:ser>
          <c:idx val="11"/>
          <c:order val="11"/>
          <c:tx>
            <c:v>Swansea</c:v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yVal>
            <c:numRef>
              <c:f>Sheet1!$P$79:$P$85</c:f>
              <c:numCache>
                <c:formatCode>General</c:formatCode>
                <c:ptCount val="7"/>
                <c:pt idx="0">
                  <c:v>23.129935391241922</c:v>
                </c:pt>
                <c:pt idx="1">
                  <c:v>10.224672352818805</c:v>
                </c:pt>
                <c:pt idx="2">
                  <c:v>5.4064536146447404</c:v>
                </c:pt>
                <c:pt idx="3">
                  <c:v>6.4134577474043901</c:v>
                </c:pt>
                <c:pt idx="4">
                  <c:v>11.712281145313192</c:v>
                </c:pt>
                <c:pt idx="5">
                  <c:v>12.69771769470746</c:v>
                </c:pt>
                <c:pt idx="6">
                  <c:v>10.58603101904861</c:v>
                </c:pt>
              </c:numCache>
            </c:numRef>
          </c:yVal>
          <c:smooth val="0"/>
        </c:ser>
        <c:ser>
          <c:idx val="12"/>
          <c:order val="12"/>
          <c:tx>
            <c:v>UCL</c:v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yVal>
            <c:numRef>
              <c:f>Sheet1!$P$93:$P$99</c:f>
              <c:numCache>
                <c:formatCode>General</c:formatCode>
                <c:ptCount val="7"/>
                <c:pt idx="0">
                  <c:v>15.941436283330606</c:v>
                </c:pt>
                <c:pt idx="1">
                  <c:v>12.207187545467772</c:v>
                </c:pt>
                <c:pt idx="2">
                  <c:v>15.414424111948332</c:v>
                </c:pt>
                <c:pt idx="3">
                  <c:v>13.932955279592276</c:v>
                </c:pt>
                <c:pt idx="4">
                  <c:v>12.309974045235448</c:v>
                </c:pt>
                <c:pt idx="5">
                  <c:v>8.343782058588852</c:v>
                </c:pt>
                <c:pt idx="6">
                  <c:v>9.1258555489577144</c:v>
                </c:pt>
              </c:numCache>
            </c:numRef>
          </c:yVal>
          <c:smooth val="0"/>
        </c:ser>
        <c:ser>
          <c:idx val="13"/>
          <c:order val="13"/>
          <c:tx>
            <c:v>Warwick</c:v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yVal>
            <c:numRef>
              <c:f>Sheet1!$P$100:$P$106</c:f>
              <c:numCache>
                <c:formatCode>General</c:formatCode>
                <c:ptCount val="7"/>
                <c:pt idx="0">
                  <c:v>5.7529078906004401</c:v>
                </c:pt>
                <c:pt idx="1">
                  <c:v>7.1907957813998085</c:v>
                </c:pt>
                <c:pt idx="2">
                  <c:v>2.1534653465346532</c:v>
                </c:pt>
                <c:pt idx="3">
                  <c:v>11.218115564809995</c:v>
                </c:pt>
                <c:pt idx="4">
                  <c:v>10.278782719727602</c:v>
                </c:pt>
                <c:pt idx="5">
                  <c:v>11.528069648754128</c:v>
                </c:pt>
                <c:pt idx="6">
                  <c:v>10.074231177094379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77071360"/>
        <c:axId val="-1877063744"/>
      </c:scatterChart>
      <c:valAx>
        <c:axId val="-18770713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 dirty="0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-1877063744"/>
        <c:crosses val="autoZero"/>
        <c:crossBetween val="midCat"/>
      </c:valAx>
      <c:valAx>
        <c:axId val="-1877063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 dirty="0"/>
                  <a:t> %</a:t>
                </a:r>
                <a:endParaRPr lang="en-GB" sz="2400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770713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/>
              <a:t>Total</a:t>
            </a:r>
            <a:r>
              <a:rPr lang="en-GB" sz="2400" baseline="0" dirty="0"/>
              <a:t> Research Income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3328293538850846E-2"/>
          <c:y val="0.14411059907834103"/>
          <c:w val="0.72364966001281172"/>
          <c:h val="0.76665423273703692"/>
        </c:manualLayout>
      </c:layout>
      <c:scatterChart>
        <c:scatterStyle val="lineMarker"/>
        <c:varyColors val="0"/>
        <c:ser>
          <c:idx val="0"/>
          <c:order val="0"/>
          <c:tx>
            <c:v>Birmingham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Sheet1!$E$2:$E$8</c:f>
              <c:numCache>
                <c:formatCode>General</c:formatCode>
                <c:ptCount val="7"/>
                <c:pt idx="0">
                  <c:v>17219</c:v>
                </c:pt>
                <c:pt idx="1">
                  <c:v>18117</c:v>
                </c:pt>
                <c:pt idx="2">
                  <c:v>16864</c:v>
                </c:pt>
                <c:pt idx="3">
                  <c:v>16319</c:v>
                </c:pt>
                <c:pt idx="4">
                  <c:v>16639</c:v>
                </c:pt>
                <c:pt idx="5">
                  <c:v>17933</c:v>
                </c:pt>
                <c:pt idx="6">
                  <c:v>21724</c:v>
                </c:pt>
              </c:numCache>
            </c:numRef>
          </c:yVal>
          <c:smooth val="0"/>
        </c:ser>
        <c:ser>
          <c:idx val="1"/>
          <c:order val="1"/>
          <c:tx>
            <c:v>Cambridge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Sheet1!$E$16:$E$22</c:f>
              <c:numCache>
                <c:formatCode>General</c:formatCode>
                <c:ptCount val="7"/>
                <c:pt idx="0">
                  <c:v>2448</c:v>
                </c:pt>
                <c:pt idx="1">
                  <c:v>2885</c:v>
                </c:pt>
                <c:pt idx="2">
                  <c:v>3022</c:v>
                </c:pt>
                <c:pt idx="3">
                  <c:v>3291</c:v>
                </c:pt>
                <c:pt idx="4">
                  <c:v>3117</c:v>
                </c:pt>
                <c:pt idx="5">
                  <c:v>2467</c:v>
                </c:pt>
                <c:pt idx="6">
                  <c:v>2524</c:v>
                </c:pt>
              </c:numCache>
            </c:numRef>
          </c:yVal>
          <c:smooth val="0"/>
        </c:ser>
        <c:ser>
          <c:idx val="2"/>
          <c:order val="2"/>
          <c:tx>
            <c:v>Durham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Sheet1!$E$23:$E$29</c:f>
              <c:numCache>
                <c:formatCode>General</c:formatCode>
                <c:ptCount val="7"/>
                <c:pt idx="0">
                  <c:v>3305</c:v>
                </c:pt>
                <c:pt idx="1">
                  <c:v>2497</c:v>
                </c:pt>
                <c:pt idx="2">
                  <c:v>3598</c:v>
                </c:pt>
                <c:pt idx="3">
                  <c:v>4297</c:v>
                </c:pt>
                <c:pt idx="4">
                  <c:v>5997</c:v>
                </c:pt>
                <c:pt idx="5">
                  <c:v>6768</c:v>
                </c:pt>
                <c:pt idx="6">
                  <c:v>6762</c:v>
                </c:pt>
              </c:numCache>
            </c:numRef>
          </c:yVal>
          <c:smooth val="0"/>
        </c:ser>
        <c:ser>
          <c:idx val="3"/>
          <c:order val="3"/>
          <c:tx>
            <c:v>Exeter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Sheet1!$E$23:$E$29</c:f>
              <c:numCache>
                <c:formatCode>General</c:formatCode>
                <c:ptCount val="7"/>
                <c:pt idx="0">
                  <c:v>3305</c:v>
                </c:pt>
                <c:pt idx="1">
                  <c:v>2497</c:v>
                </c:pt>
                <c:pt idx="2">
                  <c:v>3598</c:v>
                </c:pt>
                <c:pt idx="3">
                  <c:v>4297</c:v>
                </c:pt>
                <c:pt idx="4">
                  <c:v>5997</c:v>
                </c:pt>
                <c:pt idx="5">
                  <c:v>6768</c:v>
                </c:pt>
                <c:pt idx="6">
                  <c:v>6762</c:v>
                </c:pt>
              </c:numCache>
            </c:numRef>
          </c:yVal>
          <c:smooth val="0"/>
        </c:ser>
        <c:ser>
          <c:idx val="4"/>
          <c:order val="4"/>
          <c:tx>
            <c:v>Imperial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yVal>
            <c:numRef>
              <c:f>Sheet1!$E$30:$E$36</c:f>
              <c:numCache>
                <c:formatCode>General</c:formatCode>
                <c:ptCount val="7"/>
                <c:pt idx="0">
                  <c:v>56547</c:v>
                </c:pt>
                <c:pt idx="1">
                  <c:v>57164</c:v>
                </c:pt>
                <c:pt idx="2">
                  <c:v>61675</c:v>
                </c:pt>
                <c:pt idx="3">
                  <c:v>69621</c:v>
                </c:pt>
                <c:pt idx="4">
                  <c:v>80936</c:v>
                </c:pt>
                <c:pt idx="5">
                  <c:v>87212</c:v>
                </c:pt>
                <c:pt idx="6">
                  <c:v>96916</c:v>
                </c:pt>
              </c:numCache>
            </c:numRef>
          </c:yVal>
          <c:smooth val="0"/>
        </c:ser>
        <c:ser>
          <c:idx val="5"/>
          <c:order val="5"/>
          <c:tx>
            <c:v>Lancaster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yVal>
            <c:numRef>
              <c:f>Sheet1!$E$37:$E$43</c:f>
              <c:numCache>
                <c:formatCode>General</c:formatCode>
                <c:ptCount val="7"/>
                <c:pt idx="0">
                  <c:v>2868</c:v>
                </c:pt>
                <c:pt idx="1">
                  <c:v>2857</c:v>
                </c:pt>
                <c:pt idx="2">
                  <c:v>1457</c:v>
                </c:pt>
                <c:pt idx="3">
                  <c:v>1541</c:v>
                </c:pt>
                <c:pt idx="4">
                  <c:v>1369</c:v>
                </c:pt>
                <c:pt idx="5">
                  <c:v>2012</c:v>
                </c:pt>
                <c:pt idx="6">
                  <c:v>2202</c:v>
                </c:pt>
              </c:numCache>
            </c:numRef>
          </c:yVal>
          <c:smooth val="0"/>
        </c:ser>
        <c:ser>
          <c:idx val="6"/>
          <c:order val="6"/>
          <c:tx>
            <c:v>Leicester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yVal>
            <c:numRef>
              <c:f>Sheet1!$E$44:$E$50</c:f>
              <c:numCache>
                <c:formatCode>General</c:formatCode>
                <c:ptCount val="7"/>
                <c:pt idx="0">
                  <c:v>2018</c:v>
                </c:pt>
                <c:pt idx="1">
                  <c:v>1996</c:v>
                </c:pt>
                <c:pt idx="2">
                  <c:v>1371</c:v>
                </c:pt>
                <c:pt idx="3">
                  <c:v>1692</c:v>
                </c:pt>
                <c:pt idx="4">
                  <c:v>920</c:v>
                </c:pt>
                <c:pt idx="5">
                  <c:v>969</c:v>
                </c:pt>
                <c:pt idx="6">
                  <c:v>1571</c:v>
                </c:pt>
              </c:numCache>
            </c:numRef>
          </c:yVal>
          <c:smooth val="0"/>
        </c:ser>
        <c:ser>
          <c:idx val="7"/>
          <c:order val="7"/>
          <c:tx>
            <c:v>Manchester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yVal>
            <c:numRef>
              <c:f>Sheet1!$E$51:$E$57</c:f>
              <c:numCache>
                <c:formatCode>General</c:formatCode>
                <c:ptCount val="7"/>
                <c:pt idx="0">
                  <c:v>27320</c:v>
                </c:pt>
                <c:pt idx="1">
                  <c:v>29022</c:v>
                </c:pt>
                <c:pt idx="2">
                  <c:v>31198</c:v>
                </c:pt>
                <c:pt idx="3">
                  <c:v>28814</c:v>
                </c:pt>
                <c:pt idx="4">
                  <c:v>33551</c:v>
                </c:pt>
                <c:pt idx="5">
                  <c:v>32957</c:v>
                </c:pt>
                <c:pt idx="6">
                  <c:v>43076</c:v>
                </c:pt>
              </c:numCache>
            </c:numRef>
          </c:yVal>
          <c:smooth val="0"/>
        </c:ser>
        <c:ser>
          <c:idx val="8"/>
          <c:order val="8"/>
          <c:tx>
            <c:v>Nottingham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yVal>
            <c:numRef>
              <c:f>Sheet1!$E$58:$E$64</c:f>
              <c:numCache>
                <c:formatCode>General</c:formatCode>
                <c:ptCount val="7"/>
                <c:pt idx="0">
                  <c:v>18846</c:v>
                </c:pt>
                <c:pt idx="1">
                  <c:v>21748</c:v>
                </c:pt>
                <c:pt idx="2">
                  <c:v>22025</c:v>
                </c:pt>
                <c:pt idx="3">
                  <c:v>22289</c:v>
                </c:pt>
                <c:pt idx="4">
                  <c:v>24758</c:v>
                </c:pt>
                <c:pt idx="5">
                  <c:v>24659</c:v>
                </c:pt>
                <c:pt idx="6">
                  <c:v>24831</c:v>
                </c:pt>
              </c:numCache>
            </c:numRef>
          </c:yVal>
          <c:smooth val="0"/>
        </c:ser>
        <c:ser>
          <c:idx val="9"/>
          <c:order val="9"/>
          <c:tx>
            <c:v>Oxford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yVal>
            <c:numRef>
              <c:f>Sheet1!$E$65:$E$71</c:f>
              <c:numCache>
                <c:formatCode>General</c:formatCode>
                <c:ptCount val="7"/>
                <c:pt idx="0">
                  <c:v>9481</c:v>
                </c:pt>
                <c:pt idx="1">
                  <c:v>9796</c:v>
                </c:pt>
                <c:pt idx="2">
                  <c:v>10425</c:v>
                </c:pt>
                <c:pt idx="3">
                  <c:v>11752</c:v>
                </c:pt>
                <c:pt idx="4">
                  <c:v>12930</c:v>
                </c:pt>
                <c:pt idx="5">
                  <c:v>18517</c:v>
                </c:pt>
                <c:pt idx="6">
                  <c:v>20809</c:v>
                </c:pt>
              </c:numCache>
            </c:numRef>
          </c:yVal>
          <c:smooth val="0"/>
        </c:ser>
        <c:ser>
          <c:idx val="10"/>
          <c:order val="10"/>
          <c:tx>
            <c:v>Sheffield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yVal>
            <c:numRef>
              <c:f>Sheet1!$E$72:$E$78</c:f>
              <c:numCache>
                <c:formatCode>General</c:formatCode>
                <c:ptCount val="7"/>
                <c:pt idx="0">
                  <c:v>33976</c:v>
                </c:pt>
                <c:pt idx="1">
                  <c:v>37239</c:v>
                </c:pt>
                <c:pt idx="2">
                  <c:v>39218</c:v>
                </c:pt>
                <c:pt idx="3">
                  <c:v>46824</c:v>
                </c:pt>
                <c:pt idx="4">
                  <c:v>51556</c:v>
                </c:pt>
                <c:pt idx="5">
                  <c:v>63547</c:v>
                </c:pt>
                <c:pt idx="6">
                  <c:v>77033</c:v>
                </c:pt>
              </c:numCache>
            </c:numRef>
          </c:yVal>
          <c:smooth val="0"/>
        </c:ser>
        <c:ser>
          <c:idx val="11"/>
          <c:order val="11"/>
          <c:tx>
            <c:v>Swansea</c:v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yVal>
            <c:numRef>
              <c:f>Sheet1!$E$79:$E$85</c:f>
              <c:numCache>
                <c:formatCode>General</c:formatCode>
                <c:ptCount val="7"/>
                <c:pt idx="0">
                  <c:v>6965</c:v>
                </c:pt>
                <c:pt idx="1">
                  <c:v>9614</c:v>
                </c:pt>
                <c:pt idx="2">
                  <c:v>12892</c:v>
                </c:pt>
                <c:pt idx="3">
                  <c:v>15218</c:v>
                </c:pt>
                <c:pt idx="4">
                  <c:v>15821</c:v>
                </c:pt>
                <c:pt idx="5">
                  <c:v>18271</c:v>
                </c:pt>
                <c:pt idx="6">
                  <c:v>19214</c:v>
                </c:pt>
              </c:numCache>
            </c:numRef>
          </c:yVal>
          <c:smooth val="0"/>
        </c:ser>
        <c:ser>
          <c:idx val="12"/>
          <c:order val="12"/>
          <c:tx>
            <c:v>UCL</c:v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yVal>
            <c:numRef>
              <c:f>Sheet1!$E$93:$E$99</c:f>
              <c:numCache>
                <c:formatCode>General</c:formatCode>
                <c:ptCount val="7"/>
                <c:pt idx="0">
                  <c:v>12226</c:v>
                </c:pt>
                <c:pt idx="1">
                  <c:v>13746</c:v>
                </c:pt>
                <c:pt idx="2">
                  <c:v>13935</c:v>
                </c:pt>
                <c:pt idx="3">
                  <c:v>13931</c:v>
                </c:pt>
                <c:pt idx="4">
                  <c:v>24273</c:v>
                </c:pt>
                <c:pt idx="5">
                  <c:v>26319</c:v>
                </c:pt>
                <c:pt idx="6">
                  <c:v>31997</c:v>
                </c:pt>
              </c:numCache>
            </c:numRef>
          </c:yVal>
          <c:smooth val="0"/>
        </c:ser>
        <c:ser>
          <c:idx val="13"/>
          <c:order val="13"/>
          <c:tx>
            <c:v>Warwick</c:v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yVal>
            <c:numRef>
              <c:f>Sheet1!$E$100:$E$106</c:f>
              <c:numCache>
                <c:formatCode>General</c:formatCode>
                <c:ptCount val="7"/>
                <c:pt idx="0">
                  <c:v>3181</c:v>
                </c:pt>
                <c:pt idx="1">
                  <c:v>4172</c:v>
                </c:pt>
                <c:pt idx="2">
                  <c:v>4040</c:v>
                </c:pt>
                <c:pt idx="3">
                  <c:v>3842</c:v>
                </c:pt>
                <c:pt idx="4">
                  <c:v>4699</c:v>
                </c:pt>
                <c:pt idx="5">
                  <c:v>6662</c:v>
                </c:pt>
                <c:pt idx="6">
                  <c:v>7544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1068768"/>
        <c:axId val="-2061065504"/>
      </c:scatterChart>
      <c:valAx>
        <c:axId val="-20610687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 dirty="0"/>
                  <a:t>Year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-2061065504"/>
        <c:crosses val="autoZero"/>
        <c:crossBetween val="midCat"/>
      </c:valAx>
      <c:valAx>
        <c:axId val="-20610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 </a:t>
                </a:r>
                <a:r>
                  <a:rPr lang="en-GB" sz="1600" dirty="0"/>
                  <a:t>%</a:t>
                </a:r>
                <a:endParaRPr lang="en-GB" sz="1600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1068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BBB55-6BEF-4B1A-BAB2-5EB066BCCAC3}" type="datetimeFigureOut">
              <a:rPr lang="en-GB" smtClean="0"/>
              <a:t>13/07/2016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643C2-EA3A-4B33-8826-551882700C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58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71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71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71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71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C17A836-B869-4959-97F6-81CC3A2DCC4C}" type="slidenum">
              <a:rPr lang="en-GB" altLang="en-US" sz="1200"/>
              <a:pPr/>
              <a:t>4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301095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1) </a:t>
            </a:r>
            <a:r>
              <a:rPr lang="en-GB" baseline="0" dirty="0" smtClean="0"/>
              <a:t>Oxbridge and the School have grown industrial </a:t>
            </a:r>
            <a:r>
              <a:rPr lang="en-GB" baseline="0" dirty="0" err="1" smtClean="0"/>
              <a:t>income..levels</a:t>
            </a:r>
            <a:r>
              <a:rPr lang="en-GB" baseline="0" dirty="0" smtClean="0"/>
              <a:t> are negligible in other depts.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9665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GB" dirty="0" smtClean="0"/>
              <a:t>Research</a:t>
            </a:r>
            <a:r>
              <a:rPr lang="en-GB" baseline="0" dirty="0" smtClean="0"/>
              <a:t> Council</a:t>
            </a:r>
            <a:r>
              <a:rPr lang="en-GB" dirty="0" smtClean="0"/>
              <a:t> income/capita looks to</a:t>
            </a:r>
            <a:r>
              <a:rPr lang="en-GB" baseline="0" dirty="0" smtClean="0"/>
              <a:t> be inline with (better than) some larger faculties</a:t>
            </a:r>
          </a:p>
          <a:p>
            <a:pPr marL="228600" indent="-228600">
              <a:buAutoNum type="arabicParenR"/>
            </a:pPr>
            <a:r>
              <a:rPr lang="en-GB" dirty="0" smtClean="0"/>
              <a:t>Industrial income /capita</a:t>
            </a:r>
            <a:r>
              <a:rPr lang="en-GB" baseline="0" dirty="0" smtClean="0"/>
              <a:t> looks low compared to faculties; this suggests that, with the exception of Oxbridge, larger specialist departments are significantly better at attracting industrial funding compared to smaller general departments. [Need to do more analysis to check this.]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086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:\ES\ro-admin\Research Officer\11. PHOTOS AND LOGOS\1. LOGOS AND BRANDING\SoE Logo 2015\School of Engineering Aubergine Banner Larg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38736" cy="464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6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ES\ro-admin\Research Officer\11. PHOTOS AND LOGOS\1. LOGOS AND BRANDING\SoE Logo 2015\School of Engineering black line bann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" y="260648"/>
            <a:ext cx="9072266" cy="111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72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77243A-F277-4F50-97FA-45B606B4652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405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621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4B432-F665-4581-8FD9-22147867B417}" type="datetimeFigureOut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9511D-5432-4EE0-94CA-ED8ED15005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4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933056"/>
            <a:ext cx="532859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75000"/>
                  </a:schemeClr>
                </a:solidFill>
              </a:rPr>
              <a:t>Working with Industry </a:t>
            </a:r>
            <a:endParaRPr lang="en-GB" sz="3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Warwick School of Engineering</a:t>
            </a:r>
          </a:p>
          <a:p>
            <a:r>
              <a:rPr lang="en-GB" sz="2400" i="1" dirty="0" smtClean="0">
                <a:solidFill>
                  <a:schemeClr val="accent4">
                    <a:lumMod val="75000"/>
                  </a:schemeClr>
                </a:solidFill>
              </a:rPr>
              <a:t>Professor Phil Mawby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GB" sz="2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GB" sz="2400" dirty="0" err="1" smtClean="0">
                <a:solidFill>
                  <a:schemeClr val="accent4">
                    <a:lumMod val="75000"/>
                  </a:schemeClr>
                </a:solidFill>
              </a:rPr>
              <a:t>Rootes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 Building - 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14/7/2016</a:t>
            </a:r>
            <a:endParaRPr lang="en-GB" sz="24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73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692150"/>
            <a:ext cx="38655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Making Contacts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Conferences</a:t>
            </a:r>
            <a:r>
              <a:rPr lang="en-GB" altLang="en-US" smtClean="0"/>
              <a:t> </a:t>
            </a:r>
          </a:p>
          <a:p>
            <a:r>
              <a:rPr lang="en-GB" altLang="en-US" smtClean="0"/>
              <a:t>Visiting companies</a:t>
            </a:r>
          </a:p>
          <a:p>
            <a:r>
              <a:rPr lang="en-GB" altLang="en-US" smtClean="0"/>
              <a:t>May contact you</a:t>
            </a:r>
          </a:p>
          <a:p>
            <a:r>
              <a:rPr lang="en-GB" altLang="en-US" smtClean="0"/>
              <a:t>Training courses in industry</a:t>
            </a:r>
          </a:p>
          <a:p>
            <a:r>
              <a:rPr lang="en-GB" altLang="en-US" smtClean="0"/>
              <a:t>Ex-students act as ambassadors</a:t>
            </a:r>
          </a:p>
          <a:p>
            <a:r>
              <a:rPr lang="en-GB" altLang="en-US" smtClean="0"/>
              <a:t>Professional bodies - committees</a:t>
            </a:r>
          </a:p>
        </p:txBody>
      </p:sp>
    </p:spTree>
    <p:extLst>
      <p:ext uri="{BB962C8B-B14F-4D97-AF65-F5344CB8AC3E}">
        <p14:creationId xmlns:p14="http://schemas.microsoft.com/office/powerpoint/2010/main" val="236316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Final thoughts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Concept of a PI</a:t>
            </a:r>
          </a:p>
          <a:p>
            <a:pPr lvl="1">
              <a:defRPr/>
            </a:pPr>
            <a:r>
              <a:rPr lang="en-GB" dirty="0" smtClean="0"/>
              <a:t>Industry is confused by this</a:t>
            </a:r>
          </a:p>
          <a:p>
            <a:pPr>
              <a:defRPr/>
            </a:pPr>
            <a:r>
              <a:rPr lang="en-GB" dirty="0" smtClean="0"/>
              <a:t>Speak to the right people</a:t>
            </a:r>
          </a:p>
          <a:p>
            <a:pPr lvl="1">
              <a:defRPr/>
            </a:pPr>
            <a:r>
              <a:rPr lang="en-GB" dirty="0" smtClean="0"/>
              <a:t>Need to convince those with the purse strings as well</a:t>
            </a:r>
          </a:p>
          <a:p>
            <a:pPr marL="514350" indent="-457200">
              <a:defRPr/>
            </a:pPr>
            <a:r>
              <a:rPr lang="en-GB" dirty="0" smtClean="0"/>
              <a:t>Contracts can take a long time</a:t>
            </a:r>
          </a:p>
          <a:p>
            <a:pPr marL="914400" lvl="1" indent="-457200">
              <a:defRPr/>
            </a:pPr>
            <a:r>
              <a:rPr lang="en-GB" dirty="0" smtClean="0"/>
              <a:t>Don’t lose heart</a:t>
            </a:r>
          </a:p>
          <a:p>
            <a:pPr marL="457200" lvl="1" indent="0">
              <a:buFontTx/>
              <a:buNone/>
              <a:defRPr/>
            </a:pPr>
            <a:endParaRPr lang="en-GB" dirty="0"/>
          </a:p>
        </p:txBody>
      </p:sp>
      <p:pic>
        <p:nvPicPr>
          <p:cNvPr id="12292" name="Picture 5" descr="http://weblogs.dailypress.com/technology/pressforward/blog/cork%20unhappy%20baby%2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49275"/>
            <a:ext cx="29337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50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Where to start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Start Small to build up confidence</a:t>
            </a:r>
          </a:p>
          <a:p>
            <a:r>
              <a:rPr lang="en-GB" altLang="en-US" dirty="0" smtClean="0"/>
              <a:t>KTPs, Case Awards</a:t>
            </a:r>
          </a:p>
          <a:p>
            <a:r>
              <a:rPr lang="en-GB" altLang="en-US" dirty="0" smtClean="0"/>
              <a:t>Work with others </a:t>
            </a:r>
          </a:p>
          <a:p>
            <a:pPr lvl="1"/>
            <a:r>
              <a:rPr lang="en-GB" altLang="en-US" dirty="0" smtClean="0"/>
              <a:t>Use a mentor</a:t>
            </a:r>
          </a:p>
          <a:p>
            <a:pPr lvl="1"/>
            <a:r>
              <a:rPr lang="en-GB" altLang="en-US" dirty="0" smtClean="0"/>
              <a:t>Get involved with projects led by </a:t>
            </a:r>
            <a:r>
              <a:rPr lang="en-GB" altLang="en-US" dirty="0" smtClean="0"/>
              <a:t>others</a:t>
            </a:r>
            <a:endParaRPr lang="en-GB" altLang="en-US" dirty="0" smtClean="0"/>
          </a:p>
        </p:txBody>
      </p:sp>
      <p:sp>
        <p:nvSpPr>
          <p:cNvPr id="13316" name="AutoShape 5" descr="data:image/jpeg;base64,/9j/4AAQSkZJRgABAQAAAQABAAD/2wBDAAkGBwgHBgkIBwgKCgkLDRYPDQwMDRsUFRAWIB0iIiAdHx8kKDQsJCYxJx8fLT0tMTU3Ojo6Iys/RD84QzQ5Ojf/2wBDAQoKCg0MDRoPDxo3JR8lNzc3Nzc3Nzc3Nzc3Nzc3Nzc3Nzc3Nzc3Nzc3Nzc3Nzc3Nzc3Nzc3Nzc3Nzc3Nzc3Nzf/wAARCADAAQYDASIAAhEBAxEB/8QAHAABAAIDAQEBAAAAAAAAAAAAAAQFAgMGAQcI/8QAPRAAAgICAQMBBgQDBgQHAQAAAQIAAwQRBRIhMUEGEyJRYXEHMoGxFJGhFSNCQ1LBNGJz0TNTcoKSssLh/8QAGgEBAAMBAQEAAAAAAAAAAAAAAAEDBAUCBv/EACURAQACAgEDBAIDAAAAAAAAAAABAwIRBAUSIRMiMTIjM0FR8P/aAAwDAQACEQMRAD8A+4xEQEREBERAREQEREBERARE1ZVy42Nbc3itS2vnBEbac/kcTj06sq5U34Hqf0lHZ7c8Qj9Iaw/UAT5l7Vcxl52dZtmO2kHj+F5XkkssxMa24VjblR2H6zNN071jDs19OrjDutyfbON9ouM5FglGSosPhH7E/aW0/OWNnXYuQB1HzPtfsRytnJ8Vq5i1lJC9R8kHx/vPddvd4lm5nB9CO7Gdw6KIiXOeREQEREBERAREQEREBERAREQEREBERAREQEREBERAREQE1ZVC5OO9LkhXGjqbYgidOMyfw/xbrC65TA/Wvf8AvK/neXo9l+GbhsCxXyT1e9uUa6d//rXb6Tu+RuajBvtT8yVkr958K5mrIys5tknbSizWH1jy6nEjLkzqzLxCsppfLygVHbc+2ewvF2cdxPVcCr3EN0n0UeP3Mo/YD2UpShOQzUDd/wC7rI7dvUz6BFVevdJ1DlRn+LD4giIl7lkREBETwnQ3A9iVx5EliAFUD1JEiV546ypyutt+uhqBeRKLL5dsbvYrGvYHUrD1+ksMHMGQFA2e29mBNiIgIiICIiAiIgIiICIiBqyLPdVFu/y7SnyuZrxQNtY7E6A8S6trW1OlvErMvg6MggszdvAgY1ZbWp1OOg/LrB/aeV8pRUfde/2SfJ2f6zF+Is9Ok/Xc1j2fJbqawA/QQLPFyzbYFJUgj0kyRMTC/h+5bZ18pLgJzvP+1eHxW662Wy4ee/wr/wBz9Jo9u+Yt43CFdDFTYCWYedfKfH615HnuTXDwq2uvcnpUHQA9ST6D6ymyyYnUOlw+FFmPqWT4fWuM9uONy8e5eQK1lELEa2LB8gPn38Sko9ofZ05oB4av3ZP5y/U38j2/rKH2p9ir/Z72bozGubIyPegZJT8lakdgP19T9PE4yjIs96D1HzK8rMsdRLXRw6bO7KuZ0/SXHXYt2HW+CU9xr4Qg0B9Nekkzi/wystswMgsSawV19+//APJ2k0YzuNuPdX6dk4/0RI2XlDH1sdjKheYSyxhRTkWjq0WVdgGelToIld/EOR5P6xjZNyOf4hq/d+nT2/eBYzwgEaM11X129lYE/Lc2wK/I41bCSjBd+mpCHAdJ2LQT9RL2IFO3BpcnReQV2DoSfjYdeOB0b7DXeSYgIiICIiAiIgIiICJra5Adbnnv69eYG2JFfL6fCFvtJIZT4IMD2IiAiQRyKNb7tQSft4ntmUWHbsIE2JWm+wj4H0fme8kNlDXwjRgVHtpwx5bi2NQ3dV3AH+Ieonx7Cy+Q9meW/jsHQsAKEMuwynyD/IT7o2aykAKWJ+Qlbzvspx/MK1gUU3n/ADEHZvuJVZXudx8uhxOXFeM12RvGXzrO/FDksnFfHs4/BdLFKutiMQwPkEbnz+uy05BZq60QnYVWJ19O8632v9l8jg7VFwRkcEo6HYM5I9jqZs8st6ydrjVU9vdV8S+g+zXt1dxmLViJXSKU9OjufmSd9zPp/A85jc1j9dJ6bFHxofT6j6T83G33bJ5+JtCfVfwosZ85wT2FLH+ollVmW9Sxc/iVxhOePy+kZmKuSmiSD6ESg/s23AZvdM5Bbq6p1E8IB8ianCcbk/xr+GtP23N2HbkmgJb8Wjr4xszqyin/AAiY+5q3v3a7+0Cv4rGtqPW+tEeJaTwADxPYCD2ETFx1KRAgpyJe3oWtiB5PoJsfKJ8dpVZmHZVYTWHA87Ep+XbMapakZ2BOyIHWLkvtdaI3338pIOQg8d5xvCPZjoz3K5bZGixAA+0tLuSCUsyo3UPAPiBfLehIG9E+JtnJ4PK3WXAWVodeDrRE6fGsNtQZvJgbYiIGFtqVDbkD7mRLcoW1uisvxDWwe4mPLVvZUPdgkjfiU1Vn8P5oHvPUk94EyilqmZjdZYT/AKj2H6TZa9grb3QUvr4Qx0NznczLybMg/EygeFU6Am/GvySNe8f9TuBhmcnynHurZIxyjtoBe5EtuOzrb762bx8hIdXGfxzAXoWTeySfWdDhYFOMgFaa0IEsHYnj712mUQOZyrL8e1kRuwPyEpOdzMt0rrBPST3CjW53dmLVb+dAf0mhuMxSd+6Xfzgcpwt642MrNU5sb8xLfX5SXl8m3uD7lSr/ADPpLizhqmJKkr9BMU4Srfxt1D5agcxgZuZ7/RtsIPzO52PF2M9Hxkk7mdeBQg7Vr/KSFRVGlAAgcF+K6g4eOT6Bv3E+MWfnP3n2n8V/+Ao+zfuJ8UsP94fvMd/2fSdM/Q12n+8o/wCoP2M+ufhIu8u5vlSf3E+S+5ey2npG/j/2M+w/hNQ1duQWGv7oD+sVfaDqEx6WT6TPCQPJAmNtq1Ltjr0lTl5ta3l2vrRda6Swmx82tw6k6DCHdU11HW+wlUl+9MrbB7ggzHLyayitkuoVTsFzrvAtffp85mCCNiUNPIY91nRVejv8ge8l/wATYiHo2TrsN63AtIlRx/JvkXipqyrb0QT4lvA8IB8zBqa28oP5TZECFbxlDkkAqT8ppPD1N+Ztj5alnECvTiMVG6lTR+km11rWvSviZxAREQPCAR3kO7jqrXLEkEybECDXxeMh307J9TNww6B/lr/KSIgYqiqNKoAmURARMWdU/MZj75Cp6WG9esDMsF8kCFZW/KQZQUZ9+Q7ddDIg8Oe2/wBJvFzDvuBcEgDZOhPFdWOgwMqHyWbyxP6yNjvlJmI73B6ur8vjQ/3hOnRRNVV6WrtGBHjtNm4Q4P8AFc6wMcfMN/tPiljAXKp/xNofvPs/4tMBhYv/AL/9p8Ut/wCKq/8AWf2Mx3fd9F06dcd9M/DThsXkrcurMrD1tj9j6qeoaI+s+n8Rw+LxNTJjBiW8s3kzhPwk/wDEyf8ApD959Ml9UR2xLl8+zKbssd+FVzYtfH6a1J0dnU4rMoyi5Pun19p9IZQfM02YtbjuolrFEuN4zOtoxRWUB0TrfpNmbmNkYtlb01sCp0CCe/pL63hKWcspK79BCcHSD8RYyB8/xVy8fMos6WQhvM6T+Mym/wAw/oBOkPFYxGmrU/cTJeLxlPasSUK7hqHscZFjsWB13l8PEwrqSpdIoA+kj8hmV4lHXYTreu0CZPCQo2TOer9ocJrOkXMpP+pdCWD3sw0STAsA6t4MylYlpDA78HclrlA+R/WBIiYo4cbEygIiICIiAiIgJryXKUOynuBubJqyR1VMvoRqBRjkHsu6Pds3f8y+n3m8uZCuzTVse6Gx8joSjy8++24kuQB4CnQEDpmO5B5T+O9yBx4Tq/xFjo/pvtIeDyVoAFh6x9fP857k8hc+wn92Pp5/nITCnTl8/DzDTlMxYfmSzvJWXymRaOlSK1P+nyf1mC8R/aFrWdw2/wA0tsX2fAIa1i+vTWhD1CR7N5B/ggrb7OZerf2kCrEFKgKNTNiVEhOtuG/GDJ1j4Kj16/3WfI7D/f0n/mP7GfT/AMW+t8fCs0Sil1J+RPTr9jPl77NlbDwpO/5TLZ930HC1HHj/AH8vq/4PZAbKzU3+Wlf/ALT6qrbnxb8IcgVchyJY6BqQD/5GfYMW4OBoy+mfa5XUMfzylxPBPZawEREBERAxc6Ep8vLxy7JY6djohpa3glDqcbyVd62uzVt3JPiBPXA42y0WpRQzg7+H/tJ+5yOM4bMrW3q6d7YDsZ065dDf5gH3EDZervS61P0OVIVvkZR04vPUW7F6uu//ADN/0MzPKXi5wrgqGOtqPElU8mx0HrB+x1Au+KttNRGQNWeolhIHH/Ggs9Wk+AiIgIiICIiAmLr1DUyiBTZXEmxiVYd/nIqez1YJaz4jOjiBzx4BAd1fCf6T2vge+7W39BOgiBCx8CulQFUACSRWAPE2RA0WV/KQciljvvqT77VrXZ/lID5SMdEESJeolzPtD7OJzGO1N91gU9/h9DOYq/DrBrOrWut7+WbX7T6PZYmvOz9JFYEnc89sTO18XZ449sT4VPA8FicTWUxaFTZ2T5JP3M6XHYqBK971oXrscKo9WkzFuW6lLE8MNiTEaeMs5yncrOqzc3A7kKp13rqG/luTEPaTCqYZRESUEREARuaLsdLB3Am+IHP5/EEkPUgJBkIYVwOvdtv7TrNTzpHygcvVwJI2WYGSKuEsUjTAj6zodCewNGNR7lAvym+IgIiICInjHpBJgezxjpSfkJobKA9P6zTZlMRoaEA+S2+zdvpN2PeGBDHx4JlcT8u09DEQLRrqx/ini3qzaEpsnMpxlBvtVAfGz5kdObwur4bix+imB00SLi5S3VqwP5gDJIO4HsxdtCZTTeCRAoueznpsX3ba+GRuPvvyUL3IAv8AhOtbm7PGOMtf4hS2hsE9x+om9WVxtCCPpISw1GpH5HOrwKQ7jqZjpV35ldT7QKzatqGvmpg2sM7ArzUC2FlK/lZT4m/ERsbHSoN1BF0CRM6nW2tbE7qw2JnqE7Yr2O5JXNFAHW/b0B9Zo1IGXhX23m1LFI9FPbUIdRRYLK1f/UNzbK3j7CtKI3lVAMsVOxJQ9iIgIiYvYqDZMDKJEfL0fhAntWVs6eBKieAgjYPaCQPJ1A9ieAg+DuewEREBNOS4SliToCbpB5HbVFR6jUCmzeZxcckdTO3yUf8AeRsLna8vKWj3RTrOlPVvvNF/s82Q5azK6d+ipv8A3knjeCxsC0XB7LbR4L9gP0EC0iIgUftBxGTn2V24roGC9LK516+RIuD7NXIQ2XlAf8tQ3/Uzpj2HfsJpbJoXzan6HcDZiV+4CorEqBrvLaltiUiZlRcBSSSflLbFbqAgS5hYNiZxA5nmcez3wsCkrrWxK5GZTsEg/SdnZUrjREgX8VTYd9Oj8xA4Dm7LbclUBZjJXs/g0M72Zw2VI6FP5T950tvBVK5sAJY+plfdjNjWa6dA+sC1GiPh1r6TG6xaa2sfwP6ysV2XupIP0mrOutsQKSW+QgR8jk72sLLYVAPYKewlhicmXQe9UE/MdpWpxd1o2exMlY3HZNfYoT9RAteNyzdlONdKqvYfrL6ptiUfF8dZUzWP2LekuFBQQN5cAbJmizJA/L3ldzOUa8cAHRLCVmPynxBbz2/1fL7wL/8AizvuZR+1XJmmioK2iWJ/lJ4II2DsGeMqt+YA/cbgVHs/yGXmBhejNUB8NpGtn5fWXQOjPIgb672TwTPHvZu5M0xAzoz6uvS2dR+ktx4nP1YaJkC2s9I3sr6fpL2tgy7gZxEQEj5Q2hkiRsvfQdQK53RRtmAH1Mi28hRX4JY/QSBlbW1gfnINrwLirlEsvSoVEdR1vcsJyuJY9WXVYUJAb1l+c4a7Vnf1MCv5z3tdqOWJqYaA+RkCu2T+QLZnQrdgG2AJJwuLQ6JWBFw+p7U0Ce86vErKoNzViYaVAaUCTgNCB7ERAREQMWUGaLcVLBpgDJMQKqziK2O17faYV8OocMx3rx2lxECJXhonpNy0qPSbYgeBQJi69pnPD4gUfL0C5NHtruD8pX1cRV2NtrMfkvYS55Maqc/Qynx8p6l6SOpR4B9IFhWi1oqINKo0BMpS8jyVnR0V/AD50e5kTEzbaX2rHXqD4MDpZH5Cy+rEd8ZOuweB57fb1meLkJkV9S9j6r8pugcRby2UbCxvsBB/1Eal5wvMjJAqyWAf/C/jf3mzneNxMnHssdQmQFJV18k/X5zmOPSyrIFdg0QYHeNYqDbMAPvN+Dk+9uCp+X5n1nPr4Eu+HrZW6mGu3aBcxA8RATF1DDRmUQK3I4uq1+o7mn+yal8KJcTzUDnsrjNg9C95FGLbvXQ2/tOqKg+k892vygUOLxljOGsGgPSXVNCoPE3BQJ7A8A1PYiAiIgIiICIiAiIgIiICIiBoyaRbWVI7ETn8njramPSpZfQidPMSgPpA4a7jci59spUTVZx9tPxAE/Sd01CH0mi3CRh4gcniWtWwZDoiTrMu1vDdI+kmZPEHq66h9xNS8Xax+LsIEOtTbYF878ycnD02lWdO48EeZOxOOWrvrv8AOWKIFECvo4yuvuB/OT66gg7CbIgIiIH/2Q=="/>
          <p:cNvSpPr>
            <a:spLocks noChangeAspect="1" noChangeArrowheads="1"/>
          </p:cNvSpPr>
          <p:nvPr/>
        </p:nvSpPr>
        <p:spPr bwMode="auto">
          <a:xfrm>
            <a:off x="76200" y="-649288"/>
            <a:ext cx="1819275" cy="134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24955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81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6" y="0"/>
            <a:ext cx="85696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6" y="0"/>
            <a:ext cx="85696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4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348227"/>
              </p:ext>
            </p:extLst>
          </p:nvPr>
        </p:nvGraphicFramePr>
        <p:xfrm>
          <a:off x="611561" y="1988837"/>
          <a:ext cx="7992887" cy="367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725"/>
                <a:gridCol w="2225191"/>
                <a:gridCol w="2527818"/>
                <a:gridCol w="1780153"/>
              </a:tblGrid>
              <a:tr h="52463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Funding Year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Sum of Industry Awards 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Sum of Engineering Awards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% Industry Funding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2010-2011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£714,134.00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£3,884,770.00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18.38%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2011-2012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£485,272.00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£5,453,451.00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8.90%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2012-2013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£1,105,595.00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£10,371,125.00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10.66%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2013-2014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£2,074,063.55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£9,415,718.00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22.03%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2014-2015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£603,067.54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£7,742,147.00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7.79%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5246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Grand Total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£4,982,132.09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£36,867,211.00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13.51%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77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959107"/>
              </p:ext>
            </p:extLst>
          </p:nvPr>
        </p:nvGraphicFramePr>
        <p:xfrm>
          <a:off x="755576" y="980728"/>
          <a:ext cx="7674744" cy="5442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6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222533"/>
              </p:ext>
            </p:extLst>
          </p:nvPr>
        </p:nvGraphicFramePr>
        <p:xfrm>
          <a:off x="755576" y="980728"/>
          <a:ext cx="7962776" cy="5298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247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6" y="692696"/>
            <a:ext cx="7695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4">
                    <a:lumMod val="75000"/>
                  </a:schemeClr>
                </a:solidFill>
              </a:rPr>
              <a:t>Research Structure</a:t>
            </a:r>
            <a:endParaRPr lang="en-GB" sz="1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1728192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Electrical &amp; 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Electronic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700808"/>
            <a:ext cx="1695726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Mechanical 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&amp; Process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1700808"/>
            <a:ext cx="1695726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Systems &amp; Information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2240" y="1700808"/>
            <a:ext cx="1695726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Civil &amp; Environmental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2763505"/>
            <a:ext cx="1692060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Structural Engineering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Ground Engineering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Water</a:t>
            </a:r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8" name="Down Arrow 17"/>
          <p:cNvSpPr/>
          <p:nvPr/>
        </p:nvSpPr>
        <p:spPr>
          <a:xfrm>
            <a:off x="7524328" y="2419147"/>
            <a:ext cx="125950" cy="344358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791690" y="2755107"/>
            <a:ext cx="1692060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Systems Modelling &amp; Control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Biomedical &amp; Biological Systems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Information Engineering</a:t>
            </a:r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1" name="Down Arrow 20"/>
          <p:cNvSpPr/>
          <p:nvPr/>
        </p:nvSpPr>
        <p:spPr>
          <a:xfrm>
            <a:off x="5583778" y="2410749"/>
            <a:ext cx="125950" cy="344358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847474" y="2764666"/>
            <a:ext cx="1692060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Sustainable Thermal Energy </a:t>
            </a:r>
            <a:r>
              <a:rPr lang="en-GB" sz="1400" b="1" dirty="0" smtClean="0"/>
              <a:t>Technologies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/>
              <a:t>Fluid </a:t>
            </a:r>
            <a:r>
              <a:rPr lang="en-GB" sz="1400" b="1" dirty="0" smtClean="0"/>
              <a:t>Mechanics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/>
              <a:t>Reaction </a:t>
            </a:r>
            <a:r>
              <a:rPr lang="en-GB" sz="1400" b="1" dirty="0" smtClean="0"/>
              <a:t>&amp; Material </a:t>
            </a:r>
            <a:r>
              <a:rPr lang="en-GB" sz="1400" b="1" dirty="0"/>
              <a:t>Engineering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/>
              <a:t>Measurement, Machines and </a:t>
            </a:r>
            <a:r>
              <a:rPr lang="en-GB" sz="1400" b="1" dirty="0" smtClean="0"/>
              <a:t>Manufacturing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/>
              <a:t>Computational Modelling</a:t>
            </a:r>
          </a:p>
          <a:p>
            <a:pPr algn="ctr"/>
            <a:endParaRPr lang="en-GB" sz="1400" b="1" dirty="0"/>
          </a:p>
        </p:txBody>
      </p:sp>
      <p:sp>
        <p:nvSpPr>
          <p:cNvPr id="23" name="Down Arrow 22"/>
          <p:cNvSpPr/>
          <p:nvPr/>
        </p:nvSpPr>
        <p:spPr>
          <a:xfrm>
            <a:off x="3639562" y="2420308"/>
            <a:ext cx="125950" cy="344358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827584" y="2764666"/>
            <a:ext cx="169206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Electrical Power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Sensors &amp; Devices</a:t>
            </a:r>
          </a:p>
          <a:p>
            <a:pPr algn="ctr"/>
            <a:endParaRPr lang="en-GB" sz="1400" b="1" dirty="0"/>
          </a:p>
          <a:p>
            <a:pPr algn="ctr"/>
            <a:r>
              <a:rPr lang="en-GB" sz="1400" b="1" dirty="0" smtClean="0"/>
              <a:t>Connected Systems</a:t>
            </a:r>
            <a:endParaRPr lang="en-GB" sz="1400" b="1" dirty="0" smtClean="0"/>
          </a:p>
          <a:p>
            <a:pPr algn="ctr"/>
            <a:endParaRPr lang="en-GB" sz="1400" b="1" dirty="0"/>
          </a:p>
        </p:txBody>
      </p:sp>
      <p:sp>
        <p:nvSpPr>
          <p:cNvPr id="25" name="Down Arrow 24"/>
          <p:cNvSpPr/>
          <p:nvPr/>
        </p:nvSpPr>
        <p:spPr>
          <a:xfrm>
            <a:off x="1619672" y="2420308"/>
            <a:ext cx="125950" cy="344358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02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228600"/>
            <a:ext cx="8567737" cy="1066800"/>
          </a:xfrm>
        </p:spPr>
        <p:txBody>
          <a:bodyPr/>
          <a:lstStyle/>
          <a:p>
            <a:pPr algn="ctr"/>
            <a:r>
              <a:rPr lang="en-GB" altLang="en-US" sz="4000" smtClean="0"/>
              <a:t>What does Industry Want - Impact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mtClean="0">
                <a:solidFill>
                  <a:srgbClr val="FF0000"/>
                </a:solidFill>
              </a:rPr>
              <a:t>Impact</a:t>
            </a:r>
            <a:r>
              <a:rPr lang="en-GB" altLang="en-US" smtClean="0"/>
              <a:t> - Not Knowledge per se </a:t>
            </a:r>
          </a:p>
          <a:p>
            <a:pPr lvl="1"/>
            <a:r>
              <a:rPr lang="en-GB" altLang="en-US" smtClean="0"/>
              <a:t>Publications – not their interest</a:t>
            </a:r>
          </a:p>
          <a:p>
            <a:pPr lvl="1"/>
            <a:r>
              <a:rPr lang="en-GB" altLang="en-US" smtClean="0"/>
              <a:t>Patents – far more important</a:t>
            </a:r>
          </a:p>
          <a:p>
            <a:pPr lvl="1"/>
            <a:r>
              <a:rPr lang="en-GB" altLang="en-US" smtClean="0"/>
              <a:t>Outcomes – must affect products</a:t>
            </a:r>
          </a:p>
          <a:p>
            <a:pPr lvl="1"/>
            <a:r>
              <a:rPr lang="en-GB" altLang="en-US" smtClean="0"/>
              <a:t>Value for money</a:t>
            </a:r>
          </a:p>
          <a:p>
            <a:pPr lvl="1"/>
            <a:r>
              <a:rPr lang="en-GB" altLang="en-US" smtClean="0"/>
              <a:t>Future proofing</a:t>
            </a:r>
          </a:p>
          <a:p>
            <a:pPr lvl="1"/>
            <a:r>
              <a:rPr lang="en-GB" altLang="en-US" smtClean="0"/>
              <a:t>Time</a:t>
            </a:r>
          </a:p>
          <a:p>
            <a:pPr lvl="1"/>
            <a:r>
              <a:rPr lang="en-GB" altLang="en-US" smtClean="0"/>
              <a:t>Credibility</a:t>
            </a:r>
          </a:p>
          <a:p>
            <a:r>
              <a:rPr lang="en-GB" altLang="en-US" smtClean="0">
                <a:solidFill>
                  <a:srgbClr val="FF0000"/>
                </a:solidFill>
              </a:rPr>
              <a:t>They are the customer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573463"/>
            <a:ext cx="3313113" cy="186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01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ttp://www.inclusive-solutions.com/images/lightbulb_idea%5b1%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052513"/>
            <a:ext cx="4679950" cy="467995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What Attracts Industry?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68313" y="1371600"/>
            <a:ext cx="8207375" cy="4114800"/>
          </a:xfrm>
        </p:spPr>
        <p:txBody>
          <a:bodyPr/>
          <a:lstStyle/>
          <a:p>
            <a:r>
              <a:rPr lang="en-GB" altLang="en-US" dirty="0" smtClean="0"/>
              <a:t>Expertise – or reputation – not h factor!</a:t>
            </a:r>
          </a:p>
          <a:p>
            <a:r>
              <a:rPr lang="en-GB" altLang="en-US" dirty="0" smtClean="0"/>
              <a:t>Enthusiasm – willingness to understand</a:t>
            </a:r>
          </a:p>
          <a:p>
            <a:r>
              <a:rPr lang="en-GB" altLang="en-US" dirty="0" smtClean="0"/>
              <a:t>Empathy – speaking the same language</a:t>
            </a:r>
          </a:p>
          <a:p>
            <a:r>
              <a:rPr lang="en-GB" altLang="en-US" dirty="0" smtClean="0"/>
              <a:t>Track record – you must deliver</a:t>
            </a:r>
          </a:p>
          <a:p>
            <a:r>
              <a:rPr lang="en-GB" altLang="en-US" dirty="0" smtClean="0"/>
              <a:t>Realism – don’t over promise</a:t>
            </a:r>
          </a:p>
          <a:p>
            <a:r>
              <a:rPr lang="en-GB" altLang="en-US" dirty="0" smtClean="0"/>
              <a:t>Communication – can you explain yourself</a:t>
            </a:r>
          </a:p>
        </p:txBody>
      </p:sp>
    </p:spTree>
    <p:extLst>
      <p:ext uri="{BB962C8B-B14F-4D97-AF65-F5344CB8AC3E}">
        <p14:creationId xmlns:p14="http://schemas.microsoft.com/office/powerpoint/2010/main" val="15575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What can industry deliver?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Exciting real world problems </a:t>
            </a:r>
          </a:p>
          <a:p>
            <a:pPr lvl="1"/>
            <a:r>
              <a:rPr lang="en-GB" altLang="en-US" smtClean="0"/>
              <a:t>This is where engineers win out</a:t>
            </a:r>
          </a:p>
          <a:p>
            <a:r>
              <a:rPr lang="en-GB" altLang="en-US" smtClean="0"/>
              <a:t>Resource</a:t>
            </a:r>
          </a:p>
          <a:p>
            <a:pPr lvl="1"/>
            <a:r>
              <a:rPr lang="en-GB" altLang="en-US" smtClean="0"/>
              <a:t>Direct Funding</a:t>
            </a:r>
          </a:p>
          <a:p>
            <a:pPr lvl="1"/>
            <a:r>
              <a:rPr lang="en-GB" altLang="en-US" smtClean="0"/>
              <a:t>Facilities</a:t>
            </a:r>
          </a:p>
          <a:p>
            <a:pPr lvl="1"/>
            <a:r>
              <a:rPr lang="en-GB" altLang="en-US" smtClean="0"/>
              <a:t>Experience</a:t>
            </a:r>
          </a:p>
          <a:p>
            <a:pPr lvl="1"/>
            <a:r>
              <a:rPr lang="en-GB" altLang="en-US" smtClean="0"/>
              <a:t>Pedigree when applying for public funds</a:t>
            </a:r>
          </a:p>
        </p:txBody>
      </p:sp>
      <p:pic>
        <p:nvPicPr>
          <p:cNvPr id="4" name="Picture 5" descr="High Performance Sports C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852738"/>
            <a:ext cx="39433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5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772400" cy="1066800"/>
          </a:xfrm>
        </p:spPr>
        <p:txBody>
          <a:bodyPr/>
          <a:lstStyle/>
          <a:p>
            <a:r>
              <a:rPr lang="en-GB" altLang="en-US" smtClean="0"/>
              <a:t>SME vs. Large companies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84213" y="836613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n-GB" altLang="en-US" smtClean="0">
                <a:solidFill>
                  <a:srgbClr val="003366"/>
                </a:solidFill>
              </a:rPr>
              <a:t>SMEs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Want a solution to a particular problem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Want a solution yesterday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Don’t have a great deal of money to spend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Can be very innovative and fast moving</a:t>
            </a:r>
          </a:p>
          <a:p>
            <a:r>
              <a:rPr lang="en-GB" altLang="en-US" smtClean="0">
                <a:solidFill>
                  <a:srgbClr val="003366"/>
                </a:solidFill>
              </a:rPr>
              <a:t>Large Companies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Interest in a wide area of problems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Can see the longer term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Do have money </a:t>
            </a:r>
          </a:p>
          <a:p>
            <a:pPr lvl="1"/>
            <a:r>
              <a:rPr lang="en-GB" altLang="en-US" smtClean="0">
                <a:solidFill>
                  <a:srgbClr val="003366"/>
                </a:solidFill>
              </a:rPr>
              <a:t>Take time to build a relationship </a:t>
            </a:r>
          </a:p>
          <a:p>
            <a:endParaRPr lang="en-GB" alt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030288"/>
            <a:ext cx="6624638" cy="488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57388"/>
            <a:ext cx="4621212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131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0825" y="228600"/>
            <a:ext cx="8713788" cy="1066800"/>
          </a:xfrm>
        </p:spPr>
        <p:txBody>
          <a:bodyPr/>
          <a:lstStyle/>
          <a:p>
            <a:r>
              <a:rPr lang="en-GB" altLang="en-US" smtClean="0"/>
              <a:t>What does this make an academic?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84213" y="1484313"/>
            <a:ext cx="7772400" cy="4114800"/>
          </a:xfrm>
        </p:spPr>
        <p:txBody>
          <a:bodyPr/>
          <a:lstStyle/>
          <a:p>
            <a:r>
              <a:rPr lang="en-GB" altLang="en-US" smtClean="0"/>
              <a:t>A plate spinner?</a:t>
            </a:r>
          </a:p>
          <a:p>
            <a:pPr lvl="1"/>
            <a:r>
              <a:rPr lang="en-GB" altLang="en-US" smtClean="0"/>
              <a:t>Perform many tasks simultaneously with equal dedication and expertise</a:t>
            </a:r>
          </a:p>
          <a:p>
            <a:pPr lvl="1"/>
            <a:r>
              <a:rPr lang="en-GB" altLang="en-US" smtClean="0"/>
              <a:t>Don’t drop any!</a:t>
            </a:r>
          </a:p>
          <a:p>
            <a:pPr lvl="1"/>
            <a:r>
              <a:rPr lang="en-GB" altLang="en-US" smtClean="0"/>
              <a:t>Bigger plates are better</a:t>
            </a:r>
          </a:p>
          <a:p>
            <a:pPr lvl="2"/>
            <a:r>
              <a:rPr lang="en-GB" altLang="en-US" smtClean="0"/>
              <a:t>Easier to show off</a:t>
            </a:r>
          </a:p>
          <a:p>
            <a:pPr lvl="2"/>
            <a:r>
              <a:rPr lang="en-GB" altLang="en-US" smtClean="0"/>
              <a:t>But make bigger smashes</a:t>
            </a:r>
          </a:p>
          <a:p>
            <a:pPr lvl="1"/>
            <a:r>
              <a:rPr lang="en-GB" altLang="en-US" smtClean="0"/>
              <a:t>Only high quality porcelain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370013"/>
            <a:ext cx="5143500" cy="385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370013"/>
            <a:ext cx="3954463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475" y="1243013"/>
            <a:ext cx="3503613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09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NDAs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23850" y="1371600"/>
            <a:ext cx="8712200" cy="4114800"/>
          </a:xfrm>
        </p:spPr>
        <p:txBody>
          <a:bodyPr>
            <a:normAutofit lnSpcReduction="10000"/>
          </a:bodyPr>
          <a:lstStyle/>
          <a:p>
            <a:r>
              <a:rPr lang="en-GB" altLang="en-US" smtClean="0"/>
              <a:t>Most companies want one in place</a:t>
            </a:r>
          </a:p>
          <a:p>
            <a:r>
              <a:rPr lang="en-GB" altLang="en-US" smtClean="0"/>
              <a:t>Protects what they tell you and vice versa</a:t>
            </a:r>
          </a:p>
          <a:p>
            <a:pPr lvl="1"/>
            <a:r>
              <a:rPr lang="en-GB" altLang="en-US" smtClean="0"/>
              <a:t>Allows them to talk openly about their problems</a:t>
            </a:r>
          </a:p>
          <a:p>
            <a:pPr lvl="1"/>
            <a:r>
              <a:rPr lang="en-GB" altLang="en-US" smtClean="0"/>
              <a:t>Stops them walking off with your ideas</a:t>
            </a:r>
          </a:p>
          <a:p>
            <a:r>
              <a:rPr lang="en-GB" altLang="en-US" smtClean="0"/>
              <a:t>This is a bottleneck at Warwick so allow time</a:t>
            </a:r>
          </a:p>
          <a:p>
            <a:r>
              <a:rPr lang="en-GB" altLang="en-US" smtClean="0"/>
              <a:t>Academics not allowed to sign an NDA but expected to adhere to them</a:t>
            </a:r>
          </a:p>
          <a:p>
            <a:r>
              <a:rPr lang="en-GB" altLang="en-US" smtClean="0"/>
              <a:t>Expect this process to be simple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15049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94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" t="2792" r="-1006" b="18164"/>
          <a:stretch>
            <a:fillRect/>
          </a:stretch>
        </p:blipFill>
        <p:spPr bwMode="auto">
          <a:xfrm>
            <a:off x="5651500" y="115888"/>
            <a:ext cx="25749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772400" cy="1066800"/>
          </a:xfrm>
        </p:spPr>
        <p:txBody>
          <a:bodyPr/>
          <a:lstStyle/>
          <a:p>
            <a:r>
              <a:rPr lang="en-GB" altLang="en-US" smtClean="0"/>
              <a:t>Patents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684213" y="1341438"/>
            <a:ext cx="7772400" cy="4114800"/>
          </a:xfrm>
        </p:spPr>
        <p:txBody>
          <a:bodyPr/>
          <a:lstStyle/>
          <a:p>
            <a:r>
              <a:rPr lang="en-GB" altLang="en-US" sz="2800" smtClean="0"/>
              <a:t>Protection of IP</a:t>
            </a:r>
          </a:p>
          <a:p>
            <a:r>
              <a:rPr lang="en-GB" altLang="en-US" sz="2800" smtClean="0"/>
              <a:t>Companies will want ownership if they are paying</a:t>
            </a:r>
          </a:p>
          <a:p>
            <a:r>
              <a:rPr lang="en-GB" altLang="en-US" sz="2800" smtClean="0"/>
              <a:t>Very valuable when setting up a spin-out company</a:t>
            </a:r>
          </a:p>
          <a:p>
            <a:r>
              <a:rPr lang="en-GB" altLang="en-US" sz="2800" smtClean="0"/>
              <a:t>Very expensive past 1</a:t>
            </a:r>
            <a:r>
              <a:rPr lang="en-GB" altLang="en-US" sz="2800" baseline="30000" smtClean="0"/>
              <a:t>st</a:t>
            </a:r>
            <a:r>
              <a:rPr lang="en-GB" altLang="en-US" sz="2800" smtClean="0"/>
              <a:t> year</a:t>
            </a:r>
          </a:p>
          <a:p>
            <a:pPr lvl="1"/>
            <a:r>
              <a:rPr lang="en-GB" altLang="en-US" sz="2400" smtClean="0"/>
              <a:t>University will want someone to bear these costs</a:t>
            </a:r>
          </a:p>
          <a:p>
            <a:r>
              <a:rPr lang="en-GB" altLang="en-US" sz="2800" smtClean="0"/>
              <a:t>Companies use them as protection</a:t>
            </a:r>
          </a:p>
          <a:p>
            <a:pPr lvl="1"/>
            <a:r>
              <a:rPr lang="en-GB" altLang="en-US" sz="2400" smtClean="0"/>
              <a:t>Allows them to continue to operate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00076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603</Words>
  <Application>Microsoft Office PowerPoint</Application>
  <PresentationFormat>On-screen Show (4:3)</PresentationFormat>
  <Paragraphs>155</Paragraphs>
  <Slides>17</Slides>
  <Notes>3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What does Industry Want - Impact</vt:lpstr>
      <vt:lpstr>What Attracts Industry?</vt:lpstr>
      <vt:lpstr>What can industry deliver?</vt:lpstr>
      <vt:lpstr>SME vs. Large companies</vt:lpstr>
      <vt:lpstr>What does this make an academic?</vt:lpstr>
      <vt:lpstr>NDAs</vt:lpstr>
      <vt:lpstr>Patents</vt:lpstr>
      <vt:lpstr>Making Contacts</vt:lpstr>
      <vt:lpstr>Final thoughts …</vt:lpstr>
      <vt:lpstr>Where to start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Lewis, Sarah</dc:creator>
  <cp:lastModifiedBy>Phil Mawby</cp:lastModifiedBy>
  <cp:revision>19</cp:revision>
  <cp:lastPrinted>2016-02-24T11:32:09Z</cp:lastPrinted>
  <dcterms:created xsi:type="dcterms:W3CDTF">2016-02-22T13:24:16Z</dcterms:created>
  <dcterms:modified xsi:type="dcterms:W3CDTF">2016-07-13T23:21:25Z</dcterms:modified>
</cp:coreProperties>
</file>