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  <p:sldMasterId id="2147483682" r:id="rId4"/>
    <p:sldMasterId id="2147483699" r:id="rId5"/>
    <p:sldMasterId id="2147483716" r:id="rId6"/>
  </p:sldMasterIdLst>
  <p:notesMasterIdLst>
    <p:notesMasterId r:id="rId18"/>
  </p:notesMasterIdLst>
  <p:sldIdLst>
    <p:sldId id="256" r:id="rId7"/>
    <p:sldId id="257" r:id="rId8"/>
    <p:sldId id="266" r:id="rId9"/>
    <p:sldId id="262" r:id="rId10"/>
    <p:sldId id="259" r:id="rId11"/>
    <p:sldId id="260" r:id="rId12"/>
    <p:sldId id="261" r:id="rId13"/>
    <p:sldId id="264" r:id="rId14"/>
    <p:sldId id="258" r:id="rId15"/>
    <p:sldId id="263" r:id="rId16"/>
    <p:sldId id="26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44" d="100"/>
          <a:sy n="44" d="100"/>
        </p:scale>
        <p:origin x="70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C1BB58-7B18-40AD-BF50-408EAF99C2D7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9893A-88AB-4048-A3F4-B5452E1265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666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578682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0375" y="722313"/>
            <a:ext cx="6397625" cy="3598862"/>
          </a:xfrm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8000"/>
          </a:xfrm>
        </p:spPr>
        <p:txBody>
          <a:bodyPr lIns="92247" tIns="46124" rIns="92247" bIns="46124"/>
          <a:lstStyle/>
          <a:p>
            <a:r>
              <a:rPr lang="en-GB" altLang="en-US"/>
              <a:t>What do engineers do?</a:t>
            </a:r>
          </a:p>
          <a:p>
            <a:endParaRPr lang="en-GB" altLang="en-US"/>
          </a:p>
          <a:p>
            <a:r>
              <a:rPr lang="en-GB" altLang="en-US"/>
              <a:t>Engineers do all of the above so which engineer do you think you would like to be.</a:t>
            </a:r>
          </a:p>
        </p:txBody>
      </p:sp>
    </p:spTree>
    <p:extLst>
      <p:ext uri="{BB962C8B-B14F-4D97-AF65-F5344CB8AC3E}">
        <p14:creationId xmlns:p14="http://schemas.microsoft.com/office/powerpoint/2010/main" val="622153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8237E1-C2A4-4DE0-AEC8-878D6C59987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92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701339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C40-201E-4385-8C3A-C4F2365CE17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8559-7E67-45D0-B448-A4BC8E066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015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C40-201E-4385-8C3A-C4F2365CE17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8559-7E67-45D0-B448-A4BC8E066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694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C40-201E-4385-8C3A-C4F2365CE17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8559-7E67-45D0-B448-A4BC8E066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8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lumns and/or half page pic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8174699" cy="5192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defRPr sz="2800">
                <a:solidFill>
                  <a:srgbClr val="58585B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0"/>
              </a:spcBef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09600" y="1235892"/>
            <a:ext cx="5102357" cy="51454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57175" rtl="0">
              <a:spcBef>
                <a:spcPts val="0"/>
              </a:spcBef>
              <a:buClr>
                <a:srgbClr val="58585B"/>
              </a:buClr>
              <a:buFont typeface="Arial"/>
              <a:buChar char="•"/>
              <a:defRPr sz="1800">
                <a:solidFill>
                  <a:srgbClr val="58585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184150" rtl="0">
              <a:spcBef>
                <a:spcPts val="0"/>
              </a:spcBef>
              <a:buClr>
                <a:srgbClr val="172C36"/>
              </a:buClr>
              <a:buFont typeface="Noto Symbol"/>
              <a:buChar char="▪"/>
              <a:defRPr sz="1600">
                <a:solidFill>
                  <a:srgbClr val="172C3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139700" rtl="0">
              <a:spcBef>
                <a:spcPts val="0"/>
              </a:spcBef>
              <a:buClr>
                <a:srgbClr val="58585B"/>
              </a:buClr>
              <a:buFont typeface="Arial"/>
              <a:buChar char="‒"/>
              <a:defRPr sz="1400">
                <a:solidFill>
                  <a:srgbClr val="58585B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 sz="1200">
                <a:solidFill>
                  <a:srgbClr val="8B9594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1200">
                <a:solidFill>
                  <a:srgbClr val="172C36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6192010" y="1235892"/>
            <a:ext cx="5089708" cy="51454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Clr>
                <a:srgbClr val="58585B"/>
              </a:buClr>
              <a:buFont typeface="Arial"/>
              <a:buNone/>
              <a:defRPr sz="1800">
                <a:solidFill>
                  <a:srgbClr val="58585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184150" rtl="0">
              <a:spcBef>
                <a:spcPts val="0"/>
              </a:spcBef>
              <a:buClr>
                <a:srgbClr val="172C36"/>
              </a:buClr>
              <a:buFont typeface="Noto Symbol"/>
              <a:buChar char="▪"/>
              <a:defRPr sz="1600">
                <a:solidFill>
                  <a:srgbClr val="172C3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139700" rtl="0">
              <a:spcBef>
                <a:spcPts val="0"/>
              </a:spcBef>
              <a:buClr>
                <a:srgbClr val="58585B"/>
              </a:buClr>
              <a:buFont typeface="Arial"/>
              <a:buChar char="‒"/>
              <a:defRPr sz="1400">
                <a:solidFill>
                  <a:srgbClr val="58585B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 sz="1200">
                <a:solidFill>
                  <a:srgbClr val="8B9594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1200">
                <a:solidFill>
                  <a:srgbClr val="172C36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8289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/>
          <a:lstStyle/>
          <a:p>
            <a:fld id="{C074D5F7-C37C-48F0-BBAE-EB6C4EA92206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/>
          <a:lstStyle/>
          <a:p>
            <a:fld id="{7E844173-A0FC-47CA-BD0C-0DB175C418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824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/>
          <a:lstStyle/>
          <a:p>
            <a:fld id="{C074D5F7-C37C-48F0-BBAE-EB6C4EA92206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/>
          <a:lstStyle/>
          <a:p>
            <a:fld id="{7E844173-A0FC-47CA-BD0C-0DB175C418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4932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/>
          <a:lstStyle/>
          <a:p>
            <a:fld id="{C074D5F7-C37C-48F0-BBAE-EB6C4EA92206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/>
          <a:lstStyle/>
          <a:p>
            <a:fld id="{7E844173-A0FC-47CA-BD0C-0DB175C418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585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895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9174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7732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27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C40-201E-4385-8C3A-C4F2365CE17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8559-7E67-45D0-B448-A4BC8E066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1220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481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6771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4047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1468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1994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726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22613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9307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22518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440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C40-201E-4385-8C3A-C4F2365CE17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8559-7E67-45D0-B448-A4BC8E066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3451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4350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1793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1585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9725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5170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9357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8745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2727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2141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002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C40-201E-4385-8C3A-C4F2365CE17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8559-7E67-45D0-B448-A4BC8E066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4984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0595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1996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35523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72971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16435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687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6394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6511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3604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371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C40-201E-4385-8C3A-C4F2365CE17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8559-7E67-45D0-B448-A4BC8E066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70404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21885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6486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83452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9759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60377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1530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31977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7493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731089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823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C40-201E-4385-8C3A-C4F2365CE17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8559-7E67-45D0-B448-A4BC8E066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03662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55849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91551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19081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78376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0751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03079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29552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0345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93760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924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C40-201E-4385-8C3A-C4F2365CE17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8559-7E67-45D0-B448-A4BC8E066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29909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93272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83433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19762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42806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62940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38867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416029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62804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08922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922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C40-201E-4385-8C3A-C4F2365CE17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8559-7E67-45D0-B448-A4BC8E066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7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C40-201E-4385-8C3A-C4F2365CE17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08559-7E67-45D0-B448-A4BC8E066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680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6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65.xml"/><Relationship Id="rId16" Type="http://schemas.openxmlformats.org/officeDocument/2006/relationships/slideLayout" Target="../slideLayouts/slideLayout79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Relationship Id="rId14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A0C40-201E-4385-8C3A-C4F2365CE17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08559-7E67-45D0-B448-A4BC8E0669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207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Shape 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317568" y="314326"/>
            <a:ext cx="1964265" cy="4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822289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81" r:id="rId4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676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047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03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4D5F7-C37C-48F0-BBAE-EB6C4EA9220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14/07/2016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E844173-A0FC-47CA-BD0C-0DB175C418F4}" type="slidenum">
              <a:rPr lang="en-GB" smtClean="0">
                <a:solidFill>
                  <a:srgbClr val="90C226"/>
                </a:solidFill>
              </a:rPr>
              <a:pPr/>
              <a:t>‹#›</a:t>
            </a:fld>
            <a:endParaRPr lang="en-GB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81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Research for Industry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632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565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Research shows a consistent relationship between innovation and growth</a:t>
            </a:r>
          </a:p>
        </p:txBody>
      </p:sp>
      <p:sp>
        <p:nvSpPr>
          <p:cNvPr id="49155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7391621-6C08-4308-ACF2-260978499AC5}" type="slidenum">
              <a:rPr lang="en-GB" altLang="en-US"/>
              <a:pPr eaLnBrk="1" hangingPunct="1"/>
              <a:t>10</a:t>
            </a:fld>
            <a:endParaRPr lang="en-GB" altLang="en-US"/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4038601" y="5029494"/>
            <a:ext cx="6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100"/>
          </a:p>
        </p:txBody>
      </p:sp>
      <p:grpSp>
        <p:nvGrpSpPr>
          <p:cNvPr id="49170" name="Group 28"/>
          <p:cNvGrpSpPr>
            <a:grpSpLocks/>
          </p:cNvGrpSpPr>
          <p:nvPr/>
        </p:nvGrpSpPr>
        <p:grpSpPr bwMode="auto">
          <a:xfrm>
            <a:off x="2667000" y="1752600"/>
            <a:ext cx="6089650" cy="277198"/>
            <a:chOff x="0" y="0"/>
            <a:chExt cx="4330" cy="236"/>
          </a:xfrm>
        </p:grpSpPr>
        <p:sp>
          <p:nvSpPr>
            <p:cNvPr id="49179" name="Rectangle 29"/>
            <p:cNvSpPr>
              <a:spLocks noChangeArrowheads="1"/>
            </p:cNvSpPr>
            <p:nvPr/>
          </p:nvSpPr>
          <p:spPr bwMode="auto">
            <a:xfrm>
              <a:off x="0" y="0"/>
              <a:ext cx="381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800" b="1">
                  <a:solidFill>
                    <a:srgbClr val="0079C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800" b="1">
                  <a:solidFill>
                    <a:srgbClr val="0079C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800" b="1">
                  <a:solidFill>
                    <a:srgbClr val="0079C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800" b="1">
                  <a:solidFill>
                    <a:srgbClr val="0079C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800" b="1">
                  <a:solidFill>
                    <a:srgbClr val="0079C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0079C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0079C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0079C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0079C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r" eaLnBrk="1" hangingPunct="1"/>
              <a:r>
                <a:rPr lang="en-GB" altLang="en-US" sz="900">
                  <a:solidFill>
                    <a:srgbClr val="000000"/>
                  </a:solidFill>
                  <a:cs typeface="Arial" panose="020B0604020202020204" pitchFamily="34" charset="0"/>
                </a:rPr>
                <a:t>  </a:t>
              </a:r>
              <a:r>
                <a:rPr lang="en-GB" altLang="en-US" sz="1800">
                  <a:solidFill>
                    <a:srgbClr val="000000"/>
                  </a:solidFill>
                  <a:cs typeface="Arial" panose="020B0604020202020204" pitchFamily="34" charset="0"/>
                </a:rPr>
                <a:t> </a:t>
              </a:r>
              <a:r>
                <a:rPr lang="en-GB" altLang="en-US" sz="900">
                  <a:solidFill>
                    <a:srgbClr val="000000"/>
                  </a:solidFill>
                  <a:cs typeface="Arial" panose="020B0604020202020204" pitchFamily="34" charset="0"/>
                </a:rPr>
                <a:t>                                             </a:t>
              </a:r>
            </a:p>
          </p:txBody>
        </p:sp>
        <p:sp>
          <p:nvSpPr>
            <p:cNvPr id="49180" name="Rectangle 30"/>
            <p:cNvSpPr>
              <a:spLocks noChangeArrowheads="1" noTextEdit="1"/>
            </p:cNvSpPr>
            <p:nvPr/>
          </p:nvSpPr>
          <p:spPr bwMode="auto">
            <a:xfrm>
              <a:off x="3813" y="0"/>
              <a:ext cx="517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en-GB"/>
            </a:p>
          </p:txBody>
        </p:sp>
      </p:grpSp>
      <p:sp>
        <p:nvSpPr>
          <p:cNvPr id="2075682" name="Rectangle 34"/>
          <p:cNvSpPr>
            <a:spLocks noChangeArrowheads="1"/>
          </p:cNvSpPr>
          <p:nvPr/>
        </p:nvSpPr>
        <p:spPr bwMode="auto">
          <a:xfrm>
            <a:off x="787958" y="2271845"/>
            <a:ext cx="9499041" cy="1828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/>
          <a:p>
            <a:pPr marL="228600" indent="-228600">
              <a:lnSpc>
                <a:spcPct val="110000"/>
              </a:lnSpc>
              <a:spcBef>
                <a:spcPct val="55000"/>
              </a:spcBef>
              <a:buClr>
                <a:schemeClr val="tx1"/>
              </a:buClr>
              <a:buSzPct val="81000"/>
              <a:defRPr/>
            </a:pPr>
            <a:r>
              <a:rPr lang="en-GB" sz="2000" dirty="0">
                <a:latin typeface="Arial" charset="0"/>
                <a:ea typeface="ＭＳ Ｐゴシック" charset="0"/>
              </a:rPr>
              <a:t>On average, top quartile innovators have:</a:t>
            </a:r>
          </a:p>
          <a:p>
            <a:pPr marL="228600" indent="-228600">
              <a:lnSpc>
                <a:spcPct val="110000"/>
              </a:lnSpc>
              <a:spcBef>
                <a:spcPct val="55000"/>
              </a:spcBef>
              <a:buClr>
                <a:schemeClr val="tx1"/>
              </a:buClr>
              <a:buSzPct val="81000"/>
              <a:buFont typeface="Marlett" charset="0"/>
              <a:buChar char="h"/>
              <a:defRPr/>
            </a:pPr>
            <a:r>
              <a:rPr lang="en-GB" sz="2000" dirty="0">
                <a:latin typeface="Arial" charset="0"/>
                <a:ea typeface="ＭＳ Ｐゴシック" charset="0"/>
              </a:rPr>
              <a:t> 2.5 times higher sales of new products than companies in the bottom quartile</a:t>
            </a:r>
          </a:p>
          <a:p>
            <a:pPr marL="228600" indent="-228600">
              <a:lnSpc>
                <a:spcPct val="110000"/>
              </a:lnSpc>
              <a:spcBef>
                <a:spcPct val="55000"/>
              </a:spcBef>
              <a:buClr>
                <a:schemeClr val="tx1"/>
              </a:buClr>
              <a:buSzPct val="81000"/>
              <a:buFont typeface="Marlett" charset="0"/>
              <a:buChar char="h"/>
              <a:defRPr/>
            </a:pPr>
            <a:r>
              <a:rPr lang="en-GB" sz="2000" dirty="0">
                <a:latin typeface="Arial" charset="0"/>
                <a:ea typeface="ＭＳ Ｐゴシック" charset="0"/>
              </a:rPr>
              <a:t>10 times higher returns from their innovation investment</a:t>
            </a:r>
          </a:p>
          <a:p>
            <a:pPr marL="228600" indent="-228600">
              <a:lnSpc>
                <a:spcPct val="110000"/>
              </a:lnSpc>
              <a:spcBef>
                <a:spcPct val="55000"/>
              </a:spcBef>
              <a:buClr>
                <a:schemeClr val="tx1"/>
              </a:buClr>
              <a:buSzPct val="81000"/>
              <a:defRPr/>
            </a:pPr>
            <a:r>
              <a:rPr lang="en-GB" sz="2000" dirty="0">
                <a:latin typeface="Arial" charset="0"/>
                <a:ea typeface="ＭＳ Ｐゴシック" charset="0"/>
              </a:rPr>
              <a:t>Achieving Innovation Excellence can boost the </a:t>
            </a:r>
            <a:r>
              <a:rPr lang="en-GB" sz="2000" dirty="0" smtClean="0">
                <a:latin typeface="Arial" charset="0"/>
                <a:ea typeface="ＭＳ Ｐゴシック" charset="0"/>
              </a:rPr>
              <a:t>earnings before interest and tax (EBIT) </a:t>
            </a:r>
            <a:r>
              <a:rPr lang="en-GB" sz="2000" dirty="0">
                <a:latin typeface="Arial" charset="0"/>
                <a:ea typeface="ＭＳ Ｐゴシック" charset="0"/>
              </a:rPr>
              <a:t>margin by 4 percentage points through both top line growth and bottom line improvements</a:t>
            </a:r>
            <a:endParaRPr lang="en-GB" sz="2000" dirty="0">
              <a:solidFill>
                <a:srgbClr val="000066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49175" name="Text Box 36"/>
          <p:cNvSpPr txBox="1">
            <a:spLocks noChangeArrowheads="1"/>
          </p:cNvSpPr>
          <p:nvPr/>
        </p:nvSpPr>
        <p:spPr bwMode="auto">
          <a:xfrm>
            <a:off x="6781800" y="5943600"/>
            <a:ext cx="35052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000066"/>
                </a:solidFill>
              </a:rPr>
              <a:t>Source: Arthur De Little Innovation Excellence Study</a:t>
            </a:r>
          </a:p>
        </p:txBody>
      </p:sp>
    </p:spTree>
    <p:extLst>
      <p:ext uri="{BB962C8B-B14F-4D97-AF65-F5344CB8AC3E}">
        <p14:creationId xmlns:p14="http://schemas.microsoft.com/office/powerpoint/2010/main" val="305050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130426"/>
            <a:ext cx="7772400" cy="1470025"/>
          </a:xfrm>
        </p:spPr>
        <p:txBody>
          <a:bodyPr anchor="ctr"/>
          <a:lstStyle/>
          <a:p>
            <a:r>
              <a:rPr lang="en-GB" altLang="en-US" sz="440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3886200"/>
            <a:ext cx="6400800" cy="1752600"/>
          </a:xfrm>
        </p:spPr>
        <p:txBody>
          <a:bodyPr/>
          <a:lstStyle/>
          <a:p>
            <a:r>
              <a:rPr lang="en-GB" altLang="en-US" sz="3200"/>
              <a:t> 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774825" y="1703389"/>
            <a:ext cx="8497888" cy="421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GB" altLang="en-US" b="1">
                <a:solidFill>
                  <a:prstClr val="black"/>
                </a:solidFill>
              </a:rPr>
              <a:t>The next time you want to make real change happen in your organization, get ready to experience this sequence:</a:t>
            </a:r>
            <a:br>
              <a:rPr lang="en-GB" altLang="en-US" b="1">
                <a:solidFill>
                  <a:prstClr val="black"/>
                </a:solidFill>
              </a:rPr>
            </a:br>
            <a:r>
              <a:rPr lang="en-GB" altLang="en-US" b="1">
                <a:solidFill>
                  <a:prstClr val="black"/>
                </a:solidFill>
              </a:rPr>
              <a:t/>
            </a:r>
            <a:br>
              <a:rPr lang="en-GB" altLang="en-US" b="1">
                <a:solidFill>
                  <a:prstClr val="black"/>
                </a:solidFill>
              </a:rPr>
            </a:br>
            <a:r>
              <a:rPr lang="en-GB" altLang="en-US" b="1">
                <a:solidFill>
                  <a:prstClr val="black"/>
                </a:solidFill>
              </a:rPr>
              <a:t>1. People deny that the innovation is required.</a:t>
            </a:r>
            <a:br>
              <a:rPr lang="en-GB" altLang="en-US" b="1">
                <a:solidFill>
                  <a:prstClr val="black"/>
                </a:solidFill>
              </a:rPr>
            </a:br>
            <a:r>
              <a:rPr lang="en-GB" altLang="en-US" b="1">
                <a:solidFill>
                  <a:prstClr val="black"/>
                </a:solidFill>
              </a:rPr>
              <a:t>2. People deny that the innovation is effective.</a:t>
            </a:r>
            <a:br>
              <a:rPr lang="en-GB" altLang="en-US" b="1">
                <a:solidFill>
                  <a:prstClr val="black"/>
                </a:solidFill>
              </a:rPr>
            </a:br>
            <a:r>
              <a:rPr lang="en-GB" altLang="en-US" b="1">
                <a:solidFill>
                  <a:prstClr val="black"/>
                </a:solidFill>
              </a:rPr>
              <a:t>3. People deny that the innovation is important.</a:t>
            </a:r>
            <a:br>
              <a:rPr lang="en-GB" altLang="en-US" b="1">
                <a:solidFill>
                  <a:prstClr val="black"/>
                </a:solidFill>
              </a:rPr>
            </a:br>
            <a:r>
              <a:rPr lang="en-GB" altLang="en-US" b="1">
                <a:solidFill>
                  <a:prstClr val="black"/>
                </a:solidFill>
              </a:rPr>
              <a:t>4. People deny that the innovation will justify the effort required to adopt it.</a:t>
            </a:r>
            <a:br>
              <a:rPr lang="en-GB" altLang="en-US" b="1">
                <a:solidFill>
                  <a:prstClr val="black"/>
                </a:solidFill>
              </a:rPr>
            </a:br>
            <a:r>
              <a:rPr lang="en-GB" altLang="en-US" b="1">
                <a:solidFill>
                  <a:prstClr val="black"/>
                </a:solidFill>
              </a:rPr>
              <a:t>5. People accept and adopt the innovation, enjoy its benefits, attribute it to people other than the innovator, and deny the existence of stages 1 to 4.</a:t>
            </a:r>
            <a:br>
              <a:rPr lang="en-GB" altLang="en-US" b="1">
                <a:solidFill>
                  <a:prstClr val="black"/>
                </a:solidFill>
              </a:rPr>
            </a:br>
            <a:r>
              <a:rPr lang="en-GB" altLang="en-US" b="1">
                <a:solidFill>
                  <a:prstClr val="black"/>
                </a:solidFill>
              </a:rPr>
              <a:t/>
            </a:r>
            <a:br>
              <a:rPr lang="en-GB" altLang="en-US" b="1">
                <a:solidFill>
                  <a:prstClr val="black"/>
                </a:solidFill>
              </a:rPr>
            </a:br>
            <a:r>
              <a:rPr lang="en-GB" altLang="en-US" b="1">
                <a:solidFill>
                  <a:prstClr val="black"/>
                </a:solidFill>
              </a:rPr>
              <a:t>(Inspired by Alexander von Humboldt’s ‘Three Stages Of Scientific Discovery’, as referenced by Bill Bryson in his book, ‘A Short History Of Nearly Everything’.)</a:t>
            </a:r>
            <a:br>
              <a:rPr lang="en-GB" altLang="en-US" b="1">
                <a:solidFill>
                  <a:prstClr val="black"/>
                </a:solidFill>
              </a:rPr>
            </a:br>
            <a:r>
              <a:rPr lang="en-GB" altLang="en-US">
                <a:solidFill>
                  <a:prstClr val="black"/>
                </a:solidFill>
              </a:rPr>
              <a:t/>
            </a:r>
            <a:br>
              <a:rPr lang="en-GB" altLang="en-US">
                <a:solidFill>
                  <a:prstClr val="black"/>
                </a:solidFill>
              </a:rPr>
            </a:br>
            <a:endParaRPr lang="en-GB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32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/>
        </p:nvSpPr>
        <p:spPr>
          <a:xfrm>
            <a:off x="8077201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kern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pPr algn="r">
                <a:buClr>
                  <a:srgbClr val="898989"/>
                </a:buClr>
                <a:buSzPct val="25000"/>
                <a:buFont typeface="Calibri"/>
                <a:buNone/>
              </a:pPr>
              <a:t>2</a:t>
            </a:fld>
            <a:endParaRPr lang="en-US" sz="1200" kern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  <p:pic>
        <p:nvPicPr>
          <p:cNvPr id="53" name="Shape 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9888" y="858837"/>
            <a:ext cx="6319837" cy="5130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790016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8F60C-E1DD-4F9D-B7C4-F2847803B43A}" type="slidenum">
              <a:rPr lang="en-US" altLang="en-US">
                <a:solidFill>
                  <a:srgbClr val="90C226"/>
                </a:solidFill>
              </a:rPr>
              <a:pPr/>
              <a:t>3</a:t>
            </a:fld>
            <a:endParaRPr lang="en-US" altLang="en-US">
              <a:solidFill>
                <a:srgbClr val="90C226"/>
              </a:solidFill>
            </a:endParaRPr>
          </a:p>
        </p:txBody>
      </p:sp>
      <p:sp>
        <p:nvSpPr>
          <p:cNvPr id="216066" name="Slide Number Placeholder 3"/>
          <p:cNvSpPr txBox="1">
            <a:spLocks noGrp="1"/>
          </p:cNvSpPr>
          <p:nvPr/>
        </p:nvSpPr>
        <p:spPr bwMode="auto">
          <a:xfrm>
            <a:off x="1830388" y="6173788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 sz="1400" b="0" dirty="0">
              <a:solidFill>
                <a:prstClr val="black"/>
              </a:solidFill>
            </a:endParaRPr>
          </a:p>
        </p:txBody>
      </p:sp>
      <p:sp>
        <p:nvSpPr>
          <p:cNvPr id="2160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89000" y="153989"/>
            <a:ext cx="9779000" cy="854075"/>
          </a:xfrm>
        </p:spPr>
        <p:txBody>
          <a:bodyPr anchor="ctr">
            <a:normAutofit/>
          </a:bodyPr>
          <a:lstStyle/>
          <a:p>
            <a:r>
              <a:rPr lang="en-GB" altLang="en-US" sz="2800" dirty="0" smtClean="0"/>
              <a:t>Innovation is needed at every part of a lifecycle</a:t>
            </a:r>
            <a:endParaRPr lang="en-GB" altLang="en-US" sz="2800" dirty="0"/>
          </a:p>
        </p:txBody>
      </p:sp>
      <p:grpSp>
        <p:nvGrpSpPr>
          <p:cNvPr id="2" name="Group 1"/>
          <p:cNvGrpSpPr/>
          <p:nvPr/>
        </p:nvGrpSpPr>
        <p:grpSpPr>
          <a:xfrm>
            <a:off x="1906588" y="1603376"/>
            <a:ext cx="6269038" cy="4329113"/>
            <a:chOff x="2857500" y="1565276"/>
            <a:chExt cx="6269038" cy="4329113"/>
          </a:xfrm>
        </p:grpSpPr>
        <p:sp>
          <p:nvSpPr>
            <p:cNvPr id="216069" name="_s115716"/>
            <p:cNvSpPr>
              <a:spLocks noChangeArrowheads="1" noTextEdit="1"/>
            </p:cNvSpPr>
            <p:nvPr/>
          </p:nvSpPr>
          <p:spPr bwMode="auto">
            <a:xfrm>
              <a:off x="4184609" y="1565276"/>
              <a:ext cx="3165554" cy="316591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6 w 21600"/>
                <a:gd name="T19" fmla="*/ 3166 h 21600"/>
                <a:gd name="T20" fmla="*/ 18434 w 21600"/>
                <a:gd name="T21" fmla="*/ 18434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1802" y="3670"/>
                  </a:moveTo>
                  <a:cubicBezTo>
                    <a:pt x="11470" y="3623"/>
                    <a:pt x="11135" y="3600"/>
                    <a:pt x="10800" y="3600"/>
                  </a:cubicBezTo>
                  <a:cubicBezTo>
                    <a:pt x="9536" y="3599"/>
                    <a:pt x="8294" y="3932"/>
                    <a:pt x="7199" y="4564"/>
                  </a:cubicBezTo>
                  <a:lnTo>
                    <a:pt x="5399" y="1446"/>
                  </a:lnTo>
                  <a:cubicBezTo>
                    <a:pt x="7041" y="499"/>
                    <a:pt x="8904" y="-1"/>
                    <a:pt x="10800" y="0"/>
                  </a:cubicBezTo>
                  <a:cubicBezTo>
                    <a:pt x="11302" y="0"/>
                    <a:pt x="11805" y="35"/>
                    <a:pt x="12303" y="105"/>
                  </a:cubicBezTo>
                  <a:lnTo>
                    <a:pt x="12678" y="-2569"/>
                  </a:lnTo>
                  <a:lnTo>
                    <a:pt x="16508" y="2513"/>
                  </a:lnTo>
                  <a:lnTo>
                    <a:pt x="11426" y="6343"/>
                  </a:lnTo>
                  <a:lnTo>
                    <a:pt x="11802" y="367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16070" name="_s115717"/>
            <p:cNvSpPr>
              <a:spLocks noChangeArrowheads="1" noTextEdit="1"/>
            </p:cNvSpPr>
            <p:nvPr/>
          </p:nvSpPr>
          <p:spPr bwMode="auto">
            <a:xfrm rot="5400000">
              <a:off x="4816949" y="2177355"/>
              <a:ext cx="3165913" cy="316555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6 w 21600"/>
                <a:gd name="T19" fmla="*/ 3166 h 21600"/>
                <a:gd name="T20" fmla="*/ 18434 w 21600"/>
                <a:gd name="T21" fmla="*/ 18434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1802" y="3670"/>
                  </a:moveTo>
                  <a:cubicBezTo>
                    <a:pt x="11470" y="3623"/>
                    <a:pt x="11135" y="3600"/>
                    <a:pt x="10800" y="3600"/>
                  </a:cubicBezTo>
                  <a:cubicBezTo>
                    <a:pt x="9536" y="3599"/>
                    <a:pt x="8294" y="3932"/>
                    <a:pt x="7199" y="4564"/>
                  </a:cubicBezTo>
                  <a:lnTo>
                    <a:pt x="5399" y="1446"/>
                  </a:lnTo>
                  <a:cubicBezTo>
                    <a:pt x="7041" y="499"/>
                    <a:pt x="8904" y="-1"/>
                    <a:pt x="10800" y="0"/>
                  </a:cubicBezTo>
                  <a:cubicBezTo>
                    <a:pt x="11302" y="0"/>
                    <a:pt x="11805" y="35"/>
                    <a:pt x="12303" y="105"/>
                  </a:cubicBezTo>
                  <a:lnTo>
                    <a:pt x="12678" y="-2569"/>
                  </a:lnTo>
                  <a:lnTo>
                    <a:pt x="16508" y="2513"/>
                  </a:lnTo>
                  <a:lnTo>
                    <a:pt x="11426" y="6343"/>
                  </a:lnTo>
                  <a:lnTo>
                    <a:pt x="11802" y="367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16071" name="_s115718"/>
            <p:cNvSpPr>
              <a:spLocks noChangeArrowheads="1" noTextEdit="1"/>
            </p:cNvSpPr>
            <p:nvPr/>
          </p:nvSpPr>
          <p:spPr bwMode="auto">
            <a:xfrm rot="10800000">
              <a:off x="4325005" y="2728476"/>
              <a:ext cx="3165554" cy="316591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6 w 21600"/>
                <a:gd name="T19" fmla="*/ 3166 h 21600"/>
                <a:gd name="T20" fmla="*/ 18434 w 21600"/>
                <a:gd name="T21" fmla="*/ 18434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1802" y="3670"/>
                  </a:moveTo>
                  <a:cubicBezTo>
                    <a:pt x="11470" y="3623"/>
                    <a:pt x="11135" y="3600"/>
                    <a:pt x="10800" y="3600"/>
                  </a:cubicBezTo>
                  <a:cubicBezTo>
                    <a:pt x="9536" y="3599"/>
                    <a:pt x="8294" y="3932"/>
                    <a:pt x="7199" y="4564"/>
                  </a:cubicBezTo>
                  <a:lnTo>
                    <a:pt x="5399" y="1446"/>
                  </a:lnTo>
                  <a:cubicBezTo>
                    <a:pt x="7041" y="499"/>
                    <a:pt x="8904" y="-1"/>
                    <a:pt x="10800" y="0"/>
                  </a:cubicBezTo>
                  <a:cubicBezTo>
                    <a:pt x="11302" y="0"/>
                    <a:pt x="11805" y="35"/>
                    <a:pt x="12303" y="105"/>
                  </a:cubicBezTo>
                  <a:lnTo>
                    <a:pt x="12678" y="-2569"/>
                  </a:lnTo>
                  <a:lnTo>
                    <a:pt x="16508" y="2513"/>
                  </a:lnTo>
                  <a:lnTo>
                    <a:pt x="11426" y="6343"/>
                  </a:lnTo>
                  <a:lnTo>
                    <a:pt x="11802" y="367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16072" name="_s115719"/>
            <p:cNvSpPr>
              <a:spLocks noChangeArrowheads="1" noTextEdit="1"/>
            </p:cNvSpPr>
            <p:nvPr/>
          </p:nvSpPr>
          <p:spPr bwMode="auto">
            <a:xfrm rot="16200000">
              <a:off x="3548954" y="2119712"/>
              <a:ext cx="3165913" cy="316555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6 w 21600"/>
                <a:gd name="T19" fmla="*/ 3166 h 21600"/>
                <a:gd name="T20" fmla="*/ 18434 w 21600"/>
                <a:gd name="T21" fmla="*/ 18434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1802" y="3670"/>
                  </a:moveTo>
                  <a:cubicBezTo>
                    <a:pt x="11470" y="3623"/>
                    <a:pt x="11135" y="3600"/>
                    <a:pt x="10800" y="3600"/>
                  </a:cubicBezTo>
                  <a:cubicBezTo>
                    <a:pt x="9536" y="3599"/>
                    <a:pt x="8294" y="3932"/>
                    <a:pt x="7199" y="4564"/>
                  </a:cubicBezTo>
                  <a:lnTo>
                    <a:pt x="5399" y="1446"/>
                  </a:lnTo>
                  <a:cubicBezTo>
                    <a:pt x="7041" y="499"/>
                    <a:pt x="8904" y="-1"/>
                    <a:pt x="10800" y="0"/>
                  </a:cubicBezTo>
                  <a:cubicBezTo>
                    <a:pt x="11302" y="0"/>
                    <a:pt x="11805" y="35"/>
                    <a:pt x="12303" y="105"/>
                  </a:cubicBezTo>
                  <a:lnTo>
                    <a:pt x="12678" y="-2569"/>
                  </a:lnTo>
                  <a:lnTo>
                    <a:pt x="16508" y="2513"/>
                  </a:lnTo>
                  <a:lnTo>
                    <a:pt x="11426" y="6343"/>
                  </a:lnTo>
                  <a:lnTo>
                    <a:pt x="11802" y="367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9" name="_s115720"/>
            <p:cNvSpPr>
              <a:spLocks noChangeArrowheads="1"/>
            </p:cNvSpPr>
            <p:nvPr/>
          </p:nvSpPr>
          <p:spPr bwMode="auto">
            <a:xfrm>
              <a:off x="2857500" y="2177175"/>
              <a:ext cx="2478354" cy="557213"/>
            </a:xfrm>
            <a:prstGeom prst="rect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en-GB" sz="1600" dirty="0">
                  <a:solidFill>
                    <a:prstClr val="white"/>
                  </a:solidFill>
                </a:rPr>
                <a:t>Research, </a:t>
              </a:r>
            </a:p>
            <a:p>
              <a:pPr algn="ctr">
                <a:defRPr/>
              </a:pPr>
              <a:r>
                <a:rPr lang="en-GB" sz="1600" dirty="0">
                  <a:solidFill>
                    <a:prstClr val="white"/>
                  </a:solidFill>
                </a:rPr>
                <a:t>Design and Develop</a:t>
              </a:r>
            </a:p>
          </p:txBody>
        </p:sp>
        <p:sp>
          <p:nvSpPr>
            <p:cNvPr id="10" name="_s115721"/>
            <p:cNvSpPr>
              <a:spLocks noChangeArrowheads="1"/>
            </p:cNvSpPr>
            <p:nvPr/>
          </p:nvSpPr>
          <p:spPr bwMode="auto">
            <a:xfrm>
              <a:off x="6840305" y="1717512"/>
              <a:ext cx="1547309" cy="1155810"/>
            </a:xfrm>
            <a:prstGeom prst="rect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GB" sz="1600" dirty="0">
                  <a:solidFill>
                    <a:prstClr val="white"/>
                  </a:solidFill>
                </a:rPr>
                <a:t>Create, Manufacture, Build</a:t>
              </a:r>
            </a:p>
          </p:txBody>
        </p:sp>
        <p:sp>
          <p:nvSpPr>
            <p:cNvPr id="11" name="_s115722"/>
            <p:cNvSpPr>
              <a:spLocks noChangeArrowheads="1"/>
            </p:cNvSpPr>
            <p:nvPr/>
          </p:nvSpPr>
          <p:spPr bwMode="auto">
            <a:xfrm>
              <a:off x="6840305" y="4731189"/>
              <a:ext cx="2286233" cy="960711"/>
            </a:xfrm>
            <a:prstGeom prst="rect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en-GB" sz="1600" dirty="0">
                  <a:solidFill>
                    <a:prstClr val="white"/>
                  </a:solidFill>
                </a:rPr>
                <a:t>Operate, Maintain</a:t>
              </a:r>
            </a:p>
            <a:p>
              <a:pPr algn="ctr">
                <a:defRPr/>
              </a:pPr>
              <a:r>
                <a:rPr lang="en-GB" sz="1600" dirty="0">
                  <a:solidFill>
                    <a:prstClr val="white"/>
                  </a:solidFill>
                </a:rPr>
                <a:t>and improve</a:t>
              </a:r>
            </a:p>
          </p:txBody>
        </p:sp>
        <p:sp>
          <p:nvSpPr>
            <p:cNvPr id="12" name="_s115723"/>
            <p:cNvSpPr>
              <a:spLocks noChangeArrowheads="1"/>
            </p:cNvSpPr>
            <p:nvPr/>
          </p:nvSpPr>
          <p:spPr bwMode="auto">
            <a:xfrm>
              <a:off x="3020063" y="4567129"/>
              <a:ext cx="2159138" cy="771525"/>
            </a:xfrm>
            <a:prstGeom prst="rect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en-GB" sz="1600" dirty="0">
                  <a:solidFill>
                    <a:prstClr val="white"/>
                  </a:solidFill>
                </a:rPr>
                <a:t>Decommission</a:t>
              </a:r>
            </a:p>
            <a:p>
              <a:pPr algn="ctr">
                <a:defRPr/>
              </a:pPr>
              <a:r>
                <a:rPr lang="en-GB" sz="1600" dirty="0">
                  <a:solidFill>
                    <a:prstClr val="white"/>
                  </a:solidFill>
                </a:rPr>
                <a:t>and Dismantle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98374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/>
              <a:t>Financial and strategic support</a:t>
            </a:r>
            <a:br>
              <a:rPr lang="en-US" altLang="en-US" sz="2400"/>
            </a:br>
            <a:r>
              <a:rPr lang="en-US" altLang="en-US" sz="1800"/>
              <a:t>All innovations go through the ‘valley of death’</a:t>
            </a:r>
            <a:endParaRPr lang="en-US" altLang="en-US" sz="2400"/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1102659" y="1676400"/>
            <a:ext cx="8534400" cy="4724400"/>
          </a:xfrm>
        </p:spPr>
        <p:txBody>
          <a:bodyPr/>
          <a:lstStyle/>
          <a:p>
            <a:r>
              <a:rPr lang="en-US" altLang="en-US" dirty="0" smtClean="0"/>
              <a:t>Financial support to guide innovations over the ‘valley of death’</a:t>
            </a:r>
          </a:p>
          <a:p>
            <a:r>
              <a:rPr lang="en-US" altLang="en-US" dirty="0" smtClean="0"/>
              <a:t>Strategic support to make sure that the </a:t>
            </a:r>
            <a:r>
              <a:rPr lang="en-US" altLang="en-US" dirty="0" err="1" smtClean="0"/>
              <a:t>organisation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mobilised</a:t>
            </a:r>
            <a:r>
              <a:rPr lang="en-US" altLang="en-US" dirty="0" smtClean="0"/>
              <a:t> to help and adopt</a:t>
            </a:r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74EC7E3-124B-41BF-AA2D-3C9CB06C39DF}" type="slidenum">
              <a:rPr lang="en-GB" altLang="en-US"/>
              <a:pPr eaLnBrk="1" hangingPunct="1"/>
              <a:t>4</a:t>
            </a:fld>
            <a:endParaRPr lang="en-GB" altLang="en-US"/>
          </a:p>
        </p:txBody>
      </p:sp>
      <p:cxnSp>
        <p:nvCxnSpPr>
          <p:cNvPr id="60421" name="Straight Arrow Connector 6"/>
          <p:cNvCxnSpPr>
            <a:cxnSpLocks noChangeShapeType="1"/>
          </p:cNvCxnSpPr>
          <p:nvPr/>
        </p:nvCxnSpPr>
        <p:spPr bwMode="auto">
          <a:xfrm flipV="1">
            <a:off x="2801938" y="2667000"/>
            <a:ext cx="17462" cy="2743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422" name="Straight Arrow Connector 7"/>
          <p:cNvCxnSpPr>
            <a:cxnSpLocks noChangeShapeType="1"/>
          </p:cNvCxnSpPr>
          <p:nvPr/>
        </p:nvCxnSpPr>
        <p:spPr bwMode="auto">
          <a:xfrm>
            <a:off x="2801938" y="5410200"/>
            <a:ext cx="6324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0423" name="TextBox 9"/>
          <p:cNvSpPr txBox="1">
            <a:spLocks noChangeArrowheads="1"/>
          </p:cNvSpPr>
          <p:nvPr/>
        </p:nvSpPr>
        <p:spPr bwMode="auto">
          <a:xfrm>
            <a:off x="5621339" y="5410200"/>
            <a:ext cx="71795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/>
              <a:t>Time </a:t>
            </a:r>
          </a:p>
        </p:txBody>
      </p:sp>
      <p:sp>
        <p:nvSpPr>
          <p:cNvPr id="60424" name="TextBox 10"/>
          <p:cNvSpPr txBox="1">
            <a:spLocks noChangeArrowheads="1"/>
          </p:cNvSpPr>
          <p:nvPr/>
        </p:nvSpPr>
        <p:spPr bwMode="auto">
          <a:xfrm>
            <a:off x="1275636" y="3187988"/>
            <a:ext cx="15183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 dirty="0"/>
              <a:t>Expectations </a:t>
            </a:r>
          </a:p>
        </p:txBody>
      </p:sp>
      <p:sp>
        <p:nvSpPr>
          <p:cNvPr id="60425" name="Freeform 13"/>
          <p:cNvSpPr>
            <a:spLocks/>
          </p:cNvSpPr>
          <p:nvPr/>
        </p:nvSpPr>
        <p:spPr bwMode="auto">
          <a:xfrm>
            <a:off x="2794000" y="2840039"/>
            <a:ext cx="6230938" cy="2562225"/>
          </a:xfrm>
          <a:custGeom>
            <a:avLst/>
            <a:gdLst>
              <a:gd name="T0" fmla="*/ 0 w 6231467"/>
              <a:gd name="T1" fmla="*/ 2565939 h 2560988"/>
              <a:gd name="T2" fmla="*/ 1735079 w 6231467"/>
              <a:gd name="T3" fmla="*/ 4063 h 2560988"/>
              <a:gd name="T4" fmla="*/ 2818446 w 6231467"/>
              <a:gd name="T5" fmla="*/ 1946678 h 2560988"/>
              <a:gd name="T6" fmla="*/ 4325000 w 6231467"/>
              <a:gd name="T7" fmla="*/ 903265 h 2560988"/>
              <a:gd name="T8" fmla="*/ 6229354 w 6231467"/>
              <a:gd name="T9" fmla="*/ 385798 h 25609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31467"/>
              <a:gd name="T16" fmla="*/ 0 h 2560988"/>
              <a:gd name="T17" fmla="*/ 6231467 w 6231467"/>
              <a:gd name="T18" fmla="*/ 2560988 h 25609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31467" h="2560988">
                <a:moveTo>
                  <a:pt x="0" y="2560988"/>
                </a:moveTo>
                <a:cubicBezTo>
                  <a:pt x="632883" y="1334027"/>
                  <a:pt x="1265767" y="107066"/>
                  <a:pt x="1735667" y="4055"/>
                </a:cubicBezTo>
                <a:cubicBezTo>
                  <a:pt x="2205567" y="-98956"/>
                  <a:pt x="2387600" y="1793344"/>
                  <a:pt x="2819400" y="1942922"/>
                </a:cubicBezTo>
                <a:cubicBezTo>
                  <a:pt x="3251200" y="2092500"/>
                  <a:pt x="3757789" y="1161167"/>
                  <a:pt x="4326467" y="901522"/>
                </a:cubicBezTo>
                <a:cubicBezTo>
                  <a:pt x="4895145" y="641877"/>
                  <a:pt x="6231467" y="385054"/>
                  <a:pt x="6231467" y="385054"/>
                </a:cubicBezTo>
              </a:path>
            </a:pathLst>
          </a:custGeom>
          <a:noFill/>
          <a:ln w="254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0426" name="TextBox 14"/>
          <p:cNvSpPr txBox="1">
            <a:spLocks noChangeArrowheads="1"/>
          </p:cNvSpPr>
          <p:nvPr/>
        </p:nvSpPr>
        <p:spPr bwMode="auto">
          <a:xfrm>
            <a:off x="3933826" y="2514600"/>
            <a:ext cx="12677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/>
              <a:t>We love it! </a:t>
            </a:r>
          </a:p>
        </p:txBody>
      </p:sp>
      <p:sp>
        <p:nvSpPr>
          <p:cNvPr id="60427" name="TextBox 15"/>
          <p:cNvSpPr txBox="1">
            <a:spLocks noChangeArrowheads="1"/>
          </p:cNvSpPr>
          <p:nvPr/>
        </p:nvSpPr>
        <p:spPr bwMode="auto">
          <a:xfrm>
            <a:off x="5170488" y="4800600"/>
            <a:ext cx="13311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/>
              <a:t>Let’s stop it</a:t>
            </a:r>
          </a:p>
        </p:txBody>
      </p:sp>
      <p:sp>
        <p:nvSpPr>
          <p:cNvPr id="60428" name="TextBox 16"/>
          <p:cNvSpPr txBox="1">
            <a:spLocks noChangeArrowheads="1"/>
          </p:cNvSpPr>
          <p:nvPr/>
        </p:nvSpPr>
        <p:spPr bwMode="auto">
          <a:xfrm>
            <a:off x="8382001" y="2895601"/>
            <a:ext cx="10967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/>
              <a:t>Eventual </a:t>
            </a:r>
          </a:p>
          <a:p>
            <a:pPr eaLnBrk="1" hangingPunct="1"/>
            <a:r>
              <a:rPr lang="en-US" altLang="en-US" sz="1600"/>
              <a:t>reality</a:t>
            </a:r>
          </a:p>
        </p:txBody>
      </p:sp>
    </p:spTree>
    <p:extLst>
      <p:ext uri="{BB962C8B-B14F-4D97-AF65-F5344CB8AC3E}">
        <p14:creationId xmlns:p14="http://schemas.microsoft.com/office/powerpoint/2010/main" val="214539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88068" y="1359290"/>
            <a:ext cx="857673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>
                <a:latin typeface="Calibri"/>
                <a:cs typeface="Calibri"/>
              </a:rPr>
              <a:t>Developing brand new technologies</a:t>
            </a:r>
          </a:p>
          <a:p>
            <a:endParaRPr lang="en-US" sz="2800" dirty="0"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800" dirty="0">
                <a:latin typeface="Calibri"/>
                <a:cs typeface="Calibri"/>
              </a:rPr>
              <a:t>New uses of existing technology</a:t>
            </a:r>
          </a:p>
          <a:p>
            <a:pPr marL="342900" indent="-342900">
              <a:buFont typeface="Arial"/>
              <a:buChar char="•"/>
            </a:pPr>
            <a:endParaRPr lang="en-US" sz="2800" dirty="0"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800" dirty="0">
                <a:latin typeface="Calibri"/>
                <a:cs typeface="Calibri"/>
              </a:rPr>
              <a:t>Enhancement of existing technologies or technology transfer from other sectors</a:t>
            </a:r>
          </a:p>
          <a:p>
            <a:endParaRPr lang="en-US" sz="2800" dirty="0"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800" dirty="0">
                <a:latin typeface="Calibri"/>
                <a:cs typeface="Calibri"/>
              </a:rPr>
              <a:t>Can be at component, sub-system or system level</a:t>
            </a:r>
          </a:p>
          <a:p>
            <a:endParaRPr lang="en-US" sz="2800" dirty="0"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800" dirty="0">
                <a:latin typeface="Calibri"/>
                <a:cs typeface="Calibri"/>
              </a:rPr>
              <a:t>Developing enabling/underpinning technologies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55888" y="769750"/>
            <a:ext cx="414949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1D661B"/>
                </a:solidFill>
                <a:latin typeface="Calibri"/>
                <a:cs typeface="Calibri"/>
              </a:rPr>
              <a:t>What is innovation?.....</a:t>
            </a:r>
            <a:endParaRPr lang="en-US" sz="3200" b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419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reeform 4"/>
          <p:cNvSpPr>
            <a:spLocks/>
          </p:cNvSpPr>
          <p:nvPr/>
        </p:nvSpPr>
        <p:spPr bwMode="auto">
          <a:xfrm>
            <a:off x="7902576" y="3632200"/>
            <a:ext cx="1001713" cy="585788"/>
          </a:xfrm>
          <a:custGeom>
            <a:avLst/>
            <a:gdLst>
              <a:gd name="T0" fmla="*/ 0 w 1680"/>
              <a:gd name="T1" fmla="*/ 2147483647 h 864"/>
              <a:gd name="T2" fmla="*/ 0 w 1680"/>
              <a:gd name="T3" fmla="*/ 2147483647 h 864"/>
              <a:gd name="T4" fmla="*/ 2147483647 w 1680"/>
              <a:gd name="T5" fmla="*/ 0 h 864"/>
              <a:gd name="T6" fmla="*/ 2147483647 w 1680"/>
              <a:gd name="T7" fmla="*/ 2147483647 h 864"/>
              <a:gd name="T8" fmla="*/ 0 w 1680"/>
              <a:gd name="T9" fmla="*/ 2147483647 h 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80"/>
              <a:gd name="T16" fmla="*/ 0 h 864"/>
              <a:gd name="T17" fmla="*/ 1680 w 1680"/>
              <a:gd name="T18" fmla="*/ 864 h 8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80" h="864">
                <a:moveTo>
                  <a:pt x="0" y="864"/>
                </a:moveTo>
                <a:lnTo>
                  <a:pt x="0" y="432"/>
                </a:lnTo>
                <a:lnTo>
                  <a:pt x="1680" y="0"/>
                </a:lnTo>
                <a:lnTo>
                  <a:pt x="168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FFFF99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75" name="Freeform 5"/>
          <p:cNvSpPr>
            <a:spLocks/>
          </p:cNvSpPr>
          <p:nvPr/>
        </p:nvSpPr>
        <p:spPr bwMode="auto">
          <a:xfrm>
            <a:off x="8904288" y="3341688"/>
            <a:ext cx="1001712" cy="876300"/>
          </a:xfrm>
          <a:custGeom>
            <a:avLst/>
            <a:gdLst>
              <a:gd name="T0" fmla="*/ 0 w 1680"/>
              <a:gd name="T1" fmla="*/ 2147483647 h 1296"/>
              <a:gd name="T2" fmla="*/ 0 w 1680"/>
              <a:gd name="T3" fmla="*/ 2147483647 h 1296"/>
              <a:gd name="T4" fmla="*/ 2147483647 w 1680"/>
              <a:gd name="T5" fmla="*/ 0 h 1296"/>
              <a:gd name="T6" fmla="*/ 2147483647 w 1680"/>
              <a:gd name="T7" fmla="*/ 2147483647 h 1296"/>
              <a:gd name="T8" fmla="*/ 0 w 1680"/>
              <a:gd name="T9" fmla="*/ 2147483647 h 12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80"/>
              <a:gd name="T16" fmla="*/ 0 h 1296"/>
              <a:gd name="T17" fmla="*/ 1680 w 1680"/>
              <a:gd name="T18" fmla="*/ 1296 h 12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80" h="1296">
                <a:moveTo>
                  <a:pt x="0" y="1296"/>
                </a:moveTo>
                <a:lnTo>
                  <a:pt x="0" y="432"/>
                </a:lnTo>
                <a:lnTo>
                  <a:pt x="1680" y="0"/>
                </a:lnTo>
                <a:lnTo>
                  <a:pt x="1680" y="1296"/>
                </a:lnTo>
                <a:lnTo>
                  <a:pt x="0" y="1296"/>
                </a:lnTo>
                <a:close/>
              </a:path>
            </a:pathLst>
          </a:custGeom>
          <a:solidFill>
            <a:srgbClr val="BCD3F2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76" name="Freeform 6"/>
          <p:cNvSpPr>
            <a:spLocks/>
          </p:cNvSpPr>
          <p:nvPr/>
        </p:nvSpPr>
        <p:spPr bwMode="auto">
          <a:xfrm>
            <a:off x="7902576" y="2981325"/>
            <a:ext cx="1001713" cy="946150"/>
          </a:xfrm>
          <a:custGeom>
            <a:avLst/>
            <a:gdLst>
              <a:gd name="T0" fmla="*/ 0 w 1680"/>
              <a:gd name="T1" fmla="*/ 2147483647 h 1392"/>
              <a:gd name="T2" fmla="*/ 0 w 1680"/>
              <a:gd name="T3" fmla="*/ 2147483647 h 1392"/>
              <a:gd name="T4" fmla="*/ 2147483647 w 1680"/>
              <a:gd name="T5" fmla="*/ 0 h 1392"/>
              <a:gd name="T6" fmla="*/ 2147483647 w 1680"/>
              <a:gd name="T7" fmla="*/ 2147483647 h 1392"/>
              <a:gd name="T8" fmla="*/ 0 w 1680"/>
              <a:gd name="T9" fmla="*/ 2147483647 h 13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80"/>
              <a:gd name="T16" fmla="*/ 0 h 1392"/>
              <a:gd name="T17" fmla="*/ 1680 w 1680"/>
              <a:gd name="T18" fmla="*/ 1392 h 13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80" h="1392">
                <a:moveTo>
                  <a:pt x="0" y="1392"/>
                </a:moveTo>
                <a:lnTo>
                  <a:pt x="0" y="912"/>
                </a:lnTo>
                <a:lnTo>
                  <a:pt x="1680" y="0"/>
                </a:lnTo>
                <a:lnTo>
                  <a:pt x="1680" y="960"/>
                </a:lnTo>
                <a:lnTo>
                  <a:pt x="0" y="1392"/>
                </a:lnTo>
                <a:close/>
              </a:path>
            </a:pathLst>
          </a:custGeom>
          <a:solidFill>
            <a:srgbClr val="CCFFCC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77" name="Freeform 7"/>
          <p:cNvSpPr>
            <a:spLocks/>
          </p:cNvSpPr>
          <p:nvPr/>
        </p:nvSpPr>
        <p:spPr bwMode="auto">
          <a:xfrm>
            <a:off x="8904288" y="2366964"/>
            <a:ext cx="1001712" cy="1265237"/>
          </a:xfrm>
          <a:custGeom>
            <a:avLst/>
            <a:gdLst>
              <a:gd name="T0" fmla="*/ 0 w 1680"/>
              <a:gd name="T1" fmla="*/ 2147483647 h 1872"/>
              <a:gd name="T2" fmla="*/ 0 w 1680"/>
              <a:gd name="T3" fmla="*/ 2147483647 h 1872"/>
              <a:gd name="T4" fmla="*/ 2147483647 w 1680"/>
              <a:gd name="T5" fmla="*/ 0 h 1872"/>
              <a:gd name="T6" fmla="*/ 2147483647 w 1680"/>
              <a:gd name="T7" fmla="*/ 2147483647 h 1872"/>
              <a:gd name="T8" fmla="*/ 0 w 1680"/>
              <a:gd name="T9" fmla="*/ 2147483647 h 18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80"/>
              <a:gd name="T16" fmla="*/ 0 h 1872"/>
              <a:gd name="T17" fmla="*/ 1680 w 1680"/>
              <a:gd name="T18" fmla="*/ 1872 h 18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80" h="1872">
                <a:moveTo>
                  <a:pt x="0" y="1872"/>
                </a:moveTo>
                <a:lnTo>
                  <a:pt x="0" y="912"/>
                </a:lnTo>
                <a:lnTo>
                  <a:pt x="1680" y="0"/>
                </a:lnTo>
                <a:lnTo>
                  <a:pt x="1680" y="1440"/>
                </a:lnTo>
                <a:lnTo>
                  <a:pt x="0" y="1872"/>
                </a:lnTo>
                <a:close/>
              </a:path>
            </a:pathLst>
          </a:custGeom>
          <a:solidFill>
            <a:srgbClr val="FF99CC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78" name="AutoShape 9"/>
          <p:cNvSpPr>
            <a:spLocks noChangeArrowheads="1"/>
          </p:cNvSpPr>
          <p:nvPr/>
        </p:nvSpPr>
        <p:spPr bwMode="auto">
          <a:xfrm>
            <a:off x="7924801" y="1916114"/>
            <a:ext cx="2003425" cy="534987"/>
          </a:xfrm>
          <a:prstGeom prst="homePlate">
            <a:avLst>
              <a:gd name="adj" fmla="val 9362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600"/>
              <a:t>Investments   £</a:t>
            </a:r>
            <a:endParaRPr lang="en-GB" altLang="en-US"/>
          </a:p>
        </p:txBody>
      </p:sp>
      <p:sp>
        <p:nvSpPr>
          <p:cNvPr id="54279" name="AutoShape 10"/>
          <p:cNvSpPr>
            <a:spLocks noChangeArrowheads="1"/>
          </p:cNvSpPr>
          <p:nvPr/>
        </p:nvSpPr>
        <p:spPr bwMode="auto">
          <a:xfrm>
            <a:off x="7902576" y="4437064"/>
            <a:ext cx="2003425" cy="801687"/>
          </a:xfrm>
          <a:prstGeom prst="downArrowCallout">
            <a:avLst>
              <a:gd name="adj1" fmla="val 62475"/>
              <a:gd name="adj2" fmla="val 62475"/>
              <a:gd name="adj3" fmla="val 16667"/>
              <a:gd name="adj4" fmla="val 6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600"/>
              <a:t>Abandon</a:t>
            </a:r>
            <a:endParaRPr lang="en-GB" altLang="en-US"/>
          </a:p>
        </p:txBody>
      </p:sp>
      <p:sp>
        <p:nvSpPr>
          <p:cNvPr id="54280" name="Freeform 12"/>
          <p:cNvSpPr>
            <a:spLocks/>
          </p:cNvSpPr>
          <p:nvPr/>
        </p:nvSpPr>
        <p:spPr bwMode="auto">
          <a:xfrm>
            <a:off x="4094164" y="2433639"/>
            <a:ext cx="3273425" cy="1335087"/>
          </a:xfrm>
          <a:custGeom>
            <a:avLst/>
            <a:gdLst>
              <a:gd name="T0" fmla="*/ 0 w 1968"/>
              <a:gd name="T1" fmla="*/ 0 h 960"/>
              <a:gd name="T2" fmla="*/ 2147483647 w 1968"/>
              <a:gd name="T3" fmla="*/ 2147483647 h 960"/>
              <a:gd name="T4" fmla="*/ 2147483647 w 1968"/>
              <a:gd name="T5" fmla="*/ 2147483647 h 960"/>
              <a:gd name="T6" fmla="*/ 0 60000 65536"/>
              <a:gd name="T7" fmla="*/ 0 60000 65536"/>
              <a:gd name="T8" fmla="*/ 0 60000 65536"/>
              <a:gd name="T9" fmla="*/ 0 w 1968"/>
              <a:gd name="T10" fmla="*/ 0 h 960"/>
              <a:gd name="T11" fmla="*/ 1968 w 1968"/>
              <a:gd name="T12" fmla="*/ 960 h 9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68" h="960">
                <a:moveTo>
                  <a:pt x="0" y="0"/>
                </a:moveTo>
                <a:cubicBezTo>
                  <a:pt x="196" y="232"/>
                  <a:pt x="392" y="464"/>
                  <a:pt x="720" y="624"/>
                </a:cubicBezTo>
                <a:cubicBezTo>
                  <a:pt x="1048" y="784"/>
                  <a:pt x="1760" y="904"/>
                  <a:pt x="1968" y="960"/>
                </a:cubicBez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81" name="Freeform 13"/>
          <p:cNvSpPr>
            <a:spLocks/>
          </p:cNvSpPr>
          <p:nvPr/>
        </p:nvSpPr>
        <p:spPr bwMode="auto">
          <a:xfrm flipV="1">
            <a:off x="4094164" y="4037014"/>
            <a:ext cx="3273425" cy="1335087"/>
          </a:xfrm>
          <a:custGeom>
            <a:avLst/>
            <a:gdLst>
              <a:gd name="T0" fmla="*/ 0 w 1968"/>
              <a:gd name="T1" fmla="*/ 0 h 960"/>
              <a:gd name="T2" fmla="*/ 2147483647 w 1968"/>
              <a:gd name="T3" fmla="*/ 2147483647 h 960"/>
              <a:gd name="T4" fmla="*/ 2147483647 w 1968"/>
              <a:gd name="T5" fmla="*/ 2147483647 h 960"/>
              <a:gd name="T6" fmla="*/ 0 60000 65536"/>
              <a:gd name="T7" fmla="*/ 0 60000 65536"/>
              <a:gd name="T8" fmla="*/ 0 60000 65536"/>
              <a:gd name="T9" fmla="*/ 0 w 1968"/>
              <a:gd name="T10" fmla="*/ 0 h 960"/>
              <a:gd name="T11" fmla="*/ 1968 w 1968"/>
              <a:gd name="T12" fmla="*/ 960 h 9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68" h="960">
                <a:moveTo>
                  <a:pt x="0" y="0"/>
                </a:moveTo>
                <a:cubicBezTo>
                  <a:pt x="196" y="232"/>
                  <a:pt x="392" y="464"/>
                  <a:pt x="720" y="624"/>
                </a:cubicBezTo>
                <a:cubicBezTo>
                  <a:pt x="1048" y="784"/>
                  <a:pt x="1760" y="904"/>
                  <a:pt x="1968" y="960"/>
                </a:cubicBez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82" name="Line 15"/>
          <p:cNvSpPr>
            <a:spLocks noChangeShapeType="1"/>
          </p:cNvSpPr>
          <p:nvPr/>
        </p:nvSpPr>
        <p:spPr bwMode="auto">
          <a:xfrm>
            <a:off x="4762500" y="3035300"/>
            <a:ext cx="0" cy="1803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283" name="Line 16"/>
          <p:cNvSpPr>
            <a:spLocks noChangeShapeType="1"/>
          </p:cNvSpPr>
          <p:nvPr/>
        </p:nvSpPr>
        <p:spPr bwMode="auto">
          <a:xfrm>
            <a:off x="5497513" y="3368675"/>
            <a:ext cx="0" cy="10683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284" name="Line 17"/>
          <p:cNvSpPr>
            <a:spLocks noChangeShapeType="1"/>
          </p:cNvSpPr>
          <p:nvPr/>
        </p:nvSpPr>
        <p:spPr bwMode="auto">
          <a:xfrm>
            <a:off x="6230938" y="3568700"/>
            <a:ext cx="0" cy="6683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285" name="Oval 18"/>
          <p:cNvSpPr>
            <a:spLocks noChangeArrowheads="1"/>
          </p:cNvSpPr>
          <p:nvPr/>
        </p:nvSpPr>
        <p:spPr bwMode="auto">
          <a:xfrm>
            <a:off x="3292475" y="223361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86" name="Oval 19"/>
          <p:cNvSpPr>
            <a:spLocks noChangeArrowheads="1"/>
          </p:cNvSpPr>
          <p:nvPr/>
        </p:nvSpPr>
        <p:spPr bwMode="auto">
          <a:xfrm>
            <a:off x="3425825" y="236696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87" name="Oval 20"/>
          <p:cNvSpPr>
            <a:spLocks noChangeArrowheads="1"/>
          </p:cNvSpPr>
          <p:nvPr/>
        </p:nvSpPr>
        <p:spPr bwMode="auto">
          <a:xfrm>
            <a:off x="8102600" y="5305425"/>
            <a:ext cx="133350" cy="134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88" name="Oval 21"/>
          <p:cNvSpPr>
            <a:spLocks noChangeArrowheads="1"/>
          </p:cNvSpPr>
          <p:nvPr/>
        </p:nvSpPr>
        <p:spPr bwMode="auto">
          <a:xfrm>
            <a:off x="3225800" y="243363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89" name="Oval 22"/>
          <p:cNvSpPr>
            <a:spLocks noChangeArrowheads="1"/>
          </p:cNvSpPr>
          <p:nvPr/>
        </p:nvSpPr>
        <p:spPr bwMode="auto">
          <a:xfrm>
            <a:off x="3292475" y="3035300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90" name="Oval 23"/>
          <p:cNvSpPr>
            <a:spLocks noChangeArrowheads="1"/>
          </p:cNvSpPr>
          <p:nvPr/>
        </p:nvSpPr>
        <p:spPr bwMode="auto">
          <a:xfrm>
            <a:off x="8770938" y="5305425"/>
            <a:ext cx="133350" cy="134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91" name="Oval 24"/>
          <p:cNvSpPr>
            <a:spLocks noChangeArrowheads="1"/>
          </p:cNvSpPr>
          <p:nvPr/>
        </p:nvSpPr>
        <p:spPr bwMode="auto">
          <a:xfrm>
            <a:off x="3092450" y="2967039"/>
            <a:ext cx="133350" cy="1349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92" name="Oval 25"/>
          <p:cNvSpPr>
            <a:spLocks noChangeArrowheads="1"/>
          </p:cNvSpPr>
          <p:nvPr/>
        </p:nvSpPr>
        <p:spPr bwMode="auto">
          <a:xfrm>
            <a:off x="3559175" y="2967039"/>
            <a:ext cx="133350" cy="1349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93" name="Oval 26"/>
          <p:cNvSpPr>
            <a:spLocks noChangeArrowheads="1"/>
          </p:cNvSpPr>
          <p:nvPr/>
        </p:nvSpPr>
        <p:spPr bwMode="auto">
          <a:xfrm>
            <a:off x="3092450" y="270033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94" name="Oval 27"/>
          <p:cNvSpPr>
            <a:spLocks noChangeArrowheads="1"/>
          </p:cNvSpPr>
          <p:nvPr/>
        </p:nvSpPr>
        <p:spPr bwMode="auto">
          <a:xfrm>
            <a:off x="3492500" y="270033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95" name="Oval 28"/>
          <p:cNvSpPr>
            <a:spLocks noChangeArrowheads="1"/>
          </p:cNvSpPr>
          <p:nvPr/>
        </p:nvSpPr>
        <p:spPr bwMode="auto">
          <a:xfrm>
            <a:off x="3425825" y="2900364"/>
            <a:ext cx="133350" cy="1349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96" name="Oval 29"/>
          <p:cNvSpPr>
            <a:spLocks noChangeArrowheads="1"/>
          </p:cNvSpPr>
          <p:nvPr/>
        </p:nvSpPr>
        <p:spPr bwMode="auto">
          <a:xfrm rot="-1360686">
            <a:off x="3635375" y="3217863"/>
            <a:ext cx="134938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97" name="Oval 30"/>
          <p:cNvSpPr>
            <a:spLocks noChangeArrowheads="1"/>
          </p:cNvSpPr>
          <p:nvPr/>
        </p:nvSpPr>
        <p:spPr bwMode="auto">
          <a:xfrm rot="-1360686">
            <a:off x="3563938" y="3394075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98" name="Oval 31"/>
          <p:cNvSpPr>
            <a:spLocks noChangeArrowheads="1"/>
          </p:cNvSpPr>
          <p:nvPr/>
        </p:nvSpPr>
        <p:spPr bwMode="auto">
          <a:xfrm rot="-1360686">
            <a:off x="3228975" y="3460750"/>
            <a:ext cx="134938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99" name="Oval 32"/>
          <p:cNvSpPr>
            <a:spLocks noChangeArrowheads="1"/>
          </p:cNvSpPr>
          <p:nvPr/>
        </p:nvSpPr>
        <p:spPr bwMode="auto">
          <a:xfrm rot="-1360686">
            <a:off x="3424238" y="323373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00" name="Oval 33"/>
          <p:cNvSpPr>
            <a:spLocks noChangeArrowheads="1"/>
          </p:cNvSpPr>
          <p:nvPr/>
        </p:nvSpPr>
        <p:spPr bwMode="auto">
          <a:xfrm rot="-1360686">
            <a:off x="2895600" y="3527425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01" name="Oval 34"/>
          <p:cNvSpPr>
            <a:spLocks noChangeArrowheads="1"/>
          </p:cNvSpPr>
          <p:nvPr/>
        </p:nvSpPr>
        <p:spPr bwMode="auto">
          <a:xfrm rot="-1360686">
            <a:off x="3048000" y="2374900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02" name="Oval 35"/>
          <p:cNvSpPr>
            <a:spLocks noChangeArrowheads="1"/>
          </p:cNvSpPr>
          <p:nvPr/>
        </p:nvSpPr>
        <p:spPr bwMode="auto">
          <a:xfrm rot="-1360686">
            <a:off x="2968625" y="3352800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03" name="Oval 36"/>
          <p:cNvSpPr>
            <a:spLocks noChangeArrowheads="1"/>
          </p:cNvSpPr>
          <p:nvPr/>
        </p:nvSpPr>
        <p:spPr bwMode="auto">
          <a:xfrm rot="-1360686">
            <a:off x="3733800" y="2527300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04" name="Oval 37"/>
          <p:cNvSpPr>
            <a:spLocks noChangeArrowheads="1"/>
          </p:cNvSpPr>
          <p:nvPr/>
        </p:nvSpPr>
        <p:spPr bwMode="auto">
          <a:xfrm rot="-1360686">
            <a:off x="3127375" y="321468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05" name="Oval 38"/>
          <p:cNvSpPr>
            <a:spLocks noChangeArrowheads="1"/>
          </p:cNvSpPr>
          <p:nvPr/>
        </p:nvSpPr>
        <p:spPr bwMode="auto">
          <a:xfrm rot="-1360686">
            <a:off x="3405188" y="3532189"/>
            <a:ext cx="133350" cy="1349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06" name="Oval 39"/>
          <p:cNvSpPr>
            <a:spLocks noChangeArrowheads="1"/>
          </p:cNvSpPr>
          <p:nvPr/>
        </p:nvSpPr>
        <p:spPr bwMode="auto">
          <a:xfrm rot="-1360686">
            <a:off x="3070225" y="3600450"/>
            <a:ext cx="134938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07" name="Oval 42"/>
          <p:cNvSpPr>
            <a:spLocks noChangeArrowheads="1"/>
          </p:cNvSpPr>
          <p:nvPr/>
        </p:nvSpPr>
        <p:spPr bwMode="auto">
          <a:xfrm rot="4039314">
            <a:off x="3708400" y="4648200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08" name="Oval 43"/>
          <p:cNvSpPr>
            <a:spLocks noChangeArrowheads="1"/>
          </p:cNvSpPr>
          <p:nvPr/>
        </p:nvSpPr>
        <p:spPr bwMode="auto">
          <a:xfrm rot="4039314">
            <a:off x="3533775" y="4575175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09" name="Oval 44"/>
          <p:cNvSpPr>
            <a:spLocks noChangeArrowheads="1"/>
          </p:cNvSpPr>
          <p:nvPr/>
        </p:nvSpPr>
        <p:spPr bwMode="auto">
          <a:xfrm rot="4039314">
            <a:off x="3466307" y="4241007"/>
            <a:ext cx="133350" cy="1349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10" name="Oval 45"/>
          <p:cNvSpPr>
            <a:spLocks noChangeArrowheads="1"/>
          </p:cNvSpPr>
          <p:nvPr/>
        </p:nvSpPr>
        <p:spPr bwMode="auto">
          <a:xfrm rot="4039314">
            <a:off x="3692525" y="4435475"/>
            <a:ext cx="134938" cy="134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11" name="Oval 46"/>
          <p:cNvSpPr>
            <a:spLocks noChangeArrowheads="1"/>
          </p:cNvSpPr>
          <p:nvPr/>
        </p:nvSpPr>
        <p:spPr bwMode="auto">
          <a:xfrm rot="4039314">
            <a:off x="3048794" y="4279106"/>
            <a:ext cx="133350" cy="1349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12" name="Oval 47"/>
          <p:cNvSpPr>
            <a:spLocks noChangeArrowheads="1"/>
          </p:cNvSpPr>
          <p:nvPr/>
        </p:nvSpPr>
        <p:spPr bwMode="auto">
          <a:xfrm rot="4039314">
            <a:off x="3194050" y="4283075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13" name="Oval 48"/>
          <p:cNvSpPr>
            <a:spLocks noChangeArrowheads="1"/>
          </p:cNvSpPr>
          <p:nvPr/>
        </p:nvSpPr>
        <p:spPr bwMode="auto">
          <a:xfrm rot="4039314">
            <a:off x="3429000" y="5422900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14" name="Oval 49"/>
          <p:cNvSpPr>
            <a:spLocks noChangeArrowheads="1"/>
          </p:cNvSpPr>
          <p:nvPr/>
        </p:nvSpPr>
        <p:spPr bwMode="auto">
          <a:xfrm rot="4039314">
            <a:off x="3178175" y="4073525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15" name="Oval 50"/>
          <p:cNvSpPr>
            <a:spLocks noChangeArrowheads="1"/>
          </p:cNvSpPr>
          <p:nvPr/>
        </p:nvSpPr>
        <p:spPr bwMode="auto">
          <a:xfrm rot="4039314">
            <a:off x="3713163" y="413861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16" name="Oval 51"/>
          <p:cNvSpPr>
            <a:spLocks noChangeArrowheads="1"/>
          </p:cNvSpPr>
          <p:nvPr/>
        </p:nvSpPr>
        <p:spPr bwMode="auto">
          <a:xfrm rot="4039314">
            <a:off x="3394075" y="4416425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17" name="Oval 52"/>
          <p:cNvSpPr>
            <a:spLocks noChangeArrowheads="1"/>
          </p:cNvSpPr>
          <p:nvPr/>
        </p:nvSpPr>
        <p:spPr bwMode="auto">
          <a:xfrm rot="4039314">
            <a:off x="3327400" y="4083050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18" name="Oval 54"/>
          <p:cNvSpPr>
            <a:spLocks noChangeArrowheads="1"/>
          </p:cNvSpPr>
          <p:nvPr/>
        </p:nvSpPr>
        <p:spPr bwMode="auto">
          <a:xfrm rot="2132021">
            <a:off x="3724275" y="5149850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19" name="Oval 55"/>
          <p:cNvSpPr>
            <a:spLocks noChangeArrowheads="1"/>
          </p:cNvSpPr>
          <p:nvPr/>
        </p:nvSpPr>
        <p:spPr bwMode="auto">
          <a:xfrm rot="2132021">
            <a:off x="3536950" y="5180014"/>
            <a:ext cx="133350" cy="1349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20" name="Oval 56"/>
          <p:cNvSpPr>
            <a:spLocks noChangeArrowheads="1"/>
          </p:cNvSpPr>
          <p:nvPr/>
        </p:nvSpPr>
        <p:spPr bwMode="auto">
          <a:xfrm rot="2132021">
            <a:off x="3303588" y="4932364"/>
            <a:ext cx="133350" cy="1349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21" name="Oval 57"/>
          <p:cNvSpPr>
            <a:spLocks noChangeArrowheads="1"/>
          </p:cNvSpPr>
          <p:nvPr/>
        </p:nvSpPr>
        <p:spPr bwMode="auto">
          <a:xfrm rot="2132021">
            <a:off x="3598863" y="4978400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22" name="Oval 58"/>
          <p:cNvSpPr>
            <a:spLocks noChangeArrowheads="1"/>
          </p:cNvSpPr>
          <p:nvPr/>
        </p:nvSpPr>
        <p:spPr bwMode="auto">
          <a:xfrm rot="2132021">
            <a:off x="3070225" y="4683125"/>
            <a:ext cx="134938" cy="134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23" name="Oval 59"/>
          <p:cNvSpPr>
            <a:spLocks noChangeArrowheads="1"/>
          </p:cNvSpPr>
          <p:nvPr/>
        </p:nvSpPr>
        <p:spPr bwMode="auto">
          <a:xfrm rot="2132021">
            <a:off x="3094039" y="5111750"/>
            <a:ext cx="134937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24" name="Oval 60"/>
          <p:cNvSpPr>
            <a:spLocks noChangeArrowheads="1"/>
          </p:cNvSpPr>
          <p:nvPr/>
        </p:nvSpPr>
        <p:spPr bwMode="auto">
          <a:xfrm rot="2132021">
            <a:off x="3257550" y="465296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25" name="Oval 61"/>
          <p:cNvSpPr>
            <a:spLocks noChangeArrowheads="1"/>
          </p:cNvSpPr>
          <p:nvPr/>
        </p:nvSpPr>
        <p:spPr bwMode="auto">
          <a:xfrm rot="2132021">
            <a:off x="2970214" y="4940300"/>
            <a:ext cx="134937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26" name="Oval 62"/>
          <p:cNvSpPr>
            <a:spLocks noChangeArrowheads="1"/>
          </p:cNvSpPr>
          <p:nvPr/>
        </p:nvSpPr>
        <p:spPr bwMode="auto">
          <a:xfrm rot="2132021">
            <a:off x="3459163" y="4714875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27" name="Oval 63"/>
          <p:cNvSpPr>
            <a:spLocks noChangeArrowheads="1"/>
          </p:cNvSpPr>
          <p:nvPr/>
        </p:nvSpPr>
        <p:spPr bwMode="auto">
          <a:xfrm rot="2132021">
            <a:off x="3335338" y="511968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28" name="Oval 64"/>
          <p:cNvSpPr>
            <a:spLocks noChangeArrowheads="1"/>
          </p:cNvSpPr>
          <p:nvPr/>
        </p:nvSpPr>
        <p:spPr bwMode="auto">
          <a:xfrm rot="2132021">
            <a:off x="3101975" y="4870450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29" name="Oval 65"/>
          <p:cNvSpPr>
            <a:spLocks noChangeArrowheads="1"/>
          </p:cNvSpPr>
          <p:nvPr/>
        </p:nvSpPr>
        <p:spPr bwMode="auto">
          <a:xfrm>
            <a:off x="7620000" y="2068513"/>
            <a:ext cx="133350" cy="13335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30" name="Oval 66"/>
          <p:cNvSpPr>
            <a:spLocks noChangeArrowheads="1"/>
          </p:cNvSpPr>
          <p:nvPr/>
        </p:nvSpPr>
        <p:spPr bwMode="auto">
          <a:xfrm>
            <a:off x="7100888" y="2165350"/>
            <a:ext cx="133350" cy="1349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31" name="Oval 67"/>
          <p:cNvSpPr>
            <a:spLocks noChangeArrowheads="1"/>
          </p:cNvSpPr>
          <p:nvPr/>
        </p:nvSpPr>
        <p:spPr bwMode="auto">
          <a:xfrm>
            <a:off x="6365875" y="2433638"/>
            <a:ext cx="133350" cy="1333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32" name="Oval 68"/>
          <p:cNvSpPr>
            <a:spLocks noChangeArrowheads="1"/>
          </p:cNvSpPr>
          <p:nvPr/>
        </p:nvSpPr>
        <p:spPr bwMode="auto">
          <a:xfrm>
            <a:off x="5162550" y="2967039"/>
            <a:ext cx="133350" cy="1349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33" name="Oval 69"/>
          <p:cNvSpPr>
            <a:spLocks noChangeArrowheads="1"/>
          </p:cNvSpPr>
          <p:nvPr/>
        </p:nvSpPr>
        <p:spPr bwMode="auto">
          <a:xfrm>
            <a:off x="6565900" y="3368675"/>
            <a:ext cx="133350" cy="13335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34" name="Oval 70"/>
          <p:cNvSpPr>
            <a:spLocks noChangeArrowheads="1"/>
          </p:cNvSpPr>
          <p:nvPr/>
        </p:nvSpPr>
        <p:spPr bwMode="auto">
          <a:xfrm>
            <a:off x="6164264" y="3101975"/>
            <a:ext cx="134937" cy="1333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35" name="Oval 71"/>
          <p:cNvSpPr>
            <a:spLocks noChangeArrowheads="1"/>
          </p:cNvSpPr>
          <p:nvPr/>
        </p:nvSpPr>
        <p:spPr bwMode="auto">
          <a:xfrm>
            <a:off x="6899275" y="2700338"/>
            <a:ext cx="133350" cy="13335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36" name="Line 72"/>
          <p:cNvSpPr>
            <a:spLocks noChangeShapeType="1"/>
          </p:cNvSpPr>
          <p:nvPr/>
        </p:nvSpPr>
        <p:spPr bwMode="auto">
          <a:xfrm flipV="1">
            <a:off x="5429250" y="2566988"/>
            <a:ext cx="869950" cy="4000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337" name="Line 73"/>
          <p:cNvSpPr>
            <a:spLocks noChangeShapeType="1"/>
          </p:cNvSpPr>
          <p:nvPr/>
        </p:nvSpPr>
        <p:spPr bwMode="auto">
          <a:xfrm flipV="1">
            <a:off x="6565901" y="2300288"/>
            <a:ext cx="466725" cy="1333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338" name="Line 74"/>
          <p:cNvSpPr>
            <a:spLocks noChangeShapeType="1"/>
          </p:cNvSpPr>
          <p:nvPr/>
        </p:nvSpPr>
        <p:spPr bwMode="auto">
          <a:xfrm flipV="1">
            <a:off x="6299201" y="2349501"/>
            <a:ext cx="804863" cy="7524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339" name="Line 75"/>
          <p:cNvSpPr>
            <a:spLocks noChangeShapeType="1"/>
          </p:cNvSpPr>
          <p:nvPr/>
        </p:nvSpPr>
        <p:spPr bwMode="auto">
          <a:xfrm flipV="1">
            <a:off x="6699251" y="2900364"/>
            <a:ext cx="200025" cy="40163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340" name="Line 76"/>
          <p:cNvSpPr>
            <a:spLocks noChangeShapeType="1"/>
          </p:cNvSpPr>
          <p:nvPr/>
        </p:nvSpPr>
        <p:spPr bwMode="auto">
          <a:xfrm flipV="1">
            <a:off x="7100888" y="2298701"/>
            <a:ext cx="519112" cy="3349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341" name="Line 77"/>
          <p:cNvSpPr>
            <a:spLocks noChangeShapeType="1"/>
          </p:cNvSpPr>
          <p:nvPr/>
        </p:nvSpPr>
        <p:spPr bwMode="auto">
          <a:xfrm flipV="1">
            <a:off x="7319964" y="2165350"/>
            <a:ext cx="300037" cy="396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342" name="Oval 78"/>
          <p:cNvSpPr>
            <a:spLocks noChangeArrowheads="1"/>
          </p:cNvSpPr>
          <p:nvPr/>
        </p:nvSpPr>
        <p:spPr bwMode="auto">
          <a:xfrm>
            <a:off x="7834314" y="4037013"/>
            <a:ext cx="134937" cy="1333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43" name="Oval 79"/>
          <p:cNvSpPr>
            <a:spLocks noChangeArrowheads="1"/>
          </p:cNvSpPr>
          <p:nvPr/>
        </p:nvSpPr>
        <p:spPr bwMode="auto">
          <a:xfrm>
            <a:off x="6432550" y="4037013"/>
            <a:ext cx="133350" cy="1333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44" name="Oval 80"/>
          <p:cNvSpPr>
            <a:spLocks noChangeArrowheads="1"/>
          </p:cNvSpPr>
          <p:nvPr/>
        </p:nvSpPr>
        <p:spPr bwMode="auto">
          <a:xfrm>
            <a:off x="7167563" y="3903663"/>
            <a:ext cx="133350" cy="1333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45" name="Oval 81"/>
          <p:cNvSpPr>
            <a:spLocks noChangeArrowheads="1"/>
          </p:cNvSpPr>
          <p:nvPr/>
        </p:nvSpPr>
        <p:spPr bwMode="auto">
          <a:xfrm>
            <a:off x="5564188" y="4170363"/>
            <a:ext cx="133350" cy="1333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46" name="Oval 82"/>
          <p:cNvSpPr>
            <a:spLocks noChangeArrowheads="1"/>
          </p:cNvSpPr>
          <p:nvPr/>
        </p:nvSpPr>
        <p:spPr bwMode="auto">
          <a:xfrm>
            <a:off x="6632575" y="3836988"/>
            <a:ext cx="133350" cy="1333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47" name="Oval 83"/>
          <p:cNvSpPr>
            <a:spLocks noChangeArrowheads="1"/>
          </p:cNvSpPr>
          <p:nvPr/>
        </p:nvSpPr>
        <p:spPr bwMode="auto">
          <a:xfrm>
            <a:off x="6019800" y="3768725"/>
            <a:ext cx="133350" cy="134938"/>
          </a:xfrm>
          <a:prstGeom prst="ellipse">
            <a:avLst/>
          </a:prstGeom>
          <a:solidFill>
            <a:srgbClr val="BCD3F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48" name="Oval 84"/>
          <p:cNvSpPr>
            <a:spLocks noChangeArrowheads="1"/>
          </p:cNvSpPr>
          <p:nvPr/>
        </p:nvSpPr>
        <p:spPr bwMode="auto">
          <a:xfrm>
            <a:off x="7032625" y="3768725"/>
            <a:ext cx="134938" cy="134938"/>
          </a:xfrm>
          <a:prstGeom prst="ellipse">
            <a:avLst/>
          </a:prstGeom>
          <a:solidFill>
            <a:srgbClr val="BCD3F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49" name="Oval 85"/>
          <p:cNvSpPr>
            <a:spLocks noChangeArrowheads="1"/>
          </p:cNvSpPr>
          <p:nvPr/>
        </p:nvSpPr>
        <p:spPr bwMode="auto">
          <a:xfrm>
            <a:off x="9104313" y="3903663"/>
            <a:ext cx="133350" cy="133350"/>
          </a:xfrm>
          <a:prstGeom prst="ellipse">
            <a:avLst/>
          </a:prstGeom>
          <a:solidFill>
            <a:srgbClr val="BCD3F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50" name="Oval 86"/>
          <p:cNvSpPr>
            <a:spLocks noChangeArrowheads="1"/>
          </p:cNvSpPr>
          <p:nvPr/>
        </p:nvSpPr>
        <p:spPr bwMode="auto">
          <a:xfrm>
            <a:off x="2971800" y="4051300"/>
            <a:ext cx="133350" cy="133350"/>
          </a:xfrm>
          <a:prstGeom prst="ellipse">
            <a:avLst/>
          </a:prstGeom>
          <a:solidFill>
            <a:srgbClr val="BCD3F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51" name="Oval 87"/>
          <p:cNvSpPr>
            <a:spLocks noChangeArrowheads="1"/>
          </p:cNvSpPr>
          <p:nvPr/>
        </p:nvSpPr>
        <p:spPr bwMode="auto">
          <a:xfrm>
            <a:off x="6832600" y="3903663"/>
            <a:ext cx="133350" cy="133350"/>
          </a:xfrm>
          <a:prstGeom prst="ellipse">
            <a:avLst/>
          </a:prstGeom>
          <a:solidFill>
            <a:srgbClr val="BCD3F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52" name="Oval 88"/>
          <p:cNvSpPr>
            <a:spLocks noChangeArrowheads="1"/>
          </p:cNvSpPr>
          <p:nvPr/>
        </p:nvSpPr>
        <p:spPr bwMode="auto">
          <a:xfrm>
            <a:off x="4294188" y="3768725"/>
            <a:ext cx="133350" cy="134938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53" name="Oval 89"/>
          <p:cNvSpPr>
            <a:spLocks noChangeArrowheads="1"/>
          </p:cNvSpPr>
          <p:nvPr/>
        </p:nvSpPr>
        <p:spPr bwMode="auto">
          <a:xfrm>
            <a:off x="7567613" y="3836988"/>
            <a:ext cx="133350" cy="13335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54" name="Oval 90"/>
          <p:cNvSpPr>
            <a:spLocks noChangeArrowheads="1"/>
          </p:cNvSpPr>
          <p:nvPr/>
        </p:nvSpPr>
        <p:spPr bwMode="auto">
          <a:xfrm>
            <a:off x="6765925" y="3702050"/>
            <a:ext cx="133350" cy="134938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55" name="Oval 91"/>
          <p:cNvSpPr>
            <a:spLocks noChangeArrowheads="1"/>
          </p:cNvSpPr>
          <p:nvPr/>
        </p:nvSpPr>
        <p:spPr bwMode="auto">
          <a:xfrm>
            <a:off x="8102600" y="3635375"/>
            <a:ext cx="133350" cy="13335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56" name="Oval 92"/>
          <p:cNvSpPr>
            <a:spLocks noChangeArrowheads="1"/>
          </p:cNvSpPr>
          <p:nvPr/>
        </p:nvSpPr>
        <p:spPr bwMode="auto">
          <a:xfrm>
            <a:off x="6299200" y="3635375"/>
            <a:ext cx="133350" cy="13335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57" name="Oval 93"/>
          <p:cNvSpPr>
            <a:spLocks noChangeArrowheads="1"/>
          </p:cNvSpPr>
          <p:nvPr/>
        </p:nvSpPr>
        <p:spPr bwMode="auto">
          <a:xfrm>
            <a:off x="7767639" y="3702050"/>
            <a:ext cx="134937" cy="134938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58" name="Oval 94"/>
          <p:cNvSpPr>
            <a:spLocks noChangeArrowheads="1"/>
          </p:cNvSpPr>
          <p:nvPr/>
        </p:nvSpPr>
        <p:spPr bwMode="auto">
          <a:xfrm>
            <a:off x="5029200" y="3768725"/>
            <a:ext cx="133350" cy="134938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59" name="Oval 95"/>
          <p:cNvSpPr>
            <a:spLocks noChangeArrowheads="1"/>
          </p:cNvSpPr>
          <p:nvPr/>
        </p:nvSpPr>
        <p:spPr bwMode="auto">
          <a:xfrm>
            <a:off x="4762500" y="4503739"/>
            <a:ext cx="133350" cy="134937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60" name="Oval 96"/>
          <p:cNvSpPr>
            <a:spLocks noChangeArrowheads="1"/>
          </p:cNvSpPr>
          <p:nvPr/>
        </p:nvSpPr>
        <p:spPr bwMode="auto">
          <a:xfrm>
            <a:off x="6164264" y="3970338"/>
            <a:ext cx="134937" cy="13335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61" name="Oval 97"/>
          <p:cNvSpPr>
            <a:spLocks noChangeArrowheads="1"/>
          </p:cNvSpPr>
          <p:nvPr/>
        </p:nvSpPr>
        <p:spPr bwMode="auto">
          <a:xfrm>
            <a:off x="5229225" y="3502025"/>
            <a:ext cx="133350" cy="1333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62" name="Oval 98"/>
          <p:cNvSpPr>
            <a:spLocks noChangeArrowheads="1"/>
          </p:cNvSpPr>
          <p:nvPr/>
        </p:nvSpPr>
        <p:spPr bwMode="auto">
          <a:xfrm>
            <a:off x="4360863" y="3168650"/>
            <a:ext cx="133350" cy="1333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63" name="Oval 99"/>
          <p:cNvSpPr>
            <a:spLocks noChangeArrowheads="1"/>
          </p:cNvSpPr>
          <p:nvPr/>
        </p:nvSpPr>
        <p:spPr bwMode="auto">
          <a:xfrm>
            <a:off x="5830888" y="3635375"/>
            <a:ext cx="133350" cy="1333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64" name="Oval 100"/>
          <p:cNvSpPr>
            <a:spLocks noChangeArrowheads="1"/>
          </p:cNvSpPr>
          <p:nvPr/>
        </p:nvSpPr>
        <p:spPr bwMode="auto">
          <a:xfrm>
            <a:off x="4695825" y="4170363"/>
            <a:ext cx="133350" cy="133350"/>
          </a:xfrm>
          <a:prstGeom prst="ellipse">
            <a:avLst/>
          </a:prstGeom>
          <a:solidFill>
            <a:srgbClr val="BCD3F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65" name="Oval 101"/>
          <p:cNvSpPr>
            <a:spLocks noChangeArrowheads="1"/>
          </p:cNvSpPr>
          <p:nvPr/>
        </p:nvSpPr>
        <p:spPr bwMode="auto">
          <a:xfrm>
            <a:off x="5162550" y="4237038"/>
            <a:ext cx="133350" cy="133350"/>
          </a:xfrm>
          <a:prstGeom prst="ellipse">
            <a:avLst/>
          </a:prstGeom>
          <a:solidFill>
            <a:srgbClr val="BCD3F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66" name="Oval 102"/>
          <p:cNvSpPr>
            <a:spLocks noChangeArrowheads="1"/>
          </p:cNvSpPr>
          <p:nvPr/>
        </p:nvSpPr>
        <p:spPr bwMode="auto">
          <a:xfrm>
            <a:off x="3492500" y="4905375"/>
            <a:ext cx="133350" cy="133350"/>
          </a:xfrm>
          <a:prstGeom prst="ellipse">
            <a:avLst/>
          </a:prstGeom>
          <a:solidFill>
            <a:srgbClr val="BCD3F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67" name="Oval 115"/>
          <p:cNvSpPr>
            <a:spLocks noChangeArrowheads="1"/>
          </p:cNvSpPr>
          <p:nvPr/>
        </p:nvSpPr>
        <p:spPr bwMode="auto">
          <a:xfrm>
            <a:off x="3425825" y="236696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68" name="Oval 116"/>
          <p:cNvSpPr>
            <a:spLocks noChangeArrowheads="1"/>
          </p:cNvSpPr>
          <p:nvPr/>
        </p:nvSpPr>
        <p:spPr bwMode="auto">
          <a:xfrm>
            <a:off x="3559175" y="250031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69" name="Oval 117"/>
          <p:cNvSpPr>
            <a:spLocks noChangeArrowheads="1"/>
          </p:cNvSpPr>
          <p:nvPr/>
        </p:nvSpPr>
        <p:spPr bwMode="auto">
          <a:xfrm>
            <a:off x="9371014" y="5507038"/>
            <a:ext cx="134937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70" name="Oval 118"/>
          <p:cNvSpPr>
            <a:spLocks noChangeArrowheads="1"/>
          </p:cNvSpPr>
          <p:nvPr/>
        </p:nvSpPr>
        <p:spPr bwMode="auto">
          <a:xfrm>
            <a:off x="3359150" y="2566988"/>
            <a:ext cx="133350" cy="13335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71" name="Oval 119"/>
          <p:cNvSpPr>
            <a:spLocks noChangeArrowheads="1"/>
          </p:cNvSpPr>
          <p:nvPr/>
        </p:nvSpPr>
        <p:spPr bwMode="auto">
          <a:xfrm>
            <a:off x="3225800" y="283368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72" name="Oval 120"/>
          <p:cNvSpPr>
            <a:spLocks noChangeArrowheads="1"/>
          </p:cNvSpPr>
          <p:nvPr/>
        </p:nvSpPr>
        <p:spPr bwMode="auto">
          <a:xfrm>
            <a:off x="3625850" y="270033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73" name="Oval 121"/>
          <p:cNvSpPr>
            <a:spLocks noChangeArrowheads="1"/>
          </p:cNvSpPr>
          <p:nvPr/>
        </p:nvSpPr>
        <p:spPr bwMode="auto">
          <a:xfrm>
            <a:off x="8369300" y="550703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74" name="Oval 122"/>
          <p:cNvSpPr>
            <a:spLocks noChangeArrowheads="1"/>
          </p:cNvSpPr>
          <p:nvPr/>
        </p:nvSpPr>
        <p:spPr bwMode="auto">
          <a:xfrm>
            <a:off x="8435975" y="5305425"/>
            <a:ext cx="133350" cy="134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75" name="Oval 123"/>
          <p:cNvSpPr>
            <a:spLocks noChangeArrowheads="1"/>
          </p:cNvSpPr>
          <p:nvPr/>
        </p:nvSpPr>
        <p:spPr bwMode="auto">
          <a:xfrm>
            <a:off x="8569325" y="5507038"/>
            <a:ext cx="134938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76" name="Oval 124"/>
          <p:cNvSpPr>
            <a:spLocks noChangeArrowheads="1"/>
          </p:cNvSpPr>
          <p:nvPr/>
        </p:nvSpPr>
        <p:spPr bwMode="auto">
          <a:xfrm>
            <a:off x="8636000" y="5238750"/>
            <a:ext cx="134938" cy="13335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77" name="Oval 125"/>
          <p:cNvSpPr>
            <a:spLocks noChangeArrowheads="1"/>
          </p:cNvSpPr>
          <p:nvPr/>
        </p:nvSpPr>
        <p:spPr bwMode="auto">
          <a:xfrm>
            <a:off x="9304338" y="5238750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78" name="Oval 126"/>
          <p:cNvSpPr>
            <a:spLocks noChangeArrowheads="1"/>
          </p:cNvSpPr>
          <p:nvPr/>
        </p:nvSpPr>
        <p:spPr bwMode="auto">
          <a:xfrm>
            <a:off x="8904288" y="544036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79" name="Oval 127"/>
          <p:cNvSpPr>
            <a:spLocks noChangeArrowheads="1"/>
          </p:cNvSpPr>
          <p:nvPr/>
        </p:nvSpPr>
        <p:spPr bwMode="auto">
          <a:xfrm>
            <a:off x="8970963" y="5238750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80" name="Oval 128"/>
          <p:cNvSpPr>
            <a:spLocks noChangeArrowheads="1"/>
          </p:cNvSpPr>
          <p:nvPr/>
        </p:nvSpPr>
        <p:spPr bwMode="auto">
          <a:xfrm>
            <a:off x="9104313" y="544036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81" name="Oval 129"/>
          <p:cNvSpPr>
            <a:spLocks noChangeArrowheads="1"/>
          </p:cNvSpPr>
          <p:nvPr/>
        </p:nvSpPr>
        <p:spPr bwMode="auto">
          <a:xfrm rot="-502069">
            <a:off x="8229600" y="5445125"/>
            <a:ext cx="134938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82" name="Oval 130"/>
          <p:cNvSpPr>
            <a:spLocks noChangeArrowheads="1"/>
          </p:cNvSpPr>
          <p:nvPr/>
        </p:nvSpPr>
        <p:spPr bwMode="auto">
          <a:xfrm rot="-502069">
            <a:off x="8891588" y="5349875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83" name="Oval 131"/>
          <p:cNvSpPr>
            <a:spLocks noChangeArrowheads="1"/>
          </p:cNvSpPr>
          <p:nvPr/>
        </p:nvSpPr>
        <p:spPr bwMode="auto">
          <a:xfrm rot="-502069">
            <a:off x="8523289" y="5605463"/>
            <a:ext cx="134937" cy="13335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84" name="Oval 132"/>
          <p:cNvSpPr>
            <a:spLocks noChangeArrowheads="1"/>
          </p:cNvSpPr>
          <p:nvPr/>
        </p:nvSpPr>
        <p:spPr bwMode="auto">
          <a:xfrm rot="-502069">
            <a:off x="8561388" y="539591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85" name="Oval 133"/>
          <p:cNvSpPr>
            <a:spLocks noChangeArrowheads="1"/>
          </p:cNvSpPr>
          <p:nvPr/>
        </p:nvSpPr>
        <p:spPr bwMode="auto">
          <a:xfrm rot="-502069">
            <a:off x="8723313" y="5575300"/>
            <a:ext cx="133350" cy="134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86" name="Oval 134"/>
          <p:cNvSpPr>
            <a:spLocks noChangeArrowheads="1"/>
          </p:cNvSpPr>
          <p:nvPr/>
        </p:nvSpPr>
        <p:spPr bwMode="auto">
          <a:xfrm rot="-502069">
            <a:off x="8748714" y="5302250"/>
            <a:ext cx="134937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87" name="Oval 135"/>
          <p:cNvSpPr>
            <a:spLocks noChangeArrowheads="1"/>
          </p:cNvSpPr>
          <p:nvPr/>
        </p:nvSpPr>
        <p:spPr bwMode="auto">
          <a:xfrm rot="-502069">
            <a:off x="9042400" y="5462588"/>
            <a:ext cx="134938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88" name="Oval 136"/>
          <p:cNvSpPr>
            <a:spLocks noChangeArrowheads="1"/>
          </p:cNvSpPr>
          <p:nvPr/>
        </p:nvSpPr>
        <p:spPr bwMode="auto">
          <a:xfrm rot="-502069">
            <a:off x="9080500" y="525303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89" name="Oval 137"/>
          <p:cNvSpPr>
            <a:spLocks noChangeArrowheads="1"/>
          </p:cNvSpPr>
          <p:nvPr/>
        </p:nvSpPr>
        <p:spPr bwMode="auto">
          <a:xfrm rot="-502069">
            <a:off x="9242425" y="5432425"/>
            <a:ext cx="133350" cy="13335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90" name="Oval 139"/>
          <p:cNvSpPr>
            <a:spLocks noChangeArrowheads="1"/>
          </p:cNvSpPr>
          <p:nvPr/>
        </p:nvSpPr>
        <p:spPr bwMode="auto">
          <a:xfrm>
            <a:off x="8704263" y="5372100"/>
            <a:ext cx="133350" cy="134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91" name="Oval 140"/>
          <p:cNvSpPr>
            <a:spLocks noChangeArrowheads="1"/>
          </p:cNvSpPr>
          <p:nvPr/>
        </p:nvSpPr>
        <p:spPr bwMode="auto">
          <a:xfrm>
            <a:off x="9371014" y="5372100"/>
            <a:ext cx="134937" cy="134938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92" name="Oval 141"/>
          <p:cNvSpPr>
            <a:spLocks noChangeArrowheads="1"/>
          </p:cNvSpPr>
          <p:nvPr/>
        </p:nvSpPr>
        <p:spPr bwMode="auto">
          <a:xfrm>
            <a:off x="8970963" y="557371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93" name="Oval 142"/>
          <p:cNvSpPr>
            <a:spLocks noChangeArrowheads="1"/>
          </p:cNvSpPr>
          <p:nvPr/>
        </p:nvSpPr>
        <p:spPr bwMode="auto">
          <a:xfrm>
            <a:off x="9037638" y="5372100"/>
            <a:ext cx="133350" cy="134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94" name="Oval 143"/>
          <p:cNvSpPr>
            <a:spLocks noChangeArrowheads="1"/>
          </p:cNvSpPr>
          <p:nvPr/>
        </p:nvSpPr>
        <p:spPr bwMode="auto">
          <a:xfrm>
            <a:off x="9170988" y="557371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95" name="Oval 144"/>
          <p:cNvSpPr>
            <a:spLocks noChangeArrowheads="1"/>
          </p:cNvSpPr>
          <p:nvPr/>
        </p:nvSpPr>
        <p:spPr bwMode="auto">
          <a:xfrm>
            <a:off x="9237663" y="5305425"/>
            <a:ext cx="133350" cy="134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96" name="Oval 145"/>
          <p:cNvSpPr>
            <a:spLocks noChangeArrowheads="1"/>
          </p:cNvSpPr>
          <p:nvPr/>
        </p:nvSpPr>
        <p:spPr bwMode="auto">
          <a:xfrm>
            <a:off x="9505950" y="550703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97" name="Oval 146"/>
          <p:cNvSpPr>
            <a:spLocks noChangeArrowheads="1"/>
          </p:cNvSpPr>
          <p:nvPr/>
        </p:nvSpPr>
        <p:spPr bwMode="auto">
          <a:xfrm>
            <a:off x="9572625" y="5305425"/>
            <a:ext cx="133350" cy="134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98" name="Oval 147"/>
          <p:cNvSpPr>
            <a:spLocks noChangeArrowheads="1"/>
          </p:cNvSpPr>
          <p:nvPr/>
        </p:nvSpPr>
        <p:spPr bwMode="auto">
          <a:xfrm>
            <a:off x="9705975" y="550703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399" name="Oval 148"/>
          <p:cNvSpPr>
            <a:spLocks noChangeArrowheads="1"/>
          </p:cNvSpPr>
          <p:nvPr/>
        </p:nvSpPr>
        <p:spPr bwMode="auto">
          <a:xfrm>
            <a:off x="7902575" y="5372100"/>
            <a:ext cx="133350" cy="1349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00" name="Oval 149"/>
          <p:cNvSpPr>
            <a:spLocks noChangeArrowheads="1"/>
          </p:cNvSpPr>
          <p:nvPr/>
        </p:nvSpPr>
        <p:spPr bwMode="auto">
          <a:xfrm>
            <a:off x="8569325" y="5372100"/>
            <a:ext cx="134938" cy="134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01" name="Oval 150"/>
          <p:cNvSpPr>
            <a:spLocks noChangeArrowheads="1"/>
          </p:cNvSpPr>
          <p:nvPr/>
        </p:nvSpPr>
        <p:spPr bwMode="auto">
          <a:xfrm>
            <a:off x="8169275" y="557371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02" name="Oval 151"/>
          <p:cNvSpPr>
            <a:spLocks noChangeArrowheads="1"/>
          </p:cNvSpPr>
          <p:nvPr/>
        </p:nvSpPr>
        <p:spPr bwMode="auto">
          <a:xfrm>
            <a:off x="8235950" y="5372100"/>
            <a:ext cx="133350" cy="1349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03" name="Oval 152"/>
          <p:cNvSpPr>
            <a:spLocks noChangeArrowheads="1"/>
          </p:cNvSpPr>
          <p:nvPr/>
        </p:nvSpPr>
        <p:spPr bwMode="auto">
          <a:xfrm>
            <a:off x="8369300" y="557371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04" name="Oval 153"/>
          <p:cNvSpPr>
            <a:spLocks noChangeArrowheads="1"/>
          </p:cNvSpPr>
          <p:nvPr/>
        </p:nvSpPr>
        <p:spPr bwMode="auto">
          <a:xfrm>
            <a:off x="8435975" y="5305425"/>
            <a:ext cx="133350" cy="134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05" name="Oval 154"/>
          <p:cNvSpPr>
            <a:spLocks noChangeArrowheads="1"/>
          </p:cNvSpPr>
          <p:nvPr/>
        </p:nvSpPr>
        <p:spPr bwMode="auto">
          <a:xfrm>
            <a:off x="8704263" y="550703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06" name="Oval 155"/>
          <p:cNvSpPr>
            <a:spLocks noChangeArrowheads="1"/>
          </p:cNvSpPr>
          <p:nvPr/>
        </p:nvSpPr>
        <p:spPr bwMode="auto">
          <a:xfrm>
            <a:off x="8770938" y="5305425"/>
            <a:ext cx="133350" cy="134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07" name="Oval 156"/>
          <p:cNvSpPr>
            <a:spLocks noChangeArrowheads="1"/>
          </p:cNvSpPr>
          <p:nvPr/>
        </p:nvSpPr>
        <p:spPr bwMode="auto">
          <a:xfrm>
            <a:off x="8904288" y="550703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08" name="Line 157"/>
          <p:cNvSpPr>
            <a:spLocks noChangeShapeType="1"/>
          </p:cNvSpPr>
          <p:nvPr/>
        </p:nvSpPr>
        <p:spPr bwMode="auto">
          <a:xfrm>
            <a:off x="4094163" y="2433638"/>
            <a:ext cx="0" cy="29384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409" name="Oval 158"/>
          <p:cNvSpPr>
            <a:spLocks noChangeArrowheads="1"/>
          </p:cNvSpPr>
          <p:nvPr/>
        </p:nvSpPr>
        <p:spPr bwMode="auto">
          <a:xfrm>
            <a:off x="3225800" y="5305425"/>
            <a:ext cx="133350" cy="134938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10" name="Oval 159"/>
          <p:cNvSpPr>
            <a:spLocks noChangeArrowheads="1"/>
          </p:cNvSpPr>
          <p:nvPr/>
        </p:nvSpPr>
        <p:spPr bwMode="auto">
          <a:xfrm>
            <a:off x="3559175" y="4370388"/>
            <a:ext cx="133350" cy="13335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11" name="Oval 160"/>
          <p:cNvSpPr>
            <a:spLocks noChangeArrowheads="1"/>
          </p:cNvSpPr>
          <p:nvPr/>
        </p:nvSpPr>
        <p:spPr bwMode="auto">
          <a:xfrm>
            <a:off x="3225800" y="2633663"/>
            <a:ext cx="133350" cy="13335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12" name="Oval 161"/>
          <p:cNvSpPr>
            <a:spLocks noChangeArrowheads="1"/>
          </p:cNvSpPr>
          <p:nvPr/>
        </p:nvSpPr>
        <p:spPr bwMode="auto">
          <a:xfrm>
            <a:off x="3025775" y="4503739"/>
            <a:ext cx="133350" cy="134937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13" name="Oval 162"/>
          <p:cNvSpPr>
            <a:spLocks noChangeArrowheads="1"/>
          </p:cNvSpPr>
          <p:nvPr/>
        </p:nvSpPr>
        <p:spPr bwMode="auto">
          <a:xfrm>
            <a:off x="3559175" y="3568700"/>
            <a:ext cx="133350" cy="1333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14" name="Oval 163"/>
          <p:cNvSpPr>
            <a:spLocks noChangeArrowheads="1"/>
          </p:cNvSpPr>
          <p:nvPr/>
        </p:nvSpPr>
        <p:spPr bwMode="auto">
          <a:xfrm>
            <a:off x="2957514" y="3101975"/>
            <a:ext cx="134937" cy="1333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15" name="Oval 164"/>
          <p:cNvSpPr>
            <a:spLocks noChangeArrowheads="1"/>
          </p:cNvSpPr>
          <p:nvPr/>
        </p:nvSpPr>
        <p:spPr bwMode="auto">
          <a:xfrm>
            <a:off x="3292475" y="3302000"/>
            <a:ext cx="133350" cy="1333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16" name="Oval 165"/>
          <p:cNvSpPr>
            <a:spLocks noChangeArrowheads="1"/>
          </p:cNvSpPr>
          <p:nvPr/>
        </p:nvSpPr>
        <p:spPr bwMode="auto">
          <a:xfrm>
            <a:off x="3625850" y="3768725"/>
            <a:ext cx="133350" cy="134938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17" name="Oval 166"/>
          <p:cNvSpPr>
            <a:spLocks noChangeArrowheads="1"/>
          </p:cNvSpPr>
          <p:nvPr/>
        </p:nvSpPr>
        <p:spPr bwMode="auto">
          <a:xfrm>
            <a:off x="5029200" y="397033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18" name="Oval 167"/>
          <p:cNvSpPr>
            <a:spLocks noChangeArrowheads="1"/>
          </p:cNvSpPr>
          <p:nvPr/>
        </p:nvSpPr>
        <p:spPr bwMode="auto">
          <a:xfrm>
            <a:off x="4494214" y="3836988"/>
            <a:ext cx="134937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19" name="Oval 168"/>
          <p:cNvSpPr>
            <a:spLocks noChangeArrowheads="1"/>
          </p:cNvSpPr>
          <p:nvPr/>
        </p:nvSpPr>
        <p:spPr bwMode="auto">
          <a:xfrm>
            <a:off x="4494214" y="3502025"/>
            <a:ext cx="134937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20" name="Oval 169"/>
          <p:cNvSpPr>
            <a:spLocks noChangeArrowheads="1"/>
          </p:cNvSpPr>
          <p:nvPr/>
        </p:nvSpPr>
        <p:spPr bwMode="auto">
          <a:xfrm>
            <a:off x="5630863" y="383698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21" name="Oval 170"/>
          <p:cNvSpPr>
            <a:spLocks noChangeArrowheads="1"/>
          </p:cNvSpPr>
          <p:nvPr/>
        </p:nvSpPr>
        <p:spPr bwMode="auto">
          <a:xfrm rot="-502069">
            <a:off x="4494214" y="3970338"/>
            <a:ext cx="134937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22" name="Oval 171"/>
          <p:cNvSpPr>
            <a:spLocks noChangeArrowheads="1"/>
          </p:cNvSpPr>
          <p:nvPr/>
        </p:nvSpPr>
        <p:spPr bwMode="auto">
          <a:xfrm rot="-502069">
            <a:off x="5897563" y="397033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23" name="Oval 172"/>
          <p:cNvSpPr>
            <a:spLocks noChangeArrowheads="1"/>
          </p:cNvSpPr>
          <p:nvPr/>
        </p:nvSpPr>
        <p:spPr bwMode="auto">
          <a:xfrm rot="-502069">
            <a:off x="6632575" y="397033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24" name="Oval 173"/>
          <p:cNvSpPr>
            <a:spLocks noChangeArrowheads="1"/>
          </p:cNvSpPr>
          <p:nvPr/>
        </p:nvSpPr>
        <p:spPr bwMode="auto">
          <a:xfrm>
            <a:off x="4294188" y="4370388"/>
            <a:ext cx="133350" cy="13335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25" name="Oval 174"/>
          <p:cNvSpPr>
            <a:spLocks noChangeArrowheads="1"/>
          </p:cNvSpPr>
          <p:nvPr/>
        </p:nvSpPr>
        <p:spPr bwMode="auto">
          <a:xfrm>
            <a:off x="6299200" y="3970338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26" name="Oval 175"/>
          <p:cNvSpPr>
            <a:spLocks noChangeArrowheads="1"/>
          </p:cNvSpPr>
          <p:nvPr/>
        </p:nvSpPr>
        <p:spPr bwMode="auto">
          <a:xfrm>
            <a:off x="4294188" y="4705350"/>
            <a:ext cx="133350" cy="1333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27" name="Oval 176"/>
          <p:cNvSpPr>
            <a:spLocks noChangeArrowheads="1"/>
          </p:cNvSpPr>
          <p:nvPr/>
        </p:nvSpPr>
        <p:spPr bwMode="auto">
          <a:xfrm>
            <a:off x="4560889" y="4570414"/>
            <a:ext cx="134937" cy="1349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28" name="Oval 177"/>
          <p:cNvSpPr>
            <a:spLocks noChangeArrowheads="1"/>
          </p:cNvSpPr>
          <p:nvPr/>
        </p:nvSpPr>
        <p:spPr bwMode="auto">
          <a:xfrm>
            <a:off x="4227513" y="3435350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29" name="Oval 178"/>
          <p:cNvSpPr>
            <a:spLocks noChangeArrowheads="1"/>
          </p:cNvSpPr>
          <p:nvPr/>
        </p:nvSpPr>
        <p:spPr bwMode="auto">
          <a:xfrm>
            <a:off x="4962525" y="3435350"/>
            <a:ext cx="133350" cy="1333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30" name="Oval 179"/>
          <p:cNvSpPr>
            <a:spLocks noChangeArrowheads="1"/>
          </p:cNvSpPr>
          <p:nvPr/>
        </p:nvSpPr>
        <p:spPr bwMode="auto">
          <a:xfrm>
            <a:off x="4160838" y="5038725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31" name="Oval 181"/>
          <p:cNvSpPr>
            <a:spLocks noChangeArrowheads="1"/>
          </p:cNvSpPr>
          <p:nvPr/>
        </p:nvSpPr>
        <p:spPr bwMode="auto">
          <a:xfrm>
            <a:off x="4160838" y="390366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32" name="Oval 182"/>
          <p:cNvSpPr>
            <a:spLocks noChangeArrowheads="1"/>
          </p:cNvSpPr>
          <p:nvPr/>
        </p:nvSpPr>
        <p:spPr bwMode="auto">
          <a:xfrm>
            <a:off x="5564188" y="3568700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33" name="Oval 184"/>
          <p:cNvSpPr>
            <a:spLocks noChangeArrowheads="1"/>
          </p:cNvSpPr>
          <p:nvPr/>
        </p:nvSpPr>
        <p:spPr bwMode="auto">
          <a:xfrm rot="-502069">
            <a:off x="4962525" y="443706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34" name="Oval 185"/>
          <p:cNvSpPr>
            <a:spLocks noChangeArrowheads="1"/>
          </p:cNvSpPr>
          <p:nvPr/>
        </p:nvSpPr>
        <p:spPr bwMode="auto">
          <a:xfrm rot="-502069">
            <a:off x="4560889" y="3101975"/>
            <a:ext cx="134937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35" name="Oval 186"/>
          <p:cNvSpPr>
            <a:spLocks noChangeArrowheads="1"/>
          </p:cNvSpPr>
          <p:nvPr/>
        </p:nvSpPr>
        <p:spPr bwMode="auto">
          <a:xfrm>
            <a:off x="4094163" y="263366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36" name="Oval 187"/>
          <p:cNvSpPr>
            <a:spLocks noChangeArrowheads="1"/>
          </p:cNvSpPr>
          <p:nvPr/>
        </p:nvSpPr>
        <p:spPr bwMode="auto">
          <a:xfrm>
            <a:off x="4160838" y="4570414"/>
            <a:ext cx="133350" cy="1349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37" name="Oval 191"/>
          <p:cNvSpPr>
            <a:spLocks noChangeArrowheads="1"/>
          </p:cNvSpPr>
          <p:nvPr/>
        </p:nvSpPr>
        <p:spPr bwMode="auto">
          <a:xfrm>
            <a:off x="4294188" y="4037013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38" name="Oval 192"/>
          <p:cNvSpPr>
            <a:spLocks noChangeArrowheads="1"/>
          </p:cNvSpPr>
          <p:nvPr/>
        </p:nvSpPr>
        <p:spPr bwMode="auto">
          <a:xfrm>
            <a:off x="5229225" y="4638675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39" name="Oval 193"/>
          <p:cNvSpPr>
            <a:spLocks noChangeArrowheads="1"/>
          </p:cNvSpPr>
          <p:nvPr/>
        </p:nvSpPr>
        <p:spPr bwMode="auto">
          <a:xfrm>
            <a:off x="5964238" y="4503739"/>
            <a:ext cx="133350" cy="1349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40" name="Oval 194"/>
          <p:cNvSpPr>
            <a:spLocks noChangeArrowheads="1"/>
          </p:cNvSpPr>
          <p:nvPr/>
        </p:nvSpPr>
        <p:spPr bwMode="auto">
          <a:xfrm>
            <a:off x="5497513" y="5105400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41" name="Oval 195"/>
          <p:cNvSpPr>
            <a:spLocks noChangeArrowheads="1"/>
          </p:cNvSpPr>
          <p:nvPr/>
        </p:nvSpPr>
        <p:spPr bwMode="auto">
          <a:xfrm>
            <a:off x="6565900" y="4638675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42" name="Oval 196"/>
          <p:cNvSpPr>
            <a:spLocks noChangeArrowheads="1"/>
          </p:cNvSpPr>
          <p:nvPr/>
        </p:nvSpPr>
        <p:spPr bwMode="auto">
          <a:xfrm>
            <a:off x="7367588" y="4705350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43" name="Oval 197"/>
          <p:cNvSpPr>
            <a:spLocks noChangeArrowheads="1"/>
          </p:cNvSpPr>
          <p:nvPr/>
        </p:nvSpPr>
        <p:spPr bwMode="auto">
          <a:xfrm>
            <a:off x="4629150" y="5038725"/>
            <a:ext cx="133350" cy="1333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44" name="Line 198"/>
          <p:cNvSpPr>
            <a:spLocks noChangeShapeType="1"/>
          </p:cNvSpPr>
          <p:nvPr/>
        </p:nvSpPr>
        <p:spPr bwMode="auto">
          <a:xfrm>
            <a:off x="6765926" y="4170363"/>
            <a:ext cx="601663" cy="46831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445" name="Line 199"/>
          <p:cNvSpPr>
            <a:spLocks noChangeShapeType="1"/>
          </p:cNvSpPr>
          <p:nvPr/>
        </p:nvSpPr>
        <p:spPr bwMode="auto">
          <a:xfrm>
            <a:off x="6299200" y="4303713"/>
            <a:ext cx="266700" cy="2667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446" name="Line 200"/>
          <p:cNvSpPr>
            <a:spLocks noChangeShapeType="1"/>
          </p:cNvSpPr>
          <p:nvPr/>
        </p:nvSpPr>
        <p:spPr bwMode="auto">
          <a:xfrm>
            <a:off x="5697539" y="4437064"/>
            <a:ext cx="200025" cy="666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447" name="Line 201"/>
          <p:cNvSpPr>
            <a:spLocks noChangeShapeType="1"/>
          </p:cNvSpPr>
          <p:nvPr/>
        </p:nvSpPr>
        <p:spPr bwMode="auto">
          <a:xfrm>
            <a:off x="6765926" y="4705351"/>
            <a:ext cx="468313" cy="666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448" name="Line 202"/>
          <p:cNvSpPr>
            <a:spLocks noChangeShapeType="1"/>
          </p:cNvSpPr>
          <p:nvPr/>
        </p:nvSpPr>
        <p:spPr bwMode="auto">
          <a:xfrm>
            <a:off x="7567613" y="4772026"/>
            <a:ext cx="334962" cy="666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449" name="Line 203"/>
          <p:cNvSpPr>
            <a:spLocks noChangeShapeType="1"/>
          </p:cNvSpPr>
          <p:nvPr/>
        </p:nvSpPr>
        <p:spPr bwMode="auto">
          <a:xfrm>
            <a:off x="5095875" y="4638676"/>
            <a:ext cx="133350" cy="666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450" name="Line 204"/>
          <p:cNvSpPr>
            <a:spLocks noChangeShapeType="1"/>
          </p:cNvSpPr>
          <p:nvPr/>
        </p:nvSpPr>
        <p:spPr bwMode="auto">
          <a:xfrm>
            <a:off x="5429250" y="4705351"/>
            <a:ext cx="1136650" cy="666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451" name="Line 205"/>
          <p:cNvSpPr>
            <a:spLocks noChangeShapeType="1"/>
          </p:cNvSpPr>
          <p:nvPr/>
        </p:nvSpPr>
        <p:spPr bwMode="auto">
          <a:xfrm>
            <a:off x="6164263" y="4570414"/>
            <a:ext cx="334962" cy="13493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452" name="Line 206"/>
          <p:cNvSpPr>
            <a:spLocks noChangeShapeType="1"/>
          </p:cNvSpPr>
          <p:nvPr/>
        </p:nvSpPr>
        <p:spPr bwMode="auto">
          <a:xfrm>
            <a:off x="4494214" y="5105400"/>
            <a:ext cx="1349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453" name="Line 207"/>
          <p:cNvSpPr>
            <a:spLocks noChangeShapeType="1"/>
          </p:cNvSpPr>
          <p:nvPr/>
        </p:nvSpPr>
        <p:spPr bwMode="auto">
          <a:xfrm>
            <a:off x="4829176" y="5105401"/>
            <a:ext cx="600075" cy="666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454" name="Line 208"/>
          <p:cNvSpPr>
            <a:spLocks noChangeShapeType="1"/>
          </p:cNvSpPr>
          <p:nvPr/>
        </p:nvSpPr>
        <p:spPr bwMode="auto">
          <a:xfrm flipV="1">
            <a:off x="5764213" y="4838701"/>
            <a:ext cx="1536700" cy="3333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GB"/>
          </a:p>
        </p:txBody>
      </p:sp>
      <p:sp>
        <p:nvSpPr>
          <p:cNvPr id="54455" name="Text Box 209"/>
          <p:cNvSpPr txBox="1">
            <a:spLocks noChangeArrowheads="1"/>
          </p:cNvSpPr>
          <p:nvPr/>
        </p:nvSpPr>
        <p:spPr bwMode="auto">
          <a:xfrm rot="-2627072">
            <a:off x="4134580" y="2221449"/>
            <a:ext cx="34144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>
                <a:ea typeface="ヒラギノ角ゴ Pro W3" pitchFamily="-84" charset="-128"/>
              </a:rPr>
              <a:t>Gate</a:t>
            </a:r>
          </a:p>
        </p:txBody>
      </p:sp>
      <p:sp>
        <p:nvSpPr>
          <p:cNvPr id="54456" name="Text Box 210"/>
          <p:cNvSpPr txBox="1">
            <a:spLocks noChangeArrowheads="1"/>
          </p:cNvSpPr>
          <p:nvPr/>
        </p:nvSpPr>
        <p:spPr bwMode="auto">
          <a:xfrm rot="-2627072">
            <a:off x="4714018" y="2731036"/>
            <a:ext cx="34144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>
                <a:ea typeface="ヒラギノ角ゴ Pro W3" pitchFamily="-84" charset="-128"/>
              </a:rPr>
              <a:t>Gate</a:t>
            </a:r>
          </a:p>
        </p:txBody>
      </p:sp>
      <p:sp>
        <p:nvSpPr>
          <p:cNvPr id="54457" name="Text Box 211"/>
          <p:cNvSpPr txBox="1">
            <a:spLocks noChangeArrowheads="1"/>
          </p:cNvSpPr>
          <p:nvPr/>
        </p:nvSpPr>
        <p:spPr bwMode="auto">
          <a:xfrm rot="-2627072">
            <a:off x="5449030" y="3129499"/>
            <a:ext cx="34144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>
                <a:ea typeface="ヒラギノ角ゴ Pro W3" pitchFamily="-84" charset="-128"/>
              </a:rPr>
              <a:t>Gate</a:t>
            </a:r>
          </a:p>
        </p:txBody>
      </p:sp>
      <p:sp>
        <p:nvSpPr>
          <p:cNvPr id="54458" name="Text Box 212"/>
          <p:cNvSpPr txBox="1">
            <a:spLocks noChangeArrowheads="1"/>
          </p:cNvSpPr>
          <p:nvPr/>
        </p:nvSpPr>
        <p:spPr bwMode="auto">
          <a:xfrm rot="-2627072">
            <a:off x="6184043" y="3329524"/>
            <a:ext cx="34144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>
                <a:ea typeface="ヒラギノ角ゴ Pro W3" pitchFamily="-84" charset="-128"/>
              </a:rPr>
              <a:t>Gate</a:t>
            </a:r>
          </a:p>
        </p:txBody>
      </p:sp>
      <p:sp>
        <p:nvSpPr>
          <p:cNvPr id="54459" name="Oval 217"/>
          <p:cNvSpPr>
            <a:spLocks noChangeArrowheads="1"/>
          </p:cNvSpPr>
          <p:nvPr/>
        </p:nvSpPr>
        <p:spPr bwMode="auto">
          <a:xfrm>
            <a:off x="9466264" y="3921125"/>
            <a:ext cx="134937" cy="134938"/>
          </a:xfrm>
          <a:prstGeom prst="ellipse">
            <a:avLst/>
          </a:prstGeom>
          <a:solidFill>
            <a:srgbClr val="BCD3F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60" name="Oval 218"/>
          <p:cNvSpPr>
            <a:spLocks noChangeArrowheads="1"/>
          </p:cNvSpPr>
          <p:nvPr/>
        </p:nvSpPr>
        <p:spPr bwMode="auto">
          <a:xfrm>
            <a:off x="9618664" y="3594100"/>
            <a:ext cx="134937" cy="134938"/>
          </a:xfrm>
          <a:prstGeom prst="ellipse">
            <a:avLst/>
          </a:prstGeom>
          <a:solidFill>
            <a:srgbClr val="BCD3F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61" name="Oval 219"/>
          <p:cNvSpPr>
            <a:spLocks noChangeArrowheads="1"/>
          </p:cNvSpPr>
          <p:nvPr/>
        </p:nvSpPr>
        <p:spPr bwMode="auto">
          <a:xfrm>
            <a:off x="8553450" y="3975100"/>
            <a:ext cx="133350" cy="1333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462" name="Rectangle 220"/>
          <p:cNvSpPr>
            <a:spLocks noChangeArrowheads="1"/>
          </p:cNvSpPr>
          <p:nvPr/>
        </p:nvSpPr>
        <p:spPr bwMode="auto">
          <a:xfrm>
            <a:off x="1600200" y="1463675"/>
            <a:ext cx="2209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600"/>
          </a:p>
        </p:txBody>
      </p:sp>
      <p:sp>
        <p:nvSpPr>
          <p:cNvPr id="54463" name="Text Box 224"/>
          <p:cNvSpPr txBox="1">
            <a:spLocks noChangeArrowheads="1"/>
          </p:cNvSpPr>
          <p:nvPr/>
        </p:nvSpPr>
        <p:spPr bwMode="auto">
          <a:xfrm>
            <a:off x="1905000" y="1920875"/>
            <a:ext cx="966788" cy="371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300"/>
              </a:spcBef>
            </a:pPr>
            <a:r>
              <a:rPr lang="en-GB" altLang="en-US" sz="1200">
                <a:solidFill>
                  <a:srgbClr val="008000"/>
                </a:solidFill>
                <a:latin typeface="Calibri" panose="020F0502020204030204" pitchFamily="34" charset="0"/>
                <a:ea typeface="ヒラギノ角ゴ Pro W3" pitchFamily="-84" charset="-128"/>
              </a:rPr>
              <a:t>WHO?</a:t>
            </a:r>
          </a:p>
          <a:p>
            <a:pPr eaLnBrk="1" hangingPunct="1">
              <a:spcBef>
                <a:spcPts val="300"/>
              </a:spcBef>
            </a:pPr>
            <a:r>
              <a:rPr lang="en-GB" altLang="en-US" sz="1200">
                <a:solidFill>
                  <a:srgbClr val="008000"/>
                </a:solidFill>
                <a:latin typeface="Calibri" panose="020F0502020204030204" pitchFamily="34" charset="0"/>
                <a:ea typeface="ヒラギノ角ゴ Pro W3" pitchFamily="-84" charset="-128"/>
              </a:rPr>
              <a:t>Customers</a:t>
            </a:r>
          </a:p>
          <a:p>
            <a:pPr eaLnBrk="1" hangingPunct="1">
              <a:spcBef>
                <a:spcPts val="300"/>
              </a:spcBef>
            </a:pPr>
            <a:r>
              <a:rPr lang="en-GB" altLang="en-US" sz="1200">
                <a:solidFill>
                  <a:srgbClr val="008000"/>
                </a:solidFill>
                <a:latin typeface="Calibri" panose="020F0502020204030204" pitchFamily="34" charset="0"/>
                <a:ea typeface="ヒラギノ角ゴ Pro W3" pitchFamily="-84" charset="-128"/>
              </a:rPr>
              <a:t>Suppliers</a:t>
            </a:r>
          </a:p>
          <a:p>
            <a:pPr eaLnBrk="1" hangingPunct="1">
              <a:spcBef>
                <a:spcPts val="300"/>
              </a:spcBef>
            </a:pPr>
            <a:r>
              <a:rPr lang="en-GB" altLang="en-US" sz="1200">
                <a:solidFill>
                  <a:srgbClr val="008000"/>
                </a:solidFill>
                <a:latin typeface="Calibri" panose="020F0502020204030204" pitchFamily="34" charset="0"/>
                <a:ea typeface="ヒラギノ角ゴ Pro W3" pitchFamily="-84" charset="-128"/>
              </a:rPr>
              <a:t>Internet</a:t>
            </a:r>
          </a:p>
          <a:p>
            <a:pPr eaLnBrk="1" hangingPunct="1">
              <a:spcBef>
                <a:spcPts val="300"/>
              </a:spcBef>
            </a:pPr>
            <a:r>
              <a:rPr lang="en-GB" altLang="en-US" sz="1200">
                <a:solidFill>
                  <a:srgbClr val="008000"/>
                </a:solidFill>
                <a:latin typeface="Calibri" panose="020F0502020204030204" pitchFamily="34" charset="0"/>
                <a:ea typeface="ヒラギノ角ゴ Pro W3" pitchFamily="-84" charset="-128"/>
              </a:rPr>
              <a:t>Universities</a:t>
            </a:r>
          </a:p>
          <a:p>
            <a:pPr eaLnBrk="1" hangingPunct="1">
              <a:spcBef>
                <a:spcPts val="300"/>
              </a:spcBef>
            </a:pPr>
            <a:r>
              <a:rPr lang="en-GB" altLang="en-US" sz="1200">
                <a:solidFill>
                  <a:srgbClr val="008000"/>
                </a:solidFill>
                <a:latin typeface="Calibri" panose="020F0502020204030204" pitchFamily="34" charset="0"/>
                <a:ea typeface="ヒラギノ角ゴ Pro W3" pitchFamily="-84" charset="-128"/>
              </a:rPr>
              <a:t>Retirees</a:t>
            </a:r>
          </a:p>
          <a:p>
            <a:pPr eaLnBrk="1" hangingPunct="1">
              <a:spcBef>
                <a:spcPts val="300"/>
              </a:spcBef>
            </a:pPr>
            <a:r>
              <a:rPr lang="en-GB" altLang="en-US" sz="1200">
                <a:solidFill>
                  <a:srgbClr val="008000"/>
                </a:solidFill>
                <a:latin typeface="Calibri" panose="020F0502020204030204" pitchFamily="34" charset="0"/>
                <a:ea typeface="ヒラギノ角ゴ Pro W3" pitchFamily="-84" charset="-128"/>
              </a:rPr>
              <a:t>Start-ups</a:t>
            </a:r>
          </a:p>
          <a:p>
            <a:pPr eaLnBrk="1" hangingPunct="1">
              <a:spcBef>
                <a:spcPts val="300"/>
              </a:spcBef>
            </a:pPr>
            <a:r>
              <a:rPr lang="en-GB" altLang="en-US" sz="1200">
                <a:solidFill>
                  <a:srgbClr val="008000"/>
                </a:solidFill>
                <a:latin typeface="Calibri" panose="020F0502020204030204" pitchFamily="34" charset="0"/>
                <a:ea typeface="ヒラギノ角ゴ Pro W3" pitchFamily="-84" charset="-128"/>
              </a:rPr>
              <a:t>Competitors</a:t>
            </a:r>
          </a:p>
          <a:p>
            <a:pPr eaLnBrk="1" hangingPunct="1">
              <a:spcBef>
                <a:spcPts val="300"/>
              </a:spcBef>
            </a:pPr>
            <a:r>
              <a:rPr lang="en-GB" altLang="en-US" sz="1200">
                <a:solidFill>
                  <a:srgbClr val="008000"/>
                </a:solidFill>
                <a:latin typeface="Calibri" panose="020F0502020204030204" pitchFamily="34" charset="0"/>
                <a:ea typeface="ヒラギノ角ゴ Pro W3" pitchFamily="-84" charset="-128"/>
              </a:rPr>
              <a:t>Inventors</a:t>
            </a:r>
          </a:p>
          <a:p>
            <a:pPr eaLnBrk="1" hangingPunct="1">
              <a:spcBef>
                <a:spcPts val="300"/>
              </a:spcBef>
            </a:pPr>
            <a:r>
              <a:rPr lang="en-GB" altLang="en-US" sz="1200">
                <a:solidFill>
                  <a:srgbClr val="008000"/>
                </a:solidFill>
                <a:latin typeface="Calibri" panose="020F0502020204030204" pitchFamily="34" charset="0"/>
                <a:ea typeface="ヒラギノ角ゴ Pro W3" pitchFamily="-84" charset="-128"/>
              </a:rPr>
              <a:t>Open source</a:t>
            </a:r>
          </a:p>
          <a:p>
            <a:pPr eaLnBrk="1" hangingPunct="1">
              <a:spcBef>
                <a:spcPts val="300"/>
              </a:spcBef>
            </a:pPr>
            <a:r>
              <a:rPr lang="en-GB" altLang="en-US" sz="1200">
                <a:solidFill>
                  <a:srgbClr val="008000"/>
                </a:solidFill>
                <a:latin typeface="Calibri" panose="020F0502020204030204" pitchFamily="34" charset="0"/>
                <a:ea typeface="ヒラギノ角ゴ Pro W3" pitchFamily="-84" charset="-128"/>
              </a:rPr>
              <a:t>HOW? </a:t>
            </a:r>
          </a:p>
          <a:p>
            <a:pPr eaLnBrk="1" hangingPunct="1">
              <a:spcBef>
                <a:spcPts val="300"/>
              </a:spcBef>
            </a:pPr>
            <a:r>
              <a:rPr lang="en-GB" altLang="en-US" sz="1200">
                <a:solidFill>
                  <a:srgbClr val="008000"/>
                </a:solidFill>
                <a:latin typeface="Calibri" panose="020F0502020204030204" pitchFamily="34" charset="0"/>
                <a:ea typeface="ヒラギノ角ゴ Pro W3" pitchFamily="-84" charset="-128"/>
              </a:rPr>
              <a:t>Licensing</a:t>
            </a:r>
          </a:p>
          <a:p>
            <a:pPr eaLnBrk="1" hangingPunct="1">
              <a:spcBef>
                <a:spcPts val="300"/>
              </a:spcBef>
            </a:pPr>
            <a:r>
              <a:rPr lang="en-GB" altLang="en-US" sz="1200">
                <a:solidFill>
                  <a:srgbClr val="008000"/>
                </a:solidFill>
                <a:latin typeface="Calibri" panose="020F0502020204030204" pitchFamily="34" charset="0"/>
                <a:ea typeface="ヒラギノ角ゴ Pro W3" pitchFamily="-84" charset="-128"/>
              </a:rPr>
              <a:t>Spin offs</a:t>
            </a:r>
          </a:p>
          <a:p>
            <a:pPr eaLnBrk="1" hangingPunct="1">
              <a:spcBef>
                <a:spcPts val="300"/>
              </a:spcBef>
            </a:pPr>
            <a:r>
              <a:rPr lang="en-GB" altLang="en-US" sz="1200">
                <a:solidFill>
                  <a:srgbClr val="008000"/>
                </a:solidFill>
                <a:latin typeface="Calibri" panose="020F0502020204030204" pitchFamily="34" charset="0"/>
                <a:ea typeface="ヒラギノ角ゴ Pro W3" pitchFamily="-84" charset="-128"/>
              </a:rPr>
              <a:t>Existing businesses</a:t>
            </a:r>
          </a:p>
          <a:p>
            <a:pPr eaLnBrk="1" hangingPunct="1">
              <a:spcBef>
                <a:spcPts val="300"/>
              </a:spcBef>
            </a:pPr>
            <a:r>
              <a:rPr lang="en-GB" altLang="en-US" sz="1200">
                <a:solidFill>
                  <a:srgbClr val="008000"/>
                </a:solidFill>
                <a:latin typeface="Calibri" panose="020F0502020204030204" pitchFamily="34" charset="0"/>
                <a:ea typeface="ヒラギノ角ゴ Pro W3" pitchFamily="-84" charset="-128"/>
              </a:rPr>
              <a:t>Ventures</a:t>
            </a:r>
          </a:p>
          <a:p>
            <a:pPr eaLnBrk="1" hangingPunct="1">
              <a:spcBef>
                <a:spcPts val="300"/>
              </a:spcBef>
            </a:pPr>
            <a:r>
              <a:rPr lang="en-GB" altLang="en-US" sz="1200">
                <a:solidFill>
                  <a:srgbClr val="008000"/>
                </a:solidFill>
                <a:latin typeface="Calibri" panose="020F0502020204030204" pitchFamily="34" charset="0"/>
                <a:ea typeface="ヒラギノ角ゴ Pro W3" pitchFamily="-84" charset="-128"/>
              </a:rPr>
              <a:t>JVs</a:t>
            </a:r>
          </a:p>
        </p:txBody>
      </p:sp>
      <p:sp>
        <p:nvSpPr>
          <p:cNvPr id="9408" name="AutoShape 228"/>
          <p:cNvSpPr>
            <a:spLocks noChangeArrowheads="1"/>
          </p:cNvSpPr>
          <p:nvPr/>
        </p:nvSpPr>
        <p:spPr bwMode="auto">
          <a:xfrm>
            <a:off x="4114800" y="1463675"/>
            <a:ext cx="3733800" cy="381000"/>
          </a:xfrm>
          <a:prstGeom prst="roundRect">
            <a:avLst>
              <a:gd name="adj" fmla="val 16667"/>
            </a:avLst>
          </a:prstGeom>
          <a:ln>
            <a:solidFill>
              <a:srgbClr val="777777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>
              <a:defRPr/>
            </a:pPr>
            <a:r>
              <a:rPr lang="en-GB" sz="1600"/>
              <a:t>Turning ideas into businesses</a:t>
            </a:r>
          </a:p>
        </p:txBody>
      </p:sp>
      <p:sp>
        <p:nvSpPr>
          <p:cNvPr id="9410" name="Text Box 231"/>
          <p:cNvSpPr txBox="1">
            <a:spLocks noChangeArrowheads="1"/>
          </p:cNvSpPr>
          <p:nvPr/>
        </p:nvSpPr>
        <p:spPr bwMode="auto">
          <a:xfrm>
            <a:off x="3048000" y="3746501"/>
            <a:ext cx="496888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chemeClr val="accent2">
                    <a:lumMod val="75000"/>
                    <a:lumOff val="25000"/>
                  </a:schemeClr>
                </a:solidFill>
                <a:latin typeface="Arial" charset="0"/>
                <a:ea typeface="ヒラギノ角ゴ Pro W3" pitchFamily="-108" charset="-128"/>
              </a:rPr>
              <a:t>Ideas</a:t>
            </a:r>
          </a:p>
        </p:txBody>
      </p:sp>
      <p:sp>
        <p:nvSpPr>
          <p:cNvPr id="54466" name="Rectangle 232"/>
          <p:cNvSpPr>
            <a:spLocks noChangeArrowheads="1"/>
          </p:cNvSpPr>
          <p:nvPr/>
        </p:nvSpPr>
        <p:spPr bwMode="auto">
          <a:xfrm>
            <a:off x="1905000" y="5791428"/>
            <a:ext cx="139333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800"/>
              <a:t>Adapted: H. Chesbrough</a:t>
            </a:r>
          </a:p>
        </p:txBody>
      </p:sp>
      <p:sp>
        <p:nvSpPr>
          <p:cNvPr id="54467" name="Oval 234"/>
          <p:cNvSpPr>
            <a:spLocks noChangeArrowheads="1"/>
          </p:cNvSpPr>
          <p:nvPr/>
        </p:nvSpPr>
        <p:spPr bwMode="auto">
          <a:xfrm>
            <a:off x="8839200" y="3289300"/>
            <a:ext cx="133350" cy="13335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413" name="AutoShape 236"/>
          <p:cNvSpPr>
            <a:spLocks noChangeArrowheads="1"/>
          </p:cNvSpPr>
          <p:nvPr/>
        </p:nvSpPr>
        <p:spPr bwMode="auto">
          <a:xfrm>
            <a:off x="1905000" y="1463675"/>
            <a:ext cx="2133600" cy="381000"/>
          </a:xfrm>
          <a:prstGeom prst="roundRect">
            <a:avLst>
              <a:gd name="adj" fmla="val 16667"/>
            </a:avLst>
          </a:prstGeom>
          <a:ln>
            <a:solidFill>
              <a:srgbClr val="777777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>
              <a:defRPr/>
            </a:pPr>
            <a:r>
              <a:rPr lang="en-GB" sz="1600" dirty="0">
                <a:solidFill>
                  <a:schemeClr val="tx1"/>
                </a:solidFill>
              </a:rPr>
              <a:t>Engaging solvers</a:t>
            </a:r>
          </a:p>
        </p:txBody>
      </p:sp>
      <p:sp>
        <p:nvSpPr>
          <p:cNvPr id="9414" name="AutoShape 237"/>
          <p:cNvSpPr>
            <a:spLocks noChangeArrowheads="1"/>
          </p:cNvSpPr>
          <p:nvPr/>
        </p:nvSpPr>
        <p:spPr bwMode="auto">
          <a:xfrm>
            <a:off x="7924800" y="1463675"/>
            <a:ext cx="1981200" cy="381000"/>
          </a:xfrm>
          <a:prstGeom prst="roundRect">
            <a:avLst>
              <a:gd name="adj" fmla="val 16667"/>
            </a:avLst>
          </a:prstGeom>
          <a:ln>
            <a:solidFill>
              <a:srgbClr val="777777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>
              <a:defRPr/>
            </a:pPr>
            <a:r>
              <a:rPr lang="en-GB" sz="1600"/>
              <a:t>Adoption </a:t>
            </a:r>
          </a:p>
        </p:txBody>
      </p:sp>
      <p:sp>
        <p:nvSpPr>
          <p:cNvPr id="81093" name="Rectangle 4"/>
          <p:cNvSpPr txBox="1">
            <a:spLocks noChangeArrowheads="1"/>
          </p:cNvSpPr>
          <p:nvPr/>
        </p:nvSpPr>
        <p:spPr bwMode="auto">
          <a:xfrm>
            <a:off x="1981201" y="228600"/>
            <a:ext cx="7423943" cy="62388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>
              <a:lnSpc>
                <a:spcPct val="95000"/>
              </a:lnSpc>
              <a:defRPr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Open innovation pipeline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– using people that know to solve problems not always solving it yourself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4471" name="Text Box 201"/>
          <p:cNvSpPr txBox="1">
            <a:spLocks noChangeArrowheads="1"/>
          </p:cNvSpPr>
          <p:nvPr/>
        </p:nvSpPr>
        <p:spPr bwMode="auto">
          <a:xfrm>
            <a:off x="8543925" y="3500438"/>
            <a:ext cx="8728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800">
                <a:ea typeface="ヒラギノ角ゴ Pro W3" pitchFamily="-84" charset="-128"/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372961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hewoodchips.com/wp-content/uploads/2011/02/MiracleHappens-r5-4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742" y="0"/>
            <a:ext cx="5611209" cy="6543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07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1828800" y="-304800"/>
            <a:ext cx="8229600" cy="1143000"/>
          </a:xfrm>
        </p:spPr>
        <p:txBody>
          <a:bodyPr/>
          <a:lstStyle/>
          <a:p>
            <a:endParaRPr lang="en-US" altLang="en-US" sz="2400" dirty="0"/>
          </a:p>
        </p:txBody>
      </p:sp>
      <p:sp>
        <p:nvSpPr>
          <p:cNvPr id="5939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The need to standardise </a:t>
            </a:r>
          </a:p>
        </p:txBody>
      </p:sp>
      <p:sp>
        <p:nvSpPr>
          <p:cNvPr id="5939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/>
              <a:t>Work flows and procedures </a:t>
            </a:r>
          </a:p>
          <a:p>
            <a:r>
              <a:rPr lang="en-US" altLang="en-US" dirty="0"/>
              <a:t>Risk management</a:t>
            </a:r>
          </a:p>
          <a:p>
            <a:r>
              <a:rPr lang="en-US" altLang="en-US" dirty="0"/>
              <a:t>Reduce costs</a:t>
            </a:r>
          </a:p>
          <a:p>
            <a:r>
              <a:rPr lang="en-US" altLang="en-US" dirty="0"/>
              <a:t>Regulations </a:t>
            </a:r>
          </a:p>
        </p:txBody>
      </p:sp>
      <p:sp>
        <p:nvSpPr>
          <p:cNvPr id="5939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599332" y="2129118"/>
            <a:ext cx="4041775" cy="639763"/>
          </a:xfrm>
        </p:spPr>
        <p:txBody>
          <a:bodyPr/>
          <a:lstStyle/>
          <a:p>
            <a:r>
              <a:rPr lang="en-US" altLang="en-US" dirty="0" smtClean="0"/>
              <a:t>The need to innovate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599332" y="2810434"/>
            <a:ext cx="4041775" cy="3431335"/>
          </a:xfrm>
        </p:spPr>
        <p:txBody>
          <a:bodyPr/>
          <a:lstStyle/>
          <a:p>
            <a:pPr>
              <a:defRPr/>
            </a:pPr>
            <a:r>
              <a:rPr lang="en-US" dirty="0"/>
              <a:t>Explore new things</a:t>
            </a:r>
          </a:p>
          <a:p>
            <a:pPr>
              <a:defRPr/>
            </a:pPr>
            <a:r>
              <a:rPr lang="en-US" dirty="0"/>
              <a:t>Questioning the status quo</a:t>
            </a:r>
          </a:p>
          <a:p>
            <a:pPr>
              <a:defRPr/>
            </a:pPr>
            <a:r>
              <a:rPr lang="en-US" dirty="0"/>
              <a:t>Distracting from the task</a:t>
            </a:r>
          </a:p>
          <a:p>
            <a:pPr>
              <a:defRPr/>
            </a:pPr>
            <a:r>
              <a:rPr lang="en-US" dirty="0"/>
              <a:t>Unclear priorities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marL="0" indent="0">
              <a:buNone/>
              <a:defRPr/>
            </a:pPr>
            <a:endParaRPr lang="en-US" dirty="0"/>
          </a:p>
        </p:txBody>
      </p:sp>
      <p:sp>
        <p:nvSpPr>
          <p:cNvPr id="5939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4BDBBD2-E3C1-4AAF-AF25-581CB1637489}" type="slidenum">
              <a:rPr lang="en-GB" altLang="en-US"/>
              <a:pPr eaLnBrk="1" hangingPunct="1"/>
              <a:t>8</a:t>
            </a:fld>
            <a:endParaRPr lang="en-GB" altLang="en-US"/>
          </a:p>
        </p:txBody>
      </p:sp>
      <p:sp>
        <p:nvSpPr>
          <p:cNvPr id="59400" name="TextBox 8"/>
          <p:cNvSpPr txBox="1">
            <a:spLocks noChangeArrowheads="1"/>
          </p:cNvSpPr>
          <p:nvPr/>
        </p:nvSpPr>
        <p:spPr bwMode="auto">
          <a:xfrm>
            <a:off x="1676400" y="990600"/>
            <a:ext cx="652467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dirty="0" smtClean="0"/>
              <a:t>It’s all about people - Successful </a:t>
            </a:r>
            <a:r>
              <a:rPr lang="en-US" altLang="en-US" sz="2000" dirty="0"/>
              <a:t>innovation causes </a:t>
            </a:r>
            <a:endParaRPr lang="en-US" altLang="en-US" sz="2000" dirty="0" smtClean="0"/>
          </a:p>
          <a:p>
            <a:pPr algn="ctr" eaLnBrk="1" hangingPunct="1"/>
            <a:r>
              <a:rPr lang="en-US" altLang="en-US" sz="2000" i="1" dirty="0" smtClean="0"/>
              <a:t>stress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to mature </a:t>
            </a:r>
            <a:r>
              <a:rPr lang="en-US" altLang="en-US" sz="2000" dirty="0" err="1"/>
              <a:t>organisations</a:t>
            </a:r>
            <a:r>
              <a:rPr lang="en-US" altLang="en-US" sz="2000" dirty="0"/>
              <a:t>….. </a:t>
            </a:r>
          </a:p>
        </p:txBody>
      </p:sp>
      <p:sp>
        <p:nvSpPr>
          <p:cNvPr id="59401" name="TextBox 10"/>
          <p:cNvSpPr txBox="1">
            <a:spLocks noChangeArrowheads="1"/>
          </p:cNvSpPr>
          <p:nvPr/>
        </p:nvSpPr>
        <p:spPr bwMode="auto">
          <a:xfrm>
            <a:off x="5334001" y="2590801"/>
            <a:ext cx="74892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/>
              <a:t>Vs</a:t>
            </a:r>
          </a:p>
        </p:txBody>
      </p:sp>
      <p:sp>
        <p:nvSpPr>
          <p:cNvPr id="59402" name="TextBox 13"/>
          <p:cNvSpPr txBox="1">
            <a:spLocks noChangeArrowheads="1"/>
          </p:cNvSpPr>
          <p:nvPr/>
        </p:nvSpPr>
        <p:spPr bwMode="auto">
          <a:xfrm>
            <a:off x="2628905" y="5301733"/>
            <a:ext cx="55721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400" dirty="0" smtClean="0"/>
              <a:t>It’s not easy and often not welcome!!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1566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/>
        </p:nvSpPr>
        <p:spPr>
          <a:xfrm>
            <a:off x="8077201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98989"/>
                </a:buClr>
                <a:buSzPct val="25000"/>
              </a:pPr>
              <a:t>9</a:t>
            </a:fld>
            <a:endParaRPr lang="en-US" sz="120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8" name="Shape 19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03612" y="874712"/>
            <a:ext cx="5184775" cy="508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0149738"/>
      </p:ext>
    </p:extLst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9_ESC Master Templat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1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5.xml><?xml version="1.0" encoding="utf-8"?>
<a:theme xmlns:a="http://schemas.openxmlformats.org/drawingml/2006/main" name="2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6.xml><?xml version="1.0" encoding="utf-8"?>
<a:theme xmlns:a="http://schemas.openxmlformats.org/drawingml/2006/main" name="3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344</Words>
  <Application>Microsoft Office PowerPoint</Application>
  <PresentationFormat>Widescreen</PresentationFormat>
  <Paragraphs>92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11</vt:i4>
      </vt:variant>
    </vt:vector>
  </HeadingPairs>
  <TitlesOfParts>
    <vt:vector size="26" baseType="lpstr">
      <vt:lpstr>ＭＳ Ｐゴシック</vt:lpstr>
      <vt:lpstr>Arial</vt:lpstr>
      <vt:lpstr>Calibri</vt:lpstr>
      <vt:lpstr>Calibri Light</vt:lpstr>
      <vt:lpstr>Marlett</vt:lpstr>
      <vt:lpstr>Noto Symbol</vt:lpstr>
      <vt:lpstr>Trebuchet MS</vt:lpstr>
      <vt:lpstr>Wingdings 3</vt:lpstr>
      <vt:lpstr>ヒラギノ角ゴ Pro W3</vt:lpstr>
      <vt:lpstr>Office Theme</vt:lpstr>
      <vt:lpstr>9_ESC Master Template</vt:lpstr>
      <vt:lpstr>Facet</vt:lpstr>
      <vt:lpstr>1_Facet</vt:lpstr>
      <vt:lpstr>2_Facet</vt:lpstr>
      <vt:lpstr>3_Facet</vt:lpstr>
      <vt:lpstr>Research for Industry</vt:lpstr>
      <vt:lpstr>PowerPoint Presentation</vt:lpstr>
      <vt:lpstr>Innovation is needed at every part of a lifecycle</vt:lpstr>
      <vt:lpstr>Financial and strategic support All innovations go through the ‘valley of death’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Research shows a consistent relationship between innovation and growth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for Industry</dc:title>
  <dc:creator>jenny cooper</dc:creator>
  <cp:lastModifiedBy>jenny cooper</cp:lastModifiedBy>
  <cp:revision>2</cp:revision>
  <dcterms:created xsi:type="dcterms:W3CDTF">2016-07-13T22:02:48Z</dcterms:created>
  <dcterms:modified xsi:type="dcterms:W3CDTF">2016-07-14T08:52:30Z</dcterms:modified>
</cp:coreProperties>
</file>