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2" r:id="rId6"/>
    <p:sldId id="264" r:id="rId7"/>
    <p:sldId id="266" r:id="rId8"/>
    <p:sldId id="261" r:id="rId9"/>
    <p:sldId id="267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0000" autoAdjust="0"/>
  </p:normalViewPr>
  <p:slideViewPr>
    <p:cSldViewPr>
      <p:cViewPr varScale="1">
        <p:scale>
          <a:sx n="54" d="100"/>
          <a:sy n="54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51674-8A61-41FA-8CB8-965D6E370D45}" type="datetimeFigureOut">
              <a:rPr lang="en-US" smtClean="0"/>
              <a:pPr/>
              <a:t>12/12/2008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CC5E4-80CB-4268-9E77-D6786C84AB9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A51098-A2F4-4FD5-BA6C-2414B15047CD}" type="slidenum">
              <a:rPr lang="en-GB" smtClean="0">
                <a:latin typeface="Times New Roman" pitchFamily="18" charset="0"/>
              </a:rPr>
              <a:pPr/>
              <a:t>10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GB" sz="24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A51098-A2F4-4FD5-BA6C-2414B15047CD}" type="slidenum">
              <a:rPr lang="en-GB" smtClean="0">
                <a:latin typeface="Times New Roman" pitchFamily="18" charset="0"/>
              </a:rPr>
              <a:pPr/>
              <a:t>2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GB" sz="24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A51098-A2F4-4FD5-BA6C-2414B15047CD}" type="slidenum">
              <a:rPr lang="en-GB" smtClean="0">
                <a:latin typeface="Times New Roman" pitchFamily="18" charset="0"/>
              </a:rPr>
              <a:pPr/>
              <a:t>3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GB" sz="24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A51098-A2F4-4FD5-BA6C-2414B15047CD}" type="slidenum">
              <a:rPr lang="en-GB" smtClean="0">
                <a:latin typeface="Times New Roman" pitchFamily="18" charset="0"/>
              </a:rPr>
              <a:pPr/>
              <a:t>4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 smtClean="0">
                <a:latin typeface="Times New Roman" pitchFamily="18" charset="0"/>
              </a:rPr>
              <a:t>Image shows Pressure distribution across car caused</a:t>
            </a:r>
            <a:r>
              <a:rPr lang="en-GB" sz="2400" baseline="0" dirty="0" smtClean="0">
                <a:latin typeface="Times New Roman" pitchFamily="18" charset="0"/>
              </a:rPr>
              <a:t> by fluid flow.</a:t>
            </a:r>
            <a:endParaRPr lang="en-GB" sz="2400" dirty="0" smtClean="0">
              <a:latin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en-GB" sz="24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A51098-A2F4-4FD5-BA6C-2414B15047CD}" type="slidenum">
              <a:rPr lang="en-GB" smtClean="0">
                <a:latin typeface="Times New Roman" pitchFamily="18" charset="0"/>
              </a:rPr>
              <a:pPr/>
              <a:t>5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GB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A51098-A2F4-4FD5-BA6C-2414B15047CD}" type="slidenum">
              <a:rPr lang="en-GB" smtClean="0">
                <a:latin typeface="Times New Roman" pitchFamily="18" charset="0"/>
              </a:rPr>
              <a:pPr/>
              <a:t>6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GB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A51098-A2F4-4FD5-BA6C-2414B15047CD}" type="slidenum">
              <a:rPr lang="en-GB" smtClean="0">
                <a:latin typeface="Times New Roman" pitchFamily="18" charset="0"/>
              </a:rPr>
              <a:pPr/>
              <a:t>7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-GB" dirty="0" smtClean="0"/>
              <a:t>Fluent</a:t>
            </a:r>
            <a:r>
              <a:rPr lang="en-GB" baseline="0" dirty="0" smtClean="0"/>
              <a:t> CFD software is </a:t>
            </a:r>
            <a:r>
              <a:rPr lang="en-GB" dirty="0" smtClean="0"/>
              <a:t>widely used for simulating radiator cooling flows</a:t>
            </a:r>
            <a:endParaRPr lang="en-GB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A51098-A2F4-4FD5-BA6C-2414B15047CD}" type="slidenum">
              <a:rPr lang="en-GB" smtClean="0">
                <a:latin typeface="Times New Roman" pitchFamily="18" charset="0"/>
              </a:rPr>
              <a:pPr/>
              <a:t>8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GB" sz="24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A51098-A2F4-4FD5-BA6C-2414B15047CD}" type="slidenum">
              <a:rPr lang="en-GB" smtClean="0">
                <a:latin typeface="Times New Roman" pitchFamily="18" charset="0"/>
              </a:rPr>
              <a:pPr/>
              <a:t>9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GB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4423-0C92-42E0-B7D8-2F690981E59F}" type="datetimeFigureOut">
              <a:rPr lang="en-US" smtClean="0"/>
              <a:pPr/>
              <a:t>12/12/2008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AD9FE-9C4F-42A0-A80D-9C1F9BC668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4423-0C92-42E0-B7D8-2F690981E59F}" type="datetimeFigureOut">
              <a:rPr lang="en-US" smtClean="0"/>
              <a:pPr/>
              <a:t>12/12/2008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AD9FE-9C4F-42A0-A80D-9C1F9BC668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4423-0C92-42E0-B7D8-2F690981E59F}" type="datetimeFigureOut">
              <a:rPr lang="en-US" smtClean="0"/>
              <a:pPr/>
              <a:t>12/12/2008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AD9FE-9C4F-42A0-A80D-9C1F9BC668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4423-0C92-42E0-B7D8-2F690981E59F}" type="datetimeFigureOut">
              <a:rPr lang="en-US" smtClean="0"/>
              <a:pPr/>
              <a:t>12/12/2008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AD9FE-9C4F-42A0-A80D-9C1F9BC668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4423-0C92-42E0-B7D8-2F690981E59F}" type="datetimeFigureOut">
              <a:rPr lang="en-US" smtClean="0"/>
              <a:pPr/>
              <a:t>12/12/2008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AD9FE-9C4F-42A0-A80D-9C1F9BC668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4423-0C92-42E0-B7D8-2F690981E59F}" type="datetimeFigureOut">
              <a:rPr lang="en-US" smtClean="0"/>
              <a:pPr/>
              <a:t>12/12/2008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AD9FE-9C4F-42A0-A80D-9C1F9BC668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4423-0C92-42E0-B7D8-2F690981E59F}" type="datetimeFigureOut">
              <a:rPr lang="en-US" smtClean="0"/>
              <a:pPr/>
              <a:t>12/12/2008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AD9FE-9C4F-42A0-A80D-9C1F9BC668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4423-0C92-42E0-B7D8-2F690981E59F}" type="datetimeFigureOut">
              <a:rPr lang="en-US" smtClean="0"/>
              <a:pPr/>
              <a:t>12/12/2008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AD9FE-9C4F-42A0-A80D-9C1F9BC668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4423-0C92-42E0-B7D8-2F690981E59F}" type="datetimeFigureOut">
              <a:rPr lang="en-US" smtClean="0"/>
              <a:pPr/>
              <a:t>12/12/2008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AD9FE-9C4F-42A0-A80D-9C1F9BC668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4423-0C92-42E0-B7D8-2F690981E59F}" type="datetimeFigureOut">
              <a:rPr lang="en-US" smtClean="0"/>
              <a:pPr/>
              <a:t>12/12/2008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AD9FE-9C4F-42A0-A80D-9C1F9BC668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E4423-0C92-42E0-B7D8-2F690981E59F}" type="datetimeFigureOut">
              <a:rPr lang="en-US" smtClean="0"/>
              <a:pPr/>
              <a:t>12/12/2008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AD9FE-9C4F-42A0-A80D-9C1F9BC668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E4423-0C92-42E0-B7D8-2F690981E59F}" type="datetimeFigureOut">
              <a:rPr lang="en-US" smtClean="0"/>
              <a:pPr/>
              <a:t>12/12/2008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AD9FE-9C4F-42A0-A80D-9C1F9BC6686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762000" y="1981200"/>
            <a:ext cx="74676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GB">
              <a:latin typeface="Arial Black" pitchFamily="34" charset="0"/>
            </a:endParaRPr>
          </a:p>
          <a:p>
            <a:pPr algn="ctr" eaLnBrk="0" hangingPunct="0">
              <a:spcBef>
                <a:spcPct val="50000"/>
              </a:spcBef>
            </a:pPr>
            <a:endParaRPr lang="en-GB" sz="2800">
              <a:latin typeface="Arial Black" pitchFamily="34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2362208"/>
            <a:ext cx="9144000" cy="2209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800" b="1" dirty="0" smtClean="0"/>
              <a:t>In Association with Perry Cohn of Angle Consulting. </a:t>
            </a:r>
            <a:endParaRPr lang="de-DE" sz="1800" b="1" dirty="0" smtClean="0"/>
          </a:p>
          <a:p>
            <a:pPr>
              <a:lnSpc>
                <a:spcPct val="80000"/>
              </a:lnSpc>
            </a:pPr>
            <a:endParaRPr lang="en-GB" sz="1800" b="1" dirty="0" smtClean="0"/>
          </a:p>
          <a:p>
            <a:pPr>
              <a:lnSpc>
                <a:spcPct val="80000"/>
              </a:lnSpc>
            </a:pPr>
            <a:endParaRPr lang="en-GB" sz="1600" dirty="0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581028"/>
            <a:ext cx="9144000" cy="1562088"/>
          </a:xfrm>
        </p:spPr>
        <p:txBody>
          <a:bodyPr>
            <a:normAutofit/>
          </a:bodyPr>
          <a:lstStyle/>
          <a:p>
            <a:r>
              <a:rPr lang="en-GB" sz="3200" dirty="0" smtClean="0">
                <a:cs typeface="Arial" pitchFamily="34" charset="0"/>
              </a:rPr>
              <a:t>Race Car Aerodynamics: </a:t>
            </a:r>
            <a:r>
              <a:rPr lang="en-GB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3600" dirty="0" smtClean="0">
                <a:latin typeface="Arial" pitchFamily="34" charset="0"/>
                <a:cs typeface="Arial" pitchFamily="34" charset="0"/>
              </a:rPr>
            </a:br>
            <a:r>
              <a:rPr lang="en-GB" sz="2800" dirty="0" smtClean="0">
                <a:cs typeface="Arial" pitchFamily="34" charset="0"/>
              </a:rPr>
              <a:t>The Effect of Cooling System Layout on Race Car Performance</a:t>
            </a:r>
          </a:p>
        </p:txBody>
      </p:sp>
      <p:pic>
        <p:nvPicPr>
          <p:cNvPr id="15362" name="Picture 2" descr="Angle Consult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24255" y="2724154"/>
            <a:ext cx="1762125" cy="1419226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7426927" y="6544068"/>
            <a:ext cx="1717073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GB" i="1" dirty="0" err="1" smtClean="0">
                <a:solidFill>
                  <a:schemeClr val="bg1"/>
                </a:solidFill>
              </a:rPr>
              <a:t>Kellieann</a:t>
            </a:r>
            <a:r>
              <a:rPr lang="en-GB" i="1" dirty="0" smtClean="0">
                <a:solidFill>
                  <a:schemeClr val="bg1"/>
                </a:solidFill>
              </a:rPr>
              <a:t> </a:t>
            </a:r>
            <a:r>
              <a:rPr lang="en-GB" i="1" dirty="0" err="1" smtClean="0">
                <a:solidFill>
                  <a:schemeClr val="bg1"/>
                </a:solidFill>
              </a:rPr>
              <a:t>Hukins</a:t>
            </a:r>
            <a:endParaRPr lang="en-GB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1414"/>
            <a:ext cx="8229600" cy="785818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1"/>
                </a:solidFill>
              </a:rPr>
              <a:t>Further Progress</a:t>
            </a:r>
            <a:endParaRPr lang="de-DE" sz="2800" dirty="0" smtClean="0">
              <a:solidFill>
                <a:schemeClr val="tx1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5072066" y="2428868"/>
            <a:ext cx="5143536" cy="235745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1400" dirty="0" smtClean="0"/>
              <a:t>Next term </a:t>
            </a:r>
          </a:p>
          <a:p>
            <a:pPr lvl="1">
              <a:lnSpc>
                <a:spcPct val="150000"/>
              </a:lnSpc>
            </a:pPr>
            <a:r>
              <a:rPr lang="en-GB" sz="1400" dirty="0" smtClean="0"/>
              <a:t>Evaluate and refine simulation</a:t>
            </a:r>
          </a:p>
          <a:p>
            <a:pPr lvl="1">
              <a:lnSpc>
                <a:spcPct val="150000"/>
              </a:lnSpc>
            </a:pPr>
            <a:r>
              <a:rPr lang="en-GB" sz="1400" dirty="0" smtClean="0"/>
              <a:t>Analyse geometry layout</a:t>
            </a:r>
          </a:p>
          <a:p>
            <a:pPr lvl="1">
              <a:lnSpc>
                <a:spcPct val="150000"/>
              </a:lnSpc>
            </a:pPr>
            <a:r>
              <a:rPr lang="en-GB" sz="1400" dirty="0" smtClean="0"/>
              <a:t>Edit and Refine* layout </a:t>
            </a:r>
          </a:p>
          <a:p>
            <a:pPr lvl="1">
              <a:lnSpc>
                <a:spcPct val="150000"/>
              </a:lnSpc>
            </a:pPr>
            <a:r>
              <a:rPr lang="en-GB" sz="1400" dirty="0" smtClean="0"/>
              <a:t>Run simulation with new geometry</a:t>
            </a:r>
          </a:p>
          <a:p>
            <a:pPr lvl="1">
              <a:lnSpc>
                <a:spcPct val="150000"/>
              </a:lnSpc>
            </a:pPr>
            <a:r>
              <a:rPr lang="en-GB" sz="1400" dirty="0" smtClean="0"/>
              <a:t>Analyse and Evaluate cooling layout</a:t>
            </a:r>
          </a:p>
        </p:txBody>
      </p:sp>
      <p:sp>
        <p:nvSpPr>
          <p:cNvPr id="8" name="Rectangle 7"/>
          <p:cNvSpPr/>
          <p:nvPr/>
        </p:nvSpPr>
        <p:spPr>
          <a:xfrm>
            <a:off x="7426927" y="6544068"/>
            <a:ext cx="1717073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GB" i="1" dirty="0" err="1" smtClean="0">
                <a:solidFill>
                  <a:schemeClr val="bg1"/>
                </a:solidFill>
              </a:rPr>
              <a:t>Kellieann</a:t>
            </a:r>
            <a:r>
              <a:rPr lang="en-GB" i="1" dirty="0" smtClean="0">
                <a:solidFill>
                  <a:schemeClr val="bg1"/>
                </a:solidFill>
              </a:rPr>
              <a:t> </a:t>
            </a:r>
            <a:r>
              <a:rPr lang="en-GB" i="1" dirty="0" err="1" smtClean="0">
                <a:solidFill>
                  <a:schemeClr val="bg1"/>
                </a:solidFill>
              </a:rPr>
              <a:t>Hukins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218177"/>
            <a:ext cx="4429156" cy="1425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</a:rPr>
              <a:t>Over Christmas Holiday</a:t>
            </a: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GB" sz="1400" dirty="0" smtClean="0">
                <a:solidFill>
                  <a:prstClr val="black"/>
                </a:solidFill>
              </a:rPr>
              <a:t>Run simulation</a:t>
            </a:r>
          </a:p>
          <a:p>
            <a:pPr marL="742950" lvl="1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GB" sz="1400" dirty="0" smtClean="0">
                <a:solidFill>
                  <a:prstClr val="black"/>
                </a:solidFill>
              </a:rPr>
              <a:t>Analyse results</a:t>
            </a:r>
          </a:p>
          <a:p>
            <a:endParaRPr lang="en-GB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 rot="16200000">
            <a:off x="6239669" y="3159898"/>
            <a:ext cx="5564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000" dirty="0" smtClean="0">
                <a:latin typeface="Arial" charset="0"/>
              </a:rPr>
              <a:t>Image: </a:t>
            </a:r>
            <a:r>
              <a:rPr lang="en-GB" sz="1000" dirty="0" err="1" smtClean="0">
                <a:latin typeface="Arial" charset="0"/>
              </a:rPr>
              <a:t>SolidWorks</a:t>
            </a:r>
            <a:r>
              <a:rPr lang="en-GB" sz="1000" dirty="0" smtClean="0">
                <a:latin typeface="Arial" charset="0"/>
              </a:rPr>
              <a:t> –Cooling System Geometry</a:t>
            </a:r>
            <a:endParaRPr lang="en-GB" sz="1000" dirty="0">
              <a:latin typeface="Arial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 l="3870" t="48691" r="72160" b="20455"/>
          <a:stretch>
            <a:fillRect/>
          </a:stretch>
        </p:blipFill>
        <p:spPr bwMode="auto">
          <a:xfrm>
            <a:off x="214282" y="3665822"/>
            <a:ext cx="5000660" cy="219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www.f1-site.com/wallpapers/2008/turkish/f1/race/turkish-f1-wallpaper-2008-1.jpg"/>
          <p:cNvPicPr>
            <a:picLocks noChangeAspect="1" noChangeArrowheads="1"/>
          </p:cNvPicPr>
          <p:nvPr/>
        </p:nvPicPr>
        <p:blipFill>
          <a:blip r:embed="rId3">
            <a:grayscl/>
            <a:lum bright="69000"/>
          </a:blip>
          <a:srcRect l="-8594" t="16406"/>
          <a:stretch>
            <a:fillRect/>
          </a:stretch>
        </p:blipFill>
        <p:spPr bwMode="auto">
          <a:xfrm>
            <a:off x="-428660" y="1357298"/>
            <a:ext cx="9929850" cy="509589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512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 rot="16200000">
            <a:off x="6239669" y="3231336"/>
            <a:ext cx="5564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000" dirty="0" smtClean="0">
                <a:latin typeface="Arial" charset="0"/>
              </a:rPr>
              <a:t>Image: http://www.f1-site.com/wallpapers/2008/turkish/f1/race/turkish-f1-wallpaper-2008-1.jpg</a:t>
            </a:r>
            <a:endParaRPr lang="en-GB" sz="1000" dirty="0">
              <a:latin typeface="Arial" charset="0"/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1414"/>
            <a:ext cx="8229600" cy="785818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1"/>
                </a:solidFill>
              </a:rPr>
              <a:t>Project Outline</a:t>
            </a:r>
            <a:endParaRPr lang="de-DE" sz="2800" dirty="0" smtClean="0">
              <a:solidFill>
                <a:schemeClr val="tx1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85720" y="928670"/>
            <a:ext cx="4214842" cy="3143272"/>
          </a:xfrm>
        </p:spPr>
        <p:txBody>
          <a:bodyPr>
            <a:noAutofit/>
          </a:bodyPr>
          <a:lstStyle/>
          <a:p>
            <a:pPr algn="just"/>
            <a:r>
              <a:rPr lang="en-GB" sz="1400" dirty="0" smtClean="0"/>
              <a:t>The project will assess the effects of airflow through a race car cooling system, and how this affects the performance of the car. </a:t>
            </a:r>
          </a:p>
          <a:p>
            <a:pPr algn="just">
              <a:buNone/>
            </a:pPr>
            <a:endParaRPr lang="en-GB" sz="1400" dirty="0" smtClean="0"/>
          </a:p>
          <a:p>
            <a:pPr algn="just"/>
            <a:r>
              <a:rPr lang="en-GB" sz="1400" dirty="0" smtClean="0"/>
              <a:t>Performance of the car is also affected by mechanical effects of the cooling system layout;</a:t>
            </a:r>
          </a:p>
          <a:p>
            <a:pPr lvl="1" algn="just"/>
            <a:r>
              <a:rPr lang="en-GB" sz="1400" dirty="0" smtClean="0"/>
              <a:t> fluid pressure drop</a:t>
            </a:r>
          </a:p>
          <a:p>
            <a:pPr lvl="1" algn="just"/>
            <a:r>
              <a:rPr lang="en-GB" sz="1400" dirty="0" smtClean="0"/>
              <a:t>moments of inertia </a:t>
            </a:r>
          </a:p>
          <a:p>
            <a:pPr lvl="1" algn="just">
              <a:buNone/>
            </a:pPr>
            <a:r>
              <a:rPr lang="en-GB" sz="1400" dirty="0" smtClean="0"/>
              <a:t>	(centre of gravity and polar moments)</a:t>
            </a:r>
          </a:p>
          <a:p>
            <a:pPr lvl="1" algn="just">
              <a:buNone/>
            </a:pPr>
            <a:endParaRPr lang="en-GB" sz="1400" dirty="0" smtClean="0"/>
          </a:p>
          <a:p>
            <a:pPr algn="just"/>
            <a:r>
              <a:rPr lang="en-GB" sz="1400" dirty="0" smtClean="0"/>
              <a:t>To assess the performance, focus will be on:</a:t>
            </a:r>
          </a:p>
          <a:p>
            <a:pPr lvl="1" algn="just"/>
            <a:r>
              <a:rPr lang="en-GB" sz="1400" dirty="0" smtClean="0"/>
              <a:t>Engine power</a:t>
            </a:r>
          </a:p>
          <a:p>
            <a:pPr lvl="1" algn="just"/>
            <a:r>
              <a:rPr lang="en-GB" sz="1400" dirty="0" smtClean="0"/>
              <a:t>Weight</a:t>
            </a:r>
          </a:p>
          <a:p>
            <a:pPr lvl="1" algn="just"/>
            <a:r>
              <a:rPr lang="en-GB" sz="1400" dirty="0" smtClean="0"/>
              <a:t>Drag</a:t>
            </a:r>
          </a:p>
          <a:p>
            <a:pPr lvl="1" algn="just">
              <a:buNone/>
            </a:pPr>
            <a:endParaRPr lang="en-GB" sz="14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7426927" y="6544068"/>
            <a:ext cx="1717073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GB" i="1" dirty="0" err="1" smtClean="0">
                <a:solidFill>
                  <a:schemeClr val="bg1"/>
                </a:solidFill>
              </a:rPr>
              <a:t>Kellieann</a:t>
            </a:r>
            <a:r>
              <a:rPr lang="en-GB" i="1" dirty="0" smtClean="0">
                <a:solidFill>
                  <a:schemeClr val="bg1"/>
                </a:solidFill>
              </a:rPr>
              <a:t> </a:t>
            </a:r>
            <a:r>
              <a:rPr lang="en-GB" i="1" dirty="0" err="1" smtClean="0">
                <a:solidFill>
                  <a:schemeClr val="bg1"/>
                </a:solidFill>
              </a:rPr>
              <a:t>Hukins</a:t>
            </a:r>
            <a:endParaRPr lang="en-GB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1414"/>
            <a:ext cx="8229600" cy="785818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1"/>
                </a:solidFill>
              </a:rPr>
              <a:t>Project Aim</a:t>
            </a:r>
            <a:endParaRPr lang="de-DE" sz="2800" dirty="0" smtClean="0">
              <a:solidFill>
                <a:schemeClr val="tx1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3286116" y="1000108"/>
            <a:ext cx="4500594" cy="714380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n-GB" sz="1400" b="1" dirty="0" smtClean="0"/>
          </a:p>
          <a:p>
            <a:pPr algn="just">
              <a:buNone/>
            </a:pPr>
            <a:r>
              <a:rPr lang="en-GB" sz="1400" b="1" dirty="0" smtClean="0"/>
              <a:t>	Balance engine temperature with cooling system drag </a:t>
            </a:r>
          </a:p>
          <a:p>
            <a:pPr algn="just">
              <a:buNone/>
            </a:pPr>
            <a:r>
              <a:rPr lang="en-GB" sz="1400" b="1" dirty="0" smtClean="0"/>
              <a:t>	to provide optimum performance and engine life.</a:t>
            </a:r>
          </a:p>
          <a:p>
            <a:pPr algn="just">
              <a:buNone/>
            </a:pPr>
            <a:r>
              <a:rPr lang="en-GB" sz="1400" b="1" dirty="0" smtClean="0"/>
              <a:t>		</a:t>
            </a:r>
          </a:p>
          <a:p>
            <a:pPr algn="just">
              <a:buNone/>
            </a:pPr>
            <a:r>
              <a:rPr lang="en-GB" sz="1400" b="1" dirty="0" smtClean="0"/>
              <a:t>		</a:t>
            </a:r>
          </a:p>
        </p:txBody>
      </p:sp>
      <p:sp>
        <p:nvSpPr>
          <p:cNvPr id="8" name="Rectangle 7"/>
          <p:cNvSpPr/>
          <p:nvPr/>
        </p:nvSpPr>
        <p:spPr>
          <a:xfrm>
            <a:off x="7426927" y="6544068"/>
            <a:ext cx="1717073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GB" i="1" dirty="0" err="1" smtClean="0">
                <a:solidFill>
                  <a:schemeClr val="bg1"/>
                </a:solidFill>
              </a:rPr>
              <a:t>Kellieann</a:t>
            </a:r>
            <a:r>
              <a:rPr lang="en-GB" i="1" dirty="0" smtClean="0">
                <a:solidFill>
                  <a:schemeClr val="bg1"/>
                </a:solidFill>
              </a:rPr>
              <a:t> </a:t>
            </a:r>
            <a:r>
              <a:rPr lang="en-GB" i="1" dirty="0" err="1" smtClean="0">
                <a:solidFill>
                  <a:schemeClr val="bg1"/>
                </a:solidFill>
              </a:rPr>
              <a:t>Hukins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85852" y="3606817"/>
            <a:ext cx="6643734" cy="1608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GB" sz="1400" dirty="0" smtClean="0"/>
              <a:t>A standardized engine rule may be introduced into Formula 1 racing in order to cut costs. </a:t>
            </a:r>
          </a:p>
          <a:p>
            <a:pPr algn="just">
              <a:buNone/>
            </a:pPr>
            <a:endParaRPr lang="en-GB" sz="1400" dirty="0" smtClean="0"/>
          </a:p>
          <a:p>
            <a:pPr algn="just">
              <a:buNone/>
            </a:pPr>
            <a:r>
              <a:rPr lang="en-GB" sz="1400" dirty="0" smtClean="0"/>
              <a:t>2008 regulations state:</a:t>
            </a:r>
          </a:p>
          <a:p>
            <a:pPr algn="ctr">
              <a:buNone/>
            </a:pPr>
            <a:r>
              <a:rPr lang="en-GB" sz="1400" dirty="0" smtClean="0"/>
              <a:t>“Drivers must use the </a:t>
            </a:r>
            <a:r>
              <a:rPr lang="en-GB" sz="1400" b="1" dirty="0" smtClean="0"/>
              <a:t>same engine for two consecutive events</a:t>
            </a:r>
            <a:r>
              <a:rPr lang="en-GB" sz="1400" dirty="0" smtClean="0"/>
              <a:t>, </a:t>
            </a:r>
          </a:p>
          <a:p>
            <a:pPr algn="ctr">
              <a:buNone/>
            </a:pPr>
            <a:r>
              <a:rPr lang="en-GB" sz="1400" dirty="0" smtClean="0"/>
              <a:t>an  event comprising final practice, qualifying and the race.”</a:t>
            </a:r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sz="1050" dirty="0" smtClean="0"/>
              <a:t>http://www.formula1.com/inside_f1/rules_and_regulations/sporting_regulations/6844/</a:t>
            </a:r>
          </a:p>
        </p:txBody>
      </p:sp>
      <p:pic>
        <p:nvPicPr>
          <p:cNvPr id="18434" name="Picture 2" descr=" Ferrari F1 Engine front"/>
          <p:cNvPicPr>
            <a:picLocks noChangeAspect="1" noChangeArrowheads="1"/>
          </p:cNvPicPr>
          <p:nvPr/>
        </p:nvPicPr>
        <p:blipFill>
          <a:blip r:embed="rId4"/>
          <a:srcRect l="-5328" t="-12000" r="-3896" b="-8000"/>
          <a:stretch>
            <a:fillRect/>
          </a:stretch>
        </p:blipFill>
        <p:spPr bwMode="auto">
          <a:xfrm>
            <a:off x="-142908" y="642918"/>
            <a:ext cx="3929089" cy="287494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 rot="16200000">
            <a:off x="6239669" y="3231336"/>
            <a:ext cx="5564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000" dirty="0" smtClean="0">
                <a:latin typeface="Arial" charset="0"/>
              </a:rPr>
              <a:t>Image: http://www.automotive.com/auto-shows/59/569/2006/laas/-ferrari-f1+engine--front.html</a:t>
            </a:r>
            <a:endParaRPr lang="en-GB" sz="10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1414"/>
            <a:ext cx="8229600" cy="785818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1"/>
                </a:solidFill>
              </a:rPr>
              <a:t>Plan</a:t>
            </a:r>
            <a:endParaRPr lang="de-DE" sz="2800" dirty="0" smtClean="0">
              <a:solidFill>
                <a:schemeClr val="tx1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428596" y="857232"/>
            <a:ext cx="7500990" cy="1643074"/>
          </a:xfrm>
        </p:spPr>
        <p:txBody>
          <a:bodyPr numCol="1">
            <a:noAutofit/>
          </a:bodyPr>
          <a:lstStyle/>
          <a:p>
            <a:pPr>
              <a:lnSpc>
                <a:spcPct val="150000"/>
              </a:lnSpc>
            </a:pPr>
            <a:r>
              <a:rPr lang="en-GB" sz="1400" dirty="0" smtClean="0"/>
              <a:t>Research</a:t>
            </a:r>
          </a:p>
          <a:p>
            <a:pPr>
              <a:lnSpc>
                <a:spcPct val="150000"/>
              </a:lnSpc>
            </a:pPr>
            <a:r>
              <a:rPr lang="en-GB" sz="1400" dirty="0" smtClean="0"/>
              <a:t>Collect real cooling system data and estimated engine data </a:t>
            </a:r>
          </a:p>
          <a:p>
            <a:pPr>
              <a:lnSpc>
                <a:spcPct val="150000"/>
              </a:lnSpc>
            </a:pPr>
            <a:r>
              <a:rPr lang="en-GB" sz="1400" dirty="0" smtClean="0"/>
              <a:t>Obtain geometry of a general cooling system </a:t>
            </a:r>
          </a:p>
          <a:p>
            <a:pPr>
              <a:lnSpc>
                <a:spcPct val="150000"/>
              </a:lnSpc>
            </a:pPr>
            <a:r>
              <a:rPr lang="en-GB" sz="1400" b="1" dirty="0" smtClean="0"/>
              <a:t>Aerodynamic analysis of the cooling system geometry – CFD – Star CCM+</a:t>
            </a:r>
          </a:p>
          <a:p>
            <a:pPr>
              <a:lnSpc>
                <a:spcPct val="150000"/>
              </a:lnSpc>
            </a:pPr>
            <a:r>
              <a:rPr lang="en-GB" sz="1400" dirty="0" smtClean="0"/>
              <a:t>Analysis of data and results</a:t>
            </a:r>
          </a:p>
          <a:p>
            <a:pPr>
              <a:lnSpc>
                <a:spcPct val="150000"/>
              </a:lnSpc>
            </a:pPr>
            <a:r>
              <a:rPr lang="en-GB" sz="1400" dirty="0" smtClean="0"/>
              <a:t>Evaluate the geometry to improve car performance. </a:t>
            </a:r>
          </a:p>
        </p:txBody>
      </p:sp>
      <p:sp>
        <p:nvSpPr>
          <p:cNvPr id="8" name="Rectangle 7"/>
          <p:cNvSpPr/>
          <p:nvPr/>
        </p:nvSpPr>
        <p:spPr>
          <a:xfrm>
            <a:off x="7426927" y="6544068"/>
            <a:ext cx="1717073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GB" i="1" dirty="0" err="1" smtClean="0">
                <a:solidFill>
                  <a:schemeClr val="bg1"/>
                </a:solidFill>
              </a:rPr>
              <a:t>Kellieann</a:t>
            </a:r>
            <a:r>
              <a:rPr lang="en-GB" i="1" dirty="0" smtClean="0">
                <a:solidFill>
                  <a:schemeClr val="bg1"/>
                </a:solidFill>
              </a:rPr>
              <a:t> </a:t>
            </a:r>
            <a:r>
              <a:rPr lang="en-GB" i="1" dirty="0" err="1" smtClean="0">
                <a:solidFill>
                  <a:schemeClr val="bg1"/>
                </a:solidFill>
              </a:rPr>
              <a:t>Hukins</a:t>
            </a:r>
            <a:endParaRPr lang="en-GB" dirty="0" smtClean="0">
              <a:solidFill>
                <a:schemeClr val="bg1"/>
              </a:solidFill>
            </a:endParaRPr>
          </a:p>
        </p:txBody>
      </p:sp>
      <p:pic>
        <p:nvPicPr>
          <p:cNvPr id="11" name="Picture 2" descr="http://www.ansys.com/special/news-images/images/bmw-11-1-07/cfd-1-thumb.jpg"/>
          <p:cNvPicPr>
            <a:picLocks noChangeAspect="1" noChangeArrowheads="1"/>
          </p:cNvPicPr>
          <p:nvPr/>
        </p:nvPicPr>
        <p:blipFill>
          <a:blip r:embed="rId4"/>
          <a:srcRect l="4053" t="11628"/>
          <a:stretch>
            <a:fillRect/>
          </a:stretch>
        </p:blipFill>
        <p:spPr bwMode="auto">
          <a:xfrm>
            <a:off x="2357422" y="3000372"/>
            <a:ext cx="4714876" cy="3186689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 rot="16200000">
            <a:off x="6239669" y="3159898"/>
            <a:ext cx="5564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000" dirty="0" smtClean="0">
                <a:latin typeface="Arial" charset="0"/>
              </a:rPr>
              <a:t>Image: http://www.ansys.com/special/news-images/images/bmw-11-1-07/cfd-1-thumb.jpg</a:t>
            </a:r>
            <a:endParaRPr lang="en-GB" sz="10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1414"/>
            <a:ext cx="8229600" cy="785818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Term 1 Progress</a:t>
            </a:r>
            <a:endParaRPr lang="de-DE" sz="2800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26927" y="6544068"/>
            <a:ext cx="1717073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GB" i="1" dirty="0" err="1" smtClean="0">
                <a:solidFill>
                  <a:schemeClr val="bg1"/>
                </a:solidFill>
              </a:rPr>
              <a:t>Kellieann</a:t>
            </a:r>
            <a:r>
              <a:rPr lang="en-GB" i="1" dirty="0" smtClean="0">
                <a:solidFill>
                  <a:schemeClr val="bg1"/>
                </a:solidFill>
              </a:rPr>
              <a:t> </a:t>
            </a:r>
            <a:r>
              <a:rPr lang="en-GB" i="1" dirty="0" err="1" smtClean="0">
                <a:solidFill>
                  <a:schemeClr val="bg1"/>
                </a:solidFill>
              </a:rPr>
              <a:t>Hukins</a:t>
            </a:r>
            <a:endParaRPr lang="en-GB" dirty="0" smtClean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 l="7059" t="17647" r="9411" b="7352"/>
          <a:stretch>
            <a:fillRect/>
          </a:stretch>
        </p:blipFill>
        <p:spPr bwMode="auto">
          <a:xfrm>
            <a:off x="799793" y="642918"/>
            <a:ext cx="7558421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C:\Users\Kellieann\Desktop\SL2709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4206" y="928670"/>
            <a:ext cx="2095513" cy="1571636"/>
          </a:xfrm>
          <a:prstGeom prst="rect">
            <a:avLst/>
          </a:prstGeom>
          <a:noFill/>
          <a:effectLst>
            <a:softEdge rad="63500"/>
          </a:effectLst>
          <a:scene3d>
            <a:camera prst="perspectiveHeroicExtremeLeftFacing"/>
            <a:lightRig rig="threePt" dir="t"/>
          </a:scene3d>
        </p:spPr>
      </p:pic>
      <p:pic>
        <p:nvPicPr>
          <p:cNvPr id="512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1414"/>
            <a:ext cx="8229600" cy="785818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Term 1 - Research</a:t>
            </a:r>
            <a:endParaRPr lang="de-DE" sz="2800" dirty="0" smtClean="0">
              <a:solidFill>
                <a:schemeClr val="tx1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500034" y="857232"/>
            <a:ext cx="4786346" cy="35719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1400" dirty="0" smtClean="0"/>
              <a:t>A1 GP – Netherlands (</a:t>
            </a:r>
            <a:r>
              <a:rPr lang="en-GB" sz="1400" dirty="0" err="1" smtClean="0"/>
              <a:t>Zandvoort</a:t>
            </a:r>
            <a:r>
              <a:rPr lang="en-GB" sz="1400" dirty="0" smtClean="0"/>
              <a:t>) 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-5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October 2008</a:t>
            </a:r>
          </a:p>
          <a:p>
            <a:endParaRPr lang="en-GB" sz="1400" dirty="0" smtClean="0"/>
          </a:p>
          <a:p>
            <a:endParaRPr lang="en-GB" sz="1400" dirty="0" smtClean="0"/>
          </a:p>
          <a:p>
            <a:pPr>
              <a:buNone/>
            </a:pPr>
            <a:endParaRPr lang="en-GB" sz="14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7426927" y="6544068"/>
            <a:ext cx="1717073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GB" i="1" dirty="0" err="1" smtClean="0">
                <a:solidFill>
                  <a:schemeClr val="bg1"/>
                </a:solidFill>
              </a:rPr>
              <a:t>Kellieann</a:t>
            </a:r>
            <a:r>
              <a:rPr lang="en-GB" i="1" dirty="0" smtClean="0">
                <a:solidFill>
                  <a:schemeClr val="bg1"/>
                </a:solidFill>
              </a:rPr>
              <a:t> </a:t>
            </a:r>
            <a:r>
              <a:rPr lang="en-GB" i="1" dirty="0" err="1" smtClean="0">
                <a:solidFill>
                  <a:schemeClr val="bg1"/>
                </a:solidFill>
              </a:rPr>
              <a:t>Hukins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11" name="Rectangle 9"/>
          <p:cNvSpPr txBox="1">
            <a:spLocks noChangeArrowheads="1"/>
          </p:cNvSpPr>
          <p:nvPr/>
        </p:nvSpPr>
        <p:spPr>
          <a:xfrm>
            <a:off x="500034" y="3643314"/>
            <a:ext cx="8643998" cy="27860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Literature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Textbooks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Journals/Papers 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Reliable Internet websites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dirty="0" smtClean="0"/>
              <a:t>Lecture Notes</a:t>
            </a:r>
          </a:p>
          <a:p>
            <a:pPr marL="1200150" lvl="2" indent="-285750" algn="just">
              <a:spcBef>
                <a:spcPct val="20000"/>
              </a:spcBef>
              <a:buFont typeface="Arial" pitchFamily="34" charset="0"/>
              <a:buChar char="–"/>
            </a:pPr>
            <a:r>
              <a:rPr lang="en-GB" sz="1400" dirty="0" smtClean="0"/>
              <a:t> </a:t>
            </a:r>
            <a:r>
              <a:rPr lang="en-GB" sz="1200" dirty="0" smtClean="0"/>
              <a:t>ES3D6 Fluid Mechanics for Mechanical Engineers  (Follow on from ES2A7 Heat &amp; Fluid Flow)</a:t>
            </a:r>
          </a:p>
          <a:p>
            <a:pPr marL="800100" lvl="1" indent="-342900">
              <a:spcBef>
                <a:spcPct val="20000"/>
              </a:spcBef>
            </a:pPr>
            <a:endParaRPr lang="en-GB" sz="1400" dirty="0" smtClean="0"/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9" name="Picture 5" descr="C:\Users\Kellieann\Desktop\SL2709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1142984"/>
            <a:ext cx="2095513" cy="1571636"/>
          </a:xfrm>
          <a:prstGeom prst="rect">
            <a:avLst/>
          </a:prstGeom>
          <a:noFill/>
          <a:effectLst>
            <a:softEdge rad="63500"/>
          </a:effectLst>
          <a:scene3d>
            <a:camera prst="perspectiveHeroicExtremeLeftFacing"/>
            <a:lightRig rig="threePt" dir="t"/>
          </a:scene3d>
        </p:spPr>
      </p:pic>
      <p:pic>
        <p:nvPicPr>
          <p:cNvPr id="1030" name="Picture 6" descr="C:\Users\Kellieann\Desktop\SL2709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1357298"/>
            <a:ext cx="2095513" cy="1571636"/>
          </a:xfrm>
          <a:prstGeom prst="rect">
            <a:avLst/>
          </a:prstGeom>
          <a:noFill/>
          <a:effectLst>
            <a:softEdge rad="63500"/>
          </a:effectLst>
          <a:scene3d>
            <a:camera prst="perspectiveHeroicExtremeLeftFacing"/>
            <a:lightRig rig="threePt" dir="t"/>
          </a:scene3d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 rot="16200000">
            <a:off x="6239669" y="3159898"/>
            <a:ext cx="5564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000" dirty="0" smtClean="0">
                <a:latin typeface="Arial" charset="0"/>
              </a:rPr>
              <a:t>Photographs: A1 GP – Amsterdam October 2008</a:t>
            </a:r>
            <a:endParaRPr lang="en-GB" sz="1000" dirty="0">
              <a:latin typeface="Arial" charset="0"/>
            </a:endParaRPr>
          </a:p>
        </p:txBody>
      </p:sp>
      <p:pic>
        <p:nvPicPr>
          <p:cNvPr id="1026" name="Picture 2" descr="C:\Users\Kellieann\Desktop\SL27091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480" y="1571612"/>
            <a:ext cx="2095513" cy="1571636"/>
          </a:xfrm>
          <a:prstGeom prst="rect">
            <a:avLst/>
          </a:prstGeom>
          <a:noFill/>
          <a:effectLst>
            <a:softEdge rad="63500"/>
          </a:effectLst>
          <a:scene3d>
            <a:camera prst="perspectiveHeroicExtremeLeftFacing"/>
            <a:lightRig rig="threePt" dir="t"/>
          </a:scene3d>
        </p:spPr>
      </p:pic>
      <p:pic>
        <p:nvPicPr>
          <p:cNvPr id="14" name="Picture 4" descr="C:\Users\Kellieann\Desktop\SL27091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32" y="1785926"/>
            <a:ext cx="2095514" cy="1571636"/>
          </a:xfrm>
          <a:prstGeom prst="rect">
            <a:avLst/>
          </a:prstGeom>
          <a:noFill/>
          <a:effectLst>
            <a:softEdge rad="63500"/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1414"/>
            <a:ext cx="8229600" cy="785818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Term 1 – CFD Familiarisation</a:t>
            </a:r>
            <a:endParaRPr lang="de-DE" sz="2800" dirty="0" smtClean="0">
              <a:solidFill>
                <a:schemeClr val="tx1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357422" y="857232"/>
            <a:ext cx="5143536" cy="1928826"/>
          </a:xfrm>
        </p:spPr>
        <p:txBody>
          <a:bodyPr>
            <a:noAutofit/>
          </a:bodyPr>
          <a:lstStyle/>
          <a:p>
            <a:pPr lvl="1">
              <a:lnSpc>
                <a:spcPct val="150000"/>
              </a:lnSpc>
              <a:buNone/>
            </a:pPr>
            <a:r>
              <a:rPr lang="en-GB" sz="1200" dirty="0" smtClean="0"/>
              <a:t>CFD SOFTWARE: STAR CCM+</a:t>
            </a:r>
          </a:p>
          <a:p>
            <a:pPr lvl="1">
              <a:lnSpc>
                <a:spcPct val="150000"/>
              </a:lnSpc>
            </a:pPr>
            <a:r>
              <a:rPr lang="en-GB" sz="1200" dirty="0" smtClean="0"/>
              <a:t>ES440 Lab: INTRODUCTION TO STAR-CCM+ (Help Topics)</a:t>
            </a:r>
          </a:p>
          <a:p>
            <a:pPr lvl="1">
              <a:lnSpc>
                <a:spcPct val="150000"/>
              </a:lnSpc>
            </a:pPr>
            <a:r>
              <a:rPr lang="en-GB" sz="1200" dirty="0" smtClean="0"/>
              <a:t>Star CCM+ HELP: Training Guide: Introduction</a:t>
            </a:r>
          </a:p>
          <a:p>
            <a:pPr lvl="1">
              <a:lnSpc>
                <a:spcPct val="150000"/>
              </a:lnSpc>
            </a:pPr>
            <a:r>
              <a:rPr lang="en-GB" sz="1200" dirty="0" smtClean="0"/>
              <a:t>ES440 Lab: INTRODUCTION TO STAR-CCM+ (Mixed Pipe Flow)</a:t>
            </a:r>
          </a:p>
          <a:p>
            <a:pPr lvl="1">
              <a:lnSpc>
                <a:spcPct val="150000"/>
              </a:lnSpc>
            </a:pPr>
            <a:r>
              <a:rPr lang="en-GB" sz="1200" dirty="0" smtClean="0"/>
              <a:t>ES440 Lab: SETTING UP A SIMULATION (Bump)</a:t>
            </a:r>
          </a:p>
          <a:p>
            <a:pPr lvl="1">
              <a:lnSpc>
                <a:spcPct val="150000"/>
              </a:lnSpc>
            </a:pPr>
            <a:r>
              <a:rPr lang="en-GB" sz="1200" dirty="0" smtClean="0"/>
              <a:t>Star CCM+ HELP: Training Guide: Heat Transfer (H</a:t>
            </a:r>
            <a:r>
              <a:rPr lang="en-GB" sz="1200" dirty="0" smtClean="0">
                <a:solidFill>
                  <a:prstClr val="black"/>
                </a:solidFill>
              </a:rPr>
              <a:t>eated fin)</a:t>
            </a:r>
          </a:p>
          <a:p>
            <a:pPr lvl="1">
              <a:lnSpc>
                <a:spcPct val="150000"/>
              </a:lnSpc>
              <a:buNone/>
            </a:pPr>
            <a:r>
              <a:rPr lang="en-GB" sz="1000" dirty="0" smtClean="0"/>
              <a:t>(http://www2.warwick.ac.uk/fac/sci/eng/euo/modules/year4/es440/resources/lab)</a:t>
            </a:r>
          </a:p>
          <a:p>
            <a:pPr lvl="2">
              <a:lnSpc>
                <a:spcPct val="150000"/>
              </a:lnSpc>
              <a:buNone/>
            </a:pPr>
            <a:endParaRPr lang="en-GB" sz="1000" b="1" dirty="0" smtClean="0"/>
          </a:p>
          <a:p>
            <a:pPr lvl="2">
              <a:lnSpc>
                <a:spcPct val="150000"/>
              </a:lnSpc>
            </a:pPr>
            <a:endParaRPr lang="en-GB" sz="1000" dirty="0" smtClean="0"/>
          </a:p>
          <a:p>
            <a:pPr>
              <a:lnSpc>
                <a:spcPct val="150000"/>
              </a:lnSpc>
              <a:buNone/>
            </a:pPr>
            <a:endParaRPr lang="en-GB" sz="14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7426927" y="6544068"/>
            <a:ext cx="1717073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GB" i="1" dirty="0" err="1" smtClean="0">
                <a:solidFill>
                  <a:schemeClr val="bg1"/>
                </a:solidFill>
              </a:rPr>
              <a:t>Kellieann</a:t>
            </a:r>
            <a:r>
              <a:rPr lang="en-GB" i="1" dirty="0" smtClean="0">
                <a:solidFill>
                  <a:schemeClr val="bg1"/>
                </a:solidFill>
              </a:rPr>
              <a:t> </a:t>
            </a:r>
            <a:r>
              <a:rPr lang="en-GB" i="1" dirty="0" err="1" smtClean="0">
                <a:solidFill>
                  <a:schemeClr val="bg1"/>
                </a:solidFill>
              </a:rPr>
              <a:t>Hukins</a:t>
            </a:r>
            <a:endParaRPr lang="en-GB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 l="36986" t="11986" r="3882" b="24658"/>
          <a:stretch>
            <a:fillRect/>
          </a:stretch>
        </p:blipFill>
        <p:spPr bwMode="auto">
          <a:xfrm>
            <a:off x="214282" y="928670"/>
            <a:ext cx="2490593" cy="2134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/>
          <a:srcRect l="37647" t="13235" r="10588" b="21553"/>
          <a:stretch>
            <a:fillRect/>
          </a:stretch>
        </p:blipFill>
        <p:spPr bwMode="auto">
          <a:xfrm>
            <a:off x="1357290" y="3214686"/>
            <a:ext cx="1928826" cy="194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 rot="16200000">
            <a:off x="5984110" y="3167875"/>
            <a:ext cx="5564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000" dirty="0" smtClean="0">
                <a:latin typeface="Arial" charset="0"/>
              </a:rPr>
              <a:t>Images (Left): STAR CCM+ -Heated Fin Tutorial Simulation</a:t>
            </a:r>
            <a:endParaRPr lang="en-GB" sz="1000" dirty="0">
              <a:latin typeface="Arial" charset="0"/>
            </a:endParaRPr>
          </a:p>
        </p:txBody>
      </p:sp>
      <p:pic>
        <p:nvPicPr>
          <p:cNvPr id="8194" name="Picture 2" descr="http://www.fluent.com/about/news/newsletters/02v11i1/img/a17i2_lg.gif"/>
          <p:cNvPicPr>
            <a:picLocks noChangeAspect="1" noChangeArrowheads="1"/>
          </p:cNvPicPr>
          <p:nvPr/>
        </p:nvPicPr>
        <p:blipFill>
          <a:blip r:embed="rId6"/>
          <a:srcRect t="27839"/>
          <a:stretch>
            <a:fillRect/>
          </a:stretch>
        </p:blipFill>
        <p:spPr bwMode="auto">
          <a:xfrm>
            <a:off x="5786446" y="3847425"/>
            <a:ext cx="2866781" cy="201046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 rot="16200000">
            <a:off x="6198424" y="3159898"/>
            <a:ext cx="5564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000" dirty="0" smtClean="0">
                <a:latin typeface="Arial" charset="0"/>
              </a:rPr>
              <a:t>Image (Bottom Right): http://www.fluent.com/about/news/newsletters/02v11i1/a16.htm</a:t>
            </a:r>
            <a:endParaRPr lang="en-GB" sz="1000" dirty="0">
              <a:latin typeface="Arial" charset="0"/>
            </a:endParaRPr>
          </a:p>
        </p:txBody>
      </p:sp>
      <p:sp>
        <p:nvSpPr>
          <p:cNvPr id="13" name="Rectangle 9"/>
          <p:cNvSpPr txBox="1">
            <a:spLocks noChangeArrowheads="1"/>
          </p:cNvSpPr>
          <p:nvPr/>
        </p:nvSpPr>
        <p:spPr>
          <a:xfrm>
            <a:off x="4143372" y="3500438"/>
            <a:ext cx="5143536" cy="1928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1200" dirty="0" smtClean="0"/>
              <a:t>CFD SOFTWARE : Alternative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Fluent</a:t>
            </a: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1414"/>
            <a:ext cx="8229600" cy="785818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1"/>
                </a:solidFill>
              </a:rPr>
              <a:t>Proposed Timetable</a:t>
            </a:r>
            <a:endParaRPr lang="de-DE" sz="2800" dirty="0" smtClean="0">
              <a:solidFill>
                <a:schemeClr val="tx1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14282" y="5429264"/>
            <a:ext cx="8643998" cy="42862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GB" sz="1200" dirty="0" smtClean="0"/>
              <a:t>*Assumption: No problems or points of difficulty with Star CCM+ software in order to meet the expected completion date.</a:t>
            </a:r>
          </a:p>
          <a:p>
            <a:pPr algn="ctr">
              <a:buNone/>
            </a:pPr>
            <a:endParaRPr lang="en-GB" sz="1200" dirty="0" smtClean="0"/>
          </a:p>
          <a:p>
            <a:pPr algn="ctr">
              <a:buNone/>
            </a:pPr>
            <a:endParaRPr lang="en-GB" sz="12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7426927" y="6544068"/>
            <a:ext cx="1717073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GB" i="1" dirty="0" err="1" smtClean="0">
                <a:solidFill>
                  <a:schemeClr val="bg1"/>
                </a:solidFill>
              </a:rPr>
              <a:t>Kellieann</a:t>
            </a:r>
            <a:r>
              <a:rPr lang="en-GB" i="1" dirty="0" smtClean="0">
                <a:solidFill>
                  <a:schemeClr val="bg1"/>
                </a:solidFill>
              </a:rPr>
              <a:t> </a:t>
            </a:r>
            <a:r>
              <a:rPr lang="en-GB" i="1" dirty="0" err="1" smtClean="0">
                <a:solidFill>
                  <a:schemeClr val="bg1"/>
                </a:solidFill>
              </a:rPr>
              <a:t>Hukins</a:t>
            </a:r>
            <a:endParaRPr lang="en-GB" dirty="0" smtClean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 l="24281" t="32941" r="23076" b="21153"/>
          <a:stretch>
            <a:fillRect/>
          </a:stretch>
        </p:blipFill>
        <p:spPr bwMode="auto">
          <a:xfrm>
            <a:off x="1428728" y="928670"/>
            <a:ext cx="6249502" cy="435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/>
          <a:srcRect l="36250" t="28125" r="28750" b="37500"/>
          <a:stretch>
            <a:fillRect/>
          </a:stretch>
        </p:blipFill>
        <p:spPr bwMode="auto">
          <a:xfrm>
            <a:off x="4572000" y="693944"/>
            <a:ext cx="3571900" cy="2806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1414"/>
            <a:ext cx="8229600" cy="785818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Term 1 – Geometry CFD Simulation</a:t>
            </a:r>
            <a:endParaRPr lang="de-DE" sz="2800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26927" y="6544068"/>
            <a:ext cx="1717073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GB" i="1" dirty="0" err="1" smtClean="0">
                <a:solidFill>
                  <a:schemeClr val="bg1"/>
                </a:solidFill>
              </a:rPr>
              <a:t>Kellieann</a:t>
            </a:r>
            <a:r>
              <a:rPr lang="en-GB" i="1" dirty="0" smtClean="0">
                <a:solidFill>
                  <a:schemeClr val="bg1"/>
                </a:solidFill>
              </a:rPr>
              <a:t> </a:t>
            </a:r>
            <a:r>
              <a:rPr lang="en-GB" i="1" dirty="0" err="1" smtClean="0">
                <a:solidFill>
                  <a:schemeClr val="bg1"/>
                </a:solidFill>
              </a:rPr>
              <a:t>Hukins</a:t>
            </a:r>
            <a:endParaRPr lang="en-GB" dirty="0" smtClean="0">
              <a:solidFill>
                <a:schemeClr val="bg1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 l="21019" t="16026" r="38853" b="59395"/>
          <a:stretch>
            <a:fillRect/>
          </a:stretch>
        </p:blipFill>
        <p:spPr bwMode="auto">
          <a:xfrm>
            <a:off x="571472" y="2978391"/>
            <a:ext cx="2775780" cy="136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 l="22222" t="38889" r="38291" b="36538"/>
          <a:stretch>
            <a:fillRect/>
          </a:stretch>
        </p:blipFill>
        <p:spPr bwMode="auto">
          <a:xfrm>
            <a:off x="571472" y="4407151"/>
            <a:ext cx="2727689" cy="135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/>
          <a:srcRect l="25937" t="30260" r="34293" b="43803"/>
          <a:stretch>
            <a:fillRect/>
          </a:stretch>
        </p:blipFill>
        <p:spPr bwMode="auto">
          <a:xfrm>
            <a:off x="642910" y="1478193"/>
            <a:ext cx="2714644" cy="141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/>
          <a:srcRect l="21096" t="18739" r="35684" b="53455"/>
          <a:stretch>
            <a:fillRect/>
          </a:stretch>
        </p:blipFill>
        <p:spPr bwMode="auto">
          <a:xfrm>
            <a:off x="4071934" y="3764209"/>
            <a:ext cx="4067889" cy="2093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 rot="16200000">
            <a:off x="6239669" y="3159898"/>
            <a:ext cx="5564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000" dirty="0" smtClean="0">
                <a:latin typeface="Arial" charset="0"/>
              </a:rPr>
              <a:t>Images: STAR CCM+ -Simulation</a:t>
            </a:r>
            <a:endParaRPr lang="en-GB" sz="10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449</Words>
  <Application>Microsoft Office PowerPoint</Application>
  <PresentationFormat>On-screen Show (4:3)</PresentationFormat>
  <Paragraphs>98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Race Car Aerodynamics:  The Effect of Cooling System Layout on Race Car Performance</vt:lpstr>
      <vt:lpstr>Project Outline</vt:lpstr>
      <vt:lpstr>Project Aim</vt:lpstr>
      <vt:lpstr>Plan</vt:lpstr>
      <vt:lpstr>Term 1 Progress</vt:lpstr>
      <vt:lpstr>Term 1 - Research</vt:lpstr>
      <vt:lpstr>Term 1 – CFD Familiarisation</vt:lpstr>
      <vt:lpstr>Proposed Timetable</vt:lpstr>
      <vt:lpstr>Term 1 – Geometry CFD Simulation</vt:lpstr>
      <vt:lpstr>Further Progress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Truss Gussets, Redundancy and Pigeons</dc:title>
  <dc:creator>Kellieann</dc:creator>
  <cp:lastModifiedBy>Kellieann</cp:lastModifiedBy>
  <cp:revision>61</cp:revision>
  <dcterms:created xsi:type="dcterms:W3CDTF">2008-12-02T12:09:41Z</dcterms:created>
  <dcterms:modified xsi:type="dcterms:W3CDTF">2008-12-12T10:10:05Z</dcterms:modified>
</cp:coreProperties>
</file>