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1" r:id="rId3"/>
    <p:sldId id="268" r:id="rId4"/>
    <p:sldId id="269" r:id="rId5"/>
    <p:sldId id="273" r:id="rId6"/>
    <p:sldId id="270" r:id="rId7"/>
    <p:sldId id="259" r:id="rId8"/>
    <p:sldId id="263" r:id="rId9"/>
    <p:sldId id="262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3A67F-59F5-4113-9A9E-75918F985960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E89C3-DFB8-4D65-8FE5-8A0901E823C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93408-E07B-4CF8-98A8-2835F1208AC0}" type="datetimeFigureOut">
              <a:rPr lang="en-US" smtClean="0"/>
              <a:t>5/8/2008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BB1CA-2D50-4E13-A1AE-61450657AB6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BB1CA-2D50-4E13-A1AE-61450657AB64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55C97-D43E-4FA5-93A8-5283B86DCA93}" type="datetimeFigureOut">
              <a:rPr lang="en-US" smtClean="0"/>
              <a:pPr/>
              <a:t>5/8/2008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91E2-8B3F-48BB-A866-46DDFACAC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Scheme 2: </a:t>
            </a:r>
            <a:r>
              <a:rPr lang="en-GB" dirty="0" err="1" smtClean="0"/>
              <a:t>Lagrangian</a:t>
            </a:r>
            <a:r>
              <a:rPr lang="en-GB" dirty="0" smtClean="0"/>
              <a:t> Interpolation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 coefficient matrix will again be non-zero for diagonal entries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357298"/>
            <a:ext cx="2381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214810" y="1928802"/>
          <a:ext cx="3941773" cy="742952"/>
        </p:xfrm>
        <a:graphic>
          <a:graphicData uri="http://schemas.openxmlformats.org/presentationml/2006/ole">
            <p:oleObj spid="_x0000_s4098" name="Equation" r:id="rId4" imgW="24256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Scheme 3: Non-uniform Central Order Difference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coefficient matrix will have zero for all diagonal entries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2533650" cy="20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857752" y="2000240"/>
          <a:ext cx="2388070" cy="1071570"/>
        </p:xfrm>
        <a:graphic>
          <a:graphicData uri="http://schemas.openxmlformats.org/presentationml/2006/ole">
            <p:oleObj spid="_x0000_s5122" name="Equation" r:id="rId4" imgW="9903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en-GB" dirty="0" smtClean="0"/>
              <a:t>What is the fundamental difference between coefficient matrices with non-zero diagonal entries and zero diagonal entries?</a:t>
            </a:r>
          </a:p>
          <a:p>
            <a:r>
              <a:rPr lang="en-GB" dirty="0" smtClean="0"/>
              <a:t>It turns out that schemes which have zeros on the diagonal of the coefficient matrix</a:t>
            </a:r>
          </a:p>
          <a:p>
            <a:pPr lvl="1"/>
            <a:r>
              <a:rPr lang="en-GB" dirty="0" smtClean="0"/>
              <a:t> preserve the kinetic energy of the system 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have lower global discretization errors</a:t>
            </a:r>
          </a:p>
          <a:p>
            <a:pPr lvl="1"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14414" y="642918"/>
            <a:ext cx="685804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en-GB" dirty="0" smtClean="0"/>
              <a:t>Construction of finite difference schemes, used for approximating derivatives of functions</a:t>
            </a:r>
          </a:p>
          <a:p>
            <a:r>
              <a:rPr lang="en-GB" dirty="0" smtClean="0"/>
              <a:t>Examples of different schemes</a:t>
            </a:r>
          </a:p>
          <a:p>
            <a:r>
              <a:rPr lang="en-GB" dirty="0" smtClean="0"/>
              <a:t>Analysis of different schemes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Constructing Finite Difference Schemes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en-GB" dirty="0" smtClean="0"/>
              <a:t>Can be done by using Taylor Series</a:t>
            </a:r>
          </a:p>
          <a:p>
            <a:pPr lvl="1"/>
            <a:r>
              <a:rPr lang="en-GB" dirty="0" smtClean="0"/>
              <a:t>A representation of a function as an infinite sum of terms calculated from the values of its derivatives at a single point</a:t>
            </a:r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Simpler examples: forward difference, backwards difference, central difference</a:t>
            </a:r>
            <a:endParaRPr lang="en-GB" dirty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285852" y="3357562"/>
          <a:ext cx="6979913" cy="785818"/>
        </p:xfrm>
        <a:graphic>
          <a:graphicData uri="http://schemas.openxmlformats.org/presentationml/2006/ole">
            <p:oleObj spid="_x0000_s19461" name="Equation" r:id="rId3" imgW="38350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How can we construct more accurate schemes?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en-GB" sz="2000" dirty="0" smtClean="0"/>
              <a:t>We want the order of O(h) to be as high as possible</a:t>
            </a:r>
          </a:p>
          <a:p>
            <a:r>
              <a:rPr lang="en-GB" sz="2000" dirty="0" smtClean="0"/>
              <a:t>Say we want to construct a scheme for </a:t>
            </a:r>
            <a:r>
              <a:rPr lang="en-GB" sz="2000" dirty="0" err="1" smtClean="0"/>
              <a:t>f’</a:t>
            </a:r>
            <a:r>
              <a:rPr lang="en-GB" sz="2000" baseline="-25000" dirty="0" err="1" smtClean="0"/>
              <a:t>j</a:t>
            </a:r>
            <a:r>
              <a:rPr lang="en-GB" sz="2000" dirty="0" smtClean="0"/>
              <a:t> involving values at points j, j+1 and j+2</a:t>
            </a:r>
          </a:p>
          <a:p>
            <a:r>
              <a:rPr lang="en-GB" sz="2000" dirty="0" smtClean="0"/>
              <a:t>Use a Taylor Table.  This displays the first four terms in the Taylor Series expansion of the functional values in the first column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143248"/>
            <a:ext cx="59340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en-GB" dirty="0" smtClean="0"/>
              <a:t>In this case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Once we have the scheme, we can construct the coefficient matrix</a:t>
            </a:r>
          </a:p>
          <a:p>
            <a:pPr lvl="5">
              <a:buNone/>
            </a:pPr>
            <a:r>
              <a:rPr lang="en-GB" dirty="0"/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2357422" y="1214422"/>
          <a:ext cx="4057468" cy="982668"/>
        </p:xfrm>
        <a:graphic>
          <a:graphicData uri="http://schemas.openxmlformats.org/presentationml/2006/ole">
            <p:oleObj spid="_x0000_s29699" name="Equation" r:id="rId3" imgW="1625400" imgH="3934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29700" name="Equation" r:id="rId4" imgW="914400" imgH="21564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3357553" y="3714752"/>
          <a:ext cx="2381267" cy="1714512"/>
        </p:xfrm>
        <a:graphic>
          <a:graphicData uri="http://schemas.openxmlformats.org/presentationml/2006/ole">
            <p:oleObj spid="_x0000_s29701" name="Equation" r:id="rId5" imgW="126972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Padé</a:t>
            </a:r>
            <a:r>
              <a:rPr lang="en-GB" sz="3600" dirty="0" smtClean="0"/>
              <a:t> approximations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Say we want to construct a scheme that includes </a:t>
            </a:r>
            <a:r>
              <a:rPr lang="en-GB" sz="2800" dirty="0" err="1" smtClean="0"/>
              <a:t>f</a:t>
            </a:r>
            <a:r>
              <a:rPr lang="en-GB" sz="2800" baseline="-25000" dirty="0" err="1" smtClean="0"/>
              <a:t>j</a:t>
            </a:r>
            <a:r>
              <a:rPr lang="en-GB" sz="2800" dirty="0" smtClean="0"/>
              <a:t>’, f</a:t>
            </a:r>
            <a:r>
              <a:rPr lang="en-GB" sz="2800" dirty="0" smtClean="0"/>
              <a:t>’</a:t>
            </a:r>
            <a:r>
              <a:rPr lang="en-GB" sz="2800" baseline="-25000" dirty="0" smtClean="0"/>
              <a:t>j+1</a:t>
            </a:r>
            <a:r>
              <a:rPr lang="en-GB" sz="2800" dirty="0" smtClean="0"/>
              <a:t>, f</a:t>
            </a:r>
            <a:r>
              <a:rPr lang="en-GB" sz="2800" dirty="0" smtClean="0"/>
              <a:t>’</a:t>
            </a:r>
            <a:r>
              <a:rPr lang="en-GB" sz="2800" baseline="-25000" dirty="0" smtClean="0"/>
              <a:t>j-1</a:t>
            </a:r>
            <a:r>
              <a:rPr lang="en-GB" sz="2800" dirty="0" smtClean="0"/>
              <a:t>, as well as </a:t>
            </a:r>
            <a:r>
              <a:rPr lang="en-GB" sz="2800" dirty="0" err="1" smtClean="0"/>
              <a:t>f</a:t>
            </a:r>
            <a:r>
              <a:rPr lang="en-GB" sz="2800" baseline="-25000" dirty="0" err="1" smtClean="0"/>
              <a:t>j</a:t>
            </a:r>
            <a:r>
              <a:rPr lang="en-GB" sz="2800" dirty="0" smtClean="0"/>
              <a:t>, f</a:t>
            </a:r>
            <a:r>
              <a:rPr lang="en-GB" sz="2800" baseline="-25000" dirty="0" smtClean="0"/>
              <a:t>j+1</a:t>
            </a:r>
            <a:r>
              <a:rPr lang="en-GB" sz="2800" dirty="0" smtClean="0"/>
              <a:t>, f</a:t>
            </a:r>
            <a:r>
              <a:rPr lang="en-GB" sz="2800" baseline="-25000" dirty="0" smtClean="0"/>
              <a:t>j-1</a:t>
            </a:r>
            <a:r>
              <a:rPr lang="en-GB" sz="2800" dirty="0" smtClean="0"/>
              <a:t> </a:t>
            </a:r>
          </a:p>
          <a:p>
            <a:r>
              <a:rPr lang="en-GB" sz="2800" dirty="0" smtClean="0"/>
              <a:t>Use a </a:t>
            </a:r>
            <a:r>
              <a:rPr lang="en-GB" sz="2800" dirty="0" err="1" smtClean="0"/>
              <a:t>Padé</a:t>
            </a:r>
            <a:r>
              <a:rPr lang="en-GB" sz="2800" dirty="0" smtClean="0"/>
              <a:t> </a:t>
            </a:r>
            <a:r>
              <a:rPr lang="en-GB" sz="2800" dirty="0" smtClean="0"/>
              <a:t>table: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Compact schemes based on </a:t>
            </a:r>
            <a:r>
              <a:rPr lang="en-GB" sz="2800" dirty="0" err="1" smtClean="0"/>
              <a:t>Padé</a:t>
            </a:r>
            <a:r>
              <a:rPr lang="en-GB" sz="2800" dirty="0" smtClean="0"/>
              <a:t> approximations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59055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For partial differential equations, we first have to </a:t>
            </a:r>
            <a:r>
              <a:rPr lang="en-GB" sz="2400" dirty="0" err="1" smtClean="0"/>
              <a:t>discretize</a:t>
            </a:r>
            <a:r>
              <a:rPr lang="en-GB" sz="2400" dirty="0" smtClean="0"/>
              <a:t> our equation, and then write in matrix form</a:t>
            </a:r>
            <a:endParaRPr lang="en-GB" sz="2400" dirty="0" smtClean="0"/>
          </a:p>
          <a:p>
            <a:r>
              <a:rPr lang="en-GB" sz="2400" dirty="0" smtClean="0"/>
              <a:t>For </a:t>
            </a:r>
            <a:r>
              <a:rPr lang="en-GB" sz="2400" dirty="0" smtClean="0"/>
              <a:t>uniform grids our </a:t>
            </a:r>
            <a:r>
              <a:rPr lang="en-GB" sz="2400" dirty="0" err="1" smtClean="0"/>
              <a:t>discretization</a:t>
            </a:r>
            <a:r>
              <a:rPr lang="en-GB" sz="2400" dirty="0" smtClean="0"/>
              <a:t> equation will take the form 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Take </a:t>
            </a:r>
            <a:r>
              <a:rPr lang="en-GB" sz="2400" dirty="0" smtClean="0"/>
              <a:t>the convection equation</a:t>
            </a:r>
          </a:p>
          <a:p>
            <a:pPr>
              <a:buNone/>
            </a:pPr>
            <a:r>
              <a:rPr lang="en-GB" sz="2400" dirty="0" smtClean="0"/>
              <a:t>	on a uniform </a:t>
            </a:r>
            <a:r>
              <a:rPr lang="en-GB" sz="2400" dirty="0" smtClean="0"/>
              <a:t>grid</a:t>
            </a:r>
          </a:p>
          <a:p>
            <a:r>
              <a:rPr lang="en-GB" sz="2400" dirty="0" smtClean="0"/>
              <a:t>Use </a:t>
            </a:r>
            <a:r>
              <a:rPr lang="en-GB" sz="2400" dirty="0" smtClean="0"/>
              <a:t>central order difference method </a:t>
            </a:r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Writing this in matrix form gives A = 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00430" y="1643050"/>
          <a:ext cx="1714512" cy="792353"/>
        </p:xfrm>
        <a:graphic>
          <a:graphicData uri="http://schemas.openxmlformats.org/presentationml/2006/ole">
            <p:oleObj spid="_x0000_s1026" name="Equation" r:id="rId3" imgW="85068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857620" y="3786190"/>
          <a:ext cx="1928826" cy="791313"/>
        </p:xfrm>
        <a:graphic>
          <a:graphicData uri="http://schemas.openxmlformats.org/presentationml/2006/ole">
            <p:oleObj spid="_x0000_s1027" name="Equation" r:id="rId4" imgW="990360" imgH="40608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858016" y="4714884"/>
          <a:ext cx="1714512" cy="1458011"/>
        </p:xfrm>
        <a:graphic>
          <a:graphicData uri="http://schemas.openxmlformats.org/presentationml/2006/ole">
            <p:oleObj spid="_x0000_s1028" name="Equation" r:id="rId5" imgW="1612800" imgH="1371600" progId="Equation.3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4929190" y="2500306"/>
          <a:ext cx="1723730" cy="785818"/>
        </p:xfrm>
        <a:graphic>
          <a:graphicData uri="http://schemas.openxmlformats.org/presentationml/2006/ole">
            <p:oleObj spid="_x0000_s1036" name="Equation" r:id="rId6" imgW="863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We </a:t>
            </a:r>
            <a:r>
              <a:rPr lang="en-GB" sz="2800" dirty="0" smtClean="0"/>
              <a:t>will look more closely at these </a:t>
            </a:r>
            <a:r>
              <a:rPr lang="en-GB" sz="2800" dirty="0" err="1" smtClean="0"/>
              <a:t>discretization</a:t>
            </a:r>
            <a:r>
              <a:rPr lang="en-GB" sz="2800" dirty="0" smtClean="0"/>
              <a:t> matrices by considering three different schemes on non-uniform grids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r>
              <a:rPr lang="en-GB" sz="2800" dirty="0" smtClean="0"/>
              <a:t>For </a:t>
            </a:r>
            <a:r>
              <a:rPr lang="en-GB" sz="2800" dirty="0" smtClean="0"/>
              <a:t>non-uniform grids, our discretization equation will take the form</a:t>
            </a:r>
          </a:p>
          <a:p>
            <a:endParaRPr lang="en-GB" sz="2800" dirty="0" smtClean="0"/>
          </a:p>
          <a:p>
            <a:r>
              <a:rPr lang="en-GB" sz="2800" dirty="0" smtClean="0"/>
              <a:t>A </a:t>
            </a:r>
            <a:r>
              <a:rPr lang="en-GB" sz="2800" dirty="0" smtClean="0"/>
              <a:t>is built out of the grid </a:t>
            </a:r>
            <a:r>
              <a:rPr lang="en-GB" sz="2800" dirty="0" err="1" smtClean="0"/>
              <a:t>spacings</a:t>
            </a:r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B </a:t>
            </a:r>
            <a:r>
              <a:rPr lang="en-GB" sz="2800" dirty="0" smtClean="0"/>
              <a:t>is the coefficient matrix </a:t>
            </a:r>
            <a:endParaRPr lang="en-GB" sz="28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000496" y="2285992"/>
          <a:ext cx="2299842" cy="914040"/>
        </p:xfrm>
        <a:graphic>
          <a:graphicData uri="http://schemas.openxmlformats.org/presentationml/2006/ole">
            <p:oleObj spid="_x0000_s3075" name="Equation" r:id="rId3" imgW="990360" imgH="3934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076" name="Equation" r:id="rId4" imgW="0" imgH="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3357554" y="3786190"/>
          <a:ext cx="2726166" cy="928694"/>
        </p:xfrm>
        <a:graphic>
          <a:graphicData uri="http://schemas.openxmlformats.org/presentationml/2006/ole">
            <p:oleObj spid="_x0000_s3077" name="Equation" r:id="rId5" imgW="1155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Scheme 1: Backward Difference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The coefficient matrix will be non-zero (will have 1 </a:t>
            </a:r>
            <a:r>
              <a:rPr lang="en-GB" dirty="0" smtClean="0"/>
              <a:t>for every diagonal </a:t>
            </a:r>
            <a:r>
              <a:rPr lang="en-GB" dirty="0" smtClean="0"/>
              <a:t>entry)</a:t>
            </a:r>
            <a:endParaRPr lang="en-GB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500430" y="1214422"/>
          <a:ext cx="1928826" cy="964413"/>
        </p:xfrm>
        <a:graphic>
          <a:graphicData uri="http://schemas.openxmlformats.org/presentationml/2006/ole">
            <p:oleObj spid="_x0000_s2051" name="Equation" r:id="rId3" imgW="88884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353</Words>
  <Application>Microsoft Office PowerPoint</Application>
  <PresentationFormat>On-screen Show (4:3)</PresentationFormat>
  <Paragraphs>73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Microsoft Equation 3.0</vt:lpstr>
      <vt:lpstr>Equation</vt:lpstr>
      <vt:lpstr>Slide 1</vt:lpstr>
      <vt:lpstr>Slide 2</vt:lpstr>
      <vt:lpstr>Constructing Finite Difference Schemes</vt:lpstr>
      <vt:lpstr>How can we construct more accurate schemes?</vt:lpstr>
      <vt:lpstr>Slide 5</vt:lpstr>
      <vt:lpstr>Padé approximations</vt:lpstr>
      <vt:lpstr>Slide 7</vt:lpstr>
      <vt:lpstr>Slide 8</vt:lpstr>
      <vt:lpstr>Scheme 1: Backward Difference</vt:lpstr>
      <vt:lpstr>Scheme 2: Lagrangian Interpolation</vt:lpstr>
      <vt:lpstr>Scheme 3: Non-uniform Central Order Difference</vt:lpstr>
      <vt:lpstr>Slide 12</vt:lpstr>
      <vt:lpstr>Slide 13</vt:lpstr>
    </vt:vector>
  </TitlesOfParts>
  <Company>School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esqell</dc:creator>
  <cp:lastModifiedBy>esqell</cp:lastModifiedBy>
  <cp:revision>56</cp:revision>
  <dcterms:created xsi:type="dcterms:W3CDTF">2008-05-07T20:18:52Z</dcterms:created>
  <dcterms:modified xsi:type="dcterms:W3CDTF">2008-05-08T13:32:28Z</dcterms:modified>
</cp:coreProperties>
</file>