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handoutMasterIdLst>
    <p:handoutMasterId r:id="rId2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3" r:id="rId17"/>
    <p:sldId id="274" r:id="rId18"/>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5" d="100"/>
          <a:sy n="105" d="100"/>
        </p:scale>
        <p:origin x="-114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49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4988"/>
          </a:xfrm>
          <a:prstGeom prst="rect">
            <a:avLst/>
          </a:prstGeom>
        </p:spPr>
        <p:txBody>
          <a:bodyPr vert="horz" lIns="91440" tIns="45720" rIns="91440" bIns="45720" rtlCol="0"/>
          <a:lstStyle>
            <a:lvl1pPr algn="r">
              <a:defRPr sz="1200"/>
            </a:lvl1pPr>
          </a:lstStyle>
          <a:p>
            <a:fld id="{0156FAD4-F45A-11DD-E18D-001E4FF69C35}" type="datetimeFigureOut">
              <a:rPr lang="en-US" smtClean="0"/>
              <a:t>2/6/2009</a:t>
            </a:fld>
            <a:endParaRPr lang="en-GB"/>
          </a:p>
        </p:txBody>
      </p:sp>
      <p:sp>
        <p:nvSpPr>
          <p:cNvPr id="4" name="Slide Image Placeholder 3"/>
          <p:cNvSpPr>
            <a:spLocks noGrp="1" noRot="1" noChangeAspect="1"/>
          </p:cNvSpPr>
          <p:nvPr>
            <p:ph type="sldImg" idx="2"/>
          </p:nvPr>
        </p:nvSpPr>
        <p:spPr>
          <a:xfrm>
            <a:off x="1106488" y="801688"/>
            <a:ext cx="5346700" cy="40100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078413"/>
            <a:ext cx="6048375" cy="48117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10155238"/>
            <a:ext cx="3276600" cy="5349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4987"/>
          </a:xfrm>
          <a:prstGeom prst="rect">
            <a:avLst/>
          </a:prstGeom>
        </p:spPr>
        <p:txBody>
          <a:bodyPr vert="horz" lIns="91440" tIns="45720" rIns="91440" bIns="45720" rtlCol="0" anchor="b"/>
          <a:lstStyle>
            <a:lvl1pPr algn="r">
              <a:defRPr sz="1200"/>
            </a:lvl1pPr>
          </a:lstStyle>
          <a:p>
            <a:fld id="{01577680-F45A-11DD-E18D-001E4FF69C35}"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algn="l">
              <a:buNone/>
              <a:defRPr/>
            </a:lvl1pPr>
            <a:lvl2pPr>
              <a:buNone/>
              <a:defRPr/>
            </a:lvl2pPr>
            <a:lvl3pPr>
              <a:buNone/>
              <a:defRPr/>
            </a:lvl3pPr>
            <a:lvl4pPr>
              <a:buNone/>
              <a:defRPr/>
            </a:lvl4pPr>
            <a:lvl5pPr>
              <a:buNone/>
              <a:defRPr/>
            </a:lvl5pPr>
            <a:lvl6pPr>
              <a:buNone/>
              <a:defRPr/>
            </a:lvl6pPr>
            <a:lvl7pPr>
              <a:buNone/>
              <a:defRPr/>
            </a:lvl7pPr>
            <a:lvl8pPr>
              <a:buNone/>
              <a:defRPr/>
            </a:lvl8pPr>
            <a:lvl9pP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859447-1FF1-4571-A7A1-75F1CAF7F5D9}" type="datetime1">
              <a:rPr lang="en-US" smtClean="0"/>
              <a:pPr/>
              <a:t>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59447-1FF1-4571-A7A1-75F1CAF7F5D9}" type="datetime1">
              <a:rPr lang="en-US" smtClean="0"/>
              <a:pPr/>
              <a:t>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59447-1FF1-4571-A7A1-75F1CAF7F5D9}" type="datetime1">
              <a:rPr lang="en-US" smtClean="0"/>
              <a:pPr/>
              <a:t>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59447-1FF1-4571-A7A1-75F1CAF7F5D9}" type="datetime1">
              <a:rPr lang="en-US" smtClean="0"/>
              <a:pPr/>
              <a:t>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lstStyle>
            <a:lvl1pPr>
              <a:buNone/>
              <a:defRPr/>
            </a:lvl1pPr>
            <a:lvl2pPr>
              <a:buNone/>
              <a:defRPr/>
            </a:lvl2pPr>
            <a:lvl3pPr>
              <a:buNone/>
              <a:defRPr/>
            </a:lvl3pPr>
            <a:lvl4pPr>
              <a:buNone/>
              <a:defRPr/>
            </a:lvl4pPr>
            <a:lvl5pPr>
              <a:buNone/>
              <a:defRPr/>
            </a:lvl5pPr>
            <a:lvl6pPr>
              <a:buNone/>
              <a:defRPr/>
            </a:lvl6pPr>
            <a:lvl7pPr>
              <a:buNone/>
              <a:defRPr sz="1400"/>
            </a:lvl7pPr>
            <a:lvl8pPr>
              <a:buNone/>
              <a:defRPr/>
            </a:lvl8pPr>
            <a:lvl9pPr>
              <a:buNone/>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859447-1FF1-4571-A7A1-75F1CAF7F5D9}" type="datetime1">
              <a:rPr lang="en-US" smtClean="0"/>
              <a:pPr/>
              <a:t>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859447-1FF1-4571-A7A1-75F1CAF7F5D9}" type="datetime1">
              <a:rPr lang="en-US" smtClean="0"/>
              <a:pPr/>
              <a:t>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a:buNone/>
              <a:defRPr/>
            </a:lvl1pPr>
            <a:lvl2pPr>
              <a:buNone/>
              <a:defRPr/>
            </a:lvl2pPr>
            <a:lvl3pPr>
              <a:buNone/>
              <a:defRPr/>
            </a:lvl3pPr>
            <a:lvl4pPr>
              <a:buNone/>
              <a:defRPr/>
            </a:lvl4pPr>
            <a:lvl5pPr>
              <a:buNone/>
              <a:defRPr/>
            </a:lvl5pPr>
            <a:lvl6pPr>
              <a:buNone/>
              <a:defRPr/>
            </a:lvl6pPr>
            <a:lvl7pPr>
              <a:buNone/>
              <a:defRPr/>
            </a:lvl7pPr>
            <a:lvl8pPr>
              <a:buNone/>
              <a:defRPr/>
            </a:lvl8pPr>
            <a:lvl9pPr>
              <a:buNone/>
              <a:defRPr/>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lstStyle>
            <a:lvl1pPr>
              <a:buNone/>
              <a:defRPr/>
            </a:lvl1pPr>
            <a:lvl2pPr>
              <a:buNone/>
              <a:defRPr/>
            </a:lvl2pPr>
            <a:lvl3pPr>
              <a:buNone/>
              <a:defRPr/>
            </a:lvl3pPr>
            <a:lvl4pPr>
              <a:buNone/>
              <a:defRPr/>
            </a:lvl4pPr>
            <a:lvl5pPr>
              <a:buNone/>
              <a:defRPr/>
            </a:lvl5pPr>
            <a:lvl6pPr>
              <a:buNone/>
              <a:defRPr/>
            </a:lvl6pPr>
            <a:lvl7pPr>
              <a:buNone/>
              <a:defRPr/>
            </a:lvl7pPr>
            <a:lvl8pPr>
              <a:buNone/>
              <a:defRPr/>
            </a:lvl8pPr>
            <a:lvl9pPr>
              <a:buNone/>
              <a:defRPr/>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859447-1FF1-4571-A7A1-75F1CAF7F5D9}" type="datetime1">
              <a:rPr lang="en-US" smtClean="0"/>
              <a:pPr/>
              <a:t>2/6/2009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859447-1FF1-4571-A7A1-75F1CAF7F5D9}" type="datetime1">
              <a:rPr lang="en-US" smtClean="0"/>
              <a:pPr/>
              <a:t>2/6/2009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859447-1FF1-4571-A7A1-75F1CAF7F5D9}" type="datetime1">
              <a:rPr lang="en-US" smtClean="0"/>
              <a:pPr/>
              <a:t>2/6/2009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a:buNone/>
              <a:defRPr/>
            </a:lvl1pPr>
            <a:lvl2pPr>
              <a:buNone/>
              <a:defRPr/>
            </a:lvl2pPr>
            <a:lvl3pPr>
              <a:buNone/>
              <a:defRPr/>
            </a:lvl3pPr>
            <a:lvl4pPr>
              <a:buNone/>
              <a:defRPr/>
            </a:lvl4pPr>
            <a:lvl5pPr>
              <a:buNone/>
              <a:defRPr/>
            </a:lvl5pPr>
            <a:lvl6pPr>
              <a:buNone/>
              <a:defRPr/>
            </a:lvl6pPr>
            <a:lvl7pPr>
              <a:buNone/>
              <a:defRPr/>
            </a:lvl7pPr>
            <a:lvl8pPr>
              <a:buNone/>
              <a:defRPr/>
            </a:lvl8pPr>
            <a:lvl9pPr>
              <a:buNone/>
              <a:defRPr/>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59447-1FF1-4571-A7A1-75F1CAF7F5D9}" type="datetime1">
              <a:rPr lang="en-US" smtClean="0"/>
              <a:pPr/>
              <a:t>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a:buNone/>
              <a:defRPr/>
            </a:lvl1pPr>
            <a:lvl2pPr>
              <a:buNone/>
              <a:defRPr/>
            </a:lvl2pPr>
            <a:lvl3pPr>
              <a:buNone/>
              <a:defRPr/>
            </a:lvl3pPr>
            <a:lvl4pPr>
              <a:buNone/>
              <a:defRPr/>
            </a:lvl4pPr>
            <a:lvl5pPr>
              <a:buNone/>
              <a:defRPr/>
            </a:lvl5pPr>
            <a:lvl6pPr>
              <a:buNone/>
              <a:defRPr/>
            </a:lvl6pPr>
            <a:lvl7pPr>
              <a:buNone/>
              <a:defRPr/>
            </a:lvl7pPr>
            <a:lvl8pPr>
              <a:buNone/>
              <a:defRPr/>
            </a:lvl8pPr>
            <a:lvl9pPr>
              <a:buNone/>
              <a:defRPr/>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a:buNone/>
              <a:defRPr/>
            </a:lvl1pPr>
            <a:lvl2pPr>
              <a:buNone/>
              <a:defRPr/>
            </a:lvl2pPr>
            <a:lvl3pPr>
              <a:buNone/>
              <a:defRPr/>
            </a:lvl3pPr>
            <a:lvl4pPr>
              <a:buNone/>
              <a:defRPr/>
            </a:lvl4pPr>
            <a:lvl5pPr>
              <a:buNone/>
              <a:defRPr/>
            </a:lvl5pPr>
            <a:lvl6pPr>
              <a:buNone/>
              <a:defRPr/>
            </a:lvl6pPr>
            <a:lvl7pPr>
              <a:buNone/>
              <a:defRPr/>
            </a:lvl7pPr>
            <a:lvl8pPr>
              <a:buNone/>
              <a:defRPr/>
            </a:lvl8pPr>
            <a:lvl9pPr>
              <a:buNone/>
              <a:defRPr/>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59447-1FF1-4571-A7A1-75F1CAF7F5D9}" type="datetime1">
              <a:rPr lang="en-US" smtClean="0"/>
              <a:pPr/>
              <a:t>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3D1470-AB83-4C4C-B3B3-7F0C9DC8E8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3600"/>
            <a:ext cx="8229600" cy="1144800"/>
          </a:xfrm>
          <a:prstGeom prst="rect">
            <a:avLst/>
          </a:prstGeom>
          <a:noFill/>
          <a:ln>
            <a:noFill/>
          </a:ln>
        </p:spPr>
        <p:txBody>
          <a:bodyPr wrap="square" lIns="90000" tIns="46800" rIns="90000" bIns="46800" anchor="ctr" anchorCtr="0"/>
          <a:lstStyle/>
          <a:p>
            <a:r>
              <a:rPr lang="en-US" dirty="0" smtClean="0"/>
              <a:t>Click to edit the title text format</a:t>
            </a:r>
            <a:endParaRPr lang="en-US" dirty="0"/>
          </a:p>
        </p:txBody>
      </p:sp>
      <p:sp>
        <p:nvSpPr>
          <p:cNvPr id="3" name="Text Placeholder 2"/>
          <p:cNvSpPr>
            <a:spLocks noGrp="1"/>
          </p:cNvSpPr>
          <p:nvPr>
            <p:ph type="body" idx="1"/>
          </p:nvPr>
        </p:nvSpPr>
        <p:spPr>
          <a:xfrm>
            <a:off x="457200" y="1602000"/>
            <a:ext cx="8229600" cy="4525200"/>
          </a:xfrm>
          <a:prstGeom prst="rect">
            <a:avLst/>
          </a:prstGeom>
          <a:noFill/>
          <a:ln>
            <a:noFill/>
          </a:ln>
        </p:spPr>
        <p:txBody>
          <a:bodyPr wrap="square" lIns="90000" tIns="46800" rIns="90000" bIns="46800" anchorCtr="0"/>
          <a:lstStyle/>
          <a:p>
            <a:pPr lvl="0"/>
            <a:r>
              <a:rPr lang="en-US" smtClean="0"/>
              <a:t>Click to edit the outline text format</a:t>
            </a:r>
          </a:p>
          <a:p>
            <a:pPr lvl="1"/>
            <a:r>
              <a:rPr lang="en-US" smtClean="0"/>
              <a:t>Second Outline Level</a:t>
            </a:r>
          </a:p>
          <a:p>
            <a:pPr lvl="2"/>
            <a:r>
              <a:rPr lang="en-US" smtClean="0"/>
              <a:t>Third Outline Level</a:t>
            </a:r>
          </a:p>
          <a:p>
            <a:pPr lvl="3"/>
            <a:r>
              <a:rPr lang="en-US" smtClean="0"/>
              <a:t>Fourth Outline Level</a:t>
            </a:r>
          </a:p>
          <a:p>
            <a:pPr lvl="4"/>
            <a:r>
              <a:rPr lang="en-US" smtClean="0"/>
              <a:t>Fifth Outline Level</a:t>
            </a:r>
          </a:p>
          <a:p>
            <a:pPr lvl="5"/>
            <a:r>
              <a:rPr lang="en-US" smtClean="0"/>
              <a:t>Sixth Outline Level</a:t>
            </a:r>
          </a:p>
          <a:p>
            <a:pPr lvl="6"/>
            <a:r>
              <a:rPr lang="en-US" smtClean="0"/>
              <a:t>Seventh Outline Level</a:t>
            </a:r>
          </a:p>
          <a:p>
            <a:pPr lvl="7"/>
            <a:r>
              <a:rPr lang="en-US" smtClean="0"/>
              <a:t>Eighth Outline Level</a:t>
            </a:r>
          </a:p>
          <a:p>
            <a:pPr lvl="8"/>
            <a:r>
              <a:rPr lang="en-US" smtClean="0"/>
              <a:t>Ninth Outline Level</a:t>
            </a:r>
            <a:endParaRPr lang="en-US"/>
          </a:p>
        </p:txBody>
      </p:sp>
      <p:sp>
        <p:nvSpPr>
          <p:cNvPr id="16363" name="Date Placeholder 3"/>
          <p:cNvSpPr>
            <a:spLocks noGrp="1"/>
          </p:cNvSpPr>
          <p:nvPr>
            <p:ph type="dt" sz="half" idx="2"/>
          </p:nvPr>
        </p:nvSpPr>
        <p:spPr>
          <a:xfrm>
            <a:off x="457200" y="6357600"/>
            <a:ext cx="2134800" cy="363600"/>
          </a:xfrm>
          <a:prstGeom prst="rect">
            <a:avLst/>
          </a:prstGeom>
          <a:noFill/>
          <a:ln>
            <a:noFill/>
          </a:ln>
        </p:spPr>
        <p:txBody>
          <a:bodyPr wrap="square" lIns="90000" tIns="46800" rIns="90000" bIns="46800" anchor="ctr" anchorCtr="0"/>
          <a:lstStyle>
            <a:lvl1pPr algn="l">
              <a:defRPr sz="1200" kern="0">
                <a:solidFill>
                  <a:srgbClr val="000000"/>
                </a:solidFill>
                <a:latin typeface="Calibri" charset="0"/>
              </a:defRPr>
            </a:lvl1pPr>
          </a:lstStyle>
          <a:p>
            <a:pPr marL="0" indent="0" algn="l">
              <a:tabLst/>
            </a:pPr>
            <a:fld id="{11859447-1FF1-4571-A7A1-75F1CAF7F5D9}" type="datetime1">
              <a:rPr lang="en-US" sz="1200" i="0" dirty="0" smtClean="0">
                <a:solidFill>
                  <a:srgbClr val="898989"/>
                </a:solidFill>
                <a:latin typeface="Calibri" charset="0"/>
              </a:rPr>
              <a:pPr marL="0" indent="0" algn="l">
                <a:tabLst/>
              </a:pPr>
              <a:t>2/6/2009</a:t>
            </a:fld>
            <a:endParaRPr lang="en-US" sz="1200" i="0" dirty="0" smtClean="0">
              <a:solidFill>
                <a:srgbClr val="898989"/>
              </a:solidFill>
              <a:latin typeface="Calibri" charset="0"/>
            </a:endParaRPr>
          </a:p>
        </p:txBody>
      </p:sp>
      <p:sp>
        <p:nvSpPr>
          <p:cNvPr id="16361" name="Footer Placeholder 4"/>
          <p:cNvSpPr>
            <a:spLocks noGrp="1"/>
          </p:cNvSpPr>
          <p:nvPr>
            <p:ph type="ftr" sz="quarter" idx="3"/>
          </p:nvPr>
        </p:nvSpPr>
        <p:spPr>
          <a:xfrm>
            <a:off x="3124800" y="6357600"/>
            <a:ext cx="2894400" cy="363600"/>
          </a:xfrm>
          <a:prstGeom prst="rect">
            <a:avLst/>
          </a:prstGeom>
          <a:noFill/>
          <a:ln>
            <a:noFill/>
          </a:ln>
        </p:spPr>
        <p:txBody>
          <a:bodyPr wrap="square" lIns="90000" tIns="46800" rIns="90000" bIns="46800" anchor="ctr" anchorCtr="0"/>
          <a:lstStyle>
            <a:lvl1pPr algn="l">
              <a:defRPr kern="0">
                <a:solidFill>
                  <a:srgbClr val="000000"/>
                </a:solidFill>
                <a:latin typeface="Times New Roman" charset="0"/>
              </a:defRPr>
            </a:lvl1pPr>
          </a:lstStyle>
          <a:p>
            <a:endParaRPr lang="en-US" dirty="0" smtClean="0"/>
          </a:p>
        </p:txBody>
      </p:sp>
      <p:sp>
        <p:nvSpPr>
          <p:cNvPr id="16362" name="Slide Number Placeholder 5"/>
          <p:cNvSpPr>
            <a:spLocks noGrp="1"/>
          </p:cNvSpPr>
          <p:nvPr>
            <p:ph type="sldNum" sz="quarter" idx="4"/>
          </p:nvPr>
        </p:nvSpPr>
        <p:spPr>
          <a:xfrm>
            <a:off x="6552000" y="6357600"/>
            <a:ext cx="2134800" cy="363600"/>
          </a:xfrm>
          <a:prstGeom prst="rect">
            <a:avLst/>
          </a:prstGeom>
          <a:noFill/>
          <a:ln>
            <a:noFill/>
          </a:ln>
        </p:spPr>
        <p:txBody>
          <a:bodyPr wrap="square" lIns="90000" tIns="46800" rIns="90000" bIns="46800" anchor="ctr" anchorCtr="0"/>
          <a:lstStyle>
            <a:lvl1pPr algn="r">
              <a:defRPr sz="1200" kern="0">
                <a:solidFill>
                  <a:srgbClr val="000000"/>
                </a:solidFill>
                <a:latin typeface="Calibri" charset="0"/>
              </a:defRPr>
            </a:lvl1pPr>
          </a:lstStyle>
          <a:p>
            <a:pPr marL="0" indent="0" algn="r">
              <a:tabLst/>
            </a:pPr>
            <a:fld id="{763D1470-AB83-4C4C-B3B3-7F0C9DC8E8D6}" type="slidenum">
              <a:rPr lang="en-US" sz="1200" i="0" dirty="0" smtClean="0">
                <a:solidFill>
                  <a:srgbClr val="898989"/>
                </a:solidFill>
                <a:latin typeface="Calibri" charset="0"/>
              </a:rPr>
              <a:pPr marL="0" indent="0" algn="r">
                <a:tabLst/>
              </a:pPr>
              <a:t>‹#›</a:t>
            </a:fld>
            <a:endParaRPr lang="en-US" sz="1200" i="0" dirty="0" smtClean="0">
              <a:solidFill>
                <a:srgbClr val="898989"/>
              </a:solidFill>
              <a:latin typeface="Calibri"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ts val="0"/>
        </a:spcBef>
        <a:spcAft>
          <a:spcPts val="0"/>
        </a:spcAft>
        <a:buNone/>
        <a:defRPr sz="4400" kern="1200">
          <a:solidFill>
            <a:srgbClr val="000000"/>
          </a:solidFill>
          <a:latin typeface="Calibri"/>
          <a:ea typeface="+mj-ea"/>
          <a:cs typeface="+mj-cs"/>
        </a:defRPr>
      </a:lvl1pPr>
    </p:titleStyle>
    <p:bodyStyle>
      <a:lvl1pPr marL="0" indent="342000" algn="l" defTabSz="914400" rtl="0" eaLnBrk="1" latinLnBrk="0" hangingPunct="1">
        <a:spcBef>
          <a:spcPts val="768"/>
        </a:spcBef>
        <a:spcAft>
          <a:spcPts val="0"/>
        </a:spcAft>
        <a:buClr>
          <a:srgbClr val="000000"/>
        </a:buClr>
        <a:buFont typeface="Arial"/>
        <a:buChar char="•"/>
        <a:defRPr sz="3200" u="none" kern="1200">
          <a:solidFill>
            <a:srgbClr val="000000"/>
          </a:solidFill>
          <a:latin typeface="Calibri"/>
          <a:ea typeface="+mn-ea"/>
          <a:cs typeface="+mn-cs"/>
        </a:defRPr>
      </a:lvl1pPr>
      <a:lvl2pPr marL="457200" indent="284400" algn="l" defTabSz="914400" rtl="0" eaLnBrk="1" latinLnBrk="0" hangingPunct="1">
        <a:spcBef>
          <a:spcPts val="672"/>
        </a:spcBef>
        <a:spcAft>
          <a:spcPts val="0"/>
        </a:spcAft>
        <a:buClr>
          <a:srgbClr val="000000"/>
        </a:buClr>
        <a:buFont typeface="Arial"/>
        <a:buChar char="–"/>
        <a:defRPr sz="2800" u="none" kern="1200" spc="0">
          <a:solidFill>
            <a:srgbClr val="000000"/>
          </a:solidFill>
          <a:latin typeface="Calibri"/>
          <a:ea typeface="+mn-ea"/>
          <a:cs typeface="+mn-cs"/>
        </a:defRPr>
      </a:lvl2pPr>
      <a:lvl3pPr marL="914400" indent="230400" algn="l" defTabSz="914400" rtl="0" eaLnBrk="1" latinLnBrk="0" hangingPunct="1">
        <a:spcBef>
          <a:spcPts val="576"/>
        </a:spcBef>
        <a:spcAft>
          <a:spcPts val="0"/>
        </a:spcAft>
        <a:buClr>
          <a:srgbClr val="000000"/>
        </a:buClr>
        <a:buFont typeface="Arial"/>
        <a:buChar char="•"/>
        <a:defRPr sz="2400" u="none" kern="1200" spc="0">
          <a:solidFill>
            <a:srgbClr val="000000"/>
          </a:solidFill>
          <a:latin typeface="Calibri"/>
          <a:ea typeface="+mn-ea"/>
          <a:cs typeface="+mn-cs"/>
        </a:defRPr>
      </a:lvl3pPr>
      <a:lvl4pPr marL="1371600" indent="230400" algn="l" defTabSz="914400" rtl="0" eaLnBrk="1" latinLnBrk="0" hangingPunct="1">
        <a:spcBef>
          <a:spcPts val="479"/>
        </a:spcBef>
        <a:spcAft>
          <a:spcPts val="0"/>
        </a:spcAft>
        <a:buClr>
          <a:srgbClr val="000000"/>
        </a:buClr>
        <a:buFont typeface="Arial"/>
        <a:buChar char="–"/>
        <a:defRPr sz="2000" u="none" kern="1200" spc="0">
          <a:solidFill>
            <a:srgbClr val="000000"/>
          </a:solidFill>
          <a:latin typeface="Calibri"/>
          <a:ea typeface="+mn-ea"/>
          <a:cs typeface="+mn-cs"/>
        </a:defRPr>
      </a:lvl4pPr>
      <a:lvl5pPr marL="1828800" indent="230400" algn="l" defTabSz="914400" rtl="0" eaLnBrk="1" latinLnBrk="0" hangingPunct="1">
        <a:spcBef>
          <a:spcPts val="479"/>
        </a:spcBef>
        <a:spcAft>
          <a:spcPts val="0"/>
        </a:spcAft>
        <a:buClr>
          <a:srgbClr val="000000"/>
        </a:buClr>
        <a:buFont typeface="Arial"/>
        <a:buChar char="»"/>
        <a:defRPr sz="2000" u="none" kern="1200" spc="0">
          <a:solidFill>
            <a:srgbClr val="000000"/>
          </a:solidFill>
          <a:latin typeface="Calibri"/>
          <a:ea typeface="+mn-ea"/>
          <a:cs typeface="+mn-cs"/>
        </a:defRPr>
      </a:lvl5pPr>
      <a:lvl6pPr marL="1828800" indent="230400" algn="l" defTabSz="914400" rtl="0" eaLnBrk="1" latinLnBrk="0" hangingPunct="1">
        <a:spcBef>
          <a:spcPts val="479"/>
        </a:spcBef>
        <a:spcAft>
          <a:spcPts val="0"/>
        </a:spcAft>
        <a:buClr>
          <a:srgbClr val="000000"/>
        </a:buClr>
        <a:buFont typeface="Arial"/>
        <a:buChar char="»"/>
        <a:defRPr sz="2000" u="none" kern="1200" spc="0">
          <a:solidFill>
            <a:srgbClr val="000000"/>
          </a:solidFill>
          <a:latin typeface="Calibri"/>
          <a:ea typeface="+mn-ea"/>
          <a:cs typeface="+mn-cs"/>
        </a:defRPr>
      </a:lvl6pPr>
      <a:lvl7pPr marL="1828800" indent="230400" algn="l" defTabSz="914400" rtl="0" eaLnBrk="1" latinLnBrk="0" hangingPunct="1">
        <a:spcBef>
          <a:spcPts val="479"/>
        </a:spcBef>
        <a:spcAft>
          <a:spcPts val="0"/>
        </a:spcAft>
        <a:buClr>
          <a:srgbClr val="000000"/>
        </a:buClr>
        <a:buFont typeface="Arial"/>
        <a:buChar char="»"/>
        <a:defRPr sz="2000" u="none" kern="1200" spc="0">
          <a:solidFill>
            <a:srgbClr val="000000"/>
          </a:solidFill>
          <a:latin typeface="Calibri"/>
          <a:ea typeface="+mn-ea"/>
          <a:cs typeface="+mn-cs"/>
        </a:defRPr>
      </a:lvl7pPr>
      <a:lvl8pPr marL="1828800" indent="230400" algn="l" defTabSz="914400" rtl="0" eaLnBrk="1" latinLnBrk="0" hangingPunct="1">
        <a:spcBef>
          <a:spcPts val="479"/>
        </a:spcBef>
        <a:spcAft>
          <a:spcPts val="0"/>
        </a:spcAft>
        <a:buClr>
          <a:srgbClr val="000000"/>
        </a:buClr>
        <a:buFont typeface="Arial"/>
        <a:buChar char="»"/>
        <a:defRPr sz="2000" u="none" kern="1200" spc="0">
          <a:solidFill>
            <a:srgbClr val="000000"/>
          </a:solidFill>
          <a:latin typeface="Calibri"/>
          <a:ea typeface="+mn-ea"/>
          <a:cs typeface="+mn-cs"/>
        </a:defRPr>
      </a:lvl8pPr>
      <a:lvl9pPr marL="1828800" indent="230400" algn="l" defTabSz="914400" rtl="0" eaLnBrk="1" latinLnBrk="0" hangingPunct="1">
        <a:spcBef>
          <a:spcPts val="479"/>
        </a:spcBef>
        <a:spcAft>
          <a:spcPts val="0"/>
        </a:spcAft>
        <a:buClr>
          <a:srgbClr val="000000"/>
        </a:buClr>
        <a:buFont typeface="Arial"/>
        <a:buChar char="»"/>
        <a:defRPr sz="2000" u="none" kern="1200" spc="0">
          <a:solidFill>
            <a:srgbClr val="000000"/>
          </a:solidFill>
          <a:latin typeface="Calibri"/>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400" y="1641600"/>
            <a:ext cx="8229600" cy="1144800"/>
          </a:xfrm>
          <a:prstGeom prst="rect">
            <a:avLst/>
          </a:prstGeom>
        </p:spPr>
        <p:txBody>
          <a:bodyPr/>
          <a:lstStyle/>
          <a:p>
            <a:pPr marL="0" indent="0">
              <a:buNone/>
              <a:tabLst/>
            </a:pPr>
            <a:r>
              <a:rPr lang="en-US" sz="4000" smtClean="0"/>
              <a:t>Advantages and Disadvantages of CFD Methods</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None/>
              <a:tabLst/>
            </a:pPr>
            <a:endParaRPr lang="en-US" sz="3200" dirty="0" smtClean="0">
              <a:latin typeface="Calibri" charset="0"/>
            </a:endParaRPr>
          </a:p>
          <a:p>
            <a:pPr marL="342000" indent="-342000">
              <a:buNone/>
              <a:tabLst/>
            </a:pPr>
            <a:endParaRPr lang="en-US" sz="3200" dirty="0" smtClean="0">
              <a:latin typeface="Calibri" charset="0"/>
            </a:endParaRPr>
          </a:p>
          <a:p>
            <a:pPr marL="342000" indent="-342000">
              <a:buNone/>
              <a:tabLst/>
            </a:pPr>
            <a:endParaRPr lang="en-US" sz="3200" dirty="0" smtClean="0">
              <a:latin typeface="Calibri" charset="0"/>
            </a:endParaRPr>
          </a:p>
          <a:p>
            <a:pPr marL="342000" indent="-342000">
              <a:buNone/>
              <a:tabLst/>
            </a:pPr>
            <a:endParaRPr lang="en-US" sz="3200" dirty="0" smtClean="0">
              <a:latin typeface="Calibri" charset="0"/>
            </a:endParaRPr>
          </a:p>
          <a:p>
            <a:pPr marL="342000" indent="-342000">
              <a:buNone/>
              <a:tabLst/>
            </a:pPr>
            <a:endParaRPr lang="en-US" sz="3200" dirty="0" smtClean="0">
              <a:latin typeface="Calibri" charset="0"/>
            </a:endParaRPr>
          </a:p>
          <a:p>
            <a:pPr marL="342000" indent="-342000">
              <a:buNone/>
              <a:tabLst/>
            </a:pPr>
            <a:endParaRPr lang="en-US" sz="3200" dirty="0" smtClean="0">
              <a:latin typeface="Calibri" charset="0"/>
            </a:endParaRPr>
          </a:p>
          <a:p>
            <a:pPr marL="342000" indent="-342000" algn="r">
              <a:buNone/>
              <a:tabLst/>
            </a:pPr>
            <a:r>
              <a:rPr lang="en-US" sz="3200" smtClean="0"/>
              <a:t>By Ahmed Al Makky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400" smtClean="0">
                <a:solidFill>
                  <a:srgbClr val="FF0000"/>
                </a:solidFill>
              </a:rPr>
              <a:t>K-E models:</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Clr>
                <a:srgbClr val="000000"/>
              </a:buClr>
              <a:buSzPct val="100000"/>
              <a:buFont typeface="StarSymbol"/>
              <a:buChar char="•"/>
              <a:tabLst/>
            </a:pPr>
            <a:r>
              <a:rPr lang="en-US" sz="3200" smtClean="0"/>
              <a:t>Wilcox k-w model</a:t>
            </a:r>
          </a:p>
          <a:p>
            <a:pPr marL="342000" indent="-342000">
              <a:buClr>
                <a:srgbClr val="000000"/>
              </a:buClr>
              <a:buSzPct val="100000"/>
              <a:buFont typeface="StarSymbol"/>
              <a:buChar char="•"/>
              <a:tabLst/>
            </a:pPr>
            <a:r>
              <a:rPr lang="en-US" sz="3200" smtClean="0"/>
              <a:t>Menter SST k-w model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400" smtClean="0">
                <a:solidFill>
                  <a:srgbClr val="FF0000"/>
                </a:solidFill>
              </a:rPr>
              <a:t>Algebraic Stress Equation model</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lnSpc>
                <a:spcPct val="90000"/>
              </a:lnSpc>
              <a:buNone/>
              <a:tabLst/>
            </a:pPr>
            <a:r>
              <a:rPr lang="en-US" sz="3200" smtClean="0">
                <a:solidFill>
                  <a:srgbClr val="FF0000"/>
                </a:solidFill>
              </a:rPr>
              <a:t>Advantages:</a:t>
            </a:r>
          </a:p>
          <a:p>
            <a:pPr marL="342000" indent="-342000">
              <a:lnSpc>
                <a:spcPct val="90000"/>
              </a:lnSpc>
              <a:buClr>
                <a:srgbClr val="000000"/>
              </a:buClr>
              <a:buSzPct val="100000"/>
              <a:buFont typeface="StarSymbol"/>
              <a:buChar char="•"/>
              <a:tabLst/>
            </a:pPr>
            <a:r>
              <a:rPr lang="en-US" sz="3200" smtClean="0"/>
              <a:t>Cheap method to account for Reynolds stress anisotropy</a:t>
            </a:r>
          </a:p>
          <a:p>
            <a:pPr marL="342000" indent="-342000">
              <a:lnSpc>
                <a:spcPct val="90000"/>
              </a:lnSpc>
              <a:buClr>
                <a:srgbClr val="000000"/>
              </a:buClr>
              <a:buSzPct val="100000"/>
              <a:buFont typeface="StarSymbol"/>
              <a:buChar char="•"/>
              <a:tabLst/>
            </a:pPr>
            <a:r>
              <a:rPr lang="en-US" sz="3200" smtClean="0"/>
              <a:t>Potentially combines the generality of approach of the RSM (good modelling of buoyancy and rotation effects possible) with the economy of the k-e model.</a:t>
            </a:r>
          </a:p>
          <a:p>
            <a:pPr marL="342000" indent="-342000">
              <a:lnSpc>
                <a:spcPct val="90000"/>
              </a:lnSpc>
              <a:buClr>
                <a:srgbClr val="000000"/>
              </a:buClr>
              <a:buSzPct val="100000"/>
              <a:buFont typeface="StarSymbol"/>
              <a:buChar char="•"/>
              <a:tabLst/>
            </a:pPr>
            <a:r>
              <a:rPr lang="en-US" sz="3200" smtClean="0"/>
              <a:t>Successfully applied to isothermal and buoyant thin shear layers.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valueType="num">
                                      <p:cBhvr additive="base">
                                        <p:cTn id="25" dur="2000" fill="hold"/>
                                        <p:tgtEl>
                                          <p:spTgt spid="3">
                                            <p:txEl>
                                              <p:pRg st="3" end="3"/>
                                            </p:txEl>
                                          </p:spTgt>
                                        </p:tgtEl>
                                        <p:attrNameLst>
                                          <p:attrName>ppt_x</p:attrName>
                                        </p:attrNameLst>
                                      </p:cBhvr>
                                      <p:tavLst>
                                        <p:tav tm="0">
                                          <p:val>
                                            <p:strVal val="1+#ppt_w/2"/>
                                          </p:val>
                                        </p:tav>
                                        <p:tav tm="100000">
                                          <p:val>
                                            <p:strVal val="#ppt_x"/>
                                          </p:val>
                                        </p:tav>
                                      </p:tavLst>
                                    </p:anim>
                                    <p:anim valueType="num">
                                      <p:cBhvr additive="base">
                                        <p:cTn id="26"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000" smtClean="0">
                <a:solidFill>
                  <a:srgbClr val="FF0000"/>
                </a:solidFill>
              </a:rPr>
              <a:t>Disadvantages:</a:t>
            </a:r>
            <a:r>
              <a:rPr lang="en-US" sz="4000" smtClean="0"/>
              <a:t> </a:t>
            </a:r>
            <a:r>
              <a:rPr lang="en-US" smtClean="0"/>
              <a:t/>
            </a:r>
            <a:br>
              <a:rPr lang="en-US" smtClean="0"/>
            </a:br>
            <a:endParaRPr lang="en-US" smtClean="0"/>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Clr>
                <a:srgbClr val="000000"/>
              </a:buClr>
              <a:buSzPct val="100000"/>
              <a:buFont typeface="StarSymbol"/>
              <a:buChar char="•"/>
              <a:tabLst/>
            </a:pPr>
            <a:r>
              <a:rPr lang="en-US" sz="3000" smtClean="0"/>
              <a:t>Only slightly more expensive the K-E model (two PDE and a system of algebraic equations).</a:t>
            </a:r>
          </a:p>
          <a:p>
            <a:pPr marL="342000" indent="-342000">
              <a:buClr>
                <a:srgbClr val="000000"/>
              </a:buClr>
              <a:buSzPct val="100000"/>
              <a:buFont typeface="StarSymbol"/>
              <a:buChar char="•"/>
              <a:tabLst/>
            </a:pPr>
            <a:r>
              <a:rPr lang="en-US" sz="3000" smtClean="0"/>
              <a:t>Not a widely validated as the mixing length and K-E models.</a:t>
            </a:r>
          </a:p>
          <a:p>
            <a:pPr marL="342000" indent="-342000">
              <a:buClr>
                <a:srgbClr val="000000"/>
              </a:buClr>
              <a:buSzPct val="100000"/>
              <a:buFont typeface="StarSymbol"/>
              <a:buChar char="•"/>
              <a:tabLst/>
            </a:pPr>
            <a:r>
              <a:rPr lang="en-US" sz="3000" smtClean="0"/>
              <a:t>Some disadvantages as RSM apply.</a:t>
            </a:r>
          </a:p>
          <a:p>
            <a:pPr marL="342000" indent="-342000">
              <a:buClr>
                <a:srgbClr val="000000"/>
              </a:buClr>
              <a:buSzPct val="100000"/>
              <a:buFont typeface="StarSymbol"/>
              <a:buChar char="•"/>
              <a:tabLst/>
            </a:pPr>
            <a:r>
              <a:rPr lang="en-US" sz="3000" smtClean="0"/>
              <a:t>Model is severely restricted in flows where the transport assumptions for convective and diffusive effects do not apply-Validation is necessary to define performance limits.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valueType="num">
                                      <p:cBhvr additive="base">
                                        <p:cTn id="25" dur="2000" fill="hold"/>
                                        <p:tgtEl>
                                          <p:spTgt spid="3">
                                            <p:txEl>
                                              <p:pRg st="3" end="3"/>
                                            </p:txEl>
                                          </p:spTgt>
                                        </p:tgtEl>
                                        <p:attrNameLst>
                                          <p:attrName>ppt_x</p:attrName>
                                        </p:attrNameLst>
                                      </p:cBhvr>
                                      <p:tavLst>
                                        <p:tav tm="0">
                                          <p:val>
                                            <p:strVal val="1+#ppt_w/2"/>
                                          </p:val>
                                        </p:tav>
                                        <p:tav tm="100000">
                                          <p:val>
                                            <p:strVal val="#ppt_x"/>
                                          </p:val>
                                        </p:tav>
                                      </p:tavLst>
                                    </p:anim>
                                    <p:anim valueType="num">
                                      <p:cBhvr additive="base">
                                        <p:cTn id="26"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400" smtClean="0">
                <a:solidFill>
                  <a:srgbClr val="FF0000"/>
                </a:solidFill>
              </a:rPr>
              <a:t>Large Eddie Simulation (LES)</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Clr>
                <a:srgbClr val="FF0000"/>
              </a:buClr>
              <a:buSzPct val="100000"/>
              <a:buFont typeface="StarSymbol"/>
              <a:buChar char="•"/>
              <a:tabLst/>
            </a:pPr>
            <a:r>
              <a:rPr lang="en-US" sz="3200" dirty="0" smtClean="0">
                <a:solidFill>
                  <a:srgbClr val="FF0000"/>
                </a:solidFill>
              </a:rPr>
              <a:t>Advantages</a:t>
            </a:r>
            <a:r>
              <a:rPr lang="en-US" sz="3200" dirty="0" smtClean="0">
                <a:solidFill>
                  <a:srgbClr val="FF0000"/>
                </a:solidFill>
              </a:rPr>
              <a:t>:</a:t>
            </a:r>
          </a:p>
          <a:p>
            <a:pPr marL="342000" indent="-342000">
              <a:buClr>
                <a:srgbClr val="FF0000"/>
              </a:buClr>
              <a:buSzPct val="100000"/>
              <a:buFont typeface="StarSymbol"/>
              <a:buChar char="•"/>
              <a:tabLst/>
            </a:pPr>
            <a:r>
              <a:rPr lang="en-US" dirty="0" smtClean="0">
                <a:solidFill>
                  <a:schemeClr val="tx1"/>
                </a:solidFill>
              </a:rPr>
              <a:t>You have the advantage to choose what size of eddies you want in your simulation.</a:t>
            </a:r>
          </a:p>
          <a:p>
            <a:pPr marL="342000" indent="-342000">
              <a:buClr>
                <a:srgbClr val="FF0000"/>
              </a:buClr>
              <a:buSzPct val="100000"/>
              <a:buFont typeface="StarSymbol"/>
              <a:buChar char="•"/>
              <a:tabLst/>
            </a:pPr>
            <a:r>
              <a:rPr lang="en-US" sz="3200" dirty="0" smtClean="0">
                <a:solidFill>
                  <a:schemeClr val="tx1"/>
                </a:solidFill>
              </a:rPr>
              <a:t>Takes less computer recourses than DNS.</a:t>
            </a:r>
          </a:p>
          <a:p>
            <a:pPr marL="342000" indent="-342000">
              <a:buClr>
                <a:srgbClr val="FF0000"/>
              </a:buClr>
              <a:buSzPct val="100000"/>
              <a:buFont typeface="StarSymbol"/>
              <a:buChar char="•"/>
              <a:tabLst/>
            </a:pPr>
            <a:r>
              <a:rPr lang="en-US" dirty="0" smtClean="0">
                <a:solidFill>
                  <a:schemeClr val="tx1"/>
                </a:solidFill>
              </a:rPr>
              <a:t>Its now been used in commercial codes such as Fluent.</a:t>
            </a:r>
          </a:p>
          <a:p>
            <a:pPr marL="342000" indent="-342000">
              <a:buClr>
                <a:srgbClr val="FF0000"/>
              </a:buClr>
              <a:buSzPct val="100000"/>
              <a:buFont typeface="StarSymbol"/>
              <a:buChar char="•"/>
              <a:tabLst/>
            </a:pPr>
            <a:r>
              <a:rPr lang="en-US" sz="3200" dirty="0" smtClean="0">
                <a:solidFill>
                  <a:schemeClr val="tx1"/>
                </a:solidFill>
              </a:rPr>
              <a:t>It can be implemented on complex geometry.</a:t>
            </a:r>
          </a:p>
          <a:p>
            <a:pPr marL="342000" indent="-342000">
              <a:buClr>
                <a:srgbClr val="FF0000"/>
              </a:buClr>
              <a:buSzPct val="100000"/>
              <a:buFont typeface="StarSymbol"/>
              <a:buChar char="•"/>
              <a:tabLst/>
            </a:pPr>
            <a:r>
              <a:rPr lang="en-US" dirty="0" smtClean="0">
                <a:solidFill>
                  <a:schemeClr val="tx1"/>
                </a:solidFill>
              </a:rPr>
              <a:t>Its been used in the simulation of combustion process.</a:t>
            </a:r>
            <a:endParaRPr lang="en-US" sz="3200" dirty="0" smtClean="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400" smtClean="0">
                <a:solidFill>
                  <a:srgbClr val="FF0000"/>
                </a:solidFill>
              </a:rPr>
              <a:t>Disadvantages :</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None/>
              <a:tabLst/>
            </a:pPr>
            <a:r>
              <a:rPr lang="en-GB" dirty="0" smtClean="0"/>
              <a:t>I would like to hear your views about that.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400" smtClean="0">
                <a:solidFill>
                  <a:srgbClr val="FF0000"/>
                </a:solidFill>
              </a:rPr>
              <a:t>LES models:</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Clr>
                <a:srgbClr val="000000"/>
              </a:buClr>
              <a:buSzPct val="100000"/>
              <a:buFont typeface="StarSymbol"/>
              <a:buChar char="•"/>
              <a:tabLst/>
            </a:pPr>
            <a:r>
              <a:rPr lang="en-US" sz="3200" smtClean="0"/>
              <a:t>Smagorinksy-Lilly SGS model</a:t>
            </a:r>
          </a:p>
          <a:p>
            <a:pPr marL="342000" indent="-342000">
              <a:buClr>
                <a:srgbClr val="000000"/>
              </a:buClr>
              <a:buSzPct val="100000"/>
              <a:buFont typeface="StarSymbol"/>
              <a:buChar char="•"/>
              <a:tabLst/>
            </a:pPr>
            <a:r>
              <a:rPr lang="en-US" sz="3200" smtClean="0"/>
              <a:t>Higher-order SGS models</a:t>
            </a:r>
          </a:p>
          <a:p>
            <a:pPr marL="342000" indent="-342000">
              <a:buClr>
                <a:srgbClr val="000000"/>
              </a:buClr>
              <a:buSzPct val="100000"/>
              <a:buFont typeface="StarSymbol"/>
              <a:buChar char="•"/>
              <a:tabLst/>
            </a:pPr>
            <a:r>
              <a:rPr lang="en-US" sz="3200" smtClean="0"/>
              <a:t>Advanced SGS models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buNone/>
              <a:tabLst/>
            </a:pPr>
            <a:r>
              <a:rPr lang="en-US" sz="4400" smtClean="0">
                <a:solidFill>
                  <a:srgbClr val="FF0000"/>
                </a:solidFill>
              </a:rPr>
              <a:t>Direct Numerical Simulation DNS</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None/>
              <a:tabLst/>
            </a:pPr>
            <a:r>
              <a:rPr lang="en-US" sz="3200" smtClean="0">
                <a:solidFill>
                  <a:srgbClr val="FF0000"/>
                </a:solidFill>
              </a:rPr>
              <a:t>Advantages:</a:t>
            </a:r>
          </a:p>
          <a:p>
            <a:pPr marL="342000" indent="-342000">
              <a:buClr>
                <a:srgbClr val="000000"/>
              </a:buClr>
              <a:buSzPct val="100000"/>
              <a:buFont typeface="StarSymbol"/>
              <a:buChar char="•"/>
              <a:tabLst/>
            </a:pPr>
            <a:r>
              <a:rPr lang="en-US" sz="3200" smtClean="0"/>
              <a:t>The unsteady Navier-Stokes equations are solved on spatial grids that are sufficiently fine that they can resolve the kolmogrov length scales which energy dissipation takes place with time steps sufficiently small to resolve the period of the fastest fluctuations.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ph idx="1"/>
          </p:nvPr>
        </p:nvSpPr>
        <p:spPr>
          <a:xfrm>
            <a:off x="500400" y="644400"/>
            <a:ext cx="8229600" cy="4525200"/>
          </a:xfrm>
          <a:prstGeom prst="rect">
            <a:avLst/>
          </a:prstGeom>
        </p:spPr>
        <p:txBody>
          <a:bodyPr/>
          <a:lstStyle/>
          <a:p>
            <a:pPr marL="342000" indent="-342000">
              <a:buNone/>
              <a:tabLst/>
            </a:pPr>
            <a:r>
              <a:rPr lang="en-US" sz="3200" smtClean="0">
                <a:solidFill>
                  <a:srgbClr val="FF0000"/>
                </a:solidFill>
              </a:rPr>
              <a:t> Disadvantages:</a:t>
            </a:r>
          </a:p>
          <a:p>
            <a:pPr marL="342000" indent="-342000">
              <a:buClr>
                <a:srgbClr val="000000"/>
              </a:buClr>
              <a:buSzPct val="100000"/>
              <a:buFont typeface="StarSymbol"/>
              <a:buChar char="•"/>
              <a:tabLst/>
            </a:pPr>
            <a:r>
              <a:rPr lang="en-US" sz="3200" smtClean="0"/>
              <a:t>The calculations are highly costly in terms of computing recourses.</a:t>
            </a:r>
          </a:p>
          <a:p>
            <a:pPr marL="342000" indent="-342000">
              <a:buClr>
                <a:srgbClr val="000000"/>
              </a:buClr>
              <a:buSzPct val="100000"/>
              <a:buFont typeface="StarSymbol"/>
              <a:buChar char="•"/>
              <a:tabLst/>
            </a:pPr>
            <a:r>
              <a:rPr lang="en-US" sz="3200" smtClean="0"/>
              <a:t>The method is not used for industrial flow computations and is mostly concentrated in the research sector of science.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valueType="num">
                                      <p:cBhvr additive="base">
                                        <p:cTn id="7" dur="2000" fill="hold"/>
                                        <p:tgtEl>
                                          <p:spTgt spid="2">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valueType="num">
                                      <p:cBhvr additive="base">
                                        <p:cTn id="13" dur="2000" fill="hold"/>
                                        <p:tgtEl>
                                          <p:spTgt spid="2">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valueType="num">
                                      <p:cBhvr additive="base">
                                        <p:cTn id="19" dur="2000" fill="hold"/>
                                        <p:tgtEl>
                                          <p:spTgt spid="2">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000" smtClean="0">
                <a:solidFill>
                  <a:srgbClr val="FF0000"/>
                </a:solidFill>
              </a:rPr>
              <a:t>As a Researcher what are you looking for?</a:t>
            </a:r>
          </a:p>
        </p:txBody>
      </p:sp>
      <p:sp>
        <p:nvSpPr>
          <p:cNvPr id="4" name="Content Placeholder 2"/>
          <p:cNvSpPr>
            <a:spLocks noGrp="1"/>
          </p:cNvSpPr>
          <p:nvPr>
            <p:ph idx="1"/>
          </p:nvPr>
        </p:nvSpPr>
        <p:spPr>
          <a:xfrm>
            <a:off x="457200" y="1602000"/>
            <a:ext cx="8229600" cy="4525200"/>
          </a:xfrm>
          <a:prstGeom prst="rect">
            <a:avLst/>
          </a:prstGeom>
        </p:spPr>
        <p:txBody>
          <a:bodyPr/>
          <a:lstStyle/>
          <a:p>
            <a:pPr marL="342000" indent="-342000">
              <a:lnSpc>
                <a:spcPct val="90000"/>
              </a:lnSpc>
              <a:buClr>
                <a:srgbClr val="000000"/>
              </a:buClr>
              <a:buSzPct val="100000"/>
              <a:buFont typeface="StarSymbol"/>
              <a:buChar char="•"/>
              <a:tabLst/>
            </a:pPr>
            <a:r>
              <a:rPr lang="en-US" sz="3000" dirty="0" smtClean="0"/>
              <a:t>1-Accuracy, </a:t>
            </a:r>
            <a:r>
              <a:rPr lang="en-US" sz="3000" dirty="0" err="1" smtClean="0"/>
              <a:t>e.g</a:t>
            </a:r>
            <a:r>
              <a:rPr lang="en-US" sz="3000" dirty="0" smtClean="0"/>
              <a:t> How accurate can it predict flow properties ?</a:t>
            </a:r>
          </a:p>
          <a:p>
            <a:pPr marL="342000" indent="-342000">
              <a:lnSpc>
                <a:spcPct val="90000"/>
              </a:lnSpc>
              <a:buClr>
                <a:srgbClr val="000000"/>
              </a:buClr>
              <a:buSzPct val="100000"/>
              <a:buFont typeface="StarSymbol"/>
              <a:buChar char="•"/>
              <a:tabLst/>
            </a:pPr>
            <a:r>
              <a:rPr lang="en-US" sz="3000" dirty="0" smtClean="0"/>
              <a:t>2-Dose it work in confined or none confined boundary.</a:t>
            </a:r>
          </a:p>
          <a:p>
            <a:pPr marL="342000" indent="-342000">
              <a:lnSpc>
                <a:spcPct val="90000"/>
              </a:lnSpc>
              <a:buClr>
                <a:srgbClr val="000000"/>
              </a:buClr>
              <a:buSzPct val="100000"/>
              <a:buFont typeface="StarSymbol"/>
              <a:buChar char="•"/>
              <a:tabLst/>
            </a:pPr>
            <a:r>
              <a:rPr lang="en-US" sz="3000" dirty="0" smtClean="0"/>
              <a:t>3-Can it calculate swirling flows.</a:t>
            </a:r>
          </a:p>
          <a:p>
            <a:pPr marL="342000" indent="-342000">
              <a:lnSpc>
                <a:spcPct val="90000"/>
              </a:lnSpc>
              <a:buClr>
                <a:srgbClr val="000000"/>
              </a:buClr>
              <a:buSzPct val="100000"/>
              <a:buFont typeface="StarSymbol"/>
              <a:buChar char="•"/>
              <a:tabLst/>
            </a:pPr>
            <a:r>
              <a:rPr lang="en-US" sz="3000" dirty="0" smtClean="0"/>
              <a:t>4-Dose it use a lot of computer </a:t>
            </a:r>
            <a:r>
              <a:rPr lang="en-US" sz="3000" dirty="0" smtClean="0"/>
              <a:t>resources.</a:t>
            </a:r>
            <a:endParaRPr lang="en-US" sz="3000" dirty="0" smtClean="0"/>
          </a:p>
          <a:p>
            <a:pPr marL="342000" indent="-342000">
              <a:lnSpc>
                <a:spcPct val="90000"/>
              </a:lnSpc>
              <a:buClr>
                <a:srgbClr val="000000"/>
              </a:buClr>
              <a:buSzPct val="100000"/>
              <a:buFont typeface="StarSymbol"/>
              <a:buChar char="•"/>
              <a:tabLst/>
            </a:pPr>
            <a:r>
              <a:rPr lang="en-US" sz="3000" dirty="0" smtClean="0"/>
              <a:t>5-how many equations have to be solved for the problem.</a:t>
            </a:r>
          </a:p>
          <a:p>
            <a:pPr marL="342000" indent="-342000">
              <a:lnSpc>
                <a:spcPct val="90000"/>
              </a:lnSpc>
              <a:buClr>
                <a:srgbClr val="000000"/>
              </a:buClr>
              <a:buSzPct val="100000"/>
              <a:buFont typeface="StarSymbol"/>
              <a:buChar char="•"/>
              <a:tabLst/>
            </a:pPr>
            <a:r>
              <a:rPr lang="en-US" sz="3000" dirty="0" smtClean="0"/>
              <a:t>6-can it describe circulation and separation.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valueType="num">
                                      <p:cBhvr additive="base">
                                        <p:cTn id="7" dur="2000" fill="hold"/>
                                        <p:tgtEl>
                                          <p:spTgt spid="4">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valueType="num">
                                      <p:cBhvr additive="base">
                                        <p:cTn id="13" dur="2000" fill="hold"/>
                                        <p:tgtEl>
                                          <p:spTgt spid="4">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valueType="num">
                                      <p:cBhvr additive="base">
                                        <p:cTn id="19" dur="2000" fill="hold"/>
                                        <p:tgtEl>
                                          <p:spTgt spid="4">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valueType="num">
                                      <p:cBhvr additive="base">
                                        <p:cTn id="25" dur="2000" fill="hold"/>
                                        <p:tgtEl>
                                          <p:spTgt spid="4">
                                            <p:txEl>
                                              <p:pRg st="3" end="3"/>
                                            </p:txEl>
                                          </p:spTgt>
                                        </p:tgtEl>
                                        <p:attrNameLst>
                                          <p:attrName>ppt_x</p:attrName>
                                        </p:attrNameLst>
                                      </p:cBhvr>
                                      <p:tavLst>
                                        <p:tav tm="0">
                                          <p:val>
                                            <p:strVal val="1+#ppt_w/2"/>
                                          </p:val>
                                        </p:tav>
                                        <p:tav tm="100000">
                                          <p:val>
                                            <p:strVal val="#ppt_x"/>
                                          </p:val>
                                        </p:tav>
                                      </p:tavLst>
                                    </p:anim>
                                    <p:anim valueType="num">
                                      <p:cBhvr additive="base">
                                        <p:cTn id="26" dur="20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valueType="num">
                                      <p:cBhvr additive="base">
                                        <p:cTn id="31" dur="2000" fill="hold"/>
                                        <p:tgtEl>
                                          <p:spTgt spid="4">
                                            <p:txEl>
                                              <p:pRg st="4" end="4"/>
                                            </p:txEl>
                                          </p:spTgt>
                                        </p:tgtEl>
                                        <p:attrNameLst>
                                          <p:attrName>ppt_x</p:attrName>
                                        </p:attrNameLst>
                                      </p:cBhvr>
                                      <p:tavLst>
                                        <p:tav tm="0">
                                          <p:val>
                                            <p:strVal val="1+#ppt_w/2"/>
                                          </p:val>
                                        </p:tav>
                                        <p:tav tm="100000">
                                          <p:val>
                                            <p:strVal val="#ppt_x"/>
                                          </p:val>
                                        </p:tav>
                                      </p:tavLst>
                                    </p:anim>
                                    <p:anim valueType="num">
                                      <p:cBhvr additive="base">
                                        <p:cTn id="32" dur="20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valueType="num">
                                      <p:cBhvr additive="base">
                                        <p:cTn id="37" dur="2000" fill="hold"/>
                                        <p:tgtEl>
                                          <p:spTgt spid="4">
                                            <p:txEl>
                                              <p:pRg st="5" end="5"/>
                                            </p:txEl>
                                          </p:spTgt>
                                        </p:tgtEl>
                                        <p:attrNameLst>
                                          <p:attrName>ppt_x</p:attrName>
                                        </p:attrNameLst>
                                      </p:cBhvr>
                                      <p:tavLst>
                                        <p:tav tm="0">
                                          <p:val>
                                            <p:strVal val="1+#ppt_w/2"/>
                                          </p:val>
                                        </p:tav>
                                        <p:tav tm="100000">
                                          <p:val>
                                            <p:strVal val="#ppt_x"/>
                                          </p:val>
                                        </p:tav>
                                      </p:tavLst>
                                    </p:anim>
                                    <p:anim valueType="num">
                                      <p:cBhvr additive="base">
                                        <p:cTn id="38" dur="20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2400" y="500400"/>
            <a:ext cx="8229600" cy="4525200"/>
          </a:xfrm>
          <a:prstGeom prst="rect">
            <a:avLst/>
          </a:prstGeom>
        </p:spPr>
        <p:txBody>
          <a:bodyPr/>
          <a:lstStyle/>
          <a:p>
            <a:pPr marL="342000" indent="-342000">
              <a:lnSpc>
                <a:spcPct val="90000"/>
              </a:lnSpc>
              <a:buClr>
                <a:srgbClr val="000000"/>
              </a:buClr>
              <a:buSzPct val="100000"/>
              <a:buFont typeface="StarSymbol"/>
              <a:buChar char="•"/>
              <a:tabLst/>
            </a:pPr>
            <a:r>
              <a:rPr lang="en-US" sz="3200" dirty="0" smtClean="0"/>
              <a:t>7-Can it </a:t>
            </a:r>
            <a:r>
              <a:rPr lang="en-US" sz="3200" dirty="0" smtClean="0"/>
              <a:t>be used to predict scalar transport properties.</a:t>
            </a:r>
          </a:p>
          <a:p>
            <a:pPr marL="342000" indent="-342000">
              <a:lnSpc>
                <a:spcPct val="90000"/>
              </a:lnSpc>
              <a:buClr>
                <a:srgbClr val="000000"/>
              </a:buClr>
              <a:buSzPct val="100000"/>
              <a:buFont typeface="StarSymbol"/>
              <a:buChar char="•"/>
              <a:tabLst/>
            </a:pPr>
            <a:r>
              <a:rPr lang="en-US" sz="3200" dirty="0" smtClean="0"/>
              <a:t>8-Can it predict shear layer thickness (thin and thick).</a:t>
            </a:r>
          </a:p>
          <a:p>
            <a:pPr marL="342000" indent="-342000">
              <a:lnSpc>
                <a:spcPct val="90000"/>
              </a:lnSpc>
              <a:buClr>
                <a:srgbClr val="000000"/>
              </a:buClr>
              <a:buSzPct val="100000"/>
              <a:buFont typeface="StarSymbol"/>
              <a:buChar char="•"/>
              <a:tabLst/>
            </a:pPr>
            <a:r>
              <a:rPr lang="en-US" sz="3200" dirty="0" smtClean="0"/>
              <a:t>9-has it been validated in the research and industrial sector and has that lead to the confidence of using it.</a:t>
            </a:r>
          </a:p>
          <a:p>
            <a:pPr marL="342000" indent="-342000">
              <a:lnSpc>
                <a:spcPct val="90000"/>
              </a:lnSpc>
              <a:buClr>
                <a:srgbClr val="000000"/>
              </a:buClr>
              <a:buSzPct val="100000"/>
              <a:buFont typeface="StarSymbol"/>
              <a:buChar char="•"/>
              <a:tabLst/>
            </a:pPr>
            <a:r>
              <a:rPr lang="en-US" sz="3200" dirty="0" smtClean="0"/>
              <a:t>10-how many conditions </a:t>
            </a:r>
            <a:r>
              <a:rPr lang="en-US" sz="3200" dirty="0" smtClean="0"/>
              <a:t>initial </a:t>
            </a:r>
            <a:r>
              <a:rPr lang="en-US" sz="3200" dirty="0" smtClean="0"/>
              <a:t>, boundary </a:t>
            </a:r>
            <a:r>
              <a:rPr lang="en-US" sz="3200" dirty="0" smtClean="0"/>
              <a:t>..(input parameters </a:t>
            </a:r>
            <a:r>
              <a:rPr lang="en-US" sz="3200" dirty="0" smtClean="0"/>
              <a:t>need to be </a:t>
            </a:r>
            <a:r>
              <a:rPr lang="en-US" sz="3200" dirty="0" smtClean="0"/>
              <a:t>supplied).</a:t>
            </a: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valueType="num">
                                      <p:cBhvr additive="base">
                                        <p:cTn id="25" dur="2000" fill="hold"/>
                                        <p:tgtEl>
                                          <p:spTgt spid="3">
                                            <p:txEl>
                                              <p:pRg st="3" end="3"/>
                                            </p:txEl>
                                          </p:spTgt>
                                        </p:tgtEl>
                                        <p:attrNameLst>
                                          <p:attrName>ppt_x</p:attrName>
                                        </p:attrNameLst>
                                      </p:cBhvr>
                                      <p:tavLst>
                                        <p:tav tm="0">
                                          <p:val>
                                            <p:strVal val="1+#ppt_w/2"/>
                                          </p:val>
                                        </p:tav>
                                        <p:tav tm="100000">
                                          <p:val>
                                            <p:strVal val="#ppt_x"/>
                                          </p:val>
                                        </p:tav>
                                      </p:tavLst>
                                    </p:anim>
                                    <p:anim valueType="num">
                                      <p:cBhvr additive="base">
                                        <p:cTn id="26"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400" smtClean="0">
                <a:solidFill>
                  <a:srgbClr val="FF0000"/>
                </a:solidFill>
              </a:rPr>
              <a:t>Mixing Length Model</a:t>
            </a:r>
          </a:p>
        </p:txBody>
      </p:sp>
      <p:sp>
        <p:nvSpPr>
          <p:cNvPr id="3" name="Content Placeholder 2"/>
          <p:cNvSpPr>
            <a:spLocks noGrp="1"/>
          </p:cNvSpPr>
          <p:nvPr>
            <p:ph idx="1"/>
          </p:nvPr>
        </p:nvSpPr>
        <p:spPr>
          <a:xfrm>
            <a:off x="457200" y="1602000"/>
            <a:ext cx="7790400" cy="4751280"/>
          </a:xfrm>
          <a:prstGeom prst="rect">
            <a:avLst/>
          </a:prstGeom>
          <a:noFill/>
          <a:ln/>
        </p:spPr>
        <p:txBody>
          <a:bodyPr wrap="square" lIns="90000" tIns="46800" rIns="90000" bIns="46800"/>
          <a:lstStyle/>
          <a:p>
            <a:pPr marL="342000" indent="-342000">
              <a:spcBef>
                <a:spcPts val="768"/>
              </a:spcBef>
              <a:spcAft>
                <a:spcPts val="0"/>
              </a:spcAft>
              <a:buNone/>
              <a:tabLst/>
            </a:pPr>
            <a:r>
              <a:rPr lang="en-US" sz="3200" smtClean="0">
                <a:solidFill>
                  <a:srgbClr val="FF0000"/>
                </a:solidFill>
              </a:rPr>
              <a:t>Advantages:</a:t>
            </a:r>
          </a:p>
          <a:p>
            <a:pPr marL="342000" indent="-342000">
              <a:buClr>
                <a:srgbClr val="000000"/>
              </a:buClr>
              <a:buSzPct val="100000"/>
              <a:buFont typeface="StarSymbol"/>
              <a:buChar char="•"/>
              <a:tabLst/>
            </a:pPr>
            <a:r>
              <a:rPr lang="en-US" sz="3200" smtClean="0"/>
              <a:t>Easy to implement and cheap in terms </a:t>
            </a:r>
          </a:p>
          <a:p>
            <a:pPr marL="342000" indent="-342000">
              <a:buNone/>
              <a:tabLst/>
            </a:pPr>
            <a:r>
              <a:rPr lang="en-US" sz="3200" smtClean="0"/>
              <a:t>of computing resources.</a:t>
            </a:r>
          </a:p>
          <a:p>
            <a:pPr marL="342000" indent="-342000">
              <a:buClr>
                <a:srgbClr val="000000"/>
              </a:buClr>
              <a:buSzPct val="100000"/>
              <a:buFont typeface="StarSymbol"/>
              <a:buChar char="•"/>
              <a:tabLst/>
            </a:pPr>
            <a:r>
              <a:rPr lang="en-US" sz="3200" smtClean="0"/>
              <a:t>Good predictions for thin shear layers: jets, </a:t>
            </a:r>
          </a:p>
          <a:p>
            <a:pPr marL="342000" indent="-342000">
              <a:buNone/>
              <a:tabLst/>
            </a:pPr>
            <a:r>
              <a:rPr lang="en-US" sz="3200" smtClean="0"/>
              <a:t>mixing layers, wakes and boundary layers.</a:t>
            </a:r>
          </a:p>
          <a:p>
            <a:pPr marL="342000" indent="-342000">
              <a:buClr>
                <a:srgbClr val="000000"/>
              </a:buClr>
              <a:buSzPct val="100000"/>
              <a:buFont typeface="StarSymbol"/>
              <a:buChar char="•"/>
              <a:tabLst/>
            </a:pPr>
            <a:r>
              <a:rPr lang="en-US" sz="3200" smtClean="0"/>
              <a:t>Can be used to predict turbulent transport </a:t>
            </a:r>
          </a:p>
          <a:p>
            <a:pPr marL="342000" indent="-342000">
              <a:buNone/>
              <a:tabLst/>
            </a:pPr>
            <a:r>
              <a:rPr lang="en-US" sz="3200" smtClean="0"/>
              <a:t>of scalar quantities.</a:t>
            </a:r>
          </a:p>
          <a:p>
            <a:pPr marL="342000" indent="-342000">
              <a:buNone/>
              <a:tabLst/>
            </a:pPr>
            <a:endParaRPr lang="en-US" sz="3200" dirty="0" smtClean="0">
              <a:latin typeface="Calibri"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valueType="num">
                                      <p:cBhvr additive="base">
                                        <p:cTn id="25" dur="2000" fill="hold"/>
                                        <p:tgtEl>
                                          <p:spTgt spid="3">
                                            <p:txEl>
                                              <p:pRg st="3" end="3"/>
                                            </p:txEl>
                                          </p:spTgt>
                                        </p:tgtEl>
                                        <p:attrNameLst>
                                          <p:attrName>ppt_x</p:attrName>
                                        </p:attrNameLst>
                                      </p:cBhvr>
                                      <p:tavLst>
                                        <p:tav tm="0">
                                          <p:val>
                                            <p:strVal val="1+#ppt_w/2"/>
                                          </p:val>
                                        </p:tav>
                                        <p:tav tm="100000">
                                          <p:val>
                                            <p:strVal val="#ppt_x"/>
                                          </p:val>
                                        </p:tav>
                                      </p:tavLst>
                                    </p:anim>
                                    <p:anim valueType="num">
                                      <p:cBhvr additive="base">
                                        <p:cTn id="26"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valueType="num">
                                      <p:cBhvr additive="base">
                                        <p:cTn id="31" dur="2000" fill="hold"/>
                                        <p:tgtEl>
                                          <p:spTgt spid="3">
                                            <p:txEl>
                                              <p:pRg st="4" end="4"/>
                                            </p:txEl>
                                          </p:spTgt>
                                        </p:tgtEl>
                                        <p:attrNameLst>
                                          <p:attrName>ppt_x</p:attrName>
                                        </p:attrNameLst>
                                      </p:cBhvr>
                                      <p:tavLst>
                                        <p:tav tm="0">
                                          <p:val>
                                            <p:strVal val="1+#ppt_w/2"/>
                                          </p:val>
                                        </p:tav>
                                        <p:tav tm="100000">
                                          <p:val>
                                            <p:strVal val="#ppt_x"/>
                                          </p:val>
                                        </p:tav>
                                      </p:tavLst>
                                    </p:anim>
                                    <p:anim valueType="num">
                                      <p:cBhvr additive="base">
                                        <p:cTn id="32" dur="2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valueType="num">
                                      <p:cBhvr additive="base">
                                        <p:cTn id="37" dur="2000" fill="hold"/>
                                        <p:tgtEl>
                                          <p:spTgt spid="3">
                                            <p:txEl>
                                              <p:pRg st="5" end="5"/>
                                            </p:txEl>
                                          </p:spTgt>
                                        </p:tgtEl>
                                        <p:attrNameLst>
                                          <p:attrName>ppt_x</p:attrName>
                                        </p:attrNameLst>
                                      </p:cBhvr>
                                      <p:tavLst>
                                        <p:tav tm="0">
                                          <p:val>
                                            <p:strVal val="1+#ppt_w/2"/>
                                          </p:val>
                                        </p:tav>
                                        <p:tav tm="100000">
                                          <p:val>
                                            <p:strVal val="#ppt_x"/>
                                          </p:val>
                                        </p:tav>
                                      </p:tavLst>
                                    </p:anim>
                                    <p:anim valueType="num">
                                      <p:cBhvr additive="base">
                                        <p:cTn id="38" dur="2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valueType="num">
                                      <p:cBhvr additive="base">
                                        <p:cTn id="43" dur="2000" fill="hold"/>
                                        <p:tgtEl>
                                          <p:spTgt spid="3">
                                            <p:txEl>
                                              <p:pRg st="6" end="6"/>
                                            </p:txEl>
                                          </p:spTgt>
                                        </p:tgtEl>
                                        <p:attrNameLst>
                                          <p:attrName>ppt_x</p:attrName>
                                        </p:attrNameLst>
                                      </p:cBhvr>
                                      <p:tavLst>
                                        <p:tav tm="0">
                                          <p:val>
                                            <p:strVal val="1+#ppt_w/2"/>
                                          </p:val>
                                        </p:tav>
                                        <p:tav tm="100000">
                                          <p:val>
                                            <p:strVal val="#ppt_x"/>
                                          </p:val>
                                        </p:tav>
                                      </p:tavLst>
                                    </p:anim>
                                    <p:anim valueType="num">
                                      <p:cBhvr additive="base">
                                        <p:cTn id="44" dur="2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000" smtClean="0">
                <a:solidFill>
                  <a:srgbClr val="FF0000"/>
                </a:solidFill>
              </a:rPr>
              <a:t>Disadvantages:</a:t>
            </a:r>
            <a:r>
              <a:rPr lang="en-US" sz="4000" smtClean="0"/>
              <a:t> </a:t>
            </a:r>
            <a:r>
              <a:rPr lang="en-US" smtClean="0"/>
              <a:t/>
            </a:r>
            <a:br>
              <a:rPr lang="en-US" smtClean="0"/>
            </a:br>
            <a:endParaRPr lang="en-US" smtClean="0"/>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Clr>
                <a:srgbClr val="000000"/>
              </a:buClr>
              <a:buSzPct val="100000"/>
              <a:buFont typeface="StarSymbol"/>
              <a:buChar char="•"/>
              <a:tabLst/>
            </a:pPr>
            <a:r>
              <a:rPr lang="en-US" sz="3200" smtClean="0"/>
              <a:t>Completely incapable of describing flows with separation and recirculation.</a:t>
            </a:r>
          </a:p>
          <a:p>
            <a:pPr marL="342000" indent="-342000">
              <a:buClr>
                <a:srgbClr val="000000"/>
              </a:buClr>
              <a:buSzPct val="100000"/>
              <a:buFont typeface="StarSymbol"/>
              <a:buChar char="•"/>
              <a:tabLst/>
            </a:pPr>
            <a:r>
              <a:rPr lang="en-US" sz="3200" smtClean="0"/>
              <a:t>Only calculates mean flow properties and turbulent shear stress</a:t>
            </a:r>
          </a:p>
          <a:p>
            <a:pPr marL="342000" indent="-342000">
              <a:buClr>
                <a:srgbClr val="000000"/>
              </a:buClr>
              <a:buSzPct val="100000"/>
              <a:buFont typeface="StarSymbol"/>
              <a:buChar char="•"/>
              <a:tabLst/>
            </a:pPr>
            <a:r>
              <a:rPr lang="en-US" sz="3200" smtClean="0"/>
              <a:t>The mixing length model is not used on its own in general purpose CFD, but we will find it embedded in more sophisticated turbulence models to describe near wall behaviour.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buNone/>
              <a:tabLst/>
            </a:pPr>
            <a:r>
              <a:rPr lang="en-US" sz="4400" smtClean="0">
                <a:solidFill>
                  <a:srgbClr val="FF0000"/>
                </a:solidFill>
              </a:rPr>
              <a:t>Standard K-E model assessment</a:t>
            </a:r>
          </a:p>
        </p:txBody>
      </p:sp>
      <p:sp>
        <p:nvSpPr>
          <p:cNvPr id="3" name="Content Placeholder 2"/>
          <p:cNvSpPr>
            <a:spLocks noGrp="1"/>
          </p:cNvSpPr>
          <p:nvPr>
            <p:ph idx="1"/>
          </p:nvPr>
        </p:nvSpPr>
        <p:spPr>
          <a:xfrm>
            <a:off x="457200" y="1602000"/>
            <a:ext cx="7750800" cy="5219280"/>
          </a:xfrm>
          <a:prstGeom prst="rect">
            <a:avLst/>
          </a:prstGeom>
          <a:noFill/>
          <a:ln/>
        </p:spPr>
        <p:txBody>
          <a:bodyPr wrap="square" lIns="90000" tIns="46800" rIns="90000" bIns="46800"/>
          <a:lstStyle/>
          <a:p>
            <a:pPr marL="342000" indent="-342000">
              <a:spcBef>
                <a:spcPts val="672"/>
              </a:spcBef>
              <a:spcAft>
                <a:spcPts val="0"/>
              </a:spcAft>
              <a:buNone/>
              <a:tabLst/>
            </a:pPr>
            <a:r>
              <a:rPr lang="en-US" sz="2800" smtClean="0">
                <a:solidFill>
                  <a:srgbClr val="FF0000"/>
                </a:solidFill>
              </a:rPr>
              <a:t>Advantages:</a:t>
            </a:r>
          </a:p>
          <a:p>
            <a:pPr marL="342000" indent="-342000">
              <a:spcBef>
                <a:spcPts val="672"/>
              </a:spcBef>
              <a:spcAft>
                <a:spcPts val="0"/>
              </a:spcAft>
              <a:buClr>
                <a:srgbClr val="000000"/>
              </a:buClr>
              <a:buSzPct val="100000"/>
              <a:buFont typeface="StarSymbol"/>
              <a:buChar char="•"/>
              <a:tabLst/>
            </a:pPr>
            <a:r>
              <a:rPr lang="en-US" sz="2800" smtClean="0"/>
              <a:t>Simplest turbulence model for which only initial </a:t>
            </a:r>
          </a:p>
          <a:p>
            <a:pPr marL="342000" indent="-342000">
              <a:spcBef>
                <a:spcPts val="672"/>
              </a:spcBef>
              <a:spcAft>
                <a:spcPts val="0"/>
              </a:spcAft>
              <a:buNone/>
              <a:tabLst/>
            </a:pPr>
            <a:r>
              <a:rPr lang="en-US" sz="2800" smtClean="0"/>
              <a:t> and/ or boundary conditions need to be supplied.</a:t>
            </a:r>
          </a:p>
          <a:p>
            <a:pPr marL="342000" indent="-342000">
              <a:spcBef>
                <a:spcPts val="672"/>
              </a:spcBef>
              <a:spcAft>
                <a:spcPts val="0"/>
              </a:spcAft>
              <a:buClr>
                <a:srgbClr val="000000"/>
              </a:buClr>
              <a:buSzPct val="100000"/>
              <a:buFont typeface="StarSymbol"/>
              <a:buChar char="•"/>
              <a:tabLst/>
            </a:pPr>
            <a:r>
              <a:rPr lang="en-US" sz="2800" smtClean="0"/>
              <a:t>Excellent performance for many industrial</a:t>
            </a:r>
          </a:p>
          <a:p>
            <a:pPr marL="342000" indent="-342000">
              <a:spcBef>
                <a:spcPts val="672"/>
              </a:spcBef>
              <a:spcAft>
                <a:spcPts val="0"/>
              </a:spcAft>
              <a:buNone/>
              <a:tabLst/>
            </a:pPr>
            <a:r>
              <a:rPr lang="en-US" sz="2800" smtClean="0"/>
              <a:t> relevant flows.</a:t>
            </a:r>
          </a:p>
          <a:p>
            <a:pPr marL="342000" indent="-342000">
              <a:spcBef>
                <a:spcPts val="672"/>
              </a:spcBef>
              <a:spcAft>
                <a:spcPts val="0"/>
              </a:spcAft>
              <a:buClr>
                <a:srgbClr val="000000"/>
              </a:buClr>
              <a:buSzPct val="100000"/>
              <a:buFont typeface="StarSymbol"/>
              <a:buChar char="•"/>
              <a:tabLst/>
            </a:pPr>
            <a:r>
              <a:rPr lang="en-US" sz="2800" smtClean="0"/>
              <a:t>Well established, the most widely validated </a:t>
            </a:r>
          </a:p>
          <a:p>
            <a:pPr marL="342000" indent="-342000">
              <a:spcBef>
                <a:spcPts val="672"/>
              </a:spcBef>
              <a:spcAft>
                <a:spcPts val="0"/>
              </a:spcAft>
              <a:buNone/>
              <a:tabLst/>
            </a:pPr>
            <a:r>
              <a:rPr lang="en-US" sz="2800" smtClean="0"/>
              <a:t> turbulence model.</a:t>
            </a:r>
          </a:p>
          <a:p>
            <a:pPr marL="342000" indent="-342000">
              <a:spcBef>
                <a:spcPts val="672"/>
              </a:spcBef>
              <a:spcAft>
                <a:spcPts val="0"/>
              </a:spcAft>
              <a:buClr>
                <a:srgbClr val="000000"/>
              </a:buClr>
              <a:buSzPct val="100000"/>
              <a:buFont typeface="StarSymbol"/>
              <a:buChar char="•"/>
              <a:tabLst/>
            </a:pPr>
            <a:r>
              <a:rPr lang="en-US" sz="2800" smtClean="0"/>
              <a:t>Performs well in confined flows where the </a:t>
            </a:r>
          </a:p>
          <a:p>
            <a:pPr marL="342000" indent="-342000">
              <a:spcBef>
                <a:spcPts val="672"/>
              </a:spcBef>
              <a:spcAft>
                <a:spcPts val="0"/>
              </a:spcAft>
              <a:buNone/>
              <a:tabLst/>
            </a:pPr>
            <a:r>
              <a:rPr lang="en-US" sz="2800" smtClean="0"/>
              <a:t> Reynolds Shear stresses are most important.</a:t>
            </a:r>
          </a:p>
          <a:p>
            <a:pPr marL="342000" indent="-342000">
              <a:buNone/>
              <a:tabLst/>
            </a:pPr>
            <a:endParaRPr lang="en-US" sz="2800" dirty="0" smtClean="0">
              <a:latin typeface="Calibri"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valueType="num">
                                      <p:cBhvr additive="base">
                                        <p:cTn id="25" dur="2000" fill="hold"/>
                                        <p:tgtEl>
                                          <p:spTgt spid="3">
                                            <p:txEl>
                                              <p:pRg st="3" end="3"/>
                                            </p:txEl>
                                          </p:spTgt>
                                        </p:tgtEl>
                                        <p:attrNameLst>
                                          <p:attrName>ppt_x</p:attrName>
                                        </p:attrNameLst>
                                      </p:cBhvr>
                                      <p:tavLst>
                                        <p:tav tm="0">
                                          <p:val>
                                            <p:strVal val="1+#ppt_w/2"/>
                                          </p:val>
                                        </p:tav>
                                        <p:tav tm="100000">
                                          <p:val>
                                            <p:strVal val="#ppt_x"/>
                                          </p:val>
                                        </p:tav>
                                      </p:tavLst>
                                    </p:anim>
                                    <p:anim valueType="num">
                                      <p:cBhvr additive="base">
                                        <p:cTn id="26"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valueType="num">
                                      <p:cBhvr additive="base">
                                        <p:cTn id="31" dur="2000" fill="hold"/>
                                        <p:tgtEl>
                                          <p:spTgt spid="3">
                                            <p:txEl>
                                              <p:pRg st="4" end="4"/>
                                            </p:txEl>
                                          </p:spTgt>
                                        </p:tgtEl>
                                        <p:attrNameLst>
                                          <p:attrName>ppt_x</p:attrName>
                                        </p:attrNameLst>
                                      </p:cBhvr>
                                      <p:tavLst>
                                        <p:tav tm="0">
                                          <p:val>
                                            <p:strVal val="1+#ppt_w/2"/>
                                          </p:val>
                                        </p:tav>
                                        <p:tav tm="100000">
                                          <p:val>
                                            <p:strVal val="#ppt_x"/>
                                          </p:val>
                                        </p:tav>
                                      </p:tavLst>
                                    </p:anim>
                                    <p:anim valueType="num">
                                      <p:cBhvr additive="base">
                                        <p:cTn id="32" dur="2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valueType="num">
                                      <p:cBhvr additive="base">
                                        <p:cTn id="37" dur="2000" fill="hold"/>
                                        <p:tgtEl>
                                          <p:spTgt spid="3">
                                            <p:txEl>
                                              <p:pRg st="5" end="5"/>
                                            </p:txEl>
                                          </p:spTgt>
                                        </p:tgtEl>
                                        <p:attrNameLst>
                                          <p:attrName>ppt_x</p:attrName>
                                        </p:attrNameLst>
                                      </p:cBhvr>
                                      <p:tavLst>
                                        <p:tav tm="0">
                                          <p:val>
                                            <p:strVal val="1+#ppt_w/2"/>
                                          </p:val>
                                        </p:tav>
                                        <p:tav tm="100000">
                                          <p:val>
                                            <p:strVal val="#ppt_x"/>
                                          </p:val>
                                        </p:tav>
                                      </p:tavLst>
                                    </p:anim>
                                    <p:anim valueType="num">
                                      <p:cBhvr additive="base">
                                        <p:cTn id="38" dur="2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valueType="num">
                                      <p:cBhvr additive="base">
                                        <p:cTn id="43" dur="2000" fill="hold"/>
                                        <p:tgtEl>
                                          <p:spTgt spid="3">
                                            <p:txEl>
                                              <p:pRg st="6" end="6"/>
                                            </p:txEl>
                                          </p:spTgt>
                                        </p:tgtEl>
                                        <p:attrNameLst>
                                          <p:attrName>ppt_x</p:attrName>
                                        </p:attrNameLst>
                                      </p:cBhvr>
                                      <p:tavLst>
                                        <p:tav tm="0">
                                          <p:val>
                                            <p:strVal val="1+#ppt_w/2"/>
                                          </p:val>
                                        </p:tav>
                                        <p:tav tm="100000">
                                          <p:val>
                                            <p:strVal val="#ppt_x"/>
                                          </p:val>
                                        </p:tav>
                                      </p:tavLst>
                                    </p:anim>
                                    <p:anim valueType="num">
                                      <p:cBhvr additive="base">
                                        <p:cTn id="44" dur="2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valueType="num">
                                      <p:cBhvr additive="base">
                                        <p:cTn id="49" dur="2000" fill="hold"/>
                                        <p:tgtEl>
                                          <p:spTgt spid="3">
                                            <p:txEl>
                                              <p:pRg st="7" end="7"/>
                                            </p:txEl>
                                          </p:spTgt>
                                        </p:tgtEl>
                                        <p:attrNameLst>
                                          <p:attrName>ppt_x</p:attrName>
                                        </p:attrNameLst>
                                      </p:cBhvr>
                                      <p:tavLst>
                                        <p:tav tm="0">
                                          <p:val>
                                            <p:strVal val="1+#ppt_w/2"/>
                                          </p:val>
                                        </p:tav>
                                        <p:tav tm="100000">
                                          <p:val>
                                            <p:strVal val="#ppt_x"/>
                                          </p:val>
                                        </p:tav>
                                      </p:tavLst>
                                    </p:anim>
                                    <p:anim valueType="num">
                                      <p:cBhvr additive="base">
                                        <p:cTn id="50" dur="2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valueType="num">
                                      <p:cBhvr additive="base">
                                        <p:cTn id="55" dur="2000" fill="hold"/>
                                        <p:tgtEl>
                                          <p:spTgt spid="3">
                                            <p:txEl>
                                              <p:pRg st="8" end="8"/>
                                            </p:txEl>
                                          </p:spTgt>
                                        </p:tgtEl>
                                        <p:attrNameLst>
                                          <p:attrName>ppt_x</p:attrName>
                                        </p:attrNameLst>
                                      </p:cBhvr>
                                      <p:tavLst>
                                        <p:tav tm="0">
                                          <p:val>
                                            <p:strVal val="1+#ppt_w/2"/>
                                          </p:val>
                                        </p:tav>
                                        <p:tav tm="100000">
                                          <p:val>
                                            <p:strVal val="#ppt_x"/>
                                          </p:val>
                                        </p:tav>
                                      </p:tavLst>
                                    </p:anim>
                                    <p:anim valueType="num">
                                      <p:cBhvr additive="base">
                                        <p:cTn id="56" dur="2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ph idx="1"/>
          </p:nvPr>
        </p:nvSpPr>
        <p:spPr>
          <a:xfrm>
            <a:off x="428400" y="1285200"/>
            <a:ext cx="8229600" cy="4525200"/>
          </a:xfrm>
          <a:prstGeom prst="rect">
            <a:avLst/>
          </a:prstGeom>
        </p:spPr>
        <p:txBody>
          <a:bodyPr/>
          <a:lstStyle/>
          <a:p>
            <a:pPr marL="342000" indent="-342000">
              <a:lnSpc>
                <a:spcPct val="80000"/>
              </a:lnSpc>
              <a:buNone/>
              <a:tabLst/>
            </a:pPr>
            <a:endParaRPr lang="en-US" sz="2700" dirty="0" smtClean="0">
              <a:latin typeface="Calibri" charset="0"/>
            </a:endParaRPr>
          </a:p>
          <a:p>
            <a:pPr marL="342000" indent="-342000">
              <a:lnSpc>
                <a:spcPct val="80000"/>
              </a:lnSpc>
              <a:spcBef>
                <a:spcPts val="791"/>
              </a:spcBef>
              <a:spcAft>
                <a:spcPts val="0"/>
              </a:spcAft>
              <a:buClr>
                <a:srgbClr val="000000"/>
              </a:buClr>
              <a:buSzPct val="100000"/>
              <a:buFont typeface="StarSymbol"/>
              <a:buChar char="•"/>
              <a:tabLst/>
            </a:pPr>
            <a:r>
              <a:rPr lang="en-US" sz="2800" dirty="0" smtClean="0"/>
              <a:t>More expensive to implement than mixing length model (two extra PDE).</a:t>
            </a:r>
          </a:p>
          <a:p>
            <a:pPr marL="342000" indent="-342000">
              <a:lnSpc>
                <a:spcPct val="80000"/>
              </a:lnSpc>
              <a:spcBef>
                <a:spcPts val="791"/>
              </a:spcBef>
              <a:spcAft>
                <a:spcPts val="0"/>
              </a:spcAft>
              <a:buClr>
                <a:srgbClr val="000000"/>
              </a:buClr>
              <a:buSzPct val="100000"/>
              <a:buFont typeface="StarSymbol"/>
              <a:buChar char="•"/>
              <a:tabLst/>
            </a:pPr>
            <a:r>
              <a:rPr lang="en-US" sz="2800" dirty="0" smtClean="0"/>
              <a:t>Poor performance in a variety of important cases such as:</a:t>
            </a:r>
          </a:p>
          <a:p>
            <a:pPr marL="342000" indent="-342000">
              <a:lnSpc>
                <a:spcPct val="80000"/>
              </a:lnSpc>
              <a:spcBef>
                <a:spcPts val="791"/>
              </a:spcBef>
              <a:spcAft>
                <a:spcPts val="0"/>
              </a:spcAft>
              <a:buNone/>
              <a:tabLst/>
            </a:pPr>
            <a:r>
              <a:rPr lang="en-US" sz="2800" dirty="0" smtClean="0"/>
              <a:t>1-Some unconfined flows.</a:t>
            </a:r>
          </a:p>
          <a:p>
            <a:pPr marL="342000" indent="-342000">
              <a:lnSpc>
                <a:spcPct val="80000"/>
              </a:lnSpc>
              <a:spcBef>
                <a:spcPts val="791"/>
              </a:spcBef>
              <a:spcAft>
                <a:spcPts val="0"/>
              </a:spcAft>
              <a:buNone/>
              <a:tabLst/>
            </a:pPr>
            <a:r>
              <a:rPr lang="en-US" sz="2800" dirty="0" smtClean="0"/>
              <a:t>2-flows with large extra strains (Curved boundary layers, swirling flows).</a:t>
            </a:r>
          </a:p>
          <a:p>
            <a:pPr marL="342000" indent="-342000">
              <a:lnSpc>
                <a:spcPct val="80000"/>
              </a:lnSpc>
              <a:spcBef>
                <a:spcPts val="791"/>
              </a:spcBef>
              <a:spcAft>
                <a:spcPts val="0"/>
              </a:spcAft>
              <a:buNone/>
              <a:tabLst/>
            </a:pPr>
            <a:r>
              <a:rPr lang="en-US" sz="2800" dirty="0" smtClean="0"/>
              <a:t>3-Rotating Flows.</a:t>
            </a:r>
          </a:p>
          <a:p>
            <a:pPr marL="342000" indent="-342000">
              <a:lnSpc>
                <a:spcPct val="80000"/>
              </a:lnSpc>
              <a:spcBef>
                <a:spcPts val="791"/>
              </a:spcBef>
              <a:spcAft>
                <a:spcPts val="0"/>
              </a:spcAft>
              <a:buNone/>
              <a:tabLst/>
            </a:pPr>
            <a:r>
              <a:rPr lang="en-US" sz="2800" dirty="0" smtClean="0"/>
              <a:t>4-Flows driven by anisotropy of normal Reynolds stresses.</a:t>
            </a:r>
          </a:p>
          <a:p>
            <a:pPr marL="342000" indent="-342000">
              <a:lnSpc>
                <a:spcPct val="80000"/>
              </a:lnSpc>
              <a:buNone/>
              <a:tabLst/>
            </a:pPr>
            <a:endParaRPr lang="en-US" sz="2700" dirty="0" smtClean="0">
              <a:latin typeface="Calibri" charset="0"/>
            </a:endParaRPr>
          </a:p>
          <a:p>
            <a:pPr marL="342000" indent="-342000">
              <a:lnSpc>
                <a:spcPct val="80000"/>
              </a:lnSpc>
              <a:buNone/>
              <a:tabLst/>
            </a:pPr>
            <a:endParaRPr lang="en-US" sz="2700" dirty="0" smtClean="0">
              <a:latin typeface="Calibri" charset="0"/>
            </a:endParaRPr>
          </a:p>
        </p:txBody>
      </p:sp>
      <p:sp>
        <p:nvSpPr>
          <p:cNvPr id="3" name="TextBox 2"/>
          <p:cNvSpPr/>
          <p:nvPr/>
        </p:nvSpPr>
        <p:spPr>
          <a:xfrm>
            <a:off x="428400" y="500400"/>
            <a:ext cx="2858400" cy="583200"/>
          </a:xfrm>
          <a:prstGeom prst="rect">
            <a:avLst/>
          </a:prstGeom>
          <a:noFill/>
          <a:ln w="25200">
            <a:noFill/>
          </a:ln>
        </p:spPr>
        <p:style>
          <a:lnRef idx="1">
            <a:schemeClr val="dk1"/>
          </a:lnRef>
          <a:fillRef idx="0">
            <a:srgbClr val="99CCFF"/>
          </a:fillRef>
          <a:effectRef idx="0">
            <a:schemeClr val="accent1"/>
          </a:effectRef>
          <a:fontRef idx="minor">
            <a:schemeClr val="dk1"/>
          </a:fontRef>
        </p:style>
        <p:txBody>
          <a:bodyPr/>
          <a:lstStyle/>
          <a:p>
            <a:pPr marL="342000" indent="-342000" algn="l">
              <a:spcBef>
                <a:spcPts val="765"/>
              </a:spcBef>
              <a:spcAft>
                <a:spcPts val="0"/>
              </a:spcAft>
              <a:buNone/>
              <a:tabLst/>
            </a:pPr>
            <a:r>
              <a:rPr lang="en-US" sz="2800" i="0" kern="1200" dirty="0" smtClean="0">
                <a:solidFill>
                  <a:srgbClr val="FF0000"/>
                </a:solidFill>
                <a:latin typeface="+mn-ea" charset="0"/>
              </a:rPr>
              <a:t>Disadvantages:</a:t>
            </a:r>
            <a:endParaRPr lang="en-US" sz="2800" i="0" kern="1200" dirty="0" smtClean="0">
              <a:solidFill>
                <a:srgbClr val="FF0000"/>
              </a:solidFill>
              <a:latin typeface="+mn-ea"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valueType="num">
                                      <p:cBhvr additive="base">
                                        <p:cTn id="7" dur="2000" fill="hold"/>
                                        <p:tgtEl>
                                          <p:spTgt spid="2">
                                            <p:txEl>
                                              <p:pRg st="1" end="1"/>
                                            </p:txEl>
                                          </p:spTgt>
                                        </p:tgtEl>
                                        <p:attrNameLst>
                                          <p:attrName>ppt_x</p:attrName>
                                        </p:attrNameLst>
                                      </p:cBhvr>
                                      <p:tavLst>
                                        <p:tav tm="0">
                                          <p:val>
                                            <p:strVal val="1+#ppt_w/2"/>
                                          </p:val>
                                        </p:tav>
                                        <p:tav tm="100000">
                                          <p:val>
                                            <p:strVal val="#ppt_x"/>
                                          </p:val>
                                        </p:tav>
                                      </p:tavLst>
                                    </p:anim>
                                    <p:anim valueType="num">
                                      <p:cBhvr additive="base">
                                        <p:cTn id="8" dur="2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valueType="num">
                                      <p:cBhvr additive="base">
                                        <p:cTn id="13" dur="2000" fill="hold"/>
                                        <p:tgtEl>
                                          <p:spTgt spid="2">
                                            <p:txEl>
                                              <p:pRg st="2" end="2"/>
                                            </p:txEl>
                                          </p:spTgt>
                                        </p:tgtEl>
                                        <p:attrNameLst>
                                          <p:attrName>ppt_x</p:attrName>
                                        </p:attrNameLst>
                                      </p:cBhvr>
                                      <p:tavLst>
                                        <p:tav tm="0">
                                          <p:val>
                                            <p:strVal val="1+#ppt_w/2"/>
                                          </p:val>
                                        </p:tav>
                                        <p:tav tm="100000">
                                          <p:val>
                                            <p:strVal val="#ppt_x"/>
                                          </p:val>
                                        </p:tav>
                                      </p:tavLst>
                                    </p:anim>
                                    <p:anim valueType="num">
                                      <p:cBhvr additive="base">
                                        <p:cTn id="14" dur="20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valueType="num">
                                      <p:cBhvr additive="base">
                                        <p:cTn id="19" dur="2000" fill="hold"/>
                                        <p:tgtEl>
                                          <p:spTgt spid="2">
                                            <p:txEl>
                                              <p:pRg st="3" end="3"/>
                                            </p:txEl>
                                          </p:spTgt>
                                        </p:tgtEl>
                                        <p:attrNameLst>
                                          <p:attrName>ppt_x</p:attrName>
                                        </p:attrNameLst>
                                      </p:cBhvr>
                                      <p:tavLst>
                                        <p:tav tm="0">
                                          <p:val>
                                            <p:strVal val="1+#ppt_w/2"/>
                                          </p:val>
                                        </p:tav>
                                        <p:tav tm="100000">
                                          <p:val>
                                            <p:strVal val="#ppt_x"/>
                                          </p:val>
                                        </p:tav>
                                      </p:tavLst>
                                    </p:anim>
                                    <p:anim valueType="num">
                                      <p:cBhvr additive="base">
                                        <p:cTn id="20" dur="20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valueType="num">
                                      <p:cBhvr additive="base">
                                        <p:cTn id="25" dur="2000" fill="hold"/>
                                        <p:tgtEl>
                                          <p:spTgt spid="2">
                                            <p:txEl>
                                              <p:pRg st="4" end="4"/>
                                            </p:txEl>
                                          </p:spTgt>
                                        </p:tgtEl>
                                        <p:attrNameLst>
                                          <p:attrName>ppt_x</p:attrName>
                                        </p:attrNameLst>
                                      </p:cBhvr>
                                      <p:tavLst>
                                        <p:tav tm="0">
                                          <p:val>
                                            <p:strVal val="1+#ppt_w/2"/>
                                          </p:val>
                                        </p:tav>
                                        <p:tav tm="100000">
                                          <p:val>
                                            <p:strVal val="#ppt_x"/>
                                          </p:val>
                                        </p:tav>
                                      </p:tavLst>
                                    </p:anim>
                                    <p:anim valueType="num">
                                      <p:cBhvr additive="base">
                                        <p:cTn id="26" dur="20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valueType="num">
                                      <p:cBhvr additive="base">
                                        <p:cTn id="31" dur="2000" fill="hold"/>
                                        <p:tgtEl>
                                          <p:spTgt spid="2">
                                            <p:txEl>
                                              <p:pRg st="5" end="5"/>
                                            </p:txEl>
                                          </p:spTgt>
                                        </p:tgtEl>
                                        <p:attrNameLst>
                                          <p:attrName>ppt_x</p:attrName>
                                        </p:attrNameLst>
                                      </p:cBhvr>
                                      <p:tavLst>
                                        <p:tav tm="0">
                                          <p:val>
                                            <p:strVal val="1+#ppt_w/2"/>
                                          </p:val>
                                        </p:tav>
                                        <p:tav tm="100000">
                                          <p:val>
                                            <p:strVal val="#ppt_x"/>
                                          </p:val>
                                        </p:tav>
                                      </p:tavLst>
                                    </p:anim>
                                    <p:anim valueType="num">
                                      <p:cBhvr additive="base">
                                        <p:cTn id="32" dur="20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valueType="num">
                                      <p:cBhvr additive="base">
                                        <p:cTn id="37" dur="2000" fill="hold"/>
                                        <p:tgtEl>
                                          <p:spTgt spid="2">
                                            <p:txEl>
                                              <p:pRg st="6" end="6"/>
                                            </p:txEl>
                                          </p:spTgt>
                                        </p:tgtEl>
                                        <p:attrNameLst>
                                          <p:attrName>ppt_x</p:attrName>
                                        </p:attrNameLst>
                                      </p:cBhvr>
                                      <p:tavLst>
                                        <p:tav tm="0">
                                          <p:val>
                                            <p:strVal val="1+#ppt_w/2"/>
                                          </p:val>
                                        </p:tav>
                                        <p:tav tm="100000">
                                          <p:val>
                                            <p:strVal val="#ppt_x"/>
                                          </p:val>
                                        </p:tav>
                                      </p:tavLst>
                                    </p:anim>
                                    <p:anim valueType="num">
                                      <p:cBhvr additive="base">
                                        <p:cTn id="38" dur="20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4000" smtClean="0">
                <a:solidFill>
                  <a:srgbClr val="FF0000"/>
                </a:solidFill>
              </a:rPr>
              <a:t>Reynolds Stress Equation models(RSM):</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lnSpc>
                <a:spcPct val="90000"/>
              </a:lnSpc>
              <a:buNone/>
              <a:tabLst/>
            </a:pPr>
            <a:r>
              <a:rPr lang="en-US" sz="3000" smtClean="0"/>
              <a:t> </a:t>
            </a:r>
            <a:r>
              <a:rPr lang="en-US" sz="3000" smtClean="0">
                <a:solidFill>
                  <a:srgbClr val="FF0000"/>
                </a:solidFill>
              </a:rPr>
              <a:t>Advantages:</a:t>
            </a:r>
          </a:p>
          <a:p>
            <a:pPr marL="342000" indent="-342000">
              <a:lnSpc>
                <a:spcPct val="90000"/>
              </a:lnSpc>
              <a:buClr>
                <a:srgbClr val="000000"/>
              </a:buClr>
              <a:buSzPct val="100000"/>
              <a:buFont typeface="StarSymbol"/>
              <a:buChar char="•"/>
              <a:tabLst/>
            </a:pPr>
            <a:r>
              <a:rPr lang="en-US" sz="3000" smtClean="0"/>
              <a:t>Potentially the most general of all classical turbulence models</a:t>
            </a:r>
          </a:p>
          <a:p>
            <a:pPr marL="342000" indent="-342000">
              <a:lnSpc>
                <a:spcPct val="90000"/>
              </a:lnSpc>
              <a:buClr>
                <a:srgbClr val="000000"/>
              </a:buClr>
              <a:buSzPct val="100000"/>
              <a:buFont typeface="StarSymbol"/>
              <a:buChar char="•"/>
              <a:tabLst/>
            </a:pPr>
            <a:r>
              <a:rPr lang="en-US" sz="3000" smtClean="0"/>
              <a:t>Only initial and /or boundary conditions need to be supplied</a:t>
            </a:r>
          </a:p>
          <a:p>
            <a:pPr marL="342000" indent="-342000">
              <a:lnSpc>
                <a:spcPct val="90000"/>
              </a:lnSpc>
              <a:buClr>
                <a:srgbClr val="000000"/>
              </a:buClr>
              <a:buSzPct val="100000"/>
              <a:buFont typeface="StarSymbol"/>
              <a:buChar char="•"/>
              <a:tabLst/>
            </a:pPr>
            <a:r>
              <a:rPr lang="en-US" sz="3000" smtClean="0"/>
              <a:t>Very accurate calculation of mean flow properties and all Reynolds stresses for many simple and more complex flows including wall jets, asymmetric channel and non-circular duct flows and curved flows.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valueType="num">
                                      <p:cBhvr additive="base">
                                        <p:cTn id="25" dur="2000" fill="hold"/>
                                        <p:tgtEl>
                                          <p:spTgt spid="3">
                                            <p:txEl>
                                              <p:pRg st="3" end="3"/>
                                            </p:txEl>
                                          </p:spTgt>
                                        </p:tgtEl>
                                        <p:attrNameLst>
                                          <p:attrName>ppt_x</p:attrName>
                                        </p:attrNameLst>
                                      </p:cBhvr>
                                      <p:tavLst>
                                        <p:tav tm="0">
                                          <p:val>
                                            <p:strVal val="1+#ppt_w/2"/>
                                          </p:val>
                                        </p:tav>
                                        <p:tav tm="100000">
                                          <p:val>
                                            <p:strVal val="#ppt_x"/>
                                          </p:val>
                                        </p:tav>
                                      </p:tavLst>
                                    </p:anim>
                                    <p:anim valueType="num">
                                      <p:cBhvr additive="base">
                                        <p:cTn id="26"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3600"/>
            <a:ext cx="8229600" cy="1144800"/>
          </a:xfrm>
          <a:prstGeom prst="rect">
            <a:avLst/>
          </a:prstGeom>
        </p:spPr>
        <p:txBody>
          <a:bodyPr/>
          <a:lstStyle/>
          <a:p>
            <a:pPr marL="0" indent="0" algn="l">
              <a:buNone/>
              <a:tabLst/>
            </a:pPr>
            <a:r>
              <a:rPr lang="en-US" sz="3400" smtClean="0">
                <a:solidFill>
                  <a:srgbClr val="FF0000"/>
                </a:solidFill>
              </a:rPr>
              <a:t>Disadvantages:</a:t>
            </a:r>
          </a:p>
        </p:txBody>
      </p:sp>
      <p:sp>
        <p:nvSpPr>
          <p:cNvPr id="3" name="Content Placeholder 2"/>
          <p:cNvSpPr>
            <a:spLocks noGrp="1"/>
          </p:cNvSpPr>
          <p:nvPr>
            <p:ph idx="1"/>
          </p:nvPr>
        </p:nvSpPr>
        <p:spPr>
          <a:xfrm>
            <a:off x="457200" y="1602000"/>
            <a:ext cx="8229600" cy="4525200"/>
          </a:xfrm>
          <a:prstGeom prst="rect">
            <a:avLst/>
          </a:prstGeom>
        </p:spPr>
        <p:txBody>
          <a:bodyPr/>
          <a:lstStyle/>
          <a:p>
            <a:pPr marL="342000" indent="-342000">
              <a:buClr>
                <a:srgbClr val="000000"/>
              </a:buClr>
              <a:buSzPct val="100000"/>
              <a:buFont typeface="StarSymbol"/>
              <a:buChar char="•"/>
              <a:tabLst/>
            </a:pPr>
            <a:r>
              <a:rPr lang="en-US" sz="3200" smtClean="0"/>
              <a:t>Very large computing costs (Seven extra PDEs)</a:t>
            </a:r>
          </a:p>
          <a:p>
            <a:pPr marL="342000" indent="-342000">
              <a:buClr>
                <a:srgbClr val="000000"/>
              </a:buClr>
              <a:buSzPct val="100000"/>
              <a:buFont typeface="StarSymbol"/>
              <a:buChar char="•"/>
              <a:tabLst/>
            </a:pPr>
            <a:r>
              <a:rPr lang="en-US" sz="3200" smtClean="0"/>
              <a:t>Not widely validated as the mixing length K-E models.</a:t>
            </a:r>
          </a:p>
          <a:p>
            <a:pPr marL="342000" indent="-342000">
              <a:buClr>
                <a:srgbClr val="000000"/>
              </a:buClr>
              <a:buSzPct val="100000"/>
              <a:buFont typeface="StarSymbol"/>
              <a:buChar char="•"/>
              <a:tabLst/>
            </a:pPr>
            <a:r>
              <a:rPr lang="en-US" sz="3200" smtClean="0"/>
              <a:t>Performs just as poorly as the K-E model in some flows due to identical problems with the e-equation modelling (e.g. axis metric jets and unconfined recirculation flows)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valueType="num">
                                      <p:cBhvr additive="base">
                                        <p:cTn id="13" dur="2000" fill="hold"/>
                                        <p:tgtEl>
                                          <p:spTgt spid="3">
                                            <p:txEl>
                                              <p:pRg st="1" end="1"/>
                                            </p:txEl>
                                          </p:spTgt>
                                        </p:tgtEl>
                                        <p:attrNameLst>
                                          <p:attrName>ppt_x</p:attrName>
                                        </p:attrNameLst>
                                      </p:cBhvr>
                                      <p:tavLst>
                                        <p:tav tm="0">
                                          <p:val>
                                            <p:strVal val="#ppt_x"/>
                                          </p:val>
                                        </p:tav>
                                        <p:tav tm="100000">
                                          <p:val>
                                            <p:strVal val="#ppt_x"/>
                                          </p:val>
                                        </p:tav>
                                      </p:tavLst>
                                    </p:anim>
                                    <p:anim valueType="num">
                                      <p:cBhvr additive="base">
                                        <p:cTn id="14"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valueType="num">
                                      <p:cBhvr additive="base">
                                        <p:cTn id="19" dur="2000" fill="hold"/>
                                        <p:tgtEl>
                                          <p:spTgt spid="3">
                                            <p:txEl>
                                              <p:pRg st="2" end="2"/>
                                            </p:txEl>
                                          </p:spTgt>
                                        </p:tgtEl>
                                        <p:attrNameLst>
                                          <p:attrName>ppt_x</p:attrName>
                                        </p:attrNameLst>
                                      </p:cBhvr>
                                      <p:tavLst>
                                        <p:tav tm="0">
                                          <p:val>
                                            <p:strVal val="#ppt_x"/>
                                          </p:val>
                                        </p:tav>
                                        <p:tav tm="100000">
                                          <p:val>
                                            <p:strVal val="#ppt_x"/>
                                          </p:val>
                                        </p:tav>
                                      </p:tavLst>
                                    </p:anim>
                                    <p:anim valueType="num">
                                      <p:cBhvr additive="base">
                                        <p:cTn id="20"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MS P????"/>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MS P????"/>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MS P????"/>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MS P????"/>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738</Words>
  <Application>Microsoft Office PowerPoint</Application>
  <PresentationFormat>On-screen Show (4:3)</PresentationFormat>
  <Paragraphs>90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
      <vt:lpstr>Advantages and Disadvantages of CFD Methods</vt:lpstr>
      <vt:lpstr>As a Researcher what are you looking for?</vt:lpstr>
      <vt:lpstr>Slide 3</vt:lpstr>
      <vt:lpstr>Mixing Length Model</vt:lpstr>
      <vt:lpstr>Disadvantages:  </vt:lpstr>
      <vt:lpstr>Standard K-E model assessment</vt:lpstr>
      <vt:lpstr>Slide 7</vt:lpstr>
      <vt:lpstr>Reynolds Stress Equation models(RSM):</vt:lpstr>
      <vt:lpstr>Disadvantages:</vt:lpstr>
      <vt:lpstr>K-E models:</vt:lpstr>
      <vt:lpstr>Algebraic Stress Equation model</vt:lpstr>
      <vt:lpstr>Disadvantages:  </vt:lpstr>
      <vt:lpstr>Large Eddie Simulation (LES)</vt:lpstr>
      <vt:lpstr>Disadvantages :</vt:lpstr>
      <vt:lpstr>LES models:</vt:lpstr>
      <vt:lpstr>Direct Numerical Simulation DNS</vt:lpstr>
      <vt:lpstr>Slide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
  <cp:lastModifiedBy>esrhaw</cp:lastModifiedBy>
  <cp:revision>7</cp:revision>
  <dcterms:created xsi:type="dcterms:W3CDTF">2006-08-16T00:00:00Z</dcterms:created>
  <dcterms:modified xsi:type="dcterms:W3CDTF">2009-02-06T14:40:44Z</dcterms:modified>
</cp:coreProperties>
</file>