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60" r:id="rId1"/>
  </p:sldMasterIdLst>
  <p:notesMasterIdLst>
    <p:notesMasterId r:id="rId37"/>
  </p:notesMasterIdLst>
  <p:sldIdLst>
    <p:sldId id="297" r:id="rId2"/>
    <p:sldId id="321" r:id="rId3"/>
    <p:sldId id="313" r:id="rId4"/>
    <p:sldId id="314" r:id="rId5"/>
    <p:sldId id="337" r:id="rId6"/>
    <p:sldId id="315" r:id="rId7"/>
    <p:sldId id="318" r:id="rId8"/>
    <p:sldId id="316" r:id="rId9"/>
    <p:sldId id="317" r:id="rId10"/>
    <p:sldId id="323" r:id="rId11"/>
    <p:sldId id="324" r:id="rId12"/>
    <p:sldId id="326" r:id="rId13"/>
    <p:sldId id="325" r:id="rId14"/>
    <p:sldId id="319" r:id="rId15"/>
    <p:sldId id="344" r:id="rId16"/>
    <p:sldId id="348" r:id="rId17"/>
    <p:sldId id="345" r:id="rId18"/>
    <p:sldId id="347" r:id="rId19"/>
    <p:sldId id="346" r:id="rId20"/>
    <p:sldId id="341" r:id="rId21"/>
    <p:sldId id="343" r:id="rId22"/>
    <p:sldId id="349" r:id="rId23"/>
    <p:sldId id="328" r:id="rId24"/>
    <p:sldId id="340" r:id="rId25"/>
    <p:sldId id="329" r:id="rId26"/>
    <p:sldId id="339" r:id="rId27"/>
    <p:sldId id="336" r:id="rId28"/>
    <p:sldId id="333" r:id="rId29"/>
    <p:sldId id="334" r:id="rId30"/>
    <p:sldId id="335" r:id="rId31"/>
    <p:sldId id="331" r:id="rId32"/>
    <p:sldId id="332" r:id="rId33"/>
    <p:sldId id="351" r:id="rId34"/>
    <p:sldId id="352" r:id="rId35"/>
    <p:sldId id="350" r:id="rId36"/>
  </p:sldIdLst>
  <p:sldSz cx="9144000" cy="5143500" type="screen16x9"/>
  <p:notesSz cx="6858000" cy="9144000"/>
  <p:defaultTex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05" userDrawn="1">
          <p15:clr>
            <a:srgbClr val="A4A3A4"/>
          </p15:clr>
        </p15:guide>
        <p15:guide id="2" pos="612"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B2DD"/>
    <a:srgbClr val="57CCE9"/>
    <a:srgbClr val="7ECBB6"/>
    <a:srgbClr val="F47920"/>
    <a:srgbClr val="E86741"/>
    <a:srgbClr val="E1742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5078" autoAdjust="0"/>
    <p:restoredTop sz="94703"/>
  </p:normalViewPr>
  <p:slideViewPr>
    <p:cSldViewPr snapToGrid="0" snapToObjects="1">
      <p:cViewPr>
        <p:scale>
          <a:sx n="66" d="100"/>
          <a:sy n="66" d="100"/>
        </p:scale>
        <p:origin x="916" y="324"/>
      </p:cViewPr>
      <p:guideLst>
        <p:guide orient="horz" pos="305"/>
        <p:guide pos="612"/>
      </p:guideLst>
    </p:cSldViewPr>
  </p:slideViewPr>
  <p:notesTextViewPr>
    <p:cViewPr>
      <p:scale>
        <a:sx n="1" d="1"/>
        <a:sy n="1" d="1"/>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notesMaster" Target="notesMasters/notesMaster1.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49AD634-B286-CF4C-B608-BAEDD7C846A9}" type="datetimeFigureOut">
              <a:rPr lang="en-US" smtClean="0"/>
              <a:t>9/28/2023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08B6ED8-9D91-5E4C-8236-27D5494AAD9C}" type="slidenum">
              <a:rPr lang="en-US" smtClean="0"/>
              <a:t>‹#›</a:t>
            </a:fld>
            <a:endParaRPr lang="en-US"/>
          </a:p>
        </p:txBody>
      </p:sp>
    </p:spTree>
    <p:extLst>
      <p:ext uri="{BB962C8B-B14F-4D97-AF65-F5344CB8AC3E}">
        <p14:creationId xmlns:p14="http://schemas.microsoft.com/office/powerpoint/2010/main" val="7187423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6" name="Rectangle 5"/>
          <p:cNvSpPr/>
          <p:nvPr userDrawn="1"/>
        </p:nvSpPr>
        <p:spPr>
          <a:xfrm>
            <a:off x="0" y="0"/>
            <a:ext cx="9144000" cy="5143499"/>
          </a:xfrm>
          <a:prstGeom prst="rect">
            <a:avLst/>
          </a:prstGeom>
          <a:solidFill>
            <a:srgbClr val="00B2D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itle 1"/>
          <p:cNvSpPr>
            <a:spLocks noGrp="1"/>
          </p:cNvSpPr>
          <p:nvPr>
            <p:ph type="ctrTitle" hasCustomPrompt="1"/>
          </p:nvPr>
        </p:nvSpPr>
        <p:spPr>
          <a:xfrm>
            <a:off x="603503" y="716074"/>
            <a:ext cx="6992433" cy="1122966"/>
          </a:xfrm>
          <a:prstGeom prst="rect">
            <a:avLst/>
          </a:prstGeom>
        </p:spPr>
        <p:txBody>
          <a:bodyPr anchor="t" anchorCtr="0">
            <a:noAutofit/>
          </a:bodyPr>
          <a:lstStyle>
            <a:lvl1pPr algn="l">
              <a:lnSpc>
                <a:spcPct val="80000"/>
              </a:lnSpc>
              <a:defRPr sz="5400" b="1" i="0" baseline="0">
                <a:solidFill>
                  <a:schemeClr val="bg1"/>
                </a:solidFill>
                <a:latin typeface="+mn-lt"/>
                <a:ea typeface="Avenir Next" charset="0"/>
                <a:cs typeface="Avenir Next" charset="0"/>
              </a:defRPr>
            </a:lvl1pPr>
          </a:lstStyle>
          <a:p>
            <a:r>
              <a:rPr lang="en-US" dirty="0"/>
              <a:t>TITLE GOES HERE IN CAPS</a:t>
            </a:r>
          </a:p>
        </p:txBody>
      </p:sp>
      <p:sp>
        <p:nvSpPr>
          <p:cNvPr id="8" name="Subtitle 2"/>
          <p:cNvSpPr>
            <a:spLocks noGrp="1"/>
          </p:cNvSpPr>
          <p:nvPr>
            <p:ph type="subTitle" idx="1" hasCustomPrompt="1"/>
          </p:nvPr>
        </p:nvSpPr>
        <p:spPr>
          <a:xfrm>
            <a:off x="603504" y="2315924"/>
            <a:ext cx="6858000" cy="334280"/>
          </a:xfrm>
          <a:prstGeom prst="rect">
            <a:avLst/>
          </a:prstGeom>
        </p:spPr>
        <p:txBody>
          <a:bodyPr>
            <a:noAutofit/>
          </a:bodyPr>
          <a:lstStyle>
            <a:lvl1pPr marL="0" marR="0" indent="0" algn="l" defTabSz="685800" rtl="0" eaLnBrk="1" fontAlgn="auto" latinLnBrk="0" hangingPunct="1">
              <a:lnSpc>
                <a:spcPct val="100000"/>
              </a:lnSpc>
              <a:spcBef>
                <a:spcPts val="0"/>
              </a:spcBef>
              <a:spcAft>
                <a:spcPts val="0"/>
              </a:spcAft>
              <a:buClrTx/>
              <a:buSzTx/>
              <a:buFont typeface="Arial" panose="020B0604020202020204" pitchFamily="34" charset="0"/>
              <a:buNone/>
              <a:tabLst/>
              <a:defRPr sz="2400" b="0" i="0" baseline="0">
                <a:solidFill>
                  <a:schemeClr val="bg1"/>
                </a:solidFill>
                <a:latin typeface="+mn-lt"/>
                <a:ea typeface="Avenir Next Medium" charset="0"/>
                <a:cs typeface="Avenir Next Medium" charset="0"/>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a:t>Sub title goes here</a:t>
            </a:r>
          </a:p>
        </p:txBody>
      </p:sp>
      <p:cxnSp>
        <p:nvCxnSpPr>
          <p:cNvPr id="11" name="Straight Connector 10"/>
          <p:cNvCxnSpPr/>
          <p:nvPr userDrawn="1"/>
        </p:nvCxnSpPr>
        <p:spPr>
          <a:xfrm>
            <a:off x="674703" y="2823957"/>
            <a:ext cx="7705817"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16" name="Text Placeholder 15"/>
          <p:cNvSpPr>
            <a:spLocks noGrp="1"/>
          </p:cNvSpPr>
          <p:nvPr>
            <p:ph type="body" sz="quarter" idx="12" hasCustomPrompt="1"/>
          </p:nvPr>
        </p:nvSpPr>
        <p:spPr>
          <a:xfrm>
            <a:off x="603250" y="3147348"/>
            <a:ext cx="6142455" cy="338137"/>
          </a:xfrm>
          <a:prstGeom prst="rect">
            <a:avLst/>
          </a:prstGeom>
        </p:spPr>
        <p:txBody>
          <a:bodyPr/>
          <a:lstStyle>
            <a:lvl1pPr marL="0" indent="0">
              <a:buFontTx/>
              <a:buNone/>
              <a:defRPr sz="1500" b="0" i="0">
                <a:solidFill>
                  <a:schemeClr val="bg1"/>
                </a:solidFill>
                <a:latin typeface="+mn-lt"/>
                <a:ea typeface="Avenir Next" charset="0"/>
                <a:cs typeface="Avenir Next" charset="0"/>
              </a:defRPr>
            </a:lvl1pPr>
          </a:lstStyle>
          <a:p>
            <a:pPr lvl="0"/>
            <a:r>
              <a:rPr lang="en-US" dirty="0"/>
              <a:t>Date / location / additional info</a:t>
            </a:r>
          </a:p>
        </p:txBody>
      </p:sp>
      <p:pic>
        <p:nvPicPr>
          <p:cNvPr id="9" name="Picture 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6221" y="3808875"/>
            <a:ext cx="9372513" cy="1449751"/>
          </a:xfrm>
          <a:prstGeom prst="rect">
            <a:avLst/>
          </a:prstGeom>
        </p:spPr>
      </p:pic>
    </p:spTree>
    <p:extLst>
      <p:ext uri="{BB962C8B-B14F-4D97-AF65-F5344CB8AC3E}">
        <p14:creationId xmlns:p14="http://schemas.microsoft.com/office/powerpoint/2010/main" val="187811164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Title Only">
    <p:spTree>
      <p:nvGrpSpPr>
        <p:cNvPr id="1" name=""/>
        <p:cNvGrpSpPr/>
        <p:nvPr/>
      </p:nvGrpSpPr>
      <p:grpSpPr>
        <a:xfrm>
          <a:off x="0" y="0"/>
          <a:ext cx="0" cy="0"/>
          <a:chOff x="0" y="0"/>
          <a:chExt cx="0" cy="0"/>
        </a:xfrm>
      </p:grpSpPr>
      <p:sp>
        <p:nvSpPr>
          <p:cNvPr id="6" name="Rectangle 5"/>
          <p:cNvSpPr/>
          <p:nvPr userDrawn="1"/>
        </p:nvSpPr>
        <p:spPr>
          <a:xfrm>
            <a:off x="0" y="0"/>
            <a:ext cx="9144000" cy="5143499"/>
          </a:xfrm>
          <a:prstGeom prst="rect">
            <a:avLst/>
          </a:prstGeom>
          <a:solidFill>
            <a:srgbClr val="00B2D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1" name="Straight Connector 10"/>
          <p:cNvCxnSpPr/>
          <p:nvPr userDrawn="1"/>
        </p:nvCxnSpPr>
        <p:spPr>
          <a:xfrm>
            <a:off x="674703" y="2823957"/>
            <a:ext cx="7705817"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pic>
        <p:nvPicPr>
          <p:cNvPr id="13" name="Picture 1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6221" y="3808875"/>
            <a:ext cx="9372513" cy="1449751"/>
          </a:xfrm>
          <a:prstGeom prst="rect">
            <a:avLst/>
          </a:prstGeom>
        </p:spPr>
      </p:pic>
      <p:sp>
        <p:nvSpPr>
          <p:cNvPr id="9" name="Picture Placeholder 7"/>
          <p:cNvSpPr>
            <a:spLocks noGrp="1"/>
          </p:cNvSpPr>
          <p:nvPr>
            <p:ph type="pic" sz="quarter" idx="10"/>
          </p:nvPr>
        </p:nvSpPr>
        <p:spPr>
          <a:xfrm>
            <a:off x="674703" y="4195977"/>
            <a:ext cx="1258371" cy="657228"/>
          </a:xfrm>
          <a:prstGeom prst="rect">
            <a:avLst/>
          </a:prstGeom>
        </p:spPr>
        <p:txBody>
          <a:bodyPr/>
          <a:lstStyle/>
          <a:p>
            <a:endParaRPr lang="en-US" dirty="0"/>
          </a:p>
        </p:txBody>
      </p:sp>
      <p:sp>
        <p:nvSpPr>
          <p:cNvPr id="10" name="Picture Placeholder 7"/>
          <p:cNvSpPr>
            <a:spLocks noGrp="1"/>
          </p:cNvSpPr>
          <p:nvPr>
            <p:ph type="pic" sz="quarter" idx="11"/>
          </p:nvPr>
        </p:nvSpPr>
        <p:spPr>
          <a:xfrm>
            <a:off x="2134535" y="4195977"/>
            <a:ext cx="1258371" cy="657228"/>
          </a:xfrm>
          <a:prstGeom prst="rect">
            <a:avLst/>
          </a:prstGeom>
        </p:spPr>
        <p:txBody>
          <a:bodyPr/>
          <a:lstStyle/>
          <a:p>
            <a:endParaRPr lang="en-US" dirty="0"/>
          </a:p>
        </p:txBody>
      </p:sp>
      <p:sp>
        <p:nvSpPr>
          <p:cNvPr id="12" name="Title 1"/>
          <p:cNvSpPr>
            <a:spLocks noGrp="1"/>
          </p:cNvSpPr>
          <p:nvPr>
            <p:ph type="ctrTitle" hasCustomPrompt="1"/>
          </p:nvPr>
        </p:nvSpPr>
        <p:spPr>
          <a:xfrm>
            <a:off x="603503" y="716074"/>
            <a:ext cx="6992433" cy="1122966"/>
          </a:xfrm>
          <a:prstGeom prst="rect">
            <a:avLst/>
          </a:prstGeom>
        </p:spPr>
        <p:txBody>
          <a:bodyPr anchor="t" anchorCtr="0">
            <a:noAutofit/>
          </a:bodyPr>
          <a:lstStyle>
            <a:lvl1pPr algn="l">
              <a:lnSpc>
                <a:spcPct val="80000"/>
              </a:lnSpc>
              <a:defRPr sz="5400" b="1" i="0" baseline="0">
                <a:solidFill>
                  <a:schemeClr val="bg1"/>
                </a:solidFill>
                <a:latin typeface="+mn-lt"/>
                <a:ea typeface="Avenir Next" charset="0"/>
                <a:cs typeface="Avenir Next" charset="0"/>
              </a:defRPr>
            </a:lvl1pPr>
          </a:lstStyle>
          <a:p>
            <a:r>
              <a:rPr lang="en-US" dirty="0"/>
              <a:t>TITLE GOES HERE IN CAPS</a:t>
            </a:r>
          </a:p>
        </p:txBody>
      </p:sp>
      <p:sp>
        <p:nvSpPr>
          <p:cNvPr id="14" name="Subtitle 2"/>
          <p:cNvSpPr>
            <a:spLocks noGrp="1"/>
          </p:cNvSpPr>
          <p:nvPr>
            <p:ph type="subTitle" idx="1" hasCustomPrompt="1"/>
          </p:nvPr>
        </p:nvSpPr>
        <p:spPr>
          <a:xfrm>
            <a:off x="603504" y="2315924"/>
            <a:ext cx="6858000" cy="334280"/>
          </a:xfrm>
          <a:prstGeom prst="rect">
            <a:avLst/>
          </a:prstGeom>
        </p:spPr>
        <p:txBody>
          <a:bodyPr>
            <a:noAutofit/>
          </a:bodyPr>
          <a:lstStyle>
            <a:lvl1pPr marL="0" marR="0" indent="0" algn="l" defTabSz="685800" rtl="0" eaLnBrk="1" fontAlgn="auto" latinLnBrk="0" hangingPunct="1">
              <a:lnSpc>
                <a:spcPct val="100000"/>
              </a:lnSpc>
              <a:spcBef>
                <a:spcPts val="0"/>
              </a:spcBef>
              <a:spcAft>
                <a:spcPts val="0"/>
              </a:spcAft>
              <a:buClrTx/>
              <a:buSzTx/>
              <a:buFont typeface="Arial" panose="020B0604020202020204" pitchFamily="34" charset="0"/>
              <a:buNone/>
              <a:tabLst/>
              <a:defRPr sz="2400" b="0" i="0" baseline="0">
                <a:solidFill>
                  <a:schemeClr val="bg1"/>
                </a:solidFill>
                <a:latin typeface="+mn-lt"/>
                <a:ea typeface="Avenir Next Medium" charset="0"/>
                <a:cs typeface="Avenir Next Medium" charset="0"/>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a:t>Sub title goes here</a:t>
            </a:r>
          </a:p>
        </p:txBody>
      </p:sp>
      <p:sp>
        <p:nvSpPr>
          <p:cNvPr id="15" name="Text Placeholder 15"/>
          <p:cNvSpPr>
            <a:spLocks noGrp="1"/>
          </p:cNvSpPr>
          <p:nvPr>
            <p:ph type="body" sz="quarter" idx="12" hasCustomPrompt="1"/>
          </p:nvPr>
        </p:nvSpPr>
        <p:spPr>
          <a:xfrm>
            <a:off x="603250" y="3147348"/>
            <a:ext cx="6142455" cy="338137"/>
          </a:xfrm>
          <a:prstGeom prst="rect">
            <a:avLst/>
          </a:prstGeom>
        </p:spPr>
        <p:txBody>
          <a:bodyPr/>
          <a:lstStyle>
            <a:lvl1pPr marL="0" indent="0">
              <a:buFontTx/>
              <a:buNone/>
              <a:defRPr sz="1500" b="0" i="0">
                <a:solidFill>
                  <a:schemeClr val="bg1"/>
                </a:solidFill>
                <a:latin typeface="+mn-lt"/>
                <a:ea typeface="Avenir Next" charset="0"/>
                <a:cs typeface="Avenir Next" charset="0"/>
              </a:defRPr>
            </a:lvl1pPr>
          </a:lstStyle>
          <a:p>
            <a:pPr lvl="0"/>
            <a:r>
              <a:rPr lang="en-US" dirty="0"/>
              <a:t>Date / location / additional info</a:t>
            </a:r>
          </a:p>
        </p:txBody>
      </p:sp>
    </p:spTree>
    <p:extLst>
      <p:ext uri="{BB962C8B-B14F-4D97-AF65-F5344CB8AC3E}">
        <p14:creationId xmlns:p14="http://schemas.microsoft.com/office/powerpoint/2010/main" val="119571305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3" name="Slide Number Placeholder 3">
            <a:extLst>
              <a:ext uri="{FF2B5EF4-FFF2-40B4-BE49-F238E27FC236}">
                <a16:creationId xmlns:a16="http://schemas.microsoft.com/office/drawing/2014/main" id="{C1879D91-51FE-4E0A-A8AD-6832E2EDE407}"/>
              </a:ext>
            </a:extLst>
          </p:cNvPr>
          <p:cNvSpPr>
            <a:spLocks noGrp="1"/>
          </p:cNvSpPr>
          <p:nvPr>
            <p:ph type="sldNum" sz="quarter" idx="4"/>
          </p:nvPr>
        </p:nvSpPr>
        <p:spPr>
          <a:xfrm>
            <a:off x="6935848" y="4686091"/>
            <a:ext cx="2057400" cy="274637"/>
          </a:xfrm>
          <a:prstGeom prst="rect">
            <a:avLst/>
          </a:prstGeom>
        </p:spPr>
        <p:txBody>
          <a:bodyPr vert="horz" lIns="91440" tIns="45720" rIns="91440" bIns="45720" rtlCol="0" anchor="ctr"/>
          <a:lstStyle>
            <a:lvl1pPr algn="r">
              <a:defRPr sz="1600" baseline="0">
                <a:solidFill>
                  <a:schemeClr val="tx1"/>
                </a:solidFill>
              </a:defRPr>
            </a:lvl1pPr>
          </a:lstStyle>
          <a:p>
            <a:fld id="{D216FDA8-9EC4-4896-B473-209E8856925B}" type="slidenum">
              <a:rPr lang="en-GB" smtClean="0"/>
              <a:pPr/>
              <a:t>‹#›</a:t>
            </a:fld>
            <a:endParaRPr lang="en-GB" dirty="0"/>
          </a:p>
        </p:txBody>
      </p:sp>
    </p:spTree>
    <p:extLst>
      <p:ext uri="{BB962C8B-B14F-4D97-AF65-F5344CB8AC3E}">
        <p14:creationId xmlns:p14="http://schemas.microsoft.com/office/powerpoint/2010/main" val="170780752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3_Title Only">
    <p:spTree>
      <p:nvGrpSpPr>
        <p:cNvPr id="1" name=""/>
        <p:cNvGrpSpPr/>
        <p:nvPr/>
      </p:nvGrpSpPr>
      <p:grpSpPr>
        <a:xfrm>
          <a:off x="0" y="0"/>
          <a:ext cx="0" cy="0"/>
          <a:chOff x="0" y="0"/>
          <a:chExt cx="0" cy="0"/>
        </a:xfrm>
      </p:grpSpPr>
      <p:cxnSp>
        <p:nvCxnSpPr>
          <p:cNvPr id="11" name="Straight Connector 10"/>
          <p:cNvCxnSpPr/>
          <p:nvPr userDrawn="1"/>
        </p:nvCxnSpPr>
        <p:spPr>
          <a:xfrm>
            <a:off x="674703" y="2823957"/>
            <a:ext cx="7705817"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pic>
        <p:nvPicPr>
          <p:cNvPr id="8" name="Picture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0475" y="-67296"/>
            <a:ext cx="9364203" cy="1448465"/>
          </a:xfrm>
          <a:prstGeom prst="rect">
            <a:avLst/>
          </a:prstGeom>
        </p:spPr>
      </p:pic>
      <p:sp>
        <p:nvSpPr>
          <p:cNvPr id="17" name="Text Placeholder 3"/>
          <p:cNvSpPr>
            <a:spLocks noGrp="1"/>
          </p:cNvSpPr>
          <p:nvPr>
            <p:ph type="body" sz="quarter" idx="13"/>
          </p:nvPr>
        </p:nvSpPr>
        <p:spPr>
          <a:xfrm>
            <a:off x="674703" y="1328829"/>
            <a:ext cx="7915355" cy="3183904"/>
          </a:xfrm>
          <a:prstGeom prst="rect">
            <a:avLst/>
          </a:prstGeom>
        </p:spPr>
        <p:txBody>
          <a:bodyPr/>
          <a:lstStyle>
            <a:lvl1pPr>
              <a:buClr>
                <a:srgbClr val="00B2DD"/>
              </a:buClr>
              <a:defRPr>
                <a:solidFill>
                  <a:schemeClr val="tx1"/>
                </a:solidFill>
              </a:defRPr>
            </a:lvl1pPr>
          </a:lstStyle>
          <a:p>
            <a:pPr>
              <a:buClr>
                <a:srgbClr val="00B2DD"/>
              </a:buClr>
            </a:pPr>
            <a:r>
              <a:rPr lang="en-US" dirty="0">
                <a:latin typeface="+mn-lt"/>
              </a:rPr>
              <a:t>Important parts of the text can be </a:t>
            </a:r>
            <a:r>
              <a:rPr lang="en-US" b="1" dirty="0">
                <a:latin typeface="+mn-lt"/>
                <a:ea typeface="Avenir Next Demi Bold" charset="0"/>
                <a:cs typeface="Avenir Next Demi Bold" charset="0"/>
              </a:rPr>
              <a:t>highlighted in demi bold weight</a:t>
            </a:r>
            <a:r>
              <a:rPr lang="en-US" dirty="0">
                <a:latin typeface="+mn-lt"/>
              </a:rPr>
              <a:t> for added impact.</a:t>
            </a:r>
          </a:p>
          <a:p>
            <a:pPr>
              <a:buClr>
                <a:srgbClr val="00B2DD"/>
              </a:buClr>
            </a:pPr>
            <a:r>
              <a:rPr lang="en-US" dirty="0" err="1">
                <a:latin typeface="+mn-lt"/>
              </a:rPr>
              <a:t>Nunc</a:t>
            </a:r>
            <a:r>
              <a:rPr lang="en-US" dirty="0">
                <a:latin typeface="+mn-lt"/>
              </a:rPr>
              <a:t> a </a:t>
            </a:r>
            <a:r>
              <a:rPr lang="en-US" dirty="0" err="1">
                <a:latin typeface="+mn-lt"/>
              </a:rPr>
              <a:t>nisl</a:t>
            </a:r>
            <a:r>
              <a:rPr lang="en-US" dirty="0">
                <a:latin typeface="+mn-lt"/>
              </a:rPr>
              <a:t> vitae </a:t>
            </a:r>
            <a:r>
              <a:rPr lang="en-US" b="1" dirty="0" err="1">
                <a:latin typeface="+mn-lt"/>
                <a:ea typeface="Avenir Next Demi Bold" charset="0"/>
                <a:cs typeface="Avenir Next Demi Bold" charset="0"/>
              </a:rPr>
              <a:t>massa</a:t>
            </a:r>
            <a:r>
              <a:rPr lang="en-US" b="1" dirty="0">
                <a:latin typeface="+mn-lt"/>
                <a:ea typeface="Avenir Next Demi Bold" charset="0"/>
                <a:cs typeface="Avenir Next Demi Bold" charset="0"/>
              </a:rPr>
              <a:t> </a:t>
            </a:r>
            <a:r>
              <a:rPr lang="en-US" b="1" dirty="0" err="1">
                <a:latin typeface="+mn-lt"/>
                <a:ea typeface="Avenir Next Demi Bold" charset="0"/>
                <a:cs typeface="Avenir Next Demi Bold" charset="0"/>
              </a:rPr>
              <a:t>volutpat</a:t>
            </a:r>
            <a:r>
              <a:rPr lang="en-US" b="1" dirty="0">
                <a:latin typeface="+mn-lt"/>
                <a:ea typeface="Avenir Next Demi Bold" charset="0"/>
                <a:cs typeface="Avenir Next Demi Bold" charset="0"/>
              </a:rPr>
              <a:t> </a:t>
            </a:r>
            <a:r>
              <a:rPr lang="en-US" b="1" dirty="0" err="1">
                <a:latin typeface="+mn-lt"/>
                <a:ea typeface="Avenir Next Demi Bold" charset="0"/>
                <a:cs typeface="Avenir Next Demi Bold" charset="0"/>
              </a:rPr>
              <a:t>volutpat</a:t>
            </a:r>
            <a:r>
              <a:rPr lang="en-US" dirty="0">
                <a:latin typeface="+mn-lt"/>
              </a:rPr>
              <a:t>. </a:t>
            </a:r>
            <a:r>
              <a:rPr lang="en-US" dirty="0" err="1">
                <a:latin typeface="+mn-lt"/>
              </a:rPr>
              <a:t>Sed</a:t>
            </a:r>
            <a:r>
              <a:rPr lang="en-US" dirty="0">
                <a:latin typeface="+mn-lt"/>
              </a:rPr>
              <a:t> </a:t>
            </a:r>
            <a:r>
              <a:rPr lang="en-US" dirty="0" err="1">
                <a:latin typeface="+mn-lt"/>
              </a:rPr>
              <a:t>bibendum</a:t>
            </a:r>
            <a:r>
              <a:rPr lang="en-US" dirty="0">
                <a:latin typeface="+mn-lt"/>
              </a:rPr>
              <a:t> </a:t>
            </a:r>
            <a:r>
              <a:rPr lang="en-US" dirty="0" err="1">
                <a:latin typeface="+mn-lt"/>
              </a:rPr>
              <a:t>mauris</a:t>
            </a:r>
            <a:r>
              <a:rPr lang="en-US" dirty="0">
                <a:latin typeface="+mn-lt"/>
              </a:rPr>
              <a:t> id </a:t>
            </a:r>
            <a:r>
              <a:rPr lang="en-US" dirty="0" err="1">
                <a:latin typeface="+mn-lt"/>
              </a:rPr>
              <a:t>rutrum</a:t>
            </a:r>
            <a:r>
              <a:rPr lang="en-US" dirty="0">
                <a:latin typeface="+mn-lt"/>
              </a:rPr>
              <a:t> </a:t>
            </a:r>
            <a:r>
              <a:rPr lang="en-US" dirty="0" err="1">
                <a:latin typeface="+mn-lt"/>
              </a:rPr>
              <a:t>feugiat</a:t>
            </a:r>
            <a:r>
              <a:rPr lang="en-US" dirty="0">
                <a:latin typeface="+mn-lt"/>
              </a:rPr>
              <a:t>.</a:t>
            </a:r>
          </a:p>
          <a:p>
            <a:pPr>
              <a:buClr>
                <a:srgbClr val="00B2DD"/>
              </a:buClr>
            </a:pPr>
            <a:r>
              <a:rPr lang="en-US" b="1" dirty="0">
                <a:latin typeface="+mn-lt"/>
                <a:ea typeface="Avenir Next Demi Bold" charset="0"/>
                <a:cs typeface="Avenir Next Demi Bold" charset="0"/>
              </a:rPr>
              <a:t>Or every bullet point can be in demi bold</a:t>
            </a:r>
            <a:r>
              <a:rPr lang="en-US" dirty="0">
                <a:latin typeface="+mn-lt"/>
              </a:rPr>
              <a:t>.</a:t>
            </a:r>
          </a:p>
          <a:p>
            <a:r>
              <a:rPr lang="en-US" dirty="0" err="1"/>
              <a:t>Nunc</a:t>
            </a:r>
            <a:r>
              <a:rPr lang="en-US" dirty="0"/>
              <a:t> a </a:t>
            </a:r>
            <a:r>
              <a:rPr lang="en-US" dirty="0" err="1"/>
              <a:t>nisl</a:t>
            </a:r>
            <a:r>
              <a:rPr lang="en-US" dirty="0"/>
              <a:t> vitae </a:t>
            </a:r>
            <a:r>
              <a:rPr lang="en-US" b="1" dirty="0" err="1">
                <a:ea typeface="Avenir Next Demi Bold" charset="0"/>
                <a:cs typeface="Avenir Next Demi Bold" charset="0"/>
              </a:rPr>
              <a:t>massa</a:t>
            </a:r>
            <a:r>
              <a:rPr lang="en-US" b="1" dirty="0">
                <a:ea typeface="Avenir Next Demi Bold" charset="0"/>
                <a:cs typeface="Avenir Next Demi Bold" charset="0"/>
              </a:rPr>
              <a:t> </a:t>
            </a:r>
            <a:r>
              <a:rPr lang="en-US" b="1" dirty="0" err="1">
                <a:ea typeface="Avenir Next Demi Bold" charset="0"/>
                <a:cs typeface="Avenir Next Demi Bold" charset="0"/>
              </a:rPr>
              <a:t>volutpat</a:t>
            </a:r>
            <a:r>
              <a:rPr lang="en-US" b="1" dirty="0">
                <a:ea typeface="Avenir Next Demi Bold" charset="0"/>
                <a:cs typeface="Avenir Next Demi Bold" charset="0"/>
              </a:rPr>
              <a:t> </a:t>
            </a:r>
            <a:r>
              <a:rPr lang="en-US" b="1" dirty="0" err="1">
                <a:ea typeface="Avenir Next Demi Bold" charset="0"/>
                <a:cs typeface="Avenir Next Demi Bold" charset="0"/>
              </a:rPr>
              <a:t>volutpat</a:t>
            </a:r>
            <a:r>
              <a:rPr lang="en-US" dirty="0"/>
              <a:t>. </a:t>
            </a:r>
            <a:r>
              <a:rPr lang="en-US" dirty="0" err="1"/>
              <a:t>Sed</a:t>
            </a:r>
            <a:r>
              <a:rPr lang="en-US" dirty="0"/>
              <a:t> </a:t>
            </a:r>
            <a:r>
              <a:rPr lang="en-US" dirty="0" err="1"/>
              <a:t>bibendum</a:t>
            </a:r>
            <a:r>
              <a:rPr lang="en-US" dirty="0"/>
              <a:t> </a:t>
            </a:r>
            <a:r>
              <a:rPr lang="en-US" dirty="0" err="1"/>
              <a:t>mauris</a:t>
            </a:r>
            <a:r>
              <a:rPr lang="en-US" dirty="0"/>
              <a:t> id </a:t>
            </a:r>
            <a:r>
              <a:rPr lang="en-US" dirty="0" err="1"/>
              <a:t>rutrum</a:t>
            </a:r>
            <a:r>
              <a:rPr lang="en-US" dirty="0"/>
              <a:t> </a:t>
            </a:r>
            <a:r>
              <a:rPr lang="en-US" dirty="0" err="1"/>
              <a:t>feugiat</a:t>
            </a:r>
            <a:r>
              <a:rPr lang="en-US" dirty="0"/>
              <a:t>.</a:t>
            </a:r>
          </a:p>
          <a:p>
            <a:pPr>
              <a:buClr>
                <a:srgbClr val="00B2DD"/>
              </a:buClr>
            </a:pPr>
            <a:endParaRPr lang="en-US" dirty="0">
              <a:latin typeface="+mn-lt"/>
            </a:endParaRPr>
          </a:p>
          <a:p>
            <a:pPr>
              <a:buClr>
                <a:srgbClr val="00B2DD"/>
              </a:buClr>
            </a:pPr>
            <a:endParaRPr lang="en-US" dirty="0">
              <a:latin typeface="+mn-lt"/>
            </a:endParaRPr>
          </a:p>
        </p:txBody>
      </p:sp>
      <p:sp>
        <p:nvSpPr>
          <p:cNvPr id="18" name="Text Placeholder 4"/>
          <p:cNvSpPr>
            <a:spLocks noGrp="1"/>
          </p:cNvSpPr>
          <p:nvPr>
            <p:ph type="body" sz="quarter" idx="14"/>
          </p:nvPr>
        </p:nvSpPr>
        <p:spPr>
          <a:xfrm>
            <a:off x="884241" y="440333"/>
            <a:ext cx="5373684" cy="380867"/>
          </a:xfrm>
          <a:prstGeom prst="rect">
            <a:avLst/>
          </a:prstGeom>
        </p:spPr>
        <p:txBody>
          <a:bodyPr/>
          <a:lstStyle>
            <a:lvl1pPr marL="0" indent="0">
              <a:buFontTx/>
              <a:buNone/>
              <a:defRPr/>
            </a:lvl1pPr>
          </a:lstStyle>
          <a:p>
            <a:r>
              <a:rPr lang="en-US" dirty="0">
                <a:solidFill>
                  <a:srgbClr val="00B2DD"/>
                </a:solidFill>
                <a:latin typeface="+mn-lt"/>
              </a:rPr>
              <a:t>Page title (more bullet points)</a:t>
            </a:r>
          </a:p>
          <a:p>
            <a:endParaRPr lang="en-US" dirty="0">
              <a:solidFill>
                <a:srgbClr val="00B2DD"/>
              </a:solidFill>
              <a:latin typeface="+mn-lt"/>
            </a:endParaRPr>
          </a:p>
        </p:txBody>
      </p:sp>
      <p:sp>
        <p:nvSpPr>
          <p:cNvPr id="6" name="Slide Number Placeholder 3">
            <a:extLst>
              <a:ext uri="{FF2B5EF4-FFF2-40B4-BE49-F238E27FC236}">
                <a16:creationId xmlns:a16="http://schemas.microsoft.com/office/drawing/2014/main" id="{3F30590C-1219-4A8C-B37F-FD55C6CA0E27}"/>
              </a:ext>
            </a:extLst>
          </p:cNvPr>
          <p:cNvSpPr>
            <a:spLocks noGrp="1"/>
          </p:cNvSpPr>
          <p:nvPr>
            <p:ph type="sldNum" sz="quarter" idx="4"/>
          </p:nvPr>
        </p:nvSpPr>
        <p:spPr>
          <a:xfrm>
            <a:off x="6935848" y="4686091"/>
            <a:ext cx="2057400" cy="274637"/>
          </a:xfrm>
          <a:prstGeom prst="rect">
            <a:avLst/>
          </a:prstGeom>
        </p:spPr>
        <p:txBody>
          <a:bodyPr vert="horz" lIns="91440" tIns="45720" rIns="91440" bIns="45720" rtlCol="0" anchor="ctr"/>
          <a:lstStyle>
            <a:lvl1pPr algn="r">
              <a:defRPr sz="1600" baseline="0">
                <a:solidFill>
                  <a:schemeClr val="tx1"/>
                </a:solidFill>
              </a:defRPr>
            </a:lvl1pPr>
          </a:lstStyle>
          <a:p>
            <a:fld id="{D216FDA8-9EC4-4896-B473-209E8856925B}" type="slidenum">
              <a:rPr lang="en-GB" smtClean="0"/>
              <a:pPr/>
              <a:t>‹#›</a:t>
            </a:fld>
            <a:endParaRPr lang="en-GB" dirty="0"/>
          </a:p>
        </p:txBody>
      </p:sp>
    </p:spTree>
    <p:extLst>
      <p:ext uri="{BB962C8B-B14F-4D97-AF65-F5344CB8AC3E}">
        <p14:creationId xmlns:p14="http://schemas.microsoft.com/office/powerpoint/2010/main" val="2121445492"/>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B7FC1E64-DB86-4A3E-AB32-332AD33E75C7}"/>
              </a:ext>
            </a:extLst>
          </p:cNvPr>
          <p:cNvSpPr>
            <a:spLocks noGrp="1"/>
          </p:cNvSpPr>
          <p:nvPr>
            <p:ph type="dt" sz="half" idx="2"/>
          </p:nvPr>
        </p:nvSpPr>
        <p:spPr>
          <a:xfrm>
            <a:off x="628650" y="4767263"/>
            <a:ext cx="2057400" cy="274637"/>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GB"/>
          </a:p>
        </p:txBody>
      </p:sp>
      <p:sp>
        <p:nvSpPr>
          <p:cNvPr id="3" name="Footer Placeholder 2">
            <a:extLst>
              <a:ext uri="{FF2B5EF4-FFF2-40B4-BE49-F238E27FC236}">
                <a16:creationId xmlns:a16="http://schemas.microsoft.com/office/drawing/2014/main" id="{2405EB52-F1B9-46C7-A99F-2A96A84F5A07}"/>
              </a:ext>
            </a:extLst>
          </p:cNvPr>
          <p:cNvSpPr>
            <a:spLocks noGrp="1"/>
          </p:cNvSpPr>
          <p:nvPr>
            <p:ph type="ftr" sz="quarter" idx="3"/>
          </p:nvPr>
        </p:nvSpPr>
        <p:spPr>
          <a:xfrm>
            <a:off x="3028950" y="4767263"/>
            <a:ext cx="3086100" cy="274637"/>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Tree>
    <p:extLst>
      <p:ext uri="{BB962C8B-B14F-4D97-AF65-F5344CB8AC3E}">
        <p14:creationId xmlns:p14="http://schemas.microsoft.com/office/powerpoint/2010/main" val="1460438565"/>
      </p:ext>
    </p:extLst>
  </p:cSld>
  <p:clrMap bg1="lt1" tx1="dk1" bg2="lt2" tx2="dk2" accent1="accent1" accent2="accent2" accent3="accent3" accent4="accent4" accent5="accent5" accent6="accent6" hlink="hlink" folHlink="folHlink"/>
  <p:sldLayoutIdLst>
    <p:sldLayoutId id="2147483666" r:id="rId1"/>
    <p:sldLayoutId id="2147483680" r:id="rId2"/>
    <p:sldLayoutId id="2147483667" r:id="rId3"/>
    <p:sldLayoutId id="2147483693" r:id="rId4"/>
  </p:sldLayoutIdLst>
  <p:hf hdr="0" ftr="0" dt="0"/>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hyperlink" Target="https://warwick.ac.uk/services/dean-of-students-office/informationforstudents/" TargetMode="Externa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hyperlink" Target="https://courses.warwick.ac.uk/" TargetMode="Externa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3" Type="http://schemas.openxmlformats.org/officeDocument/2006/relationships/hyperlink" Target="https://tabula.warwick.ac.uk/" TargetMode="External"/><Relationship Id="rId2" Type="http://schemas.openxmlformats.org/officeDocument/2006/relationships/hyperlink" Target="https://warwick.ac.uk/fac/sci/eng/eso/" TargetMode="External"/><Relationship Id="rId1" Type="http://schemas.openxmlformats.org/officeDocument/2006/relationships/slideLayout" Target="../slideLayouts/slideLayout4.xml"/><Relationship Id="rId4" Type="http://schemas.openxmlformats.org/officeDocument/2006/relationships/hyperlink" Target="https://moodle.warwick.ac.uk/my/" TargetMode="External"/></Relationships>
</file>

<file path=ppt/slides/_rels/slide19.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jpe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3.png"/><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hyperlink" Target="https://warwick.ac.uk/services/academicoffice/modules_marks_assessments/module_registration/" TargetMode="External"/><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2" Type="http://schemas.openxmlformats.org/officeDocument/2006/relationships/hyperlink" Target="https://livewarwickac.sharepoint.com/sites/EnglishforAcademicPurposes" TargetMode="External"/><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2" Type="http://schemas.openxmlformats.org/officeDocument/2006/relationships/hyperlink" Target="https://warwick.ac.uk/services/wss" TargetMode="External"/><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hyperlink" Target="https://warwick.ac.uk/fac/sci/eng/about/equality_and_diversity/athena_swan/" TargetMode="External"/><Relationship Id="rId1" Type="http://schemas.openxmlformats.org/officeDocument/2006/relationships/slideLayout" Target="../slideLayouts/slideLayout4.xml"/><Relationship Id="rId4" Type="http://schemas.openxmlformats.org/officeDocument/2006/relationships/image" Target="../media/image23.png"/></Relationships>
</file>

<file path=ppt/slides/_rels/slide31.xml.rels><?xml version="1.0" encoding="UTF-8" standalone="yes"?>
<Relationships xmlns="http://schemas.openxmlformats.org/package/2006/relationships"><Relationship Id="rId3" Type="http://schemas.openxmlformats.org/officeDocument/2006/relationships/hyperlink" Target="https://warwick.ac.uk/about/values" TargetMode="External"/><Relationship Id="rId7" Type="http://schemas.microsoft.com/office/2007/relationships/hdphoto" Target="../media/hdphoto1.wdp"/><Relationship Id="rId2" Type="http://schemas.openxmlformats.org/officeDocument/2006/relationships/hyperlink" Target="https://moodle.warwick.ac.uk/course/view.php?id=38595" TargetMode="External"/><Relationship Id="rId1" Type="http://schemas.openxmlformats.org/officeDocument/2006/relationships/slideLayout" Target="../slideLayouts/slideLayout4.xml"/><Relationship Id="rId6" Type="http://schemas.openxmlformats.org/officeDocument/2006/relationships/image" Target="../media/image26.png"/><Relationship Id="rId5" Type="http://schemas.openxmlformats.org/officeDocument/2006/relationships/image" Target="../media/image25.png"/><Relationship Id="rId4" Type="http://schemas.openxmlformats.org/officeDocument/2006/relationships/image" Target="../media/image24.png"/></Relationships>
</file>

<file path=ppt/slides/_rels/slide32.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slideLayout" Target="../slideLayouts/slideLayout4.xml"/><Relationship Id="rId1" Type="http://schemas.openxmlformats.org/officeDocument/2006/relationships/video" Target="https://player.vimeo.com/video/735497022?h=e03a5330f4&amp;app_id=122963" TargetMode="Externa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4.xml"/></Relationships>
</file>

<file path=ppt/slides/_rels/slide35.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3.pn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pn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png"/><Relationship Id="rId1" Type="http://schemas.openxmlformats.org/officeDocument/2006/relationships/slideLayout" Target="../slideLayouts/slideLayout4.xml"/><Relationship Id="rId4" Type="http://schemas.openxmlformats.org/officeDocument/2006/relationships/image" Target="../media/image10.jpeg"/></Relationships>
</file>

<file path=ppt/slides/_rels/slide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4.xml"/><Relationship Id="rId4" Type="http://schemas.openxmlformats.org/officeDocument/2006/relationships/image" Target="../media/image1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3659" cy="5143498"/>
          </a:xfrm>
          <a:prstGeom prst="rect">
            <a:avLst/>
          </a:prstGeom>
        </p:spPr>
      </p:pic>
      <p:sp>
        <p:nvSpPr>
          <p:cNvPr id="7" name="Title 1"/>
          <p:cNvSpPr txBox="1">
            <a:spLocks/>
          </p:cNvSpPr>
          <p:nvPr/>
        </p:nvSpPr>
        <p:spPr>
          <a:xfrm>
            <a:off x="603503" y="3080533"/>
            <a:ext cx="5115126" cy="789648"/>
          </a:xfrm>
          <a:prstGeom prst="rect">
            <a:avLst/>
          </a:prstGeom>
        </p:spPr>
        <p:txBody>
          <a:bodyPr anchor="t" anchorCtr="0">
            <a:noAutofit/>
          </a:bodyPr>
          <a:lstStyle>
            <a:lvl1pPr algn="l" defTabSz="685800" rtl="0" eaLnBrk="1" latinLnBrk="0" hangingPunct="1">
              <a:lnSpc>
                <a:spcPct val="90000"/>
              </a:lnSpc>
              <a:spcBef>
                <a:spcPct val="0"/>
              </a:spcBef>
              <a:buNone/>
              <a:defRPr sz="3600" b="1" i="0" kern="1200">
                <a:solidFill>
                  <a:schemeClr val="bg1"/>
                </a:solidFill>
                <a:latin typeface="Avenir Next" charset="0"/>
                <a:ea typeface="Avenir Next" charset="0"/>
                <a:cs typeface="Avenir Next" charset="0"/>
              </a:defRPr>
            </a:lvl1pPr>
          </a:lstStyle>
          <a:p>
            <a:r>
              <a:rPr lang="en-US" sz="2800" dirty="0">
                <a:solidFill>
                  <a:srgbClr val="00B2DD"/>
                </a:solidFill>
                <a:latin typeface="+mn-lt"/>
              </a:rPr>
              <a:t>MSc Welcome Week 2023</a:t>
            </a:r>
          </a:p>
          <a:p>
            <a:r>
              <a:rPr lang="en-US" sz="2800" dirty="0">
                <a:solidFill>
                  <a:srgbClr val="00B2DD"/>
                </a:solidFill>
                <a:latin typeface="+mn-lt"/>
              </a:rPr>
              <a:t>School of Engineering</a:t>
            </a:r>
          </a:p>
        </p:txBody>
      </p:sp>
      <p:sp>
        <p:nvSpPr>
          <p:cNvPr id="8" name="Subtitle 2"/>
          <p:cNvSpPr txBox="1">
            <a:spLocks/>
          </p:cNvSpPr>
          <p:nvPr/>
        </p:nvSpPr>
        <p:spPr>
          <a:xfrm>
            <a:off x="603504" y="3997776"/>
            <a:ext cx="7888314" cy="334280"/>
          </a:xfrm>
          <a:prstGeom prst="rect">
            <a:avLst/>
          </a:prstGeom>
        </p:spPr>
        <p:txBody>
          <a:bodyPr>
            <a:noAutofit/>
          </a:bodyPr>
          <a:lstStyle>
            <a:lvl1pPr marL="0" marR="0" indent="0" algn="l" defTabSz="685800" rtl="0" eaLnBrk="1" fontAlgn="auto" latinLnBrk="0" hangingPunct="1">
              <a:lnSpc>
                <a:spcPct val="100000"/>
              </a:lnSpc>
              <a:spcBef>
                <a:spcPts val="0"/>
              </a:spcBef>
              <a:spcAft>
                <a:spcPts val="0"/>
              </a:spcAft>
              <a:buClrTx/>
              <a:buSzTx/>
              <a:buFont typeface="Arial" panose="020B0604020202020204" pitchFamily="34" charset="0"/>
              <a:buNone/>
              <a:tabLst/>
              <a:defRPr sz="2000" b="0" i="0" kern="1200" baseline="0">
                <a:solidFill>
                  <a:schemeClr val="bg1"/>
                </a:solidFill>
                <a:latin typeface="Avenir Next Medium" charset="0"/>
                <a:ea typeface="Avenir Next Medium" charset="0"/>
                <a:cs typeface="Avenir Next Medium" charset="0"/>
              </a:defRPr>
            </a:lvl1pPr>
            <a:lvl2pPr marL="342900" indent="0" algn="ctr" defTabSz="685800" rtl="0" eaLnBrk="1" latinLnBrk="0" hangingPunct="1">
              <a:lnSpc>
                <a:spcPct val="90000"/>
              </a:lnSpc>
              <a:spcBef>
                <a:spcPts val="375"/>
              </a:spcBef>
              <a:buFont typeface="Arial" panose="020B0604020202020204" pitchFamily="34" charset="0"/>
              <a:buNone/>
              <a:defRPr sz="1500" kern="1200">
                <a:solidFill>
                  <a:schemeClr val="tx1"/>
                </a:solidFill>
                <a:latin typeface="+mn-lt"/>
                <a:ea typeface="+mn-ea"/>
                <a:cs typeface="+mn-cs"/>
              </a:defRPr>
            </a:lvl2pPr>
            <a:lvl3pPr marL="685800" indent="0" algn="ctr" defTabSz="685800" rtl="0" eaLnBrk="1" latinLnBrk="0" hangingPunct="1">
              <a:lnSpc>
                <a:spcPct val="90000"/>
              </a:lnSpc>
              <a:spcBef>
                <a:spcPts val="375"/>
              </a:spcBef>
              <a:buFont typeface="Arial" panose="020B0604020202020204" pitchFamily="34" charset="0"/>
              <a:buNone/>
              <a:defRPr sz="1350" kern="1200">
                <a:solidFill>
                  <a:schemeClr val="tx1"/>
                </a:solidFill>
                <a:latin typeface="+mn-lt"/>
                <a:ea typeface="+mn-ea"/>
                <a:cs typeface="+mn-cs"/>
              </a:defRPr>
            </a:lvl3pPr>
            <a:lvl4pPr marL="10287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4pPr>
            <a:lvl5pPr marL="13716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5pPr>
            <a:lvl6pPr marL="17145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6pPr>
            <a:lvl7pPr marL="20574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7pPr>
            <a:lvl8pPr marL="24003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8pPr>
            <a:lvl9pPr marL="27432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9pPr>
          </a:lstStyle>
          <a:p>
            <a:r>
              <a:rPr lang="en-GB" sz="1800" dirty="0">
                <a:solidFill>
                  <a:srgbClr val="00B2DD"/>
                </a:solidFill>
                <a:latin typeface="+mn-lt"/>
              </a:rPr>
              <a:t>Jose Ortiz Gonzalez – Director of MSc Programmes</a:t>
            </a:r>
          </a:p>
          <a:p>
            <a:r>
              <a:rPr lang="en-GB" sz="1800" dirty="0">
                <a:solidFill>
                  <a:srgbClr val="00B2DD"/>
                </a:solidFill>
                <a:latin typeface="+mn-lt"/>
              </a:rPr>
              <a:t>26</a:t>
            </a:r>
            <a:r>
              <a:rPr lang="en-GB" sz="1800" baseline="30000" dirty="0">
                <a:solidFill>
                  <a:srgbClr val="00B2DD"/>
                </a:solidFill>
                <a:latin typeface="+mn-lt"/>
              </a:rPr>
              <a:t>th</a:t>
            </a:r>
            <a:r>
              <a:rPr lang="en-GB" sz="1800" dirty="0">
                <a:solidFill>
                  <a:srgbClr val="00B2DD"/>
                </a:solidFill>
                <a:latin typeface="+mn-lt"/>
              </a:rPr>
              <a:t> of September 2023 – Physics Lecture Theatre (PLT)</a:t>
            </a:r>
            <a:endParaRPr lang="en-US" sz="1800" dirty="0">
              <a:solidFill>
                <a:srgbClr val="00B2DD"/>
              </a:solidFill>
              <a:latin typeface="+mn-lt"/>
            </a:endParaRPr>
          </a:p>
        </p:txBody>
      </p:sp>
      <p:sp>
        <p:nvSpPr>
          <p:cNvPr id="4" name="Slide Number Placeholder 3">
            <a:extLst>
              <a:ext uri="{FF2B5EF4-FFF2-40B4-BE49-F238E27FC236}">
                <a16:creationId xmlns:a16="http://schemas.microsoft.com/office/drawing/2014/main" id="{2337B4F8-D0BC-42D4-8085-63CAD195F693}"/>
              </a:ext>
            </a:extLst>
          </p:cNvPr>
          <p:cNvSpPr>
            <a:spLocks noGrp="1"/>
          </p:cNvSpPr>
          <p:nvPr>
            <p:ph type="sldNum" sz="quarter" idx="4"/>
          </p:nvPr>
        </p:nvSpPr>
        <p:spPr/>
        <p:txBody>
          <a:bodyPr/>
          <a:lstStyle/>
          <a:p>
            <a:fld id="{D216FDA8-9EC4-4896-B473-209E8856925B}" type="slidenum">
              <a:rPr lang="en-GB" smtClean="0"/>
              <a:pPr/>
              <a:t>1</a:t>
            </a:fld>
            <a:endParaRPr lang="en-GB" dirty="0"/>
          </a:p>
        </p:txBody>
      </p:sp>
    </p:spTree>
    <p:extLst>
      <p:ext uri="{BB962C8B-B14F-4D97-AF65-F5344CB8AC3E}">
        <p14:creationId xmlns:p14="http://schemas.microsoft.com/office/powerpoint/2010/main" val="33807891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442976B8-700F-9ADA-CCA8-8BA188D30EC9}"/>
              </a:ext>
            </a:extLst>
          </p:cNvPr>
          <p:cNvSpPr>
            <a:spLocks noGrp="1"/>
          </p:cNvSpPr>
          <p:nvPr>
            <p:ph type="body" sz="quarter" idx="14"/>
          </p:nvPr>
        </p:nvSpPr>
        <p:spPr/>
        <p:txBody>
          <a:bodyPr/>
          <a:lstStyle/>
          <a:p>
            <a:r>
              <a:rPr lang="en-GB" dirty="0">
                <a:solidFill>
                  <a:srgbClr val="00B2DD"/>
                </a:solidFill>
              </a:rPr>
              <a:t>Course Coordinators</a:t>
            </a:r>
            <a:endParaRPr lang="en-GB" dirty="0"/>
          </a:p>
        </p:txBody>
      </p:sp>
      <p:sp>
        <p:nvSpPr>
          <p:cNvPr id="4" name="Slide Number Placeholder 3">
            <a:extLst>
              <a:ext uri="{FF2B5EF4-FFF2-40B4-BE49-F238E27FC236}">
                <a16:creationId xmlns:a16="http://schemas.microsoft.com/office/drawing/2014/main" id="{64993896-F40E-ABF2-0C17-C3D907E6EA54}"/>
              </a:ext>
            </a:extLst>
          </p:cNvPr>
          <p:cNvSpPr>
            <a:spLocks noGrp="1"/>
          </p:cNvSpPr>
          <p:nvPr>
            <p:ph type="sldNum" sz="quarter" idx="4"/>
          </p:nvPr>
        </p:nvSpPr>
        <p:spPr/>
        <p:txBody>
          <a:bodyPr/>
          <a:lstStyle/>
          <a:p>
            <a:fld id="{D216FDA8-9EC4-4896-B473-209E8856925B}" type="slidenum">
              <a:rPr lang="en-GB" smtClean="0"/>
              <a:pPr/>
              <a:t>10</a:t>
            </a:fld>
            <a:endParaRPr lang="en-GB" dirty="0"/>
          </a:p>
        </p:txBody>
      </p:sp>
      <p:pic>
        <p:nvPicPr>
          <p:cNvPr id="5" name="Picture 4">
            <a:extLst>
              <a:ext uri="{FF2B5EF4-FFF2-40B4-BE49-F238E27FC236}">
                <a16:creationId xmlns:a16="http://schemas.microsoft.com/office/drawing/2014/main" id="{C193BA6B-734C-DA68-2325-6A8B2AE9C620}"/>
              </a:ext>
            </a:extLst>
          </p:cNvPr>
          <p:cNvPicPr>
            <a:picLocks noChangeAspect="1"/>
          </p:cNvPicPr>
          <p:nvPr/>
        </p:nvPicPr>
        <p:blipFill>
          <a:blip r:embed="rId2"/>
          <a:stretch>
            <a:fillRect/>
          </a:stretch>
        </p:blipFill>
        <p:spPr>
          <a:xfrm>
            <a:off x="2096323" y="1197428"/>
            <a:ext cx="4464424" cy="1907873"/>
          </a:xfrm>
          <a:prstGeom prst="rect">
            <a:avLst/>
          </a:prstGeom>
          <a:effectLst>
            <a:softEdge rad="31750"/>
          </a:effectLst>
        </p:spPr>
      </p:pic>
      <p:sp>
        <p:nvSpPr>
          <p:cNvPr id="6" name="Rectangle: Rounded Corners 5">
            <a:extLst>
              <a:ext uri="{FF2B5EF4-FFF2-40B4-BE49-F238E27FC236}">
                <a16:creationId xmlns:a16="http://schemas.microsoft.com/office/drawing/2014/main" id="{DCB5C033-F0A8-E23E-3684-E27C8C0368B8}"/>
              </a:ext>
            </a:extLst>
          </p:cNvPr>
          <p:cNvSpPr/>
          <p:nvPr/>
        </p:nvSpPr>
        <p:spPr>
          <a:xfrm>
            <a:off x="2238720" y="1554531"/>
            <a:ext cx="2248756" cy="922347"/>
          </a:xfrm>
          <a:prstGeom prst="roundRect">
            <a:avLst/>
          </a:prstGeom>
          <a:solidFill>
            <a:schemeClr val="accent1">
              <a:lumMod val="20000"/>
              <a:lumOff val="80000"/>
            </a:schemeClr>
          </a:solidFill>
          <a:effectLst>
            <a:softEdge rad="3175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200" dirty="0">
                <a:ln w="0"/>
                <a:solidFill>
                  <a:schemeClr val="accent1"/>
                </a:solidFill>
                <a:effectLst>
                  <a:outerShdw blurRad="38100" dist="25400" dir="5400000" algn="ctr" rotWithShape="0">
                    <a:srgbClr val="6E747A">
                      <a:alpha val="43000"/>
                    </a:srgbClr>
                  </a:outerShdw>
                </a:effectLst>
              </a:rPr>
              <a:t>Electrical Power Engineering</a:t>
            </a:r>
          </a:p>
          <a:p>
            <a:pPr algn="ctr"/>
            <a:r>
              <a:rPr lang="en-GB" sz="1200" dirty="0">
                <a:ln w="0"/>
                <a:solidFill>
                  <a:schemeClr val="accent1"/>
                </a:solidFill>
                <a:effectLst>
                  <a:outerShdw blurRad="38100" dist="25400" dir="5400000" algn="ctr" rotWithShape="0">
                    <a:srgbClr val="6E747A">
                      <a:alpha val="43000"/>
                    </a:srgbClr>
                  </a:outerShdw>
                </a:effectLst>
              </a:rPr>
              <a:t>Dr Oleh </a:t>
            </a:r>
            <a:r>
              <a:rPr lang="en-GB" sz="1200" dirty="0" err="1">
                <a:ln w="0"/>
                <a:solidFill>
                  <a:schemeClr val="accent1"/>
                </a:solidFill>
                <a:effectLst>
                  <a:outerShdw blurRad="38100" dist="25400" dir="5400000" algn="ctr" rotWithShape="0">
                    <a:srgbClr val="6E747A">
                      <a:alpha val="43000"/>
                    </a:srgbClr>
                  </a:outerShdw>
                </a:effectLst>
              </a:rPr>
              <a:t>Kiselychnyk</a:t>
            </a:r>
            <a:r>
              <a:rPr lang="en-GB" sz="1200" dirty="0">
                <a:ln w="0"/>
                <a:solidFill>
                  <a:schemeClr val="accent1"/>
                </a:solidFill>
                <a:effectLst>
                  <a:outerShdw blurRad="38100" dist="25400" dir="5400000" algn="ctr" rotWithShape="0">
                    <a:srgbClr val="6E747A">
                      <a:alpha val="43000"/>
                    </a:srgbClr>
                  </a:outerShdw>
                </a:effectLst>
              </a:rPr>
              <a:t> </a:t>
            </a:r>
          </a:p>
          <a:p>
            <a:pPr algn="ctr"/>
            <a:r>
              <a:rPr lang="en-GB" sz="1200" dirty="0">
                <a:ln w="0"/>
                <a:solidFill>
                  <a:schemeClr val="accent1"/>
                </a:solidFill>
                <a:effectLst>
                  <a:outerShdw blurRad="38100" dist="25400" dir="5400000" algn="ctr" rotWithShape="0">
                    <a:srgbClr val="6E747A">
                      <a:alpha val="43000"/>
                    </a:srgbClr>
                  </a:outerShdw>
                </a:effectLst>
              </a:rPr>
              <a:t>A411</a:t>
            </a:r>
          </a:p>
        </p:txBody>
      </p:sp>
      <p:pic>
        <p:nvPicPr>
          <p:cNvPr id="7" name="Picture 6">
            <a:extLst>
              <a:ext uri="{FF2B5EF4-FFF2-40B4-BE49-F238E27FC236}">
                <a16:creationId xmlns:a16="http://schemas.microsoft.com/office/drawing/2014/main" id="{6C5DF271-0FE1-E5EC-DD41-A7C40A1A286C}"/>
              </a:ext>
            </a:extLst>
          </p:cNvPr>
          <p:cNvPicPr>
            <a:picLocks noChangeAspect="1"/>
          </p:cNvPicPr>
          <p:nvPr/>
        </p:nvPicPr>
        <p:blipFill>
          <a:blip r:embed="rId3"/>
          <a:stretch>
            <a:fillRect/>
          </a:stretch>
        </p:blipFill>
        <p:spPr>
          <a:xfrm>
            <a:off x="2110274" y="3151405"/>
            <a:ext cx="4436523" cy="1895950"/>
          </a:xfrm>
          <a:prstGeom prst="rect">
            <a:avLst/>
          </a:prstGeom>
          <a:effectLst>
            <a:softEdge rad="31750"/>
          </a:effectLst>
        </p:spPr>
      </p:pic>
      <p:sp>
        <p:nvSpPr>
          <p:cNvPr id="8" name="Rectangle: Rounded Corners 7">
            <a:extLst>
              <a:ext uri="{FF2B5EF4-FFF2-40B4-BE49-F238E27FC236}">
                <a16:creationId xmlns:a16="http://schemas.microsoft.com/office/drawing/2014/main" id="{FD3745DA-E78D-8A24-B2E7-D661BD663832}"/>
              </a:ext>
            </a:extLst>
          </p:cNvPr>
          <p:cNvSpPr/>
          <p:nvPr/>
        </p:nvSpPr>
        <p:spPr>
          <a:xfrm>
            <a:off x="4054333" y="3243613"/>
            <a:ext cx="2492464" cy="922347"/>
          </a:xfrm>
          <a:prstGeom prst="roundRect">
            <a:avLst/>
          </a:prstGeom>
          <a:solidFill>
            <a:schemeClr val="accent1">
              <a:lumMod val="20000"/>
              <a:lumOff val="80000"/>
            </a:schemeClr>
          </a:solidFill>
          <a:effectLst>
            <a:softEdge rad="3175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200" dirty="0">
                <a:ln w="0"/>
                <a:solidFill>
                  <a:schemeClr val="accent1"/>
                </a:solidFill>
                <a:effectLst>
                  <a:outerShdw blurRad="38100" dist="25400" dir="5400000" algn="ctr" rotWithShape="0">
                    <a:srgbClr val="6E747A">
                      <a:alpha val="43000"/>
                    </a:srgbClr>
                  </a:outerShdw>
                </a:effectLst>
              </a:rPr>
              <a:t>Communications and Information Engineering</a:t>
            </a:r>
          </a:p>
          <a:p>
            <a:pPr algn="ctr"/>
            <a:r>
              <a:rPr lang="en-GB" sz="1200" dirty="0">
                <a:ln w="0"/>
                <a:solidFill>
                  <a:schemeClr val="accent1"/>
                </a:solidFill>
                <a:effectLst>
                  <a:outerShdw blurRad="38100" dist="25400" dir="5400000" algn="ctr" rotWithShape="0">
                    <a:srgbClr val="6E747A">
                      <a:alpha val="43000"/>
                    </a:srgbClr>
                  </a:outerShdw>
                </a:effectLst>
              </a:rPr>
              <a:t>Dr Subhash </a:t>
            </a:r>
            <a:r>
              <a:rPr lang="en-GB" sz="1200" dirty="0" err="1">
                <a:ln w="0"/>
                <a:solidFill>
                  <a:schemeClr val="accent1"/>
                </a:solidFill>
                <a:effectLst>
                  <a:outerShdw blurRad="38100" dist="25400" dir="5400000" algn="ctr" rotWithShape="0">
                    <a:srgbClr val="6E747A">
                      <a:alpha val="43000"/>
                    </a:srgbClr>
                  </a:outerShdw>
                </a:effectLst>
              </a:rPr>
              <a:t>Lakshminarayana</a:t>
            </a:r>
            <a:r>
              <a:rPr lang="en-GB" sz="1200" dirty="0">
                <a:ln w="0"/>
                <a:solidFill>
                  <a:schemeClr val="accent1"/>
                </a:solidFill>
                <a:effectLst>
                  <a:outerShdw blurRad="38100" dist="25400" dir="5400000" algn="ctr" rotWithShape="0">
                    <a:srgbClr val="6E747A">
                      <a:alpha val="43000"/>
                    </a:srgbClr>
                  </a:outerShdw>
                </a:effectLst>
              </a:rPr>
              <a:t> </a:t>
            </a:r>
          </a:p>
          <a:p>
            <a:pPr algn="ctr"/>
            <a:r>
              <a:rPr lang="en-GB" sz="1200" dirty="0">
                <a:ln w="0"/>
                <a:solidFill>
                  <a:schemeClr val="accent1"/>
                </a:solidFill>
                <a:effectLst>
                  <a:outerShdw blurRad="38100" dist="25400" dir="5400000" algn="ctr" rotWithShape="0">
                    <a:srgbClr val="6E747A">
                      <a:alpha val="43000"/>
                    </a:srgbClr>
                  </a:outerShdw>
                </a:effectLst>
              </a:rPr>
              <a:t>A410</a:t>
            </a:r>
          </a:p>
        </p:txBody>
      </p:sp>
    </p:spTree>
    <p:extLst>
      <p:ext uri="{BB962C8B-B14F-4D97-AF65-F5344CB8AC3E}">
        <p14:creationId xmlns:p14="http://schemas.microsoft.com/office/powerpoint/2010/main" val="139467583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B2FF912E-9617-75BB-04AE-23B6492F06BC}"/>
              </a:ext>
            </a:extLst>
          </p:cNvPr>
          <p:cNvSpPr>
            <a:spLocks noGrp="1"/>
          </p:cNvSpPr>
          <p:nvPr>
            <p:ph type="body" sz="quarter" idx="13"/>
          </p:nvPr>
        </p:nvSpPr>
        <p:spPr>
          <a:xfrm>
            <a:off x="674703" y="1328829"/>
            <a:ext cx="7915355" cy="3183904"/>
          </a:xfrm>
        </p:spPr>
        <p:txBody>
          <a:bodyPr/>
          <a:lstStyle/>
          <a:p>
            <a:pPr algn="l"/>
            <a:r>
              <a:rPr lang="en-GB" sz="1800" b="0" i="0" u="none" strike="noStrike" baseline="0" dirty="0">
                <a:solidFill>
                  <a:srgbClr val="000000"/>
                </a:solidFill>
                <a:latin typeface="Calibri" panose="020F0502020204030204" pitchFamily="34" charset="0"/>
              </a:rPr>
              <a:t>SSLC is an opportunity for you to express concerns through a representative</a:t>
            </a:r>
          </a:p>
          <a:p>
            <a:pPr lvl="1"/>
            <a:r>
              <a:rPr lang="en-GB" sz="1500" dirty="0">
                <a:solidFill>
                  <a:srgbClr val="000000"/>
                </a:solidFill>
                <a:latin typeface="Calibri" panose="020F0502020204030204" pitchFamily="34" charset="0"/>
              </a:rPr>
              <a:t>Staff and students</a:t>
            </a:r>
          </a:p>
          <a:p>
            <a:pPr algn="l"/>
            <a:endParaRPr lang="en-GB" sz="1800" dirty="0">
              <a:solidFill>
                <a:srgbClr val="000000"/>
              </a:solidFill>
              <a:latin typeface="Symbol" panose="05050102010706020507" pitchFamily="18" charset="2"/>
            </a:endParaRPr>
          </a:p>
          <a:p>
            <a:pPr algn="l"/>
            <a:r>
              <a:rPr lang="en-GB" sz="1800" b="0" i="0" u="none" strike="noStrike" baseline="0" dirty="0">
                <a:solidFill>
                  <a:srgbClr val="000000"/>
                </a:solidFill>
                <a:latin typeface="Calibri" panose="020F0502020204030204" pitchFamily="34" charset="0"/>
              </a:rPr>
              <a:t>Course Coordinators will hold </a:t>
            </a:r>
            <a:r>
              <a:rPr lang="en-GB" sz="1800" b="1" i="0" u="none" strike="noStrike" baseline="0" dirty="0">
                <a:solidFill>
                  <a:srgbClr val="000000"/>
                </a:solidFill>
                <a:latin typeface="Calibri" panose="020F0502020204030204" pitchFamily="34" charset="0"/>
              </a:rPr>
              <a:t>informal feedback sessions </a:t>
            </a:r>
            <a:r>
              <a:rPr lang="en-GB" sz="1800" b="0" i="0" u="none" strike="noStrike" baseline="0" dirty="0">
                <a:solidFill>
                  <a:srgbClr val="000000"/>
                </a:solidFill>
                <a:latin typeface="Calibri" panose="020F0502020204030204" pitchFamily="34" charset="0"/>
              </a:rPr>
              <a:t>with students on their courses to </a:t>
            </a:r>
            <a:r>
              <a:rPr lang="en-GB" sz="1800" b="1" i="0" u="none" strike="noStrike" baseline="0" dirty="0">
                <a:solidFill>
                  <a:srgbClr val="000000"/>
                </a:solidFill>
                <a:latin typeface="Calibri" panose="020F0502020204030204" pitchFamily="34" charset="0"/>
              </a:rPr>
              <a:t>help us improve the delivery of the courses and for us to help you during your time here.</a:t>
            </a:r>
          </a:p>
          <a:p>
            <a:pPr algn="l"/>
            <a:endParaRPr lang="en-GB" sz="1800" b="1" i="0" u="none" strike="noStrike" baseline="0" dirty="0">
              <a:solidFill>
                <a:srgbClr val="000000"/>
              </a:solidFill>
              <a:latin typeface="Calibri" panose="020F0502020204030204" pitchFamily="34" charset="0"/>
            </a:endParaRPr>
          </a:p>
          <a:p>
            <a:pPr algn="l"/>
            <a:r>
              <a:rPr lang="en-GB" sz="1800" b="0" i="0" u="none" strike="noStrike" baseline="0" dirty="0">
                <a:solidFill>
                  <a:srgbClr val="000000"/>
                </a:solidFill>
                <a:latin typeface="Calibri" panose="020F0502020204030204" pitchFamily="34" charset="0"/>
              </a:rPr>
              <a:t>Module feedback will be by means of on-line questionnaires</a:t>
            </a:r>
          </a:p>
          <a:p>
            <a:pPr lvl="1"/>
            <a:r>
              <a:rPr lang="en-GB" sz="1500" dirty="0">
                <a:solidFill>
                  <a:srgbClr val="000000"/>
                </a:solidFill>
                <a:latin typeface="Calibri" panose="020F0502020204030204" pitchFamily="34" charset="0"/>
              </a:rPr>
              <a:t>Your feedback is very important for us.</a:t>
            </a:r>
            <a:endParaRPr lang="en-GB" sz="1500" b="0" i="0" u="none" strike="noStrike" baseline="0" dirty="0">
              <a:solidFill>
                <a:srgbClr val="000000"/>
              </a:solidFill>
              <a:latin typeface="Calibri" panose="020F0502020204030204" pitchFamily="34" charset="0"/>
            </a:endParaRPr>
          </a:p>
          <a:p>
            <a:endParaRPr lang="en-GB" dirty="0"/>
          </a:p>
        </p:txBody>
      </p:sp>
      <p:sp>
        <p:nvSpPr>
          <p:cNvPr id="3" name="Text Placeholder 2">
            <a:extLst>
              <a:ext uri="{FF2B5EF4-FFF2-40B4-BE49-F238E27FC236}">
                <a16:creationId xmlns:a16="http://schemas.microsoft.com/office/drawing/2014/main" id="{A9E68648-528F-B224-1AE6-00E7942C5572}"/>
              </a:ext>
            </a:extLst>
          </p:cNvPr>
          <p:cNvSpPr>
            <a:spLocks noGrp="1"/>
          </p:cNvSpPr>
          <p:nvPr>
            <p:ph type="body" sz="quarter" idx="14"/>
          </p:nvPr>
        </p:nvSpPr>
        <p:spPr>
          <a:xfrm>
            <a:off x="884240" y="440333"/>
            <a:ext cx="6515483" cy="380867"/>
          </a:xfrm>
        </p:spPr>
        <p:txBody>
          <a:bodyPr/>
          <a:lstStyle/>
          <a:p>
            <a:r>
              <a:rPr lang="en-GB" dirty="0">
                <a:solidFill>
                  <a:srgbClr val="00B2DD"/>
                </a:solidFill>
              </a:rPr>
              <a:t>Staff Student Liaison Committee (SSLC) and Feedback</a:t>
            </a:r>
            <a:endParaRPr lang="en-GB" dirty="0"/>
          </a:p>
          <a:p>
            <a:endParaRPr lang="en-GB" dirty="0"/>
          </a:p>
        </p:txBody>
      </p:sp>
      <p:sp>
        <p:nvSpPr>
          <p:cNvPr id="4" name="Slide Number Placeholder 3">
            <a:extLst>
              <a:ext uri="{FF2B5EF4-FFF2-40B4-BE49-F238E27FC236}">
                <a16:creationId xmlns:a16="http://schemas.microsoft.com/office/drawing/2014/main" id="{70A4D844-E440-F14A-09AD-C4AD300256B8}"/>
              </a:ext>
            </a:extLst>
          </p:cNvPr>
          <p:cNvSpPr>
            <a:spLocks noGrp="1"/>
          </p:cNvSpPr>
          <p:nvPr>
            <p:ph type="sldNum" sz="quarter" idx="4"/>
          </p:nvPr>
        </p:nvSpPr>
        <p:spPr/>
        <p:txBody>
          <a:bodyPr/>
          <a:lstStyle/>
          <a:p>
            <a:fld id="{D216FDA8-9EC4-4896-B473-209E8856925B}" type="slidenum">
              <a:rPr lang="en-GB" smtClean="0"/>
              <a:pPr/>
              <a:t>11</a:t>
            </a:fld>
            <a:endParaRPr lang="en-GB" dirty="0"/>
          </a:p>
        </p:txBody>
      </p:sp>
    </p:spTree>
    <p:extLst>
      <p:ext uri="{BB962C8B-B14F-4D97-AF65-F5344CB8AC3E}">
        <p14:creationId xmlns:p14="http://schemas.microsoft.com/office/powerpoint/2010/main" val="202238784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92558E70-8B0A-243A-3885-E8009AEE1A2A}"/>
              </a:ext>
            </a:extLst>
          </p:cNvPr>
          <p:cNvSpPr>
            <a:spLocks noGrp="1"/>
          </p:cNvSpPr>
          <p:nvPr>
            <p:ph type="body" sz="quarter" idx="13"/>
          </p:nvPr>
        </p:nvSpPr>
        <p:spPr/>
        <p:txBody>
          <a:bodyPr/>
          <a:lstStyle/>
          <a:p>
            <a:r>
              <a:rPr lang="en-GB" dirty="0"/>
              <a:t>Personal Tutor</a:t>
            </a:r>
          </a:p>
          <a:p>
            <a:pPr lvl="1"/>
            <a:r>
              <a:rPr lang="en-GB" dirty="0"/>
              <a:t>Your Personal Tutor is an accessible, approachable point of contact for your department.  </a:t>
            </a:r>
          </a:p>
          <a:p>
            <a:r>
              <a:rPr lang="en-GB" dirty="0"/>
              <a:t>They can:  </a:t>
            </a:r>
          </a:p>
          <a:p>
            <a:pPr lvl="1"/>
            <a:r>
              <a:rPr lang="en-GB" dirty="0"/>
              <a:t>Suggest ways to get involved in your department and the wider university  </a:t>
            </a:r>
          </a:p>
          <a:p>
            <a:pPr lvl="1"/>
            <a:r>
              <a:rPr lang="en-GB" dirty="0"/>
              <a:t>Offer advice on how to develop your academic performance </a:t>
            </a:r>
          </a:p>
          <a:p>
            <a:pPr lvl="1"/>
            <a:r>
              <a:rPr lang="en-GB" dirty="0"/>
              <a:t>Signpost to development opportunities and support  </a:t>
            </a:r>
          </a:p>
          <a:p>
            <a:pPr lvl="1"/>
            <a:r>
              <a:rPr lang="en-GB" dirty="0"/>
              <a:t>Supply references to support applications for jobs or further study </a:t>
            </a:r>
          </a:p>
          <a:p>
            <a:pPr lvl="1"/>
            <a:r>
              <a:rPr lang="en-GB" dirty="0"/>
              <a:t>If you have health or other issues that might affect your studies, discuss these with your Personal Tutor. They can ensure you find the right support.</a:t>
            </a:r>
          </a:p>
          <a:p>
            <a:pPr lvl="1"/>
            <a:endParaRPr lang="en-GB" dirty="0"/>
          </a:p>
          <a:p>
            <a:pPr marL="0" indent="0">
              <a:buNone/>
            </a:pPr>
            <a:r>
              <a:rPr lang="en-GB" sz="1600" dirty="0">
                <a:hlinkClick r:id="rId2"/>
              </a:rPr>
              <a:t>https://warwick.ac.uk/services/dean-of-students-office/informationforstudents/</a:t>
            </a:r>
            <a:endParaRPr lang="en-GB" sz="1600" dirty="0"/>
          </a:p>
          <a:p>
            <a:pPr marL="0" indent="0">
              <a:buNone/>
            </a:pPr>
            <a:endParaRPr lang="en-GB" dirty="0"/>
          </a:p>
        </p:txBody>
      </p:sp>
      <p:sp>
        <p:nvSpPr>
          <p:cNvPr id="3" name="Text Placeholder 2">
            <a:extLst>
              <a:ext uri="{FF2B5EF4-FFF2-40B4-BE49-F238E27FC236}">
                <a16:creationId xmlns:a16="http://schemas.microsoft.com/office/drawing/2014/main" id="{CA90866B-F80C-B9F0-4FF6-1006CA8CEA11}"/>
              </a:ext>
            </a:extLst>
          </p:cNvPr>
          <p:cNvSpPr>
            <a:spLocks noGrp="1"/>
          </p:cNvSpPr>
          <p:nvPr>
            <p:ph type="body" sz="quarter" idx="14"/>
          </p:nvPr>
        </p:nvSpPr>
        <p:spPr/>
        <p:txBody>
          <a:bodyPr/>
          <a:lstStyle/>
          <a:p>
            <a:r>
              <a:rPr lang="en-GB" dirty="0">
                <a:solidFill>
                  <a:srgbClr val="00B2DD"/>
                </a:solidFill>
              </a:rPr>
              <a:t>Personal Tutor</a:t>
            </a:r>
            <a:endParaRPr lang="en-GB" dirty="0"/>
          </a:p>
          <a:p>
            <a:endParaRPr lang="en-GB" dirty="0"/>
          </a:p>
        </p:txBody>
      </p:sp>
      <p:sp>
        <p:nvSpPr>
          <p:cNvPr id="4" name="Slide Number Placeholder 3">
            <a:extLst>
              <a:ext uri="{FF2B5EF4-FFF2-40B4-BE49-F238E27FC236}">
                <a16:creationId xmlns:a16="http://schemas.microsoft.com/office/drawing/2014/main" id="{4E2B35B6-ABAC-80E5-C275-43754C8D9260}"/>
              </a:ext>
            </a:extLst>
          </p:cNvPr>
          <p:cNvSpPr>
            <a:spLocks noGrp="1"/>
          </p:cNvSpPr>
          <p:nvPr>
            <p:ph type="sldNum" sz="quarter" idx="4"/>
          </p:nvPr>
        </p:nvSpPr>
        <p:spPr/>
        <p:txBody>
          <a:bodyPr/>
          <a:lstStyle/>
          <a:p>
            <a:fld id="{D216FDA8-9EC4-4896-B473-209E8856925B}" type="slidenum">
              <a:rPr lang="en-GB" smtClean="0"/>
              <a:pPr/>
              <a:t>12</a:t>
            </a:fld>
            <a:endParaRPr lang="en-GB" dirty="0"/>
          </a:p>
        </p:txBody>
      </p:sp>
    </p:spTree>
    <p:extLst>
      <p:ext uri="{BB962C8B-B14F-4D97-AF65-F5344CB8AC3E}">
        <p14:creationId xmlns:p14="http://schemas.microsoft.com/office/powerpoint/2010/main" val="360746879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73E9BFE1-0A4D-32FE-67B9-E6BF35564C4B}"/>
              </a:ext>
            </a:extLst>
          </p:cNvPr>
          <p:cNvSpPr>
            <a:spLocks noGrp="1"/>
          </p:cNvSpPr>
          <p:nvPr>
            <p:ph type="body" sz="quarter" idx="13"/>
          </p:nvPr>
        </p:nvSpPr>
        <p:spPr>
          <a:xfrm>
            <a:off x="674703" y="1328829"/>
            <a:ext cx="8115831" cy="3183904"/>
          </a:xfrm>
        </p:spPr>
        <p:txBody>
          <a:bodyPr/>
          <a:lstStyle/>
          <a:p>
            <a:pPr algn="l"/>
            <a:r>
              <a:rPr lang="en-GB" sz="2000" b="0" i="0" u="none" strike="noStrike" baseline="0" dirty="0">
                <a:solidFill>
                  <a:srgbClr val="000000"/>
                </a:solidFill>
                <a:latin typeface="Calibri" panose="020F0502020204030204" pitchFamily="34" charset="0"/>
              </a:rPr>
              <a:t>Your individual project supervisor will act as your </a:t>
            </a:r>
            <a:r>
              <a:rPr lang="en-GB" sz="2000" b="1" i="0" u="none" strike="noStrike" baseline="0" dirty="0">
                <a:solidFill>
                  <a:srgbClr val="000000"/>
                </a:solidFill>
                <a:latin typeface="Calibri" panose="020F0502020204030204" pitchFamily="34" charset="0"/>
              </a:rPr>
              <a:t>personal tutor</a:t>
            </a:r>
          </a:p>
          <a:p>
            <a:pPr lvl="1"/>
            <a:r>
              <a:rPr lang="en-GB" sz="1600" b="0" i="0" u="none" strike="noStrike" baseline="0" dirty="0">
                <a:solidFill>
                  <a:srgbClr val="000000"/>
                </a:solidFill>
                <a:latin typeface="Calibri" panose="020F0502020204030204" pitchFamily="34" charset="0"/>
              </a:rPr>
              <a:t>(Before projects are allocated, </a:t>
            </a:r>
            <a:r>
              <a:rPr lang="en-GB" sz="1600" b="1" i="0" u="none" strike="noStrike" baseline="0" dirty="0">
                <a:solidFill>
                  <a:srgbClr val="000000"/>
                </a:solidFill>
                <a:latin typeface="Calibri" panose="020F0502020204030204" pitchFamily="34" charset="0"/>
              </a:rPr>
              <a:t>the Course Coordinators </a:t>
            </a:r>
            <a:r>
              <a:rPr lang="en-GB" sz="1600" b="0" i="0" u="none" strike="noStrike" baseline="0" dirty="0">
                <a:solidFill>
                  <a:srgbClr val="000000"/>
                </a:solidFill>
                <a:latin typeface="Calibri" panose="020F0502020204030204" pitchFamily="34" charset="0"/>
              </a:rPr>
              <a:t>will perform this role)</a:t>
            </a:r>
          </a:p>
          <a:p>
            <a:pPr algn="l"/>
            <a:endParaRPr lang="en-GB" sz="2000" b="0" i="0" u="none" strike="noStrike" baseline="0" dirty="0">
              <a:solidFill>
                <a:srgbClr val="000000"/>
              </a:solidFill>
              <a:latin typeface="Calibri" panose="020F0502020204030204" pitchFamily="34" charset="0"/>
            </a:endParaRPr>
          </a:p>
          <a:p>
            <a:pPr algn="l"/>
            <a:r>
              <a:rPr lang="en-GB" sz="2000" b="0" i="0" u="none" strike="noStrike" baseline="0" dirty="0">
                <a:solidFill>
                  <a:srgbClr val="000000"/>
                </a:solidFill>
                <a:latin typeface="Calibri" panose="020F0502020204030204" pitchFamily="34" charset="0"/>
              </a:rPr>
              <a:t>For personal issues that you may wish to discuss, especially if you feel that they will affect your performance or ability to make a deadline</a:t>
            </a:r>
          </a:p>
          <a:p>
            <a:pPr algn="l"/>
            <a:r>
              <a:rPr lang="en-GB" sz="2000" b="0" i="0" u="none" strike="noStrike" baseline="0" dirty="0">
                <a:solidFill>
                  <a:srgbClr val="000000"/>
                </a:solidFill>
                <a:latin typeface="Calibri" panose="020F0502020204030204" pitchFamily="34" charset="0"/>
              </a:rPr>
              <a:t>They may refer you to the School’s Senior Tutor (</a:t>
            </a:r>
            <a:r>
              <a:rPr lang="en-GB" sz="2000" b="1" i="0" u="none" strike="noStrike" baseline="0" dirty="0">
                <a:solidFill>
                  <a:srgbClr val="000000"/>
                </a:solidFill>
                <a:latin typeface="Calibri" panose="020F0502020204030204" pitchFamily="34" charset="0"/>
              </a:rPr>
              <a:t>Dr Gary </a:t>
            </a:r>
            <a:r>
              <a:rPr lang="en-GB" sz="2000" b="1" i="0" u="none" strike="noStrike" baseline="0" dirty="0" err="1">
                <a:solidFill>
                  <a:srgbClr val="000000"/>
                </a:solidFill>
                <a:latin typeface="Calibri" panose="020F0502020204030204" pitchFamily="34" charset="0"/>
              </a:rPr>
              <a:t>Fowmes</a:t>
            </a:r>
            <a:r>
              <a:rPr lang="en-GB" sz="2000" b="1" i="0" u="none" strike="noStrike" baseline="0" dirty="0">
                <a:solidFill>
                  <a:srgbClr val="000000"/>
                </a:solidFill>
                <a:latin typeface="Calibri" panose="020F0502020204030204" pitchFamily="34" charset="0"/>
              </a:rPr>
              <a:t>)</a:t>
            </a:r>
          </a:p>
          <a:p>
            <a:pPr algn="l"/>
            <a:endParaRPr lang="en-GB" sz="2000" b="0" i="0" u="none" strike="noStrike" baseline="0" dirty="0">
              <a:solidFill>
                <a:srgbClr val="000000"/>
              </a:solidFill>
              <a:latin typeface="Calibri" panose="020F0502020204030204" pitchFamily="34" charset="0"/>
            </a:endParaRPr>
          </a:p>
          <a:p>
            <a:pPr algn="l"/>
            <a:r>
              <a:rPr lang="en-GB" sz="2000" b="0" i="0" u="sng" strike="noStrike" baseline="0" dirty="0">
                <a:solidFill>
                  <a:srgbClr val="000000"/>
                </a:solidFill>
                <a:latin typeface="Calibri" panose="020F0502020204030204" pitchFamily="34" charset="0"/>
              </a:rPr>
              <a:t>Only the School Senior Tutor can grant special consideration of your circumstances</a:t>
            </a:r>
          </a:p>
          <a:p>
            <a:endParaRPr lang="en-GB" dirty="0"/>
          </a:p>
        </p:txBody>
      </p:sp>
      <p:sp>
        <p:nvSpPr>
          <p:cNvPr id="3" name="Text Placeholder 2">
            <a:extLst>
              <a:ext uri="{FF2B5EF4-FFF2-40B4-BE49-F238E27FC236}">
                <a16:creationId xmlns:a16="http://schemas.microsoft.com/office/drawing/2014/main" id="{D8666D40-7335-E020-4F7A-9FB4A8B26FC3}"/>
              </a:ext>
            </a:extLst>
          </p:cNvPr>
          <p:cNvSpPr>
            <a:spLocks noGrp="1"/>
          </p:cNvSpPr>
          <p:nvPr>
            <p:ph type="body" sz="quarter" idx="14"/>
          </p:nvPr>
        </p:nvSpPr>
        <p:spPr/>
        <p:txBody>
          <a:bodyPr/>
          <a:lstStyle/>
          <a:p>
            <a:r>
              <a:rPr lang="en-GB" dirty="0">
                <a:solidFill>
                  <a:srgbClr val="00B2DD"/>
                </a:solidFill>
              </a:rPr>
              <a:t>Personal Tutor</a:t>
            </a:r>
            <a:endParaRPr lang="en-GB" dirty="0"/>
          </a:p>
          <a:p>
            <a:endParaRPr lang="en-GB" dirty="0"/>
          </a:p>
        </p:txBody>
      </p:sp>
      <p:sp>
        <p:nvSpPr>
          <p:cNvPr id="4" name="Slide Number Placeholder 3">
            <a:extLst>
              <a:ext uri="{FF2B5EF4-FFF2-40B4-BE49-F238E27FC236}">
                <a16:creationId xmlns:a16="http://schemas.microsoft.com/office/drawing/2014/main" id="{631161B2-783A-E5B8-17B7-A2A0B444742A}"/>
              </a:ext>
            </a:extLst>
          </p:cNvPr>
          <p:cNvSpPr>
            <a:spLocks noGrp="1"/>
          </p:cNvSpPr>
          <p:nvPr>
            <p:ph type="sldNum" sz="quarter" idx="4"/>
          </p:nvPr>
        </p:nvSpPr>
        <p:spPr/>
        <p:txBody>
          <a:bodyPr/>
          <a:lstStyle/>
          <a:p>
            <a:fld id="{D216FDA8-9EC4-4896-B473-209E8856925B}" type="slidenum">
              <a:rPr lang="en-GB" smtClean="0"/>
              <a:pPr/>
              <a:t>13</a:t>
            </a:fld>
            <a:endParaRPr lang="en-GB" dirty="0"/>
          </a:p>
        </p:txBody>
      </p:sp>
    </p:spTree>
    <p:extLst>
      <p:ext uri="{BB962C8B-B14F-4D97-AF65-F5344CB8AC3E}">
        <p14:creationId xmlns:p14="http://schemas.microsoft.com/office/powerpoint/2010/main" val="45642840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6EA657DB-A6E3-475F-5692-676996C5C15C}"/>
              </a:ext>
            </a:extLst>
          </p:cNvPr>
          <p:cNvSpPr>
            <a:spLocks noGrp="1"/>
          </p:cNvSpPr>
          <p:nvPr>
            <p:ph type="body" sz="quarter" idx="13"/>
          </p:nvPr>
        </p:nvSpPr>
        <p:spPr/>
        <p:txBody>
          <a:bodyPr/>
          <a:lstStyle/>
          <a:p>
            <a:r>
              <a:rPr lang="en-GB" dirty="0"/>
              <a:t>In this welcome week event, we are covering 5 MSc courses</a:t>
            </a:r>
          </a:p>
          <a:p>
            <a:pPr lvl="1"/>
            <a:r>
              <a:rPr lang="en-GB" dirty="0"/>
              <a:t>Advanced Mechanical Engineering -</a:t>
            </a:r>
          </a:p>
          <a:p>
            <a:pPr lvl="1"/>
            <a:r>
              <a:rPr lang="en-GB" dirty="0"/>
              <a:t>Biomedical Engineering - </a:t>
            </a:r>
          </a:p>
          <a:p>
            <a:pPr lvl="1"/>
            <a:r>
              <a:rPr lang="en-GB" dirty="0"/>
              <a:t>Communications and Information Engineering - </a:t>
            </a:r>
          </a:p>
          <a:p>
            <a:pPr lvl="1"/>
            <a:r>
              <a:rPr lang="en-GB" dirty="0"/>
              <a:t>Electrical and Electronic Engineering - </a:t>
            </a:r>
          </a:p>
          <a:p>
            <a:pPr lvl="1"/>
            <a:r>
              <a:rPr lang="en-GB" dirty="0"/>
              <a:t>Electrical Power Engineering - </a:t>
            </a:r>
          </a:p>
          <a:p>
            <a:endParaRPr lang="en-GB" dirty="0"/>
          </a:p>
          <a:p>
            <a:r>
              <a:rPr lang="en-GB" dirty="0"/>
              <a:t>These courses are 180 credit courses</a:t>
            </a:r>
          </a:p>
          <a:p>
            <a:pPr lvl="1"/>
            <a:r>
              <a:rPr lang="en-GB" dirty="0"/>
              <a:t>120 credits – 8 taught modules</a:t>
            </a:r>
          </a:p>
          <a:p>
            <a:pPr lvl="1"/>
            <a:r>
              <a:rPr lang="en-GB" dirty="0"/>
              <a:t>60 credits – Individual Project Dissertation</a:t>
            </a:r>
          </a:p>
          <a:p>
            <a:endParaRPr lang="en-GB" dirty="0"/>
          </a:p>
          <a:p>
            <a:endParaRPr lang="en-GB" dirty="0"/>
          </a:p>
          <a:p>
            <a:endParaRPr lang="en-GB" dirty="0"/>
          </a:p>
          <a:p>
            <a:endParaRPr lang="en-GB" dirty="0"/>
          </a:p>
        </p:txBody>
      </p:sp>
      <p:sp>
        <p:nvSpPr>
          <p:cNvPr id="3" name="Text Placeholder 2">
            <a:extLst>
              <a:ext uri="{FF2B5EF4-FFF2-40B4-BE49-F238E27FC236}">
                <a16:creationId xmlns:a16="http://schemas.microsoft.com/office/drawing/2014/main" id="{A3C2B2A0-8504-A40B-A4CE-04109B830F8C}"/>
              </a:ext>
            </a:extLst>
          </p:cNvPr>
          <p:cNvSpPr>
            <a:spLocks noGrp="1"/>
          </p:cNvSpPr>
          <p:nvPr>
            <p:ph type="body" sz="quarter" idx="14"/>
          </p:nvPr>
        </p:nvSpPr>
        <p:spPr/>
        <p:txBody>
          <a:bodyPr/>
          <a:lstStyle/>
          <a:p>
            <a:r>
              <a:rPr lang="en-GB" dirty="0">
                <a:solidFill>
                  <a:srgbClr val="00B2DD"/>
                </a:solidFill>
              </a:rPr>
              <a:t>MSc  Courses in Engineering</a:t>
            </a:r>
            <a:endParaRPr lang="en-GB" dirty="0"/>
          </a:p>
          <a:p>
            <a:endParaRPr lang="en-GB" dirty="0"/>
          </a:p>
        </p:txBody>
      </p:sp>
      <p:sp>
        <p:nvSpPr>
          <p:cNvPr id="4" name="Slide Number Placeholder 3">
            <a:extLst>
              <a:ext uri="{FF2B5EF4-FFF2-40B4-BE49-F238E27FC236}">
                <a16:creationId xmlns:a16="http://schemas.microsoft.com/office/drawing/2014/main" id="{CD6BAD32-08AB-0B8E-BF16-554BF9D15843}"/>
              </a:ext>
            </a:extLst>
          </p:cNvPr>
          <p:cNvSpPr>
            <a:spLocks noGrp="1"/>
          </p:cNvSpPr>
          <p:nvPr>
            <p:ph type="sldNum" sz="quarter" idx="4"/>
          </p:nvPr>
        </p:nvSpPr>
        <p:spPr/>
        <p:txBody>
          <a:bodyPr/>
          <a:lstStyle/>
          <a:p>
            <a:fld id="{D216FDA8-9EC4-4896-B473-209E8856925B}" type="slidenum">
              <a:rPr lang="en-GB" smtClean="0"/>
              <a:pPr/>
              <a:t>14</a:t>
            </a:fld>
            <a:endParaRPr lang="en-GB" dirty="0"/>
          </a:p>
        </p:txBody>
      </p:sp>
    </p:spTree>
    <p:extLst>
      <p:ext uri="{BB962C8B-B14F-4D97-AF65-F5344CB8AC3E}">
        <p14:creationId xmlns:p14="http://schemas.microsoft.com/office/powerpoint/2010/main" val="219009495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8D3FCFD0-4D37-E0D5-9E53-E81A1081A7D6}"/>
              </a:ext>
            </a:extLst>
          </p:cNvPr>
          <p:cNvSpPr>
            <a:spLocks noGrp="1"/>
          </p:cNvSpPr>
          <p:nvPr>
            <p:ph type="body" sz="quarter" idx="13"/>
          </p:nvPr>
        </p:nvSpPr>
        <p:spPr/>
        <p:txBody>
          <a:bodyPr/>
          <a:lstStyle/>
          <a:p>
            <a:pPr marR="142240" algn="just"/>
            <a:r>
              <a:rPr lang="en-GB" sz="2000" dirty="0">
                <a:effectLst/>
                <a:ea typeface="Times New Roman" panose="02020603050405020304" pitchFamily="18" charset="0"/>
                <a:cs typeface="Times New Roman" panose="02020603050405020304" pitchFamily="18" charset="0"/>
              </a:rPr>
              <a:t>Students will take several </a:t>
            </a:r>
            <a:r>
              <a:rPr lang="en-GB" sz="2000" b="1" dirty="0">
                <a:effectLst/>
                <a:ea typeface="Times New Roman" panose="02020603050405020304" pitchFamily="18" charset="0"/>
                <a:cs typeface="Times New Roman" panose="02020603050405020304" pitchFamily="18" charset="0"/>
              </a:rPr>
              <a:t>core</a:t>
            </a:r>
            <a:r>
              <a:rPr lang="en-GB" sz="2000" dirty="0">
                <a:effectLst/>
                <a:ea typeface="Times New Roman" panose="02020603050405020304" pitchFamily="18" charset="0"/>
                <a:cs typeface="Times New Roman" panose="02020603050405020304" pitchFamily="18" charset="0"/>
              </a:rPr>
              <a:t> modules (each 15 credits) and will select some </a:t>
            </a:r>
            <a:r>
              <a:rPr lang="en-GB" sz="2000" b="1" dirty="0">
                <a:effectLst/>
                <a:ea typeface="Times New Roman" panose="02020603050405020304" pitchFamily="18" charset="0"/>
                <a:cs typeface="Times New Roman" panose="02020603050405020304" pitchFamily="18" charset="0"/>
              </a:rPr>
              <a:t>optional</a:t>
            </a:r>
            <a:r>
              <a:rPr lang="en-GB" sz="2000" dirty="0">
                <a:effectLst/>
                <a:ea typeface="Times New Roman" panose="02020603050405020304" pitchFamily="18" charset="0"/>
                <a:cs typeface="Times New Roman" panose="02020603050405020304" pitchFamily="18" charset="0"/>
              </a:rPr>
              <a:t> modules (each 15 credits). </a:t>
            </a:r>
          </a:p>
          <a:p>
            <a:pPr marR="142240" algn="just"/>
            <a:r>
              <a:rPr lang="en-GB" sz="2000" dirty="0">
                <a:effectLst/>
                <a:ea typeface="Times New Roman" panose="02020603050405020304" pitchFamily="18" charset="0"/>
                <a:cs typeface="Times New Roman" panose="02020603050405020304" pitchFamily="18" charset="0"/>
              </a:rPr>
              <a:t>For guidance, the </a:t>
            </a:r>
            <a:r>
              <a:rPr lang="en-GB" sz="2000" b="1" dirty="0">
                <a:effectLst/>
                <a:ea typeface="Times New Roman" panose="02020603050405020304" pitchFamily="18" charset="0"/>
                <a:cs typeface="Times New Roman" panose="02020603050405020304" pitchFamily="18" charset="0"/>
              </a:rPr>
              <a:t>typical</a:t>
            </a:r>
            <a:r>
              <a:rPr lang="en-GB" sz="2000" dirty="0">
                <a:effectLst/>
                <a:ea typeface="Times New Roman" panose="02020603050405020304" pitchFamily="18" charset="0"/>
                <a:cs typeface="Times New Roman" panose="02020603050405020304" pitchFamily="18" charset="0"/>
              </a:rPr>
              <a:t> workload for a 15 credits module is as follows:</a:t>
            </a:r>
          </a:p>
          <a:p>
            <a:pPr marL="685800" marR="142240" lvl="1" indent="-342900" algn="just">
              <a:buFont typeface="+mj-lt"/>
              <a:buAutoNum type="romanLcParenBoth"/>
              <a:tabLst>
                <a:tab pos="548640" algn="l"/>
              </a:tabLst>
            </a:pPr>
            <a:r>
              <a:rPr lang="en-GB" sz="1500" dirty="0">
                <a:effectLst/>
                <a:ea typeface="Times New Roman" panose="02020603050405020304" pitchFamily="18" charset="0"/>
                <a:cs typeface="Times New Roman" panose="02020603050405020304" pitchFamily="18" charset="0"/>
              </a:rPr>
              <a:t>20-30 hours of lectures/seminars</a:t>
            </a:r>
          </a:p>
          <a:p>
            <a:pPr marL="685800" marR="142240" lvl="1" indent="-342900" algn="just">
              <a:buFont typeface="+mj-lt"/>
              <a:buAutoNum type="romanLcParenBoth"/>
              <a:tabLst>
                <a:tab pos="548640" algn="l"/>
              </a:tabLst>
            </a:pPr>
            <a:r>
              <a:rPr lang="en-GB" sz="1500" dirty="0">
                <a:effectLst/>
                <a:ea typeface="Times New Roman" panose="02020603050405020304" pitchFamily="18" charset="0"/>
                <a:cs typeface="Times New Roman" panose="02020603050405020304" pitchFamily="18" charset="0"/>
              </a:rPr>
              <a:t>5 hours of laboratory work</a:t>
            </a:r>
          </a:p>
          <a:p>
            <a:pPr marL="685800" marR="142240" lvl="1" indent="-342900" algn="just">
              <a:buFont typeface="+mj-lt"/>
              <a:buAutoNum type="romanLcParenBoth"/>
              <a:tabLst>
                <a:tab pos="548640" algn="l"/>
              </a:tabLst>
            </a:pPr>
            <a:r>
              <a:rPr lang="en-GB" sz="1500" dirty="0">
                <a:effectLst/>
                <a:ea typeface="Times New Roman" panose="02020603050405020304" pitchFamily="18" charset="0"/>
                <a:cs typeface="Times New Roman" panose="02020603050405020304" pitchFamily="18" charset="0"/>
              </a:rPr>
              <a:t>45 hours of private/directed study</a:t>
            </a:r>
          </a:p>
          <a:p>
            <a:pPr marL="685800" marR="142240" lvl="1" indent="-342900" algn="just">
              <a:buFont typeface="+mj-lt"/>
              <a:buAutoNum type="romanLcParenBoth"/>
              <a:tabLst>
                <a:tab pos="548640" algn="l"/>
              </a:tabLst>
            </a:pPr>
            <a:r>
              <a:rPr lang="en-GB" sz="1500" dirty="0">
                <a:effectLst/>
                <a:ea typeface="Times New Roman" panose="02020603050405020304" pitchFamily="18" charset="0"/>
                <a:cs typeface="Times New Roman" panose="02020603050405020304" pitchFamily="18" charset="0"/>
              </a:rPr>
              <a:t>70 hours of assessed work</a:t>
            </a:r>
          </a:p>
          <a:p>
            <a:r>
              <a:rPr lang="en-GB" sz="2000" dirty="0"/>
              <a:t>Assessment can be:</a:t>
            </a:r>
          </a:p>
          <a:p>
            <a:pPr lvl="1"/>
            <a:r>
              <a:rPr lang="en-GB" dirty="0"/>
              <a:t>100% Exam</a:t>
            </a:r>
          </a:p>
          <a:p>
            <a:pPr lvl="1"/>
            <a:r>
              <a:rPr lang="en-GB" dirty="0"/>
              <a:t>100% coursework</a:t>
            </a:r>
          </a:p>
          <a:p>
            <a:pPr lvl="1"/>
            <a:r>
              <a:rPr lang="en-GB" dirty="0"/>
              <a:t>Mixture Exam/coursework</a:t>
            </a:r>
          </a:p>
        </p:txBody>
      </p:sp>
      <p:sp>
        <p:nvSpPr>
          <p:cNvPr id="3" name="Text Placeholder 2">
            <a:extLst>
              <a:ext uri="{FF2B5EF4-FFF2-40B4-BE49-F238E27FC236}">
                <a16:creationId xmlns:a16="http://schemas.microsoft.com/office/drawing/2014/main" id="{FCFC6E19-4F64-68B5-2DDB-D3B12B31CBFC}"/>
              </a:ext>
            </a:extLst>
          </p:cNvPr>
          <p:cNvSpPr>
            <a:spLocks noGrp="1"/>
          </p:cNvSpPr>
          <p:nvPr>
            <p:ph type="body" sz="quarter" idx="14"/>
          </p:nvPr>
        </p:nvSpPr>
        <p:spPr/>
        <p:txBody>
          <a:bodyPr/>
          <a:lstStyle/>
          <a:p>
            <a:r>
              <a:rPr lang="en-GB" dirty="0">
                <a:solidFill>
                  <a:srgbClr val="00B2DD"/>
                </a:solidFill>
              </a:rPr>
              <a:t>MSc  Courses in Engineering</a:t>
            </a:r>
            <a:endParaRPr lang="en-GB" dirty="0"/>
          </a:p>
          <a:p>
            <a:endParaRPr lang="en-GB" dirty="0"/>
          </a:p>
        </p:txBody>
      </p:sp>
      <p:sp>
        <p:nvSpPr>
          <p:cNvPr id="4" name="Slide Number Placeholder 3">
            <a:extLst>
              <a:ext uri="{FF2B5EF4-FFF2-40B4-BE49-F238E27FC236}">
                <a16:creationId xmlns:a16="http://schemas.microsoft.com/office/drawing/2014/main" id="{808EE7AD-C150-29F9-730F-4E3AF3C283C5}"/>
              </a:ext>
            </a:extLst>
          </p:cNvPr>
          <p:cNvSpPr>
            <a:spLocks noGrp="1"/>
          </p:cNvSpPr>
          <p:nvPr>
            <p:ph type="sldNum" sz="quarter" idx="4"/>
          </p:nvPr>
        </p:nvSpPr>
        <p:spPr/>
        <p:txBody>
          <a:bodyPr/>
          <a:lstStyle/>
          <a:p>
            <a:fld id="{D216FDA8-9EC4-4896-B473-209E8856925B}" type="slidenum">
              <a:rPr lang="en-GB" smtClean="0"/>
              <a:pPr/>
              <a:t>15</a:t>
            </a:fld>
            <a:endParaRPr lang="en-GB" dirty="0"/>
          </a:p>
        </p:txBody>
      </p:sp>
      <p:sp>
        <p:nvSpPr>
          <p:cNvPr id="6" name="TextBox 5">
            <a:extLst>
              <a:ext uri="{FF2B5EF4-FFF2-40B4-BE49-F238E27FC236}">
                <a16:creationId xmlns:a16="http://schemas.microsoft.com/office/drawing/2014/main" id="{9289EF2B-740F-3D73-A1CB-17F411B60DFC}"/>
              </a:ext>
            </a:extLst>
          </p:cNvPr>
          <p:cNvSpPr txBox="1"/>
          <p:nvPr/>
        </p:nvSpPr>
        <p:spPr>
          <a:xfrm>
            <a:off x="2972022" y="4653097"/>
            <a:ext cx="3320716" cy="338554"/>
          </a:xfrm>
          <a:prstGeom prst="rect">
            <a:avLst/>
          </a:prstGeom>
          <a:noFill/>
        </p:spPr>
        <p:txBody>
          <a:bodyPr wrap="square">
            <a:spAutoFit/>
          </a:bodyPr>
          <a:lstStyle/>
          <a:p>
            <a:r>
              <a:rPr lang="en-GB" sz="1600" b="1" dirty="0">
                <a:hlinkClick r:id="rId2"/>
              </a:rPr>
              <a:t>https://courses.warwick.ac.uk/</a:t>
            </a:r>
            <a:endParaRPr lang="en-GB" sz="1600" b="1" dirty="0"/>
          </a:p>
        </p:txBody>
      </p:sp>
    </p:spTree>
    <p:extLst>
      <p:ext uri="{BB962C8B-B14F-4D97-AF65-F5344CB8AC3E}">
        <p14:creationId xmlns:p14="http://schemas.microsoft.com/office/powerpoint/2010/main" val="397227642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18BA12F7-2AB9-CD28-F7EB-4436A1E67553}"/>
              </a:ext>
            </a:extLst>
          </p:cNvPr>
          <p:cNvSpPr>
            <a:spLocks noGrp="1"/>
          </p:cNvSpPr>
          <p:nvPr>
            <p:ph type="body" sz="quarter" idx="13"/>
          </p:nvPr>
        </p:nvSpPr>
        <p:spPr/>
        <p:txBody>
          <a:bodyPr/>
          <a:lstStyle/>
          <a:p>
            <a:r>
              <a:rPr lang="en-GB" dirty="0"/>
              <a:t>Exams:</a:t>
            </a:r>
          </a:p>
          <a:p>
            <a:pPr lvl="1"/>
            <a:r>
              <a:rPr lang="en-GB" dirty="0"/>
              <a:t>Written exams – in person</a:t>
            </a:r>
          </a:p>
          <a:p>
            <a:pPr lvl="1"/>
            <a:r>
              <a:rPr lang="en-GB" dirty="0"/>
              <a:t>Online remote /online in person</a:t>
            </a:r>
          </a:p>
          <a:p>
            <a:pPr lvl="1"/>
            <a:endParaRPr lang="en-GB" dirty="0"/>
          </a:p>
        </p:txBody>
      </p:sp>
      <p:sp>
        <p:nvSpPr>
          <p:cNvPr id="3" name="Text Placeholder 2">
            <a:extLst>
              <a:ext uri="{FF2B5EF4-FFF2-40B4-BE49-F238E27FC236}">
                <a16:creationId xmlns:a16="http://schemas.microsoft.com/office/drawing/2014/main" id="{8D92A04C-C87B-7B70-0F64-651DB61EFB6A}"/>
              </a:ext>
            </a:extLst>
          </p:cNvPr>
          <p:cNvSpPr>
            <a:spLocks noGrp="1"/>
          </p:cNvSpPr>
          <p:nvPr>
            <p:ph type="body" sz="quarter" idx="14"/>
          </p:nvPr>
        </p:nvSpPr>
        <p:spPr/>
        <p:txBody>
          <a:bodyPr/>
          <a:lstStyle/>
          <a:p>
            <a:r>
              <a:rPr lang="en-GB" dirty="0">
                <a:solidFill>
                  <a:srgbClr val="00B2DD"/>
                </a:solidFill>
              </a:rPr>
              <a:t>MSc  Courses in Engineering</a:t>
            </a:r>
            <a:endParaRPr lang="en-GB" dirty="0"/>
          </a:p>
          <a:p>
            <a:endParaRPr lang="en-GB" dirty="0"/>
          </a:p>
        </p:txBody>
      </p:sp>
      <p:sp>
        <p:nvSpPr>
          <p:cNvPr id="4" name="Slide Number Placeholder 3">
            <a:extLst>
              <a:ext uri="{FF2B5EF4-FFF2-40B4-BE49-F238E27FC236}">
                <a16:creationId xmlns:a16="http://schemas.microsoft.com/office/drawing/2014/main" id="{A40DE147-BED1-0EE0-9168-1A66B2F63863}"/>
              </a:ext>
            </a:extLst>
          </p:cNvPr>
          <p:cNvSpPr>
            <a:spLocks noGrp="1"/>
          </p:cNvSpPr>
          <p:nvPr>
            <p:ph type="sldNum" sz="quarter" idx="4"/>
          </p:nvPr>
        </p:nvSpPr>
        <p:spPr/>
        <p:txBody>
          <a:bodyPr/>
          <a:lstStyle/>
          <a:p>
            <a:fld id="{D216FDA8-9EC4-4896-B473-209E8856925B}" type="slidenum">
              <a:rPr lang="en-GB" smtClean="0"/>
              <a:pPr/>
              <a:t>16</a:t>
            </a:fld>
            <a:endParaRPr lang="en-GB" dirty="0"/>
          </a:p>
        </p:txBody>
      </p:sp>
      <p:pic>
        <p:nvPicPr>
          <p:cNvPr id="2050" name="Picture 2" descr="Free meeting exam testing illustration">
            <a:extLst>
              <a:ext uri="{FF2B5EF4-FFF2-40B4-BE49-F238E27FC236}">
                <a16:creationId xmlns:a16="http://schemas.microsoft.com/office/drawing/2014/main" id="{4CD988FF-9156-4061-54BB-0A71C5DC595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175118" y="1797317"/>
            <a:ext cx="3521460" cy="248953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8898419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73EFC0BD-6338-D7B5-76F1-EF63C653DBAE}"/>
              </a:ext>
            </a:extLst>
          </p:cNvPr>
          <p:cNvSpPr>
            <a:spLocks noGrp="1"/>
          </p:cNvSpPr>
          <p:nvPr>
            <p:ph type="body" sz="quarter" idx="13"/>
          </p:nvPr>
        </p:nvSpPr>
        <p:spPr/>
        <p:txBody>
          <a:bodyPr/>
          <a:lstStyle/>
          <a:p>
            <a:r>
              <a:rPr lang="en-GB" dirty="0"/>
              <a:t>Project</a:t>
            </a:r>
          </a:p>
        </p:txBody>
      </p:sp>
      <p:sp>
        <p:nvSpPr>
          <p:cNvPr id="3" name="Text Placeholder 2">
            <a:extLst>
              <a:ext uri="{FF2B5EF4-FFF2-40B4-BE49-F238E27FC236}">
                <a16:creationId xmlns:a16="http://schemas.microsoft.com/office/drawing/2014/main" id="{1F81E1AC-CCFD-3794-3A3D-3BB7C82E7B1C}"/>
              </a:ext>
            </a:extLst>
          </p:cNvPr>
          <p:cNvSpPr>
            <a:spLocks noGrp="1"/>
          </p:cNvSpPr>
          <p:nvPr>
            <p:ph type="body" sz="quarter" idx="14"/>
          </p:nvPr>
        </p:nvSpPr>
        <p:spPr/>
        <p:txBody>
          <a:bodyPr/>
          <a:lstStyle/>
          <a:p>
            <a:r>
              <a:rPr lang="en-GB" dirty="0">
                <a:solidFill>
                  <a:srgbClr val="00B2DD"/>
                </a:solidFill>
              </a:rPr>
              <a:t>MSc  Courses in Engineering</a:t>
            </a:r>
            <a:endParaRPr lang="en-GB" dirty="0"/>
          </a:p>
        </p:txBody>
      </p:sp>
      <p:sp>
        <p:nvSpPr>
          <p:cNvPr id="4" name="Slide Number Placeholder 3">
            <a:extLst>
              <a:ext uri="{FF2B5EF4-FFF2-40B4-BE49-F238E27FC236}">
                <a16:creationId xmlns:a16="http://schemas.microsoft.com/office/drawing/2014/main" id="{BF647F9C-BE81-9742-B7FC-6417E25AC80C}"/>
              </a:ext>
            </a:extLst>
          </p:cNvPr>
          <p:cNvSpPr>
            <a:spLocks noGrp="1"/>
          </p:cNvSpPr>
          <p:nvPr>
            <p:ph type="sldNum" sz="quarter" idx="4"/>
          </p:nvPr>
        </p:nvSpPr>
        <p:spPr/>
        <p:txBody>
          <a:bodyPr/>
          <a:lstStyle/>
          <a:p>
            <a:fld id="{D216FDA8-9EC4-4896-B473-209E8856925B}" type="slidenum">
              <a:rPr lang="en-GB" smtClean="0"/>
              <a:pPr/>
              <a:t>17</a:t>
            </a:fld>
            <a:endParaRPr lang="en-GB" dirty="0"/>
          </a:p>
        </p:txBody>
      </p:sp>
    </p:spTree>
    <p:extLst>
      <p:ext uri="{BB962C8B-B14F-4D97-AF65-F5344CB8AC3E}">
        <p14:creationId xmlns:p14="http://schemas.microsoft.com/office/powerpoint/2010/main" val="256937926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DA343F3B-F108-14D6-67E5-4B1E394B7B86}"/>
              </a:ext>
            </a:extLst>
          </p:cNvPr>
          <p:cNvSpPr>
            <a:spLocks noGrp="1"/>
          </p:cNvSpPr>
          <p:nvPr>
            <p:ph type="body" sz="quarter" idx="13"/>
          </p:nvPr>
        </p:nvSpPr>
        <p:spPr/>
        <p:txBody>
          <a:bodyPr/>
          <a:lstStyle/>
          <a:p>
            <a:r>
              <a:rPr lang="en-GB" dirty="0"/>
              <a:t>Engineering Student Office (ESO)</a:t>
            </a:r>
          </a:p>
          <a:p>
            <a:pPr lvl="1"/>
            <a:r>
              <a:rPr lang="en-GB" dirty="0">
                <a:hlinkClick r:id="rId2"/>
              </a:rPr>
              <a:t>https://warwick.ac.uk/fac/sci/eng/eso/</a:t>
            </a:r>
            <a:endParaRPr lang="en-GB" dirty="0"/>
          </a:p>
          <a:p>
            <a:pPr lvl="1"/>
            <a:r>
              <a:rPr lang="en-US" sz="1800" u="sng" dirty="0">
                <a:solidFill>
                  <a:srgbClr val="3333CC"/>
                </a:solidFill>
              </a:rPr>
              <a:t>eng.eso@warwick.ac.uk</a:t>
            </a:r>
            <a:endParaRPr lang="en-GB" sz="1800" u="sng" dirty="0">
              <a:solidFill>
                <a:srgbClr val="3333CC"/>
              </a:solidFill>
            </a:endParaRPr>
          </a:p>
          <a:p>
            <a:pPr lvl="1"/>
            <a:r>
              <a:rPr lang="en-GB" dirty="0">
                <a:highlight>
                  <a:srgbClr val="00FF00"/>
                </a:highlight>
              </a:rPr>
              <a:t>OFFICE - </a:t>
            </a:r>
          </a:p>
          <a:p>
            <a:r>
              <a:rPr lang="en-GB" dirty="0"/>
              <a:t>Tabula</a:t>
            </a:r>
          </a:p>
          <a:p>
            <a:pPr lvl="1"/>
            <a:r>
              <a:rPr lang="en-GB" sz="1500" b="1" i="0" u="none" strike="noStrike" baseline="0" dirty="0">
                <a:solidFill>
                  <a:srgbClr val="262699"/>
                </a:solidFill>
                <a:latin typeface="Calibri" panose="020F0502020204030204" pitchFamily="34" charset="0"/>
                <a:hlinkClick r:id="rId3"/>
              </a:rPr>
              <a:t>https://tabula.warwick.ac.uk/</a:t>
            </a:r>
            <a:endParaRPr lang="en-GB" sz="1500" b="1" i="0" u="none" strike="noStrike" baseline="0" dirty="0">
              <a:solidFill>
                <a:srgbClr val="262699"/>
              </a:solidFill>
              <a:latin typeface="Calibri" panose="020F0502020204030204" pitchFamily="34" charset="0"/>
            </a:endParaRPr>
          </a:p>
          <a:p>
            <a:pPr lvl="1"/>
            <a:r>
              <a:rPr lang="en-GB" sz="1500" b="1" dirty="0">
                <a:latin typeface="Calibri" panose="020F0502020204030204" pitchFamily="34" charset="0"/>
              </a:rPr>
              <a:t>Access to your timetable, online submission of coursework, mitigating circumstances</a:t>
            </a:r>
            <a:endParaRPr lang="en-GB" sz="1500" b="1" i="0" u="none" strike="noStrike" baseline="0" dirty="0">
              <a:latin typeface="Calibri" panose="020F0502020204030204" pitchFamily="34" charset="0"/>
            </a:endParaRPr>
          </a:p>
          <a:p>
            <a:r>
              <a:rPr lang="en-GB" dirty="0"/>
              <a:t>Moodle</a:t>
            </a:r>
          </a:p>
          <a:p>
            <a:pPr lvl="1"/>
            <a:r>
              <a:rPr lang="en-GB" dirty="0">
                <a:hlinkClick r:id="rId4"/>
              </a:rPr>
              <a:t>https://moodle.warwick.ac.uk/my/</a:t>
            </a:r>
            <a:endParaRPr lang="en-GB" dirty="0"/>
          </a:p>
          <a:p>
            <a:pPr lvl="1"/>
            <a:r>
              <a:rPr lang="en-GB" dirty="0"/>
              <a:t>Access to module material: lectures, slides, briefings…</a:t>
            </a:r>
          </a:p>
        </p:txBody>
      </p:sp>
      <p:sp>
        <p:nvSpPr>
          <p:cNvPr id="3" name="Text Placeholder 2">
            <a:extLst>
              <a:ext uri="{FF2B5EF4-FFF2-40B4-BE49-F238E27FC236}">
                <a16:creationId xmlns:a16="http://schemas.microsoft.com/office/drawing/2014/main" id="{5E73AE98-AA99-90BA-B882-1CE5FB4FF6E7}"/>
              </a:ext>
            </a:extLst>
          </p:cNvPr>
          <p:cNvSpPr>
            <a:spLocks noGrp="1"/>
          </p:cNvSpPr>
          <p:nvPr>
            <p:ph type="body" sz="quarter" idx="14"/>
          </p:nvPr>
        </p:nvSpPr>
        <p:spPr/>
        <p:txBody>
          <a:bodyPr/>
          <a:lstStyle/>
          <a:p>
            <a:r>
              <a:rPr lang="en-GB" dirty="0">
                <a:solidFill>
                  <a:srgbClr val="00B2DD"/>
                </a:solidFill>
              </a:rPr>
              <a:t>MSc  Courses in Engineering</a:t>
            </a:r>
            <a:endParaRPr lang="en-GB" dirty="0"/>
          </a:p>
          <a:p>
            <a:endParaRPr lang="en-GB" dirty="0"/>
          </a:p>
        </p:txBody>
      </p:sp>
      <p:sp>
        <p:nvSpPr>
          <p:cNvPr id="4" name="Slide Number Placeholder 3">
            <a:extLst>
              <a:ext uri="{FF2B5EF4-FFF2-40B4-BE49-F238E27FC236}">
                <a16:creationId xmlns:a16="http://schemas.microsoft.com/office/drawing/2014/main" id="{C6F201E9-FEF3-6A91-099D-0B5C4C3FEEBA}"/>
              </a:ext>
            </a:extLst>
          </p:cNvPr>
          <p:cNvSpPr>
            <a:spLocks noGrp="1"/>
          </p:cNvSpPr>
          <p:nvPr>
            <p:ph type="sldNum" sz="quarter" idx="4"/>
          </p:nvPr>
        </p:nvSpPr>
        <p:spPr/>
        <p:txBody>
          <a:bodyPr/>
          <a:lstStyle/>
          <a:p>
            <a:fld id="{D216FDA8-9EC4-4896-B473-209E8856925B}" type="slidenum">
              <a:rPr lang="en-GB" smtClean="0"/>
              <a:pPr/>
              <a:t>18</a:t>
            </a:fld>
            <a:endParaRPr lang="en-GB" dirty="0"/>
          </a:p>
        </p:txBody>
      </p:sp>
    </p:spTree>
    <p:extLst>
      <p:ext uri="{BB962C8B-B14F-4D97-AF65-F5344CB8AC3E}">
        <p14:creationId xmlns:p14="http://schemas.microsoft.com/office/powerpoint/2010/main" val="241933284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EF1D4D4C-B142-945C-25A7-2913BC514AD3}"/>
              </a:ext>
            </a:extLst>
          </p:cNvPr>
          <p:cNvSpPr>
            <a:spLocks noGrp="1"/>
          </p:cNvSpPr>
          <p:nvPr>
            <p:ph type="body" sz="quarter" idx="13"/>
          </p:nvPr>
        </p:nvSpPr>
        <p:spPr/>
        <p:txBody>
          <a:bodyPr/>
          <a:lstStyle/>
          <a:p>
            <a:r>
              <a:rPr lang="en-GB" sz="1800" dirty="0">
                <a:effectLst/>
                <a:latin typeface="Calibri" panose="020F0502020204030204" pitchFamily="34" charset="0"/>
                <a:ea typeface="Times New Roman" panose="02020603050405020304" pitchFamily="18" charset="0"/>
                <a:cs typeface="Times New Roman" panose="02020603050405020304" pitchFamily="18" charset="0"/>
              </a:rPr>
              <a:t>The MSc programmes are </a:t>
            </a:r>
            <a:r>
              <a:rPr lang="en-GB" sz="1800" b="1" dirty="0">
                <a:effectLst/>
                <a:latin typeface="Calibri" panose="020F0502020204030204" pitchFamily="34" charset="0"/>
                <a:ea typeface="Times New Roman" panose="02020603050405020304" pitchFamily="18" charset="0"/>
                <a:cs typeface="Times New Roman" panose="02020603050405020304" pitchFamily="18" charset="0"/>
              </a:rPr>
              <a:t>full-time </a:t>
            </a:r>
            <a:r>
              <a:rPr lang="en-GB" sz="1800" dirty="0">
                <a:effectLst/>
                <a:latin typeface="Calibri" panose="020F0502020204030204" pitchFamily="34" charset="0"/>
                <a:ea typeface="Times New Roman" panose="02020603050405020304" pitchFamily="18" charset="0"/>
                <a:cs typeface="Times New Roman" panose="02020603050405020304" pitchFamily="18" charset="0"/>
              </a:rPr>
              <a:t>courses and any "free" time is intended for personal study and research. </a:t>
            </a:r>
          </a:p>
          <a:p>
            <a:r>
              <a:rPr lang="en-GB" sz="1800" dirty="0">
                <a:effectLst/>
                <a:latin typeface="Calibri" panose="020F0502020204030204" pitchFamily="34" charset="0"/>
                <a:ea typeface="Times New Roman" panose="02020603050405020304" pitchFamily="18" charset="0"/>
                <a:cs typeface="Times New Roman" panose="02020603050405020304" pitchFamily="18" charset="0"/>
              </a:rPr>
              <a:t>You are expected to attend the lecture, laboratory and seminar sessions that are timetabled since the self-managed nature of your MSc course means that the information provided in these is essential to your success. </a:t>
            </a:r>
          </a:p>
          <a:p>
            <a:endParaRPr lang="en-GB" sz="1800" dirty="0">
              <a:latin typeface="Calibri" panose="020F0502020204030204" pitchFamily="34" charset="0"/>
              <a:cs typeface="Times New Roman" panose="02020603050405020304" pitchFamily="18" charset="0"/>
            </a:endParaRPr>
          </a:p>
        </p:txBody>
      </p:sp>
      <p:sp>
        <p:nvSpPr>
          <p:cNvPr id="3" name="Text Placeholder 2">
            <a:extLst>
              <a:ext uri="{FF2B5EF4-FFF2-40B4-BE49-F238E27FC236}">
                <a16:creationId xmlns:a16="http://schemas.microsoft.com/office/drawing/2014/main" id="{A7B9AE55-393B-ACB4-48DA-CEEEB0AAF9CC}"/>
              </a:ext>
            </a:extLst>
          </p:cNvPr>
          <p:cNvSpPr>
            <a:spLocks noGrp="1"/>
          </p:cNvSpPr>
          <p:nvPr>
            <p:ph type="body" sz="quarter" idx="14"/>
          </p:nvPr>
        </p:nvSpPr>
        <p:spPr/>
        <p:txBody>
          <a:bodyPr/>
          <a:lstStyle/>
          <a:p>
            <a:r>
              <a:rPr lang="en-GB" dirty="0">
                <a:solidFill>
                  <a:srgbClr val="57CCE9"/>
                </a:solidFill>
              </a:rPr>
              <a:t>Attendance Monitoring</a:t>
            </a:r>
          </a:p>
        </p:txBody>
      </p:sp>
      <p:sp>
        <p:nvSpPr>
          <p:cNvPr id="4" name="Slide Number Placeholder 3">
            <a:extLst>
              <a:ext uri="{FF2B5EF4-FFF2-40B4-BE49-F238E27FC236}">
                <a16:creationId xmlns:a16="http://schemas.microsoft.com/office/drawing/2014/main" id="{2B915DAD-B0D7-8E80-DBA9-20165130645E}"/>
              </a:ext>
            </a:extLst>
          </p:cNvPr>
          <p:cNvSpPr>
            <a:spLocks noGrp="1"/>
          </p:cNvSpPr>
          <p:nvPr>
            <p:ph type="sldNum" sz="quarter" idx="4"/>
          </p:nvPr>
        </p:nvSpPr>
        <p:spPr/>
        <p:txBody>
          <a:bodyPr/>
          <a:lstStyle/>
          <a:p>
            <a:fld id="{D216FDA8-9EC4-4896-B473-209E8856925B}" type="slidenum">
              <a:rPr lang="en-GB" smtClean="0"/>
              <a:pPr/>
              <a:t>19</a:t>
            </a:fld>
            <a:endParaRPr lang="en-GB" dirty="0"/>
          </a:p>
        </p:txBody>
      </p:sp>
      <p:pic>
        <p:nvPicPr>
          <p:cNvPr id="1026" name="Picture 2" descr="Free man student college illustration">
            <a:extLst>
              <a:ext uri="{FF2B5EF4-FFF2-40B4-BE49-F238E27FC236}">
                <a16:creationId xmlns:a16="http://schemas.microsoft.com/office/drawing/2014/main" id="{3ED39825-449E-7A94-9198-2B395BAD5ED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00236" y="2877076"/>
            <a:ext cx="2936307" cy="2096900"/>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5">
            <a:extLst>
              <a:ext uri="{FF2B5EF4-FFF2-40B4-BE49-F238E27FC236}">
                <a16:creationId xmlns:a16="http://schemas.microsoft.com/office/drawing/2014/main" id="{B3BF6B3F-B616-4A35-73E8-350F39DD83B9}"/>
              </a:ext>
            </a:extLst>
          </p:cNvPr>
          <p:cNvPicPr>
            <a:picLocks noChangeAspect="1"/>
          </p:cNvPicPr>
          <p:nvPr/>
        </p:nvPicPr>
        <p:blipFill>
          <a:blip r:embed="rId3"/>
          <a:stretch>
            <a:fillRect/>
          </a:stretch>
        </p:blipFill>
        <p:spPr>
          <a:xfrm>
            <a:off x="5146647" y="2863828"/>
            <a:ext cx="3146579" cy="2096900"/>
          </a:xfrm>
          <a:prstGeom prst="rect">
            <a:avLst/>
          </a:prstGeom>
        </p:spPr>
      </p:pic>
    </p:spTree>
    <p:extLst>
      <p:ext uri="{BB962C8B-B14F-4D97-AF65-F5344CB8AC3E}">
        <p14:creationId xmlns:p14="http://schemas.microsoft.com/office/powerpoint/2010/main" val="263736595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2">
            <a:extLst>
              <a:ext uri="{28A0092B-C50C-407E-A947-70E740481C1C}">
                <a14:useLocalDpi xmlns:a14="http://schemas.microsoft.com/office/drawing/2010/main" val="0"/>
              </a:ext>
            </a:extLst>
          </a:blip>
          <a:srcRect b="20168"/>
          <a:stretch/>
        </p:blipFill>
        <p:spPr>
          <a:xfrm>
            <a:off x="0" y="914399"/>
            <a:ext cx="9143659" cy="4106156"/>
          </a:xfrm>
          <a:prstGeom prst="rect">
            <a:avLst/>
          </a:prstGeom>
        </p:spPr>
      </p:pic>
      <p:sp>
        <p:nvSpPr>
          <p:cNvPr id="4" name="Slide Number Placeholder 3">
            <a:extLst>
              <a:ext uri="{FF2B5EF4-FFF2-40B4-BE49-F238E27FC236}">
                <a16:creationId xmlns:a16="http://schemas.microsoft.com/office/drawing/2014/main" id="{2337B4F8-D0BC-42D4-8085-63CAD195F693}"/>
              </a:ext>
            </a:extLst>
          </p:cNvPr>
          <p:cNvSpPr>
            <a:spLocks noGrp="1"/>
          </p:cNvSpPr>
          <p:nvPr>
            <p:ph type="sldNum" sz="quarter" idx="4"/>
          </p:nvPr>
        </p:nvSpPr>
        <p:spPr/>
        <p:txBody>
          <a:bodyPr/>
          <a:lstStyle/>
          <a:p>
            <a:fld id="{D216FDA8-9EC4-4896-B473-209E8856925B}" type="slidenum">
              <a:rPr lang="en-GB" smtClean="0"/>
              <a:pPr/>
              <a:t>2</a:t>
            </a:fld>
            <a:endParaRPr lang="en-GB" dirty="0"/>
          </a:p>
        </p:txBody>
      </p:sp>
      <p:pic>
        <p:nvPicPr>
          <p:cNvPr id="3" name="Picture 2">
            <a:extLst>
              <a:ext uri="{FF2B5EF4-FFF2-40B4-BE49-F238E27FC236}">
                <a16:creationId xmlns:a16="http://schemas.microsoft.com/office/drawing/2014/main" id="{2F3B6CEF-7E2A-EFBB-7ACF-8393E8450D4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56600" y="844575"/>
            <a:ext cx="7430458" cy="4116153"/>
          </a:xfrm>
          <a:prstGeom prst="rect">
            <a:avLst/>
          </a:prstGeom>
        </p:spPr>
      </p:pic>
    </p:spTree>
    <p:extLst>
      <p:ext uri="{BB962C8B-B14F-4D97-AF65-F5344CB8AC3E}">
        <p14:creationId xmlns:p14="http://schemas.microsoft.com/office/powerpoint/2010/main" val="111534163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59227E5E-B261-E562-3748-46FA4EE4C363}"/>
              </a:ext>
            </a:extLst>
          </p:cNvPr>
          <p:cNvSpPr>
            <a:spLocks noGrp="1"/>
          </p:cNvSpPr>
          <p:nvPr>
            <p:ph type="body" sz="quarter" idx="13"/>
          </p:nvPr>
        </p:nvSpPr>
        <p:spPr>
          <a:xfrm>
            <a:off x="674703" y="1328829"/>
            <a:ext cx="8209415" cy="3183904"/>
          </a:xfrm>
        </p:spPr>
        <p:txBody>
          <a:bodyPr/>
          <a:lstStyle/>
          <a:p>
            <a:pPr algn="l"/>
            <a:r>
              <a:rPr lang="en-GB" sz="2000" b="0" i="0" u="none" strike="noStrike" baseline="0" dirty="0">
                <a:solidFill>
                  <a:srgbClr val="000000"/>
                </a:solidFill>
                <a:latin typeface="Calibri" panose="020F0502020204030204" pitchFamily="34" charset="0"/>
              </a:rPr>
              <a:t>The University monitors student attendance and progress.</a:t>
            </a:r>
          </a:p>
          <a:p>
            <a:pPr algn="l"/>
            <a:r>
              <a:rPr lang="en-GB" sz="2000" b="0" i="0" u="none" strike="noStrike" baseline="0" dirty="0">
                <a:solidFill>
                  <a:srgbClr val="000000"/>
                </a:solidFill>
                <a:latin typeface="Calibri" panose="020F0502020204030204" pitchFamily="34" charset="0"/>
              </a:rPr>
              <a:t>The </a:t>
            </a:r>
            <a:r>
              <a:rPr lang="en-GB" sz="2000" b="1" i="0" u="none" strike="noStrike" baseline="0" dirty="0">
                <a:solidFill>
                  <a:srgbClr val="262699"/>
                </a:solidFill>
                <a:latin typeface="Calibri" panose="020F0502020204030204" pitchFamily="34" charset="0"/>
              </a:rPr>
              <a:t>Tabula </a:t>
            </a:r>
            <a:r>
              <a:rPr lang="en-GB" sz="2000" b="0" i="0" u="none" strike="noStrike" baseline="0" dirty="0">
                <a:solidFill>
                  <a:srgbClr val="000000"/>
                </a:solidFill>
                <a:latin typeface="Calibri" panose="020F0502020204030204" pitchFamily="34" charset="0"/>
              </a:rPr>
              <a:t>system will indicate your monitoring points throughout the year.</a:t>
            </a:r>
          </a:p>
          <a:p>
            <a:pPr algn="l"/>
            <a:r>
              <a:rPr lang="en-GB" sz="2000" b="0" i="0" u="none" strike="noStrike" baseline="0" dirty="0">
                <a:solidFill>
                  <a:srgbClr val="000000"/>
                </a:solidFill>
                <a:latin typeface="Calibri" panose="020F0502020204030204" pitchFamily="34" charset="0"/>
              </a:rPr>
              <a:t>Missing many monitoring points will trigger an interview with the Director of Studies and Director of MSc Programmes.</a:t>
            </a:r>
          </a:p>
          <a:p>
            <a:pPr algn="l"/>
            <a:r>
              <a:rPr lang="en-GB" sz="2000" b="0" i="0" u="none" strike="noStrike" baseline="0" dirty="0">
                <a:solidFill>
                  <a:srgbClr val="000000"/>
                </a:solidFill>
                <a:latin typeface="Calibri" panose="020F0502020204030204" pitchFamily="34" charset="0"/>
              </a:rPr>
              <a:t>Ultimately, you may be required to withdraw if your poor attendance continues.</a:t>
            </a:r>
          </a:p>
          <a:p>
            <a:pPr algn="l"/>
            <a:r>
              <a:rPr lang="en-GB" sz="2000" b="0" i="0" u="none" strike="noStrike" baseline="0" dirty="0">
                <a:solidFill>
                  <a:srgbClr val="000000"/>
                </a:solidFill>
                <a:latin typeface="Calibri" panose="020F0502020204030204" pitchFamily="34" charset="0"/>
              </a:rPr>
              <a:t>It is recommended that students </a:t>
            </a:r>
            <a:r>
              <a:rPr lang="en-GB" sz="2000" b="1" i="0" u="none" strike="noStrike" baseline="0" dirty="0">
                <a:solidFill>
                  <a:srgbClr val="000000"/>
                </a:solidFill>
                <a:latin typeface="Calibri" panose="020F0502020204030204" pitchFamily="34" charset="0"/>
              </a:rPr>
              <a:t>do not </a:t>
            </a:r>
            <a:r>
              <a:rPr lang="en-GB" sz="2000" b="0" i="0" u="none" strike="noStrike" baseline="0" dirty="0">
                <a:solidFill>
                  <a:srgbClr val="000000"/>
                </a:solidFill>
                <a:latin typeface="Calibri" panose="020F0502020204030204" pitchFamily="34" charset="0"/>
              </a:rPr>
              <a:t>attempt to undertake part-time work during their registration period.</a:t>
            </a:r>
          </a:p>
          <a:p>
            <a:endParaRPr lang="en-GB" dirty="0"/>
          </a:p>
        </p:txBody>
      </p:sp>
      <p:sp>
        <p:nvSpPr>
          <p:cNvPr id="3" name="Text Placeholder 2">
            <a:extLst>
              <a:ext uri="{FF2B5EF4-FFF2-40B4-BE49-F238E27FC236}">
                <a16:creationId xmlns:a16="http://schemas.microsoft.com/office/drawing/2014/main" id="{B85DC46B-8F3A-7FA8-F7D0-F6092C239F88}"/>
              </a:ext>
            </a:extLst>
          </p:cNvPr>
          <p:cNvSpPr>
            <a:spLocks noGrp="1"/>
          </p:cNvSpPr>
          <p:nvPr>
            <p:ph type="body" sz="quarter" idx="14"/>
          </p:nvPr>
        </p:nvSpPr>
        <p:spPr/>
        <p:txBody>
          <a:bodyPr/>
          <a:lstStyle/>
          <a:p>
            <a:r>
              <a:rPr lang="en-GB" dirty="0">
                <a:solidFill>
                  <a:srgbClr val="57CCE9"/>
                </a:solidFill>
              </a:rPr>
              <a:t>Attendance Monitoring</a:t>
            </a:r>
          </a:p>
        </p:txBody>
      </p:sp>
      <p:sp>
        <p:nvSpPr>
          <p:cNvPr id="4" name="Slide Number Placeholder 3">
            <a:extLst>
              <a:ext uri="{FF2B5EF4-FFF2-40B4-BE49-F238E27FC236}">
                <a16:creationId xmlns:a16="http://schemas.microsoft.com/office/drawing/2014/main" id="{D0D79B67-4679-7674-6CB9-2D515397122B}"/>
              </a:ext>
            </a:extLst>
          </p:cNvPr>
          <p:cNvSpPr>
            <a:spLocks noGrp="1"/>
          </p:cNvSpPr>
          <p:nvPr>
            <p:ph type="sldNum" sz="quarter" idx="4"/>
          </p:nvPr>
        </p:nvSpPr>
        <p:spPr/>
        <p:txBody>
          <a:bodyPr/>
          <a:lstStyle/>
          <a:p>
            <a:fld id="{D216FDA8-9EC4-4896-B473-209E8856925B}" type="slidenum">
              <a:rPr lang="en-GB" smtClean="0"/>
              <a:pPr/>
              <a:t>20</a:t>
            </a:fld>
            <a:endParaRPr lang="en-GB" dirty="0"/>
          </a:p>
        </p:txBody>
      </p:sp>
    </p:spTree>
    <p:extLst>
      <p:ext uri="{BB962C8B-B14F-4D97-AF65-F5344CB8AC3E}">
        <p14:creationId xmlns:p14="http://schemas.microsoft.com/office/powerpoint/2010/main" val="158368129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B3824006-541B-0013-A34A-F570F37E715B}"/>
              </a:ext>
            </a:extLst>
          </p:cNvPr>
          <p:cNvSpPr>
            <a:spLocks noGrp="1"/>
          </p:cNvSpPr>
          <p:nvPr>
            <p:ph type="body" sz="quarter" idx="13"/>
          </p:nvPr>
        </p:nvSpPr>
        <p:spPr/>
        <p:txBody>
          <a:bodyPr/>
          <a:lstStyle/>
          <a:p>
            <a:r>
              <a:rPr lang="en-GB" dirty="0"/>
              <a:t>Absences through illness or relevant personal reasons such as hospital appointments, attendance at funerals, family crises and so on should be reported to the Senior Tutor</a:t>
            </a:r>
          </a:p>
          <a:p>
            <a:endParaRPr lang="en-GB" dirty="0"/>
          </a:p>
          <a:p>
            <a:r>
              <a:rPr lang="en-GB" dirty="0"/>
              <a:t> To obtain extensions, relevant proof will be needed, e. g. doctor’s note covering the period of the extension.</a:t>
            </a:r>
          </a:p>
          <a:p>
            <a:endParaRPr lang="en-GB" dirty="0"/>
          </a:p>
          <a:p>
            <a:r>
              <a:rPr lang="en-GB" dirty="0"/>
              <a:t>Although these can also be discussed with personal tutors and/or the MSc course Director, the Senior Tutor is the only member of staff who can grant and approve extensions</a:t>
            </a:r>
          </a:p>
          <a:p>
            <a:endParaRPr lang="en-GB" dirty="0"/>
          </a:p>
        </p:txBody>
      </p:sp>
      <p:sp>
        <p:nvSpPr>
          <p:cNvPr id="3" name="Text Placeholder 2">
            <a:extLst>
              <a:ext uri="{FF2B5EF4-FFF2-40B4-BE49-F238E27FC236}">
                <a16:creationId xmlns:a16="http://schemas.microsoft.com/office/drawing/2014/main" id="{B436AC7D-E464-9B21-4CD4-63CCAE30AF90}"/>
              </a:ext>
            </a:extLst>
          </p:cNvPr>
          <p:cNvSpPr>
            <a:spLocks noGrp="1"/>
          </p:cNvSpPr>
          <p:nvPr>
            <p:ph type="body" sz="quarter" idx="14"/>
          </p:nvPr>
        </p:nvSpPr>
        <p:spPr/>
        <p:txBody>
          <a:bodyPr/>
          <a:lstStyle/>
          <a:p>
            <a:r>
              <a:rPr lang="en-GB" dirty="0">
                <a:solidFill>
                  <a:srgbClr val="57CCE9"/>
                </a:solidFill>
              </a:rPr>
              <a:t>Absences</a:t>
            </a:r>
          </a:p>
          <a:p>
            <a:endParaRPr lang="en-GB" dirty="0"/>
          </a:p>
        </p:txBody>
      </p:sp>
      <p:sp>
        <p:nvSpPr>
          <p:cNvPr id="4" name="Slide Number Placeholder 3">
            <a:extLst>
              <a:ext uri="{FF2B5EF4-FFF2-40B4-BE49-F238E27FC236}">
                <a16:creationId xmlns:a16="http://schemas.microsoft.com/office/drawing/2014/main" id="{20207F50-A77E-7270-1E0A-5E5046FD4CCA}"/>
              </a:ext>
            </a:extLst>
          </p:cNvPr>
          <p:cNvSpPr>
            <a:spLocks noGrp="1"/>
          </p:cNvSpPr>
          <p:nvPr>
            <p:ph type="sldNum" sz="quarter" idx="4"/>
          </p:nvPr>
        </p:nvSpPr>
        <p:spPr/>
        <p:txBody>
          <a:bodyPr/>
          <a:lstStyle/>
          <a:p>
            <a:fld id="{D216FDA8-9EC4-4896-B473-209E8856925B}" type="slidenum">
              <a:rPr lang="en-GB" smtClean="0"/>
              <a:pPr/>
              <a:t>21</a:t>
            </a:fld>
            <a:endParaRPr lang="en-GB" dirty="0"/>
          </a:p>
        </p:txBody>
      </p:sp>
    </p:spTree>
    <p:extLst>
      <p:ext uri="{BB962C8B-B14F-4D97-AF65-F5344CB8AC3E}">
        <p14:creationId xmlns:p14="http://schemas.microsoft.com/office/powerpoint/2010/main" val="343658367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5E2DF4CC-FD2F-1FB8-F596-997450C526D5}"/>
              </a:ext>
            </a:extLst>
          </p:cNvPr>
          <p:cNvSpPr>
            <a:spLocks noGrp="1"/>
          </p:cNvSpPr>
          <p:nvPr>
            <p:ph type="body" sz="quarter" idx="13"/>
          </p:nvPr>
        </p:nvSpPr>
        <p:spPr/>
        <p:txBody>
          <a:bodyPr/>
          <a:lstStyle/>
          <a:p>
            <a:r>
              <a:rPr lang="en-GB" dirty="0" err="1"/>
              <a:t>SoE</a:t>
            </a:r>
            <a:r>
              <a:rPr lang="en-GB" dirty="0"/>
              <a:t> Online Learning Monitoring Policy</a:t>
            </a:r>
          </a:p>
          <a:p>
            <a:r>
              <a:rPr lang="en-GB" dirty="0" err="1"/>
              <a:t>SoE</a:t>
            </a:r>
            <a:r>
              <a:rPr lang="en-GB" dirty="0"/>
              <a:t> Extensions Mitigating </a:t>
            </a:r>
            <a:r>
              <a:rPr lang="en-GB" dirty="0" err="1"/>
              <a:t>Circs</a:t>
            </a:r>
            <a:r>
              <a:rPr lang="en-GB" dirty="0"/>
              <a:t> policy</a:t>
            </a:r>
          </a:p>
          <a:p>
            <a:r>
              <a:rPr lang="en-GB" dirty="0" err="1"/>
              <a:t>SoE</a:t>
            </a:r>
            <a:r>
              <a:rPr lang="en-GB" dirty="0"/>
              <a:t> Missed Lab Policy </a:t>
            </a:r>
          </a:p>
          <a:p>
            <a:r>
              <a:rPr lang="en-GB" dirty="0" err="1"/>
              <a:t>SoE</a:t>
            </a:r>
            <a:r>
              <a:rPr lang="en-GB" dirty="0"/>
              <a:t> Self-certification</a:t>
            </a:r>
          </a:p>
          <a:p>
            <a:r>
              <a:rPr lang="en-GB" dirty="0" err="1"/>
              <a:t>SoE</a:t>
            </a:r>
            <a:r>
              <a:rPr lang="en-GB" dirty="0"/>
              <a:t> Wrong File Upload Policy </a:t>
            </a:r>
          </a:p>
          <a:p>
            <a:r>
              <a:rPr lang="en-GB" dirty="0" err="1"/>
              <a:t>SoE_Policy</a:t>
            </a:r>
            <a:r>
              <a:rPr lang="en-GB" dirty="0"/>
              <a:t> for return of </a:t>
            </a:r>
            <a:r>
              <a:rPr lang="en-GB" dirty="0" err="1"/>
              <a:t>marks_high</a:t>
            </a:r>
            <a:r>
              <a:rPr lang="en-GB" dirty="0"/>
              <a:t> levels of self cert</a:t>
            </a:r>
          </a:p>
          <a:p>
            <a:endParaRPr lang="en-GB" dirty="0"/>
          </a:p>
          <a:p>
            <a:pPr algn="ctr"/>
            <a:r>
              <a:rPr lang="en-GB" dirty="0"/>
              <a:t>MSc Handbook 2023/2024</a:t>
            </a:r>
          </a:p>
        </p:txBody>
      </p:sp>
      <p:sp>
        <p:nvSpPr>
          <p:cNvPr id="3" name="Text Placeholder 2">
            <a:extLst>
              <a:ext uri="{FF2B5EF4-FFF2-40B4-BE49-F238E27FC236}">
                <a16:creationId xmlns:a16="http://schemas.microsoft.com/office/drawing/2014/main" id="{8727D005-4013-9791-1BA1-7480CBDAA0E9}"/>
              </a:ext>
            </a:extLst>
          </p:cNvPr>
          <p:cNvSpPr>
            <a:spLocks noGrp="1"/>
          </p:cNvSpPr>
          <p:nvPr>
            <p:ph type="body" sz="quarter" idx="14"/>
          </p:nvPr>
        </p:nvSpPr>
        <p:spPr/>
        <p:txBody>
          <a:bodyPr/>
          <a:lstStyle/>
          <a:p>
            <a:r>
              <a:rPr lang="en-GB" dirty="0">
                <a:solidFill>
                  <a:srgbClr val="57CCE9"/>
                </a:solidFill>
              </a:rPr>
              <a:t>Policies</a:t>
            </a:r>
          </a:p>
        </p:txBody>
      </p:sp>
      <p:sp>
        <p:nvSpPr>
          <p:cNvPr id="4" name="Slide Number Placeholder 3">
            <a:extLst>
              <a:ext uri="{FF2B5EF4-FFF2-40B4-BE49-F238E27FC236}">
                <a16:creationId xmlns:a16="http://schemas.microsoft.com/office/drawing/2014/main" id="{5F6D0D98-99FC-C2F0-B2E7-C61153F50924}"/>
              </a:ext>
            </a:extLst>
          </p:cNvPr>
          <p:cNvSpPr>
            <a:spLocks noGrp="1"/>
          </p:cNvSpPr>
          <p:nvPr>
            <p:ph type="sldNum" sz="quarter" idx="4"/>
          </p:nvPr>
        </p:nvSpPr>
        <p:spPr/>
        <p:txBody>
          <a:bodyPr/>
          <a:lstStyle/>
          <a:p>
            <a:fld id="{D216FDA8-9EC4-4896-B473-209E8856925B}" type="slidenum">
              <a:rPr lang="en-GB" smtClean="0"/>
              <a:pPr/>
              <a:t>22</a:t>
            </a:fld>
            <a:endParaRPr lang="en-GB" dirty="0"/>
          </a:p>
        </p:txBody>
      </p:sp>
    </p:spTree>
    <p:extLst>
      <p:ext uri="{BB962C8B-B14F-4D97-AF65-F5344CB8AC3E}">
        <p14:creationId xmlns:p14="http://schemas.microsoft.com/office/powerpoint/2010/main" val="177956509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AD0CF287-DD87-13E6-D652-DD3FD2DA6063}"/>
              </a:ext>
            </a:extLst>
          </p:cNvPr>
          <p:cNvSpPr>
            <a:spLocks noGrp="1"/>
          </p:cNvSpPr>
          <p:nvPr>
            <p:ph type="body" sz="quarter" idx="13"/>
          </p:nvPr>
        </p:nvSpPr>
        <p:spPr/>
        <p:txBody>
          <a:bodyPr/>
          <a:lstStyle/>
          <a:p>
            <a:r>
              <a:rPr lang="en-GB" dirty="0"/>
              <a:t>Module Registration and Selection</a:t>
            </a:r>
          </a:p>
          <a:p>
            <a:pPr marL="342900" lvl="1" indent="0">
              <a:buNone/>
            </a:pPr>
            <a:endParaRPr lang="en-GB" dirty="0">
              <a:hlinkClick r:id="rId2"/>
            </a:endParaRPr>
          </a:p>
          <a:p>
            <a:pPr marL="342900" lvl="1" indent="0">
              <a:buNone/>
            </a:pPr>
            <a:r>
              <a:rPr lang="en-GB" dirty="0">
                <a:hlinkClick r:id="rId2"/>
              </a:rPr>
              <a:t>https://warwick.ac.uk/services/academicoffice/modules_marks_assessments/module_registration/</a:t>
            </a:r>
            <a:endParaRPr lang="en-GB" dirty="0"/>
          </a:p>
          <a:p>
            <a:endParaRPr lang="en-GB" dirty="0"/>
          </a:p>
        </p:txBody>
      </p:sp>
      <p:sp>
        <p:nvSpPr>
          <p:cNvPr id="3" name="Text Placeholder 2">
            <a:extLst>
              <a:ext uri="{FF2B5EF4-FFF2-40B4-BE49-F238E27FC236}">
                <a16:creationId xmlns:a16="http://schemas.microsoft.com/office/drawing/2014/main" id="{7E1FBE0E-D4CC-04A6-8F48-6E31534B5BA6}"/>
              </a:ext>
            </a:extLst>
          </p:cNvPr>
          <p:cNvSpPr>
            <a:spLocks noGrp="1"/>
          </p:cNvSpPr>
          <p:nvPr>
            <p:ph type="body" sz="quarter" idx="14"/>
          </p:nvPr>
        </p:nvSpPr>
        <p:spPr/>
        <p:txBody>
          <a:bodyPr/>
          <a:lstStyle/>
          <a:p>
            <a:r>
              <a:rPr lang="en-GB" dirty="0">
                <a:solidFill>
                  <a:srgbClr val="00B2DD"/>
                </a:solidFill>
              </a:rPr>
              <a:t>Module  Registration</a:t>
            </a:r>
            <a:endParaRPr lang="en-GB" dirty="0"/>
          </a:p>
        </p:txBody>
      </p:sp>
      <p:sp>
        <p:nvSpPr>
          <p:cNvPr id="4" name="Slide Number Placeholder 3">
            <a:extLst>
              <a:ext uri="{FF2B5EF4-FFF2-40B4-BE49-F238E27FC236}">
                <a16:creationId xmlns:a16="http://schemas.microsoft.com/office/drawing/2014/main" id="{2647DA1C-10D1-9188-170A-4058F2FAD3D0}"/>
              </a:ext>
            </a:extLst>
          </p:cNvPr>
          <p:cNvSpPr>
            <a:spLocks noGrp="1"/>
          </p:cNvSpPr>
          <p:nvPr>
            <p:ph type="sldNum" sz="quarter" idx="4"/>
          </p:nvPr>
        </p:nvSpPr>
        <p:spPr/>
        <p:txBody>
          <a:bodyPr/>
          <a:lstStyle/>
          <a:p>
            <a:fld id="{D216FDA8-9EC4-4896-B473-209E8856925B}" type="slidenum">
              <a:rPr lang="en-GB" smtClean="0"/>
              <a:pPr/>
              <a:t>23</a:t>
            </a:fld>
            <a:endParaRPr lang="en-GB" dirty="0"/>
          </a:p>
        </p:txBody>
      </p:sp>
      <p:pic>
        <p:nvPicPr>
          <p:cNvPr id="6" name="Picture 5">
            <a:extLst>
              <a:ext uri="{FF2B5EF4-FFF2-40B4-BE49-F238E27FC236}">
                <a16:creationId xmlns:a16="http://schemas.microsoft.com/office/drawing/2014/main" id="{330AF77D-273A-BC50-3A31-6ECDF95492A3}"/>
              </a:ext>
            </a:extLst>
          </p:cNvPr>
          <p:cNvPicPr>
            <a:picLocks noChangeAspect="1"/>
          </p:cNvPicPr>
          <p:nvPr/>
        </p:nvPicPr>
        <p:blipFill>
          <a:blip r:embed="rId3"/>
          <a:stretch>
            <a:fillRect/>
          </a:stretch>
        </p:blipFill>
        <p:spPr>
          <a:xfrm>
            <a:off x="310290" y="2541663"/>
            <a:ext cx="8682958" cy="2144428"/>
          </a:xfrm>
          <a:prstGeom prst="rect">
            <a:avLst/>
          </a:prstGeom>
        </p:spPr>
      </p:pic>
    </p:spTree>
    <p:extLst>
      <p:ext uri="{BB962C8B-B14F-4D97-AF65-F5344CB8AC3E}">
        <p14:creationId xmlns:p14="http://schemas.microsoft.com/office/powerpoint/2010/main" val="77471258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89590E9D-17CF-DC22-DEAE-F1F7E3A69337}"/>
              </a:ext>
            </a:extLst>
          </p:cNvPr>
          <p:cNvSpPr>
            <a:spLocks noGrp="1"/>
          </p:cNvSpPr>
          <p:nvPr>
            <p:ph type="body" sz="quarter" idx="13"/>
          </p:nvPr>
        </p:nvSpPr>
        <p:spPr/>
        <p:txBody>
          <a:bodyPr/>
          <a:lstStyle/>
          <a:p>
            <a:pPr algn="l"/>
            <a:r>
              <a:rPr lang="en-GB" sz="2000" b="0" i="0" u="none" strike="noStrike" baseline="0" dirty="0">
                <a:solidFill>
                  <a:srgbClr val="000000"/>
                </a:solidFill>
                <a:latin typeface="Calibri" panose="020F0502020204030204" pitchFamily="34" charset="0"/>
              </a:rPr>
              <a:t>Selection of optional modules will be completed before Friday week 1 </a:t>
            </a:r>
            <a:r>
              <a:rPr lang="en-GB" sz="2000" b="1" i="0" u="none" strike="noStrike" baseline="0" dirty="0">
                <a:solidFill>
                  <a:srgbClr val="000000"/>
                </a:solidFill>
                <a:latin typeface="Calibri" panose="020F0502020204030204" pitchFamily="34" charset="0"/>
              </a:rPr>
              <a:t>Term 1,</a:t>
            </a:r>
            <a:r>
              <a:rPr lang="en-GB" sz="2000" b="0" i="0" u="none" strike="noStrike" baseline="0" dirty="0">
                <a:solidFill>
                  <a:srgbClr val="000000"/>
                </a:solidFill>
                <a:latin typeface="Calibri" panose="020F0502020204030204" pitchFamily="34" charset="0"/>
              </a:rPr>
              <a:t>via the online system.</a:t>
            </a:r>
          </a:p>
          <a:p>
            <a:pPr algn="l"/>
            <a:endParaRPr lang="en-GB" sz="2000" b="0" i="0" u="none" strike="noStrike" baseline="0" dirty="0">
              <a:solidFill>
                <a:srgbClr val="000000"/>
              </a:solidFill>
              <a:latin typeface="Calibri" panose="020F0502020204030204" pitchFamily="34" charset="0"/>
            </a:endParaRPr>
          </a:p>
          <a:p>
            <a:pPr algn="l"/>
            <a:r>
              <a:rPr lang="en-GB" sz="2000" b="0" i="0" u="none" strike="noStrike" baseline="0" dirty="0">
                <a:solidFill>
                  <a:srgbClr val="000000"/>
                </a:solidFill>
                <a:latin typeface="Calibri" panose="020F0502020204030204" pitchFamily="34" charset="0"/>
              </a:rPr>
              <a:t>You will have received information via email on the online registration process before arriving. A </a:t>
            </a:r>
            <a:r>
              <a:rPr lang="en-GB" sz="2000" b="1" i="0" u="none" strike="noStrike" baseline="0" dirty="0">
                <a:solidFill>
                  <a:srgbClr val="000000"/>
                </a:solidFill>
                <a:latin typeface="Calibri" panose="020F0502020204030204" pitchFamily="34" charset="0"/>
              </a:rPr>
              <a:t>help page </a:t>
            </a:r>
            <a:r>
              <a:rPr lang="en-GB" sz="2000" b="0" i="0" u="none" strike="noStrike" baseline="0" dirty="0">
                <a:solidFill>
                  <a:srgbClr val="000000"/>
                </a:solidFill>
                <a:latin typeface="Calibri" panose="020F0502020204030204" pitchFamily="34" charset="0"/>
              </a:rPr>
              <a:t>and a list of </a:t>
            </a:r>
            <a:r>
              <a:rPr lang="en-GB" sz="2000" b="1" i="0" u="none" strike="noStrike" baseline="0" dirty="0">
                <a:solidFill>
                  <a:srgbClr val="000000"/>
                </a:solidFill>
                <a:latin typeface="Calibri" panose="020F0502020204030204" pitchFamily="34" charset="0"/>
              </a:rPr>
              <a:t>FAQs </a:t>
            </a:r>
            <a:r>
              <a:rPr lang="en-GB" sz="2000" b="0" i="0" u="none" strike="noStrike" baseline="0" dirty="0">
                <a:solidFill>
                  <a:srgbClr val="000000"/>
                </a:solidFill>
                <a:latin typeface="Calibri" panose="020F0502020204030204" pitchFamily="34" charset="0"/>
              </a:rPr>
              <a:t>is available.</a:t>
            </a:r>
          </a:p>
          <a:p>
            <a:pPr algn="l"/>
            <a:endParaRPr lang="en-GB" sz="2000" b="0" i="0" u="none" strike="noStrike" baseline="0" dirty="0">
              <a:solidFill>
                <a:srgbClr val="000000"/>
              </a:solidFill>
              <a:latin typeface="Calibri" panose="020F0502020204030204" pitchFamily="34" charset="0"/>
            </a:endParaRPr>
          </a:p>
          <a:p>
            <a:pPr algn="l"/>
            <a:r>
              <a:rPr lang="en-GB" sz="2000" b="0" i="0" u="none" strike="noStrike" baseline="0" dirty="0">
                <a:solidFill>
                  <a:srgbClr val="000000"/>
                </a:solidFill>
                <a:latin typeface="Calibri" panose="020F0502020204030204" pitchFamily="34" charset="0"/>
              </a:rPr>
              <a:t>Options can be </a:t>
            </a:r>
            <a:r>
              <a:rPr lang="en-GB" sz="2000" b="1" i="0" u="none" strike="noStrike" baseline="0" dirty="0">
                <a:solidFill>
                  <a:srgbClr val="000000"/>
                </a:solidFill>
                <a:latin typeface="Calibri" panose="020F0502020204030204" pitchFamily="34" charset="0"/>
              </a:rPr>
              <a:t>changed </a:t>
            </a:r>
            <a:r>
              <a:rPr lang="en-GB" sz="2000" b="0" i="0" u="none" strike="noStrike" baseline="0" dirty="0">
                <a:solidFill>
                  <a:srgbClr val="000000"/>
                </a:solidFill>
                <a:latin typeface="Calibri" panose="020F0502020204030204" pitchFamily="34" charset="0"/>
              </a:rPr>
              <a:t>after the deadline (subject to approval) </a:t>
            </a:r>
            <a:r>
              <a:rPr lang="en-GB" sz="2000" b="1" i="0" u="none" strike="noStrike" baseline="0" dirty="0">
                <a:solidFill>
                  <a:srgbClr val="000000"/>
                </a:solidFill>
                <a:latin typeface="Calibri" panose="020F0502020204030204" pitchFamily="34" charset="0"/>
              </a:rPr>
              <a:t>provided no more than 10 % has already been assessed</a:t>
            </a:r>
          </a:p>
          <a:p>
            <a:endParaRPr lang="en-GB" dirty="0"/>
          </a:p>
        </p:txBody>
      </p:sp>
      <p:sp>
        <p:nvSpPr>
          <p:cNvPr id="3" name="Text Placeholder 2">
            <a:extLst>
              <a:ext uri="{FF2B5EF4-FFF2-40B4-BE49-F238E27FC236}">
                <a16:creationId xmlns:a16="http://schemas.microsoft.com/office/drawing/2014/main" id="{199254F4-77FA-6197-2AF6-135DE59FDF53}"/>
              </a:ext>
            </a:extLst>
          </p:cNvPr>
          <p:cNvSpPr>
            <a:spLocks noGrp="1"/>
          </p:cNvSpPr>
          <p:nvPr>
            <p:ph type="body" sz="quarter" idx="14"/>
          </p:nvPr>
        </p:nvSpPr>
        <p:spPr/>
        <p:txBody>
          <a:bodyPr/>
          <a:lstStyle/>
          <a:p>
            <a:r>
              <a:rPr lang="en-GB" dirty="0">
                <a:solidFill>
                  <a:srgbClr val="00B2DD"/>
                </a:solidFill>
              </a:rPr>
              <a:t>Module  Registration</a:t>
            </a:r>
            <a:endParaRPr lang="en-GB" dirty="0"/>
          </a:p>
          <a:p>
            <a:endParaRPr lang="en-GB" dirty="0"/>
          </a:p>
        </p:txBody>
      </p:sp>
      <p:sp>
        <p:nvSpPr>
          <p:cNvPr id="4" name="Slide Number Placeholder 3">
            <a:extLst>
              <a:ext uri="{FF2B5EF4-FFF2-40B4-BE49-F238E27FC236}">
                <a16:creationId xmlns:a16="http://schemas.microsoft.com/office/drawing/2014/main" id="{ADE3E45B-D253-C1B7-6A6B-F77C4C680174}"/>
              </a:ext>
            </a:extLst>
          </p:cNvPr>
          <p:cNvSpPr>
            <a:spLocks noGrp="1"/>
          </p:cNvSpPr>
          <p:nvPr>
            <p:ph type="sldNum" sz="quarter" idx="4"/>
          </p:nvPr>
        </p:nvSpPr>
        <p:spPr/>
        <p:txBody>
          <a:bodyPr/>
          <a:lstStyle/>
          <a:p>
            <a:fld id="{D216FDA8-9EC4-4896-B473-209E8856925B}" type="slidenum">
              <a:rPr lang="en-GB" smtClean="0"/>
              <a:pPr/>
              <a:t>24</a:t>
            </a:fld>
            <a:endParaRPr lang="en-GB" dirty="0"/>
          </a:p>
        </p:txBody>
      </p:sp>
    </p:spTree>
    <p:extLst>
      <p:ext uri="{BB962C8B-B14F-4D97-AF65-F5344CB8AC3E}">
        <p14:creationId xmlns:p14="http://schemas.microsoft.com/office/powerpoint/2010/main" val="411874679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EF6BF98D-8C30-5C70-F65C-83D66AFE44B4}"/>
              </a:ext>
            </a:extLst>
          </p:cNvPr>
          <p:cNvSpPr>
            <a:spLocks noGrp="1"/>
          </p:cNvSpPr>
          <p:nvPr>
            <p:ph type="body" sz="quarter" idx="14"/>
          </p:nvPr>
        </p:nvSpPr>
        <p:spPr>
          <a:xfrm>
            <a:off x="884240" y="440333"/>
            <a:ext cx="6051607" cy="380867"/>
          </a:xfrm>
        </p:spPr>
        <p:txBody>
          <a:bodyPr/>
          <a:lstStyle/>
          <a:p>
            <a:r>
              <a:rPr lang="en-US" sz="2000" b="1" dirty="0">
                <a:solidFill>
                  <a:srgbClr val="57CCE9"/>
                </a:solidFill>
              </a:rPr>
              <a:t>IN SESSIONAL ENGLISH LANGUAGE SERVICES </a:t>
            </a:r>
            <a:r>
              <a:rPr lang="en-US" sz="2000" dirty="0">
                <a:solidFill>
                  <a:srgbClr val="57CCE9"/>
                </a:solidFill>
              </a:rPr>
              <a:t>FOR INTERNATIONAL STUDENTS ACROSS THE UNIVERSITY</a:t>
            </a:r>
          </a:p>
          <a:p>
            <a:endParaRPr lang="en-GB" dirty="0"/>
          </a:p>
        </p:txBody>
      </p:sp>
      <p:sp>
        <p:nvSpPr>
          <p:cNvPr id="4" name="Slide Number Placeholder 3">
            <a:extLst>
              <a:ext uri="{FF2B5EF4-FFF2-40B4-BE49-F238E27FC236}">
                <a16:creationId xmlns:a16="http://schemas.microsoft.com/office/drawing/2014/main" id="{599BF189-87D0-100A-9C1B-973898F2E617}"/>
              </a:ext>
            </a:extLst>
          </p:cNvPr>
          <p:cNvSpPr>
            <a:spLocks noGrp="1"/>
          </p:cNvSpPr>
          <p:nvPr>
            <p:ph type="sldNum" sz="quarter" idx="4"/>
          </p:nvPr>
        </p:nvSpPr>
        <p:spPr/>
        <p:txBody>
          <a:bodyPr/>
          <a:lstStyle/>
          <a:p>
            <a:fld id="{D216FDA8-9EC4-4896-B473-209E8856925B}" type="slidenum">
              <a:rPr lang="en-GB" smtClean="0"/>
              <a:pPr/>
              <a:t>25</a:t>
            </a:fld>
            <a:endParaRPr lang="en-GB" dirty="0"/>
          </a:p>
        </p:txBody>
      </p:sp>
      <p:sp>
        <p:nvSpPr>
          <p:cNvPr id="5" name="Content Placeholder 6">
            <a:extLst>
              <a:ext uri="{FF2B5EF4-FFF2-40B4-BE49-F238E27FC236}">
                <a16:creationId xmlns:a16="http://schemas.microsoft.com/office/drawing/2014/main" id="{2C53F9CC-715B-715E-D515-C62D99BC1310}"/>
              </a:ext>
            </a:extLst>
          </p:cNvPr>
          <p:cNvSpPr txBox="1">
            <a:spLocks/>
          </p:cNvSpPr>
          <p:nvPr/>
        </p:nvSpPr>
        <p:spPr>
          <a:xfrm>
            <a:off x="236484" y="1582073"/>
            <a:ext cx="2746702" cy="2686505"/>
          </a:xfrm>
        </p:spPr>
        <p:txBody>
          <a:bodyPr>
            <a:norm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buFont typeface="Arial" panose="020B0604020202020204" pitchFamily="34" charset="0"/>
              <a:buNone/>
            </a:pPr>
            <a:r>
              <a:rPr lang="en-GB" sz="1700" b="1" dirty="0">
                <a:solidFill>
                  <a:srgbClr val="57CCE9"/>
                </a:solidFill>
              </a:rPr>
              <a:t>Term 1</a:t>
            </a:r>
          </a:p>
          <a:p>
            <a:r>
              <a:rPr lang="en-GB" sz="1700" dirty="0"/>
              <a:t>Workshops for </a:t>
            </a:r>
            <a:r>
              <a:rPr lang="en-GB" sz="1700" b="1" dirty="0"/>
              <a:t>Writing and Speaking </a:t>
            </a:r>
            <a:r>
              <a:rPr lang="en-GB" sz="1700" dirty="0"/>
              <a:t>in </a:t>
            </a:r>
            <a:r>
              <a:rPr lang="en-GB" sz="1700" i="1" dirty="0"/>
              <a:t>weeks 2 &amp; 3</a:t>
            </a:r>
            <a:r>
              <a:rPr lang="en-GB" sz="1700" dirty="0"/>
              <a:t>. No registration required. </a:t>
            </a:r>
          </a:p>
          <a:p>
            <a:r>
              <a:rPr lang="en-GB" sz="1700" dirty="0"/>
              <a:t>Weekly group classes in </a:t>
            </a:r>
            <a:r>
              <a:rPr lang="en-GB" sz="1700" b="1" dirty="0"/>
              <a:t>Writing &amp; Reading, and  Speaking &amp; Listening</a:t>
            </a:r>
            <a:r>
              <a:rPr lang="en-GB" sz="1700" dirty="0"/>
              <a:t> in </a:t>
            </a:r>
            <a:r>
              <a:rPr lang="en-GB" sz="1700" i="1" dirty="0"/>
              <a:t>weeks 4 to 10</a:t>
            </a:r>
            <a:r>
              <a:rPr lang="en-GB" sz="1700" dirty="0"/>
              <a:t>. Registration required. </a:t>
            </a:r>
          </a:p>
        </p:txBody>
      </p:sp>
      <p:sp>
        <p:nvSpPr>
          <p:cNvPr id="6" name="Content Placeholder 11">
            <a:extLst>
              <a:ext uri="{FF2B5EF4-FFF2-40B4-BE49-F238E27FC236}">
                <a16:creationId xmlns:a16="http://schemas.microsoft.com/office/drawing/2014/main" id="{F5E8B0DD-E6AB-451E-F197-E89C26444167}"/>
              </a:ext>
            </a:extLst>
          </p:cNvPr>
          <p:cNvSpPr txBox="1">
            <a:spLocks/>
          </p:cNvSpPr>
          <p:nvPr/>
        </p:nvSpPr>
        <p:spPr>
          <a:xfrm>
            <a:off x="3162005" y="1582073"/>
            <a:ext cx="2654454" cy="2872473"/>
          </a:xfrm>
        </p:spPr>
        <p:txBody>
          <a:bodyPr>
            <a:norm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buFont typeface="Arial" panose="020B0604020202020204" pitchFamily="34" charset="0"/>
              <a:buNone/>
            </a:pPr>
            <a:r>
              <a:rPr lang="en-GB" sz="1700" b="1" dirty="0">
                <a:solidFill>
                  <a:srgbClr val="57CCE9"/>
                </a:solidFill>
              </a:rPr>
              <a:t>Term 2 </a:t>
            </a:r>
          </a:p>
          <a:p>
            <a:r>
              <a:rPr lang="en-GB" sz="1700" dirty="0"/>
              <a:t>Bookable </a:t>
            </a:r>
            <a:r>
              <a:rPr lang="en-GB" sz="1700" b="1" dirty="0"/>
              <a:t>one-to-one surgeries </a:t>
            </a:r>
            <a:r>
              <a:rPr lang="en-GB" sz="1700" dirty="0"/>
              <a:t>in </a:t>
            </a:r>
            <a:r>
              <a:rPr lang="en-GB" sz="1700" i="1" dirty="0"/>
              <a:t>weeks 1 and 2</a:t>
            </a:r>
            <a:r>
              <a:rPr lang="en-GB" sz="1700" dirty="0"/>
              <a:t>. </a:t>
            </a:r>
          </a:p>
          <a:p>
            <a:r>
              <a:rPr lang="en-GB" sz="1700" dirty="0"/>
              <a:t>Weekly group classes in </a:t>
            </a:r>
            <a:r>
              <a:rPr lang="en-GB" sz="1700" b="1" dirty="0"/>
              <a:t>Writing &amp; Reading, and  Speaking &amp; Listening; </a:t>
            </a:r>
            <a:r>
              <a:rPr lang="en-GB" sz="1700" dirty="0"/>
              <a:t>in </a:t>
            </a:r>
            <a:r>
              <a:rPr lang="en-GB" sz="1700" i="1" dirty="0"/>
              <a:t>weeks 3 to 10</a:t>
            </a:r>
            <a:r>
              <a:rPr lang="en-GB" sz="1700" dirty="0"/>
              <a:t>. </a:t>
            </a:r>
          </a:p>
        </p:txBody>
      </p:sp>
      <p:sp>
        <p:nvSpPr>
          <p:cNvPr id="7" name="TextBox 6">
            <a:extLst>
              <a:ext uri="{FF2B5EF4-FFF2-40B4-BE49-F238E27FC236}">
                <a16:creationId xmlns:a16="http://schemas.microsoft.com/office/drawing/2014/main" id="{9C53831B-6EA4-6F1B-1BF7-8C4A6EA94B7F}"/>
              </a:ext>
            </a:extLst>
          </p:cNvPr>
          <p:cNvSpPr txBox="1"/>
          <p:nvPr/>
        </p:nvSpPr>
        <p:spPr>
          <a:xfrm>
            <a:off x="5967250" y="1573934"/>
            <a:ext cx="2849616" cy="2116605"/>
          </a:xfrm>
          <a:prstGeom prst="rect">
            <a:avLst/>
          </a:prstGeom>
          <a:noFill/>
        </p:spPr>
        <p:txBody>
          <a:bodyPr wrap="square" rtlCol="0">
            <a:spAutoFit/>
          </a:bodyPr>
          <a:lstStyle/>
          <a:p>
            <a:pPr algn="ctr"/>
            <a:r>
              <a:rPr lang="en-GB" sz="1600" b="1" dirty="0">
                <a:solidFill>
                  <a:srgbClr val="57CCE9"/>
                </a:solidFill>
              </a:rPr>
              <a:t>Term 3</a:t>
            </a:r>
          </a:p>
          <a:p>
            <a:pPr marL="172800" indent="-172800">
              <a:lnSpc>
                <a:spcPct val="80000"/>
              </a:lnSpc>
              <a:spcBef>
                <a:spcPts val="750"/>
              </a:spcBef>
              <a:buFont typeface="Arial" panose="020B0604020202020204" pitchFamily="34" charset="0"/>
              <a:buChar char="•"/>
            </a:pPr>
            <a:r>
              <a:rPr lang="en-GB" sz="1700" dirty="0"/>
              <a:t>Weekly </a:t>
            </a:r>
            <a:r>
              <a:rPr lang="en-GB" sz="1700" b="1" dirty="0"/>
              <a:t>Dissertation Writing</a:t>
            </a:r>
            <a:r>
              <a:rPr lang="en-GB" sz="1700" dirty="0"/>
              <a:t> workshops in </a:t>
            </a:r>
            <a:r>
              <a:rPr lang="en-GB" sz="1700" i="1" dirty="0"/>
              <a:t>weeks 4 to 8</a:t>
            </a:r>
            <a:r>
              <a:rPr lang="en-GB" sz="1700" dirty="0"/>
              <a:t>.</a:t>
            </a:r>
          </a:p>
          <a:p>
            <a:pPr marL="172800" indent="-172800">
              <a:lnSpc>
                <a:spcPct val="80000"/>
              </a:lnSpc>
              <a:spcBef>
                <a:spcPts val="750"/>
              </a:spcBef>
              <a:buFont typeface="Arial" panose="020B0604020202020204" pitchFamily="34" charset="0"/>
              <a:buChar char="•"/>
            </a:pPr>
            <a:r>
              <a:rPr lang="en-GB" sz="1700" b="1" dirty="0"/>
              <a:t>Presentation skills </a:t>
            </a:r>
            <a:r>
              <a:rPr lang="en-GB" sz="1700" dirty="0"/>
              <a:t>workshops in Weeks 4 to 8.  </a:t>
            </a:r>
          </a:p>
          <a:p>
            <a:pPr marL="172800" indent="-172800">
              <a:lnSpc>
                <a:spcPct val="80000"/>
              </a:lnSpc>
              <a:spcBef>
                <a:spcPts val="750"/>
              </a:spcBef>
              <a:buFont typeface="Arial" panose="020B0604020202020204" pitchFamily="34" charset="0"/>
              <a:buChar char="•"/>
            </a:pPr>
            <a:r>
              <a:rPr lang="en-GB" sz="1700" dirty="0"/>
              <a:t>Bookable </a:t>
            </a:r>
            <a:r>
              <a:rPr lang="en-GB" sz="1700" b="1" dirty="0"/>
              <a:t>one-to-one surgeries</a:t>
            </a:r>
            <a:r>
              <a:rPr lang="en-GB" sz="1700" dirty="0"/>
              <a:t> in </a:t>
            </a:r>
            <a:r>
              <a:rPr lang="en-GB" sz="1700" i="1" dirty="0"/>
              <a:t>weeks 1 to 2 </a:t>
            </a:r>
            <a:r>
              <a:rPr lang="en-GB" sz="1700" dirty="0"/>
              <a:t>and</a:t>
            </a:r>
            <a:r>
              <a:rPr lang="en-GB" sz="1700" i="1" dirty="0"/>
              <a:t> weeks 7 to 10. </a:t>
            </a:r>
          </a:p>
        </p:txBody>
      </p:sp>
      <p:sp>
        <p:nvSpPr>
          <p:cNvPr id="8" name="TextBox 7">
            <a:extLst>
              <a:ext uri="{FF2B5EF4-FFF2-40B4-BE49-F238E27FC236}">
                <a16:creationId xmlns:a16="http://schemas.microsoft.com/office/drawing/2014/main" id="{A0165E8D-240F-A1E4-80E6-31DAF8620D94}"/>
              </a:ext>
            </a:extLst>
          </p:cNvPr>
          <p:cNvSpPr txBox="1"/>
          <p:nvPr/>
        </p:nvSpPr>
        <p:spPr>
          <a:xfrm>
            <a:off x="330096" y="4162158"/>
            <a:ext cx="8663152" cy="584775"/>
          </a:xfrm>
          <a:prstGeom prst="rect">
            <a:avLst/>
          </a:prstGeom>
          <a:noFill/>
        </p:spPr>
        <p:txBody>
          <a:bodyPr wrap="square" rtlCol="0">
            <a:spAutoFit/>
          </a:bodyPr>
          <a:lstStyle/>
          <a:p>
            <a:r>
              <a:rPr lang="en-GB" sz="1500" dirty="0"/>
              <a:t>Specialist English classes for students which focus closely on subject-specific language can also be arranged.</a:t>
            </a:r>
            <a:r>
              <a:rPr lang="en-US" sz="1600" b="1" dirty="0"/>
              <a:t> </a:t>
            </a:r>
            <a:r>
              <a:rPr lang="en-US" sz="1600" dirty="0"/>
              <a:t>See</a:t>
            </a:r>
            <a:r>
              <a:rPr lang="en-US" sz="1600" b="1" dirty="0"/>
              <a:t> </a:t>
            </a:r>
            <a:r>
              <a:rPr lang="en-GB" sz="1600" dirty="0">
                <a:hlinkClick r:id="rId2"/>
              </a:rPr>
              <a:t>English for Academic Purposes - Home (sharepoint.com) </a:t>
            </a:r>
            <a:r>
              <a:rPr lang="en-GB" sz="1500" dirty="0"/>
              <a:t>for more information. </a:t>
            </a:r>
          </a:p>
        </p:txBody>
      </p:sp>
    </p:spTree>
    <p:extLst>
      <p:ext uri="{BB962C8B-B14F-4D97-AF65-F5344CB8AC3E}">
        <p14:creationId xmlns:p14="http://schemas.microsoft.com/office/powerpoint/2010/main" val="382330213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68B8F227-C7FA-98B1-CEF0-4F3BEF9F3EBF}"/>
              </a:ext>
            </a:extLst>
          </p:cNvPr>
          <p:cNvSpPr>
            <a:spLocks noGrp="1"/>
          </p:cNvSpPr>
          <p:nvPr>
            <p:ph type="body" sz="quarter" idx="13"/>
          </p:nvPr>
        </p:nvSpPr>
        <p:spPr/>
        <p:txBody>
          <a:bodyPr/>
          <a:lstStyle/>
          <a:p>
            <a:r>
              <a:rPr lang="en-GB" dirty="0"/>
              <a:t>There are over 250 societies at Warwick and over 60 sports clubs.</a:t>
            </a:r>
          </a:p>
          <a:p>
            <a:pPr lvl="1"/>
            <a:r>
              <a:rPr lang="en-GB" dirty="0"/>
              <a:t>Make the most of your time at Warwick</a:t>
            </a:r>
          </a:p>
        </p:txBody>
      </p:sp>
      <p:sp>
        <p:nvSpPr>
          <p:cNvPr id="3" name="Text Placeholder 2">
            <a:extLst>
              <a:ext uri="{FF2B5EF4-FFF2-40B4-BE49-F238E27FC236}">
                <a16:creationId xmlns:a16="http://schemas.microsoft.com/office/drawing/2014/main" id="{8C7AE83C-C163-2275-B1E8-9BE585B17190}"/>
              </a:ext>
            </a:extLst>
          </p:cNvPr>
          <p:cNvSpPr>
            <a:spLocks noGrp="1"/>
          </p:cNvSpPr>
          <p:nvPr>
            <p:ph type="body" sz="quarter" idx="14"/>
          </p:nvPr>
        </p:nvSpPr>
        <p:spPr/>
        <p:txBody>
          <a:bodyPr/>
          <a:lstStyle/>
          <a:p>
            <a:r>
              <a:rPr lang="en-GB" dirty="0">
                <a:solidFill>
                  <a:srgbClr val="57CCE9"/>
                </a:solidFill>
              </a:rPr>
              <a:t>Societies and Sports Clubs</a:t>
            </a:r>
          </a:p>
        </p:txBody>
      </p:sp>
      <p:sp>
        <p:nvSpPr>
          <p:cNvPr id="4" name="Slide Number Placeholder 3">
            <a:extLst>
              <a:ext uri="{FF2B5EF4-FFF2-40B4-BE49-F238E27FC236}">
                <a16:creationId xmlns:a16="http://schemas.microsoft.com/office/drawing/2014/main" id="{87608B33-7A35-3B41-83CD-5D6CD0F67F34}"/>
              </a:ext>
            </a:extLst>
          </p:cNvPr>
          <p:cNvSpPr>
            <a:spLocks noGrp="1"/>
          </p:cNvSpPr>
          <p:nvPr>
            <p:ph type="sldNum" sz="quarter" idx="4"/>
          </p:nvPr>
        </p:nvSpPr>
        <p:spPr/>
        <p:txBody>
          <a:bodyPr/>
          <a:lstStyle/>
          <a:p>
            <a:fld id="{D216FDA8-9EC4-4896-B473-209E8856925B}" type="slidenum">
              <a:rPr lang="en-GB" smtClean="0"/>
              <a:pPr/>
              <a:t>26</a:t>
            </a:fld>
            <a:endParaRPr lang="en-GB" dirty="0"/>
          </a:p>
        </p:txBody>
      </p:sp>
      <p:pic>
        <p:nvPicPr>
          <p:cNvPr id="5" name="Picture 4">
            <a:extLst>
              <a:ext uri="{FF2B5EF4-FFF2-40B4-BE49-F238E27FC236}">
                <a16:creationId xmlns:a16="http://schemas.microsoft.com/office/drawing/2014/main" id="{9E120278-2E27-6E4A-4BF3-FAA3F340823E}"/>
              </a:ext>
            </a:extLst>
          </p:cNvPr>
          <p:cNvPicPr>
            <a:picLocks noChangeAspect="1"/>
          </p:cNvPicPr>
          <p:nvPr/>
        </p:nvPicPr>
        <p:blipFill>
          <a:blip r:embed="rId2"/>
          <a:stretch>
            <a:fillRect/>
          </a:stretch>
        </p:blipFill>
        <p:spPr>
          <a:xfrm>
            <a:off x="1631608" y="2353168"/>
            <a:ext cx="1576299" cy="2332923"/>
          </a:xfrm>
          <a:prstGeom prst="rect">
            <a:avLst/>
          </a:prstGeom>
        </p:spPr>
      </p:pic>
      <p:sp>
        <p:nvSpPr>
          <p:cNvPr id="7" name="TextBox 6">
            <a:extLst>
              <a:ext uri="{FF2B5EF4-FFF2-40B4-BE49-F238E27FC236}">
                <a16:creationId xmlns:a16="http://schemas.microsoft.com/office/drawing/2014/main" id="{B28E7C70-5655-A5F6-23B9-A5F4481C7180}"/>
              </a:ext>
            </a:extLst>
          </p:cNvPr>
          <p:cNvSpPr txBox="1"/>
          <p:nvPr/>
        </p:nvSpPr>
        <p:spPr>
          <a:xfrm>
            <a:off x="4573504" y="4705596"/>
            <a:ext cx="3368842" cy="300082"/>
          </a:xfrm>
          <a:prstGeom prst="rect">
            <a:avLst/>
          </a:prstGeom>
          <a:noFill/>
        </p:spPr>
        <p:txBody>
          <a:bodyPr wrap="square">
            <a:spAutoFit/>
          </a:bodyPr>
          <a:lstStyle/>
          <a:p>
            <a:r>
              <a:rPr lang="en-GB" dirty="0"/>
              <a:t>https://warwick.ac.uk/services/sport/active/</a:t>
            </a:r>
          </a:p>
        </p:txBody>
      </p:sp>
      <p:pic>
        <p:nvPicPr>
          <p:cNvPr id="9" name="Picture 8">
            <a:extLst>
              <a:ext uri="{FF2B5EF4-FFF2-40B4-BE49-F238E27FC236}">
                <a16:creationId xmlns:a16="http://schemas.microsoft.com/office/drawing/2014/main" id="{60216C05-D6A2-AC6F-C3A1-63781A6B507B}"/>
              </a:ext>
            </a:extLst>
          </p:cNvPr>
          <p:cNvPicPr>
            <a:picLocks noChangeAspect="1"/>
          </p:cNvPicPr>
          <p:nvPr/>
        </p:nvPicPr>
        <p:blipFill>
          <a:blip r:embed="rId3"/>
          <a:stretch>
            <a:fillRect/>
          </a:stretch>
        </p:blipFill>
        <p:spPr>
          <a:xfrm>
            <a:off x="4164812" y="2040555"/>
            <a:ext cx="4045878" cy="2763603"/>
          </a:xfrm>
          <a:prstGeom prst="rect">
            <a:avLst/>
          </a:prstGeom>
        </p:spPr>
      </p:pic>
    </p:spTree>
    <p:extLst>
      <p:ext uri="{BB962C8B-B14F-4D97-AF65-F5344CB8AC3E}">
        <p14:creationId xmlns:p14="http://schemas.microsoft.com/office/powerpoint/2010/main" val="171688836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00B62FE0-084C-1355-C8AD-0E4DBEF38410}"/>
              </a:ext>
            </a:extLst>
          </p:cNvPr>
          <p:cNvSpPr>
            <a:spLocks noGrp="1"/>
          </p:cNvSpPr>
          <p:nvPr>
            <p:ph type="body" sz="quarter" idx="13"/>
          </p:nvPr>
        </p:nvSpPr>
        <p:spPr>
          <a:xfrm>
            <a:off x="674703" y="1317688"/>
            <a:ext cx="7915355" cy="3183904"/>
          </a:xfrm>
        </p:spPr>
        <p:txBody>
          <a:bodyPr/>
          <a:lstStyle/>
          <a:p>
            <a:r>
              <a:rPr lang="en-GB" dirty="0"/>
              <a:t>The Wellbeing Support Services is available to students and no fee is charged: </a:t>
            </a:r>
            <a:r>
              <a:rPr lang="en-GB" dirty="0">
                <a:hlinkClick r:id="rId2"/>
              </a:rPr>
              <a:t>https://warwick.ac.uk/services/wss</a:t>
            </a:r>
            <a:endParaRPr lang="en-GB" dirty="0"/>
          </a:p>
          <a:p>
            <a:r>
              <a:rPr lang="en-GB" dirty="0"/>
              <a:t>Help and advice related to psychological and emotional issues</a:t>
            </a:r>
          </a:p>
          <a:p>
            <a:r>
              <a:rPr lang="en-GB" dirty="0"/>
              <a:t>You can access:</a:t>
            </a:r>
          </a:p>
          <a:p>
            <a:r>
              <a:rPr lang="en-GB" dirty="0"/>
              <a:t>Face-‐to-‐face individual counselling</a:t>
            </a:r>
          </a:p>
          <a:p>
            <a:pPr lvl="1"/>
            <a:r>
              <a:rPr lang="en-GB" dirty="0"/>
              <a:t>Talk through your issues in person</a:t>
            </a:r>
          </a:p>
          <a:p>
            <a:pPr lvl="1"/>
            <a:r>
              <a:rPr lang="en-GB" dirty="0"/>
              <a:t>Email counselling</a:t>
            </a:r>
          </a:p>
          <a:p>
            <a:pPr lvl="1"/>
            <a:r>
              <a:rPr lang="en-GB" dirty="0"/>
              <a:t>Therapy groups</a:t>
            </a:r>
          </a:p>
          <a:p>
            <a:pPr lvl="1"/>
            <a:r>
              <a:rPr lang="en-GB" dirty="0"/>
              <a:t>Specific issue workshops</a:t>
            </a:r>
          </a:p>
          <a:p>
            <a:pPr lvl="1"/>
            <a:r>
              <a:rPr lang="en-GB" dirty="0"/>
              <a:t> Self-help resources</a:t>
            </a:r>
          </a:p>
          <a:p>
            <a:pPr lvl="1"/>
            <a:r>
              <a:rPr lang="en-GB" dirty="0"/>
              <a:t> Help with disabilities</a:t>
            </a:r>
          </a:p>
          <a:p>
            <a:endParaRPr lang="en-GB" dirty="0"/>
          </a:p>
        </p:txBody>
      </p:sp>
      <p:sp>
        <p:nvSpPr>
          <p:cNvPr id="3" name="Text Placeholder 2">
            <a:extLst>
              <a:ext uri="{FF2B5EF4-FFF2-40B4-BE49-F238E27FC236}">
                <a16:creationId xmlns:a16="http://schemas.microsoft.com/office/drawing/2014/main" id="{FFBC1C5C-5C70-055B-2F74-6D36C8B454D8}"/>
              </a:ext>
            </a:extLst>
          </p:cNvPr>
          <p:cNvSpPr>
            <a:spLocks noGrp="1"/>
          </p:cNvSpPr>
          <p:nvPr>
            <p:ph type="body" sz="quarter" idx="14"/>
          </p:nvPr>
        </p:nvSpPr>
        <p:spPr/>
        <p:txBody>
          <a:bodyPr/>
          <a:lstStyle/>
          <a:p>
            <a:r>
              <a:rPr lang="en-GB" dirty="0">
                <a:solidFill>
                  <a:srgbClr val="57CCE9"/>
                </a:solidFill>
              </a:rPr>
              <a:t>Wellbeing</a:t>
            </a:r>
          </a:p>
        </p:txBody>
      </p:sp>
      <p:sp>
        <p:nvSpPr>
          <p:cNvPr id="4" name="Slide Number Placeholder 3">
            <a:extLst>
              <a:ext uri="{FF2B5EF4-FFF2-40B4-BE49-F238E27FC236}">
                <a16:creationId xmlns:a16="http://schemas.microsoft.com/office/drawing/2014/main" id="{3FAA274F-E637-C060-563D-C9B45F9705BC}"/>
              </a:ext>
            </a:extLst>
          </p:cNvPr>
          <p:cNvSpPr>
            <a:spLocks noGrp="1"/>
          </p:cNvSpPr>
          <p:nvPr>
            <p:ph type="sldNum" sz="quarter" idx="4"/>
          </p:nvPr>
        </p:nvSpPr>
        <p:spPr/>
        <p:txBody>
          <a:bodyPr/>
          <a:lstStyle/>
          <a:p>
            <a:fld id="{D216FDA8-9EC4-4896-B473-209E8856925B}" type="slidenum">
              <a:rPr lang="en-GB" smtClean="0"/>
              <a:pPr/>
              <a:t>27</a:t>
            </a:fld>
            <a:endParaRPr lang="en-GB" dirty="0"/>
          </a:p>
        </p:txBody>
      </p:sp>
    </p:spTree>
    <p:extLst>
      <p:ext uri="{BB962C8B-B14F-4D97-AF65-F5344CB8AC3E}">
        <p14:creationId xmlns:p14="http://schemas.microsoft.com/office/powerpoint/2010/main" val="242049293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5411B4F0-2EB5-43CE-D3E9-2AF4D5DBF0DE}"/>
              </a:ext>
            </a:extLst>
          </p:cNvPr>
          <p:cNvSpPr>
            <a:spLocks noGrp="1"/>
          </p:cNvSpPr>
          <p:nvPr>
            <p:ph type="body" sz="quarter" idx="14"/>
          </p:nvPr>
        </p:nvSpPr>
        <p:spPr/>
        <p:txBody>
          <a:bodyPr/>
          <a:lstStyle/>
          <a:p>
            <a:r>
              <a:rPr lang="en-GB" dirty="0">
                <a:solidFill>
                  <a:srgbClr val="57CCE9"/>
                </a:solidFill>
              </a:rPr>
              <a:t>Disability Team</a:t>
            </a:r>
          </a:p>
        </p:txBody>
      </p:sp>
      <p:sp>
        <p:nvSpPr>
          <p:cNvPr id="4" name="Slide Number Placeholder 3">
            <a:extLst>
              <a:ext uri="{FF2B5EF4-FFF2-40B4-BE49-F238E27FC236}">
                <a16:creationId xmlns:a16="http://schemas.microsoft.com/office/drawing/2014/main" id="{15F4BD00-EDFB-C23D-5B46-1C59BB05DD57}"/>
              </a:ext>
            </a:extLst>
          </p:cNvPr>
          <p:cNvSpPr>
            <a:spLocks noGrp="1"/>
          </p:cNvSpPr>
          <p:nvPr>
            <p:ph type="sldNum" sz="quarter" idx="4"/>
          </p:nvPr>
        </p:nvSpPr>
        <p:spPr/>
        <p:txBody>
          <a:bodyPr/>
          <a:lstStyle/>
          <a:p>
            <a:fld id="{D216FDA8-9EC4-4896-B473-209E8856925B}" type="slidenum">
              <a:rPr lang="en-GB" smtClean="0"/>
              <a:pPr/>
              <a:t>28</a:t>
            </a:fld>
            <a:endParaRPr lang="en-GB" dirty="0"/>
          </a:p>
        </p:txBody>
      </p:sp>
      <p:sp>
        <p:nvSpPr>
          <p:cNvPr id="8" name="Content Placeholder 2">
            <a:extLst>
              <a:ext uri="{FF2B5EF4-FFF2-40B4-BE49-F238E27FC236}">
                <a16:creationId xmlns:a16="http://schemas.microsoft.com/office/drawing/2014/main" id="{2F7AB1E5-A7D8-055E-9FB6-87530F1ED104}"/>
              </a:ext>
            </a:extLst>
          </p:cNvPr>
          <p:cNvSpPr txBox="1">
            <a:spLocks noGrp="1"/>
          </p:cNvSpPr>
          <p:nvPr>
            <p:ph type="body" sz="quarter" idx="13"/>
          </p:nvPr>
        </p:nvSpPr>
        <p:spPr>
          <a:xfrm>
            <a:off x="674688" y="1328738"/>
            <a:ext cx="7915275" cy="3184525"/>
          </a:xfrm>
        </p:spPr>
        <p:txBody>
          <a:bodyPr>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en-US" altLang="en-US" sz="1900" dirty="0"/>
              <a:t>Advice, guidance and support to students with disabilities such as sensory impairments, long-term medical conditions, mental health disabilities, specific learning differences, autism, etc. Appointments offered Mon –Fri all year.</a:t>
            </a:r>
          </a:p>
          <a:p>
            <a:r>
              <a:rPr lang="en-US" altLang="en-US" sz="1900" dirty="0"/>
              <a:t>Reasonable adjustments including special exam arrangements to facilitate study – liaison with academic departments, accommodation team</a:t>
            </a:r>
          </a:p>
          <a:p>
            <a:r>
              <a:rPr lang="en-US" altLang="en-US" sz="1900" dirty="0"/>
              <a:t>Information on available funding e.g. Disabled Student Allowances</a:t>
            </a:r>
          </a:p>
          <a:p>
            <a:r>
              <a:rPr lang="en-US" altLang="en-US" sz="1900" dirty="0"/>
              <a:t>One to one specialist support and practical enabling support (mentoring, study skills, note taking etc.)</a:t>
            </a:r>
          </a:p>
          <a:p>
            <a:r>
              <a:rPr lang="en-US" altLang="en-US" sz="1900" dirty="0"/>
              <a:t>Raising awareness of disability, accessibility and inclusive teaching &amp; learning practices for all; offering staff awareness sessions</a:t>
            </a:r>
          </a:p>
          <a:p>
            <a:endParaRPr lang="en-GB" dirty="0"/>
          </a:p>
        </p:txBody>
      </p:sp>
    </p:spTree>
    <p:extLst>
      <p:ext uri="{BB962C8B-B14F-4D97-AF65-F5344CB8AC3E}">
        <p14:creationId xmlns:p14="http://schemas.microsoft.com/office/powerpoint/2010/main" val="6913077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FA665AA5-E63F-EA30-0241-4A9D834246C6}"/>
              </a:ext>
            </a:extLst>
          </p:cNvPr>
          <p:cNvSpPr>
            <a:spLocks noGrp="1"/>
          </p:cNvSpPr>
          <p:nvPr>
            <p:ph type="body" sz="quarter" idx="13"/>
          </p:nvPr>
        </p:nvSpPr>
        <p:spPr>
          <a:xfrm>
            <a:off x="674704" y="1328829"/>
            <a:ext cx="8318544" cy="3183904"/>
          </a:xfrm>
        </p:spPr>
        <p:txBody>
          <a:bodyPr/>
          <a:lstStyle/>
          <a:p>
            <a:pPr>
              <a:spcBef>
                <a:spcPts val="0"/>
              </a:spcBef>
              <a:spcAft>
                <a:spcPts val="600"/>
              </a:spcAft>
              <a:buFont typeface="Arial" panose="020B0604020202020204" pitchFamily="34" charset="0"/>
              <a:buChar char="•"/>
            </a:pPr>
            <a:r>
              <a:rPr lang="en-US" sz="1600" dirty="0"/>
              <a:t>One of Warwick’s great strengths is its diversity.  </a:t>
            </a:r>
          </a:p>
          <a:p>
            <a:pPr>
              <a:spcBef>
                <a:spcPts val="0"/>
              </a:spcBef>
              <a:spcAft>
                <a:spcPts val="600"/>
              </a:spcAft>
              <a:buFont typeface="Arial" panose="020B0604020202020204" pitchFamily="34" charset="0"/>
              <a:buChar char="•"/>
            </a:pPr>
            <a:r>
              <a:rPr lang="en-US" sz="1600" dirty="0"/>
              <a:t>During your time at Warwick you will be working with, and forming friendships with people whose circumstances, values, or beliefs are different to yours.</a:t>
            </a:r>
          </a:p>
          <a:p>
            <a:pPr>
              <a:spcBef>
                <a:spcPts val="0"/>
              </a:spcBef>
              <a:spcAft>
                <a:spcPts val="0"/>
              </a:spcAft>
              <a:buFont typeface="Arial" panose="020B0604020202020204" pitchFamily="34" charset="0"/>
              <a:buChar char="•"/>
            </a:pPr>
            <a:r>
              <a:rPr lang="en-GB" sz="1600" dirty="0"/>
              <a:t>The University is committed to ensuring a working and learning environment in which all University members: Staff, Students and Visitors (including Contractors) are treated fairly and with dignity and respect.</a:t>
            </a:r>
          </a:p>
          <a:p>
            <a:pPr marL="571500" lvl="1">
              <a:spcBef>
                <a:spcPts val="0"/>
              </a:spcBef>
              <a:spcAft>
                <a:spcPts val="600"/>
              </a:spcAft>
              <a:buFont typeface="Courier New" panose="02070309020205020404" pitchFamily="49" charset="0"/>
              <a:buChar char="o"/>
            </a:pPr>
            <a:r>
              <a:rPr lang="en-US" sz="1400" dirty="0"/>
              <a:t>Bullying, harassment or other breach of the Dignity at Warwick Policy would normally be considered a Major Offence under the Disciplinary Regulations </a:t>
            </a:r>
            <a:r>
              <a:rPr lang="en-US" sz="1400" u="sng" dirty="0"/>
              <a:t>http://www.warwick.ac.uk/calendar/section2/regulations/disciplinary/ </a:t>
            </a:r>
            <a:r>
              <a:rPr lang="en-US" sz="1400" dirty="0"/>
              <a:t> </a:t>
            </a:r>
          </a:p>
          <a:p>
            <a:pPr marL="571500" lvl="1">
              <a:spcBef>
                <a:spcPts val="0"/>
              </a:spcBef>
              <a:spcAft>
                <a:spcPts val="600"/>
              </a:spcAft>
              <a:buFont typeface="Courier New" panose="02070309020205020404" pitchFamily="49" charset="0"/>
              <a:buChar char="o"/>
            </a:pPr>
            <a:endParaRPr lang="en-US" sz="1400" dirty="0"/>
          </a:p>
          <a:p>
            <a:pPr marL="571500" lvl="1">
              <a:spcBef>
                <a:spcPts val="0"/>
              </a:spcBef>
              <a:spcAft>
                <a:spcPts val="600"/>
              </a:spcAft>
              <a:buFont typeface="Courier New" panose="02070309020205020404" pitchFamily="49" charset="0"/>
              <a:buChar char="o"/>
            </a:pPr>
            <a:endParaRPr lang="en-US" sz="1400" dirty="0"/>
          </a:p>
          <a:p>
            <a:pPr>
              <a:spcBef>
                <a:spcPts val="0"/>
              </a:spcBef>
              <a:spcAft>
                <a:spcPts val="0"/>
              </a:spcAft>
              <a:buFont typeface="Arial" panose="020B0604020202020204" pitchFamily="34" charset="0"/>
              <a:buChar char="•"/>
            </a:pPr>
            <a:r>
              <a:rPr lang="en-US" sz="1400" dirty="0"/>
              <a:t>You need to be aware that the UK Equality Act 2010 outlaws discrimination on grounds of the following protected characteristics:</a:t>
            </a:r>
          </a:p>
          <a:p>
            <a:pPr marL="0" indent="0">
              <a:spcBef>
                <a:spcPts val="0"/>
              </a:spcBef>
              <a:spcAft>
                <a:spcPts val="0"/>
              </a:spcAft>
              <a:buNone/>
            </a:pPr>
            <a:r>
              <a:rPr lang="en-US" sz="1400" dirty="0"/>
              <a:t>	Age		Disability		Gender reassignment</a:t>
            </a:r>
          </a:p>
          <a:p>
            <a:pPr marL="0" indent="0">
              <a:spcBef>
                <a:spcPts val="0"/>
              </a:spcBef>
              <a:spcAft>
                <a:spcPts val="0"/>
              </a:spcAft>
              <a:buNone/>
            </a:pPr>
            <a:r>
              <a:rPr lang="en-US" sz="1400" dirty="0"/>
              <a:t>	Race		Sex		Marriage and civil partnership</a:t>
            </a:r>
          </a:p>
          <a:p>
            <a:pPr marL="0" indent="0">
              <a:spcBef>
                <a:spcPts val="0"/>
              </a:spcBef>
              <a:spcAft>
                <a:spcPts val="0"/>
              </a:spcAft>
              <a:buNone/>
            </a:pPr>
            <a:r>
              <a:rPr lang="en-US" sz="1400" dirty="0"/>
              <a:t>	Sexual orientation	Religion or belief	Pregnancy and maternity </a:t>
            </a:r>
          </a:p>
          <a:p>
            <a:endParaRPr lang="en-GB" dirty="0"/>
          </a:p>
        </p:txBody>
      </p:sp>
      <p:sp>
        <p:nvSpPr>
          <p:cNvPr id="3" name="Text Placeholder 2">
            <a:extLst>
              <a:ext uri="{FF2B5EF4-FFF2-40B4-BE49-F238E27FC236}">
                <a16:creationId xmlns:a16="http://schemas.microsoft.com/office/drawing/2014/main" id="{291F2C96-186D-2E1B-CA52-51B2A9F13B82}"/>
              </a:ext>
            </a:extLst>
          </p:cNvPr>
          <p:cNvSpPr>
            <a:spLocks noGrp="1"/>
          </p:cNvSpPr>
          <p:nvPr>
            <p:ph type="body" sz="quarter" idx="14"/>
          </p:nvPr>
        </p:nvSpPr>
        <p:spPr/>
        <p:txBody>
          <a:bodyPr/>
          <a:lstStyle/>
          <a:p>
            <a:r>
              <a:rPr lang="en-GB" b="1" dirty="0">
                <a:solidFill>
                  <a:srgbClr val="57CCE9"/>
                </a:solidFill>
              </a:rPr>
              <a:t>Diversity</a:t>
            </a:r>
          </a:p>
        </p:txBody>
      </p:sp>
      <p:sp>
        <p:nvSpPr>
          <p:cNvPr id="4" name="Slide Number Placeholder 3">
            <a:extLst>
              <a:ext uri="{FF2B5EF4-FFF2-40B4-BE49-F238E27FC236}">
                <a16:creationId xmlns:a16="http://schemas.microsoft.com/office/drawing/2014/main" id="{B9E383C6-F094-6C85-DA7A-1D91EE4355CB}"/>
              </a:ext>
            </a:extLst>
          </p:cNvPr>
          <p:cNvSpPr>
            <a:spLocks noGrp="1"/>
          </p:cNvSpPr>
          <p:nvPr>
            <p:ph type="sldNum" sz="quarter" idx="4"/>
          </p:nvPr>
        </p:nvSpPr>
        <p:spPr/>
        <p:txBody>
          <a:bodyPr/>
          <a:lstStyle/>
          <a:p>
            <a:fld id="{D216FDA8-9EC4-4896-B473-209E8856925B}" type="slidenum">
              <a:rPr lang="en-GB" smtClean="0"/>
              <a:pPr/>
              <a:t>29</a:t>
            </a:fld>
            <a:endParaRPr lang="en-GB" dirty="0"/>
          </a:p>
        </p:txBody>
      </p:sp>
      <p:sp>
        <p:nvSpPr>
          <p:cNvPr id="6" name="TextBox 5">
            <a:extLst>
              <a:ext uri="{FF2B5EF4-FFF2-40B4-BE49-F238E27FC236}">
                <a16:creationId xmlns:a16="http://schemas.microsoft.com/office/drawing/2014/main" id="{CEF284E5-3466-1B0A-D79B-634C7EF5751D}"/>
              </a:ext>
            </a:extLst>
          </p:cNvPr>
          <p:cNvSpPr txBox="1"/>
          <p:nvPr/>
        </p:nvSpPr>
        <p:spPr>
          <a:xfrm>
            <a:off x="1390850" y="3437460"/>
            <a:ext cx="6362299" cy="584775"/>
          </a:xfrm>
          <a:prstGeom prst="rect">
            <a:avLst/>
          </a:prstGeom>
          <a:noFill/>
        </p:spPr>
        <p:txBody>
          <a:bodyPr wrap="square">
            <a:spAutoFit/>
          </a:bodyPr>
          <a:lstStyle/>
          <a:p>
            <a:pPr marL="0" indent="0" algn="ctr">
              <a:spcBef>
                <a:spcPts val="0"/>
              </a:spcBef>
              <a:spcAft>
                <a:spcPts val="0"/>
              </a:spcAft>
              <a:buNone/>
            </a:pPr>
            <a:r>
              <a:rPr lang="en-US" sz="1600" b="1" dirty="0">
                <a:solidFill>
                  <a:srgbClr val="00B2DD"/>
                </a:solidFill>
              </a:rPr>
              <a:t>Please be responsible and respectful in the way that you interact</a:t>
            </a:r>
            <a:br>
              <a:rPr lang="en-US" sz="1600" b="1" dirty="0">
                <a:solidFill>
                  <a:srgbClr val="00B2DD"/>
                </a:solidFill>
              </a:rPr>
            </a:br>
            <a:r>
              <a:rPr lang="en-US" sz="1600" b="1" dirty="0">
                <a:solidFill>
                  <a:srgbClr val="00B2DD"/>
                </a:solidFill>
              </a:rPr>
              <a:t>with others at Warwick, including your use of Social Media</a:t>
            </a:r>
          </a:p>
        </p:txBody>
      </p:sp>
    </p:spTree>
    <p:extLst>
      <p:ext uri="{BB962C8B-B14F-4D97-AF65-F5344CB8AC3E}">
        <p14:creationId xmlns:p14="http://schemas.microsoft.com/office/powerpoint/2010/main" val="207363246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10F898D8-3894-11DA-7DCE-C00BA93EA201}"/>
              </a:ext>
            </a:extLst>
          </p:cNvPr>
          <p:cNvSpPr>
            <a:spLocks noGrp="1"/>
          </p:cNvSpPr>
          <p:nvPr>
            <p:ph type="body" sz="quarter" idx="13"/>
          </p:nvPr>
        </p:nvSpPr>
        <p:spPr>
          <a:xfrm>
            <a:off x="674703" y="2067005"/>
            <a:ext cx="3397835" cy="2445728"/>
          </a:xfrm>
        </p:spPr>
        <p:txBody>
          <a:bodyPr/>
          <a:lstStyle/>
          <a:p>
            <a:r>
              <a:rPr lang="en-GB" sz="2000" dirty="0"/>
              <a:t>The University  is a “young” University</a:t>
            </a:r>
          </a:p>
          <a:p>
            <a:pPr lvl="1"/>
            <a:r>
              <a:rPr lang="en-GB" dirty="0"/>
              <a:t>1965 (Only 58 years old)</a:t>
            </a:r>
          </a:p>
          <a:p>
            <a:r>
              <a:rPr lang="en-GB" sz="2000" dirty="0"/>
              <a:t>Top 10 ranking in the UK</a:t>
            </a:r>
          </a:p>
          <a:p>
            <a:r>
              <a:rPr lang="en-GB" sz="2000" dirty="0"/>
              <a:t>Top 100 ranking in the World</a:t>
            </a:r>
          </a:p>
          <a:p>
            <a:r>
              <a:rPr lang="en-GB" sz="2000" dirty="0"/>
              <a:t>Top target for employers</a:t>
            </a:r>
          </a:p>
        </p:txBody>
      </p:sp>
      <p:sp>
        <p:nvSpPr>
          <p:cNvPr id="3" name="Text Placeholder 2">
            <a:extLst>
              <a:ext uri="{FF2B5EF4-FFF2-40B4-BE49-F238E27FC236}">
                <a16:creationId xmlns:a16="http://schemas.microsoft.com/office/drawing/2014/main" id="{B3D0EAE1-D3DF-5E28-2CB6-1C9176D3E958}"/>
              </a:ext>
            </a:extLst>
          </p:cNvPr>
          <p:cNvSpPr>
            <a:spLocks noGrp="1"/>
          </p:cNvSpPr>
          <p:nvPr>
            <p:ph type="body" sz="quarter" idx="14"/>
          </p:nvPr>
        </p:nvSpPr>
        <p:spPr/>
        <p:txBody>
          <a:bodyPr/>
          <a:lstStyle/>
          <a:p>
            <a:r>
              <a:rPr lang="en-US" dirty="0">
                <a:solidFill>
                  <a:srgbClr val="00B2DD"/>
                </a:solidFill>
              </a:rPr>
              <a:t>Welcome to Warwick</a:t>
            </a:r>
            <a:endParaRPr lang="en-GB" dirty="0"/>
          </a:p>
        </p:txBody>
      </p:sp>
      <p:sp>
        <p:nvSpPr>
          <p:cNvPr id="4" name="Slide Number Placeholder 3">
            <a:extLst>
              <a:ext uri="{FF2B5EF4-FFF2-40B4-BE49-F238E27FC236}">
                <a16:creationId xmlns:a16="http://schemas.microsoft.com/office/drawing/2014/main" id="{66B51709-668D-2950-B513-E1A319122BF9}"/>
              </a:ext>
            </a:extLst>
          </p:cNvPr>
          <p:cNvSpPr>
            <a:spLocks noGrp="1"/>
          </p:cNvSpPr>
          <p:nvPr>
            <p:ph type="sldNum" sz="quarter" idx="4"/>
          </p:nvPr>
        </p:nvSpPr>
        <p:spPr/>
        <p:txBody>
          <a:bodyPr/>
          <a:lstStyle/>
          <a:p>
            <a:fld id="{D216FDA8-9EC4-4896-B473-209E8856925B}" type="slidenum">
              <a:rPr lang="en-GB" smtClean="0"/>
              <a:pPr/>
              <a:t>3</a:t>
            </a:fld>
            <a:endParaRPr lang="en-GB" dirty="0"/>
          </a:p>
        </p:txBody>
      </p:sp>
      <p:pic>
        <p:nvPicPr>
          <p:cNvPr id="1028" name="Picture 4">
            <a:extLst>
              <a:ext uri="{FF2B5EF4-FFF2-40B4-BE49-F238E27FC236}">
                <a16:creationId xmlns:a16="http://schemas.microsoft.com/office/drawing/2014/main" id="{448C29F2-6D82-0AB2-86C9-7387F428A21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072538" y="1397452"/>
            <a:ext cx="4767262" cy="317490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9720314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1BDAA9DC-35A8-EA61-032F-89ABB97C2243}"/>
              </a:ext>
            </a:extLst>
          </p:cNvPr>
          <p:cNvSpPr>
            <a:spLocks noGrp="1"/>
          </p:cNvSpPr>
          <p:nvPr>
            <p:ph type="body" sz="quarter" idx="13"/>
          </p:nvPr>
        </p:nvSpPr>
        <p:spPr/>
        <p:txBody>
          <a:bodyPr/>
          <a:lstStyle/>
          <a:p>
            <a:pPr marL="360000" indent="-360000">
              <a:spcBef>
                <a:spcPts val="1200"/>
              </a:spcBef>
            </a:pPr>
            <a:r>
              <a:rPr lang="en-GB" sz="2000" dirty="0"/>
              <a:t>School of Engineering holds Silver Chartermark</a:t>
            </a:r>
          </a:p>
          <a:p>
            <a:pPr marL="360000" indent="-360000">
              <a:spcBef>
                <a:spcPts val="1200"/>
              </a:spcBef>
            </a:pPr>
            <a:r>
              <a:rPr lang="en-GB" sz="2000" dirty="0"/>
              <a:t>Removing barriers to gender equality in Science, Technology, Engineering, Maths, and Medicine</a:t>
            </a:r>
          </a:p>
          <a:p>
            <a:pPr marL="360000" indent="-360000">
              <a:spcBef>
                <a:spcPts val="1200"/>
              </a:spcBef>
            </a:pPr>
            <a:r>
              <a:rPr lang="en-GB" sz="2000" dirty="0"/>
              <a:t>Engineering Society affiliation with the Women’s Engineering Society</a:t>
            </a:r>
          </a:p>
          <a:p>
            <a:endParaRPr lang="en-GB" dirty="0"/>
          </a:p>
        </p:txBody>
      </p:sp>
      <p:sp>
        <p:nvSpPr>
          <p:cNvPr id="3" name="Text Placeholder 2">
            <a:extLst>
              <a:ext uri="{FF2B5EF4-FFF2-40B4-BE49-F238E27FC236}">
                <a16:creationId xmlns:a16="http://schemas.microsoft.com/office/drawing/2014/main" id="{CA22082F-150D-AE1B-7451-F30F4422BFBA}"/>
              </a:ext>
            </a:extLst>
          </p:cNvPr>
          <p:cNvSpPr>
            <a:spLocks noGrp="1"/>
          </p:cNvSpPr>
          <p:nvPr>
            <p:ph type="body" sz="quarter" idx="14"/>
          </p:nvPr>
        </p:nvSpPr>
        <p:spPr/>
        <p:txBody>
          <a:bodyPr/>
          <a:lstStyle/>
          <a:p>
            <a:r>
              <a:rPr lang="en-GB" b="1" dirty="0">
                <a:solidFill>
                  <a:srgbClr val="57CCE9"/>
                </a:solidFill>
              </a:rPr>
              <a:t>Athena Swan</a:t>
            </a:r>
          </a:p>
        </p:txBody>
      </p:sp>
      <p:sp>
        <p:nvSpPr>
          <p:cNvPr id="4" name="Slide Number Placeholder 3">
            <a:extLst>
              <a:ext uri="{FF2B5EF4-FFF2-40B4-BE49-F238E27FC236}">
                <a16:creationId xmlns:a16="http://schemas.microsoft.com/office/drawing/2014/main" id="{C483316B-9E23-D833-735F-38A57FA18673}"/>
              </a:ext>
            </a:extLst>
          </p:cNvPr>
          <p:cNvSpPr>
            <a:spLocks noGrp="1"/>
          </p:cNvSpPr>
          <p:nvPr>
            <p:ph type="sldNum" sz="quarter" idx="4"/>
          </p:nvPr>
        </p:nvSpPr>
        <p:spPr/>
        <p:txBody>
          <a:bodyPr/>
          <a:lstStyle/>
          <a:p>
            <a:fld id="{D216FDA8-9EC4-4896-B473-209E8856925B}" type="slidenum">
              <a:rPr lang="en-GB" smtClean="0"/>
              <a:pPr/>
              <a:t>30</a:t>
            </a:fld>
            <a:endParaRPr lang="en-GB" dirty="0"/>
          </a:p>
        </p:txBody>
      </p:sp>
      <p:sp>
        <p:nvSpPr>
          <p:cNvPr id="6" name="TextBox 5">
            <a:extLst>
              <a:ext uri="{FF2B5EF4-FFF2-40B4-BE49-F238E27FC236}">
                <a16:creationId xmlns:a16="http://schemas.microsoft.com/office/drawing/2014/main" id="{ABCA00C7-C2D9-19F5-1E7B-9B1F4D687AA8}"/>
              </a:ext>
            </a:extLst>
          </p:cNvPr>
          <p:cNvSpPr txBox="1"/>
          <p:nvPr/>
        </p:nvSpPr>
        <p:spPr>
          <a:xfrm>
            <a:off x="1174281" y="4493394"/>
            <a:ext cx="6795437" cy="338554"/>
          </a:xfrm>
          <a:prstGeom prst="rect">
            <a:avLst/>
          </a:prstGeom>
          <a:noFill/>
        </p:spPr>
        <p:txBody>
          <a:bodyPr wrap="square">
            <a:spAutoFit/>
          </a:bodyPr>
          <a:lstStyle/>
          <a:p>
            <a:r>
              <a:rPr lang="en-GB" sz="1600" dirty="0">
                <a:hlinkClick r:id="rId2"/>
              </a:rPr>
              <a:t>https://warwick.ac.uk/fac/sci/eng/about/equality_and_diversity/athena_swan/</a:t>
            </a:r>
            <a:endParaRPr lang="en-GB" sz="1600" dirty="0"/>
          </a:p>
        </p:txBody>
      </p:sp>
      <p:pic>
        <p:nvPicPr>
          <p:cNvPr id="3074" name="Picture 2" descr="silver logo">
            <a:extLst>
              <a:ext uri="{FF2B5EF4-FFF2-40B4-BE49-F238E27FC236}">
                <a16:creationId xmlns:a16="http://schemas.microsoft.com/office/drawing/2014/main" id="{3C3709CC-C220-18AA-12E1-6B94CCD551D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01924" y="2925477"/>
            <a:ext cx="2080877" cy="1481889"/>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6">
            <a:extLst>
              <a:ext uri="{FF2B5EF4-FFF2-40B4-BE49-F238E27FC236}">
                <a16:creationId xmlns:a16="http://schemas.microsoft.com/office/drawing/2014/main" id="{69DE6B8E-5D5C-4D03-30E1-29A8DFE64743}"/>
              </a:ext>
            </a:extLst>
          </p:cNvPr>
          <p:cNvPicPr>
            <a:picLocks noChangeAspect="1"/>
          </p:cNvPicPr>
          <p:nvPr/>
        </p:nvPicPr>
        <p:blipFill>
          <a:blip r:embed="rId4"/>
          <a:stretch>
            <a:fillRect/>
          </a:stretch>
        </p:blipFill>
        <p:spPr>
          <a:xfrm>
            <a:off x="4931016" y="2925477"/>
            <a:ext cx="2653818" cy="1396381"/>
          </a:xfrm>
          <a:prstGeom prst="rect">
            <a:avLst/>
          </a:prstGeom>
        </p:spPr>
      </p:pic>
    </p:spTree>
    <p:extLst>
      <p:ext uri="{BB962C8B-B14F-4D97-AF65-F5344CB8AC3E}">
        <p14:creationId xmlns:p14="http://schemas.microsoft.com/office/powerpoint/2010/main" val="159927859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B34DC406-6EFF-68B2-ABBF-91F1A060C139}"/>
              </a:ext>
            </a:extLst>
          </p:cNvPr>
          <p:cNvSpPr>
            <a:spLocks noGrp="1"/>
          </p:cNvSpPr>
          <p:nvPr>
            <p:ph type="body" sz="quarter" idx="14"/>
          </p:nvPr>
        </p:nvSpPr>
        <p:spPr/>
        <p:txBody>
          <a:bodyPr/>
          <a:lstStyle/>
          <a:p>
            <a:r>
              <a:rPr lang="en-GB" b="1" dirty="0">
                <a:solidFill>
                  <a:srgbClr val="57CCE9"/>
                </a:solidFill>
              </a:rPr>
              <a:t>Warwick Values</a:t>
            </a:r>
          </a:p>
        </p:txBody>
      </p:sp>
      <p:sp>
        <p:nvSpPr>
          <p:cNvPr id="4" name="Slide Number Placeholder 3">
            <a:extLst>
              <a:ext uri="{FF2B5EF4-FFF2-40B4-BE49-F238E27FC236}">
                <a16:creationId xmlns:a16="http://schemas.microsoft.com/office/drawing/2014/main" id="{975DDA19-85DC-D5DA-2F97-93A98AE934E5}"/>
              </a:ext>
            </a:extLst>
          </p:cNvPr>
          <p:cNvSpPr>
            <a:spLocks noGrp="1"/>
          </p:cNvSpPr>
          <p:nvPr>
            <p:ph type="sldNum" sz="quarter" idx="4"/>
          </p:nvPr>
        </p:nvSpPr>
        <p:spPr/>
        <p:txBody>
          <a:bodyPr/>
          <a:lstStyle/>
          <a:p>
            <a:fld id="{D216FDA8-9EC4-4896-B473-209E8856925B}" type="slidenum">
              <a:rPr lang="en-GB" smtClean="0"/>
              <a:pPr/>
              <a:t>31</a:t>
            </a:fld>
            <a:endParaRPr lang="en-GB" dirty="0"/>
          </a:p>
        </p:txBody>
      </p:sp>
      <p:sp>
        <p:nvSpPr>
          <p:cNvPr id="9" name="Rectangle 8">
            <a:extLst>
              <a:ext uri="{FF2B5EF4-FFF2-40B4-BE49-F238E27FC236}">
                <a16:creationId xmlns:a16="http://schemas.microsoft.com/office/drawing/2014/main" id="{A7F46C7E-EE53-B9CB-4ADE-6C5A13D4D143}"/>
              </a:ext>
            </a:extLst>
          </p:cNvPr>
          <p:cNvSpPr/>
          <p:nvPr/>
        </p:nvSpPr>
        <p:spPr>
          <a:xfrm>
            <a:off x="0" y="1577340"/>
            <a:ext cx="9144000" cy="356616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A</a:t>
            </a:r>
          </a:p>
        </p:txBody>
      </p:sp>
      <p:sp>
        <p:nvSpPr>
          <p:cNvPr id="10" name="Rectangle 9">
            <a:extLst>
              <a:ext uri="{FF2B5EF4-FFF2-40B4-BE49-F238E27FC236}">
                <a16:creationId xmlns:a16="http://schemas.microsoft.com/office/drawing/2014/main" id="{E41813D1-86F6-C1A1-1E5B-B46B0E134ACC}"/>
              </a:ext>
            </a:extLst>
          </p:cNvPr>
          <p:cNvSpPr/>
          <p:nvPr/>
        </p:nvSpPr>
        <p:spPr>
          <a:xfrm>
            <a:off x="381000" y="4579276"/>
            <a:ext cx="5676900" cy="489878"/>
          </a:xfrm>
          <a:prstGeom prst="rect">
            <a:avLst/>
          </a:prstGeom>
          <a:noFill/>
        </p:spPr>
        <p:txBody>
          <a:bodyPr wrap="square">
            <a:spAutoFit/>
          </a:bodyPr>
          <a:lstStyle/>
          <a:p>
            <a:pPr algn="ctr">
              <a:lnSpc>
                <a:spcPts val="1480"/>
              </a:lnSpc>
            </a:pPr>
            <a:r>
              <a:rPr lang="en-US" sz="1600" b="1" dirty="0">
                <a:solidFill>
                  <a:srgbClr val="F47920"/>
                </a:solidFill>
                <a:latin typeface="+mj-lt"/>
              </a:rPr>
              <a:t>“This Programme is underpinned by our five principles and how we behave as a University community.”</a:t>
            </a:r>
          </a:p>
        </p:txBody>
      </p:sp>
      <p:sp>
        <p:nvSpPr>
          <p:cNvPr id="11" name="Rectangle 10">
            <a:extLst>
              <a:ext uri="{FF2B5EF4-FFF2-40B4-BE49-F238E27FC236}">
                <a16:creationId xmlns:a16="http://schemas.microsoft.com/office/drawing/2014/main" id="{DBB31C71-903B-B321-7F9F-E2061586BA9A}"/>
              </a:ext>
            </a:extLst>
          </p:cNvPr>
          <p:cNvSpPr/>
          <p:nvPr/>
        </p:nvSpPr>
        <p:spPr>
          <a:xfrm>
            <a:off x="87630" y="1653105"/>
            <a:ext cx="6287770" cy="2154436"/>
          </a:xfrm>
          <a:prstGeom prst="rect">
            <a:avLst/>
          </a:prstGeom>
        </p:spPr>
        <p:txBody>
          <a:bodyPr wrap="square">
            <a:spAutoFit/>
          </a:bodyPr>
          <a:lstStyle/>
          <a:p>
            <a:r>
              <a:rPr lang="en-GB" sz="1200" dirty="0">
                <a:solidFill>
                  <a:srgbClr val="000000"/>
                </a:solidFill>
                <a:latin typeface="+mj-lt"/>
              </a:rPr>
              <a:t>This programme is aimed at all University of Warwick students and </a:t>
            </a:r>
            <a:r>
              <a:rPr lang="en-GB" sz="1200" b="1" dirty="0">
                <a:solidFill>
                  <a:srgbClr val="000000"/>
                </a:solidFill>
                <a:latin typeface="+mj-lt"/>
              </a:rPr>
              <a:t>should be completed as part of your enrolment </a:t>
            </a:r>
            <a:r>
              <a:rPr lang="en-GB" sz="1200" dirty="0">
                <a:solidFill>
                  <a:srgbClr val="000000"/>
                </a:solidFill>
                <a:latin typeface="+mj-lt"/>
              </a:rPr>
              <a:t>.</a:t>
            </a:r>
          </a:p>
          <a:p>
            <a:r>
              <a:rPr lang="en-GB" sz="1200" dirty="0">
                <a:solidFill>
                  <a:srgbClr val="000000"/>
                </a:solidFill>
                <a:latin typeface="+mj-lt"/>
              </a:rPr>
              <a:t>It communicates your rights and responsibilities as members of the Warwick community, as well as the support options available throughout your time at Warwick:</a:t>
            </a:r>
          </a:p>
          <a:p>
            <a:endParaRPr lang="en-GB" sz="1200" dirty="0">
              <a:solidFill>
                <a:srgbClr val="000000"/>
              </a:solidFill>
              <a:latin typeface="+mj-lt"/>
            </a:endParaRPr>
          </a:p>
          <a:p>
            <a:pPr>
              <a:buFont typeface="Symbol" panose="05050102010706020507" pitchFamily="18" charset="2"/>
              <a:buChar char="·"/>
            </a:pPr>
            <a:r>
              <a:rPr lang="en-GB" sz="1200" dirty="0">
                <a:solidFill>
                  <a:srgbClr val="000000"/>
                </a:solidFill>
                <a:latin typeface="+mj-lt"/>
              </a:rPr>
              <a:t>Where everyone feels welcomed and safe to be themselves.</a:t>
            </a:r>
          </a:p>
          <a:p>
            <a:pPr>
              <a:buFont typeface="Symbol" panose="05050102010706020507" pitchFamily="18" charset="2"/>
              <a:buChar char="·"/>
            </a:pPr>
            <a:r>
              <a:rPr lang="en-GB" sz="1200" dirty="0">
                <a:solidFill>
                  <a:srgbClr val="000000"/>
                </a:solidFill>
                <a:latin typeface="+mj-lt"/>
              </a:rPr>
              <a:t>Where everyone is treated with dignity and respect.</a:t>
            </a:r>
          </a:p>
          <a:p>
            <a:pPr>
              <a:buFont typeface="Symbol" panose="05050102010706020507" pitchFamily="18" charset="2"/>
              <a:buChar char="·"/>
            </a:pPr>
            <a:r>
              <a:rPr lang="en-GB" sz="1200" dirty="0">
                <a:solidFill>
                  <a:srgbClr val="000000"/>
                </a:solidFill>
                <a:latin typeface="+mj-lt"/>
              </a:rPr>
              <a:t>Where there is equal opportunity for all to reach their potential. </a:t>
            </a:r>
          </a:p>
          <a:p>
            <a:pPr>
              <a:buFont typeface="Symbol" panose="05050102010706020507" pitchFamily="18" charset="2"/>
              <a:buChar char="·"/>
            </a:pPr>
            <a:endParaRPr lang="en-GB" sz="1200" dirty="0">
              <a:solidFill>
                <a:srgbClr val="000000"/>
              </a:solidFill>
              <a:latin typeface="+mj-lt"/>
            </a:endParaRPr>
          </a:p>
          <a:p>
            <a:r>
              <a:rPr lang="en-GB" sz="1200" dirty="0">
                <a:solidFill>
                  <a:srgbClr val="000000"/>
                </a:solidFill>
                <a:latin typeface="+mj-lt"/>
              </a:rPr>
              <a:t>You can access the course by clicking on the following Moodle link:</a:t>
            </a:r>
          </a:p>
          <a:p>
            <a:pPr algn="ctr"/>
            <a:r>
              <a:rPr lang="en-GB" sz="1400" dirty="0">
                <a:hlinkClick r:id="rId2"/>
              </a:rPr>
              <a:t>https://moodle.warwick.ac.uk/course/view.php?id=38595</a:t>
            </a:r>
            <a:endParaRPr lang="en-GB" sz="1200" dirty="0">
              <a:solidFill>
                <a:prstClr val="black"/>
              </a:solidFill>
              <a:latin typeface="+mj-lt"/>
            </a:endParaRPr>
          </a:p>
        </p:txBody>
      </p:sp>
      <p:sp>
        <p:nvSpPr>
          <p:cNvPr id="12" name="Rectangle 11">
            <a:extLst>
              <a:ext uri="{FF2B5EF4-FFF2-40B4-BE49-F238E27FC236}">
                <a16:creationId xmlns:a16="http://schemas.microsoft.com/office/drawing/2014/main" id="{F3224EA9-A4BE-0172-B7BE-96A95A4975F9}"/>
              </a:ext>
            </a:extLst>
          </p:cNvPr>
          <p:cNvSpPr/>
          <p:nvPr/>
        </p:nvSpPr>
        <p:spPr>
          <a:xfrm>
            <a:off x="101600" y="3885872"/>
            <a:ext cx="6270592" cy="646331"/>
          </a:xfrm>
          <a:prstGeom prst="rect">
            <a:avLst/>
          </a:prstGeom>
        </p:spPr>
        <p:txBody>
          <a:bodyPr wrap="square">
            <a:spAutoFit/>
          </a:bodyPr>
          <a:lstStyle/>
          <a:p>
            <a:r>
              <a:rPr lang="en-GB" sz="1200" b="1" dirty="0">
                <a:solidFill>
                  <a:srgbClr val="343A40"/>
                </a:solidFill>
                <a:latin typeface="+mj-lt"/>
              </a:rPr>
              <a:t>By completing this course you confirm that they have read and understood the </a:t>
            </a:r>
            <a:r>
              <a:rPr lang="en-GB" sz="1200" b="1" dirty="0">
                <a:solidFill>
                  <a:srgbClr val="005C82"/>
                </a:solidFill>
                <a:latin typeface="+mj-lt"/>
                <a:hlinkClick r:id="rId3"/>
              </a:rPr>
              <a:t>Principles</a:t>
            </a:r>
            <a:r>
              <a:rPr lang="en-GB" sz="1200" b="1" dirty="0">
                <a:solidFill>
                  <a:srgbClr val="343A40"/>
                </a:solidFill>
                <a:latin typeface="+mj-lt"/>
              </a:rPr>
              <a:t> of the University and that you agree to be bound by them. If you do not complete the online Warwick Values Moodle your Department will be notified and access to IT account potentially suspended. </a:t>
            </a:r>
            <a:endParaRPr lang="en-GB" sz="1200" dirty="0">
              <a:latin typeface="+mj-lt"/>
            </a:endParaRPr>
          </a:p>
        </p:txBody>
      </p:sp>
      <p:pic>
        <p:nvPicPr>
          <p:cNvPr id="13" name="Picture 12">
            <a:extLst>
              <a:ext uri="{FF2B5EF4-FFF2-40B4-BE49-F238E27FC236}">
                <a16:creationId xmlns:a16="http://schemas.microsoft.com/office/drawing/2014/main" id="{CA2B1D1E-2CE3-71D1-4E1E-28F0D221D36B}"/>
              </a:ext>
            </a:extLst>
          </p:cNvPr>
          <p:cNvPicPr>
            <a:picLocks noChangeAspect="1"/>
          </p:cNvPicPr>
          <p:nvPr/>
        </p:nvPicPr>
        <p:blipFill>
          <a:blip r:embed="rId4"/>
          <a:stretch>
            <a:fillRect/>
          </a:stretch>
        </p:blipFill>
        <p:spPr>
          <a:xfrm>
            <a:off x="6470707" y="1577341"/>
            <a:ext cx="2673293" cy="1901138"/>
          </a:xfrm>
          <a:prstGeom prst="rect">
            <a:avLst/>
          </a:prstGeom>
          <a:ln>
            <a:solidFill>
              <a:schemeClr val="tx1"/>
            </a:solidFill>
          </a:ln>
        </p:spPr>
      </p:pic>
      <p:pic>
        <p:nvPicPr>
          <p:cNvPr id="14" name="Picture 13">
            <a:extLst>
              <a:ext uri="{FF2B5EF4-FFF2-40B4-BE49-F238E27FC236}">
                <a16:creationId xmlns:a16="http://schemas.microsoft.com/office/drawing/2014/main" id="{35792F8C-7893-29BF-7DCA-61677E724337}"/>
              </a:ext>
            </a:extLst>
          </p:cNvPr>
          <p:cNvPicPr>
            <a:picLocks noChangeAspect="1"/>
          </p:cNvPicPr>
          <p:nvPr/>
        </p:nvPicPr>
        <p:blipFill>
          <a:blip r:embed="rId5"/>
          <a:stretch>
            <a:fillRect/>
          </a:stretch>
        </p:blipFill>
        <p:spPr>
          <a:xfrm>
            <a:off x="6475177" y="3478479"/>
            <a:ext cx="2668823" cy="1665021"/>
          </a:xfrm>
          <a:prstGeom prst="rect">
            <a:avLst/>
          </a:prstGeom>
          <a:ln>
            <a:solidFill>
              <a:schemeClr val="tx1"/>
            </a:solidFill>
          </a:ln>
        </p:spPr>
      </p:pic>
      <p:grpSp>
        <p:nvGrpSpPr>
          <p:cNvPr id="15" name="Group 14">
            <a:extLst>
              <a:ext uri="{FF2B5EF4-FFF2-40B4-BE49-F238E27FC236}">
                <a16:creationId xmlns:a16="http://schemas.microsoft.com/office/drawing/2014/main" id="{84759A70-EA02-FE43-EE5F-C235262DC8AA}"/>
              </a:ext>
            </a:extLst>
          </p:cNvPr>
          <p:cNvGrpSpPr/>
          <p:nvPr/>
        </p:nvGrpSpPr>
        <p:grpSpPr>
          <a:xfrm>
            <a:off x="5776879" y="2783439"/>
            <a:ext cx="1190625" cy="1190625"/>
            <a:chOff x="5776879" y="2783439"/>
            <a:chExt cx="1190625" cy="1190625"/>
          </a:xfrm>
        </p:grpSpPr>
        <p:sp>
          <p:nvSpPr>
            <p:cNvPr id="16" name="Oval 15">
              <a:extLst>
                <a:ext uri="{FF2B5EF4-FFF2-40B4-BE49-F238E27FC236}">
                  <a16:creationId xmlns:a16="http://schemas.microsoft.com/office/drawing/2014/main" id="{E3E7B4D2-74B1-F1B7-27B9-2F1352D40F17}"/>
                </a:ext>
              </a:extLst>
            </p:cNvPr>
            <p:cNvSpPr/>
            <p:nvPr/>
          </p:nvSpPr>
          <p:spPr>
            <a:xfrm>
              <a:off x="5878277" y="2930314"/>
              <a:ext cx="914400" cy="914400"/>
            </a:xfrm>
            <a:prstGeom prst="ellips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7" name="Picture 4" descr="Moodle (@moodle) | Twitter">
              <a:extLst>
                <a:ext uri="{FF2B5EF4-FFF2-40B4-BE49-F238E27FC236}">
                  <a16:creationId xmlns:a16="http://schemas.microsoft.com/office/drawing/2014/main" id="{83DCFEBF-D12F-1E48-C4C6-FB1AE9573A70}"/>
                </a:ext>
              </a:extLst>
            </p:cNvPr>
            <p:cNvPicPr>
              <a:picLocks noChangeAspect="1" noChangeArrowheads="1"/>
            </p:cNvPicPr>
            <p:nvPr/>
          </p:nvPicPr>
          <p:blipFill>
            <a:blip r:embed="rId6">
              <a:extLst>
                <a:ext uri="{BEBA8EAE-BF5A-486C-A8C5-ECC9F3942E4B}">
                  <a14:imgProps xmlns:a14="http://schemas.microsoft.com/office/drawing/2010/main">
                    <a14:imgLayer r:embed="rId7">
                      <a14:imgEffect>
                        <a14:backgroundRemoval t="0" b="100000" l="0" r="100000"/>
                      </a14:imgEffect>
                    </a14:imgLayer>
                  </a14:imgProps>
                </a:ext>
                <a:ext uri="{28A0092B-C50C-407E-A947-70E740481C1C}">
                  <a14:useLocalDpi xmlns:a14="http://schemas.microsoft.com/office/drawing/2010/main" val="0"/>
                </a:ext>
              </a:extLst>
            </a:blip>
            <a:srcRect/>
            <a:stretch>
              <a:fillRect/>
            </a:stretch>
          </p:blipFill>
          <p:spPr bwMode="auto">
            <a:xfrm>
              <a:off x="5776879" y="2783439"/>
              <a:ext cx="1190625" cy="1190625"/>
            </a:xfrm>
            <a:prstGeom prst="rect">
              <a:avLst/>
            </a:prstGeom>
            <a:noFill/>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80792648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A6AB202A-ADFE-5646-1FD6-B5D1E377909A}"/>
              </a:ext>
            </a:extLst>
          </p:cNvPr>
          <p:cNvSpPr>
            <a:spLocks noGrp="1"/>
          </p:cNvSpPr>
          <p:nvPr>
            <p:ph type="body" sz="quarter" idx="13"/>
          </p:nvPr>
        </p:nvSpPr>
        <p:spPr/>
        <p:txBody>
          <a:bodyPr/>
          <a:lstStyle/>
          <a:p>
            <a:endParaRPr lang="en-GB"/>
          </a:p>
        </p:txBody>
      </p:sp>
      <p:sp>
        <p:nvSpPr>
          <p:cNvPr id="3" name="Text Placeholder 2">
            <a:extLst>
              <a:ext uri="{FF2B5EF4-FFF2-40B4-BE49-F238E27FC236}">
                <a16:creationId xmlns:a16="http://schemas.microsoft.com/office/drawing/2014/main" id="{24721143-092E-6577-2B3F-E27F5242A7AC}"/>
              </a:ext>
            </a:extLst>
          </p:cNvPr>
          <p:cNvSpPr>
            <a:spLocks noGrp="1"/>
          </p:cNvSpPr>
          <p:nvPr>
            <p:ph type="body" sz="quarter" idx="14"/>
          </p:nvPr>
        </p:nvSpPr>
        <p:spPr/>
        <p:txBody>
          <a:bodyPr/>
          <a:lstStyle/>
          <a:p>
            <a:endParaRPr lang="en-GB"/>
          </a:p>
        </p:txBody>
      </p:sp>
      <p:sp>
        <p:nvSpPr>
          <p:cNvPr id="4" name="Slide Number Placeholder 3">
            <a:extLst>
              <a:ext uri="{FF2B5EF4-FFF2-40B4-BE49-F238E27FC236}">
                <a16:creationId xmlns:a16="http://schemas.microsoft.com/office/drawing/2014/main" id="{C17EB089-ED24-946F-5920-1E4353C4C6A5}"/>
              </a:ext>
            </a:extLst>
          </p:cNvPr>
          <p:cNvSpPr>
            <a:spLocks noGrp="1"/>
          </p:cNvSpPr>
          <p:nvPr>
            <p:ph type="sldNum" sz="quarter" idx="4"/>
          </p:nvPr>
        </p:nvSpPr>
        <p:spPr/>
        <p:txBody>
          <a:bodyPr/>
          <a:lstStyle/>
          <a:p>
            <a:fld id="{D216FDA8-9EC4-4896-B473-209E8856925B}" type="slidenum">
              <a:rPr lang="en-GB" smtClean="0"/>
              <a:pPr/>
              <a:t>32</a:t>
            </a:fld>
            <a:endParaRPr lang="en-GB" dirty="0"/>
          </a:p>
        </p:txBody>
      </p:sp>
      <p:pic>
        <p:nvPicPr>
          <p:cNvPr id="5" name="Online Media 1" title="Report and Support">
            <a:hlinkClick r:id="" action="ppaction://media"/>
            <a:extLst>
              <a:ext uri="{FF2B5EF4-FFF2-40B4-BE49-F238E27FC236}">
                <a16:creationId xmlns:a16="http://schemas.microsoft.com/office/drawing/2014/main" id="{69A225BE-692A-100D-6424-96EC966E936B}"/>
              </a:ext>
            </a:extLst>
          </p:cNvPr>
          <p:cNvPicPr>
            <a:picLocks noRot="1" noChangeAspect="1"/>
          </p:cNvPicPr>
          <p:nvPr>
            <a:videoFile r:link="rId1"/>
          </p:nvPr>
        </p:nvPicPr>
        <p:blipFill>
          <a:blip r:embed="rId3"/>
          <a:stretch>
            <a:fillRect/>
          </a:stretch>
        </p:blipFill>
        <p:spPr>
          <a:xfrm>
            <a:off x="0" y="0"/>
            <a:ext cx="9144000" cy="5151549"/>
          </a:xfrm>
          <a:prstGeom prst="rect">
            <a:avLst/>
          </a:prstGeom>
        </p:spPr>
      </p:pic>
    </p:spTree>
    <p:extLst>
      <p:ext uri="{BB962C8B-B14F-4D97-AF65-F5344CB8AC3E}">
        <p14:creationId xmlns:p14="http://schemas.microsoft.com/office/powerpoint/2010/main" val="2119278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seq concurrent="1" nextAc="seek">
              <p:cTn id="7" restart="whenNotActive" fill="hold" evtFilter="cancelBubble" nodeType="interactiveSeq">
                <p:stCondLst>
                  <p:cond evt="onClick" delay="0">
                    <p:tgtEl>
                      <p:spTgt spid="5"/>
                    </p:tgtEl>
                  </p:cond>
                </p:stCondLst>
                <p:endSync evt="end" delay="0">
                  <p:rtn val="all"/>
                </p:endSync>
                <p:childTnLst>
                  <p:par>
                    <p:cTn id="8" fill="hold">
                      <p:stCondLst>
                        <p:cond delay="0"/>
                      </p:stCondLst>
                      <p:childTnLst>
                        <p:par>
                          <p:cTn id="9" fill="hold">
                            <p:stCondLst>
                              <p:cond delay="0"/>
                            </p:stCondLst>
                            <p:childTnLst>
                              <p:par>
                                <p:cTn id="10" presetID="2" presetClass="mediacall" presetSubtype="0" fill="hold" nodeType="clickEffect">
                                  <p:stCondLst>
                                    <p:cond delay="0"/>
                                  </p:stCondLst>
                                  <p:childTnLst>
                                    <p:cmd type="call" cmd="togglePause">
                                      <p:cBhvr>
                                        <p:cTn id="11" dur="1" fill="hold"/>
                                        <p:tgtEl>
                                          <p:spTgt spid="5"/>
                                        </p:tgtEl>
                                      </p:cBhvr>
                                    </p:cmd>
                                  </p:childTnLst>
                                </p:cTn>
                              </p:par>
                            </p:childTnLst>
                          </p:cTn>
                        </p:par>
                      </p:childTnLst>
                    </p:cTn>
                  </p:par>
                </p:childTnLst>
              </p:cTn>
              <p:nextCondLst>
                <p:cond evt="onClick" delay="0">
                  <p:tgtEl>
                    <p:spTgt spid="5"/>
                  </p:tgtEl>
                </p:cond>
              </p:nextCondLst>
            </p:seq>
            <p:video>
              <p:cMediaNode vol="80000">
                <p:cTn id="12" fill="hold" display="0">
                  <p:stCondLst>
                    <p:cond delay="indefinite"/>
                  </p:stCondLst>
                </p:cTn>
                <p:tgtEl>
                  <p:spTgt spid="5"/>
                </p:tgtEl>
              </p:cMediaNode>
            </p:video>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19A0D407-DF33-AA39-9A2F-B3416C6CA902}"/>
              </a:ext>
            </a:extLst>
          </p:cNvPr>
          <p:cNvSpPr>
            <a:spLocks noGrp="1"/>
          </p:cNvSpPr>
          <p:nvPr>
            <p:ph type="body" sz="quarter" idx="13"/>
          </p:nvPr>
        </p:nvSpPr>
        <p:spPr/>
        <p:txBody>
          <a:bodyPr/>
          <a:lstStyle/>
          <a:p>
            <a:r>
              <a:rPr lang="en-GB" dirty="0"/>
              <a:t>Wednesday 28</a:t>
            </a:r>
            <a:r>
              <a:rPr lang="en-GB" baseline="30000" dirty="0"/>
              <a:t>th</a:t>
            </a:r>
            <a:r>
              <a:rPr lang="en-GB" dirty="0"/>
              <a:t> September – Social Event 2 PM – 4PM</a:t>
            </a:r>
          </a:p>
          <a:p>
            <a:endParaRPr lang="en-GB" dirty="0"/>
          </a:p>
          <a:p>
            <a:r>
              <a:rPr lang="en-GB" dirty="0"/>
              <a:t>Thursday 29</a:t>
            </a:r>
            <a:r>
              <a:rPr lang="en-GB" baseline="30000" dirty="0"/>
              <a:t>th</a:t>
            </a:r>
            <a:r>
              <a:rPr lang="en-GB" dirty="0"/>
              <a:t> September</a:t>
            </a:r>
          </a:p>
          <a:p>
            <a:pPr lvl="1"/>
            <a:r>
              <a:rPr lang="en-GB" dirty="0"/>
              <a:t>School of Engineering Tours for PGT Students 11:30  AM to 12:20 PM</a:t>
            </a:r>
          </a:p>
          <a:p>
            <a:pPr lvl="1"/>
            <a:r>
              <a:rPr lang="en-GB" dirty="0"/>
              <a:t>IT Training – 12:20 PM 1:30 PM</a:t>
            </a:r>
          </a:p>
          <a:p>
            <a:pPr lvl="1"/>
            <a:r>
              <a:rPr lang="en-GB" dirty="0"/>
              <a:t>Social Event – Rootes Panorama – 2:15 PM to 3:45 PM</a:t>
            </a:r>
          </a:p>
        </p:txBody>
      </p:sp>
      <p:sp>
        <p:nvSpPr>
          <p:cNvPr id="3" name="Text Placeholder 2">
            <a:extLst>
              <a:ext uri="{FF2B5EF4-FFF2-40B4-BE49-F238E27FC236}">
                <a16:creationId xmlns:a16="http://schemas.microsoft.com/office/drawing/2014/main" id="{427974FF-86D7-ABD2-126F-BE7C4BBB68B6}"/>
              </a:ext>
            </a:extLst>
          </p:cNvPr>
          <p:cNvSpPr>
            <a:spLocks noGrp="1"/>
          </p:cNvSpPr>
          <p:nvPr>
            <p:ph type="body" sz="quarter" idx="14"/>
          </p:nvPr>
        </p:nvSpPr>
        <p:spPr/>
        <p:txBody>
          <a:bodyPr/>
          <a:lstStyle/>
          <a:p>
            <a:r>
              <a:rPr lang="en-GB" dirty="0">
                <a:solidFill>
                  <a:srgbClr val="00B2DD"/>
                </a:solidFill>
              </a:rPr>
              <a:t>Next Welcome Week Events</a:t>
            </a:r>
          </a:p>
        </p:txBody>
      </p:sp>
      <p:sp>
        <p:nvSpPr>
          <p:cNvPr id="4" name="Slide Number Placeholder 3">
            <a:extLst>
              <a:ext uri="{FF2B5EF4-FFF2-40B4-BE49-F238E27FC236}">
                <a16:creationId xmlns:a16="http://schemas.microsoft.com/office/drawing/2014/main" id="{62596857-18FF-2F49-C244-F49747874D2A}"/>
              </a:ext>
            </a:extLst>
          </p:cNvPr>
          <p:cNvSpPr>
            <a:spLocks noGrp="1"/>
          </p:cNvSpPr>
          <p:nvPr>
            <p:ph type="sldNum" sz="quarter" idx="4"/>
          </p:nvPr>
        </p:nvSpPr>
        <p:spPr/>
        <p:txBody>
          <a:bodyPr/>
          <a:lstStyle/>
          <a:p>
            <a:fld id="{D216FDA8-9EC4-4896-B473-209E8856925B}" type="slidenum">
              <a:rPr lang="en-GB" smtClean="0"/>
              <a:pPr/>
              <a:t>33</a:t>
            </a:fld>
            <a:endParaRPr lang="en-GB" dirty="0"/>
          </a:p>
        </p:txBody>
      </p:sp>
    </p:spTree>
    <p:extLst>
      <p:ext uri="{BB962C8B-B14F-4D97-AF65-F5344CB8AC3E}">
        <p14:creationId xmlns:p14="http://schemas.microsoft.com/office/powerpoint/2010/main" val="355703529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1565CD35-0ABD-BBE6-F1AE-2AA831CF1D72}"/>
              </a:ext>
            </a:extLst>
          </p:cNvPr>
          <p:cNvSpPr>
            <a:spLocks noGrp="1"/>
          </p:cNvSpPr>
          <p:nvPr>
            <p:ph type="body" sz="quarter" idx="13"/>
          </p:nvPr>
        </p:nvSpPr>
        <p:spPr/>
        <p:txBody>
          <a:bodyPr/>
          <a:lstStyle/>
          <a:p>
            <a:r>
              <a:rPr lang="en-GB" dirty="0"/>
              <a:t>PPE Collection</a:t>
            </a:r>
          </a:p>
          <a:p>
            <a:pPr lvl="1"/>
            <a:r>
              <a:rPr lang="en-GB" b="0" i="0" dirty="0">
                <a:solidFill>
                  <a:srgbClr val="444444"/>
                </a:solidFill>
                <a:effectLst/>
                <a:latin typeface="Calibri" panose="020F0502020204030204" pitchFamily="34" charset="0"/>
              </a:rPr>
              <a:t>Wednesday 27 and Thursday 28: 9.30am - 4.30pm</a:t>
            </a:r>
            <a:endParaRPr lang="en-GB" dirty="0"/>
          </a:p>
          <a:p>
            <a:pPr lvl="1"/>
            <a:r>
              <a:rPr lang="en-GB" sz="1800" b="0" i="0" u="none" strike="noStrike" dirty="0" err="1">
                <a:solidFill>
                  <a:srgbClr val="000000"/>
                </a:solidFill>
                <a:effectLst/>
                <a:latin typeface="Calibri" panose="020F0502020204030204" pitchFamily="34" charset="0"/>
              </a:rPr>
              <a:t>SoE</a:t>
            </a:r>
            <a:r>
              <a:rPr lang="en-GB" sz="1800" b="0" i="0" u="none" strike="noStrike" dirty="0">
                <a:solidFill>
                  <a:srgbClr val="000000"/>
                </a:solidFill>
                <a:effectLst/>
                <a:latin typeface="Calibri" panose="020F0502020204030204" pitchFamily="34" charset="0"/>
              </a:rPr>
              <a:t> Loading Bay/Civil Strong Floor</a:t>
            </a:r>
          </a:p>
          <a:p>
            <a:pPr lvl="1"/>
            <a:endParaRPr lang="en-GB" dirty="0"/>
          </a:p>
        </p:txBody>
      </p:sp>
      <p:sp>
        <p:nvSpPr>
          <p:cNvPr id="3" name="Text Placeholder 2">
            <a:extLst>
              <a:ext uri="{FF2B5EF4-FFF2-40B4-BE49-F238E27FC236}">
                <a16:creationId xmlns:a16="http://schemas.microsoft.com/office/drawing/2014/main" id="{A299E8A0-EB35-730C-645D-9692ACADC6C8}"/>
              </a:ext>
            </a:extLst>
          </p:cNvPr>
          <p:cNvSpPr>
            <a:spLocks noGrp="1"/>
          </p:cNvSpPr>
          <p:nvPr>
            <p:ph type="body" sz="quarter" idx="14"/>
          </p:nvPr>
        </p:nvSpPr>
        <p:spPr/>
        <p:txBody>
          <a:bodyPr/>
          <a:lstStyle/>
          <a:p>
            <a:r>
              <a:rPr lang="en-GB" dirty="0">
                <a:solidFill>
                  <a:srgbClr val="00B2DD"/>
                </a:solidFill>
              </a:rPr>
              <a:t>Next Welcome Week Events</a:t>
            </a:r>
          </a:p>
        </p:txBody>
      </p:sp>
      <p:sp>
        <p:nvSpPr>
          <p:cNvPr id="4" name="Slide Number Placeholder 3">
            <a:extLst>
              <a:ext uri="{FF2B5EF4-FFF2-40B4-BE49-F238E27FC236}">
                <a16:creationId xmlns:a16="http://schemas.microsoft.com/office/drawing/2014/main" id="{964C3578-390B-1AD8-17E3-9445C373290A}"/>
              </a:ext>
            </a:extLst>
          </p:cNvPr>
          <p:cNvSpPr>
            <a:spLocks noGrp="1"/>
          </p:cNvSpPr>
          <p:nvPr>
            <p:ph type="sldNum" sz="quarter" idx="4"/>
          </p:nvPr>
        </p:nvSpPr>
        <p:spPr/>
        <p:txBody>
          <a:bodyPr/>
          <a:lstStyle/>
          <a:p>
            <a:fld id="{D216FDA8-9EC4-4896-B473-209E8856925B}" type="slidenum">
              <a:rPr lang="en-GB" smtClean="0"/>
              <a:pPr/>
              <a:t>34</a:t>
            </a:fld>
            <a:endParaRPr lang="en-GB" dirty="0"/>
          </a:p>
        </p:txBody>
      </p:sp>
      <p:pic>
        <p:nvPicPr>
          <p:cNvPr id="5" name="Picture 4">
            <a:extLst>
              <a:ext uri="{FF2B5EF4-FFF2-40B4-BE49-F238E27FC236}">
                <a16:creationId xmlns:a16="http://schemas.microsoft.com/office/drawing/2014/main" id="{429B2C79-8296-5534-67B8-43686B06A556}"/>
              </a:ext>
            </a:extLst>
          </p:cNvPr>
          <p:cNvPicPr>
            <a:picLocks noChangeAspect="1"/>
          </p:cNvPicPr>
          <p:nvPr/>
        </p:nvPicPr>
        <p:blipFill>
          <a:blip r:embed="rId2"/>
          <a:stretch>
            <a:fillRect/>
          </a:stretch>
        </p:blipFill>
        <p:spPr>
          <a:xfrm>
            <a:off x="1378846" y="2338086"/>
            <a:ext cx="6386307" cy="2622642"/>
          </a:xfrm>
          <a:prstGeom prst="rect">
            <a:avLst/>
          </a:prstGeom>
        </p:spPr>
      </p:pic>
    </p:spTree>
    <p:extLst>
      <p:ext uri="{BB962C8B-B14F-4D97-AF65-F5344CB8AC3E}">
        <p14:creationId xmlns:p14="http://schemas.microsoft.com/office/powerpoint/2010/main" val="1057099758"/>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F005AB66-36F2-4032-7C5D-A10F0FFA53E4}"/>
              </a:ext>
            </a:extLst>
          </p:cNvPr>
          <p:cNvPicPr>
            <a:picLocks noChangeAspect="1"/>
          </p:cNvPicPr>
          <p:nvPr/>
        </p:nvPicPr>
        <p:blipFill rotWithShape="1">
          <a:blip r:embed="rId2">
            <a:extLst>
              <a:ext uri="{28A0092B-C50C-407E-A947-70E740481C1C}">
                <a14:useLocalDpi xmlns:a14="http://schemas.microsoft.com/office/drawing/2010/main" val="0"/>
              </a:ext>
            </a:extLst>
          </a:blip>
          <a:srcRect b="20168"/>
          <a:stretch/>
        </p:blipFill>
        <p:spPr>
          <a:xfrm>
            <a:off x="0" y="-41525"/>
            <a:ext cx="9143659" cy="4106156"/>
          </a:xfrm>
          <a:prstGeom prst="rect">
            <a:avLst/>
          </a:prstGeom>
        </p:spPr>
      </p:pic>
      <p:pic>
        <p:nvPicPr>
          <p:cNvPr id="6" name="Picture 5">
            <a:extLst>
              <a:ext uri="{FF2B5EF4-FFF2-40B4-BE49-F238E27FC236}">
                <a16:creationId xmlns:a16="http://schemas.microsoft.com/office/drawing/2014/main" id="{29BA48A7-88AE-F99A-CAD4-317625C2775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74703" y="-51522"/>
            <a:ext cx="7430458" cy="4116153"/>
          </a:xfrm>
          <a:prstGeom prst="rect">
            <a:avLst/>
          </a:prstGeom>
        </p:spPr>
      </p:pic>
      <p:sp>
        <p:nvSpPr>
          <p:cNvPr id="2" name="Text Placeholder 1">
            <a:extLst>
              <a:ext uri="{FF2B5EF4-FFF2-40B4-BE49-F238E27FC236}">
                <a16:creationId xmlns:a16="http://schemas.microsoft.com/office/drawing/2014/main" id="{E76A474D-FB45-47B0-6A6B-EB5A12C08CA5}"/>
              </a:ext>
            </a:extLst>
          </p:cNvPr>
          <p:cNvSpPr>
            <a:spLocks noGrp="1"/>
          </p:cNvSpPr>
          <p:nvPr>
            <p:ph type="body" sz="quarter" idx="13"/>
          </p:nvPr>
        </p:nvSpPr>
        <p:spPr>
          <a:xfrm>
            <a:off x="432254" y="2957206"/>
            <a:ext cx="7915355" cy="1418155"/>
          </a:xfrm>
        </p:spPr>
        <p:txBody>
          <a:bodyPr/>
          <a:lstStyle/>
          <a:p>
            <a:pPr marL="0" indent="0" algn="ctr">
              <a:buNone/>
            </a:pPr>
            <a:r>
              <a:rPr lang="en-GB" sz="4000" dirty="0"/>
              <a:t>Thank you for listening</a:t>
            </a:r>
          </a:p>
          <a:p>
            <a:pPr marL="0" indent="0" algn="ctr">
              <a:buNone/>
            </a:pPr>
            <a:r>
              <a:rPr lang="en-GB" sz="4000" dirty="0"/>
              <a:t>Any questions?</a:t>
            </a:r>
          </a:p>
        </p:txBody>
      </p:sp>
      <p:sp>
        <p:nvSpPr>
          <p:cNvPr id="4" name="Slide Number Placeholder 3">
            <a:extLst>
              <a:ext uri="{FF2B5EF4-FFF2-40B4-BE49-F238E27FC236}">
                <a16:creationId xmlns:a16="http://schemas.microsoft.com/office/drawing/2014/main" id="{C24D1124-A186-8B19-A37A-1904644A071D}"/>
              </a:ext>
            </a:extLst>
          </p:cNvPr>
          <p:cNvSpPr>
            <a:spLocks noGrp="1"/>
          </p:cNvSpPr>
          <p:nvPr>
            <p:ph type="sldNum" sz="quarter" idx="4"/>
          </p:nvPr>
        </p:nvSpPr>
        <p:spPr/>
        <p:txBody>
          <a:bodyPr/>
          <a:lstStyle/>
          <a:p>
            <a:fld id="{D216FDA8-9EC4-4896-B473-209E8856925B}" type="slidenum">
              <a:rPr lang="en-GB" smtClean="0"/>
              <a:pPr/>
              <a:t>35</a:t>
            </a:fld>
            <a:endParaRPr lang="en-GB" dirty="0"/>
          </a:p>
        </p:txBody>
      </p:sp>
      <p:sp>
        <p:nvSpPr>
          <p:cNvPr id="7" name="TextBox 6">
            <a:extLst>
              <a:ext uri="{FF2B5EF4-FFF2-40B4-BE49-F238E27FC236}">
                <a16:creationId xmlns:a16="http://schemas.microsoft.com/office/drawing/2014/main" id="{1477E26C-D3DA-4D90-1C7C-A79CD0812B65}"/>
              </a:ext>
            </a:extLst>
          </p:cNvPr>
          <p:cNvSpPr txBox="1"/>
          <p:nvPr/>
        </p:nvSpPr>
        <p:spPr>
          <a:xfrm>
            <a:off x="216126" y="4393703"/>
            <a:ext cx="8347609" cy="584775"/>
          </a:xfrm>
          <a:prstGeom prst="rect">
            <a:avLst/>
          </a:prstGeom>
          <a:noFill/>
        </p:spPr>
        <p:txBody>
          <a:bodyPr wrap="square" rtlCol="0">
            <a:spAutoFit/>
          </a:bodyPr>
          <a:lstStyle>
            <a:defPPr>
              <a:defRPr lang="en-GB"/>
            </a:defPPr>
            <a:lvl1pPr algn="l" rtl="0" eaLnBrk="0" fontAlgn="base" hangingPunct="0">
              <a:spcBef>
                <a:spcPct val="0"/>
              </a:spcBef>
              <a:spcAft>
                <a:spcPct val="0"/>
              </a:spcAft>
              <a:defRPr sz="2400" kern="1200">
                <a:solidFill>
                  <a:schemeClr val="tx1"/>
                </a:solidFill>
                <a:latin typeface="Times New Roman"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New Roman"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New Roman"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New Roman"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a:lstStyle>
          <a:p>
            <a:pPr algn="ctr"/>
            <a:r>
              <a:rPr lang="en-GB" sz="1600" b="1" dirty="0">
                <a:solidFill>
                  <a:srgbClr val="57CCE9"/>
                </a:solidFill>
                <a:latin typeface="+mn-lt"/>
              </a:rPr>
              <a:t>The info in these slides is accurate to the best of our knowledge at point of issue (26/9/2023) and may change in due course to improve student experience or in response to external factors.</a:t>
            </a:r>
          </a:p>
        </p:txBody>
      </p:sp>
    </p:spTree>
    <p:extLst>
      <p:ext uri="{BB962C8B-B14F-4D97-AF65-F5344CB8AC3E}">
        <p14:creationId xmlns:p14="http://schemas.microsoft.com/office/powerpoint/2010/main" val="216482777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941284CB-9C7A-8158-6E9B-FB8F449BCDA6}"/>
              </a:ext>
            </a:extLst>
          </p:cNvPr>
          <p:cNvSpPr>
            <a:spLocks noGrp="1"/>
          </p:cNvSpPr>
          <p:nvPr>
            <p:ph type="body" sz="quarter" idx="13"/>
          </p:nvPr>
        </p:nvSpPr>
        <p:spPr>
          <a:xfrm>
            <a:off x="674703" y="1328829"/>
            <a:ext cx="7915355" cy="3183904"/>
          </a:xfrm>
        </p:spPr>
        <p:txBody>
          <a:bodyPr/>
          <a:lstStyle/>
          <a:p>
            <a:r>
              <a:rPr lang="en-GB" dirty="0"/>
              <a:t>What about the School of Engineering (</a:t>
            </a:r>
            <a:r>
              <a:rPr lang="en-GB" dirty="0" err="1"/>
              <a:t>SoE</a:t>
            </a:r>
            <a:r>
              <a:rPr lang="en-GB" dirty="0"/>
              <a:t>)?</a:t>
            </a:r>
          </a:p>
          <a:p>
            <a:pPr lvl="1"/>
            <a:r>
              <a:rPr lang="en-GB" b="0" i="0" u="none" strike="noStrike" baseline="0" dirty="0">
                <a:solidFill>
                  <a:srgbClr val="000000"/>
                </a:solidFill>
                <a:latin typeface="Calibri" panose="020F0502020204030204" pitchFamily="34" charset="0"/>
              </a:rPr>
              <a:t>6</a:t>
            </a:r>
            <a:r>
              <a:rPr lang="en-GB" baseline="30000" dirty="0">
                <a:solidFill>
                  <a:srgbClr val="000000"/>
                </a:solidFill>
                <a:latin typeface="Calibri" panose="020F0502020204030204" pitchFamily="34" charset="0"/>
              </a:rPr>
              <a:t>th</a:t>
            </a:r>
            <a:r>
              <a:rPr lang="en-GB" b="0" i="0" u="none" strike="noStrike" baseline="0" dirty="0">
                <a:solidFill>
                  <a:srgbClr val="000000"/>
                </a:solidFill>
                <a:latin typeface="Calibri" panose="020F0502020204030204" pitchFamily="34" charset="0"/>
              </a:rPr>
              <a:t> for General Engineering according to Complete University Guide 2024</a:t>
            </a:r>
          </a:p>
          <a:p>
            <a:pPr lvl="1"/>
            <a:r>
              <a:rPr lang="en-GB" b="0" i="0" u="none" strike="noStrike" baseline="0" dirty="0">
                <a:solidFill>
                  <a:srgbClr val="000000"/>
                </a:solidFill>
                <a:latin typeface="Calibri" panose="020F0502020204030204" pitchFamily="34" charset="0"/>
              </a:rPr>
              <a:t>10</a:t>
            </a:r>
            <a:r>
              <a:rPr lang="en-GB" b="0" i="0" u="none" strike="noStrike" baseline="30000" dirty="0">
                <a:solidFill>
                  <a:srgbClr val="000000"/>
                </a:solidFill>
                <a:latin typeface="Calibri" panose="020F0502020204030204" pitchFamily="34" charset="0"/>
              </a:rPr>
              <a:t>th</a:t>
            </a:r>
            <a:r>
              <a:rPr lang="en-GB" b="0" i="0" u="none" strike="noStrike" baseline="0" dirty="0">
                <a:solidFill>
                  <a:srgbClr val="000000"/>
                </a:solidFill>
                <a:latin typeface="Calibri" panose="020F0502020204030204" pitchFamily="34" charset="0"/>
              </a:rPr>
              <a:t>  for General Engineering according to Times and Sunday Times University Rankings 2024</a:t>
            </a:r>
          </a:p>
          <a:p>
            <a:pPr lvl="1"/>
            <a:r>
              <a:rPr lang="en-GB" b="0" i="0" u="none" strike="noStrike" baseline="0" dirty="0">
                <a:solidFill>
                  <a:srgbClr val="000000"/>
                </a:solidFill>
                <a:latin typeface="Calibri" panose="020F0502020204030204" pitchFamily="34" charset="0"/>
              </a:rPr>
              <a:t>100% graduate prospects score. We are placed 1st in the UK - tied with Cambridge (Complete University Guide 2024 for General Engineering)</a:t>
            </a:r>
          </a:p>
          <a:p>
            <a:r>
              <a:rPr lang="en-GB" b="0" i="0" u="none" strike="noStrike" baseline="0" dirty="0">
                <a:solidFill>
                  <a:srgbClr val="000000"/>
                </a:solidFill>
                <a:latin typeface="Calibri" panose="020F0502020204030204" pitchFamily="34" charset="0"/>
              </a:rPr>
              <a:t>Unified approach to teaching engineering</a:t>
            </a:r>
          </a:p>
          <a:p>
            <a:r>
              <a:rPr lang="en-GB" b="0" i="0" u="none" strike="noStrike" baseline="0" dirty="0">
                <a:solidFill>
                  <a:srgbClr val="000000"/>
                </a:solidFill>
                <a:latin typeface="Calibri" panose="020F0502020204030204" pitchFamily="34" charset="0"/>
              </a:rPr>
              <a:t>Research</a:t>
            </a:r>
          </a:p>
          <a:p>
            <a:pPr lvl="1"/>
            <a:r>
              <a:rPr lang="en-GB" dirty="0">
                <a:solidFill>
                  <a:srgbClr val="000000"/>
                </a:solidFill>
                <a:latin typeface="Calibri" panose="020F0502020204030204" pitchFamily="34" charset="0"/>
              </a:rPr>
              <a:t>Research Excellence Framework 2021 (REF 2021)</a:t>
            </a:r>
          </a:p>
          <a:p>
            <a:pPr lvl="1"/>
            <a:r>
              <a:rPr lang="en-GB" b="0" i="0" u="none" strike="noStrike" baseline="0" dirty="0">
                <a:solidFill>
                  <a:srgbClr val="000000"/>
                </a:solidFill>
                <a:latin typeface="Calibri" panose="020F0502020204030204" pitchFamily="34" charset="0"/>
              </a:rPr>
              <a:t>92% of our outputs are world-leading or internationally excellent in terms of originality, significance and rigour</a:t>
            </a:r>
          </a:p>
          <a:p>
            <a:pPr lvl="1"/>
            <a:endParaRPr lang="en-GB" sz="1600" b="0" i="0" u="none" strike="noStrike" baseline="0" dirty="0">
              <a:solidFill>
                <a:srgbClr val="000000"/>
              </a:solidFill>
              <a:latin typeface="Calibri" panose="020F0502020204030204" pitchFamily="34" charset="0"/>
            </a:endParaRPr>
          </a:p>
          <a:p>
            <a:pPr lvl="1"/>
            <a:endParaRPr lang="en-GB" sz="1500" b="0" i="0" u="none" strike="noStrike" baseline="0" dirty="0">
              <a:solidFill>
                <a:srgbClr val="000000"/>
              </a:solidFill>
              <a:latin typeface="Calibri" panose="020F0502020204030204" pitchFamily="34" charset="0"/>
            </a:endParaRPr>
          </a:p>
          <a:p>
            <a:endParaRPr lang="en-GB" dirty="0"/>
          </a:p>
        </p:txBody>
      </p:sp>
      <p:sp>
        <p:nvSpPr>
          <p:cNvPr id="3" name="Text Placeholder 2">
            <a:extLst>
              <a:ext uri="{FF2B5EF4-FFF2-40B4-BE49-F238E27FC236}">
                <a16:creationId xmlns:a16="http://schemas.microsoft.com/office/drawing/2014/main" id="{A97C0878-EE3F-7569-ABF1-F102F1C27BB9}"/>
              </a:ext>
            </a:extLst>
          </p:cNvPr>
          <p:cNvSpPr>
            <a:spLocks noGrp="1"/>
          </p:cNvSpPr>
          <p:nvPr>
            <p:ph type="body" sz="quarter" idx="14"/>
          </p:nvPr>
        </p:nvSpPr>
        <p:spPr/>
        <p:txBody>
          <a:bodyPr/>
          <a:lstStyle/>
          <a:p>
            <a:r>
              <a:rPr lang="en-US" dirty="0">
                <a:solidFill>
                  <a:srgbClr val="00B2DD"/>
                </a:solidFill>
              </a:rPr>
              <a:t>Welcome to Warwick</a:t>
            </a:r>
            <a:endParaRPr lang="en-GB" dirty="0"/>
          </a:p>
          <a:p>
            <a:endParaRPr lang="en-GB" dirty="0"/>
          </a:p>
        </p:txBody>
      </p:sp>
      <p:sp>
        <p:nvSpPr>
          <p:cNvPr id="4" name="Slide Number Placeholder 3">
            <a:extLst>
              <a:ext uri="{FF2B5EF4-FFF2-40B4-BE49-F238E27FC236}">
                <a16:creationId xmlns:a16="http://schemas.microsoft.com/office/drawing/2014/main" id="{DDAA5CD7-5374-359D-E2E4-E67E15F95A01}"/>
              </a:ext>
            </a:extLst>
          </p:cNvPr>
          <p:cNvSpPr>
            <a:spLocks noGrp="1"/>
          </p:cNvSpPr>
          <p:nvPr>
            <p:ph type="sldNum" sz="quarter" idx="4"/>
          </p:nvPr>
        </p:nvSpPr>
        <p:spPr/>
        <p:txBody>
          <a:bodyPr/>
          <a:lstStyle/>
          <a:p>
            <a:fld id="{D216FDA8-9EC4-4896-B473-209E8856925B}" type="slidenum">
              <a:rPr lang="en-GB" smtClean="0"/>
              <a:pPr/>
              <a:t>4</a:t>
            </a:fld>
            <a:endParaRPr lang="en-GB" dirty="0"/>
          </a:p>
        </p:txBody>
      </p:sp>
    </p:spTree>
    <p:extLst>
      <p:ext uri="{BB962C8B-B14F-4D97-AF65-F5344CB8AC3E}">
        <p14:creationId xmlns:p14="http://schemas.microsoft.com/office/powerpoint/2010/main" val="248560101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13C2027C-9598-FB9E-8474-7953358EA43F}"/>
              </a:ext>
            </a:extLst>
          </p:cNvPr>
          <p:cNvSpPr>
            <a:spLocks noGrp="1"/>
          </p:cNvSpPr>
          <p:nvPr>
            <p:ph type="body" sz="quarter" idx="13"/>
          </p:nvPr>
        </p:nvSpPr>
        <p:spPr/>
        <p:txBody>
          <a:bodyPr/>
          <a:lstStyle/>
          <a:p>
            <a:r>
              <a:rPr lang="en-GB" dirty="0"/>
              <a:t>Monday 26</a:t>
            </a:r>
            <a:r>
              <a:rPr lang="en-GB" baseline="30000" dirty="0"/>
              <a:t>th</a:t>
            </a:r>
            <a:r>
              <a:rPr lang="en-GB" dirty="0"/>
              <a:t> September - Wellbeing, Careers and Library Services</a:t>
            </a:r>
          </a:p>
          <a:p>
            <a:r>
              <a:rPr lang="en-GB" dirty="0">
                <a:solidFill>
                  <a:srgbClr val="00B2DD"/>
                </a:solidFill>
              </a:rPr>
              <a:t>Tuesday 27</a:t>
            </a:r>
            <a:r>
              <a:rPr lang="en-GB" baseline="30000" dirty="0">
                <a:solidFill>
                  <a:srgbClr val="00B2DD"/>
                </a:solidFill>
              </a:rPr>
              <a:t>th</a:t>
            </a:r>
            <a:r>
              <a:rPr lang="en-GB" dirty="0">
                <a:solidFill>
                  <a:srgbClr val="00B2DD"/>
                </a:solidFill>
              </a:rPr>
              <a:t> September – Your home department, your course…</a:t>
            </a:r>
          </a:p>
          <a:p>
            <a:endParaRPr lang="en-GB" dirty="0"/>
          </a:p>
          <a:p>
            <a:endParaRPr lang="en-GB" dirty="0"/>
          </a:p>
        </p:txBody>
      </p:sp>
      <p:sp>
        <p:nvSpPr>
          <p:cNvPr id="3" name="Text Placeholder 2">
            <a:extLst>
              <a:ext uri="{FF2B5EF4-FFF2-40B4-BE49-F238E27FC236}">
                <a16:creationId xmlns:a16="http://schemas.microsoft.com/office/drawing/2014/main" id="{F4B91A8C-F79A-969F-DC3B-9094AD123686}"/>
              </a:ext>
            </a:extLst>
          </p:cNvPr>
          <p:cNvSpPr>
            <a:spLocks noGrp="1"/>
          </p:cNvSpPr>
          <p:nvPr>
            <p:ph type="body" sz="quarter" idx="14"/>
          </p:nvPr>
        </p:nvSpPr>
        <p:spPr/>
        <p:txBody>
          <a:bodyPr/>
          <a:lstStyle/>
          <a:p>
            <a:r>
              <a:rPr lang="en-GB" dirty="0">
                <a:solidFill>
                  <a:srgbClr val="00B2DD"/>
                </a:solidFill>
              </a:rPr>
              <a:t>Welcome Week</a:t>
            </a:r>
          </a:p>
        </p:txBody>
      </p:sp>
      <p:sp>
        <p:nvSpPr>
          <p:cNvPr id="4" name="Slide Number Placeholder 3">
            <a:extLst>
              <a:ext uri="{FF2B5EF4-FFF2-40B4-BE49-F238E27FC236}">
                <a16:creationId xmlns:a16="http://schemas.microsoft.com/office/drawing/2014/main" id="{EB707028-E497-0F2A-6D44-B44BFB4C05CD}"/>
              </a:ext>
            </a:extLst>
          </p:cNvPr>
          <p:cNvSpPr>
            <a:spLocks noGrp="1"/>
          </p:cNvSpPr>
          <p:nvPr>
            <p:ph type="sldNum" sz="quarter" idx="4"/>
          </p:nvPr>
        </p:nvSpPr>
        <p:spPr/>
        <p:txBody>
          <a:bodyPr/>
          <a:lstStyle/>
          <a:p>
            <a:fld id="{D216FDA8-9EC4-4896-B473-209E8856925B}" type="slidenum">
              <a:rPr lang="en-GB" smtClean="0"/>
              <a:pPr/>
              <a:t>5</a:t>
            </a:fld>
            <a:endParaRPr lang="en-GB" dirty="0"/>
          </a:p>
        </p:txBody>
      </p:sp>
    </p:spTree>
    <p:extLst>
      <p:ext uri="{BB962C8B-B14F-4D97-AF65-F5344CB8AC3E}">
        <p14:creationId xmlns:p14="http://schemas.microsoft.com/office/powerpoint/2010/main" val="188382731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D87B77B1-9F9B-16D5-4444-4C387B3C0452}"/>
              </a:ext>
            </a:extLst>
          </p:cNvPr>
          <p:cNvSpPr>
            <a:spLocks noGrp="1"/>
          </p:cNvSpPr>
          <p:nvPr>
            <p:ph type="body" sz="quarter" idx="14"/>
          </p:nvPr>
        </p:nvSpPr>
        <p:spPr/>
        <p:txBody>
          <a:bodyPr/>
          <a:lstStyle/>
          <a:p>
            <a:r>
              <a:rPr lang="en-US" dirty="0">
                <a:solidFill>
                  <a:srgbClr val="00B2DD"/>
                </a:solidFill>
              </a:rPr>
              <a:t>School of Engineering Staff</a:t>
            </a:r>
            <a:endParaRPr lang="en-GB" dirty="0"/>
          </a:p>
        </p:txBody>
      </p:sp>
      <p:sp>
        <p:nvSpPr>
          <p:cNvPr id="4" name="Slide Number Placeholder 3">
            <a:extLst>
              <a:ext uri="{FF2B5EF4-FFF2-40B4-BE49-F238E27FC236}">
                <a16:creationId xmlns:a16="http://schemas.microsoft.com/office/drawing/2014/main" id="{E7B4B58E-78B4-0CB0-00E8-73AEB98038BF}"/>
              </a:ext>
            </a:extLst>
          </p:cNvPr>
          <p:cNvSpPr>
            <a:spLocks noGrp="1"/>
          </p:cNvSpPr>
          <p:nvPr>
            <p:ph type="sldNum" sz="quarter" idx="4"/>
          </p:nvPr>
        </p:nvSpPr>
        <p:spPr/>
        <p:txBody>
          <a:bodyPr/>
          <a:lstStyle/>
          <a:p>
            <a:fld id="{D216FDA8-9EC4-4896-B473-209E8856925B}" type="slidenum">
              <a:rPr lang="en-GB" smtClean="0"/>
              <a:pPr/>
              <a:t>6</a:t>
            </a:fld>
            <a:endParaRPr lang="en-GB" dirty="0"/>
          </a:p>
        </p:txBody>
      </p:sp>
      <p:sp>
        <p:nvSpPr>
          <p:cNvPr id="5" name="Rectangle: Rounded Corners 4">
            <a:extLst>
              <a:ext uri="{FF2B5EF4-FFF2-40B4-BE49-F238E27FC236}">
                <a16:creationId xmlns:a16="http://schemas.microsoft.com/office/drawing/2014/main" id="{9179488A-C8D8-5FC5-1FE3-C0EBAD0ED111}"/>
              </a:ext>
            </a:extLst>
          </p:cNvPr>
          <p:cNvSpPr/>
          <p:nvPr/>
        </p:nvSpPr>
        <p:spPr>
          <a:xfrm>
            <a:off x="3267631" y="1368081"/>
            <a:ext cx="2319619" cy="490817"/>
          </a:xfrm>
          <a:prstGeom prst="roundRect">
            <a:avLst/>
          </a:prstGeom>
          <a:solidFill>
            <a:schemeClr val="accent1">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ln w="0"/>
                <a:solidFill>
                  <a:schemeClr val="accent1"/>
                </a:solidFill>
                <a:effectLst>
                  <a:outerShdw blurRad="38100" dist="25400" dir="5400000" algn="ctr" rotWithShape="0">
                    <a:srgbClr val="6E747A">
                      <a:alpha val="43000"/>
                    </a:srgbClr>
                  </a:outerShdw>
                </a:effectLst>
              </a:rPr>
              <a:t>Head of Teaching</a:t>
            </a:r>
          </a:p>
          <a:p>
            <a:pPr algn="ctr"/>
            <a:r>
              <a:rPr lang="en-GB" dirty="0">
                <a:ln w="0"/>
                <a:solidFill>
                  <a:schemeClr val="accent1"/>
                </a:solidFill>
                <a:effectLst>
                  <a:outerShdw blurRad="38100" dist="25400" dir="5400000" algn="ctr" rotWithShape="0">
                    <a:srgbClr val="6E747A">
                      <a:alpha val="43000"/>
                    </a:srgbClr>
                  </a:outerShdw>
                </a:effectLst>
              </a:rPr>
              <a:t>Prof. Georgia </a:t>
            </a:r>
            <a:r>
              <a:rPr lang="en-GB" dirty="0" err="1">
                <a:ln w="0"/>
                <a:solidFill>
                  <a:schemeClr val="accent1"/>
                </a:solidFill>
                <a:effectLst>
                  <a:outerShdw blurRad="38100" dist="25400" dir="5400000" algn="ctr" rotWithShape="0">
                    <a:srgbClr val="6E747A">
                      <a:alpha val="43000"/>
                    </a:srgbClr>
                  </a:outerShdw>
                </a:effectLst>
              </a:rPr>
              <a:t>Kremmyda</a:t>
            </a:r>
            <a:endParaRPr lang="en-GB" dirty="0">
              <a:ln w="0"/>
              <a:solidFill>
                <a:schemeClr val="accent1"/>
              </a:solidFill>
              <a:effectLst>
                <a:outerShdw blurRad="38100" dist="25400" dir="5400000" algn="ctr" rotWithShape="0">
                  <a:srgbClr val="6E747A">
                    <a:alpha val="43000"/>
                  </a:srgbClr>
                </a:outerShdw>
              </a:effectLst>
            </a:endParaRPr>
          </a:p>
        </p:txBody>
      </p:sp>
      <p:sp>
        <p:nvSpPr>
          <p:cNvPr id="6" name="Rectangle: Rounded Corners 5">
            <a:extLst>
              <a:ext uri="{FF2B5EF4-FFF2-40B4-BE49-F238E27FC236}">
                <a16:creationId xmlns:a16="http://schemas.microsoft.com/office/drawing/2014/main" id="{C9361313-DE34-7A32-FE64-5B7C745A8BF1}"/>
              </a:ext>
            </a:extLst>
          </p:cNvPr>
          <p:cNvSpPr/>
          <p:nvPr/>
        </p:nvSpPr>
        <p:spPr>
          <a:xfrm>
            <a:off x="300318" y="1973421"/>
            <a:ext cx="2232214" cy="490817"/>
          </a:xfrm>
          <a:prstGeom prst="roundRect">
            <a:avLst/>
          </a:prstGeom>
          <a:solidFill>
            <a:schemeClr val="accent1">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ln w="0"/>
                <a:solidFill>
                  <a:schemeClr val="accent1"/>
                </a:solidFill>
                <a:effectLst>
                  <a:outerShdw blurRad="38100" dist="25400" dir="5400000" algn="ctr" rotWithShape="0">
                    <a:srgbClr val="6E747A">
                      <a:alpha val="43000"/>
                    </a:srgbClr>
                  </a:outerShdw>
                </a:effectLst>
              </a:rPr>
              <a:t>Senior Tutor</a:t>
            </a:r>
          </a:p>
          <a:p>
            <a:pPr algn="ctr"/>
            <a:r>
              <a:rPr lang="en-GB" dirty="0">
                <a:ln w="0"/>
                <a:solidFill>
                  <a:schemeClr val="accent1"/>
                </a:solidFill>
                <a:effectLst>
                  <a:outerShdw blurRad="38100" dist="25400" dir="5400000" algn="ctr" rotWithShape="0">
                    <a:srgbClr val="6E747A">
                      <a:alpha val="43000"/>
                    </a:srgbClr>
                  </a:outerShdw>
                </a:effectLst>
              </a:rPr>
              <a:t>Dr Gary </a:t>
            </a:r>
            <a:r>
              <a:rPr lang="en-GB" dirty="0" err="1">
                <a:ln w="0"/>
                <a:solidFill>
                  <a:schemeClr val="accent1"/>
                </a:solidFill>
                <a:effectLst>
                  <a:outerShdw blurRad="38100" dist="25400" dir="5400000" algn="ctr" rotWithShape="0">
                    <a:srgbClr val="6E747A">
                      <a:alpha val="43000"/>
                    </a:srgbClr>
                  </a:outerShdw>
                </a:effectLst>
              </a:rPr>
              <a:t>Fowmes</a:t>
            </a:r>
            <a:endParaRPr lang="en-GB" dirty="0">
              <a:ln w="0"/>
              <a:solidFill>
                <a:schemeClr val="accent1"/>
              </a:solidFill>
              <a:effectLst>
                <a:outerShdw blurRad="38100" dist="25400" dir="5400000" algn="ctr" rotWithShape="0">
                  <a:srgbClr val="6E747A">
                    <a:alpha val="43000"/>
                  </a:srgbClr>
                </a:outerShdw>
              </a:effectLst>
            </a:endParaRPr>
          </a:p>
        </p:txBody>
      </p:sp>
      <p:sp>
        <p:nvSpPr>
          <p:cNvPr id="7" name="Rectangle: Rounded Corners 6">
            <a:extLst>
              <a:ext uri="{FF2B5EF4-FFF2-40B4-BE49-F238E27FC236}">
                <a16:creationId xmlns:a16="http://schemas.microsoft.com/office/drawing/2014/main" id="{8A84F3A3-8D80-7A1A-5DDD-1333FA138636}"/>
              </a:ext>
            </a:extLst>
          </p:cNvPr>
          <p:cNvSpPr/>
          <p:nvPr/>
        </p:nvSpPr>
        <p:spPr>
          <a:xfrm>
            <a:off x="3267631" y="1975669"/>
            <a:ext cx="2319619" cy="490817"/>
          </a:xfrm>
          <a:prstGeom prst="roundRect">
            <a:avLst/>
          </a:prstGeom>
          <a:solidFill>
            <a:schemeClr val="accent1">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ln w="0"/>
                <a:solidFill>
                  <a:schemeClr val="accent1"/>
                </a:solidFill>
                <a:effectLst>
                  <a:outerShdw blurRad="38100" dist="25400" dir="5400000" algn="ctr" rotWithShape="0">
                    <a:srgbClr val="6E747A">
                      <a:alpha val="43000"/>
                    </a:srgbClr>
                  </a:outerShdw>
                </a:effectLst>
              </a:rPr>
              <a:t>Director of MSc Programmes</a:t>
            </a:r>
          </a:p>
          <a:p>
            <a:pPr algn="ctr"/>
            <a:r>
              <a:rPr lang="en-GB" dirty="0">
                <a:ln w="0"/>
                <a:solidFill>
                  <a:schemeClr val="accent1"/>
                </a:solidFill>
                <a:effectLst>
                  <a:outerShdw blurRad="38100" dist="25400" dir="5400000" algn="ctr" rotWithShape="0">
                    <a:srgbClr val="6E747A">
                      <a:alpha val="43000"/>
                    </a:srgbClr>
                  </a:outerShdw>
                </a:effectLst>
              </a:rPr>
              <a:t>Dr Jose Ortiz Gonzalez</a:t>
            </a:r>
          </a:p>
        </p:txBody>
      </p:sp>
      <p:sp>
        <p:nvSpPr>
          <p:cNvPr id="8" name="Rectangle: Rounded Corners 7">
            <a:extLst>
              <a:ext uri="{FF2B5EF4-FFF2-40B4-BE49-F238E27FC236}">
                <a16:creationId xmlns:a16="http://schemas.microsoft.com/office/drawing/2014/main" id="{B87451FC-3175-92F1-4F02-2862B21A089C}"/>
              </a:ext>
            </a:extLst>
          </p:cNvPr>
          <p:cNvSpPr/>
          <p:nvPr/>
        </p:nvSpPr>
        <p:spPr>
          <a:xfrm>
            <a:off x="6214749" y="1975668"/>
            <a:ext cx="2401981" cy="490817"/>
          </a:xfrm>
          <a:prstGeom prst="roundRect">
            <a:avLst/>
          </a:prstGeom>
          <a:solidFill>
            <a:schemeClr val="accent1">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ln w="0"/>
                <a:solidFill>
                  <a:schemeClr val="accent1"/>
                </a:solidFill>
                <a:effectLst>
                  <a:outerShdw blurRad="38100" dist="25400" dir="5400000" algn="ctr" rotWithShape="0">
                    <a:srgbClr val="6E747A">
                      <a:alpha val="43000"/>
                    </a:srgbClr>
                  </a:outerShdw>
                </a:effectLst>
              </a:rPr>
              <a:t>Director of Student Experience</a:t>
            </a:r>
          </a:p>
          <a:p>
            <a:pPr algn="ctr"/>
            <a:r>
              <a:rPr lang="en-GB" dirty="0">
                <a:ln w="0"/>
                <a:solidFill>
                  <a:schemeClr val="accent1"/>
                </a:solidFill>
                <a:effectLst>
                  <a:outerShdw blurRad="38100" dist="25400" dir="5400000" algn="ctr" rotWithShape="0">
                    <a:srgbClr val="6E747A">
                      <a:alpha val="43000"/>
                    </a:srgbClr>
                  </a:outerShdw>
                </a:effectLst>
              </a:rPr>
              <a:t>TBC</a:t>
            </a:r>
          </a:p>
        </p:txBody>
      </p:sp>
      <p:sp>
        <p:nvSpPr>
          <p:cNvPr id="9" name="Rectangle: Rounded Corners 8">
            <a:extLst>
              <a:ext uri="{FF2B5EF4-FFF2-40B4-BE49-F238E27FC236}">
                <a16:creationId xmlns:a16="http://schemas.microsoft.com/office/drawing/2014/main" id="{B5DDDF6D-FD99-E165-532A-8F90E29F10E4}"/>
              </a:ext>
            </a:extLst>
          </p:cNvPr>
          <p:cNvSpPr/>
          <p:nvPr/>
        </p:nvSpPr>
        <p:spPr>
          <a:xfrm>
            <a:off x="3267630" y="800959"/>
            <a:ext cx="2319619" cy="490817"/>
          </a:xfrm>
          <a:prstGeom prst="roundRect">
            <a:avLst/>
          </a:prstGeom>
          <a:solidFill>
            <a:schemeClr val="accent1">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ln w="0"/>
                <a:solidFill>
                  <a:schemeClr val="accent1"/>
                </a:solidFill>
                <a:effectLst>
                  <a:outerShdw blurRad="38100" dist="25400" dir="5400000" algn="ctr" rotWithShape="0">
                    <a:srgbClr val="6E747A">
                      <a:alpha val="43000"/>
                    </a:srgbClr>
                  </a:outerShdw>
                </a:effectLst>
              </a:rPr>
              <a:t>Head of Department</a:t>
            </a:r>
          </a:p>
          <a:p>
            <a:pPr algn="ctr"/>
            <a:r>
              <a:rPr lang="en-GB" dirty="0">
                <a:ln w="0"/>
                <a:solidFill>
                  <a:schemeClr val="accent1"/>
                </a:solidFill>
                <a:effectLst>
                  <a:outerShdw blurRad="38100" dist="25400" dir="5400000" algn="ctr" rotWithShape="0">
                    <a:srgbClr val="6E747A">
                      <a:alpha val="43000"/>
                    </a:srgbClr>
                  </a:outerShdw>
                </a:effectLst>
              </a:rPr>
              <a:t>Prof. John Murphy</a:t>
            </a:r>
          </a:p>
        </p:txBody>
      </p:sp>
      <p:sp>
        <p:nvSpPr>
          <p:cNvPr id="10" name="Rectangle: Rounded Corners 9">
            <a:extLst>
              <a:ext uri="{FF2B5EF4-FFF2-40B4-BE49-F238E27FC236}">
                <a16:creationId xmlns:a16="http://schemas.microsoft.com/office/drawing/2014/main" id="{6B19E593-54C6-2B36-C38B-5317DD8B130A}"/>
              </a:ext>
            </a:extLst>
          </p:cNvPr>
          <p:cNvSpPr/>
          <p:nvPr/>
        </p:nvSpPr>
        <p:spPr>
          <a:xfrm>
            <a:off x="300318" y="2593694"/>
            <a:ext cx="2232214" cy="490817"/>
          </a:xfrm>
          <a:prstGeom prst="roundRect">
            <a:avLst/>
          </a:prstGeom>
          <a:solidFill>
            <a:schemeClr val="accent1">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ln w="0"/>
                <a:solidFill>
                  <a:schemeClr val="accent1"/>
                </a:solidFill>
                <a:effectLst>
                  <a:outerShdw blurRad="38100" dist="25400" dir="5400000" algn="ctr" rotWithShape="0">
                    <a:srgbClr val="6E747A">
                      <a:alpha val="43000"/>
                    </a:srgbClr>
                  </a:outerShdw>
                </a:effectLst>
              </a:rPr>
              <a:t>Deputy Senior Tutor</a:t>
            </a:r>
          </a:p>
          <a:p>
            <a:pPr algn="ctr"/>
            <a:r>
              <a:rPr lang="en-GB" dirty="0">
                <a:ln w="0"/>
                <a:solidFill>
                  <a:schemeClr val="accent1"/>
                </a:solidFill>
                <a:effectLst>
                  <a:outerShdw blurRad="38100" dist="25400" dir="5400000" algn="ctr" rotWithShape="0">
                    <a:srgbClr val="6E747A">
                      <a:alpha val="43000"/>
                    </a:srgbClr>
                  </a:outerShdw>
                </a:effectLst>
              </a:rPr>
              <a:t>Nigel Denton</a:t>
            </a:r>
          </a:p>
        </p:txBody>
      </p:sp>
      <p:sp>
        <p:nvSpPr>
          <p:cNvPr id="11" name="Rectangle: Rounded Corners 10">
            <a:extLst>
              <a:ext uri="{FF2B5EF4-FFF2-40B4-BE49-F238E27FC236}">
                <a16:creationId xmlns:a16="http://schemas.microsoft.com/office/drawing/2014/main" id="{AA332B98-D3A4-2C8A-8712-53BC67AB7BDB}"/>
              </a:ext>
            </a:extLst>
          </p:cNvPr>
          <p:cNvSpPr/>
          <p:nvPr/>
        </p:nvSpPr>
        <p:spPr>
          <a:xfrm>
            <a:off x="423586" y="3288125"/>
            <a:ext cx="8142194" cy="1746881"/>
          </a:xfrm>
          <a:prstGeom prst="roundRect">
            <a:avLst/>
          </a:prstGeom>
          <a:solidFill>
            <a:schemeClr val="accent6">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2" name="Rectangle: Rounded Corners 11">
            <a:extLst>
              <a:ext uri="{FF2B5EF4-FFF2-40B4-BE49-F238E27FC236}">
                <a16:creationId xmlns:a16="http://schemas.microsoft.com/office/drawing/2014/main" id="{C9394762-6B36-E561-9010-DA48B810C41F}"/>
              </a:ext>
            </a:extLst>
          </p:cNvPr>
          <p:cNvSpPr/>
          <p:nvPr/>
        </p:nvSpPr>
        <p:spPr>
          <a:xfrm>
            <a:off x="6171144" y="4366404"/>
            <a:ext cx="2232214" cy="490817"/>
          </a:xfrm>
          <a:prstGeom prst="roundRect">
            <a:avLst/>
          </a:prstGeom>
          <a:solidFill>
            <a:schemeClr val="accent1">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200" dirty="0">
                <a:ln w="0"/>
                <a:solidFill>
                  <a:schemeClr val="accent1"/>
                </a:solidFill>
                <a:effectLst>
                  <a:outerShdw blurRad="38100" dist="25400" dir="5400000" algn="ctr" rotWithShape="0">
                    <a:srgbClr val="6E747A">
                      <a:alpha val="43000"/>
                    </a:srgbClr>
                  </a:outerShdw>
                </a:effectLst>
              </a:rPr>
              <a:t>Biomedical Engineering</a:t>
            </a:r>
          </a:p>
          <a:p>
            <a:pPr algn="ctr"/>
            <a:r>
              <a:rPr lang="en-GB" sz="1200" dirty="0">
                <a:ln w="0"/>
                <a:solidFill>
                  <a:schemeClr val="accent1"/>
                </a:solidFill>
                <a:effectLst>
                  <a:outerShdw blurRad="38100" dist="25400" dir="5400000" algn="ctr" rotWithShape="0">
                    <a:srgbClr val="6E747A">
                      <a:alpha val="43000"/>
                    </a:srgbClr>
                  </a:outerShdw>
                </a:effectLst>
              </a:rPr>
              <a:t>Prof. Christopher James</a:t>
            </a:r>
          </a:p>
        </p:txBody>
      </p:sp>
      <p:sp>
        <p:nvSpPr>
          <p:cNvPr id="13" name="Rectangle: Rounded Corners 12">
            <a:extLst>
              <a:ext uri="{FF2B5EF4-FFF2-40B4-BE49-F238E27FC236}">
                <a16:creationId xmlns:a16="http://schemas.microsoft.com/office/drawing/2014/main" id="{5A19C671-0E94-5DFE-942A-B4365C989873}"/>
              </a:ext>
            </a:extLst>
          </p:cNvPr>
          <p:cNvSpPr/>
          <p:nvPr/>
        </p:nvSpPr>
        <p:spPr>
          <a:xfrm>
            <a:off x="1669744" y="3694530"/>
            <a:ext cx="2635622" cy="490817"/>
          </a:xfrm>
          <a:prstGeom prst="roundRect">
            <a:avLst/>
          </a:prstGeom>
          <a:solidFill>
            <a:schemeClr val="accent1">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200" dirty="0">
                <a:ln w="0"/>
                <a:solidFill>
                  <a:schemeClr val="accent1"/>
                </a:solidFill>
                <a:effectLst>
                  <a:outerShdw blurRad="38100" dist="25400" dir="5400000" algn="ctr" rotWithShape="0">
                    <a:srgbClr val="6E747A">
                      <a:alpha val="43000"/>
                    </a:srgbClr>
                  </a:outerShdw>
                </a:effectLst>
              </a:rPr>
              <a:t>Advanced Mechanical Engineering</a:t>
            </a:r>
          </a:p>
          <a:p>
            <a:pPr algn="ctr"/>
            <a:r>
              <a:rPr lang="en-GB" sz="1200" dirty="0">
                <a:ln w="0"/>
                <a:solidFill>
                  <a:schemeClr val="accent1"/>
                </a:solidFill>
                <a:effectLst>
                  <a:outerShdw blurRad="38100" dist="25400" dir="5400000" algn="ctr" rotWithShape="0">
                    <a:srgbClr val="6E747A">
                      <a:alpha val="43000"/>
                    </a:srgbClr>
                  </a:outerShdw>
                </a:effectLst>
              </a:rPr>
              <a:t>Dr Stan Shire</a:t>
            </a:r>
          </a:p>
        </p:txBody>
      </p:sp>
      <p:sp>
        <p:nvSpPr>
          <p:cNvPr id="14" name="Rectangle: Rounded Corners 13">
            <a:extLst>
              <a:ext uri="{FF2B5EF4-FFF2-40B4-BE49-F238E27FC236}">
                <a16:creationId xmlns:a16="http://schemas.microsoft.com/office/drawing/2014/main" id="{94D039ED-57EA-674A-DAE7-36451C5AE116}"/>
              </a:ext>
            </a:extLst>
          </p:cNvPr>
          <p:cNvSpPr/>
          <p:nvPr/>
        </p:nvSpPr>
        <p:spPr>
          <a:xfrm>
            <a:off x="3815074" y="4368495"/>
            <a:ext cx="2232214" cy="490817"/>
          </a:xfrm>
          <a:prstGeom prst="roundRect">
            <a:avLst/>
          </a:prstGeom>
          <a:solidFill>
            <a:schemeClr val="accent1">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200" dirty="0">
                <a:ln w="0"/>
                <a:solidFill>
                  <a:schemeClr val="accent1"/>
                </a:solidFill>
                <a:effectLst>
                  <a:outerShdw blurRad="38100" dist="25400" dir="5400000" algn="ctr" rotWithShape="0">
                    <a:srgbClr val="6E747A">
                      <a:alpha val="43000"/>
                    </a:srgbClr>
                  </a:outerShdw>
                </a:effectLst>
              </a:rPr>
              <a:t>Electrical Power Engineering</a:t>
            </a:r>
          </a:p>
          <a:p>
            <a:pPr algn="ctr"/>
            <a:r>
              <a:rPr lang="en-GB" sz="1200" dirty="0">
                <a:ln w="0"/>
                <a:solidFill>
                  <a:schemeClr val="accent1"/>
                </a:solidFill>
                <a:effectLst>
                  <a:outerShdw blurRad="38100" dist="25400" dir="5400000" algn="ctr" rotWithShape="0">
                    <a:srgbClr val="6E747A">
                      <a:alpha val="43000"/>
                    </a:srgbClr>
                  </a:outerShdw>
                </a:effectLst>
              </a:rPr>
              <a:t>Dr Oleh </a:t>
            </a:r>
            <a:r>
              <a:rPr lang="en-GB" sz="1200" dirty="0" err="1">
                <a:ln w="0"/>
                <a:solidFill>
                  <a:schemeClr val="accent1"/>
                </a:solidFill>
                <a:effectLst>
                  <a:outerShdw blurRad="38100" dist="25400" dir="5400000" algn="ctr" rotWithShape="0">
                    <a:srgbClr val="6E747A">
                      <a:alpha val="43000"/>
                    </a:srgbClr>
                  </a:outerShdw>
                </a:effectLst>
              </a:rPr>
              <a:t>Kiselychnyk</a:t>
            </a:r>
            <a:endParaRPr lang="en-GB" sz="1200" dirty="0">
              <a:ln w="0"/>
              <a:solidFill>
                <a:schemeClr val="accent1"/>
              </a:solidFill>
              <a:effectLst>
                <a:outerShdw blurRad="38100" dist="25400" dir="5400000" algn="ctr" rotWithShape="0">
                  <a:srgbClr val="6E747A">
                    <a:alpha val="43000"/>
                  </a:srgbClr>
                </a:outerShdw>
              </a:effectLst>
            </a:endParaRPr>
          </a:p>
        </p:txBody>
      </p:sp>
      <p:sp>
        <p:nvSpPr>
          <p:cNvPr id="15" name="Rectangle: Rounded Corners 14">
            <a:extLst>
              <a:ext uri="{FF2B5EF4-FFF2-40B4-BE49-F238E27FC236}">
                <a16:creationId xmlns:a16="http://schemas.microsoft.com/office/drawing/2014/main" id="{4B84F40A-20AE-A6AC-8BF0-D6209D88A2BD}"/>
              </a:ext>
            </a:extLst>
          </p:cNvPr>
          <p:cNvSpPr/>
          <p:nvPr/>
        </p:nvSpPr>
        <p:spPr>
          <a:xfrm>
            <a:off x="4572000" y="3694530"/>
            <a:ext cx="2948795" cy="490817"/>
          </a:xfrm>
          <a:prstGeom prst="roundRect">
            <a:avLst/>
          </a:prstGeom>
          <a:solidFill>
            <a:schemeClr val="accent1">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200" dirty="0">
                <a:ln w="0"/>
                <a:solidFill>
                  <a:schemeClr val="accent1"/>
                </a:solidFill>
                <a:effectLst>
                  <a:outerShdw blurRad="38100" dist="25400" dir="5400000" algn="ctr" rotWithShape="0">
                    <a:srgbClr val="6E747A">
                      <a:alpha val="43000"/>
                    </a:srgbClr>
                  </a:outerShdw>
                </a:effectLst>
              </a:rPr>
              <a:t>Electrical and Electronic Engineering</a:t>
            </a:r>
          </a:p>
          <a:p>
            <a:pPr algn="ctr"/>
            <a:r>
              <a:rPr lang="en-GB" sz="1200" dirty="0">
                <a:ln w="0"/>
                <a:solidFill>
                  <a:schemeClr val="accent1"/>
                </a:solidFill>
                <a:effectLst>
                  <a:outerShdw blurRad="38100" dist="25400" dir="5400000" algn="ctr" rotWithShape="0">
                    <a:srgbClr val="6E747A">
                      <a:alpha val="43000"/>
                    </a:srgbClr>
                  </a:outerShdw>
                </a:effectLst>
              </a:rPr>
              <a:t>Prof. Marina Cole</a:t>
            </a:r>
          </a:p>
        </p:txBody>
      </p:sp>
      <p:sp>
        <p:nvSpPr>
          <p:cNvPr id="16" name="Rectangle: Rounded Corners 15">
            <a:extLst>
              <a:ext uri="{FF2B5EF4-FFF2-40B4-BE49-F238E27FC236}">
                <a16:creationId xmlns:a16="http://schemas.microsoft.com/office/drawing/2014/main" id="{5EE47C4B-ECFA-635E-57F0-A1987B3F8E3D}"/>
              </a:ext>
            </a:extLst>
          </p:cNvPr>
          <p:cNvSpPr/>
          <p:nvPr/>
        </p:nvSpPr>
        <p:spPr>
          <a:xfrm>
            <a:off x="578220" y="4368496"/>
            <a:ext cx="3112998" cy="490817"/>
          </a:xfrm>
          <a:prstGeom prst="roundRect">
            <a:avLst/>
          </a:prstGeom>
          <a:solidFill>
            <a:schemeClr val="accent1">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200" dirty="0">
                <a:ln w="0"/>
                <a:solidFill>
                  <a:schemeClr val="accent1"/>
                </a:solidFill>
                <a:effectLst>
                  <a:outerShdw blurRad="38100" dist="25400" dir="5400000" algn="ctr" rotWithShape="0">
                    <a:srgbClr val="6E747A">
                      <a:alpha val="43000"/>
                    </a:srgbClr>
                  </a:outerShdw>
                </a:effectLst>
              </a:rPr>
              <a:t>Communications and Information Engineering</a:t>
            </a:r>
          </a:p>
          <a:p>
            <a:pPr algn="ctr"/>
            <a:r>
              <a:rPr lang="en-GB" sz="1200" dirty="0">
                <a:ln w="0"/>
                <a:solidFill>
                  <a:schemeClr val="accent1"/>
                </a:solidFill>
                <a:effectLst>
                  <a:outerShdw blurRad="38100" dist="25400" dir="5400000" algn="ctr" rotWithShape="0">
                    <a:srgbClr val="6E747A">
                      <a:alpha val="43000"/>
                    </a:srgbClr>
                  </a:outerShdw>
                </a:effectLst>
              </a:rPr>
              <a:t>Dr Subhash </a:t>
            </a:r>
            <a:r>
              <a:rPr lang="en-GB" sz="1200" dirty="0" err="1">
                <a:ln w="0"/>
                <a:solidFill>
                  <a:schemeClr val="accent1"/>
                </a:solidFill>
                <a:effectLst>
                  <a:outerShdw blurRad="38100" dist="25400" dir="5400000" algn="ctr" rotWithShape="0">
                    <a:srgbClr val="6E747A">
                      <a:alpha val="43000"/>
                    </a:srgbClr>
                  </a:outerShdw>
                </a:effectLst>
              </a:rPr>
              <a:t>Lakshminarayana</a:t>
            </a:r>
            <a:endParaRPr lang="en-GB" sz="1200" dirty="0">
              <a:ln w="0"/>
              <a:solidFill>
                <a:schemeClr val="accent1"/>
              </a:solidFill>
              <a:effectLst>
                <a:outerShdw blurRad="38100" dist="25400" dir="5400000" algn="ctr" rotWithShape="0">
                  <a:srgbClr val="6E747A">
                    <a:alpha val="43000"/>
                  </a:srgbClr>
                </a:outerShdw>
              </a:effectLst>
            </a:endParaRPr>
          </a:p>
        </p:txBody>
      </p:sp>
      <p:sp>
        <p:nvSpPr>
          <p:cNvPr id="2" name="TextBox 1">
            <a:extLst>
              <a:ext uri="{FF2B5EF4-FFF2-40B4-BE49-F238E27FC236}">
                <a16:creationId xmlns:a16="http://schemas.microsoft.com/office/drawing/2014/main" id="{6222C6D9-A289-2657-DE08-E5365F4170D0}"/>
              </a:ext>
            </a:extLst>
          </p:cNvPr>
          <p:cNvSpPr txBox="1"/>
          <p:nvPr/>
        </p:nvSpPr>
        <p:spPr>
          <a:xfrm>
            <a:off x="3378576" y="3293555"/>
            <a:ext cx="2232214" cy="338554"/>
          </a:xfrm>
          <a:prstGeom prst="rect">
            <a:avLst/>
          </a:prstGeom>
          <a:noFill/>
        </p:spPr>
        <p:txBody>
          <a:bodyPr wrap="square" rtlCol="0">
            <a:spAutoFit/>
          </a:bodyPr>
          <a:lstStyle/>
          <a:p>
            <a:r>
              <a:rPr lang="en-GB" sz="1600" b="1" dirty="0"/>
              <a:t>Course Coordinators</a:t>
            </a:r>
          </a:p>
        </p:txBody>
      </p:sp>
      <p:sp>
        <p:nvSpPr>
          <p:cNvPr id="17" name="TextBox 16">
            <a:extLst>
              <a:ext uri="{FF2B5EF4-FFF2-40B4-BE49-F238E27FC236}">
                <a16:creationId xmlns:a16="http://schemas.microsoft.com/office/drawing/2014/main" id="{FDDD0423-8EA1-11ED-95B9-51AEF3419D73}"/>
              </a:ext>
            </a:extLst>
          </p:cNvPr>
          <p:cNvSpPr txBox="1"/>
          <p:nvPr/>
        </p:nvSpPr>
        <p:spPr>
          <a:xfrm>
            <a:off x="423586" y="1108351"/>
            <a:ext cx="2319619" cy="338554"/>
          </a:xfrm>
          <a:prstGeom prst="rect">
            <a:avLst/>
          </a:prstGeom>
          <a:noFill/>
        </p:spPr>
        <p:txBody>
          <a:bodyPr wrap="square" rtlCol="0">
            <a:spAutoFit/>
          </a:bodyPr>
          <a:lstStyle/>
          <a:p>
            <a:pPr algn="ctr"/>
            <a:r>
              <a:rPr lang="en-GB" sz="1600" b="1" dirty="0"/>
              <a:t>Organisation</a:t>
            </a:r>
          </a:p>
        </p:txBody>
      </p:sp>
    </p:spTree>
    <p:extLst>
      <p:ext uri="{BB962C8B-B14F-4D97-AF65-F5344CB8AC3E}">
        <p14:creationId xmlns:p14="http://schemas.microsoft.com/office/powerpoint/2010/main" val="222842412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BC667E11-1F8E-D643-5C9D-27EC293908E7}"/>
              </a:ext>
            </a:extLst>
          </p:cNvPr>
          <p:cNvPicPr>
            <a:picLocks noChangeAspect="1"/>
          </p:cNvPicPr>
          <p:nvPr/>
        </p:nvPicPr>
        <p:blipFill>
          <a:blip r:embed="rId2"/>
          <a:stretch>
            <a:fillRect/>
          </a:stretch>
        </p:blipFill>
        <p:spPr>
          <a:xfrm>
            <a:off x="2424382" y="1177247"/>
            <a:ext cx="4379832" cy="1871723"/>
          </a:xfrm>
          <a:prstGeom prst="rect">
            <a:avLst/>
          </a:prstGeom>
          <a:effectLst>
            <a:softEdge rad="31750"/>
          </a:effectLst>
        </p:spPr>
      </p:pic>
      <p:sp>
        <p:nvSpPr>
          <p:cNvPr id="3" name="Text Placeholder 2">
            <a:extLst>
              <a:ext uri="{FF2B5EF4-FFF2-40B4-BE49-F238E27FC236}">
                <a16:creationId xmlns:a16="http://schemas.microsoft.com/office/drawing/2014/main" id="{97FEB010-E5D2-7304-2B69-9FC43B47ACCF}"/>
              </a:ext>
            </a:extLst>
          </p:cNvPr>
          <p:cNvSpPr>
            <a:spLocks noGrp="1"/>
          </p:cNvSpPr>
          <p:nvPr>
            <p:ph type="body" sz="quarter" idx="14"/>
          </p:nvPr>
        </p:nvSpPr>
        <p:spPr/>
        <p:txBody>
          <a:bodyPr/>
          <a:lstStyle/>
          <a:p>
            <a:r>
              <a:rPr lang="en-US" dirty="0">
                <a:solidFill>
                  <a:srgbClr val="00B2DD"/>
                </a:solidFill>
              </a:rPr>
              <a:t>School of Engineering Staff</a:t>
            </a:r>
            <a:endParaRPr lang="en-GB" dirty="0"/>
          </a:p>
          <a:p>
            <a:endParaRPr lang="en-GB" dirty="0"/>
          </a:p>
        </p:txBody>
      </p:sp>
      <p:sp>
        <p:nvSpPr>
          <p:cNvPr id="4" name="Slide Number Placeholder 3">
            <a:extLst>
              <a:ext uri="{FF2B5EF4-FFF2-40B4-BE49-F238E27FC236}">
                <a16:creationId xmlns:a16="http://schemas.microsoft.com/office/drawing/2014/main" id="{507F91BD-40E9-A422-E6BB-8F4B5EA52ECF}"/>
              </a:ext>
            </a:extLst>
          </p:cNvPr>
          <p:cNvSpPr>
            <a:spLocks noGrp="1"/>
          </p:cNvSpPr>
          <p:nvPr>
            <p:ph type="sldNum" sz="quarter" idx="4"/>
          </p:nvPr>
        </p:nvSpPr>
        <p:spPr/>
        <p:txBody>
          <a:bodyPr/>
          <a:lstStyle/>
          <a:p>
            <a:fld id="{D216FDA8-9EC4-4896-B473-209E8856925B}" type="slidenum">
              <a:rPr lang="en-GB" smtClean="0"/>
              <a:pPr/>
              <a:t>7</a:t>
            </a:fld>
            <a:endParaRPr lang="en-GB" dirty="0"/>
          </a:p>
        </p:txBody>
      </p:sp>
      <p:sp>
        <p:nvSpPr>
          <p:cNvPr id="12" name="Rectangle: Rounded Corners 11">
            <a:extLst>
              <a:ext uri="{FF2B5EF4-FFF2-40B4-BE49-F238E27FC236}">
                <a16:creationId xmlns:a16="http://schemas.microsoft.com/office/drawing/2014/main" id="{979A5A2C-05BB-F7BE-C795-3D505D1606C6}"/>
              </a:ext>
            </a:extLst>
          </p:cNvPr>
          <p:cNvSpPr/>
          <p:nvPr/>
        </p:nvSpPr>
        <p:spPr>
          <a:xfrm>
            <a:off x="4614298" y="1376883"/>
            <a:ext cx="2082440" cy="839488"/>
          </a:xfrm>
          <a:prstGeom prst="roundRect">
            <a:avLst/>
          </a:prstGeom>
          <a:solidFill>
            <a:schemeClr val="accent1">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ln w="0"/>
                <a:solidFill>
                  <a:schemeClr val="accent1"/>
                </a:solidFill>
                <a:effectLst>
                  <a:outerShdw blurRad="38100" dist="25400" dir="5400000" algn="ctr" rotWithShape="0">
                    <a:srgbClr val="6E747A">
                      <a:alpha val="43000"/>
                    </a:srgbClr>
                  </a:outerShdw>
                </a:effectLst>
              </a:rPr>
              <a:t>Head of Department</a:t>
            </a:r>
          </a:p>
          <a:p>
            <a:pPr algn="ctr"/>
            <a:r>
              <a:rPr lang="en-GB" dirty="0">
                <a:ln w="0"/>
                <a:solidFill>
                  <a:schemeClr val="accent1"/>
                </a:solidFill>
                <a:effectLst>
                  <a:outerShdw blurRad="38100" dist="25400" dir="5400000" algn="ctr" rotWithShape="0">
                    <a:srgbClr val="6E747A">
                      <a:alpha val="43000"/>
                    </a:srgbClr>
                  </a:outerShdw>
                </a:effectLst>
              </a:rPr>
              <a:t>Prof. John Murphy</a:t>
            </a:r>
          </a:p>
          <a:p>
            <a:pPr algn="ctr"/>
            <a:r>
              <a:rPr lang="en-GB" dirty="0">
                <a:ln w="0"/>
                <a:solidFill>
                  <a:schemeClr val="accent1"/>
                </a:solidFill>
                <a:effectLst>
                  <a:outerShdw blurRad="38100" dist="25400" dir="5400000" algn="ctr" rotWithShape="0">
                    <a:srgbClr val="6E747A">
                      <a:alpha val="43000"/>
                    </a:srgbClr>
                  </a:outerShdw>
                </a:effectLst>
              </a:rPr>
              <a:t>F314</a:t>
            </a:r>
          </a:p>
        </p:txBody>
      </p:sp>
      <p:sp>
        <p:nvSpPr>
          <p:cNvPr id="13" name="Rectangle: Rounded Corners 12">
            <a:extLst>
              <a:ext uri="{FF2B5EF4-FFF2-40B4-BE49-F238E27FC236}">
                <a16:creationId xmlns:a16="http://schemas.microsoft.com/office/drawing/2014/main" id="{E9419CFF-F1C3-04BC-1A3C-5FA9CBA9191B}"/>
              </a:ext>
            </a:extLst>
          </p:cNvPr>
          <p:cNvSpPr/>
          <p:nvPr/>
        </p:nvSpPr>
        <p:spPr>
          <a:xfrm>
            <a:off x="4572000" y="3652138"/>
            <a:ext cx="2232214" cy="871022"/>
          </a:xfrm>
          <a:prstGeom prst="roundRect">
            <a:avLst/>
          </a:prstGeom>
          <a:solidFill>
            <a:schemeClr val="accent1">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ln w="0"/>
                <a:solidFill>
                  <a:schemeClr val="accent1"/>
                </a:solidFill>
                <a:effectLst>
                  <a:outerShdw blurRad="38100" dist="25400" dir="5400000" algn="ctr" rotWithShape="0">
                    <a:srgbClr val="6E747A">
                      <a:alpha val="43000"/>
                    </a:srgbClr>
                  </a:outerShdw>
                </a:effectLst>
              </a:rPr>
              <a:t>Head of Teaching</a:t>
            </a:r>
          </a:p>
          <a:p>
            <a:pPr algn="ctr"/>
            <a:r>
              <a:rPr lang="en-GB" dirty="0">
                <a:ln w="0"/>
                <a:solidFill>
                  <a:schemeClr val="accent1"/>
                </a:solidFill>
                <a:effectLst>
                  <a:outerShdw blurRad="38100" dist="25400" dir="5400000" algn="ctr" rotWithShape="0">
                    <a:srgbClr val="6E747A">
                      <a:alpha val="43000"/>
                    </a:srgbClr>
                  </a:outerShdw>
                </a:effectLst>
              </a:rPr>
              <a:t>Prof. Georgia </a:t>
            </a:r>
            <a:r>
              <a:rPr lang="en-GB" dirty="0" err="1">
                <a:ln w="0"/>
                <a:solidFill>
                  <a:schemeClr val="accent1"/>
                </a:solidFill>
                <a:effectLst>
                  <a:outerShdw blurRad="38100" dist="25400" dir="5400000" algn="ctr" rotWithShape="0">
                    <a:srgbClr val="6E747A">
                      <a:alpha val="43000"/>
                    </a:srgbClr>
                  </a:outerShdw>
                </a:effectLst>
              </a:rPr>
              <a:t>Kremmyda</a:t>
            </a:r>
            <a:endParaRPr lang="en-GB" dirty="0">
              <a:ln w="0"/>
              <a:solidFill>
                <a:schemeClr val="accent1"/>
              </a:solidFill>
              <a:effectLst>
                <a:outerShdw blurRad="38100" dist="25400" dir="5400000" algn="ctr" rotWithShape="0">
                  <a:srgbClr val="6E747A">
                    <a:alpha val="43000"/>
                  </a:srgbClr>
                </a:outerShdw>
              </a:effectLst>
            </a:endParaRPr>
          </a:p>
          <a:p>
            <a:pPr algn="ctr"/>
            <a:r>
              <a:rPr lang="en-GB" dirty="0">
                <a:ln w="0"/>
                <a:solidFill>
                  <a:schemeClr val="accent1"/>
                </a:solidFill>
                <a:effectLst>
                  <a:outerShdw blurRad="38100" dist="25400" dir="5400000" algn="ctr" rotWithShape="0">
                    <a:srgbClr val="6E747A">
                      <a:alpha val="43000"/>
                    </a:srgbClr>
                  </a:outerShdw>
                </a:effectLst>
              </a:rPr>
              <a:t>F312</a:t>
            </a:r>
          </a:p>
        </p:txBody>
      </p:sp>
      <p:pic>
        <p:nvPicPr>
          <p:cNvPr id="5" name="Picture 4">
            <a:extLst>
              <a:ext uri="{FF2B5EF4-FFF2-40B4-BE49-F238E27FC236}">
                <a16:creationId xmlns:a16="http://schemas.microsoft.com/office/drawing/2014/main" id="{D47EE351-9D72-AD6B-7F07-B3E8384A4FB6}"/>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49850" t="1058" r="25033" b="45984"/>
          <a:stretch/>
        </p:blipFill>
        <p:spPr bwMode="auto">
          <a:xfrm>
            <a:off x="2669866" y="3184236"/>
            <a:ext cx="1713811" cy="1806827"/>
          </a:xfrm>
          <a:prstGeom prst="roundRect">
            <a:avLst>
              <a:gd name="adj" fmla="val 8594"/>
            </a:avLst>
          </a:prstGeom>
          <a:solidFill>
            <a:srgbClr val="FFFFFF">
              <a:shade val="85000"/>
            </a:srgbClr>
          </a:solidFill>
          <a:ln>
            <a:noFill/>
          </a:ln>
          <a:effectLst/>
          <a:extLst>
            <a:ext uri="{53640926-AAD7-44D8-BBD7-CCE9431645EC}">
              <a14:shadowObscured xmlns:a14="http://schemas.microsoft.com/office/drawing/2010/main"/>
            </a:ext>
          </a:extLst>
        </p:spPr>
      </p:pic>
    </p:spTree>
    <p:extLst>
      <p:ext uri="{BB962C8B-B14F-4D97-AF65-F5344CB8AC3E}">
        <p14:creationId xmlns:p14="http://schemas.microsoft.com/office/powerpoint/2010/main" val="352242670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97FEB010-E5D2-7304-2B69-9FC43B47ACCF}"/>
              </a:ext>
            </a:extLst>
          </p:cNvPr>
          <p:cNvSpPr>
            <a:spLocks noGrp="1"/>
          </p:cNvSpPr>
          <p:nvPr>
            <p:ph type="body" sz="quarter" idx="14"/>
          </p:nvPr>
        </p:nvSpPr>
        <p:spPr/>
        <p:txBody>
          <a:bodyPr/>
          <a:lstStyle/>
          <a:p>
            <a:r>
              <a:rPr lang="en-US" dirty="0">
                <a:solidFill>
                  <a:srgbClr val="00B2DD"/>
                </a:solidFill>
              </a:rPr>
              <a:t>School of Engineering Staff</a:t>
            </a:r>
            <a:endParaRPr lang="en-GB" dirty="0"/>
          </a:p>
          <a:p>
            <a:endParaRPr lang="en-GB" dirty="0"/>
          </a:p>
        </p:txBody>
      </p:sp>
      <p:sp>
        <p:nvSpPr>
          <p:cNvPr id="4" name="Slide Number Placeholder 3">
            <a:extLst>
              <a:ext uri="{FF2B5EF4-FFF2-40B4-BE49-F238E27FC236}">
                <a16:creationId xmlns:a16="http://schemas.microsoft.com/office/drawing/2014/main" id="{507F91BD-40E9-A422-E6BB-8F4B5EA52ECF}"/>
              </a:ext>
            </a:extLst>
          </p:cNvPr>
          <p:cNvSpPr>
            <a:spLocks noGrp="1"/>
          </p:cNvSpPr>
          <p:nvPr>
            <p:ph type="sldNum" sz="quarter" idx="4"/>
          </p:nvPr>
        </p:nvSpPr>
        <p:spPr/>
        <p:txBody>
          <a:bodyPr/>
          <a:lstStyle/>
          <a:p>
            <a:fld id="{D216FDA8-9EC4-4896-B473-209E8856925B}" type="slidenum">
              <a:rPr lang="en-GB" smtClean="0"/>
              <a:pPr/>
              <a:t>8</a:t>
            </a:fld>
            <a:endParaRPr lang="en-GB" dirty="0"/>
          </a:p>
        </p:txBody>
      </p:sp>
      <p:pic>
        <p:nvPicPr>
          <p:cNvPr id="5" name="Picture 4">
            <a:extLst>
              <a:ext uri="{FF2B5EF4-FFF2-40B4-BE49-F238E27FC236}">
                <a16:creationId xmlns:a16="http://schemas.microsoft.com/office/drawing/2014/main" id="{1A2B3C3F-B04C-B4CD-97FD-A8204F7D8037}"/>
              </a:ext>
            </a:extLst>
          </p:cNvPr>
          <p:cNvPicPr>
            <a:picLocks noChangeAspect="1"/>
          </p:cNvPicPr>
          <p:nvPr/>
        </p:nvPicPr>
        <p:blipFill rotWithShape="1">
          <a:blip r:embed="rId2"/>
          <a:srcRect l="8739" r="6555"/>
          <a:stretch/>
        </p:blipFill>
        <p:spPr>
          <a:xfrm>
            <a:off x="2560279" y="2874875"/>
            <a:ext cx="4181839" cy="2109783"/>
          </a:xfrm>
          <a:prstGeom prst="rect">
            <a:avLst/>
          </a:prstGeom>
          <a:effectLst>
            <a:softEdge rad="31750"/>
          </a:effectLst>
        </p:spPr>
      </p:pic>
      <p:pic>
        <p:nvPicPr>
          <p:cNvPr id="6" name="Picture 2" descr="Academic profile photograph">
            <a:extLst>
              <a:ext uri="{FF2B5EF4-FFF2-40B4-BE49-F238E27FC236}">
                <a16:creationId xmlns:a16="http://schemas.microsoft.com/office/drawing/2014/main" id="{7ECDE524-C504-083A-F620-97DD57B79EC0}"/>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13495"/>
          <a:stretch/>
        </p:blipFill>
        <p:spPr bwMode="auto">
          <a:xfrm>
            <a:off x="247385" y="821200"/>
            <a:ext cx="4181839" cy="2066278"/>
          </a:xfrm>
          <a:prstGeom prst="rect">
            <a:avLst/>
          </a:prstGeom>
          <a:noFill/>
          <a:ln>
            <a:noFill/>
          </a:ln>
          <a:effectLst>
            <a:softEdge rad="31750"/>
          </a:effectLst>
          <a:extLst>
            <a:ext uri="{909E8E84-426E-40DD-AFC4-6F175D3DCCD1}">
              <a14:hiddenFill xmlns:a14="http://schemas.microsoft.com/office/drawing/2010/main">
                <a:solidFill>
                  <a:srgbClr val="FFFFFF"/>
                </a:solidFill>
              </a14:hiddenFill>
            </a:ext>
          </a:extLst>
        </p:spPr>
      </p:pic>
      <p:sp>
        <p:nvSpPr>
          <p:cNvPr id="7" name="Rectangle: Rounded Corners 6">
            <a:extLst>
              <a:ext uri="{FF2B5EF4-FFF2-40B4-BE49-F238E27FC236}">
                <a16:creationId xmlns:a16="http://schemas.microsoft.com/office/drawing/2014/main" id="{60C56871-F4C0-0211-3B17-9DDD16AB0DF4}"/>
              </a:ext>
            </a:extLst>
          </p:cNvPr>
          <p:cNvSpPr/>
          <p:nvPr/>
        </p:nvSpPr>
        <p:spPr>
          <a:xfrm>
            <a:off x="2062415" y="1200314"/>
            <a:ext cx="2003935" cy="793594"/>
          </a:xfrm>
          <a:prstGeom prst="roundRect">
            <a:avLst/>
          </a:prstGeom>
          <a:solidFill>
            <a:schemeClr val="accent1">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ln w="0"/>
                <a:solidFill>
                  <a:schemeClr val="accent1"/>
                </a:solidFill>
                <a:effectLst>
                  <a:outerShdw blurRad="38100" dist="25400" dir="5400000" algn="ctr" rotWithShape="0">
                    <a:srgbClr val="6E747A">
                      <a:alpha val="43000"/>
                    </a:srgbClr>
                  </a:outerShdw>
                </a:effectLst>
              </a:rPr>
              <a:t>Senior Tutor</a:t>
            </a:r>
          </a:p>
          <a:p>
            <a:pPr algn="ctr"/>
            <a:r>
              <a:rPr lang="en-GB" dirty="0">
                <a:ln w="0"/>
                <a:solidFill>
                  <a:schemeClr val="accent1"/>
                </a:solidFill>
                <a:effectLst>
                  <a:outerShdw blurRad="38100" dist="25400" dir="5400000" algn="ctr" rotWithShape="0">
                    <a:srgbClr val="6E747A">
                      <a:alpha val="43000"/>
                    </a:srgbClr>
                  </a:outerShdw>
                </a:effectLst>
              </a:rPr>
              <a:t>Dr Gary </a:t>
            </a:r>
            <a:r>
              <a:rPr lang="en-GB" dirty="0" err="1">
                <a:ln w="0"/>
                <a:solidFill>
                  <a:schemeClr val="accent1"/>
                </a:solidFill>
                <a:effectLst>
                  <a:outerShdw blurRad="38100" dist="25400" dir="5400000" algn="ctr" rotWithShape="0">
                    <a:srgbClr val="6E747A">
                      <a:alpha val="43000"/>
                    </a:srgbClr>
                  </a:outerShdw>
                </a:effectLst>
              </a:rPr>
              <a:t>Fowmes</a:t>
            </a:r>
            <a:endParaRPr lang="en-GB" dirty="0">
              <a:ln w="0"/>
              <a:solidFill>
                <a:schemeClr val="accent1"/>
              </a:solidFill>
              <a:effectLst>
                <a:outerShdw blurRad="38100" dist="25400" dir="5400000" algn="ctr" rotWithShape="0">
                  <a:srgbClr val="6E747A">
                    <a:alpha val="43000"/>
                  </a:srgbClr>
                </a:outerShdw>
              </a:effectLst>
            </a:endParaRPr>
          </a:p>
          <a:p>
            <a:pPr algn="ctr"/>
            <a:r>
              <a:rPr lang="en-GB" dirty="0">
                <a:ln w="0"/>
                <a:solidFill>
                  <a:schemeClr val="accent1"/>
                </a:solidFill>
                <a:effectLst>
                  <a:outerShdw blurRad="38100" dist="25400" dir="5400000" algn="ctr" rotWithShape="0">
                    <a:srgbClr val="6E747A">
                      <a:alpha val="43000"/>
                    </a:srgbClr>
                  </a:outerShdw>
                </a:effectLst>
              </a:rPr>
              <a:t>F325</a:t>
            </a:r>
          </a:p>
        </p:txBody>
      </p:sp>
      <p:sp>
        <p:nvSpPr>
          <p:cNvPr id="8" name="Rectangle: Rounded Corners 7">
            <a:extLst>
              <a:ext uri="{FF2B5EF4-FFF2-40B4-BE49-F238E27FC236}">
                <a16:creationId xmlns:a16="http://schemas.microsoft.com/office/drawing/2014/main" id="{058BAB30-A291-1DEA-656D-FA283940E6B3}"/>
              </a:ext>
            </a:extLst>
          </p:cNvPr>
          <p:cNvSpPr/>
          <p:nvPr/>
        </p:nvSpPr>
        <p:spPr>
          <a:xfrm>
            <a:off x="4569653" y="3512065"/>
            <a:ext cx="2048758" cy="653559"/>
          </a:xfrm>
          <a:prstGeom prst="roundRect">
            <a:avLst/>
          </a:prstGeom>
          <a:solidFill>
            <a:schemeClr val="accent1">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200" dirty="0">
                <a:ln w="0"/>
                <a:solidFill>
                  <a:schemeClr val="accent1"/>
                </a:solidFill>
                <a:effectLst>
                  <a:outerShdw blurRad="38100" dist="25400" dir="5400000" algn="ctr" rotWithShape="0">
                    <a:srgbClr val="6E747A">
                      <a:alpha val="43000"/>
                    </a:srgbClr>
                  </a:outerShdw>
                </a:effectLst>
              </a:rPr>
              <a:t>Director of MSc Programmes</a:t>
            </a:r>
          </a:p>
          <a:p>
            <a:pPr algn="ctr"/>
            <a:r>
              <a:rPr lang="en-GB" sz="1200" dirty="0">
                <a:ln w="0"/>
                <a:solidFill>
                  <a:schemeClr val="accent1"/>
                </a:solidFill>
                <a:effectLst>
                  <a:outerShdw blurRad="38100" dist="25400" dir="5400000" algn="ctr" rotWithShape="0">
                    <a:srgbClr val="6E747A">
                      <a:alpha val="43000"/>
                    </a:srgbClr>
                  </a:outerShdw>
                </a:effectLst>
              </a:rPr>
              <a:t>Dr Jose Ortiz Gonzalez</a:t>
            </a:r>
          </a:p>
          <a:p>
            <a:pPr algn="ctr"/>
            <a:r>
              <a:rPr lang="en-GB" sz="1200" dirty="0">
                <a:ln w="0"/>
                <a:solidFill>
                  <a:schemeClr val="accent1"/>
                </a:solidFill>
                <a:effectLst>
                  <a:outerShdw blurRad="38100" dist="25400" dir="5400000" algn="ctr" rotWithShape="0">
                    <a:srgbClr val="6E747A">
                      <a:alpha val="43000"/>
                    </a:srgbClr>
                  </a:outerShdw>
                </a:effectLst>
              </a:rPr>
              <a:t>D204</a:t>
            </a:r>
          </a:p>
        </p:txBody>
      </p:sp>
      <p:pic>
        <p:nvPicPr>
          <p:cNvPr id="1028" name="Picture 4" descr="Nigel Denton">
            <a:extLst>
              <a:ext uri="{FF2B5EF4-FFF2-40B4-BE49-F238E27FC236}">
                <a16:creationId xmlns:a16="http://schemas.microsoft.com/office/drawing/2014/main" id="{F028951E-2E0F-1525-B163-60213837CB67}"/>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732343" y="821200"/>
            <a:ext cx="2009775" cy="2009775"/>
          </a:xfrm>
          <a:prstGeom prst="rect">
            <a:avLst/>
          </a:prstGeom>
          <a:noFill/>
          <a:effectLst>
            <a:softEdge rad="31750"/>
          </a:effectLst>
          <a:extLst>
            <a:ext uri="{909E8E84-426E-40DD-AFC4-6F175D3DCCD1}">
              <a14:hiddenFill xmlns:a14="http://schemas.microsoft.com/office/drawing/2010/main">
                <a:solidFill>
                  <a:srgbClr val="FFFFFF"/>
                </a:solidFill>
              </a14:hiddenFill>
            </a:ext>
          </a:extLst>
        </p:spPr>
      </p:pic>
      <p:sp>
        <p:nvSpPr>
          <p:cNvPr id="9" name="Rectangle: Rounded Corners 8">
            <a:extLst>
              <a:ext uri="{FF2B5EF4-FFF2-40B4-BE49-F238E27FC236}">
                <a16:creationId xmlns:a16="http://schemas.microsoft.com/office/drawing/2014/main" id="{7C1B0085-D52F-3F46-6AD5-9502AFA3116B}"/>
              </a:ext>
            </a:extLst>
          </p:cNvPr>
          <p:cNvSpPr/>
          <p:nvPr/>
        </p:nvSpPr>
        <p:spPr>
          <a:xfrm>
            <a:off x="6866826" y="1521763"/>
            <a:ext cx="2003935" cy="793594"/>
          </a:xfrm>
          <a:prstGeom prst="roundRect">
            <a:avLst/>
          </a:prstGeom>
          <a:solidFill>
            <a:schemeClr val="accent1">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ln w="0"/>
                <a:solidFill>
                  <a:schemeClr val="accent1"/>
                </a:solidFill>
                <a:effectLst>
                  <a:outerShdw blurRad="38100" dist="25400" dir="5400000" algn="ctr" rotWithShape="0">
                    <a:srgbClr val="6E747A">
                      <a:alpha val="43000"/>
                    </a:srgbClr>
                  </a:outerShdw>
                </a:effectLst>
              </a:rPr>
              <a:t>Deputy Senior Tutor</a:t>
            </a:r>
          </a:p>
          <a:p>
            <a:pPr algn="ctr"/>
            <a:r>
              <a:rPr lang="en-GB" dirty="0">
                <a:ln w="0"/>
                <a:solidFill>
                  <a:schemeClr val="accent1"/>
                </a:solidFill>
                <a:effectLst>
                  <a:outerShdw blurRad="38100" dist="25400" dir="5400000" algn="ctr" rotWithShape="0">
                    <a:srgbClr val="6E747A">
                      <a:alpha val="43000"/>
                    </a:srgbClr>
                  </a:outerShdw>
                </a:effectLst>
              </a:rPr>
              <a:t>Nigel Denton</a:t>
            </a:r>
          </a:p>
        </p:txBody>
      </p:sp>
    </p:spTree>
    <p:extLst>
      <p:ext uri="{BB962C8B-B14F-4D97-AF65-F5344CB8AC3E}">
        <p14:creationId xmlns:p14="http://schemas.microsoft.com/office/powerpoint/2010/main" val="273438209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EDB29F25-7387-DAF2-CE60-1B2C211EA8DA}"/>
              </a:ext>
            </a:extLst>
          </p:cNvPr>
          <p:cNvPicPr>
            <a:picLocks noChangeAspect="1"/>
          </p:cNvPicPr>
          <p:nvPr/>
        </p:nvPicPr>
        <p:blipFill>
          <a:blip r:embed="rId2"/>
          <a:stretch>
            <a:fillRect/>
          </a:stretch>
        </p:blipFill>
        <p:spPr>
          <a:xfrm>
            <a:off x="150752" y="3159382"/>
            <a:ext cx="4333794" cy="1852049"/>
          </a:xfrm>
          <a:prstGeom prst="rect">
            <a:avLst/>
          </a:prstGeom>
          <a:effectLst>
            <a:softEdge rad="31750"/>
          </a:effectLst>
        </p:spPr>
      </p:pic>
      <p:sp>
        <p:nvSpPr>
          <p:cNvPr id="3" name="Text Placeholder 2">
            <a:extLst>
              <a:ext uri="{FF2B5EF4-FFF2-40B4-BE49-F238E27FC236}">
                <a16:creationId xmlns:a16="http://schemas.microsoft.com/office/drawing/2014/main" id="{97FEB010-E5D2-7304-2B69-9FC43B47ACCF}"/>
              </a:ext>
            </a:extLst>
          </p:cNvPr>
          <p:cNvSpPr>
            <a:spLocks noGrp="1"/>
          </p:cNvSpPr>
          <p:nvPr>
            <p:ph type="body" sz="quarter" idx="14"/>
          </p:nvPr>
        </p:nvSpPr>
        <p:spPr/>
        <p:txBody>
          <a:bodyPr/>
          <a:lstStyle/>
          <a:p>
            <a:r>
              <a:rPr lang="en-GB" dirty="0">
                <a:solidFill>
                  <a:srgbClr val="00B2DD"/>
                </a:solidFill>
              </a:rPr>
              <a:t>Course Coordinators</a:t>
            </a:r>
            <a:endParaRPr lang="en-GB" dirty="0"/>
          </a:p>
          <a:p>
            <a:endParaRPr lang="en-GB" dirty="0"/>
          </a:p>
        </p:txBody>
      </p:sp>
      <p:sp>
        <p:nvSpPr>
          <p:cNvPr id="4" name="Slide Number Placeholder 3">
            <a:extLst>
              <a:ext uri="{FF2B5EF4-FFF2-40B4-BE49-F238E27FC236}">
                <a16:creationId xmlns:a16="http://schemas.microsoft.com/office/drawing/2014/main" id="{507F91BD-40E9-A422-E6BB-8F4B5EA52ECF}"/>
              </a:ext>
            </a:extLst>
          </p:cNvPr>
          <p:cNvSpPr>
            <a:spLocks noGrp="1"/>
          </p:cNvSpPr>
          <p:nvPr>
            <p:ph type="sldNum" sz="quarter" idx="4"/>
          </p:nvPr>
        </p:nvSpPr>
        <p:spPr/>
        <p:txBody>
          <a:bodyPr/>
          <a:lstStyle/>
          <a:p>
            <a:fld id="{D216FDA8-9EC4-4896-B473-209E8856925B}" type="slidenum">
              <a:rPr lang="en-GB" smtClean="0"/>
              <a:pPr/>
              <a:t>9</a:t>
            </a:fld>
            <a:endParaRPr lang="en-GB" dirty="0"/>
          </a:p>
        </p:txBody>
      </p:sp>
      <p:sp>
        <p:nvSpPr>
          <p:cNvPr id="14" name="Rectangle: Rounded Corners 13">
            <a:extLst>
              <a:ext uri="{FF2B5EF4-FFF2-40B4-BE49-F238E27FC236}">
                <a16:creationId xmlns:a16="http://schemas.microsoft.com/office/drawing/2014/main" id="{0F6AAED9-D3CF-1081-54BA-9FE7EA65524C}"/>
              </a:ext>
            </a:extLst>
          </p:cNvPr>
          <p:cNvSpPr/>
          <p:nvPr/>
        </p:nvSpPr>
        <p:spPr>
          <a:xfrm>
            <a:off x="2111020" y="3420087"/>
            <a:ext cx="2030288" cy="922347"/>
          </a:xfrm>
          <a:prstGeom prst="roundRect">
            <a:avLst/>
          </a:prstGeom>
          <a:solidFill>
            <a:schemeClr val="accent1">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ln w="0"/>
                <a:solidFill>
                  <a:schemeClr val="accent1"/>
                </a:solidFill>
                <a:effectLst>
                  <a:outerShdw blurRad="38100" dist="25400" dir="5400000" algn="ctr" rotWithShape="0">
                    <a:srgbClr val="6E747A">
                      <a:alpha val="43000"/>
                    </a:srgbClr>
                  </a:outerShdw>
                </a:effectLst>
              </a:rPr>
              <a:t>Electrical and Electronic Engineering</a:t>
            </a:r>
          </a:p>
          <a:p>
            <a:pPr algn="ctr"/>
            <a:r>
              <a:rPr lang="en-GB" dirty="0">
                <a:ln w="0"/>
                <a:solidFill>
                  <a:schemeClr val="accent1"/>
                </a:solidFill>
                <a:effectLst>
                  <a:outerShdw blurRad="38100" dist="25400" dir="5400000" algn="ctr" rotWithShape="0">
                    <a:srgbClr val="6E747A">
                      <a:alpha val="43000"/>
                    </a:srgbClr>
                  </a:outerShdw>
                </a:effectLst>
              </a:rPr>
              <a:t>Prof. Marina Cole</a:t>
            </a:r>
          </a:p>
          <a:p>
            <a:pPr algn="ctr"/>
            <a:r>
              <a:rPr lang="en-GB" dirty="0">
                <a:ln w="0"/>
                <a:solidFill>
                  <a:schemeClr val="accent1"/>
                </a:solidFill>
                <a:effectLst>
                  <a:outerShdw blurRad="38100" dist="25400" dir="5400000" algn="ctr" rotWithShape="0">
                    <a:srgbClr val="6E747A">
                      <a:alpha val="43000"/>
                    </a:srgbClr>
                  </a:outerShdw>
                </a:effectLst>
              </a:rPr>
              <a:t>A330</a:t>
            </a:r>
          </a:p>
        </p:txBody>
      </p:sp>
      <p:pic>
        <p:nvPicPr>
          <p:cNvPr id="5" name="Picture 4">
            <a:extLst>
              <a:ext uri="{FF2B5EF4-FFF2-40B4-BE49-F238E27FC236}">
                <a16:creationId xmlns:a16="http://schemas.microsoft.com/office/drawing/2014/main" id="{279FFAC3-228F-12BB-CC94-5E7845343F0F}"/>
              </a:ext>
            </a:extLst>
          </p:cNvPr>
          <p:cNvPicPr>
            <a:picLocks noChangeAspect="1"/>
          </p:cNvPicPr>
          <p:nvPr/>
        </p:nvPicPr>
        <p:blipFill>
          <a:blip r:embed="rId3"/>
          <a:stretch>
            <a:fillRect/>
          </a:stretch>
        </p:blipFill>
        <p:spPr>
          <a:xfrm>
            <a:off x="150751" y="821199"/>
            <a:ext cx="4342478" cy="1852049"/>
          </a:xfrm>
          <a:prstGeom prst="rect">
            <a:avLst/>
          </a:prstGeom>
          <a:effectLst>
            <a:softEdge rad="31750"/>
          </a:effectLst>
        </p:spPr>
      </p:pic>
      <p:sp>
        <p:nvSpPr>
          <p:cNvPr id="6" name="Rectangle: Rounded Corners 5">
            <a:extLst>
              <a:ext uri="{FF2B5EF4-FFF2-40B4-BE49-F238E27FC236}">
                <a16:creationId xmlns:a16="http://schemas.microsoft.com/office/drawing/2014/main" id="{F5F0A2AC-D49D-D86B-CDE6-6437077E4FB0}"/>
              </a:ext>
            </a:extLst>
          </p:cNvPr>
          <p:cNvSpPr/>
          <p:nvPr/>
        </p:nvSpPr>
        <p:spPr>
          <a:xfrm>
            <a:off x="440656" y="1081905"/>
            <a:ext cx="2030288" cy="922347"/>
          </a:xfrm>
          <a:prstGeom prst="roundRect">
            <a:avLst/>
          </a:prstGeom>
          <a:solidFill>
            <a:schemeClr val="accent1">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400" dirty="0">
                <a:ln w="0"/>
                <a:solidFill>
                  <a:schemeClr val="accent1"/>
                </a:solidFill>
                <a:effectLst>
                  <a:outerShdw blurRad="38100" dist="25400" dir="5400000" algn="ctr" rotWithShape="0">
                    <a:srgbClr val="6E747A">
                      <a:alpha val="43000"/>
                    </a:srgbClr>
                  </a:outerShdw>
                </a:effectLst>
              </a:rPr>
              <a:t>Advanced Mechanical Engineering</a:t>
            </a:r>
          </a:p>
          <a:p>
            <a:pPr algn="ctr"/>
            <a:r>
              <a:rPr lang="en-GB" sz="1400" dirty="0">
                <a:ln w="0"/>
                <a:solidFill>
                  <a:schemeClr val="accent1"/>
                </a:solidFill>
                <a:effectLst>
                  <a:outerShdw blurRad="38100" dist="25400" dir="5400000" algn="ctr" rotWithShape="0">
                    <a:srgbClr val="6E747A">
                      <a:alpha val="43000"/>
                    </a:srgbClr>
                  </a:outerShdw>
                </a:effectLst>
              </a:rPr>
              <a:t>Dr Stan Shire</a:t>
            </a:r>
          </a:p>
          <a:p>
            <a:pPr algn="ctr"/>
            <a:r>
              <a:rPr lang="en-GB" sz="1400" dirty="0">
                <a:ln w="0"/>
                <a:solidFill>
                  <a:schemeClr val="accent1"/>
                </a:solidFill>
                <a:effectLst>
                  <a:outerShdw blurRad="38100" dist="25400" dir="5400000" algn="ctr" rotWithShape="0">
                    <a:srgbClr val="6E747A">
                      <a:alpha val="43000"/>
                    </a:srgbClr>
                  </a:outerShdw>
                </a:effectLst>
              </a:rPr>
              <a:t>F322</a:t>
            </a:r>
          </a:p>
        </p:txBody>
      </p:sp>
      <p:pic>
        <p:nvPicPr>
          <p:cNvPr id="7" name="Picture 6">
            <a:extLst>
              <a:ext uri="{FF2B5EF4-FFF2-40B4-BE49-F238E27FC236}">
                <a16:creationId xmlns:a16="http://schemas.microsoft.com/office/drawing/2014/main" id="{BDF172FC-FF3B-9B33-8068-36DDE02D03C4}"/>
              </a:ext>
            </a:extLst>
          </p:cNvPr>
          <p:cNvPicPr>
            <a:picLocks noChangeAspect="1"/>
          </p:cNvPicPr>
          <p:nvPr/>
        </p:nvPicPr>
        <p:blipFill>
          <a:blip r:embed="rId4"/>
          <a:stretch>
            <a:fillRect/>
          </a:stretch>
        </p:blipFill>
        <p:spPr>
          <a:xfrm>
            <a:off x="4650773" y="1882134"/>
            <a:ext cx="4333794" cy="1852049"/>
          </a:xfrm>
          <a:prstGeom prst="rect">
            <a:avLst/>
          </a:prstGeom>
          <a:effectLst>
            <a:softEdge rad="31750"/>
          </a:effectLst>
        </p:spPr>
      </p:pic>
      <p:sp>
        <p:nvSpPr>
          <p:cNvPr id="8" name="Rectangle: Rounded Corners 7">
            <a:extLst>
              <a:ext uri="{FF2B5EF4-FFF2-40B4-BE49-F238E27FC236}">
                <a16:creationId xmlns:a16="http://schemas.microsoft.com/office/drawing/2014/main" id="{2ACDB4D0-FDC0-F38C-1B4F-3FB8FFDAB565}"/>
              </a:ext>
            </a:extLst>
          </p:cNvPr>
          <p:cNvSpPr/>
          <p:nvPr/>
        </p:nvSpPr>
        <p:spPr>
          <a:xfrm>
            <a:off x="6817670" y="2009666"/>
            <a:ext cx="2030288" cy="922347"/>
          </a:xfrm>
          <a:prstGeom prst="roundRect">
            <a:avLst/>
          </a:prstGeom>
          <a:solidFill>
            <a:schemeClr val="accent1">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400" dirty="0">
                <a:ln w="0"/>
                <a:solidFill>
                  <a:schemeClr val="accent1"/>
                </a:solidFill>
                <a:effectLst>
                  <a:outerShdw blurRad="38100" dist="25400" dir="5400000" algn="ctr" rotWithShape="0">
                    <a:srgbClr val="6E747A">
                      <a:alpha val="43000"/>
                    </a:srgbClr>
                  </a:outerShdw>
                </a:effectLst>
              </a:rPr>
              <a:t>Biomedical Engineering</a:t>
            </a:r>
          </a:p>
          <a:p>
            <a:pPr algn="ctr"/>
            <a:r>
              <a:rPr lang="en-GB" sz="1400" dirty="0">
                <a:ln w="0"/>
                <a:solidFill>
                  <a:schemeClr val="accent1"/>
                </a:solidFill>
                <a:effectLst>
                  <a:outerShdw blurRad="38100" dist="25400" dir="5400000" algn="ctr" rotWithShape="0">
                    <a:srgbClr val="6E747A">
                      <a:alpha val="43000"/>
                    </a:srgbClr>
                  </a:outerShdw>
                </a:effectLst>
              </a:rPr>
              <a:t>Prof. Christopher James</a:t>
            </a:r>
          </a:p>
          <a:p>
            <a:pPr algn="ctr"/>
            <a:r>
              <a:rPr lang="en-GB" sz="1400" dirty="0">
                <a:ln w="0"/>
                <a:solidFill>
                  <a:schemeClr val="accent1"/>
                </a:solidFill>
                <a:effectLst>
                  <a:outerShdw blurRad="38100" dist="25400" dir="5400000" algn="ctr" rotWithShape="0">
                    <a:srgbClr val="6E747A">
                      <a:alpha val="43000"/>
                    </a:srgbClr>
                  </a:outerShdw>
                </a:effectLst>
              </a:rPr>
              <a:t>D218</a:t>
            </a:r>
          </a:p>
        </p:txBody>
      </p:sp>
    </p:spTree>
    <p:extLst>
      <p:ext uri="{BB962C8B-B14F-4D97-AF65-F5344CB8AC3E}">
        <p14:creationId xmlns:p14="http://schemas.microsoft.com/office/powerpoint/2010/main" val="2505311917"/>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2760</TotalTime>
  <Words>2123</Words>
  <Application>Microsoft Office PowerPoint</Application>
  <PresentationFormat>On-screen Show (16:9)</PresentationFormat>
  <Paragraphs>296</Paragraphs>
  <Slides>35</Slides>
  <Notes>0</Notes>
  <HiddenSlides>0</HiddenSlides>
  <MMClips>1</MMClips>
  <ScaleCrop>false</ScaleCrop>
  <HeadingPairs>
    <vt:vector size="4" baseType="variant">
      <vt:variant>
        <vt:lpstr>Theme</vt:lpstr>
      </vt:variant>
      <vt:variant>
        <vt:i4>1</vt:i4>
      </vt:variant>
      <vt:variant>
        <vt:lpstr>Slide Titles</vt:lpstr>
      </vt:variant>
      <vt:variant>
        <vt:i4>35</vt:i4>
      </vt:variant>
    </vt:vector>
  </HeadingPairs>
  <TitlesOfParts>
    <vt:vector size="36" baseType="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Kerry Mawby</dc:creator>
  <cp:lastModifiedBy>Ortiz Gonzalez, Jose</cp:lastModifiedBy>
  <cp:revision>319</cp:revision>
  <dcterms:created xsi:type="dcterms:W3CDTF">2017-04-05T11:04:35Z</dcterms:created>
  <dcterms:modified xsi:type="dcterms:W3CDTF">2023-09-28T10:17:05Z</dcterms:modified>
</cp:coreProperties>
</file>