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FF"/>
    <a:srgbClr val="99CC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50464-0983-48BF-AE14-8761E12190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86E21E1-6524-45D1-BC85-DAAF1D8D64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57B03E3-E9DC-4216-AC8E-F3822AC5D2F7}"/>
              </a:ext>
            </a:extLst>
          </p:cNvPr>
          <p:cNvSpPr>
            <a:spLocks noGrp="1"/>
          </p:cNvSpPr>
          <p:nvPr>
            <p:ph type="dt" sz="half" idx="10"/>
          </p:nvPr>
        </p:nvSpPr>
        <p:spPr/>
        <p:txBody>
          <a:bodyPr/>
          <a:lstStyle/>
          <a:p>
            <a:fld id="{D830463E-C2EF-4219-93F9-94282AF278A6}" type="datetimeFigureOut">
              <a:rPr lang="en-US" smtClean="0"/>
              <a:t>7/6/2020</a:t>
            </a:fld>
            <a:endParaRPr lang="en-US"/>
          </a:p>
        </p:txBody>
      </p:sp>
      <p:sp>
        <p:nvSpPr>
          <p:cNvPr id="5" name="Footer Placeholder 4">
            <a:extLst>
              <a:ext uri="{FF2B5EF4-FFF2-40B4-BE49-F238E27FC236}">
                <a16:creationId xmlns:a16="http://schemas.microsoft.com/office/drawing/2014/main" id="{23DDCC70-833F-4FB9-9DA5-99FCFEB0CB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5A038C-EA84-4D9E-8752-6A15CC967611}"/>
              </a:ext>
            </a:extLst>
          </p:cNvPr>
          <p:cNvSpPr>
            <a:spLocks noGrp="1"/>
          </p:cNvSpPr>
          <p:nvPr>
            <p:ph type="sldNum" sz="quarter" idx="12"/>
          </p:nvPr>
        </p:nvSpPr>
        <p:spPr/>
        <p:txBody>
          <a:bodyPr/>
          <a:lstStyle/>
          <a:p>
            <a:fld id="{9F3DE92A-0082-4E5E-A8F0-439ADCCFE720}" type="slidenum">
              <a:rPr lang="en-US" smtClean="0"/>
              <a:t>‹#›</a:t>
            </a:fld>
            <a:endParaRPr lang="en-US"/>
          </a:p>
        </p:txBody>
      </p:sp>
    </p:spTree>
    <p:extLst>
      <p:ext uri="{BB962C8B-B14F-4D97-AF65-F5344CB8AC3E}">
        <p14:creationId xmlns:p14="http://schemas.microsoft.com/office/powerpoint/2010/main" val="3231787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D32C1-1310-485D-908E-C0A53901404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D2CC64-27BF-45B7-ACFD-0CDC573691B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D4C375-2CB1-4D48-BF24-16703CE15F72}"/>
              </a:ext>
            </a:extLst>
          </p:cNvPr>
          <p:cNvSpPr>
            <a:spLocks noGrp="1"/>
          </p:cNvSpPr>
          <p:nvPr>
            <p:ph type="dt" sz="half" idx="10"/>
          </p:nvPr>
        </p:nvSpPr>
        <p:spPr/>
        <p:txBody>
          <a:bodyPr/>
          <a:lstStyle/>
          <a:p>
            <a:fld id="{D830463E-C2EF-4219-93F9-94282AF278A6}" type="datetimeFigureOut">
              <a:rPr lang="en-US" smtClean="0"/>
              <a:t>7/6/2020</a:t>
            </a:fld>
            <a:endParaRPr lang="en-US"/>
          </a:p>
        </p:txBody>
      </p:sp>
      <p:sp>
        <p:nvSpPr>
          <p:cNvPr id="5" name="Footer Placeholder 4">
            <a:extLst>
              <a:ext uri="{FF2B5EF4-FFF2-40B4-BE49-F238E27FC236}">
                <a16:creationId xmlns:a16="http://schemas.microsoft.com/office/drawing/2014/main" id="{AE87B848-F240-493D-895C-6EB94B41AB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C0037B-AE02-4C05-BEC1-B3CA07BBC2EE}"/>
              </a:ext>
            </a:extLst>
          </p:cNvPr>
          <p:cNvSpPr>
            <a:spLocks noGrp="1"/>
          </p:cNvSpPr>
          <p:nvPr>
            <p:ph type="sldNum" sz="quarter" idx="12"/>
          </p:nvPr>
        </p:nvSpPr>
        <p:spPr/>
        <p:txBody>
          <a:bodyPr/>
          <a:lstStyle/>
          <a:p>
            <a:fld id="{9F3DE92A-0082-4E5E-A8F0-439ADCCFE720}" type="slidenum">
              <a:rPr lang="en-US" smtClean="0"/>
              <a:t>‹#›</a:t>
            </a:fld>
            <a:endParaRPr lang="en-US"/>
          </a:p>
        </p:txBody>
      </p:sp>
    </p:spTree>
    <p:extLst>
      <p:ext uri="{BB962C8B-B14F-4D97-AF65-F5344CB8AC3E}">
        <p14:creationId xmlns:p14="http://schemas.microsoft.com/office/powerpoint/2010/main" val="3041646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FD9C9C7-9289-46B2-B0A3-64E787D2887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5F4D36-FCBC-4FF2-91E6-02633E4EE1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C44759-F35A-4537-96AB-523C8C4AF26A}"/>
              </a:ext>
            </a:extLst>
          </p:cNvPr>
          <p:cNvSpPr>
            <a:spLocks noGrp="1"/>
          </p:cNvSpPr>
          <p:nvPr>
            <p:ph type="dt" sz="half" idx="10"/>
          </p:nvPr>
        </p:nvSpPr>
        <p:spPr/>
        <p:txBody>
          <a:bodyPr/>
          <a:lstStyle/>
          <a:p>
            <a:fld id="{D830463E-C2EF-4219-93F9-94282AF278A6}" type="datetimeFigureOut">
              <a:rPr lang="en-US" smtClean="0"/>
              <a:t>7/6/2020</a:t>
            </a:fld>
            <a:endParaRPr lang="en-US"/>
          </a:p>
        </p:txBody>
      </p:sp>
      <p:sp>
        <p:nvSpPr>
          <p:cNvPr id="5" name="Footer Placeholder 4">
            <a:extLst>
              <a:ext uri="{FF2B5EF4-FFF2-40B4-BE49-F238E27FC236}">
                <a16:creationId xmlns:a16="http://schemas.microsoft.com/office/drawing/2014/main" id="{E8ED0641-871E-4600-9C6E-C6B9780541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3FC39E-2A78-4FDF-86E3-3520A66A4283}"/>
              </a:ext>
            </a:extLst>
          </p:cNvPr>
          <p:cNvSpPr>
            <a:spLocks noGrp="1"/>
          </p:cNvSpPr>
          <p:nvPr>
            <p:ph type="sldNum" sz="quarter" idx="12"/>
          </p:nvPr>
        </p:nvSpPr>
        <p:spPr/>
        <p:txBody>
          <a:bodyPr/>
          <a:lstStyle/>
          <a:p>
            <a:fld id="{9F3DE92A-0082-4E5E-A8F0-439ADCCFE720}" type="slidenum">
              <a:rPr lang="en-US" smtClean="0"/>
              <a:t>‹#›</a:t>
            </a:fld>
            <a:endParaRPr lang="en-US"/>
          </a:p>
        </p:txBody>
      </p:sp>
    </p:spTree>
    <p:extLst>
      <p:ext uri="{BB962C8B-B14F-4D97-AF65-F5344CB8AC3E}">
        <p14:creationId xmlns:p14="http://schemas.microsoft.com/office/powerpoint/2010/main" val="1118992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3890C-B0EC-4BA9-96FF-8C10535D22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51879D-63BE-4697-9DCD-70ED49A71EC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0641DE-1FA9-42D9-9940-30F4EC4614D2}"/>
              </a:ext>
            </a:extLst>
          </p:cNvPr>
          <p:cNvSpPr>
            <a:spLocks noGrp="1"/>
          </p:cNvSpPr>
          <p:nvPr>
            <p:ph type="dt" sz="half" idx="10"/>
          </p:nvPr>
        </p:nvSpPr>
        <p:spPr/>
        <p:txBody>
          <a:bodyPr/>
          <a:lstStyle/>
          <a:p>
            <a:fld id="{D830463E-C2EF-4219-93F9-94282AF278A6}" type="datetimeFigureOut">
              <a:rPr lang="en-US" smtClean="0"/>
              <a:t>7/6/2020</a:t>
            </a:fld>
            <a:endParaRPr lang="en-US"/>
          </a:p>
        </p:txBody>
      </p:sp>
      <p:sp>
        <p:nvSpPr>
          <p:cNvPr id="5" name="Footer Placeholder 4">
            <a:extLst>
              <a:ext uri="{FF2B5EF4-FFF2-40B4-BE49-F238E27FC236}">
                <a16:creationId xmlns:a16="http://schemas.microsoft.com/office/drawing/2014/main" id="{85F029C1-EC3B-4939-92E3-CDB7A59DEB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8C2109-4E14-4785-8C1F-64C4F669185B}"/>
              </a:ext>
            </a:extLst>
          </p:cNvPr>
          <p:cNvSpPr>
            <a:spLocks noGrp="1"/>
          </p:cNvSpPr>
          <p:nvPr>
            <p:ph type="sldNum" sz="quarter" idx="12"/>
          </p:nvPr>
        </p:nvSpPr>
        <p:spPr/>
        <p:txBody>
          <a:bodyPr/>
          <a:lstStyle/>
          <a:p>
            <a:fld id="{9F3DE92A-0082-4E5E-A8F0-439ADCCFE720}" type="slidenum">
              <a:rPr lang="en-US" smtClean="0"/>
              <a:t>‹#›</a:t>
            </a:fld>
            <a:endParaRPr lang="en-US"/>
          </a:p>
        </p:txBody>
      </p:sp>
    </p:spTree>
    <p:extLst>
      <p:ext uri="{BB962C8B-B14F-4D97-AF65-F5344CB8AC3E}">
        <p14:creationId xmlns:p14="http://schemas.microsoft.com/office/powerpoint/2010/main" val="443307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DBDC8-B73D-4EE5-872C-69BE66281F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F1A3820-9C0B-4AF5-888E-9EF2B5B140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BDE844-2C01-413A-A780-F0929A22C41C}"/>
              </a:ext>
            </a:extLst>
          </p:cNvPr>
          <p:cNvSpPr>
            <a:spLocks noGrp="1"/>
          </p:cNvSpPr>
          <p:nvPr>
            <p:ph type="dt" sz="half" idx="10"/>
          </p:nvPr>
        </p:nvSpPr>
        <p:spPr/>
        <p:txBody>
          <a:bodyPr/>
          <a:lstStyle/>
          <a:p>
            <a:fld id="{D830463E-C2EF-4219-93F9-94282AF278A6}" type="datetimeFigureOut">
              <a:rPr lang="en-US" smtClean="0"/>
              <a:t>7/6/2020</a:t>
            </a:fld>
            <a:endParaRPr lang="en-US"/>
          </a:p>
        </p:txBody>
      </p:sp>
      <p:sp>
        <p:nvSpPr>
          <p:cNvPr id="5" name="Footer Placeholder 4">
            <a:extLst>
              <a:ext uri="{FF2B5EF4-FFF2-40B4-BE49-F238E27FC236}">
                <a16:creationId xmlns:a16="http://schemas.microsoft.com/office/drawing/2014/main" id="{7D9A8F50-8AEE-4F27-9C96-EB78E5A3D3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8F010E-A2F7-4930-A689-A4099EB1EFE2}"/>
              </a:ext>
            </a:extLst>
          </p:cNvPr>
          <p:cNvSpPr>
            <a:spLocks noGrp="1"/>
          </p:cNvSpPr>
          <p:nvPr>
            <p:ph type="sldNum" sz="quarter" idx="12"/>
          </p:nvPr>
        </p:nvSpPr>
        <p:spPr/>
        <p:txBody>
          <a:bodyPr/>
          <a:lstStyle/>
          <a:p>
            <a:fld id="{9F3DE92A-0082-4E5E-A8F0-439ADCCFE720}" type="slidenum">
              <a:rPr lang="en-US" smtClean="0"/>
              <a:t>‹#›</a:t>
            </a:fld>
            <a:endParaRPr lang="en-US"/>
          </a:p>
        </p:txBody>
      </p:sp>
    </p:spTree>
    <p:extLst>
      <p:ext uri="{BB962C8B-B14F-4D97-AF65-F5344CB8AC3E}">
        <p14:creationId xmlns:p14="http://schemas.microsoft.com/office/powerpoint/2010/main" val="3598870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1B6C8-2D1C-4890-B030-413E69F7D3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0ACECD-7709-411A-94F3-9C50CE58031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F6357FE-CA32-4391-9DDE-C93AE75BB25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ADB0AE9-0DE6-4222-8A4D-3F5D48C334F9}"/>
              </a:ext>
            </a:extLst>
          </p:cNvPr>
          <p:cNvSpPr>
            <a:spLocks noGrp="1"/>
          </p:cNvSpPr>
          <p:nvPr>
            <p:ph type="dt" sz="half" idx="10"/>
          </p:nvPr>
        </p:nvSpPr>
        <p:spPr/>
        <p:txBody>
          <a:bodyPr/>
          <a:lstStyle/>
          <a:p>
            <a:fld id="{D830463E-C2EF-4219-93F9-94282AF278A6}" type="datetimeFigureOut">
              <a:rPr lang="en-US" smtClean="0"/>
              <a:t>7/6/2020</a:t>
            </a:fld>
            <a:endParaRPr lang="en-US"/>
          </a:p>
        </p:txBody>
      </p:sp>
      <p:sp>
        <p:nvSpPr>
          <p:cNvPr id="6" name="Footer Placeholder 5">
            <a:extLst>
              <a:ext uri="{FF2B5EF4-FFF2-40B4-BE49-F238E27FC236}">
                <a16:creationId xmlns:a16="http://schemas.microsoft.com/office/drawing/2014/main" id="{66D86E69-2C34-499D-BA16-4FA0F4B45C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E6D23A-3E08-4DD2-A243-95750237E737}"/>
              </a:ext>
            </a:extLst>
          </p:cNvPr>
          <p:cNvSpPr>
            <a:spLocks noGrp="1"/>
          </p:cNvSpPr>
          <p:nvPr>
            <p:ph type="sldNum" sz="quarter" idx="12"/>
          </p:nvPr>
        </p:nvSpPr>
        <p:spPr/>
        <p:txBody>
          <a:bodyPr/>
          <a:lstStyle/>
          <a:p>
            <a:fld id="{9F3DE92A-0082-4E5E-A8F0-439ADCCFE720}" type="slidenum">
              <a:rPr lang="en-US" smtClean="0"/>
              <a:t>‹#›</a:t>
            </a:fld>
            <a:endParaRPr lang="en-US"/>
          </a:p>
        </p:txBody>
      </p:sp>
    </p:spTree>
    <p:extLst>
      <p:ext uri="{BB962C8B-B14F-4D97-AF65-F5344CB8AC3E}">
        <p14:creationId xmlns:p14="http://schemas.microsoft.com/office/powerpoint/2010/main" val="923938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9E063-87CD-4F5A-8DB4-5A2D94C03B4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5911508-4548-4EDA-8675-0243872CC1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BFC79CA-D787-4561-B2C3-19276737BF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1127AEC-4386-4DD4-8BFC-C4515DB160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AC716F-51CD-4B7A-9E9E-6BF05D9202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D95F290-C404-4AFD-8A01-9877DEE67533}"/>
              </a:ext>
            </a:extLst>
          </p:cNvPr>
          <p:cNvSpPr>
            <a:spLocks noGrp="1"/>
          </p:cNvSpPr>
          <p:nvPr>
            <p:ph type="dt" sz="half" idx="10"/>
          </p:nvPr>
        </p:nvSpPr>
        <p:spPr/>
        <p:txBody>
          <a:bodyPr/>
          <a:lstStyle/>
          <a:p>
            <a:fld id="{D830463E-C2EF-4219-93F9-94282AF278A6}" type="datetimeFigureOut">
              <a:rPr lang="en-US" smtClean="0"/>
              <a:t>7/6/2020</a:t>
            </a:fld>
            <a:endParaRPr lang="en-US"/>
          </a:p>
        </p:txBody>
      </p:sp>
      <p:sp>
        <p:nvSpPr>
          <p:cNvPr id="8" name="Footer Placeholder 7">
            <a:extLst>
              <a:ext uri="{FF2B5EF4-FFF2-40B4-BE49-F238E27FC236}">
                <a16:creationId xmlns:a16="http://schemas.microsoft.com/office/drawing/2014/main" id="{5FB7CC56-1676-4652-A585-A2F9C36E930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6716640-34A3-4C09-9F84-BB83FE5F0C14}"/>
              </a:ext>
            </a:extLst>
          </p:cNvPr>
          <p:cNvSpPr>
            <a:spLocks noGrp="1"/>
          </p:cNvSpPr>
          <p:nvPr>
            <p:ph type="sldNum" sz="quarter" idx="12"/>
          </p:nvPr>
        </p:nvSpPr>
        <p:spPr/>
        <p:txBody>
          <a:bodyPr/>
          <a:lstStyle/>
          <a:p>
            <a:fld id="{9F3DE92A-0082-4E5E-A8F0-439ADCCFE720}" type="slidenum">
              <a:rPr lang="en-US" smtClean="0"/>
              <a:t>‹#›</a:t>
            </a:fld>
            <a:endParaRPr lang="en-US"/>
          </a:p>
        </p:txBody>
      </p:sp>
    </p:spTree>
    <p:extLst>
      <p:ext uri="{BB962C8B-B14F-4D97-AF65-F5344CB8AC3E}">
        <p14:creationId xmlns:p14="http://schemas.microsoft.com/office/powerpoint/2010/main" val="3592721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9F076-5AD8-4416-9694-E6EA249D733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ACD5E9-32D2-4AC6-B87A-82E4D8A7FBFE}"/>
              </a:ext>
            </a:extLst>
          </p:cNvPr>
          <p:cNvSpPr>
            <a:spLocks noGrp="1"/>
          </p:cNvSpPr>
          <p:nvPr>
            <p:ph type="dt" sz="half" idx="10"/>
          </p:nvPr>
        </p:nvSpPr>
        <p:spPr/>
        <p:txBody>
          <a:bodyPr/>
          <a:lstStyle/>
          <a:p>
            <a:fld id="{D830463E-C2EF-4219-93F9-94282AF278A6}" type="datetimeFigureOut">
              <a:rPr lang="en-US" smtClean="0"/>
              <a:t>7/6/2020</a:t>
            </a:fld>
            <a:endParaRPr lang="en-US"/>
          </a:p>
        </p:txBody>
      </p:sp>
      <p:sp>
        <p:nvSpPr>
          <p:cNvPr id="4" name="Footer Placeholder 3">
            <a:extLst>
              <a:ext uri="{FF2B5EF4-FFF2-40B4-BE49-F238E27FC236}">
                <a16:creationId xmlns:a16="http://schemas.microsoft.com/office/drawing/2014/main" id="{66D07D59-2B45-48B5-B1D3-0AAFA73774B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B80595-B4E0-4E59-9127-66FDD8A53596}"/>
              </a:ext>
            </a:extLst>
          </p:cNvPr>
          <p:cNvSpPr>
            <a:spLocks noGrp="1"/>
          </p:cNvSpPr>
          <p:nvPr>
            <p:ph type="sldNum" sz="quarter" idx="12"/>
          </p:nvPr>
        </p:nvSpPr>
        <p:spPr/>
        <p:txBody>
          <a:bodyPr/>
          <a:lstStyle/>
          <a:p>
            <a:fld id="{9F3DE92A-0082-4E5E-A8F0-439ADCCFE720}" type="slidenum">
              <a:rPr lang="en-US" smtClean="0"/>
              <a:t>‹#›</a:t>
            </a:fld>
            <a:endParaRPr lang="en-US"/>
          </a:p>
        </p:txBody>
      </p:sp>
    </p:spTree>
    <p:extLst>
      <p:ext uri="{BB962C8B-B14F-4D97-AF65-F5344CB8AC3E}">
        <p14:creationId xmlns:p14="http://schemas.microsoft.com/office/powerpoint/2010/main" val="923205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4418BF-A75F-420E-811E-F3198005B293}"/>
              </a:ext>
            </a:extLst>
          </p:cNvPr>
          <p:cNvSpPr>
            <a:spLocks noGrp="1"/>
          </p:cNvSpPr>
          <p:nvPr>
            <p:ph type="dt" sz="half" idx="10"/>
          </p:nvPr>
        </p:nvSpPr>
        <p:spPr/>
        <p:txBody>
          <a:bodyPr/>
          <a:lstStyle/>
          <a:p>
            <a:fld id="{D830463E-C2EF-4219-93F9-94282AF278A6}" type="datetimeFigureOut">
              <a:rPr lang="en-US" smtClean="0"/>
              <a:t>7/6/2020</a:t>
            </a:fld>
            <a:endParaRPr lang="en-US"/>
          </a:p>
        </p:txBody>
      </p:sp>
      <p:sp>
        <p:nvSpPr>
          <p:cNvPr id="3" name="Footer Placeholder 2">
            <a:extLst>
              <a:ext uri="{FF2B5EF4-FFF2-40B4-BE49-F238E27FC236}">
                <a16:creationId xmlns:a16="http://schemas.microsoft.com/office/drawing/2014/main" id="{8E02B5FB-DB06-40F7-9DD4-8B942793B5D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4BE356-4EFA-4E14-A5F8-24C561B4A546}"/>
              </a:ext>
            </a:extLst>
          </p:cNvPr>
          <p:cNvSpPr>
            <a:spLocks noGrp="1"/>
          </p:cNvSpPr>
          <p:nvPr>
            <p:ph type="sldNum" sz="quarter" idx="12"/>
          </p:nvPr>
        </p:nvSpPr>
        <p:spPr/>
        <p:txBody>
          <a:bodyPr/>
          <a:lstStyle/>
          <a:p>
            <a:fld id="{9F3DE92A-0082-4E5E-A8F0-439ADCCFE720}" type="slidenum">
              <a:rPr lang="en-US" smtClean="0"/>
              <a:t>‹#›</a:t>
            </a:fld>
            <a:endParaRPr lang="en-US"/>
          </a:p>
        </p:txBody>
      </p:sp>
    </p:spTree>
    <p:extLst>
      <p:ext uri="{BB962C8B-B14F-4D97-AF65-F5344CB8AC3E}">
        <p14:creationId xmlns:p14="http://schemas.microsoft.com/office/powerpoint/2010/main" val="4129695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72AA9-2D6E-401A-ACA1-2B90E655BE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D3FD4A-E0DD-470F-8BD0-0A13AB10AC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CBC4BFA-B9C6-4A1C-A739-763D59932B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833EB7-21DC-4561-876D-51C914A725D8}"/>
              </a:ext>
            </a:extLst>
          </p:cNvPr>
          <p:cNvSpPr>
            <a:spLocks noGrp="1"/>
          </p:cNvSpPr>
          <p:nvPr>
            <p:ph type="dt" sz="half" idx="10"/>
          </p:nvPr>
        </p:nvSpPr>
        <p:spPr/>
        <p:txBody>
          <a:bodyPr/>
          <a:lstStyle/>
          <a:p>
            <a:fld id="{D830463E-C2EF-4219-93F9-94282AF278A6}" type="datetimeFigureOut">
              <a:rPr lang="en-US" smtClean="0"/>
              <a:t>7/6/2020</a:t>
            </a:fld>
            <a:endParaRPr lang="en-US"/>
          </a:p>
        </p:txBody>
      </p:sp>
      <p:sp>
        <p:nvSpPr>
          <p:cNvPr id="6" name="Footer Placeholder 5">
            <a:extLst>
              <a:ext uri="{FF2B5EF4-FFF2-40B4-BE49-F238E27FC236}">
                <a16:creationId xmlns:a16="http://schemas.microsoft.com/office/drawing/2014/main" id="{4F8D0E3A-0F73-4E6D-BBCC-35AF9CD052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B0DE88-B41A-4711-8A14-649C68B97084}"/>
              </a:ext>
            </a:extLst>
          </p:cNvPr>
          <p:cNvSpPr>
            <a:spLocks noGrp="1"/>
          </p:cNvSpPr>
          <p:nvPr>
            <p:ph type="sldNum" sz="quarter" idx="12"/>
          </p:nvPr>
        </p:nvSpPr>
        <p:spPr/>
        <p:txBody>
          <a:bodyPr/>
          <a:lstStyle/>
          <a:p>
            <a:fld id="{9F3DE92A-0082-4E5E-A8F0-439ADCCFE720}" type="slidenum">
              <a:rPr lang="en-US" smtClean="0"/>
              <a:t>‹#›</a:t>
            </a:fld>
            <a:endParaRPr lang="en-US"/>
          </a:p>
        </p:txBody>
      </p:sp>
    </p:spTree>
    <p:extLst>
      <p:ext uri="{BB962C8B-B14F-4D97-AF65-F5344CB8AC3E}">
        <p14:creationId xmlns:p14="http://schemas.microsoft.com/office/powerpoint/2010/main" val="348869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7B781-D19D-479D-8662-7DF226806B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1C50D5-010F-4E08-9B3C-FF38C8918F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249C76A-FC91-4405-9B72-F71015C1C6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9B80B8-1C38-4F1D-B2E4-2F87CA2D66C2}"/>
              </a:ext>
            </a:extLst>
          </p:cNvPr>
          <p:cNvSpPr>
            <a:spLocks noGrp="1"/>
          </p:cNvSpPr>
          <p:nvPr>
            <p:ph type="dt" sz="half" idx="10"/>
          </p:nvPr>
        </p:nvSpPr>
        <p:spPr/>
        <p:txBody>
          <a:bodyPr/>
          <a:lstStyle/>
          <a:p>
            <a:fld id="{D830463E-C2EF-4219-93F9-94282AF278A6}" type="datetimeFigureOut">
              <a:rPr lang="en-US" smtClean="0"/>
              <a:t>7/6/2020</a:t>
            </a:fld>
            <a:endParaRPr lang="en-US"/>
          </a:p>
        </p:txBody>
      </p:sp>
      <p:sp>
        <p:nvSpPr>
          <p:cNvPr id="6" name="Footer Placeholder 5">
            <a:extLst>
              <a:ext uri="{FF2B5EF4-FFF2-40B4-BE49-F238E27FC236}">
                <a16:creationId xmlns:a16="http://schemas.microsoft.com/office/drawing/2014/main" id="{61E462A5-81F0-4DCC-9284-36BEBCB594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0E522D-F112-438E-A914-16114F3687F5}"/>
              </a:ext>
            </a:extLst>
          </p:cNvPr>
          <p:cNvSpPr>
            <a:spLocks noGrp="1"/>
          </p:cNvSpPr>
          <p:nvPr>
            <p:ph type="sldNum" sz="quarter" idx="12"/>
          </p:nvPr>
        </p:nvSpPr>
        <p:spPr/>
        <p:txBody>
          <a:bodyPr/>
          <a:lstStyle/>
          <a:p>
            <a:fld id="{9F3DE92A-0082-4E5E-A8F0-439ADCCFE720}" type="slidenum">
              <a:rPr lang="en-US" smtClean="0"/>
              <a:t>‹#›</a:t>
            </a:fld>
            <a:endParaRPr lang="en-US"/>
          </a:p>
        </p:txBody>
      </p:sp>
    </p:spTree>
    <p:extLst>
      <p:ext uri="{BB962C8B-B14F-4D97-AF65-F5344CB8AC3E}">
        <p14:creationId xmlns:p14="http://schemas.microsoft.com/office/powerpoint/2010/main" val="3405718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1812B4-914C-489B-A996-4D88BB8E45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B467D3C-D754-4923-9E5F-9F5133A862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9429B9-5BB7-47DA-A7D3-9E4FEBAF66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30463E-C2EF-4219-93F9-94282AF278A6}" type="datetimeFigureOut">
              <a:rPr lang="en-US" smtClean="0"/>
              <a:t>7/6/2020</a:t>
            </a:fld>
            <a:endParaRPr lang="en-US"/>
          </a:p>
        </p:txBody>
      </p:sp>
      <p:sp>
        <p:nvSpPr>
          <p:cNvPr id="5" name="Footer Placeholder 4">
            <a:extLst>
              <a:ext uri="{FF2B5EF4-FFF2-40B4-BE49-F238E27FC236}">
                <a16:creationId xmlns:a16="http://schemas.microsoft.com/office/drawing/2014/main" id="{411F41E9-E82E-43F4-A6D1-A75201C846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0DAC45-4ADC-4CA8-81F8-4997B22DF8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DE92A-0082-4E5E-A8F0-439ADCCFE720}" type="slidenum">
              <a:rPr lang="en-US" smtClean="0"/>
              <a:t>‹#›</a:t>
            </a:fld>
            <a:endParaRPr lang="en-US"/>
          </a:p>
        </p:txBody>
      </p:sp>
    </p:spTree>
    <p:extLst>
      <p:ext uri="{BB962C8B-B14F-4D97-AF65-F5344CB8AC3E}">
        <p14:creationId xmlns:p14="http://schemas.microsoft.com/office/powerpoint/2010/main" val="3869359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85;p22">
            <a:extLst>
              <a:ext uri="{FF2B5EF4-FFF2-40B4-BE49-F238E27FC236}">
                <a16:creationId xmlns:a16="http://schemas.microsoft.com/office/drawing/2014/main" id="{6477CB24-B28C-4B0D-BDA0-D4566F757E78}"/>
              </a:ext>
            </a:extLst>
          </p:cNvPr>
          <p:cNvSpPr/>
          <p:nvPr/>
        </p:nvSpPr>
        <p:spPr>
          <a:xfrm>
            <a:off x="0" y="0"/>
            <a:ext cx="12192000" cy="1306330"/>
          </a:xfrm>
          <a:prstGeom prst="rect">
            <a:avLst/>
          </a:prstGeom>
          <a:solidFill>
            <a:srgbClr val="511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 name="TextBox 6">
            <a:extLst>
              <a:ext uri="{FF2B5EF4-FFF2-40B4-BE49-F238E27FC236}">
                <a16:creationId xmlns:a16="http://schemas.microsoft.com/office/drawing/2014/main" id="{06193958-B559-44AB-BE74-745962E0397E}"/>
              </a:ext>
            </a:extLst>
          </p:cNvPr>
          <p:cNvSpPr txBox="1"/>
          <p:nvPr/>
        </p:nvSpPr>
        <p:spPr>
          <a:xfrm>
            <a:off x="2927604" y="171018"/>
            <a:ext cx="7543800" cy="553998"/>
          </a:xfrm>
          <a:prstGeom prst="rect">
            <a:avLst/>
          </a:prstGeom>
          <a:noFill/>
        </p:spPr>
        <p:txBody>
          <a:bodyPr wrap="square" rtlCol="0">
            <a:spAutoFit/>
          </a:bodyPr>
          <a:lstStyle/>
          <a:p>
            <a:r>
              <a:rPr lang="en-GB" sz="3000" b="1" dirty="0">
                <a:solidFill>
                  <a:schemeClr val="bg1"/>
                </a:solidFill>
              </a:rPr>
              <a:t>Thermal Fluctuations and Dynamic Wetting</a:t>
            </a:r>
            <a:endParaRPr lang="en-US" sz="3000" b="1" dirty="0">
              <a:solidFill>
                <a:schemeClr val="bg1"/>
              </a:solidFill>
            </a:endParaRPr>
          </a:p>
        </p:txBody>
      </p:sp>
      <p:sp>
        <p:nvSpPr>
          <p:cNvPr id="8" name="TextBox 7">
            <a:extLst>
              <a:ext uri="{FF2B5EF4-FFF2-40B4-BE49-F238E27FC236}">
                <a16:creationId xmlns:a16="http://schemas.microsoft.com/office/drawing/2014/main" id="{83F1664C-4880-42A6-8408-21A5B8726A7B}"/>
              </a:ext>
            </a:extLst>
          </p:cNvPr>
          <p:cNvSpPr txBox="1"/>
          <p:nvPr/>
        </p:nvSpPr>
        <p:spPr>
          <a:xfrm>
            <a:off x="2927604" y="795087"/>
            <a:ext cx="4899739" cy="369332"/>
          </a:xfrm>
          <a:prstGeom prst="rect">
            <a:avLst/>
          </a:prstGeom>
          <a:noFill/>
        </p:spPr>
        <p:txBody>
          <a:bodyPr wrap="none" rtlCol="0">
            <a:spAutoFit/>
          </a:bodyPr>
          <a:lstStyle/>
          <a:p>
            <a:r>
              <a:rPr lang="en-GB" i="1" dirty="0">
                <a:solidFill>
                  <a:schemeClr val="bg1"/>
                </a:solidFill>
              </a:rPr>
              <a:t>Jingbang Liu, James </a:t>
            </a:r>
            <a:r>
              <a:rPr lang="en-GB" i="1" dirty="0" err="1">
                <a:solidFill>
                  <a:schemeClr val="bg1"/>
                </a:solidFill>
              </a:rPr>
              <a:t>Sprittles</a:t>
            </a:r>
            <a:r>
              <a:rPr lang="en-GB" i="1" dirty="0">
                <a:solidFill>
                  <a:schemeClr val="bg1"/>
                </a:solidFill>
              </a:rPr>
              <a:t> and Duncan Lockerby</a:t>
            </a:r>
            <a:endParaRPr lang="en-US" i="1" dirty="0">
              <a:solidFill>
                <a:schemeClr val="bg1"/>
              </a:solidFill>
            </a:endParaRPr>
          </a:p>
        </p:txBody>
      </p:sp>
      <p:pic>
        <p:nvPicPr>
          <p:cNvPr id="9" name="Google Shape;87;p1">
            <a:extLst>
              <a:ext uri="{FF2B5EF4-FFF2-40B4-BE49-F238E27FC236}">
                <a16:creationId xmlns:a16="http://schemas.microsoft.com/office/drawing/2014/main" id="{61A06CB1-570F-4FB5-982A-34372A859E82}"/>
              </a:ext>
            </a:extLst>
          </p:cNvPr>
          <p:cNvPicPr preferRelativeResize="0"/>
          <p:nvPr/>
        </p:nvPicPr>
        <p:blipFill rotWithShape="1">
          <a:blip r:embed="rId2">
            <a:alphaModFix/>
          </a:blip>
          <a:srcRect/>
          <a:stretch/>
        </p:blipFill>
        <p:spPr>
          <a:xfrm>
            <a:off x="0" y="0"/>
            <a:ext cx="2177028" cy="1306330"/>
          </a:xfrm>
          <a:prstGeom prst="rect">
            <a:avLst/>
          </a:prstGeom>
          <a:noFill/>
          <a:ln>
            <a:noFill/>
          </a:ln>
        </p:spPr>
      </p:pic>
      <p:pic>
        <p:nvPicPr>
          <p:cNvPr id="12" name="Picture 11">
            <a:extLst>
              <a:ext uri="{FF2B5EF4-FFF2-40B4-BE49-F238E27FC236}">
                <a16:creationId xmlns:a16="http://schemas.microsoft.com/office/drawing/2014/main" id="{5661CF3D-8E36-49E5-A2AE-7CD8E86CF384}"/>
              </a:ext>
            </a:extLst>
          </p:cNvPr>
          <p:cNvPicPr>
            <a:picLocks noChangeAspect="1"/>
          </p:cNvPicPr>
          <p:nvPr/>
        </p:nvPicPr>
        <p:blipFill>
          <a:blip r:embed="rId3"/>
          <a:stretch>
            <a:fillRect/>
          </a:stretch>
        </p:blipFill>
        <p:spPr>
          <a:xfrm>
            <a:off x="10410444" y="5859982"/>
            <a:ext cx="1613359" cy="807814"/>
          </a:xfrm>
          <a:prstGeom prst="rect">
            <a:avLst/>
          </a:prstGeom>
        </p:spPr>
      </p:pic>
      <p:sp>
        <p:nvSpPr>
          <p:cNvPr id="13" name="TextBox 12">
            <a:extLst>
              <a:ext uri="{FF2B5EF4-FFF2-40B4-BE49-F238E27FC236}">
                <a16:creationId xmlns:a16="http://schemas.microsoft.com/office/drawing/2014/main" id="{39819714-46B3-44AE-9C0E-037363EE6FD5}"/>
              </a:ext>
            </a:extLst>
          </p:cNvPr>
          <p:cNvSpPr txBox="1"/>
          <p:nvPr/>
        </p:nvSpPr>
        <p:spPr>
          <a:xfrm>
            <a:off x="7782159" y="795087"/>
            <a:ext cx="4052648" cy="369332"/>
          </a:xfrm>
          <a:prstGeom prst="rect">
            <a:avLst/>
          </a:prstGeom>
          <a:noFill/>
        </p:spPr>
        <p:txBody>
          <a:bodyPr wrap="none" rtlCol="0">
            <a:spAutoFit/>
          </a:bodyPr>
          <a:lstStyle/>
          <a:p>
            <a:r>
              <a:rPr lang="en-GB" i="1" dirty="0">
                <a:solidFill>
                  <a:schemeClr val="bg1"/>
                </a:solidFill>
              </a:rPr>
              <a:t>University of Warwick, Coventry, CV4 7AL</a:t>
            </a:r>
            <a:endParaRPr lang="en-US" i="1" dirty="0">
              <a:solidFill>
                <a:schemeClr val="bg1"/>
              </a:solidFill>
            </a:endParaRPr>
          </a:p>
        </p:txBody>
      </p:sp>
      <p:sp>
        <p:nvSpPr>
          <p:cNvPr id="14" name="Google Shape;185;p22">
            <a:extLst>
              <a:ext uri="{FF2B5EF4-FFF2-40B4-BE49-F238E27FC236}">
                <a16:creationId xmlns:a16="http://schemas.microsoft.com/office/drawing/2014/main" id="{07318457-E273-4C8F-A64D-86C248429AD6}"/>
              </a:ext>
            </a:extLst>
          </p:cNvPr>
          <p:cNvSpPr/>
          <p:nvPr/>
        </p:nvSpPr>
        <p:spPr>
          <a:xfrm>
            <a:off x="0" y="1651812"/>
            <a:ext cx="5742432" cy="369332"/>
          </a:xfrm>
          <a:prstGeom prst="rect">
            <a:avLst/>
          </a:prstGeom>
          <a:solidFill>
            <a:srgbClr val="511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TextBox 14">
            <a:extLst>
              <a:ext uri="{FF2B5EF4-FFF2-40B4-BE49-F238E27FC236}">
                <a16:creationId xmlns:a16="http://schemas.microsoft.com/office/drawing/2014/main" id="{59FD7291-870E-467C-BFBC-E6C23DD7AB48}"/>
              </a:ext>
            </a:extLst>
          </p:cNvPr>
          <p:cNvSpPr txBox="1"/>
          <p:nvPr/>
        </p:nvSpPr>
        <p:spPr>
          <a:xfrm>
            <a:off x="1111802" y="1651812"/>
            <a:ext cx="2394652" cy="369332"/>
          </a:xfrm>
          <a:prstGeom prst="rect">
            <a:avLst/>
          </a:prstGeom>
          <a:noFill/>
        </p:spPr>
        <p:txBody>
          <a:bodyPr wrap="square" rtlCol="0">
            <a:spAutoFit/>
          </a:bodyPr>
          <a:lstStyle/>
          <a:p>
            <a:r>
              <a:rPr lang="en-GB" dirty="0">
                <a:solidFill>
                  <a:schemeClr val="bg1"/>
                </a:solidFill>
              </a:rPr>
              <a:t>Context and Motivation</a:t>
            </a:r>
            <a:endParaRPr lang="en-US" dirty="0">
              <a:solidFill>
                <a:schemeClr val="bg1"/>
              </a:solidFill>
            </a:endParaRPr>
          </a:p>
        </p:txBody>
      </p:sp>
      <p:sp>
        <p:nvSpPr>
          <p:cNvPr id="16" name="Google Shape;185;p22">
            <a:extLst>
              <a:ext uri="{FF2B5EF4-FFF2-40B4-BE49-F238E27FC236}">
                <a16:creationId xmlns:a16="http://schemas.microsoft.com/office/drawing/2014/main" id="{C4D6099D-32FB-49ED-9B42-5F93730ECF71}"/>
              </a:ext>
            </a:extLst>
          </p:cNvPr>
          <p:cNvSpPr/>
          <p:nvPr/>
        </p:nvSpPr>
        <p:spPr>
          <a:xfrm>
            <a:off x="0" y="4311608"/>
            <a:ext cx="5742432" cy="362119"/>
          </a:xfrm>
          <a:prstGeom prst="rect">
            <a:avLst/>
          </a:prstGeom>
          <a:solidFill>
            <a:srgbClr val="511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TextBox 16">
            <a:extLst>
              <a:ext uri="{FF2B5EF4-FFF2-40B4-BE49-F238E27FC236}">
                <a16:creationId xmlns:a16="http://schemas.microsoft.com/office/drawing/2014/main" id="{131063AD-C9AE-4B84-B8AD-17E6E01D6873}"/>
              </a:ext>
            </a:extLst>
          </p:cNvPr>
          <p:cNvSpPr txBox="1"/>
          <p:nvPr/>
        </p:nvSpPr>
        <p:spPr>
          <a:xfrm>
            <a:off x="1245919" y="4311608"/>
            <a:ext cx="2126417" cy="369332"/>
          </a:xfrm>
          <a:prstGeom prst="rect">
            <a:avLst/>
          </a:prstGeom>
          <a:noFill/>
        </p:spPr>
        <p:txBody>
          <a:bodyPr wrap="square" rtlCol="0">
            <a:spAutoFit/>
          </a:bodyPr>
          <a:lstStyle/>
          <a:p>
            <a:r>
              <a:rPr lang="en-GB" dirty="0">
                <a:solidFill>
                  <a:schemeClr val="bg1"/>
                </a:solidFill>
              </a:rPr>
              <a:t>Preliminary Results</a:t>
            </a:r>
            <a:endParaRPr lang="en-US" dirty="0">
              <a:solidFill>
                <a:schemeClr val="bg1"/>
              </a:solidFill>
            </a:endParaRPr>
          </a:p>
        </p:txBody>
      </p:sp>
      <p:sp>
        <p:nvSpPr>
          <p:cNvPr id="21" name="TextBox 20">
            <a:extLst>
              <a:ext uri="{FF2B5EF4-FFF2-40B4-BE49-F238E27FC236}">
                <a16:creationId xmlns:a16="http://schemas.microsoft.com/office/drawing/2014/main" id="{E8303E6B-FA95-41A5-B9B0-F0DDE9D481D9}"/>
              </a:ext>
            </a:extLst>
          </p:cNvPr>
          <p:cNvSpPr txBox="1"/>
          <p:nvPr/>
        </p:nvSpPr>
        <p:spPr>
          <a:xfrm>
            <a:off x="129406" y="2107112"/>
            <a:ext cx="3376937" cy="2123658"/>
          </a:xfrm>
          <a:prstGeom prst="rect">
            <a:avLst/>
          </a:prstGeom>
          <a:noFill/>
        </p:spPr>
        <p:txBody>
          <a:bodyPr wrap="square" rtlCol="0">
            <a:spAutoFit/>
          </a:bodyPr>
          <a:lstStyle/>
          <a:p>
            <a:r>
              <a:rPr lang="en-GB" sz="1100" dirty="0"/>
              <a:t>Wetting is a common phenomenon in nature and has many applications in printing, coating and nanotechnologies. Despite being studied for decades, the precise physics behind dynamic wetting is still vague leading to heated debates. Some recent papers suggested a link can be established between thermal fluctuations and the position of the contact line using the MKT (molecular kinetic theory). In this mini project we would like to first verify the results from the literature. We then hope to explore the possibility of linking the fluctuation of the contact line to certain properties of the free surface.</a:t>
            </a:r>
            <a:endParaRPr lang="en-US" sz="1100" dirty="0"/>
          </a:p>
        </p:txBody>
      </p:sp>
      <p:sp>
        <p:nvSpPr>
          <p:cNvPr id="23" name="Google Shape;185;p22">
            <a:extLst>
              <a:ext uri="{FF2B5EF4-FFF2-40B4-BE49-F238E27FC236}">
                <a16:creationId xmlns:a16="http://schemas.microsoft.com/office/drawing/2014/main" id="{F449F33F-D20A-461C-8398-005810D100F0}"/>
              </a:ext>
            </a:extLst>
          </p:cNvPr>
          <p:cNvSpPr/>
          <p:nvPr/>
        </p:nvSpPr>
        <p:spPr>
          <a:xfrm>
            <a:off x="6449568" y="1649754"/>
            <a:ext cx="5742432" cy="362119"/>
          </a:xfrm>
          <a:prstGeom prst="rect">
            <a:avLst/>
          </a:prstGeom>
          <a:solidFill>
            <a:srgbClr val="511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TextBox 23">
            <a:extLst>
              <a:ext uri="{FF2B5EF4-FFF2-40B4-BE49-F238E27FC236}">
                <a16:creationId xmlns:a16="http://schemas.microsoft.com/office/drawing/2014/main" id="{DB3BD385-61EC-463E-8606-901890506F01}"/>
              </a:ext>
            </a:extLst>
          </p:cNvPr>
          <p:cNvSpPr txBox="1"/>
          <p:nvPr/>
        </p:nvSpPr>
        <p:spPr>
          <a:xfrm>
            <a:off x="9104142" y="1649754"/>
            <a:ext cx="1306302" cy="369332"/>
          </a:xfrm>
          <a:prstGeom prst="rect">
            <a:avLst/>
          </a:prstGeom>
          <a:noFill/>
        </p:spPr>
        <p:txBody>
          <a:bodyPr wrap="square" rtlCol="0">
            <a:spAutoFit/>
          </a:bodyPr>
          <a:lstStyle/>
          <a:p>
            <a:r>
              <a:rPr lang="en-GB" dirty="0">
                <a:solidFill>
                  <a:schemeClr val="bg1"/>
                </a:solidFill>
              </a:rPr>
              <a:t>Next Steps</a:t>
            </a:r>
            <a:endParaRPr lang="en-US" dirty="0">
              <a:solidFill>
                <a:schemeClr val="bg1"/>
              </a:solidFill>
            </a:endParaRPr>
          </a:p>
        </p:txBody>
      </p:sp>
      <p:sp>
        <p:nvSpPr>
          <p:cNvPr id="25" name="Google Shape;185;p22">
            <a:extLst>
              <a:ext uri="{FF2B5EF4-FFF2-40B4-BE49-F238E27FC236}">
                <a16:creationId xmlns:a16="http://schemas.microsoft.com/office/drawing/2014/main" id="{63A1E120-FF51-4BBD-AED9-3D740A5D87FF}"/>
              </a:ext>
            </a:extLst>
          </p:cNvPr>
          <p:cNvSpPr/>
          <p:nvPr/>
        </p:nvSpPr>
        <p:spPr>
          <a:xfrm>
            <a:off x="6449568" y="4091502"/>
            <a:ext cx="5742432" cy="362119"/>
          </a:xfrm>
          <a:prstGeom prst="rect">
            <a:avLst/>
          </a:prstGeom>
          <a:solidFill>
            <a:srgbClr val="511C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TextBox 25">
            <a:extLst>
              <a:ext uri="{FF2B5EF4-FFF2-40B4-BE49-F238E27FC236}">
                <a16:creationId xmlns:a16="http://schemas.microsoft.com/office/drawing/2014/main" id="{4E651812-33B1-4A94-8444-2F2E11413434}"/>
              </a:ext>
            </a:extLst>
          </p:cNvPr>
          <p:cNvSpPr txBox="1"/>
          <p:nvPr/>
        </p:nvSpPr>
        <p:spPr>
          <a:xfrm>
            <a:off x="9104142" y="4077076"/>
            <a:ext cx="1306302" cy="369332"/>
          </a:xfrm>
          <a:prstGeom prst="rect">
            <a:avLst/>
          </a:prstGeom>
          <a:noFill/>
        </p:spPr>
        <p:txBody>
          <a:bodyPr wrap="square" rtlCol="0">
            <a:spAutoFit/>
          </a:bodyPr>
          <a:lstStyle/>
          <a:p>
            <a:r>
              <a:rPr lang="en-GB" dirty="0">
                <a:solidFill>
                  <a:schemeClr val="bg1"/>
                </a:solidFill>
              </a:rPr>
              <a:t>References</a:t>
            </a:r>
            <a:endParaRPr lang="en-US" dirty="0">
              <a:solidFill>
                <a:schemeClr val="bg1"/>
              </a:solidFill>
            </a:endParaRPr>
          </a:p>
        </p:txBody>
      </p:sp>
      <p:pic>
        <p:nvPicPr>
          <p:cNvPr id="3" name="Picture 2" descr="A picture containing clock&#10;&#10;Description automatically generated">
            <a:extLst>
              <a:ext uri="{FF2B5EF4-FFF2-40B4-BE49-F238E27FC236}">
                <a16:creationId xmlns:a16="http://schemas.microsoft.com/office/drawing/2014/main" id="{A9C6C2F4-C3D8-4161-BEB7-C4472C7929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09127" y="4824492"/>
            <a:ext cx="3429827" cy="1450217"/>
          </a:xfrm>
          <a:prstGeom prst="rect">
            <a:avLst/>
          </a:prstGeom>
        </p:spPr>
      </p:pic>
      <p:pic>
        <p:nvPicPr>
          <p:cNvPr id="6" name="Picture 5" descr="A screen shot of a computer&#10;&#10;Description automatically generated">
            <a:extLst>
              <a:ext uri="{FF2B5EF4-FFF2-40B4-BE49-F238E27FC236}">
                <a16:creationId xmlns:a16="http://schemas.microsoft.com/office/drawing/2014/main" id="{0A3005B7-8335-46B5-91A9-1576807AFBBD}"/>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728468" y="2205451"/>
            <a:ext cx="3463532" cy="1102727"/>
          </a:xfrm>
          <a:prstGeom prst="rect">
            <a:avLst/>
          </a:prstGeom>
        </p:spPr>
      </p:pic>
      <p:sp>
        <p:nvSpPr>
          <p:cNvPr id="5" name="TextBox 4">
            <a:extLst>
              <a:ext uri="{FF2B5EF4-FFF2-40B4-BE49-F238E27FC236}">
                <a16:creationId xmlns:a16="http://schemas.microsoft.com/office/drawing/2014/main" id="{E3046B42-4860-4B3C-BD25-6828DD6B1B75}"/>
              </a:ext>
            </a:extLst>
          </p:cNvPr>
          <p:cNvSpPr txBox="1"/>
          <p:nvPr/>
        </p:nvSpPr>
        <p:spPr>
          <a:xfrm>
            <a:off x="129406" y="4766908"/>
            <a:ext cx="2126417" cy="1615827"/>
          </a:xfrm>
          <a:prstGeom prst="rect">
            <a:avLst/>
          </a:prstGeom>
          <a:noFill/>
        </p:spPr>
        <p:txBody>
          <a:bodyPr wrap="square" rtlCol="0">
            <a:spAutoFit/>
          </a:bodyPr>
          <a:lstStyle/>
          <a:p>
            <a:pPr marL="171450" indent="-171450">
              <a:buFont typeface="Arial" panose="020B0604020202020204" pitchFamily="34" charset="0"/>
              <a:buChar char="•"/>
            </a:pPr>
            <a:r>
              <a:rPr lang="en-GB" sz="1100" dirty="0"/>
              <a:t>Shear viscosity and surface tension obtained from MD simulation agree with literatures.</a:t>
            </a:r>
          </a:p>
          <a:p>
            <a:pPr marL="171450" indent="-171450">
              <a:buFont typeface="Arial" panose="020B0604020202020204" pitchFamily="34" charset="0"/>
              <a:buChar char="•"/>
            </a:pPr>
            <a:r>
              <a:rPr lang="en-GB" sz="1100" dirty="0"/>
              <a:t>The simulation box is uniformly divided into small bins. By binning the particles and calculating the number density in each bin a density profile</a:t>
            </a:r>
            <a:endParaRPr lang="en-US" sz="1100" dirty="0"/>
          </a:p>
        </p:txBody>
      </p:sp>
      <p:pic>
        <p:nvPicPr>
          <p:cNvPr id="11" name="Picture 10" descr="A picture containing blue&#10;&#10;Description automatically generated">
            <a:extLst>
              <a:ext uri="{FF2B5EF4-FFF2-40B4-BE49-F238E27FC236}">
                <a16:creationId xmlns:a16="http://schemas.microsoft.com/office/drawing/2014/main" id="{DAE3AA33-C49E-4031-ABE8-D89C327B4B6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3528947" y="2168693"/>
            <a:ext cx="2213485" cy="1864904"/>
          </a:xfrm>
          <a:prstGeom prst="rect">
            <a:avLst/>
          </a:prstGeom>
        </p:spPr>
      </p:pic>
      <p:sp>
        <p:nvSpPr>
          <p:cNvPr id="18" name="TextBox 17">
            <a:extLst>
              <a:ext uri="{FF2B5EF4-FFF2-40B4-BE49-F238E27FC236}">
                <a16:creationId xmlns:a16="http://schemas.microsoft.com/office/drawing/2014/main" id="{9D929871-4F91-4183-AE7B-BF3DA8DC8D9C}"/>
              </a:ext>
            </a:extLst>
          </p:cNvPr>
          <p:cNvSpPr txBox="1"/>
          <p:nvPr/>
        </p:nvSpPr>
        <p:spPr>
          <a:xfrm>
            <a:off x="6432570" y="2143178"/>
            <a:ext cx="2253089" cy="1277273"/>
          </a:xfrm>
          <a:prstGeom prst="rect">
            <a:avLst/>
          </a:prstGeom>
          <a:noFill/>
        </p:spPr>
        <p:txBody>
          <a:bodyPr wrap="square" rtlCol="0">
            <a:spAutoFit/>
          </a:bodyPr>
          <a:lstStyle/>
          <a:p>
            <a:pPr marL="171450" indent="-171450">
              <a:buFont typeface="Arial" panose="020B0604020202020204" pitchFamily="34" charset="0"/>
              <a:buChar char="•"/>
            </a:pPr>
            <a:r>
              <a:rPr lang="en-GB" sz="1100" dirty="0"/>
              <a:t>Analyse the position of the contact line and verify the results from literatures.</a:t>
            </a:r>
          </a:p>
          <a:p>
            <a:pPr marL="171450" indent="-171450">
              <a:buFont typeface="Arial" panose="020B0604020202020204" pitchFamily="34" charset="0"/>
              <a:buChar char="•"/>
            </a:pPr>
            <a:r>
              <a:rPr lang="en-GB" sz="1100" dirty="0"/>
              <a:t>Extract the position of the free surface using method similar to extracting the position of the contact line.</a:t>
            </a:r>
          </a:p>
        </p:txBody>
      </p:sp>
      <p:sp>
        <p:nvSpPr>
          <p:cNvPr id="19" name="TextBox 18">
            <a:extLst>
              <a:ext uri="{FF2B5EF4-FFF2-40B4-BE49-F238E27FC236}">
                <a16:creationId xmlns:a16="http://schemas.microsoft.com/office/drawing/2014/main" id="{EB5C2CC3-23AB-42C9-B8D7-06CEFFB8B59C}"/>
              </a:ext>
            </a:extLst>
          </p:cNvPr>
          <p:cNvSpPr txBox="1"/>
          <p:nvPr/>
        </p:nvSpPr>
        <p:spPr>
          <a:xfrm>
            <a:off x="292608" y="6263889"/>
            <a:ext cx="5446346" cy="430887"/>
          </a:xfrm>
          <a:prstGeom prst="rect">
            <a:avLst/>
          </a:prstGeom>
          <a:noFill/>
        </p:spPr>
        <p:txBody>
          <a:bodyPr wrap="square" rtlCol="0">
            <a:spAutoFit/>
          </a:bodyPr>
          <a:lstStyle/>
          <a:p>
            <a:r>
              <a:rPr lang="en-GB" sz="1100" dirty="0"/>
              <a:t>can be generated. The position of the contact line is found where the density is around half of the density in bulk.</a:t>
            </a:r>
            <a:endParaRPr lang="en-US" sz="1100" dirty="0"/>
          </a:p>
        </p:txBody>
      </p:sp>
      <p:sp>
        <p:nvSpPr>
          <p:cNvPr id="20" name="TextBox 19">
            <a:extLst>
              <a:ext uri="{FF2B5EF4-FFF2-40B4-BE49-F238E27FC236}">
                <a16:creationId xmlns:a16="http://schemas.microsoft.com/office/drawing/2014/main" id="{2F9B4325-A0C9-4501-861F-B8D12C3B5441}"/>
              </a:ext>
            </a:extLst>
          </p:cNvPr>
          <p:cNvSpPr txBox="1"/>
          <p:nvPr/>
        </p:nvSpPr>
        <p:spPr>
          <a:xfrm>
            <a:off x="6430635" y="3322604"/>
            <a:ext cx="5593168" cy="877163"/>
          </a:xfrm>
          <a:prstGeom prst="rect">
            <a:avLst/>
          </a:prstGeom>
          <a:noFill/>
        </p:spPr>
        <p:txBody>
          <a:bodyPr wrap="square" rtlCol="0">
            <a:spAutoFit/>
          </a:bodyPr>
          <a:lstStyle/>
          <a:p>
            <a:pPr marL="171450" indent="-171450">
              <a:buFont typeface="Arial" panose="020B0604020202020204" pitchFamily="34" charset="0"/>
              <a:buChar char="•"/>
            </a:pPr>
            <a:r>
              <a:rPr lang="en-GB" sz="1100" dirty="0"/>
              <a:t>Apply the Fourier analysis and extract the wave profile of the free surface.</a:t>
            </a:r>
          </a:p>
          <a:p>
            <a:pPr marL="171450" indent="-171450">
              <a:buFont typeface="Arial" panose="020B0604020202020204" pitchFamily="34" charset="0"/>
              <a:buChar char="•"/>
            </a:pPr>
            <a:r>
              <a:rPr lang="en-GB" sz="1100" dirty="0"/>
              <a:t>Explore the effect of certain key parameter: the solid-liquid coupling coefficient, the width of the liquid bridge, the height of the liquid bridge, temperature of the simulation etc.</a:t>
            </a:r>
          </a:p>
          <a:p>
            <a:endParaRPr lang="en-US" dirty="0"/>
          </a:p>
        </p:txBody>
      </p:sp>
      <p:sp>
        <p:nvSpPr>
          <p:cNvPr id="27" name="TextBox 26">
            <a:extLst>
              <a:ext uri="{FF2B5EF4-FFF2-40B4-BE49-F238E27FC236}">
                <a16:creationId xmlns:a16="http://schemas.microsoft.com/office/drawing/2014/main" id="{E5FFB676-52E1-4C37-8DE8-939BE2A8B87A}"/>
              </a:ext>
            </a:extLst>
          </p:cNvPr>
          <p:cNvSpPr txBox="1"/>
          <p:nvPr/>
        </p:nvSpPr>
        <p:spPr>
          <a:xfrm>
            <a:off x="6584116" y="4624481"/>
            <a:ext cx="5250691" cy="1446550"/>
          </a:xfrm>
          <a:prstGeom prst="rect">
            <a:avLst/>
          </a:prstGeom>
          <a:noFill/>
        </p:spPr>
        <p:txBody>
          <a:bodyPr wrap="square" rtlCol="0">
            <a:spAutoFit/>
          </a:bodyPr>
          <a:lstStyle/>
          <a:p>
            <a:r>
              <a:rPr lang="en-GB" sz="1100" dirty="0"/>
              <a:t>[1] </a:t>
            </a:r>
            <a:r>
              <a:rPr lang="en-US" sz="1100" dirty="0"/>
              <a:t>J-</a:t>
            </a:r>
            <a:r>
              <a:rPr lang="en-US" sz="1100" dirty="0" err="1"/>
              <a:t>C.Fernández</a:t>
            </a:r>
            <a:r>
              <a:rPr lang="en-US" sz="1100" dirty="0"/>
              <a:t>-Toledano, </a:t>
            </a:r>
            <a:r>
              <a:rPr lang="en-US" sz="1100" dirty="0" err="1"/>
              <a:t>T.D.Blake</a:t>
            </a:r>
            <a:r>
              <a:rPr lang="en-US" sz="1100" dirty="0"/>
              <a:t>, </a:t>
            </a:r>
            <a:r>
              <a:rPr lang="en-US" sz="1100" dirty="0" err="1"/>
              <a:t>J.De</a:t>
            </a:r>
            <a:r>
              <a:rPr lang="en-US" sz="1100" dirty="0"/>
              <a:t> </a:t>
            </a:r>
            <a:r>
              <a:rPr lang="en-US" sz="1100" dirty="0" err="1"/>
              <a:t>Coninck</a:t>
            </a:r>
            <a:r>
              <a:rPr lang="en-US" sz="1100" dirty="0"/>
              <a:t>. Contact-line fluctuations and dynamic wetting, </a:t>
            </a:r>
            <a:r>
              <a:rPr lang="en-US" sz="1100" i="1" dirty="0"/>
              <a:t>Journal of Collide and Interface Science, </a:t>
            </a:r>
            <a:r>
              <a:rPr lang="en-US" sz="1100" b="1" dirty="0"/>
              <a:t>2019</a:t>
            </a:r>
            <a:r>
              <a:rPr lang="en-US" sz="1100" dirty="0"/>
              <a:t>, </a:t>
            </a:r>
            <a:r>
              <a:rPr lang="en-US" sz="1100" i="1" dirty="0"/>
              <a:t>vol 540, 322-329</a:t>
            </a:r>
          </a:p>
          <a:p>
            <a:r>
              <a:rPr lang="en-US" sz="1100" dirty="0"/>
              <a:t>[2] J-</a:t>
            </a:r>
            <a:r>
              <a:rPr lang="en-US" sz="1100" dirty="0" err="1"/>
              <a:t>C.Fernández</a:t>
            </a:r>
            <a:r>
              <a:rPr lang="en-US" sz="1100" dirty="0"/>
              <a:t>-Toledano, </a:t>
            </a:r>
            <a:r>
              <a:rPr lang="en-US" sz="1100" dirty="0" err="1"/>
              <a:t>T.D.Blake</a:t>
            </a:r>
            <a:r>
              <a:rPr lang="en-US" sz="1100" dirty="0"/>
              <a:t>, </a:t>
            </a:r>
            <a:r>
              <a:rPr lang="en-US" sz="1100" dirty="0" err="1"/>
              <a:t>J.De</a:t>
            </a:r>
            <a:r>
              <a:rPr lang="en-US" sz="1100" dirty="0"/>
              <a:t> </a:t>
            </a:r>
            <a:r>
              <a:rPr lang="en-US" sz="1100" dirty="0" err="1"/>
              <a:t>Coninck</a:t>
            </a:r>
            <a:r>
              <a:rPr lang="en-US" sz="1100" dirty="0"/>
              <a:t>. Moving contact lines and Langevin formalism, </a:t>
            </a:r>
            <a:r>
              <a:rPr lang="en-US" sz="1100" i="1" dirty="0"/>
              <a:t>Journal of Collide and Interface Science, </a:t>
            </a:r>
            <a:r>
              <a:rPr lang="en-US" sz="1100" b="1" dirty="0"/>
              <a:t>2020</a:t>
            </a:r>
            <a:r>
              <a:rPr lang="en-US" sz="1100" dirty="0"/>
              <a:t>, </a:t>
            </a:r>
            <a:r>
              <a:rPr lang="en-US" sz="1100" i="1" dirty="0"/>
              <a:t>vol 562, 287-292</a:t>
            </a:r>
          </a:p>
          <a:p>
            <a:r>
              <a:rPr lang="en-US" sz="1100" dirty="0"/>
              <a:t>[3] </a:t>
            </a:r>
            <a:r>
              <a:rPr lang="en-US" sz="1100" dirty="0" err="1"/>
              <a:t>Yixin</a:t>
            </a:r>
            <a:r>
              <a:rPr lang="en-US" sz="1100" dirty="0"/>
              <a:t> Zhang, James E. </a:t>
            </a:r>
            <a:r>
              <a:rPr lang="en-US" sz="1100" dirty="0" err="1"/>
              <a:t>Sprittles</a:t>
            </a:r>
            <a:r>
              <a:rPr lang="en-US" sz="1100" dirty="0"/>
              <a:t>, Duncan A. Lockerby. Molecular simulation of thin liquid films: Thermal fluctuations and instability, </a:t>
            </a:r>
            <a:r>
              <a:rPr lang="en-US" sz="1100" i="1" dirty="0"/>
              <a:t>Physical Review E</a:t>
            </a:r>
            <a:r>
              <a:rPr lang="en-US" sz="1100" dirty="0"/>
              <a:t>, </a:t>
            </a:r>
            <a:r>
              <a:rPr lang="en-US" sz="1100" b="1" dirty="0"/>
              <a:t>2019</a:t>
            </a:r>
            <a:endParaRPr lang="en-US" sz="1100" dirty="0"/>
          </a:p>
          <a:p>
            <a:endParaRPr lang="en-US" sz="1100" dirty="0"/>
          </a:p>
          <a:p>
            <a:endParaRPr lang="en-US" sz="1100" dirty="0"/>
          </a:p>
        </p:txBody>
      </p:sp>
    </p:spTree>
    <p:extLst>
      <p:ext uri="{BB962C8B-B14F-4D97-AF65-F5344CB8AC3E}">
        <p14:creationId xmlns:p14="http://schemas.microsoft.com/office/powerpoint/2010/main" val="28040743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1346</TotalTime>
  <Words>367</Words>
  <Application>Microsoft Office PowerPoint</Application>
  <PresentationFormat>Widescreen</PresentationFormat>
  <Paragraphs>18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Jingbang Liu</dc:creator>
  <cp:lastModifiedBy>Jarratt, Sarah</cp:lastModifiedBy>
  <cp:revision>25</cp:revision>
  <dcterms:created xsi:type="dcterms:W3CDTF">2020-07-01T07:54:04Z</dcterms:created>
  <dcterms:modified xsi:type="dcterms:W3CDTF">2020-07-06T11:36:22Z</dcterms:modified>
</cp:coreProperties>
</file>