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5" r:id="rId1"/>
  </p:sldMasterIdLst>
  <p:notesMasterIdLst>
    <p:notesMasterId r:id="rId17"/>
  </p:notesMasterIdLst>
  <p:sldIdLst>
    <p:sldId id="256" r:id="rId2"/>
    <p:sldId id="264" r:id="rId3"/>
    <p:sldId id="272" r:id="rId4"/>
    <p:sldId id="257" r:id="rId5"/>
    <p:sldId id="260" r:id="rId6"/>
    <p:sldId id="270" r:id="rId7"/>
    <p:sldId id="271" r:id="rId8"/>
    <p:sldId id="261" r:id="rId9"/>
    <p:sldId id="262" r:id="rId10"/>
    <p:sldId id="268" r:id="rId11"/>
    <p:sldId id="263" r:id="rId12"/>
    <p:sldId id="265" r:id="rId13"/>
    <p:sldId id="273" r:id="rId14"/>
    <p:sldId id="267" r:id="rId15"/>
    <p:sldId id="274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6" pos="3840" userDrawn="1">
          <p15:clr>
            <a:srgbClr val="A4A3A4"/>
          </p15:clr>
        </p15:guide>
        <p15:guide id="7" pos="2479" userDrawn="1">
          <p15:clr>
            <a:srgbClr val="A4A3A4"/>
          </p15:clr>
        </p15:guide>
        <p15:guide id="8" pos="3727" userDrawn="1">
          <p15:clr>
            <a:srgbClr val="A4A3A4"/>
          </p15:clr>
        </p15:guide>
        <p15:guide id="9" orient="horz" pos="2387" userDrawn="1">
          <p15:clr>
            <a:srgbClr val="A4A3A4"/>
          </p15:clr>
        </p15:guide>
        <p15:guide id="10" orient="horz" pos="1412" userDrawn="1">
          <p15:clr>
            <a:srgbClr val="A4A3A4"/>
          </p15:clr>
        </p15:guide>
        <p15:guide id="11" pos="211" userDrawn="1">
          <p15:clr>
            <a:srgbClr val="A4A3A4"/>
          </p15:clr>
        </p15:guide>
        <p15:guide id="12" pos="3940" userDrawn="1">
          <p15:clr>
            <a:srgbClr val="A4A3A4"/>
          </p15:clr>
        </p15:guide>
        <p15:guide id="13" orient="horz" pos="3792" userDrawn="1">
          <p15:clr>
            <a:srgbClr val="A4A3A4"/>
          </p15:clr>
        </p15:guide>
        <p15:guide id="14" orient="horz" pos="3111" userDrawn="1">
          <p15:clr>
            <a:srgbClr val="A4A3A4"/>
          </p15:clr>
        </p15:guide>
        <p15:guide id="15" pos="477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cSloy, Adam" initials="MA" lastIdx="1" clrIdx="0">
    <p:extLst>
      <p:ext uri="{19B8F6BF-5375-455C-9EA6-DF929625EA0E}">
        <p15:presenceInfo xmlns:p15="http://schemas.microsoft.com/office/powerpoint/2012/main" userId="S::u1871544@live.warwick.ac.uk::5869c671-b0e2-46ec-a13f-6d6ce4a855e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11C6C"/>
    <a:srgbClr val="848484"/>
    <a:srgbClr val="9951CF"/>
    <a:srgbClr val="481D69"/>
    <a:srgbClr val="BFB1C9"/>
    <a:srgbClr val="B00000"/>
    <a:srgbClr val="0000B0"/>
    <a:srgbClr val="ED3838"/>
    <a:srgbClr val="00AAD4"/>
    <a:srgbClr val="5B30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79" autoAdjust="0"/>
    <p:restoredTop sz="76210" autoAdjust="0"/>
  </p:normalViewPr>
  <p:slideViewPr>
    <p:cSldViewPr snapToGrid="0" snapToObjects="1">
      <p:cViewPr varScale="1">
        <p:scale>
          <a:sx n="99" d="100"/>
          <a:sy n="99" d="100"/>
        </p:scale>
        <p:origin x="1386" y="84"/>
      </p:cViewPr>
      <p:guideLst>
        <p:guide pos="3840"/>
        <p:guide pos="2479"/>
        <p:guide pos="3727"/>
        <p:guide orient="horz" pos="2387"/>
        <p:guide orient="horz" pos="1412"/>
        <p:guide pos="211"/>
        <p:guide pos="3940"/>
        <p:guide orient="horz" pos="3792"/>
        <p:guide orient="horz" pos="3111"/>
        <p:guide pos="4770"/>
      </p:guideLst>
    </p:cSldViewPr>
  </p:slideViewPr>
  <p:notesTextViewPr>
    <p:cViewPr>
      <p:scale>
        <a:sx n="150" d="100"/>
        <a:sy n="150" d="100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57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F9462D-3831-EA4C-A7CF-5098979AEDCD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7692CC-181A-1247-83EB-4C6D18CB3B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205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7692CC-181A-1247-83EB-4C6D18CB3B7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7038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7692CC-181A-1247-83EB-4C6D18CB3B7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0563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7692CC-181A-1247-83EB-4C6D18CB3B7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0842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7692CC-181A-1247-83EB-4C6D18CB3B7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3493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7692CC-181A-1247-83EB-4C6D18CB3B7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4095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7692CC-181A-1247-83EB-4C6D18CB3B7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5568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7692CC-181A-1247-83EB-4C6D18CB3B7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2483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7692CC-181A-1247-83EB-4C6D18CB3B7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6691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7692CC-181A-1247-83EB-4C6D18CB3B7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3064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7692CC-181A-1247-83EB-4C6D18CB3B7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7735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7692CC-181A-1247-83EB-4C6D18CB3B7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1147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7692CC-181A-1247-83EB-4C6D18CB3B7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1010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7692CC-181A-1247-83EB-4C6D18CB3B7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0496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7692CC-181A-1247-83EB-4C6D18CB3B7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5923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7692CC-181A-1247-83EB-4C6D18CB3B7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4053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2A63E-66FA-C04C-936F-FEB1E38EC13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B1C724-755C-0C4B-996A-C41B00DA146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"/>
            <a:ext cx="12191545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11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5696B593-CA45-44DE-A180-A74CE512BF2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6000" y="6381000"/>
            <a:ext cx="11520000" cy="3049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336000" y="189000"/>
            <a:ext cx="11520000" cy="648000"/>
          </a:xfrm>
        </p:spPr>
        <p:txBody>
          <a:bodyPr lIns="0" tIns="0" rIns="0" bIns="0">
            <a:normAutofit/>
          </a:bodyPr>
          <a:lstStyle>
            <a:lvl1pPr>
              <a:defRPr sz="4800" b="1">
                <a:solidFill>
                  <a:srgbClr val="5B3069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 userDrawn="1">
            <p:ph type="ftr" sz="quarter" idx="11"/>
          </p:nvPr>
        </p:nvSpPr>
        <p:spPr>
          <a:xfrm>
            <a:off x="4038600" y="6429600"/>
            <a:ext cx="4114800" cy="287099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E95E3CF5-7C8B-AF47-9E78-3C1D9C1BB41F}"/>
              </a:ext>
            </a:extLst>
          </p:cNvPr>
          <p:cNvSpPr>
            <a:spLocks noGrp="1"/>
          </p:cNvSpPr>
          <p:nvPr userDrawn="1">
            <p:ph idx="1"/>
          </p:nvPr>
        </p:nvSpPr>
        <p:spPr>
          <a:xfrm>
            <a:off x="336001" y="908999"/>
            <a:ext cx="11520000" cy="5400000"/>
          </a:xfrm>
        </p:spPr>
        <p:txBody>
          <a:bodyPr lIns="0" rIns="0"/>
          <a:lstStyle>
            <a:lvl1pPr>
              <a:buClr>
                <a:srgbClr val="481D69"/>
              </a:buCl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Clr>
                <a:srgbClr val="481D69"/>
              </a:buCl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buClr>
                <a:srgbClr val="481D69"/>
              </a:buCl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buClr>
                <a:srgbClr val="481D69"/>
              </a:buCl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buClr>
                <a:srgbClr val="481D69"/>
              </a:buCl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87C01260-BB86-EF41-8D6C-C611611817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15449" y="6433200"/>
            <a:ext cx="536276" cy="287099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600" b="0">
                <a:solidFill>
                  <a:srgbClr val="481D6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F62A63E-66FA-C04C-936F-FEB1E38EC13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7A91EDB-256F-4663-9B95-F786C92E4450}"/>
              </a:ext>
            </a:extLst>
          </p:cNvPr>
          <p:cNvCxnSpPr>
            <a:cxnSpLocks/>
          </p:cNvCxnSpPr>
          <p:nvPr userDrawn="1"/>
        </p:nvCxnSpPr>
        <p:spPr>
          <a:xfrm>
            <a:off x="336000" y="837000"/>
            <a:ext cx="11520000" cy="0"/>
          </a:xfrm>
          <a:prstGeom prst="line">
            <a:avLst/>
          </a:prstGeom>
          <a:ln w="19050">
            <a:solidFill>
              <a:srgbClr val="481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aphic 3">
            <a:extLst>
              <a:ext uri="{FF2B5EF4-FFF2-40B4-BE49-F238E27FC236}">
                <a16:creationId xmlns:a16="http://schemas.microsoft.com/office/drawing/2014/main" id="{951F4601-5075-42A0-AB9A-B079BB78547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116938" y="6695326"/>
            <a:ext cx="864000" cy="138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17554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ou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5696B593-CA45-44DE-A180-A74CE512BF2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6000" y="6381000"/>
            <a:ext cx="11520000" cy="3049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336000" y="189000"/>
            <a:ext cx="11520000" cy="648000"/>
          </a:xfrm>
        </p:spPr>
        <p:txBody>
          <a:bodyPr lIns="0" tIns="0" rIns="0" bIns="0">
            <a:normAutofit/>
          </a:bodyPr>
          <a:lstStyle>
            <a:lvl1pPr>
              <a:defRPr sz="4800" b="1">
                <a:solidFill>
                  <a:srgbClr val="5B3069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 userDrawn="1">
            <p:ph type="ftr" sz="quarter" idx="11"/>
          </p:nvPr>
        </p:nvSpPr>
        <p:spPr>
          <a:xfrm>
            <a:off x="4038600" y="6429600"/>
            <a:ext cx="4114800" cy="287099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E95E3CF5-7C8B-AF47-9E78-3C1D9C1BB41F}"/>
              </a:ext>
            </a:extLst>
          </p:cNvPr>
          <p:cNvSpPr>
            <a:spLocks noGrp="1"/>
          </p:cNvSpPr>
          <p:nvPr userDrawn="1">
            <p:ph idx="1"/>
          </p:nvPr>
        </p:nvSpPr>
        <p:spPr>
          <a:xfrm>
            <a:off x="336000" y="908999"/>
            <a:ext cx="5580613" cy="5400000"/>
          </a:xfrm>
        </p:spPr>
        <p:txBody>
          <a:bodyPr lIns="0" rIns="0"/>
          <a:lstStyle>
            <a:lvl1pPr>
              <a:buClr>
                <a:srgbClr val="481D69"/>
              </a:buCl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Clr>
                <a:srgbClr val="481D69"/>
              </a:buCl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buClr>
                <a:srgbClr val="481D69"/>
              </a:buCl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buClr>
                <a:srgbClr val="481D69"/>
              </a:buCl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buClr>
                <a:srgbClr val="481D69"/>
              </a:buCl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87C01260-BB86-EF41-8D6C-C611611817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15449" y="6433200"/>
            <a:ext cx="536276" cy="287099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600" b="0">
                <a:solidFill>
                  <a:srgbClr val="481D6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F62A63E-66FA-C04C-936F-FEB1E38EC13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7A91EDB-256F-4663-9B95-F786C92E4450}"/>
              </a:ext>
            </a:extLst>
          </p:cNvPr>
          <p:cNvCxnSpPr>
            <a:cxnSpLocks/>
          </p:cNvCxnSpPr>
          <p:nvPr userDrawn="1"/>
        </p:nvCxnSpPr>
        <p:spPr>
          <a:xfrm>
            <a:off x="336000" y="837000"/>
            <a:ext cx="11520000" cy="0"/>
          </a:xfrm>
          <a:prstGeom prst="line">
            <a:avLst/>
          </a:prstGeom>
          <a:ln w="19050">
            <a:solidFill>
              <a:srgbClr val="481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aphic 3">
            <a:extLst>
              <a:ext uri="{FF2B5EF4-FFF2-40B4-BE49-F238E27FC236}">
                <a16:creationId xmlns:a16="http://schemas.microsoft.com/office/drawing/2014/main" id="{951F4601-5075-42A0-AB9A-B079BB78547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116938" y="6695326"/>
            <a:ext cx="864000" cy="138240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BB25AFE-1823-4586-86FF-080A88BDE8E5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6280700" y="908999"/>
            <a:ext cx="5580613" cy="5400000"/>
          </a:xfrm>
        </p:spPr>
        <p:txBody>
          <a:bodyPr lIns="0" rIns="0"/>
          <a:lstStyle>
            <a:lvl1pPr>
              <a:buClr>
                <a:srgbClr val="481D69"/>
              </a:buCl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Clr>
                <a:srgbClr val="481D69"/>
              </a:buCl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buClr>
                <a:srgbClr val="481D69"/>
              </a:buCl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buClr>
                <a:srgbClr val="481D69"/>
              </a:buCl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buClr>
                <a:srgbClr val="481D69"/>
              </a:buCl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9752253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i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5696B593-CA45-44DE-A180-A74CE512BF2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6000" y="6381000"/>
            <a:ext cx="11520000" cy="3049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336000" y="189000"/>
            <a:ext cx="11520000" cy="648000"/>
          </a:xfrm>
        </p:spPr>
        <p:txBody>
          <a:bodyPr lIns="0" tIns="0" rIns="0" bIns="0">
            <a:normAutofit/>
          </a:bodyPr>
          <a:lstStyle>
            <a:lvl1pPr>
              <a:defRPr sz="4800" b="1">
                <a:solidFill>
                  <a:srgbClr val="5B3069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 userDrawn="1">
            <p:ph type="ftr" sz="quarter" idx="11"/>
          </p:nvPr>
        </p:nvSpPr>
        <p:spPr>
          <a:xfrm>
            <a:off x="4038600" y="6429600"/>
            <a:ext cx="4114800" cy="287099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E95E3CF5-7C8B-AF47-9E78-3C1D9C1BB41F}"/>
              </a:ext>
            </a:extLst>
          </p:cNvPr>
          <p:cNvSpPr>
            <a:spLocks noGrp="1"/>
          </p:cNvSpPr>
          <p:nvPr userDrawn="1">
            <p:ph idx="1"/>
          </p:nvPr>
        </p:nvSpPr>
        <p:spPr>
          <a:xfrm>
            <a:off x="336000" y="908999"/>
            <a:ext cx="3600000" cy="5400000"/>
          </a:xfrm>
        </p:spPr>
        <p:txBody>
          <a:bodyPr lIns="0" rIns="0"/>
          <a:lstStyle>
            <a:lvl1pPr>
              <a:buClr>
                <a:srgbClr val="481D69"/>
              </a:buCl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Clr>
                <a:srgbClr val="481D69"/>
              </a:buCl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buClr>
                <a:srgbClr val="481D69"/>
              </a:buCl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buClr>
                <a:srgbClr val="481D69"/>
              </a:buCl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buClr>
                <a:srgbClr val="481D69"/>
              </a:buCl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87C01260-BB86-EF41-8D6C-C611611817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15449" y="6433200"/>
            <a:ext cx="536276" cy="287099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600" b="0">
                <a:solidFill>
                  <a:srgbClr val="481D6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F62A63E-66FA-C04C-936F-FEB1E38EC13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7A91EDB-256F-4663-9B95-F786C92E4450}"/>
              </a:ext>
            </a:extLst>
          </p:cNvPr>
          <p:cNvCxnSpPr>
            <a:cxnSpLocks/>
          </p:cNvCxnSpPr>
          <p:nvPr userDrawn="1"/>
        </p:nvCxnSpPr>
        <p:spPr>
          <a:xfrm>
            <a:off x="336000" y="837000"/>
            <a:ext cx="11520000" cy="0"/>
          </a:xfrm>
          <a:prstGeom prst="line">
            <a:avLst/>
          </a:prstGeom>
          <a:ln w="19050">
            <a:solidFill>
              <a:srgbClr val="481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aphic 3">
            <a:extLst>
              <a:ext uri="{FF2B5EF4-FFF2-40B4-BE49-F238E27FC236}">
                <a16:creationId xmlns:a16="http://schemas.microsoft.com/office/drawing/2014/main" id="{951F4601-5075-42A0-AB9A-B079BB78547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116938" y="6695326"/>
            <a:ext cx="864000" cy="138240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FEC824C-D6D2-49B9-8B88-07DB38BF3C02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8251725" y="908999"/>
            <a:ext cx="3600000" cy="5400000"/>
          </a:xfrm>
        </p:spPr>
        <p:txBody>
          <a:bodyPr lIns="0" rIns="0"/>
          <a:lstStyle>
            <a:lvl1pPr>
              <a:buClr>
                <a:srgbClr val="481D69"/>
              </a:buCl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Clr>
                <a:srgbClr val="481D69"/>
              </a:buCl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buClr>
                <a:srgbClr val="481D69"/>
              </a:buCl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buClr>
                <a:srgbClr val="481D69"/>
              </a:buCl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buClr>
                <a:srgbClr val="481D69"/>
              </a:buCl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8EAF46E0-0FFE-4B64-8984-5A8537545B7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293862" y="908999"/>
            <a:ext cx="3600000" cy="5400000"/>
          </a:xfrm>
        </p:spPr>
        <p:txBody>
          <a:bodyPr lIns="0" rIns="0"/>
          <a:lstStyle>
            <a:lvl1pPr>
              <a:buClr>
                <a:srgbClr val="481D69"/>
              </a:buCl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Clr>
                <a:srgbClr val="481D69"/>
              </a:buCl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buClr>
                <a:srgbClr val="481D69"/>
              </a:buCl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buClr>
                <a:srgbClr val="481D69"/>
              </a:buCl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buClr>
                <a:srgbClr val="481D69"/>
              </a:buCl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417843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_over_dou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5696B593-CA45-44DE-A180-A74CE512BF2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6000" y="6381000"/>
            <a:ext cx="11520000" cy="3049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336000" y="189000"/>
            <a:ext cx="11520000" cy="648000"/>
          </a:xfrm>
        </p:spPr>
        <p:txBody>
          <a:bodyPr lIns="0" tIns="0" rIns="0" bIns="0">
            <a:normAutofit/>
          </a:bodyPr>
          <a:lstStyle>
            <a:lvl1pPr>
              <a:defRPr sz="4800" b="1">
                <a:solidFill>
                  <a:srgbClr val="5B3069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 userDrawn="1">
            <p:ph type="ftr" sz="quarter" idx="11"/>
          </p:nvPr>
        </p:nvSpPr>
        <p:spPr>
          <a:xfrm>
            <a:off x="4038600" y="6429600"/>
            <a:ext cx="4114800" cy="287099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E95E3CF5-7C8B-AF47-9E78-3C1D9C1BB41F}"/>
              </a:ext>
            </a:extLst>
          </p:cNvPr>
          <p:cNvSpPr>
            <a:spLocks noGrp="1"/>
          </p:cNvSpPr>
          <p:nvPr userDrawn="1">
            <p:ph idx="1"/>
          </p:nvPr>
        </p:nvSpPr>
        <p:spPr>
          <a:xfrm>
            <a:off x="336000" y="3789363"/>
            <a:ext cx="5580613" cy="2519636"/>
          </a:xfrm>
        </p:spPr>
        <p:txBody>
          <a:bodyPr lIns="0" rIns="0"/>
          <a:lstStyle>
            <a:lvl1pPr>
              <a:buClr>
                <a:srgbClr val="481D69"/>
              </a:buCl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Clr>
                <a:srgbClr val="481D69"/>
              </a:buCl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buClr>
                <a:srgbClr val="481D69"/>
              </a:buCl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buClr>
                <a:srgbClr val="481D69"/>
              </a:buCl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buClr>
                <a:srgbClr val="481D69"/>
              </a:buCl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87C01260-BB86-EF41-8D6C-C611611817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15449" y="6433200"/>
            <a:ext cx="536276" cy="287099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600" b="0">
                <a:solidFill>
                  <a:srgbClr val="481D6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F62A63E-66FA-C04C-936F-FEB1E38EC13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7A91EDB-256F-4663-9B95-F786C92E4450}"/>
              </a:ext>
            </a:extLst>
          </p:cNvPr>
          <p:cNvCxnSpPr>
            <a:cxnSpLocks/>
          </p:cNvCxnSpPr>
          <p:nvPr userDrawn="1"/>
        </p:nvCxnSpPr>
        <p:spPr>
          <a:xfrm>
            <a:off x="336000" y="837000"/>
            <a:ext cx="11520000" cy="0"/>
          </a:xfrm>
          <a:prstGeom prst="line">
            <a:avLst/>
          </a:prstGeom>
          <a:ln w="19050">
            <a:solidFill>
              <a:srgbClr val="481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aphic 3">
            <a:extLst>
              <a:ext uri="{FF2B5EF4-FFF2-40B4-BE49-F238E27FC236}">
                <a16:creationId xmlns:a16="http://schemas.microsoft.com/office/drawing/2014/main" id="{951F4601-5075-42A0-AB9A-B079BB78547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116938" y="6695326"/>
            <a:ext cx="864000" cy="138240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BB25AFE-1823-4586-86FF-080A88BDE8E5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6276000" y="3789361"/>
            <a:ext cx="5580613" cy="2519637"/>
          </a:xfrm>
        </p:spPr>
        <p:txBody>
          <a:bodyPr lIns="0" rIns="0"/>
          <a:lstStyle>
            <a:lvl1pPr>
              <a:buClr>
                <a:srgbClr val="481D69"/>
              </a:buCl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Clr>
                <a:srgbClr val="481D69"/>
              </a:buCl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buClr>
                <a:srgbClr val="481D69"/>
              </a:buCl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buClr>
                <a:srgbClr val="481D69"/>
              </a:buCl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buClr>
                <a:srgbClr val="481D69"/>
              </a:buCl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5858FCE9-1310-4485-AEF1-10059F86141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336000" y="908999"/>
            <a:ext cx="11520000" cy="2520001"/>
          </a:xfrm>
        </p:spPr>
        <p:txBody>
          <a:bodyPr lIns="0" rIns="0"/>
          <a:lstStyle>
            <a:lvl1pPr>
              <a:buClr>
                <a:srgbClr val="5B3069"/>
              </a:buCl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Clr>
                <a:srgbClr val="481D69"/>
              </a:buCl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buClr>
                <a:srgbClr val="481D69"/>
              </a:buCl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buClr>
                <a:srgbClr val="481D69"/>
              </a:buCl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buClr>
                <a:srgbClr val="481D69"/>
              </a:buCl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531313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273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2387" userDrawn="1">
          <p15:clr>
            <a:srgbClr val="FBAE40"/>
          </p15:clr>
        </p15:guide>
        <p15:guide id="4" pos="3727" userDrawn="1">
          <p15:clr>
            <a:srgbClr val="FBAE40"/>
          </p15:clr>
        </p15:guide>
        <p15:guide id="5" pos="3840" userDrawn="1">
          <p15:clr>
            <a:srgbClr val="FBAE40"/>
          </p15:clr>
        </p15:guide>
        <p15:guide id="6" pos="3953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knowledg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6767203-1109-794D-BCA3-5AAA6F48DB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470" b="7733"/>
          <a:stretch/>
        </p:blipFill>
        <p:spPr>
          <a:xfrm>
            <a:off x="458" y="5706104"/>
            <a:ext cx="12191543" cy="1151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998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5/12/2020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8488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78" r:id="rId2"/>
    <p:sldLayoutId id="2147483681" r:id="rId3"/>
    <p:sldLayoutId id="2147483680" r:id="rId4"/>
    <p:sldLayoutId id="2147483679" r:id="rId5"/>
    <p:sldLayoutId id="2147483668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svg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g"/><Relationship Id="rId3" Type="http://schemas.openxmlformats.org/officeDocument/2006/relationships/image" Target="../media/image37.tiff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tif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681E888-3A02-4B9D-B8FA-01CA6A03DC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96134"/>
            <a:ext cx="9144000" cy="2255929"/>
          </a:xfrm>
        </p:spPr>
        <p:txBody>
          <a:bodyPr>
            <a:normAutofit fontScale="90000"/>
          </a:bodyPr>
          <a:lstStyle/>
          <a:p>
            <a:r>
              <a:rPr lang="en-GB" dirty="0"/>
              <a:t>Machine Learning Augmented Density Functional Tight Binding Theory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A1A26858-8363-4ACB-9517-08C91950FB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44139"/>
            <a:ext cx="9144000" cy="1655762"/>
          </a:xfrm>
        </p:spPr>
        <p:txBody>
          <a:bodyPr/>
          <a:lstStyle/>
          <a:p>
            <a:r>
              <a:rPr lang="en-GB" dirty="0"/>
              <a:t>Adam M</a:t>
            </a:r>
            <a:r>
              <a:rPr lang="en-GB" baseline="30000" dirty="0"/>
              <a:t>c</a:t>
            </a:r>
            <a:r>
              <a:rPr lang="en-GB" dirty="0"/>
              <a:t>Sloy</a:t>
            </a:r>
          </a:p>
          <a:p>
            <a:r>
              <a:rPr lang="en-GB" sz="1800" dirty="0"/>
              <a:t>adam.mcsloy@warwick.ac.uk</a:t>
            </a:r>
          </a:p>
          <a:p>
            <a:r>
              <a:rPr lang="en-GB" sz="1800" dirty="0"/>
              <a:t>04-05-20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EB0AAE-5F21-4210-A645-7C6D6E62A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2A63E-66FA-C04C-936F-FEB1E38EC13D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41928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96043-DF55-4E44-9B8F-1BF5C0360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DFTB Network Layer</a:t>
            </a:r>
          </a:p>
        </p:txBody>
      </p:sp>
      <p:pic>
        <p:nvPicPr>
          <p:cNvPr id="7" name="Content Placeholder 6" descr="A picture containing clock&#10;&#10;Description automatically generated">
            <a:extLst>
              <a:ext uri="{FF2B5EF4-FFF2-40B4-BE49-F238E27FC236}">
                <a16:creationId xmlns:a16="http://schemas.microsoft.com/office/drawing/2014/main" id="{63FECF0C-BC17-4298-AF95-D44F167E5F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790700" y="918924"/>
            <a:ext cx="8610600" cy="541797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224820-B32E-47B0-BA21-4F6FC4DA87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F62A63E-66FA-C04C-936F-FEB1E38EC13D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D9266E2-AECC-4ADB-B21E-4934242B21DF}"/>
              </a:ext>
            </a:extLst>
          </p:cNvPr>
          <p:cNvGrpSpPr/>
          <p:nvPr/>
        </p:nvGrpSpPr>
        <p:grpSpPr>
          <a:xfrm>
            <a:off x="336000" y="1609650"/>
            <a:ext cx="4071211" cy="3836162"/>
            <a:chOff x="-4683125" y="2364823"/>
            <a:chExt cx="4071211" cy="3836162"/>
          </a:xfrm>
        </p:grpSpPr>
        <p:pic>
          <p:nvPicPr>
            <p:cNvPr id="14" name="Picture 13" descr="A screenshot of a cell phone&#10;&#10;Description automatically generated">
              <a:extLst>
                <a:ext uri="{FF2B5EF4-FFF2-40B4-BE49-F238E27FC236}">
                  <a16:creationId xmlns:a16="http://schemas.microsoft.com/office/drawing/2014/main" id="{E6589FDF-99EE-49C6-AE0A-33E49C0B108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4683125" y="2973193"/>
              <a:ext cx="4071211" cy="3227792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669405F-4371-436A-A44F-D6741E31BDFA}"/>
                </a:ext>
              </a:extLst>
            </p:cNvPr>
            <p:cNvSpPr txBox="1"/>
            <p:nvPr/>
          </p:nvSpPr>
          <p:spPr>
            <a:xfrm>
              <a:off x="-3801808" y="2364823"/>
              <a:ext cx="1407604" cy="369332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GB" dirty="0"/>
                <a:t>Variable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BE86E38-F022-4411-9B59-E7E151BA46C4}"/>
                </a:ext>
              </a:extLst>
            </p:cNvPr>
            <p:cNvSpPr txBox="1"/>
            <p:nvPr/>
          </p:nvSpPr>
          <p:spPr>
            <a:xfrm>
              <a:off x="-1892996" y="2364823"/>
              <a:ext cx="961832" cy="369332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GB" dirty="0"/>
                <a:t>Fixed</a:t>
              </a:r>
            </a:p>
          </p:txBody>
        </p:sp>
        <p:sp>
          <p:nvSpPr>
            <p:cNvPr id="17" name="Left Brace 16">
              <a:extLst>
                <a:ext uri="{FF2B5EF4-FFF2-40B4-BE49-F238E27FC236}">
                  <a16:creationId xmlns:a16="http://schemas.microsoft.com/office/drawing/2014/main" id="{CB449894-8B47-4CC6-A030-AC549FA79BF9}"/>
                </a:ext>
              </a:extLst>
            </p:cNvPr>
            <p:cNvSpPr/>
            <p:nvPr/>
          </p:nvSpPr>
          <p:spPr>
            <a:xfrm rot="16200000">
              <a:off x="-3160833" y="2128581"/>
              <a:ext cx="152888" cy="1407604"/>
            </a:xfrm>
            <a:prstGeom prst="leftBrace">
              <a:avLst>
                <a:gd name="adj1" fmla="val 0"/>
                <a:gd name="adj2" fmla="val 50000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Left Brace 17">
              <a:extLst>
                <a:ext uri="{FF2B5EF4-FFF2-40B4-BE49-F238E27FC236}">
                  <a16:creationId xmlns:a16="http://schemas.microsoft.com/office/drawing/2014/main" id="{3D09A17C-3709-44AA-ADBF-5F038DACBE91}"/>
                </a:ext>
              </a:extLst>
            </p:cNvPr>
            <p:cNvSpPr/>
            <p:nvPr/>
          </p:nvSpPr>
          <p:spPr>
            <a:xfrm rot="16200000">
              <a:off x="-1493802" y="2351467"/>
              <a:ext cx="163444" cy="961832"/>
            </a:xfrm>
            <a:prstGeom prst="leftBrace">
              <a:avLst>
                <a:gd name="adj1" fmla="val 0"/>
                <a:gd name="adj2" fmla="val 50000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2" name="Picture 21" descr="A close up of a sign&#10;&#10;Description automatically generated">
            <a:extLst>
              <a:ext uri="{FF2B5EF4-FFF2-40B4-BE49-F238E27FC236}">
                <a16:creationId xmlns:a16="http://schemas.microsoft.com/office/drawing/2014/main" id="{09FF9205-1347-45D9-903B-CC585E593F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91177" y="4075008"/>
            <a:ext cx="864786" cy="864786"/>
          </a:xfrm>
          <a:prstGeom prst="rect">
            <a:avLst/>
          </a:prstGeom>
        </p:spPr>
      </p:pic>
      <p:pic>
        <p:nvPicPr>
          <p:cNvPr id="23" name="Picture 22" descr="A picture containing drawing&#10;&#10;Description automatically generated">
            <a:extLst>
              <a:ext uri="{FF2B5EF4-FFF2-40B4-BE49-F238E27FC236}">
                <a16:creationId xmlns:a16="http://schemas.microsoft.com/office/drawing/2014/main" id="{8198277B-9D03-41F3-87FB-76F3F0E9D42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23411" y="2223886"/>
            <a:ext cx="932552" cy="1243400"/>
          </a:xfrm>
          <a:prstGeom prst="rect">
            <a:avLst/>
          </a:prstGeom>
        </p:spPr>
      </p:pic>
      <p:sp>
        <p:nvSpPr>
          <p:cNvPr id="24" name="Arrow: Right 23">
            <a:extLst>
              <a:ext uri="{FF2B5EF4-FFF2-40B4-BE49-F238E27FC236}">
                <a16:creationId xmlns:a16="http://schemas.microsoft.com/office/drawing/2014/main" id="{806DFEFC-9A29-420F-8771-F678571F6D6B}"/>
              </a:ext>
            </a:extLst>
          </p:cNvPr>
          <p:cNvSpPr/>
          <p:nvPr/>
        </p:nvSpPr>
        <p:spPr>
          <a:xfrm>
            <a:off x="10322404" y="2622571"/>
            <a:ext cx="481130" cy="336297"/>
          </a:xfrm>
          <a:prstGeom prst="rightArrow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Arrow: Right 24">
            <a:extLst>
              <a:ext uri="{FF2B5EF4-FFF2-40B4-BE49-F238E27FC236}">
                <a16:creationId xmlns:a16="http://schemas.microsoft.com/office/drawing/2014/main" id="{1BD5E71B-ED8F-481C-964D-38E168FC1D56}"/>
              </a:ext>
            </a:extLst>
          </p:cNvPr>
          <p:cNvSpPr/>
          <p:nvPr/>
        </p:nvSpPr>
        <p:spPr>
          <a:xfrm rot="5400000">
            <a:off x="11183004" y="3602176"/>
            <a:ext cx="481130" cy="336297"/>
          </a:xfrm>
          <a:prstGeom prst="rightArrow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Arrow: Right 29">
            <a:extLst>
              <a:ext uri="{FF2B5EF4-FFF2-40B4-BE49-F238E27FC236}">
                <a16:creationId xmlns:a16="http://schemas.microsoft.com/office/drawing/2014/main" id="{FE3FE530-C57C-4FB0-8142-333510C59CD5}"/>
              </a:ext>
            </a:extLst>
          </p:cNvPr>
          <p:cNvSpPr/>
          <p:nvPr/>
        </p:nvSpPr>
        <p:spPr>
          <a:xfrm>
            <a:off x="4388589" y="3361610"/>
            <a:ext cx="481130" cy="336297"/>
          </a:xfrm>
          <a:prstGeom prst="rightArrow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EE75704-1107-4AA0-AC20-16769BBD32B7}"/>
              </a:ext>
            </a:extLst>
          </p:cNvPr>
          <p:cNvSpPr txBox="1"/>
          <p:nvPr/>
        </p:nvSpPr>
        <p:spPr>
          <a:xfrm>
            <a:off x="396652" y="6399776"/>
            <a:ext cx="5699348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H. Li, D. J. </a:t>
            </a:r>
            <a:r>
              <a:rPr lang="en-GB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Yaron</a:t>
            </a:r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 et al. J. Chem. Theory </a:t>
            </a:r>
            <a:r>
              <a:rPr lang="en-GB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Comput</a:t>
            </a:r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., </a:t>
            </a:r>
            <a:r>
              <a:rPr lang="en-GB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, 5764–5776 (2018).</a:t>
            </a:r>
          </a:p>
          <a:p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B. </a:t>
            </a:r>
            <a:r>
              <a:rPr lang="en-GB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Aradi</a:t>
            </a:r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, B. </a:t>
            </a:r>
            <a:r>
              <a:rPr lang="en-GB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Hourahine</a:t>
            </a:r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, and Th. </a:t>
            </a:r>
            <a:r>
              <a:rPr lang="en-GB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Frauenheim</a:t>
            </a:r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, J. Phys. Chem. A, </a:t>
            </a:r>
            <a:r>
              <a:rPr lang="en-GB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111</a:t>
            </a:r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 5678 (2007).</a:t>
            </a:r>
          </a:p>
        </p:txBody>
      </p:sp>
    </p:spTree>
    <p:extLst>
      <p:ext uri="{BB962C8B-B14F-4D97-AF65-F5344CB8AC3E}">
        <p14:creationId xmlns:p14="http://schemas.microsoft.com/office/powerpoint/2010/main" val="2446670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</p:cBhvr>
                                      <p:by x="60730" y="6073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.00046 L 0.12109 0.01296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55" y="62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3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ACC0D6D-A9A5-4E4E-B9B3-25858D891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DFTB Network: Augmentation 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5761B0D-366E-4BF0-9EC0-C70E6A8074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>
                <a:solidFill>
                  <a:srgbClr val="511C6C"/>
                </a:solidFill>
              </a:rPr>
              <a:t>Metal handling:</a:t>
            </a:r>
          </a:p>
          <a:p>
            <a:pPr marL="720000" indent="-457200">
              <a:buFont typeface="Arial" panose="020B0604020202020204" pitchFamily="34" charset="0"/>
              <a:buChar char="●"/>
            </a:pPr>
            <a:r>
              <a:rPr lang="en-GB" b="1" dirty="0"/>
              <a:t>d-orbital treatment</a:t>
            </a:r>
          </a:p>
          <a:p>
            <a:pPr marL="720000" indent="-457200">
              <a:buFont typeface="Arial" panose="020B0604020202020204" pitchFamily="34" charset="0"/>
              <a:buChar char="●"/>
            </a:pPr>
            <a:r>
              <a:rPr lang="en-GB" b="1" dirty="0"/>
              <a:t>Finite temperature modelling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>
                <a:solidFill>
                  <a:srgbClr val="511C6C"/>
                </a:solidFill>
              </a:rPr>
              <a:t>Electronic structure resolution:</a:t>
            </a:r>
          </a:p>
          <a:p>
            <a:pPr marL="720000" indent="-457200">
              <a:buFont typeface="Arial" panose="020B0604020202020204" pitchFamily="34" charset="0"/>
              <a:buChar char="●"/>
            </a:pPr>
            <a:r>
              <a:rPr lang="en-GB" b="1" dirty="0"/>
              <a:t>Angular resolved </a:t>
            </a:r>
            <a:r>
              <a:rPr lang="en-GB" b="1" dirty="0" err="1"/>
              <a:t>Δq</a:t>
            </a:r>
            <a:r>
              <a:rPr lang="en-GB" b="1" dirty="0"/>
              <a:t> cost</a:t>
            </a:r>
          </a:p>
          <a:p>
            <a:pPr marL="720000" indent="-457200">
              <a:buFont typeface="Arial" panose="020B0604020202020204" pitchFamily="34" charset="0"/>
              <a:buChar char="●"/>
            </a:pPr>
            <a:r>
              <a:rPr lang="en-GB" b="1" dirty="0" err="1"/>
              <a:t>PDoS</a:t>
            </a:r>
            <a:r>
              <a:rPr lang="en-GB" b="1" dirty="0"/>
              <a:t> cost function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931917-C4C9-4D88-B16E-2329BCF3B2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F62A63E-66FA-C04C-936F-FEB1E38EC13D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37600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8F00B5-C424-4285-8AAF-2DE5A8D362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Data Set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F45B02-ADC9-47F6-B7D6-F8FEB19FC5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b="1" dirty="0">
                <a:solidFill>
                  <a:srgbClr val="511C6C"/>
                </a:solidFill>
              </a:rPr>
              <a:t>Requirements:</a:t>
            </a:r>
          </a:p>
          <a:p>
            <a:r>
              <a:rPr lang="en-GB" b="1" dirty="0"/>
              <a:t>H, C, N, O &amp; Au systems</a:t>
            </a:r>
          </a:p>
          <a:p>
            <a:r>
              <a:rPr lang="en-GB" b="1" dirty="0"/>
              <a:t>Span chemical space of interest</a:t>
            </a:r>
          </a:p>
          <a:p>
            <a:pPr marL="0" indent="0">
              <a:buNone/>
            </a:pPr>
            <a:endParaRPr lang="en-GB" b="1" dirty="0">
              <a:solidFill>
                <a:srgbClr val="481D69"/>
              </a:solidFill>
            </a:endParaRPr>
          </a:p>
          <a:p>
            <a:pPr marL="0" indent="0">
              <a:buNone/>
            </a:pPr>
            <a:r>
              <a:rPr lang="en-GB" b="1" dirty="0">
                <a:solidFill>
                  <a:srgbClr val="481D69"/>
                </a:solidFill>
              </a:rPr>
              <a:t>Specification:</a:t>
            </a:r>
          </a:p>
          <a:p>
            <a:pPr marL="777150" lvl="0" indent="-514350">
              <a:buFont typeface="+mj-lt"/>
              <a:buAutoNum type="alphaLcParenR"/>
            </a:pPr>
            <a:r>
              <a:rPr lang="en-GB" b="1" dirty="0">
                <a:solidFill>
                  <a:prstClr val="black"/>
                </a:solidFill>
              </a:rPr>
              <a:t>97 Mols with 2 Au atoms. (CSIM)</a:t>
            </a:r>
          </a:p>
          <a:p>
            <a:pPr marL="777150" lvl="0" indent="-514350">
              <a:buFont typeface="+mj-lt"/>
              <a:buAutoNum type="alphaLcParenR"/>
            </a:pPr>
            <a:r>
              <a:rPr lang="en-GB" b="1" dirty="0">
                <a:solidFill>
                  <a:prstClr val="black"/>
                </a:solidFill>
              </a:rPr>
              <a:t>388 Mol-Au</a:t>
            </a:r>
            <a:r>
              <a:rPr lang="en-GB" b="1" baseline="-25000" dirty="0">
                <a:solidFill>
                  <a:prstClr val="black"/>
                </a:solidFill>
              </a:rPr>
              <a:t>4-10</a:t>
            </a:r>
            <a:r>
              <a:rPr lang="en-GB" b="1" dirty="0">
                <a:solidFill>
                  <a:prstClr val="black"/>
                </a:solidFill>
              </a:rPr>
              <a:t> cluster systems (MD) 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>
                <a:solidFill>
                  <a:srgbClr val="481D69"/>
                </a:solidFill>
              </a:rPr>
              <a:t>Total:</a:t>
            </a:r>
          </a:p>
          <a:p>
            <a:pPr marL="720000" indent="-457200">
              <a:buFont typeface="Calibri" panose="020F0502020204030204" pitchFamily="34" charset="0"/>
              <a:buChar char="●"/>
            </a:pPr>
            <a:r>
              <a:rPr lang="en-GB" b="1" dirty="0"/>
              <a:t>485 systems with 400 geometries each.</a:t>
            </a:r>
          </a:p>
          <a:p>
            <a:pPr marL="720000" indent="-457200">
              <a:buFont typeface="Calibri" panose="020F0502020204030204" pitchFamily="34" charset="0"/>
              <a:buChar char="●"/>
            </a:pPr>
            <a:r>
              <a:rPr lang="en-GB" b="1" dirty="0"/>
              <a:t>Single point DFT calculations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616AB7-13AF-426E-B39C-D48B52D2E5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F62A63E-66FA-C04C-936F-FEB1E38EC13D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9" name="Picture 18" descr="5">
            <a:extLst>
              <a:ext uri="{FF2B5EF4-FFF2-40B4-BE49-F238E27FC236}">
                <a16:creationId xmlns:a16="http://schemas.microsoft.com/office/drawing/2014/main" id="{136DFCF7-B9D5-4CC6-81ED-56AB83D993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429" y="2419800"/>
            <a:ext cx="3600000" cy="3600000"/>
          </a:xfrm>
          <a:prstGeom prst="rect">
            <a:avLst/>
          </a:prstGeom>
        </p:spPr>
      </p:pic>
      <p:pic>
        <p:nvPicPr>
          <p:cNvPr id="21" name="Picture 20" descr="A">
            <a:extLst>
              <a:ext uri="{FF2B5EF4-FFF2-40B4-BE49-F238E27FC236}">
                <a16:creationId xmlns:a16="http://schemas.microsoft.com/office/drawing/2014/main" id="{93EB3156-D3A0-4C99-B685-6E35E75E57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429" y="2419800"/>
            <a:ext cx="3600000" cy="3600000"/>
          </a:xfrm>
          <a:prstGeom prst="rect">
            <a:avLst/>
          </a:prstGeom>
        </p:spPr>
      </p:pic>
      <p:pic>
        <p:nvPicPr>
          <p:cNvPr id="23" name="Picture 22" descr="2">
            <a:extLst>
              <a:ext uri="{FF2B5EF4-FFF2-40B4-BE49-F238E27FC236}">
                <a16:creationId xmlns:a16="http://schemas.microsoft.com/office/drawing/2014/main" id="{5B6C4374-087A-419B-A900-FF216CE51C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9429" y="2419800"/>
            <a:ext cx="3600000" cy="3600000"/>
          </a:xfrm>
          <a:prstGeom prst="rect">
            <a:avLst/>
          </a:prstGeom>
        </p:spPr>
      </p:pic>
      <p:pic>
        <p:nvPicPr>
          <p:cNvPr id="25" name="Picture 24" descr="3">
            <a:extLst>
              <a:ext uri="{FF2B5EF4-FFF2-40B4-BE49-F238E27FC236}">
                <a16:creationId xmlns:a16="http://schemas.microsoft.com/office/drawing/2014/main" id="{27329B33-A73A-4013-AB29-CA6E9E4710F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9429" y="2419800"/>
            <a:ext cx="3600000" cy="3600000"/>
          </a:xfrm>
          <a:prstGeom prst="rect">
            <a:avLst/>
          </a:prstGeom>
        </p:spPr>
      </p:pic>
      <p:pic>
        <p:nvPicPr>
          <p:cNvPr id="27" name="Picture 26" descr="4">
            <a:extLst>
              <a:ext uri="{FF2B5EF4-FFF2-40B4-BE49-F238E27FC236}">
                <a16:creationId xmlns:a16="http://schemas.microsoft.com/office/drawing/2014/main" id="{9D8BD930-5A2B-4DD5-A408-EEB8C574661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9429" y="2419800"/>
            <a:ext cx="3600000" cy="3600000"/>
          </a:xfrm>
          <a:prstGeom prst="rect">
            <a:avLst/>
          </a:prstGeom>
        </p:spPr>
      </p:pic>
      <p:pic>
        <p:nvPicPr>
          <p:cNvPr id="29" name="Picture 28" descr="A close up of a logo&#10;&#10;Description automatically generated">
            <a:extLst>
              <a:ext uri="{FF2B5EF4-FFF2-40B4-BE49-F238E27FC236}">
                <a16:creationId xmlns:a16="http://schemas.microsoft.com/office/drawing/2014/main" id="{251203C8-B7DE-4B9A-A1CC-702B62AC8F4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9429" y="2419800"/>
            <a:ext cx="3600000" cy="3600000"/>
          </a:xfrm>
          <a:prstGeom prst="rect">
            <a:avLst/>
          </a:prstGeom>
        </p:spPr>
      </p:pic>
      <p:pic>
        <p:nvPicPr>
          <p:cNvPr id="30" name="Picture 29" descr="A close up of a logo&#10;&#10;Description automatically generated">
            <a:extLst>
              <a:ext uri="{FF2B5EF4-FFF2-40B4-BE49-F238E27FC236}">
                <a16:creationId xmlns:a16="http://schemas.microsoft.com/office/drawing/2014/main" id="{65512DD4-3CF6-4D3C-ACCD-02D9F27E5AEF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8821" y="2524301"/>
            <a:ext cx="4986628" cy="375623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FEA82E5-3E4B-4685-87FF-06A6261D792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284153" y="4761474"/>
            <a:ext cx="1529536" cy="1258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557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B7AA0-F4A5-4B77-B753-A2690A9FC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Initial Training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50FEA6-0103-4810-B6BA-CCB57D3D39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F62A63E-66FA-C04C-936F-FEB1E38EC13D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3AB99E0A-6051-4556-9A61-C93AD8BF8367}"/>
              </a:ext>
            </a:extLst>
          </p:cNvPr>
          <p:cNvPicPr>
            <a:picLocks noGrp="1" noChangeAspect="1"/>
          </p:cNvPicPr>
          <p:nvPr>
            <p:ph idx="12"/>
          </p:nvPr>
        </p:nvPicPr>
        <p:blipFill>
          <a:blip r:embed="rId3"/>
          <a:stretch>
            <a:fillRect/>
          </a:stretch>
        </p:blipFill>
        <p:spPr>
          <a:xfrm>
            <a:off x="6250518" y="1443617"/>
            <a:ext cx="5645609" cy="4330765"/>
          </a:xfrm>
        </p:spPr>
      </p:pic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D842104A-2297-44D7-9815-A9BAEB4334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000" y="908999"/>
            <a:ext cx="5580613" cy="5400000"/>
          </a:xfrm>
        </p:spPr>
        <p:txBody>
          <a:bodyPr/>
          <a:lstStyle/>
          <a:p>
            <a:pPr marL="0" indent="0">
              <a:buNone/>
            </a:pPr>
            <a:r>
              <a:rPr lang="en-GB" b="1" dirty="0">
                <a:solidFill>
                  <a:srgbClr val="511C6C"/>
                </a:solidFill>
              </a:rPr>
              <a:t>Random test/train partition:</a:t>
            </a:r>
          </a:p>
          <a:p>
            <a:pPr marL="720000" lvl="0" indent="-457200">
              <a:buClr>
                <a:srgbClr val="5B3069"/>
              </a:buClr>
              <a:buFont typeface="Calibri" panose="020F0502020204030204" pitchFamily="34" charset="0"/>
              <a:buChar char="●"/>
            </a:pPr>
            <a:r>
              <a:rPr lang="en-GB" b="1" dirty="0">
                <a:solidFill>
                  <a:prstClr val="black"/>
                </a:solidFill>
              </a:rPr>
              <a:t>Poor test / train distinction</a:t>
            </a:r>
          </a:p>
          <a:p>
            <a:pPr marL="720000" lvl="0" indent="-457200">
              <a:buClr>
                <a:srgbClr val="5B3069"/>
              </a:buClr>
              <a:buFont typeface="Calibri" panose="020F0502020204030204" pitchFamily="34" charset="0"/>
              <a:buChar char="●"/>
            </a:pPr>
            <a:r>
              <a:rPr lang="en-GB" b="1" dirty="0">
                <a:solidFill>
                  <a:prstClr val="black"/>
                </a:solidFill>
              </a:rPr>
              <a:t>Prevents detection of overfitting</a:t>
            </a:r>
            <a:endParaRPr lang="en-GB" b="1" dirty="0">
              <a:solidFill>
                <a:srgbClr val="511C6C"/>
              </a:solidFill>
            </a:endParaRPr>
          </a:p>
          <a:p>
            <a:pPr marL="0" lvl="0" indent="0">
              <a:buClr>
                <a:srgbClr val="5B3069"/>
              </a:buClr>
              <a:buNone/>
            </a:pPr>
            <a:r>
              <a:rPr lang="en-GB" b="1" dirty="0">
                <a:solidFill>
                  <a:srgbClr val="511C6C"/>
                </a:solidFill>
              </a:rPr>
              <a:t>Solution:</a:t>
            </a:r>
          </a:p>
          <a:p>
            <a:pPr marL="0" indent="0">
              <a:buNone/>
            </a:pPr>
            <a:endParaRPr lang="en-GB" dirty="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F83A36A-6C8A-43BB-A334-99AFA82A002D}"/>
              </a:ext>
            </a:extLst>
          </p:cNvPr>
          <p:cNvGrpSpPr/>
          <p:nvPr/>
        </p:nvGrpSpPr>
        <p:grpSpPr>
          <a:xfrm>
            <a:off x="345791" y="3529979"/>
            <a:ext cx="3104531" cy="2338522"/>
            <a:chOff x="463518" y="4142748"/>
            <a:chExt cx="2662788" cy="2005774"/>
          </a:xfrm>
        </p:grpSpPr>
        <p:pic>
          <p:nvPicPr>
            <p:cNvPr id="13" name="Picture 12" descr="A close up of a logo&#10;&#10;Description automatically generated">
              <a:extLst>
                <a:ext uri="{FF2B5EF4-FFF2-40B4-BE49-F238E27FC236}">
                  <a16:creationId xmlns:a16="http://schemas.microsoft.com/office/drawing/2014/main" id="{F8D774D8-C518-4CEE-A62F-A7AD3579CE4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3518" y="4142748"/>
              <a:ext cx="2662788" cy="2005774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A3043C8-6CFE-40A9-A03E-2992C66D4BB7}"/>
                </a:ext>
              </a:extLst>
            </p:cNvPr>
            <p:cNvSpPr/>
            <p:nvPr/>
          </p:nvSpPr>
          <p:spPr>
            <a:xfrm>
              <a:off x="1476375" y="4438403"/>
              <a:ext cx="192881" cy="1447800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75120296-05FA-494A-8D8F-CDAD90BD80EF}"/>
                </a:ext>
              </a:extLst>
            </p:cNvPr>
            <p:cNvSpPr/>
            <p:nvPr/>
          </p:nvSpPr>
          <p:spPr>
            <a:xfrm>
              <a:off x="2238376" y="4438403"/>
              <a:ext cx="152400" cy="1447800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A614F51-9B3B-443A-A58C-21D4CD1B4694}"/>
              </a:ext>
            </a:extLst>
          </p:cNvPr>
          <p:cNvGrpSpPr/>
          <p:nvPr/>
        </p:nvGrpSpPr>
        <p:grpSpPr>
          <a:xfrm>
            <a:off x="3677840" y="3522041"/>
            <a:ext cx="3104531" cy="2338522"/>
            <a:chOff x="3317584" y="4142748"/>
            <a:chExt cx="2662788" cy="2005774"/>
          </a:xfrm>
        </p:grpSpPr>
        <p:pic>
          <p:nvPicPr>
            <p:cNvPr id="19" name="Picture 18" descr="A close up of a logo&#10;&#10;Description automatically generated">
              <a:extLst>
                <a:ext uri="{FF2B5EF4-FFF2-40B4-BE49-F238E27FC236}">
                  <a16:creationId xmlns:a16="http://schemas.microsoft.com/office/drawing/2014/main" id="{1C4601F3-B9FE-4152-A3D9-DE816F2D150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17584" y="4142748"/>
              <a:ext cx="2662788" cy="2005774"/>
            </a:xfrm>
            <a:prstGeom prst="rect">
              <a:avLst/>
            </a:prstGeom>
          </p:spPr>
        </p:pic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71E9B7E-0BFD-4895-BC73-183F1C6BB7D7}"/>
                </a:ext>
              </a:extLst>
            </p:cNvPr>
            <p:cNvSpPr/>
            <p:nvPr/>
          </p:nvSpPr>
          <p:spPr>
            <a:xfrm>
              <a:off x="4523322" y="4438403"/>
              <a:ext cx="569120" cy="1355972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3627B74-5DC1-40BD-9ECF-4F67790B28A9}"/>
                </a:ext>
              </a:extLst>
            </p:cNvPr>
            <p:cNvSpPr/>
            <p:nvPr/>
          </p:nvSpPr>
          <p:spPr>
            <a:xfrm>
              <a:off x="5244841" y="4438403"/>
              <a:ext cx="671771" cy="1355972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8ECE7DCD-0701-4139-8BB0-96A889FF6E9F}"/>
                </a:ext>
              </a:extLst>
            </p:cNvPr>
            <p:cNvSpPr/>
            <p:nvPr/>
          </p:nvSpPr>
          <p:spPr>
            <a:xfrm>
              <a:off x="3776664" y="4438403"/>
              <a:ext cx="553778" cy="1355972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92A2C385-2A54-4B53-8112-2C6ED2219A0A}"/>
              </a:ext>
            </a:extLst>
          </p:cNvPr>
          <p:cNvSpPr txBox="1"/>
          <p:nvPr/>
        </p:nvSpPr>
        <p:spPr>
          <a:xfrm>
            <a:off x="973959" y="5804872"/>
            <a:ext cx="2222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latin typeface="Arial" panose="020B0604020202020204" pitchFamily="34" charset="0"/>
                <a:cs typeface="Arial" panose="020B0604020202020204" pitchFamily="34" charset="0"/>
              </a:rPr>
              <a:t>Training Set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4820D08-FBFC-4295-8999-5E38160408F2}"/>
              </a:ext>
            </a:extLst>
          </p:cNvPr>
          <p:cNvSpPr txBox="1"/>
          <p:nvPr/>
        </p:nvSpPr>
        <p:spPr>
          <a:xfrm>
            <a:off x="4375343" y="5810583"/>
            <a:ext cx="2222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latin typeface="Arial" panose="020B0604020202020204" pitchFamily="34" charset="0"/>
                <a:cs typeface="Arial" panose="020B0604020202020204" pitchFamily="34" charset="0"/>
              </a:rPr>
              <a:t>Testing Set</a:t>
            </a:r>
          </a:p>
        </p:txBody>
      </p:sp>
    </p:spTree>
    <p:extLst>
      <p:ext uri="{BB962C8B-B14F-4D97-AF65-F5344CB8AC3E}">
        <p14:creationId xmlns:p14="http://schemas.microsoft.com/office/powerpoint/2010/main" val="2047202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8"/>
                                        </p:tgtEl>
                                      </p:cBhvr>
                                      <p:by x="67000" y="67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2.59259E-6 L 0.03216 -0.15625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2" y="-782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ACC0D6D-A9A5-4E4E-B9B3-25858D891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 SCC Cycle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5761B0D-366E-4BF0-9EC0-C70E6A8074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>
                <a:solidFill>
                  <a:srgbClr val="511C6C"/>
                </a:solidFill>
              </a:rPr>
              <a:t>Network pass:</a:t>
            </a:r>
            <a:r>
              <a:rPr lang="en-GB" b="1" dirty="0"/>
              <a:t> few minuets</a:t>
            </a:r>
          </a:p>
          <a:p>
            <a:pPr marL="0" indent="0">
              <a:buNone/>
            </a:pPr>
            <a:r>
              <a:rPr lang="en-GB" b="1" dirty="0">
                <a:solidFill>
                  <a:srgbClr val="511C6C"/>
                </a:solidFill>
              </a:rPr>
              <a:t>SCC run:</a:t>
            </a:r>
            <a:r>
              <a:rPr lang="en-GB" b="1" dirty="0"/>
              <a:t> hours</a:t>
            </a:r>
          </a:p>
          <a:p>
            <a:pPr marL="0" indent="0">
              <a:buNone/>
            </a:pPr>
            <a:endParaRPr lang="en-GB" b="1" dirty="0">
              <a:solidFill>
                <a:srgbClr val="511C6C"/>
              </a:solidFill>
            </a:endParaRPr>
          </a:p>
          <a:p>
            <a:pPr marL="0" indent="0">
              <a:buNone/>
            </a:pPr>
            <a:r>
              <a:rPr lang="en-GB" b="1" dirty="0">
                <a:solidFill>
                  <a:srgbClr val="511C6C"/>
                </a:solidFill>
              </a:rPr>
              <a:t>Cause:</a:t>
            </a:r>
          </a:p>
          <a:p>
            <a:pPr marL="720000" indent="-457200">
              <a:buClr>
                <a:srgbClr val="5B3069"/>
              </a:buClr>
              <a:buFont typeface="Calibri" panose="020F0502020204030204" pitchFamily="34" charset="0"/>
              <a:buChar char="●"/>
            </a:pPr>
            <a:r>
              <a:rPr lang="en-GB" b="1" dirty="0"/>
              <a:t>Serial</a:t>
            </a:r>
          </a:p>
          <a:p>
            <a:pPr marL="720000" indent="-457200">
              <a:buClr>
                <a:srgbClr val="5B3069"/>
              </a:buClr>
              <a:buFont typeface="Calibri" panose="020F0502020204030204" pitchFamily="34" charset="0"/>
              <a:buChar char="●"/>
            </a:pPr>
            <a:r>
              <a:rPr lang="en-GB" b="1" dirty="0"/>
              <a:t>Sequential</a:t>
            </a:r>
          </a:p>
          <a:p>
            <a:pPr marL="720000" indent="-457200">
              <a:buClr>
                <a:srgbClr val="5B3069"/>
              </a:buClr>
              <a:buFont typeface="Calibri" panose="020F0502020204030204" pitchFamily="34" charset="0"/>
              <a:buChar char="●"/>
            </a:pPr>
            <a:r>
              <a:rPr lang="en-GB" b="1" dirty="0"/>
              <a:t>Single threaded</a:t>
            </a:r>
          </a:p>
          <a:p>
            <a:pPr marL="0" indent="0">
              <a:buNone/>
            </a:pPr>
            <a:br>
              <a:rPr lang="en-GB" dirty="0"/>
            </a:b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931917-C4C9-4D88-B16E-2329BCF3B2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F62A63E-66FA-C04C-936F-FEB1E38EC13D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5" name="Content Placeholder 6" descr="A picture containing clock&#10;&#10;Description automatically generated">
            <a:extLst>
              <a:ext uri="{FF2B5EF4-FFF2-40B4-BE49-F238E27FC236}">
                <a16:creationId xmlns:a16="http://schemas.microsoft.com/office/drawing/2014/main" id="{6F817C7E-4235-4643-92DC-D333D7ED23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4389" y="2112326"/>
            <a:ext cx="4817336" cy="3031174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3F09B32F-8859-40FB-8308-9C12655D46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384875" y="5451749"/>
            <a:ext cx="1466850" cy="857250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07E2320-09D1-44EF-BF4C-6924866D5EDD}"/>
              </a:ext>
            </a:extLst>
          </p:cNvPr>
          <p:cNvCxnSpPr/>
          <p:nvPr/>
        </p:nvCxnSpPr>
        <p:spPr>
          <a:xfrm flipH="1" flipV="1">
            <a:off x="10454640" y="5204460"/>
            <a:ext cx="259080" cy="24728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20219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F831859-2466-E642-9279-79B1CD08A1B4}"/>
              </a:ext>
            </a:extLst>
          </p:cNvPr>
          <p:cNvSpPr txBox="1"/>
          <p:nvPr/>
        </p:nvSpPr>
        <p:spPr>
          <a:xfrm>
            <a:off x="-3347452" y="-2128252"/>
            <a:ext cx="184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32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C2662A0-3B17-084B-B803-10B4D89417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175" y="4652963"/>
            <a:ext cx="1928571" cy="9000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6A0ADD07-DF8F-4C4B-B833-6CDD19F69D20}"/>
              </a:ext>
            </a:extLst>
          </p:cNvPr>
          <p:cNvSpPr/>
          <p:nvPr/>
        </p:nvSpPr>
        <p:spPr>
          <a:xfrm>
            <a:off x="3088966" y="142272"/>
            <a:ext cx="6014068" cy="861774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</a:bodyPr>
          <a:lstStyle/>
          <a:p>
            <a:pPr algn="ctr"/>
            <a:r>
              <a:rPr lang="en-GB" sz="4800" b="1" dirty="0">
                <a:ln w="0"/>
                <a:solidFill>
                  <a:srgbClr val="481D69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Acknowledgements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7883A87-A28E-184C-B7A7-486AA7ECB02A}"/>
              </a:ext>
            </a:extLst>
          </p:cNvPr>
          <p:cNvSpPr txBox="1"/>
          <p:nvPr/>
        </p:nvSpPr>
        <p:spPr>
          <a:xfrm>
            <a:off x="8236752" y="2857355"/>
            <a:ext cx="2970777" cy="174098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GB" sz="2400" b="1" u="sng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Compute Time:</a:t>
            </a:r>
          </a:p>
          <a:p>
            <a:pPr marL="720000" indent="-457200">
              <a:lnSpc>
                <a:spcPct val="90000"/>
              </a:lnSpc>
              <a:spcBef>
                <a:spcPts val="200"/>
              </a:spcBef>
              <a:buClr>
                <a:srgbClr val="481D69"/>
              </a:buClr>
              <a:buFont typeface="Calibri" panose="020F0502020204030204" pitchFamily="34" charset="0"/>
              <a:buChar char="●"/>
            </a:pPr>
            <a:r>
              <a:rPr lang="en-GB" sz="24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HEC-MCC</a:t>
            </a:r>
          </a:p>
          <a:p>
            <a:pPr marL="720000" indent="-457200">
              <a:lnSpc>
                <a:spcPct val="90000"/>
              </a:lnSpc>
              <a:spcBef>
                <a:spcPts val="1000"/>
              </a:spcBef>
              <a:buClr>
                <a:srgbClr val="481D69"/>
              </a:buClr>
              <a:buFont typeface="Calibri" panose="020F0502020204030204" pitchFamily="34" charset="0"/>
              <a:buChar char="●"/>
            </a:pPr>
            <a:r>
              <a:rPr lang="en-GB" sz="24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Midlands HPC</a:t>
            </a:r>
          </a:p>
          <a:p>
            <a:pPr marL="720000" indent="-457200">
              <a:lnSpc>
                <a:spcPct val="90000"/>
              </a:lnSpc>
              <a:spcBef>
                <a:spcPts val="1000"/>
              </a:spcBef>
              <a:buClr>
                <a:srgbClr val="481D69"/>
              </a:buClr>
              <a:buFont typeface="Calibri" panose="020F0502020204030204" pitchFamily="34" charset="0"/>
              <a:buChar char="●"/>
            </a:pPr>
            <a:r>
              <a:rPr lang="en-GB" sz="24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Warwick CSC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4A4C230-97C1-CE42-9959-D6249CC94F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5992" y="4663438"/>
            <a:ext cx="3646796" cy="900000"/>
          </a:xfrm>
          <a:prstGeom prst="rect">
            <a:avLst/>
          </a:prstGeom>
        </p:spPr>
      </p:pic>
      <p:pic>
        <p:nvPicPr>
          <p:cNvPr id="4" name="Picture 3" descr="A close up of a sign&#10;&#10;Description automatically generated">
            <a:extLst>
              <a:ext uri="{FF2B5EF4-FFF2-40B4-BE49-F238E27FC236}">
                <a16:creationId xmlns:a16="http://schemas.microsoft.com/office/drawing/2014/main" id="{76011BF4-4B0C-41B1-A49D-ADB6296AF4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74938" y="4652963"/>
            <a:ext cx="744443" cy="900000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7C5EF37F-E120-4A80-BBD8-A8EC1171FB97}"/>
              </a:ext>
            </a:extLst>
          </p:cNvPr>
          <p:cNvGraphicFramePr>
            <a:graphicFrameLocks noGrp="1"/>
          </p:cNvGraphicFramePr>
          <p:nvPr/>
        </p:nvGraphicFramePr>
        <p:xfrm>
          <a:off x="5422566" y="1538185"/>
          <a:ext cx="6372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2000">
                  <a:extLst>
                    <a:ext uri="{9D8B030D-6E8A-4147-A177-3AD203B41FA5}">
                      <a16:colId xmlns:a16="http://schemas.microsoft.com/office/drawing/2014/main" val="3286754459"/>
                    </a:ext>
                  </a:extLst>
                </a:gridCol>
                <a:gridCol w="3600000">
                  <a:extLst>
                    <a:ext uri="{9D8B030D-6E8A-4147-A177-3AD203B41FA5}">
                      <a16:colId xmlns:a16="http://schemas.microsoft.com/office/drawing/2014/main" val="18480613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Prof. D. </a:t>
                      </a:r>
                      <a:r>
                        <a:rPr lang="en-GB" sz="2400" b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Yaron</a:t>
                      </a:r>
                      <a:endParaRPr lang="en-GB" sz="2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Arial" panose="020B0604020202020204" pitchFamily="34" charset="0"/>
                        </a:rPr>
                        <a:t>Carnegie Mellon</a:t>
                      </a:r>
                      <a:endParaRPr lang="en-GB" sz="2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8291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b="1" dirty="0" err="1">
                          <a:latin typeface="Arial" panose="020B0604020202020204" pitchFamily="34" charset="0"/>
                          <a:ea typeface="Verdana" panose="020B0604030504040204" pitchFamily="34" charset="0"/>
                          <a:cs typeface="Arial" panose="020B0604020202020204" pitchFamily="34" charset="0"/>
                        </a:rPr>
                        <a:t>Dr.</a:t>
                      </a:r>
                      <a:r>
                        <a:rPr lang="en-GB" sz="2400" b="1" dirty="0">
                          <a:latin typeface="Arial" panose="020B0604020202020204" pitchFamily="34" charset="0"/>
                          <a:ea typeface="Verdana" panose="020B0604030504040204" pitchFamily="34" charset="0"/>
                          <a:cs typeface="Arial" panose="020B0604020202020204" pitchFamily="34" charset="0"/>
                        </a:rPr>
                        <a:t> B. </a:t>
                      </a:r>
                      <a:r>
                        <a:rPr lang="en-GB" sz="2400" b="1" dirty="0" err="1">
                          <a:latin typeface="Arial" panose="020B0604020202020204" pitchFamily="34" charset="0"/>
                          <a:ea typeface="Verdana" panose="020B0604030504040204" pitchFamily="34" charset="0"/>
                          <a:cs typeface="Arial" panose="020B0604020202020204" pitchFamily="34" charset="0"/>
                        </a:rPr>
                        <a:t>Hourahine</a:t>
                      </a:r>
                      <a:r>
                        <a:rPr lang="en-GB" sz="2400" b="1" dirty="0">
                          <a:latin typeface="Arial" panose="020B0604020202020204" pitchFamily="34" charset="0"/>
                          <a:ea typeface="Verdana" panose="020B060403050404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GB" sz="2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>
                          <a:latin typeface="Arial" panose="020B0604020202020204" pitchFamily="34" charset="0"/>
                          <a:ea typeface="Verdana" panose="020B0604030504040204" pitchFamily="34" charset="0"/>
                          <a:cs typeface="Arial" panose="020B0604020202020204" pitchFamily="34" charset="0"/>
                        </a:rPr>
                        <a:t>Strathclyde University</a:t>
                      </a:r>
                      <a:endParaRPr lang="en-GB" sz="2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51192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b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Dr.</a:t>
                      </a:r>
                      <a:r>
                        <a:rPr lang="en-GB" sz="2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B. </a:t>
                      </a:r>
                      <a:r>
                        <a:rPr lang="en-GB" sz="2400" b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Aradi</a:t>
                      </a:r>
                      <a:endParaRPr lang="en-GB" sz="2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Bremen University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7444628"/>
                  </a:ext>
                </a:extLst>
              </a:tr>
            </a:tbl>
          </a:graphicData>
        </a:graphic>
      </p:graphicFrame>
      <p:pic>
        <p:nvPicPr>
          <p:cNvPr id="23" name="Picture 22" descr="A close up of a logo&#10;&#10;Description automatically generated">
            <a:extLst>
              <a:ext uri="{FF2B5EF4-FFF2-40B4-BE49-F238E27FC236}">
                <a16:creationId xmlns:a16="http://schemas.microsoft.com/office/drawing/2014/main" id="{3C893705-8F93-4522-B063-B9F03BD9A9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79094" y="4653075"/>
            <a:ext cx="864706" cy="900000"/>
          </a:xfrm>
          <a:prstGeom prst="rect">
            <a:avLst/>
          </a:prstGeom>
        </p:spPr>
      </p:pic>
      <p:pic>
        <p:nvPicPr>
          <p:cNvPr id="27" name="Picture 26" descr="A picture containing building, light, sitting, monitor&#10;&#10;Description automatically generated">
            <a:extLst>
              <a:ext uri="{FF2B5EF4-FFF2-40B4-BE49-F238E27FC236}">
                <a16:creationId xmlns:a16="http://schemas.microsoft.com/office/drawing/2014/main" id="{500846CD-423B-47F3-A6FB-8D997B64352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81573" y="4653075"/>
            <a:ext cx="1735329" cy="900000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DEA10319-F2D1-4C96-B7CB-09C394311F66}"/>
              </a:ext>
            </a:extLst>
          </p:cNvPr>
          <p:cNvSpPr txBox="1"/>
          <p:nvPr/>
        </p:nvSpPr>
        <p:spPr>
          <a:xfrm>
            <a:off x="5422566" y="1110950"/>
            <a:ext cx="2121603" cy="4247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B" sz="2400" b="1" u="sng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Collaborators</a:t>
            </a:r>
            <a:endParaRPr lang="en-GB" sz="24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1A0608F8-75E3-41F0-A4EA-86763BFC698B}"/>
              </a:ext>
            </a:extLst>
          </p:cNvPr>
          <p:cNvCxnSpPr>
            <a:cxnSpLocks/>
          </p:cNvCxnSpPr>
          <p:nvPr/>
        </p:nvCxnSpPr>
        <p:spPr>
          <a:xfrm>
            <a:off x="7986656" y="2871821"/>
            <a:ext cx="0" cy="161709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8A14CD32-784B-40EB-870B-06D79C9ED4A0}"/>
              </a:ext>
            </a:extLst>
          </p:cNvPr>
          <p:cNvCxnSpPr>
            <a:cxnSpLocks/>
          </p:cNvCxnSpPr>
          <p:nvPr/>
        </p:nvCxnSpPr>
        <p:spPr>
          <a:xfrm flipH="1">
            <a:off x="8209414" y="2825315"/>
            <a:ext cx="317512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DF77EAFB-41B1-4E68-8461-DE93005FB9DC}"/>
              </a:ext>
            </a:extLst>
          </p:cNvPr>
          <p:cNvCxnSpPr>
            <a:cxnSpLocks/>
          </p:cNvCxnSpPr>
          <p:nvPr/>
        </p:nvCxnSpPr>
        <p:spPr>
          <a:xfrm flipH="1">
            <a:off x="5422566" y="2825989"/>
            <a:ext cx="233453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77FFC9A5-089E-4369-89F1-BFCA90C4F1E5}"/>
              </a:ext>
            </a:extLst>
          </p:cNvPr>
          <p:cNvSpPr txBox="1"/>
          <p:nvPr/>
        </p:nvSpPr>
        <p:spPr>
          <a:xfrm>
            <a:off x="5419725" y="2891867"/>
            <a:ext cx="2121603" cy="124341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B" sz="2400" b="1" u="sng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Funding</a:t>
            </a:r>
            <a:r>
              <a:rPr lang="en-GB" sz="24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:</a:t>
            </a:r>
          </a:p>
          <a:p>
            <a:pPr marL="720000" indent="-457200">
              <a:lnSpc>
                <a:spcPct val="90000"/>
              </a:lnSpc>
              <a:spcBef>
                <a:spcPts val="200"/>
              </a:spcBef>
              <a:buClr>
                <a:srgbClr val="481D69"/>
              </a:buClr>
              <a:buFont typeface="Calibri" panose="020F0502020204030204" pitchFamily="34" charset="0"/>
              <a:buChar char="●"/>
            </a:pPr>
            <a:r>
              <a:rPr lang="en-GB" sz="24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AI3SD</a:t>
            </a:r>
          </a:p>
          <a:p>
            <a:pPr marL="720000" indent="-457200">
              <a:lnSpc>
                <a:spcPct val="90000"/>
              </a:lnSpc>
              <a:spcBef>
                <a:spcPts val="1000"/>
              </a:spcBef>
              <a:buClr>
                <a:srgbClr val="481D69"/>
              </a:buClr>
              <a:buFont typeface="Calibri" panose="020F0502020204030204" pitchFamily="34" charset="0"/>
              <a:buChar char="●"/>
            </a:pPr>
            <a:r>
              <a:rPr lang="en-GB" sz="24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UKRI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F160B3D7-77A3-4502-BC1A-120BC0FB057C}"/>
              </a:ext>
            </a:extLst>
          </p:cNvPr>
          <p:cNvCxnSpPr>
            <a:cxnSpLocks/>
          </p:cNvCxnSpPr>
          <p:nvPr/>
        </p:nvCxnSpPr>
        <p:spPr>
          <a:xfrm>
            <a:off x="5299971" y="1207473"/>
            <a:ext cx="0" cy="327524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Picture 42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0986B326-7AC4-4AAF-909C-F470CB0548D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4175" y="1197824"/>
            <a:ext cx="4785449" cy="329108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05770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83051235-D35F-4EFA-8312-C136283F11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Computational Chemistry: Introduction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29CE39B-C82A-403F-B0D6-D1834D261D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b="1" dirty="0">
                <a:solidFill>
                  <a:srgbClr val="511C6C"/>
                </a:solidFill>
              </a:rPr>
              <a:t>Definition:</a:t>
            </a:r>
          </a:p>
          <a:p>
            <a:pPr marL="457200" lvl="1" indent="0">
              <a:buNone/>
            </a:pPr>
            <a:r>
              <a:rPr lang="en-GB" sz="2800" b="1" dirty="0"/>
              <a:t>“</a:t>
            </a:r>
            <a:r>
              <a:rPr lang="en-GB" sz="2800" b="1" i="1" dirty="0"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…a branch of chemistry that uses computer simulation to assist in solving chemical problems.</a:t>
            </a:r>
            <a:r>
              <a:rPr lang="en-GB" sz="2800" b="1" dirty="0"/>
              <a:t>”</a:t>
            </a:r>
            <a:r>
              <a:rPr lang="en-GB" sz="2800" b="1" baseline="30000" dirty="0"/>
              <a:t>[1]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b="1" dirty="0">
                <a:solidFill>
                  <a:srgbClr val="511C6C"/>
                </a:solidFill>
              </a:rPr>
              <a:t>Example Use Cases:</a:t>
            </a:r>
          </a:p>
          <a:p>
            <a:pPr marL="720000" indent="-457200">
              <a:buFont typeface="Arial" panose="020B0604020202020204" pitchFamily="34" charset="0"/>
              <a:buChar char="●"/>
            </a:pPr>
            <a:r>
              <a:rPr lang="en-GB" b="1" dirty="0"/>
              <a:t>Rate constant prediction</a:t>
            </a:r>
          </a:p>
          <a:p>
            <a:pPr marL="720000" indent="-457200">
              <a:buFont typeface="Arial" panose="020B0604020202020204" pitchFamily="34" charset="0"/>
              <a:buChar char="●"/>
            </a:pPr>
            <a:r>
              <a:rPr lang="en-GB" b="1" dirty="0"/>
              <a:t>Diffusion coefficients and mechanisms</a:t>
            </a:r>
          </a:p>
          <a:p>
            <a:pPr marL="720000" indent="-457200">
              <a:buFont typeface="Arial" panose="020B0604020202020204" pitchFamily="34" charset="0"/>
              <a:buChar char="●"/>
            </a:pPr>
            <a:r>
              <a:rPr lang="en-GB" b="1" dirty="0"/>
              <a:t>Computer aided drug design (CADD)</a:t>
            </a:r>
          </a:p>
          <a:p>
            <a:pPr marL="720000" indent="-457200">
              <a:buFont typeface="Arial" panose="020B0604020202020204" pitchFamily="34" charset="0"/>
              <a:buChar char="●"/>
            </a:pPr>
            <a:r>
              <a:rPr lang="en-GB" b="1" dirty="0"/>
              <a:t>Catalyst development</a:t>
            </a:r>
          </a:p>
          <a:p>
            <a:endParaRPr lang="en-GB" b="1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2158E2-5915-49ED-8636-3E79F02AA8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F62A63E-66FA-C04C-936F-FEB1E38EC13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46B85C0-A643-49BB-8BD3-98A9A321F6F9}"/>
              </a:ext>
            </a:extLst>
          </p:cNvPr>
          <p:cNvSpPr txBox="1"/>
          <p:nvPr/>
        </p:nvSpPr>
        <p:spPr>
          <a:xfrm>
            <a:off x="396652" y="6399776"/>
            <a:ext cx="5699348" cy="276999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[1] Wikipedia et al. 2020</a:t>
            </a:r>
          </a:p>
        </p:txBody>
      </p:sp>
    </p:spTree>
    <p:extLst>
      <p:ext uri="{BB962C8B-B14F-4D97-AF65-F5344CB8AC3E}">
        <p14:creationId xmlns:p14="http://schemas.microsoft.com/office/powerpoint/2010/main" val="3150035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C3B2D9-FC1D-43F8-8C16-2245361A61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Computational Surface Chemistry Group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B07940-5CD4-432D-97DB-328FDBCDCE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>
                <a:solidFill>
                  <a:srgbClr val="511C6C"/>
                </a:solidFill>
              </a:rPr>
              <a:t>Systems of interest </a:t>
            </a:r>
            <a:r>
              <a:rPr lang="en-GB" b="1" dirty="0">
                <a:solidFill>
                  <a:srgbClr val="481D69"/>
                </a:solidFill>
              </a:rPr>
              <a:t>:</a:t>
            </a:r>
          </a:p>
          <a:p>
            <a:pPr marL="720000" indent="-457200">
              <a:buClr>
                <a:srgbClr val="5B3069"/>
              </a:buClr>
              <a:buFont typeface="Calibri" panose="020F0502020204030204" pitchFamily="34" charset="0"/>
              <a:buChar char="●"/>
            </a:pPr>
            <a:r>
              <a:rPr lang="en-GB" b="1" dirty="0"/>
              <a:t>Molecular photo-switches</a:t>
            </a:r>
          </a:p>
          <a:p>
            <a:pPr marL="720000" indent="-457200">
              <a:buClr>
                <a:srgbClr val="5B3069"/>
              </a:buClr>
              <a:buFont typeface="Calibri" panose="020F0502020204030204" pitchFamily="34" charset="0"/>
              <a:buChar char="●"/>
            </a:pPr>
            <a:r>
              <a:rPr lang="en-GB" b="1" dirty="0"/>
              <a:t>Molecular adsorption &amp; packing</a:t>
            </a:r>
          </a:p>
          <a:p>
            <a:pPr marL="720000" indent="-457200">
              <a:buClr>
                <a:srgbClr val="5B3069"/>
              </a:buClr>
              <a:buFont typeface="Calibri" panose="020F0502020204030204" pitchFamily="34" charset="0"/>
              <a:buChar char="●"/>
            </a:pPr>
            <a:r>
              <a:rPr lang="en-GB" b="1" dirty="0"/>
              <a:t>Cluster formation</a:t>
            </a:r>
          </a:p>
          <a:p>
            <a:pPr marL="720000" indent="-457200">
              <a:buClr>
                <a:srgbClr val="5B3069"/>
              </a:buClr>
              <a:buFont typeface="Calibri" panose="020F0502020204030204" pitchFamily="34" charset="0"/>
              <a:buChar char="●"/>
            </a:pPr>
            <a:r>
              <a:rPr lang="en-GB" b="1" dirty="0"/>
              <a:t>… etc.</a:t>
            </a:r>
          </a:p>
          <a:p>
            <a:pPr marL="720000" indent="-457200">
              <a:buClr>
                <a:srgbClr val="5B3069"/>
              </a:buClr>
              <a:buFont typeface="Calibri" panose="020F0502020204030204" pitchFamily="34" charset="0"/>
              <a:buChar char="●"/>
            </a:pPr>
            <a:endParaRPr lang="en-GB" b="1" dirty="0">
              <a:solidFill>
                <a:srgbClr val="511C6C"/>
              </a:solidFill>
            </a:endParaRPr>
          </a:p>
          <a:p>
            <a:pPr marL="0" indent="0">
              <a:buNone/>
            </a:pPr>
            <a:r>
              <a:rPr lang="en-GB" b="1" dirty="0">
                <a:solidFill>
                  <a:srgbClr val="511C6C"/>
                </a:solidFill>
              </a:rPr>
              <a:t>Primary Methods:</a:t>
            </a:r>
          </a:p>
          <a:p>
            <a:pPr marL="720000" indent="-457200">
              <a:buClr>
                <a:srgbClr val="5B3069"/>
              </a:buClr>
              <a:buFont typeface="Calibri" panose="020F0502020204030204" pitchFamily="34" charset="0"/>
              <a:buChar char="●"/>
            </a:pPr>
            <a:r>
              <a:rPr lang="en-GB" b="1" dirty="0"/>
              <a:t>DFT (physics driver)</a:t>
            </a:r>
          </a:p>
          <a:p>
            <a:pPr marL="720000" indent="-457200">
              <a:buClr>
                <a:srgbClr val="5B3069"/>
              </a:buClr>
              <a:buFont typeface="Calibri" panose="020F0502020204030204" pitchFamily="34" charset="0"/>
              <a:buChar char="●"/>
            </a:pPr>
            <a:r>
              <a:rPr lang="en-GB" b="1" dirty="0"/>
              <a:t>Molecular dynamics (time evolution)</a:t>
            </a:r>
          </a:p>
          <a:p>
            <a:pPr marL="0" indent="0">
              <a:buNone/>
            </a:pPr>
            <a:endParaRPr lang="en-GB" b="1" dirty="0">
              <a:solidFill>
                <a:srgbClr val="511C6C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003C07-478B-4654-B7AD-8D1B08580E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F62A63E-66FA-C04C-936F-FEB1E38EC13D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8371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5FEC5AD-0794-4E98-9405-6420FB953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Computational Chemistry: Methods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9E5D2C66-18E0-4378-8C04-D73BCFD032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 dirty="0">
                <a:solidFill>
                  <a:srgbClr val="481D69"/>
                </a:solidFill>
              </a:rPr>
              <a:t>Strengths:</a:t>
            </a:r>
          </a:p>
          <a:p>
            <a:pPr marL="720000" indent="-457200">
              <a:buClr>
                <a:srgbClr val="5B3069"/>
              </a:buClr>
              <a:buFont typeface="Calibri" panose="020F0502020204030204" pitchFamily="34" charset="0"/>
              <a:buChar char="●"/>
            </a:pPr>
            <a:r>
              <a:rPr lang="en-GB" b="1" dirty="0"/>
              <a:t>Large System</a:t>
            </a:r>
          </a:p>
          <a:p>
            <a:pPr marL="720000" indent="-457200">
              <a:buClr>
                <a:srgbClr val="5B3069"/>
              </a:buClr>
              <a:buFont typeface="Calibri" panose="020F0502020204030204" pitchFamily="34" charset="0"/>
              <a:buChar char="●"/>
            </a:pPr>
            <a:r>
              <a:rPr lang="en-GB" b="1" dirty="0"/>
              <a:t>Long Time Scales</a:t>
            </a:r>
          </a:p>
          <a:p>
            <a:pPr marL="720000" indent="-457200">
              <a:buClr>
                <a:srgbClr val="5B3069"/>
              </a:buClr>
              <a:buFont typeface="Calibri" panose="020F0502020204030204" pitchFamily="34" charset="0"/>
              <a:buChar char="●"/>
            </a:pPr>
            <a:r>
              <a:rPr lang="en-GB" b="1" dirty="0"/>
              <a:t>Electronic Structure</a:t>
            </a:r>
          </a:p>
          <a:p>
            <a:pPr>
              <a:spcBef>
                <a:spcPts val="0"/>
              </a:spcBef>
            </a:pPr>
            <a:endParaRPr lang="en-GB" b="1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 dirty="0">
                <a:solidFill>
                  <a:srgbClr val="481D69"/>
                </a:solidFill>
              </a:rPr>
              <a:t>Use-Cases:</a:t>
            </a:r>
          </a:p>
          <a:p>
            <a:pPr marL="720000" indent="-457200">
              <a:buFont typeface="Calibri" panose="020F0502020204030204" pitchFamily="34" charset="0"/>
              <a:buChar char="●"/>
            </a:pPr>
            <a:r>
              <a:rPr lang="en-GB" b="1" dirty="0"/>
              <a:t>Molecular Overlayer Formation</a:t>
            </a:r>
          </a:p>
          <a:p>
            <a:pPr marL="720000" indent="-457200">
              <a:buFont typeface="Calibri" panose="020F0502020204030204" pitchFamily="34" charset="0"/>
              <a:buChar char="●"/>
            </a:pPr>
            <a:r>
              <a:rPr lang="en-GB" b="1" dirty="0"/>
              <a:t>Biological Systems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2E061B-174D-41DB-BE9E-A29BC2C8D8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F62A63E-66FA-C04C-936F-FEB1E38EC13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4D0263E-DE79-4DB8-B723-D1A6590B5D30}"/>
              </a:ext>
            </a:extLst>
          </p:cNvPr>
          <p:cNvSpPr>
            <a:spLocks noGrp="1"/>
          </p:cNvSpPr>
          <p:nvPr>
            <p:ph idx="12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6CE05F94-9549-4900-8C3C-D624C61EFE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5389" y="1489293"/>
            <a:ext cx="5576336" cy="4459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5452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A1D7F5D-9FA0-4226-B9A9-BD2F0473A9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SCC-DFTB: Method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9E08056-D5B9-4C1A-9E56-BCAE33B20E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Is a 2</a:t>
            </a:r>
            <a:r>
              <a:rPr lang="en-GB" b="1" i="1" baseline="30000" dirty="0"/>
              <a:t>nd</a:t>
            </a:r>
            <a:r>
              <a:rPr lang="en-GB" b="1" dirty="0"/>
              <a:t> order expansion of DFT Kohn-Sham </a:t>
            </a:r>
            <a:r>
              <a:rPr lang="en-GB" b="1" dirty="0" err="1"/>
              <a:t>E</a:t>
            </a:r>
            <a:r>
              <a:rPr lang="en-GB" b="1" baseline="-25000" dirty="0" err="1"/>
              <a:t>Total</a:t>
            </a:r>
            <a:r>
              <a:rPr lang="en-GB" b="1" dirty="0"/>
              <a:t> w.r.t </a:t>
            </a:r>
            <a:r>
              <a:rPr lang="el-GR" b="1" dirty="0"/>
              <a:t>Δ</a:t>
            </a:r>
            <a:r>
              <a:rPr lang="en-GB" b="1" dirty="0"/>
              <a:t>q: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b="1" dirty="0">
              <a:solidFill>
                <a:srgbClr val="00AAD4"/>
              </a:solidFill>
            </a:endParaRPr>
          </a:p>
          <a:p>
            <a:pPr marL="0" indent="0">
              <a:buNone/>
            </a:pPr>
            <a:endParaRPr lang="en-GB" b="1" dirty="0">
              <a:solidFill>
                <a:srgbClr val="00AAD4"/>
              </a:solidFill>
            </a:endParaRPr>
          </a:p>
          <a:p>
            <a:pPr marL="0" indent="0">
              <a:buNone/>
            </a:pPr>
            <a:r>
              <a:rPr lang="en-GB" b="1" dirty="0">
                <a:solidFill>
                  <a:srgbClr val="00AAD4"/>
                </a:solidFill>
              </a:rPr>
              <a:t>▍</a:t>
            </a:r>
            <a:r>
              <a:rPr lang="en-GB" b="1" dirty="0"/>
              <a:t>Tight binding band structure term 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(</a:t>
            </a:r>
            <a:r>
              <a:rPr lang="en-GB" i="1" dirty="0">
                <a:latin typeface="Cambria Math" panose="02040503050406030204" pitchFamily="18" charset="0"/>
                <a:ea typeface="Cambria Math" panose="02040503050406030204" pitchFamily="18" charset="0"/>
              </a:rPr>
              <a:t>H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)</a:t>
            </a:r>
          </a:p>
          <a:p>
            <a:pPr marL="0" indent="0">
              <a:buNone/>
            </a:pPr>
            <a:r>
              <a:rPr lang="en-GB" b="1" dirty="0">
                <a:solidFill>
                  <a:srgbClr val="ED3838"/>
                </a:solidFill>
              </a:rPr>
              <a:t>▍</a:t>
            </a:r>
            <a:r>
              <a:rPr lang="en-GB" b="1" dirty="0"/>
              <a:t>Long range electrostatic term 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(</a:t>
            </a:r>
            <a:r>
              <a:rPr lang="en-GB" i="1" dirty="0">
                <a:latin typeface="Cambria Math" panose="02040503050406030204" pitchFamily="18" charset="0"/>
                <a:ea typeface="Cambria Math" panose="02040503050406030204" pitchFamily="18" charset="0"/>
              </a:rPr>
              <a:t>S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,</a:t>
            </a:r>
            <a:r>
              <a:rPr lang="en-GB" i="1" dirty="0">
                <a:latin typeface="Cambria Math" panose="02040503050406030204" pitchFamily="18" charset="0"/>
                <a:ea typeface="Cambria Math" panose="02040503050406030204" pitchFamily="18" charset="0"/>
              </a:rPr>
              <a:t> U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)</a:t>
            </a:r>
          </a:p>
          <a:p>
            <a:pPr marL="0" indent="0">
              <a:buNone/>
            </a:pPr>
            <a:r>
              <a:rPr lang="en-GB" b="1" dirty="0">
                <a:solidFill>
                  <a:srgbClr val="00B050"/>
                </a:solidFill>
              </a:rPr>
              <a:t>▍</a:t>
            </a:r>
            <a:r>
              <a:rPr lang="en-GB" b="1" dirty="0"/>
              <a:t>Repulsive term exchange, correlation + “everything else” 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(</a:t>
            </a:r>
            <a:r>
              <a:rPr lang="en-GB" i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V</a:t>
            </a:r>
            <a:r>
              <a:rPr lang="en-GB" i="1" baseline="-250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rep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)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382958-FF93-4A44-BE03-5C19E05D92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F62A63E-66FA-C04C-936F-FEB1E38EC13D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8C666AE-21C1-4DD4-A40A-5A24E87926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31" y="1875088"/>
            <a:ext cx="10478739" cy="159300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87A81FE-F3DD-4D2E-AD07-757A5739BDA7}"/>
              </a:ext>
            </a:extLst>
          </p:cNvPr>
          <p:cNvSpPr txBox="1"/>
          <p:nvPr/>
        </p:nvSpPr>
        <p:spPr>
          <a:xfrm>
            <a:off x="396652" y="6399776"/>
            <a:ext cx="5699348" cy="276999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P. Koskinen and V. </a:t>
            </a:r>
            <a:r>
              <a:rPr lang="en-GB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Mäkinen</a:t>
            </a:r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Comput</a:t>
            </a:r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. Mater. Sci., 2009, 47, 237–253.</a:t>
            </a:r>
          </a:p>
        </p:txBody>
      </p:sp>
    </p:spTree>
    <p:extLst>
      <p:ext uri="{BB962C8B-B14F-4D97-AF65-F5344CB8AC3E}">
        <p14:creationId xmlns:p14="http://schemas.microsoft.com/office/powerpoint/2010/main" val="16227099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7658C3-0746-4B17-9696-F0A4AAF10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DFTB: Parameter Set Construction</a:t>
            </a:r>
          </a:p>
        </p:txBody>
      </p:sp>
      <p:pic>
        <p:nvPicPr>
          <p:cNvPr id="14" name="Content Placeholder 13" descr="A close up of a logo&#10;&#10;Description automatically generated">
            <a:extLst>
              <a:ext uri="{FF2B5EF4-FFF2-40B4-BE49-F238E27FC236}">
                <a16:creationId xmlns:a16="http://schemas.microsoft.com/office/drawing/2014/main" id="{C5AFDE35-4EEA-4A18-80FE-508D43DC76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37380" y="909638"/>
            <a:ext cx="11517240" cy="5399087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35C43B-BE5C-44BE-A098-C35B8E5C5E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F62A63E-66FA-C04C-936F-FEB1E38EC13D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6" name="Picture 15" descr="A close up of a logo&#10;&#10;Description automatically generated">
            <a:extLst>
              <a:ext uri="{FF2B5EF4-FFF2-40B4-BE49-F238E27FC236}">
                <a16:creationId xmlns:a16="http://schemas.microsoft.com/office/drawing/2014/main" id="{DD9B2A50-8A5C-4BA2-9051-AFBD033D15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6244" y="909899"/>
            <a:ext cx="11519512" cy="5400152"/>
          </a:xfrm>
          <a:prstGeom prst="rect">
            <a:avLst/>
          </a:prstGeom>
        </p:spPr>
      </p:pic>
      <p:pic>
        <p:nvPicPr>
          <p:cNvPr id="18" name="Picture 17" descr="A picture containing clock&#10;&#10;Description automatically generated">
            <a:extLst>
              <a:ext uri="{FF2B5EF4-FFF2-40B4-BE49-F238E27FC236}">
                <a16:creationId xmlns:a16="http://schemas.microsoft.com/office/drawing/2014/main" id="{5CAF0BC0-5095-40AE-9B91-C57A34BF9E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6244" y="900373"/>
            <a:ext cx="11519512" cy="540015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CC43910-AABE-469B-9EB6-A4E366CDD21A}"/>
              </a:ext>
            </a:extLst>
          </p:cNvPr>
          <p:cNvSpPr txBox="1"/>
          <p:nvPr/>
        </p:nvSpPr>
        <p:spPr>
          <a:xfrm>
            <a:off x="396652" y="6399776"/>
            <a:ext cx="5699348" cy="276999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P. Koskinen and V. </a:t>
            </a:r>
            <a:r>
              <a:rPr lang="en-GB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Mäkinen</a:t>
            </a:r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Comput</a:t>
            </a:r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. Mater. Sci., 2009, 47, 237–253.</a:t>
            </a:r>
          </a:p>
        </p:txBody>
      </p:sp>
    </p:spTree>
    <p:extLst>
      <p:ext uri="{BB962C8B-B14F-4D97-AF65-F5344CB8AC3E}">
        <p14:creationId xmlns:p14="http://schemas.microsoft.com/office/powerpoint/2010/main" val="746071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close up of a logo&#10;&#10;Description automatically generated">
            <a:extLst>
              <a:ext uri="{FF2B5EF4-FFF2-40B4-BE49-F238E27FC236}">
                <a16:creationId xmlns:a16="http://schemas.microsoft.com/office/drawing/2014/main" id="{7B7CAFAA-C012-4AAE-A0EF-686272F9B2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244" y="1224224"/>
            <a:ext cx="11519512" cy="5400152"/>
          </a:xfrm>
          <a:prstGeom prst="rect">
            <a:avLst/>
          </a:prstGeom>
        </p:spPr>
      </p:pic>
      <p:pic>
        <p:nvPicPr>
          <p:cNvPr id="12" name="Picture 11" descr="A picture containing clock, light, meter&#10;&#10;Description automatically generated">
            <a:extLst>
              <a:ext uri="{FF2B5EF4-FFF2-40B4-BE49-F238E27FC236}">
                <a16:creationId xmlns:a16="http://schemas.microsoft.com/office/drawing/2014/main" id="{70389CA9-AED6-4DD6-A8DE-C9E9373357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6244" y="1224224"/>
            <a:ext cx="11519512" cy="5400152"/>
          </a:xfrm>
          <a:prstGeom prst="rect">
            <a:avLst/>
          </a:prstGeom>
        </p:spPr>
      </p:pic>
      <p:pic>
        <p:nvPicPr>
          <p:cNvPr id="10" name="Picture 9" descr="A screen shot of a computer&#10;&#10;Description automatically generated">
            <a:extLst>
              <a:ext uri="{FF2B5EF4-FFF2-40B4-BE49-F238E27FC236}">
                <a16:creationId xmlns:a16="http://schemas.microsoft.com/office/drawing/2014/main" id="{FBC7A97A-22C4-4785-B8DB-498EA47DCB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6244" y="1224224"/>
            <a:ext cx="11519512" cy="5400152"/>
          </a:xfrm>
          <a:prstGeom prst="rect">
            <a:avLst/>
          </a:prstGeom>
        </p:spPr>
      </p:pic>
      <p:pic>
        <p:nvPicPr>
          <p:cNvPr id="8" name="Content Placeholder 7" descr="A close up of a logo&#10;&#10;Description automatically generated">
            <a:extLst>
              <a:ext uri="{FF2B5EF4-FFF2-40B4-BE49-F238E27FC236}">
                <a16:creationId xmlns:a16="http://schemas.microsoft.com/office/drawing/2014/main" id="{0911BA3B-F741-4D1B-962B-D405C2FCF6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/>
          <a:stretch>
            <a:fillRect/>
          </a:stretch>
        </p:blipFill>
        <p:spPr>
          <a:xfrm>
            <a:off x="334485" y="1225289"/>
            <a:ext cx="11517240" cy="5399087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63459F9-C0A1-42CF-AC28-4294BC0B3A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DFTB: Parameter Set Use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B73E00-09BF-4F9A-8091-29F28FFACA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F62A63E-66FA-C04C-936F-FEB1E38EC13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253C7AD-F9D0-4F3B-ABAA-05A4F922EA34}"/>
              </a:ext>
            </a:extLst>
          </p:cNvPr>
          <p:cNvSpPr txBox="1"/>
          <p:nvPr/>
        </p:nvSpPr>
        <p:spPr>
          <a:xfrm>
            <a:off x="396652" y="6399776"/>
            <a:ext cx="5699348" cy="276999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P. Koskinen and V. </a:t>
            </a:r>
            <a:r>
              <a:rPr lang="en-GB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Mäkinen</a:t>
            </a:r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Comput</a:t>
            </a:r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. Mater. Sci., 2009, 47, 237–253.</a:t>
            </a:r>
          </a:p>
        </p:txBody>
      </p:sp>
    </p:spTree>
    <p:extLst>
      <p:ext uri="{BB962C8B-B14F-4D97-AF65-F5344CB8AC3E}">
        <p14:creationId xmlns:p14="http://schemas.microsoft.com/office/powerpoint/2010/main" val="4155132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A1D7F5D-9FA0-4226-B9A9-BD2F0473A9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DFTB: Current Shortcomings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9E08056-D5B9-4C1A-9E56-BCAE33B20E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>
                <a:solidFill>
                  <a:srgbClr val="481D69"/>
                </a:solidFill>
              </a:rPr>
              <a:t>Parameter:</a:t>
            </a:r>
          </a:p>
          <a:p>
            <a:pPr marL="720000" indent="-457200">
              <a:buClr>
                <a:srgbClr val="5B3069"/>
              </a:buClr>
              <a:buFont typeface="Calibri" panose="020F0502020204030204" pitchFamily="34" charset="0"/>
              <a:buChar char="●"/>
            </a:pPr>
            <a:r>
              <a:rPr lang="en-GB" b="1" dirty="0"/>
              <a:t>Time consuming</a:t>
            </a:r>
          </a:p>
          <a:p>
            <a:pPr marL="720000" indent="-457200">
              <a:buClr>
                <a:srgbClr val="5B3069"/>
              </a:buClr>
              <a:buFont typeface="Calibri" panose="020F0502020204030204" pitchFamily="34" charset="0"/>
              <a:buChar char="●"/>
            </a:pPr>
            <a:r>
              <a:rPr lang="en-GB" b="1" dirty="0"/>
              <a:t>Labour intensive</a:t>
            </a:r>
          </a:p>
          <a:p>
            <a:pPr marL="720000" indent="-457200">
              <a:buClr>
                <a:srgbClr val="5B3069"/>
              </a:buClr>
              <a:buFont typeface="Calibri" panose="020F0502020204030204" pitchFamily="34" charset="0"/>
              <a:buChar char="●"/>
            </a:pPr>
            <a:endParaRPr lang="en-GB" b="1" dirty="0"/>
          </a:p>
          <a:p>
            <a:pPr marL="0" indent="0">
              <a:buClr>
                <a:srgbClr val="5B3069"/>
              </a:buClr>
              <a:buNone/>
            </a:pPr>
            <a:r>
              <a:rPr lang="en-GB" b="1" dirty="0">
                <a:solidFill>
                  <a:srgbClr val="481D69"/>
                </a:solidFill>
              </a:rPr>
              <a:t>Traditional Parameter Sets:</a:t>
            </a:r>
          </a:p>
          <a:p>
            <a:pPr marL="720000" lvl="0" indent="-457200">
              <a:buClr>
                <a:srgbClr val="5B3069"/>
              </a:buClr>
              <a:buFont typeface="Calibri" panose="020F0502020204030204" pitchFamily="34" charset="0"/>
              <a:buChar char="●"/>
            </a:pPr>
            <a:r>
              <a:rPr lang="en-GB" b="1" dirty="0">
                <a:solidFill>
                  <a:prstClr val="black"/>
                </a:solidFill>
              </a:rPr>
              <a:t>Poorly Transferable</a:t>
            </a:r>
          </a:p>
          <a:p>
            <a:pPr marL="720000" lvl="0" indent="-457200">
              <a:buClr>
                <a:srgbClr val="5B3069"/>
              </a:buClr>
              <a:buFont typeface="Calibri" panose="020F0502020204030204" pitchFamily="34" charset="0"/>
              <a:buChar char="●"/>
            </a:pPr>
            <a:r>
              <a:rPr lang="en-GB" b="1" dirty="0">
                <a:solidFill>
                  <a:prstClr val="black"/>
                </a:solidFill>
              </a:rPr>
              <a:t>Fail upon bond breaking</a:t>
            </a:r>
          </a:p>
          <a:p>
            <a:pPr marL="720000" lvl="0" indent="-457200">
              <a:buClr>
                <a:srgbClr val="5B3069"/>
              </a:buClr>
              <a:buFont typeface="Calibri" panose="020F0502020204030204" pitchFamily="34" charset="0"/>
              <a:buChar char="●"/>
            </a:pPr>
            <a:r>
              <a:rPr lang="en-GB" b="1" dirty="0">
                <a:solidFill>
                  <a:prstClr val="black"/>
                </a:solidFill>
              </a:rPr>
              <a:t>Struggle with systems more complex than simple covalent and ionic interactions.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382958-FF93-4A44-BE03-5C19E05D92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F62A63E-66FA-C04C-936F-FEB1E38EC13D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F7DE5A87-FC18-45D4-9974-68ADBE5765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6031" y="798634"/>
            <a:ext cx="2773680" cy="2773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3CFFE85-083E-445F-A229-F0DE4AA2D4EE}"/>
              </a:ext>
            </a:extLst>
          </p:cNvPr>
          <p:cNvSpPr txBox="1"/>
          <p:nvPr/>
        </p:nvSpPr>
        <p:spPr>
          <a:xfrm>
            <a:off x="396652" y="6399776"/>
            <a:ext cx="5699348" cy="276999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P. Koskinen and V. </a:t>
            </a:r>
            <a:r>
              <a:rPr lang="en-GB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Mäkinen</a:t>
            </a:r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Comput</a:t>
            </a:r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. Mater. Sci., 2009, 47, 237–253.</a:t>
            </a:r>
          </a:p>
        </p:txBody>
      </p:sp>
    </p:spTree>
    <p:extLst>
      <p:ext uri="{BB962C8B-B14F-4D97-AF65-F5344CB8AC3E}">
        <p14:creationId xmlns:p14="http://schemas.microsoft.com/office/powerpoint/2010/main" val="16371972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A1D7F5D-9FA0-4226-B9A9-BD2F0473A9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DFTB: Machine Learning Augmentation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FF44776-93E4-4C0B-96B9-AF78B08D63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382958-FF93-4A44-BE03-5C19E05D92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F62A63E-66FA-C04C-936F-FEB1E38EC13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21306D-B386-439E-87E7-5D64285A60D0}"/>
              </a:ext>
            </a:extLst>
          </p:cNvPr>
          <p:cNvSpPr>
            <a:spLocks noGrp="1"/>
          </p:cNvSpPr>
          <p:nvPr>
            <p:ph idx="1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1C28ACDC-2537-458D-96E0-7DD7D7055B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669" y="2084399"/>
            <a:ext cx="5315273" cy="3049200"/>
          </a:xfrm>
          <a:prstGeom prst="rect">
            <a:avLst/>
          </a:prstGeom>
        </p:spPr>
      </p:pic>
      <p:pic>
        <p:nvPicPr>
          <p:cNvPr id="8" name="Picture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2C1DF0F0-84E2-407C-8EBA-EA935352FE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5389" y="1056272"/>
            <a:ext cx="2764462" cy="2247390"/>
          </a:xfrm>
          <a:prstGeom prst="rect">
            <a:avLst/>
          </a:prstGeom>
        </p:spPr>
      </p:pic>
      <p:pic>
        <p:nvPicPr>
          <p:cNvPr id="9" name="Picture 8" descr="A picture containing person, equipment, indoor, ball&#10;&#10;Description automatically generated">
            <a:extLst>
              <a:ext uri="{FF2B5EF4-FFF2-40B4-BE49-F238E27FC236}">
                <a16:creationId xmlns:a16="http://schemas.microsoft.com/office/drawing/2014/main" id="{8A844A0C-98F7-41B1-A55E-1DD66B077F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42958" y="908725"/>
            <a:ext cx="2069582" cy="2069582"/>
          </a:xfrm>
          <a:prstGeom prst="rect">
            <a:avLst/>
          </a:prstGeom>
        </p:spPr>
      </p:pic>
      <p:sp>
        <p:nvSpPr>
          <p:cNvPr id="10" name="Equals 9">
            <a:extLst>
              <a:ext uri="{FF2B5EF4-FFF2-40B4-BE49-F238E27FC236}">
                <a16:creationId xmlns:a16="http://schemas.microsoft.com/office/drawing/2014/main" id="{8AE27565-E715-407B-AE08-D9A7BE78ADC1}"/>
              </a:ext>
            </a:extLst>
          </p:cNvPr>
          <p:cNvSpPr/>
          <p:nvPr/>
        </p:nvSpPr>
        <p:spPr>
          <a:xfrm>
            <a:off x="9039851" y="1831682"/>
            <a:ext cx="669392" cy="405384"/>
          </a:xfrm>
          <a:prstGeom prst="mathEqual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11" name="Picture 10" descr="A picture containing clock&#10;&#10;Description automatically generated">
            <a:extLst>
              <a:ext uri="{FF2B5EF4-FFF2-40B4-BE49-F238E27FC236}">
                <a16:creationId xmlns:a16="http://schemas.microsoft.com/office/drawing/2014/main" id="{B2E4B89C-D82D-469C-A1B0-FB7CCE1BB88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46171" y="3818567"/>
            <a:ext cx="2069582" cy="2069582"/>
          </a:xfrm>
          <a:prstGeom prst="rect">
            <a:avLst/>
          </a:prstGeom>
        </p:spPr>
      </p:pic>
      <p:pic>
        <p:nvPicPr>
          <p:cNvPr id="12" name="Picture 11" descr="A close up of a logo&#10;&#10;Description automatically generated">
            <a:extLst>
              <a:ext uri="{FF2B5EF4-FFF2-40B4-BE49-F238E27FC236}">
                <a16:creationId xmlns:a16="http://schemas.microsoft.com/office/drawing/2014/main" id="{273B4AFB-445E-45B8-8DE6-D5F89FF5E56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85290" y="3818567"/>
            <a:ext cx="2068938" cy="2069582"/>
          </a:xfrm>
          <a:prstGeom prst="rect">
            <a:avLst/>
          </a:prstGeom>
        </p:spPr>
      </p:pic>
      <p:sp>
        <p:nvSpPr>
          <p:cNvPr id="13" name="Equals 12">
            <a:extLst>
              <a:ext uri="{FF2B5EF4-FFF2-40B4-BE49-F238E27FC236}">
                <a16:creationId xmlns:a16="http://schemas.microsoft.com/office/drawing/2014/main" id="{844C03C7-4656-4014-9710-F94031EC009B}"/>
              </a:ext>
            </a:extLst>
          </p:cNvPr>
          <p:cNvSpPr/>
          <p:nvPr/>
        </p:nvSpPr>
        <p:spPr>
          <a:xfrm>
            <a:off x="8884249" y="4716450"/>
            <a:ext cx="669392" cy="405384"/>
          </a:xfrm>
          <a:prstGeom prst="mathEqual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2657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9326</TotalTime>
  <Words>541</Words>
  <Application>Microsoft Office PowerPoint</Application>
  <PresentationFormat>Widescreen</PresentationFormat>
  <Paragraphs>146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Microsoft JhengHei UI Light</vt:lpstr>
      <vt:lpstr>Arial</vt:lpstr>
      <vt:lpstr>Calibri</vt:lpstr>
      <vt:lpstr>Calibri Light</vt:lpstr>
      <vt:lpstr>Cambria Math</vt:lpstr>
      <vt:lpstr>Office Theme</vt:lpstr>
      <vt:lpstr>Machine Learning Augmented Density Functional Tight Binding Theory</vt:lpstr>
      <vt:lpstr>Computational Chemistry: Introduction</vt:lpstr>
      <vt:lpstr>Computational Surface Chemistry Group</vt:lpstr>
      <vt:lpstr>Computational Chemistry: Methods</vt:lpstr>
      <vt:lpstr>SCC-DFTB: Method</vt:lpstr>
      <vt:lpstr>DFTB: Parameter Set Construction</vt:lpstr>
      <vt:lpstr>DFTB: Parameter Set Use</vt:lpstr>
      <vt:lpstr>DFTB: Current Shortcomings</vt:lpstr>
      <vt:lpstr>DFTB: Machine Learning Augmentation</vt:lpstr>
      <vt:lpstr>DFTB Network Layer</vt:lpstr>
      <vt:lpstr>DFTB Network: Augmentation </vt:lpstr>
      <vt:lpstr>Data Set</vt:lpstr>
      <vt:lpstr>Initial Training</vt:lpstr>
      <vt:lpstr>The SCC Cycle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Hall, Sam</dc:creator>
  <cp:lastModifiedBy>McSloy, Adam</cp:lastModifiedBy>
  <cp:revision>352</cp:revision>
  <dcterms:created xsi:type="dcterms:W3CDTF">2019-03-01T14:50:19Z</dcterms:created>
  <dcterms:modified xsi:type="dcterms:W3CDTF">2020-05-12T10:39:27Z</dcterms:modified>
</cp:coreProperties>
</file>