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396" r:id="rId2"/>
    <p:sldId id="433" r:id="rId3"/>
    <p:sldId id="397" r:id="rId4"/>
    <p:sldId id="404" r:id="rId5"/>
    <p:sldId id="406" r:id="rId6"/>
    <p:sldId id="409" r:id="rId7"/>
    <p:sldId id="413" r:id="rId8"/>
    <p:sldId id="407" r:id="rId9"/>
    <p:sldId id="412" r:id="rId10"/>
    <p:sldId id="403" r:id="rId11"/>
    <p:sldId id="418" r:id="rId12"/>
    <p:sldId id="414" r:id="rId13"/>
    <p:sldId id="415" r:id="rId14"/>
    <p:sldId id="416" r:id="rId15"/>
    <p:sldId id="417" r:id="rId16"/>
    <p:sldId id="419" r:id="rId17"/>
    <p:sldId id="420" r:id="rId18"/>
    <p:sldId id="421" r:id="rId19"/>
    <p:sldId id="422" r:id="rId20"/>
    <p:sldId id="423" r:id="rId21"/>
    <p:sldId id="424" r:id="rId22"/>
    <p:sldId id="430" r:id="rId23"/>
    <p:sldId id="431" r:id="rId24"/>
  </p:sldIdLst>
  <p:sldSz cx="9144000" cy="6858000" type="screen4x3"/>
  <p:notesSz cx="9926638" cy="6797675"/>
  <p:custDataLst>
    <p:tags r:id="rId27"/>
  </p:custDataLst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D0229"/>
    <a:srgbClr val="FF0436"/>
    <a:srgbClr val="FF6666"/>
    <a:srgbClr val="FF8000"/>
    <a:srgbClr val="6666FF"/>
    <a:srgbClr val="000000"/>
    <a:srgbClr val="FF00FF"/>
    <a:srgbClr val="FF3300"/>
    <a:srgbClr val="FFFF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34" autoAdjust="0"/>
  </p:normalViewPr>
  <p:slideViewPr>
    <p:cSldViewPr snapToGrid="0">
      <p:cViewPr varScale="1">
        <p:scale>
          <a:sx n="78" d="100"/>
          <a:sy n="78" d="100"/>
        </p:scale>
        <p:origin x="9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avid\Documents\Presentations\Cambridge_June_2011\cnt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41275">
              <a:solidFill>
                <a:srgbClr val="2D2DB9"/>
              </a:solidFill>
              <a:prstDash val="dash"/>
            </a:ln>
          </c:spPr>
          <c:marker>
            <c:symbol val="none"/>
          </c:marker>
          <c:xVal>
            <c:numRef>
              <c:f>Sheet1!$A$1:$A$15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xVal>
          <c:yVal>
            <c:numRef>
              <c:f>Sheet1!$B$1:$B$15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9</c:v>
                </c:pt>
                <c:pt idx="4">
                  <c:v>16</c:v>
                </c:pt>
                <c:pt idx="5">
                  <c:v>25</c:v>
                </c:pt>
                <c:pt idx="6">
                  <c:v>36</c:v>
                </c:pt>
                <c:pt idx="7">
                  <c:v>49</c:v>
                </c:pt>
                <c:pt idx="8">
                  <c:v>64</c:v>
                </c:pt>
                <c:pt idx="9">
                  <c:v>81</c:v>
                </c:pt>
                <c:pt idx="10">
                  <c:v>100</c:v>
                </c:pt>
                <c:pt idx="11">
                  <c:v>121</c:v>
                </c:pt>
                <c:pt idx="12">
                  <c:v>144</c:v>
                </c:pt>
                <c:pt idx="13">
                  <c:v>169</c:v>
                </c:pt>
                <c:pt idx="14">
                  <c:v>196</c:v>
                </c:pt>
              </c:numCache>
            </c:numRef>
          </c:yVal>
          <c:smooth val="1"/>
        </c:ser>
        <c:ser>
          <c:idx val="1"/>
          <c:order val="1"/>
          <c:spPr>
            <a:ln w="41275">
              <a:solidFill>
                <a:srgbClr val="00CC99">
                  <a:lumMod val="50000"/>
                </a:srgbClr>
              </a:solidFill>
              <a:prstDash val="sysDash"/>
            </a:ln>
          </c:spPr>
          <c:marker>
            <c:symbol val="none"/>
          </c:marker>
          <c:xVal>
            <c:numRef>
              <c:f>Sheet1!$A$1:$A$15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xVal>
          <c:yVal>
            <c:numRef>
              <c:f>Sheet1!$C$1:$C$15</c:f>
              <c:numCache>
                <c:formatCode>General</c:formatCode>
                <c:ptCount val="15"/>
                <c:pt idx="0">
                  <c:v>0</c:v>
                </c:pt>
                <c:pt idx="1">
                  <c:v>-8.0000000000000099E-2</c:v>
                </c:pt>
                <c:pt idx="2">
                  <c:v>-0.64000000000000101</c:v>
                </c:pt>
                <c:pt idx="3">
                  <c:v>-2.16</c:v>
                </c:pt>
                <c:pt idx="4">
                  <c:v>-5.1199999999999974</c:v>
                </c:pt>
                <c:pt idx="5">
                  <c:v>-10</c:v>
                </c:pt>
                <c:pt idx="6">
                  <c:v>-17.27999999999999</c:v>
                </c:pt>
                <c:pt idx="7">
                  <c:v>-27.439999999999991</c:v>
                </c:pt>
                <c:pt idx="8">
                  <c:v>-40.96</c:v>
                </c:pt>
                <c:pt idx="9">
                  <c:v>-58.32</c:v>
                </c:pt>
                <c:pt idx="10">
                  <c:v>-80</c:v>
                </c:pt>
                <c:pt idx="11">
                  <c:v>-106.48</c:v>
                </c:pt>
                <c:pt idx="12">
                  <c:v>-138.24</c:v>
                </c:pt>
                <c:pt idx="13">
                  <c:v>-175.76</c:v>
                </c:pt>
                <c:pt idx="14">
                  <c:v>-219.52</c:v>
                </c:pt>
              </c:numCache>
            </c:numRef>
          </c:yVal>
          <c:smooth val="1"/>
        </c:ser>
        <c:ser>
          <c:idx val="2"/>
          <c:order val="2"/>
          <c:spPr>
            <a:ln w="41275">
              <a:solidFill>
                <a:srgbClr val="000000">
                  <a:lumMod val="85000"/>
                  <a:lumOff val="15000"/>
                </a:srgbClr>
              </a:solidFill>
            </a:ln>
          </c:spPr>
          <c:marker>
            <c:symbol val="none"/>
          </c:marker>
          <c:xVal>
            <c:numRef>
              <c:f>Sheet1!$A$1:$A$15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xVal>
          <c:yVal>
            <c:numRef>
              <c:f>Sheet1!$D$1:$D$15</c:f>
              <c:numCache>
                <c:formatCode>General</c:formatCode>
                <c:ptCount val="15"/>
                <c:pt idx="0">
                  <c:v>0</c:v>
                </c:pt>
                <c:pt idx="1">
                  <c:v>0.92</c:v>
                </c:pt>
                <c:pt idx="2">
                  <c:v>3.36</c:v>
                </c:pt>
                <c:pt idx="3">
                  <c:v>6.84</c:v>
                </c:pt>
                <c:pt idx="4">
                  <c:v>10.88</c:v>
                </c:pt>
                <c:pt idx="5">
                  <c:v>15</c:v>
                </c:pt>
                <c:pt idx="6">
                  <c:v>18.72</c:v>
                </c:pt>
                <c:pt idx="7">
                  <c:v>21.56</c:v>
                </c:pt>
                <c:pt idx="8">
                  <c:v>23.04</c:v>
                </c:pt>
                <c:pt idx="9">
                  <c:v>22.68</c:v>
                </c:pt>
                <c:pt idx="10">
                  <c:v>20</c:v>
                </c:pt>
                <c:pt idx="11">
                  <c:v>14.52</c:v>
                </c:pt>
                <c:pt idx="12">
                  <c:v>5.7599999999999909</c:v>
                </c:pt>
                <c:pt idx="13">
                  <c:v>-6.7599999999999909</c:v>
                </c:pt>
                <c:pt idx="14">
                  <c:v>-23.52000000000001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9905144"/>
        <c:axId val="239905536"/>
      </c:scatterChart>
      <c:valAx>
        <c:axId val="239905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38100">
            <a:solidFill>
              <a:srgbClr val="000000"/>
            </a:solidFill>
            <a:tailEnd type="arrow"/>
          </a:ln>
        </c:spPr>
        <c:crossAx val="239905536"/>
        <c:crosses val="autoZero"/>
        <c:crossBetween val="midCat"/>
      </c:valAx>
      <c:valAx>
        <c:axId val="239905536"/>
        <c:scaling>
          <c:orientation val="minMax"/>
          <c:max val="30"/>
          <c:min val="-30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 w="38100">
            <a:solidFill>
              <a:srgbClr val="000000"/>
            </a:solidFill>
            <a:tailEnd type="arrow" w="med" len="med"/>
          </a:ln>
        </c:spPr>
        <c:crossAx val="239905144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513" y="0"/>
            <a:ext cx="4300537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950"/>
            <a:ext cx="43005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513" y="6457950"/>
            <a:ext cx="4300537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C4AAF452-3393-074D-B42F-F386ABC29D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87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538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513" y="0"/>
            <a:ext cx="4300537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09588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2262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950"/>
            <a:ext cx="4300538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513" y="6457950"/>
            <a:ext cx="4300537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D61091B5-8251-4A4F-8063-0915A0EC38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048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091B5-8251-4A4F-8063-0915A0EC38C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402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Unlikely</a:t>
            </a:r>
            <a:r>
              <a:rPr lang="en-GB" baseline="0" dirty="0" smtClean="0"/>
              <a:t> to get as far as 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091B5-8251-4A4F-8063-0915A0EC38C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31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Unlikely</a:t>
            </a:r>
            <a:r>
              <a:rPr lang="en-GB" baseline="0" dirty="0" smtClean="0"/>
              <a:t> to get as far as 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091B5-8251-4A4F-8063-0915A0EC38C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31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75"/>
            <a:ext cx="91440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SC_csc_white_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5013325"/>
            <a:ext cx="28797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SC_csc_white_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3325"/>
            <a:ext cx="28797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620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Master title style</a:t>
            </a: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88022"/>
      </p:ext>
    </p:extLst>
  </p:cSld>
  <p:clrMapOvr>
    <a:masterClrMapping/>
  </p:clrMapOvr>
  <p:transition spd="med" advTm="2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59028"/>
      </p:ext>
    </p:extLst>
  </p:cSld>
  <p:clrMapOvr>
    <a:masterClrMapping/>
  </p:clrMapOvr>
  <p:transition spd="med" advTm="2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559956"/>
      </p:ext>
    </p:extLst>
  </p:cSld>
  <p:clrMapOvr>
    <a:masterClrMapping/>
  </p:clrMapOvr>
  <p:transition spd="med" advTm="20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3505200"/>
            <a:ext cx="77724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494040"/>
      </p:ext>
    </p:extLst>
  </p:cSld>
  <p:clrMapOvr>
    <a:masterClrMapping/>
  </p:clrMapOvr>
  <p:transition spd="med" advTm="20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988887"/>
      </p:ext>
    </p:extLst>
  </p:cSld>
  <p:clrMapOvr>
    <a:masterClrMapping/>
  </p:clrMapOvr>
  <p:transition spd="med" advTm="2000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012557"/>
      </p:ext>
    </p:extLst>
  </p:cSld>
  <p:clrMapOvr>
    <a:masterClrMapping/>
  </p:clrMapOvr>
  <p:transition spd="med" advTm="2000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935429"/>
      </p:ext>
    </p:extLst>
  </p:cSld>
  <p:clrMapOvr>
    <a:masterClrMapping/>
  </p:clrMapOvr>
  <p:transition spd="med" advTm="2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241900"/>
      </p:ext>
    </p:extLst>
  </p:cSld>
  <p:clrMapOvr>
    <a:masterClrMapping/>
  </p:clrMapOvr>
  <p:transition spd="med" advTm="2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7618783"/>
      </p:ext>
    </p:extLst>
  </p:cSld>
  <p:clrMapOvr>
    <a:masterClrMapping/>
  </p:clrMapOvr>
  <p:transition spd="med" advTm="2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823713"/>
      </p:ext>
    </p:extLst>
  </p:cSld>
  <p:clrMapOvr>
    <a:masterClrMapping/>
  </p:clrMapOvr>
  <p:transition spd="med" advTm="2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390155"/>
      </p:ext>
    </p:extLst>
  </p:cSld>
  <p:clrMapOvr>
    <a:masterClrMapping/>
  </p:clrMapOvr>
  <p:transition spd="med" advTm="2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086204"/>
      </p:ext>
    </p:extLst>
  </p:cSld>
  <p:clrMapOvr>
    <a:masterClrMapping/>
  </p:clrMapOvr>
  <p:transition spd="med" advTm="2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537723"/>
      </p:ext>
    </p:extLst>
  </p:cSld>
  <p:clrMapOvr>
    <a:masterClrMapping/>
  </p:clrMapOvr>
  <p:transition spd="med" advTm="2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1132475"/>
      </p:ext>
    </p:extLst>
  </p:cSld>
  <p:clrMapOvr>
    <a:masterClrMapping/>
  </p:clrMapOvr>
  <p:transition spd="med" advTm="2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6680485"/>
      </p:ext>
    </p:extLst>
  </p:cSld>
  <p:clrMapOvr>
    <a:masterClrMapping/>
  </p:clrMapOvr>
  <p:transition spd="med" advTm="2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2350"/>
            <a:ext cx="9151938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Master title style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</p:sldLayoutIdLst>
  <p:transition spd="med" advTm="20000">
    <p:fade/>
  </p:transition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0JtBZGXd5zo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1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1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0.png"/><Relationship Id="rId7" Type="http://schemas.openxmlformats.org/officeDocument/2006/relationships/image" Target="../media/image31.emf"/><Relationship Id="rId12" Type="http://schemas.openxmlformats.org/officeDocument/2006/relationships/image" Target="../media/image3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11" Type="http://schemas.openxmlformats.org/officeDocument/2006/relationships/image" Target="../media/image32.emf"/><Relationship Id="rId5" Type="http://schemas.openxmlformats.org/officeDocument/2006/relationships/image" Target="../media/image22.emf"/><Relationship Id="rId10" Type="http://schemas.openxmlformats.org/officeDocument/2006/relationships/image" Target="../media/image28.emf"/><Relationship Id="rId4" Type="http://schemas.openxmlformats.org/officeDocument/2006/relationships/image" Target="../media/image25.emf"/><Relationship Id="rId9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397" y="172246"/>
            <a:ext cx="8186565" cy="4390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>
                <a:solidFill>
                  <a:srgbClr val="000000"/>
                </a:solidFill>
              </a:rPr>
              <a:t>Modelling crystal nucleation and </a:t>
            </a:r>
            <a:r>
              <a:rPr lang="en-GB" sz="2800" b="1" dirty="0" smtClean="0">
                <a:solidFill>
                  <a:srgbClr val="000000"/>
                </a:solidFill>
              </a:rPr>
              <a:t>growth</a:t>
            </a:r>
          </a:p>
          <a:p>
            <a:pPr algn="l"/>
            <a:r>
              <a:rPr lang="en-GB" b="1" dirty="0" smtClean="0">
                <a:solidFill>
                  <a:srgbClr val="000000"/>
                </a:solidFill>
              </a:rPr>
              <a:t>David Quigley</a:t>
            </a:r>
          </a:p>
          <a:p>
            <a:pPr algn="l"/>
            <a:endParaRPr lang="en-GB" b="1" baseline="30000" dirty="0">
              <a:solidFill>
                <a:srgbClr val="000000"/>
              </a:solidFill>
            </a:endParaRPr>
          </a:p>
          <a:p>
            <a:pPr algn="l"/>
            <a:endParaRPr lang="en-GB" b="1" baseline="30000" dirty="0">
              <a:solidFill>
                <a:schemeClr val="tx1"/>
              </a:solidFill>
            </a:endParaRPr>
          </a:p>
          <a:p>
            <a:pPr algn="l"/>
            <a:endParaRPr lang="en-GB" sz="1600" b="1" baseline="30000" dirty="0" smtClean="0">
              <a:solidFill>
                <a:schemeClr val="tx1"/>
              </a:solidFill>
            </a:endParaRPr>
          </a:p>
          <a:p>
            <a:pPr algn="l"/>
            <a:endParaRPr lang="en-GB" sz="1600" b="1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26449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Modelling water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90" y="3962400"/>
            <a:ext cx="4653936" cy="1803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79500"/>
            <a:ext cx="7454900" cy="16129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26405" y="3200400"/>
            <a:ext cx="4989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Short-ranged two and three-body potential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152" y="3200400"/>
            <a:ext cx="2965947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12222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Nucleation simulations with </a:t>
            </a:r>
            <a:r>
              <a:rPr lang="en-GB" sz="2800" dirty="0" err="1" smtClean="0"/>
              <a:t>mW</a:t>
            </a:r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9" y="4565406"/>
            <a:ext cx="4318001" cy="14035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1059378"/>
            <a:ext cx="4318000" cy="16711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00" y="2935274"/>
            <a:ext cx="4305300" cy="13827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13" name="TextBox 12"/>
          <p:cNvSpPr txBox="1"/>
          <p:nvPr/>
        </p:nvSpPr>
        <p:spPr>
          <a:xfrm>
            <a:off x="4644072" y="3175000"/>
            <a:ext cx="36471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Brute force molecular dynamics at 180K</a:t>
            </a:r>
          </a:p>
          <a:p>
            <a:pPr marL="285750" indent="-285750" algn="l">
              <a:buFont typeface="Arial"/>
              <a:buChar char="•"/>
            </a:pPr>
            <a:endParaRPr lang="en-US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Critical nuclei ~ 66% cubic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72" y="1422400"/>
            <a:ext cx="38651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Forward Flux Sampling from 220K to 240K</a:t>
            </a:r>
          </a:p>
          <a:p>
            <a:pPr marL="285750" indent="-285750" algn="l">
              <a:buFont typeface="Arial"/>
              <a:buChar char="•"/>
            </a:pPr>
            <a:endParaRPr lang="en-US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Critical nuclei contain ~ 50% cubic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44072" y="4803407"/>
            <a:ext cx="36471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Umbrella sampling Monte Carlo at 220K</a:t>
            </a:r>
          </a:p>
          <a:p>
            <a:pPr marL="285750" indent="-285750" algn="l">
              <a:buFont typeface="Arial"/>
              <a:buChar char="•"/>
            </a:pPr>
            <a:endParaRPr lang="en-US" sz="1400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Critical nuclei “predominantly cubic”</a:t>
            </a:r>
          </a:p>
        </p:txBody>
      </p:sp>
    </p:spTree>
    <p:extLst>
      <p:ext uri="{BB962C8B-B14F-4D97-AF65-F5344CB8AC3E}">
        <p14:creationId xmlns:p14="http://schemas.microsoft.com/office/powerpoint/2010/main" val="3156415834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Ice 1 has two </a:t>
            </a:r>
            <a:r>
              <a:rPr lang="en-GB" sz="2800" dirty="0" err="1" smtClean="0"/>
              <a:t>polytypes</a:t>
            </a:r>
            <a:endParaRPr lang="en-GB" sz="2800" dirty="0"/>
          </a:p>
        </p:txBody>
      </p:sp>
      <p:pic>
        <p:nvPicPr>
          <p:cNvPr id="3" name="Picture 2" descr="ice1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7867" y="1107506"/>
            <a:ext cx="4004333" cy="3049627"/>
          </a:xfrm>
          <a:prstGeom prst="rect">
            <a:avLst/>
          </a:prstGeom>
        </p:spPr>
      </p:pic>
      <p:pic>
        <p:nvPicPr>
          <p:cNvPr id="4" name="Picture 3" descr="ice1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35" y="1096251"/>
            <a:ext cx="3937001" cy="306163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58233" y="1380068"/>
            <a:ext cx="8496299" cy="2497665"/>
            <a:chOff x="258233" y="1380068"/>
            <a:chExt cx="8496299" cy="2497665"/>
          </a:xfrm>
        </p:grpSpPr>
        <p:sp>
          <p:nvSpPr>
            <p:cNvPr id="5" name="Rectangle 4"/>
            <p:cNvSpPr/>
            <p:nvPr/>
          </p:nvSpPr>
          <p:spPr bwMode="auto">
            <a:xfrm>
              <a:off x="258233" y="3403600"/>
              <a:ext cx="4038600" cy="474133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58233" y="2391834"/>
              <a:ext cx="4038600" cy="474133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58233" y="1380068"/>
              <a:ext cx="4038600" cy="474133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715932" y="3395139"/>
              <a:ext cx="4038600" cy="474133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715932" y="1864812"/>
              <a:ext cx="4038600" cy="474133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8233" y="1354703"/>
            <a:ext cx="8496299" cy="2017147"/>
            <a:chOff x="258233" y="1354703"/>
            <a:chExt cx="8496299" cy="2017147"/>
          </a:xfrm>
        </p:grpSpPr>
        <p:sp>
          <p:nvSpPr>
            <p:cNvPr id="10" name="Rectangle 9"/>
            <p:cNvSpPr/>
            <p:nvPr/>
          </p:nvSpPr>
          <p:spPr bwMode="auto">
            <a:xfrm>
              <a:off x="258233" y="1885951"/>
              <a:ext cx="4038600" cy="474133"/>
            </a:xfrm>
            <a:prstGeom prst="rect">
              <a:avLst/>
            </a:prstGeom>
            <a:solidFill>
              <a:srgbClr val="3366FF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58233" y="2897717"/>
              <a:ext cx="4038600" cy="474133"/>
            </a:xfrm>
            <a:prstGeom prst="rect">
              <a:avLst/>
            </a:prstGeom>
            <a:solidFill>
              <a:srgbClr val="3366FF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715932" y="2885030"/>
              <a:ext cx="4038600" cy="474133"/>
            </a:xfrm>
            <a:prstGeom prst="rect">
              <a:avLst/>
            </a:prstGeom>
            <a:solidFill>
              <a:srgbClr val="3366FF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715932" y="1354703"/>
              <a:ext cx="4038600" cy="474133"/>
            </a:xfrm>
            <a:prstGeom prst="rect">
              <a:avLst/>
            </a:prstGeom>
            <a:solidFill>
              <a:srgbClr val="3366FF">
                <a:alpha val="6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4" name="Rectangle 13"/>
          <p:cNvSpPr/>
          <p:nvPr/>
        </p:nvSpPr>
        <p:spPr bwMode="auto">
          <a:xfrm>
            <a:off x="4715932" y="2374921"/>
            <a:ext cx="4038600" cy="474133"/>
          </a:xfrm>
          <a:prstGeom prst="rect">
            <a:avLst/>
          </a:prstGeom>
          <a:solidFill>
            <a:srgbClr val="FF9933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955" y="4385732"/>
            <a:ext cx="3620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>
                <a:solidFill>
                  <a:srgbClr val="000000"/>
                </a:solidFill>
              </a:rPr>
              <a:t>Hexagonal ice 1h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 smtClean="0">
                <a:solidFill>
                  <a:srgbClr val="000000"/>
                </a:solidFill>
              </a:rPr>
              <a:t>Layers stack as 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6666FF"/>
                </a:solidFill>
              </a:rPr>
              <a:t>B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6666FF"/>
                </a:solidFill>
              </a:rPr>
              <a:t>B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6666FF"/>
                </a:solidFill>
              </a:rPr>
              <a:t>B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000000"/>
                </a:solidFill>
              </a:rPr>
              <a:t>…..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8795" y="4394199"/>
            <a:ext cx="38621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>
                <a:solidFill>
                  <a:srgbClr val="000000"/>
                </a:solidFill>
              </a:rPr>
              <a:t>Cubic ice 1c</a:t>
            </a:r>
          </a:p>
          <a:p>
            <a:pPr algn="l"/>
            <a:endParaRPr lang="en-GB" dirty="0">
              <a:solidFill>
                <a:srgbClr val="000000"/>
              </a:solidFill>
            </a:endParaRPr>
          </a:p>
          <a:p>
            <a:pPr algn="l"/>
            <a:r>
              <a:rPr lang="en-GB" dirty="0" smtClean="0">
                <a:solidFill>
                  <a:srgbClr val="000000"/>
                </a:solidFill>
              </a:rPr>
              <a:t>Layers stack as 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6666FF"/>
                </a:solidFill>
              </a:rPr>
              <a:t>B</a:t>
            </a:r>
            <a:r>
              <a:rPr lang="en-GB" dirty="0" smtClean="0">
                <a:solidFill>
                  <a:srgbClr val="FF8000"/>
                </a:solidFill>
              </a:rPr>
              <a:t>C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6666FF"/>
                </a:solidFill>
              </a:rPr>
              <a:t>B</a:t>
            </a:r>
            <a:r>
              <a:rPr lang="en-GB" dirty="0" smtClean="0">
                <a:solidFill>
                  <a:srgbClr val="FF8000"/>
                </a:solidFill>
              </a:rPr>
              <a:t>C</a:t>
            </a:r>
            <a:r>
              <a:rPr lang="en-GB" dirty="0" smtClean="0">
                <a:solidFill>
                  <a:srgbClr val="339933"/>
                </a:solidFill>
              </a:rPr>
              <a:t>A</a:t>
            </a:r>
            <a:r>
              <a:rPr lang="en-GB" dirty="0" smtClean="0">
                <a:solidFill>
                  <a:srgbClr val="6666FF"/>
                </a:solidFill>
              </a:rPr>
              <a:t>B</a:t>
            </a:r>
            <a:r>
              <a:rPr lang="en-GB" dirty="0" smtClean="0">
                <a:solidFill>
                  <a:srgbClr val="FF8000"/>
                </a:solidFill>
              </a:rPr>
              <a:t>C</a:t>
            </a:r>
            <a:r>
              <a:rPr lang="en-GB" dirty="0" smtClean="0">
                <a:solidFill>
                  <a:srgbClr val="000000"/>
                </a:solidFill>
              </a:rPr>
              <a:t>…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129628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Growing ice from </a:t>
            </a:r>
            <a:r>
              <a:rPr lang="en-GB" sz="2800" dirty="0" err="1" smtClean="0"/>
              <a:t>supercooled</a:t>
            </a:r>
            <a:r>
              <a:rPr lang="en-GB" sz="2800" dirty="0" smtClean="0"/>
              <a:t> water</a:t>
            </a:r>
            <a:endParaRPr lang="en-GB" sz="2800" dirty="0"/>
          </a:p>
        </p:txBody>
      </p:sp>
      <p:sp>
        <p:nvSpPr>
          <p:cNvPr id="3" name="Right Arrow 9"/>
          <p:cNvSpPr>
            <a:spLocks noChangeArrowheads="1"/>
          </p:cNvSpPr>
          <p:nvPr/>
        </p:nvSpPr>
        <p:spPr bwMode="auto">
          <a:xfrm>
            <a:off x="270935" y="1222367"/>
            <a:ext cx="8551332" cy="622300"/>
          </a:xfrm>
          <a:prstGeom prst="rightArrow">
            <a:avLst>
              <a:gd name="adj1" fmla="val 50000"/>
              <a:gd name="adj2" fmla="val 50069"/>
            </a:avLst>
          </a:prstGeom>
          <a:gradFill flip="none" rotWithShape="1">
            <a:gsLst>
              <a:gs pos="100000">
                <a:schemeClr val="accent6">
                  <a:lumMod val="75000"/>
                </a:schemeClr>
              </a:gs>
              <a:gs pos="0">
                <a:schemeClr val="bg1">
                  <a:lumMod val="75000"/>
                </a:schemeClr>
              </a:gs>
              <a:gs pos="99000">
                <a:schemeClr val="accent6">
                  <a:lumMod val="7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 i="1" dirty="0" smtClean="0"/>
              <a:t>                                      Temperature (Kelvin)</a:t>
            </a:r>
            <a:endParaRPr lang="en-GB" b="1" i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flipH="1">
            <a:off x="7247491" y="1189558"/>
            <a:ext cx="0" cy="2658533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>
          <a:xfrm rot="16200000">
            <a:off x="7030748" y="3233170"/>
            <a:ext cx="890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chemeClr val="tx1"/>
                </a:solidFill>
              </a:rPr>
              <a:t>273.15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 flipH="1">
            <a:off x="4334958" y="1189558"/>
            <a:ext cx="0" cy="2658533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1574825" y="1189558"/>
            <a:ext cx="0" cy="2658533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 rot="17739964">
            <a:off x="-116696" y="2578088"/>
            <a:ext cx="19081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Amorphous ice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1697559"/>
            <a:ext cx="2281767" cy="22708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6200000">
            <a:off x="4244789" y="3360169"/>
            <a:ext cx="56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chemeClr val="tx1"/>
                </a:solidFill>
              </a:rPr>
              <a:t>200</a:t>
            </a:r>
            <a:endParaRPr lang="en-GB" sz="1800" b="1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3920069" y="1181085"/>
            <a:ext cx="0" cy="2658533"/>
          </a:xfrm>
          <a:prstGeom prst="lin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11"/>
          <p:cNvSpPr/>
          <p:nvPr/>
        </p:nvSpPr>
        <p:spPr>
          <a:xfrm rot="16200000">
            <a:off x="3812991" y="3368637"/>
            <a:ext cx="56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chemeClr val="tx1"/>
                </a:solidFill>
              </a:rPr>
              <a:t>180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1619138" y="4402008"/>
            <a:ext cx="21063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GB" sz="1200" dirty="0" err="1" smtClean="0">
                <a:solidFill>
                  <a:schemeClr val="tx1"/>
                </a:solidFill>
                <a:latin typeface=" serif" charset="0"/>
              </a:rPr>
              <a:t>Malkin</a:t>
            </a:r>
            <a:r>
              <a:rPr lang="en-GB" sz="1200" dirty="0" smtClean="0">
                <a:solidFill>
                  <a:schemeClr val="tx1"/>
                </a:solidFill>
                <a:latin typeface=" serif" charset="0"/>
              </a:rPr>
              <a:t> </a:t>
            </a:r>
            <a:r>
              <a:rPr lang="en-GB" sz="1200" i="1" dirty="0" smtClean="0">
                <a:solidFill>
                  <a:schemeClr val="tx1"/>
                </a:solidFill>
                <a:latin typeface=" serif" charset="0"/>
              </a:rPr>
              <a:t>et </a:t>
            </a:r>
            <a:r>
              <a:rPr lang="en-GB" sz="1200" i="1" dirty="0">
                <a:solidFill>
                  <a:schemeClr val="tx1"/>
                </a:solidFill>
                <a:latin typeface=" serif" charset="0"/>
              </a:rPr>
              <a:t>al. </a:t>
            </a:r>
            <a:r>
              <a:rPr lang="en-GB" sz="1200" i="1" dirty="0" smtClean="0">
                <a:solidFill>
                  <a:schemeClr val="tx1"/>
                </a:solidFill>
                <a:latin typeface=" serif" charset="0"/>
              </a:rPr>
              <a:t>P.N.A.S. </a:t>
            </a:r>
            <a:r>
              <a:rPr lang="en-GB" sz="1200" dirty="0" smtClean="0">
                <a:solidFill>
                  <a:schemeClr val="tx1"/>
                </a:solidFill>
                <a:latin typeface=" serif" charset="0"/>
              </a:rPr>
              <a:t>(2012)</a:t>
            </a:r>
            <a:r>
              <a:rPr lang="en-GB" sz="1000" dirty="0" smtClean="0">
                <a:solidFill>
                  <a:schemeClr val="tx1"/>
                </a:solidFill>
                <a:latin typeface="Times New Roman" charset="0"/>
              </a:rPr>
              <a:t> </a:t>
            </a:r>
            <a:endParaRPr lang="en-GB" sz="1000" dirty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16200000">
            <a:off x="2506133" y="3196156"/>
            <a:ext cx="304800" cy="206586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1467724" y="3419437"/>
            <a:ext cx="56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chemeClr val="tx1"/>
                </a:solidFill>
              </a:rPr>
              <a:t>120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964" y="1951549"/>
            <a:ext cx="2290144" cy="1744132"/>
          </a:xfrm>
          <a:prstGeom prst="rect">
            <a:avLst/>
          </a:prstGeom>
        </p:spPr>
      </p:pic>
      <p:sp>
        <p:nvSpPr>
          <p:cNvPr id="18" name="Left Brace 17"/>
          <p:cNvSpPr/>
          <p:nvPr/>
        </p:nvSpPr>
        <p:spPr bwMode="auto">
          <a:xfrm rot="16200000">
            <a:off x="5765805" y="2984488"/>
            <a:ext cx="304800" cy="248920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5356192" y="4427409"/>
            <a:ext cx="11684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  <a:latin typeface=" serif" charset="0"/>
              </a:rPr>
              <a:t>Hexagonal Ice</a:t>
            </a:r>
            <a:r>
              <a:rPr lang="en-GB" sz="1000" dirty="0" smtClean="0">
                <a:solidFill>
                  <a:schemeClr val="tx1"/>
                </a:solidFill>
                <a:latin typeface="Times New Roman" charset="0"/>
              </a:rPr>
              <a:t> </a:t>
            </a:r>
            <a:endParaRPr lang="en-GB" sz="1000" dirty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2421" y="5173132"/>
            <a:ext cx="8841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Ice homogeneously nucleated at low temperatures is </a:t>
            </a:r>
            <a:r>
              <a:rPr lang="en-US" b="1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stacking disordered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NOT cubic OR hexagonal but a mixture.</a:t>
            </a:r>
            <a:endParaRPr lang="en-US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2057571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Stacking fault statistics in nuclei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8723" y="1045632"/>
            <a:ext cx="2274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Stacking model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598441"/>
              </p:ext>
            </p:extLst>
          </p:nvPr>
        </p:nvGraphicFramePr>
        <p:xfrm>
          <a:off x="4445000" y="2527300"/>
          <a:ext cx="4241799" cy="2560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3933"/>
                <a:gridCol w="1413933"/>
                <a:gridCol w="14139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solidFill>
                            <a:srgbClr val="008000"/>
                          </a:solidFill>
                          <a:latin typeface="+mj-lt"/>
                          <a:cs typeface="Times New Roman"/>
                        </a:rPr>
                        <a:t>A</a:t>
                      </a:r>
                      <a:r>
                        <a:rPr lang="en-US" sz="2400" i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  <a:cs typeface="Times New Roman"/>
                        </a:rPr>
                        <a:t>B</a:t>
                      </a:r>
                      <a:r>
                        <a:rPr lang="en-US" sz="2400" i="0" dirty="0" smtClean="0">
                          <a:solidFill>
                            <a:srgbClr val="008000"/>
                          </a:solidFill>
                          <a:latin typeface="+mj-lt"/>
                          <a:cs typeface="Times New Roman"/>
                        </a:rPr>
                        <a:t>A</a:t>
                      </a:r>
                      <a:r>
                        <a:rPr lang="en-US" sz="2400" i="0" dirty="0" smtClean="0">
                          <a:solidFill>
                            <a:srgbClr val="262699"/>
                          </a:solidFill>
                          <a:latin typeface="+mj-lt"/>
                          <a:cs typeface="Times New Roman"/>
                        </a:rPr>
                        <a:t>B</a:t>
                      </a:r>
                      <a:r>
                        <a:rPr lang="en-US" sz="2400" i="0" dirty="0" smtClean="0">
                          <a:solidFill>
                            <a:srgbClr val="008000"/>
                          </a:solidFill>
                          <a:latin typeface="+mj-lt"/>
                          <a:cs typeface="Times New Roman"/>
                        </a:rPr>
                        <a:t>A</a:t>
                      </a:r>
                      <a:endParaRPr lang="en-US" sz="2400" i="0" dirty="0">
                        <a:latin typeface="+mj-lt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r>
                        <a:rPr lang="en-US" sz="2400" i="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Times New Roman"/>
                        </a:rPr>
                        <a:t>B</a:t>
                      </a:r>
                      <a:r>
                        <a:rPr lang="en-US" sz="2400" i="0" kern="1200" dirty="0" smtClean="0">
                          <a:solidFill>
                            <a:srgbClr val="FF8000"/>
                          </a:solidFill>
                          <a:latin typeface="+mn-lt"/>
                          <a:ea typeface="+mn-ea"/>
                          <a:cs typeface="Times New Roman"/>
                        </a:rPr>
                        <a:t>C</a:t>
                      </a:r>
                      <a:r>
                        <a:rPr lang="en-US" sz="2400" i="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Times New Roman"/>
                        </a:rPr>
                        <a:t>B</a:t>
                      </a:r>
                      <a:r>
                        <a:rPr lang="en-US" sz="2400" i="0" kern="1200" dirty="0" smtClean="0">
                          <a:solidFill>
                            <a:srgbClr val="FF8000"/>
                          </a:solidFill>
                          <a:latin typeface="+mn-lt"/>
                          <a:ea typeface="+mn-ea"/>
                          <a:cs typeface="Times New Roman"/>
                        </a:rPr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r>
                        <a:rPr lang="en-US" sz="2400" i="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Times New Roman"/>
                        </a:rPr>
                        <a:t>B</a:t>
                      </a: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r>
                        <a:rPr lang="en-US" sz="2400" i="0" kern="1200" dirty="0" smtClean="0">
                          <a:solidFill>
                            <a:srgbClr val="FF8000"/>
                          </a:solidFill>
                          <a:latin typeface="+mn-lt"/>
                          <a:ea typeface="+mn-ea"/>
                          <a:cs typeface="Times New Roman"/>
                        </a:rPr>
                        <a:t>C</a:t>
                      </a: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endParaRPr lang="en-US" sz="2400" i="0" kern="1200" dirty="0" smtClean="0">
                        <a:solidFill>
                          <a:srgbClr val="FF8000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 smtClean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lang="en-US" sz="2400" i="1" baseline="-25000" dirty="0" err="1" smtClean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lang="en-US" sz="2400" i="1" baseline="-250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2400" i="1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Δg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 smtClean="0">
                          <a:latin typeface="Times New Roman"/>
                          <a:cs typeface="Times New Roman"/>
                        </a:rPr>
                        <a:t>kln</a:t>
                      </a:r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(2)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r>
                        <a:rPr lang="en-US" sz="2400" i="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Times New Roman"/>
                        </a:rPr>
                        <a:t>B</a:t>
                      </a:r>
                      <a:r>
                        <a:rPr lang="en-US" sz="2400" i="0" kern="1200" dirty="0" smtClean="0">
                          <a:solidFill>
                            <a:srgbClr val="FF8000"/>
                          </a:solidFill>
                          <a:latin typeface="+mn-lt"/>
                          <a:ea typeface="+mn-ea"/>
                          <a:cs typeface="Times New Roman"/>
                        </a:rPr>
                        <a:t>C</a:t>
                      </a: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r>
                        <a:rPr lang="en-US" sz="2400" i="0" kern="1200" dirty="0" smtClean="0">
                          <a:solidFill>
                            <a:srgbClr val="FF8000"/>
                          </a:solidFill>
                          <a:latin typeface="+mn-lt"/>
                          <a:ea typeface="+mn-ea"/>
                          <a:cs typeface="Times New Roman"/>
                        </a:rPr>
                        <a:t>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r>
                        <a:rPr lang="en-US" sz="2400" i="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Times New Roman"/>
                        </a:rPr>
                        <a:t>B</a:t>
                      </a:r>
                      <a:r>
                        <a:rPr lang="en-US" sz="2400" i="0" kern="1200" dirty="0" smtClean="0">
                          <a:solidFill>
                            <a:srgbClr val="FF8000"/>
                          </a:solidFill>
                          <a:latin typeface="+mn-lt"/>
                          <a:ea typeface="+mn-ea"/>
                          <a:cs typeface="Times New Roman"/>
                        </a:rPr>
                        <a:t>C</a:t>
                      </a:r>
                      <a:r>
                        <a:rPr lang="en-US" sz="2400" i="0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Times New Roman"/>
                        </a:rPr>
                        <a:t>B</a:t>
                      </a:r>
                      <a:r>
                        <a:rPr lang="en-US" sz="2400" i="0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Times New Roman"/>
                        </a:rPr>
                        <a:t>A</a:t>
                      </a:r>
                      <a:endParaRPr lang="en-US" sz="2400" i="0" kern="1200" dirty="0" smtClean="0">
                        <a:solidFill>
                          <a:srgbClr val="3333CC"/>
                        </a:solidFill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2N</a:t>
                      </a:r>
                      <a:r>
                        <a:rPr lang="en-US" sz="2400" i="1" baseline="-25000" dirty="0" smtClean="0">
                          <a:latin typeface="Times New Roman"/>
                          <a:cs typeface="Times New Roman"/>
                        </a:rPr>
                        <a:t>l </a:t>
                      </a:r>
                      <a:r>
                        <a:rPr lang="en-US" sz="2400" i="1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Δg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err="1" smtClean="0">
                          <a:latin typeface="Times New Roman"/>
                          <a:cs typeface="Times New Roman"/>
                        </a:rPr>
                        <a:t>kln</a:t>
                      </a:r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(2)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solidFill>
                            <a:srgbClr val="008000"/>
                          </a:solidFill>
                          <a:latin typeface="+mj-lt"/>
                          <a:cs typeface="Times New Roman"/>
                        </a:rPr>
                        <a:t>A</a:t>
                      </a:r>
                      <a:r>
                        <a:rPr lang="en-US" sz="2400" i="0" dirty="0" smtClean="0">
                          <a:solidFill>
                            <a:srgbClr val="3333CC"/>
                          </a:solidFill>
                          <a:latin typeface="+mj-lt"/>
                          <a:cs typeface="Times New Roman"/>
                        </a:rPr>
                        <a:t>B</a:t>
                      </a:r>
                      <a:r>
                        <a:rPr lang="en-US" sz="2400" i="0" dirty="0" smtClean="0">
                          <a:solidFill>
                            <a:srgbClr val="FF8000"/>
                          </a:solidFill>
                          <a:latin typeface="+mj-lt"/>
                          <a:cs typeface="Times New Roman"/>
                        </a:rPr>
                        <a:t>C</a:t>
                      </a:r>
                      <a:r>
                        <a:rPr lang="en-US" sz="2400" i="0" dirty="0" smtClean="0">
                          <a:solidFill>
                            <a:srgbClr val="008000"/>
                          </a:solidFill>
                          <a:latin typeface="+mj-lt"/>
                          <a:cs typeface="Times New Roman"/>
                        </a:rPr>
                        <a:t>A</a:t>
                      </a:r>
                      <a:r>
                        <a:rPr lang="en-US" sz="2400" i="0" dirty="0" smtClean="0">
                          <a:solidFill>
                            <a:srgbClr val="3333CC"/>
                          </a:solidFill>
                          <a:latin typeface="+mj-lt"/>
                          <a:cs typeface="Times New Roman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3N</a:t>
                      </a:r>
                      <a:r>
                        <a:rPr lang="en-US" sz="2400" i="1" baseline="-25000" dirty="0" smtClean="0">
                          <a:latin typeface="Times New Roman"/>
                          <a:cs typeface="Times New Roman"/>
                        </a:rPr>
                        <a:t>l </a:t>
                      </a:r>
                      <a:r>
                        <a:rPr lang="en-US" sz="2400" i="1" dirty="0" err="1" smtClean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Δg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latin typeface="Times New Roman"/>
                          <a:cs typeface="Times New Roman"/>
                        </a:rPr>
                        <a:t>0</a:t>
                      </a:r>
                      <a:endParaRPr lang="en-US" sz="2400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4440496" y="1452032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E.g. 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L = 5</a:t>
            </a:r>
            <a:endParaRPr lang="en-US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97400" y="5439832"/>
            <a:ext cx="4013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(Removing sequences identical under cyclic permutations of labels or reversal)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47399" y="2137832"/>
            <a:ext cx="1339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00"/>
                </a:solidFill>
              </a:rPr>
              <a:t>Sequence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53758" y="2137832"/>
            <a:ext cx="997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00"/>
                </a:solidFill>
              </a:rPr>
              <a:t>Energy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52753" y="2137832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00"/>
                </a:solidFill>
              </a:rPr>
              <a:t>Entropy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7821" y="3026832"/>
            <a:ext cx="3685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Δg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Times New Roman"/>
              </a:rPr>
              <a:t>free energy difference per </a:t>
            </a:r>
          </a:p>
          <a:p>
            <a:pPr marL="533400" algn="just"/>
            <a:r>
              <a:rPr lang="en-US" dirty="0" smtClean="0">
                <a:solidFill>
                  <a:srgbClr val="000000"/>
                </a:solidFill>
                <a:latin typeface="+mj-lt"/>
                <a:cs typeface="Times New Roman"/>
              </a:rPr>
              <a:t>molecule between cubic and hexagonal ice. 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endParaRPr lang="en-US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1321" y="4334932"/>
            <a:ext cx="3685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lang="en-US" i="1" baseline="-250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l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Times New Roman"/>
              </a:rPr>
              <a:t>molecules per layer.</a:t>
            </a:r>
            <a:endParaRPr lang="en-US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752600"/>
            <a:ext cx="2806700" cy="85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07339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o_deltaG_3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27100"/>
            <a:ext cx="3623733" cy="2717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i="1" dirty="0" smtClean="0">
                <a:latin typeface="Times New Roman"/>
                <a:cs typeface="Times New Roman"/>
              </a:rPr>
              <a:t>ΔG </a:t>
            </a:r>
            <a:r>
              <a:rPr lang="en-GB" sz="2800" dirty="0" smtClean="0"/>
              <a:t>and classical nucleation theory</a:t>
            </a:r>
            <a:r>
              <a:rPr lang="en-US" sz="2800" i="1" dirty="0" smtClean="0">
                <a:latin typeface="Times New Roman"/>
                <a:cs typeface="Times New Roman"/>
              </a:rPr>
              <a:t> </a:t>
            </a:r>
            <a:endParaRPr lang="en-GB" sz="2800" dirty="0"/>
          </a:p>
        </p:txBody>
      </p:sp>
      <p:pic>
        <p:nvPicPr>
          <p:cNvPr id="5" name="Picture 4" descr="foo_deltaG_5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3" y="3378200"/>
            <a:ext cx="3606801" cy="2705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90217" y="1037170"/>
            <a:ext cx="51140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Expectation of % cubic molecules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Points show CNT estimate of critical nucleus size using: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1" algn="l"/>
            <a:r>
              <a:rPr lang="en-US" dirty="0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2217" y="5253570"/>
            <a:ext cx="194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i="1" dirty="0" smtClean="0">
                <a:latin typeface="Times New Roman"/>
                <a:cs typeface="Times New Roman"/>
              </a:rPr>
              <a:t>ΔG = 50 J mol</a:t>
            </a:r>
            <a:r>
              <a:rPr lang="en-US" b="1" i="1" baseline="30000" dirty="0" smtClean="0">
                <a:latin typeface="Times New Roman"/>
                <a:cs typeface="Times New Roman"/>
              </a:rPr>
              <a:t>-1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67617" y="2815170"/>
            <a:ext cx="1911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i="1" dirty="0" smtClean="0">
                <a:latin typeface="Times New Roman"/>
                <a:cs typeface="Times New Roman"/>
              </a:rPr>
              <a:t>ΔG = </a:t>
            </a:r>
            <a:r>
              <a:rPr lang="en-US" b="1" i="1" dirty="0">
                <a:latin typeface="Times New Roman"/>
                <a:cs typeface="Times New Roman"/>
              </a:rPr>
              <a:t>3</a:t>
            </a:r>
            <a:r>
              <a:rPr lang="en-US" b="1" i="1" dirty="0" smtClean="0">
                <a:latin typeface="Times New Roman"/>
                <a:cs typeface="Times New Roman"/>
              </a:rPr>
              <a:t>0 J mol</a:t>
            </a:r>
            <a:r>
              <a:rPr lang="en-US" b="1" i="1" baseline="30000" dirty="0" smtClean="0">
                <a:latin typeface="Times New Roman"/>
                <a:cs typeface="Times New Roman"/>
              </a:rPr>
              <a:t>-1 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0256" y="4419600"/>
            <a:ext cx="463142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u="sng" dirty="0" smtClean="0">
                <a:solidFill>
                  <a:schemeClr val="tx1"/>
                </a:solidFill>
              </a:rPr>
              <a:t>Units: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10 </a:t>
            </a:r>
            <a:r>
              <a:rPr lang="en-US" i="1" dirty="0" smtClean="0">
                <a:solidFill>
                  <a:schemeClr val="tx1"/>
                </a:solidFill>
              </a:rPr>
              <a:t>J mol</a:t>
            </a:r>
            <a:r>
              <a:rPr lang="en-US" i="1" baseline="30000" dirty="0" smtClean="0">
                <a:solidFill>
                  <a:schemeClr val="tx1"/>
                </a:solidFill>
              </a:rPr>
              <a:t>-1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≈ 0.0001 </a:t>
            </a:r>
            <a:r>
              <a:rPr lang="en-US" i="1" dirty="0" err="1" smtClean="0">
                <a:solidFill>
                  <a:schemeClr val="tx1"/>
                </a:solidFill>
              </a:rPr>
              <a:t>eV</a:t>
            </a:r>
            <a:r>
              <a:rPr lang="en-US" dirty="0" smtClean="0">
                <a:solidFill>
                  <a:schemeClr val="tx1"/>
                </a:solidFill>
              </a:rPr>
              <a:t> per H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    ≈ 0</a:t>
            </a:r>
            <a:r>
              <a:rPr lang="en-US" dirty="0" smtClean="0">
                <a:solidFill>
                  <a:srgbClr val="000000"/>
                </a:solidFill>
              </a:rPr>
              <a:t>.006  </a:t>
            </a:r>
            <a:r>
              <a:rPr lang="en-US" i="1" dirty="0" err="1" smtClean="0">
                <a:solidFill>
                  <a:srgbClr val="000000"/>
                </a:solidFill>
              </a:rPr>
              <a:t>k</a:t>
            </a:r>
            <a:r>
              <a:rPr lang="en-US" i="1" baseline="-25000" dirty="0" err="1" smtClean="0">
                <a:solidFill>
                  <a:srgbClr val="000000"/>
                </a:solidFill>
              </a:rPr>
              <a:t>B</a:t>
            </a:r>
            <a:r>
              <a:rPr lang="en-US" i="1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per H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 (200K)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baseline="30000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9019" y="2807864"/>
            <a:ext cx="2057973" cy="3378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0605" y="3341150"/>
            <a:ext cx="1106719" cy="3405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9140" y="3320503"/>
            <a:ext cx="1627948" cy="33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48767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4conv_b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4" y="3441700"/>
            <a:ext cx="4133725" cy="2540000"/>
          </a:xfrm>
          <a:prstGeom prst="rect">
            <a:avLst/>
          </a:prstGeom>
        </p:spPr>
      </p:pic>
      <p:pic>
        <p:nvPicPr>
          <p:cNvPr id="4" name="Picture 3" descr="64data_bb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39800"/>
            <a:ext cx="4380088" cy="2463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Lattice switching Monte Carlo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60900" y="999070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200K, 64 molecule unit cells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200-400 times faster than TIP4P	</a:t>
            </a:r>
          </a:p>
        </p:txBody>
      </p:sp>
      <p:pic>
        <p:nvPicPr>
          <p:cNvPr id="8" name="Picture 7" descr="input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766" y="2425700"/>
            <a:ext cx="1821333" cy="1917700"/>
          </a:xfrm>
          <a:prstGeom prst="rect">
            <a:avLst/>
          </a:prstGeom>
        </p:spPr>
      </p:pic>
      <p:pic>
        <p:nvPicPr>
          <p:cNvPr id="9" name="Picture 8" descr="input00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494" y="2578100"/>
            <a:ext cx="1769205" cy="2717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09071" y="4406900"/>
            <a:ext cx="1339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cubic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(diamond)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4865" y="5372100"/>
            <a:ext cx="1439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hexagonal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err="1" smtClean="0">
                <a:solidFill>
                  <a:srgbClr val="000000"/>
                </a:solidFill>
              </a:rPr>
              <a:t>lonsdalite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26532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Finite size effects at 200K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8026" y="4343400"/>
            <a:ext cx="534362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ΔG = </a:t>
            </a:r>
            <a:r>
              <a:rPr lang="en-US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0.4 to 2.6 </a:t>
            </a:r>
            <a:r>
              <a:rPr lang="en-GB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GB" i="1" dirty="0">
                <a:solidFill>
                  <a:srgbClr val="000000"/>
                </a:solidFill>
                <a:latin typeface="Times New Roman"/>
                <a:cs typeface="Times New Roman"/>
              </a:rPr>
              <a:t>J mol</a:t>
            </a:r>
            <a:r>
              <a:rPr lang="en-GB" i="1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-1  </a:t>
            </a:r>
            <a:r>
              <a:rPr lang="en-US" dirty="0" smtClean="0">
                <a:solidFill>
                  <a:srgbClr val="000000"/>
                </a:solidFill>
              </a:rPr>
              <a:t>in thermodynamic limit</a:t>
            </a: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 algn="l"/>
            <a:r>
              <a:rPr lang="en-US" dirty="0" smtClean="0">
                <a:solidFill>
                  <a:srgbClr val="000000"/>
                </a:solidFill>
              </a:rPr>
              <a:t>c.f. published estimate 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0 ± 30 </a:t>
            </a:r>
            <a:r>
              <a:rPr lang="en-GB" i="1" dirty="0">
                <a:solidFill>
                  <a:srgbClr val="000000"/>
                </a:solidFill>
                <a:latin typeface="Times New Roman"/>
                <a:cs typeface="Times New Roman"/>
              </a:rPr>
              <a:t>J mol</a:t>
            </a:r>
            <a:r>
              <a:rPr lang="en-GB" i="1" baseline="30000" dirty="0">
                <a:solidFill>
                  <a:srgbClr val="000000"/>
                </a:solidFill>
                <a:latin typeface="Times New Roman"/>
                <a:cs typeface="Times New Roman"/>
              </a:rPr>
              <a:t>-1 </a:t>
            </a:r>
            <a:endParaRPr lang="en-GB" i="1" baseline="300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l"/>
            <a:r>
              <a:rPr lang="en-GB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(Moore and </a:t>
            </a:r>
            <a:r>
              <a:rPr lang="en-GB" sz="14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Molinero</a:t>
            </a:r>
            <a:r>
              <a:rPr lang="en-GB" sz="1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PCCP 2011)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1092200"/>
            <a:ext cx="4560066" cy="2717799"/>
          </a:xfrm>
          <a:prstGeom prst="rect">
            <a:avLst/>
          </a:prstGeom>
        </p:spPr>
      </p:pic>
      <p:pic>
        <p:nvPicPr>
          <p:cNvPr id="7" name="Picture 6" descr="mW_extrap2-cro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1059483"/>
            <a:ext cx="3771900" cy="325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29156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mpcomp-cro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1210838"/>
            <a:ext cx="4495800" cy="468196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Temperature dependence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51400" y="1227670"/>
            <a:ext cx="3924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 = 384	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876684"/>
              </p:ext>
            </p:extLst>
          </p:nvPr>
        </p:nvGraphicFramePr>
        <p:xfrm>
          <a:off x="5168900" y="2247900"/>
          <a:ext cx="3149600" cy="18923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206500"/>
                <a:gridCol w="1943100"/>
              </a:tblGrid>
              <a:tr h="4089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 (K)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ΔG </a:t>
                      </a:r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800" dirty="0" smtClean="0"/>
                        <a:t>/ J mol</a:t>
                      </a:r>
                      <a:r>
                        <a:rPr lang="en-GB" sz="1800" baseline="30000" dirty="0" smtClean="0"/>
                        <a:t>-1</a:t>
                      </a:r>
                      <a:r>
                        <a:rPr lang="en-GB" sz="1800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2.47(3)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4.15(2)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3.55(3)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5.77(4)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8728" y="5689600"/>
            <a:ext cx="783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cubic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6844" y="5664200"/>
            <a:ext cx="1368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hexagonal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13765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o_deltaG_3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927100"/>
            <a:ext cx="3623733" cy="27178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Comparison of stacking energetics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90217" y="1303870"/>
            <a:ext cx="51140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mW</a:t>
            </a:r>
            <a:r>
              <a:rPr lang="en-US" dirty="0" smtClean="0">
                <a:solidFill>
                  <a:schemeClr val="tx1"/>
                </a:solidFill>
              </a:rPr>
              <a:t> has almost exactly zero penalty for formation of cubic stacking faults</a:t>
            </a:r>
          </a:p>
          <a:p>
            <a:pPr marL="342900" indent="-342900" algn="l">
              <a:buFont typeface="Arial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Will nucleate stacking disordered ice at all temperatures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5" name="Picture 4" descr="mW_plo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3378200"/>
            <a:ext cx="3632200" cy="27241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7617" y="2815170"/>
            <a:ext cx="1911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i="1" dirty="0" smtClean="0">
                <a:latin typeface="Times New Roman"/>
                <a:cs typeface="Times New Roman"/>
              </a:rPr>
              <a:t>ΔG = </a:t>
            </a:r>
            <a:r>
              <a:rPr lang="en-US" b="1" i="1" dirty="0">
                <a:latin typeface="Times New Roman"/>
                <a:cs typeface="Times New Roman"/>
              </a:rPr>
              <a:t>3</a:t>
            </a:r>
            <a:r>
              <a:rPr lang="en-US" b="1" i="1" dirty="0" smtClean="0">
                <a:latin typeface="Times New Roman"/>
                <a:cs typeface="Times New Roman"/>
              </a:rPr>
              <a:t>0 J mol</a:t>
            </a:r>
            <a:r>
              <a:rPr lang="en-US" b="1" i="1" baseline="30000" dirty="0" smtClean="0">
                <a:latin typeface="Times New Roman"/>
                <a:cs typeface="Times New Roman"/>
              </a:rPr>
              <a:t>-1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4917" y="5278970"/>
            <a:ext cx="677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i="1" dirty="0" err="1" smtClean="0">
                <a:latin typeface="Times New Roman"/>
                <a:cs typeface="Times New Roman"/>
              </a:rPr>
              <a:t>mW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 bwMode="auto">
          <a:xfrm>
            <a:off x="2082800" y="4432300"/>
            <a:ext cx="127000" cy="1397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689100" y="4533900"/>
            <a:ext cx="127000" cy="1397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371600" y="4635500"/>
            <a:ext cx="127000" cy="1397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1104900" y="4673600"/>
            <a:ext cx="139700" cy="114300"/>
          </a:xfrm>
          <a:prstGeom prst="triangl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Diamond 14"/>
          <p:cNvSpPr/>
          <p:nvPr/>
        </p:nvSpPr>
        <p:spPr bwMode="auto">
          <a:xfrm flipH="1">
            <a:off x="800100" y="4902200"/>
            <a:ext cx="127000" cy="139700"/>
          </a:xfrm>
          <a:prstGeom prst="diamond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6" name="Diamond 15"/>
          <p:cNvSpPr/>
          <p:nvPr/>
        </p:nvSpPr>
        <p:spPr bwMode="auto">
          <a:xfrm flipH="1">
            <a:off x="698500" y="4978400"/>
            <a:ext cx="127000" cy="139700"/>
          </a:xfrm>
          <a:prstGeom prst="diamond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 flipH="1" flipV="1">
            <a:off x="4267200" y="3606800"/>
            <a:ext cx="139700" cy="1524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31994" y="3479800"/>
            <a:ext cx="2931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Li, </a:t>
            </a:r>
            <a:r>
              <a:rPr lang="en-US" dirty="0" err="1" smtClean="0">
                <a:solidFill>
                  <a:srgbClr val="000000"/>
                </a:solidFill>
              </a:rPr>
              <a:t>Donadio</a:t>
            </a:r>
            <a:r>
              <a:rPr lang="en-US" dirty="0" smtClean="0">
                <a:solidFill>
                  <a:srgbClr val="000000"/>
                </a:solidFill>
              </a:rPr>
              <a:t> &amp; </a:t>
            </a:r>
            <a:r>
              <a:rPr lang="en-US" dirty="0" err="1" smtClean="0">
                <a:solidFill>
                  <a:srgbClr val="000000"/>
                </a:solidFill>
              </a:rPr>
              <a:t>Galli</a:t>
            </a:r>
            <a:r>
              <a:rPr lang="en-US" dirty="0" smtClean="0">
                <a:solidFill>
                  <a:srgbClr val="000000"/>
                </a:solidFill>
              </a:rPr>
              <a:t> 2011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4241800" y="4114800"/>
            <a:ext cx="177800" cy="165100"/>
          </a:xfrm>
          <a:prstGeom prst="triangl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3802" y="3987800"/>
            <a:ext cx="2831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Reinhardt &amp; </a:t>
            </a:r>
            <a:r>
              <a:rPr lang="en-US" dirty="0" err="1" smtClean="0">
                <a:solidFill>
                  <a:srgbClr val="000000"/>
                </a:solidFill>
              </a:rPr>
              <a:t>Doye</a:t>
            </a:r>
            <a:r>
              <a:rPr lang="en-US" dirty="0" smtClean="0">
                <a:solidFill>
                  <a:srgbClr val="000000"/>
                </a:solidFill>
              </a:rPr>
              <a:t> 2011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Diamond 20"/>
          <p:cNvSpPr/>
          <p:nvPr/>
        </p:nvSpPr>
        <p:spPr bwMode="auto">
          <a:xfrm flipV="1">
            <a:off x="4254500" y="4648200"/>
            <a:ext cx="165100" cy="203200"/>
          </a:xfrm>
          <a:prstGeom prst="diamond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31230" y="4533900"/>
            <a:ext cx="2831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Moore &amp; </a:t>
            </a:r>
            <a:r>
              <a:rPr lang="en-US" dirty="0" err="1" smtClean="0">
                <a:solidFill>
                  <a:srgbClr val="000000"/>
                </a:solidFill>
              </a:rPr>
              <a:t>Molinero</a:t>
            </a:r>
            <a:r>
              <a:rPr lang="en-US" dirty="0" smtClean="0">
                <a:solidFill>
                  <a:srgbClr val="000000"/>
                </a:solidFill>
              </a:rPr>
              <a:t> 2011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60800" y="5725763"/>
            <a:ext cx="3759200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aseline="30000" dirty="0" smtClean="0">
                <a:solidFill>
                  <a:schemeClr val="tx1"/>
                </a:solidFill>
              </a:rPr>
              <a:t>DQ </a:t>
            </a:r>
            <a:r>
              <a:rPr lang="en-GB" i="1" baseline="30000" dirty="0" smtClean="0">
                <a:solidFill>
                  <a:schemeClr val="tx1"/>
                </a:solidFill>
              </a:rPr>
              <a:t>J. Chem. Phys</a:t>
            </a:r>
            <a:r>
              <a:rPr lang="en-GB" baseline="30000" dirty="0" smtClean="0">
                <a:solidFill>
                  <a:schemeClr val="tx1"/>
                </a:solidFill>
              </a:rPr>
              <a:t>. </a:t>
            </a:r>
            <a:r>
              <a:rPr lang="en-GB" b="1" baseline="30000" dirty="0" smtClean="0">
                <a:solidFill>
                  <a:schemeClr val="tx1"/>
                </a:solidFill>
              </a:rPr>
              <a:t>2014</a:t>
            </a:r>
            <a:r>
              <a:rPr lang="en-GB" baseline="30000" dirty="0" smtClean="0">
                <a:solidFill>
                  <a:schemeClr val="tx1"/>
                </a:solidFill>
              </a:rPr>
              <a:t>, 141, 121101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93499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Overview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7565" y="1123950"/>
            <a:ext cx="885483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Why study nucleation?</a:t>
            </a:r>
          </a:p>
          <a:p>
            <a:pPr marL="285750" indent="-285750" algn="l"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Strategies for atomistic nucleation </a:t>
            </a:r>
          </a:p>
          <a:p>
            <a:pPr marL="285750" indent="-285750" algn="l"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How quantitative can we be and under what circumstances?</a:t>
            </a:r>
          </a:p>
          <a:p>
            <a:pPr marL="285750" indent="-285750" algn="l"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GB" dirty="0" err="1" smtClean="0">
                <a:solidFill>
                  <a:srgbClr val="000000"/>
                </a:solidFill>
              </a:rPr>
              <a:t>Polytypes</a:t>
            </a:r>
            <a:r>
              <a:rPr lang="en-GB" dirty="0" smtClean="0">
                <a:solidFill>
                  <a:srgbClr val="000000"/>
                </a:solidFill>
              </a:rPr>
              <a:t> and stacking disorder in ice nuclei</a:t>
            </a:r>
          </a:p>
          <a:p>
            <a:pPr marL="285750" indent="-285750" algn="l"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Nucleation via metastable phases -  ice 0</a:t>
            </a:r>
          </a:p>
          <a:p>
            <a:pPr algn="l"/>
            <a:endParaRPr lang="en-GB" sz="1600" b="1" dirty="0">
              <a:solidFill>
                <a:srgbClr val="000000"/>
              </a:solidFill>
            </a:endParaRPr>
          </a:p>
          <a:p>
            <a:pPr algn="l"/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951463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2107833"/>
            <a:ext cx="5168900" cy="39417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6040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227414"/>
      </p:ext>
    </p:extLst>
  </p:cSld>
  <p:clrMapOvr>
    <a:masterClrMapping/>
  </p:clrMapOvr>
  <p:transition spd="med" advTm="2000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Is ice 0 real?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3601538"/>
            <a:ext cx="4699000" cy="2329361"/>
          </a:xfrm>
          <a:prstGeom prst="rect">
            <a:avLst/>
          </a:prstGeom>
        </p:spPr>
      </p:pic>
      <p:pic>
        <p:nvPicPr>
          <p:cNvPr id="5" name="Picture 4" descr="Screen Shot 2015-04-29 at 17.26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143000"/>
            <a:ext cx="6337300" cy="21154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90055" y="3670300"/>
            <a:ext cx="30469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Slater, B. &amp; </a:t>
            </a:r>
            <a:r>
              <a:rPr lang="en-US" sz="1400" dirty="0" smtClean="0">
                <a:solidFill>
                  <a:srgbClr val="000000"/>
                </a:solidFill>
              </a:rPr>
              <a:t>DQ</a:t>
            </a:r>
          </a:p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Crystal </a:t>
            </a:r>
            <a:r>
              <a:rPr lang="en-US" sz="1400" dirty="0">
                <a:solidFill>
                  <a:srgbClr val="000000"/>
                </a:solidFill>
              </a:rPr>
              <a:t>nucleation: Zeroing in on ice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i="1" dirty="0">
                <a:solidFill>
                  <a:srgbClr val="000000"/>
                </a:solidFill>
              </a:rPr>
              <a:t>Nat. Mater.</a:t>
            </a:r>
            <a:r>
              <a:rPr lang="en-US" sz="1400" i="1" dirty="0" smtClean="0">
                <a:solidFill>
                  <a:srgbClr val="000000"/>
                </a:solidFill>
              </a:rPr>
              <a:t>, </a:t>
            </a:r>
            <a:r>
              <a:rPr lang="en-US" sz="1400" b="1" dirty="0">
                <a:solidFill>
                  <a:srgbClr val="000000"/>
                </a:solidFill>
              </a:rPr>
              <a:t>2014</a:t>
            </a:r>
            <a:r>
              <a:rPr lang="en-US" sz="1400" i="1" dirty="0">
                <a:solidFill>
                  <a:srgbClr val="000000"/>
                </a:solidFill>
              </a:rPr>
              <a:t>, 13</a:t>
            </a:r>
            <a:r>
              <a:rPr lang="en-US" sz="1400" dirty="0">
                <a:solidFill>
                  <a:srgbClr val="000000"/>
                </a:solidFill>
              </a:rPr>
              <a:t>, 670-671 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l"/>
            <a:endParaRPr lang="en-US" sz="1400" dirty="0">
              <a:solidFill>
                <a:srgbClr val="000000"/>
              </a:solidFill>
            </a:endParaRPr>
          </a:p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DQ; </a:t>
            </a:r>
            <a:r>
              <a:rPr lang="en-US" sz="1400" dirty="0" err="1">
                <a:solidFill>
                  <a:srgbClr val="000000"/>
                </a:solidFill>
              </a:rPr>
              <a:t>Alfè</a:t>
            </a:r>
            <a:r>
              <a:rPr lang="en-US" sz="1400" dirty="0">
                <a:solidFill>
                  <a:srgbClr val="000000"/>
                </a:solidFill>
              </a:rPr>
              <a:t>, D. &amp; Slater, B.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i="1" dirty="0" smtClean="0">
                <a:solidFill>
                  <a:srgbClr val="000000"/>
                </a:solidFill>
              </a:rPr>
              <a:t>J</a:t>
            </a:r>
            <a:r>
              <a:rPr lang="en-US" sz="1400" i="1" dirty="0">
                <a:solidFill>
                  <a:srgbClr val="000000"/>
                </a:solidFill>
              </a:rPr>
              <a:t>. Chem. Phys., </a:t>
            </a:r>
            <a:r>
              <a:rPr lang="en-US" sz="1400" b="1" dirty="0">
                <a:solidFill>
                  <a:srgbClr val="000000"/>
                </a:solidFill>
              </a:rPr>
              <a:t>2014</a:t>
            </a:r>
            <a:r>
              <a:rPr lang="en-US" sz="1400" i="1" dirty="0">
                <a:solidFill>
                  <a:srgbClr val="000000"/>
                </a:solidFill>
              </a:rPr>
              <a:t>, 141</a:t>
            </a:r>
            <a:r>
              <a:rPr lang="en-US" sz="1400" dirty="0">
                <a:solidFill>
                  <a:srgbClr val="000000"/>
                </a:solidFill>
              </a:rPr>
              <a:t>, 161102 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78251"/>
      </p:ext>
    </p:extLst>
  </p:cSld>
  <p:clrMapOvr>
    <a:masterClrMapping/>
  </p:clrMapOvr>
  <p:transition spd="med" advTm="2000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Summary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7565" y="1149350"/>
            <a:ext cx="88548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Quantitative (if inaccurate) calculation of nucleation rates from molecular simulation is becoming possible for ‘real’ systems..</a:t>
            </a:r>
          </a:p>
          <a:p>
            <a:pPr marL="342900" indent="-342900" algn="l">
              <a:buFont typeface="Arial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.. </a:t>
            </a:r>
            <a:r>
              <a:rPr lang="en-GB" sz="1600" dirty="0">
                <a:solidFill>
                  <a:srgbClr val="000000"/>
                </a:solidFill>
              </a:rPr>
              <a:t>p</a:t>
            </a:r>
            <a:r>
              <a:rPr lang="en-GB" sz="1600" dirty="0" smtClean="0">
                <a:solidFill>
                  <a:srgbClr val="000000"/>
                </a:solidFill>
              </a:rPr>
              <a:t>rovided (very) cheap models are available.</a:t>
            </a:r>
          </a:p>
          <a:p>
            <a:pPr marL="342900" indent="-342900" algn="l">
              <a:buFont typeface="Arial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Unlikely to be be predictive for some time, but trends should be accessible.</a:t>
            </a:r>
          </a:p>
          <a:p>
            <a:pPr marL="342900" indent="-342900" algn="l">
              <a:buFont typeface="Arial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Quantifying sources of error likely to be very challenging.</a:t>
            </a:r>
          </a:p>
          <a:p>
            <a:pPr marL="342900" indent="-342900" algn="l">
              <a:buFont typeface="Arial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Existing simulations do open up new questions!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95501"/>
      </p:ext>
    </p:extLst>
  </p:cSld>
  <p:clrMapOvr>
    <a:masterClrMapping/>
  </p:clrMapOvr>
  <p:transition spd="med" advTm="2000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73190" y="0"/>
            <a:ext cx="853901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800" dirty="0" smtClean="0"/>
              <a:t>Acknowledgements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7565" y="1123950"/>
            <a:ext cx="88548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dirty="0" smtClean="0">
                <a:solidFill>
                  <a:srgbClr val="000000"/>
                </a:solidFill>
              </a:rPr>
              <a:t>Ice  0 stability</a:t>
            </a:r>
          </a:p>
          <a:p>
            <a:pPr algn="l"/>
            <a:endParaRPr lang="en-GB" sz="1600" dirty="0">
              <a:solidFill>
                <a:srgbClr val="000000"/>
              </a:solidFill>
            </a:endParaRPr>
          </a:p>
          <a:p>
            <a:pPr algn="l"/>
            <a:r>
              <a:rPr lang="en-GB" sz="1600" dirty="0" smtClean="0">
                <a:solidFill>
                  <a:srgbClr val="000000"/>
                </a:solidFill>
              </a:rPr>
              <a:t>Ben Slater  (UCL)</a:t>
            </a:r>
          </a:p>
          <a:p>
            <a:pPr algn="l"/>
            <a:r>
              <a:rPr lang="en-GB" sz="1600" dirty="0" smtClean="0">
                <a:solidFill>
                  <a:srgbClr val="000000"/>
                </a:solidFill>
              </a:rPr>
              <a:t>Dario </a:t>
            </a:r>
            <a:r>
              <a:rPr lang="en-GB" sz="1600" dirty="0" err="1" smtClean="0">
                <a:solidFill>
                  <a:srgbClr val="000000"/>
                </a:solidFill>
              </a:rPr>
              <a:t>Alfé</a:t>
            </a:r>
            <a:r>
              <a:rPr lang="en-GB" sz="1600" dirty="0" smtClean="0">
                <a:solidFill>
                  <a:srgbClr val="000000"/>
                </a:solidFill>
              </a:rPr>
              <a:t>   (UCL)</a:t>
            </a:r>
          </a:p>
          <a:p>
            <a:pPr algn="l"/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736" y="4857750"/>
            <a:ext cx="3169638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csc_csc_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63" y="3227388"/>
            <a:ext cx="27368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248206"/>
      </p:ext>
    </p:extLst>
  </p:cSld>
  <p:clrMapOvr>
    <a:masterClrMapping/>
  </p:clrMapOvr>
  <p:transition spd="med" advTm="20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397" y="172246"/>
            <a:ext cx="8186565" cy="4083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b="1" dirty="0" smtClean="0">
                <a:solidFill>
                  <a:srgbClr val="000000"/>
                </a:solidFill>
              </a:rPr>
              <a:t>Motivation</a:t>
            </a:r>
          </a:p>
          <a:p>
            <a:pPr algn="l"/>
            <a:endParaRPr lang="en-GB" b="1" baseline="30000" dirty="0">
              <a:solidFill>
                <a:srgbClr val="000000"/>
              </a:solidFill>
            </a:endParaRPr>
          </a:p>
          <a:p>
            <a:pPr algn="l"/>
            <a:endParaRPr lang="en-GB" b="1" baseline="30000" dirty="0">
              <a:solidFill>
                <a:schemeClr val="tx1"/>
              </a:solidFill>
            </a:endParaRPr>
          </a:p>
          <a:p>
            <a:pPr algn="l"/>
            <a:endParaRPr lang="en-GB" sz="1600" b="1" baseline="30000" dirty="0" smtClean="0">
              <a:solidFill>
                <a:schemeClr val="tx1"/>
              </a:solidFill>
            </a:endParaRPr>
          </a:p>
          <a:p>
            <a:pPr algn="l"/>
            <a:endParaRPr lang="en-GB" sz="1600" b="1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 smtClean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1800" dirty="0" smtClean="0">
              <a:solidFill>
                <a:srgbClr val="000000"/>
              </a:solidFill>
            </a:endParaRPr>
          </a:p>
          <a:p>
            <a:pPr algn="l"/>
            <a:endParaRPr lang="en-GB" sz="1800" dirty="0">
              <a:solidFill>
                <a:srgbClr val="000000"/>
              </a:solidFill>
            </a:endParaRPr>
          </a:p>
          <a:p>
            <a:pPr algn="l"/>
            <a:endParaRPr lang="en-GB" sz="1600" dirty="0" smtClean="0">
              <a:solidFill>
                <a:srgbClr val="000000"/>
              </a:solidFill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77800" y="2895600"/>
            <a:ext cx="5156200" cy="3003582"/>
            <a:chOff x="2534968" y="2313981"/>
            <a:chExt cx="7017318" cy="4248171"/>
          </a:xfrm>
        </p:grpSpPr>
        <p:pic>
          <p:nvPicPr>
            <p:cNvPr id="5" name="Picture 7" descr="sciencedaily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0791" y="2313981"/>
              <a:ext cx="4413675" cy="1478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 descr="090326174838-larg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4971" y="3792645"/>
              <a:ext cx="4695737" cy="2449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51"/>
            <p:cNvSpPr txBox="1">
              <a:spLocks noChangeArrowheads="1"/>
            </p:cNvSpPr>
            <p:nvPr/>
          </p:nvSpPr>
          <p:spPr bwMode="auto">
            <a:xfrm>
              <a:off x="2534968" y="6235671"/>
              <a:ext cx="7017318" cy="326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spcAft>
                  <a:spcPts val="600"/>
                </a:spcAft>
              </a:pP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[</a:t>
              </a:r>
              <a:r>
                <a:rPr lang="en-GB" sz="900" dirty="0" err="1">
                  <a:solidFill>
                    <a:schemeClr val="tx1"/>
                  </a:solidFill>
                  <a:cs typeface="Arial" charset="0"/>
                </a:rPr>
                <a:t>Vedre</a:t>
              </a: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 </a:t>
              </a:r>
              <a:r>
                <a:rPr lang="en-GB" sz="900" i="1" dirty="0">
                  <a:solidFill>
                    <a:schemeClr val="tx1"/>
                  </a:solidFill>
                  <a:cs typeface="Arial" charset="0"/>
                </a:rPr>
                <a:t>et al </a:t>
              </a: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Atherosclerosis, March </a:t>
              </a:r>
              <a:r>
                <a:rPr lang="en-GB" sz="900" b="1" dirty="0">
                  <a:solidFill>
                    <a:schemeClr val="tx1"/>
                  </a:solidFill>
                  <a:cs typeface="Arial" charset="0"/>
                </a:rPr>
                <a:t>2009</a:t>
              </a: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, </a:t>
              </a:r>
              <a:r>
                <a:rPr lang="en-GB" sz="900" dirty="0" err="1">
                  <a:solidFill>
                    <a:schemeClr val="tx1"/>
                  </a:solidFill>
                  <a:cs typeface="Arial" charset="0"/>
                </a:rPr>
                <a:t>Abela</a:t>
              </a: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 </a:t>
              </a:r>
              <a:r>
                <a:rPr lang="en-GB" sz="900" i="1" dirty="0">
                  <a:solidFill>
                    <a:schemeClr val="tx1"/>
                  </a:solidFill>
                  <a:cs typeface="Arial" charset="0"/>
                </a:rPr>
                <a:t>et al </a:t>
              </a: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American Journal of Cardiology, April </a:t>
              </a:r>
              <a:r>
                <a:rPr lang="en-GB" sz="900" b="1" dirty="0">
                  <a:solidFill>
                    <a:schemeClr val="tx1"/>
                  </a:solidFill>
                  <a:cs typeface="Arial" charset="0"/>
                </a:rPr>
                <a:t>2009</a:t>
              </a:r>
              <a:r>
                <a:rPr lang="en-GB" sz="900" dirty="0">
                  <a:solidFill>
                    <a:schemeClr val="tx1"/>
                  </a:solidFill>
                  <a:cs typeface="Arial" charset="0"/>
                </a:rPr>
                <a:t>]</a:t>
              </a:r>
            </a:p>
          </p:txBody>
        </p:sp>
      </p:grp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3186113"/>
            <a:ext cx="193516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2503488"/>
            <a:ext cx="20208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675" y="4003675"/>
            <a:ext cx="2041525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594350" y="2901950"/>
            <a:ext cx="11620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050">
                <a:solidFill>
                  <a:schemeClr val="tx1"/>
                </a:solidFill>
              </a:rPr>
              <a:t>Mollusc shells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792913" y="2224088"/>
            <a:ext cx="21621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050">
                <a:solidFill>
                  <a:schemeClr val="tx1"/>
                </a:solidFill>
              </a:rPr>
              <a:t>Sheets of aragonite  tablets 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6724650" y="5346700"/>
            <a:ext cx="2286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050">
                <a:solidFill>
                  <a:schemeClr val="tx1"/>
                </a:solidFill>
              </a:rPr>
              <a:t>Columns of calcite</a:t>
            </a: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5402263" y="4548188"/>
            <a:ext cx="1371600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050">
                <a:solidFill>
                  <a:schemeClr val="tx1"/>
                </a:solidFill>
              </a:rPr>
              <a:t>Nudelman </a:t>
            </a:r>
            <a:r>
              <a:rPr lang="en-US" sz="1050" i="1">
                <a:solidFill>
                  <a:schemeClr val="tx1"/>
                </a:solidFill>
              </a:rPr>
              <a:t>et al</a:t>
            </a:r>
            <a:r>
              <a:rPr lang="en-US" sz="1050">
                <a:solidFill>
                  <a:schemeClr val="tx1"/>
                </a:solidFill>
              </a:rPr>
              <a:t> </a:t>
            </a:r>
            <a:r>
              <a:rPr lang="en-US" sz="1050" i="1">
                <a:solidFill>
                  <a:schemeClr val="tx1"/>
                </a:solidFill>
              </a:rPr>
              <a:t>Faraday Discuss</a:t>
            </a:r>
            <a:r>
              <a:rPr lang="en-US" sz="1050">
                <a:solidFill>
                  <a:schemeClr val="tx1"/>
                </a:solidFill>
              </a:rPr>
              <a:t>. </a:t>
            </a:r>
            <a:r>
              <a:rPr lang="en-US" sz="1050" i="1">
                <a:solidFill>
                  <a:schemeClr val="tx1"/>
                </a:solidFill>
              </a:rPr>
              <a:t>136</a:t>
            </a:r>
            <a:r>
              <a:rPr lang="en-US" sz="1050">
                <a:solidFill>
                  <a:schemeClr val="tx1"/>
                </a:solidFill>
              </a:rPr>
              <a:t>, 9-25 (2007)</a:t>
            </a:r>
            <a:r>
              <a:rPr lang="en-GB" sz="1050">
                <a:solidFill>
                  <a:schemeClr val="tx1"/>
                </a:solidFill>
              </a:rPr>
              <a:t> </a:t>
            </a:r>
            <a:endParaRPr lang="en-GB" sz="400">
              <a:solidFill>
                <a:schemeClr val="tx1"/>
              </a:solidFill>
            </a:endParaRPr>
          </a:p>
          <a:p>
            <a:pPr algn="l"/>
            <a:r>
              <a:rPr lang="en-GB" sz="105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77800" y="2452757"/>
            <a:ext cx="607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  <a:hlinkClick r:id="rId8"/>
              </a:rPr>
              <a:t>https://</a:t>
            </a:r>
            <a:r>
              <a:rPr lang="en-GB" sz="1600" dirty="0" err="1">
                <a:solidFill>
                  <a:srgbClr val="000000"/>
                </a:solidFill>
                <a:hlinkClick r:id="rId8"/>
              </a:rPr>
              <a:t>www.youtube.com</a:t>
            </a:r>
            <a:r>
              <a:rPr lang="en-GB" sz="1600" dirty="0">
                <a:solidFill>
                  <a:srgbClr val="000000"/>
                </a:solidFill>
                <a:hlinkClick r:id="rId8"/>
              </a:rPr>
              <a:t>/</a:t>
            </a:r>
            <a:r>
              <a:rPr lang="en-GB" sz="1600" dirty="0" err="1">
                <a:solidFill>
                  <a:srgbClr val="000000"/>
                </a:solidFill>
                <a:hlinkClick r:id="rId8"/>
              </a:rPr>
              <a:t>watch?v</a:t>
            </a:r>
            <a:r>
              <a:rPr lang="en-GB" sz="1600" dirty="0">
                <a:solidFill>
                  <a:srgbClr val="000000"/>
                </a:solidFill>
                <a:hlinkClick r:id="rId8"/>
              </a:rPr>
              <a:t>=0JtBZGXd5zo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30600" y="188912"/>
            <a:ext cx="2425700" cy="18192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9806" y="171450"/>
            <a:ext cx="2419244" cy="183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80342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886209"/>
              </p:ext>
            </p:extLst>
          </p:nvPr>
        </p:nvGraphicFramePr>
        <p:xfrm>
          <a:off x="680176" y="1457400"/>
          <a:ext cx="46085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4281395" y="1510911"/>
            <a:ext cx="2954901" cy="112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>
                <a:latin typeface="+mn-lt"/>
              </a:rPr>
              <a:t>Energy benefit </a:t>
            </a:r>
            <a:r>
              <a:rPr lang="en-GB" sz="1800" dirty="0" smtClean="0">
                <a:latin typeface="+mn-lt"/>
              </a:rPr>
              <a:t>(bulk) : </a:t>
            </a:r>
            <a:r>
              <a:rPr lang="en-GB" sz="1800" dirty="0">
                <a:latin typeface="+mn-lt"/>
              </a:rPr>
              <a:t/>
            </a:r>
            <a:br>
              <a:rPr lang="en-GB" sz="1800" dirty="0">
                <a:latin typeface="+mn-lt"/>
              </a:rPr>
            </a:br>
            <a:endParaRPr lang="en-GB" sz="1800" dirty="0">
              <a:latin typeface="+mn-lt"/>
            </a:endParaRPr>
          </a:p>
          <a:p>
            <a:pPr eaLnBrk="1" hangingPunct="1"/>
            <a:r>
              <a:rPr lang="en-GB" sz="1800" dirty="0">
                <a:latin typeface="+mn-lt"/>
              </a:rPr>
              <a:t>Energy penalty </a:t>
            </a:r>
            <a:r>
              <a:rPr lang="en-GB" sz="1800" dirty="0" smtClean="0">
                <a:latin typeface="+mn-lt"/>
              </a:rPr>
              <a:t>(surface) : </a:t>
            </a:r>
            <a:endParaRPr lang="en-GB" sz="1800" dirty="0">
              <a:latin typeface="+mn-lt"/>
            </a:endParaRPr>
          </a:p>
          <a:p>
            <a:pPr eaLnBrk="1" hangingPunct="1"/>
            <a:endParaRPr lang="en-GB" sz="1800" dirty="0">
              <a:latin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395946" y="1672382"/>
            <a:ext cx="1420812" cy="0"/>
          </a:xfrm>
          <a:prstGeom prst="line">
            <a:avLst/>
          </a:prstGeom>
          <a:ln w="41275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>
            <a:off x="7395946" y="2250232"/>
            <a:ext cx="1420812" cy="0"/>
          </a:xfrm>
          <a:prstGeom prst="line">
            <a:avLst/>
          </a:prstGeom>
          <a:ln w="4127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59832" y="2060848"/>
            <a:ext cx="0" cy="1584176"/>
          </a:xfrm>
          <a:prstGeom prst="line">
            <a:avLst/>
          </a:prstGeom>
          <a:ln w="349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107504" y="116632"/>
            <a:ext cx="7770812" cy="86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l">
              <a:buFont typeface="Arial" charset="0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Classical nucleation theory (CNT)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00" y="3784600"/>
            <a:ext cx="292100" cy="292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86871" y="1955800"/>
            <a:ext cx="740229" cy="431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8201" y="2648607"/>
            <a:ext cx="977900" cy="6406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6400" y="3561773"/>
            <a:ext cx="444500" cy="565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3100" y="4876222"/>
            <a:ext cx="2387600" cy="10038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5322" y="3873500"/>
            <a:ext cx="3615260" cy="71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22797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107504" y="116632"/>
            <a:ext cx="7770812" cy="86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l">
              <a:buFont typeface="Arial" charset="0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Classical nucleation theory (CNT)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900" y="1003300"/>
            <a:ext cx="5516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Nucleation </a:t>
            </a:r>
            <a:r>
              <a:rPr lang="en-GB" i="1" dirty="0" smtClean="0">
                <a:solidFill>
                  <a:srgbClr val="000000"/>
                </a:solidFill>
              </a:rPr>
              <a:t>rates</a:t>
            </a:r>
            <a:r>
              <a:rPr lang="en-GB" dirty="0" smtClean="0">
                <a:solidFill>
                  <a:srgbClr val="000000"/>
                </a:solidFill>
              </a:rPr>
              <a:t> connect directly to experiment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2997199"/>
            <a:ext cx="355600" cy="3879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72" y="2451100"/>
            <a:ext cx="421821" cy="393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3378199"/>
            <a:ext cx="304800" cy="57573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66447" y="2400300"/>
            <a:ext cx="1582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Diffusivity of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0200" y="2463800"/>
            <a:ext cx="292100" cy="292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266447" y="2933700"/>
            <a:ext cx="1995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Density of liquid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5174" y="3467100"/>
            <a:ext cx="5858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</a:rPr>
              <a:t>Zeldovich</a:t>
            </a:r>
            <a:r>
              <a:rPr lang="en-GB" dirty="0" smtClean="0">
                <a:solidFill>
                  <a:srgbClr val="000000"/>
                </a:solidFill>
              </a:rPr>
              <a:t> factor, related to curvature at barrier top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4275" y="4292600"/>
            <a:ext cx="2408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For spherical nuclei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499" y="1511136"/>
            <a:ext cx="3873501" cy="5462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499" y="4953000"/>
            <a:ext cx="3304761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49502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7504" y="116632"/>
            <a:ext cx="7770812" cy="86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l">
              <a:buFont typeface="Arial" charset="0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Strategies for computer simulation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698" y="927100"/>
            <a:ext cx="4475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Use classical nucleation theory (CNT)</a:t>
            </a:r>
            <a:endParaRPr lang="en-GB" dirty="0">
              <a:solidFill>
                <a:srgbClr val="000000"/>
              </a:solidFill>
            </a:endParaRPr>
          </a:p>
        </p:txBody>
      </p:sp>
      <p:sp useBgFill="1">
        <p:nvSpPr>
          <p:cNvPr id="20" name="TextBox 19"/>
          <p:cNvSpPr txBox="1"/>
          <p:nvPr/>
        </p:nvSpPr>
        <p:spPr bwMode="auto">
          <a:xfrm>
            <a:off x="3987800" y="4577729"/>
            <a:ext cx="45339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Useful when barrier is high and dynamics are slow and diffusive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6111" y="1524000"/>
            <a:ext cx="7295289" cy="2092881"/>
            <a:chOff x="96111" y="1638300"/>
            <a:chExt cx="7295289" cy="2092881"/>
          </a:xfrm>
        </p:grpSpPr>
        <p:sp>
          <p:nvSpPr>
            <p:cNvPr id="12" name="TextBox 11"/>
            <p:cNvSpPr txBox="1"/>
            <p:nvPr/>
          </p:nvSpPr>
          <p:spPr>
            <a:xfrm>
              <a:off x="96111" y="1638300"/>
              <a:ext cx="6801862" cy="2092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 algn="l">
                <a:lnSpc>
                  <a:spcPct val="150000"/>
                </a:lnSpc>
                <a:buFont typeface="+mj-lt"/>
                <a:buAutoNum type="arabicPeriod"/>
              </a:pPr>
              <a:r>
                <a:rPr lang="en-GB" dirty="0" smtClean="0">
                  <a:solidFill>
                    <a:srgbClr val="000000"/>
                  </a:solidFill>
                </a:rPr>
                <a:t>Use biased sampling (MD/MC) method to measure </a:t>
              </a:r>
            </a:p>
            <a:p>
              <a:pPr marL="457200" indent="-457200" algn="l">
                <a:lnSpc>
                  <a:spcPct val="150000"/>
                </a:lnSpc>
                <a:buFont typeface="+mj-lt"/>
                <a:buAutoNum type="arabicPeriod"/>
              </a:pPr>
              <a:r>
                <a:rPr lang="en-GB" dirty="0" smtClean="0">
                  <a:solidFill>
                    <a:srgbClr val="000000"/>
                  </a:solidFill>
                </a:rPr>
                <a:t>Fit        and         to resulting curve to calculate       and   </a:t>
              </a:r>
            </a:p>
            <a:p>
              <a:pPr marL="457200" indent="-457200" algn="l">
                <a:lnSpc>
                  <a:spcPct val="150000"/>
                </a:lnSpc>
                <a:buFont typeface="+mj-lt"/>
                <a:buAutoNum type="arabicPeriod"/>
              </a:pPr>
              <a:r>
                <a:rPr lang="en-GB" dirty="0" smtClean="0">
                  <a:solidFill>
                    <a:srgbClr val="000000"/>
                  </a:solidFill>
                </a:rPr>
                <a:t>Simulate at       and compute       from MSD of   </a:t>
              </a:r>
            </a:p>
            <a:p>
              <a:pPr marL="457200" indent="-457200" algn="l">
                <a:buFont typeface="+mj-lt"/>
                <a:buAutoNum type="arabicPeriod"/>
              </a:pPr>
              <a:endParaRPr lang="en-GB" dirty="0" smtClean="0">
                <a:solidFill>
                  <a:srgbClr val="000000"/>
                </a:solidFill>
              </a:endParaRPr>
            </a:p>
            <a:p>
              <a:pPr marL="342900" indent="-342900" algn="l">
                <a:buFont typeface="Arial"/>
                <a:buChar char="•"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7300" y="1744764"/>
              <a:ext cx="1054100" cy="51583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4100" y="2291442"/>
              <a:ext cx="342900" cy="29391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32000" y="2294466"/>
              <a:ext cx="469900" cy="31326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56941" y="2184399"/>
              <a:ext cx="430307" cy="45720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80200" y="2273299"/>
              <a:ext cx="444500" cy="33337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87357" y="2806700"/>
              <a:ext cx="234042" cy="182032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19941" y="2641599"/>
              <a:ext cx="430307" cy="45720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62400" y="2755900"/>
              <a:ext cx="349250" cy="279400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00" y="3213100"/>
            <a:ext cx="3603308" cy="24638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13056" y="5756742"/>
            <a:ext cx="46386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Reinhardt, A. &amp; </a:t>
            </a:r>
            <a:r>
              <a:rPr lang="en-US" sz="1200" dirty="0" err="1">
                <a:solidFill>
                  <a:srgbClr val="000000"/>
                </a:solidFill>
              </a:rPr>
              <a:t>Doye</a:t>
            </a:r>
            <a:r>
              <a:rPr lang="en-US" sz="1200" dirty="0">
                <a:solidFill>
                  <a:srgbClr val="000000"/>
                </a:solidFill>
              </a:rPr>
              <a:t>, J. P. K</a:t>
            </a:r>
            <a:r>
              <a:rPr lang="en-US" sz="1200" dirty="0" smtClean="0">
                <a:solidFill>
                  <a:srgbClr val="000000"/>
                </a:solidFill>
              </a:rPr>
              <a:t>. </a:t>
            </a:r>
            <a:r>
              <a:rPr lang="en-US" sz="1200" i="1" dirty="0">
                <a:solidFill>
                  <a:srgbClr val="000000"/>
                </a:solidFill>
              </a:rPr>
              <a:t>J. Chem. Phys., </a:t>
            </a:r>
            <a:r>
              <a:rPr lang="en-US" sz="1200" b="1" dirty="0">
                <a:solidFill>
                  <a:srgbClr val="000000"/>
                </a:solidFill>
              </a:rPr>
              <a:t>2012</a:t>
            </a:r>
            <a:r>
              <a:rPr lang="en-US" sz="1200" i="1" dirty="0">
                <a:solidFill>
                  <a:srgbClr val="000000"/>
                </a:solidFill>
              </a:rPr>
              <a:t>, 136</a:t>
            </a:r>
            <a:r>
              <a:rPr lang="en-US" sz="1200" dirty="0" smtClean="0">
                <a:solidFill>
                  <a:srgbClr val="000000"/>
                </a:solidFill>
              </a:rPr>
              <a:t>, 054501 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87800" y="3632200"/>
            <a:ext cx="46096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Requires specialist codes, but structure of critical nucleus extracted from the MD/MC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331101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7504" y="116632"/>
            <a:ext cx="7770812" cy="86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l">
              <a:buFont typeface="Arial" charset="0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Strategies for computer simulation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698" y="927100"/>
            <a:ext cx="4475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Use classical nucleation theory (CNT)</a:t>
            </a:r>
            <a:endParaRPr lang="en-GB" dirty="0">
              <a:solidFill>
                <a:srgbClr val="000000"/>
              </a:solidFill>
            </a:endParaRPr>
          </a:p>
        </p:txBody>
      </p:sp>
      <p:sp useBgFill="1">
        <p:nvSpPr>
          <p:cNvPr id="20" name="TextBox 19"/>
          <p:cNvSpPr txBox="1"/>
          <p:nvPr/>
        </p:nvSpPr>
        <p:spPr bwMode="auto">
          <a:xfrm>
            <a:off x="88900" y="5327029"/>
            <a:ext cx="45339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Useful when barrier is high, and dynamics are slow and diffusive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84495" y="5731342"/>
            <a:ext cx="29763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Knott </a:t>
            </a:r>
            <a:r>
              <a:rPr lang="en-US" sz="1200" i="1" dirty="0" smtClean="0">
                <a:solidFill>
                  <a:srgbClr val="000000"/>
                </a:solidFill>
              </a:rPr>
              <a:t>et al. </a:t>
            </a:r>
            <a:r>
              <a:rPr lang="en-US" sz="1200" i="1" dirty="0">
                <a:solidFill>
                  <a:srgbClr val="000000"/>
                </a:solidFill>
              </a:rPr>
              <a:t>J. </a:t>
            </a:r>
            <a:r>
              <a:rPr lang="en-US" sz="1200" i="1" dirty="0" smtClean="0">
                <a:solidFill>
                  <a:srgbClr val="000000"/>
                </a:solidFill>
              </a:rPr>
              <a:t>A. C. S.</a:t>
            </a:r>
            <a:r>
              <a:rPr lang="en-US" sz="1200" i="1" dirty="0">
                <a:solidFill>
                  <a:srgbClr val="000000"/>
                </a:solidFill>
              </a:rPr>
              <a:t>, </a:t>
            </a:r>
            <a:r>
              <a:rPr lang="en-US" sz="1200" b="1" dirty="0">
                <a:solidFill>
                  <a:srgbClr val="000000"/>
                </a:solidFill>
              </a:rPr>
              <a:t>2012</a:t>
            </a:r>
            <a:r>
              <a:rPr lang="en-US" sz="1200" i="1" dirty="0">
                <a:solidFill>
                  <a:srgbClr val="000000"/>
                </a:solidFill>
              </a:rPr>
              <a:t>, </a:t>
            </a:r>
            <a:r>
              <a:rPr lang="en-US" sz="1200" i="1" dirty="0" smtClean="0">
                <a:solidFill>
                  <a:srgbClr val="000000"/>
                </a:solidFill>
              </a:rPr>
              <a:t>134</a:t>
            </a:r>
            <a:r>
              <a:rPr lang="en-US" sz="1200" dirty="0" smtClean="0">
                <a:solidFill>
                  <a:srgbClr val="000000"/>
                </a:solidFill>
              </a:rPr>
              <a:t>, 19544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600" y="4711700"/>
            <a:ext cx="46096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Requires assumption of particular nucleus structure, but only off-the-shelf MD codes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966" y="2832100"/>
            <a:ext cx="3025434" cy="280415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6111" y="1371600"/>
            <a:ext cx="8048218" cy="3200400"/>
            <a:chOff x="96111" y="1371600"/>
            <a:chExt cx="8048218" cy="3200400"/>
          </a:xfrm>
        </p:grpSpPr>
        <p:grpSp>
          <p:nvGrpSpPr>
            <p:cNvPr id="27" name="Group 26"/>
            <p:cNvGrpSpPr/>
            <p:nvPr/>
          </p:nvGrpSpPr>
          <p:grpSpPr>
            <a:xfrm>
              <a:off x="96111" y="1371600"/>
              <a:ext cx="7917552" cy="2708434"/>
              <a:chOff x="96111" y="1536700"/>
              <a:chExt cx="7917552" cy="270843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96111" y="1536700"/>
                <a:ext cx="7917552" cy="2708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>
                    <a:solidFill>
                      <a:srgbClr val="000000"/>
                    </a:solidFill>
                  </a:rPr>
                  <a:t>Run swarms of standard MD trajectories with seed nuclei of size  </a:t>
                </a:r>
              </a:p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>
                    <a:solidFill>
                      <a:srgbClr val="000000"/>
                    </a:solidFill>
                  </a:rPr>
                  <a:t>Compute mean drift  velocity                  at each  </a:t>
                </a:r>
              </a:p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>
                    <a:solidFill>
                      <a:srgbClr val="000000"/>
                    </a:solidFill>
                  </a:rPr>
                  <a:t>Identify        as      with zero mean drift</a:t>
                </a:r>
              </a:p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>
                    <a:solidFill>
                      <a:srgbClr val="000000"/>
                    </a:solidFill>
                  </a:rPr>
                  <a:t>Compute        from gradient of            at    </a:t>
                </a:r>
              </a:p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>
                    <a:solidFill>
                      <a:srgbClr val="000000"/>
                    </a:solidFill>
                  </a:rPr>
                  <a:t>Fit       and       to  CNT              using </a:t>
                </a:r>
              </a:p>
              <a:p>
                <a:pPr marL="342900" indent="-342900" algn="l">
                  <a:buFont typeface="Arial"/>
                  <a:buChar char="•"/>
                </a:pPr>
                <a:endParaRPr lang="en-GB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0841" y="2539999"/>
                <a:ext cx="430307" cy="457201"/>
              </a:xfrm>
              <a:prstGeom prst="rect">
                <a:avLst/>
              </a:prstGeom>
            </p:spPr>
          </p:pic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5000" y="3319564"/>
              <a:ext cx="1054100" cy="515836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39756" y="2081388"/>
              <a:ext cx="263073" cy="20461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81256" y="1636888"/>
              <a:ext cx="263073" cy="20461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36999" y="2032000"/>
              <a:ext cx="1041401" cy="332362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16000" y="3396342"/>
              <a:ext cx="342900" cy="293914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17700" y="3399366"/>
              <a:ext cx="469900" cy="313266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752600" y="2946400"/>
              <a:ext cx="349250" cy="2794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00500" y="2882900"/>
              <a:ext cx="850900" cy="42545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94941" y="2844799"/>
              <a:ext cx="430307" cy="457201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56756" y="2538588"/>
              <a:ext cx="263073" cy="20461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88999" y="3898900"/>
              <a:ext cx="2737274" cy="673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9951751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7504" y="116632"/>
            <a:ext cx="7770812" cy="86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l">
              <a:buFont typeface="Arial" charset="0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Strategies for computer simulation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33" y="1003300"/>
            <a:ext cx="5002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Brute force molecular dynamics simulation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1689676"/>
            <a:ext cx="3974600" cy="3149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16" name="TextBox 15"/>
          <p:cNvSpPr txBox="1"/>
          <p:nvPr/>
        </p:nvSpPr>
        <p:spPr bwMode="auto">
          <a:xfrm>
            <a:off x="1714500" y="5060329"/>
            <a:ext cx="5549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Useful when barrier is low and dynamics are fast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5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0" y="1613287"/>
            <a:ext cx="3078785" cy="5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-184150" y="2078173"/>
            <a:ext cx="3743325" cy="2663825"/>
            <a:chOff x="158902" y="2492375"/>
            <a:chExt cx="4145641" cy="2908300"/>
          </a:xfrm>
        </p:grpSpPr>
        <p:pic>
          <p:nvPicPr>
            <p:cNvPr id="18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1"/>
            <a:stretch>
              <a:fillRect/>
            </a:stretch>
          </p:blipFill>
          <p:spPr bwMode="auto">
            <a:xfrm>
              <a:off x="827584" y="2492375"/>
              <a:ext cx="3476959" cy="290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536" b="2242"/>
            <a:stretch>
              <a:fillRect/>
            </a:stretch>
          </p:blipFill>
          <p:spPr bwMode="auto">
            <a:xfrm rot="-5400000">
              <a:off x="-178076" y="3431452"/>
              <a:ext cx="1486654" cy="812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Rectangle 20"/>
          <p:cNvSpPr/>
          <p:nvPr/>
        </p:nvSpPr>
        <p:spPr>
          <a:xfrm>
            <a:off x="95988" y="5731342"/>
            <a:ext cx="30846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</a:rPr>
              <a:t>B. </a:t>
            </a:r>
            <a:r>
              <a:rPr lang="en-GB" sz="1200" dirty="0" err="1" smtClean="0">
                <a:solidFill>
                  <a:schemeClr val="tx1"/>
                </a:solidFill>
              </a:rPr>
              <a:t>Vorselaars</a:t>
            </a:r>
            <a:r>
              <a:rPr lang="en-GB" sz="1200" dirty="0" smtClean="0">
                <a:solidFill>
                  <a:schemeClr val="tx1"/>
                </a:solidFill>
              </a:rPr>
              <a:t> and DQ, in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preparation 2015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99315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7504" y="116632"/>
            <a:ext cx="7770812" cy="86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l">
              <a:buFont typeface="Arial" charset="0"/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Strategies for computer simulation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415" y="901700"/>
            <a:ext cx="4561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>
                <a:solidFill>
                  <a:srgbClr val="000000"/>
                </a:solidFill>
              </a:rPr>
              <a:t>Use a transition path sampling method 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6111" y="1435100"/>
            <a:ext cx="7827784" cy="1913344"/>
            <a:chOff x="96111" y="1638300"/>
            <a:chExt cx="7827784" cy="1913344"/>
          </a:xfrm>
        </p:grpSpPr>
        <p:sp>
          <p:nvSpPr>
            <p:cNvPr id="7" name="TextBox 6"/>
            <p:cNvSpPr txBox="1"/>
            <p:nvPr/>
          </p:nvSpPr>
          <p:spPr>
            <a:xfrm>
              <a:off x="96111" y="1638300"/>
              <a:ext cx="7827784" cy="1913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 algn="l">
                <a:lnSpc>
                  <a:spcPct val="150000"/>
                </a:lnSpc>
                <a:buFont typeface="+mj-lt"/>
                <a:buAutoNum type="arabicPeriod"/>
              </a:pPr>
              <a:r>
                <a:rPr lang="en-GB" dirty="0" smtClean="0">
                  <a:solidFill>
                    <a:srgbClr val="000000"/>
                  </a:solidFill>
                </a:rPr>
                <a:t>Count the rate at which some small     is reached</a:t>
              </a:r>
            </a:p>
            <a:p>
              <a:pPr marL="457200" indent="-457200" algn="l">
                <a:lnSpc>
                  <a:spcPct val="150000"/>
                </a:lnSpc>
                <a:buFont typeface="+mj-lt"/>
                <a:buAutoNum type="arabicPeriod"/>
              </a:pPr>
              <a:r>
                <a:rPr lang="en-GB" dirty="0" smtClean="0">
                  <a:solidFill>
                    <a:srgbClr val="000000"/>
                  </a:solidFill>
                </a:rPr>
                <a:t>Use specialist methods (FFS/TIS) to sample pathways crossing </a:t>
              </a:r>
            </a:p>
            <a:p>
              <a:pPr marL="457200" indent="-457200" algn="l">
                <a:lnSpc>
                  <a:spcPct val="150000"/>
                </a:lnSpc>
                <a:buFont typeface="+mj-lt"/>
                <a:buAutoNum type="arabicPeriod"/>
              </a:pPr>
              <a:r>
                <a:rPr lang="en-GB" dirty="0" smtClean="0">
                  <a:solidFill>
                    <a:srgbClr val="000000"/>
                  </a:solidFill>
                </a:rPr>
                <a:t>Determine fraction of these pathways which reach solid phase</a:t>
              </a:r>
            </a:p>
            <a:p>
              <a:pPr marL="342900" indent="-342900" algn="l">
                <a:lnSpc>
                  <a:spcPct val="150000"/>
                </a:lnSpc>
                <a:buFont typeface="Arial"/>
                <a:buChar char="•"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55457" y="1892300"/>
              <a:ext cx="234042" cy="182032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057" y="2159000"/>
            <a:ext cx="234042" cy="1820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35137"/>
            <a:ext cx="3733800" cy="263749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6200" y="5776563"/>
            <a:ext cx="3035300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aseline="30000" dirty="0" smtClean="0">
                <a:solidFill>
                  <a:schemeClr val="tx1"/>
                </a:solidFill>
              </a:rPr>
              <a:t>Li </a:t>
            </a:r>
            <a:r>
              <a:rPr lang="en-GB" i="1" baseline="30000" dirty="0" smtClean="0">
                <a:solidFill>
                  <a:schemeClr val="tx1"/>
                </a:solidFill>
              </a:rPr>
              <a:t>et al </a:t>
            </a:r>
            <a:r>
              <a:rPr lang="en-GB" baseline="30000" dirty="0" smtClean="0">
                <a:solidFill>
                  <a:schemeClr val="tx1"/>
                </a:solidFill>
              </a:rPr>
              <a:t>PCCP.</a:t>
            </a:r>
            <a:r>
              <a:rPr lang="en-GB" baseline="30000" dirty="0">
                <a:solidFill>
                  <a:schemeClr val="tx1"/>
                </a:solidFill>
              </a:rPr>
              <a:t>, </a:t>
            </a:r>
            <a:r>
              <a:rPr lang="en-GB" b="1" baseline="30000" dirty="0">
                <a:solidFill>
                  <a:schemeClr val="tx1"/>
                </a:solidFill>
              </a:rPr>
              <a:t>2011</a:t>
            </a:r>
            <a:r>
              <a:rPr lang="en-GB" baseline="30000" dirty="0">
                <a:solidFill>
                  <a:schemeClr val="tx1"/>
                </a:solidFill>
              </a:rPr>
              <a:t>, 13, </a:t>
            </a:r>
            <a:r>
              <a:rPr lang="en-GB" baseline="30000" dirty="0" smtClean="0">
                <a:solidFill>
                  <a:schemeClr val="tx1"/>
                </a:solidFill>
              </a:rPr>
              <a:t>19807</a:t>
            </a:r>
            <a:endParaRPr lang="en-GB" dirty="0">
              <a:solidFill>
                <a:schemeClr val="tx1"/>
              </a:solidFill>
            </a:endParaRPr>
          </a:p>
        </p:txBody>
      </p:sp>
      <p:sp useBgFill="1">
        <p:nvSpPr>
          <p:cNvPr id="19" name="TextBox 18"/>
          <p:cNvSpPr txBox="1"/>
          <p:nvPr/>
        </p:nvSpPr>
        <p:spPr bwMode="auto">
          <a:xfrm>
            <a:off x="3987800" y="4806329"/>
            <a:ext cx="45339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Useful when barrier is high and dynamics are fast enough to sample a large number of trajectories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37000" y="3479800"/>
            <a:ext cx="46096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Various attempts to implement as wrapper to standard MD packages, however how best to compute      is an issue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057" y="4064000"/>
            <a:ext cx="234042" cy="18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416386"/>
      </p:ext>
    </p:extLst>
  </p:cSld>
  <p:clrMapOvr>
    <a:masterClrMapping/>
  </p:clrMapOvr>
  <p:transition spd="med" advTm="2000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2"/>
  <p:tag name="DEFAULTFONTSIZE" val="10"/>
  <p:tag name="DEFAULTWIDTH" val="355"/>
  <p:tag name="DEFAULTHEIGHT" val="279"/>
</p:tagLst>
</file>

<file path=ppt/theme/theme1.xml><?xml version="1.0" encoding="utf-8"?>
<a:theme xmlns:a="http://schemas.openxmlformats.org/drawingml/2006/main" name="Warwick_light_background">
  <a:themeElements>
    <a:clrScheme name="Warwick_light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Warwick_light_backgroun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Warwick_light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wick_light_backgroun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wick_light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15045</TotalTime>
  <Words>878</Words>
  <Application>Microsoft Office PowerPoint</Application>
  <PresentationFormat>On-screen Show (4:3)</PresentationFormat>
  <Paragraphs>213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ＭＳ Ｐゴシック</vt:lpstr>
      <vt:lpstr>ＭＳ Ｐゴシック</vt:lpstr>
      <vt:lpstr> serif</vt:lpstr>
      <vt:lpstr>Arial</vt:lpstr>
      <vt:lpstr>Times New Roman</vt:lpstr>
      <vt:lpstr>Warwick_light_background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transport in DNA –  the disorder perspective </dc:title>
  <dc:creator>Rudolf A Roemer</dc:creator>
  <cp:lastModifiedBy>Aldegunde Rodriguez, Manuel</cp:lastModifiedBy>
  <cp:revision>584</cp:revision>
  <cp:lastPrinted>2015-05-05T15:57:50Z</cp:lastPrinted>
  <dcterms:created xsi:type="dcterms:W3CDTF">2003-09-30T13:49:30Z</dcterms:created>
  <dcterms:modified xsi:type="dcterms:W3CDTF">2015-05-05T15:57:55Z</dcterms:modified>
</cp:coreProperties>
</file>