
<file path=[Content_Types].xml><?xml version="1.0" encoding="utf-8"?>
<Types xmlns="http://schemas.openxmlformats.org/package/2006/content-types">
  <Default Extension="jpg" ContentType="image/jpeg"/>
  <Default Extension="emf" ContentType="image/x-emf"/>
  <Default Extension="doc" ContentType="application/msword"/>
  <Default Extension="xml" ContentType="application/xml"/>
  <Default Extension="jpeg" ContentType="image/jpeg"/>
  <Default Extension="vml" ContentType="application/vnd.openxmlformats-officedocument.vmlDrawing"/>
  <Default Extension="bin" ContentType="application/vnd.openxmlformats-officedocument.presentationml.printerSettings"/>
  <Default Extension="png" ContentType="image/png"/>
  <Default Extension="wmf" ContentType="image/x-wmf"/>
  <Default Extension="mpg" ContentType="video/unknown"/>
  <Default Extension="rels" ContentType="application/vnd.openxmlformats-package.relationships+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embeddings/oleObject1.bin" ContentType="application/vnd.openxmlformats-officedocument.oleObject"/>
  <Override PartName="/ppt/embeddings/oleObject2.bin" ContentType="application/vnd.openxmlformats-officedocument.oleObject"/>
  <Override PartName="/ppt/embeddings/oleObject3.bin" ContentType="application/vnd.openxmlformats-officedocument.oleObject"/>
  <Override PartName="/ppt/embeddings/oleObject4.bin" ContentType="application/vnd.openxmlformats-officedocument.oleObject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embeddings/oleObject5.bin" ContentType="application/vnd.openxmlformats-officedocument.oleObject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2" r:id="rId1"/>
  </p:sldMasterIdLst>
  <p:notesMasterIdLst>
    <p:notesMasterId r:id="rId53"/>
  </p:notesMasterIdLst>
  <p:sldIdLst>
    <p:sldId id="256" r:id="rId2"/>
    <p:sldId id="257" r:id="rId3"/>
    <p:sldId id="380" r:id="rId4"/>
    <p:sldId id="381" r:id="rId5"/>
    <p:sldId id="330" r:id="rId6"/>
    <p:sldId id="259" r:id="rId7"/>
    <p:sldId id="382" r:id="rId8"/>
    <p:sldId id="383" r:id="rId9"/>
    <p:sldId id="384" r:id="rId10"/>
    <p:sldId id="385" r:id="rId11"/>
    <p:sldId id="260" r:id="rId12"/>
    <p:sldId id="357" r:id="rId13"/>
    <p:sldId id="356" r:id="rId14"/>
    <p:sldId id="390" r:id="rId15"/>
    <p:sldId id="386" r:id="rId16"/>
    <p:sldId id="387" r:id="rId17"/>
    <p:sldId id="388" r:id="rId18"/>
    <p:sldId id="389" r:id="rId19"/>
    <p:sldId id="392" r:id="rId20"/>
    <p:sldId id="277" r:id="rId21"/>
    <p:sldId id="367" r:id="rId22"/>
    <p:sldId id="368" r:id="rId23"/>
    <p:sldId id="332" r:id="rId24"/>
    <p:sldId id="341" r:id="rId25"/>
    <p:sldId id="303" r:id="rId26"/>
    <p:sldId id="305" r:id="rId27"/>
    <p:sldId id="306" r:id="rId28"/>
    <p:sldId id="307" r:id="rId29"/>
    <p:sldId id="308" r:id="rId30"/>
    <p:sldId id="310" r:id="rId31"/>
    <p:sldId id="311" r:id="rId32"/>
    <p:sldId id="318" r:id="rId33"/>
    <p:sldId id="320" r:id="rId34"/>
    <p:sldId id="313" r:id="rId35"/>
    <p:sldId id="370" r:id="rId36"/>
    <p:sldId id="371" r:id="rId37"/>
    <p:sldId id="331" r:id="rId38"/>
    <p:sldId id="372" r:id="rId39"/>
    <p:sldId id="373" r:id="rId40"/>
    <p:sldId id="375" r:id="rId41"/>
    <p:sldId id="376" r:id="rId42"/>
    <p:sldId id="369" r:id="rId43"/>
    <p:sldId id="343" r:id="rId44"/>
    <p:sldId id="391" r:id="rId45"/>
    <p:sldId id="359" r:id="rId46"/>
    <p:sldId id="360" r:id="rId47"/>
    <p:sldId id="361" r:id="rId48"/>
    <p:sldId id="377" r:id="rId49"/>
    <p:sldId id="378" r:id="rId50"/>
    <p:sldId id="379" r:id="rId51"/>
    <p:sldId id="312" r:id="rId52"/>
  </p:sldIdLst>
  <p:sldSz cx="9144000" cy="6858000" type="screen4x3"/>
  <p:notesSz cx="6858000" cy="9144000"/>
  <p:defaultTextStyle>
    <a:defPPr>
      <a:defRPr lang="en-GB"/>
    </a:defPPr>
    <a:lvl1pPr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Arial" charset="0"/>
      </a:defRPr>
    </a:lvl1pPr>
    <a:lvl2pPr marL="4572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Arial" charset="0"/>
      </a:defRPr>
    </a:lvl2pPr>
    <a:lvl3pPr marL="9144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Arial" charset="0"/>
      </a:defRPr>
    </a:lvl3pPr>
    <a:lvl4pPr marL="13716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Arial" charset="0"/>
      </a:defRPr>
    </a:lvl4pPr>
    <a:lvl5pPr marL="18288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Arial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Arial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Arial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Arial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899B4"/>
    <a:srgbClr val="876A1A"/>
    <a:srgbClr val="C3BA98"/>
    <a:srgbClr val="735A17"/>
    <a:srgbClr val="879FE0"/>
    <a:srgbClr val="5471CD"/>
    <a:srgbClr val="7BC2FE"/>
    <a:srgbClr val="82A5FF"/>
    <a:srgbClr val="CDE8FF"/>
    <a:srgbClr val="CDFFD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232" autoAdjust="0"/>
    <p:restoredTop sz="96546" autoAdjust="0"/>
  </p:normalViewPr>
  <p:slideViewPr>
    <p:cSldViewPr>
      <p:cViewPr>
        <p:scale>
          <a:sx n="90" d="100"/>
          <a:sy n="90" d="100"/>
        </p:scale>
        <p:origin x="-248" y="-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50" Type="http://schemas.openxmlformats.org/officeDocument/2006/relationships/slide" Target="slides/slide49.xml"/><Relationship Id="rId51" Type="http://schemas.openxmlformats.org/officeDocument/2006/relationships/slide" Target="slides/slide50.xml"/><Relationship Id="rId52" Type="http://schemas.openxmlformats.org/officeDocument/2006/relationships/slide" Target="slides/slide51.xml"/><Relationship Id="rId53" Type="http://schemas.openxmlformats.org/officeDocument/2006/relationships/notesMaster" Target="notesMasters/notesMaster1.xml"/><Relationship Id="rId54" Type="http://schemas.openxmlformats.org/officeDocument/2006/relationships/printerSettings" Target="printerSettings/printerSettings1.bin"/><Relationship Id="rId55" Type="http://schemas.openxmlformats.org/officeDocument/2006/relationships/presProps" Target="presProps.xml"/><Relationship Id="rId56" Type="http://schemas.openxmlformats.org/officeDocument/2006/relationships/viewProps" Target="viewProps.xml"/><Relationship Id="rId57" Type="http://schemas.openxmlformats.org/officeDocument/2006/relationships/theme" Target="theme/theme1.xml"/><Relationship Id="rId58" Type="http://schemas.openxmlformats.org/officeDocument/2006/relationships/tableStyles" Target="tableStyles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Relationship Id="rId46" Type="http://schemas.openxmlformats.org/officeDocument/2006/relationships/slide" Target="slides/slide45.xml"/><Relationship Id="rId47" Type="http://schemas.openxmlformats.org/officeDocument/2006/relationships/slide" Target="slides/slide46.xml"/><Relationship Id="rId48" Type="http://schemas.openxmlformats.org/officeDocument/2006/relationships/slide" Target="slides/slide47.xml"/><Relationship Id="rId49" Type="http://schemas.openxmlformats.org/officeDocument/2006/relationships/slide" Target="slides/slide4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emf"/><Relationship Id="rId2" Type="http://schemas.openxmlformats.org/officeDocument/2006/relationships/image" Target="../media/image13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81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GB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E714627B-9842-654C-9FFD-314E75F9656A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663206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Arial" charset="0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Arial" charset="0"/>
        <a:cs typeface="Arial" charset="0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Arial" charset="0"/>
        <a:cs typeface="Arial" charset="0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Arial" charset="0"/>
        <a:cs typeface="Arial" charset="0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Arial" charset="0"/>
        <a:cs typeface="Arial" charset="0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907CCA5-9832-8A45-8784-C30271FA563B}" type="slidenum">
              <a:rPr lang="en-GB"/>
              <a:pPr/>
              <a:t>20</a:t>
            </a:fld>
            <a:endParaRPr lang="en-GB"/>
          </a:p>
        </p:txBody>
      </p:sp>
      <p:sp>
        <p:nvSpPr>
          <p:cNvPr id="17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68825" cy="3427413"/>
          </a:xfrm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7613" cy="4113213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0D25B10-8542-7B46-9F9B-96078A8EC403}" type="slidenum">
              <a:rPr lang="en-GB"/>
              <a:pPr/>
              <a:t>23</a:t>
            </a:fld>
            <a:endParaRPr lang="en-GB"/>
          </a:p>
        </p:txBody>
      </p:sp>
      <p:sp>
        <p:nvSpPr>
          <p:cNvPr id="552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68825" cy="3427413"/>
          </a:xfrm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7613" cy="4113213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4F29F47-43DF-6241-A5D2-4750F0527D82}" type="slidenum">
              <a:rPr lang="en-GB"/>
              <a:pPr/>
              <a:t>24</a:t>
            </a:fld>
            <a:endParaRPr lang="en-GB"/>
          </a:p>
        </p:txBody>
      </p:sp>
      <p:sp>
        <p:nvSpPr>
          <p:cNvPr id="286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68825" cy="3427413"/>
          </a:xfrm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7613" cy="4113213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6F4F5C3-FF6D-014B-A890-CA3146B0B8EA}" type="slidenum">
              <a:rPr lang="en-GB"/>
              <a:pPr/>
              <a:t>25</a:t>
            </a:fld>
            <a:endParaRPr lang="en-GB"/>
          </a:p>
        </p:txBody>
      </p:sp>
      <p:sp>
        <p:nvSpPr>
          <p:cNvPr id="204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68825" cy="3427413"/>
          </a:xfrm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7613" cy="4113213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14627B-9842-654C-9FFD-314E75F9656A}" type="slidenum">
              <a:rPr lang="en-GB" smtClean="0"/>
              <a:pPr/>
              <a:t>41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527546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emf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2EBB4D-89BC-A44B-924E-68AA69B1B1A4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3608" y="116632"/>
            <a:ext cx="7002953" cy="15121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99040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9BC2C7-E3B6-834E-A8FC-35DFEF124E19}" type="datetimeFigureOut">
              <a:rPr lang="en-US" smtClean="0"/>
              <a:t>15/05/15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056BB2-F033-EF4B-8B34-3B3F8F4B14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8778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AndMedia">
  <p:cSld name="Title, Text and Media Cli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20850" y="0"/>
            <a:ext cx="6781800" cy="914400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2057400" y="1447800"/>
            <a:ext cx="3314700" cy="5218113"/>
          </a:xfrm>
        </p:spPr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Media Placeholder 3"/>
          <p:cNvSpPr>
            <a:spLocks noGrp="1"/>
          </p:cNvSpPr>
          <p:nvPr>
            <p:ph type="media" sz="half" idx="2"/>
          </p:nvPr>
        </p:nvSpPr>
        <p:spPr>
          <a:xfrm>
            <a:off x="5524500" y="1447800"/>
            <a:ext cx="3314700" cy="5218113"/>
          </a:xfrm>
        </p:spPr>
        <p:txBody>
          <a:bodyPr/>
          <a:lstStyle/>
          <a:p>
            <a:pPr lvl="0"/>
            <a:r>
              <a:rPr lang="en-GB" noProof="0" smtClean="0"/>
              <a:t>Click icon to add media</a:t>
            </a:r>
            <a:endParaRPr lang="en-US" noProof="0" smtClean="0"/>
          </a:p>
        </p:txBody>
      </p:sp>
    </p:spTree>
    <p:extLst>
      <p:ext uri="{BB962C8B-B14F-4D97-AF65-F5344CB8AC3E}">
        <p14:creationId xmlns:p14="http://schemas.microsoft.com/office/powerpoint/2010/main" val="38178802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9BC2C7-E3B6-834E-A8FC-35DFEF124E19}" type="datetimeFigureOut">
              <a:rPr lang="en-US" smtClean="0"/>
              <a:t>15/05/15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056BB2-F033-EF4B-8B34-3B3F8F4B14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62090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9BC2C7-E3B6-834E-A8FC-35DFEF124E19}" type="datetimeFigureOut">
              <a:rPr lang="en-US" smtClean="0"/>
              <a:t>15/05/15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056BB2-F033-EF4B-8B34-3B3F8F4B14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81810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9BC2C7-E3B6-834E-A8FC-35DFEF124E19}" type="datetimeFigureOut">
              <a:rPr lang="en-US" smtClean="0"/>
              <a:t>15/05/15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056BB2-F033-EF4B-8B34-3B3F8F4B14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84763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9BC2C7-E3B6-834E-A8FC-35DFEF124E19}" type="datetimeFigureOut">
              <a:rPr lang="en-US" smtClean="0"/>
              <a:t>15/05/15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056BB2-F033-EF4B-8B34-3B3F8F4B14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27866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9BC2C7-E3B6-834E-A8FC-35DFEF124E19}" type="datetimeFigureOut">
              <a:rPr lang="en-US" smtClean="0"/>
              <a:t>15/05/15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056BB2-F033-EF4B-8B34-3B3F8F4B14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79274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9BC2C7-E3B6-834E-A8FC-35DFEF124E19}" type="datetimeFigureOut">
              <a:rPr lang="en-US" smtClean="0"/>
              <a:t>15/05/15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056BB2-F033-EF4B-8B34-3B3F8F4B14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6751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9BC2C7-E3B6-834E-A8FC-35DFEF124E19}" type="datetimeFigureOut">
              <a:rPr lang="en-US" smtClean="0"/>
              <a:t>15/05/15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056BB2-F033-EF4B-8B34-3B3F8F4B14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62891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9BC2C7-E3B6-834E-A8FC-35DFEF124E19}" type="datetimeFigureOut">
              <a:rPr lang="en-US" smtClean="0"/>
              <a:t>15/05/15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056BB2-F033-EF4B-8B34-3B3F8F4B14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21673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C4DAF2"/>
            </a:gs>
            <a:gs pos="100000">
              <a:srgbClr val="C4DAF2"/>
            </a:gs>
            <a:gs pos="51000">
              <a:schemeClr val="bg1"/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68760"/>
            <a:ext cx="8229600" cy="48574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 smtClean="0"/>
              <a:t>Click to edit Master text styles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9BC2C7-E3B6-834E-A8FC-35DFEF124E19}" type="datetimeFigureOut">
              <a:rPr lang="en-US" smtClean="0"/>
              <a:t>15/05/15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056BB2-F033-EF4B-8B34-3B3F8F4B14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44899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32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Wingdings" charset="2"/>
        <a:buChar char="Ø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4" Type="http://schemas.openxmlformats.org/officeDocument/2006/relationships/image" Target="../media/image14.png"/><Relationship Id="rId5" Type="http://schemas.openxmlformats.org/officeDocument/2006/relationships/image" Target="../media/image15.png"/><Relationship Id="rId1" Type="http://schemas.microsoft.com/office/2007/relationships/media" Target="file://localhost/Users/pmr/Documents/Talks/Crystal%20Growth/Copenhagen2013/Wax-CI-yz.mpg" TargetMode="External"/><Relationship Id="rId2" Type="http://schemas.openxmlformats.org/officeDocument/2006/relationships/video" Target="file://localhost/Users/pmr/Documents/Talks/Crystal%20Growth/Copenhagen2013/Wax-CI-yz.mpg" TargetMode="Externa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png"/><Relationship Id="rId3" Type="http://schemas.openxmlformats.org/officeDocument/2006/relationships/image" Target="../media/image1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4" Type="http://schemas.openxmlformats.org/officeDocument/2006/relationships/oleObject" Target="../embeddings/oleObject4.bin"/><Relationship Id="rId5" Type="http://schemas.openxmlformats.org/officeDocument/2006/relationships/image" Target="../media/image18.emf"/><Relationship Id="rId1" Type="http://schemas.openxmlformats.org/officeDocument/2006/relationships/vmlDrawing" Target="../drawings/vmlDrawing3.vml"/><Relationship Id="rId2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4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tiff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png"/><Relationship Id="rId3" Type="http://schemas.openxmlformats.org/officeDocument/2006/relationships/image" Target="../media/image24.e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4" Type="http://schemas.openxmlformats.org/officeDocument/2006/relationships/image" Target="../media/image25.png"/><Relationship Id="rId1" Type="http://schemas.microsoft.com/office/2007/relationships/media" Target="file://localhost/Users/pmr/Documents/Talks/Crystal%20Growth/Copenhagen2013/ice1hall.mpg" TargetMode="External"/><Relationship Id="rId2" Type="http://schemas.openxmlformats.org/officeDocument/2006/relationships/video" Target="file://localhost/Users/pmr/Documents/Talks/Crystal%20Growth/Copenhagen2013/ice1hall.mpg" TargetMode="Externa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4" Type="http://schemas.openxmlformats.org/officeDocument/2006/relationships/image" Target="../media/image28.png"/><Relationship Id="rId5" Type="http://schemas.openxmlformats.org/officeDocument/2006/relationships/image" Target="../media/image29.png"/><Relationship Id="rId6" Type="http://schemas.openxmlformats.org/officeDocument/2006/relationships/image" Target="../media/image30.png"/><Relationship Id="rId7" Type="http://schemas.openxmlformats.org/officeDocument/2006/relationships/image" Target="../media/image31.png"/><Relationship Id="rId8" Type="http://schemas.openxmlformats.org/officeDocument/2006/relationships/image" Target="../media/image32.png"/><Relationship Id="rId9" Type="http://schemas.openxmlformats.org/officeDocument/2006/relationships/image" Target="../media/image33.png"/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6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4" Type="http://schemas.openxmlformats.org/officeDocument/2006/relationships/notesSlide" Target="../notesSlides/notesSlide1.xml"/><Relationship Id="rId5" Type="http://schemas.openxmlformats.org/officeDocument/2006/relationships/image" Target="../media/image34.png"/><Relationship Id="rId1" Type="http://schemas.microsoft.com/office/2007/relationships/media" Target="file://localhost/Users/pmr/Documents/Talks/Crystal%20Growth/Copenhagen2013/metavac.mpg" TargetMode="External"/><Relationship Id="rId2" Type="http://schemas.openxmlformats.org/officeDocument/2006/relationships/video" Target="file://localhost/Users/pmr/Documents/Talks/Crystal%20Growth/Copenhagen2013/metavac.mpg" TargetMode="Externa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5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4" Type="http://schemas.openxmlformats.org/officeDocument/2006/relationships/image" Target="../media/image37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38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4" Type="http://schemas.openxmlformats.org/officeDocument/2006/relationships/image" Target="../media/image40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1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4" Type="http://schemas.openxmlformats.org/officeDocument/2006/relationships/image" Target="../media/image44.wmf"/><Relationship Id="rId5" Type="http://schemas.openxmlformats.org/officeDocument/2006/relationships/image" Target="../media/image45.png"/><Relationship Id="rId6" Type="http://schemas.openxmlformats.org/officeDocument/2006/relationships/image" Target="../media/image46.png"/><Relationship Id="rId7" Type="http://schemas.openxmlformats.org/officeDocument/2006/relationships/image" Target="../media/image47.png"/><Relationship Id="rId8" Type="http://schemas.openxmlformats.org/officeDocument/2006/relationships/image" Target="../media/image4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2.wmf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9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0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4" Type="http://schemas.openxmlformats.org/officeDocument/2006/relationships/image" Target="../media/image51.png"/><Relationship Id="rId1" Type="http://schemas.microsoft.com/office/2007/relationships/media" Target="../media/media1.mpg"/><Relationship Id="rId2" Type="http://schemas.openxmlformats.org/officeDocument/2006/relationships/video" Target="../media/media1.mp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4" Type="http://schemas.openxmlformats.org/officeDocument/2006/relationships/image" Target="../media/image54.wmf"/><Relationship Id="rId5" Type="http://schemas.openxmlformats.org/officeDocument/2006/relationships/image" Target="../media/image55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2.jpe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jpeg"/><Relationship Id="rId4" Type="http://schemas.openxmlformats.org/officeDocument/2006/relationships/image" Target="../media/image58.jpeg"/><Relationship Id="rId5" Type="http://schemas.openxmlformats.org/officeDocument/2006/relationships/image" Target="../media/image59.jpeg"/><Relationship Id="rId6" Type="http://schemas.openxmlformats.org/officeDocument/2006/relationships/image" Target="../media/image60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6.jpe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jpeg"/><Relationship Id="rId4" Type="http://schemas.openxmlformats.org/officeDocument/2006/relationships/image" Target="../media/image52.jpeg"/><Relationship Id="rId5" Type="http://schemas.openxmlformats.org/officeDocument/2006/relationships/image" Target="../media/image55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8.jpe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1.png"/><Relationship Id="rId3" Type="http://schemas.openxmlformats.org/officeDocument/2006/relationships/image" Target="../media/image62.jp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jpg"/><Relationship Id="rId4" Type="http://schemas.openxmlformats.org/officeDocument/2006/relationships/image" Target="../media/image65.jpg"/><Relationship Id="rId5" Type="http://schemas.openxmlformats.org/officeDocument/2006/relationships/image" Target="../media/image66.jpg"/><Relationship Id="rId6" Type="http://schemas.openxmlformats.org/officeDocument/2006/relationships/image" Target="../media/image67.jpg"/><Relationship Id="rId7" Type="http://schemas.openxmlformats.org/officeDocument/2006/relationships/image" Target="../media/image68.jpg"/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63.jp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9.png"/><Relationship Id="rId3" Type="http://schemas.openxmlformats.org/officeDocument/2006/relationships/image" Target="../media/image70.png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1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4" Type="http://schemas.openxmlformats.org/officeDocument/2006/relationships/image" Target="../media/image74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2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tiff"/><Relationship Id="rId3" Type="http://schemas.openxmlformats.org/officeDocument/2006/relationships/image" Target="../media/image3.tiff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4" Type="http://schemas.openxmlformats.org/officeDocument/2006/relationships/image" Target="../media/image77.png"/><Relationship Id="rId5" Type="http://schemas.openxmlformats.org/officeDocument/2006/relationships/image" Target="../media/image7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5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4" Type="http://schemas.openxmlformats.org/officeDocument/2006/relationships/notesSlide" Target="../notesSlides/notesSlide5.xml"/><Relationship Id="rId5" Type="http://schemas.openxmlformats.org/officeDocument/2006/relationships/image" Target="../media/image79.png"/><Relationship Id="rId6" Type="http://schemas.openxmlformats.org/officeDocument/2006/relationships/image" Target="../media/image80.png"/><Relationship Id="rId1" Type="http://schemas.microsoft.com/office/2007/relationships/media" Target="../media/media2.mpg"/><Relationship Id="rId2" Type="http://schemas.openxmlformats.org/officeDocument/2006/relationships/video" Target="../media/media2.mp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emf"/><Relationship Id="rId4" Type="http://schemas.openxmlformats.org/officeDocument/2006/relationships/oleObject" Target="../embeddings/oleObject5.bin"/><Relationship Id="rId5" Type="http://schemas.openxmlformats.org/officeDocument/2006/relationships/image" Target="../media/image81.wmf"/><Relationship Id="rId1" Type="http://schemas.openxmlformats.org/officeDocument/2006/relationships/vmlDrawing" Target="../drawings/vmlDrawing4.vml"/><Relationship Id="rId2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png"/><Relationship Id="rId4" Type="http://schemas.openxmlformats.org/officeDocument/2006/relationships/image" Target="../media/image85.png"/><Relationship Id="rId5" Type="http://schemas.openxmlformats.org/officeDocument/2006/relationships/image" Target="../media/image86.jp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3.png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7.png"/><Relationship Id="rId3" Type="http://schemas.openxmlformats.org/officeDocument/2006/relationships/image" Target="../media/image88.png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9.pn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png"/><Relationship Id="rId4" Type="http://schemas.openxmlformats.org/officeDocument/2006/relationships/image" Target="../media/image9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0.pn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4.png"/><Relationship Id="rId4" Type="http://schemas.openxmlformats.org/officeDocument/2006/relationships/image" Target="../media/image95.png"/><Relationship Id="rId5" Type="http://schemas.openxmlformats.org/officeDocument/2006/relationships/image" Target="../media/image96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3.png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7.png"/><Relationship Id="rId3" Type="http://schemas.openxmlformats.org/officeDocument/2006/relationships/image" Target="../media/image98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Relationship Id="rId3" Type="http://schemas.openxmlformats.org/officeDocument/2006/relationships/image" Target="../media/image5.jpeg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0.png"/><Relationship Id="rId4" Type="http://schemas.openxmlformats.org/officeDocument/2006/relationships/image" Target="../media/image101.png"/><Relationship Id="rId5" Type="http://schemas.openxmlformats.org/officeDocument/2006/relationships/image" Target="../media/image10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9.png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9.png"/><Relationship Id="rId5" Type="http://schemas.openxmlformats.org/officeDocument/2006/relationships/image" Target="../media/image10.png"/><Relationship Id="rId6" Type="http://schemas.openxmlformats.org/officeDocument/2006/relationships/image" Target="../media/image11.png"/><Relationship Id="rId7" Type="http://schemas.openxmlformats.org/officeDocument/2006/relationships/oleObject" Target="../embeddings/oleObject1.bin"/><Relationship Id="rId8" Type="http://schemas.openxmlformats.org/officeDocument/2006/relationships/image" Target="../media/image7.e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4" Type="http://schemas.openxmlformats.org/officeDocument/2006/relationships/image" Target="../media/image12.emf"/><Relationship Id="rId5" Type="http://schemas.openxmlformats.org/officeDocument/2006/relationships/oleObject" Target="../embeddings/oleObject3.bin"/><Relationship Id="rId6" Type="http://schemas.openxmlformats.org/officeDocument/2006/relationships/oleObject" Target="../embeddings/Microsoft_Word_97_-_2004_Document1.doc"/><Relationship Id="rId7" Type="http://schemas.openxmlformats.org/officeDocument/2006/relationships/image" Target="../media/image13.wmf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GB" sz="3200" dirty="0" smtClean="0"/>
              <a:t> </a:t>
            </a:r>
            <a:r>
              <a:rPr lang="en-US" sz="3200" dirty="0" smtClean="0"/>
              <a:t>Predictive </a:t>
            </a:r>
            <a:r>
              <a:rPr lang="en-US" sz="3200" dirty="0" err="1"/>
              <a:t>m</a:t>
            </a:r>
            <a:r>
              <a:rPr lang="en-US" sz="3200" dirty="0" err="1" smtClean="0"/>
              <a:t>odelling</a:t>
            </a:r>
            <a:r>
              <a:rPr lang="en-US" sz="3200" dirty="0" smtClean="0"/>
              <a:t>: a view from the atomic level</a:t>
            </a:r>
            <a:endParaRPr lang="en-GB" sz="3200" dirty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GB" dirty="0"/>
              <a:t>P.M. Rodger</a:t>
            </a:r>
          </a:p>
          <a:p>
            <a:pPr>
              <a:lnSpc>
                <a:spcPct val="90000"/>
              </a:lnSpc>
            </a:pPr>
            <a:r>
              <a:rPr lang="en-GB" dirty="0"/>
              <a:t>Department of </a:t>
            </a:r>
            <a:r>
              <a:rPr lang="en-GB" dirty="0" smtClean="0"/>
              <a:t>Chemistry</a:t>
            </a:r>
          </a:p>
          <a:p>
            <a:pPr>
              <a:lnSpc>
                <a:spcPct val="90000"/>
              </a:lnSpc>
            </a:pPr>
            <a:r>
              <a:rPr lang="en-GB" dirty="0" smtClean="0"/>
              <a:t>&amp; Centre for Scientific Computing</a:t>
            </a:r>
            <a:endParaRPr lang="en-GB" dirty="0"/>
          </a:p>
          <a:p>
            <a:pPr>
              <a:lnSpc>
                <a:spcPct val="90000"/>
              </a:lnSpc>
            </a:pPr>
            <a:r>
              <a:rPr lang="en-GB" dirty="0"/>
              <a:t>University of Warwick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But!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5184576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Experiments not repeatable!</a:t>
            </a:r>
          </a:p>
          <a:p>
            <a:pPr lvl="1"/>
            <a:r>
              <a:rPr lang="en-US" dirty="0" smtClean="0"/>
              <a:t>Oil companies can’t repeat each other’s screens</a:t>
            </a:r>
          </a:p>
          <a:p>
            <a:pPr lvl="1"/>
            <a:r>
              <a:rPr lang="en-US" dirty="0" smtClean="0"/>
              <a:t>Heriot-Watt: activity changed with test-cell stirrer design</a:t>
            </a:r>
          </a:p>
          <a:p>
            <a:pPr lvl="1"/>
            <a:r>
              <a:rPr lang="en-US" dirty="0" smtClean="0"/>
              <a:t>Scale of activity with new compound by test-site</a:t>
            </a:r>
          </a:p>
          <a:p>
            <a:pPr lvl="2"/>
            <a:r>
              <a:rPr lang="en-US" dirty="0" smtClean="0"/>
              <a:t>Heriot-Watt &gt; Toulouse &gt; Halliburton &gt; Heriot-Watt</a:t>
            </a:r>
          </a:p>
          <a:p>
            <a:endParaRPr lang="en-US" dirty="0"/>
          </a:p>
          <a:p>
            <a:r>
              <a:rPr lang="en-US" dirty="0" smtClean="0"/>
              <a:t>Similar story with wax inhibition (model oil using well </a:t>
            </a:r>
            <a:r>
              <a:rPr lang="en-US" dirty="0" err="1" smtClean="0"/>
              <a:t>characterised</a:t>
            </a:r>
            <a:r>
              <a:rPr lang="en-US" dirty="0" smtClean="0"/>
              <a:t> edible oil mixture)</a:t>
            </a:r>
          </a:p>
          <a:p>
            <a:endParaRPr lang="en-US" dirty="0"/>
          </a:p>
          <a:p>
            <a:r>
              <a:rPr lang="en-US" dirty="0" smtClean="0"/>
              <a:t>Experimentalists working with </a:t>
            </a:r>
            <a:r>
              <a:rPr lang="en-US" dirty="0" err="1" smtClean="0"/>
              <a:t>nanotoxicology</a:t>
            </a:r>
            <a:r>
              <a:rPr lang="en-US" dirty="0" smtClean="0"/>
              <a:t> want legislative standards based on computational tests because experiments are too irreproducible!</a:t>
            </a:r>
          </a:p>
          <a:p>
            <a:endParaRPr lang="en-US" dirty="0"/>
          </a:p>
          <a:p>
            <a:r>
              <a:rPr lang="en-US" dirty="0" smtClean="0">
                <a:solidFill>
                  <a:srgbClr val="0000FF"/>
                </a:solidFill>
              </a:rPr>
              <a:t>Simplistic model: dynamic interface; nucleation; …</a:t>
            </a:r>
          </a:p>
          <a:p>
            <a:pPr lvl="2"/>
            <a:endParaRPr lang="en-US" dirty="0"/>
          </a:p>
          <a:p>
            <a:pPr lvl="2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32519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dirty="0" smtClean="0"/>
              <a:t>Nucleation from </a:t>
            </a:r>
            <a:r>
              <a:rPr lang="en-GB" sz="3200" dirty="0"/>
              <a:t>MD?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GB" sz="2400" dirty="0" smtClean="0"/>
              <a:t>Homogeneous nucleation?</a:t>
            </a:r>
          </a:p>
          <a:p>
            <a:pPr lvl="1"/>
            <a:r>
              <a:rPr lang="en-GB" sz="2200" dirty="0" smtClean="0"/>
              <a:t>Experimental </a:t>
            </a:r>
            <a:r>
              <a:rPr lang="en-GB" sz="2200" dirty="0"/>
              <a:t>nucleation rates &lt; O(10</a:t>
            </a:r>
            <a:r>
              <a:rPr lang="en-GB" sz="2200" baseline="30000" dirty="0"/>
              <a:t>6</a:t>
            </a:r>
            <a:r>
              <a:rPr lang="en-GB" sz="2200" dirty="0"/>
              <a:t>) nuclei per cm</a:t>
            </a:r>
            <a:r>
              <a:rPr lang="en-GB" sz="2200" baseline="30000" dirty="0"/>
              <a:t>3</a:t>
            </a:r>
            <a:r>
              <a:rPr lang="en-GB" sz="2200" dirty="0"/>
              <a:t> per </a:t>
            </a:r>
            <a:r>
              <a:rPr lang="en-GB" sz="2200" dirty="0" smtClean="0"/>
              <a:t>second</a:t>
            </a:r>
          </a:p>
          <a:p>
            <a:pPr lvl="1"/>
            <a:r>
              <a:rPr lang="en-GB" sz="2400" dirty="0" smtClean="0">
                <a:sym typeface="Symbol" charset="0"/>
              </a:rPr>
              <a:t> </a:t>
            </a:r>
            <a:r>
              <a:rPr lang="en-GB" sz="2400" dirty="0"/>
              <a:t>MD simulation 10,000 </a:t>
            </a:r>
            <a:r>
              <a:rPr lang="en-GB" sz="2400" dirty="0" smtClean="0"/>
              <a:t>molecules:</a:t>
            </a:r>
            <a:r>
              <a:rPr lang="en-GB" dirty="0" smtClean="0"/>
              <a:t> </a:t>
            </a:r>
          </a:p>
          <a:p>
            <a:pPr lvl="2"/>
            <a:r>
              <a:rPr lang="en-GB" dirty="0" smtClean="0"/>
              <a:t>1 </a:t>
            </a:r>
            <a:r>
              <a:rPr lang="en-GB" dirty="0"/>
              <a:t>nucleation event every 32 </a:t>
            </a:r>
            <a:r>
              <a:rPr lang="en-GB" dirty="0" err="1"/>
              <a:t>millenia</a:t>
            </a:r>
            <a:r>
              <a:rPr lang="en-GB" dirty="0" smtClean="0"/>
              <a:t>!</a:t>
            </a:r>
          </a:p>
          <a:p>
            <a:endParaRPr lang="en-GB" dirty="0"/>
          </a:p>
          <a:p>
            <a:r>
              <a:rPr lang="en-GB" dirty="0"/>
              <a:t>H</a:t>
            </a:r>
            <a:r>
              <a:rPr lang="en-GB" dirty="0" smtClean="0"/>
              <a:t>eterogeneous nucleation?</a:t>
            </a:r>
          </a:p>
          <a:p>
            <a:pPr lvl="1"/>
            <a:r>
              <a:rPr lang="en-GB" dirty="0" smtClean="0"/>
              <a:t>(some) success with seeding</a:t>
            </a:r>
          </a:p>
          <a:p>
            <a:pPr lvl="1"/>
            <a:r>
              <a:rPr lang="en-GB" dirty="0" smtClean="0"/>
              <a:t>(some) success with interfaces</a:t>
            </a:r>
          </a:p>
          <a:p>
            <a:endParaRPr lang="en-GB" dirty="0"/>
          </a:p>
          <a:p>
            <a:endParaRPr lang="en-GB" sz="24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GB" sz="3200" smtClean="0">
                <a:cs typeface="+mj-cs"/>
              </a:rPr>
              <a:t>Standard MD: modelling surfaces</a:t>
            </a:r>
          </a:p>
        </p:txBody>
      </p:sp>
      <p:sp>
        <p:nvSpPr>
          <p:cNvPr id="7885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GB" dirty="0" smtClean="0">
                <a:cs typeface="+mn-cs"/>
              </a:rPr>
              <a:t>Deposition of wax on Fe</a:t>
            </a:r>
            <a:r>
              <a:rPr lang="en-GB" baseline="-25000" dirty="0" smtClean="0">
                <a:cs typeface="+mn-cs"/>
              </a:rPr>
              <a:t>2</a:t>
            </a:r>
            <a:r>
              <a:rPr lang="en-GB" dirty="0" smtClean="0">
                <a:cs typeface="+mn-cs"/>
              </a:rPr>
              <a:t>O</a:t>
            </a:r>
            <a:r>
              <a:rPr lang="en-GB" baseline="-25000" dirty="0" smtClean="0">
                <a:cs typeface="+mn-cs"/>
              </a:rPr>
              <a:t>3</a:t>
            </a:r>
            <a:endParaRPr lang="en-GB" dirty="0" smtClean="0">
              <a:cs typeface="+mn-cs"/>
            </a:endParaRPr>
          </a:p>
          <a:p>
            <a:pPr lvl="1" eaLnBrk="1" hangingPunct="1">
              <a:defRPr/>
            </a:pPr>
            <a:r>
              <a:rPr lang="en-GB" dirty="0" smtClean="0"/>
              <a:t>C</a:t>
            </a:r>
            <a:r>
              <a:rPr lang="en-GB" baseline="-25000" dirty="0" smtClean="0"/>
              <a:t>28</a:t>
            </a:r>
            <a:r>
              <a:rPr lang="en-GB" dirty="0" smtClean="0"/>
              <a:t> from C</a:t>
            </a:r>
            <a:r>
              <a:rPr lang="en-GB" baseline="-25000" dirty="0" smtClean="0"/>
              <a:t>7</a:t>
            </a:r>
            <a:endParaRPr lang="en-GB" dirty="0" smtClean="0"/>
          </a:p>
          <a:p>
            <a:pPr lvl="2" eaLnBrk="1" hangingPunct="1">
              <a:defRPr/>
            </a:pPr>
            <a:endParaRPr lang="en-GB" sz="1600" dirty="0" smtClean="0"/>
          </a:p>
        </p:txBody>
      </p:sp>
      <p:pic>
        <p:nvPicPr>
          <p:cNvPr id="13315" name="Picture 5" descr="fig1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4437112"/>
            <a:ext cx="6337300" cy="2270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8854" name="Wax-CI-yz.mpg">
            <a:hlinkClick r:id="" action="ppaction://media"/>
          </p:cNvPr>
          <p:cNvPicPr>
            <a:picLocks noGrp="1" noRot="1" noChangeAspect="1" noChangeArrowheads="1"/>
          </p:cNvPicPr>
          <p:nvPr>
            <p:ph type="media" sz="half" idx="4294967295"/>
            <a:videoFile r:link="rId2"/>
            <p:extLst>
              <p:ext uri="{DAA4B4D4-6D71-4841-9C94-3DE7FCFB9230}">
                <p14:media xmlns:p14="http://schemas.microsoft.com/office/powerpoint/2010/main" r:link="rId1"/>
              </p:ext>
            </p:ext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412" r="2203" b="12003"/>
          <a:stretch>
            <a:fillRect/>
          </a:stretch>
        </p:blipFill>
        <p:spPr>
          <a:xfrm>
            <a:off x="5724128" y="980728"/>
            <a:ext cx="3233863" cy="3960440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808080">
                      <a:alpha val="74998"/>
                    </a:srgbClr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985875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5866" fill="hold"/>
                                        <p:tgtEl>
                                          <p:spTgt spid="7885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7885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7885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 nodeType="clickPar">
                      <p:stCondLst>
                        <p:cond delay="0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7885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8854"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GB" smtClean="0">
                <a:cs typeface="+mj-cs"/>
              </a:rPr>
              <a:t>Standard MD: crystal nucleation</a:t>
            </a:r>
          </a:p>
        </p:txBody>
      </p:sp>
      <p:sp>
        <p:nvSpPr>
          <p:cNvPr id="12306" name="Rectangle 18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eaLnBrk="1" hangingPunct="1">
              <a:defRPr/>
            </a:pPr>
            <a:r>
              <a:rPr lang="en-GB" dirty="0" smtClean="0">
                <a:cs typeface="+mn-cs"/>
              </a:rPr>
              <a:t>heterogeneous and/or </a:t>
            </a:r>
            <a:br>
              <a:rPr lang="en-GB" dirty="0" smtClean="0">
                <a:cs typeface="+mn-cs"/>
              </a:rPr>
            </a:br>
            <a:r>
              <a:rPr lang="en-GB" dirty="0" smtClean="0">
                <a:cs typeface="+mn-cs"/>
              </a:rPr>
              <a:t>high supersaturation/</a:t>
            </a:r>
            <a:r>
              <a:rPr lang="en-GB" dirty="0" err="1" smtClean="0">
                <a:cs typeface="+mn-cs"/>
              </a:rPr>
              <a:t>subcooling</a:t>
            </a:r>
            <a:endParaRPr lang="en-GB" dirty="0" smtClean="0">
              <a:cs typeface="+mn-cs"/>
            </a:endParaRPr>
          </a:p>
        </p:txBody>
      </p:sp>
      <p:pic>
        <p:nvPicPr>
          <p:cNvPr id="1229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295" b="44218"/>
          <a:stretch>
            <a:fillRect/>
          </a:stretch>
        </p:blipFill>
        <p:spPr bwMode="auto">
          <a:xfrm>
            <a:off x="6876256" y="1772816"/>
            <a:ext cx="2089150" cy="482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cap="sq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pic>
        <p:nvPicPr>
          <p:cNvPr id="16388" name="Picture 1" descr="10.tif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12" r="5629"/>
          <a:stretch>
            <a:fillRect/>
          </a:stretch>
        </p:blipFill>
        <p:spPr bwMode="auto">
          <a:xfrm>
            <a:off x="827584" y="2780928"/>
            <a:ext cx="5080000" cy="3671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834981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Polydispersity</a:t>
            </a:r>
            <a:r>
              <a:rPr lang="en-US" dirty="0" smtClean="0"/>
              <a:t> in inhibitors</a:t>
            </a:r>
            <a:endParaRPr lang="en-US" dirty="0"/>
          </a:p>
        </p:txBody>
      </p:sp>
      <p:sp>
        <p:nvSpPr>
          <p:cNvPr id="146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molecular weight</a:t>
            </a:r>
          </a:p>
          <a:p>
            <a:pPr lvl="1"/>
            <a:r>
              <a:rPr lang="en-US" dirty="0" smtClean="0"/>
              <a:t>amount of hydrate present</a:t>
            </a:r>
          </a:p>
          <a:p>
            <a:pPr lvl="1"/>
            <a:r>
              <a:rPr lang="en-US" dirty="0" smtClean="0"/>
              <a:t>PVP</a:t>
            </a:r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molecular shape</a:t>
            </a:r>
          </a:p>
          <a:p>
            <a:pPr lvl="1"/>
            <a:r>
              <a:rPr lang="en-US" dirty="0" smtClean="0"/>
              <a:t>growth of hydrate clusters</a:t>
            </a:r>
          </a:p>
          <a:p>
            <a:pPr lvl="1"/>
            <a:r>
              <a:rPr lang="en-US" dirty="0" smtClean="0"/>
              <a:t>pDMAEMA</a:t>
            </a:r>
            <a:endParaRPr lang="en-US" dirty="0"/>
          </a:p>
        </p:txBody>
      </p:sp>
      <p:pic>
        <p:nvPicPr>
          <p:cNvPr id="146436" name="Picture 4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2361"/>
          <a:stretch/>
        </p:blipFill>
        <p:spPr bwMode="auto">
          <a:xfrm>
            <a:off x="4716016" y="1445523"/>
            <a:ext cx="3394913" cy="21995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cap="sq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4967679"/>
              </p:ext>
            </p:extLst>
          </p:nvPr>
        </p:nvGraphicFramePr>
        <p:xfrm>
          <a:off x="4654545" y="4005064"/>
          <a:ext cx="3385319" cy="231721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8136" name="Picture" r:id="rId4" imgW="3021934" imgH="2063945" progId="Word.Picture.8">
                  <p:embed/>
                </p:oleObj>
              </mc:Choice>
              <mc:Fallback>
                <p:oleObj name="Picture" r:id="rId4" imgW="3021934" imgH="2063945" progId="Word.Picture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54545" y="4005064"/>
                        <a:ext cx="3385319" cy="2317217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0731216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Nucleation more generally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Project onto “important” manifold</a:t>
            </a:r>
          </a:p>
          <a:p>
            <a:endParaRPr lang="en-US" dirty="0" smtClean="0"/>
          </a:p>
          <a:p>
            <a:pPr lvl="1"/>
            <a:r>
              <a:rPr lang="en-US" dirty="0" smtClean="0"/>
              <a:t>Define key dimensions (order parameters / reaction coordinates / collective variables)</a:t>
            </a:r>
          </a:p>
          <a:p>
            <a:pPr lvl="1"/>
            <a:endParaRPr lang="en-US" dirty="0"/>
          </a:p>
          <a:p>
            <a:pPr lvl="1"/>
            <a:r>
              <a:rPr lang="en-US" dirty="0" smtClean="0"/>
              <a:t>Project analysis onto these dimensions</a:t>
            </a:r>
          </a:p>
          <a:p>
            <a:pPr lvl="1"/>
            <a:endParaRPr lang="en-US" dirty="0"/>
          </a:p>
          <a:p>
            <a:pPr lvl="1"/>
            <a:r>
              <a:rPr lang="en-US" dirty="0" smtClean="0"/>
              <a:t>Bias simulations to explore these dimensions</a:t>
            </a:r>
          </a:p>
          <a:p>
            <a:pPr lvl="2"/>
            <a:r>
              <a:rPr lang="en-US" dirty="0" smtClean="0"/>
              <a:t>constrain to portion of manifold (umbrella sampling)</a:t>
            </a:r>
          </a:p>
          <a:p>
            <a:pPr lvl="2"/>
            <a:r>
              <a:rPr lang="en-US" dirty="0" smtClean="0"/>
              <a:t>trap fluctuations that explore the manifold (adaptive bias force)</a:t>
            </a:r>
          </a:p>
          <a:p>
            <a:pPr lvl="2"/>
            <a:r>
              <a:rPr lang="en-US" dirty="0" err="1" smtClean="0"/>
              <a:t>disfavour</a:t>
            </a:r>
            <a:r>
              <a:rPr lang="en-US" dirty="0" smtClean="0"/>
              <a:t> current portion of manifold (Wang-Landau; metadynamics)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29200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latin typeface="Symbol Tiger"/>
                <a:sym typeface="Symbol"/>
              </a:rPr>
              <a:t></a:t>
            </a:r>
            <a:r>
              <a:rPr lang="en-GB" dirty="0"/>
              <a:t> </a:t>
            </a:r>
            <a:r>
              <a:rPr lang="en-US" dirty="0" smtClean="0"/>
              <a:t>Free energy </a:t>
            </a:r>
            <a:r>
              <a:rPr lang="en-US" dirty="0" err="1" smtClean="0"/>
              <a:t>hypersurfaces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  </a:t>
            </a:r>
            <a:endParaRPr lang="en-US" dirty="0"/>
          </a:p>
        </p:txBody>
      </p:sp>
      <p:pic>
        <p:nvPicPr>
          <p:cNvPr id="4" name="Picture 3" descr="DQfehs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1412776"/>
            <a:ext cx="2674228" cy="194421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5536" y="3861048"/>
            <a:ext cx="4297126" cy="1656184"/>
          </a:xfrm>
          <a:prstGeom prst="rect">
            <a:avLst/>
          </a:prstGeom>
        </p:spPr>
      </p:pic>
      <p:pic>
        <p:nvPicPr>
          <p:cNvPr id="7" name="Picture 6" descr="L81-R64_pmf_path_corrections_WT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45021" y="1124744"/>
            <a:ext cx="2903443" cy="5517232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665954" y="5733256"/>
            <a:ext cx="157867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peptide folding</a:t>
            </a:r>
          </a:p>
          <a:p>
            <a:r>
              <a:rPr lang="en-US" sz="1200" dirty="0" err="1" smtClean="0"/>
              <a:t>Bussi</a:t>
            </a:r>
            <a:r>
              <a:rPr lang="en-US" sz="1200" dirty="0" smtClean="0"/>
              <a:t>, …, </a:t>
            </a:r>
            <a:r>
              <a:rPr lang="en-US" sz="1200" dirty="0" err="1" smtClean="0"/>
              <a:t>Parrinello</a:t>
            </a:r>
            <a:endParaRPr lang="en-US" sz="1200" dirty="0"/>
          </a:p>
        </p:txBody>
      </p:sp>
      <p:sp>
        <p:nvSpPr>
          <p:cNvPr id="9" name="TextBox 8"/>
          <p:cNvSpPr txBox="1"/>
          <p:nvPr/>
        </p:nvSpPr>
        <p:spPr>
          <a:xfrm>
            <a:off x="395536" y="908720"/>
            <a:ext cx="115127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3-basin model</a:t>
            </a:r>
          </a:p>
          <a:p>
            <a:r>
              <a:rPr lang="en-US" sz="1200" dirty="0" smtClean="0"/>
              <a:t>Quigley, PMR</a:t>
            </a:r>
            <a:endParaRPr lang="en-US" sz="1200" dirty="0"/>
          </a:p>
        </p:txBody>
      </p:sp>
      <p:sp>
        <p:nvSpPr>
          <p:cNvPr id="10" name="TextBox 9"/>
          <p:cNvSpPr txBox="1"/>
          <p:nvPr/>
        </p:nvSpPr>
        <p:spPr>
          <a:xfrm>
            <a:off x="3779912" y="2276872"/>
            <a:ext cx="207505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err="1" smtClean="0"/>
              <a:t>KcsN</a:t>
            </a:r>
            <a:r>
              <a:rPr lang="en-US" sz="1200" dirty="0" smtClean="0"/>
              <a:t> ion channel</a:t>
            </a:r>
          </a:p>
          <a:p>
            <a:r>
              <a:rPr lang="en-US" sz="1200" dirty="0" err="1" smtClean="0"/>
              <a:t>Cosseddu</a:t>
            </a:r>
            <a:r>
              <a:rPr lang="en-US" sz="1200" dirty="0" smtClean="0"/>
              <a:t>, PMR, </a:t>
            </a:r>
            <a:r>
              <a:rPr lang="en-US" sz="1200" dirty="0" err="1" smtClean="0"/>
              <a:t>Khovanov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6242605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Limitations and Pitfalls: dimensionality!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268760"/>
            <a:ext cx="8507288" cy="4857403"/>
          </a:xfrm>
        </p:spPr>
        <p:txBody>
          <a:bodyPr/>
          <a:lstStyle/>
          <a:p>
            <a:r>
              <a:rPr lang="en-US" dirty="0" smtClean="0"/>
              <a:t>Equilibrium / </a:t>
            </a:r>
            <a:br>
              <a:rPr lang="en-US" dirty="0" smtClean="0"/>
            </a:br>
            <a:r>
              <a:rPr lang="en-US" dirty="0" smtClean="0"/>
              <a:t>comprehensive sampling</a:t>
            </a:r>
          </a:p>
          <a:p>
            <a:pPr lvl="1"/>
            <a:r>
              <a:rPr lang="en-US" dirty="0" smtClean="0"/>
              <a:t>Typically 1–2D</a:t>
            </a:r>
            <a:br>
              <a:rPr lang="en-US" dirty="0" smtClean="0"/>
            </a:br>
            <a:r>
              <a:rPr lang="en-US" dirty="0" smtClean="0"/>
              <a:t>(</a:t>
            </a:r>
            <a:r>
              <a:rPr lang="en-GB" dirty="0"/>
              <a:t>≤ </a:t>
            </a:r>
            <a:r>
              <a:rPr lang="en-US" dirty="0" smtClean="0"/>
              <a:t>6; can do ~100 for basin</a:t>
            </a:r>
            <a:br>
              <a:rPr lang="en-US" dirty="0" smtClean="0"/>
            </a:br>
            <a:r>
              <a:rPr lang="en-US" dirty="0" smtClean="0"/>
              <a:t> escape &amp; rough sampling)</a:t>
            </a:r>
          </a:p>
          <a:p>
            <a:pPr lvl="1"/>
            <a:r>
              <a:rPr lang="en-US" dirty="0" smtClean="0"/>
              <a:t>projection merges</a:t>
            </a:r>
            <a:br>
              <a:rPr lang="en-US" dirty="0" smtClean="0"/>
            </a:br>
            <a:r>
              <a:rPr lang="en-US" dirty="0" smtClean="0"/>
              <a:t>basins</a:t>
            </a:r>
          </a:p>
          <a:p>
            <a:pPr lvl="1"/>
            <a:endParaRPr lang="en-US" dirty="0"/>
          </a:p>
          <a:p>
            <a:r>
              <a:rPr lang="en-US" dirty="0" smtClean="0"/>
              <a:t>Adiabatic Surfaces</a:t>
            </a:r>
          </a:p>
          <a:p>
            <a:pPr lvl="1"/>
            <a:r>
              <a:rPr lang="en-US" dirty="0" smtClean="0"/>
              <a:t>dynamics defined by </a:t>
            </a:r>
            <a:br>
              <a:rPr lang="en-US" dirty="0" smtClean="0"/>
            </a:br>
            <a:r>
              <a:rPr lang="en-US" dirty="0" smtClean="0"/>
              <a:t>metastable </a:t>
            </a:r>
            <a:r>
              <a:rPr lang="en-US" dirty="0" err="1" smtClean="0"/>
              <a:t>substates</a:t>
            </a:r>
            <a:r>
              <a:rPr lang="en-US" dirty="0" smtClean="0"/>
              <a:t>?</a:t>
            </a:r>
            <a:endParaRPr lang="en-US" dirty="0"/>
          </a:p>
        </p:txBody>
      </p:sp>
      <p:pic>
        <p:nvPicPr>
          <p:cNvPr id="4" name="Picture 3" descr="scatterplotsE71A_2_simple_greek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55128" y="1196753"/>
            <a:ext cx="4953375" cy="237626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351227" y="1700808"/>
            <a:ext cx="67488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 smtClean="0"/>
              <a:t>KcsN</a:t>
            </a:r>
            <a:endParaRPr lang="en-US" sz="1600" dirty="0"/>
          </a:p>
        </p:txBody>
      </p:sp>
      <p:pic>
        <p:nvPicPr>
          <p:cNvPr id="6" name="Picture 5" descr="fig5b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1960" y="4133612"/>
            <a:ext cx="4639940" cy="258461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940152" y="5796552"/>
            <a:ext cx="2453516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rgbClr val="0000FF"/>
                </a:solidFill>
              </a:rPr>
              <a:t>Potential of mean force</a:t>
            </a:r>
          </a:p>
          <a:p>
            <a:r>
              <a:rPr lang="en-US" sz="1600" b="1" dirty="0" err="1" smtClean="0">
                <a:solidFill>
                  <a:srgbClr val="A50021"/>
                </a:solidFill>
              </a:rPr>
              <a:t>Kramers</a:t>
            </a:r>
            <a:r>
              <a:rPr lang="en-US" sz="1600" b="1" dirty="0" smtClean="0">
                <a:solidFill>
                  <a:srgbClr val="A50021"/>
                </a:solidFill>
              </a:rPr>
              <a:t> potential</a:t>
            </a:r>
            <a:endParaRPr lang="en-US" sz="1600" b="1" dirty="0">
              <a:solidFill>
                <a:srgbClr val="A5002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55476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Nucleation with metadynamics: 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4D bias:</a:t>
            </a:r>
          </a:p>
          <a:p>
            <a:pPr lvl="1"/>
            <a:r>
              <a:rPr lang="en-GB" sz="2400" dirty="0"/>
              <a:t>Q4, Q6, </a:t>
            </a:r>
            <a:r>
              <a:rPr lang="el-GR" sz="2400" dirty="0"/>
              <a:t>ς</a:t>
            </a:r>
            <a:r>
              <a:rPr lang="en-GB" sz="2400" dirty="0"/>
              <a:t> and potential energy (</a:t>
            </a:r>
            <a:r>
              <a:rPr lang="en-GB" sz="2400" dirty="0" err="1"/>
              <a:t>simaltaneous</a:t>
            </a:r>
            <a:r>
              <a:rPr lang="en-GB" sz="2400" dirty="0"/>
              <a:t>)</a:t>
            </a:r>
            <a:r>
              <a:rPr lang="en-US" dirty="0" smtClean="0"/>
              <a:t> </a:t>
            </a:r>
          </a:p>
          <a:p>
            <a:pPr lvl="1"/>
            <a:endParaRPr lang="en-US" dirty="0" smtClean="0"/>
          </a:p>
          <a:p>
            <a:r>
              <a:rPr lang="en-US" i="1" dirty="0" smtClean="0"/>
              <a:t>NPT</a:t>
            </a:r>
            <a:r>
              <a:rPr lang="en-US" dirty="0" smtClean="0"/>
              <a:t> simulation</a:t>
            </a:r>
          </a:p>
          <a:p>
            <a:pPr lvl="1"/>
            <a:r>
              <a:rPr lang="en-US" dirty="0" smtClean="0"/>
              <a:t>density change is spontaneous</a:t>
            </a:r>
          </a:p>
          <a:p>
            <a:endParaRPr lang="en-US" dirty="0" smtClean="0"/>
          </a:p>
          <a:p>
            <a:r>
              <a:rPr lang="en-US" i="1" dirty="0" smtClean="0"/>
              <a:t>T</a:t>
            </a:r>
            <a:r>
              <a:rPr lang="en-US" dirty="0" smtClean="0"/>
              <a:t> = 180 K; </a:t>
            </a:r>
            <a:r>
              <a:rPr lang="en-US" i="1" dirty="0" smtClean="0"/>
              <a:t>ca.</a:t>
            </a:r>
            <a:r>
              <a:rPr lang="en-US" dirty="0" smtClean="0"/>
              <a:t> 11 “ns” simulation</a:t>
            </a:r>
          </a:p>
          <a:p>
            <a:endParaRPr lang="en-US" dirty="0"/>
          </a:p>
          <a:p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Results independent of periodic</a:t>
            </a:r>
            <a:b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boundaries</a:t>
            </a:r>
            <a:endParaRPr 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4" name="ice1hall.mpg">
            <a:hlinkClick r:id="" action="ppaction://media"/>
          </p:cNvPr>
          <p:cNvPicPr>
            <a:picLocks noRot="1" noChangeAspect="1" noChangeArrowheads="1"/>
          </p:cNvPicPr>
          <p:nvPr>
            <a:videoFile r:link="rId2"/>
            <p:extLst>
              <p:ext uri="{DAA4B4D4-6D71-4841-9C94-3DE7FCFB9230}">
                <p14:media xmlns:p14="http://schemas.microsoft.com/office/powerpoint/2010/main" r:link="rId1"/>
              </p:ext>
            </p:ext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984" r="16984"/>
          <a:stretch>
            <a:fillRect/>
          </a:stretch>
        </p:blipFill>
        <p:spPr>
          <a:xfrm>
            <a:off x="5796136" y="2852936"/>
            <a:ext cx="3246512" cy="3638289"/>
          </a:xfrm>
          <a:prstGeom prst="rect">
            <a:avLst/>
          </a:prstGeom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808080">
                      <a:alpha val="74998"/>
                    </a:srgbClr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252882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7333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8" dur="27333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3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1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8235" name="Picture 11" descr="XYZ0000000008_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94214" y="3903663"/>
            <a:ext cx="2725737" cy="2044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233" name="Picture 9" descr="XYZ0000000005_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1189" y="1390650"/>
            <a:ext cx="2625725" cy="1970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236" name="Picture 12" descr="XYZ0000000008_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62464" y="3905250"/>
            <a:ext cx="2798762" cy="2098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234" name="Picture 10" descr="XYZ0000000005_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92614" y="1373188"/>
            <a:ext cx="2651125" cy="1987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231" name="Picture 7" descr="XYZ0000000003_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8764" y="4002088"/>
            <a:ext cx="2797175" cy="2098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232" name="Picture 8" descr="XYZ0000000003_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2889" y="3973513"/>
            <a:ext cx="2838450" cy="21288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229" name="Picture 5" descr="XYZ0000000001_1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2889" y="1249363"/>
            <a:ext cx="2798762" cy="2098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230" name="Picture 6" descr="XYZ0000000001_2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8601" y="1239838"/>
            <a:ext cx="2827338" cy="2120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8238" name="Text Box 14"/>
          <p:cNvSpPr txBox="1">
            <a:spLocks noChangeArrowheads="1"/>
          </p:cNvSpPr>
          <p:nvPr/>
        </p:nvSpPr>
        <p:spPr bwMode="auto">
          <a:xfrm>
            <a:off x="755576" y="3317875"/>
            <a:ext cx="10795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cap="sq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GB" sz="2000" dirty="0"/>
              <a:t>N = 147</a:t>
            </a:r>
          </a:p>
        </p:txBody>
      </p:sp>
      <p:sp>
        <p:nvSpPr>
          <p:cNvPr id="308239" name="Text Box 15"/>
          <p:cNvSpPr txBox="1">
            <a:spLocks noChangeArrowheads="1"/>
          </p:cNvSpPr>
          <p:nvPr/>
        </p:nvSpPr>
        <p:spPr bwMode="auto">
          <a:xfrm>
            <a:off x="768276" y="6165850"/>
            <a:ext cx="10795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cap="sq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GB" sz="2000"/>
              <a:t>N = 138</a:t>
            </a:r>
          </a:p>
        </p:txBody>
      </p:sp>
      <p:sp>
        <p:nvSpPr>
          <p:cNvPr id="308240" name="Text Box 16"/>
          <p:cNvSpPr txBox="1">
            <a:spLocks noChangeArrowheads="1"/>
          </p:cNvSpPr>
          <p:nvPr/>
        </p:nvSpPr>
        <p:spPr bwMode="auto">
          <a:xfrm>
            <a:off x="5010076" y="3346450"/>
            <a:ext cx="10795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cap="sq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GB" sz="2000"/>
              <a:t>N = 157</a:t>
            </a:r>
          </a:p>
        </p:txBody>
      </p:sp>
      <p:sp>
        <p:nvSpPr>
          <p:cNvPr id="308241" name="Text Box 17"/>
          <p:cNvSpPr txBox="1">
            <a:spLocks noChangeArrowheads="1"/>
          </p:cNvSpPr>
          <p:nvPr/>
        </p:nvSpPr>
        <p:spPr bwMode="auto">
          <a:xfrm>
            <a:off x="5086276" y="6103938"/>
            <a:ext cx="10795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cap="sq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GB" sz="2000"/>
              <a:t>N = 161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 </a:t>
            </a:r>
            <a:r>
              <a:rPr lang="en-US" i="1" dirty="0" smtClean="0"/>
              <a:t>ensemble</a:t>
            </a:r>
            <a:r>
              <a:rPr lang="en-US" dirty="0" smtClean="0"/>
              <a:t> of critical nuclei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8230690" y="1844824"/>
            <a:ext cx="788171" cy="1015663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3899B4"/>
                </a:solidFill>
              </a:rPr>
              <a:t>ice </a:t>
            </a:r>
            <a:r>
              <a:rPr lang="en-US" sz="2000" b="1" dirty="0" err="1" smtClean="0">
                <a:solidFill>
                  <a:srgbClr val="3899B4"/>
                </a:solidFill>
              </a:rPr>
              <a:t>I</a:t>
            </a:r>
            <a:r>
              <a:rPr lang="en-US" sz="2000" b="1" baseline="-25000" dirty="0" err="1" smtClean="0">
                <a:solidFill>
                  <a:srgbClr val="3899B4"/>
                </a:solidFill>
              </a:rPr>
              <a:t>c</a:t>
            </a:r>
            <a:endParaRPr lang="en-US" sz="2000" b="1" dirty="0" smtClean="0">
              <a:solidFill>
                <a:srgbClr val="3899B4"/>
              </a:solidFill>
            </a:endParaRPr>
          </a:p>
          <a:p>
            <a:r>
              <a:rPr lang="en-US" sz="2000" b="1" dirty="0" smtClean="0">
                <a:solidFill>
                  <a:srgbClr val="876A1A"/>
                </a:solidFill>
              </a:rPr>
              <a:t>ice </a:t>
            </a:r>
            <a:r>
              <a:rPr lang="en-US" sz="2000" b="1" dirty="0" err="1" smtClean="0">
                <a:solidFill>
                  <a:srgbClr val="876A1A"/>
                </a:solidFill>
              </a:rPr>
              <a:t>I</a:t>
            </a:r>
            <a:r>
              <a:rPr lang="en-US" sz="2000" b="1" baseline="-25000" dirty="0" err="1" smtClean="0">
                <a:solidFill>
                  <a:srgbClr val="876A1A"/>
                </a:solidFill>
              </a:rPr>
              <a:t>h</a:t>
            </a:r>
            <a:endParaRPr lang="en-US" sz="2000" b="1" dirty="0" smtClean="0">
              <a:solidFill>
                <a:srgbClr val="876A1A"/>
              </a:solidFill>
            </a:endParaRPr>
          </a:p>
          <a:p>
            <a:r>
              <a:rPr lang="en-US" sz="2000" b="1" dirty="0" smtClean="0">
                <a:solidFill>
                  <a:srgbClr val="C3BA98"/>
                </a:solidFill>
              </a:rPr>
              <a:t>both</a:t>
            </a:r>
            <a:endParaRPr lang="en-US" sz="2000" b="1" dirty="0">
              <a:solidFill>
                <a:srgbClr val="C3BA9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85177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082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082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082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3082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Acknowledgements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GB" sz="2000" b="1" dirty="0"/>
              <a:t>David </a:t>
            </a:r>
            <a:r>
              <a:rPr lang="en-GB" sz="2000" b="1" dirty="0" smtClean="0"/>
              <a:t>Quigley, Igor </a:t>
            </a:r>
            <a:r>
              <a:rPr lang="en-GB" sz="2000" b="1" dirty="0" err="1" smtClean="0"/>
              <a:t>Khovanov</a:t>
            </a:r>
            <a:r>
              <a:rPr lang="en-GB" sz="2000" dirty="0" smtClean="0"/>
              <a:t>, </a:t>
            </a:r>
            <a:r>
              <a:rPr lang="en-GB" sz="2000" b="1" dirty="0"/>
              <a:t>Matt </a:t>
            </a:r>
            <a:r>
              <a:rPr lang="en-GB" sz="2000" b="1" dirty="0" err="1" smtClean="0"/>
              <a:t>Bano</a:t>
            </a:r>
            <a:r>
              <a:rPr lang="en-GB" sz="2000" b="1" dirty="0" smtClean="0"/>
              <a:t>, Yuriy Bushuev</a:t>
            </a:r>
            <a:r>
              <a:rPr lang="en-GB" sz="2000" dirty="0"/>
              <a:t>,</a:t>
            </a:r>
            <a:r>
              <a:rPr lang="en-GB" sz="2000" dirty="0" smtClean="0"/>
              <a:t> </a:t>
            </a:r>
            <a:r>
              <a:rPr lang="en-GB" sz="2000" b="1" dirty="0" smtClean="0"/>
              <a:t>Aaron Finney, Ritchie-Mae </a:t>
            </a:r>
            <a:r>
              <a:rPr lang="en-GB" sz="2000" b="1" dirty="0" err="1" smtClean="0"/>
              <a:t>Gamot</a:t>
            </a:r>
            <a:r>
              <a:rPr lang="en-GB" sz="2000" b="1" dirty="0" smtClean="0"/>
              <a:t>, </a:t>
            </a:r>
            <a:r>
              <a:rPr lang="en-GB" sz="2000" b="1" dirty="0" err="1" smtClean="0"/>
              <a:t>Yuanwei</a:t>
            </a:r>
            <a:r>
              <a:rPr lang="en-GB" sz="2000" b="1" dirty="0" smtClean="0"/>
              <a:t> </a:t>
            </a:r>
            <a:r>
              <a:rPr lang="en-GB" sz="2000" b="1" dirty="0" err="1" smtClean="0"/>
              <a:t>Xu</a:t>
            </a:r>
            <a:r>
              <a:rPr lang="en-GB" sz="2000" b="1" dirty="0" smtClean="0"/>
              <a:t>, Salvatore </a:t>
            </a:r>
            <a:r>
              <a:rPr lang="en-GB" sz="2000" b="1" dirty="0" err="1" smtClean="0"/>
              <a:t>Cosseddu</a:t>
            </a:r>
            <a:r>
              <a:rPr lang="en-GB" sz="2000" dirty="0" smtClean="0"/>
              <a:t> </a:t>
            </a:r>
            <a:r>
              <a:rPr lang="en-GB" sz="2000" dirty="0"/>
              <a:t>(Warwick)</a:t>
            </a:r>
          </a:p>
          <a:p>
            <a:r>
              <a:rPr lang="en-GB" sz="2000" b="1" dirty="0"/>
              <a:t>John </a:t>
            </a:r>
            <a:r>
              <a:rPr lang="en-GB" sz="2000" b="1" dirty="0" smtClean="0"/>
              <a:t>Harding,</a:t>
            </a:r>
            <a:r>
              <a:rPr lang="en-GB" sz="2000" dirty="0" smtClean="0"/>
              <a:t> </a:t>
            </a:r>
            <a:r>
              <a:rPr lang="en-GB" sz="2000" b="1" dirty="0"/>
              <a:t>Colin </a:t>
            </a:r>
            <a:r>
              <a:rPr lang="en-GB" sz="2000" b="1" dirty="0" smtClean="0"/>
              <a:t>Freeman </a:t>
            </a:r>
            <a:r>
              <a:rPr lang="en-GB" sz="2000" dirty="0" smtClean="0"/>
              <a:t>and </a:t>
            </a:r>
            <a:r>
              <a:rPr lang="en-GB" sz="2000" b="1" dirty="0" smtClean="0"/>
              <a:t>Riccardo </a:t>
            </a:r>
            <a:r>
              <a:rPr lang="en-GB" sz="2000" b="1" dirty="0" err="1" smtClean="0"/>
              <a:t>Innocenti</a:t>
            </a:r>
            <a:r>
              <a:rPr lang="en-GB" sz="2000" b="1" dirty="0" smtClean="0"/>
              <a:t> </a:t>
            </a:r>
            <a:r>
              <a:rPr lang="en-GB" sz="2000" b="1" dirty="0" err="1" smtClean="0"/>
              <a:t>Malini</a:t>
            </a:r>
            <a:r>
              <a:rPr lang="en-GB" sz="2000" b="1" dirty="0" smtClean="0"/>
              <a:t> </a:t>
            </a:r>
            <a:r>
              <a:rPr lang="en-GB" sz="2000" dirty="0" smtClean="0"/>
              <a:t> </a:t>
            </a:r>
            <a:r>
              <a:rPr lang="en-GB" sz="2000" dirty="0"/>
              <a:t>(Sheffield</a:t>
            </a:r>
            <a:r>
              <a:rPr lang="en-GB" sz="2000" dirty="0" smtClean="0"/>
              <a:t>)</a:t>
            </a:r>
          </a:p>
          <a:p>
            <a:r>
              <a:rPr lang="en-US" sz="2000" b="1" dirty="0"/>
              <a:t>Paul </a:t>
            </a:r>
            <a:r>
              <a:rPr lang="en-US" sz="2000" b="1" dirty="0" err="1"/>
              <a:t>Smeets</a:t>
            </a:r>
            <a:r>
              <a:rPr lang="en-US" sz="2000" b="1" dirty="0"/>
              <a:t>, </a:t>
            </a:r>
            <a:r>
              <a:rPr lang="en-US" sz="2000" b="1" dirty="0" err="1"/>
              <a:t>Heiner</a:t>
            </a:r>
            <a:r>
              <a:rPr lang="en-US" sz="2000" b="1" dirty="0"/>
              <a:t> Friedrich, </a:t>
            </a:r>
            <a:r>
              <a:rPr lang="en-US" sz="2000" b="1" dirty="0" err="1"/>
              <a:t>Jozua</a:t>
            </a:r>
            <a:r>
              <a:rPr lang="en-US" sz="2000" b="1" dirty="0"/>
              <a:t> </a:t>
            </a:r>
            <a:r>
              <a:rPr lang="en-US" sz="2000" b="1" dirty="0" err="1"/>
              <a:t>Laven</a:t>
            </a:r>
            <a:r>
              <a:rPr lang="en-US" sz="2000" b="1" dirty="0"/>
              <a:t>, </a:t>
            </a:r>
            <a:r>
              <a:rPr lang="en-US" sz="2000" b="1" dirty="0" err="1"/>
              <a:t>Nico</a:t>
            </a:r>
            <a:r>
              <a:rPr lang="en-US" sz="2000" b="1" dirty="0"/>
              <a:t> </a:t>
            </a:r>
            <a:r>
              <a:rPr lang="en-US" sz="2000" b="1" dirty="0" err="1"/>
              <a:t>Sommerdijk</a:t>
            </a:r>
            <a:r>
              <a:rPr lang="en-US" sz="2000" dirty="0"/>
              <a:t> (Eindhoven), </a:t>
            </a:r>
            <a:r>
              <a:rPr lang="en-US" sz="2000" b="1" dirty="0" err="1"/>
              <a:t>Wouter</a:t>
            </a:r>
            <a:r>
              <a:rPr lang="en-US" sz="2000" b="1" dirty="0"/>
              <a:t> </a:t>
            </a:r>
            <a:r>
              <a:rPr lang="en-US" sz="2000" b="1" dirty="0" err="1"/>
              <a:t>Habraken</a:t>
            </a:r>
            <a:r>
              <a:rPr lang="en-US" sz="2000" dirty="0"/>
              <a:t> (</a:t>
            </a:r>
            <a:r>
              <a:rPr lang="en-US" sz="2000" dirty="0" err="1"/>
              <a:t>Postdam</a:t>
            </a:r>
            <a:r>
              <a:rPr lang="en-US" sz="2000" dirty="0"/>
              <a:t>), </a:t>
            </a:r>
            <a:r>
              <a:rPr lang="en-US" sz="2000" b="1" dirty="0"/>
              <a:t>Fabio </a:t>
            </a:r>
            <a:r>
              <a:rPr lang="en-US" sz="2000" b="1" dirty="0" err="1"/>
              <a:t>Nudelman</a:t>
            </a:r>
            <a:r>
              <a:rPr lang="en-US" sz="2000" dirty="0"/>
              <a:t> (Edinburgh</a:t>
            </a:r>
            <a:r>
              <a:rPr lang="en-US" sz="2000" dirty="0" smtClean="0"/>
              <a:t>)</a:t>
            </a:r>
            <a:endParaRPr lang="en-GB" sz="2000" dirty="0"/>
          </a:p>
          <a:p>
            <a:r>
              <a:rPr lang="en-GB" sz="2000" dirty="0">
                <a:solidFill>
                  <a:srgbClr val="4D4D4D"/>
                </a:solidFill>
              </a:rPr>
              <a:t>Mike Allen (Warwick), Dorothy Duffy (UCL), Julian Gale (Curtin</a:t>
            </a:r>
            <a:r>
              <a:rPr lang="en-GB" sz="2000" dirty="0" smtClean="0">
                <a:solidFill>
                  <a:srgbClr val="4D4D4D"/>
                </a:solidFill>
              </a:rPr>
              <a:t>)</a:t>
            </a:r>
            <a:endParaRPr lang="en-GB" sz="2000" dirty="0">
              <a:solidFill>
                <a:srgbClr val="4D4D4D"/>
              </a:solidFill>
            </a:endParaRPr>
          </a:p>
          <a:p>
            <a:r>
              <a:rPr lang="en-GB" sz="2000" dirty="0">
                <a:solidFill>
                  <a:schemeClr val="hlink"/>
                </a:solidFill>
              </a:rPr>
              <a:t>Warwick CSC</a:t>
            </a:r>
          </a:p>
          <a:p>
            <a:r>
              <a:rPr lang="en-GB" sz="2000" dirty="0" err="1" smtClean="0">
                <a:solidFill>
                  <a:schemeClr val="hlink"/>
                </a:solidFill>
              </a:rPr>
              <a:t>HECToR</a:t>
            </a:r>
            <a:r>
              <a:rPr lang="en-GB" sz="2000" dirty="0" smtClean="0">
                <a:solidFill>
                  <a:schemeClr val="hlink"/>
                </a:solidFill>
              </a:rPr>
              <a:t> &amp; ARCHER</a:t>
            </a:r>
            <a:endParaRPr lang="en-GB" sz="2000" dirty="0">
              <a:solidFill>
                <a:schemeClr val="hlink"/>
              </a:solidFill>
            </a:endParaRPr>
          </a:p>
          <a:p>
            <a:r>
              <a:rPr lang="en-GB" sz="2000" dirty="0" smtClean="0">
                <a:solidFill>
                  <a:schemeClr val="hlink"/>
                </a:solidFill>
              </a:rPr>
              <a:t>MidPlus</a:t>
            </a:r>
            <a:endParaRPr lang="en-GB" sz="2000" dirty="0">
              <a:solidFill>
                <a:schemeClr val="hlink"/>
              </a:solidFill>
            </a:endParaRPr>
          </a:p>
          <a:p>
            <a:r>
              <a:rPr lang="en-GB" sz="2000" b="1" dirty="0">
                <a:solidFill>
                  <a:srgbClr val="A50021"/>
                </a:solidFill>
              </a:rPr>
              <a:t>EPSRC  (</a:t>
            </a:r>
            <a:r>
              <a:rPr lang="en-GB" sz="2000" b="1" dirty="0" err="1">
                <a:solidFill>
                  <a:srgbClr val="A50021"/>
                </a:solidFill>
              </a:rPr>
              <a:t>m</a:t>
            </a:r>
            <a:r>
              <a:rPr lang="en-GB" sz="2000" b="1" dirty="0" err="1">
                <a:solidFill>
                  <a:srgbClr val="A50021"/>
                </a:solidFill>
                <a:latin typeface="Times New Roman" charset="0"/>
              </a:rPr>
              <a:t>I</a:t>
            </a:r>
            <a:r>
              <a:rPr lang="en-GB" sz="2000" b="1" dirty="0" err="1">
                <a:solidFill>
                  <a:srgbClr val="A50021"/>
                </a:solidFill>
              </a:rPr>
              <a:t>b</a:t>
            </a:r>
            <a:r>
              <a:rPr lang="en-GB" sz="2000" b="1" dirty="0">
                <a:solidFill>
                  <a:srgbClr val="A50021"/>
                </a:solidFill>
              </a:rPr>
              <a:t>: </a:t>
            </a:r>
            <a:r>
              <a:rPr lang="en-GB" sz="2000" b="1" dirty="0" smtClean="0">
                <a:solidFill>
                  <a:srgbClr val="A50021"/>
                </a:solidFill>
              </a:rPr>
              <a:t>Materials Interfacing Biology)</a:t>
            </a:r>
            <a:endParaRPr lang="en-GB" sz="2000" b="1" dirty="0">
              <a:solidFill>
                <a:srgbClr val="A50021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Nucleation with metadynamics: CaCO</a:t>
            </a:r>
            <a:r>
              <a:rPr lang="en-GB" baseline="-25000" dirty="0" smtClean="0"/>
              <a:t>3</a:t>
            </a:r>
            <a:endParaRPr lang="en-GB" baseline="-25000" dirty="0"/>
          </a:p>
        </p:txBody>
      </p:sp>
      <p:pic>
        <p:nvPicPr>
          <p:cNvPr id="16390" name="metavac.mpg">
            <a:hlinkClick r:id="" action="ppaction://media"/>
          </p:cNvPr>
          <p:cNvPicPr>
            <a:picLocks noGrp="1" noRot="1" noChangeAspect="1" noChangeArrowheads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link="rId1"/>
              </p:ext>
            </p:ext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435600" y="3537793"/>
            <a:ext cx="3130550" cy="3203575"/>
          </a:xfrm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80808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16391" name="Rectangle 7"/>
          <p:cNvSpPr>
            <a:spLocks noGrp="1" noChangeArrowheads="1"/>
          </p:cNvSpPr>
          <p:nvPr>
            <p:ph type="body" idx="4294967295"/>
          </p:nvPr>
        </p:nvSpPr>
        <p:spPr>
          <a:xfrm>
            <a:off x="178990" y="1052736"/>
            <a:ext cx="5545138" cy="5218113"/>
          </a:xfrm>
        </p:spPr>
        <p:txBody>
          <a:bodyPr/>
          <a:lstStyle/>
          <a:p>
            <a:r>
              <a:rPr lang="en-GB" dirty="0"/>
              <a:t>6 order parameters</a:t>
            </a:r>
          </a:p>
          <a:p>
            <a:pPr lvl="1"/>
            <a:r>
              <a:rPr lang="en-GB" i="1" dirty="0"/>
              <a:t>Q</a:t>
            </a:r>
            <a:r>
              <a:rPr lang="en-GB" baseline="-25000" dirty="0"/>
              <a:t>4</a:t>
            </a:r>
            <a:r>
              <a:rPr lang="en-GB" i="1" dirty="0"/>
              <a:t> </a:t>
            </a:r>
            <a:r>
              <a:rPr lang="en-GB" dirty="0"/>
              <a:t>for: Ca-Ca, Ca-C, Ca-O, C-C, C-O</a:t>
            </a:r>
          </a:p>
          <a:p>
            <a:pPr lvl="2"/>
            <a:r>
              <a:rPr lang="en-GB" dirty="0"/>
              <a:t>measures orientations of X about Y</a:t>
            </a:r>
          </a:p>
          <a:p>
            <a:pPr lvl="2"/>
            <a:endParaRPr lang="en-GB" dirty="0"/>
          </a:p>
          <a:p>
            <a:pPr lvl="1"/>
            <a:r>
              <a:rPr lang="en-GB" dirty="0"/>
              <a:t>energy associated with CaCO</a:t>
            </a:r>
            <a:r>
              <a:rPr lang="en-GB" baseline="-25000" dirty="0"/>
              <a:t>3</a:t>
            </a:r>
          </a:p>
          <a:p>
            <a:pPr lvl="1"/>
            <a:endParaRPr lang="en-GB" baseline="-25000" dirty="0"/>
          </a:p>
          <a:p>
            <a:r>
              <a:rPr lang="en-GB" i="1" dirty="0"/>
              <a:t>ca.</a:t>
            </a:r>
            <a:r>
              <a:rPr lang="en-GB" dirty="0"/>
              <a:t> 10 ns of MD</a:t>
            </a:r>
            <a:endParaRPr lang="en-GB" i="1" dirty="0"/>
          </a:p>
        </p:txBody>
      </p:sp>
      <p:sp>
        <p:nvSpPr>
          <p:cNvPr id="16387" name="Text Box 3"/>
          <p:cNvSpPr txBox="1">
            <a:spLocks noChangeArrowheads="1"/>
          </p:cNvSpPr>
          <p:nvPr/>
        </p:nvSpPr>
        <p:spPr bwMode="auto">
          <a:xfrm>
            <a:off x="2268538" y="4868863"/>
            <a:ext cx="2686050" cy="858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just">
              <a:lnSpc>
                <a:spcPct val="93000"/>
              </a:lnSpc>
              <a:buClr>
                <a:srgbClr val="000000"/>
              </a:buClr>
              <a:buSzPct val="100000"/>
              <a:buFont typeface="Times New Roman" charset="0"/>
              <a:buNone/>
            </a:pPr>
            <a:r>
              <a:rPr lang="en-GB" sz="1800"/>
              <a:t>Exploring configurations </a:t>
            </a:r>
          </a:p>
          <a:p>
            <a:pPr algn="just">
              <a:lnSpc>
                <a:spcPct val="93000"/>
              </a:lnSpc>
              <a:buClr>
                <a:srgbClr val="000000"/>
              </a:buClr>
              <a:buSzPct val="100000"/>
              <a:buFont typeface="Times New Roman" charset="0"/>
              <a:buNone/>
            </a:pPr>
            <a:r>
              <a:rPr lang="en-GB" sz="1800"/>
              <a:t>for 75 units (water not shown)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9933" fill="hold"/>
                                        <p:tgtEl>
                                          <p:spTgt spid="1639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16390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639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 nodeType="clickPar">
                      <p:stCondLst>
                        <p:cond delay="0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1639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390"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Calcium Carbonate Biominerals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Multi-stage hierarchical formation</a:t>
            </a:r>
          </a:p>
          <a:p>
            <a:r>
              <a:rPr lang="en-GB" dirty="0" smtClean="0">
                <a:latin typeface="Symbol Tiger"/>
              </a:rPr>
              <a:t>organic “control”</a:t>
            </a:r>
            <a:endParaRPr lang="en-US" dirty="0">
              <a:latin typeface="Symbol Tiger"/>
            </a:endParaRPr>
          </a:p>
        </p:txBody>
      </p:sp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2780928"/>
            <a:ext cx="5688012" cy="2984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cap="sq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8197" name="Text Box 5"/>
          <p:cNvSpPr txBox="1">
            <a:spLocks noChangeArrowheads="1"/>
          </p:cNvSpPr>
          <p:nvPr/>
        </p:nvSpPr>
        <p:spPr bwMode="auto">
          <a:xfrm>
            <a:off x="7051675" y="4005263"/>
            <a:ext cx="2092325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cap="sq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sz="1600" b="1">
                <a:cs typeface="Arial" charset="0"/>
              </a:rPr>
              <a:t>Colfen &amp; Mann</a:t>
            </a:r>
            <a:br>
              <a:rPr lang="en-GB" sz="1600" b="1">
                <a:cs typeface="Arial" charset="0"/>
              </a:rPr>
            </a:br>
            <a:r>
              <a:rPr lang="en-GB" sz="1600" b="1" i="1">
                <a:cs typeface="Arial" charset="0"/>
              </a:rPr>
              <a:t>Angew. Chem</a:t>
            </a:r>
            <a:r>
              <a:rPr lang="en-GB" sz="1600" b="1">
                <a:cs typeface="Arial" charset="0"/>
              </a:rPr>
              <a:t>, 2003</a:t>
            </a:r>
          </a:p>
        </p:txBody>
      </p:sp>
    </p:spTree>
    <p:extLst>
      <p:ext uri="{BB962C8B-B14F-4D97-AF65-F5344CB8AC3E}">
        <p14:creationId xmlns:p14="http://schemas.microsoft.com/office/powerpoint/2010/main" val="33242619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Early stages of carbonate </a:t>
            </a:r>
            <a:r>
              <a:rPr lang="en-US" dirty="0" err="1" smtClean="0"/>
              <a:t>biomineralisation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ions &amp; ion pairs </a:t>
            </a:r>
            <a:r>
              <a:rPr lang="en-GB" dirty="0" smtClean="0">
                <a:latin typeface="Symbol Tiger"/>
                <a:sym typeface="Symbol"/>
              </a:rPr>
              <a:t></a:t>
            </a:r>
            <a:r>
              <a:rPr lang="en-GB" dirty="0" smtClean="0">
                <a:sym typeface="Symbol"/>
              </a:rPr>
              <a:t> </a:t>
            </a:r>
            <a:r>
              <a:rPr lang="en-GB" dirty="0" err="1" smtClean="0">
                <a:sym typeface="Symbol"/>
              </a:rPr>
              <a:t>hACC</a:t>
            </a:r>
            <a:r>
              <a:rPr lang="en-US" dirty="0"/>
              <a:t> </a:t>
            </a:r>
            <a:r>
              <a:rPr lang="en-GB" dirty="0">
                <a:latin typeface="Symbol Tiger"/>
                <a:sym typeface="Symbol"/>
              </a:rPr>
              <a:t></a:t>
            </a:r>
            <a:r>
              <a:rPr lang="en-GB" dirty="0" smtClean="0">
                <a:sym typeface="Symbol"/>
              </a:rPr>
              <a:t> ACC</a:t>
            </a:r>
            <a:r>
              <a:rPr lang="en-US" dirty="0"/>
              <a:t> </a:t>
            </a:r>
            <a:r>
              <a:rPr lang="en-GB" dirty="0">
                <a:latin typeface="Symbol Tiger"/>
                <a:sym typeface="Symbol"/>
              </a:rPr>
              <a:t></a:t>
            </a:r>
            <a:r>
              <a:rPr lang="en-GB" dirty="0" smtClean="0">
                <a:sym typeface="Symbol"/>
              </a:rPr>
              <a:t> crystalline</a:t>
            </a:r>
          </a:p>
          <a:p>
            <a:pPr marL="0" indent="0">
              <a:buNone/>
            </a:pPr>
            <a:endParaRPr lang="en-GB" dirty="0">
              <a:sym typeface="Symbol"/>
            </a:endParaRPr>
          </a:p>
          <a:p>
            <a:pPr marL="0" indent="0">
              <a:buNone/>
            </a:pPr>
            <a:r>
              <a:rPr lang="en-GB" dirty="0" err="1" smtClean="0">
                <a:sym typeface="Symbol"/>
              </a:rPr>
              <a:t>hACC</a:t>
            </a:r>
            <a:r>
              <a:rPr lang="en-GB" dirty="0" smtClean="0">
                <a:sym typeface="Symbol"/>
              </a:rPr>
              <a:t>: hydrated amorphous calcium </a:t>
            </a:r>
            <a:r>
              <a:rPr lang="en-GB" dirty="0" err="1" smtClean="0">
                <a:sym typeface="Symbol"/>
              </a:rPr>
              <a:t>cabonate</a:t>
            </a:r>
            <a:r>
              <a:rPr lang="en-GB" dirty="0" smtClean="0">
                <a:sym typeface="Symbol"/>
              </a:rPr>
              <a:t/>
            </a:r>
            <a:br>
              <a:rPr lang="en-GB" dirty="0" smtClean="0">
                <a:sym typeface="Symbol"/>
              </a:rPr>
            </a:br>
            <a:r>
              <a:rPr lang="en-GB" dirty="0" smtClean="0">
                <a:sym typeface="Symbol"/>
              </a:rPr>
              <a:t>	composition </a:t>
            </a:r>
            <a:r>
              <a:rPr lang="en-GB" i="1" dirty="0" smtClean="0">
                <a:sym typeface="Symbol"/>
              </a:rPr>
              <a:t>ca.</a:t>
            </a:r>
            <a:r>
              <a:rPr lang="en-GB" dirty="0" smtClean="0">
                <a:sym typeface="Symbol"/>
              </a:rPr>
              <a:t> CaCO</a:t>
            </a:r>
            <a:r>
              <a:rPr lang="en-GB" baseline="-25000" dirty="0" smtClean="0">
                <a:sym typeface="Symbol"/>
              </a:rPr>
              <a:t>3</a:t>
            </a:r>
            <a:r>
              <a:rPr lang="en-GB" dirty="0" smtClean="0">
                <a:sym typeface="Symbol"/>
              </a:rPr>
              <a:t>.H</a:t>
            </a:r>
            <a:r>
              <a:rPr lang="en-GB" baseline="-25000" dirty="0" smtClean="0">
                <a:sym typeface="Symbol"/>
              </a:rPr>
              <a:t>2</a:t>
            </a:r>
            <a:r>
              <a:rPr lang="en-GB" dirty="0" smtClean="0">
                <a:sym typeface="Symbol"/>
              </a:rPr>
              <a:t>O</a:t>
            </a:r>
            <a:endParaRPr lang="en-GB" dirty="0">
              <a:sym typeface="Symbol"/>
            </a:endParaRPr>
          </a:p>
          <a:p>
            <a:pPr marL="806450" indent="-806450">
              <a:buNone/>
            </a:pPr>
            <a:endParaRPr lang="en-GB" dirty="0" smtClean="0"/>
          </a:p>
          <a:p>
            <a:pPr marL="806450" indent="-806450">
              <a:buNone/>
            </a:pPr>
            <a:r>
              <a:rPr lang="en-GB" dirty="0" smtClean="0"/>
              <a:t>ACC: (anhydrous) amorphous calcium carbonate</a:t>
            </a:r>
          </a:p>
          <a:p>
            <a:pPr marL="806450" indent="-806450">
              <a:buNone/>
            </a:pPr>
            <a:endParaRPr lang="en-GB" dirty="0" smtClean="0"/>
          </a:p>
          <a:p>
            <a:pPr marL="806450" indent="-806450">
              <a:buNone/>
            </a:pPr>
            <a:r>
              <a:rPr lang="en-GB" dirty="0" smtClean="0"/>
              <a:t>Crystalline: calcite, aragonite, </a:t>
            </a:r>
            <a:r>
              <a:rPr lang="en-GB" dirty="0" err="1" smtClean="0"/>
              <a:t>vaterite</a:t>
            </a:r>
            <a:endParaRPr lang="en-GB" dirty="0" smtClean="0"/>
          </a:p>
          <a:p>
            <a:pPr marL="806450" indent="-806450">
              <a:buNone/>
            </a:pPr>
            <a:endParaRPr lang="en-US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 bwMode="auto">
          <a:xfrm>
            <a:off x="454496" y="1268760"/>
            <a:ext cx="6781800" cy="13681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2500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Font typeface="Wingdings" charset="2"/>
              <a:buChar char="Ø"/>
              <a:defRPr sz="22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>
              <a:buFontTx/>
              <a:buNone/>
            </a:pPr>
            <a:r>
              <a:rPr lang="en-US" dirty="0" smtClean="0">
                <a:solidFill>
                  <a:srgbClr val="008000"/>
                </a:solidFill>
              </a:rPr>
              <a:t>ions &amp; ion pairs </a:t>
            </a:r>
            <a:r>
              <a:rPr lang="en-GB" dirty="0" smtClean="0">
                <a:solidFill>
                  <a:srgbClr val="008000"/>
                </a:solidFill>
                <a:latin typeface="Symbol Tiger"/>
                <a:sym typeface="Symbol"/>
              </a:rPr>
              <a:t></a:t>
            </a:r>
            <a:r>
              <a:rPr lang="en-GB" dirty="0" smtClean="0">
                <a:solidFill>
                  <a:srgbClr val="008000"/>
                </a:solidFill>
                <a:sym typeface="Symbol"/>
              </a:rPr>
              <a:t> </a:t>
            </a:r>
            <a:r>
              <a:rPr lang="en-GB" dirty="0" err="1" smtClean="0">
                <a:solidFill>
                  <a:srgbClr val="008000"/>
                </a:solidFill>
                <a:sym typeface="Symbol"/>
              </a:rPr>
              <a:t>hACC</a:t>
            </a:r>
            <a:r>
              <a:rPr lang="en-US" dirty="0" smtClean="0"/>
              <a:t> </a:t>
            </a:r>
            <a:r>
              <a:rPr lang="en-GB" dirty="0" smtClean="0">
                <a:latin typeface="Symbol Tiger"/>
                <a:sym typeface="Symbol"/>
              </a:rPr>
              <a:t></a:t>
            </a:r>
            <a:r>
              <a:rPr lang="en-GB" dirty="0" smtClean="0">
                <a:sym typeface="Symbol"/>
              </a:rPr>
              <a:t> </a:t>
            </a:r>
            <a:r>
              <a:rPr lang="en-GB" dirty="0" smtClean="0">
                <a:solidFill>
                  <a:srgbClr val="0000FF"/>
                </a:solidFill>
                <a:sym typeface="Symbol"/>
              </a:rPr>
              <a:t>ACC</a:t>
            </a:r>
            <a:r>
              <a:rPr lang="en-US" dirty="0" smtClean="0">
                <a:solidFill>
                  <a:srgbClr val="0000FF"/>
                </a:solidFill>
              </a:rPr>
              <a:t> </a:t>
            </a:r>
            <a:r>
              <a:rPr lang="en-GB" dirty="0" smtClean="0">
                <a:solidFill>
                  <a:srgbClr val="0000FF"/>
                </a:solidFill>
                <a:latin typeface="Symbol Tiger"/>
                <a:sym typeface="Symbol"/>
              </a:rPr>
              <a:t></a:t>
            </a:r>
            <a:r>
              <a:rPr lang="en-GB" dirty="0" smtClean="0">
                <a:solidFill>
                  <a:srgbClr val="0000FF"/>
                </a:solidFill>
                <a:sym typeface="Symbol"/>
              </a:rPr>
              <a:t> crystalline</a:t>
            </a:r>
          </a:p>
        </p:txBody>
      </p:sp>
    </p:spTree>
    <p:extLst>
      <p:ext uri="{BB962C8B-B14F-4D97-AF65-F5344CB8AC3E}">
        <p14:creationId xmlns:p14="http://schemas.microsoft.com/office/powerpoint/2010/main" val="7969115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/>
              <a:t>Free energy maps: 75 CaCO</a:t>
            </a:r>
            <a:r>
              <a:rPr lang="en-GB" sz="3200" baseline="-25000"/>
              <a:t>3</a:t>
            </a:r>
            <a:r>
              <a:rPr lang="en-GB" sz="3200"/>
              <a:t> units</a:t>
            </a:r>
          </a:p>
        </p:txBody>
      </p:sp>
      <p:sp>
        <p:nvSpPr>
          <p:cNvPr id="54280" name="Rectangle 8"/>
          <p:cNvSpPr>
            <a:spLocks noGrp="1" noChangeArrowheads="1"/>
          </p:cNvSpPr>
          <p:nvPr>
            <p:ph idx="1"/>
          </p:nvPr>
        </p:nvSpPr>
        <p:spPr>
          <a:xfrm>
            <a:off x="5688136" y="908769"/>
            <a:ext cx="3708400" cy="1008063"/>
          </a:xfrm>
          <a:noFill/>
          <a:ln/>
        </p:spPr>
        <p:txBody>
          <a:bodyPr>
            <a:normAutofit/>
          </a:bodyPr>
          <a:lstStyle/>
          <a:p>
            <a:r>
              <a:rPr lang="en-GB" i="1" dirty="0">
                <a:solidFill>
                  <a:schemeClr val="hlink"/>
                </a:solidFill>
              </a:rPr>
              <a:t>NVT</a:t>
            </a:r>
          </a:p>
          <a:p>
            <a:r>
              <a:rPr lang="en-GB" dirty="0">
                <a:solidFill>
                  <a:schemeClr val="hlink"/>
                </a:solidFill>
              </a:rPr>
              <a:t>favours amorphous</a:t>
            </a:r>
            <a:endParaRPr lang="en-GB" i="1" dirty="0">
              <a:solidFill>
                <a:schemeClr val="hlink"/>
              </a:solidFill>
            </a:endParaRPr>
          </a:p>
        </p:txBody>
      </p:sp>
      <p:pic>
        <p:nvPicPr>
          <p:cNvPr id="54275" name="Picture 3" descr="figure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772816"/>
            <a:ext cx="4287838" cy="4352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4276" name="Picture 4" descr="strip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3098" y="2133179"/>
            <a:ext cx="2330450" cy="3336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4277" name="Rectangle 5"/>
          <p:cNvSpPr>
            <a:spLocks noChangeArrowheads="1"/>
          </p:cNvSpPr>
          <p:nvPr/>
        </p:nvSpPr>
        <p:spPr bwMode="auto">
          <a:xfrm>
            <a:off x="2195736" y="6165850"/>
            <a:ext cx="4824413" cy="431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algn="l">
              <a:lnSpc>
                <a:spcPct val="93000"/>
              </a:lnSpc>
              <a:buClr>
                <a:srgbClr val="000000"/>
              </a:buClr>
              <a:buSzPct val="100000"/>
              <a:buFont typeface="Times New Roman" charset="0"/>
              <a:buNone/>
            </a:pPr>
            <a:r>
              <a:rPr lang="en-GB" sz="1800" dirty="0">
                <a:latin typeface="Times New Roman" charset="0"/>
              </a:rPr>
              <a:t>DQ and PMR,</a:t>
            </a:r>
            <a:r>
              <a:rPr lang="en-GB" sz="1800" i="1" dirty="0">
                <a:latin typeface="Times New Roman" charset="0"/>
              </a:rPr>
              <a:t> J. Chem. Phys. </a:t>
            </a:r>
            <a:r>
              <a:rPr lang="en-GB" sz="1800" b="1" dirty="0">
                <a:latin typeface="Times New Roman" charset="0"/>
              </a:rPr>
              <a:t>128</a:t>
            </a:r>
            <a:r>
              <a:rPr lang="en-GB" sz="1800" dirty="0">
                <a:latin typeface="Times New Roman" charset="0"/>
              </a:rPr>
              <a:t> (2008) 221101</a:t>
            </a:r>
            <a:r>
              <a:rPr lang="en-GB" dirty="0">
                <a:latin typeface="Times New Roman" charset="0"/>
              </a:rPr>
              <a:t>  </a:t>
            </a:r>
          </a:p>
        </p:txBody>
      </p:sp>
      <p:sp>
        <p:nvSpPr>
          <p:cNvPr id="54278" name="Line 6"/>
          <p:cNvSpPr>
            <a:spLocks noChangeShapeType="1"/>
          </p:cNvSpPr>
          <p:nvPr/>
        </p:nvSpPr>
        <p:spPr bwMode="auto">
          <a:xfrm flipH="1" flipV="1">
            <a:off x="1835523" y="2061741"/>
            <a:ext cx="3457575" cy="360363"/>
          </a:xfrm>
          <a:prstGeom prst="line">
            <a:avLst/>
          </a:prstGeom>
          <a:noFill/>
          <a:ln w="57150" cap="sq">
            <a:solidFill>
              <a:schemeClr val="accent1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4279" name="Line 7"/>
          <p:cNvSpPr>
            <a:spLocks noChangeShapeType="1"/>
          </p:cNvSpPr>
          <p:nvPr/>
        </p:nvSpPr>
        <p:spPr bwMode="auto">
          <a:xfrm flipH="1" flipV="1">
            <a:off x="3492873" y="2812629"/>
            <a:ext cx="2233612" cy="1368425"/>
          </a:xfrm>
          <a:prstGeom prst="line">
            <a:avLst/>
          </a:prstGeom>
          <a:noFill/>
          <a:ln w="57150" cap="sq">
            <a:solidFill>
              <a:schemeClr val="accent1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/>
              <a:t>Free energy maps: 75 CaCO</a:t>
            </a:r>
            <a:r>
              <a:rPr lang="en-GB" sz="3200" baseline="-25000"/>
              <a:t>3</a:t>
            </a:r>
            <a:r>
              <a:rPr lang="en-GB" sz="3200"/>
              <a:t> units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idx="1"/>
          </p:nvPr>
        </p:nvSpPr>
        <p:spPr>
          <a:xfrm>
            <a:off x="5076056" y="2064320"/>
            <a:ext cx="4177010" cy="1436688"/>
          </a:xfrm>
        </p:spPr>
        <p:txBody>
          <a:bodyPr>
            <a:normAutofit/>
          </a:bodyPr>
          <a:lstStyle/>
          <a:p>
            <a:r>
              <a:rPr lang="en-GB" i="1" dirty="0">
                <a:solidFill>
                  <a:schemeClr val="hlink"/>
                </a:solidFill>
              </a:rPr>
              <a:t>NPT</a:t>
            </a:r>
          </a:p>
          <a:p>
            <a:r>
              <a:rPr lang="en-GB" dirty="0">
                <a:solidFill>
                  <a:schemeClr val="hlink"/>
                </a:solidFill>
              </a:rPr>
              <a:t>Dominated by calcite </a:t>
            </a:r>
          </a:p>
          <a:p>
            <a:pPr lvl="1"/>
            <a:r>
              <a:rPr lang="en-GB" dirty="0">
                <a:solidFill>
                  <a:schemeClr val="hlink"/>
                </a:solidFill>
              </a:rPr>
              <a:t>very low barrier (10–20 </a:t>
            </a:r>
            <a:r>
              <a:rPr lang="en-GB" i="1" dirty="0">
                <a:solidFill>
                  <a:schemeClr val="hlink"/>
                </a:solidFill>
              </a:rPr>
              <a:t>kT</a:t>
            </a:r>
            <a:r>
              <a:rPr lang="en-GB" dirty="0">
                <a:solidFill>
                  <a:schemeClr val="hlink"/>
                </a:solidFill>
              </a:rPr>
              <a:t>)</a:t>
            </a:r>
            <a:endParaRPr lang="en-GB" i="1" dirty="0">
              <a:solidFill>
                <a:schemeClr val="hlink"/>
              </a:solidFill>
            </a:endParaRPr>
          </a:p>
        </p:txBody>
      </p:sp>
      <p:pic>
        <p:nvPicPr>
          <p:cNvPr id="2765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858" t="12209" r="37552" b="10312"/>
          <a:stretch>
            <a:fillRect/>
          </a:stretch>
        </p:blipFill>
        <p:spPr bwMode="auto">
          <a:xfrm>
            <a:off x="395536" y="1558255"/>
            <a:ext cx="4392613" cy="439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cap="sq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27653" name="Rectangle 5"/>
          <p:cNvSpPr>
            <a:spLocks noChangeArrowheads="1"/>
          </p:cNvSpPr>
          <p:nvPr/>
        </p:nvSpPr>
        <p:spPr bwMode="auto">
          <a:xfrm>
            <a:off x="1763713" y="6426200"/>
            <a:ext cx="6408737" cy="431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algn="l">
              <a:lnSpc>
                <a:spcPct val="93000"/>
              </a:lnSpc>
              <a:buClr>
                <a:srgbClr val="000000"/>
              </a:buClr>
              <a:buSzPct val="100000"/>
              <a:buFont typeface="Times New Roman" charset="0"/>
              <a:buNone/>
            </a:pPr>
            <a:r>
              <a:rPr lang="en-GB" sz="1800">
                <a:latin typeface="Times New Roman" charset="0"/>
              </a:rPr>
              <a:t>DQ, CLF, JHH and PMR,</a:t>
            </a:r>
            <a:r>
              <a:rPr lang="en-GB" sz="1800" i="1">
                <a:latin typeface="Times New Roman" charset="0"/>
              </a:rPr>
              <a:t> J. Chem. Phys. </a:t>
            </a:r>
            <a:r>
              <a:rPr lang="en-GB" sz="1800" b="1">
                <a:latin typeface="Times New Roman" charset="0"/>
              </a:rPr>
              <a:t>134</a:t>
            </a:r>
            <a:r>
              <a:rPr lang="en-GB" sz="1800">
                <a:latin typeface="Times New Roman" charset="0"/>
              </a:rPr>
              <a:t> (2011) 044703</a:t>
            </a:r>
            <a:r>
              <a:rPr lang="en-GB">
                <a:latin typeface="Times New Roman" charset="0"/>
              </a:rPr>
              <a:t>  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ChangeArrowheads="1"/>
          </p:cNvSpPr>
          <p:nvPr/>
        </p:nvSpPr>
        <p:spPr bwMode="auto">
          <a:xfrm>
            <a:off x="2057400" y="228600"/>
            <a:ext cx="6780213" cy="912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90000" tIns="46800" rIns="90000" bIns="46800" anchor="ctr"/>
          <a:lstStyle/>
          <a:p>
            <a:pPr algn="l"/>
            <a:endParaRPr lang="en-US" sz="3600"/>
          </a:p>
        </p:txBody>
      </p:sp>
      <p:sp>
        <p:nvSpPr>
          <p:cNvPr id="19460" name="Rectangle 4"/>
          <p:cNvSpPr>
            <a:spLocks noChangeArrowheads="1"/>
          </p:cNvSpPr>
          <p:nvPr/>
        </p:nvSpPr>
        <p:spPr bwMode="auto">
          <a:xfrm>
            <a:off x="1835150" y="5516563"/>
            <a:ext cx="7058025" cy="1081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90000" tIns="46800" rIns="90000" bIns="46800"/>
          <a:lstStyle/>
          <a:p>
            <a:pPr marL="342900" indent="-342900" algn="l">
              <a:spcBef>
                <a:spcPct val="20000"/>
              </a:spcBef>
              <a:spcAft>
                <a:spcPct val="25000"/>
              </a:spcAft>
              <a:buFontTx/>
              <a:buChar char="•"/>
            </a:pPr>
            <a:endParaRPr lang="en-US" sz="1800"/>
          </a:p>
        </p:txBody>
      </p:sp>
      <p:pic>
        <p:nvPicPr>
          <p:cNvPr id="19462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934522"/>
            <a:ext cx="4176712" cy="41608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cap="sq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19463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300 CaCO</a:t>
            </a:r>
            <a:r>
              <a:rPr lang="en-GB" baseline="-25000"/>
              <a:t>3</a:t>
            </a:r>
            <a:r>
              <a:rPr lang="en-GB"/>
              <a:t> Units in water</a:t>
            </a:r>
          </a:p>
        </p:txBody>
      </p:sp>
      <p:sp>
        <p:nvSpPr>
          <p:cNvPr id="19464" name="Rectangle 8"/>
          <p:cNvSpPr>
            <a:spLocks noGrp="1" noChangeArrowheads="1"/>
          </p:cNvSpPr>
          <p:nvPr>
            <p:ph idx="1"/>
          </p:nvPr>
        </p:nvSpPr>
        <p:spPr>
          <a:xfrm>
            <a:off x="5220073" y="2204865"/>
            <a:ext cx="3923928" cy="3956224"/>
          </a:xfrm>
        </p:spPr>
        <p:txBody>
          <a:bodyPr>
            <a:normAutofit/>
          </a:bodyPr>
          <a:lstStyle/>
          <a:p>
            <a:r>
              <a:rPr lang="en-GB"/>
              <a:t>two stable states</a:t>
            </a:r>
          </a:p>
          <a:p>
            <a:r>
              <a:rPr lang="en-GB"/>
              <a:t>calcite (dominant)</a:t>
            </a:r>
          </a:p>
          <a:p>
            <a:r>
              <a:rPr lang="en-GB"/>
              <a:t>amorphous</a:t>
            </a:r>
          </a:p>
          <a:p>
            <a:r>
              <a:rPr lang="en-GB"/>
              <a:t>energy barrier &gt; 10</a:t>
            </a:r>
            <a:r>
              <a:rPr lang="en-GB" baseline="30000"/>
              <a:t>2 </a:t>
            </a:r>
            <a:r>
              <a:rPr lang="en-GB" i="1"/>
              <a:t>kT</a:t>
            </a:r>
          </a:p>
          <a:p>
            <a:r>
              <a:rPr lang="en-GB"/>
              <a:t>multiple transitions</a:t>
            </a:r>
          </a:p>
        </p:txBody>
      </p:sp>
      <p:pic>
        <p:nvPicPr>
          <p:cNvPr id="19465" name="Picture 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2997" y="5039797"/>
            <a:ext cx="4321175" cy="1801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cap="sq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Biomineralisation: egg shells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2772" name="Picture 4" descr="800px-Coturnix_coturnix_egg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287463"/>
            <a:ext cx="7391400" cy="5543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sz="3200"/>
              <a:t>Structure of an eggshell</a:t>
            </a:r>
            <a:br>
              <a:rPr lang="en-GB" sz="3200"/>
            </a:br>
            <a:endParaRPr lang="en-GB" sz="3200"/>
          </a:p>
        </p:txBody>
      </p:sp>
      <p:sp>
        <p:nvSpPr>
          <p:cNvPr id="3379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379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485" r="5930"/>
          <a:stretch>
            <a:fillRect/>
          </a:stretch>
        </p:blipFill>
        <p:spPr bwMode="auto">
          <a:xfrm>
            <a:off x="683568" y="1196975"/>
            <a:ext cx="5256212" cy="5414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pic>
        <p:nvPicPr>
          <p:cNvPr id="33797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9952" y="6562551"/>
            <a:ext cx="2519362" cy="250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pic>
        <p:nvPicPr>
          <p:cNvPr id="33798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6569075"/>
            <a:ext cx="3451225" cy="288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pic>
        <p:nvPicPr>
          <p:cNvPr id="33799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5800" y="3352800"/>
            <a:ext cx="152400" cy="152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cap="sq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pic>
        <p:nvPicPr>
          <p:cNvPr id="33800" name="Picture 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5800" y="3352800"/>
            <a:ext cx="152400" cy="152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cap="sq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pic>
        <p:nvPicPr>
          <p:cNvPr id="33801" name="Picture 9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952" b="49736"/>
          <a:stretch>
            <a:fillRect/>
          </a:stretch>
        </p:blipFill>
        <p:spPr bwMode="auto">
          <a:xfrm>
            <a:off x="6773471" y="4221088"/>
            <a:ext cx="1962150" cy="1211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cap="sq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pic>
        <p:nvPicPr>
          <p:cNvPr id="33802" name="Picture 10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540" t="49210" r="27499"/>
          <a:stretch>
            <a:fillRect/>
          </a:stretch>
        </p:blipFill>
        <p:spPr bwMode="auto">
          <a:xfrm>
            <a:off x="6736959" y="1844600"/>
            <a:ext cx="1998662" cy="1223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cap="sq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pic>
        <p:nvPicPr>
          <p:cNvPr id="33803" name="Picture 11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40109" y="3213025"/>
            <a:ext cx="2586037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cap="sq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pic>
        <p:nvPicPr>
          <p:cNvPr id="33804" name="Picture 1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2209" y="3476550"/>
            <a:ext cx="1373187" cy="198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cap="sq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7" name="Rectangle 1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G-type lectin-type proteins</a:t>
            </a:r>
          </a:p>
        </p:txBody>
      </p:sp>
      <p:sp>
        <p:nvSpPr>
          <p:cNvPr id="34818" name="Rectangle 2"/>
          <p:cNvSpPr>
            <a:spLocks noGrp="1" noChangeArrowheads="1"/>
          </p:cNvSpPr>
          <p:nvPr>
            <p:ph idx="1"/>
          </p:nvPr>
        </p:nvSpPr>
        <p:spPr>
          <a:xfrm>
            <a:off x="467544" y="1268760"/>
            <a:ext cx="2555875" cy="4751387"/>
          </a:xfrm>
        </p:spPr>
        <p:txBody>
          <a:bodyPr/>
          <a:lstStyle/>
          <a:p>
            <a:r>
              <a:rPr lang="en-GB" sz="2000" dirty="0"/>
              <a:t>found in</a:t>
            </a:r>
          </a:p>
          <a:p>
            <a:pPr lvl="1"/>
            <a:r>
              <a:rPr lang="en-GB" dirty="0"/>
              <a:t>Rhea</a:t>
            </a:r>
          </a:p>
          <a:p>
            <a:pPr lvl="1"/>
            <a:r>
              <a:rPr lang="en-GB" dirty="0"/>
              <a:t>Duck</a:t>
            </a:r>
          </a:p>
          <a:p>
            <a:pPr lvl="1"/>
            <a:r>
              <a:rPr lang="en-GB" dirty="0"/>
              <a:t>Chicken</a:t>
            </a:r>
          </a:p>
          <a:p>
            <a:pPr lvl="1"/>
            <a:r>
              <a:rPr lang="en-GB" dirty="0"/>
              <a:t>Emu</a:t>
            </a:r>
          </a:p>
          <a:p>
            <a:pPr lvl="1"/>
            <a:r>
              <a:rPr lang="en-GB" dirty="0"/>
              <a:t>Ostrich</a:t>
            </a:r>
          </a:p>
          <a:p>
            <a:endParaRPr lang="en-GB" sz="2000" dirty="0"/>
          </a:p>
        </p:txBody>
      </p:sp>
      <p:pic>
        <p:nvPicPr>
          <p:cNvPr id="3481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908050"/>
            <a:ext cx="5435600" cy="5949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cap="sq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grpSp>
        <p:nvGrpSpPr>
          <p:cNvPr id="34820" name="Group 4"/>
          <p:cNvGrpSpPr>
            <a:grpSpLocks/>
          </p:cNvGrpSpPr>
          <p:nvPr/>
        </p:nvGrpSpPr>
        <p:grpSpPr bwMode="auto">
          <a:xfrm>
            <a:off x="5168900" y="1258888"/>
            <a:ext cx="3233738" cy="5478462"/>
            <a:chOff x="2835" y="255"/>
            <a:chExt cx="2379" cy="3977"/>
          </a:xfrm>
        </p:grpSpPr>
        <p:sp>
          <p:nvSpPr>
            <p:cNvPr id="34821" name="Rectangle 5"/>
            <p:cNvSpPr>
              <a:spLocks noChangeArrowheads="1"/>
            </p:cNvSpPr>
            <p:nvPr/>
          </p:nvSpPr>
          <p:spPr bwMode="auto">
            <a:xfrm>
              <a:off x="4195" y="255"/>
              <a:ext cx="91" cy="726"/>
            </a:xfrm>
            <a:prstGeom prst="rect">
              <a:avLst/>
            </a:prstGeom>
            <a:solidFill>
              <a:srgbClr val="FFFF00">
                <a:alpha val="39999"/>
              </a:srgbClr>
            </a:solidFill>
            <a:ln w="9525" cap="sq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4822" name="Rectangle 6"/>
            <p:cNvSpPr>
              <a:spLocks noChangeArrowheads="1"/>
            </p:cNvSpPr>
            <p:nvPr/>
          </p:nvSpPr>
          <p:spPr bwMode="auto">
            <a:xfrm>
              <a:off x="2835" y="1071"/>
              <a:ext cx="91" cy="726"/>
            </a:xfrm>
            <a:prstGeom prst="rect">
              <a:avLst/>
            </a:prstGeom>
            <a:solidFill>
              <a:srgbClr val="FFFF00">
                <a:alpha val="39999"/>
              </a:srgbClr>
            </a:solidFill>
            <a:ln w="9525" cap="sq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4823" name="Rectangle 7"/>
            <p:cNvSpPr>
              <a:spLocks noChangeArrowheads="1"/>
            </p:cNvSpPr>
            <p:nvPr/>
          </p:nvSpPr>
          <p:spPr bwMode="auto">
            <a:xfrm>
              <a:off x="3036" y="286"/>
              <a:ext cx="91" cy="726"/>
            </a:xfrm>
            <a:prstGeom prst="rect">
              <a:avLst/>
            </a:prstGeom>
            <a:solidFill>
              <a:srgbClr val="FFFF00">
                <a:alpha val="39999"/>
              </a:srgbClr>
            </a:solidFill>
            <a:ln w="9525" cap="sq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4824" name="Rectangle 8"/>
            <p:cNvSpPr>
              <a:spLocks noChangeArrowheads="1"/>
            </p:cNvSpPr>
            <p:nvPr/>
          </p:nvSpPr>
          <p:spPr bwMode="auto">
            <a:xfrm>
              <a:off x="5123" y="2690"/>
              <a:ext cx="91" cy="726"/>
            </a:xfrm>
            <a:prstGeom prst="rect">
              <a:avLst/>
            </a:prstGeom>
            <a:solidFill>
              <a:srgbClr val="FFFF00">
                <a:alpha val="39999"/>
              </a:srgbClr>
            </a:solidFill>
            <a:ln w="9525" cap="sq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4825" name="Rectangle 9"/>
            <p:cNvSpPr>
              <a:spLocks noChangeArrowheads="1"/>
            </p:cNvSpPr>
            <p:nvPr/>
          </p:nvSpPr>
          <p:spPr bwMode="auto">
            <a:xfrm>
              <a:off x="3758" y="3506"/>
              <a:ext cx="91" cy="726"/>
            </a:xfrm>
            <a:prstGeom prst="rect">
              <a:avLst/>
            </a:prstGeom>
            <a:solidFill>
              <a:srgbClr val="FFFF00">
                <a:alpha val="39999"/>
              </a:srgbClr>
            </a:solidFill>
            <a:ln w="9525" cap="sq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4826" name="Rectangle 10"/>
            <p:cNvSpPr>
              <a:spLocks noChangeArrowheads="1"/>
            </p:cNvSpPr>
            <p:nvPr/>
          </p:nvSpPr>
          <p:spPr bwMode="auto">
            <a:xfrm>
              <a:off x="4612" y="3506"/>
              <a:ext cx="91" cy="726"/>
            </a:xfrm>
            <a:prstGeom prst="rect">
              <a:avLst/>
            </a:prstGeom>
            <a:solidFill>
              <a:srgbClr val="FFFF00">
                <a:alpha val="39999"/>
              </a:srgbClr>
            </a:solidFill>
            <a:ln w="9525" cap="sq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Ovocleidin-17</a:t>
            </a:r>
          </a:p>
        </p:txBody>
      </p:sp>
      <p:pic>
        <p:nvPicPr>
          <p:cNvPr id="3584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975" y="1341438"/>
            <a:ext cx="4362450" cy="4648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cap="sq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35844" name="Text Box 4"/>
          <p:cNvSpPr txBox="1">
            <a:spLocks noChangeArrowheads="1"/>
          </p:cNvSpPr>
          <p:nvPr/>
        </p:nvSpPr>
        <p:spPr bwMode="auto">
          <a:xfrm>
            <a:off x="2771800" y="6165304"/>
            <a:ext cx="3403600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cap="sq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GB" sz="1600" b="1" dirty="0"/>
              <a:t>Reyes-</a:t>
            </a:r>
            <a:r>
              <a:rPr lang="en-GB" sz="1600" b="1" dirty="0" err="1"/>
              <a:t>Grajeda</a:t>
            </a:r>
            <a:r>
              <a:rPr lang="en-GB" sz="1600" b="1" dirty="0"/>
              <a:t>, Moreno, Romero;</a:t>
            </a:r>
          </a:p>
          <a:p>
            <a:r>
              <a:rPr lang="en-GB" sz="1600" b="1" i="1" dirty="0"/>
              <a:t>J. Biol. Chem.</a:t>
            </a:r>
            <a:r>
              <a:rPr lang="en-GB" sz="1600" b="1" dirty="0"/>
              <a:t>, 2004</a:t>
            </a:r>
            <a:endParaRPr lang="en-GB" sz="1600" b="1" i="1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Philosophy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Complex materials</a:t>
            </a:r>
          </a:p>
          <a:p>
            <a:pPr lvl="1"/>
            <a:r>
              <a:rPr lang="en-US" dirty="0" smtClean="0"/>
              <a:t>complete model is not possible</a:t>
            </a:r>
          </a:p>
          <a:p>
            <a:endParaRPr lang="en-US" dirty="0"/>
          </a:p>
          <a:p>
            <a:r>
              <a:rPr lang="en-US" dirty="0" smtClean="0"/>
              <a:t>Mechanistic information</a:t>
            </a:r>
          </a:p>
          <a:p>
            <a:pPr lvl="1"/>
            <a:r>
              <a:rPr lang="en-US" dirty="0" smtClean="0"/>
              <a:t>“predictions” not reliable without the correct underlying physics/chemistry</a:t>
            </a:r>
            <a:endParaRPr lang="en-US" dirty="0"/>
          </a:p>
          <a:p>
            <a:endParaRPr lang="en-US" dirty="0" smtClean="0"/>
          </a:p>
          <a:p>
            <a:r>
              <a:rPr lang="en-US" dirty="0" smtClean="0"/>
              <a:t>Dimensionality</a:t>
            </a:r>
          </a:p>
          <a:p>
            <a:pPr lvl="1"/>
            <a:r>
              <a:rPr lang="en-US" dirty="0" smtClean="0"/>
              <a:t>identify key degrees of freedom</a:t>
            </a:r>
          </a:p>
          <a:p>
            <a:pPr lvl="1"/>
            <a:r>
              <a:rPr lang="en-US" dirty="0" smtClean="0"/>
              <a:t>target analysis</a:t>
            </a:r>
          </a:p>
          <a:p>
            <a:pPr lvl="1"/>
            <a:r>
              <a:rPr lang="en-US" dirty="0" smtClean="0"/>
              <a:t>drive or simplify </a:t>
            </a:r>
            <a:r>
              <a:rPr lang="en-US" dirty="0" err="1" smtClean="0"/>
              <a:t>modelling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58971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C17-crystallise.mpg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4499992" y="3783764"/>
            <a:ext cx="4644008" cy="3074236"/>
          </a:xfrm>
          <a:prstGeom prst="rect">
            <a:avLst/>
          </a:prstGeom>
        </p:spPr>
      </p:pic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/>
              <a:t>metaDynamics of OC17 + CaCO</a:t>
            </a:r>
            <a:r>
              <a:rPr lang="en-GB" sz="3200" baseline="-25000"/>
              <a:t>3</a:t>
            </a:r>
            <a:endParaRPr lang="en-GB" sz="3200"/>
          </a:p>
        </p:txBody>
      </p:sp>
      <p:sp>
        <p:nvSpPr>
          <p:cNvPr id="37892" name="Rectangle 4"/>
          <p:cNvSpPr>
            <a:spLocks noGrp="1" noChangeArrowheads="1"/>
          </p:cNvSpPr>
          <p:nvPr>
            <p:ph idx="1"/>
          </p:nvPr>
        </p:nvSpPr>
        <p:spPr>
          <a:xfrm>
            <a:off x="179512" y="908720"/>
            <a:ext cx="7308850" cy="4751388"/>
          </a:xfrm>
        </p:spPr>
        <p:txBody>
          <a:bodyPr/>
          <a:lstStyle/>
          <a:p>
            <a:r>
              <a:rPr lang="en-GB" dirty="0"/>
              <a:t>192 &amp; 300 unit nanoparticles</a:t>
            </a:r>
          </a:p>
          <a:p>
            <a:pPr lvl="1"/>
            <a:r>
              <a:rPr lang="en-GB" dirty="0"/>
              <a:t>22,000 water molecules</a:t>
            </a:r>
          </a:p>
          <a:p>
            <a:r>
              <a:rPr lang="en-GB" dirty="0"/>
              <a:t>20 different protein/nanoparticle orientations</a:t>
            </a:r>
          </a:p>
          <a:p>
            <a:r>
              <a:rPr lang="en-GB" dirty="0"/>
              <a:t>Select </a:t>
            </a:r>
            <a:r>
              <a:rPr lang="ja-JP" altLang="en-GB" dirty="0">
                <a:latin typeface="Arial"/>
              </a:rPr>
              <a:t>“</a:t>
            </a:r>
            <a:r>
              <a:rPr lang="en-GB" dirty="0"/>
              <a:t>best</a:t>
            </a:r>
            <a:r>
              <a:rPr lang="ja-JP" altLang="en-GB" dirty="0">
                <a:latin typeface="Arial"/>
              </a:rPr>
              <a:t>”</a:t>
            </a:r>
            <a:r>
              <a:rPr lang="en-GB" dirty="0"/>
              <a:t> 4 for long meta-dynamics</a:t>
            </a:r>
          </a:p>
          <a:p>
            <a:r>
              <a:rPr lang="en-GB" dirty="0"/>
              <a:t>Potentials: due to Freeman </a:t>
            </a:r>
            <a:r>
              <a:rPr lang="en-GB" i="1" dirty="0"/>
              <a:t>et al.</a:t>
            </a:r>
            <a:endParaRPr lang="en-GB" dirty="0"/>
          </a:p>
          <a:p>
            <a:pPr lvl="1"/>
            <a:r>
              <a:rPr lang="en-GB" dirty="0" err="1"/>
              <a:t>Pavese</a:t>
            </a:r>
            <a:r>
              <a:rPr lang="en-GB" dirty="0"/>
              <a:t> CaCO</a:t>
            </a:r>
            <a:r>
              <a:rPr lang="en-GB" baseline="-25000" dirty="0"/>
              <a:t>3</a:t>
            </a:r>
            <a:r>
              <a:rPr lang="en-GB" dirty="0"/>
              <a:t> ; Amber protein; Tip3p water; </a:t>
            </a:r>
          </a:p>
          <a:p>
            <a:pPr lvl="1"/>
            <a:r>
              <a:rPr lang="en-GB" dirty="0"/>
              <a:t>cross terms derived from crystals with scaled charges</a:t>
            </a:r>
          </a:p>
          <a:p>
            <a:endParaRPr lang="en-GB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2" descr="00_crysta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464" r="209" b="12997"/>
          <a:stretch>
            <a:fillRect/>
          </a:stretch>
        </p:blipFill>
        <p:spPr bwMode="auto">
          <a:xfrm>
            <a:off x="5166222" y="1350616"/>
            <a:ext cx="3024187" cy="180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8915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Free energy landscapes</a:t>
            </a:r>
          </a:p>
        </p:txBody>
      </p:sp>
      <p:sp>
        <p:nvSpPr>
          <p:cNvPr id="38916" name="Rectangle 4"/>
          <p:cNvSpPr>
            <a:spLocks noGrp="1" noChangeArrowheads="1"/>
          </p:cNvSpPr>
          <p:nvPr>
            <p:ph idx="1"/>
          </p:nvPr>
        </p:nvSpPr>
        <p:spPr>
          <a:xfrm>
            <a:off x="1045195" y="3860800"/>
            <a:ext cx="3743325" cy="698500"/>
          </a:xfrm>
        </p:spPr>
        <p:txBody>
          <a:bodyPr>
            <a:normAutofit lnSpcReduction="10000"/>
          </a:bodyPr>
          <a:lstStyle/>
          <a:p>
            <a:pPr>
              <a:lnSpc>
                <a:spcPct val="90000"/>
              </a:lnSpc>
            </a:pPr>
            <a:r>
              <a:rPr lang="en-GB" dirty="0"/>
              <a:t>192 units of CaCO</a:t>
            </a:r>
            <a:r>
              <a:rPr lang="en-GB" baseline="-25000" dirty="0"/>
              <a:t>3</a:t>
            </a:r>
            <a:r>
              <a:rPr lang="en-GB" dirty="0"/>
              <a:t> in water</a:t>
            </a:r>
          </a:p>
          <a:p>
            <a:pPr lvl="1">
              <a:lnSpc>
                <a:spcPct val="90000"/>
              </a:lnSpc>
            </a:pPr>
            <a:endParaRPr lang="en-GB" baseline="-25000" dirty="0"/>
          </a:p>
        </p:txBody>
      </p:sp>
      <p:grpSp>
        <p:nvGrpSpPr>
          <p:cNvPr id="38917" name="Group 5"/>
          <p:cNvGrpSpPr>
            <a:grpSpLocks/>
          </p:cNvGrpSpPr>
          <p:nvPr/>
        </p:nvGrpSpPr>
        <p:grpSpPr bwMode="auto">
          <a:xfrm>
            <a:off x="4788520" y="3157538"/>
            <a:ext cx="3500438" cy="3700462"/>
            <a:chOff x="3383" y="1989"/>
            <a:chExt cx="2205" cy="2331"/>
          </a:xfrm>
        </p:grpSpPr>
        <p:pic>
          <p:nvPicPr>
            <p:cNvPr id="38918" name="Picture 6" descr="compare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2510"/>
            <a:stretch>
              <a:fillRect/>
            </a:stretch>
          </p:blipFill>
          <p:spPr bwMode="auto">
            <a:xfrm>
              <a:off x="3383" y="1989"/>
              <a:ext cx="2192" cy="233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8919" name="Picture 7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8" y="2639"/>
              <a:ext cx="300" cy="14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B8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pic>
        <p:pic>
          <p:nvPicPr>
            <p:cNvPr id="38920" name="Picture 8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4" y="3807"/>
              <a:ext cx="301" cy="14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B8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pic>
      </p:grpSp>
      <p:pic>
        <p:nvPicPr>
          <p:cNvPr id="38921" name="Picture 9" descr="00_amorphous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409353"/>
            <a:ext cx="2995613" cy="16113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8922" name="AutoShape 10"/>
          <p:cNvSpPr>
            <a:spLocks noChangeArrowheads="1"/>
          </p:cNvSpPr>
          <p:nvPr/>
        </p:nvSpPr>
        <p:spPr bwMode="auto">
          <a:xfrm>
            <a:off x="4051797" y="2014191"/>
            <a:ext cx="938212" cy="477837"/>
          </a:xfrm>
          <a:prstGeom prst="rightArrow">
            <a:avLst>
              <a:gd name="adj1" fmla="val 50000"/>
              <a:gd name="adj2" fmla="val 49086"/>
            </a:avLst>
          </a:prstGeom>
          <a:solidFill>
            <a:srgbClr val="99C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44450">
                <a:solidFill>
                  <a:schemeClr val="accent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38923" name="Text Box 11"/>
          <p:cNvSpPr txBox="1">
            <a:spLocks noChangeArrowheads="1"/>
          </p:cNvSpPr>
          <p:nvPr/>
        </p:nvSpPr>
        <p:spPr bwMode="auto">
          <a:xfrm>
            <a:off x="1410197" y="1047403"/>
            <a:ext cx="1697037" cy="427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99CCFF"/>
                </a:solidFill>
              </a14:hiddenFill>
            </a:ext>
            <a:ext uri="{91240B29-F687-4f45-9708-019B960494DF}">
              <a14:hiddenLine xmlns:a14="http://schemas.microsoft.com/office/drawing/2010/main" w="44450">
                <a:solidFill>
                  <a:schemeClr val="accent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 defTabSz="2951163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algn="l" defTabSz="2951163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algn="l" defTabSz="2951163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algn="l" defTabSz="2951163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algn="l" defTabSz="2951163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defTabSz="29511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defTabSz="29511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defTabSz="29511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defTabSz="29511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GB" sz="2200" b="1"/>
              <a:t>Initial</a:t>
            </a:r>
          </a:p>
        </p:txBody>
      </p:sp>
      <p:sp>
        <p:nvSpPr>
          <p:cNvPr id="38924" name="Text Box 12"/>
          <p:cNvSpPr txBox="1">
            <a:spLocks noChangeArrowheads="1"/>
          </p:cNvSpPr>
          <p:nvPr/>
        </p:nvSpPr>
        <p:spPr bwMode="auto">
          <a:xfrm>
            <a:off x="3800972" y="2566641"/>
            <a:ext cx="14160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99CCFF"/>
                </a:solidFill>
              </a14:hiddenFill>
            </a:ext>
            <a:ext uri="{91240B29-F687-4f45-9708-019B960494DF}">
              <a14:hiddenLine xmlns:a14="http://schemas.microsoft.com/office/drawing/2010/main" w="44450">
                <a:solidFill>
                  <a:schemeClr val="accent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defTabSz="2951163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algn="l" defTabSz="2951163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algn="l" defTabSz="2951163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algn="l" defTabSz="2951163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algn="l" defTabSz="2951163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defTabSz="29511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defTabSz="29511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defTabSz="29511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defTabSz="29511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sz="1400" b="1"/>
              <a:t>metadynamics</a:t>
            </a:r>
          </a:p>
        </p:txBody>
      </p:sp>
      <p:sp>
        <p:nvSpPr>
          <p:cNvPr id="38925" name="Text Box 13"/>
          <p:cNvSpPr txBox="1">
            <a:spLocks noChangeArrowheads="1"/>
          </p:cNvSpPr>
          <p:nvPr/>
        </p:nvSpPr>
        <p:spPr bwMode="auto">
          <a:xfrm>
            <a:off x="5715497" y="980728"/>
            <a:ext cx="2039937" cy="427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99CCFF"/>
                </a:solidFill>
              </a14:hiddenFill>
            </a:ext>
            <a:ext uri="{91240B29-F687-4f45-9708-019B960494DF}">
              <a14:hiddenLine xmlns:a14="http://schemas.microsoft.com/office/drawing/2010/main" w="44450">
                <a:solidFill>
                  <a:schemeClr val="accent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 defTabSz="2951163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algn="l" defTabSz="2951163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algn="l" defTabSz="2951163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algn="l" defTabSz="2951163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algn="l" defTabSz="2951163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defTabSz="29511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defTabSz="29511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defTabSz="29511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defTabSz="29511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GB" sz="2200" b="1"/>
              <a:t>Crystallised</a:t>
            </a:r>
          </a:p>
        </p:txBody>
      </p:sp>
      <p:sp>
        <p:nvSpPr>
          <p:cNvPr id="38926" name="Rectangle 14"/>
          <p:cNvSpPr>
            <a:spLocks noChangeArrowheads="1"/>
          </p:cNvSpPr>
          <p:nvPr/>
        </p:nvSpPr>
        <p:spPr bwMode="auto">
          <a:xfrm>
            <a:off x="1043608" y="5229225"/>
            <a:ext cx="3960812" cy="936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 algn="l">
              <a:lnSpc>
                <a:spcPct val="90000"/>
              </a:lnSpc>
              <a:spcBef>
                <a:spcPct val="20000"/>
              </a:spcBef>
              <a:spcAft>
                <a:spcPct val="25000"/>
              </a:spcAft>
              <a:buFontTx/>
              <a:buChar char="•"/>
            </a:pPr>
            <a:r>
              <a:rPr lang="en-GB" sz="2200"/>
              <a:t>192 units of CaCO</a:t>
            </a:r>
            <a:r>
              <a:rPr lang="en-GB" sz="2200" baseline="-25000"/>
              <a:t>3</a:t>
            </a:r>
            <a:r>
              <a:rPr lang="en-GB" sz="2200"/>
              <a:t> bound to Ovocleidin-17 in water</a:t>
            </a:r>
          </a:p>
          <a:p>
            <a:pPr marL="742950" lvl="1" indent="-285750" algn="l">
              <a:lnSpc>
                <a:spcPct val="90000"/>
              </a:lnSpc>
              <a:spcBef>
                <a:spcPct val="20000"/>
              </a:spcBef>
              <a:buFontTx/>
              <a:buChar char="–"/>
            </a:pPr>
            <a:endParaRPr lang="en-GB" sz="2000" baseline="-2500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350" t="3136" r="14641" b="1974"/>
          <a:stretch>
            <a:fillRect/>
          </a:stretch>
        </p:blipFill>
        <p:spPr bwMode="auto">
          <a:xfrm>
            <a:off x="898873" y="4724400"/>
            <a:ext cx="1462087" cy="1296988"/>
          </a:xfrm>
          <a:prstGeom prst="rect">
            <a:avLst/>
          </a:prstGeom>
          <a:solidFill>
            <a:srgbClr val="FFFFFF"/>
          </a:solidFill>
          <a:ln w="9525">
            <a:solidFill>
              <a:schemeClr val="hlink"/>
            </a:solidFill>
            <a:miter lim="800000"/>
            <a:headEnd/>
            <a:tailEnd/>
          </a:ln>
        </p:spPr>
      </p:pic>
      <p:sp>
        <p:nvSpPr>
          <p:cNvPr id="39939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Larger nonaparticles?</a:t>
            </a:r>
          </a:p>
        </p:txBody>
      </p:sp>
      <p:sp>
        <p:nvSpPr>
          <p:cNvPr id="39940" name="Rectangle 4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GB"/>
              <a:t>300 CaCO</a:t>
            </a:r>
            <a:r>
              <a:rPr lang="en-GB" baseline="-25000"/>
              <a:t>3</a:t>
            </a:r>
            <a:r>
              <a:rPr lang="en-GB"/>
              <a:t> unit particles don</a:t>
            </a:r>
            <a:r>
              <a:rPr lang="ja-JP" altLang="en-GB">
                <a:latin typeface="Arial"/>
              </a:rPr>
              <a:t>’</a:t>
            </a:r>
            <a:r>
              <a:rPr lang="en-GB"/>
              <a:t>t stay bound on crystallisation</a:t>
            </a:r>
          </a:p>
          <a:p>
            <a:r>
              <a:rPr lang="en-GB"/>
              <a:t>Mechanism for proteins</a:t>
            </a:r>
          </a:p>
          <a:p>
            <a:pPr lvl="1"/>
            <a:r>
              <a:rPr lang="en-GB"/>
              <a:t>Bind to small nanoparticles</a:t>
            </a:r>
          </a:p>
          <a:p>
            <a:pPr lvl="1"/>
            <a:r>
              <a:rPr lang="en-GB"/>
              <a:t>Facilitate transformation to calcite</a:t>
            </a:r>
          </a:p>
          <a:p>
            <a:pPr lvl="1"/>
            <a:r>
              <a:rPr lang="en-GB"/>
              <a:t>Desorb as crystal grows</a:t>
            </a:r>
          </a:p>
          <a:p>
            <a:r>
              <a:rPr lang="en-GB"/>
              <a:t>Gives catalytic cycle for polycrystalline mamillary layer</a:t>
            </a:r>
          </a:p>
          <a:p>
            <a:endParaRPr lang="en-GB"/>
          </a:p>
        </p:txBody>
      </p:sp>
      <p:pic>
        <p:nvPicPr>
          <p:cNvPr id="39941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961" t="-3110" r="15961" b="5383"/>
          <a:stretch>
            <a:fillRect/>
          </a:stretch>
        </p:blipFill>
        <p:spPr bwMode="auto">
          <a:xfrm>
            <a:off x="2411760" y="4724400"/>
            <a:ext cx="1463675" cy="1296988"/>
          </a:xfrm>
          <a:prstGeom prst="rect">
            <a:avLst/>
          </a:prstGeom>
          <a:solidFill>
            <a:srgbClr val="FFFFFF"/>
          </a:solidFill>
          <a:ln w="9525">
            <a:solidFill>
              <a:schemeClr val="hlink"/>
            </a:solidFill>
            <a:miter lim="800000"/>
            <a:headEnd/>
            <a:tailEnd/>
          </a:ln>
        </p:spPr>
      </p:pic>
      <p:pic>
        <p:nvPicPr>
          <p:cNvPr id="39942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67" t="-1491" r="20625"/>
          <a:stretch>
            <a:fillRect/>
          </a:stretch>
        </p:blipFill>
        <p:spPr bwMode="auto">
          <a:xfrm>
            <a:off x="3923060" y="4724400"/>
            <a:ext cx="1290638" cy="1296988"/>
          </a:xfrm>
          <a:prstGeom prst="rect">
            <a:avLst/>
          </a:prstGeom>
          <a:solidFill>
            <a:srgbClr val="FFFFFF"/>
          </a:solidFill>
          <a:ln w="9525">
            <a:solidFill>
              <a:schemeClr val="hlink"/>
            </a:solidFill>
            <a:miter lim="800000"/>
            <a:headEnd/>
            <a:tailEnd/>
          </a:ln>
        </p:spPr>
      </p:pic>
      <p:pic>
        <p:nvPicPr>
          <p:cNvPr id="39943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23" r="12338"/>
          <a:stretch>
            <a:fillRect/>
          </a:stretch>
        </p:blipFill>
        <p:spPr bwMode="auto">
          <a:xfrm>
            <a:off x="5254973" y="4733925"/>
            <a:ext cx="1547812" cy="1277938"/>
          </a:xfrm>
          <a:prstGeom prst="rect">
            <a:avLst/>
          </a:prstGeom>
          <a:solidFill>
            <a:srgbClr val="FFFFFF"/>
          </a:solidFill>
          <a:ln w="9525">
            <a:solidFill>
              <a:schemeClr val="hlink"/>
            </a:solidFill>
            <a:miter lim="800000"/>
            <a:headEnd/>
            <a:tailEnd/>
          </a:ln>
        </p:spPr>
      </p:pic>
      <p:pic>
        <p:nvPicPr>
          <p:cNvPr id="39944" name="Picture 8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52" t="-3125" r="18675" b="1001"/>
          <a:stretch>
            <a:fillRect/>
          </a:stretch>
        </p:blipFill>
        <p:spPr bwMode="auto">
          <a:xfrm>
            <a:off x="6858348" y="4724400"/>
            <a:ext cx="1331912" cy="1296988"/>
          </a:xfrm>
          <a:prstGeom prst="rect">
            <a:avLst/>
          </a:prstGeom>
          <a:solidFill>
            <a:srgbClr val="FFFFFF"/>
          </a:solidFill>
          <a:ln w="9525">
            <a:solidFill>
              <a:schemeClr val="hlink"/>
            </a:solidFill>
            <a:miter lim="800000"/>
            <a:headEnd/>
            <a:tailEnd/>
          </a:ln>
        </p:spPr>
      </p:pic>
      <p:sp>
        <p:nvSpPr>
          <p:cNvPr id="39945" name="Rectangle 9"/>
          <p:cNvSpPr>
            <a:spLocks noChangeArrowheads="1"/>
          </p:cNvSpPr>
          <p:nvPr/>
        </p:nvSpPr>
        <p:spPr bwMode="auto">
          <a:xfrm>
            <a:off x="3248025" y="1936750"/>
            <a:ext cx="264795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cap="sq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39946" name="Rectangle 10"/>
          <p:cNvSpPr>
            <a:spLocks noChangeArrowheads="1"/>
          </p:cNvSpPr>
          <p:nvPr/>
        </p:nvSpPr>
        <p:spPr bwMode="auto">
          <a:xfrm>
            <a:off x="3248025" y="1936750"/>
            <a:ext cx="264795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cap="sq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39947" name="Rectangle 11"/>
          <p:cNvSpPr>
            <a:spLocks noChangeArrowheads="1"/>
          </p:cNvSpPr>
          <p:nvPr/>
        </p:nvSpPr>
        <p:spPr bwMode="auto">
          <a:xfrm>
            <a:off x="3248025" y="1936750"/>
            <a:ext cx="264795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cap="sq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39948" name="Rectangle 12"/>
          <p:cNvSpPr>
            <a:spLocks noChangeArrowheads="1"/>
          </p:cNvSpPr>
          <p:nvPr/>
        </p:nvSpPr>
        <p:spPr bwMode="auto">
          <a:xfrm>
            <a:off x="3248025" y="1936750"/>
            <a:ext cx="264795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cap="sq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39949" name="Rectangle 13"/>
          <p:cNvSpPr>
            <a:spLocks noChangeArrowheads="1"/>
          </p:cNvSpPr>
          <p:nvPr/>
        </p:nvSpPr>
        <p:spPr bwMode="auto">
          <a:xfrm>
            <a:off x="3248025" y="1936750"/>
            <a:ext cx="264795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cap="sq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OC17: catalytic cycle?</a:t>
            </a:r>
          </a:p>
        </p:txBody>
      </p:sp>
      <p:pic>
        <p:nvPicPr>
          <p:cNvPr id="4096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40" t="3369" r="19594" b="13667"/>
          <a:stretch>
            <a:fillRect/>
          </a:stretch>
        </p:blipFill>
        <p:spPr bwMode="auto">
          <a:xfrm>
            <a:off x="5328519" y="3973513"/>
            <a:ext cx="2555875" cy="2111375"/>
          </a:xfrm>
          <a:prstGeom prst="rect">
            <a:avLst/>
          </a:prstGeom>
          <a:solidFill>
            <a:srgbClr val="FFFFFF"/>
          </a:solidFill>
        </p:spPr>
      </p:pic>
      <p:pic>
        <p:nvPicPr>
          <p:cNvPr id="40964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817" r="16188" b="14825"/>
          <a:stretch>
            <a:fillRect/>
          </a:stretch>
        </p:blipFill>
        <p:spPr bwMode="auto">
          <a:xfrm>
            <a:off x="1475656" y="3933825"/>
            <a:ext cx="2681288" cy="2168525"/>
          </a:xfrm>
          <a:prstGeom prst="rect">
            <a:avLst/>
          </a:prstGeom>
          <a:solidFill>
            <a:srgbClr val="FFFFFF"/>
          </a:solidFill>
        </p:spPr>
      </p:pic>
      <p:sp>
        <p:nvSpPr>
          <p:cNvPr id="40965" name="Rectangle 5"/>
          <p:cNvSpPr>
            <a:spLocks noChangeArrowheads="1"/>
          </p:cNvSpPr>
          <p:nvPr/>
        </p:nvSpPr>
        <p:spPr bwMode="auto">
          <a:xfrm>
            <a:off x="2888531" y="1936750"/>
            <a:ext cx="264795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cap="sq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40966" name="Rectangle 6"/>
          <p:cNvSpPr>
            <a:spLocks noChangeArrowheads="1"/>
          </p:cNvSpPr>
          <p:nvPr/>
        </p:nvSpPr>
        <p:spPr bwMode="auto">
          <a:xfrm>
            <a:off x="2888531" y="1936750"/>
            <a:ext cx="264795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cap="sq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40967" name="Rectangle 7"/>
          <p:cNvSpPr>
            <a:spLocks noChangeArrowheads="1"/>
          </p:cNvSpPr>
          <p:nvPr/>
        </p:nvSpPr>
        <p:spPr bwMode="auto">
          <a:xfrm>
            <a:off x="2888531" y="1936750"/>
            <a:ext cx="264795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cap="sq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40968" name="Rectangle 8"/>
          <p:cNvSpPr>
            <a:spLocks noChangeArrowheads="1"/>
          </p:cNvSpPr>
          <p:nvPr/>
        </p:nvSpPr>
        <p:spPr bwMode="auto">
          <a:xfrm>
            <a:off x="2888531" y="1936750"/>
            <a:ext cx="264795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cap="sq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40969" name="Rectangle 9"/>
          <p:cNvSpPr>
            <a:spLocks noChangeArrowheads="1"/>
          </p:cNvSpPr>
          <p:nvPr/>
        </p:nvSpPr>
        <p:spPr bwMode="auto">
          <a:xfrm>
            <a:off x="2888531" y="1936750"/>
            <a:ext cx="264795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cap="sq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40970" name="AutoShape 10"/>
          <p:cNvSpPr>
            <a:spLocks noChangeArrowheads="1"/>
          </p:cNvSpPr>
          <p:nvPr/>
        </p:nvSpPr>
        <p:spPr bwMode="auto">
          <a:xfrm>
            <a:off x="4426819" y="1922463"/>
            <a:ext cx="738187" cy="223837"/>
          </a:xfrm>
          <a:prstGeom prst="rightArrow">
            <a:avLst>
              <a:gd name="adj1" fmla="val 50000"/>
              <a:gd name="adj2" fmla="val 82447"/>
            </a:avLst>
          </a:prstGeom>
          <a:solidFill>
            <a:schemeClr val="accent1"/>
          </a:solidFill>
          <a:ln w="28575" cap="sq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0971" name="AutoShape 11"/>
          <p:cNvSpPr>
            <a:spLocks noChangeArrowheads="1"/>
          </p:cNvSpPr>
          <p:nvPr/>
        </p:nvSpPr>
        <p:spPr bwMode="auto">
          <a:xfrm rot="5400000">
            <a:off x="5963519" y="3235325"/>
            <a:ext cx="738188" cy="223837"/>
          </a:xfrm>
          <a:prstGeom prst="rightArrow">
            <a:avLst>
              <a:gd name="adj1" fmla="val 50000"/>
              <a:gd name="adj2" fmla="val 82447"/>
            </a:avLst>
          </a:prstGeom>
          <a:solidFill>
            <a:schemeClr val="accent1"/>
          </a:solidFill>
          <a:ln w="28575" cap="sq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0972" name="AutoShape 12"/>
          <p:cNvSpPr>
            <a:spLocks noChangeArrowheads="1"/>
          </p:cNvSpPr>
          <p:nvPr/>
        </p:nvSpPr>
        <p:spPr bwMode="auto">
          <a:xfrm rot="10800000">
            <a:off x="4356969" y="4724400"/>
            <a:ext cx="738187" cy="223838"/>
          </a:xfrm>
          <a:prstGeom prst="rightArrow">
            <a:avLst>
              <a:gd name="adj1" fmla="val 50000"/>
              <a:gd name="adj2" fmla="val 82447"/>
            </a:avLst>
          </a:prstGeom>
          <a:solidFill>
            <a:schemeClr val="accent1"/>
          </a:solidFill>
          <a:ln w="28575" cap="sq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0973" name="AutoShape 13"/>
          <p:cNvSpPr>
            <a:spLocks noChangeArrowheads="1"/>
          </p:cNvSpPr>
          <p:nvPr/>
        </p:nvSpPr>
        <p:spPr bwMode="auto">
          <a:xfrm rot="16200000">
            <a:off x="2939331" y="3163888"/>
            <a:ext cx="738187" cy="223838"/>
          </a:xfrm>
          <a:prstGeom prst="rightArrow">
            <a:avLst>
              <a:gd name="adj1" fmla="val 50000"/>
              <a:gd name="adj2" fmla="val 82447"/>
            </a:avLst>
          </a:prstGeom>
          <a:solidFill>
            <a:srgbClr val="66FFFF"/>
          </a:solidFill>
          <a:ln w="28575" cap="sq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40974" name="Picture 14" descr="00_crystal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464" r="209" b="12997"/>
          <a:stretch>
            <a:fillRect/>
          </a:stretch>
        </p:blipFill>
        <p:spPr bwMode="auto">
          <a:xfrm>
            <a:off x="5453931" y="1397000"/>
            <a:ext cx="2219325" cy="132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75" name="Picture 15" descr="00_amorphous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28069" y="1479550"/>
            <a:ext cx="2093912" cy="1127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0976" name="Text Box 16"/>
          <p:cNvSpPr txBox="1">
            <a:spLocks noChangeArrowheads="1"/>
          </p:cNvSpPr>
          <p:nvPr/>
        </p:nvSpPr>
        <p:spPr bwMode="auto">
          <a:xfrm>
            <a:off x="4356969" y="1268413"/>
            <a:ext cx="8318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cap="sq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GB" sz="1800" b="1">
                <a:solidFill>
                  <a:schemeClr val="tx2"/>
                </a:solidFill>
              </a:rPr>
              <a:t>Cryst.</a:t>
            </a:r>
          </a:p>
        </p:txBody>
      </p:sp>
      <p:sp>
        <p:nvSpPr>
          <p:cNvPr id="40977" name="Text Box 17"/>
          <p:cNvSpPr txBox="1">
            <a:spLocks noChangeArrowheads="1"/>
          </p:cNvSpPr>
          <p:nvPr/>
        </p:nvSpPr>
        <p:spPr bwMode="auto">
          <a:xfrm>
            <a:off x="6804894" y="3143250"/>
            <a:ext cx="7302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cap="sq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GB" sz="1800" b="1">
                <a:solidFill>
                  <a:schemeClr val="tx2"/>
                </a:solidFill>
              </a:rPr>
              <a:t>grow</a:t>
            </a:r>
          </a:p>
        </p:txBody>
      </p:sp>
      <p:sp>
        <p:nvSpPr>
          <p:cNvPr id="40978" name="Text Box 18"/>
          <p:cNvSpPr txBox="1">
            <a:spLocks noChangeArrowheads="1"/>
          </p:cNvSpPr>
          <p:nvPr/>
        </p:nvSpPr>
        <p:spPr bwMode="auto">
          <a:xfrm>
            <a:off x="4285531" y="5270500"/>
            <a:ext cx="9461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cap="sq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GB" sz="1800" b="1">
                <a:solidFill>
                  <a:schemeClr val="tx2"/>
                </a:solidFill>
              </a:rPr>
              <a:t>desorb</a:t>
            </a:r>
          </a:p>
        </p:txBody>
      </p:sp>
      <p:sp>
        <p:nvSpPr>
          <p:cNvPr id="40979" name="Text Box 19"/>
          <p:cNvSpPr txBox="1">
            <a:spLocks noChangeArrowheads="1"/>
          </p:cNvSpPr>
          <p:nvPr/>
        </p:nvSpPr>
        <p:spPr bwMode="auto">
          <a:xfrm>
            <a:off x="1963019" y="3143250"/>
            <a:ext cx="9461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cap="sq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GB" sz="1800" b="1">
                <a:solidFill>
                  <a:schemeClr val="tx2"/>
                </a:solidFill>
              </a:rPr>
              <a:t>adsorb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/>
              <a:t>Surface binding &amp; structured water</a:t>
            </a:r>
          </a:p>
        </p:txBody>
      </p:sp>
      <p:sp>
        <p:nvSpPr>
          <p:cNvPr id="4198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Binding is seen to planar surfaces</a:t>
            </a:r>
          </a:p>
          <a:p>
            <a:pPr lvl="1"/>
            <a:r>
              <a:rPr lang="en-GB" dirty="0"/>
              <a:t>Structured water dominates adsorption </a:t>
            </a:r>
            <a:r>
              <a:rPr lang="en-GB" dirty="0" smtClean="0"/>
              <a:t>energy on large crystalline surfaces</a:t>
            </a:r>
            <a:endParaRPr lang="en-GB" dirty="0"/>
          </a:p>
          <a:p>
            <a:pPr lvl="1"/>
            <a:r>
              <a:rPr lang="en-GB" dirty="0"/>
              <a:t>Calcite </a:t>
            </a:r>
            <a:r>
              <a:rPr lang="en-GB" dirty="0" smtClean="0"/>
              <a:t>nanoparticles and ACC </a:t>
            </a:r>
            <a:r>
              <a:rPr lang="en-GB" dirty="0"/>
              <a:t>do not give structured water </a:t>
            </a:r>
            <a:r>
              <a:rPr lang="en-GB" dirty="0" smtClean="0"/>
              <a:t>layer; leads to “flat” adsorption</a:t>
            </a:r>
            <a:endParaRPr lang="en-GB" dirty="0"/>
          </a:p>
        </p:txBody>
      </p:sp>
      <p:pic>
        <p:nvPicPr>
          <p:cNvPr id="4198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784" y="3860800"/>
            <a:ext cx="2519362" cy="2589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4" name="Picture 3" descr="Freeman_2013.jp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441"/>
          <a:stretch/>
        </p:blipFill>
        <p:spPr>
          <a:xfrm>
            <a:off x="1187624" y="3861048"/>
            <a:ext cx="3238500" cy="272771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Also seen with AuBP1 on gold</a:t>
            </a:r>
            <a:endParaRPr lang="en-US" dirty="0"/>
          </a:p>
        </p:txBody>
      </p:sp>
      <p:pic>
        <p:nvPicPr>
          <p:cNvPr id="4" name="Picture 3" descr="aubp5x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6984" y="980728"/>
            <a:ext cx="2949985" cy="1763818"/>
          </a:xfrm>
          <a:prstGeom prst="rect">
            <a:avLst/>
          </a:prstGeom>
        </p:spPr>
      </p:pic>
      <p:pic>
        <p:nvPicPr>
          <p:cNvPr id="5" name="Picture 4" descr="aubp5x1top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1760" y="1088911"/>
            <a:ext cx="1547452" cy="1547452"/>
          </a:xfrm>
          <a:prstGeom prst="rect">
            <a:avLst/>
          </a:prstGeom>
        </p:spPr>
      </p:pic>
      <p:pic>
        <p:nvPicPr>
          <p:cNvPr id="6" name="Picture 5" descr="aubp100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6984" y="2996952"/>
            <a:ext cx="2949985" cy="1763818"/>
          </a:xfrm>
          <a:prstGeom prst="rect">
            <a:avLst/>
          </a:prstGeom>
        </p:spPr>
      </p:pic>
      <p:pic>
        <p:nvPicPr>
          <p:cNvPr id="7" name="Picture 6" descr="aubp100top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2617" y="3105992"/>
            <a:ext cx="1545739" cy="1545739"/>
          </a:xfrm>
          <a:prstGeom prst="rect">
            <a:avLst/>
          </a:prstGeom>
        </p:spPr>
      </p:pic>
      <p:pic>
        <p:nvPicPr>
          <p:cNvPr id="8" name="Picture 7" descr="aubp111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6984" y="5023217"/>
            <a:ext cx="2949985" cy="1763818"/>
          </a:xfrm>
          <a:prstGeom prst="rect">
            <a:avLst/>
          </a:prstGeom>
        </p:spPr>
      </p:pic>
      <p:pic>
        <p:nvPicPr>
          <p:cNvPr id="9" name="Picture 8" descr="aubp111top.jp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2683" y="5132323"/>
            <a:ext cx="1545607" cy="1545607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1043608" y="1662582"/>
            <a:ext cx="117026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 smtClean="0"/>
              <a:t>(100) 5x1</a:t>
            </a:r>
          </a:p>
        </p:txBody>
      </p:sp>
      <p:sp>
        <p:nvSpPr>
          <p:cNvPr id="11" name="Rectangle 10"/>
          <p:cNvSpPr/>
          <p:nvPr/>
        </p:nvSpPr>
        <p:spPr>
          <a:xfrm>
            <a:off x="1260690" y="3678806"/>
            <a:ext cx="73609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 smtClean="0"/>
              <a:t>(100)</a:t>
            </a:r>
          </a:p>
        </p:txBody>
      </p:sp>
      <p:sp>
        <p:nvSpPr>
          <p:cNvPr id="12" name="Rectangle 11"/>
          <p:cNvSpPr/>
          <p:nvPr/>
        </p:nvSpPr>
        <p:spPr>
          <a:xfrm>
            <a:off x="1260690" y="5705071"/>
            <a:ext cx="73609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 smtClean="0"/>
              <a:t>(111)</a:t>
            </a:r>
          </a:p>
        </p:txBody>
      </p:sp>
    </p:spTree>
    <p:extLst>
      <p:ext uri="{BB962C8B-B14F-4D97-AF65-F5344CB8AC3E}">
        <p14:creationId xmlns:p14="http://schemas.microsoft.com/office/powerpoint/2010/main" val="24269598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hACC</a:t>
            </a:r>
            <a:r>
              <a:rPr lang="en-US" dirty="0" smtClean="0"/>
              <a:t> </a:t>
            </a:r>
            <a:r>
              <a:rPr lang="en-US" dirty="0" err="1" smtClean="0"/>
              <a:t>nulcleation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Problem</a:t>
            </a:r>
          </a:p>
          <a:p>
            <a:pPr lvl="1"/>
            <a:r>
              <a:rPr lang="en-US" dirty="0" smtClean="0"/>
              <a:t>intermolecular potentials</a:t>
            </a:r>
          </a:p>
          <a:p>
            <a:endParaRPr lang="en-US" dirty="0"/>
          </a:p>
          <a:p>
            <a:r>
              <a:rPr lang="en-US" dirty="0" smtClean="0"/>
              <a:t>Controversy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76528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Aragonite?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GB"/>
              <a:t>needs a better potential (Gale </a:t>
            </a:r>
            <a:r>
              <a:rPr lang="en-GB" i="1"/>
              <a:t>&amp; </a:t>
            </a:r>
            <a:r>
              <a:rPr lang="en-GB"/>
              <a:t>co workers)</a:t>
            </a:r>
          </a:p>
        </p:txBody>
      </p:sp>
      <p:pic>
        <p:nvPicPr>
          <p:cNvPr id="3174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916113"/>
            <a:ext cx="3198812" cy="2368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cap="sq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pic>
        <p:nvPicPr>
          <p:cNvPr id="3174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725" y="4292600"/>
            <a:ext cx="3238500" cy="2314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cap="sq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31750" name="Text Box 6"/>
          <p:cNvSpPr txBox="1">
            <a:spLocks noChangeArrowheads="1"/>
          </p:cNvSpPr>
          <p:nvPr/>
        </p:nvSpPr>
        <p:spPr bwMode="auto">
          <a:xfrm>
            <a:off x="4356720" y="2349500"/>
            <a:ext cx="3543300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cap="sq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 algn="l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800100" indent="-342900" algn="l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257300" indent="-342900" algn="l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714500" indent="-342900" algn="l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171700" indent="-342900" algn="l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6289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30861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5433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40005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sz="1400" b="1"/>
              <a:t>Pavese, Catti, Parker, Wall, </a:t>
            </a:r>
            <a:r>
              <a:rPr lang="en-US" sz="1400" b="1" i="1"/>
              <a:t>Phys</a:t>
            </a:r>
            <a:r>
              <a:rPr lang="en-US" sz="1400" b="1"/>
              <a:t> </a:t>
            </a:r>
            <a:r>
              <a:rPr lang="en-US" sz="1400" b="1" i="1"/>
              <a:t>Chem. Miner. </a:t>
            </a:r>
            <a:r>
              <a:rPr lang="en-GB" sz="1400" b="1"/>
              <a:t>, 1996</a:t>
            </a:r>
          </a:p>
        </p:txBody>
      </p:sp>
      <p:sp>
        <p:nvSpPr>
          <p:cNvPr id="31751" name="Text Box 7"/>
          <p:cNvSpPr txBox="1">
            <a:spLocks noChangeArrowheads="1"/>
          </p:cNvSpPr>
          <p:nvPr/>
        </p:nvSpPr>
        <p:spPr bwMode="auto">
          <a:xfrm>
            <a:off x="1835150" y="5208588"/>
            <a:ext cx="3313113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cap="sq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GB" sz="1400" b="1"/>
              <a:t>Raiteri, Gale, Quigley, Rodger, </a:t>
            </a:r>
            <a:r>
              <a:rPr lang="en-GB" sz="1400" b="1" i="1"/>
              <a:t>J. Phys. Chem. C</a:t>
            </a:r>
            <a:r>
              <a:rPr lang="en-GB" sz="1400" b="1"/>
              <a:t>, 2010</a:t>
            </a:r>
          </a:p>
        </p:txBody>
      </p:sp>
      <p:sp>
        <p:nvSpPr>
          <p:cNvPr id="31752" name="AutoShape 8"/>
          <p:cNvSpPr>
            <a:spLocks noChangeArrowheads="1"/>
          </p:cNvSpPr>
          <p:nvPr/>
        </p:nvSpPr>
        <p:spPr bwMode="auto">
          <a:xfrm>
            <a:off x="5723558" y="2924175"/>
            <a:ext cx="935037" cy="144463"/>
          </a:xfrm>
          <a:prstGeom prst="leftArrow">
            <a:avLst>
              <a:gd name="adj1" fmla="val 50000"/>
              <a:gd name="adj2" fmla="val 161813"/>
            </a:avLst>
          </a:prstGeom>
          <a:solidFill>
            <a:schemeClr val="accent1"/>
          </a:solidFill>
          <a:ln w="28575" cap="sq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1753" name="AutoShape 9"/>
          <p:cNvSpPr>
            <a:spLocks noChangeArrowheads="1"/>
          </p:cNvSpPr>
          <p:nvPr/>
        </p:nvSpPr>
        <p:spPr bwMode="auto">
          <a:xfrm flipH="1">
            <a:off x="2987675" y="5805488"/>
            <a:ext cx="935038" cy="144462"/>
          </a:xfrm>
          <a:prstGeom prst="leftArrow">
            <a:avLst>
              <a:gd name="adj1" fmla="val 50000"/>
              <a:gd name="adj2" fmla="val 161814"/>
            </a:avLst>
          </a:prstGeom>
          <a:solidFill>
            <a:schemeClr val="accent1"/>
          </a:solidFill>
          <a:ln w="28575" cap="sq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Structure of </a:t>
            </a:r>
            <a:r>
              <a:rPr lang="en-US" dirty="0" err="1" smtClean="0"/>
              <a:t>hACC</a:t>
            </a:r>
            <a:endParaRPr lang="en-US" dirty="0"/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create with several protocols</a:t>
            </a:r>
          </a:p>
          <a:p>
            <a:pPr lvl="1"/>
            <a:r>
              <a:rPr lang="en-US" dirty="0" smtClean="0"/>
              <a:t>melt monohydrocalcite; melt and dehydrate ikaite; anneal random distribution …</a:t>
            </a:r>
          </a:p>
          <a:p>
            <a:pPr lvl="1"/>
            <a:endParaRPr lang="en-US" dirty="0"/>
          </a:p>
          <a:p>
            <a:r>
              <a:rPr lang="en-US" dirty="0" smtClean="0"/>
              <a:t>Good agreement with </a:t>
            </a:r>
            <a:r>
              <a:rPr lang="en-US" dirty="0" err="1" smtClean="0"/>
              <a:t>expt</a:t>
            </a:r>
            <a:r>
              <a:rPr lang="en-US" dirty="0" smtClean="0"/>
              <a:t> structure factor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15816" y="3356992"/>
            <a:ext cx="4104456" cy="33598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32858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Water in  </a:t>
            </a:r>
            <a:r>
              <a:rPr lang="en-US" dirty="0" err="1" smtClean="0"/>
              <a:t>hACC</a:t>
            </a:r>
            <a:endParaRPr lang="en-US" dirty="0"/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zones of stability for </a:t>
            </a:r>
            <a:r>
              <a:rPr lang="en-US" dirty="0" err="1" smtClean="0"/>
              <a:t>hACC</a:t>
            </a:r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carbonate-mediated H-bond networks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64088" y="4266183"/>
            <a:ext cx="3131921" cy="256069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47664" y="4297087"/>
            <a:ext cx="3151618" cy="2540992"/>
          </a:xfrm>
          <a:prstGeom prst="rect">
            <a:avLst/>
          </a:prstGeom>
        </p:spPr>
      </p:pic>
      <p:pic>
        <p:nvPicPr>
          <p:cNvPr id="11" name="Рисунок 17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75" t="5042" r="5943" b="5042"/>
          <a:stretch>
            <a:fillRect/>
          </a:stretch>
        </p:blipFill>
        <p:spPr bwMode="auto">
          <a:xfrm>
            <a:off x="4788024" y="1052735"/>
            <a:ext cx="3744416" cy="276933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3640997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Unexpected Mechanisms: old examples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268760"/>
            <a:ext cx="8229600" cy="4857403"/>
          </a:xfrm>
        </p:spPr>
        <p:txBody>
          <a:bodyPr/>
          <a:lstStyle/>
          <a:p>
            <a:r>
              <a:rPr lang="en-US" dirty="0" smtClean="0"/>
              <a:t>  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  </a:t>
            </a:r>
            <a:endParaRPr lang="en-US" dirty="0"/>
          </a:p>
          <a:p>
            <a:endParaRPr lang="en-US" dirty="0"/>
          </a:p>
        </p:txBody>
      </p:sp>
      <p:pic>
        <p:nvPicPr>
          <p:cNvPr id="5" name="Picture 4" descr="LTT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1268760"/>
            <a:ext cx="7353300" cy="1333500"/>
          </a:xfrm>
          <a:prstGeom prst="rect">
            <a:avLst/>
          </a:prstGeom>
        </p:spPr>
      </p:pic>
      <p:pic>
        <p:nvPicPr>
          <p:cNvPr id="6" name="Picture 5" descr="Hpd.tif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3573016"/>
            <a:ext cx="8100392" cy="13201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26211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Percolating water clusters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Universal scaling </a:t>
            </a:r>
            <a:r>
              <a:rPr lang="en-US" dirty="0" err="1" smtClean="0"/>
              <a:t>behaviour</a:t>
            </a:r>
            <a:endParaRPr lang="en-US" dirty="0" smtClean="0"/>
          </a:p>
          <a:p>
            <a:r>
              <a:rPr lang="en-US" dirty="0" smtClean="0"/>
              <a:t>percolation threshold ~ 	</a:t>
            </a:r>
            <a:r>
              <a:rPr lang="en-US" i="1" dirty="0" smtClean="0"/>
              <a:t>n</a:t>
            </a:r>
            <a:r>
              <a:rPr lang="en-US" dirty="0" smtClean="0"/>
              <a:t> = 0.9</a:t>
            </a:r>
          </a:p>
          <a:p>
            <a:r>
              <a:rPr lang="en-US" dirty="0" smtClean="0"/>
              <a:t>underlying hexagonal lattice</a:t>
            </a:r>
            <a:endParaRPr lang="en-US" dirty="0"/>
          </a:p>
        </p:txBody>
      </p:sp>
      <p:pic>
        <p:nvPicPr>
          <p:cNvPr id="4" name="Рисунок 5"/>
          <p:cNvPicPr>
            <a:picLocks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7397" r="18870"/>
          <a:stretch/>
        </p:blipFill>
        <p:spPr bwMode="auto">
          <a:xfrm>
            <a:off x="323528" y="3501008"/>
            <a:ext cx="1563566" cy="26642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/>
            </a:ext>
            <a:ext uri="{FAA26D3D-D897-4be2-8F04-BA451C77F1D7}">
              <ma14:placeholderFlag xmlns:ma14="http://schemas.microsoft.com/office/mac/drawingml/2011/main" val="1"/>
            </a:ext>
          </a:extLst>
        </p:spPr>
      </p:pic>
      <p:pic>
        <p:nvPicPr>
          <p:cNvPr id="5" name="Рисунок 3"/>
          <p:cNvPicPr/>
          <p:nvPr/>
        </p:nvPicPr>
        <p:blipFill rotWithShape="1">
          <a:blip r:embed="rId3"/>
          <a:srcRect l="36697" r="38837" b="5013"/>
          <a:stretch/>
        </p:blipFill>
        <p:spPr bwMode="auto">
          <a:xfrm>
            <a:off x="3851920" y="3213991"/>
            <a:ext cx="1323002" cy="2951313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6" name="Рисунок 4"/>
          <p:cNvPicPr/>
          <p:nvPr/>
        </p:nvPicPr>
        <p:blipFill rotWithShape="1">
          <a:blip r:embed="rId4"/>
          <a:srcRect l="39093" t="1787" r="35415" b="6949"/>
          <a:stretch/>
        </p:blipFill>
        <p:spPr bwMode="auto">
          <a:xfrm>
            <a:off x="2181624" y="3329638"/>
            <a:ext cx="1378513" cy="2835666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48064" y="960884"/>
            <a:ext cx="3976845" cy="30072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76505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correlated water dynamics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correlated large hops along chains of water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55576" y="2132856"/>
            <a:ext cx="3627309" cy="2808312"/>
          </a:xfrm>
          <a:prstGeom prst="rect">
            <a:avLst/>
          </a:prstGeom>
        </p:spPr>
      </p:pic>
      <p:pic>
        <p:nvPicPr>
          <p:cNvPr id="5" name="acc_collective_movement.mpg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 rotWithShape="1">
          <a:blip r:embed="rId6"/>
          <a:srcRect l="13942" t="5613" r="26630" b="8605"/>
          <a:stretch/>
        </p:blipFill>
        <p:spPr>
          <a:xfrm>
            <a:off x="5220401" y="3516759"/>
            <a:ext cx="3744087" cy="31526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6485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Classical nucleation</a:t>
            </a:r>
            <a:endParaRPr lang="en-GB" dirty="0"/>
          </a:p>
        </p:txBody>
      </p:sp>
      <p:pic>
        <p:nvPicPr>
          <p:cNvPr id="151560" name="Picture 8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17555" y="3717032"/>
            <a:ext cx="2574925" cy="17780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cap="sq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15155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67544" y="980728"/>
            <a:ext cx="7772400" cy="5257800"/>
          </a:xfrm>
        </p:spPr>
        <p:txBody>
          <a:bodyPr/>
          <a:lstStyle/>
          <a:p>
            <a:r>
              <a:rPr lang="en-GB" dirty="0"/>
              <a:t>Activated process:</a:t>
            </a:r>
          </a:p>
          <a:p>
            <a:pPr lvl="1"/>
            <a:r>
              <a:rPr lang="en-GB" dirty="0"/>
              <a:t>Favourable </a:t>
            </a:r>
            <a:r>
              <a:rPr lang="ja-JP" altLang="en-GB" dirty="0">
                <a:latin typeface="Arial"/>
              </a:rPr>
              <a:t>“</a:t>
            </a:r>
            <a:r>
              <a:rPr lang="en-GB" dirty="0"/>
              <a:t>bulk</a:t>
            </a:r>
            <a:r>
              <a:rPr lang="ja-JP" altLang="en-GB" dirty="0">
                <a:latin typeface="Arial"/>
              </a:rPr>
              <a:t>”</a:t>
            </a:r>
            <a:r>
              <a:rPr lang="en-GB" dirty="0"/>
              <a:t> energy</a:t>
            </a:r>
          </a:p>
          <a:p>
            <a:pPr lvl="1"/>
            <a:r>
              <a:rPr lang="en-GB" dirty="0"/>
              <a:t>Unfavourable interfacial energy</a:t>
            </a:r>
          </a:p>
          <a:p>
            <a:pPr lvl="1"/>
            <a:r>
              <a:rPr lang="en-GB" dirty="0"/>
              <a:t>Critical </a:t>
            </a:r>
            <a:r>
              <a:rPr lang="ja-JP" altLang="en-GB" dirty="0">
                <a:latin typeface="Arial"/>
              </a:rPr>
              <a:t>“</a:t>
            </a:r>
            <a:r>
              <a:rPr lang="en-GB" dirty="0"/>
              <a:t>cluster</a:t>
            </a:r>
            <a:r>
              <a:rPr lang="ja-JP" altLang="en-GB" dirty="0">
                <a:latin typeface="Arial"/>
              </a:rPr>
              <a:t>”</a:t>
            </a:r>
            <a:r>
              <a:rPr lang="en-GB" dirty="0"/>
              <a:t> size</a:t>
            </a:r>
          </a:p>
          <a:p>
            <a:pPr lvl="1"/>
            <a:endParaRPr lang="en-GB" dirty="0"/>
          </a:p>
          <a:p>
            <a:endParaRPr lang="en-GB" dirty="0" smtClean="0"/>
          </a:p>
          <a:p>
            <a:r>
              <a:rPr lang="en-GB" dirty="0" smtClean="0"/>
              <a:t>Classical </a:t>
            </a:r>
            <a:r>
              <a:rPr lang="en-GB" dirty="0"/>
              <a:t>Nucleation Theory</a:t>
            </a:r>
          </a:p>
          <a:p>
            <a:pPr lvl="1">
              <a:buFont typeface="Monotype Sorts" charset="0"/>
              <a:buNone/>
            </a:pPr>
            <a:endParaRPr lang="en-GB" dirty="0"/>
          </a:p>
          <a:p>
            <a:pPr lvl="1">
              <a:buFont typeface="Monotype Sorts" charset="0"/>
              <a:buNone/>
            </a:pPr>
            <a:endParaRPr lang="en-GB" dirty="0"/>
          </a:p>
          <a:p>
            <a:endParaRPr lang="en-GB" dirty="0" smtClean="0"/>
          </a:p>
          <a:p>
            <a:r>
              <a:rPr lang="en-GB" dirty="0" smtClean="0"/>
              <a:t>Fundamentally </a:t>
            </a:r>
            <a:r>
              <a:rPr lang="en-GB" dirty="0"/>
              <a:t>Stochastic</a:t>
            </a:r>
          </a:p>
        </p:txBody>
      </p:sp>
      <p:grpSp>
        <p:nvGrpSpPr>
          <p:cNvPr id="151556" name="Group 4"/>
          <p:cNvGrpSpPr>
            <a:grpSpLocks/>
          </p:cNvGrpSpPr>
          <p:nvPr/>
        </p:nvGrpSpPr>
        <p:grpSpPr bwMode="auto">
          <a:xfrm>
            <a:off x="7439099" y="1340768"/>
            <a:ext cx="949325" cy="949325"/>
            <a:chOff x="3787" y="2296"/>
            <a:chExt cx="598" cy="598"/>
          </a:xfrm>
        </p:grpSpPr>
        <p:sp>
          <p:nvSpPr>
            <p:cNvPr id="151557" name="Oval 5"/>
            <p:cNvSpPr>
              <a:spLocks noChangeAspect="1" noChangeArrowheads="1"/>
            </p:cNvSpPr>
            <p:nvPr/>
          </p:nvSpPr>
          <p:spPr bwMode="auto">
            <a:xfrm>
              <a:off x="3787" y="2296"/>
              <a:ext cx="598" cy="598"/>
            </a:xfrm>
            <a:prstGeom prst="ellipse">
              <a:avLst/>
            </a:prstGeom>
            <a:solidFill>
              <a:srgbClr val="FF9966"/>
            </a:solidFill>
            <a:ln w="9525" cap="sq">
              <a:solidFill>
                <a:srgbClr val="9933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1558" name="Oval 6"/>
            <p:cNvSpPr>
              <a:spLocks noChangeArrowheads="1"/>
            </p:cNvSpPr>
            <p:nvPr/>
          </p:nvSpPr>
          <p:spPr bwMode="auto">
            <a:xfrm>
              <a:off x="3836" y="2345"/>
              <a:ext cx="499" cy="499"/>
            </a:xfrm>
            <a:prstGeom prst="ellipse">
              <a:avLst/>
            </a:prstGeom>
            <a:solidFill>
              <a:srgbClr val="00FF00"/>
            </a:solidFill>
            <a:ln w="9525" cap="sq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en-US"/>
            </a:p>
          </p:txBody>
        </p:sp>
      </p:grpSp>
      <p:sp>
        <p:nvSpPr>
          <p:cNvPr id="151559" name="Text Box 7"/>
          <p:cNvSpPr txBox="1">
            <a:spLocks noChangeArrowheads="1"/>
          </p:cNvSpPr>
          <p:nvPr/>
        </p:nvSpPr>
        <p:spPr bwMode="auto">
          <a:xfrm>
            <a:off x="7099605" y="2420888"/>
            <a:ext cx="1659717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cap="sq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GB" sz="1800" b="1" dirty="0">
                <a:solidFill>
                  <a:srgbClr val="008000"/>
                </a:solidFill>
              </a:rPr>
              <a:t>Favourable</a:t>
            </a:r>
          </a:p>
          <a:p>
            <a:r>
              <a:rPr lang="en-GB" sz="1800" b="1" dirty="0">
                <a:solidFill>
                  <a:srgbClr val="990000"/>
                </a:solidFill>
              </a:rPr>
              <a:t>Unfavourable</a:t>
            </a:r>
          </a:p>
        </p:txBody>
      </p:sp>
      <p:sp>
        <p:nvSpPr>
          <p:cNvPr id="151561" name="Rectangle 9"/>
          <p:cNvSpPr>
            <a:spLocks noChangeArrowheads="1"/>
          </p:cNvSpPr>
          <p:nvPr/>
        </p:nvSpPr>
        <p:spPr bwMode="auto">
          <a:xfrm>
            <a:off x="0" y="323373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cap="sq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151562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97114836"/>
              </p:ext>
            </p:extLst>
          </p:nvPr>
        </p:nvGraphicFramePr>
        <p:xfrm>
          <a:off x="1547664" y="4077072"/>
          <a:ext cx="3511550" cy="917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059" name="Equation" r:id="rId4" imgW="1497950" imgH="393529" progId="Equation.DSMT4">
                  <p:embed/>
                </p:oleObj>
              </mc:Choice>
              <mc:Fallback>
                <p:oleObj name="Equation" r:id="rId4" imgW="1497950" imgH="393529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47664" y="4077072"/>
                        <a:ext cx="3511550" cy="9175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4373308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5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55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5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55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dirty="0" err="1" smtClean="0"/>
              <a:t>hACC</a:t>
            </a:r>
            <a:r>
              <a:rPr lang="en-GB" sz="3200" dirty="0" smtClean="0"/>
              <a:t> nucleation: classical?</a:t>
            </a:r>
            <a:endParaRPr lang="en-GB" sz="32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6851" t="-472" r="249" b="57982"/>
          <a:stretch/>
        </p:blipFill>
        <p:spPr>
          <a:xfrm>
            <a:off x="639512" y="1052736"/>
            <a:ext cx="3456383" cy="1216469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04048" y="908720"/>
            <a:ext cx="3305971" cy="2448272"/>
          </a:xfrm>
          <a:prstGeom prst="rect">
            <a:avLst/>
          </a:prstGeom>
        </p:spPr>
      </p:pic>
      <p:pic>
        <p:nvPicPr>
          <p:cNvPr id="8" name="Picture 7" descr="CSC-seminar.png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9164"/>
          <a:stretch/>
        </p:blipFill>
        <p:spPr>
          <a:xfrm>
            <a:off x="899592" y="3284984"/>
            <a:ext cx="3124296" cy="2943599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9" name="Picture 8" descr="CSC-seminar-2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6136" y="3429000"/>
            <a:ext cx="3037344" cy="2923444"/>
          </a:xfrm>
          <a:prstGeom prst="rect">
            <a:avLst/>
          </a:prstGeom>
        </p:spPr>
      </p:pic>
      <p:sp>
        <p:nvSpPr>
          <p:cNvPr id="10" name="Rectangle 21"/>
          <p:cNvSpPr>
            <a:spLocks noChangeArrowheads="1"/>
          </p:cNvSpPr>
          <p:nvPr/>
        </p:nvSpPr>
        <p:spPr bwMode="auto">
          <a:xfrm>
            <a:off x="1328248" y="6230475"/>
            <a:ext cx="2347317" cy="5847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cap="sq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eaLnBrk="0" hangingPunct="0"/>
            <a:r>
              <a:rPr lang="en-GB" sz="1600" b="1" dirty="0" smtClean="0"/>
              <a:t>DOLLOP, </a:t>
            </a:r>
            <a:r>
              <a:rPr lang="en-GB" sz="1600" b="1" dirty="0" err="1" smtClean="0"/>
              <a:t>Raiteri</a:t>
            </a:r>
            <a:r>
              <a:rPr lang="en-GB" sz="1600" b="1" dirty="0" smtClean="0"/>
              <a:t> </a:t>
            </a:r>
            <a:r>
              <a:rPr lang="en-GB" sz="1600" b="1" i="1" dirty="0" smtClean="0"/>
              <a:t>et al.</a:t>
            </a:r>
            <a:r>
              <a:rPr lang="en-GB" sz="1600" b="1" dirty="0" smtClean="0"/>
              <a:t>, </a:t>
            </a:r>
          </a:p>
          <a:p>
            <a:pPr eaLnBrk="0" hangingPunct="0"/>
            <a:r>
              <a:rPr lang="en-GB" sz="1600" b="1" i="1" dirty="0" smtClean="0"/>
              <a:t>Nature </a:t>
            </a:r>
            <a:r>
              <a:rPr lang="en-GB" sz="1600" b="1" i="1" dirty="0" err="1" smtClean="0"/>
              <a:t>Comms</a:t>
            </a:r>
            <a:r>
              <a:rPr lang="en-GB" sz="1600" b="1" i="1" dirty="0" smtClean="0"/>
              <a:t>, 2011</a:t>
            </a:r>
            <a:endParaRPr lang="en-GB" sz="1600" b="1" dirty="0"/>
          </a:p>
        </p:txBody>
      </p:sp>
      <p:sp>
        <p:nvSpPr>
          <p:cNvPr id="8213" name="Rectangle 21"/>
          <p:cNvSpPr>
            <a:spLocks noChangeArrowheads="1"/>
          </p:cNvSpPr>
          <p:nvPr/>
        </p:nvSpPr>
        <p:spPr bwMode="auto">
          <a:xfrm>
            <a:off x="2987824" y="2348880"/>
            <a:ext cx="2944837" cy="5847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cap="sq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eaLnBrk="0" hangingPunct="0"/>
            <a:r>
              <a:rPr lang="en-GB" sz="1600" b="1" dirty="0" smtClean="0"/>
              <a:t>pre-nucleation clusters</a:t>
            </a:r>
            <a:br>
              <a:rPr lang="en-GB" sz="1600" b="1" dirty="0" smtClean="0"/>
            </a:br>
            <a:r>
              <a:rPr lang="en-GB" sz="1600" b="1" dirty="0" err="1" smtClean="0"/>
              <a:t>Gebauer</a:t>
            </a:r>
            <a:r>
              <a:rPr lang="en-GB" sz="1600" b="1" dirty="0" smtClean="0"/>
              <a:t> </a:t>
            </a:r>
            <a:r>
              <a:rPr lang="en-GB" sz="1600" b="1" i="1" dirty="0" smtClean="0"/>
              <a:t>et al.</a:t>
            </a:r>
            <a:r>
              <a:rPr lang="en-GB" sz="1600" b="1" dirty="0" smtClean="0"/>
              <a:t>, </a:t>
            </a:r>
            <a:r>
              <a:rPr lang="en-GB" sz="1600" b="1" i="1" dirty="0" smtClean="0"/>
              <a:t>Science</a:t>
            </a:r>
            <a:r>
              <a:rPr lang="en-GB" sz="1600" b="1" dirty="0" smtClean="0"/>
              <a:t> </a:t>
            </a:r>
            <a:r>
              <a:rPr lang="en-GB" sz="1600" b="1" dirty="0"/>
              <a:t>2008</a:t>
            </a:r>
          </a:p>
        </p:txBody>
      </p:sp>
      <p:sp>
        <p:nvSpPr>
          <p:cNvPr id="11" name="Rectangle 21"/>
          <p:cNvSpPr>
            <a:spLocks noChangeArrowheads="1"/>
          </p:cNvSpPr>
          <p:nvPr/>
        </p:nvSpPr>
        <p:spPr bwMode="auto">
          <a:xfrm>
            <a:off x="5865336" y="6273224"/>
            <a:ext cx="2929007" cy="5847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cap="sq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eaLnBrk="0" hangingPunct="0"/>
            <a:r>
              <a:rPr lang="en-GB" sz="1600" b="1" dirty="0" smtClean="0"/>
              <a:t>dense liquid phase</a:t>
            </a:r>
            <a:br>
              <a:rPr lang="en-GB" sz="1600" b="1" dirty="0" smtClean="0"/>
            </a:br>
            <a:r>
              <a:rPr lang="en-GB" sz="1600" b="1" dirty="0" smtClean="0"/>
              <a:t>Wallace </a:t>
            </a:r>
            <a:r>
              <a:rPr lang="en-GB" sz="1600" b="1" i="1" dirty="0" smtClean="0"/>
              <a:t>et al.</a:t>
            </a:r>
            <a:r>
              <a:rPr lang="en-GB" sz="1600" b="1" dirty="0" smtClean="0"/>
              <a:t>, </a:t>
            </a:r>
            <a:r>
              <a:rPr lang="en-GB" sz="1600" b="1" i="1" dirty="0" smtClean="0"/>
              <a:t>Science, 2014</a:t>
            </a:r>
            <a:endParaRPr lang="en-GB" sz="1600" b="1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Nature of the clusters?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spontaneous clusters dominate?</a:t>
            </a:r>
          </a:p>
          <a:p>
            <a:endParaRPr lang="en-US" dirty="0" smtClean="0"/>
          </a:p>
          <a:p>
            <a:r>
              <a:rPr lang="en-US" dirty="0" smtClean="0"/>
              <a:t>Random Structure searches</a:t>
            </a:r>
          </a:p>
          <a:p>
            <a:pPr lvl="1"/>
            <a:r>
              <a:rPr lang="en-US" dirty="0" smtClean="0"/>
              <a:t>random arrangement of ions; </a:t>
            </a:r>
            <a:r>
              <a:rPr lang="en-US" dirty="0" err="1" smtClean="0"/>
              <a:t>minimise</a:t>
            </a:r>
            <a:r>
              <a:rPr lang="en-US" dirty="0" smtClean="0"/>
              <a:t>; repeat</a:t>
            </a:r>
          </a:p>
          <a:p>
            <a:pPr lvl="1"/>
            <a:endParaRPr lang="en-US" dirty="0"/>
          </a:p>
          <a:p>
            <a:r>
              <a:rPr lang="en-US" dirty="0" smtClean="0"/>
              <a:t>Intelligent Water Drop algorithm</a:t>
            </a:r>
          </a:p>
          <a:p>
            <a:pPr lvl="1"/>
            <a:r>
              <a:rPr lang="en-US" dirty="0" smtClean="0"/>
              <a:t>nature-inspired global </a:t>
            </a:r>
            <a:r>
              <a:rPr lang="en-US" dirty="0" err="1" smtClean="0"/>
              <a:t>optimsation</a:t>
            </a:r>
            <a:endParaRPr lang="en-US" dirty="0" smtClean="0"/>
          </a:p>
          <a:p>
            <a:pPr lvl="1"/>
            <a:r>
              <a:rPr lang="en-US" dirty="0" smtClean="0"/>
              <a:t>erosion of soil to define river valleys</a:t>
            </a:r>
          </a:p>
          <a:p>
            <a:pPr lvl="1"/>
            <a:r>
              <a:rPr lang="en-US" dirty="0" smtClean="0"/>
              <a:t>applications to binary LJ mixtures and Janus particles</a:t>
            </a:r>
          </a:p>
          <a:p>
            <a:pPr lvl="2"/>
            <a:r>
              <a:rPr lang="en-US" dirty="0" smtClean="0"/>
              <a:t> (not yet carbonates)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77931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Random Structure Searches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t="-814" b="-779"/>
          <a:stretch/>
        </p:blipFill>
        <p:spPr>
          <a:xfrm>
            <a:off x="4067944" y="3384376"/>
            <a:ext cx="4618856" cy="3429000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1560" y="1268760"/>
            <a:ext cx="2160240" cy="2160240"/>
          </a:xfrm>
          <a:prstGeom prst="rect">
            <a:avLst/>
          </a:prstGeom>
        </p:spPr>
      </p:pic>
      <p:sp>
        <p:nvSpPr>
          <p:cNvPr id="6" name="Content Placeholder 2"/>
          <p:cNvSpPr txBox="1">
            <a:spLocks/>
          </p:cNvSpPr>
          <p:nvPr/>
        </p:nvSpPr>
        <p:spPr bwMode="auto">
          <a:xfrm>
            <a:off x="3131840" y="1268761"/>
            <a:ext cx="5635352" cy="18722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25000"/>
              </a:spcAft>
              <a:buChar char="•"/>
              <a:defRPr sz="2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r>
              <a:rPr lang="en-US" dirty="0" smtClean="0"/>
              <a:t>random arrangement of ions within sphere</a:t>
            </a:r>
          </a:p>
          <a:p>
            <a:r>
              <a:rPr lang="en-US" dirty="0" smtClean="0"/>
              <a:t>Conjugate Gradient </a:t>
            </a:r>
            <a:r>
              <a:rPr lang="en-US" dirty="0" err="1" smtClean="0"/>
              <a:t>optimisation</a:t>
            </a:r>
            <a:endParaRPr lang="en-US" dirty="0" smtClean="0"/>
          </a:p>
          <a:p>
            <a:r>
              <a:rPr lang="en-US" dirty="0" smtClean="0"/>
              <a:t>~10,000 initial structures for each cluster size (1–40 formula units)</a:t>
            </a:r>
            <a:endParaRPr lang="en-US" dirty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 bwMode="auto">
          <a:xfrm>
            <a:off x="35496" y="4509120"/>
            <a:ext cx="3816424" cy="17281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25000"/>
              </a:spcAft>
              <a:buChar char="•"/>
              <a:defRPr sz="2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r>
              <a:rPr lang="en-US" dirty="0" smtClean="0"/>
              <a:t>variety of cluster properties</a:t>
            </a:r>
          </a:p>
          <a:p>
            <a:pPr lvl="1"/>
            <a:r>
              <a:rPr lang="en-US" dirty="0" smtClean="0"/>
              <a:t>e.g. energy </a:t>
            </a:r>
            <a:r>
              <a:rPr lang="en-US" dirty="0" err="1" smtClean="0"/>
              <a:t>vs</a:t>
            </a:r>
            <a:r>
              <a:rPr lang="en-US" dirty="0" smtClean="0"/>
              <a:t> radius of gyration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10861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Energetics of solvated clusters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-1250" r="12676"/>
          <a:stretch/>
        </p:blipFill>
        <p:spPr>
          <a:xfrm>
            <a:off x="1331640" y="1340768"/>
            <a:ext cx="6625145" cy="5218113"/>
          </a:xfrm>
        </p:spPr>
      </p:pic>
    </p:spTree>
    <p:extLst>
      <p:ext uri="{BB962C8B-B14F-4D97-AF65-F5344CB8AC3E}">
        <p14:creationId xmlns:p14="http://schemas.microsoft.com/office/powerpoint/2010/main" val="22962113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Free energy Landscape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/>
          <a:srcRect t="10450" b="10450"/>
          <a:stretch>
            <a:fillRect/>
          </a:stretch>
        </p:blipFill>
        <p:spPr>
          <a:xfrm>
            <a:off x="395536" y="1556792"/>
            <a:ext cx="8229600" cy="4857403"/>
          </a:xfr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38131" y="908720"/>
            <a:ext cx="2281741" cy="254184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598404" y="5805264"/>
            <a:ext cx="8002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/>
              <a:t>~2 </a:t>
            </a:r>
            <a:r>
              <a:rPr lang="en-US" sz="1800" i="1" dirty="0" err="1" smtClean="0"/>
              <a:t>kT</a:t>
            </a:r>
            <a:endParaRPr lang="en-US" sz="1800" dirty="0"/>
          </a:p>
        </p:txBody>
      </p:sp>
      <p:sp>
        <p:nvSpPr>
          <p:cNvPr id="9" name="TextBox 8"/>
          <p:cNvSpPr txBox="1"/>
          <p:nvPr/>
        </p:nvSpPr>
        <p:spPr>
          <a:xfrm>
            <a:off x="2101505" y="4941168"/>
            <a:ext cx="8258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b="1" dirty="0" smtClean="0"/>
              <a:t>F / eV</a:t>
            </a:r>
            <a:endParaRPr lang="en-US" sz="18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4499992" y="6535097"/>
            <a:ext cx="551433" cy="313350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36000" rtlCol="0">
            <a:noAutofit/>
          </a:bodyPr>
          <a:lstStyle/>
          <a:p>
            <a:r>
              <a:rPr lang="en-US" sz="1800" b="1" dirty="0" err="1" smtClean="0"/>
              <a:t>n</a:t>
            </a:r>
            <a:r>
              <a:rPr lang="en-US" sz="1600" b="1" baseline="-25000" dirty="0" err="1" smtClean="0"/>
              <a:t>O</a:t>
            </a:r>
            <a:r>
              <a:rPr lang="en-US" sz="1600" b="1" baseline="-25000" dirty="0" smtClean="0"/>
              <a:t>–</a:t>
            </a:r>
            <a:r>
              <a:rPr lang="en-US" sz="1600" b="1" baseline="-25000" dirty="0" err="1" smtClean="0"/>
              <a:t>Ow</a:t>
            </a:r>
            <a:endParaRPr lang="en-US" sz="1800" b="1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88070" y="908720"/>
            <a:ext cx="3055930" cy="2870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8578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832648"/>
          </a:xfrm>
        </p:spPr>
        <p:txBody>
          <a:bodyPr>
            <a:normAutofit/>
          </a:bodyPr>
          <a:lstStyle/>
          <a:p>
            <a:r>
              <a:rPr lang="en-US" dirty="0" smtClean="0"/>
              <a:t>“slow” dissolution: </a:t>
            </a:r>
            <a:r>
              <a:rPr lang="en-US" sz="2200" dirty="0" smtClean="0"/>
              <a:t>convergence from dispersion or initial clusters</a:t>
            </a:r>
          </a:p>
          <a:p>
            <a:endParaRPr lang="en-US" sz="2400" dirty="0"/>
          </a:p>
          <a:p>
            <a:endParaRPr lang="en-US" dirty="0" smtClean="0"/>
          </a:p>
          <a:p>
            <a:endParaRPr lang="en-US" sz="2400" dirty="0" smtClean="0"/>
          </a:p>
          <a:p>
            <a:endParaRPr lang="en-US" sz="2400" dirty="0"/>
          </a:p>
          <a:p>
            <a:endParaRPr lang="en-US" dirty="0" smtClean="0"/>
          </a:p>
          <a:p>
            <a:r>
              <a:rPr lang="en-US" sz="2400" dirty="0" smtClean="0"/>
              <a:t>dissolution slows with cluster size (concentration)</a:t>
            </a:r>
          </a:p>
          <a:p>
            <a:pPr lvl="1"/>
            <a:endParaRPr lang="en-US" dirty="0"/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dirty="0"/>
          </a:p>
          <a:p>
            <a:endParaRPr lang="en-US" sz="2400" dirty="0" smtClean="0"/>
          </a:p>
          <a:p>
            <a:r>
              <a:rPr lang="en-US" sz="2400" dirty="0" smtClean="0"/>
              <a:t>(requires free energy barrier)</a:t>
            </a:r>
          </a:p>
        </p:txBody>
      </p:sp>
      <p:pic>
        <p:nvPicPr>
          <p:cNvPr id="5" name="Picture 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5" y="4149202"/>
            <a:ext cx="2693282" cy="2082171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5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4149080"/>
            <a:ext cx="2693281" cy="2080389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6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664351" y="1484784"/>
            <a:ext cx="3084113" cy="2417835"/>
          </a:xfrm>
          <a:prstGeom prst="rect">
            <a:avLst/>
          </a:prstGeom>
          <a:noFill/>
        </p:spPr>
      </p:pic>
      <p:pic>
        <p:nvPicPr>
          <p:cNvPr id="8" name="Picture 7"/>
          <p:cNvPicPr/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1665"/>
          <a:stretch/>
        </p:blipFill>
        <p:spPr bwMode="auto">
          <a:xfrm>
            <a:off x="1835696" y="1550597"/>
            <a:ext cx="2840750" cy="2193291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Long timescale MD: 20–50 </a:t>
            </a:r>
            <a:r>
              <a:rPr lang="en-US" dirty="0" err="1" smtClean="0"/>
              <a:t>mM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55941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stable “DOLLOP” </a:t>
            </a:r>
            <a:r>
              <a:rPr lang="en-US" dirty="0" err="1" smtClean="0"/>
              <a:t>behaviour</a:t>
            </a:r>
            <a:r>
              <a:rPr lang="en-US" dirty="0" smtClean="0"/>
              <a:t>; large clusters</a:t>
            </a:r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684285"/>
            <a:ext cx="3584881" cy="3112867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Long timescale MD: </a:t>
            </a:r>
            <a:r>
              <a:rPr lang="en-US" i="1" dirty="0" smtClean="0"/>
              <a:t>ca</a:t>
            </a:r>
            <a:r>
              <a:rPr lang="en-US" dirty="0" smtClean="0"/>
              <a:t>. 0.5 M</a:t>
            </a:r>
            <a:endParaRPr lang="en-US" dirty="0"/>
          </a:p>
        </p:txBody>
      </p:sp>
      <p:pic>
        <p:nvPicPr>
          <p:cNvPr id="5" name="Picture 4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3861048"/>
            <a:ext cx="3658172" cy="2793376"/>
          </a:xfrm>
          <a:prstGeom prst="rect">
            <a:avLst/>
          </a:prstGeom>
          <a:noFill/>
          <a:ln w="12700">
            <a:solidFill>
              <a:schemeClr val="tx1"/>
            </a:solidFill>
          </a:ln>
          <a:extLst>
            <a:ext uri="{FAA26D3D-D897-4be2-8F04-BA451C77F1D7}">
              <ma14:placeholderFlag xmlns:ma14="http://schemas.microsoft.com/office/mac/drawingml/2011/main"/>
            </a:ext>
          </a:extLst>
        </p:spPr>
      </p:pic>
    </p:spTree>
    <p:extLst>
      <p:ext uri="{BB962C8B-B14F-4D97-AF65-F5344CB8AC3E}">
        <p14:creationId xmlns:p14="http://schemas.microsoft.com/office/powerpoint/2010/main" val="31284184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Motivation: </a:t>
            </a:r>
            <a:r>
              <a:rPr lang="en-GB" dirty="0" smtClean="0"/>
              <a:t>Biominerals</a:t>
            </a:r>
            <a:endParaRPr lang="en-GB" dirty="0"/>
          </a:p>
        </p:txBody>
      </p:sp>
      <p:sp>
        <p:nvSpPr>
          <p:cNvPr id="6147" name="Rectangle 3"/>
          <p:cNvSpPr>
            <a:spLocks noGrp="1" noChangeArrowheads="1"/>
          </p:cNvSpPr>
          <p:nvPr>
            <p:ph idx="1"/>
          </p:nvPr>
        </p:nvSpPr>
        <p:spPr>
          <a:xfrm>
            <a:off x="323528" y="1052513"/>
            <a:ext cx="5688335" cy="3168650"/>
          </a:xfrm>
        </p:spPr>
        <p:txBody>
          <a:bodyPr>
            <a:normAutofit/>
          </a:bodyPr>
          <a:lstStyle/>
          <a:p>
            <a:r>
              <a:rPr lang="en-GB" dirty="0"/>
              <a:t>Nature:</a:t>
            </a:r>
          </a:p>
          <a:p>
            <a:pPr lvl="1"/>
            <a:r>
              <a:rPr lang="en-GB" dirty="0"/>
              <a:t>Exquisite control of crystal morphology &amp; aggregation found in nature</a:t>
            </a:r>
          </a:p>
          <a:p>
            <a:pPr lvl="1"/>
            <a:r>
              <a:rPr lang="en-GB" dirty="0"/>
              <a:t>Leads to very well </a:t>
            </a:r>
            <a:r>
              <a:rPr lang="ja-JP" altLang="en-GB" dirty="0">
                <a:latin typeface="Arial"/>
              </a:rPr>
              <a:t>“</a:t>
            </a:r>
            <a:r>
              <a:rPr lang="en-GB" dirty="0"/>
              <a:t>designed</a:t>
            </a:r>
            <a:r>
              <a:rPr lang="ja-JP" altLang="en-GB" dirty="0">
                <a:latin typeface="Arial"/>
              </a:rPr>
              <a:t>”</a:t>
            </a:r>
            <a:r>
              <a:rPr lang="en-GB" dirty="0"/>
              <a:t> functional materials</a:t>
            </a:r>
          </a:p>
          <a:p>
            <a:pPr lvl="1"/>
            <a:r>
              <a:rPr lang="en-GB" dirty="0"/>
              <a:t>Ability to simulate implies ability to guide synthesis</a:t>
            </a:r>
          </a:p>
        </p:txBody>
      </p:sp>
      <p:pic>
        <p:nvPicPr>
          <p:cNvPr id="6148" name="Picture 4" descr="coccolith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50013" y="1455738"/>
            <a:ext cx="1966912" cy="182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149" name="Text Box 5"/>
          <p:cNvSpPr txBox="1">
            <a:spLocks noChangeArrowheads="1"/>
          </p:cNvSpPr>
          <p:nvPr/>
        </p:nvSpPr>
        <p:spPr bwMode="auto">
          <a:xfrm>
            <a:off x="6051550" y="3330575"/>
            <a:ext cx="2847975" cy="639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0000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GB" sz="1200" dirty="0" err="1"/>
              <a:t>Henriksen</a:t>
            </a:r>
            <a:r>
              <a:rPr lang="en-GB" sz="1200" dirty="0"/>
              <a:t>, K., S. L. S. </a:t>
            </a:r>
            <a:r>
              <a:rPr lang="en-GB" sz="1200" dirty="0" err="1"/>
              <a:t>Stipp</a:t>
            </a:r>
            <a:r>
              <a:rPr lang="en-GB" sz="1200" dirty="0"/>
              <a:t>, et al. </a:t>
            </a:r>
            <a:r>
              <a:rPr lang="en-GB" sz="1200" i="1" dirty="0"/>
              <a:t>American Mineralogist</a:t>
            </a:r>
            <a:r>
              <a:rPr lang="en-GB" sz="1200" dirty="0"/>
              <a:t> </a:t>
            </a:r>
            <a:r>
              <a:rPr lang="en-GB" sz="1200" b="1" dirty="0"/>
              <a:t>89</a:t>
            </a:r>
            <a:r>
              <a:rPr lang="en-GB" sz="1200" dirty="0"/>
              <a:t>, 1709-1716  (2004)</a:t>
            </a:r>
          </a:p>
        </p:txBody>
      </p:sp>
      <p:sp>
        <p:nvSpPr>
          <p:cNvPr id="6150" name="Text Box 6"/>
          <p:cNvSpPr txBox="1">
            <a:spLocks noChangeArrowheads="1"/>
          </p:cNvSpPr>
          <p:nvPr/>
        </p:nvSpPr>
        <p:spPr bwMode="auto">
          <a:xfrm>
            <a:off x="6430963" y="1011238"/>
            <a:ext cx="20193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0000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en-GB" sz="1200"/>
              <a:t>Emiliania huxleyi coccoliths </a:t>
            </a:r>
          </a:p>
        </p:txBody>
      </p:sp>
      <p:pic>
        <p:nvPicPr>
          <p:cNvPr id="6151" name="Picture 7" descr="calcite_grow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51575" y="4441825"/>
            <a:ext cx="2382838" cy="17097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152" name="Text Box 8"/>
          <p:cNvSpPr txBox="1">
            <a:spLocks noChangeArrowheads="1"/>
          </p:cNvSpPr>
          <p:nvPr/>
        </p:nvSpPr>
        <p:spPr bwMode="auto">
          <a:xfrm>
            <a:off x="6230938" y="6173788"/>
            <a:ext cx="2517775" cy="639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0000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GB" sz="1200" dirty="0"/>
              <a:t>Reddy, M. M. and A. R. Hoch. </a:t>
            </a:r>
            <a:r>
              <a:rPr lang="en-GB" sz="1200" i="1" dirty="0"/>
              <a:t>Journal of Colloid and Interface Science</a:t>
            </a:r>
            <a:r>
              <a:rPr lang="en-GB" sz="1200" dirty="0"/>
              <a:t> </a:t>
            </a:r>
            <a:r>
              <a:rPr lang="en-GB" sz="1200" b="1" dirty="0"/>
              <a:t>235</a:t>
            </a:r>
            <a:r>
              <a:rPr lang="en-GB" sz="1200" dirty="0"/>
              <a:t>, 365-370 (2001) </a:t>
            </a:r>
          </a:p>
        </p:txBody>
      </p:sp>
      <p:sp>
        <p:nvSpPr>
          <p:cNvPr id="6153" name="Rectangle 9"/>
          <p:cNvSpPr>
            <a:spLocks noChangeArrowheads="1"/>
          </p:cNvSpPr>
          <p:nvPr/>
        </p:nvSpPr>
        <p:spPr bwMode="auto">
          <a:xfrm>
            <a:off x="323528" y="4687888"/>
            <a:ext cx="5688335" cy="176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 algn="l">
              <a:spcBef>
                <a:spcPct val="20000"/>
              </a:spcBef>
              <a:spcAft>
                <a:spcPct val="25000"/>
              </a:spcAft>
              <a:buFontTx/>
              <a:buChar char="•"/>
            </a:pPr>
            <a:r>
              <a:rPr lang="en-GB" sz="2200" dirty="0"/>
              <a:t>Laboratory: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52" grpId="0"/>
      <p:bldP spid="6153" grpId="0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20850" y="0"/>
            <a:ext cx="7423150" cy="914400"/>
          </a:xfrm>
        </p:spPr>
        <p:txBody>
          <a:bodyPr/>
          <a:lstStyle/>
          <a:p>
            <a:r>
              <a:rPr lang="en-US" sz="3200" dirty="0" smtClean="0"/>
              <a:t>And higher concentrations: 0.5–1.5 </a:t>
            </a:r>
            <a:r>
              <a:rPr lang="en-US" sz="3200" dirty="0"/>
              <a:t>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  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18286" y="1417637"/>
            <a:ext cx="1818603" cy="171339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18287" y="3586791"/>
            <a:ext cx="1833633" cy="166830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03484" y="1805594"/>
            <a:ext cx="2181217" cy="327182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924305" y="1813358"/>
            <a:ext cx="2112191" cy="3271826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763688" y="5445224"/>
            <a:ext cx="2630193" cy="1200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0.57 M</a:t>
            </a:r>
          </a:p>
          <a:p>
            <a:r>
              <a:rPr lang="en-US" sz="2400" b="1" dirty="0" smtClean="0"/>
              <a:t>stable clusters</a:t>
            </a:r>
          </a:p>
          <a:p>
            <a:r>
              <a:rPr lang="en-US" b="1" dirty="0" smtClean="0"/>
              <a:t>DOLLOP</a:t>
            </a:r>
            <a:endParaRPr lang="en-US" sz="24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4664591" y="5451707"/>
            <a:ext cx="4083873" cy="1200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1.1 M</a:t>
            </a:r>
          </a:p>
          <a:p>
            <a:r>
              <a:rPr lang="en-US" sz="2400" b="1" dirty="0" smtClean="0"/>
              <a:t>infinite, liquid like</a:t>
            </a:r>
            <a:br>
              <a:rPr lang="en-US" sz="2400" b="1" dirty="0" smtClean="0"/>
            </a:br>
            <a:r>
              <a:rPr lang="en-US" sz="2400" b="1" dirty="0" smtClean="0"/>
              <a:t>(phase transition?)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40343441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Conclusions</a:t>
            </a:r>
          </a:p>
        </p:txBody>
      </p:sp>
      <p:sp>
        <p:nvSpPr>
          <p:cNvPr id="46083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268760"/>
            <a:ext cx="8229600" cy="5328592"/>
          </a:xfrm>
        </p:spPr>
        <p:txBody>
          <a:bodyPr>
            <a:normAutofit/>
          </a:bodyPr>
          <a:lstStyle/>
          <a:p>
            <a:r>
              <a:rPr lang="en-GB" dirty="0" smtClean="0"/>
              <a:t>Source of new mechanistic insight</a:t>
            </a:r>
          </a:p>
          <a:p>
            <a:pPr lvl="1"/>
            <a:r>
              <a:rPr lang="en-GB" dirty="0" smtClean="0"/>
              <a:t>kinetic inhibition; eggshell proteins</a:t>
            </a:r>
          </a:p>
          <a:p>
            <a:pPr lvl="1"/>
            <a:r>
              <a:rPr lang="en-GB" dirty="0" smtClean="0"/>
              <a:t>does your predictive model have the right features?</a:t>
            </a:r>
          </a:p>
          <a:p>
            <a:pPr lvl="1"/>
            <a:endParaRPr lang="en-GB" dirty="0"/>
          </a:p>
          <a:p>
            <a:r>
              <a:rPr lang="en-GB" dirty="0" smtClean="0"/>
              <a:t>Can capture some elements of intrinsic complexity</a:t>
            </a:r>
          </a:p>
          <a:p>
            <a:pPr lvl="1"/>
            <a:r>
              <a:rPr lang="en-GB" dirty="0" smtClean="0"/>
              <a:t>inhibitor </a:t>
            </a:r>
            <a:r>
              <a:rPr lang="en-GB" dirty="0" err="1" smtClean="0"/>
              <a:t>polydispersity</a:t>
            </a:r>
            <a:r>
              <a:rPr lang="en-GB" dirty="0" smtClean="0"/>
              <a:t>; nanoparticle structure</a:t>
            </a:r>
          </a:p>
          <a:p>
            <a:pPr lvl="1"/>
            <a:r>
              <a:rPr lang="en-GB" dirty="0" smtClean="0"/>
              <a:t>need for intelligent sampling</a:t>
            </a:r>
            <a:endParaRPr lang="en-GB" dirty="0"/>
          </a:p>
          <a:p>
            <a:endParaRPr lang="en-GB" dirty="0" smtClean="0"/>
          </a:p>
          <a:p>
            <a:r>
              <a:rPr lang="en-GB" dirty="0" smtClean="0"/>
              <a:t>Progress through data dimensionality reduction</a:t>
            </a:r>
          </a:p>
          <a:p>
            <a:pPr lvl="1"/>
            <a:r>
              <a:rPr lang="en-GB" dirty="0" smtClean="0"/>
              <a:t>excellent methods for a handful of dimensions</a:t>
            </a:r>
          </a:p>
          <a:p>
            <a:pPr lvl="1"/>
            <a:r>
              <a:rPr lang="en-GB" dirty="0" smtClean="0"/>
              <a:t>need to identify key dimensions</a:t>
            </a:r>
          </a:p>
          <a:p>
            <a:pPr lvl="1"/>
            <a:r>
              <a:rPr lang="en-GB" dirty="0" smtClean="0"/>
              <a:t>need to recognise and avoid pitfalls of too few (or wrong) dimensions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Motivation: additives </a:t>
            </a:r>
            <a:r>
              <a:rPr lang="en-GB" dirty="0"/>
              <a:t>for inhibition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GB"/>
              <a:t>Often need to suppress crystal growth</a:t>
            </a:r>
          </a:p>
          <a:p>
            <a:pPr lvl="1"/>
            <a:r>
              <a:rPr lang="en-GB"/>
              <a:t>Scale, wax, hydrate</a:t>
            </a:r>
          </a:p>
          <a:p>
            <a:r>
              <a:rPr lang="ja-JP" altLang="en-GB">
                <a:latin typeface="Arial"/>
              </a:rPr>
              <a:t>“</a:t>
            </a:r>
            <a:r>
              <a:rPr lang="en-GB"/>
              <a:t>kinetic</a:t>
            </a:r>
            <a:r>
              <a:rPr lang="ja-JP" altLang="en-GB">
                <a:latin typeface="Arial"/>
              </a:rPr>
              <a:t>”</a:t>
            </a:r>
            <a:r>
              <a:rPr lang="en-GB"/>
              <a:t> inhibitors</a:t>
            </a:r>
          </a:p>
          <a:p>
            <a:pPr lvl="1"/>
            <a:r>
              <a:rPr lang="en-GB" i="1"/>
              <a:t>Delay</a:t>
            </a:r>
            <a:r>
              <a:rPr lang="en-GB"/>
              <a:t> nucleation or </a:t>
            </a:r>
            <a:r>
              <a:rPr lang="en-GB" i="1"/>
              <a:t>slow</a:t>
            </a:r>
            <a:r>
              <a:rPr lang="en-GB"/>
              <a:t> growth</a:t>
            </a:r>
          </a:p>
          <a:p>
            <a:pPr lvl="1"/>
            <a:r>
              <a:rPr lang="en-GB"/>
              <a:t>Active at low concentrations</a:t>
            </a:r>
          </a:p>
          <a:p>
            <a:pPr lvl="1"/>
            <a:r>
              <a:rPr lang="en-GB"/>
              <a:t>Require </a:t>
            </a:r>
            <a:r>
              <a:rPr lang="en-GB" b="1" i="1">
                <a:solidFill>
                  <a:srgbClr val="A50021"/>
                </a:solidFill>
              </a:rPr>
              <a:t>molecular</a:t>
            </a:r>
            <a:r>
              <a:rPr lang="en-GB"/>
              <a:t> understanding of nucleation and growth</a:t>
            </a:r>
            <a:endParaRPr lang="en-GB" i="1"/>
          </a:p>
        </p:txBody>
      </p:sp>
      <p:pic>
        <p:nvPicPr>
          <p:cNvPr id="7172" name="Picture 4" descr="Image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604" r="58461" b="57686"/>
          <a:stretch>
            <a:fillRect/>
          </a:stretch>
        </p:blipFill>
        <p:spPr bwMode="auto">
          <a:xfrm>
            <a:off x="5795963" y="3990975"/>
            <a:ext cx="2805112" cy="2751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Inhibition by surface adsorption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Mechanistically inspired prediction?</a:t>
            </a:r>
            <a:endParaRPr lang="en-US" dirty="0"/>
          </a:p>
        </p:txBody>
      </p:sp>
      <p:pic>
        <p:nvPicPr>
          <p:cNvPr id="4" name="Picture 4" descr="fig2c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1772816"/>
            <a:ext cx="2320404" cy="22535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4869160"/>
            <a:ext cx="1850538" cy="1800000"/>
          </a:xfrm>
          <a:prstGeom prst="rect">
            <a:avLst/>
          </a:prstGeom>
          <a:noFill/>
          <a:ln w="57150" cmpd="thinThick">
            <a:solidFill>
              <a:srgbClr val="FF66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3" y="4869160"/>
            <a:ext cx="1488705" cy="1800000"/>
          </a:xfrm>
          <a:prstGeom prst="rect">
            <a:avLst/>
          </a:prstGeom>
          <a:noFill/>
          <a:ln w="57150" cmpd="thinThick">
            <a:solidFill>
              <a:srgbClr val="99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1" y="4869160"/>
            <a:ext cx="1581722" cy="1800000"/>
          </a:xfrm>
          <a:prstGeom prst="rect">
            <a:avLst/>
          </a:prstGeom>
          <a:noFill/>
          <a:ln w="57150" cmpd="thinThick">
            <a:solidFill>
              <a:srgbClr val="99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graphicFrame>
        <p:nvGraphicFramePr>
          <p:cNvPr id="8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96130311"/>
              </p:ext>
            </p:extLst>
          </p:nvPr>
        </p:nvGraphicFramePr>
        <p:xfrm>
          <a:off x="4499992" y="1124744"/>
          <a:ext cx="4644008" cy="342513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2" name="Worksheet" r:id="rId7" imgW="7801435" imgH="5753423" progId="Excel.Sheet.8">
                  <p:embed/>
                </p:oleObj>
              </mc:Choice>
              <mc:Fallback>
                <p:oleObj name="Worksheet" r:id="rId7" imgW="7801435" imgH="5753423" progId="Excel.Shee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99992" y="1124744"/>
                        <a:ext cx="4644008" cy="342513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Content Placeholder 2"/>
          <p:cNvSpPr txBox="1">
            <a:spLocks/>
          </p:cNvSpPr>
          <p:nvPr/>
        </p:nvSpPr>
        <p:spPr>
          <a:xfrm>
            <a:off x="26385" y="2276872"/>
            <a:ext cx="1547664" cy="50405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Wingdings" charset="2"/>
              <a:buChar char="Ø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14300" indent="0">
              <a:buNone/>
            </a:pPr>
            <a:r>
              <a:rPr lang="en-US" sz="2000" b="1" dirty="0" smtClean="0">
                <a:solidFill>
                  <a:srgbClr val="0000FF"/>
                </a:solidFill>
              </a:rPr>
              <a:t>validate</a:t>
            </a:r>
            <a:endParaRPr lang="en-US" sz="2000" b="1" dirty="0">
              <a:solidFill>
                <a:srgbClr val="0000FF"/>
              </a:solidFill>
            </a:endParaRPr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3635896" y="2276872"/>
            <a:ext cx="1547664" cy="50405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Wingdings" charset="2"/>
              <a:buChar char="Ø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14300" indent="0">
              <a:buNone/>
            </a:pPr>
            <a:r>
              <a:rPr lang="en-US" sz="2000" b="1" dirty="0" smtClean="0">
                <a:solidFill>
                  <a:srgbClr val="0000FF"/>
                </a:solidFill>
              </a:rPr>
              <a:t>screen</a:t>
            </a:r>
            <a:endParaRPr lang="en-US" sz="2000" b="1" dirty="0">
              <a:solidFill>
                <a:srgbClr val="0000FF"/>
              </a:solidFill>
            </a:endParaRPr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6779046" y="5229201"/>
            <a:ext cx="1681386" cy="50405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Wingdings" charset="2"/>
              <a:buChar char="Ø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14300" indent="0">
              <a:buNone/>
            </a:pPr>
            <a:r>
              <a:rPr lang="en-US" sz="2000" b="1" dirty="0" smtClean="0">
                <a:solidFill>
                  <a:srgbClr val="0000FF"/>
                </a:solidFill>
              </a:rPr>
              <a:t>new modes?</a:t>
            </a:r>
            <a:endParaRPr lang="en-US" sz="2000" b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5339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Synthesise and test</a:t>
            </a:r>
            <a:endParaRPr lang="en-GB" dirty="0"/>
          </a:p>
        </p:txBody>
      </p:sp>
      <p:graphicFrame>
        <p:nvGraphicFramePr>
          <p:cNvPr id="69635" name="Object 3"/>
          <p:cNvGraphicFramePr>
            <a:graphicFrameLocks noChangeAspect="1"/>
          </p:cNvGraphicFramePr>
          <p:nvPr/>
        </p:nvGraphicFramePr>
        <p:xfrm>
          <a:off x="228600" y="1676400"/>
          <a:ext cx="4606925" cy="28813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067" name="Worksheet" r:id="rId3" imgW="3610277" imgH="2257622" progId="Excel.Sheet.8">
                  <p:embed/>
                </p:oleObj>
              </mc:Choice>
              <mc:Fallback>
                <p:oleObj name="Worksheet" r:id="rId3" imgW="3610277" imgH="2257622" progId="Excel.Shee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8600" y="1676400"/>
                        <a:ext cx="4606925" cy="28813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 cap="sq">
                            <a:solidFill>
                              <a:schemeClr val="tx1"/>
                            </a:solidFill>
                            <a:miter lim="800000"/>
                            <a:headEnd type="none" w="sm" len="sm"/>
                            <a:tailEnd type="none" w="sm" len="sm"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9636" name="Text Box 4"/>
          <p:cNvSpPr txBox="1">
            <a:spLocks noChangeArrowheads="1"/>
          </p:cNvSpPr>
          <p:nvPr/>
        </p:nvSpPr>
        <p:spPr bwMode="auto">
          <a:xfrm>
            <a:off x="846138" y="4495800"/>
            <a:ext cx="3613150" cy="1465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sz="1800" b="1" u="sng" noProof="1">
                <a:solidFill>
                  <a:srgbClr val="000099"/>
                </a:solidFill>
              </a:rPr>
              <a:t>THF Hydrate Tests</a:t>
            </a:r>
          </a:p>
          <a:p>
            <a:pPr algn="ctr"/>
            <a:r>
              <a:rPr sz="1800" noProof="1">
                <a:solidFill>
                  <a:srgbClr val="000099"/>
                </a:solidFill>
              </a:rPr>
              <a:t> induction times for 0.5% mixtures of tba3S (the “quat”, or Q) and PVP (P). The Control contains no inhibitor. Bars indicate </a:t>
            </a:r>
            <a:r>
              <a:rPr sz="1800" noProof="1">
                <a:solidFill>
                  <a:srgbClr val="000099"/>
                </a:solidFill>
                <a:sym typeface="Symbol" charset="0"/>
              </a:rPr>
              <a:t></a:t>
            </a:r>
            <a:r>
              <a:rPr sz="1800" noProof="1">
                <a:solidFill>
                  <a:srgbClr val="000099"/>
                </a:solidFill>
              </a:rPr>
              <a:t> one standard deviation</a:t>
            </a:r>
            <a:endParaRPr lang="en-GB" sz="1800">
              <a:solidFill>
                <a:srgbClr val="000099"/>
              </a:solidFill>
            </a:endParaRPr>
          </a:p>
        </p:txBody>
      </p:sp>
      <p:graphicFrame>
        <p:nvGraphicFramePr>
          <p:cNvPr id="69637" name="Object 5"/>
          <p:cNvGraphicFramePr>
            <a:graphicFrameLocks noChangeAspect="1"/>
          </p:cNvGraphicFramePr>
          <p:nvPr/>
        </p:nvGraphicFramePr>
        <p:xfrm>
          <a:off x="5029200" y="1828800"/>
          <a:ext cx="3990975" cy="2746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068" name="Document" r:id="rId6" imgW="3991680" imgH="2747880" progId="Word.Document.8">
                  <p:embed/>
                </p:oleObj>
              </mc:Choice>
              <mc:Fallback>
                <p:oleObj name="Document" r:id="rId6" imgW="3991680" imgH="2747880" progId="Word.Documen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29200" y="1828800"/>
                        <a:ext cx="3990975" cy="27463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 cap="sq">
                            <a:solidFill>
                              <a:schemeClr val="tx1"/>
                            </a:solidFill>
                            <a:miter lim="800000"/>
                            <a:headEnd type="none" w="sm" len="sm"/>
                            <a:tailEnd type="none" w="sm" len="sm"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9638" name="Text Box 6"/>
          <p:cNvSpPr txBox="1">
            <a:spLocks noChangeArrowheads="1"/>
          </p:cNvSpPr>
          <p:nvPr/>
        </p:nvSpPr>
        <p:spPr bwMode="auto">
          <a:xfrm>
            <a:off x="5149850" y="4648200"/>
            <a:ext cx="3330575" cy="1465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n-GB" sz="1800" b="1" u="sng">
                <a:solidFill>
                  <a:srgbClr val="000099"/>
                </a:solidFill>
              </a:rPr>
              <a:t>Ethane Hydrate Tests</a:t>
            </a:r>
            <a:endParaRPr lang="en-GB" sz="1800">
              <a:solidFill>
                <a:srgbClr val="000099"/>
              </a:solidFill>
            </a:endParaRPr>
          </a:p>
          <a:p>
            <a:pPr algn="ctr"/>
            <a:r>
              <a:rPr lang="en-GB" sz="1800">
                <a:solidFill>
                  <a:srgbClr val="000099"/>
                </a:solidFill>
              </a:rPr>
              <a:t>Induction times, nucleation rates (</a:t>
            </a:r>
            <a:r>
              <a:rPr lang="en-GB" sz="1800" i="1">
                <a:solidFill>
                  <a:srgbClr val="000099"/>
                </a:solidFill>
              </a:rPr>
              <a:t>R</a:t>
            </a:r>
            <a:r>
              <a:rPr lang="en-GB" sz="1800" baseline="-25000">
                <a:solidFill>
                  <a:srgbClr val="000099"/>
                </a:solidFill>
              </a:rPr>
              <a:t>nucl</a:t>
            </a:r>
            <a:r>
              <a:rPr lang="en-GB" sz="1800">
                <a:solidFill>
                  <a:srgbClr val="000099"/>
                </a:solidFill>
              </a:rPr>
              <a:t>) and growth rates (</a:t>
            </a:r>
            <a:r>
              <a:rPr lang="en-GB" sz="1800" i="1">
                <a:solidFill>
                  <a:srgbClr val="000099"/>
                </a:solidFill>
              </a:rPr>
              <a:t>R</a:t>
            </a:r>
            <a:r>
              <a:rPr lang="en-GB" sz="1800" baseline="-25000">
                <a:solidFill>
                  <a:srgbClr val="000099"/>
                </a:solidFill>
              </a:rPr>
              <a:t>growth</a:t>
            </a:r>
            <a:r>
              <a:rPr lang="en-GB" sz="1800">
                <a:solidFill>
                  <a:srgbClr val="000099"/>
                </a:solidFill>
              </a:rPr>
              <a:t>). Standard deviations are given in parentheses</a:t>
            </a:r>
          </a:p>
        </p:txBody>
      </p:sp>
    </p:spTree>
    <p:extLst>
      <p:ext uri="{BB962C8B-B14F-4D97-AF65-F5344CB8AC3E}">
        <p14:creationId xmlns:p14="http://schemas.microsoft.com/office/powerpoint/2010/main" val="37709588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2</a:t>
            </a:r>
            <a:r>
              <a:rPr lang="en-GB" baseline="30000" dirty="0" smtClean="0"/>
              <a:t>nd</a:t>
            </a:r>
            <a:r>
              <a:rPr lang="en-GB" dirty="0" smtClean="0"/>
              <a:t> </a:t>
            </a:r>
            <a:r>
              <a:rPr lang="en-GB" dirty="0"/>
              <a:t>generation</a:t>
            </a:r>
          </a:p>
        </p:txBody>
      </p:sp>
      <p:sp>
        <p:nvSpPr>
          <p:cNvPr id="870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4213" y="5516563"/>
            <a:ext cx="7772400" cy="1152525"/>
          </a:xfrm>
        </p:spPr>
        <p:txBody>
          <a:bodyPr/>
          <a:lstStyle/>
          <a:p>
            <a:r>
              <a:rPr lang="en-GB"/>
              <a:t>2</a:t>
            </a:r>
            <a:r>
              <a:rPr lang="en-GB" baseline="30000"/>
              <a:t>nd</a:t>
            </a:r>
            <a:r>
              <a:rPr lang="en-GB"/>
              <a:t> generation inhibitors perform about 4 times better than current commercial inhibitor</a:t>
            </a:r>
          </a:p>
        </p:txBody>
      </p:sp>
      <p:grpSp>
        <p:nvGrpSpPr>
          <p:cNvPr id="87044" name="Group 4"/>
          <p:cNvGrpSpPr>
            <a:grpSpLocks/>
          </p:cNvGrpSpPr>
          <p:nvPr/>
        </p:nvGrpSpPr>
        <p:grpSpPr bwMode="auto">
          <a:xfrm>
            <a:off x="539750" y="1700213"/>
            <a:ext cx="7772400" cy="3683000"/>
            <a:chOff x="340" y="1071"/>
            <a:chExt cx="4896" cy="2320"/>
          </a:xfrm>
        </p:grpSpPr>
        <p:sp>
          <p:nvSpPr>
            <p:cNvPr id="87045" name="AutoShape 5"/>
            <p:cNvSpPr>
              <a:spLocks noChangeAspect="1" noChangeArrowheads="1" noTextEdit="1"/>
            </p:cNvSpPr>
            <p:nvPr/>
          </p:nvSpPr>
          <p:spPr bwMode="auto">
            <a:xfrm>
              <a:off x="340" y="1071"/>
              <a:ext cx="4896" cy="2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7046" name="Rectangle 6"/>
            <p:cNvSpPr>
              <a:spLocks noChangeArrowheads="1"/>
            </p:cNvSpPr>
            <p:nvPr/>
          </p:nvSpPr>
          <p:spPr bwMode="auto">
            <a:xfrm>
              <a:off x="573" y="1088"/>
              <a:ext cx="338" cy="1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n-GB" sz="1900">
                  <a:solidFill>
                    <a:srgbClr val="000000"/>
                  </a:solidFill>
                  <a:latin typeface="Arial" charset="0"/>
                </a:rPr>
                <a:t>Test </a:t>
              </a:r>
              <a:endParaRPr lang="en-GB"/>
            </a:p>
          </p:txBody>
        </p:sp>
        <p:sp>
          <p:nvSpPr>
            <p:cNvPr id="87047" name="Rectangle 7"/>
            <p:cNvSpPr>
              <a:spLocks noChangeArrowheads="1"/>
            </p:cNvSpPr>
            <p:nvPr/>
          </p:nvSpPr>
          <p:spPr bwMode="auto">
            <a:xfrm>
              <a:off x="1515" y="1088"/>
              <a:ext cx="143" cy="1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n-GB" sz="1900">
                  <a:solidFill>
                    <a:srgbClr val="000000"/>
                  </a:solidFill>
                  <a:latin typeface="Arial" charset="0"/>
                </a:rPr>
                <a:t>KI</a:t>
              </a:r>
              <a:endParaRPr lang="en-GB"/>
            </a:p>
          </p:txBody>
        </p:sp>
        <p:sp>
          <p:nvSpPr>
            <p:cNvPr id="87048" name="Rectangle 8"/>
            <p:cNvSpPr>
              <a:spLocks noChangeArrowheads="1"/>
            </p:cNvSpPr>
            <p:nvPr/>
          </p:nvSpPr>
          <p:spPr bwMode="auto">
            <a:xfrm>
              <a:off x="2285" y="1088"/>
              <a:ext cx="279" cy="1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n-GB" sz="1900">
                  <a:solidFill>
                    <a:srgbClr val="000000"/>
                  </a:solidFill>
                  <a:latin typeface="Arial" charset="0"/>
                </a:rPr>
                <a:t>Gas</a:t>
              </a:r>
              <a:endParaRPr lang="en-GB"/>
            </a:p>
          </p:txBody>
        </p:sp>
        <p:sp>
          <p:nvSpPr>
            <p:cNvPr id="87049" name="Rectangle 9"/>
            <p:cNvSpPr>
              <a:spLocks noChangeArrowheads="1"/>
            </p:cNvSpPr>
            <p:nvPr/>
          </p:nvSpPr>
          <p:spPr bwMode="auto">
            <a:xfrm>
              <a:off x="2918" y="1088"/>
              <a:ext cx="574" cy="1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n-GB" sz="1900">
                  <a:solidFill>
                    <a:srgbClr val="000000"/>
                  </a:solidFill>
                  <a:latin typeface="Arial" charset="0"/>
                </a:rPr>
                <a:t>Test P/T</a:t>
              </a:r>
              <a:endParaRPr lang="en-GB"/>
            </a:p>
          </p:txBody>
        </p:sp>
        <p:sp>
          <p:nvSpPr>
            <p:cNvPr id="87050" name="Rectangle 10"/>
            <p:cNvSpPr>
              <a:spLocks noChangeArrowheads="1"/>
            </p:cNvSpPr>
            <p:nvPr/>
          </p:nvSpPr>
          <p:spPr bwMode="auto">
            <a:xfrm>
              <a:off x="3647" y="1088"/>
              <a:ext cx="755" cy="1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n-GB" sz="1900">
                  <a:solidFill>
                    <a:srgbClr val="000000"/>
                  </a:solidFill>
                  <a:latin typeface="Arial" charset="0"/>
                </a:rPr>
                <a:t>Subcooling</a:t>
              </a:r>
              <a:endParaRPr lang="en-GB"/>
            </a:p>
          </p:txBody>
        </p:sp>
        <p:sp>
          <p:nvSpPr>
            <p:cNvPr id="87051" name="Rectangle 11"/>
            <p:cNvSpPr>
              <a:spLocks noChangeArrowheads="1"/>
            </p:cNvSpPr>
            <p:nvPr/>
          </p:nvSpPr>
          <p:spPr bwMode="auto">
            <a:xfrm>
              <a:off x="4529" y="1088"/>
              <a:ext cx="619" cy="1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n-GB" sz="1900">
                  <a:solidFill>
                    <a:srgbClr val="000000"/>
                  </a:solidFill>
                  <a:latin typeface="Arial" charset="0"/>
                </a:rPr>
                <a:t>Induction</a:t>
              </a:r>
              <a:endParaRPr lang="en-GB"/>
            </a:p>
          </p:txBody>
        </p:sp>
        <p:sp>
          <p:nvSpPr>
            <p:cNvPr id="87052" name="Rectangle 12"/>
            <p:cNvSpPr>
              <a:spLocks noChangeArrowheads="1"/>
            </p:cNvSpPr>
            <p:nvPr/>
          </p:nvSpPr>
          <p:spPr bwMode="auto">
            <a:xfrm>
              <a:off x="627" y="1280"/>
              <a:ext cx="237" cy="1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n-GB" sz="1900">
                  <a:solidFill>
                    <a:srgbClr val="000000"/>
                  </a:solidFill>
                  <a:latin typeface="Arial" charset="0"/>
                </a:rPr>
                <a:t>No.</a:t>
              </a:r>
              <a:endParaRPr lang="en-GB"/>
            </a:p>
          </p:txBody>
        </p:sp>
        <p:sp>
          <p:nvSpPr>
            <p:cNvPr id="87053" name="Rectangle 13"/>
            <p:cNvSpPr>
              <a:spLocks noChangeArrowheads="1"/>
            </p:cNvSpPr>
            <p:nvPr/>
          </p:nvSpPr>
          <p:spPr bwMode="auto">
            <a:xfrm>
              <a:off x="2994" y="1280"/>
              <a:ext cx="432" cy="1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n-GB" sz="1900">
                  <a:solidFill>
                    <a:srgbClr val="000000"/>
                  </a:solidFill>
                  <a:latin typeface="Arial" charset="0"/>
                </a:rPr>
                <a:t>psia/C</a:t>
              </a:r>
              <a:endParaRPr lang="en-GB"/>
            </a:p>
          </p:txBody>
        </p:sp>
        <p:sp>
          <p:nvSpPr>
            <p:cNvPr id="87054" name="Rectangle 14"/>
            <p:cNvSpPr>
              <a:spLocks noChangeArrowheads="1"/>
            </p:cNvSpPr>
            <p:nvPr/>
          </p:nvSpPr>
          <p:spPr bwMode="auto">
            <a:xfrm>
              <a:off x="3951" y="1280"/>
              <a:ext cx="152" cy="1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n-GB" sz="1900">
                  <a:solidFill>
                    <a:srgbClr val="000000"/>
                  </a:solidFill>
                  <a:latin typeface="Arial" charset="0"/>
                </a:rPr>
                <a:t>/C</a:t>
              </a:r>
              <a:endParaRPr lang="en-GB"/>
            </a:p>
          </p:txBody>
        </p:sp>
        <p:sp>
          <p:nvSpPr>
            <p:cNvPr id="87055" name="Rectangle 15"/>
            <p:cNvSpPr>
              <a:spLocks noChangeArrowheads="1"/>
            </p:cNvSpPr>
            <p:nvPr/>
          </p:nvSpPr>
          <p:spPr bwMode="auto">
            <a:xfrm>
              <a:off x="4518" y="1280"/>
              <a:ext cx="635" cy="1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n-GB" sz="1900">
                  <a:solidFill>
                    <a:srgbClr val="000000"/>
                  </a:solidFill>
                  <a:latin typeface="Arial" charset="0"/>
                </a:rPr>
                <a:t>Time/ hrs</a:t>
              </a:r>
              <a:endParaRPr lang="en-GB"/>
            </a:p>
          </p:txBody>
        </p:sp>
        <p:sp>
          <p:nvSpPr>
            <p:cNvPr id="87056" name="Rectangle 16"/>
            <p:cNvSpPr>
              <a:spLocks noChangeArrowheads="1"/>
            </p:cNvSpPr>
            <p:nvPr/>
          </p:nvSpPr>
          <p:spPr bwMode="auto">
            <a:xfrm>
              <a:off x="704" y="1472"/>
              <a:ext cx="85" cy="1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n-GB" sz="1900">
                  <a:solidFill>
                    <a:schemeClr val="bg2"/>
                  </a:solidFill>
                  <a:latin typeface="Arial" charset="0"/>
                </a:rPr>
                <a:t>1</a:t>
              </a:r>
              <a:endParaRPr lang="en-GB">
                <a:solidFill>
                  <a:schemeClr val="bg2"/>
                </a:solidFill>
              </a:endParaRPr>
            </a:p>
          </p:txBody>
        </p:sp>
        <p:sp>
          <p:nvSpPr>
            <p:cNvPr id="87057" name="Rectangle 17"/>
            <p:cNvSpPr>
              <a:spLocks noChangeArrowheads="1"/>
            </p:cNvSpPr>
            <p:nvPr/>
          </p:nvSpPr>
          <p:spPr bwMode="auto">
            <a:xfrm>
              <a:off x="1252" y="1472"/>
              <a:ext cx="661" cy="1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n-GB" sz="1900">
                  <a:solidFill>
                    <a:schemeClr val="bg2"/>
                  </a:solidFill>
                  <a:latin typeface="Arial" charset="0"/>
                </a:rPr>
                <a:t>JI-C003:1</a:t>
              </a:r>
              <a:endParaRPr lang="en-GB">
                <a:solidFill>
                  <a:schemeClr val="bg2"/>
                </a:solidFill>
              </a:endParaRPr>
            </a:p>
          </p:txBody>
        </p:sp>
        <p:sp>
          <p:nvSpPr>
            <p:cNvPr id="87058" name="Rectangle 18"/>
            <p:cNvSpPr>
              <a:spLocks noChangeArrowheads="1"/>
            </p:cNvSpPr>
            <p:nvPr/>
          </p:nvSpPr>
          <p:spPr bwMode="auto">
            <a:xfrm>
              <a:off x="2311" y="1472"/>
              <a:ext cx="228" cy="1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n-GB" sz="1900">
                  <a:solidFill>
                    <a:schemeClr val="bg2"/>
                  </a:solidFill>
                  <a:latin typeface="Arial" charset="0"/>
                </a:rPr>
                <a:t>NG</a:t>
              </a:r>
              <a:endParaRPr lang="en-GB">
                <a:solidFill>
                  <a:schemeClr val="bg2"/>
                </a:solidFill>
              </a:endParaRPr>
            </a:p>
          </p:txBody>
        </p:sp>
        <p:sp>
          <p:nvSpPr>
            <p:cNvPr id="87059" name="Rectangle 19"/>
            <p:cNvSpPr>
              <a:spLocks noChangeArrowheads="1"/>
            </p:cNvSpPr>
            <p:nvPr/>
          </p:nvSpPr>
          <p:spPr bwMode="auto">
            <a:xfrm>
              <a:off x="2869" y="1472"/>
              <a:ext cx="678" cy="1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n-GB" sz="1900">
                  <a:solidFill>
                    <a:schemeClr val="bg2"/>
                  </a:solidFill>
                  <a:latin typeface="Arial" charset="0"/>
                </a:rPr>
                <a:t>1023 / 5.3</a:t>
              </a:r>
              <a:endParaRPr lang="en-GB">
                <a:solidFill>
                  <a:schemeClr val="bg2"/>
                </a:solidFill>
              </a:endParaRPr>
            </a:p>
          </p:txBody>
        </p:sp>
        <p:sp>
          <p:nvSpPr>
            <p:cNvPr id="87060" name="Rectangle 20"/>
            <p:cNvSpPr>
              <a:spLocks noChangeArrowheads="1"/>
            </p:cNvSpPr>
            <p:nvPr/>
          </p:nvSpPr>
          <p:spPr bwMode="auto">
            <a:xfrm>
              <a:off x="3878" y="1472"/>
              <a:ext cx="297" cy="1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n-GB" sz="1900">
                  <a:solidFill>
                    <a:schemeClr val="bg2"/>
                  </a:solidFill>
                  <a:latin typeface="Arial" charset="0"/>
                </a:rPr>
                <a:t>10.7</a:t>
              </a:r>
              <a:endParaRPr lang="en-GB">
                <a:solidFill>
                  <a:schemeClr val="bg2"/>
                </a:solidFill>
              </a:endParaRPr>
            </a:p>
          </p:txBody>
        </p:sp>
        <p:sp>
          <p:nvSpPr>
            <p:cNvPr id="87061" name="Rectangle 21"/>
            <p:cNvSpPr>
              <a:spLocks noChangeArrowheads="1"/>
            </p:cNvSpPr>
            <p:nvPr/>
          </p:nvSpPr>
          <p:spPr bwMode="auto">
            <a:xfrm>
              <a:off x="4800" y="1472"/>
              <a:ext cx="85" cy="1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n-GB" sz="1900">
                  <a:solidFill>
                    <a:schemeClr val="bg2"/>
                  </a:solidFill>
                  <a:latin typeface="Arial" charset="0"/>
                </a:rPr>
                <a:t>5</a:t>
              </a:r>
              <a:endParaRPr lang="en-GB">
                <a:solidFill>
                  <a:schemeClr val="bg2"/>
                </a:solidFill>
              </a:endParaRPr>
            </a:p>
          </p:txBody>
        </p:sp>
        <p:sp>
          <p:nvSpPr>
            <p:cNvPr id="87062" name="Rectangle 22"/>
            <p:cNvSpPr>
              <a:spLocks noChangeArrowheads="1"/>
            </p:cNvSpPr>
            <p:nvPr/>
          </p:nvSpPr>
          <p:spPr bwMode="auto">
            <a:xfrm>
              <a:off x="704" y="1664"/>
              <a:ext cx="85" cy="1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n-GB" sz="1900">
                  <a:solidFill>
                    <a:srgbClr val="000000"/>
                  </a:solidFill>
                  <a:latin typeface="Arial" charset="0"/>
                </a:rPr>
                <a:t>2</a:t>
              </a:r>
              <a:endParaRPr lang="en-GB"/>
            </a:p>
          </p:txBody>
        </p:sp>
        <p:sp>
          <p:nvSpPr>
            <p:cNvPr id="87063" name="Rectangle 23"/>
            <p:cNvSpPr>
              <a:spLocks noChangeArrowheads="1"/>
            </p:cNvSpPr>
            <p:nvPr/>
          </p:nvSpPr>
          <p:spPr bwMode="auto">
            <a:xfrm>
              <a:off x="1252" y="1664"/>
              <a:ext cx="661" cy="1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n-GB" sz="1900">
                  <a:solidFill>
                    <a:srgbClr val="000000"/>
                  </a:solidFill>
                  <a:latin typeface="Arial" charset="0"/>
                </a:rPr>
                <a:t>JI-C003:1</a:t>
              </a:r>
              <a:endParaRPr lang="en-GB"/>
            </a:p>
          </p:txBody>
        </p:sp>
        <p:sp>
          <p:nvSpPr>
            <p:cNvPr id="87064" name="Rectangle 24"/>
            <p:cNvSpPr>
              <a:spLocks noChangeArrowheads="1"/>
            </p:cNvSpPr>
            <p:nvPr/>
          </p:nvSpPr>
          <p:spPr bwMode="auto">
            <a:xfrm>
              <a:off x="2311" y="1664"/>
              <a:ext cx="228" cy="1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n-GB" sz="1900">
                  <a:solidFill>
                    <a:srgbClr val="000000"/>
                  </a:solidFill>
                  <a:latin typeface="Arial" charset="0"/>
                </a:rPr>
                <a:t>NG</a:t>
              </a:r>
              <a:endParaRPr lang="en-GB"/>
            </a:p>
          </p:txBody>
        </p:sp>
        <p:sp>
          <p:nvSpPr>
            <p:cNvPr id="87065" name="Rectangle 25"/>
            <p:cNvSpPr>
              <a:spLocks noChangeArrowheads="1"/>
            </p:cNvSpPr>
            <p:nvPr/>
          </p:nvSpPr>
          <p:spPr bwMode="auto">
            <a:xfrm>
              <a:off x="2869" y="1664"/>
              <a:ext cx="678" cy="1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n-GB" sz="1900">
                  <a:solidFill>
                    <a:srgbClr val="000000"/>
                  </a:solidFill>
                  <a:latin typeface="Arial" charset="0"/>
                </a:rPr>
                <a:t>1023 / 5.3</a:t>
              </a:r>
              <a:endParaRPr lang="en-GB"/>
            </a:p>
          </p:txBody>
        </p:sp>
        <p:sp>
          <p:nvSpPr>
            <p:cNvPr id="87066" name="Rectangle 26"/>
            <p:cNvSpPr>
              <a:spLocks noChangeArrowheads="1"/>
            </p:cNvSpPr>
            <p:nvPr/>
          </p:nvSpPr>
          <p:spPr bwMode="auto">
            <a:xfrm>
              <a:off x="3878" y="1664"/>
              <a:ext cx="297" cy="1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n-GB" sz="1900">
                  <a:solidFill>
                    <a:srgbClr val="000000"/>
                  </a:solidFill>
                  <a:latin typeface="Arial" charset="0"/>
                </a:rPr>
                <a:t>10.7</a:t>
              </a:r>
              <a:endParaRPr lang="en-GB"/>
            </a:p>
          </p:txBody>
        </p:sp>
        <p:sp>
          <p:nvSpPr>
            <p:cNvPr id="87067" name="Rectangle 27"/>
            <p:cNvSpPr>
              <a:spLocks noChangeArrowheads="1"/>
            </p:cNvSpPr>
            <p:nvPr/>
          </p:nvSpPr>
          <p:spPr bwMode="auto">
            <a:xfrm>
              <a:off x="4712" y="1664"/>
              <a:ext cx="259" cy="1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n-GB" sz="1900">
                  <a:solidFill>
                    <a:srgbClr val="000000"/>
                  </a:solidFill>
                  <a:latin typeface="Arial" charset="0"/>
                </a:rPr>
                <a:t>&gt;67</a:t>
              </a:r>
              <a:endParaRPr lang="en-GB"/>
            </a:p>
          </p:txBody>
        </p:sp>
        <p:sp>
          <p:nvSpPr>
            <p:cNvPr id="87068" name="Rectangle 28"/>
            <p:cNvSpPr>
              <a:spLocks noChangeArrowheads="1"/>
            </p:cNvSpPr>
            <p:nvPr/>
          </p:nvSpPr>
          <p:spPr bwMode="auto">
            <a:xfrm>
              <a:off x="704" y="1856"/>
              <a:ext cx="85" cy="1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n-GB" sz="1900">
                  <a:solidFill>
                    <a:srgbClr val="000000"/>
                  </a:solidFill>
                  <a:latin typeface="Arial" charset="0"/>
                </a:rPr>
                <a:t>3</a:t>
              </a:r>
              <a:endParaRPr lang="en-GB"/>
            </a:p>
          </p:txBody>
        </p:sp>
        <p:sp>
          <p:nvSpPr>
            <p:cNvPr id="87069" name="Rectangle 29"/>
            <p:cNvSpPr>
              <a:spLocks noChangeArrowheads="1"/>
            </p:cNvSpPr>
            <p:nvPr/>
          </p:nvSpPr>
          <p:spPr bwMode="auto">
            <a:xfrm>
              <a:off x="1252" y="1856"/>
              <a:ext cx="661" cy="1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n-GB" sz="1900">
                  <a:solidFill>
                    <a:srgbClr val="000000"/>
                  </a:solidFill>
                  <a:latin typeface="Arial" charset="0"/>
                </a:rPr>
                <a:t>JI-C003:1</a:t>
              </a:r>
              <a:endParaRPr lang="en-GB"/>
            </a:p>
          </p:txBody>
        </p:sp>
        <p:sp>
          <p:nvSpPr>
            <p:cNvPr id="87070" name="Rectangle 30"/>
            <p:cNvSpPr>
              <a:spLocks noChangeArrowheads="1"/>
            </p:cNvSpPr>
            <p:nvPr/>
          </p:nvSpPr>
          <p:spPr bwMode="auto">
            <a:xfrm>
              <a:off x="2311" y="1856"/>
              <a:ext cx="228" cy="1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n-GB" sz="1900">
                  <a:solidFill>
                    <a:srgbClr val="000000"/>
                  </a:solidFill>
                  <a:latin typeface="Arial" charset="0"/>
                </a:rPr>
                <a:t>NG</a:t>
              </a:r>
              <a:endParaRPr lang="en-GB"/>
            </a:p>
          </p:txBody>
        </p:sp>
        <p:sp>
          <p:nvSpPr>
            <p:cNvPr id="87071" name="Rectangle 31"/>
            <p:cNvSpPr>
              <a:spLocks noChangeArrowheads="1"/>
            </p:cNvSpPr>
            <p:nvPr/>
          </p:nvSpPr>
          <p:spPr bwMode="auto">
            <a:xfrm>
              <a:off x="2934" y="1856"/>
              <a:ext cx="551" cy="1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n-GB" sz="1900">
                  <a:solidFill>
                    <a:srgbClr val="000000"/>
                  </a:solidFill>
                  <a:latin typeface="Arial" charset="0"/>
                </a:rPr>
                <a:t>1015 / 5</a:t>
              </a:r>
              <a:endParaRPr lang="en-GB"/>
            </a:p>
          </p:txBody>
        </p:sp>
        <p:sp>
          <p:nvSpPr>
            <p:cNvPr id="87072" name="Rectangle 32"/>
            <p:cNvSpPr>
              <a:spLocks noChangeArrowheads="1"/>
            </p:cNvSpPr>
            <p:nvPr/>
          </p:nvSpPr>
          <p:spPr bwMode="auto">
            <a:xfrm>
              <a:off x="3942" y="1856"/>
              <a:ext cx="170" cy="1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n-GB" sz="1900">
                  <a:solidFill>
                    <a:srgbClr val="000000"/>
                  </a:solidFill>
                  <a:latin typeface="Arial" charset="0"/>
                </a:rPr>
                <a:t>11</a:t>
              </a:r>
              <a:endParaRPr lang="en-GB"/>
            </a:p>
          </p:txBody>
        </p:sp>
        <p:sp>
          <p:nvSpPr>
            <p:cNvPr id="87073" name="Rectangle 33"/>
            <p:cNvSpPr>
              <a:spLocks noChangeArrowheads="1"/>
            </p:cNvSpPr>
            <p:nvPr/>
          </p:nvSpPr>
          <p:spPr bwMode="auto">
            <a:xfrm>
              <a:off x="4712" y="1856"/>
              <a:ext cx="259" cy="1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n-GB" sz="1900">
                  <a:solidFill>
                    <a:srgbClr val="000000"/>
                  </a:solidFill>
                  <a:latin typeface="Arial" charset="0"/>
                </a:rPr>
                <a:t>&gt;67</a:t>
              </a:r>
              <a:endParaRPr lang="en-GB"/>
            </a:p>
          </p:txBody>
        </p:sp>
        <p:sp>
          <p:nvSpPr>
            <p:cNvPr id="87074" name="Rectangle 34"/>
            <p:cNvSpPr>
              <a:spLocks noChangeArrowheads="1"/>
            </p:cNvSpPr>
            <p:nvPr/>
          </p:nvSpPr>
          <p:spPr bwMode="auto">
            <a:xfrm>
              <a:off x="704" y="2048"/>
              <a:ext cx="85" cy="1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n-GB" sz="1900">
                  <a:solidFill>
                    <a:srgbClr val="000000"/>
                  </a:solidFill>
                  <a:latin typeface="Arial" charset="0"/>
                </a:rPr>
                <a:t>4</a:t>
              </a:r>
              <a:endParaRPr lang="en-GB"/>
            </a:p>
          </p:txBody>
        </p:sp>
        <p:sp>
          <p:nvSpPr>
            <p:cNvPr id="87075" name="Rectangle 35"/>
            <p:cNvSpPr>
              <a:spLocks noChangeArrowheads="1"/>
            </p:cNvSpPr>
            <p:nvPr/>
          </p:nvSpPr>
          <p:spPr bwMode="auto">
            <a:xfrm>
              <a:off x="1252" y="2048"/>
              <a:ext cx="661" cy="1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n-GB" sz="1900">
                  <a:solidFill>
                    <a:srgbClr val="000000"/>
                  </a:solidFill>
                  <a:latin typeface="Arial" charset="0"/>
                </a:rPr>
                <a:t>JI-C003:1</a:t>
              </a:r>
              <a:endParaRPr lang="en-GB"/>
            </a:p>
          </p:txBody>
        </p:sp>
        <p:sp>
          <p:nvSpPr>
            <p:cNvPr id="87076" name="Rectangle 36"/>
            <p:cNvSpPr>
              <a:spLocks noChangeArrowheads="1"/>
            </p:cNvSpPr>
            <p:nvPr/>
          </p:nvSpPr>
          <p:spPr bwMode="auto">
            <a:xfrm>
              <a:off x="2311" y="2048"/>
              <a:ext cx="228" cy="1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n-GB" sz="1900">
                  <a:solidFill>
                    <a:srgbClr val="000000"/>
                  </a:solidFill>
                  <a:latin typeface="Arial" charset="0"/>
                </a:rPr>
                <a:t>NG</a:t>
              </a:r>
              <a:endParaRPr lang="en-GB"/>
            </a:p>
          </p:txBody>
        </p:sp>
        <p:sp>
          <p:nvSpPr>
            <p:cNvPr id="87077" name="Rectangle 37"/>
            <p:cNvSpPr>
              <a:spLocks noChangeArrowheads="1"/>
            </p:cNvSpPr>
            <p:nvPr/>
          </p:nvSpPr>
          <p:spPr bwMode="auto">
            <a:xfrm>
              <a:off x="2934" y="2048"/>
              <a:ext cx="551" cy="1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n-GB" sz="1900">
                  <a:solidFill>
                    <a:srgbClr val="000000"/>
                  </a:solidFill>
                  <a:latin typeface="Arial" charset="0"/>
                </a:rPr>
                <a:t>1023 / 5</a:t>
              </a:r>
              <a:endParaRPr lang="en-GB"/>
            </a:p>
          </p:txBody>
        </p:sp>
        <p:sp>
          <p:nvSpPr>
            <p:cNvPr id="87078" name="Rectangle 38"/>
            <p:cNvSpPr>
              <a:spLocks noChangeArrowheads="1"/>
            </p:cNvSpPr>
            <p:nvPr/>
          </p:nvSpPr>
          <p:spPr bwMode="auto">
            <a:xfrm>
              <a:off x="3942" y="2048"/>
              <a:ext cx="170" cy="1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n-GB" sz="1900">
                  <a:solidFill>
                    <a:srgbClr val="000000"/>
                  </a:solidFill>
                  <a:latin typeface="Arial" charset="0"/>
                </a:rPr>
                <a:t>11</a:t>
              </a:r>
              <a:endParaRPr lang="en-GB"/>
            </a:p>
          </p:txBody>
        </p:sp>
        <p:sp>
          <p:nvSpPr>
            <p:cNvPr id="87079" name="Rectangle 39"/>
            <p:cNvSpPr>
              <a:spLocks noChangeArrowheads="1"/>
            </p:cNvSpPr>
            <p:nvPr/>
          </p:nvSpPr>
          <p:spPr bwMode="auto">
            <a:xfrm>
              <a:off x="4669" y="2048"/>
              <a:ext cx="344" cy="1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n-GB" sz="1900">
                  <a:solidFill>
                    <a:srgbClr val="000000"/>
                  </a:solidFill>
                  <a:latin typeface="Arial" charset="0"/>
                </a:rPr>
                <a:t>&gt;150</a:t>
              </a:r>
              <a:endParaRPr lang="en-GB"/>
            </a:p>
          </p:txBody>
        </p:sp>
        <p:sp>
          <p:nvSpPr>
            <p:cNvPr id="87080" name="Rectangle 40"/>
            <p:cNvSpPr>
              <a:spLocks noChangeArrowheads="1"/>
            </p:cNvSpPr>
            <p:nvPr/>
          </p:nvSpPr>
          <p:spPr bwMode="auto">
            <a:xfrm>
              <a:off x="1164" y="2432"/>
              <a:ext cx="814" cy="1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n-GB" sz="1900">
                  <a:solidFill>
                    <a:srgbClr val="990000"/>
                  </a:solidFill>
                  <a:latin typeface="Arial" charset="0"/>
                </a:rPr>
                <a:t>Commercial</a:t>
              </a:r>
              <a:endParaRPr lang="en-GB">
                <a:solidFill>
                  <a:srgbClr val="990000"/>
                </a:solidFill>
              </a:endParaRPr>
            </a:p>
          </p:txBody>
        </p:sp>
        <p:sp>
          <p:nvSpPr>
            <p:cNvPr id="87081" name="Rectangle 41"/>
            <p:cNvSpPr>
              <a:spLocks noChangeArrowheads="1"/>
            </p:cNvSpPr>
            <p:nvPr/>
          </p:nvSpPr>
          <p:spPr bwMode="auto">
            <a:xfrm>
              <a:off x="2290" y="2432"/>
              <a:ext cx="228" cy="1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n-GB" sz="1900">
                  <a:solidFill>
                    <a:srgbClr val="990000"/>
                  </a:solidFill>
                  <a:latin typeface="Arial" charset="0"/>
                </a:rPr>
                <a:t>NG</a:t>
              </a:r>
              <a:endParaRPr lang="en-GB">
                <a:solidFill>
                  <a:srgbClr val="990000"/>
                </a:solidFill>
              </a:endParaRPr>
            </a:p>
          </p:txBody>
        </p:sp>
        <p:sp>
          <p:nvSpPr>
            <p:cNvPr id="87082" name="Rectangle 42"/>
            <p:cNvSpPr>
              <a:spLocks noChangeArrowheads="1"/>
            </p:cNvSpPr>
            <p:nvPr/>
          </p:nvSpPr>
          <p:spPr bwMode="auto">
            <a:xfrm>
              <a:off x="3942" y="2433"/>
              <a:ext cx="170" cy="1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n-GB" sz="1900">
                  <a:solidFill>
                    <a:srgbClr val="990000"/>
                  </a:solidFill>
                  <a:latin typeface="Arial" charset="0"/>
                </a:rPr>
                <a:t>10</a:t>
              </a:r>
              <a:endParaRPr lang="en-GB">
                <a:solidFill>
                  <a:srgbClr val="990000"/>
                </a:solidFill>
              </a:endParaRPr>
            </a:p>
          </p:txBody>
        </p:sp>
        <p:sp>
          <p:nvSpPr>
            <p:cNvPr id="87083" name="Rectangle 43"/>
            <p:cNvSpPr>
              <a:spLocks noChangeArrowheads="1"/>
            </p:cNvSpPr>
            <p:nvPr/>
          </p:nvSpPr>
          <p:spPr bwMode="auto">
            <a:xfrm>
              <a:off x="4785" y="2432"/>
              <a:ext cx="170" cy="1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n-GB" sz="1900">
                  <a:solidFill>
                    <a:srgbClr val="990000"/>
                  </a:solidFill>
                  <a:latin typeface="Arial" charset="0"/>
                </a:rPr>
                <a:t>16</a:t>
              </a:r>
              <a:endParaRPr lang="en-GB">
                <a:solidFill>
                  <a:srgbClr val="990000"/>
                </a:solidFill>
              </a:endParaRPr>
            </a:p>
          </p:txBody>
        </p:sp>
        <p:sp>
          <p:nvSpPr>
            <p:cNvPr id="87084" name="Rectangle 44"/>
            <p:cNvSpPr>
              <a:spLocks noChangeArrowheads="1"/>
            </p:cNvSpPr>
            <p:nvPr/>
          </p:nvSpPr>
          <p:spPr bwMode="auto">
            <a:xfrm>
              <a:off x="704" y="2817"/>
              <a:ext cx="85" cy="1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n-GB" sz="1900">
                  <a:solidFill>
                    <a:schemeClr val="bg2"/>
                  </a:solidFill>
                  <a:latin typeface="Arial" charset="0"/>
                </a:rPr>
                <a:t>6</a:t>
              </a:r>
              <a:endParaRPr lang="en-GB">
                <a:solidFill>
                  <a:schemeClr val="bg2"/>
                </a:solidFill>
              </a:endParaRPr>
            </a:p>
          </p:txBody>
        </p:sp>
        <p:sp>
          <p:nvSpPr>
            <p:cNvPr id="87085" name="Rectangle 45"/>
            <p:cNvSpPr>
              <a:spLocks noChangeArrowheads="1"/>
            </p:cNvSpPr>
            <p:nvPr/>
          </p:nvSpPr>
          <p:spPr bwMode="auto">
            <a:xfrm>
              <a:off x="1252" y="2817"/>
              <a:ext cx="661" cy="1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n-GB" sz="1900">
                  <a:solidFill>
                    <a:schemeClr val="bg2"/>
                  </a:solidFill>
                  <a:latin typeface="Arial" charset="0"/>
                </a:rPr>
                <a:t>JI-C002:1</a:t>
              </a:r>
              <a:endParaRPr lang="en-GB">
                <a:solidFill>
                  <a:schemeClr val="bg2"/>
                </a:solidFill>
              </a:endParaRPr>
            </a:p>
          </p:txBody>
        </p:sp>
        <p:sp>
          <p:nvSpPr>
            <p:cNvPr id="87086" name="Rectangle 46"/>
            <p:cNvSpPr>
              <a:spLocks noChangeArrowheads="1"/>
            </p:cNvSpPr>
            <p:nvPr/>
          </p:nvSpPr>
          <p:spPr bwMode="auto">
            <a:xfrm>
              <a:off x="2311" y="2817"/>
              <a:ext cx="228" cy="1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n-GB" sz="1900">
                  <a:solidFill>
                    <a:schemeClr val="bg2"/>
                  </a:solidFill>
                  <a:latin typeface="Arial" charset="0"/>
                </a:rPr>
                <a:t>NG</a:t>
              </a:r>
              <a:endParaRPr lang="en-GB">
                <a:solidFill>
                  <a:schemeClr val="bg2"/>
                </a:solidFill>
              </a:endParaRPr>
            </a:p>
          </p:txBody>
        </p:sp>
        <p:sp>
          <p:nvSpPr>
            <p:cNvPr id="87087" name="Rectangle 47"/>
            <p:cNvSpPr>
              <a:spLocks noChangeArrowheads="1"/>
            </p:cNvSpPr>
            <p:nvPr/>
          </p:nvSpPr>
          <p:spPr bwMode="auto">
            <a:xfrm>
              <a:off x="2869" y="2817"/>
              <a:ext cx="678" cy="1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n-GB" sz="1900">
                  <a:solidFill>
                    <a:schemeClr val="bg2"/>
                  </a:solidFill>
                  <a:latin typeface="Arial" charset="0"/>
                </a:rPr>
                <a:t>1095 / 4.5</a:t>
              </a:r>
              <a:endParaRPr lang="en-GB">
                <a:solidFill>
                  <a:schemeClr val="bg2"/>
                </a:solidFill>
              </a:endParaRPr>
            </a:p>
          </p:txBody>
        </p:sp>
        <p:sp>
          <p:nvSpPr>
            <p:cNvPr id="87088" name="Rectangle 48"/>
            <p:cNvSpPr>
              <a:spLocks noChangeArrowheads="1"/>
            </p:cNvSpPr>
            <p:nvPr/>
          </p:nvSpPr>
          <p:spPr bwMode="auto">
            <a:xfrm>
              <a:off x="3878" y="2817"/>
              <a:ext cx="297" cy="1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n-GB" sz="1900">
                  <a:solidFill>
                    <a:schemeClr val="bg2"/>
                  </a:solidFill>
                  <a:latin typeface="Arial" charset="0"/>
                </a:rPr>
                <a:t>12.3</a:t>
              </a:r>
              <a:endParaRPr lang="en-GB">
                <a:solidFill>
                  <a:schemeClr val="bg2"/>
                </a:solidFill>
              </a:endParaRPr>
            </a:p>
          </p:txBody>
        </p:sp>
        <p:sp>
          <p:nvSpPr>
            <p:cNvPr id="87089" name="Rectangle 49"/>
            <p:cNvSpPr>
              <a:spLocks noChangeArrowheads="1"/>
            </p:cNvSpPr>
            <p:nvPr/>
          </p:nvSpPr>
          <p:spPr bwMode="auto">
            <a:xfrm>
              <a:off x="4800" y="2817"/>
              <a:ext cx="85" cy="1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n-GB" sz="1900">
                  <a:solidFill>
                    <a:schemeClr val="bg2"/>
                  </a:solidFill>
                  <a:latin typeface="Arial" charset="0"/>
                </a:rPr>
                <a:t>3</a:t>
              </a:r>
              <a:endParaRPr lang="en-GB">
                <a:solidFill>
                  <a:schemeClr val="bg2"/>
                </a:solidFill>
              </a:endParaRPr>
            </a:p>
          </p:txBody>
        </p:sp>
        <p:sp>
          <p:nvSpPr>
            <p:cNvPr id="87090" name="Rectangle 50"/>
            <p:cNvSpPr>
              <a:spLocks noChangeArrowheads="1"/>
            </p:cNvSpPr>
            <p:nvPr/>
          </p:nvSpPr>
          <p:spPr bwMode="auto">
            <a:xfrm>
              <a:off x="704" y="3009"/>
              <a:ext cx="85" cy="1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n-GB" sz="1900">
                  <a:solidFill>
                    <a:srgbClr val="000000"/>
                  </a:solidFill>
                  <a:latin typeface="Arial" charset="0"/>
                </a:rPr>
                <a:t>7</a:t>
              </a:r>
              <a:endParaRPr lang="en-GB"/>
            </a:p>
          </p:txBody>
        </p:sp>
        <p:sp>
          <p:nvSpPr>
            <p:cNvPr id="87091" name="Rectangle 51"/>
            <p:cNvSpPr>
              <a:spLocks noChangeArrowheads="1"/>
            </p:cNvSpPr>
            <p:nvPr/>
          </p:nvSpPr>
          <p:spPr bwMode="auto">
            <a:xfrm>
              <a:off x="1252" y="3009"/>
              <a:ext cx="661" cy="1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n-GB" sz="1900">
                  <a:solidFill>
                    <a:srgbClr val="000000"/>
                  </a:solidFill>
                  <a:latin typeface="Arial" charset="0"/>
                </a:rPr>
                <a:t>JI-C002:1</a:t>
              </a:r>
              <a:endParaRPr lang="en-GB"/>
            </a:p>
          </p:txBody>
        </p:sp>
        <p:sp>
          <p:nvSpPr>
            <p:cNvPr id="87092" name="Rectangle 52"/>
            <p:cNvSpPr>
              <a:spLocks noChangeArrowheads="1"/>
            </p:cNvSpPr>
            <p:nvPr/>
          </p:nvSpPr>
          <p:spPr bwMode="auto">
            <a:xfrm>
              <a:off x="2311" y="3009"/>
              <a:ext cx="228" cy="1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n-GB" sz="1900">
                  <a:solidFill>
                    <a:srgbClr val="000000"/>
                  </a:solidFill>
                  <a:latin typeface="Arial" charset="0"/>
                </a:rPr>
                <a:t>NG</a:t>
              </a:r>
              <a:endParaRPr lang="en-GB"/>
            </a:p>
          </p:txBody>
        </p:sp>
        <p:sp>
          <p:nvSpPr>
            <p:cNvPr id="87093" name="Rectangle 53"/>
            <p:cNvSpPr>
              <a:spLocks noChangeArrowheads="1"/>
            </p:cNvSpPr>
            <p:nvPr/>
          </p:nvSpPr>
          <p:spPr bwMode="auto">
            <a:xfrm>
              <a:off x="2934" y="3009"/>
              <a:ext cx="551" cy="1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n-GB" sz="1900">
                  <a:solidFill>
                    <a:srgbClr val="000000"/>
                  </a:solidFill>
                  <a:latin typeface="Arial" charset="0"/>
                </a:rPr>
                <a:t>1095 / 4</a:t>
              </a:r>
              <a:endParaRPr lang="en-GB"/>
            </a:p>
          </p:txBody>
        </p:sp>
        <p:sp>
          <p:nvSpPr>
            <p:cNvPr id="87094" name="Rectangle 54"/>
            <p:cNvSpPr>
              <a:spLocks noChangeArrowheads="1"/>
            </p:cNvSpPr>
            <p:nvPr/>
          </p:nvSpPr>
          <p:spPr bwMode="auto">
            <a:xfrm>
              <a:off x="3878" y="3009"/>
              <a:ext cx="297" cy="1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n-GB" sz="1900">
                  <a:solidFill>
                    <a:srgbClr val="000000"/>
                  </a:solidFill>
                  <a:latin typeface="Arial" charset="0"/>
                </a:rPr>
                <a:t>12.8</a:t>
              </a:r>
              <a:endParaRPr lang="en-GB"/>
            </a:p>
          </p:txBody>
        </p:sp>
        <p:sp>
          <p:nvSpPr>
            <p:cNvPr id="87095" name="Rectangle 55"/>
            <p:cNvSpPr>
              <a:spLocks noChangeArrowheads="1"/>
            </p:cNvSpPr>
            <p:nvPr/>
          </p:nvSpPr>
          <p:spPr bwMode="auto">
            <a:xfrm>
              <a:off x="4757" y="3009"/>
              <a:ext cx="170" cy="1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n-GB" sz="1900">
                  <a:solidFill>
                    <a:srgbClr val="000000"/>
                  </a:solidFill>
                  <a:latin typeface="Arial" charset="0"/>
                </a:rPr>
                <a:t>40</a:t>
              </a:r>
              <a:endParaRPr lang="en-GB"/>
            </a:p>
          </p:txBody>
        </p:sp>
        <p:sp>
          <p:nvSpPr>
            <p:cNvPr id="87096" name="Rectangle 56"/>
            <p:cNvSpPr>
              <a:spLocks noChangeArrowheads="1"/>
            </p:cNvSpPr>
            <p:nvPr/>
          </p:nvSpPr>
          <p:spPr bwMode="auto">
            <a:xfrm>
              <a:off x="704" y="3201"/>
              <a:ext cx="85" cy="1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n-GB" sz="1900">
                  <a:solidFill>
                    <a:srgbClr val="000000"/>
                  </a:solidFill>
                  <a:latin typeface="Arial" charset="0"/>
                </a:rPr>
                <a:t>8</a:t>
              </a:r>
              <a:endParaRPr lang="en-GB"/>
            </a:p>
          </p:txBody>
        </p:sp>
        <p:sp>
          <p:nvSpPr>
            <p:cNvPr id="87097" name="Rectangle 57"/>
            <p:cNvSpPr>
              <a:spLocks noChangeArrowheads="1"/>
            </p:cNvSpPr>
            <p:nvPr/>
          </p:nvSpPr>
          <p:spPr bwMode="auto">
            <a:xfrm>
              <a:off x="1252" y="3201"/>
              <a:ext cx="661" cy="1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n-GB" sz="1900">
                  <a:solidFill>
                    <a:srgbClr val="000000"/>
                  </a:solidFill>
                  <a:latin typeface="Arial" charset="0"/>
                </a:rPr>
                <a:t>JI-C002:1</a:t>
              </a:r>
              <a:endParaRPr lang="en-GB"/>
            </a:p>
          </p:txBody>
        </p:sp>
        <p:sp>
          <p:nvSpPr>
            <p:cNvPr id="87098" name="Rectangle 58"/>
            <p:cNvSpPr>
              <a:spLocks noChangeArrowheads="1"/>
            </p:cNvSpPr>
            <p:nvPr/>
          </p:nvSpPr>
          <p:spPr bwMode="auto">
            <a:xfrm>
              <a:off x="2311" y="3201"/>
              <a:ext cx="228" cy="1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n-GB" sz="1900">
                  <a:solidFill>
                    <a:srgbClr val="000000"/>
                  </a:solidFill>
                  <a:latin typeface="Arial" charset="0"/>
                </a:rPr>
                <a:t>NG</a:t>
              </a:r>
              <a:endParaRPr lang="en-GB"/>
            </a:p>
          </p:txBody>
        </p:sp>
        <p:sp>
          <p:nvSpPr>
            <p:cNvPr id="87099" name="Rectangle 59"/>
            <p:cNvSpPr>
              <a:spLocks noChangeArrowheads="1"/>
            </p:cNvSpPr>
            <p:nvPr/>
          </p:nvSpPr>
          <p:spPr bwMode="auto">
            <a:xfrm>
              <a:off x="2934" y="3201"/>
              <a:ext cx="551" cy="1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n-GB" sz="1900">
                  <a:solidFill>
                    <a:srgbClr val="000000"/>
                  </a:solidFill>
                  <a:latin typeface="Arial" charset="0"/>
                </a:rPr>
                <a:t>1095 / 5</a:t>
              </a:r>
              <a:endParaRPr lang="en-GB"/>
            </a:p>
          </p:txBody>
        </p:sp>
        <p:sp>
          <p:nvSpPr>
            <p:cNvPr id="87100" name="Rectangle 60"/>
            <p:cNvSpPr>
              <a:spLocks noChangeArrowheads="1"/>
            </p:cNvSpPr>
            <p:nvPr/>
          </p:nvSpPr>
          <p:spPr bwMode="auto">
            <a:xfrm>
              <a:off x="3878" y="3201"/>
              <a:ext cx="297" cy="1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n-GB" sz="1900">
                  <a:solidFill>
                    <a:srgbClr val="000000"/>
                  </a:solidFill>
                  <a:latin typeface="Arial" charset="0"/>
                </a:rPr>
                <a:t>11.8</a:t>
              </a:r>
              <a:endParaRPr lang="en-GB"/>
            </a:p>
          </p:txBody>
        </p:sp>
        <p:sp>
          <p:nvSpPr>
            <p:cNvPr id="87101" name="Rectangle 61"/>
            <p:cNvSpPr>
              <a:spLocks noChangeArrowheads="1"/>
            </p:cNvSpPr>
            <p:nvPr/>
          </p:nvSpPr>
          <p:spPr bwMode="auto">
            <a:xfrm>
              <a:off x="4712" y="3201"/>
              <a:ext cx="259" cy="1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n-GB" sz="1900">
                  <a:solidFill>
                    <a:srgbClr val="000000"/>
                  </a:solidFill>
                  <a:latin typeface="Arial" charset="0"/>
                </a:rPr>
                <a:t>&gt;42</a:t>
              </a:r>
              <a:endParaRPr lang="en-GB"/>
            </a:p>
          </p:txBody>
        </p:sp>
        <p:sp>
          <p:nvSpPr>
            <p:cNvPr id="87102" name="Line 62"/>
            <p:cNvSpPr>
              <a:spLocks noChangeShapeType="1"/>
            </p:cNvSpPr>
            <p:nvPr/>
          </p:nvSpPr>
          <p:spPr bwMode="auto">
            <a:xfrm>
              <a:off x="340" y="1071"/>
              <a:ext cx="1" cy="232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7103" name="Rectangle 63"/>
            <p:cNvSpPr>
              <a:spLocks noChangeArrowheads="1"/>
            </p:cNvSpPr>
            <p:nvPr/>
          </p:nvSpPr>
          <p:spPr bwMode="auto">
            <a:xfrm>
              <a:off x="340" y="1071"/>
              <a:ext cx="15" cy="232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7104" name="Line 64"/>
            <p:cNvSpPr>
              <a:spLocks noChangeShapeType="1"/>
            </p:cNvSpPr>
            <p:nvPr/>
          </p:nvSpPr>
          <p:spPr bwMode="auto">
            <a:xfrm>
              <a:off x="1125" y="1086"/>
              <a:ext cx="1" cy="230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7105" name="Rectangle 65"/>
            <p:cNvSpPr>
              <a:spLocks noChangeArrowheads="1"/>
            </p:cNvSpPr>
            <p:nvPr/>
          </p:nvSpPr>
          <p:spPr bwMode="auto">
            <a:xfrm>
              <a:off x="1125" y="1086"/>
              <a:ext cx="15" cy="230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7106" name="Line 66"/>
            <p:cNvSpPr>
              <a:spLocks noChangeShapeType="1"/>
            </p:cNvSpPr>
            <p:nvPr/>
          </p:nvSpPr>
          <p:spPr bwMode="auto">
            <a:xfrm>
              <a:off x="2021" y="1086"/>
              <a:ext cx="1" cy="230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7107" name="Rectangle 67"/>
            <p:cNvSpPr>
              <a:spLocks noChangeArrowheads="1"/>
            </p:cNvSpPr>
            <p:nvPr/>
          </p:nvSpPr>
          <p:spPr bwMode="auto">
            <a:xfrm>
              <a:off x="2021" y="1086"/>
              <a:ext cx="14" cy="230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7108" name="Line 68"/>
            <p:cNvSpPr>
              <a:spLocks noChangeShapeType="1"/>
            </p:cNvSpPr>
            <p:nvPr/>
          </p:nvSpPr>
          <p:spPr bwMode="auto">
            <a:xfrm>
              <a:off x="2806" y="1086"/>
              <a:ext cx="1" cy="230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7109" name="Rectangle 69"/>
            <p:cNvSpPr>
              <a:spLocks noChangeArrowheads="1"/>
            </p:cNvSpPr>
            <p:nvPr/>
          </p:nvSpPr>
          <p:spPr bwMode="auto">
            <a:xfrm>
              <a:off x="2806" y="1086"/>
              <a:ext cx="15" cy="230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7110" name="Line 70"/>
            <p:cNvSpPr>
              <a:spLocks noChangeShapeType="1"/>
            </p:cNvSpPr>
            <p:nvPr/>
          </p:nvSpPr>
          <p:spPr bwMode="auto">
            <a:xfrm>
              <a:off x="3591" y="1086"/>
              <a:ext cx="1" cy="230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7111" name="Rectangle 71"/>
            <p:cNvSpPr>
              <a:spLocks noChangeArrowheads="1"/>
            </p:cNvSpPr>
            <p:nvPr/>
          </p:nvSpPr>
          <p:spPr bwMode="auto">
            <a:xfrm>
              <a:off x="3591" y="1086"/>
              <a:ext cx="15" cy="230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7112" name="Line 72"/>
            <p:cNvSpPr>
              <a:spLocks noChangeShapeType="1"/>
            </p:cNvSpPr>
            <p:nvPr/>
          </p:nvSpPr>
          <p:spPr bwMode="auto">
            <a:xfrm>
              <a:off x="4436" y="1086"/>
              <a:ext cx="1" cy="230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7113" name="Rectangle 73"/>
            <p:cNvSpPr>
              <a:spLocks noChangeArrowheads="1"/>
            </p:cNvSpPr>
            <p:nvPr/>
          </p:nvSpPr>
          <p:spPr bwMode="auto">
            <a:xfrm>
              <a:off x="4436" y="1086"/>
              <a:ext cx="15" cy="230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7114" name="Line 74"/>
            <p:cNvSpPr>
              <a:spLocks noChangeShapeType="1"/>
            </p:cNvSpPr>
            <p:nvPr/>
          </p:nvSpPr>
          <p:spPr bwMode="auto">
            <a:xfrm>
              <a:off x="5221" y="1086"/>
              <a:ext cx="1" cy="230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7115" name="Rectangle 75"/>
            <p:cNvSpPr>
              <a:spLocks noChangeArrowheads="1"/>
            </p:cNvSpPr>
            <p:nvPr/>
          </p:nvSpPr>
          <p:spPr bwMode="auto">
            <a:xfrm>
              <a:off x="5221" y="1086"/>
              <a:ext cx="15" cy="230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7116" name="Line 76"/>
            <p:cNvSpPr>
              <a:spLocks noChangeShapeType="1"/>
            </p:cNvSpPr>
            <p:nvPr/>
          </p:nvSpPr>
          <p:spPr bwMode="auto">
            <a:xfrm>
              <a:off x="355" y="1071"/>
              <a:ext cx="4881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7117" name="Rectangle 77"/>
            <p:cNvSpPr>
              <a:spLocks noChangeArrowheads="1"/>
            </p:cNvSpPr>
            <p:nvPr/>
          </p:nvSpPr>
          <p:spPr bwMode="auto">
            <a:xfrm>
              <a:off x="355" y="1071"/>
              <a:ext cx="4881" cy="1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7118" name="Line 78"/>
            <p:cNvSpPr>
              <a:spLocks noChangeShapeType="1"/>
            </p:cNvSpPr>
            <p:nvPr/>
          </p:nvSpPr>
          <p:spPr bwMode="auto">
            <a:xfrm>
              <a:off x="355" y="1263"/>
              <a:ext cx="4881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7119" name="Rectangle 79"/>
            <p:cNvSpPr>
              <a:spLocks noChangeArrowheads="1"/>
            </p:cNvSpPr>
            <p:nvPr/>
          </p:nvSpPr>
          <p:spPr bwMode="auto">
            <a:xfrm>
              <a:off x="355" y="1263"/>
              <a:ext cx="4881" cy="1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7120" name="Line 80"/>
            <p:cNvSpPr>
              <a:spLocks noChangeShapeType="1"/>
            </p:cNvSpPr>
            <p:nvPr/>
          </p:nvSpPr>
          <p:spPr bwMode="auto">
            <a:xfrm>
              <a:off x="355" y="1455"/>
              <a:ext cx="4881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7121" name="Rectangle 81"/>
            <p:cNvSpPr>
              <a:spLocks noChangeArrowheads="1"/>
            </p:cNvSpPr>
            <p:nvPr/>
          </p:nvSpPr>
          <p:spPr bwMode="auto">
            <a:xfrm>
              <a:off x="355" y="1455"/>
              <a:ext cx="4881" cy="1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7122" name="Line 82"/>
            <p:cNvSpPr>
              <a:spLocks noChangeShapeType="1"/>
            </p:cNvSpPr>
            <p:nvPr/>
          </p:nvSpPr>
          <p:spPr bwMode="auto">
            <a:xfrm>
              <a:off x="355" y="1647"/>
              <a:ext cx="4881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7123" name="Rectangle 83"/>
            <p:cNvSpPr>
              <a:spLocks noChangeArrowheads="1"/>
            </p:cNvSpPr>
            <p:nvPr/>
          </p:nvSpPr>
          <p:spPr bwMode="auto">
            <a:xfrm>
              <a:off x="355" y="1647"/>
              <a:ext cx="4881" cy="1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7124" name="Line 84"/>
            <p:cNvSpPr>
              <a:spLocks noChangeShapeType="1"/>
            </p:cNvSpPr>
            <p:nvPr/>
          </p:nvSpPr>
          <p:spPr bwMode="auto">
            <a:xfrm>
              <a:off x="355" y="1839"/>
              <a:ext cx="4881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7125" name="Rectangle 85"/>
            <p:cNvSpPr>
              <a:spLocks noChangeArrowheads="1"/>
            </p:cNvSpPr>
            <p:nvPr/>
          </p:nvSpPr>
          <p:spPr bwMode="auto">
            <a:xfrm>
              <a:off x="355" y="1839"/>
              <a:ext cx="4881" cy="1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7126" name="Line 86"/>
            <p:cNvSpPr>
              <a:spLocks noChangeShapeType="1"/>
            </p:cNvSpPr>
            <p:nvPr/>
          </p:nvSpPr>
          <p:spPr bwMode="auto">
            <a:xfrm>
              <a:off x="355" y="2032"/>
              <a:ext cx="4881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7127" name="Rectangle 87"/>
            <p:cNvSpPr>
              <a:spLocks noChangeArrowheads="1"/>
            </p:cNvSpPr>
            <p:nvPr/>
          </p:nvSpPr>
          <p:spPr bwMode="auto">
            <a:xfrm>
              <a:off x="355" y="2032"/>
              <a:ext cx="4881" cy="14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7128" name="Line 88"/>
            <p:cNvSpPr>
              <a:spLocks noChangeShapeType="1"/>
            </p:cNvSpPr>
            <p:nvPr/>
          </p:nvSpPr>
          <p:spPr bwMode="auto">
            <a:xfrm>
              <a:off x="355" y="2224"/>
              <a:ext cx="4881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7129" name="Rectangle 89"/>
            <p:cNvSpPr>
              <a:spLocks noChangeArrowheads="1"/>
            </p:cNvSpPr>
            <p:nvPr/>
          </p:nvSpPr>
          <p:spPr bwMode="auto">
            <a:xfrm>
              <a:off x="355" y="2224"/>
              <a:ext cx="4881" cy="1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7130" name="Line 90"/>
            <p:cNvSpPr>
              <a:spLocks noChangeShapeType="1"/>
            </p:cNvSpPr>
            <p:nvPr/>
          </p:nvSpPr>
          <p:spPr bwMode="auto">
            <a:xfrm>
              <a:off x="355" y="2416"/>
              <a:ext cx="4881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7131" name="Rectangle 91"/>
            <p:cNvSpPr>
              <a:spLocks noChangeArrowheads="1"/>
            </p:cNvSpPr>
            <p:nvPr/>
          </p:nvSpPr>
          <p:spPr bwMode="auto">
            <a:xfrm>
              <a:off x="355" y="2416"/>
              <a:ext cx="4881" cy="1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7132" name="Line 92"/>
            <p:cNvSpPr>
              <a:spLocks noChangeShapeType="1"/>
            </p:cNvSpPr>
            <p:nvPr/>
          </p:nvSpPr>
          <p:spPr bwMode="auto">
            <a:xfrm>
              <a:off x="355" y="2608"/>
              <a:ext cx="4881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7133" name="Rectangle 93"/>
            <p:cNvSpPr>
              <a:spLocks noChangeArrowheads="1"/>
            </p:cNvSpPr>
            <p:nvPr/>
          </p:nvSpPr>
          <p:spPr bwMode="auto">
            <a:xfrm>
              <a:off x="355" y="2608"/>
              <a:ext cx="4881" cy="1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7134" name="Line 94"/>
            <p:cNvSpPr>
              <a:spLocks noChangeShapeType="1"/>
            </p:cNvSpPr>
            <p:nvPr/>
          </p:nvSpPr>
          <p:spPr bwMode="auto">
            <a:xfrm>
              <a:off x="355" y="2800"/>
              <a:ext cx="4881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7135" name="Rectangle 95"/>
            <p:cNvSpPr>
              <a:spLocks noChangeArrowheads="1"/>
            </p:cNvSpPr>
            <p:nvPr/>
          </p:nvSpPr>
          <p:spPr bwMode="auto">
            <a:xfrm>
              <a:off x="355" y="2800"/>
              <a:ext cx="4881" cy="1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7136" name="Line 96"/>
            <p:cNvSpPr>
              <a:spLocks noChangeShapeType="1"/>
            </p:cNvSpPr>
            <p:nvPr/>
          </p:nvSpPr>
          <p:spPr bwMode="auto">
            <a:xfrm>
              <a:off x="355" y="2992"/>
              <a:ext cx="4881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7137" name="Rectangle 97"/>
            <p:cNvSpPr>
              <a:spLocks noChangeArrowheads="1"/>
            </p:cNvSpPr>
            <p:nvPr/>
          </p:nvSpPr>
          <p:spPr bwMode="auto">
            <a:xfrm>
              <a:off x="355" y="2992"/>
              <a:ext cx="4881" cy="1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7138" name="Line 98"/>
            <p:cNvSpPr>
              <a:spLocks noChangeShapeType="1"/>
            </p:cNvSpPr>
            <p:nvPr/>
          </p:nvSpPr>
          <p:spPr bwMode="auto">
            <a:xfrm>
              <a:off x="355" y="3184"/>
              <a:ext cx="4881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7139" name="Rectangle 99"/>
            <p:cNvSpPr>
              <a:spLocks noChangeArrowheads="1"/>
            </p:cNvSpPr>
            <p:nvPr/>
          </p:nvSpPr>
          <p:spPr bwMode="auto">
            <a:xfrm>
              <a:off x="355" y="3184"/>
              <a:ext cx="4881" cy="1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7140" name="Line 100"/>
            <p:cNvSpPr>
              <a:spLocks noChangeShapeType="1"/>
            </p:cNvSpPr>
            <p:nvPr/>
          </p:nvSpPr>
          <p:spPr bwMode="auto">
            <a:xfrm>
              <a:off x="355" y="3376"/>
              <a:ext cx="4881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7141" name="Rectangle 101"/>
            <p:cNvSpPr>
              <a:spLocks noChangeArrowheads="1"/>
            </p:cNvSpPr>
            <p:nvPr/>
          </p:nvSpPr>
          <p:spPr bwMode="auto">
            <a:xfrm>
              <a:off x="355" y="3376"/>
              <a:ext cx="4881" cy="1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7142" name="Rectangle 102"/>
            <p:cNvSpPr>
              <a:spLocks noChangeArrowheads="1"/>
            </p:cNvSpPr>
            <p:nvPr/>
          </p:nvSpPr>
          <p:spPr bwMode="auto">
            <a:xfrm>
              <a:off x="1166" y="2616"/>
              <a:ext cx="814" cy="1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n-GB" sz="1900">
                  <a:solidFill>
                    <a:srgbClr val="990000"/>
                  </a:solidFill>
                  <a:latin typeface="Arial" charset="0"/>
                </a:rPr>
                <a:t>Commercial</a:t>
              </a:r>
              <a:endParaRPr lang="en-GB">
                <a:solidFill>
                  <a:srgbClr val="990000"/>
                </a:solidFill>
              </a:endParaRPr>
            </a:p>
          </p:txBody>
        </p:sp>
        <p:sp>
          <p:nvSpPr>
            <p:cNvPr id="87143" name="Rectangle 103"/>
            <p:cNvSpPr>
              <a:spLocks noChangeArrowheads="1"/>
            </p:cNvSpPr>
            <p:nvPr/>
          </p:nvSpPr>
          <p:spPr bwMode="auto">
            <a:xfrm>
              <a:off x="704" y="2235"/>
              <a:ext cx="85" cy="1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n-GB" sz="1900">
                  <a:solidFill>
                    <a:srgbClr val="000000"/>
                  </a:solidFill>
                  <a:latin typeface="Arial" charset="0"/>
                </a:rPr>
                <a:t>5</a:t>
              </a:r>
              <a:endParaRPr lang="en-GB"/>
            </a:p>
          </p:txBody>
        </p:sp>
        <p:sp>
          <p:nvSpPr>
            <p:cNvPr id="87144" name="Rectangle 104"/>
            <p:cNvSpPr>
              <a:spLocks noChangeArrowheads="1"/>
            </p:cNvSpPr>
            <p:nvPr/>
          </p:nvSpPr>
          <p:spPr bwMode="auto">
            <a:xfrm>
              <a:off x="1252" y="2235"/>
              <a:ext cx="661" cy="1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n-GB" sz="1900">
                  <a:solidFill>
                    <a:srgbClr val="000000"/>
                  </a:solidFill>
                  <a:latin typeface="Arial" charset="0"/>
                </a:rPr>
                <a:t>JI-C003:1</a:t>
              </a:r>
              <a:endParaRPr lang="en-GB"/>
            </a:p>
          </p:txBody>
        </p:sp>
        <p:sp>
          <p:nvSpPr>
            <p:cNvPr id="87145" name="Rectangle 105"/>
            <p:cNvSpPr>
              <a:spLocks noChangeArrowheads="1"/>
            </p:cNvSpPr>
            <p:nvPr/>
          </p:nvSpPr>
          <p:spPr bwMode="auto">
            <a:xfrm>
              <a:off x="2127" y="2235"/>
              <a:ext cx="594" cy="1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n-GB" sz="1900">
                  <a:solidFill>
                    <a:srgbClr val="000000"/>
                  </a:solidFill>
                  <a:latin typeface="Arial" charset="0"/>
                </a:rPr>
                <a:t>Methane</a:t>
              </a:r>
              <a:endParaRPr lang="en-GB"/>
            </a:p>
          </p:txBody>
        </p:sp>
        <p:sp>
          <p:nvSpPr>
            <p:cNvPr id="87146" name="Rectangle 106"/>
            <p:cNvSpPr>
              <a:spLocks noChangeArrowheads="1"/>
            </p:cNvSpPr>
            <p:nvPr/>
          </p:nvSpPr>
          <p:spPr bwMode="auto">
            <a:xfrm>
              <a:off x="2869" y="2235"/>
              <a:ext cx="678" cy="1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n-GB" sz="1900">
                  <a:solidFill>
                    <a:srgbClr val="000000"/>
                  </a:solidFill>
                  <a:latin typeface="Arial" charset="0"/>
                </a:rPr>
                <a:t>1700 / 4.5</a:t>
              </a:r>
              <a:endParaRPr lang="en-GB"/>
            </a:p>
          </p:txBody>
        </p:sp>
        <p:sp>
          <p:nvSpPr>
            <p:cNvPr id="87147" name="Rectangle 107"/>
            <p:cNvSpPr>
              <a:spLocks noChangeArrowheads="1"/>
            </p:cNvSpPr>
            <p:nvPr/>
          </p:nvSpPr>
          <p:spPr bwMode="auto">
            <a:xfrm>
              <a:off x="3942" y="2235"/>
              <a:ext cx="170" cy="1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n-GB" sz="1900">
                  <a:solidFill>
                    <a:srgbClr val="000000"/>
                  </a:solidFill>
                  <a:latin typeface="Arial" charset="0"/>
                </a:rPr>
                <a:t>10</a:t>
              </a:r>
              <a:endParaRPr lang="en-GB"/>
            </a:p>
          </p:txBody>
        </p:sp>
        <p:sp>
          <p:nvSpPr>
            <p:cNvPr id="87148" name="Rectangle 108"/>
            <p:cNvSpPr>
              <a:spLocks noChangeArrowheads="1"/>
            </p:cNvSpPr>
            <p:nvPr/>
          </p:nvSpPr>
          <p:spPr bwMode="auto">
            <a:xfrm>
              <a:off x="4684" y="2243"/>
              <a:ext cx="344" cy="1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n-GB" sz="1900">
                  <a:solidFill>
                    <a:srgbClr val="000000"/>
                  </a:solidFill>
                  <a:latin typeface="Arial" charset="0"/>
                </a:rPr>
                <a:t>&gt;150</a:t>
              </a:r>
              <a:endParaRPr lang="en-GB"/>
            </a:p>
          </p:txBody>
        </p:sp>
        <p:sp>
          <p:nvSpPr>
            <p:cNvPr id="87149" name="Rectangle 109"/>
            <p:cNvSpPr>
              <a:spLocks noChangeArrowheads="1"/>
            </p:cNvSpPr>
            <p:nvPr/>
          </p:nvSpPr>
          <p:spPr bwMode="auto">
            <a:xfrm>
              <a:off x="2127" y="2619"/>
              <a:ext cx="594" cy="1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n-GB" sz="1900">
                  <a:solidFill>
                    <a:srgbClr val="990000"/>
                  </a:solidFill>
                  <a:latin typeface="Arial" charset="0"/>
                </a:rPr>
                <a:t>Methane</a:t>
              </a:r>
              <a:endParaRPr lang="en-GB">
                <a:solidFill>
                  <a:srgbClr val="990000"/>
                </a:solidFill>
              </a:endParaRPr>
            </a:p>
          </p:txBody>
        </p:sp>
        <p:sp>
          <p:nvSpPr>
            <p:cNvPr id="87150" name="Rectangle 110"/>
            <p:cNvSpPr>
              <a:spLocks noChangeArrowheads="1"/>
            </p:cNvSpPr>
            <p:nvPr/>
          </p:nvSpPr>
          <p:spPr bwMode="auto">
            <a:xfrm>
              <a:off x="3942" y="2619"/>
              <a:ext cx="170" cy="1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n-GB" sz="1900">
                  <a:solidFill>
                    <a:srgbClr val="990000"/>
                  </a:solidFill>
                  <a:latin typeface="Arial" charset="0"/>
                </a:rPr>
                <a:t>10</a:t>
              </a:r>
              <a:endParaRPr lang="en-GB">
                <a:solidFill>
                  <a:srgbClr val="990000"/>
                </a:solidFill>
              </a:endParaRPr>
            </a:p>
          </p:txBody>
        </p:sp>
        <p:sp>
          <p:nvSpPr>
            <p:cNvPr id="87151" name="Rectangle 111"/>
            <p:cNvSpPr>
              <a:spLocks noChangeArrowheads="1"/>
            </p:cNvSpPr>
            <p:nvPr/>
          </p:nvSpPr>
          <p:spPr bwMode="auto">
            <a:xfrm>
              <a:off x="4785" y="2614"/>
              <a:ext cx="85" cy="1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n-GB" sz="1900">
                  <a:solidFill>
                    <a:srgbClr val="990000"/>
                  </a:solidFill>
                  <a:latin typeface="Arial" charset="0"/>
                </a:rPr>
                <a:t>5</a:t>
              </a:r>
              <a:endParaRPr lang="en-GB">
                <a:solidFill>
                  <a:srgbClr val="99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259837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PMR_blue_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PMR_blue_a.thmx</Template>
  <TotalTime>1735</TotalTime>
  <Words>1657</Words>
  <Application>Microsoft Macintosh PowerPoint</Application>
  <PresentationFormat>On-screen Show (4:3)</PresentationFormat>
  <Paragraphs>403</Paragraphs>
  <Slides>51</Slides>
  <Notes>5</Notes>
  <HiddenSlides>0</HiddenSlides>
  <MMClips>5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4</vt:i4>
      </vt:variant>
      <vt:variant>
        <vt:lpstr>Slide Titles</vt:lpstr>
      </vt:variant>
      <vt:variant>
        <vt:i4>51</vt:i4>
      </vt:variant>
    </vt:vector>
  </HeadingPairs>
  <TitlesOfParts>
    <vt:vector size="56" baseType="lpstr">
      <vt:lpstr>PMR_blue_a</vt:lpstr>
      <vt:lpstr>Worksheet</vt:lpstr>
      <vt:lpstr>Document</vt:lpstr>
      <vt:lpstr>Picture</vt:lpstr>
      <vt:lpstr>Equation</vt:lpstr>
      <vt:lpstr> Predictive modelling: a view from the atomic level</vt:lpstr>
      <vt:lpstr>Acknowledgements</vt:lpstr>
      <vt:lpstr>Philosophy</vt:lpstr>
      <vt:lpstr>Unexpected Mechanisms: old examples</vt:lpstr>
      <vt:lpstr>Motivation: Biominerals</vt:lpstr>
      <vt:lpstr>Motivation: additives for inhibition</vt:lpstr>
      <vt:lpstr>Mechanistically inspired prediction?</vt:lpstr>
      <vt:lpstr>Synthesise and test</vt:lpstr>
      <vt:lpstr>2nd generation</vt:lpstr>
      <vt:lpstr>But!</vt:lpstr>
      <vt:lpstr>Nucleation from MD?</vt:lpstr>
      <vt:lpstr>Standard MD: modelling surfaces</vt:lpstr>
      <vt:lpstr>Standard MD: crystal nucleation</vt:lpstr>
      <vt:lpstr>Polydispersity in inhibitors</vt:lpstr>
      <vt:lpstr>Nucleation more generally</vt:lpstr>
      <vt:lpstr> Free energy hypersurfaces</vt:lpstr>
      <vt:lpstr>Limitations and Pitfalls: dimensionality!</vt:lpstr>
      <vt:lpstr>Nucleation with metadynamics: ice</vt:lpstr>
      <vt:lpstr>An ensemble of critical nuclei</vt:lpstr>
      <vt:lpstr>Nucleation with metadynamics: CaCO3</vt:lpstr>
      <vt:lpstr>Calcium Carbonate Biominerals</vt:lpstr>
      <vt:lpstr>Early stages of carbonate biomineralisation</vt:lpstr>
      <vt:lpstr>Free energy maps: 75 CaCO3 units</vt:lpstr>
      <vt:lpstr>Free energy maps: 75 CaCO3 units</vt:lpstr>
      <vt:lpstr>300 CaCO3 Units in water</vt:lpstr>
      <vt:lpstr>Biomineralisation: egg shells</vt:lpstr>
      <vt:lpstr>Structure of an eggshell </vt:lpstr>
      <vt:lpstr>G-type lectin-type proteins</vt:lpstr>
      <vt:lpstr>Ovocleidin-17</vt:lpstr>
      <vt:lpstr>metaDynamics of OC17 + CaCO3</vt:lpstr>
      <vt:lpstr>Free energy landscapes</vt:lpstr>
      <vt:lpstr>Larger nonaparticles?</vt:lpstr>
      <vt:lpstr>OC17: catalytic cycle?</vt:lpstr>
      <vt:lpstr>Surface binding &amp; structured water</vt:lpstr>
      <vt:lpstr>Also seen with AuBP1 on gold</vt:lpstr>
      <vt:lpstr>hACC nulcleation</vt:lpstr>
      <vt:lpstr>Aragonite?</vt:lpstr>
      <vt:lpstr>Structure of hACC</vt:lpstr>
      <vt:lpstr>Water in  hACC</vt:lpstr>
      <vt:lpstr>Percolating water clusters</vt:lpstr>
      <vt:lpstr>correlated water dynamics</vt:lpstr>
      <vt:lpstr>Classical nucleation</vt:lpstr>
      <vt:lpstr>hACC nucleation: classical?</vt:lpstr>
      <vt:lpstr>Nature of the clusters?</vt:lpstr>
      <vt:lpstr>Random Structure Searches</vt:lpstr>
      <vt:lpstr>Energetics of solvated clusters</vt:lpstr>
      <vt:lpstr>Free energy Landscape</vt:lpstr>
      <vt:lpstr>Long timescale MD: 20–50 mM</vt:lpstr>
      <vt:lpstr>Long timescale MD: ca. 0.5 M</vt:lpstr>
      <vt:lpstr>And higher concentrations: 0.5–1.5 M</vt:lpstr>
      <vt:lpstr>Conclusions</vt:lpstr>
    </vt:vector>
  </TitlesOfParts>
  <Company> 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Finding infrequent events with MD: methods for studying crystal nucleation</dc:title>
  <dc:creator>Rodger</dc:creator>
  <cp:lastModifiedBy>PMR</cp:lastModifiedBy>
  <cp:revision>112</cp:revision>
  <dcterms:created xsi:type="dcterms:W3CDTF">2011-08-31T16:44:22Z</dcterms:created>
  <dcterms:modified xsi:type="dcterms:W3CDTF">2015-05-15T15:40:32Z</dcterms:modified>
</cp:coreProperties>
</file>