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mov" ContentType="video/quicktime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32"/>
  </p:notesMasterIdLst>
  <p:handoutMasterIdLst>
    <p:handoutMasterId r:id="rId33"/>
  </p:handoutMasterIdLst>
  <p:sldIdLst>
    <p:sldId id="269" r:id="rId4"/>
    <p:sldId id="271" r:id="rId5"/>
    <p:sldId id="273" r:id="rId6"/>
    <p:sldId id="274" r:id="rId7"/>
    <p:sldId id="275" r:id="rId8"/>
    <p:sldId id="294" r:id="rId9"/>
    <p:sldId id="276" r:id="rId10"/>
    <p:sldId id="272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95" r:id="rId20"/>
    <p:sldId id="287" r:id="rId21"/>
    <p:sldId id="285" r:id="rId22"/>
    <p:sldId id="286" r:id="rId23"/>
    <p:sldId id="288" r:id="rId24"/>
    <p:sldId id="289" r:id="rId25"/>
    <p:sldId id="290" r:id="rId26"/>
    <p:sldId id="291" r:id="rId27"/>
    <p:sldId id="292" r:id="rId28"/>
    <p:sldId id="293" r:id="rId29"/>
    <p:sldId id="296" r:id="rId30"/>
    <p:sldId id="297" r:id="rId31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49" autoAdjust="0"/>
    <p:restoredTop sz="90967"/>
  </p:normalViewPr>
  <p:slideViewPr>
    <p:cSldViewPr showGuides="1">
      <p:cViewPr>
        <p:scale>
          <a:sx n="75" d="100"/>
          <a:sy n="75" d="100"/>
        </p:scale>
        <p:origin x="972" y="-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8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80977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1028" name="Picture 4" descr="M:\DV\EXTERNAL AFFAIRS - University Marketing\Branding\Brand Implementation Programme\templates\work in progress PPT\Graphics\4_3\4-3_split_8-12_with_descriptor_150dpi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7244" y="0"/>
            <a:ext cx="9168001" cy="4714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01/03/2016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01/03/2016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01/03/2016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01/03/2016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01/03/2016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01/03/2016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01/03/2016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01/03/2016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01/03/2016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01/03/2016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01/03/2016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M:\DV\EXTERNAL AFFAIRS - University Marketing\Branding\Brand Implementation Programme\templates\work in progress PPT\Graphics\4_3\4-3_split_8-12_with_descriptor_150dpi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 bwMode="auto">
          <a:xfrm>
            <a:off x="0" y="-27384"/>
            <a:ext cx="9144000" cy="302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7384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01/03/2016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7.tif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Spintronics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f"/><Relationship Id="rId2" Type="http://schemas.openxmlformats.org/officeDocument/2006/relationships/image" Target="../media/image47.tif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3.png"/><Relationship Id="rId4" Type="http://schemas.openxmlformats.org/officeDocument/2006/relationships/image" Target="../media/image4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tiff"/><Relationship Id="rId7" Type="http://schemas.openxmlformats.org/officeDocument/2006/relationships/image" Target="../media/image5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emf"/><Relationship Id="rId5" Type="http://schemas.openxmlformats.org/officeDocument/2006/relationships/image" Target="../media/image55.emf"/><Relationship Id="rId4" Type="http://schemas.openxmlformats.org/officeDocument/2006/relationships/image" Target="../media/image49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tif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tif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0.png"/><Relationship Id="rId5" Type="http://schemas.openxmlformats.org/officeDocument/2006/relationships/image" Target="../media/image61.emf"/><Relationship Id="rId4" Type="http://schemas.openxmlformats.org/officeDocument/2006/relationships/image" Target="../media/image60.tif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2.tif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tif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6.png"/><Relationship Id="rId5" Type="http://schemas.openxmlformats.org/officeDocument/2006/relationships/image" Target="../media/image66.emf"/><Relationship Id="rId4" Type="http://schemas.openxmlformats.org/officeDocument/2006/relationships/image" Target="../media/image65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17.png"/><Relationship Id="rId5" Type="http://schemas.openxmlformats.org/officeDocument/2006/relationships/hyperlink" Target="http://www.hitachi.com/rd/portal/highlight/quantum/index.html#anc04" TargetMode="External"/><Relationship Id="rId4" Type="http://schemas.openxmlformats.org/officeDocument/2006/relationships/image" Target="../media/image1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7" Type="http://schemas.openxmlformats.org/officeDocument/2006/relationships/image" Target="../media/image2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tiff"/><Relationship Id="rId4" Type="http://schemas.openxmlformats.org/officeDocument/2006/relationships/image" Target="../media/image2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tiff"/><Relationship Id="rId4" Type="http://schemas.openxmlformats.org/officeDocument/2006/relationships/image" Target="../media/image31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tiff"/><Relationship Id="rId4" Type="http://schemas.openxmlformats.org/officeDocument/2006/relationships/image" Target="../media/image3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79512" y="4581128"/>
            <a:ext cx="7056784" cy="1296144"/>
          </a:xfrm>
        </p:spPr>
        <p:txBody>
          <a:bodyPr/>
          <a:lstStyle/>
          <a:p>
            <a:r>
              <a:rPr lang="en-US" dirty="0"/>
              <a:t>Quantum </a:t>
            </a:r>
            <a:r>
              <a:rPr lang="en-US" dirty="0" smtClean="0"/>
              <a:t>engineering </a:t>
            </a:r>
            <a:r>
              <a:rPr lang="en-US" dirty="0"/>
              <a:t>for electrons and spins</a:t>
            </a:r>
            <a:endParaRPr lang="en-GB" altLang="en-US" dirty="0" smtClean="0"/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79512" y="5877272"/>
            <a:ext cx="6400800" cy="1327299"/>
          </a:xfrm>
        </p:spPr>
        <p:txBody>
          <a:bodyPr/>
          <a:lstStyle/>
          <a:p>
            <a:r>
              <a:rPr lang="en-GB" altLang="en-US" dirty="0" smtClean="0"/>
              <a:t>Rudolf A R</a:t>
            </a:r>
            <a:r>
              <a:rPr lang="en-US" altLang="en-US" dirty="0" err="1" smtClean="0"/>
              <a:t>ö</a:t>
            </a:r>
            <a:r>
              <a:rPr lang="en-GB" altLang="en-US" dirty="0" err="1" smtClean="0"/>
              <a:t>mer</a:t>
            </a:r>
            <a:r>
              <a:rPr lang="en-GB" altLang="en-US" dirty="0" smtClean="0"/>
              <a:t>, Physics</a:t>
            </a:r>
          </a:p>
        </p:txBody>
      </p:sp>
      <p:pic>
        <p:nvPicPr>
          <p:cNvPr id="1026" name="Picture 2" descr="Biplab P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9620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esa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60140"/>
            <a:ext cx="942975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rancisc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742" y="373907"/>
            <a:ext cx="933450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lberto Rodriguez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66714"/>
            <a:ext cx="942975" cy="126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2.warwick.ac.uk/fac/sci/physics/research/theory/research/disqs/pictures/swedenengland_12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639" y="407034"/>
            <a:ext cx="240026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2.warwick.ac.uk/fac/sci/physics/research/theory/research/disqs/pictures/wp_20150701_14_13_12_pro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290" y="1871646"/>
            <a:ext cx="3768353" cy="2116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7772400" cy="1362075"/>
          </a:xfrm>
        </p:spPr>
        <p:txBody>
          <a:bodyPr/>
          <a:lstStyle/>
          <a:p>
            <a:r>
              <a:rPr lang="en-US" smtClean="0"/>
              <a:t>A transformation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251520" y="1916832"/>
                <a:ext cx="8784976" cy="4392488"/>
              </a:xfrm>
            </p:spPr>
            <p:txBody>
              <a:bodyPr/>
              <a:lstStyle/>
              <a:p>
                <a:pPr marL="457200" indent="-457200">
                  <a:buFont typeface="Arial" charset="0"/>
                  <a:buChar char="•"/>
                </a:pPr>
                <a:r>
                  <a:rPr lang="en-US" dirty="0" smtClean="0"/>
                  <a:t>We can factorize matrix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𝑃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en-US" dirty="0" err="1" smtClean="0"/>
                  <a:t>s.t.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𝑃</m:t>
                    </m:r>
                  </m:oMath>
                </a14:m>
                <a:r>
                  <a:rPr lang="en-US" dirty="0" smtClean="0"/>
                  <a:t>does not depend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𝑥</m:t>
                    </m:r>
                  </m:oMath>
                </a14:m>
                <a:r>
                  <a:rPr lang="en-US" dirty="0" smtClean="0"/>
                  <a:t>. </a:t>
                </a:r>
              </a:p>
              <a:p>
                <a:pPr marL="457200" indent="-45720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𝑝</m:t>
                    </m:r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𝑈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charset="0"/>
                      </a:rPr>
                      <m:t>𝑃𝑈</m:t>
                    </m:r>
                  </m:oMath>
                </a14:m>
                <a:r>
                  <a:rPr lang="en-US" dirty="0" smtClean="0"/>
                  <a:t> diagonal matrix of eigenvalues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𝑃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𝑈</m:t>
                    </m:r>
                  </m:oMath>
                </a14:m>
                <a:r>
                  <a:rPr lang="en-US" dirty="0" smtClean="0"/>
                  <a:t> the vector of eigenvectors.</a:t>
                </a:r>
              </a:p>
              <a:p>
                <a:pPr marL="457200" indent="-457200">
                  <a:buFont typeface="Arial" charset="0"/>
                  <a:buChar char="•"/>
                </a:pPr>
                <a:r>
                  <a:rPr lang="en-US" dirty="0" smtClean="0"/>
                  <a:t>Then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Φ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𝑈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Ψ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 smtClean="0"/>
                  <a:t>, we can write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51520" y="1916832"/>
                <a:ext cx="8784976" cy="4392488"/>
              </a:xfrm>
              <a:blipFill rotWithShape="0">
                <a:blip r:embed="rId2"/>
                <a:stretch>
                  <a:fillRect l="-1596" t="-1664" r="-27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97152"/>
            <a:ext cx="9144000" cy="95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80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7772400" cy="1362075"/>
          </a:xfrm>
        </p:spPr>
        <p:txBody>
          <a:bodyPr/>
          <a:lstStyle/>
          <a:p>
            <a:r>
              <a:rPr lang="en-US" dirty="0" err="1" smtClean="0"/>
              <a:t>Trafo</a:t>
            </a:r>
            <a:r>
              <a:rPr lang="en-US" dirty="0" smtClean="0"/>
              <a:t> cont’d: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1814810"/>
            <a:ext cx="7772400" cy="1500187"/>
          </a:xfrm>
        </p:spPr>
        <p:txBody>
          <a:bodyPr/>
          <a:lstStyle/>
          <a:p>
            <a:r>
              <a:rPr lang="en-US" dirty="0" smtClean="0"/>
              <a:t>Explicitly, this gives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564903"/>
            <a:ext cx="5924636" cy="36710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660232" y="2342803"/>
                <a:ext cx="2160240" cy="40141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+mn-lt"/>
                  </a:rPr>
                  <a:t>Suppose that one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800" dirty="0" smtClean="0">
                    <a:latin typeface="+mn-lt"/>
                  </a:rPr>
                  <a:t>, then that equation correspond to a near-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+mn-lt"/>
                  </a:rPr>
                  <a:t>perfectly conducting channel!</a:t>
                </a:r>
                <a:endParaRPr lang="en-US" sz="2800" dirty="0">
                  <a:solidFill>
                    <a:srgbClr val="FF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2342803"/>
                <a:ext cx="2160240" cy="4014112"/>
              </a:xfrm>
              <a:prstGeom prst="rect">
                <a:avLst/>
              </a:prstGeom>
              <a:blipFill rotWithShape="0">
                <a:blip r:embed="rId3"/>
                <a:stretch>
                  <a:fillRect l="-5932" t="-1366" r="-9040" b="-33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823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746473"/>
            <a:ext cx="7772400" cy="1362075"/>
          </a:xfrm>
        </p:spPr>
        <p:txBody>
          <a:bodyPr/>
          <a:lstStyle/>
          <a:p>
            <a:r>
              <a:rPr lang="en-US" sz="3600" dirty="0" smtClean="0"/>
              <a:t>Quantum engineering with electrons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79512" y="1612294"/>
                <a:ext cx="8856984" cy="1672690"/>
              </a:xfrm>
            </p:spPr>
            <p:txBody>
              <a:bodyPr/>
              <a:lstStyle/>
              <a:p>
                <a:r>
                  <a:rPr lang="en-US" dirty="0" smtClean="0"/>
                  <a:t>Choosing the distributions of randomness 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{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{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{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 smtClean="0"/>
                  <a:t>, we can then engineer states with any confinement in (</a:t>
                </a:r>
                <a:r>
                  <a:rPr lang="en-US" i="1" dirty="0" err="1" smtClean="0"/>
                  <a:t>x</a:t>
                </a:r>
                <a:r>
                  <a:rPr lang="en-US" dirty="0" err="1" smtClean="0"/>
                  <a:t>,</a:t>
                </a:r>
                <a:r>
                  <a:rPr lang="en-US" i="1" dirty="0" err="1" smtClean="0"/>
                  <a:t>y</a:t>
                </a:r>
                <a:r>
                  <a:rPr lang="en-US" dirty="0" smtClean="0"/>
                  <a:t>), (</a:t>
                </a:r>
                <a:r>
                  <a:rPr lang="en-US" i="1" dirty="0" smtClean="0"/>
                  <a:t>x</a:t>
                </a:r>
                <a:r>
                  <a:rPr lang="en-US" dirty="0" smtClean="0"/>
                  <a:t>) or (</a:t>
                </a:r>
                <a:r>
                  <a:rPr lang="en-US" i="1" dirty="0" smtClean="0"/>
                  <a:t>y</a:t>
                </a:r>
                <a:r>
                  <a:rPr lang="en-US" dirty="0" smtClean="0"/>
                  <a:t>) independently or none!</a:t>
                </a:r>
                <a:endParaRPr lang="en-US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79512" y="1612294"/>
                <a:ext cx="8856984" cy="1672690"/>
              </a:xfrm>
              <a:blipFill rotWithShape="0">
                <a:blip r:embed="rId2"/>
                <a:stretch>
                  <a:fillRect l="-1721" t="-4364" b="-33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140968"/>
            <a:ext cx="4902200" cy="3581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4549676"/>
            <a:ext cx="2520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Rodriguez, A., </a:t>
            </a:r>
            <a:r>
              <a:rPr lang="en-US" sz="1800" dirty="0" err="1"/>
              <a:t>Chakrabarti</a:t>
            </a:r>
            <a:r>
              <a:rPr lang="en-US" sz="1800" dirty="0"/>
              <a:t>, A., Römer, R. </a:t>
            </a:r>
            <a:r>
              <a:rPr lang="en-US" sz="1800" dirty="0" smtClean="0"/>
              <a:t>(</a:t>
            </a:r>
            <a:r>
              <a:rPr lang="en-US" sz="1800" dirty="0"/>
              <a:t>2012). Controlled engineering of extended states in disordered systems. </a:t>
            </a:r>
            <a:r>
              <a:rPr lang="en-US" sz="1800" i="1" dirty="0"/>
              <a:t>Physical Review B</a:t>
            </a:r>
            <a:r>
              <a:rPr lang="en-US" sz="1800" dirty="0"/>
              <a:t>, </a:t>
            </a:r>
            <a:r>
              <a:rPr lang="en-US" sz="1800" i="1" dirty="0"/>
              <a:t>86</a:t>
            </a:r>
            <a:r>
              <a:rPr lang="en-US" sz="1800" dirty="0"/>
              <a:t>(8). 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212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79" y="419055"/>
            <a:ext cx="4902200" cy="3581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7685"/>
            <a:ext cx="3916559" cy="28613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781" y="3915388"/>
            <a:ext cx="3978798" cy="290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34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749179"/>
            <a:ext cx="7772400" cy="1362075"/>
          </a:xfrm>
        </p:spPr>
        <p:txBody>
          <a:bodyPr/>
          <a:lstStyle/>
          <a:p>
            <a:r>
              <a:rPr lang="en-US" dirty="0" smtClean="0"/>
              <a:t>“Phase” diagram of delocalization in 2D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1971" y="1988840"/>
            <a:ext cx="8640960" cy="1500187"/>
          </a:xfrm>
        </p:spPr>
        <p:txBody>
          <a:bodyPr/>
          <a:lstStyle/>
          <a:p>
            <a:r>
              <a:rPr lang="en-US" dirty="0" smtClean="0"/>
              <a:t>Dashed lines indicate analytic estimates for “phase” boundaries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135557"/>
            <a:ext cx="4737100" cy="370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451" y="3135557"/>
            <a:ext cx="4572000" cy="370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09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82080"/>
            <a:ext cx="7772400" cy="1362075"/>
          </a:xfrm>
        </p:spPr>
        <p:txBody>
          <a:bodyPr/>
          <a:lstStyle/>
          <a:p>
            <a:r>
              <a:rPr lang="en-US" dirty="0" smtClean="0"/>
              <a:t>Quantum engineering with spins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916832"/>
            <a:ext cx="9036496" cy="4896544"/>
          </a:xfrm>
        </p:spPr>
        <p:txBody>
          <a:bodyPr/>
          <a:lstStyle/>
          <a:p>
            <a:r>
              <a:rPr lang="en-GB" b="1" dirty="0" err="1" smtClean="0"/>
              <a:t>Spintronics</a:t>
            </a:r>
            <a:r>
              <a:rPr lang="en-GB" dirty="0" smtClean="0"/>
              <a:t> </a:t>
            </a:r>
            <a:r>
              <a:rPr lang="en-GB" dirty="0" smtClean="0"/>
              <a:t>(spin </a:t>
            </a:r>
            <a:r>
              <a:rPr lang="en-GB" dirty="0" smtClean="0"/>
              <a:t>transport electronics), also known as </a:t>
            </a:r>
            <a:r>
              <a:rPr lang="en-GB" dirty="0" err="1" smtClean="0"/>
              <a:t>spinelectronics</a:t>
            </a:r>
            <a:r>
              <a:rPr lang="en-GB" dirty="0" smtClean="0"/>
              <a:t> or </a:t>
            </a:r>
            <a:r>
              <a:rPr lang="en-GB" dirty="0" err="1" smtClean="0"/>
              <a:t>fluxtronics</a:t>
            </a:r>
            <a:r>
              <a:rPr lang="en-GB" dirty="0" smtClean="0"/>
              <a:t>, is the study of the intrinsic spin of the electron and its associated magnetic moment, in addition to its fundamental electronic charge, in solid-state devices. 		</a:t>
            </a:r>
            <a:r>
              <a:rPr lang="en-GB" sz="1800" dirty="0" smtClean="0">
                <a:hlinkClick r:id="rId2"/>
              </a:rPr>
              <a:t>https://en.wikipedia.org/wiki/Spintronics</a:t>
            </a:r>
            <a:endParaRPr lang="en-GB" sz="1800" dirty="0" smtClean="0"/>
          </a:p>
          <a:p>
            <a:r>
              <a:rPr lang="en-US" b="1" dirty="0" smtClean="0"/>
              <a:t>Applications</a:t>
            </a:r>
            <a:r>
              <a:rPr lang="en-US" dirty="0" smtClean="0"/>
              <a:t>: metal-based (GMR, TMR), </a:t>
            </a:r>
            <a:r>
              <a:rPr lang="en-GB" dirty="0" smtClean="0"/>
              <a:t>doped </a:t>
            </a:r>
            <a:r>
              <a:rPr lang="en-GB" dirty="0"/>
              <a:t>semiconductor materials </a:t>
            </a:r>
            <a:r>
              <a:rPr lang="en-GB" dirty="0" smtClean="0"/>
              <a:t>with </a:t>
            </a:r>
            <a:r>
              <a:rPr lang="en-GB" dirty="0"/>
              <a:t>dilute </a:t>
            </a:r>
            <a:r>
              <a:rPr lang="en-GB" dirty="0" smtClean="0"/>
              <a:t>ferromagnetism (</a:t>
            </a:r>
            <a:r>
              <a:rPr lang="en-GB" dirty="0" err="1" smtClean="0"/>
              <a:t>ZnO</a:t>
            </a:r>
            <a:r>
              <a:rPr lang="en-GB" dirty="0" smtClean="0"/>
              <a:t>, </a:t>
            </a:r>
            <a:r>
              <a:rPr lang="en-GB" dirty="0" err="1" smtClean="0"/>
              <a:t>GaMnAs</a:t>
            </a:r>
            <a:r>
              <a:rPr lang="en-GB" dirty="0" smtClean="0"/>
              <a:t>, …), all for logic/storage devices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06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03" y="815900"/>
            <a:ext cx="7772400" cy="1362075"/>
          </a:xfrm>
        </p:spPr>
        <p:txBody>
          <a:bodyPr/>
          <a:lstStyle/>
          <a:p>
            <a:r>
              <a:rPr lang="en-US" dirty="0" smtClean="0"/>
              <a:t>Magnetic chain in 1D: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00"/>
          <a:stretch/>
        </p:blipFill>
        <p:spPr>
          <a:xfrm>
            <a:off x="179512" y="1916832"/>
            <a:ext cx="8572500" cy="42930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6828" y="6188112"/>
            <a:ext cx="8243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B. Pal, </a:t>
            </a:r>
            <a:r>
              <a:rPr lang="en-US" sz="1800" dirty="0"/>
              <a:t>A., </a:t>
            </a:r>
            <a:r>
              <a:rPr lang="en-US" sz="1800" dirty="0" err="1"/>
              <a:t>Chakrabarti</a:t>
            </a:r>
            <a:r>
              <a:rPr lang="en-US" sz="1800" dirty="0"/>
              <a:t>, A., Römer, R. </a:t>
            </a:r>
            <a:r>
              <a:rPr lang="en-US" sz="1800" dirty="0" smtClean="0"/>
              <a:t>(2016). “</a:t>
            </a:r>
            <a:r>
              <a:rPr lang="en-GB" sz="1800" dirty="0" smtClean="0"/>
              <a:t>Spin filter </a:t>
            </a:r>
            <a:r>
              <a:rPr lang="en-GB" sz="1800" dirty="0"/>
              <a:t>for arbitrary spins by substrate </a:t>
            </a:r>
            <a:r>
              <a:rPr lang="en-GB" sz="1800" dirty="0" smtClean="0"/>
              <a:t>engineering”</a:t>
            </a:r>
            <a:r>
              <a:rPr lang="en-US" sz="1800" dirty="0"/>
              <a:t>,</a:t>
            </a:r>
            <a:r>
              <a:rPr lang="en-US" sz="1800" dirty="0" smtClean="0"/>
              <a:t> to be submitted to </a:t>
            </a:r>
            <a:r>
              <a:rPr lang="en-US" sz="1800" i="1" dirty="0" smtClean="0"/>
              <a:t>Physical </a:t>
            </a:r>
            <a:r>
              <a:rPr lang="en-US" sz="1800" i="1" dirty="0"/>
              <a:t>Review B</a:t>
            </a:r>
            <a:r>
              <a:rPr lang="en-US" sz="1800" dirty="0"/>
              <a:t>, </a:t>
            </a:r>
            <a:r>
              <a:rPr lang="en-US" sz="1800" i="1" dirty="0"/>
              <a:t>86</a:t>
            </a:r>
            <a:r>
              <a:rPr lang="en-US" sz="1800" dirty="0"/>
              <a:t>(8). </a:t>
            </a:r>
          </a:p>
          <a:p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5198814" y="2809305"/>
            <a:ext cx="2592289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Magnetic substrate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951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980728"/>
            <a:ext cx="7772400" cy="1362075"/>
          </a:xfrm>
        </p:spPr>
        <p:txBody>
          <a:bodyPr/>
          <a:lstStyle/>
          <a:p>
            <a:r>
              <a:rPr lang="en-GB" dirty="0" smtClean="0"/>
              <a:t>The model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00" y="3933056"/>
            <a:ext cx="7772400" cy="1500187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Additional “Heisenberg term” adds energy if spin is not aligned with magnetic field in substrate and reduces otherwise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Leads to alignment of spins across system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-11206" t="-10238" r="1293" b="62890"/>
          <a:stretch/>
        </p:blipFill>
        <p:spPr>
          <a:xfrm>
            <a:off x="-396552" y="1738412"/>
            <a:ext cx="6120680" cy="10065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50000"/>
          <a:stretch/>
        </p:blipFill>
        <p:spPr>
          <a:xfrm>
            <a:off x="3217354" y="2779328"/>
            <a:ext cx="5568651" cy="106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3253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8" y="827622"/>
            <a:ext cx="6511378" cy="1362075"/>
          </a:xfrm>
        </p:spPr>
        <p:txBody>
          <a:bodyPr/>
          <a:lstStyle/>
          <a:p>
            <a:r>
              <a:rPr lang="en-US" dirty="0" smtClean="0"/>
              <a:t>Variations in substrate magnetization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07504" y="2276872"/>
                <a:ext cx="9036496" cy="2448272"/>
              </a:xfrm>
            </p:spPr>
            <p:txBody>
              <a:bodyPr/>
              <a:lstStyle/>
              <a:p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sup>
                    </m:sSubSup>
                    <m:r>
                      <a:rPr lang="en-GB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GB" b="1" dirty="0" smtClean="0"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b="1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  <m:brk m:alnAt="7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r>
                                <m:rPr>
                                  <m:nor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os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(−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GB" b="1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GB" b="1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  <m:brk m:alnAt="7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r>
                                <m:rPr>
                                  <m:nor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os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US" b="1" dirty="0" smtClean="0"/>
                  <a:t> </a:t>
                </a:r>
                <a:endParaRPr lang="en-US" b="1" dirty="0"/>
              </a:p>
              <a:p>
                <a:endParaRPr lang="en-US" b="1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7504" y="2276872"/>
                <a:ext cx="9036496" cy="2448272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819" y="4812319"/>
            <a:ext cx="6337300" cy="1663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19" t="1701" r="31121" b="63650"/>
          <a:stretch/>
        </p:blipFill>
        <p:spPr>
          <a:xfrm>
            <a:off x="6549455" y="4365104"/>
            <a:ext cx="2448272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8978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837431"/>
            <a:ext cx="7772400" cy="791369"/>
          </a:xfrm>
        </p:spPr>
        <p:txBody>
          <a:bodyPr/>
          <a:lstStyle/>
          <a:p>
            <a:r>
              <a:rPr lang="en-US" dirty="0" smtClean="0"/>
              <a:t>Transport and density of states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24458"/>
            <a:ext cx="9144000" cy="20372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585" y="4849137"/>
            <a:ext cx="9144000" cy="1975327"/>
          </a:xfrm>
          <a:prstGeom prst="rect">
            <a:avLst/>
          </a:prstGeom>
        </p:spPr>
      </p:pic>
      <p:sp>
        <p:nvSpPr>
          <p:cNvPr id="6" name="Text Placeholder 2"/>
          <p:cNvSpPr txBox="1">
            <a:spLocks/>
          </p:cNvSpPr>
          <p:nvPr/>
        </p:nvSpPr>
        <p:spPr bwMode="auto">
          <a:xfrm>
            <a:off x="251520" y="1628800"/>
            <a:ext cx="8568952" cy="150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tx1"/>
                </a:solidFill>
                <a:latin typeface="+mn-lt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kern="0" dirty="0" smtClean="0"/>
              <a:t>Heisenberg term splits spin-bands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kern="0" dirty="0" smtClean="0"/>
              <a:t>Spins transport only in appropriate energies</a:t>
            </a:r>
            <a:endParaRPr lang="en-GB" sz="2800" kern="0" dirty="0"/>
          </a:p>
        </p:txBody>
      </p:sp>
      <p:sp>
        <p:nvSpPr>
          <p:cNvPr id="7" name="Down Arrow 6"/>
          <p:cNvSpPr/>
          <p:nvPr/>
        </p:nvSpPr>
        <p:spPr bwMode="auto">
          <a:xfrm>
            <a:off x="8062665" y="2018045"/>
            <a:ext cx="126519" cy="560571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Down Arrow 7"/>
          <p:cNvSpPr/>
          <p:nvPr/>
        </p:nvSpPr>
        <p:spPr bwMode="auto">
          <a:xfrm rot="10800000">
            <a:off x="8368194" y="2018045"/>
            <a:ext cx="126519" cy="560571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 Placeholder 2"/>
              <p:cNvSpPr txBox="1">
                <a:spLocks/>
              </p:cNvSpPr>
              <p:nvPr/>
            </p:nvSpPr>
            <p:spPr bwMode="auto">
              <a:xfrm>
                <a:off x="-42034" y="4396399"/>
                <a:ext cx="1872208" cy="6098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800">
                    <a:solidFill>
                      <a:schemeClr val="tx1"/>
                    </a:solidFill>
                    <a:latin typeface="+mn-lt"/>
                  </a:defRPr>
                </a:lvl2pPr>
                <a:lvl3pPr marL="9144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3716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18288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5pPr>
                <a:lvl6pPr marL="22860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7432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2004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6576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kern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GB" sz="2400" i="1" kern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2400" b="0" i="1" kern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kern="0" dirty="0"/>
              </a:p>
            </p:txBody>
          </p:sp>
        </mc:Choice>
        <mc:Fallback>
          <p:sp>
            <p:nvSpPr>
              <p:cNvPr id="9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42034" y="4396399"/>
                <a:ext cx="1872208" cy="6098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 Placeholder 2"/>
              <p:cNvSpPr txBox="1">
                <a:spLocks/>
              </p:cNvSpPr>
              <p:nvPr/>
            </p:nvSpPr>
            <p:spPr bwMode="auto">
              <a:xfrm>
                <a:off x="167619" y="6421466"/>
                <a:ext cx="1828415" cy="522109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800">
                    <a:solidFill>
                      <a:schemeClr val="tx1"/>
                    </a:solidFill>
                    <a:latin typeface="+mn-lt"/>
                  </a:defRPr>
                </a:lvl2pPr>
                <a:lvl3pPr marL="9144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3716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18288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5pPr>
                <a:lvl6pPr marL="22860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7432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2004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6576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kern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GB" sz="2400" i="1" kern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2400" b="0" i="1" kern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kern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GB" sz="2400" b="0" i="1" kern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/4</m:t>
                      </m:r>
                    </m:oMath>
                  </m:oMathPara>
                </a14:m>
                <a:endParaRPr lang="en-US" sz="2400" kern="0" dirty="0"/>
              </a:p>
            </p:txBody>
          </p:sp>
        </mc:Choice>
        <mc:Fallback>
          <p:sp>
            <p:nvSpPr>
              <p:cNvPr id="10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7619" y="6421466"/>
                <a:ext cx="1828415" cy="522109"/>
              </a:xfrm>
              <a:prstGeom prst="rect">
                <a:avLst/>
              </a:prstGeom>
              <a:blipFill>
                <a:blip r:embed="rId5"/>
                <a:stretch>
                  <a:fillRect b="-3488"/>
                </a:stretch>
              </a:blipFill>
              <a:ln>
                <a:noFill/>
              </a:ln>
              <a:effectLst/>
              <a:ex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6047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physics of waves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2420889"/>
            <a:ext cx="8928992" cy="1224135"/>
          </a:xfrm>
        </p:spPr>
        <p:txBody>
          <a:bodyPr/>
          <a:lstStyle/>
          <a:p>
            <a:pPr marL="457200" indent="-457200">
              <a:buFont typeface="Arial" charset="0"/>
              <a:buChar char="•"/>
            </a:pPr>
            <a:r>
              <a:rPr lang="en-GB" sz="2800" dirty="0" smtClean="0"/>
              <a:t>Waves interfere due to the superposition principle</a:t>
            </a:r>
          </a:p>
          <a:p>
            <a:pPr marL="457200" indent="-457200">
              <a:buFont typeface="Arial" charset="0"/>
              <a:buChar char="•"/>
            </a:pPr>
            <a:r>
              <a:rPr lang="en-GB" sz="2800" dirty="0" smtClean="0"/>
              <a:t>Wave interference can be destructive or constructive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753449"/>
            <a:ext cx="4568180" cy="25328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736584"/>
            <a:ext cx="2540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41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836712"/>
            <a:ext cx="7772400" cy="1362075"/>
          </a:xfrm>
        </p:spPr>
        <p:txBody>
          <a:bodyPr/>
          <a:lstStyle/>
          <a:p>
            <a:r>
              <a:rPr lang="en-US" dirty="0" smtClean="0"/>
              <a:t>Higher-spin cases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07504" y="1700808"/>
                <a:ext cx="7992888" cy="2088232"/>
              </a:xfrm>
            </p:spPr>
            <p:txBody>
              <a:bodyPr/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GB" sz="2800" b="0" i="0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GB" sz="28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8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type m:val="skw"/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, </m:t>
                    </m:r>
                    <m:f>
                      <m:fPr>
                        <m:type m:val="skw"/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800" dirty="0" smtClean="0"/>
                  <a:t> [2]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800" b="1" i="1" smtClean="0"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GB" sz="2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800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sz="2800" b="1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1" i="1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GB" sz="2800" b="1" i="1"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  <m:r>
                      <a:rPr lang="en-GB" sz="2800" b="1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GB" sz="2800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sz="2800" b="1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28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sz="2800" b="1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2800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sz="2800" b="1" dirty="0" smtClean="0"/>
                  <a:t> [3]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 smtClean="0"/>
                  <a:t>…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8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GB" sz="2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sz="2800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type m:val="skw"/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sz="2800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type m:val="skw"/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. …, </m:t>
                    </m:r>
                    <m:f>
                      <m:fPr>
                        <m:type m:val="skw"/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type m:val="skw"/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[7]</m:t>
                    </m:r>
                  </m:oMath>
                </a14:m>
                <a:endParaRPr lang="en-US" sz="2800" dirty="0" smtClean="0"/>
              </a:p>
              <a:p>
                <a:r>
                  <a:rPr lang="en-US" sz="1200" dirty="0"/>
                  <a:t> </a:t>
                </a:r>
                <a:endParaRPr lang="en-US" sz="1100" dirty="0" smtClean="0"/>
              </a:p>
              <a:p>
                <a:r>
                  <a:rPr lang="en-US" sz="2800" dirty="0" smtClean="0"/>
                  <a:t>Atomic gases: such higher-spin atoms can be studied</a:t>
                </a:r>
                <a:endParaRPr lang="en-US" sz="2800" dirty="0"/>
              </a:p>
              <a:p>
                <a:endParaRPr lang="en-US" sz="28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7504" y="1700808"/>
                <a:ext cx="7992888" cy="2088232"/>
              </a:xfrm>
              <a:blipFill>
                <a:blip r:embed="rId2"/>
                <a:stretch>
                  <a:fillRect l="-1602" t="-2624" b="-416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99702"/>
            <a:ext cx="9144000" cy="21258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084168" y="1704256"/>
                <a:ext cx="2016224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[2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+1]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1704256"/>
                <a:ext cx="2016224" cy="55399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 Placeholder 2"/>
              <p:cNvSpPr txBox="1">
                <a:spLocks/>
              </p:cNvSpPr>
              <p:nvPr/>
            </p:nvSpPr>
            <p:spPr bwMode="auto">
              <a:xfrm>
                <a:off x="-252536" y="4394785"/>
                <a:ext cx="1872208" cy="6098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800">
                    <a:solidFill>
                      <a:schemeClr val="tx1"/>
                    </a:solidFill>
                    <a:latin typeface="+mn-lt"/>
                  </a:defRPr>
                </a:lvl2pPr>
                <a:lvl3pPr marL="9144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3716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18288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5pPr>
                <a:lvl6pPr marL="22860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7432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2004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6576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kern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GB" sz="2400" i="1" kern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2400" b="0" i="1" kern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kern="0" dirty="0"/>
              </a:p>
            </p:txBody>
          </p:sp>
        </mc:Choice>
        <mc:Fallback>
          <p:sp>
            <p:nvSpPr>
              <p:cNvPr id="7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252536" y="4394785"/>
                <a:ext cx="1872208" cy="6098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9872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839268"/>
            <a:ext cx="7772400" cy="1362075"/>
          </a:xfrm>
        </p:spPr>
        <p:txBody>
          <a:bodyPr/>
          <a:lstStyle/>
          <a:p>
            <a:r>
              <a:rPr lang="en-US" dirty="0" smtClean="0"/>
              <a:t>Spiral: flipping spins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251520" y="1916832"/>
                <a:ext cx="2160240" cy="792088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51520" y="1916832"/>
                <a:ext cx="2160240" cy="792088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1287" y="2564904"/>
            <a:ext cx="6870492" cy="42930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2"/>
              <p:cNvSpPr txBox="1">
                <a:spLocks/>
              </p:cNvSpPr>
              <p:nvPr/>
            </p:nvSpPr>
            <p:spPr bwMode="auto">
              <a:xfrm>
                <a:off x="0" y="4465964"/>
                <a:ext cx="2664296" cy="8057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800">
                    <a:solidFill>
                      <a:schemeClr val="tx1"/>
                    </a:solidFill>
                    <a:latin typeface="+mn-lt"/>
                  </a:defRPr>
                </a:lvl2pPr>
                <a:lvl3pPr marL="9144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3716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18288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5pPr>
                <a:lvl6pPr marL="22860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7432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2004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6576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kern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GB" sz="2800" i="1" kern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2800" i="1" kern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GB" sz="2800" i="1" kern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i="1" kern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2800" i="1" kern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GB" sz="2800" b="0" i="1" kern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800" i="1" kern="0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GB" sz="2800" b="0" i="1" kern="0" smtClean="0">
                              <a:latin typeface="Cambria Math" panose="02040503050406030204" pitchFamily="18" charset="0"/>
                            </a:rPr>
                            <m:t>/2)</m:t>
                          </m:r>
                        </m:den>
                      </m:f>
                    </m:oMath>
                  </m:oMathPara>
                </a14:m>
                <a:endParaRPr lang="en-US" sz="2800" kern="0" dirty="0"/>
              </a:p>
            </p:txBody>
          </p:sp>
        </mc:Choice>
        <mc:Fallback xmlns="">
          <p:sp>
            <p:nvSpPr>
              <p:cNvPr id="5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465964"/>
                <a:ext cx="2664296" cy="80578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2708920"/>
            <a:ext cx="2785799" cy="16130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422" y="5085184"/>
            <a:ext cx="2798287" cy="15935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 Placeholder 2"/>
              <p:cNvSpPr txBox="1">
                <a:spLocks/>
              </p:cNvSpPr>
              <p:nvPr/>
            </p:nvSpPr>
            <p:spPr bwMode="auto">
              <a:xfrm>
                <a:off x="6804248" y="1916833"/>
                <a:ext cx="2155776" cy="7009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800">
                    <a:solidFill>
                      <a:schemeClr val="tx1"/>
                    </a:solidFill>
                    <a:latin typeface="+mn-lt"/>
                  </a:defRPr>
                </a:lvl2pPr>
                <a:lvl3pPr marL="9144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3716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18288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5pPr>
                <a:lvl6pPr marL="22860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7432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2004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65760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None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algn="ctr"/>
                <a:r>
                  <a:rPr lang="en-GB" b="0" kern="0" dirty="0" smtClean="0"/>
                  <a:t>S</a:t>
                </a:r>
                <a14:m>
                  <m:oMath xmlns:m="http://schemas.openxmlformats.org/officeDocument/2006/math">
                    <m:r>
                      <a:rPr lang="en-GB" b="0" i="1" kern="0" smtClean="0">
                        <a:latin typeface="Cambria Math" panose="02040503050406030204" pitchFamily="18" charset="0"/>
                      </a:rPr>
                      <m:t>=1/2</m:t>
                    </m:r>
                  </m:oMath>
                </a14:m>
                <a:endParaRPr lang="en-US" kern="0" dirty="0"/>
              </a:p>
            </p:txBody>
          </p:sp>
        </mc:Choice>
        <mc:Fallback>
          <p:sp>
            <p:nvSpPr>
              <p:cNvPr id="8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04248" y="1916833"/>
                <a:ext cx="2155776" cy="700960"/>
              </a:xfrm>
              <a:prstGeom prst="rect">
                <a:avLst/>
              </a:prstGeom>
              <a:blipFill>
                <a:blip r:embed="rId7"/>
                <a:stretch>
                  <a:fillRect t="-10435" b="-1217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own Arrow 8"/>
          <p:cNvSpPr/>
          <p:nvPr/>
        </p:nvSpPr>
        <p:spPr bwMode="auto">
          <a:xfrm>
            <a:off x="5740063" y="1822552"/>
            <a:ext cx="126519" cy="560571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 rot="10800000">
            <a:off x="6045592" y="1822552"/>
            <a:ext cx="126519" cy="560571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2801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908720"/>
            <a:ext cx="7772400" cy="1362075"/>
          </a:xfrm>
        </p:spPr>
        <p:txBody>
          <a:bodyPr/>
          <a:lstStyle/>
          <a:p>
            <a:r>
              <a:rPr lang="en-US" dirty="0" smtClean="0"/>
              <a:t>Spin-spiral for </a:t>
            </a:r>
            <a:r>
              <a:rPr lang="en-US" i="1" dirty="0" smtClean="0"/>
              <a:t>S</a:t>
            </a:r>
            <a:r>
              <a:rPr lang="en-US" dirty="0" smtClean="0"/>
              <a:t>=1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988840"/>
            <a:ext cx="8424936" cy="1500187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Perfectly </a:t>
            </a:r>
            <a:r>
              <a:rPr lang="en-US" dirty="0" err="1" smtClean="0"/>
              <a:t>analoguous</a:t>
            </a:r>
            <a:r>
              <a:rPr lang="en-US" dirty="0" smtClean="0"/>
              <a:t> results for all higher </a:t>
            </a:r>
            <a:r>
              <a:rPr lang="en-US" i="1" dirty="0" smtClean="0"/>
              <a:t>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A simple model for a </a:t>
            </a:r>
            <a:r>
              <a:rPr lang="en-US" dirty="0" smtClean="0">
                <a:solidFill>
                  <a:srgbClr val="FF0000"/>
                </a:solidFill>
              </a:rPr>
              <a:t>spin filter with perfect polarization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94185"/>
            <a:ext cx="9144000" cy="2963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0196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846" y="692696"/>
            <a:ext cx="7772400" cy="1362075"/>
          </a:xfrm>
        </p:spPr>
        <p:txBody>
          <a:bodyPr/>
          <a:lstStyle/>
          <a:p>
            <a:r>
              <a:rPr lang="en-US" dirty="0" smtClean="0"/>
              <a:t>Combining localization and spins: using disorder to select the spin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2276872"/>
            <a:ext cx="8784976" cy="1500187"/>
          </a:xfrm>
        </p:spPr>
        <p:txBody>
          <a:bodyPr/>
          <a:lstStyle/>
          <a:p>
            <a:r>
              <a:rPr lang="en-US" sz="2800" dirty="0" err="1" smtClean="0"/>
              <a:t>Silicene</a:t>
            </a:r>
            <a:r>
              <a:rPr lang="en-US" sz="2800" dirty="0" smtClean="0"/>
              <a:t>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hexagonal lattice of Si atoms, buckles and has larger spin-orbit (SO) coupling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Suggestions that gap opens and can be controlled by electric field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Use </a:t>
            </a:r>
            <a:r>
              <a:rPr lang="en-US" sz="2000" dirty="0" smtClean="0"/>
              <a:t>SO/substrate </a:t>
            </a:r>
            <a:r>
              <a:rPr lang="en-US" sz="2000" dirty="0" smtClean="0"/>
              <a:t>to separate spins, and </a:t>
            </a:r>
            <a:r>
              <a:rPr lang="en-US" sz="2000" dirty="0" smtClean="0"/>
              <a:t>disorder/vacancies  </a:t>
            </a:r>
            <a:r>
              <a:rPr lang="en-US" sz="2000" dirty="0" smtClean="0"/>
              <a:t>to </a:t>
            </a:r>
            <a:r>
              <a:rPr lang="en-US" sz="2000" dirty="0" smtClean="0"/>
              <a:t>localize spins </a:t>
            </a:r>
            <a:r>
              <a:rPr lang="en-US" sz="2000" dirty="0" smtClean="0"/>
              <a:t>in </a:t>
            </a:r>
            <a:r>
              <a:rPr lang="en-US" sz="2000" dirty="0" smtClean="0"/>
              <a:t>different energy ranges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21088"/>
            <a:ext cx="6300192" cy="25767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36296" y="5099419"/>
            <a:ext cx="15121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Liu C </a:t>
            </a:r>
            <a:r>
              <a:rPr lang="en-GB" sz="1600" dirty="0" err="1"/>
              <a:t>C</a:t>
            </a:r>
            <a:r>
              <a:rPr lang="en-GB" sz="1600" dirty="0"/>
              <a:t>, Feng W and Yao Y 2011 Physical Review Letters 107 076802</a:t>
            </a:r>
          </a:p>
        </p:txBody>
      </p:sp>
    </p:spTree>
    <p:extLst>
      <p:ext uri="{BB962C8B-B14F-4D97-AF65-F5344CB8AC3E}">
        <p14:creationId xmlns:p14="http://schemas.microsoft.com/office/powerpoint/2010/main" val="162765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869941"/>
            <a:ext cx="7772400" cy="1362075"/>
          </a:xfrm>
        </p:spPr>
        <p:txBody>
          <a:bodyPr/>
          <a:lstStyle/>
          <a:p>
            <a:r>
              <a:rPr lang="en-US" dirty="0" smtClean="0"/>
              <a:t>Transport calculations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251520" y="2420888"/>
                <a:ext cx="4392488" cy="3888432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SO</m:t>
                        </m:r>
                      </m:sub>
                    </m:sSub>
                  </m:oMath>
                </a14:m>
                <a:r>
                  <a:rPr lang="en-US" sz="2400" dirty="0" smtClean="0"/>
                  <a:t> spin-orbit coupling (3.9meV)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magnetic </a:t>
                </a:r>
                <a:r>
                  <a:rPr lang="en-US" sz="2400" dirty="0"/>
                  <a:t>field splitting (</a:t>
                </a:r>
                <a:r>
                  <a:rPr lang="en-US" sz="2400" dirty="0" smtClean="0"/>
                  <a:t>0.1eV, a guess, 0.25eV in G) due to substrate (ferroelectric polymer)</a:t>
                </a:r>
              </a:p>
              <a:p>
                <a:r>
                  <a:rPr lang="en-US" sz="2400" dirty="0" smtClean="0"/>
                  <a:t>Nano-ribbon:</a:t>
                </a:r>
                <a:endParaRPr lang="en-US" sz="2400" dirty="0"/>
              </a:p>
              <a:p>
                <a:r>
                  <a:rPr lang="en-US" sz="2400" dirty="0" smtClean="0"/>
                  <a:t>L= 32.22nm (300 “sites” in transport direction)</a:t>
                </a:r>
              </a:p>
              <a:p>
                <a:r>
                  <a:rPr lang="en-US" sz="2400" dirty="0" smtClean="0"/>
                  <a:t>W= 2.35nm 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51520" y="2420888"/>
                <a:ext cx="4392488" cy="3888432"/>
              </a:xfrm>
              <a:blipFill>
                <a:blip r:embed="rId3"/>
                <a:stretch>
                  <a:fillRect l="-2080" t="-1097" r="-555" b="-79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5156" y="2232016"/>
            <a:ext cx="4618132" cy="45688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1581830"/>
            <a:ext cx="6354226" cy="650186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 bwMode="auto">
          <a:xfrm>
            <a:off x="6012160" y="5013176"/>
            <a:ext cx="288032" cy="792088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own Arrow 6"/>
          <p:cNvSpPr/>
          <p:nvPr/>
        </p:nvSpPr>
        <p:spPr bwMode="auto">
          <a:xfrm rot="10800000">
            <a:off x="6317689" y="5013176"/>
            <a:ext cx="288032" cy="792088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872661" y="1868042"/>
                <a:ext cx="120020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=0.05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2661" y="1868042"/>
                <a:ext cx="1200200" cy="369332"/>
              </a:xfrm>
              <a:prstGeom prst="rect">
                <a:avLst/>
              </a:prstGeom>
              <a:blipFill>
                <a:blip r:embed="rId6"/>
                <a:stretch>
                  <a:fillRect l="-2538" r="-6599"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23382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58" y="789011"/>
            <a:ext cx="7772400" cy="1362075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87412"/>
            <a:ext cx="9144000" cy="4470588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 bwMode="auto">
          <a:xfrm>
            <a:off x="1331640" y="4530157"/>
            <a:ext cx="288032" cy="792088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Down Arrow 5"/>
          <p:cNvSpPr/>
          <p:nvPr/>
        </p:nvSpPr>
        <p:spPr bwMode="auto">
          <a:xfrm rot="10800000">
            <a:off x="1637169" y="4530157"/>
            <a:ext cx="288032" cy="792088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own Arrow 6"/>
          <p:cNvSpPr/>
          <p:nvPr/>
        </p:nvSpPr>
        <p:spPr bwMode="auto">
          <a:xfrm>
            <a:off x="7929015" y="4293096"/>
            <a:ext cx="288032" cy="792088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Down Arrow 7"/>
          <p:cNvSpPr/>
          <p:nvPr/>
        </p:nvSpPr>
        <p:spPr bwMode="auto">
          <a:xfrm rot="10800000">
            <a:off x="8234544" y="4293096"/>
            <a:ext cx="288032" cy="792088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5513154" y="1216722"/>
            <a:ext cx="288032" cy="288032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508104" y="1772816"/>
            <a:ext cx="288032" cy="288032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932018" y="1176072"/>
                <a:ext cx="120020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=0.05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2018" y="1176072"/>
                <a:ext cx="1200200" cy="369332"/>
              </a:xfrm>
              <a:prstGeom prst="rect">
                <a:avLst/>
              </a:prstGeom>
              <a:blipFill>
                <a:blip r:embed="rId3"/>
                <a:stretch>
                  <a:fillRect l="-2538" r="-6599"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012160" y="1709127"/>
                <a:ext cx="103028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1709127"/>
                <a:ext cx="1030282" cy="369332"/>
              </a:xfrm>
              <a:prstGeom prst="rect">
                <a:avLst/>
              </a:prstGeom>
              <a:blipFill>
                <a:blip r:embed="rId4"/>
                <a:stretch>
                  <a:fillRect l="-2959" r="-6509"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475656" y="5593340"/>
                <a:ext cx="2312492" cy="3858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Fermi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=0.95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V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5593340"/>
                <a:ext cx="2312492" cy="385811"/>
              </a:xfrm>
              <a:prstGeom prst="rect">
                <a:avLst/>
              </a:prstGeom>
              <a:blipFill>
                <a:blip r:embed="rId5"/>
                <a:stretch>
                  <a:fillRect l="-1055" r="-2902" b="-253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118788" y="1413010"/>
            <a:ext cx="5323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"</a:t>
            </a:r>
            <a:r>
              <a:rPr lang="en-GB" sz="1600" b="1" dirty="0" err="1"/>
              <a:t>Silicene</a:t>
            </a:r>
            <a:r>
              <a:rPr lang="en-GB" sz="1600" b="1" dirty="0"/>
              <a:t>-based spin-filter device: Impact of random </a:t>
            </a:r>
            <a:r>
              <a:rPr lang="en-GB" sz="1600" b="1" dirty="0" smtClean="0"/>
              <a:t>vacancies“</a:t>
            </a:r>
            <a:r>
              <a:rPr lang="en-GB" sz="1600" dirty="0" smtClean="0"/>
              <a:t>, C</a:t>
            </a:r>
            <a:r>
              <a:rPr lang="en-GB" sz="1600" dirty="0"/>
              <a:t>. Nunez, F. Dominguez-Adame, P. A. Orellana, L. Rosales, R. A. </a:t>
            </a:r>
            <a:r>
              <a:rPr lang="en-GB" sz="1600" dirty="0" smtClean="0"/>
              <a:t>Römer, accepted </a:t>
            </a:r>
            <a:r>
              <a:rPr lang="en-GB" sz="1600" dirty="0"/>
              <a:t>for publication in 2D Mat. (2015)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59462" y="1862233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[errors within symbol size]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844591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977809"/>
            <a:ext cx="7772400" cy="1362075"/>
          </a:xfrm>
        </p:spPr>
        <p:txBody>
          <a:bodyPr/>
          <a:lstStyle/>
          <a:p>
            <a:r>
              <a:rPr lang="en-US" dirty="0" smtClean="0"/>
              <a:t>Adding an electric field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82216" y="2636912"/>
                <a:ext cx="4317776" cy="3816424"/>
              </a:xfrm>
            </p:spPr>
            <p:txBody>
              <a:bodyPr/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=0.3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m:rPr>
                        <m:nor/>
                      </m:rPr>
                      <a:rPr lang="en-GB" b="0" i="0" smtClean="0"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endParaRPr lang="en-US" dirty="0" smtClean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±1</m:t>
                    </m:r>
                  </m:oMath>
                </a14:m>
                <a:r>
                  <a:rPr lang="en-US" dirty="0" smtClean="0"/>
                  <a:t> if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={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mr>
                      <m:m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mr>
                    </m:m>
                    <m:r>
                      <a:rPr lang="en-GB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dirty="0" smtClean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spin-dependent transport region at low energies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But large disorder dependence</a:t>
                </a:r>
                <a:endParaRPr lang="en-US" dirty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82216" y="2636912"/>
                <a:ext cx="4317776" cy="3816424"/>
              </a:xfrm>
              <a:blipFill>
                <a:blip r:embed="rId2"/>
                <a:stretch>
                  <a:fillRect l="-3249" b="-150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356716"/>
            <a:ext cx="4534180" cy="45012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1844824"/>
            <a:ext cx="2356020" cy="5900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3808" y="2002516"/>
            <a:ext cx="1656184" cy="4323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879904" y="1978968"/>
                <a:ext cx="120020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=0.05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9904" y="1978968"/>
                <a:ext cx="1200200" cy="369332"/>
              </a:xfrm>
              <a:prstGeom prst="rect">
                <a:avLst/>
              </a:prstGeom>
              <a:blipFill>
                <a:blip r:embed="rId6"/>
                <a:stretch>
                  <a:fillRect l="-3046" r="-6091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own Arrow 6"/>
          <p:cNvSpPr/>
          <p:nvPr/>
        </p:nvSpPr>
        <p:spPr bwMode="auto">
          <a:xfrm>
            <a:off x="6012160" y="2996952"/>
            <a:ext cx="288032" cy="72008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523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836712"/>
            <a:ext cx="7772400" cy="1362075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88840"/>
            <a:ext cx="7772400" cy="1500187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Extended transport channels can open even in low-D disordered systems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Simple models to show </a:t>
            </a:r>
            <a:r>
              <a:rPr lang="en-GB" dirty="0" smtClean="0">
                <a:solidFill>
                  <a:srgbClr val="FF0000"/>
                </a:solidFill>
              </a:rPr>
              <a:t>possibilities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Probably hard to achieve experimentally </a:t>
            </a:r>
            <a:r>
              <a:rPr lang="en-GB" dirty="0" smtClean="0">
                <a:solidFill>
                  <a:srgbClr val="00B0F0"/>
                </a:solidFill>
              </a:rPr>
              <a:t>(but who knows!)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Thanks for the attention!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25595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0"/>
            <a:ext cx="7772400" cy="836712"/>
          </a:xfrm>
        </p:spPr>
        <p:txBody>
          <a:bodyPr/>
          <a:lstStyle/>
          <a:p>
            <a:r>
              <a:rPr lang="en-GB" sz="4000" dirty="0">
                <a:solidFill>
                  <a:srgbClr val="FF9933"/>
                </a:solidFill>
              </a:rPr>
              <a:t>Disordered Quantum Systems	</a:t>
            </a: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908720"/>
            <a:ext cx="8424862" cy="46497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000" b="1" dirty="0">
                <a:solidFill>
                  <a:srgbClr val="663300"/>
                </a:solidFill>
              </a:rPr>
              <a:t>Localization:</a:t>
            </a:r>
            <a:r>
              <a:rPr lang="en-GB" sz="2000" dirty="0"/>
              <a:t> </a:t>
            </a:r>
            <a:r>
              <a:rPr lang="en-GB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E. Carnio</a:t>
            </a:r>
            <a:r>
              <a:rPr lang="en-GB" sz="2000" dirty="0"/>
              <a:t>, </a:t>
            </a:r>
            <a:r>
              <a:rPr lang="en-GB" sz="2000" b="1" dirty="0">
                <a:solidFill>
                  <a:srgbClr val="FF0000"/>
                </a:solidFill>
              </a:rPr>
              <a:t>A </a:t>
            </a:r>
            <a:r>
              <a:rPr lang="en-GB" sz="2000" b="1" dirty="0" err="1">
                <a:solidFill>
                  <a:srgbClr val="FF0000"/>
                </a:solidFill>
              </a:rPr>
              <a:t>Chakrabarti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dirty="0">
                <a:solidFill>
                  <a:srgbClr val="FF0000"/>
                </a:solidFill>
              </a:rPr>
              <a:t>(</a:t>
            </a:r>
            <a:r>
              <a:rPr lang="en-GB" sz="2000" dirty="0" err="1">
                <a:solidFill>
                  <a:srgbClr val="FF0000"/>
                </a:solidFill>
              </a:rPr>
              <a:t>Calcut</a:t>
            </a:r>
            <a:r>
              <a:rPr lang="en-GB" sz="2000" dirty="0">
                <a:solidFill>
                  <a:srgbClr val="FF0000"/>
                </a:solidFill>
              </a:rPr>
              <a:t>), </a:t>
            </a:r>
            <a:r>
              <a:rPr lang="en-GB" sz="2000" b="1" dirty="0">
                <a:solidFill>
                  <a:srgbClr val="00B0F0"/>
                </a:solidFill>
              </a:rPr>
              <a:t>N Hine,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b="1" dirty="0">
                <a:solidFill>
                  <a:srgbClr val="FF0000"/>
                </a:solidFill>
              </a:rPr>
              <a:t>R Lima </a:t>
            </a:r>
            <a:r>
              <a:rPr lang="en-GB" sz="2000" dirty="0">
                <a:solidFill>
                  <a:srgbClr val="FF0000"/>
                </a:solidFill>
              </a:rPr>
              <a:t>(Maceio), </a:t>
            </a:r>
            <a:r>
              <a:rPr lang="en-GB" sz="2000" dirty="0">
                <a:solidFill>
                  <a:srgbClr val="0099FF"/>
                </a:solidFill>
              </a:rPr>
              <a:t>A Rodriguez-Gonzales </a:t>
            </a:r>
            <a:r>
              <a:rPr lang="en-GB" sz="2000" dirty="0">
                <a:solidFill>
                  <a:srgbClr val="FF0000"/>
                </a:solidFill>
              </a:rPr>
              <a:t>(Freiburg)</a:t>
            </a:r>
            <a:r>
              <a:rPr lang="en-GB" sz="2000" dirty="0">
                <a:solidFill>
                  <a:srgbClr val="0099FF"/>
                </a:solidFill>
              </a:rPr>
              <a:t>, </a:t>
            </a:r>
            <a:r>
              <a:rPr lang="en-GB" sz="2000" b="1" dirty="0">
                <a:solidFill>
                  <a:srgbClr val="FF0000"/>
                </a:solidFill>
              </a:rPr>
              <a:t>E Prodan</a:t>
            </a:r>
            <a:r>
              <a:rPr lang="en-GB" sz="2000" dirty="0">
                <a:solidFill>
                  <a:srgbClr val="FF0000"/>
                </a:solidFill>
              </a:rPr>
              <a:t> (New York),</a:t>
            </a:r>
            <a:r>
              <a:rPr lang="en-GB" sz="2000" dirty="0">
                <a:solidFill>
                  <a:srgbClr val="0099FF"/>
                </a:solidFill>
              </a:rPr>
              <a:t> </a:t>
            </a:r>
            <a:r>
              <a:rPr lang="en-GB" sz="2000" b="1" dirty="0" smtClean="0">
                <a:solidFill>
                  <a:srgbClr val="0099FF"/>
                </a:solidFill>
              </a:rPr>
              <a:t>D Quigley</a:t>
            </a:r>
            <a:r>
              <a:rPr lang="en-GB" sz="2000" dirty="0" smtClean="0">
                <a:solidFill>
                  <a:srgbClr val="0099FF"/>
                </a:solidFill>
              </a:rPr>
              <a:t>, </a:t>
            </a:r>
            <a:r>
              <a:rPr lang="en-GB" sz="2000" b="1" dirty="0" smtClean="0">
                <a:solidFill>
                  <a:srgbClr val="FF0000"/>
                </a:solidFill>
              </a:rPr>
              <a:t>H </a:t>
            </a:r>
            <a:r>
              <a:rPr lang="en-GB" sz="2000" b="1" dirty="0">
                <a:solidFill>
                  <a:srgbClr val="FF0000"/>
                </a:solidFill>
              </a:rPr>
              <a:t>Schulz-Baldes</a:t>
            </a:r>
            <a:r>
              <a:rPr lang="en-GB" sz="2000" dirty="0">
                <a:solidFill>
                  <a:srgbClr val="FF0000"/>
                </a:solidFill>
              </a:rPr>
              <a:t> (Erlangen)</a:t>
            </a:r>
            <a:endParaRPr lang="en-GB" sz="2000" dirty="0">
              <a:solidFill>
                <a:srgbClr val="0099FF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2000" b="1" dirty="0">
                <a:solidFill>
                  <a:srgbClr val="3366CC"/>
                </a:solidFill>
              </a:rPr>
              <a:t>Nano Science</a:t>
            </a:r>
            <a:r>
              <a:rPr lang="en-GB" sz="2000" dirty="0">
                <a:solidFill>
                  <a:srgbClr val="3366CC"/>
                </a:solidFill>
              </a:rPr>
              <a:t>: </a:t>
            </a:r>
            <a:r>
              <a:rPr lang="en-GB" sz="2000" b="1" dirty="0">
                <a:solidFill>
                  <a:srgbClr val="3366CC"/>
                </a:solidFill>
              </a:rPr>
              <a:t>F Dominguez-Adame</a:t>
            </a:r>
            <a:r>
              <a:rPr lang="en-GB" sz="2000" b="1" dirty="0">
                <a:solidFill>
                  <a:srgbClr val="0070C0"/>
                </a:solidFill>
              </a:rPr>
              <a:t> </a:t>
            </a:r>
            <a:r>
              <a:rPr lang="en-GB" sz="2000" dirty="0">
                <a:solidFill>
                  <a:srgbClr val="0070C0"/>
                </a:solidFill>
              </a:rPr>
              <a:t>(Madrid), C Nunez (Chile), </a:t>
            </a:r>
            <a:r>
              <a:rPr lang="en-GB" sz="2000" b="1" dirty="0">
                <a:solidFill>
                  <a:srgbClr val="FF0000"/>
                </a:solidFill>
              </a:rPr>
              <a:t>L Rosales </a:t>
            </a:r>
            <a:r>
              <a:rPr lang="en-GB" sz="2000" dirty="0">
                <a:solidFill>
                  <a:srgbClr val="FF0000"/>
                </a:solidFill>
              </a:rPr>
              <a:t>(Chile), </a:t>
            </a:r>
            <a:r>
              <a:rPr lang="en-GB" sz="2000" b="1" dirty="0" smtClean="0">
                <a:solidFill>
                  <a:srgbClr val="FF0000"/>
                </a:solidFill>
              </a:rPr>
              <a:t>P </a:t>
            </a:r>
            <a:r>
              <a:rPr lang="en-GB" sz="2000" b="1" dirty="0">
                <a:solidFill>
                  <a:srgbClr val="FF0000"/>
                </a:solidFill>
              </a:rPr>
              <a:t>Orellana</a:t>
            </a:r>
            <a:r>
              <a:rPr lang="en-GB" sz="2000" dirty="0">
                <a:solidFill>
                  <a:srgbClr val="FF0000"/>
                </a:solidFill>
              </a:rPr>
              <a:t> (Chile)</a:t>
            </a:r>
          </a:p>
          <a:p>
            <a:pPr marL="0" indent="0">
              <a:lnSpc>
                <a:spcPct val="80000"/>
              </a:lnSpc>
              <a:buNone/>
            </a:pPr>
            <a:endParaRPr lang="en-GB" sz="2000" b="1" dirty="0" smtClean="0">
              <a:solidFill>
                <a:srgbClr val="FF5050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2000" b="1" dirty="0" smtClean="0">
                <a:solidFill>
                  <a:srgbClr val="FF5050"/>
                </a:solidFill>
              </a:rPr>
              <a:t>Numerical Methods: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M. Bollhoefer (</a:t>
            </a:r>
            <a:r>
              <a:rPr lang="en-GB" sz="2000" dirty="0" err="1" smtClean="0">
                <a:solidFill>
                  <a:srgbClr val="FF0000"/>
                </a:solidFill>
              </a:rPr>
              <a:t>Braunschweig</a:t>
            </a:r>
            <a:r>
              <a:rPr lang="en-GB" sz="2000" dirty="0" smtClean="0">
                <a:solidFill>
                  <a:srgbClr val="FF0000"/>
                </a:solidFill>
              </a:rPr>
              <a:t>), O Schenk (Basel)</a:t>
            </a:r>
          </a:p>
          <a:p>
            <a:pPr>
              <a:lnSpc>
                <a:spcPct val="80000"/>
              </a:lnSpc>
            </a:pPr>
            <a:r>
              <a:rPr lang="en-GB" sz="2000" b="1" dirty="0" smtClean="0">
                <a:solidFill>
                  <a:srgbClr val="00CC00"/>
                </a:solidFill>
              </a:rPr>
              <a:t>Protein Rigidity</a:t>
            </a:r>
            <a:r>
              <a:rPr lang="en-GB" sz="2000" dirty="0" smtClean="0">
                <a:solidFill>
                  <a:srgbClr val="00CC00"/>
                </a:solidFill>
              </a:rPr>
              <a:t>:</a:t>
            </a:r>
            <a:r>
              <a:rPr lang="en-GB" sz="2000" dirty="0" smtClean="0"/>
              <a:t> </a:t>
            </a:r>
            <a:r>
              <a:rPr lang="en-GB" sz="2000" b="1" dirty="0" smtClean="0">
                <a:solidFill>
                  <a:srgbClr val="00B0F0"/>
                </a:solidFill>
              </a:rPr>
              <a:t>R Freedman</a:t>
            </a:r>
            <a:r>
              <a:rPr lang="en-GB" sz="2000" dirty="0" smtClean="0">
                <a:solidFill>
                  <a:srgbClr val="00B0F0"/>
                </a:solidFill>
              </a:rPr>
              <a:t>, E Jimenez, </a:t>
            </a:r>
            <a:r>
              <a:rPr lang="en-GB" sz="2000" b="1" dirty="0" smtClean="0">
                <a:solidFill>
                  <a:srgbClr val="00B0F0"/>
                </a:solidFill>
              </a:rPr>
              <a:t>SA Wells</a:t>
            </a:r>
            <a:r>
              <a:rPr lang="en-GB" sz="2000" dirty="0" smtClean="0">
                <a:solidFill>
                  <a:srgbClr val="00B0F0"/>
                </a:solidFill>
              </a:rPr>
              <a:t>, J Heal</a:t>
            </a:r>
          </a:p>
          <a:p>
            <a:pPr>
              <a:lnSpc>
                <a:spcPct val="80000"/>
              </a:lnSpc>
            </a:pPr>
            <a:r>
              <a:rPr lang="en-GB" sz="2000" b="1" dirty="0" smtClean="0">
                <a:solidFill>
                  <a:srgbClr val="9999FF"/>
                </a:solidFill>
              </a:rPr>
              <a:t>Many-Body Physics: </a:t>
            </a:r>
            <a:r>
              <a:rPr lang="en-GB" sz="2000" dirty="0" smtClean="0">
                <a:solidFill>
                  <a:srgbClr val="9999FF"/>
                </a:solidFill>
              </a:rPr>
              <a:t>ME Portnoi, </a:t>
            </a:r>
            <a:r>
              <a:rPr lang="en-GB" sz="2000" b="1" dirty="0" smtClean="0">
                <a:solidFill>
                  <a:srgbClr val="9999FF"/>
                </a:solidFill>
              </a:rPr>
              <a:t>A Goldsborough</a:t>
            </a:r>
            <a:endParaRPr lang="en-GB" sz="2000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2000" b="1" dirty="0" smtClean="0">
                <a:solidFill>
                  <a:srgbClr val="00CC66"/>
                </a:solidFill>
              </a:rPr>
              <a:t>Quantum Hall</a:t>
            </a:r>
            <a:r>
              <a:rPr lang="en-GB" sz="2000" dirty="0" smtClean="0">
                <a:solidFill>
                  <a:srgbClr val="00CC66"/>
                </a:solidFill>
              </a:rPr>
              <a:t>:</a:t>
            </a:r>
            <a:r>
              <a:rPr lang="en-GB" sz="2000" dirty="0" smtClean="0"/>
              <a:t> </a:t>
            </a:r>
            <a:r>
              <a:rPr lang="en-GB" sz="2000" b="1" dirty="0" smtClean="0">
                <a:solidFill>
                  <a:srgbClr val="FF5050"/>
                </a:solidFill>
              </a:rPr>
              <a:t>J Oswald</a:t>
            </a:r>
            <a:r>
              <a:rPr lang="en-GB" sz="2000" dirty="0" smtClean="0">
                <a:solidFill>
                  <a:srgbClr val="FF5050"/>
                </a:solidFill>
              </a:rPr>
              <a:t> (Leoben)</a:t>
            </a:r>
            <a:endParaRPr lang="en-GB" sz="2000" dirty="0">
              <a:solidFill>
                <a:srgbClr val="00CC66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2000" b="1" dirty="0" smtClean="0">
                <a:solidFill>
                  <a:srgbClr val="00B050"/>
                </a:solidFill>
              </a:rPr>
              <a:t>DNA</a:t>
            </a:r>
            <a:r>
              <a:rPr lang="en-GB" sz="2000" b="1" dirty="0" smtClean="0">
                <a:solidFill>
                  <a:srgbClr val="FF5050"/>
                </a:solidFill>
              </a:rPr>
              <a:t>:</a:t>
            </a:r>
            <a:r>
              <a:rPr lang="en-GB" sz="2000" b="1" dirty="0" smtClean="0"/>
              <a:t> </a:t>
            </a:r>
            <a:r>
              <a:rPr lang="en-GB" sz="2000" dirty="0" smtClean="0">
                <a:solidFill>
                  <a:srgbClr val="00B0F0"/>
                </a:solidFill>
              </a:rPr>
              <a:t>C </a:t>
            </a:r>
            <a:r>
              <a:rPr lang="en-GB" sz="2000" dirty="0" err="1" smtClean="0">
                <a:solidFill>
                  <a:srgbClr val="00B0F0"/>
                </a:solidFill>
              </a:rPr>
              <a:t>Paez</a:t>
            </a:r>
            <a:r>
              <a:rPr lang="en-GB" sz="2000" dirty="0" smtClean="0">
                <a:solidFill>
                  <a:srgbClr val="00B0F0"/>
                </a:solidFill>
              </a:rPr>
              <a:t> (</a:t>
            </a:r>
            <a:r>
              <a:rPr lang="en-GB" sz="2000" dirty="0" err="1" smtClean="0">
                <a:solidFill>
                  <a:srgbClr val="00B0F0"/>
                </a:solidFill>
              </a:rPr>
              <a:t>Brasil</a:t>
            </a:r>
            <a:r>
              <a:rPr lang="en-GB" sz="2000" dirty="0" smtClean="0">
                <a:solidFill>
                  <a:srgbClr val="00B0F0"/>
                </a:solidFill>
              </a:rPr>
              <a:t>),</a:t>
            </a:r>
            <a:r>
              <a:rPr lang="en-GB" sz="2000" b="1" dirty="0" smtClean="0">
                <a:solidFill>
                  <a:srgbClr val="00B0F0"/>
                </a:solidFill>
              </a:rPr>
              <a:t> </a:t>
            </a:r>
            <a:r>
              <a:rPr lang="en-GB" sz="2000" dirty="0" smtClean="0">
                <a:solidFill>
                  <a:srgbClr val="FF3300"/>
                </a:solidFill>
              </a:rPr>
              <a:t>A Rodriguez (Madrid), </a:t>
            </a:r>
            <a:r>
              <a:rPr lang="en-GB" sz="2000" dirty="0" smtClean="0">
                <a:solidFill>
                  <a:srgbClr val="FF0000"/>
                </a:solidFill>
              </a:rPr>
              <a:t>C-T Shih (Taichung), </a:t>
            </a:r>
            <a:r>
              <a:rPr lang="en-GB" sz="2000" dirty="0" smtClean="0">
                <a:solidFill>
                  <a:srgbClr val="9999FF"/>
                </a:solidFill>
              </a:rPr>
              <a:t>SA </a:t>
            </a:r>
            <a:r>
              <a:rPr lang="en-GB" sz="2000" dirty="0" smtClean="0">
                <a:solidFill>
                  <a:srgbClr val="9999FF"/>
                </a:solidFill>
              </a:rPr>
              <a:t>Wells</a:t>
            </a:r>
          </a:p>
          <a:p>
            <a:pPr>
              <a:lnSpc>
                <a:spcPct val="80000"/>
              </a:lnSpc>
            </a:pPr>
            <a:r>
              <a:rPr lang="en-GB" sz="2000" b="1" dirty="0" smtClean="0">
                <a:solidFill>
                  <a:srgbClr val="9999FF"/>
                </a:solidFill>
              </a:rPr>
              <a:t>Rogue Waves</a:t>
            </a:r>
            <a:r>
              <a:rPr lang="en-GB" sz="2000" dirty="0" smtClean="0">
                <a:solidFill>
                  <a:srgbClr val="9999FF"/>
                </a:solidFill>
              </a:rPr>
              <a:t>: </a:t>
            </a:r>
            <a:r>
              <a:rPr lang="en-GB" sz="2000" b="1" dirty="0" smtClean="0">
                <a:solidFill>
                  <a:srgbClr val="9999FF"/>
                </a:solidFill>
              </a:rPr>
              <a:t>A Savojardo</a:t>
            </a:r>
            <a:r>
              <a:rPr lang="en-GB" sz="2000" dirty="0" smtClean="0">
                <a:solidFill>
                  <a:srgbClr val="9999FF"/>
                </a:solidFill>
              </a:rPr>
              <a:t>, </a:t>
            </a:r>
            <a:r>
              <a:rPr lang="en-GB" sz="2000" b="1" dirty="0" smtClean="0">
                <a:solidFill>
                  <a:srgbClr val="FF0000"/>
                </a:solidFill>
              </a:rPr>
              <a:t>M Eberhard</a:t>
            </a:r>
            <a:r>
              <a:rPr lang="en-GB" sz="2000" dirty="0" smtClean="0">
                <a:solidFill>
                  <a:srgbClr val="FF0000"/>
                </a:solidFill>
              </a:rPr>
              <a:t> (Aston)</a:t>
            </a:r>
            <a:endParaRPr lang="en-GB" sz="20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GB" sz="20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2000" dirty="0">
                <a:solidFill>
                  <a:srgbClr val="FF9933"/>
                </a:solidFill>
              </a:rPr>
              <a:t>Funding: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3366CC"/>
                </a:solidFill>
              </a:rPr>
              <a:t>DFG</a:t>
            </a:r>
            <a:r>
              <a:rPr lang="en-GB" sz="2000" dirty="0"/>
              <a:t>, </a:t>
            </a:r>
            <a:r>
              <a:rPr lang="en-GB" sz="2000" dirty="0">
                <a:solidFill>
                  <a:srgbClr val="3366CC"/>
                </a:solidFill>
              </a:rPr>
              <a:t>EPSRC, Leverhulme Trust, Nuffield Foundation, Royal </a:t>
            </a:r>
            <a:r>
              <a:rPr lang="en-GB" sz="2000" dirty="0" smtClean="0">
                <a:solidFill>
                  <a:srgbClr val="3366CC"/>
                </a:solidFill>
              </a:rPr>
              <a:t>Society; </a:t>
            </a:r>
            <a:r>
              <a:rPr lang="en-GB" sz="2000" dirty="0" smtClean="0">
                <a:solidFill>
                  <a:srgbClr val="00B050"/>
                </a:solidFill>
              </a:rPr>
              <a:t>HECToR, ARCHER, </a:t>
            </a:r>
            <a:r>
              <a:rPr lang="en-GB" sz="2000" dirty="0" err="1" smtClean="0">
                <a:solidFill>
                  <a:srgbClr val="00B050"/>
                </a:solidFill>
              </a:rPr>
              <a:t>Hartree</a:t>
            </a:r>
            <a:r>
              <a:rPr lang="en-GB" sz="2000" dirty="0" smtClean="0">
                <a:solidFill>
                  <a:srgbClr val="00B050"/>
                </a:solidFill>
              </a:rPr>
              <a:t> Centre</a:t>
            </a:r>
            <a:endParaRPr lang="en-GB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35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839812"/>
            <a:ext cx="7772400" cy="1362075"/>
          </a:xfrm>
        </p:spPr>
        <p:txBody>
          <a:bodyPr/>
          <a:lstStyle/>
          <a:p>
            <a:r>
              <a:rPr lang="en-US" dirty="0" smtClean="0"/>
              <a:t>Interference of electrons from a double slit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850" y="4322705"/>
            <a:ext cx="7480300" cy="2578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84168" y="2305964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hlinkClick r:id="rId5"/>
              </a:rPr>
              <a:t>http://</a:t>
            </a:r>
            <a:r>
              <a:rPr lang="en-US" sz="1800" dirty="0" smtClean="0">
                <a:hlinkClick r:id="rId5"/>
              </a:rPr>
              <a:t>www.hitachi.com/rd/portal/highlight/quantum/index.html#anc04</a:t>
            </a:r>
            <a:r>
              <a:rPr lang="en-US" sz="1800" dirty="0" smtClean="0"/>
              <a:t> (</a:t>
            </a:r>
            <a:r>
              <a:rPr lang="en-US" sz="1800" dirty="0" err="1" smtClean="0"/>
              <a:t>Tonomura</a:t>
            </a:r>
            <a:r>
              <a:rPr lang="en-US" sz="1800" dirty="0" smtClean="0"/>
              <a:t>, 1980’s)</a:t>
            </a:r>
            <a:endParaRPr lang="en-US" sz="1800" dirty="0"/>
          </a:p>
        </p:txBody>
      </p:sp>
      <p:pic>
        <p:nvPicPr>
          <p:cNvPr id="4" name="doubleslit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843808" y="1875299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46" y="700589"/>
            <a:ext cx="7772400" cy="1362075"/>
          </a:xfrm>
        </p:spPr>
        <p:txBody>
          <a:bodyPr/>
          <a:lstStyle/>
          <a:p>
            <a:r>
              <a:rPr lang="en-US" dirty="0" smtClean="0"/>
              <a:t>Interference from disorder:</a:t>
            </a:r>
            <a:br>
              <a:rPr lang="en-US" dirty="0" smtClean="0"/>
            </a:br>
            <a:r>
              <a:rPr lang="en-US" dirty="0" smtClean="0"/>
              <a:t>Anderson localization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544" y="1987166"/>
            <a:ext cx="3747368" cy="1500187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Light</a:t>
            </a:r>
            <a:r>
              <a:rPr lang="en-US" dirty="0" smtClean="0"/>
              <a:t>, water, sound (ultra), electrons, </a:t>
            </a:r>
            <a:r>
              <a:rPr lang="en-US" dirty="0" smtClean="0">
                <a:solidFill>
                  <a:srgbClr val="00B0F0"/>
                </a:solidFill>
              </a:rPr>
              <a:t>atoms</a:t>
            </a:r>
            <a:r>
              <a:rPr lang="en-US" dirty="0" smtClean="0"/>
              <a:t> …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44546"/>
          <a:stretch/>
        </p:blipFill>
        <p:spPr>
          <a:xfrm>
            <a:off x="-11720" y="4402953"/>
            <a:ext cx="7191785" cy="24915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01634" y="5623068"/>
            <a:ext cx="194236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FFC000"/>
                </a:solidFill>
              </a:rPr>
              <a:t>Segev</a:t>
            </a:r>
            <a:r>
              <a:rPr lang="en-US" sz="1400" dirty="0">
                <a:solidFill>
                  <a:srgbClr val="FFC000"/>
                </a:solidFill>
              </a:rPr>
              <a:t>, M., Silberberg, Y., &amp; </a:t>
            </a:r>
            <a:r>
              <a:rPr lang="en-US" sz="1400" dirty="0" err="1">
                <a:solidFill>
                  <a:srgbClr val="FFC000"/>
                </a:solidFill>
              </a:rPr>
              <a:t>Christodoulides</a:t>
            </a:r>
            <a:r>
              <a:rPr lang="en-US" sz="1400" dirty="0">
                <a:solidFill>
                  <a:srgbClr val="FFC000"/>
                </a:solidFill>
              </a:rPr>
              <a:t>, D. N. (2013). Anderson localization of light. </a:t>
            </a:r>
            <a:r>
              <a:rPr lang="en-US" sz="1400" i="1" dirty="0">
                <a:solidFill>
                  <a:srgbClr val="FFC000"/>
                </a:solidFill>
              </a:rPr>
              <a:t>Nat Photon</a:t>
            </a:r>
            <a:r>
              <a:rPr lang="en-US" sz="1400" dirty="0">
                <a:solidFill>
                  <a:srgbClr val="FFC000"/>
                </a:solidFill>
              </a:rPr>
              <a:t>, </a:t>
            </a:r>
            <a:r>
              <a:rPr lang="en-US" sz="1400" i="1" dirty="0">
                <a:solidFill>
                  <a:srgbClr val="FFC000"/>
                </a:solidFill>
              </a:rPr>
              <a:t>7</a:t>
            </a:r>
            <a:r>
              <a:rPr lang="en-US" sz="1400" dirty="0">
                <a:solidFill>
                  <a:srgbClr val="FFC000"/>
                </a:solidFill>
              </a:rPr>
              <a:t>(3), 197–204</a:t>
            </a:r>
            <a:r>
              <a:rPr lang="en-US" sz="1400" dirty="0" smtClean="0">
                <a:solidFill>
                  <a:srgbClr val="FFC000"/>
                </a:solidFill>
              </a:rPr>
              <a:t>.</a:t>
            </a:r>
            <a:endParaRPr lang="en-US" sz="1400" dirty="0">
              <a:solidFill>
                <a:srgbClr val="FFC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877" y="764017"/>
            <a:ext cx="1053890" cy="1327121"/>
          </a:xfrm>
          <a:prstGeom prst="rect">
            <a:avLst/>
          </a:prstGeom>
        </p:spPr>
      </p:pic>
      <p:pic>
        <p:nvPicPr>
          <p:cNvPr id="1026" name="Picture 2" descr="Anderson Localization at LENS - movi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079" y="2330383"/>
            <a:ext cx="5524500" cy="134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3674054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F0"/>
                </a:solidFill>
              </a:rPr>
              <a:t>J. Billy </a:t>
            </a:r>
            <a:r>
              <a:rPr lang="en-GB" sz="1200" i="1" dirty="0">
                <a:solidFill>
                  <a:srgbClr val="00B0F0"/>
                </a:solidFill>
              </a:rPr>
              <a:t>et al.</a:t>
            </a:r>
            <a:r>
              <a:rPr lang="en-GB" sz="1200" dirty="0">
                <a:solidFill>
                  <a:srgbClr val="00B0F0"/>
                </a:solidFill>
              </a:rPr>
              <a:t>, Direct observation of Anderson localization of matter waves in a controlled disorder, Nature (2008) 453, </a:t>
            </a:r>
            <a:r>
              <a:rPr lang="en-GB" sz="1200" dirty="0" smtClean="0">
                <a:solidFill>
                  <a:srgbClr val="00B0F0"/>
                </a:solidFill>
              </a:rPr>
              <a:t>891-894; G</a:t>
            </a:r>
            <a:r>
              <a:rPr lang="en-GB" sz="1200" dirty="0">
                <a:solidFill>
                  <a:srgbClr val="00B0F0"/>
                </a:solidFill>
              </a:rPr>
              <a:t>. </a:t>
            </a:r>
            <a:r>
              <a:rPr lang="en-GB" sz="1200" dirty="0" err="1">
                <a:solidFill>
                  <a:srgbClr val="00B0F0"/>
                </a:solidFill>
              </a:rPr>
              <a:t>Roati</a:t>
            </a:r>
            <a:r>
              <a:rPr lang="en-GB" sz="1200" dirty="0">
                <a:solidFill>
                  <a:srgbClr val="00B0F0"/>
                </a:solidFill>
              </a:rPr>
              <a:t> </a:t>
            </a:r>
            <a:r>
              <a:rPr lang="en-GB" sz="1200" i="1" dirty="0">
                <a:solidFill>
                  <a:srgbClr val="00B0F0"/>
                </a:solidFill>
              </a:rPr>
              <a:t>et al.</a:t>
            </a:r>
            <a:r>
              <a:rPr lang="en-GB" sz="1200" dirty="0">
                <a:solidFill>
                  <a:srgbClr val="00B0F0"/>
                </a:solidFill>
              </a:rPr>
              <a:t>, Anderson localization of a non-interacting Bose-Einstein condensate, Nature (2008) 453, </a:t>
            </a:r>
            <a:r>
              <a:rPr lang="en-GB" sz="1200" dirty="0" smtClean="0">
                <a:solidFill>
                  <a:srgbClr val="00B0F0"/>
                </a:solidFill>
              </a:rPr>
              <a:t>895-898</a:t>
            </a:r>
            <a:endParaRPr lang="en-GB" sz="1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69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107504" y="836713"/>
                <a:ext cx="3744416" cy="2016224"/>
              </a:xfrm>
            </p:spPr>
            <p:txBody>
              <a:bodyPr/>
              <a:lstStyle/>
              <a:p>
                <a:r>
                  <a:rPr lang="en-US" dirty="0" smtClean="0"/>
                  <a:t>A transition in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charset="0"/>
                      </a:rPr>
                      <m:t>𝑫</m:t>
                    </m:r>
                    <m:r>
                      <a:rPr lang="en-US" b="1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≥</m:t>
                    </m:r>
                    <m:r>
                      <a:rPr lang="en-US" b="1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𝟑</m:t>
                    </m:r>
                  </m:oMath>
                </a14:m>
                <a:r>
                  <a:rPr lang="en-US" dirty="0" smtClean="0"/>
                  <a:t>, none for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charset="0"/>
                      </a:rPr>
                      <m:t>𝑫</m:t>
                    </m:r>
                    <m:r>
                      <a:rPr lang="en-US" b="1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≤</m:t>
                    </m:r>
                    <m:r>
                      <a:rPr lang="en-US" b="1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𝟐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7504" y="836713"/>
                <a:ext cx="3744416" cy="2016224"/>
              </a:xfrm>
              <a:blipFill rotWithShape="0">
                <a:blip r:embed="rId2"/>
                <a:stretch>
                  <a:fillRect l="-5863" t="-5438" r="-43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400" y="2708920"/>
            <a:ext cx="1794544" cy="20277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89" y="2606192"/>
            <a:ext cx="2240086" cy="25317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664" y="5182025"/>
            <a:ext cx="3106599" cy="16595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2" y="4886402"/>
            <a:ext cx="1752426" cy="19715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812360" y="5411614"/>
            <a:ext cx="1331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Abrahams E., Anderson P. W., </a:t>
            </a:r>
            <a:r>
              <a:rPr lang="en-US" sz="1200" dirty="0" err="1"/>
              <a:t>Licciardello</a:t>
            </a:r>
            <a:r>
              <a:rPr lang="en-US" sz="1200" dirty="0"/>
              <a:t> D. C. and </a:t>
            </a:r>
            <a:r>
              <a:rPr lang="en-US" sz="1200" dirty="0" err="1"/>
              <a:t>Ramakrishnan</a:t>
            </a:r>
            <a:r>
              <a:rPr lang="en-US" sz="1200" dirty="0"/>
              <a:t> T. V. 1979 </a:t>
            </a:r>
            <a:r>
              <a:rPr lang="en-US" sz="1200" i="1" dirty="0"/>
              <a:t>Phys. Rev. Lett.</a:t>
            </a:r>
            <a:r>
              <a:rPr lang="en-US" sz="1200" dirty="0"/>
              <a:t> </a:t>
            </a:r>
            <a:r>
              <a:rPr lang="en-US" sz="1200" b="1" dirty="0"/>
              <a:t>42</a:t>
            </a:r>
            <a:r>
              <a:rPr lang="en-US" sz="1200" dirty="0"/>
              <a:t> 673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769836"/>
            <a:ext cx="4305789" cy="6088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00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FAflight1 (Converted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422707"/>
            <a:ext cx="7236296" cy="542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1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7772400" cy="1362075"/>
          </a:xfrm>
        </p:spPr>
        <p:txBody>
          <a:bodyPr/>
          <a:lstStyle/>
          <a:p>
            <a:r>
              <a:rPr lang="en-US" dirty="0" smtClean="0"/>
              <a:t>How to “cheat” the gang of 4!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526" y="1700808"/>
            <a:ext cx="7772400" cy="1500187"/>
          </a:xfrm>
        </p:spPr>
        <p:txBody>
          <a:bodyPr/>
          <a:lstStyle/>
          <a:p>
            <a:pPr marL="457200" indent="-457200">
              <a:buFont typeface="Arial" charset="0"/>
              <a:buChar char="•"/>
            </a:pPr>
            <a:r>
              <a:rPr lang="en-US" dirty="0" smtClean="0"/>
              <a:t>Many-body physics</a:t>
            </a:r>
          </a:p>
          <a:p>
            <a:pPr marL="914400" lvl="1" indent="-457200">
              <a:buFont typeface="Arial" charset="0"/>
              <a:buChar char="•"/>
            </a:pPr>
            <a:r>
              <a:rPr lang="en-US" dirty="0" smtClean="0"/>
              <a:t>Magnetism, superconductivity, </a:t>
            </a:r>
            <a:r>
              <a:rPr lang="is-IS" dirty="0" smtClean="0"/>
              <a:t>…</a:t>
            </a:r>
            <a:endParaRPr lang="en-US" dirty="0" smtClean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Correlated randomness</a:t>
            </a:r>
          </a:p>
          <a:p>
            <a:pPr marL="914400" lvl="1" indent="-457200">
              <a:buFont typeface="Arial" charset="0"/>
              <a:buChar char="•"/>
            </a:pPr>
            <a:r>
              <a:rPr lang="en-US" dirty="0" smtClean="0"/>
              <a:t>Changes of “universality”</a:t>
            </a:r>
          </a:p>
          <a:p>
            <a:pPr marL="914400" lvl="1" indent="-457200">
              <a:buFont typeface="Arial" charset="0"/>
              <a:buChar char="•"/>
            </a:pPr>
            <a:r>
              <a:rPr lang="en-US" dirty="0" smtClean="0"/>
              <a:t>Perfect correlation = clean system</a:t>
            </a:r>
          </a:p>
          <a:p>
            <a:pPr marL="914400" lvl="1" indent="-457200">
              <a:buFont typeface="Arial" charset="0"/>
              <a:buChar char="•"/>
            </a:pPr>
            <a:r>
              <a:rPr lang="en-US" dirty="0" smtClean="0"/>
              <a:t>Short-range (irrelevant in large systems) versus long-range correlation (relevant whenever correlation length comparable/larger than system)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81128"/>
            <a:ext cx="2937386" cy="18115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6027003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“Charge Puddles in Graphene Near the Dirac </a:t>
            </a:r>
            <a:r>
              <a:rPr lang="en-US" sz="1200" dirty="0" smtClean="0"/>
              <a:t>Point”, S</a:t>
            </a:r>
            <a:r>
              <a:rPr lang="en-US" sz="1200" dirty="0"/>
              <a:t>. </a:t>
            </a:r>
            <a:r>
              <a:rPr lang="en-US" sz="1200" dirty="0" err="1"/>
              <a:t>Samaddar</a:t>
            </a:r>
            <a:r>
              <a:rPr lang="en-US" sz="1200" dirty="0"/>
              <a:t>, I. </a:t>
            </a:r>
            <a:r>
              <a:rPr lang="en-US" sz="1200" dirty="0" err="1"/>
              <a:t>Yudhistira</a:t>
            </a:r>
            <a:r>
              <a:rPr lang="en-US" sz="1200" dirty="0"/>
              <a:t>, S. Adam, H. </a:t>
            </a:r>
            <a:r>
              <a:rPr lang="en-US" sz="1200" dirty="0" err="1"/>
              <a:t>Courtois</a:t>
            </a:r>
            <a:r>
              <a:rPr lang="en-US" sz="1200" dirty="0"/>
              <a:t>, and C.B. </a:t>
            </a:r>
            <a:r>
              <a:rPr lang="en-US" sz="1200" dirty="0" err="1" smtClean="0"/>
              <a:t>Winkelmann</a:t>
            </a:r>
            <a:r>
              <a:rPr lang="en-US" sz="1200" dirty="0" smtClean="0"/>
              <a:t>, arXiv:1512.05304</a:t>
            </a:r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1488" y="4578731"/>
            <a:ext cx="1832992" cy="14175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27984" y="6027003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Ndawana</a:t>
            </a:r>
            <a:r>
              <a:rPr lang="en-US" sz="1200" dirty="0"/>
              <a:t>, M. L., Römer, R. A., &amp; Schreiber, M. (2004). The Anderson metal-insulator transition in the presence of scale-free disorder. </a:t>
            </a:r>
            <a:r>
              <a:rPr lang="en-US" sz="1200" i="1" dirty="0" err="1"/>
              <a:t>Epl</a:t>
            </a:r>
            <a:r>
              <a:rPr lang="en-US" sz="1200" dirty="0"/>
              <a:t>, </a:t>
            </a:r>
            <a:r>
              <a:rPr lang="en-US" sz="1200" i="1" dirty="0"/>
              <a:t>68</a:t>
            </a:r>
            <a:r>
              <a:rPr lang="en-US" sz="1200" dirty="0"/>
              <a:t>(5), 678–684. </a:t>
            </a:r>
          </a:p>
          <a:p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480212" y="4687323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de Moura, F. A. B. F., &amp; Lyra, M. L. (1998). Delocalization in the 1D Anderson Model with Long-Range Correlated Disorder. </a:t>
            </a:r>
            <a:r>
              <a:rPr lang="en-GB" sz="1200" i="1" dirty="0"/>
              <a:t>Physical Review Letters</a:t>
            </a:r>
            <a:r>
              <a:rPr lang="en-GB" sz="1200" dirty="0"/>
              <a:t>, </a:t>
            </a:r>
            <a:r>
              <a:rPr lang="en-GB" sz="1200" i="1" dirty="0"/>
              <a:t>81</a:t>
            </a:r>
            <a:r>
              <a:rPr lang="en-GB" sz="1200" dirty="0"/>
              <a:t>(17), 3735–3738.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6656" y="2805172"/>
            <a:ext cx="1427919" cy="18848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92818" y="1799320"/>
            <a:ext cx="38196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Goldsborough, A. M., Römer, R. A</a:t>
            </a:r>
            <a:r>
              <a:rPr lang="en-GB" sz="1400" dirty="0" smtClean="0"/>
              <a:t>., (</a:t>
            </a:r>
            <a:r>
              <a:rPr lang="en-GB" sz="1400" dirty="0"/>
              <a:t>2014). Self-assembling tensor networks and holography in disordered spin chains. </a:t>
            </a:r>
            <a:r>
              <a:rPr lang="en-GB" sz="1400" i="1" dirty="0"/>
              <a:t>Physical Review B</a:t>
            </a:r>
            <a:r>
              <a:rPr lang="en-GB" sz="1400" dirty="0"/>
              <a:t>, </a:t>
            </a:r>
            <a:r>
              <a:rPr lang="en-GB" sz="1400" i="1" dirty="0"/>
              <a:t>89</a:t>
            </a:r>
            <a:r>
              <a:rPr lang="en-GB" sz="1400" dirty="0"/>
              <a:t>(21). </a:t>
            </a:r>
          </a:p>
        </p:txBody>
      </p:sp>
    </p:spTree>
    <p:extLst>
      <p:ext uri="{BB962C8B-B14F-4D97-AF65-F5344CB8AC3E}">
        <p14:creationId xmlns:p14="http://schemas.microsoft.com/office/powerpoint/2010/main" val="140948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Controlled engineering of extended states in disordered systems</a:t>
            </a:r>
            <a:endParaRPr lang="en-GB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3063168"/>
                <a:ext cx="7772400" cy="2458026"/>
              </a:xfrm>
            </p:spPr>
            <p:txBody>
              <a:bodyPr/>
              <a:lstStyle/>
              <a:p>
                <a:r>
                  <a:rPr lang="en-GB" dirty="0" smtClean="0"/>
                  <a:t>Transfer-matrix approach:</a:t>
                </a:r>
              </a:p>
              <a:p>
                <a:pPr lvl="1"/>
                <a:r>
                  <a:rPr lang="en-GB" dirty="0" smtClean="0"/>
                  <a:t>Rewrite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𝜓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𝐸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𝜓</m:t>
                    </m:r>
                  </m:oMath>
                </a14:m>
                <a:r>
                  <a:rPr lang="en-GB" dirty="0" smtClean="0"/>
                  <a:t> as</a:t>
                </a:r>
              </a:p>
              <a:p>
                <a:pPr lvl="1"/>
                <a:endParaRPr lang="en-GB" dirty="0"/>
              </a:p>
              <a:p>
                <a:pPr lvl="1"/>
                <a:endParaRPr lang="en-GB" dirty="0" smtClean="0"/>
              </a:p>
              <a:p>
                <a:pPr lvl="1"/>
                <a:r>
                  <a:rPr lang="en-GB" dirty="0"/>
                  <a:t> </a:t>
                </a:r>
                <a:r>
                  <a:rPr lang="en-GB" dirty="0" smtClean="0"/>
                  <a:t>is actually disorder matrix 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3063168"/>
                <a:ext cx="7772400" cy="2458026"/>
              </a:xfrm>
              <a:blipFill rotWithShape="0">
                <a:blip r:embed="rId2"/>
                <a:stretch>
                  <a:fillRect t="-3218" b="-141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79512" y="6093296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Rodriguez, A., </a:t>
            </a:r>
            <a:r>
              <a:rPr lang="en-US" sz="1800" dirty="0" err="1"/>
              <a:t>Chakrabarti</a:t>
            </a:r>
            <a:r>
              <a:rPr lang="en-US" sz="1800" dirty="0"/>
              <a:t>, A., Römer, R. </a:t>
            </a:r>
            <a:r>
              <a:rPr lang="en-US" sz="1800" dirty="0" smtClean="0"/>
              <a:t>(</a:t>
            </a:r>
            <a:r>
              <a:rPr lang="en-US" sz="1800" dirty="0"/>
              <a:t>2012). Controlled engineering of extended states in disordered systems. </a:t>
            </a:r>
            <a:r>
              <a:rPr lang="en-US" sz="1800" i="1" dirty="0"/>
              <a:t>Physical Review B</a:t>
            </a:r>
            <a:r>
              <a:rPr lang="en-US" sz="1800" dirty="0"/>
              <a:t>, </a:t>
            </a:r>
            <a:r>
              <a:rPr lang="en-US" sz="1800" i="1" dirty="0"/>
              <a:t>86</a:t>
            </a:r>
            <a:r>
              <a:rPr lang="en-US" sz="1800" dirty="0"/>
              <a:t>(8). </a:t>
            </a:r>
          </a:p>
          <a:p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856" y="1330194"/>
            <a:ext cx="7668344" cy="16981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4257387"/>
            <a:ext cx="6948264" cy="8164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9570" r="71103"/>
          <a:stretch/>
        </p:blipFill>
        <p:spPr>
          <a:xfrm>
            <a:off x="899592" y="4990782"/>
            <a:ext cx="648072" cy="8164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4088" y="5198484"/>
            <a:ext cx="840614" cy="645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43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653" y="948746"/>
            <a:ext cx="7772400" cy="1362075"/>
          </a:xfrm>
        </p:spPr>
        <p:txBody>
          <a:bodyPr/>
          <a:lstStyle/>
          <a:p>
            <a:r>
              <a:rPr lang="en-US" dirty="0" smtClean="0"/>
              <a:t>Resonance condition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36711" y="1818965"/>
                <a:ext cx="7772400" cy="1500187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 smtClean="0"/>
                  <a:t> for onsite potentials </a:t>
                </a:r>
                <a:endParaRPr lang="en-US" i="1" dirty="0" smtClean="0">
                  <a:latin typeface="Cambria Math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𝛾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𝜉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 smtClean="0"/>
                  <a:t> for transverse kinetic energy</a:t>
                </a:r>
              </a:p>
              <a:p>
                <a:r>
                  <a:rPr lang="en-US" dirty="0"/>
                  <a:t>3</a:t>
                </a:r>
                <a:r>
                  <a:rPr lang="en-US" dirty="0" smtClean="0"/>
                  <a:t>N random numbers for N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 terms – correlation!</a:t>
                </a:r>
                <a:endParaRPr lang="en-US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36711" y="1818965"/>
                <a:ext cx="7772400" cy="1500187"/>
              </a:xfrm>
              <a:blipFill rotWithShape="0">
                <a:blip r:embed="rId2"/>
                <a:stretch>
                  <a:fillRect l="-1961" t="-4472" b="-682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4459850"/>
            <a:ext cx="2667575" cy="22048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1593" y="3647395"/>
            <a:ext cx="2768520" cy="32106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6136" y="3647395"/>
            <a:ext cx="2673901" cy="3183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23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aubergine_Uni of Warwick_281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4" id="{73023395-26B4-6B43-9848-C6AF79BCD8A3}" vid="{1B88748D-D467-3C45-BA4C-F45A00A44FE0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73023395-26B4-6B43-9848-C6AF79BCD8A3}" vid="{4F7CBFAA-2854-6C4A-A4CA-B6556E9FA060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73023395-26B4-6B43-9848-C6AF79BCD8A3}" vid="{93E4945A-4E86-2D4E-8F48-CA5B7E84C9E4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Warwick Aubergine</Template>
  <TotalTime>569</TotalTime>
  <Words>949</Words>
  <Application>Microsoft Office PowerPoint</Application>
  <PresentationFormat>On-screen Show (4:3)</PresentationFormat>
  <Paragraphs>126</Paragraphs>
  <Slides>28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Cambria Math</vt:lpstr>
      <vt:lpstr>Times New Roman</vt:lpstr>
      <vt:lpstr>template_aubergine_Uni of Warwick_2810</vt:lpstr>
      <vt:lpstr>1_Custom Design</vt:lpstr>
      <vt:lpstr>Custom Design</vt:lpstr>
      <vt:lpstr>Quantum engineering for electrons and spins</vt:lpstr>
      <vt:lpstr>The physics of waves</vt:lpstr>
      <vt:lpstr>Interference of electrons from a double slit</vt:lpstr>
      <vt:lpstr>Interference from disorder: Anderson localization</vt:lpstr>
      <vt:lpstr>A transition in D≥3, none for D≤2</vt:lpstr>
      <vt:lpstr>PowerPoint Presentation</vt:lpstr>
      <vt:lpstr>How to “cheat” the gang of 4!</vt:lpstr>
      <vt:lpstr>Controlled engineering of extended states in disordered systems</vt:lpstr>
      <vt:lpstr>Resonance condition</vt:lpstr>
      <vt:lpstr>A transformation</vt:lpstr>
      <vt:lpstr>Trafo cont’d:</vt:lpstr>
      <vt:lpstr>Quantum engineering with electrons</vt:lpstr>
      <vt:lpstr>PowerPoint Presentation</vt:lpstr>
      <vt:lpstr>“Phase” diagram of delocalization in 2D</vt:lpstr>
      <vt:lpstr>Quantum engineering with spins</vt:lpstr>
      <vt:lpstr>Magnetic chain in 1D:</vt:lpstr>
      <vt:lpstr>The model</vt:lpstr>
      <vt:lpstr>Variations in substrate magnetization</vt:lpstr>
      <vt:lpstr>Transport and density of states</vt:lpstr>
      <vt:lpstr>Higher-spin cases</vt:lpstr>
      <vt:lpstr>Spiral: flipping spins</vt:lpstr>
      <vt:lpstr>Spin-spiral for S=1</vt:lpstr>
      <vt:lpstr>Combining localization and spins: using disorder to select the spin</vt:lpstr>
      <vt:lpstr>Transport calculations</vt:lpstr>
      <vt:lpstr>Results</vt:lpstr>
      <vt:lpstr>Adding an electric field </vt:lpstr>
      <vt:lpstr>Conclusions</vt:lpstr>
      <vt:lpstr>Disordered Quantum Systems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Quantum engineering for electrons and spins</dc:title>
  <dc:creator>Roemer, Rudo</dc:creator>
  <cp:lastModifiedBy>Rudolf Roemer</cp:lastModifiedBy>
  <cp:revision>49</cp:revision>
  <cp:lastPrinted>2001-12-07T16:14:49Z</cp:lastPrinted>
  <dcterms:created xsi:type="dcterms:W3CDTF">2016-02-29T11:19:04Z</dcterms:created>
  <dcterms:modified xsi:type="dcterms:W3CDTF">2016-03-01T15:23:29Z</dcterms:modified>
</cp:coreProperties>
</file>