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7" r:id="rId2"/>
    <p:sldId id="278" r:id="rId3"/>
    <p:sldId id="259" r:id="rId4"/>
    <p:sldId id="263" r:id="rId5"/>
    <p:sldId id="282" r:id="rId6"/>
    <p:sldId id="266" r:id="rId7"/>
    <p:sldId id="258" r:id="rId8"/>
    <p:sldId id="262" r:id="rId9"/>
    <p:sldId id="269" r:id="rId10"/>
    <p:sldId id="267" r:id="rId11"/>
    <p:sldId id="268" r:id="rId12"/>
    <p:sldId id="270" r:id="rId13"/>
    <p:sldId id="271" r:id="rId14"/>
    <p:sldId id="281" r:id="rId15"/>
    <p:sldId id="275" r:id="rId16"/>
    <p:sldId id="280" r:id="rId17"/>
    <p:sldId id="273" r:id="rId18"/>
    <p:sldId id="264" r:id="rId19"/>
    <p:sldId id="272" r:id="rId20"/>
    <p:sldId id="276" r:id="rId21"/>
    <p:sldId id="283" r:id="rId22"/>
    <p:sldId id="284" r:id="rId23"/>
    <p:sldId id="285" r:id="rId24"/>
    <p:sldId id="286" r:id="rId25"/>
    <p:sldId id="287" r:id="rId26"/>
    <p:sldId id="288" r:id="rId27"/>
  </p:sldIdLst>
  <p:sldSz cx="9144000" cy="5143500" type="screen16x9"/>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D1FFC0-60C7-0D31-740B-02BD71A6C2B5}" v="265" dt="2022-09-26T08:12:02.126"/>
    <p1510:client id="{48F73BC0-93FA-7E45-97BD-C718ABDD8125}" v="90" dt="2022-09-26T08:10:51.880"/>
    <p1510:client id="{520832F8-6105-4C4F-B741-E47CA3B2318D}" v="1783" dt="2022-09-28T09:49:55.827"/>
    <p1510:client id="{9D1A667C-0FF5-43C3-3E6C-80ED8E64B0C4}" v="1" dt="2022-09-26T08:36:06.5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 name="PlaceHolder 1"/>
          <p:cNvSpPr>
            <a:spLocks noGrp="1"/>
          </p:cNvSpPr>
          <p:nvPr>
            <p:ph type="body"/>
          </p:nvPr>
        </p:nvSpPr>
        <p:spPr>
          <a:xfrm>
            <a:off x="756000" y="5078520"/>
            <a:ext cx="6047640" cy="4811040"/>
          </a:xfrm>
          <a:prstGeom prst="rect">
            <a:avLst/>
          </a:prstGeom>
        </p:spPr>
        <p:txBody>
          <a:bodyPr lIns="0" tIns="0" rIns="0" bIns="0"/>
          <a:lstStyle/>
          <a:p>
            <a:r>
              <a:rPr lang="en-GB" sz="2000" b="0" strike="noStrike" spc="-1">
                <a:solidFill>
                  <a:srgbClr val="000000"/>
                </a:solidFill>
                <a:uFill>
                  <a:solidFill>
                    <a:srgbClr val="FFFFFF"/>
                  </a:solidFill>
                </a:uFill>
                <a:latin typeface="Arial"/>
              </a:rPr>
              <a:t>Click to edit the notes format</a:t>
            </a:r>
          </a:p>
        </p:txBody>
      </p:sp>
      <p:sp>
        <p:nvSpPr>
          <p:cNvPr id="39" name="PlaceHolder 2"/>
          <p:cNvSpPr>
            <a:spLocks noGrp="1"/>
          </p:cNvSpPr>
          <p:nvPr>
            <p:ph type="hdr"/>
          </p:nvPr>
        </p:nvSpPr>
        <p:spPr>
          <a:xfrm>
            <a:off x="0" y="0"/>
            <a:ext cx="3280680" cy="534240"/>
          </a:xfrm>
          <a:prstGeom prst="rect">
            <a:avLst/>
          </a:prstGeom>
        </p:spPr>
        <p:txBody>
          <a:bodyPr lIns="0" tIns="0" rIns="0" bIns="0"/>
          <a:lstStyle/>
          <a:p>
            <a:r>
              <a:rPr lang="en-GB" sz="1400" b="0" strike="noStrike" spc="-1">
                <a:solidFill>
                  <a:srgbClr val="000000"/>
                </a:solidFill>
                <a:uFill>
                  <a:solidFill>
                    <a:srgbClr val="FFFFFF"/>
                  </a:solidFill>
                </a:uFill>
                <a:latin typeface="Times New Roman"/>
              </a:rPr>
              <a:t>&lt;header&gt;</a:t>
            </a:r>
          </a:p>
        </p:txBody>
      </p:sp>
      <p:sp>
        <p:nvSpPr>
          <p:cNvPr id="40" name="PlaceHolder 3"/>
          <p:cNvSpPr>
            <a:spLocks noGrp="1"/>
          </p:cNvSpPr>
          <p:nvPr>
            <p:ph type="dt"/>
          </p:nvPr>
        </p:nvSpPr>
        <p:spPr>
          <a:xfrm>
            <a:off x="4278960" y="0"/>
            <a:ext cx="3280680" cy="534240"/>
          </a:xfrm>
          <a:prstGeom prst="rect">
            <a:avLst/>
          </a:prstGeom>
        </p:spPr>
        <p:txBody>
          <a:bodyPr lIns="0" tIns="0" rIns="0" bIns="0"/>
          <a:lstStyle/>
          <a:p>
            <a:pPr algn="r"/>
            <a:r>
              <a:rPr lang="en-GB" sz="1400" b="0" strike="noStrike" spc="-1">
                <a:solidFill>
                  <a:srgbClr val="000000"/>
                </a:solidFill>
                <a:uFill>
                  <a:solidFill>
                    <a:srgbClr val="FFFFFF"/>
                  </a:solidFill>
                </a:uFill>
                <a:latin typeface="Times New Roman"/>
              </a:rPr>
              <a:t>&lt;date/time&gt;</a:t>
            </a:r>
          </a:p>
        </p:txBody>
      </p:sp>
      <p:sp>
        <p:nvSpPr>
          <p:cNvPr id="41" name="PlaceHolder 4"/>
          <p:cNvSpPr>
            <a:spLocks noGrp="1"/>
          </p:cNvSpPr>
          <p:nvPr>
            <p:ph type="ftr"/>
          </p:nvPr>
        </p:nvSpPr>
        <p:spPr>
          <a:xfrm>
            <a:off x="0" y="10157400"/>
            <a:ext cx="3280680" cy="534240"/>
          </a:xfrm>
          <a:prstGeom prst="rect">
            <a:avLst/>
          </a:prstGeom>
        </p:spPr>
        <p:txBody>
          <a:bodyPr lIns="0" tIns="0" rIns="0" bIns="0" anchor="b"/>
          <a:lstStyle/>
          <a:p>
            <a:r>
              <a:rPr lang="en-GB" sz="1400" b="0" strike="noStrike" spc="-1">
                <a:solidFill>
                  <a:srgbClr val="000000"/>
                </a:solidFill>
                <a:uFill>
                  <a:solidFill>
                    <a:srgbClr val="FFFFFF"/>
                  </a:solidFill>
                </a:uFill>
                <a:latin typeface="Times New Roman"/>
              </a:rPr>
              <a:t>&lt;footer&gt;</a:t>
            </a:r>
          </a:p>
        </p:txBody>
      </p:sp>
      <p:sp>
        <p:nvSpPr>
          <p:cNvPr id="42" name="PlaceHolder 5"/>
          <p:cNvSpPr>
            <a:spLocks noGrp="1"/>
          </p:cNvSpPr>
          <p:nvPr>
            <p:ph type="sldNum"/>
          </p:nvPr>
        </p:nvSpPr>
        <p:spPr>
          <a:xfrm>
            <a:off x="4278960" y="10157400"/>
            <a:ext cx="3280680" cy="534240"/>
          </a:xfrm>
          <a:prstGeom prst="rect">
            <a:avLst/>
          </a:prstGeom>
        </p:spPr>
        <p:txBody>
          <a:bodyPr lIns="0" tIns="0" rIns="0" bIns="0" anchor="b"/>
          <a:lstStyle/>
          <a:p>
            <a:pPr algn="r"/>
            <a:fld id="{70029557-45CD-46EC-82AA-FF7C6FE25A4D}" type="slidenum">
              <a:rPr lang="en-GB" sz="1400" b="0" strike="noStrike" spc="-1">
                <a:solidFill>
                  <a:srgbClr val="000000"/>
                </a:solidFill>
                <a:uFill>
                  <a:solidFill>
                    <a:srgbClr val="FFFFFF"/>
                  </a:solidFill>
                </a:uFill>
                <a:latin typeface="Times New Roman"/>
              </a:rPr>
              <a:t>‹#›</a:t>
            </a:fld>
            <a:endParaRPr lang="en-GB"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75781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10</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088506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11</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997379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12</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70082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13</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193959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14</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500317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15</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22209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16</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821772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17</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67257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18</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854911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19</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499196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Shape 536"/>
          <p:cNvSpPr>
            <a:spLocks noGrp="1" noRot="1" noChangeAspect="1"/>
          </p:cNvSpPr>
          <p:nvPr>
            <p:ph type="sldImg"/>
          </p:nvPr>
        </p:nvSpPr>
        <p:spPr>
          <a:prstGeom prst="rect">
            <a:avLst/>
          </a:prstGeom>
        </p:spPr>
        <p:txBody>
          <a:bodyPr/>
          <a:lstStyle/>
          <a:p>
            <a:endParaRPr/>
          </a:p>
        </p:txBody>
      </p:sp>
      <p:sp>
        <p:nvSpPr>
          <p:cNvPr id="537" name="Shape 537"/>
          <p:cNvSpPr>
            <a:spLocks noGrp="1"/>
          </p:cNvSpPr>
          <p:nvPr>
            <p:ph type="body" sz="quarter" idx="1"/>
          </p:nvPr>
        </p:nvSpPr>
        <p:spPr>
          <a:prstGeom prst="rect">
            <a:avLst/>
          </a:prstGeom>
        </p:spPr>
        <p:txBody>
          <a:bodyPr/>
          <a:lstStyle>
            <a:lvl1pPr defTabSz="584200">
              <a:lnSpc>
                <a:spcPct val="100000"/>
              </a:lnSpc>
              <a:defRPr sz="2000">
                <a:latin typeface="Lucida Grande"/>
                <a:ea typeface="Lucida Grande"/>
                <a:cs typeface="Lucida Grande"/>
                <a:sym typeface="Lucida Grande"/>
              </a:defRPr>
            </a:lvl1pPr>
          </a:lstStyle>
          <a:p>
            <a:endParaRPr/>
          </a:p>
        </p:txBody>
      </p:sp>
    </p:spTree>
    <p:extLst>
      <p:ext uri="{BB962C8B-B14F-4D97-AF65-F5344CB8AC3E}">
        <p14:creationId xmlns:p14="http://schemas.microsoft.com/office/powerpoint/2010/main" val="2229171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20</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66509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21</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211337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22</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8737694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23</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973249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24</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90315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25</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2526044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26</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099118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3</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068411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4</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46434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p:nvPr>
        </p:nvSpPr>
        <p:spPr/>
        <p:txBody>
          <a:bodyPr/>
          <a:lstStyle/>
          <a:p>
            <a:pPr algn="r"/>
            <a:fld id="{70029557-45CD-46EC-82AA-FF7C6FE25A4D}" type="slidenum">
              <a:rPr lang="en-GB" sz="1400" b="0" strike="noStrike" spc="-1" smtClean="0">
                <a:solidFill>
                  <a:srgbClr val="000000"/>
                </a:solidFill>
                <a:uFill>
                  <a:solidFill>
                    <a:srgbClr val="FFFFFF"/>
                  </a:solidFill>
                </a:uFill>
                <a:latin typeface="Times New Roman"/>
              </a:rPr>
              <a:t>5</a:t>
            </a:fld>
            <a:endParaRPr lang="en-GB"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805139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6</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973939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7</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669556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8</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452546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PlaceHolder 1"/>
          <p:cNvSpPr>
            <a:spLocks noGrp="1"/>
          </p:cNvSpPr>
          <p:nvPr>
            <p:ph type="body"/>
          </p:nvPr>
        </p:nvSpPr>
        <p:spPr>
          <a:xfrm>
            <a:off x="685800" y="4400640"/>
            <a:ext cx="5486040" cy="3600000"/>
          </a:xfrm>
          <a:prstGeom prst="rect">
            <a:avLst/>
          </a:prstGeom>
        </p:spPr>
        <p:txBody>
          <a:bodyPr/>
          <a:lstStyle/>
          <a:p>
            <a:endParaRPr lang="en-GB" sz="2000" b="0" strike="noStrike" spc="-1">
              <a:solidFill>
                <a:srgbClr val="000000"/>
              </a:solidFill>
              <a:uFill>
                <a:solidFill>
                  <a:srgbClr val="FFFFFF"/>
                </a:solidFill>
              </a:uFill>
              <a:latin typeface="Arial"/>
            </a:endParaRPr>
          </a:p>
        </p:txBody>
      </p:sp>
      <p:sp>
        <p:nvSpPr>
          <p:cNvPr id="52" name="TextShape 2"/>
          <p:cNvSpPr txBox="1"/>
          <p:nvPr/>
        </p:nvSpPr>
        <p:spPr>
          <a:xfrm>
            <a:off x="3884760" y="8685360"/>
            <a:ext cx="2971440" cy="458280"/>
          </a:xfrm>
          <a:prstGeom prst="rect">
            <a:avLst/>
          </a:prstGeom>
          <a:noFill/>
          <a:ln>
            <a:noFill/>
          </a:ln>
        </p:spPr>
        <p:txBody>
          <a:bodyPr anchor="b"/>
          <a:lstStyle/>
          <a:p>
            <a:pPr algn="r">
              <a:lnSpc>
                <a:spcPct val="100000"/>
              </a:lnSpc>
            </a:pPr>
            <a:fld id="{3243312A-97ED-4DD7-9D5C-086812CE820D}" type="slidenum">
              <a:rPr lang="en-GB" sz="1200" b="0" strike="noStrike" spc="-1">
                <a:solidFill>
                  <a:srgbClr val="000000"/>
                </a:solidFill>
                <a:uFill>
                  <a:solidFill>
                    <a:srgbClr val="FFFFFF"/>
                  </a:solidFill>
                </a:uFill>
                <a:latin typeface="+mn-lt"/>
                <a:ea typeface="+mn-ea"/>
              </a:rPr>
              <a:t>9</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0296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24"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25"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27"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28"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29"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30" name="PlaceHolder 5"/>
          <p:cNvSpPr>
            <a:spLocks noGrp="1"/>
          </p:cNvSpPr>
          <p:nvPr>
            <p:ph type="body"/>
          </p:nvPr>
        </p:nvSpPr>
        <p:spPr>
          <a:xfrm>
            <a:off x="457200" y="276192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32"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33"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34"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35" name="PlaceHolder 5"/>
          <p:cNvSpPr>
            <a:spLocks noGrp="1"/>
          </p:cNvSpPr>
          <p:nvPr>
            <p:ph type="body"/>
          </p:nvPr>
        </p:nvSpPr>
        <p:spPr>
          <a:xfrm>
            <a:off x="6022080" y="2761920"/>
            <a:ext cx="26496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36"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37" name="PlaceHolder 7"/>
          <p:cNvSpPr>
            <a:spLocks noGrp="1"/>
          </p:cNvSpPr>
          <p:nvPr>
            <p:ph type="body"/>
          </p:nvPr>
        </p:nvSpPr>
        <p:spPr>
          <a:xfrm>
            <a:off x="457200" y="2761920"/>
            <a:ext cx="26496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3" y="2823957"/>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5" y="-67296"/>
            <a:ext cx="9364203" cy="1448465"/>
          </a:xfrm>
          <a:prstGeom prst="rect">
            <a:avLst/>
          </a:prstGeom>
        </p:spPr>
      </p:pic>
      <p:sp>
        <p:nvSpPr>
          <p:cNvPr id="17" name="Text Placeholder 3"/>
          <p:cNvSpPr>
            <a:spLocks noGrp="1"/>
          </p:cNvSpPr>
          <p:nvPr>
            <p:ph type="body" sz="quarter" idx="13"/>
          </p:nvPr>
        </p:nvSpPr>
        <p:spPr>
          <a:xfrm>
            <a:off x="884241" y="1763577"/>
            <a:ext cx="6110339" cy="2749156"/>
          </a:xfrm>
          <a:prstGeom prst="rect">
            <a:avLst/>
          </a:prstGeom>
        </p:spPr>
        <p:txBody>
          <a:bodyPr/>
          <a:lstStyle>
            <a:lvl1pPr>
              <a:buClr>
                <a:srgbClr val="00B2DD"/>
              </a:buClr>
              <a:defRPr>
                <a:solidFill>
                  <a:schemeClr val="tx1"/>
                </a:solidFill>
              </a:defRPr>
            </a:lvl1pPr>
          </a:lstStyle>
          <a:p>
            <a:pPr>
              <a:buClr>
                <a:srgbClr val="00B2DD"/>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00B2DD"/>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00B2DD"/>
              </a:buClr>
            </a:pPr>
            <a:r>
              <a:rPr lang="en-US" b="1">
                <a:latin typeface="+mn-lt"/>
                <a:ea typeface="Avenir Next Demi Bold" charset="0"/>
                <a:cs typeface="Avenir Next Demi Bold" charset="0"/>
              </a:rPr>
              <a:t>Or every bullet point can be in demi bold</a:t>
            </a:r>
            <a:r>
              <a:rPr lang="en-US">
                <a:latin typeface="+mn-lt"/>
              </a:rPr>
              <a:t>.</a:t>
            </a:r>
          </a:p>
          <a:p>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18" name="Text Placeholder 4"/>
          <p:cNvSpPr>
            <a:spLocks noGrp="1"/>
          </p:cNvSpPr>
          <p:nvPr>
            <p:ph type="body" sz="quarter" idx="14"/>
          </p:nvPr>
        </p:nvSpPr>
        <p:spPr>
          <a:xfrm>
            <a:off x="884242" y="1215700"/>
            <a:ext cx="5373684" cy="380867"/>
          </a:xfrm>
          <a:prstGeom prst="rect">
            <a:avLst/>
          </a:prstGeom>
        </p:spPr>
        <p:txBody>
          <a:bodyPr/>
          <a:lstStyle>
            <a:lvl1pPr marL="0" indent="0">
              <a:buFontTx/>
              <a:buNone/>
              <a:defRPr/>
            </a:lvl1pPr>
          </a:lstStyle>
          <a:p>
            <a:r>
              <a:rPr lang="en-US">
                <a:solidFill>
                  <a:srgbClr val="00B2DD"/>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3575041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3"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5"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7"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8"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05200"/>
            <a:ext cx="8229240" cy="39812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12"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13" name="PlaceHolder 3"/>
          <p:cNvSpPr>
            <a:spLocks noGrp="1"/>
          </p:cNvSpPr>
          <p:nvPr>
            <p:ph type="body"/>
          </p:nvPr>
        </p:nvSpPr>
        <p:spPr>
          <a:xfrm>
            <a:off x="457200" y="276192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14" name="PlaceHolder 4"/>
          <p:cNvSpPr>
            <a:spLocks noGrp="1"/>
          </p:cNvSpPr>
          <p:nvPr>
            <p:ph type="body"/>
          </p:nvPr>
        </p:nvSpPr>
        <p:spPr>
          <a:xfrm>
            <a:off x="4674240" y="1203480"/>
            <a:ext cx="4015800" cy="298296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16"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17"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18"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05200"/>
            <a:ext cx="8229240" cy="858600"/>
          </a:xfrm>
          <a:prstGeom prst="rect">
            <a:avLst/>
          </a:prstGeom>
        </p:spPr>
        <p:txBody>
          <a:bodyPr lIns="0" tIns="0" rIns="0" bIns="0" anchor="ctr"/>
          <a:lstStyle/>
          <a:p>
            <a:endParaRPr lang="en-US" sz="1350" b="0" strike="noStrike" spc="-1">
              <a:solidFill>
                <a:srgbClr val="000000"/>
              </a:solidFill>
              <a:uFill>
                <a:solidFill>
                  <a:srgbClr val="FFFFFF"/>
                </a:solidFill>
              </a:uFill>
              <a:latin typeface="Calibri"/>
            </a:endParaRPr>
          </a:p>
        </p:txBody>
      </p:sp>
      <p:sp>
        <p:nvSpPr>
          <p:cNvPr id="20"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2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
        <p:nvSpPr>
          <p:cNvPr id="22"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en-US" sz="2100" b="0" strike="noStrike" spc="-1">
              <a:solidFill>
                <a:srgbClr val="000000"/>
              </a:solidFill>
              <a:uFill>
                <a:solidFill>
                  <a:srgbClr val="FFFFFF"/>
                </a:solidFill>
              </a:u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05200"/>
            <a:ext cx="8229240" cy="858600"/>
          </a:xfrm>
          <a:prstGeom prst="rect">
            <a:avLst/>
          </a:prstGeom>
        </p:spPr>
        <p:txBody>
          <a:bodyPr lIns="0" tIns="0" rIns="0" bIns="0" anchor="ctr"/>
          <a:lstStyle/>
          <a:p>
            <a:r>
              <a:rPr lang="en-US" sz="1350" b="0" strike="noStrike" spc="-1">
                <a:solidFill>
                  <a:srgbClr val="000000"/>
                </a:solidFill>
                <a:uFill>
                  <a:solidFill>
                    <a:srgbClr val="FFFFFF"/>
                  </a:solidFill>
                </a:uFill>
                <a:latin typeface="Calibri"/>
              </a:rPr>
              <a:t>Click to edit the title text format</a:t>
            </a:r>
          </a:p>
        </p:txBody>
      </p:sp>
      <p:sp>
        <p:nvSpPr>
          <p:cNvPr id="3" name="PlaceHolder 2"/>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100" b="0" strike="noStrike" spc="-1">
                <a:solidFill>
                  <a:srgbClr val="000000"/>
                </a:solidFill>
                <a:uFill>
                  <a:solidFill>
                    <a:srgbClr val="FFFFFF"/>
                  </a:solidFill>
                </a:uFill>
                <a:latin typeface="Calibri"/>
              </a:rPr>
              <a:t>Click to edit the outline text format</a:t>
            </a:r>
          </a:p>
          <a:p>
            <a:pPr marL="864000" lvl="1" indent="-324000">
              <a:spcBef>
                <a:spcPts val="1134"/>
              </a:spcBef>
              <a:buClr>
                <a:srgbClr val="000000"/>
              </a:buClr>
              <a:buSzPct val="75000"/>
              <a:buFont typeface="Symbol" charset="2"/>
              <a:buChar char=""/>
            </a:pPr>
            <a:r>
              <a:rPr lang="en-US" sz="1500" b="0" strike="noStrike" spc="-1">
                <a:solidFill>
                  <a:srgbClr val="000000"/>
                </a:solidFill>
                <a:uFill>
                  <a:solidFill>
                    <a:srgbClr val="FFFFFF"/>
                  </a:solidFill>
                </a:uFill>
                <a:latin typeface="Calibri"/>
              </a:rPr>
              <a:t>Second Outline Level</a:t>
            </a:r>
          </a:p>
          <a:p>
            <a:pPr marL="1296000" lvl="2" indent="-288000">
              <a:spcBef>
                <a:spcPts val="850"/>
              </a:spcBef>
              <a:buClr>
                <a:srgbClr val="000000"/>
              </a:buClr>
              <a:buSzPct val="45000"/>
              <a:buFont typeface="Wingdings" charset="2"/>
              <a:buChar char=""/>
            </a:pPr>
            <a:r>
              <a:rPr lang="en-US" sz="1350" b="0" strike="noStrike" spc="-1">
                <a:solidFill>
                  <a:srgbClr val="000000"/>
                </a:solidFill>
                <a:uFill>
                  <a:solidFill>
                    <a:srgbClr val="FFFFFF"/>
                  </a:solidFill>
                </a:uFill>
                <a:latin typeface="Calibri"/>
              </a:rPr>
              <a:t>Third Outline Level</a:t>
            </a:r>
          </a:p>
          <a:p>
            <a:pPr marL="1728000" lvl="3" indent="-216000">
              <a:spcBef>
                <a:spcPts val="567"/>
              </a:spcBef>
              <a:buClr>
                <a:srgbClr val="000000"/>
              </a:buClr>
              <a:buSzPct val="75000"/>
              <a:buFont typeface="Symbol" charset="2"/>
              <a:buChar char=""/>
            </a:pPr>
            <a:r>
              <a:rPr lang="en-US" sz="1350" b="0" strike="noStrike" spc="-1">
                <a:solidFill>
                  <a:srgbClr val="000000"/>
                </a:solidFill>
                <a:uFill>
                  <a:solidFill>
                    <a:srgbClr val="FFFFFF"/>
                  </a:solidFill>
                </a:u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www2.warwick.ac.uk/research/rtp/sc/desktop/myaccount" TargetMode="External"/><Relationship Id="rId4" Type="http://schemas.openxmlformats.org/officeDocument/2006/relationships/hyperlink" Target="https://warwick.ac.uk/fac/sci/hetsys/studentinformation/computi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hyperlink" Target="https://warwick.ac.uk/services/library/pghub/about/postgraduate_hub/" TargetMode="External"/><Relationship Id="rId4" Type="http://schemas.openxmlformats.org/officeDocument/2006/relationships/hyperlink" Target="http://campus-cms.warwick.ac.uk/share/d511b8fd2b2aee6aa915f52dc0429e0c"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8" Type="http://schemas.openxmlformats.org/officeDocument/2006/relationships/hyperlink" Target="https://warwick.ac.uk/coronavirus" TargetMode="External"/><Relationship Id="rId3" Type="http://schemas.openxmlformats.org/officeDocument/2006/relationships/image" Target="../media/image2.png"/><Relationship Id="rId7" Type="http://schemas.openxmlformats.org/officeDocument/2006/relationships/hyperlink" Target="https://warwick.ac.uk/fac/sci/hetsys/studentinformation/induction/healthandsafety/"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s://moodle.warwick.ac.uk/course/view.php?id=37098" TargetMode="External"/><Relationship Id="rId5" Type="http://schemas.openxmlformats.org/officeDocument/2006/relationships/hyperlink" Target="https://moodle.warwick.ac.uk/course/view.php?id=48288" TargetMode="External"/><Relationship Id="rId4" Type="http://schemas.openxmlformats.org/officeDocument/2006/relationships/hyperlink" Target="https://moodle.warwick.ac.uk/course/view.php?id=38001"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6.emf"/><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mailto:hetsys@warwick.ac.uk"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mailto:N.D.M.Hine@warwick.ac.uk" TargetMode="External"/><Relationship Id="rId5" Type="http://schemas.openxmlformats.org/officeDocument/2006/relationships/hyperlink" Target="mailto:J.R.Kermode@warwick.ac.uk" TargetMode="External"/><Relationship Id="rId4" Type="http://schemas.openxmlformats.org/officeDocument/2006/relationships/hyperlink" Target="mailto:J.B.Staunton@warwick.ac.uk"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warwick.ac.uk/fac/sci/hetsys/studentinformation/costcode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hyperlink" Target="https://warwick.ac.uk/fac/sci/hetsys/studentinformation/costcodes/" TargetMode="Externa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hyperlink" Target="https://warwick.ac.uk/fac/sci/hetsys/studentinformation/bookingguidance" TargetMode="Externa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mailto:HetSys@warwick.ac.uk" TargetMode="External"/><Relationship Id="rId5" Type="http://schemas.openxmlformats.org/officeDocument/2006/relationships/hyperlink" Target="https://warwick.ac.uk/study/international/immigration/tier4/changes/"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66320" cy="5143500"/>
          </a:xfrm>
          <a:prstGeom prst="rect">
            <a:avLst/>
          </a:prstGeom>
          <a:ln>
            <a:noFill/>
          </a:ln>
        </p:spPr>
      </p:pic>
      <p:sp>
        <p:nvSpPr>
          <p:cNvPr id="2" name="TextBox 1">
            <a:extLst>
              <a:ext uri="{FF2B5EF4-FFF2-40B4-BE49-F238E27FC236}">
                <a16:creationId xmlns:a16="http://schemas.microsoft.com/office/drawing/2014/main" id="{BD7DF37E-AD85-423A-BA52-3455E7802E5E}"/>
              </a:ext>
            </a:extLst>
          </p:cNvPr>
          <p:cNvSpPr txBox="1"/>
          <p:nvPr/>
        </p:nvSpPr>
        <p:spPr>
          <a:xfrm>
            <a:off x="441298" y="2075828"/>
            <a:ext cx="5878820" cy="646331"/>
          </a:xfrm>
          <a:prstGeom prst="rect">
            <a:avLst/>
          </a:prstGeom>
          <a:noFill/>
        </p:spPr>
        <p:txBody>
          <a:bodyPr wrap="square" rtlCol="0">
            <a:spAutoFit/>
          </a:bodyPr>
          <a:lstStyle/>
          <a:p>
            <a:r>
              <a:rPr lang="en-GB" sz="3600" b="1" err="1">
                <a:solidFill>
                  <a:schemeClr val="accent5">
                    <a:lumMod val="75000"/>
                  </a:schemeClr>
                </a:solidFill>
                <a:latin typeface="Calibri" panose="020F0502020204030204" pitchFamily="34" charset="0"/>
                <a:cs typeface="Calibri" panose="020F0502020204030204" pitchFamily="34" charset="0"/>
              </a:rPr>
              <a:t>HetSys</a:t>
            </a:r>
            <a:r>
              <a:rPr lang="en-GB" sz="3600" b="1">
                <a:solidFill>
                  <a:schemeClr val="accent5">
                    <a:lumMod val="75000"/>
                  </a:schemeClr>
                </a:solidFill>
                <a:latin typeface="Calibri" panose="020F0502020204030204" pitchFamily="34" charset="0"/>
                <a:cs typeface="Calibri" panose="020F0502020204030204" pitchFamily="34" charset="0"/>
              </a:rPr>
              <a:t> Welcome Week 2022</a:t>
            </a:r>
          </a:p>
        </p:txBody>
      </p:sp>
      <p:sp>
        <p:nvSpPr>
          <p:cNvPr id="3" name="TextBox 2">
            <a:extLst>
              <a:ext uri="{FF2B5EF4-FFF2-40B4-BE49-F238E27FC236}">
                <a16:creationId xmlns:a16="http://schemas.microsoft.com/office/drawing/2014/main" id="{847A453A-BE07-45CD-BB1B-F9B1DD8F6CF7}"/>
              </a:ext>
            </a:extLst>
          </p:cNvPr>
          <p:cNvSpPr txBox="1"/>
          <p:nvPr/>
        </p:nvSpPr>
        <p:spPr>
          <a:xfrm>
            <a:off x="441298" y="2763014"/>
            <a:ext cx="8144649" cy="369332"/>
          </a:xfrm>
          <a:prstGeom prst="rect">
            <a:avLst/>
          </a:prstGeom>
          <a:noFill/>
        </p:spPr>
        <p:txBody>
          <a:bodyPr wrap="square" rtlCol="0">
            <a:spAutoFit/>
          </a:bodyPr>
          <a:lstStyle/>
          <a:p>
            <a:r>
              <a:rPr lang="en-GB">
                <a:solidFill>
                  <a:schemeClr val="accent5">
                    <a:lumMod val="75000"/>
                  </a:schemeClr>
                </a:solidFill>
              </a:rPr>
              <a:t>EPSRC Centre for Doctoral Training in Modelling of Heterogeneous Systems</a:t>
            </a:r>
          </a:p>
        </p:txBody>
      </p:sp>
      <p:sp>
        <p:nvSpPr>
          <p:cNvPr id="4" name="TextBox 3">
            <a:extLst>
              <a:ext uri="{FF2B5EF4-FFF2-40B4-BE49-F238E27FC236}">
                <a16:creationId xmlns:a16="http://schemas.microsoft.com/office/drawing/2014/main" id="{189C31EB-9785-4B10-8507-D1CF42BC1480}"/>
              </a:ext>
            </a:extLst>
          </p:cNvPr>
          <p:cNvSpPr txBox="1"/>
          <p:nvPr/>
        </p:nvSpPr>
        <p:spPr>
          <a:xfrm>
            <a:off x="473375" y="3638981"/>
            <a:ext cx="3370943" cy="338554"/>
          </a:xfrm>
          <a:prstGeom prst="rect">
            <a:avLst/>
          </a:prstGeom>
          <a:noFill/>
        </p:spPr>
        <p:txBody>
          <a:bodyPr wrap="square" rtlCol="0">
            <a:spAutoFit/>
          </a:bodyPr>
          <a:lstStyle/>
          <a:p>
            <a:r>
              <a:rPr lang="en-GB" sz="1600" err="1">
                <a:solidFill>
                  <a:schemeClr val="accent5">
                    <a:lumMod val="75000"/>
                  </a:schemeClr>
                </a:solidFill>
              </a:rPr>
              <a:t>HetSys</a:t>
            </a:r>
            <a:r>
              <a:rPr lang="en-GB" sz="1600">
                <a:solidFill>
                  <a:schemeClr val="accent5">
                    <a:lumMod val="75000"/>
                  </a:schemeClr>
                </a:solidFill>
              </a:rPr>
              <a:t> Welcome Week 2022</a:t>
            </a:r>
          </a:p>
        </p:txBody>
      </p:sp>
      <p:sp>
        <p:nvSpPr>
          <p:cNvPr id="8" name="TextBox 7">
            <a:extLst>
              <a:ext uri="{FF2B5EF4-FFF2-40B4-BE49-F238E27FC236}">
                <a16:creationId xmlns:a16="http://schemas.microsoft.com/office/drawing/2014/main" id="{C65D553D-C5FE-4F68-A1C3-860AB89D8F74}"/>
              </a:ext>
            </a:extLst>
          </p:cNvPr>
          <p:cNvSpPr txBox="1"/>
          <p:nvPr/>
        </p:nvSpPr>
        <p:spPr>
          <a:xfrm>
            <a:off x="473375" y="4112612"/>
            <a:ext cx="4170261" cy="584775"/>
          </a:xfrm>
          <a:prstGeom prst="rect">
            <a:avLst/>
          </a:prstGeom>
          <a:noFill/>
        </p:spPr>
        <p:txBody>
          <a:bodyPr wrap="square" rtlCol="0">
            <a:spAutoFit/>
          </a:bodyPr>
          <a:lstStyle/>
          <a:p>
            <a:r>
              <a:rPr lang="en-GB" sz="1600">
                <a:solidFill>
                  <a:schemeClr val="accent5">
                    <a:lumMod val="75000"/>
                  </a:schemeClr>
                </a:solidFill>
              </a:rPr>
              <a:t>Julie Staunton (Department of Physics), </a:t>
            </a:r>
            <a:r>
              <a:rPr lang="en-GB" sz="1600" err="1">
                <a:solidFill>
                  <a:schemeClr val="accent5">
                    <a:lumMod val="75000"/>
                  </a:schemeClr>
                </a:solidFill>
              </a:rPr>
              <a:t>HetSys</a:t>
            </a:r>
            <a:r>
              <a:rPr lang="en-GB" sz="1600">
                <a:solidFill>
                  <a:schemeClr val="accent5">
                    <a:lumMod val="75000"/>
                  </a:schemeClr>
                </a:solidFill>
              </a:rPr>
              <a:t> Director</a:t>
            </a:r>
          </a:p>
        </p:txBody>
      </p:sp>
      <p:cxnSp>
        <p:nvCxnSpPr>
          <p:cNvPr id="11" name="Straight Connector 10">
            <a:extLst>
              <a:ext uri="{FF2B5EF4-FFF2-40B4-BE49-F238E27FC236}">
                <a16:creationId xmlns:a16="http://schemas.microsoft.com/office/drawing/2014/main" id="{78D366F6-7667-4943-B14A-C14AABC7E1A7}"/>
              </a:ext>
            </a:extLst>
          </p:cNvPr>
          <p:cNvCxnSpPr>
            <a:cxnSpLocks/>
          </p:cNvCxnSpPr>
          <p:nvPr/>
        </p:nvCxnSpPr>
        <p:spPr>
          <a:xfrm>
            <a:off x="277420" y="3298526"/>
            <a:ext cx="8624533" cy="0"/>
          </a:xfrm>
          <a:prstGeom prst="line">
            <a:avLst/>
          </a:prstGeom>
          <a:ln w="6350" cmpd="sng">
            <a:solidFill>
              <a:srgbClr val="00B2DE"/>
            </a:solidFill>
          </a:ln>
        </p:spPr>
      </p:cxnSp>
      <p:pic>
        <p:nvPicPr>
          <p:cNvPr id="5" name="Picture 4" descr="A picture containing graphical user interface&#10;&#10;Description automatically generated">
            <a:extLst>
              <a:ext uri="{FF2B5EF4-FFF2-40B4-BE49-F238E27FC236}">
                <a16:creationId xmlns:a16="http://schemas.microsoft.com/office/drawing/2014/main" id="{4102A947-1862-7019-03A2-441C223ED231}"/>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44363058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262218" y="1129553"/>
            <a:ext cx="3590364" cy="646331"/>
          </a:xfrm>
          <a:prstGeom prst="rect">
            <a:avLst/>
          </a:prstGeom>
          <a:noFill/>
        </p:spPr>
        <p:txBody>
          <a:bodyPr wrap="square" rtlCol="0">
            <a:spAutoFit/>
          </a:bodyPr>
          <a:lstStyle/>
          <a:p>
            <a:r>
              <a:rPr lang="en-US" sz="1800" b="1" spc="-30">
                <a:solidFill>
                  <a:schemeClr val="accent5">
                    <a:lumMod val="75000"/>
                  </a:schemeClr>
                </a:solidFill>
                <a:latin typeface="Calibri" panose="02020603050405020304" pitchFamily="2"/>
              </a:rPr>
              <a:t>Core Module Syllabus Overviews</a:t>
            </a:r>
          </a:p>
          <a:p>
            <a:endParaRPr lang="en-GB"/>
          </a:p>
        </p:txBody>
      </p:sp>
      <p:sp>
        <p:nvSpPr>
          <p:cNvPr id="6" name="TextBox 5">
            <a:extLst>
              <a:ext uri="{FF2B5EF4-FFF2-40B4-BE49-F238E27FC236}">
                <a16:creationId xmlns:a16="http://schemas.microsoft.com/office/drawing/2014/main" id="{E5790B35-328E-4AF0-B7AE-0BA71C5F4183}"/>
              </a:ext>
            </a:extLst>
          </p:cNvPr>
          <p:cNvSpPr txBox="1"/>
          <p:nvPr/>
        </p:nvSpPr>
        <p:spPr>
          <a:xfrm>
            <a:off x="289120" y="2017931"/>
            <a:ext cx="3960159" cy="3219215"/>
          </a:xfrm>
          <a:prstGeom prst="rect">
            <a:avLst/>
          </a:prstGeom>
          <a:noFill/>
        </p:spPr>
        <p:txBody>
          <a:bodyPr wrap="square" lIns="91440" tIns="45720" rIns="91440" bIns="45720" rtlCol="0" anchor="t">
            <a:spAutoFit/>
          </a:bodyPr>
          <a:lstStyle/>
          <a:p>
            <a:pPr>
              <a:lnSpc>
                <a:spcPct val="107000"/>
              </a:lnSpc>
              <a:spcAft>
                <a:spcPts val="800"/>
              </a:spcAft>
            </a:pPr>
            <a:r>
              <a:rPr lang="en-US" sz="1100" b="1" spc="-15">
                <a:solidFill>
                  <a:srgbClr val="000000"/>
                </a:solidFill>
                <a:latin typeface="Calibri"/>
              </a:rPr>
              <a:t>PX913: Introduction to Scientific Software Development</a:t>
            </a:r>
            <a:endParaRPr lang="en-US" sz="1100" b="1" spc="-15">
              <a:solidFill>
                <a:srgbClr val="000000"/>
              </a:solidFill>
              <a:latin typeface="Calibri" panose="02020603050405020304" pitchFamily="2"/>
            </a:endParaRPr>
          </a:p>
          <a:p>
            <a:pPr>
              <a:lnSpc>
                <a:spcPct val="107000"/>
              </a:lnSpc>
              <a:spcAft>
                <a:spcPts val="800"/>
              </a:spcAft>
            </a:pPr>
            <a:r>
              <a:rPr lang="en-US" sz="1100" b="1" spc="-15">
                <a:solidFill>
                  <a:srgbClr val="000000"/>
                </a:solidFill>
                <a:latin typeface="Calibri"/>
              </a:rPr>
              <a:t>Term 1, weeks 1-10</a:t>
            </a: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a:rPr>
              <a:t>Provides bespoke Software Carpentry training developed by our RSE group to ensure students understand the core principles of programming and software development, gain experience with writing, debugging and reading code in high- and low-level languages, and learn to use common tools for data analysis and visualization.</a:t>
            </a:r>
            <a:r>
              <a:rPr lang="en-US" sz="1000">
                <a:solidFill>
                  <a:srgbClr val="000000"/>
                </a:solidFill>
                <a:latin typeface="Calibri"/>
              </a:rPr>
              <a:t> </a:t>
            </a:r>
            <a:endParaRPr lang="en-US" sz="1000" spc="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panose="02020603050405020304" pitchFamily="2"/>
              </a:rPr>
              <a:t>Lectures will cover fundamental operation of a computer, use of version control, debugging tools, and approaches to group-based software development. </a:t>
            </a: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panose="02020603050405020304" pitchFamily="2"/>
              </a:rPr>
              <a:t>Where necessary for individual projects, C or Fortran training will be provided, positioning students to follow further programming option modules, </a:t>
            </a:r>
            <a:r>
              <a:rPr lang="en-US" sz="1000" spc="0" err="1">
                <a:solidFill>
                  <a:srgbClr val="000000"/>
                </a:solidFill>
                <a:latin typeface="Calibri" panose="02020603050405020304" pitchFamily="2"/>
              </a:rPr>
              <a:t>eg</a:t>
            </a:r>
            <a:r>
              <a:rPr lang="en-US" sz="1000" spc="0">
                <a:solidFill>
                  <a:srgbClr val="000000"/>
                </a:solidFill>
                <a:latin typeface="Calibri" panose="02020603050405020304" pitchFamily="2"/>
              </a:rPr>
              <a:t> PX425: High Performance Computing. </a:t>
            </a:r>
          </a:p>
          <a:p>
            <a:pPr marL="171450" indent="-171450">
              <a:lnSpc>
                <a:spcPct val="107000"/>
              </a:lnSpc>
              <a:spcAft>
                <a:spcPts val="800"/>
              </a:spcAft>
              <a:buFont typeface="Arial" panose="020B0604020202020204" pitchFamily="34" charset="0"/>
              <a:buChar char="•"/>
            </a:pPr>
            <a:endParaRPr lang="en-US"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A167D743-7F73-48BD-A43C-58C8DF91164A}"/>
              </a:ext>
            </a:extLst>
          </p:cNvPr>
          <p:cNvSpPr txBox="1"/>
          <p:nvPr/>
        </p:nvSpPr>
        <p:spPr>
          <a:xfrm>
            <a:off x="4484602" y="2005356"/>
            <a:ext cx="3960159" cy="2787301"/>
          </a:xfrm>
          <a:prstGeom prst="rect">
            <a:avLst/>
          </a:prstGeom>
          <a:noFill/>
        </p:spPr>
        <p:txBody>
          <a:bodyPr wrap="square" lIns="91440" tIns="45720" rIns="91440" bIns="45720" rtlCol="0" anchor="t">
            <a:spAutoFit/>
          </a:bodyPr>
          <a:lstStyle/>
          <a:p>
            <a:pPr>
              <a:lnSpc>
                <a:spcPct val="107000"/>
              </a:lnSpc>
              <a:spcAft>
                <a:spcPts val="800"/>
              </a:spcAft>
            </a:pPr>
            <a:r>
              <a:rPr lang="en-US" sz="1100" b="1" spc="-25">
                <a:solidFill>
                  <a:srgbClr val="000000"/>
                </a:solidFill>
                <a:latin typeface="Calibri"/>
              </a:rPr>
              <a:t>PX914: Predictive Modelling and Uncertainty Quantification</a:t>
            </a:r>
            <a:endParaRPr lang="en-US" sz="1100" b="1" spc="-25">
              <a:solidFill>
                <a:srgbClr val="000000"/>
              </a:solidFill>
              <a:latin typeface="Calibri" panose="02020603050405020304" pitchFamily="2"/>
            </a:endParaRPr>
          </a:p>
          <a:p>
            <a:pPr>
              <a:lnSpc>
                <a:spcPct val="107000"/>
              </a:lnSpc>
              <a:spcAft>
                <a:spcPts val="800"/>
              </a:spcAft>
            </a:pPr>
            <a:r>
              <a:rPr lang="en-US" sz="1100" b="1" spc="-25">
                <a:solidFill>
                  <a:srgbClr val="000000"/>
                </a:solidFill>
                <a:latin typeface="Calibri"/>
              </a:rPr>
              <a:t>Term 2, weeks 1-10</a:t>
            </a:r>
            <a:endParaRPr lang="en-US" sz="1100" b="1" spc="-25">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a:rPr>
              <a:t>Provides an introduction to predictive modelling techniques including statistics, machine learning, data analytics and data mining, essential for solving problems in the interdisciplinary area of predictive modelling.</a:t>
            </a:r>
            <a:r>
              <a:rPr lang="en-US" sz="1000">
                <a:solidFill>
                  <a:srgbClr val="000000"/>
                </a:solidFill>
                <a:latin typeface="Calibri"/>
              </a:rPr>
              <a:t> </a:t>
            </a:r>
            <a:endParaRPr lang="en-US" sz="1000" spc="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a:rPr>
              <a:t>Lectures will cover random processes, statistical learning, Bayesian inference, Monte Carlo methods, model selection, and supervised and unsupervised machine learning techniques.</a:t>
            </a:r>
            <a:r>
              <a:rPr lang="en-US" sz="1000">
                <a:solidFill>
                  <a:srgbClr val="000000"/>
                </a:solidFill>
                <a:latin typeface="Calibri"/>
              </a:rPr>
              <a:t> </a:t>
            </a:r>
            <a:endParaRPr lang="en-US" sz="1000" spc="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GB" sz="1000">
                <a:solidFill>
                  <a:srgbClr val="000000"/>
                </a:solidFill>
                <a:latin typeface="Calibri"/>
              </a:rPr>
              <a:t>Focus on scalable approaches to UQ and propagation in multiscale models, and concludes with an overview of Bayesian inverse problems</a:t>
            </a:r>
            <a:endParaRPr lang="en-US" sz="1000" spc="0">
              <a:solidFill>
                <a:srgbClr val="000000"/>
              </a:solidFill>
              <a:latin typeface="Calibri"/>
            </a:endParaRPr>
          </a:p>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A picture containing graphical user interface&#10;&#10;Description automatically generated">
            <a:extLst>
              <a:ext uri="{FF2B5EF4-FFF2-40B4-BE49-F238E27FC236}">
                <a16:creationId xmlns:a16="http://schemas.microsoft.com/office/drawing/2014/main" id="{6423AE99-E04F-E87F-8028-ED947000D0AA}"/>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186870892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262218" y="1129553"/>
            <a:ext cx="3590364" cy="646331"/>
          </a:xfrm>
          <a:prstGeom prst="rect">
            <a:avLst/>
          </a:prstGeom>
          <a:noFill/>
        </p:spPr>
        <p:txBody>
          <a:bodyPr wrap="square" rtlCol="0">
            <a:spAutoFit/>
          </a:bodyPr>
          <a:lstStyle/>
          <a:p>
            <a:r>
              <a:rPr lang="en-US" sz="1800" b="1" spc="-30">
                <a:solidFill>
                  <a:schemeClr val="accent5">
                    <a:lumMod val="75000"/>
                  </a:schemeClr>
                </a:solidFill>
                <a:latin typeface="Calibri" panose="02020603050405020304" pitchFamily="2"/>
              </a:rPr>
              <a:t>Core Module Syllabus Overviews</a:t>
            </a:r>
          </a:p>
          <a:p>
            <a:endParaRPr lang="en-GB"/>
          </a:p>
        </p:txBody>
      </p:sp>
      <p:sp>
        <p:nvSpPr>
          <p:cNvPr id="6" name="TextBox 5">
            <a:extLst>
              <a:ext uri="{FF2B5EF4-FFF2-40B4-BE49-F238E27FC236}">
                <a16:creationId xmlns:a16="http://schemas.microsoft.com/office/drawing/2014/main" id="{E5790B35-328E-4AF0-B7AE-0BA71C5F4183}"/>
              </a:ext>
            </a:extLst>
          </p:cNvPr>
          <p:cNvSpPr txBox="1"/>
          <p:nvPr/>
        </p:nvSpPr>
        <p:spPr>
          <a:xfrm>
            <a:off x="289120" y="2017931"/>
            <a:ext cx="3960159" cy="2593787"/>
          </a:xfrm>
          <a:prstGeom prst="rect">
            <a:avLst/>
          </a:prstGeom>
          <a:noFill/>
        </p:spPr>
        <p:txBody>
          <a:bodyPr wrap="square" lIns="91440" tIns="45720" rIns="91440" bIns="45720" rtlCol="0" anchor="t">
            <a:spAutoFit/>
          </a:bodyPr>
          <a:lstStyle/>
          <a:p>
            <a:pPr>
              <a:lnSpc>
                <a:spcPts val="1400"/>
              </a:lnSpc>
            </a:pPr>
            <a:r>
              <a:rPr lang="en-US" sz="1100" b="1" spc="-10">
                <a:solidFill>
                  <a:srgbClr val="000000"/>
                </a:solidFill>
                <a:latin typeface="Calibri"/>
              </a:rPr>
              <a:t>PX915 Part I: Software engineering group project</a:t>
            </a:r>
            <a:endParaRPr lang="en-US" sz="1100" b="1" spc="-10">
              <a:solidFill>
                <a:srgbClr val="000000"/>
              </a:solidFill>
              <a:latin typeface="Calibri" panose="02020603050405020304" pitchFamily="2"/>
            </a:endParaRPr>
          </a:p>
          <a:p>
            <a:pPr>
              <a:lnSpc>
                <a:spcPts val="1400"/>
              </a:lnSpc>
            </a:pPr>
            <a:r>
              <a:rPr lang="en-US" sz="1100" b="1" spc="-10">
                <a:solidFill>
                  <a:srgbClr val="000000"/>
                </a:solidFill>
                <a:latin typeface="Calibri"/>
              </a:rPr>
              <a:t>End of Term 2 to middle of Term 3</a:t>
            </a:r>
            <a:endParaRPr lang="en-US" sz="1100" b="1" spc="-10">
              <a:solidFill>
                <a:srgbClr val="000000"/>
              </a:solidFill>
              <a:latin typeface="Calibri" panose="02020603050405020304" pitchFamily="2"/>
            </a:endParaRPr>
          </a:p>
          <a:p>
            <a:pPr marL="0" marR="0" indent="0" algn="l">
              <a:lnSpc>
                <a:spcPts val="1400"/>
              </a:lnSpc>
              <a:spcAft>
                <a:spcPts val="0"/>
              </a:spcAft>
            </a:pPr>
            <a:endParaRPr lang="en-US" sz="1000" b="1" spc="-1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GB" sz="1000" spc="0">
                <a:solidFill>
                  <a:srgbClr val="000000"/>
                </a:solidFill>
                <a:latin typeface="Calibri"/>
              </a:rPr>
              <a:t>Undertaken collectively by the cohort, with students designing, specifying, optimising and implementing a small-scale simulation package to model heterogeneous systems</a:t>
            </a:r>
          </a:p>
          <a:p>
            <a:pPr marL="171450" indent="-171450">
              <a:lnSpc>
                <a:spcPct val="107000"/>
              </a:lnSpc>
              <a:spcAft>
                <a:spcPts val="800"/>
              </a:spcAft>
              <a:buFont typeface="Arial" panose="020B0604020202020204" pitchFamily="34" charset="0"/>
              <a:buChar char="•"/>
            </a:pPr>
            <a:r>
              <a:rPr lang="en-US" sz="1000" spc="15">
                <a:solidFill>
                  <a:srgbClr val="000000"/>
                </a:solidFill>
                <a:latin typeface="Calibri"/>
              </a:rPr>
              <a:t>Examples include density functional theory, molecular dynamics, computational fluid dynamics and finite element analysis. Careful division of responsibilities and integration of work will be required. </a:t>
            </a:r>
            <a:endParaRPr lang="en-US" sz="1000" spc="15">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15">
                <a:solidFill>
                  <a:srgbClr val="000000"/>
                </a:solidFill>
                <a:latin typeface="Calibri" panose="02020603050405020304" pitchFamily="2"/>
              </a:rPr>
              <a:t>Module will include seminars on intellectual property and software licensing with input from Warwick Ventures, who </a:t>
            </a:r>
            <a:r>
              <a:rPr lang="en-US" sz="1000" spc="15" err="1">
                <a:solidFill>
                  <a:srgbClr val="000000"/>
                </a:solidFill>
                <a:latin typeface="Calibri" panose="02020603050405020304" pitchFamily="2"/>
              </a:rPr>
              <a:t>commercialise</a:t>
            </a:r>
            <a:r>
              <a:rPr lang="en-US" sz="1000" spc="15">
                <a:solidFill>
                  <a:srgbClr val="000000"/>
                </a:solidFill>
                <a:latin typeface="Calibri" panose="02020603050405020304" pitchFamily="2"/>
              </a:rPr>
              <a:t> innovations produced from research carried out in the University.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A167D743-7F73-48BD-A43C-58C8DF91164A}"/>
              </a:ext>
            </a:extLst>
          </p:cNvPr>
          <p:cNvSpPr txBox="1"/>
          <p:nvPr/>
        </p:nvSpPr>
        <p:spPr>
          <a:xfrm>
            <a:off x="4484602" y="2005356"/>
            <a:ext cx="3960159" cy="2787301"/>
          </a:xfrm>
          <a:prstGeom prst="rect">
            <a:avLst/>
          </a:prstGeom>
          <a:noFill/>
        </p:spPr>
        <p:txBody>
          <a:bodyPr wrap="square" lIns="91440" tIns="45720" rIns="91440" bIns="45720" rtlCol="0" anchor="t">
            <a:spAutoFit/>
          </a:bodyPr>
          <a:lstStyle/>
          <a:p>
            <a:pPr>
              <a:lnSpc>
                <a:spcPct val="107000"/>
              </a:lnSpc>
              <a:spcAft>
                <a:spcPts val="800"/>
              </a:spcAft>
            </a:pPr>
            <a:r>
              <a:rPr lang="en-US" sz="1100" b="1" spc="-15">
                <a:solidFill>
                  <a:srgbClr val="000000"/>
                </a:solidFill>
                <a:latin typeface="Calibri"/>
              </a:rPr>
              <a:t>PX915 Part II: Peer-to-peer Project Evaluation (Year 2) </a:t>
            </a:r>
            <a:br>
              <a:rPr lang="en-US" sz="1100" b="1" spc="-15">
                <a:solidFill>
                  <a:srgbClr val="000000"/>
                </a:solidFill>
                <a:latin typeface="Calibri"/>
              </a:rPr>
            </a:br>
            <a:r>
              <a:rPr lang="en-US" sz="1100" b="1" spc="-15">
                <a:solidFill>
                  <a:srgbClr val="000000"/>
                </a:solidFill>
                <a:latin typeface="Calibri"/>
              </a:rPr>
              <a:t>Around week 3, term 1 of year 2</a:t>
            </a:r>
            <a:endParaRPr lang="en-US" sz="1100" spc="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a:rPr>
              <a:t>Builds on output of individual research projects: another cohort member will be assigned to evaluate the quality of a student’s model error estimates and/or compliance with research software engineering principles</a:t>
            </a:r>
            <a:r>
              <a:rPr lang="en-US" sz="1000">
                <a:solidFill>
                  <a:srgbClr val="000000"/>
                </a:solidFill>
                <a:latin typeface="Calibri"/>
              </a:rPr>
              <a:t> </a:t>
            </a:r>
            <a:endParaRPr lang="en-US" sz="1000" spc="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a:rPr>
              <a:t>Run models with an ensemble of inputs to enable sensitivity analysis, or on a selection of architectures, with opportunities for power-usage profiling.</a:t>
            </a:r>
            <a:r>
              <a:rPr lang="en-US" sz="1000">
                <a:solidFill>
                  <a:srgbClr val="000000"/>
                </a:solidFill>
                <a:latin typeface="Calibri"/>
              </a:rPr>
              <a:t> </a:t>
            </a:r>
            <a:endParaRPr lang="en-US" sz="1000" spc="0">
              <a:solidFill>
                <a:srgbClr val="000000"/>
              </a:solidFill>
              <a:latin typeface="Calibri" panose="02020603050405020304" pitchFamily="2"/>
            </a:endParaRP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panose="02020603050405020304" pitchFamily="2"/>
              </a:rPr>
              <a:t>Software testers will be encouraged to discuss the process with the software authors, fostering dialogue across the cohort. </a:t>
            </a:r>
          </a:p>
          <a:p>
            <a:pPr marL="171450" indent="-171450">
              <a:lnSpc>
                <a:spcPct val="107000"/>
              </a:lnSpc>
              <a:spcAft>
                <a:spcPts val="800"/>
              </a:spcAft>
              <a:buFont typeface="Arial" panose="020B0604020202020204" pitchFamily="34" charset="0"/>
              <a:buChar char="•"/>
            </a:pPr>
            <a:endParaRPr lang="en-US" sz="1000" spc="0">
              <a:solidFill>
                <a:srgbClr val="000000"/>
              </a:solidFill>
              <a:latin typeface="Calibri" panose="02020603050405020304" pitchFamily="2"/>
            </a:endParaRPr>
          </a:p>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A picture containing graphical user interface&#10;&#10;Description automatically generated">
            <a:extLst>
              <a:ext uri="{FF2B5EF4-FFF2-40B4-BE49-F238E27FC236}">
                <a16:creationId xmlns:a16="http://schemas.microsoft.com/office/drawing/2014/main" id="{8F61894E-EE13-B38C-8179-C6021423B26C}"/>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311210914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40" y="1377329"/>
            <a:ext cx="3590364"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Optional Modules:</a:t>
            </a:r>
            <a:endParaRPr lang="en-GB" sz="2200"/>
          </a:p>
        </p:txBody>
      </p:sp>
      <p:sp>
        <p:nvSpPr>
          <p:cNvPr id="7" name="Text Placeholder 4">
            <a:extLst>
              <a:ext uri="{FF2B5EF4-FFF2-40B4-BE49-F238E27FC236}">
                <a16:creationId xmlns:a16="http://schemas.microsoft.com/office/drawing/2014/main" id="{A486C366-2769-48F6-8FC2-79ABF44E5EA4}"/>
              </a:ext>
            </a:extLst>
          </p:cNvPr>
          <p:cNvSpPr txBox="1">
            <a:spLocks/>
          </p:cNvSpPr>
          <p:nvPr/>
        </p:nvSpPr>
        <p:spPr>
          <a:xfrm>
            <a:off x="-839027" y="1716008"/>
            <a:ext cx="9729446" cy="2317416"/>
          </a:xfrm>
          <a:prstGeom prst="rect">
            <a:avLst/>
          </a:prstGeom>
          <a:noFill/>
          <a:ln w="0" cmpd="sng">
            <a:noFill/>
            <a:prstDash val="solid"/>
          </a:ln>
        </p:spPr>
        <p:txBody>
          <a:bodyPr vert="horz" lIns="0" tIns="64135"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88720" indent="0">
              <a:lnSpc>
                <a:spcPts val="2000"/>
              </a:lnSpc>
              <a:buNone/>
            </a:pPr>
            <a:r>
              <a:rPr lang="en-US" sz="1400" b="1" spc="5">
                <a:solidFill>
                  <a:srgbClr val="000000"/>
                </a:solidFill>
                <a:latin typeface="Calibri" panose="02020603050405020304" pitchFamily="2"/>
              </a:rPr>
              <a:t>At least 2 optional modules, to total 30 credits, including 15 credits from this list:</a:t>
            </a:r>
            <a:br>
              <a:rPr lang="en-US" sz="1400" b="1" spc="5">
                <a:solidFill>
                  <a:srgbClr val="000000"/>
                </a:solidFill>
                <a:latin typeface="Calibri" panose="02020603050405020304" pitchFamily="2"/>
              </a:rPr>
            </a:br>
            <a:br>
              <a:rPr lang="en-US" sz="1400" b="1" spc="5">
                <a:solidFill>
                  <a:srgbClr val="000000"/>
                </a:solidFill>
                <a:latin typeface="Calibri" panose="02020603050405020304" pitchFamily="2"/>
              </a:rPr>
            </a:br>
            <a:r>
              <a:rPr lang="en-US" sz="1400" b="1" spc="5">
                <a:solidFill>
                  <a:srgbClr val="000000"/>
                </a:solidFill>
                <a:latin typeface="Calibri" panose="02020603050405020304" pitchFamily="2"/>
              </a:rPr>
              <a:t>PX917: </a:t>
            </a:r>
            <a:r>
              <a:rPr lang="en-US" sz="1400" spc="5">
                <a:solidFill>
                  <a:srgbClr val="000000"/>
                </a:solidFill>
                <a:latin typeface="Calibri" panose="02020603050405020304" pitchFamily="2"/>
              </a:rPr>
              <a:t>Computational Plasma Physics (15 credits) </a:t>
            </a:r>
            <a:br>
              <a:rPr lang="en-US" sz="1400" spc="5">
                <a:solidFill>
                  <a:srgbClr val="000000"/>
                </a:solidFill>
                <a:latin typeface="Calibri" panose="02020603050405020304" pitchFamily="2"/>
              </a:rPr>
            </a:br>
            <a:r>
              <a:rPr lang="en-US" sz="1400" b="1" spc="5">
                <a:solidFill>
                  <a:srgbClr val="000000"/>
                </a:solidFill>
                <a:latin typeface="Calibri" panose="02020603050405020304" pitchFamily="2"/>
              </a:rPr>
              <a:t>PX918: </a:t>
            </a:r>
            <a:r>
              <a:rPr lang="en-US" sz="1400" spc="5">
                <a:solidFill>
                  <a:srgbClr val="000000"/>
                </a:solidFill>
                <a:latin typeface="Calibri" panose="02020603050405020304" pitchFamily="2"/>
              </a:rPr>
              <a:t>Electronic Structure Theory for Experiments and Models (15 credits)</a:t>
            </a:r>
            <a:br>
              <a:rPr lang="en-US" sz="1400" spc="5">
                <a:solidFill>
                  <a:srgbClr val="000000"/>
                </a:solidFill>
                <a:latin typeface="Calibri" panose="02020603050405020304" pitchFamily="2"/>
              </a:rPr>
            </a:br>
            <a:r>
              <a:rPr lang="en-US" sz="1400" b="1">
                <a:solidFill>
                  <a:srgbClr val="000000"/>
                </a:solidFill>
                <a:latin typeface="Calibri" panose="02020603050405020304" pitchFamily="2"/>
              </a:rPr>
              <a:t>PX919: </a:t>
            </a:r>
            <a:r>
              <a:rPr lang="en-US" sz="1400">
                <a:solidFill>
                  <a:srgbClr val="000000"/>
                </a:solidFill>
                <a:latin typeface="Calibri" panose="02020603050405020304" pitchFamily="2"/>
              </a:rPr>
              <a:t>Quantum Chemistry (7.5 credits)</a:t>
            </a:r>
            <a:br>
              <a:rPr lang="en-US" sz="1400">
                <a:solidFill>
                  <a:srgbClr val="000000"/>
                </a:solidFill>
                <a:latin typeface="Calibri" panose="02020603050405020304" pitchFamily="2"/>
              </a:rPr>
            </a:br>
            <a:r>
              <a:rPr lang="en-US" sz="1400" b="1" spc="5">
                <a:solidFill>
                  <a:srgbClr val="000000"/>
                </a:solidFill>
                <a:latin typeface="Calibri" panose="02020603050405020304" pitchFamily="2"/>
              </a:rPr>
              <a:t>PX920: </a:t>
            </a:r>
            <a:r>
              <a:rPr lang="en-US" sz="1400" spc="5">
                <a:solidFill>
                  <a:srgbClr val="000000"/>
                </a:solidFill>
                <a:latin typeface="Calibri" panose="02020603050405020304" pitchFamily="2"/>
              </a:rPr>
              <a:t>Micromechanics of Materials (7.5 credits)</a:t>
            </a:r>
            <a:br>
              <a:rPr lang="en-US" sz="1400" spc="5">
                <a:solidFill>
                  <a:srgbClr val="000000"/>
                </a:solidFill>
                <a:latin typeface="Calibri" panose="02020603050405020304" pitchFamily="2"/>
              </a:rPr>
            </a:br>
            <a:r>
              <a:rPr lang="en-US" sz="1400" b="1" spc="5">
                <a:solidFill>
                  <a:srgbClr val="000000"/>
                </a:solidFill>
                <a:latin typeface="Calibri" panose="02020603050405020304" pitchFamily="2"/>
              </a:rPr>
              <a:t>PX921:</a:t>
            </a:r>
            <a:r>
              <a:rPr lang="en-US" sz="1400" b="1" spc="10">
                <a:solidFill>
                  <a:srgbClr val="000000"/>
                </a:solidFill>
                <a:latin typeface="Calibri" panose="02020603050405020304" pitchFamily="2"/>
              </a:rPr>
              <a:t> </a:t>
            </a:r>
            <a:r>
              <a:rPr lang="en-GB" sz="1400" spc="10">
                <a:solidFill>
                  <a:srgbClr val="000000"/>
                </a:solidFill>
                <a:latin typeface="Calibri" panose="02020603050405020304" pitchFamily="2"/>
              </a:rPr>
              <a:t>M​</a:t>
            </a:r>
            <a:r>
              <a:rPr lang="en-GB" sz="1400" spc="10" err="1">
                <a:solidFill>
                  <a:srgbClr val="000000"/>
                </a:solidFill>
                <a:latin typeface="Calibri" panose="02020603050405020304" pitchFamily="2"/>
              </a:rPr>
              <a:t>icro</a:t>
            </a:r>
            <a:r>
              <a:rPr lang="en-GB" sz="1400" spc="10">
                <a:solidFill>
                  <a:srgbClr val="000000"/>
                </a:solidFill>
                <a:latin typeface="Calibri" panose="02020603050405020304" pitchFamily="2"/>
              </a:rPr>
              <a:t> &amp; Nano Flows across scales (7.5 credits)</a:t>
            </a:r>
            <a:br>
              <a:rPr lang="en-US" sz="1400" b="1" spc="10">
                <a:solidFill>
                  <a:srgbClr val="000000"/>
                </a:solidFill>
                <a:latin typeface="Calibri" panose="02020603050405020304" pitchFamily="2"/>
              </a:rPr>
            </a:br>
            <a:r>
              <a:rPr lang="en-US" sz="1400" b="1" spc="10">
                <a:solidFill>
                  <a:srgbClr val="000000"/>
                </a:solidFill>
                <a:latin typeface="Calibri" panose="02020603050405020304" pitchFamily="2"/>
              </a:rPr>
              <a:t>PX923: </a:t>
            </a:r>
            <a:r>
              <a:rPr lang="en-US" sz="1400" spc="10">
                <a:solidFill>
                  <a:srgbClr val="000000"/>
                </a:solidFill>
                <a:latin typeface="Calibri" panose="02020603050405020304" pitchFamily="2"/>
              </a:rPr>
              <a:t>Biomolecular Simulation (7.5 credits)</a:t>
            </a:r>
            <a:br>
              <a:rPr lang="en-US" sz="1400" b="1" spc="10">
                <a:solidFill>
                  <a:srgbClr val="000000"/>
                </a:solidFill>
                <a:latin typeface="Calibri" panose="02020603050405020304" pitchFamily="2"/>
              </a:rPr>
            </a:br>
            <a:r>
              <a:rPr lang="en-US" sz="1400" b="1" spc="10">
                <a:solidFill>
                  <a:srgbClr val="000000"/>
                </a:solidFill>
                <a:latin typeface="Calibri" panose="02020603050405020304" pitchFamily="2"/>
              </a:rPr>
              <a:t>PX425: </a:t>
            </a:r>
            <a:r>
              <a:rPr lang="en-US" sz="1400" spc="10">
                <a:solidFill>
                  <a:srgbClr val="000000"/>
                </a:solidFill>
                <a:latin typeface="Calibri" panose="02020603050405020304" pitchFamily="2"/>
              </a:rPr>
              <a:t>High Performance Computing in Physics (7.5 credits)</a:t>
            </a:r>
            <a:br>
              <a:rPr lang="en-US" sz="1400" spc="10">
                <a:solidFill>
                  <a:srgbClr val="000000"/>
                </a:solidFill>
                <a:latin typeface="Calibri" panose="02020603050405020304" pitchFamily="2"/>
              </a:rPr>
            </a:br>
            <a:r>
              <a:rPr lang="en-US" sz="1400" b="1" spc="10">
                <a:solidFill>
                  <a:srgbClr val="000000"/>
                </a:solidFill>
                <a:latin typeface="Calibri" panose="020F0502020204030204" pitchFamily="34" charset="0"/>
                <a:cs typeface="Calibri" panose="020F0502020204030204" pitchFamily="34" charset="0"/>
              </a:rPr>
              <a:t>MA4K0</a:t>
            </a:r>
            <a:r>
              <a:rPr lang="en-US" sz="1400" spc="10">
                <a:solidFill>
                  <a:srgbClr val="000000"/>
                </a:solidFill>
                <a:latin typeface="Calibri" panose="020F0502020204030204" pitchFamily="34" charset="0"/>
                <a:cs typeface="Calibri" panose="020F0502020204030204" pitchFamily="34" charset="0"/>
              </a:rPr>
              <a:t>: </a:t>
            </a:r>
            <a:r>
              <a:rPr lang="en-GB" sz="1400" b="0" i="0">
                <a:solidFill>
                  <a:srgbClr val="383838"/>
                </a:solidFill>
                <a:effectLst/>
                <a:latin typeface="Calibri" panose="020F0502020204030204" pitchFamily="34" charset="0"/>
                <a:cs typeface="Calibri" panose="020F0502020204030204" pitchFamily="34" charset="0"/>
              </a:rPr>
              <a:t>Introduction to Uncertainty Quantification (15 credits)</a:t>
            </a:r>
            <a:br>
              <a:rPr lang="en-US" sz="1400" b="0" i="0" spc="10">
                <a:solidFill>
                  <a:srgbClr val="000000"/>
                </a:solidFill>
                <a:effectLst/>
                <a:latin typeface="Calibri" panose="020F0502020204030204" pitchFamily="34" charset="0"/>
                <a:cs typeface="Calibri" panose="020F0502020204030204" pitchFamily="34" charset="0"/>
              </a:rPr>
            </a:br>
            <a:br>
              <a:rPr lang="en-US" sz="1400" b="0" i="0" spc="10">
                <a:solidFill>
                  <a:srgbClr val="000000"/>
                </a:solidFill>
                <a:effectLst/>
                <a:latin typeface="Calibri" panose="020F0502020204030204" pitchFamily="34" charset="0"/>
                <a:cs typeface="Calibri" panose="020F0502020204030204" pitchFamily="34" charset="0"/>
              </a:rPr>
            </a:br>
            <a:r>
              <a:rPr lang="en-US" sz="1200" spc="10">
                <a:solidFill>
                  <a:srgbClr val="000000"/>
                </a:solidFill>
                <a:latin typeface="Calibri" panose="02020603050405020304" pitchFamily="2"/>
              </a:rPr>
              <a:t>Modules confirmed to run in 2022/23: PX425 ,PX918 (term 1), PX919 (term 2), PX923 (term 2)</a:t>
            </a:r>
            <a:br>
              <a:rPr lang="en-US" sz="1200" spc="5">
                <a:solidFill>
                  <a:srgbClr val="000000"/>
                </a:solidFill>
                <a:latin typeface="Calibri" panose="02020603050405020304" pitchFamily="2"/>
              </a:rPr>
            </a:br>
            <a:r>
              <a:rPr lang="en-US" sz="1200" b="1" u="sng" spc="5">
                <a:solidFill>
                  <a:srgbClr val="000000"/>
                </a:solidFill>
                <a:latin typeface="Calibri" panose="02020603050405020304" pitchFamily="2"/>
              </a:rPr>
              <a:t>Please discuss best options to complement your PhD project with your supervisor. </a:t>
            </a:r>
            <a:endParaRPr lang="en-US" sz="1200" b="1" u="sng" spc="10">
              <a:solidFill>
                <a:srgbClr val="000000"/>
              </a:solidFill>
              <a:latin typeface="Calibri" panose="02020603050405020304" pitchFamily="2"/>
            </a:endParaRPr>
          </a:p>
        </p:txBody>
      </p:sp>
      <p:pic>
        <p:nvPicPr>
          <p:cNvPr id="2" name="Picture 1" descr="A picture containing graphical user interface&#10;&#10;Description automatically generated">
            <a:extLst>
              <a:ext uri="{FF2B5EF4-FFF2-40B4-BE49-F238E27FC236}">
                <a16:creationId xmlns:a16="http://schemas.microsoft.com/office/drawing/2014/main" id="{DEFB923E-9EA1-7379-F340-216532AF3795}"/>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67617211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40" y="1377329"/>
            <a:ext cx="3590364"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Other Optional Modules:</a:t>
            </a:r>
            <a:endParaRPr lang="en-GB" sz="2200"/>
          </a:p>
        </p:txBody>
      </p:sp>
      <p:sp>
        <p:nvSpPr>
          <p:cNvPr id="7" name="Text Placeholder 4">
            <a:extLst>
              <a:ext uri="{FF2B5EF4-FFF2-40B4-BE49-F238E27FC236}">
                <a16:creationId xmlns:a16="http://schemas.microsoft.com/office/drawing/2014/main" id="{A486C366-2769-48F6-8FC2-79ABF44E5EA4}"/>
              </a:ext>
            </a:extLst>
          </p:cNvPr>
          <p:cNvSpPr txBox="1">
            <a:spLocks/>
          </p:cNvSpPr>
          <p:nvPr/>
        </p:nvSpPr>
        <p:spPr>
          <a:xfrm>
            <a:off x="-900499" y="2026837"/>
            <a:ext cx="9729446" cy="2317416"/>
          </a:xfrm>
          <a:prstGeom prst="rect">
            <a:avLst/>
          </a:prstGeom>
          <a:noFill/>
          <a:ln w="0" cmpd="sng">
            <a:noFill/>
            <a:prstDash val="solid"/>
          </a:ln>
        </p:spPr>
        <p:txBody>
          <a:bodyPr vert="horz" lIns="0" tIns="64135"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88720" indent="0">
              <a:lnSpc>
                <a:spcPts val="2000"/>
              </a:lnSpc>
              <a:buNone/>
            </a:pPr>
            <a:r>
              <a:rPr lang="en-US" sz="1400" b="1" spc="5">
                <a:solidFill>
                  <a:srgbClr val="000000"/>
                </a:solidFill>
                <a:latin typeface="Calibri" panose="02020603050405020304" pitchFamily="2"/>
              </a:rPr>
              <a:t>Any module of an appropriate level (usually 9- or 4- coded), for example:</a:t>
            </a:r>
            <a:br>
              <a:rPr lang="en-US" sz="1400" b="1" spc="5">
                <a:solidFill>
                  <a:srgbClr val="000000"/>
                </a:solidFill>
                <a:latin typeface="Calibri" panose="02020603050405020304" pitchFamily="2"/>
              </a:rPr>
            </a:br>
            <a:br>
              <a:rPr lang="en-US" sz="1400" b="1" spc="5">
                <a:solidFill>
                  <a:srgbClr val="000000"/>
                </a:solidFill>
                <a:latin typeface="Calibri" panose="02020603050405020304" pitchFamily="2"/>
              </a:rPr>
            </a:br>
            <a:r>
              <a:rPr lang="en-US" sz="1400" b="1" spc="5">
                <a:latin typeface="Calibri" panose="020F0502020204030204" pitchFamily="34" charset="0"/>
                <a:cs typeface="Calibri" panose="020F0502020204030204" pitchFamily="34" charset="0"/>
              </a:rPr>
              <a:t>MA4J1: </a:t>
            </a:r>
            <a:r>
              <a:rPr lang="en-US" sz="1400" spc="5">
                <a:latin typeface="Calibri" panose="020F0502020204030204" pitchFamily="34" charset="0"/>
                <a:cs typeface="Calibri" panose="020F0502020204030204" pitchFamily="34" charset="0"/>
              </a:rPr>
              <a:t>Continuum Mechanics (15 credits)</a:t>
            </a:r>
            <a:br>
              <a:rPr lang="en-US" sz="1400" spc="5">
                <a:latin typeface="Calibri" panose="020F0502020204030204" pitchFamily="34" charset="0"/>
                <a:cs typeface="Calibri" panose="020F0502020204030204" pitchFamily="34" charset="0"/>
              </a:rPr>
            </a:br>
            <a:r>
              <a:rPr lang="en-US" sz="1400" b="1" spc="5">
                <a:latin typeface="Calibri" panose="020F0502020204030204" pitchFamily="34" charset="0"/>
                <a:cs typeface="Calibri" panose="020F0502020204030204" pitchFamily="34" charset="0"/>
              </a:rPr>
              <a:t>MA933: </a:t>
            </a:r>
            <a:r>
              <a:rPr lang="en-US" sz="1400" spc="0">
                <a:latin typeface="Calibri" panose="020F0502020204030204" pitchFamily="34" charset="0"/>
                <a:cs typeface="Calibri" panose="020F0502020204030204" pitchFamily="34" charset="0"/>
              </a:rPr>
              <a:t>Stochastic Modelling and Random Processes* (15 credits) </a:t>
            </a:r>
            <a:br>
              <a:rPr lang="en-US" sz="1400" spc="0">
                <a:latin typeface="Calibri" panose="020F0502020204030204" pitchFamily="34" charset="0"/>
                <a:cs typeface="Calibri" panose="020F0502020204030204" pitchFamily="34" charset="0"/>
              </a:rPr>
            </a:br>
            <a:r>
              <a:rPr lang="en-US" sz="1400" b="1" spc="5">
                <a:latin typeface="Calibri" panose="020F0502020204030204" pitchFamily="34" charset="0"/>
                <a:cs typeface="Calibri" panose="020F0502020204030204" pitchFamily="34" charset="0"/>
              </a:rPr>
              <a:t>MA934 </a:t>
            </a:r>
            <a:r>
              <a:rPr lang="en-US" sz="1400" spc="-5">
                <a:latin typeface="Calibri" panose="020F0502020204030204" pitchFamily="34" charset="0"/>
                <a:cs typeface="Calibri" panose="020F0502020204030204" pitchFamily="34" charset="0"/>
              </a:rPr>
              <a:t>Numerical Algorithms and </a:t>
            </a:r>
            <a:r>
              <a:rPr lang="en-US" sz="1400" spc="-5" err="1">
                <a:latin typeface="Calibri" panose="020F0502020204030204" pitchFamily="34" charset="0"/>
                <a:cs typeface="Calibri" panose="020F0502020204030204" pitchFamily="34" charset="0"/>
              </a:rPr>
              <a:t>Optimisation</a:t>
            </a:r>
            <a:r>
              <a:rPr lang="en-US" sz="1400" spc="-5">
                <a:latin typeface="Calibri" panose="020F0502020204030204" pitchFamily="34" charset="0"/>
                <a:cs typeface="Calibri" panose="020F0502020204030204" pitchFamily="34" charset="0"/>
              </a:rPr>
              <a:t>* (15 credits) </a:t>
            </a:r>
            <a:br>
              <a:rPr lang="en-US" sz="1400" b="1" spc="5">
                <a:latin typeface="Calibri" panose="020F0502020204030204" pitchFamily="34" charset="0"/>
                <a:cs typeface="Calibri" panose="020F0502020204030204" pitchFamily="34" charset="0"/>
              </a:rPr>
            </a:br>
            <a:r>
              <a:rPr lang="en-US" sz="1400" b="1" spc="5">
                <a:latin typeface="Calibri" panose="020F0502020204030204" pitchFamily="34" charset="0"/>
                <a:cs typeface="Calibri" panose="020F0502020204030204" pitchFamily="34" charset="0"/>
              </a:rPr>
              <a:t>MA930</a:t>
            </a:r>
            <a:r>
              <a:rPr lang="en-US" sz="1400" spc="-5">
                <a:latin typeface="Calibri" panose="020F0502020204030204" pitchFamily="34" charset="0"/>
                <a:cs typeface="Calibri" panose="020F0502020204030204" pitchFamily="34" charset="0"/>
              </a:rPr>
              <a:t> Data Analysis and Machine Learning* (15 credits)</a:t>
            </a:r>
            <a:endParaRPr lang="en-US" sz="1400" b="1" spc="5">
              <a:solidFill>
                <a:srgbClr val="000000"/>
              </a:solidFill>
              <a:latin typeface="Calibri" panose="02020603050405020304" pitchFamily="2"/>
            </a:endParaRPr>
          </a:p>
          <a:p>
            <a:pPr marL="1188720" indent="0">
              <a:lnSpc>
                <a:spcPts val="2000"/>
              </a:lnSpc>
              <a:buNone/>
            </a:pPr>
            <a:r>
              <a:rPr lang="en-US" sz="1400" spc="10">
                <a:solidFill>
                  <a:srgbClr val="000000"/>
                </a:solidFill>
                <a:latin typeface="Calibri" panose="02020603050405020304" pitchFamily="2"/>
              </a:rPr>
              <a:t>* Core modules of the Mathematics of Real-World Systems (</a:t>
            </a:r>
            <a:r>
              <a:rPr lang="en-US" sz="1400" spc="10" err="1">
                <a:solidFill>
                  <a:srgbClr val="000000"/>
                </a:solidFill>
                <a:latin typeface="Calibri" panose="02020603050405020304" pitchFamily="2"/>
              </a:rPr>
              <a:t>MathSys</a:t>
            </a:r>
            <a:r>
              <a:rPr lang="en-US" sz="1400" spc="10">
                <a:solidFill>
                  <a:srgbClr val="000000"/>
                </a:solidFill>
                <a:latin typeface="Calibri" panose="02020603050405020304" pitchFamily="2"/>
              </a:rPr>
              <a:t>) CDT </a:t>
            </a:r>
            <a:r>
              <a:rPr lang="en-US" sz="1400" spc="10" err="1">
                <a:solidFill>
                  <a:srgbClr val="000000"/>
                </a:solidFill>
                <a:latin typeface="Calibri" panose="02020603050405020304" pitchFamily="2"/>
              </a:rPr>
              <a:t>programme</a:t>
            </a:r>
            <a:r>
              <a:rPr lang="en-US" sz="1400" spc="10">
                <a:solidFill>
                  <a:srgbClr val="000000"/>
                </a:solidFill>
                <a:latin typeface="Calibri" panose="02020603050405020304" pitchFamily="2"/>
              </a:rPr>
              <a:t>. </a:t>
            </a:r>
            <a:br>
              <a:rPr lang="en-US" sz="1400" spc="5">
                <a:solidFill>
                  <a:srgbClr val="000000"/>
                </a:solidFill>
                <a:latin typeface="Calibri" panose="02020603050405020304" pitchFamily="2"/>
              </a:rPr>
            </a:br>
            <a:r>
              <a:rPr lang="en-US" sz="1400" b="1" u="sng" spc="5">
                <a:solidFill>
                  <a:srgbClr val="000000"/>
                </a:solidFill>
                <a:latin typeface="Calibri" panose="02020603050405020304" pitchFamily="2"/>
              </a:rPr>
              <a:t>These are pre-approved. Others are subject to approval by supervisor, module leader and </a:t>
            </a:r>
            <a:br>
              <a:rPr lang="en-US" sz="1400" b="1" u="sng" spc="5">
                <a:solidFill>
                  <a:srgbClr val="000000"/>
                </a:solidFill>
                <a:latin typeface="Calibri" panose="02020603050405020304" pitchFamily="2"/>
              </a:rPr>
            </a:br>
            <a:r>
              <a:rPr lang="en-US" sz="1400" b="1" u="sng" spc="5" err="1">
                <a:solidFill>
                  <a:srgbClr val="000000"/>
                </a:solidFill>
                <a:latin typeface="Calibri" panose="02020603050405020304" pitchFamily="2"/>
              </a:rPr>
              <a:t>HetSys</a:t>
            </a:r>
            <a:r>
              <a:rPr lang="en-US" sz="1400" b="1" u="sng" spc="5">
                <a:solidFill>
                  <a:srgbClr val="000000"/>
                </a:solidFill>
                <a:latin typeface="Calibri" panose="02020603050405020304" pitchFamily="2"/>
              </a:rPr>
              <a:t> Director of Graduate Studies</a:t>
            </a:r>
            <a:endParaRPr lang="en-US" sz="1400" b="1" u="sng" spc="10">
              <a:solidFill>
                <a:srgbClr val="000000"/>
              </a:solidFill>
              <a:latin typeface="Calibri" panose="02020603050405020304" pitchFamily="2"/>
            </a:endParaRPr>
          </a:p>
        </p:txBody>
      </p:sp>
      <p:pic>
        <p:nvPicPr>
          <p:cNvPr id="2" name="Picture 1" descr="A picture containing graphical user interface&#10;&#10;Description automatically generated">
            <a:extLst>
              <a:ext uri="{FF2B5EF4-FFF2-40B4-BE49-F238E27FC236}">
                <a16:creationId xmlns:a16="http://schemas.microsoft.com/office/drawing/2014/main" id="{95D31189-7550-46F4-2C9E-9D585E8D3B61}"/>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326565404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40" y="1377329"/>
            <a:ext cx="6030854"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Computing</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328976" y="1965888"/>
            <a:ext cx="7174006" cy="2893100"/>
          </a:xfrm>
          <a:prstGeom prst="rect">
            <a:avLst/>
          </a:prstGeom>
          <a:noFill/>
        </p:spPr>
        <p:txBody>
          <a:bodyPr wrap="square" rtlCol="0">
            <a:spAutoFit/>
          </a:bodyPr>
          <a:lstStyle/>
          <a:p>
            <a:r>
              <a:rPr lang="en-GB" sz="1400"/>
              <a:t>You are being supplied with a Dell Laptop, which has been pre-installed with Ubuntu Linux and a range of scientific software packages (in a 300GB partition). See:</a:t>
            </a:r>
          </a:p>
          <a:p>
            <a:endParaRPr lang="en-GB" sz="1400"/>
          </a:p>
          <a:p>
            <a:r>
              <a:rPr lang="en-GB" sz="1400">
                <a:hlinkClick r:id="rId4"/>
              </a:rPr>
              <a:t>https://warwick.ac.uk/fac/sci/hetsys/studentinformation/computing/</a:t>
            </a:r>
            <a:endParaRPr lang="en-GB" sz="1400"/>
          </a:p>
          <a:p>
            <a:endParaRPr lang="en-GB" sz="1400"/>
          </a:p>
          <a:p>
            <a:r>
              <a:rPr lang="en-GB" sz="1400"/>
              <a:t>Unlike in previous cohorts, we have left Windows 10 on there (in a 200GB partition). If you have no intention of using this feel free to zap it and use the space. If you do particularly want to use it, you may need to do some sort of recovery / data-unlocking procedure on it as it will detect that the BIOS has changed due to the Ubuntu launcher.</a:t>
            </a:r>
          </a:p>
          <a:p>
            <a:endParaRPr lang="en-GB" sz="1400"/>
          </a:p>
          <a:p>
            <a:r>
              <a:rPr lang="en-GB" sz="1400"/>
              <a:t>Please sign up ASAP for an SCRTP account:</a:t>
            </a:r>
            <a:br>
              <a:rPr lang="en-GB" sz="1400"/>
            </a:br>
            <a:br>
              <a:rPr lang="en-GB" sz="1400"/>
            </a:br>
            <a:r>
              <a:rPr lang="en-GB" sz="1400">
                <a:hlinkClick r:id="rId5"/>
              </a:rPr>
              <a:t>http://www2.warwick.ac.uk/research/rtp/sc/desktop/myaccount</a:t>
            </a:r>
            <a:endParaRPr lang="en-GB" sz="1400"/>
          </a:p>
        </p:txBody>
      </p:sp>
      <p:pic>
        <p:nvPicPr>
          <p:cNvPr id="4" name="Picture 3" descr="A picture containing graphical user interface&#10;&#10;Description automatically generated">
            <a:extLst>
              <a:ext uri="{FF2B5EF4-FFF2-40B4-BE49-F238E27FC236}">
                <a16:creationId xmlns:a16="http://schemas.microsoft.com/office/drawing/2014/main" id="{BDDB7324-9233-EFDA-BE92-285E2D5DAD16}"/>
              </a:ext>
            </a:extLst>
          </p:cNvPr>
          <p:cNvPicPr>
            <a:picLocks noChangeAspect="1"/>
          </p:cNvPicPr>
          <p:nvPr/>
        </p:nvPicPr>
        <p:blipFill>
          <a:blip r:embed="rId6"/>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88048463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3293209"/>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Support:</a:t>
            </a:r>
            <a:br>
              <a:rPr lang="en-US" sz="2200" b="1" spc="-30">
                <a:solidFill>
                  <a:schemeClr val="accent5">
                    <a:lumMod val="75000"/>
                  </a:schemeClr>
                </a:solidFill>
                <a:latin typeface="Calibri" panose="02020603050405020304" pitchFamily="2"/>
              </a:rPr>
            </a:br>
            <a:endParaRPr lang="en-US" sz="2200" b="1" spc="-30">
              <a:solidFill>
                <a:schemeClr val="accent5">
                  <a:lumMod val="75000"/>
                </a:schemeClr>
              </a:solidFill>
              <a:latin typeface="Calibri" panose="02020603050405020304" pitchFamily="2"/>
            </a:endParaRPr>
          </a:p>
          <a:p>
            <a:pPr marL="342900" indent="-342900">
              <a:buFont typeface="Arial" panose="020B0604020202020204" pitchFamily="34" charset="0"/>
              <a:buChar char="•"/>
            </a:pPr>
            <a:r>
              <a:rPr lang="en-US" sz="1400" spc="-30">
                <a:latin typeface="Calibri" panose="02020603050405020304" pitchFamily="2"/>
              </a:rPr>
              <a:t>Stay in </a:t>
            </a:r>
            <a:r>
              <a:rPr lang="en-US" sz="1400" b="1" spc="-30">
                <a:latin typeface="Calibri" panose="02020603050405020304" pitchFamily="2"/>
              </a:rPr>
              <a:t>regular contact </a:t>
            </a:r>
            <a:r>
              <a:rPr lang="en-US" sz="1400" spc="-30">
                <a:latin typeface="Calibri" panose="02020603050405020304" pitchFamily="2"/>
              </a:rPr>
              <a:t>with your supervisor(s) and your student mentor;</a:t>
            </a:r>
            <a:br>
              <a:rPr lang="en-US" sz="1400" spc="-30">
                <a:latin typeface="Calibri" panose="02020603050405020304" pitchFamily="2"/>
              </a:rPr>
            </a:br>
            <a:endParaRPr lang="en-US" sz="1400" spc="-30">
              <a:latin typeface="Calibri" panose="02020603050405020304" pitchFamily="2"/>
            </a:endParaRPr>
          </a:p>
          <a:p>
            <a:pPr marL="342900" indent="-342900">
              <a:buFont typeface="Arial" panose="020B0604020202020204" pitchFamily="34" charset="0"/>
              <a:buChar char="•"/>
            </a:pPr>
            <a:r>
              <a:rPr lang="en-US" sz="1400" spc="-30">
                <a:latin typeface="Calibri" panose="02020603050405020304" pitchFamily="2"/>
              </a:rPr>
              <a:t>Approach module leaders </a:t>
            </a:r>
            <a:r>
              <a:rPr lang="en-US" sz="1400" b="1" spc="-30">
                <a:latin typeface="Calibri" panose="02020603050405020304" pitchFamily="2"/>
              </a:rPr>
              <a:t>early</a:t>
            </a:r>
            <a:r>
              <a:rPr lang="en-US" sz="1400" spc="-30">
                <a:latin typeface="Calibri" panose="02020603050405020304" pitchFamily="2"/>
              </a:rPr>
              <a:t> if you feel you are falling behind on a particular module, not understanding the material, or struggling in any way;</a:t>
            </a:r>
            <a:br>
              <a:rPr lang="en-US" sz="1400" spc="-30">
                <a:latin typeface="Calibri" panose="02020603050405020304" pitchFamily="2"/>
              </a:rPr>
            </a:br>
            <a:endParaRPr lang="en-US" sz="1400" spc="-30">
              <a:latin typeface="Calibri" panose="02020603050405020304" pitchFamily="2"/>
            </a:endParaRPr>
          </a:p>
          <a:p>
            <a:pPr marL="342900" indent="-342900">
              <a:buFont typeface="Arial" panose="020B0604020202020204" pitchFamily="34" charset="0"/>
              <a:buChar char="•"/>
            </a:pPr>
            <a:r>
              <a:rPr lang="en-US" sz="1400" spc="-30">
                <a:latin typeface="Calibri" panose="02020603050405020304" pitchFamily="2"/>
              </a:rPr>
              <a:t>Approach your supervisor or one of the </a:t>
            </a:r>
            <a:r>
              <a:rPr lang="en-US" sz="1400" spc="-30" err="1">
                <a:latin typeface="Calibri" panose="02020603050405020304" pitchFamily="2"/>
              </a:rPr>
              <a:t>HetSys</a:t>
            </a:r>
            <a:r>
              <a:rPr lang="en-US" sz="1400" spc="-30">
                <a:latin typeface="Calibri" panose="02020603050405020304" pitchFamily="2"/>
              </a:rPr>
              <a:t> management team (Julie, James or Nick) if you are having difficulties with the course </a:t>
            </a:r>
            <a:r>
              <a:rPr lang="en-US" sz="1400" b="1" spc="-30">
                <a:latin typeface="Calibri" panose="02020603050405020304" pitchFamily="2"/>
              </a:rPr>
              <a:t>as a whole</a:t>
            </a:r>
            <a:r>
              <a:rPr lang="en-US" sz="1400" spc="-30">
                <a:latin typeface="Calibri" panose="02020603050405020304" pitchFamily="2"/>
              </a:rPr>
              <a:t>. </a:t>
            </a:r>
          </a:p>
          <a:p>
            <a:endParaRPr lang="en-US" sz="2200" b="1" spc="-30">
              <a:solidFill>
                <a:schemeClr val="accent5">
                  <a:lumMod val="75000"/>
                </a:schemeClr>
              </a:solidFill>
              <a:latin typeface="Calibri" panose="02020603050405020304" pitchFamily="2"/>
            </a:endParaRPr>
          </a:p>
          <a:p>
            <a:r>
              <a:rPr lang="en-US" sz="2200" b="1" spc="-30">
                <a:solidFill>
                  <a:schemeClr val="accent5">
                    <a:lumMod val="75000"/>
                  </a:schemeClr>
                </a:solidFill>
                <a:latin typeface="Calibri" panose="02020603050405020304" pitchFamily="2"/>
              </a:rPr>
              <a:t>We are all here to help!</a:t>
            </a:r>
            <a:br>
              <a:rPr lang="en-US" sz="2200" b="1" spc="-30">
                <a:solidFill>
                  <a:schemeClr val="accent5">
                    <a:lumMod val="75000"/>
                  </a:schemeClr>
                </a:solidFill>
                <a:latin typeface="Calibri" panose="02020603050405020304" pitchFamily="2"/>
              </a:rPr>
            </a:br>
            <a:endParaRPr lang="en-GB" sz="2200"/>
          </a:p>
        </p:txBody>
      </p:sp>
      <p:pic>
        <p:nvPicPr>
          <p:cNvPr id="2" name="Picture 1" descr="A picture containing graphical user interface&#10;&#10;Description automatically generated">
            <a:extLst>
              <a:ext uri="{FF2B5EF4-FFF2-40B4-BE49-F238E27FC236}">
                <a16:creationId xmlns:a16="http://schemas.microsoft.com/office/drawing/2014/main" id="{3A17518A-5587-1686-F9BD-3F4843E6AA53}"/>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64423709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54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88727" y="987715"/>
            <a:ext cx="6030854"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Office Space </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4308103" y="1902250"/>
            <a:ext cx="4824221" cy="2031325"/>
          </a:xfrm>
          <a:prstGeom prst="rect">
            <a:avLst/>
          </a:prstGeom>
          <a:noFill/>
        </p:spPr>
        <p:txBody>
          <a:bodyPr wrap="square" rtlCol="0">
            <a:spAutoFit/>
          </a:bodyPr>
          <a:lstStyle/>
          <a:p>
            <a:r>
              <a:rPr lang="en-GB" sz="1400"/>
              <a:t>You have all been allocated a desk in the </a:t>
            </a:r>
            <a:r>
              <a:rPr lang="en-GB" sz="1400">
                <a:hlinkClick r:id="rId4"/>
              </a:rPr>
              <a:t>D2.15 open plan office space</a:t>
            </a:r>
            <a:r>
              <a:rPr lang="en-GB" sz="1400"/>
              <a:t>, with docking stations for your </a:t>
            </a:r>
            <a:r>
              <a:rPr lang="en-GB" sz="1400" err="1"/>
              <a:t>HetSys</a:t>
            </a:r>
            <a:r>
              <a:rPr lang="en-GB" sz="1400"/>
              <a:t> laptops</a:t>
            </a:r>
          </a:p>
          <a:p>
            <a:endParaRPr lang="en-GB" sz="1400"/>
          </a:p>
          <a:p>
            <a:r>
              <a:rPr lang="en-GB" sz="1400"/>
              <a:t>Risk assessment for this area allows full occupancy. Full details of RA and online training courses to be completed before you work there will be sent out via email. </a:t>
            </a:r>
          </a:p>
          <a:p>
            <a:endParaRPr lang="en-GB" sz="1400"/>
          </a:p>
          <a:p>
            <a:r>
              <a:rPr lang="en-GB" sz="1400"/>
              <a:t>If you want to work elsewhere on campus, space is available in the Library or in the </a:t>
            </a:r>
            <a:r>
              <a:rPr lang="en-GB" sz="1400">
                <a:hlinkClick r:id="rId5"/>
              </a:rPr>
              <a:t>Postgraduate Hub</a:t>
            </a:r>
            <a:endParaRPr lang="en-GB" sz="1400"/>
          </a:p>
        </p:txBody>
      </p:sp>
      <p:pic>
        <p:nvPicPr>
          <p:cNvPr id="5" name="Picture 4">
            <a:extLst>
              <a:ext uri="{FF2B5EF4-FFF2-40B4-BE49-F238E27FC236}">
                <a16:creationId xmlns:a16="http://schemas.microsoft.com/office/drawing/2014/main" id="{8E6F5F61-3A19-AA74-394E-D7215A2E0EF5}"/>
              </a:ext>
            </a:extLst>
          </p:cNvPr>
          <p:cNvPicPr>
            <a:picLocks noChangeAspect="1"/>
          </p:cNvPicPr>
          <p:nvPr/>
        </p:nvPicPr>
        <p:blipFill>
          <a:blip r:embed="rId6"/>
          <a:stretch>
            <a:fillRect/>
          </a:stretch>
        </p:blipFill>
        <p:spPr>
          <a:xfrm>
            <a:off x="214308" y="1510777"/>
            <a:ext cx="4093795" cy="3445329"/>
          </a:xfrm>
          <a:prstGeom prst="rect">
            <a:avLst/>
          </a:prstGeom>
        </p:spPr>
      </p:pic>
      <p:pic>
        <p:nvPicPr>
          <p:cNvPr id="4" name="Picture 3" descr="A picture containing graphical user interface&#10;&#10;Description automatically generated">
            <a:extLst>
              <a:ext uri="{FF2B5EF4-FFF2-40B4-BE49-F238E27FC236}">
                <a16:creationId xmlns:a16="http://schemas.microsoft.com/office/drawing/2014/main" id="{F36ED2A9-18EB-83C5-0715-50FDCBB74B72}"/>
              </a:ext>
            </a:extLst>
          </p:cNvPr>
          <p:cNvPicPr>
            <a:picLocks noChangeAspect="1"/>
          </p:cNvPicPr>
          <p:nvPr/>
        </p:nvPicPr>
        <p:blipFill>
          <a:blip r:embed="rId7"/>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42134703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66320" cy="5143500"/>
          </a:xfrm>
          <a:prstGeom prst="rect">
            <a:avLst/>
          </a:prstGeom>
          <a:ln>
            <a:noFill/>
          </a:ln>
        </p:spPr>
      </p:pic>
      <p:sp>
        <p:nvSpPr>
          <p:cNvPr id="2" name="TextBox 1">
            <a:extLst>
              <a:ext uri="{FF2B5EF4-FFF2-40B4-BE49-F238E27FC236}">
                <a16:creationId xmlns:a16="http://schemas.microsoft.com/office/drawing/2014/main" id="{BD7DF37E-AD85-423A-BA52-3455E7802E5E}"/>
              </a:ext>
            </a:extLst>
          </p:cNvPr>
          <p:cNvSpPr txBox="1"/>
          <p:nvPr/>
        </p:nvSpPr>
        <p:spPr>
          <a:xfrm>
            <a:off x="441298" y="2075828"/>
            <a:ext cx="5878820" cy="646331"/>
          </a:xfrm>
          <a:prstGeom prst="rect">
            <a:avLst/>
          </a:prstGeom>
          <a:noFill/>
        </p:spPr>
        <p:txBody>
          <a:bodyPr wrap="square" rtlCol="0">
            <a:spAutoFit/>
          </a:bodyPr>
          <a:lstStyle/>
          <a:p>
            <a:r>
              <a:rPr lang="en-GB" sz="3600" b="1">
                <a:solidFill>
                  <a:schemeClr val="accent5">
                    <a:lumMod val="75000"/>
                  </a:schemeClr>
                </a:solidFill>
                <a:latin typeface="Calibri" panose="020F0502020204030204" pitchFamily="34" charset="0"/>
                <a:cs typeface="Calibri" panose="020F0502020204030204" pitchFamily="34" charset="0"/>
              </a:rPr>
              <a:t>Welcome Week Schedule</a:t>
            </a:r>
          </a:p>
        </p:txBody>
      </p:sp>
      <p:sp>
        <p:nvSpPr>
          <p:cNvPr id="4" name="TextBox 3">
            <a:extLst>
              <a:ext uri="{FF2B5EF4-FFF2-40B4-BE49-F238E27FC236}">
                <a16:creationId xmlns:a16="http://schemas.microsoft.com/office/drawing/2014/main" id="{189C31EB-9785-4B10-8507-D1CF42BC1480}"/>
              </a:ext>
            </a:extLst>
          </p:cNvPr>
          <p:cNvSpPr txBox="1"/>
          <p:nvPr/>
        </p:nvSpPr>
        <p:spPr>
          <a:xfrm>
            <a:off x="441298" y="3611463"/>
            <a:ext cx="3471796" cy="338554"/>
          </a:xfrm>
          <a:prstGeom prst="rect">
            <a:avLst/>
          </a:prstGeom>
          <a:noFill/>
        </p:spPr>
        <p:txBody>
          <a:bodyPr wrap="square" rtlCol="0">
            <a:spAutoFit/>
          </a:bodyPr>
          <a:lstStyle/>
          <a:p>
            <a:r>
              <a:rPr lang="en-GB" sz="1600" err="1">
                <a:solidFill>
                  <a:schemeClr val="accent5">
                    <a:lumMod val="75000"/>
                  </a:schemeClr>
                </a:solidFill>
              </a:rPr>
              <a:t>HetSys</a:t>
            </a:r>
            <a:r>
              <a:rPr lang="en-GB" sz="1600">
                <a:solidFill>
                  <a:schemeClr val="accent5">
                    <a:lumMod val="75000"/>
                  </a:schemeClr>
                </a:solidFill>
              </a:rPr>
              <a:t> Welcome Week 2022</a:t>
            </a:r>
          </a:p>
        </p:txBody>
      </p:sp>
      <p:sp>
        <p:nvSpPr>
          <p:cNvPr id="8" name="TextBox 7">
            <a:extLst>
              <a:ext uri="{FF2B5EF4-FFF2-40B4-BE49-F238E27FC236}">
                <a16:creationId xmlns:a16="http://schemas.microsoft.com/office/drawing/2014/main" id="{C65D553D-C5FE-4F68-A1C3-860AB89D8F74}"/>
              </a:ext>
            </a:extLst>
          </p:cNvPr>
          <p:cNvSpPr txBox="1"/>
          <p:nvPr/>
        </p:nvSpPr>
        <p:spPr>
          <a:xfrm>
            <a:off x="441298" y="4051476"/>
            <a:ext cx="4170261" cy="584775"/>
          </a:xfrm>
          <a:prstGeom prst="rect">
            <a:avLst/>
          </a:prstGeom>
          <a:noFill/>
        </p:spPr>
        <p:txBody>
          <a:bodyPr wrap="square" rtlCol="0">
            <a:spAutoFit/>
          </a:bodyPr>
          <a:lstStyle/>
          <a:p>
            <a:r>
              <a:rPr lang="en-GB" sz="1600">
                <a:solidFill>
                  <a:schemeClr val="accent5">
                    <a:lumMod val="75000"/>
                  </a:schemeClr>
                </a:solidFill>
              </a:rPr>
              <a:t>James Kermode (School of Engineering), </a:t>
            </a:r>
            <a:r>
              <a:rPr lang="en-GB" sz="1600" err="1">
                <a:solidFill>
                  <a:schemeClr val="accent5">
                    <a:lumMod val="75000"/>
                  </a:schemeClr>
                </a:solidFill>
              </a:rPr>
              <a:t>HetSys</a:t>
            </a:r>
            <a:r>
              <a:rPr lang="en-GB" sz="1600">
                <a:solidFill>
                  <a:schemeClr val="accent5">
                    <a:lumMod val="75000"/>
                  </a:schemeClr>
                </a:solidFill>
              </a:rPr>
              <a:t> Co-Director </a:t>
            </a:r>
          </a:p>
        </p:txBody>
      </p:sp>
      <p:cxnSp>
        <p:nvCxnSpPr>
          <p:cNvPr id="9" name="Straight Connector 8">
            <a:extLst>
              <a:ext uri="{FF2B5EF4-FFF2-40B4-BE49-F238E27FC236}">
                <a16:creationId xmlns:a16="http://schemas.microsoft.com/office/drawing/2014/main" id="{8A64529E-7B9D-4A18-A0EC-39AE04EEC22D}"/>
              </a:ext>
            </a:extLst>
          </p:cNvPr>
          <p:cNvCxnSpPr>
            <a:cxnSpLocks/>
          </p:cNvCxnSpPr>
          <p:nvPr/>
        </p:nvCxnSpPr>
        <p:spPr>
          <a:xfrm>
            <a:off x="277420" y="3298526"/>
            <a:ext cx="8624533" cy="0"/>
          </a:xfrm>
          <a:prstGeom prst="line">
            <a:avLst/>
          </a:prstGeom>
          <a:ln w="6350" cmpd="sng">
            <a:solidFill>
              <a:srgbClr val="00B2DE"/>
            </a:solidFill>
          </a:ln>
        </p:spPr>
      </p:cxnSp>
      <p:sp>
        <p:nvSpPr>
          <p:cNvPr id="10" name="TextBox 9">
            <a:extLst>
              <a:ext uri="{FF2B5EF4-FFF2-40B4-BE49-F238E27FC236}">
                <a16:creationId xmlns:a16="http://schemas.microsoft.com/office/drawing/2014/main" id="{4FF15016-974C-44CD-9FB8-8FBE9A3A90FF}"/>
              </a:ext>
            </a:extLst>
          </p:cNvPr>
          <p:cNvSpPr txBox="1"/>
          <p:nvPr/>
        </p:nvSpPr>
        <p:spPr>
          <a:xfrm>
            <a:off x="441298" y="2763014"/>
            <a:ext cx="8144649" cy="369332"/>
          </a:xfrm>
          <a:prstGeom prst="rect">
            <a:avLst/>
          </a:prstGeom>
          <a:noFill/>
        </p:spPr>
        <p:txBody>
          <a:bodyPr wrap="square" rtlCol="0">
            <a:spAutoFit/>
          </a:bodyPr>
          <a:lstStyle/>
          <a:p>
            <a:r>
              <a:rPr lang="en-GB">
                <a:solidFill>
                  <a:schemeClr val="accent5">
                    <a:lumMod val="75000"/>
                  </a:schemeClr>
                </a:solidFill>
              </a:rPr>
              <a:t>EPSRC Centre for Doctoral Training in Modelling of Heterogeneous Systems</a:t>
            </a:r>
          </a:p>
        </p:txBody>
      </p:sp>
      <p:pic>
        <p:nvPicPr>
          <p:cNvPr id="3" name="Picture 2" descr="A picture containing graphical user interface&#10;&#10;Description automatically generated">
            <a:extLst>
              <a:ext uri="{FF2B5EF4-FFF2-40B4-BE49-F238E27FC236}">
                <a16:creationId xmlns:a16="http://schemas.microsoft.com/office/drawing/2014/main" id="{1061BD8F-8659-DD9B-F6D7-8C5CFD9BE512}"/>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662068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graphicFrame>
        <p:nvGraphicFramePr>
          <p:cNvPr id="2" name="Table 2">
            <a:extLst>
              <a:ext uri="{FF2B5EF4-FFF2-40B4-BE49-F238E27FC236}">
                <a16:creationId xmlns:a16="http://schemas.microsoft.com/office/drawing/2014/main" id="{73F47BF9-B221-4893-8BA3-48C4669E4F85}"/>
              </a:ext>
            </a:extLst>
          </p:cNvPr>
          <p:cNvGraphicFramePr>
            <a:graphicFrameLocks noGrp="1"/>
          </p:cNvGraphicFramePr>
          <p:nvPr>
            <p:extLst>
              <p:ext uri="{D42A27DB-BD31-4B8C-83A1-F6EECF244321}">
                <p14:modId xmlns:p14="http://schemas.microsoft.com/office/powerpoint/2010/main" val="264195702"/>
              </p:ext>
            </p:extLst>
          </p:nvPr>
        </p:nvGraphicFramePr>
        <p:xfrm>
          <a:off x="336591" y="1367920"/>
          <a:ext cx="6409765" cy="3172478"/>
        </p:xfrm>
        <a:graphic>
          <a:graphicData uri="http://schemas.openxmlformats.org/drawingml/2006/table">
            <a:tbl>
              <a:tblPr firstRow="1" bandRow="1">
                <a:tableStyleId>{5C22544A-7EE6-4342-B048-85BDC9FD1C3A}</a:tableStyleId>
              </a:tblPr>
              <a:tblGrid>
                <a:gridCol w="1281953">
                  <a:extLst>
                    <a:ext uri="{9D8B030D-6E8A-4147-A177-3AD203B41FA5}">
                      <a16:colId xmlns:a16="http://schemas.microsoft.com/office/drawing/2014/main" val="65953985"/>
                    </a:ext>
                  </a:extLst>
                </a:gridCol>
                <a:gridCol w="1281953">
                  <a:extLst>
                    <a:ext uri="{9D8B030D-6E8A-4147-A177-3AD203B41FA5}">
                      <a16:colId xmlns:a16="http://schemas.microsoft.com/office/drawing/2014/main" val="2853098618"/>
                    </a:ext>
                  </a:extLst>
                </a:gridCol>
                <a:gridCol w="1281953">
                  <a:extLst>
                    <a:ext uri="{9D8B030D-6E8A-4147-A177-3AD203B41FA5}">
                      <a16:colId xmlns:a16="http://schemas.microsoft.com/office/drawing/2014/main" val="2812902360"/>
                    </a:ext>
                  </a:extLst>
                </a:gridCol>
                <a:gridCol w="1281953">
                  <a:extLst>
                    <a:ext uri="{9D8B030D-6E8A-4147-A177-3AD203B41FA5}">
                      <a16:colId xmlns:a16="http://schemas.microsoft.com/office/drawing/2014/main" val="2207944775"/>
                    </a:ext>
                  </a:extLst>
                </a:gridCol>
                <a:gridCol w="1281953">
                  <a:extLst>
                    <a:ext uri="{9D8B030D-6E8A-4147-A177-3AD203B41FA5}">
                      <a16:colId xmlns:a16="http://schemas.microsoft.com/office/drawing/2014/main" val="913406966"/>
                    </a:ext>
                  </a:extLst>
                </a:gridCol>
              </a:tblGrid>
              <a:tr h="398798">
                <a:tc>
                  <a:txBody>
                    <a:bodyPr/>
                    <a:lstStyle/>
                    <a:p>
                      <a:pPr algn="ctr"/>
                      <a:r>
                        <a:rPr lang="en-GB" sz="1000" b="1">
                          <a:latin typeface="Calibri" panose="020F0502020204030204" pitchFamily="34" charset="0"/>
                          <a:cs typeface="Calibri" panose="020F0502020204030204" pitchFamily="34" charset="0"/>
                        </a:rPr>
                        <a:t>Monday 27</a:t>
                      </a:r>
                      <a:r>
                        <a:rPr lang="en-GB" sz="1000" b="1" baseline="30000">
                          <a:latin typeface="Calibri" panose="020F0502020204030204" pitchFamily="34" charset="0"/>
                          <a:cs typeface="Calibri" panose="020F0502020204030204" pitchFamily="34" charset="0"/>
                        </a:rPr>
                        <a:t>th</a:t>
                      </a:r>
                      <a:r>
                        <a:rPr lang="en-GB" sz="1000" b="1">
                          <a:latin typeface="Calibri" panose="020F0502020204030204" pitchFamily="34" charset="0"/>
                          <a:cs typeface="Calibri" panose="020F0502020204030204" pitchFamily="34" charset="0"/>
                        </a:rPr>
                        <a:t> September</a:t>
                      </a:r>
                    </a:p>
                  </a:txBody>
                  <a:tcPr/>
                </a:tc>
                <a:tc>
                  <a:txBody>
                    <a:bodyPr/>
                    <a:lstStyle/>
                    <a:p>
                      <a:pPr algn="ctr"/>
                      <a:r>
                        <a:rPr lang="en-GB" sz="1000" b="1">
                          <a:latin typeface="Calibri" panose="020F0502020204030204" pitchFamily="34" charset="0"/>
                          <a:cs typeface="Calibri" panose="020F0502020204030204" pitchFamily="34" charset="0"/>
                        </a:rPr>
                        <a:t>Tuesday 28</a:t>
                      </a:r>
                      <a:r>
                        <a:rPr lang="en-GB" sz="1000" b="1" baseline="30000">
                          <a:latin typeface="Calibri" panose="020F0502020204030204" pitchFamily="34" charset="0"/>
                          <a:cs typeface="Calibri" panose="020F0502020204030204" pitchFamily="34" charset="0"/>
                        </a:rPr>
                        <a:t>th</a:t>
                      </a:r>
                      <a:r>
                        <a:rPr lang="en-GB" sz="1000" b="1">
                          <a:latin typeface="Calibri" panose="020F0502020204030204" pitchFamily="34" charset="0"/>
                          <a:cs typeface="Calibri" panose="020F0502020204030204" pitchFamily="34" charset="0"/>
                        </a:rPr>
                        <a:t> September</a:t>
                      </a:r>
                    </a:p>
                  </a:txBody>
                  <a:tcPr/>
                </a:tc>
                <a:tc>
                  <a:txBody>
                    <a:bodyPr/>
                    <a:lstStyle/>
                    <a:p>
                      <a:pPr algn="ctr"/>
                      <a:r>
                        <a:rPr lang="en-GB" sz="1000" b="1">
                          <a:latin typeface="Calibri" panose="020F0502020204030204" pitchFamily="34" charset="0"/>
                          <a:cs typeface="Calibri" panose="020F0502020204030204" pitchFamily="34" charset="0"/>
                        </a:rPr>
                        <a:t>Wednesday 29</a:t>
                      </a:r>
                      <a:r>
                        <a:rPr lang="en-GB" sz="1000" b="1" baseline="30000">
                          <a:latin typeface="Calibri" panose="020F0502020204030204" pitchFamily="34" charset="0"/>
                          <a:cs typeface="Calibri" panose="020F0502020204030204" pitchFamily="34" charset="0"/>
                        </a:rPr>
                        <a:t>th</a:t>
                      </a:r>
                      <a:r>
                        <a:rPr lang="en-GB" sz="1000" b="1">
                          <a:latin typeface="Calibri" panose="020F0502020204030204" pitchFamily="34" charset="0"/>
                          <a:cs typeface="Calibri" panose="020F0502020204030204" pitchFamily="34" charset="0"/>
                        </a:rPr>
                        <a:t> September</a:t>
                      </a:r>
                    </a:p>
                  </a:txBody>
                  <a:tcPr/>
                </a:tc>
                <a:tc>
                  <a:txBody>
                    <a:bodyPr/>
                    <a:lstStyle/>
                    <a:p>
                      <a:pPr algn="ctr"/>
                      <a:r>
                        <a:rPr lang="en-GB" sz="1000" b="1">
                          <a:latin typeface="Calibri" panose="020F0502020204030204" pitchFamily="34" charset="0"/>
                          <a:cs typeface="Calibri" panose="020F0502020204030204" pitchFamily="34" charset="0"/>
                        </a:rPr>
                        <a:t>Thursday 30</a:t>
                      </a:r>
                      <a:r>
                        <a:rPr lang="en-GB" sz="1000" b="1" baseline="30000">
                          <a:latin typeface="Calibri" panose="020F0502020204030204" pitchFamily="34" charset="0"/>
                          <a:cs typeface="Calibri" panose="020F0502020204030204" pitchFamily="34" charset="0"/>
                        </a:rPr>
                        <a:t>th</a:t>
                      </a:r>
                      <a:r>
                        <a:rPr lang="en-GB" sz="1000" b="1">
                          <a:latin typeface="Calibri" panose="020F0502020204030204" pitchFamily="34" charset="0"/>
                          <a:cs typeface="Calibri" panose="020F0502020204030204" pitchFamily="34" charset="0"/>
                        </a:rPr>
                        <a:t> September</a:t>
                      </a:r>
                    </a:p>
                  </a:txBody>
                  <a:tcPr/>
                </a:tc>
                <a:tc>
                  <a:txBody>
                    <a:bodyPr/>
                    <a:lstStyle/>
                    <a:p>
                      <a:pPr algn="ctr"/>
                      <a:r>
                        <a:rPr lang="en-GB" sz="1000" b="1">
                          <a:latin typeface="Calibri" panose="020F0502020204030204" pitchFamily="34" charset="0"/>
                          <a:cs typeface="Calibri" panose="020F0502020204030204" pitchFamily="34" charset="0"/>
                        </a:rPr>
                        <a:t>Friday 1</a:t>
                      </a:r>
                      <a:r>
                        <a:rPr lang="en-GB" sz="1000" b="1" baseline="30000">
                          <a:latin typeface="Calibri" panose="020F0502020204030204" pitchFamily="34" charset="0"/>
                          <a:cs typeface="Calibri" panose="020F0502020204030204" pitchFamily="34" charset="0"/>
                        </a:rPr>
                        <a:t>st</a:t>
                      </a:r>
                      <a:r>
                        <a:rPr lang="en-GB" sz="1000" b="1">
                          <a:latin typeface="Calibri" panose="020F0502020204030204" pitchFamily="34" charset="0"/>
                          <a:cs typeface="Calibri" panose="020F0502020204030204" pitchFamily="34" charset="0"/>
                        </a:rPr>
                        <a:t> October</a:t>
                      </a:r>
                    </a:p>
                  </a:txBody>
                  <a:tcPr/>
                </a:tc>
                <a:extLst>
                  <a:ext uri="{0D108BD9-81ED-4DB2-BD59-A6C34878D82A}">
                    <a16:rowId xmlns:a16="http://schemas.microsoft.com/office/drawing/2014/main" val="866822326"/>
                  </a:ext>
                </a:extLst>
              </a:tr>
              <a:tr h="1165717">
                <a:tc>
                  <a:txBody>
                    <a:bodyPr/>
                    <a:lstStyle/>
                    <a:p>
                      <a:pPr algn="ctr"/>
                      <a:r>
                        <a:rPr lang="en-GB" sz="1000" b="1">
                          <a:latin typeface="Calibri" panose="020F0502020204030204" pitchFamily="34" charset="0"/>
                          <a:cs typeface="Calibri" panose="020F0502020204030204" pitchFamily="34" charset="0"/>
                        </a:rPr>
                        <a:t>10:00 – 12:00</a:t>
                      </a:r>
                    </a:p>
                    <a:p>
                      <a:pPr algn="ctr"/>
                      <a:endParaRPr lang="en-GB" sz="1000" b="0">
                        <a:latin typeface="Calibri" panose="020F0502020204030204" pitchFamily="34" charset="0"/>
                        <a:cs typeface="Calibri" panose="020F0502020204030204" pitchFamily="34" charset="0"/>
                      </a:endParaRPr>
                    </a:p>
                    <a:p>
                      <a:pPr algn="ctr"/>
                      <a:r>
                        <a:rPr lang="en-GB" sz="1000" b="0">
                          <a:latin typeface="Calibri" panose="020F0502020204030204" pitchFamily="34" charset="0"/>
                          <a:cs typeface="Calibri" panose="020F0502020204030204" pitchFamily="34" charset="0"/>
                        </a:rPr>
                        <a:t>Welcome and Introduction from </a:t>
                      </a:r>
                      <a:r>
                        <a:rPr lang="en-GB" sz="1000" b="0" err="1">
                          <a:latin typeface="Calibri" panose="020F0502020204030204" pitchFamily="34" charset="0"/>
                          <a:cs typeface="Calibri" panose="020F0502020204030204" pitchFamily="34" charset="0"/>
                        </a:rPr>
                        <a:t>HetSys</a:t>
                      </a:r>
                      <a:r>
                        <a:rPr lang="en-GB" sz="1000" b="0">
                          <a:latin typeface="Calibri" panose="020F0502020204030204" pitchFamily="34" charset="0"/>
                          <a:cs typeface="Calibri" panose="020F0502020204030204" pitchFamily="34" charset="0"/>
                        </a:rPr>
                        <a:t> Directors</a:t>
                      </a:r>
                    </a:p>
                    <a:p>
                      <a:pPr algn="ctr"/>
                      <a:endParaRPr lang="en-GB" sz="1000" b="0">
                        <a:latin typeface="Calibri" panose="020F0502020204030204" pitchFamily="34" charset="0"/>
                        <a:cs typeface="Calibri" panose="020F0502020204030204" pitchFamily="34" charset="0"/>
                      </a:endParaRPr>
                    </a:p>
                    <a:p>
                      <a:pPr algn="ctr"/>
                      <a:r>
                        <a:rPr lang="en-GB" sz="1000" b="0">
                          <a:latin typeface="Calibri" panose="020F0502020204030204" pitchFamily="34" charset="0"/>
                          <a:cs typeface="Calibri" panose="020F0502020204030204" pitchFamily="34" charset="0"/>
                        </a:rPr>
                        <a:t>MAS 2.05/6</a:t>
                      </a:r>
                    </a:p>
                  </a:txBody>
                  <a:tcPr/>
                </a:tc>
                <a:tc>
                  <a:txBody>
                    <a:bodyPr/>
                    <a:lstStyle/>
                    <a:p>
                      <a:pPr algn="ctr"/>
                      <a:r>
                        <a:rPr lang="en-GB" sz="1000" b="1" i="1">
                          <a:latin typeface="Calibri" panose="020F0502020204030204" pitchFamily="34" charset="0"/>
                          <a:cs typeface="Calibri" panose="020F0502020204030204" pitchFamily="34" charset="0"/>
                        </a:rPr>
                        <a:t>Free day </a:t>
                      </a:r>
                    </a:p>
                    <a:p>
                      <a:pPr algn="ctr"/>
                      <a:endParaRPr lang="en-GB" sz="1000" b="1" i="1">
                        <a:latin typeface="Calibri" panose="020F0502020204030204" pitchFamily="34" charset="0"/>
                        <a:cs typeface="Calibri" panose="020F0502020204030204" pitchFamily="34" charset="0"/>
                      </a:endParaRPr>
                    </a:p>
                    <a:p>
                      <a:pPr algn="ctr"/>
                      <a:r>
                        <a:rPr lang="en-GB" sz="1000" b="0" i="1">
                          <a:latin typeface="Calibri" panose="020F0502020204030204" pitchFamily="34" charset="0"/>
                          <a:cs typeface="Calibri" panose="020F0502020204030204" pitchFamily="34" charset="0"/>
                        </a:rPr>
                        <a:t>Arrange meetings with your supervisors and student mentors</a:t>
                      </a:r>
                    </a:p>
                    <a:p>
                      <a:pPr algn="ctr"/>
                      <a:endParaRPr lang="en-GB" sz="1000" b="0">
                        <a:latin typeface="Calibri" panose="020F0502020204030204" pitchFamily="34" charset="0"/>
                        <a:cs typeface="Calibri" panose="020F0502020204030204" pitchFamily="34" charset="0"/>
                      </a:endParaRPr>
                    </a:p>
                  </a:txBody>
                  <a:tcPr/>
                </a:tc>
                <a:tc>
                  <a:txBody>
                    <a:bodyPr/>
                    <a:lstStyle/>
                    <a:p>
                      <a:pPr algn="ctr"/>
                      <a:r>
                        <a:rPr lang="en-GB" sz="1000" b="1">
                          <a:latin typeface="Calibri" panose="020F0502020204030204" pitchFamily="34" charset="0"/>
                          <a:cs typeface="Calibri" panose="020F0502020204030204" pitchFamily="34" charset="0"/>
                        </a:rPr>
                        <a:t>10:00 – 12:00</a:t>
                      </a:r>
                    </a:p>
                    <a:p>
                      <a:pPr algn="ctr"/>
                      <a:endParaRPr lang="en-GB" sz="1000" b="0">
                        <a:latin typeface="Calibri" panose="020F0502020204030204" pitchFamily="34" charset="0"/>
                        <a:cs typeface="Calibri" panose="020F0502020204030204" pitchFamily="34" charset="0"/>
                      </a:endParaRPr>
                    </a:p>
                    <a:p>
                      <a:pPr algn="ctr"/>
                      <a:r>
                        <a:rPr lang="en-GB" sz="1000" b="0">
                          <a:latin typeface="Calibri" panose="020F0502020204030204" pitchFamily="34" charset="0"/>
                          <a:cs typeface="Calibri" panose="020F0502020204030204" pitchFamily="34" charset="0"/>
                        </a:rPr>
                        <a:t>Laptop troubleshooting </a:t>
                      </a:r>
                      <a:br>
                        <a:rPr lang="en-GB" sz="1000" b="0">
                          <a:latin typeface="Calibri" panose="020F0502020204030204" pitchFamily="34" charset="0"/>
                          <a:cs typeface="Calibri" panose="020F0502020204030204" pitchFamily="34" charset="0"/>
                        </a:rPr>
                      </a:b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MAS 2.05/6</a:t>
                      </a:r>
                    </a:p>
                  </a:txBody>
                  <a:tcPr/>
                </a:tc>
                <a:tc>
                  <a:txBody>
                    <a:bodyPr/>
                    <a:lstStyle/>
                    <a:p>
                      <a:pPr algn="ctr"/>
                      <a:r>
                        <a:rPr lang="en-GB" sz="1000" b="1">
                          <a:latin typeface="Calibri" panose="020F0502020204030204" pitchFamily="34" charset="0"/>
                          <a:cs typeface="Calibri" panose="020F0502020204030204" pitchFamily="34" charset="0"/>
                        </a:rPr>
                        <a:t>10:00 – 12:00</a:t>
                      </a:r>
                      <a:br>
                        <a:rPr lang="en-GB" sz="1000" b="1">
                          <a:latin typeface="Calibri" panose="020F0502020204030204" pitchFamily="34" charset="0"/>
                          <a:cs typeface="Calibri" panose="020F0502020204030204" pitchFamily="34" charset="0"/>
                        </a:rPr>
                      </a:br>
                      <a:br>
                        <a:rPr lang="en-GB" sz="1000" b="1">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Mathematics Induction </a:t>
                      </a:r>
                    </a:p>
                    <a:p>
                      <a:pPr algn="ctr"/>
                      <a:r>
                        <a:rPr lang="en-GB" sz="1000" b="0" i="1">
                          <a:latin typeface="Calibri" panose="020F0502020204030204" pitchFamily="34" charset="0"/>
                          <a:cs typeface="Calibri" panose="020F0502020204030204" pitchFamily="34" charset="0"/>
                        </a:rPr>
                        <a:t>James Kermode</a:t>
                      </a:r>
                      <a:br>
                        <a:rPr lang="en-GB" sz="1000" b="0">
                          <a:latin typeface="Calibri" panose="020F0502020204030204" pitchFamily="34" charset="0"/>
                          <a:cs typeface="Calibri" panose="020F0502020204030204" pitchFamily="34" charset="0"/>
                        </a:rPr>
                      </a:b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MAS 2.05/6 &amp;</a:t>
                      </a: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MS Teams</a:t>
                      </a:r>
                    </a:p>
                  </a:txBody>
                  <a:tcPr/>
                </a:tc>
                <a:tc>
                  <a:txBody>
                    <a:bodyPr/>
                    <a:lstStyle/>
                    <a:p>
                      <a:pPr algn="ctr"/>
                      <a:r>
                        <a:rPr lang="en-GB" sz="1000" b="1">
                          <a:latin typeface="Calibri" panose="020F0502020204030204" pitchFamily="34" charset="0"/>
                          <a:cs typeface="Calibri" panose="020F0502020204030204" pitchFamily="34" charset="0"/>
                        </a:rPr>
                        <a:t>10:00 – 12:00</a:t>
                      </a:r>
                      <a:br>
                        <a:rPr lang="en-GB" sz="1000" b="1">
                          <a:latin typeface="Calibri" panose="020F0502020204030204" pitchFamily="34" charset="0"/>
                          <a:cs typeface="Calibri" panose="020F0502020204030204" pitchFamily="34" charset="0"/>
                        </a:rPr>
                      </a:br>
                      <a:br>
                        <a:rPr lang="en-GB" sz="1000" b="1">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Python Programming Induction</a:t>
                      </a:r>
                      <a:br>
                        <a:rPr lang="en-GB" sz="1000" b="0">
                          <a:latin typeface="Calibri" panose="020F0502020204030204" pitchFamily="34" charset="0"/>
                          <a:cs typeface="Calibri" panose="020F0502020204030204" pitchFamily="34" charset="0"/>
                        </a:rPr>
                      </a:br>
                      <a:r>
                        <a:rPr lang="en-GB" sz="1000" b="0" i="1">
                          <a:latin typeface="Calibri" panose="020F0502020204030204" pitchFamily="34" charset="0"/>
                          <a:cs typeface="Calibri" panose="020F0502020204030204" pitchFamily="34" charset="0"/>
                        </a:rPr>
                        <a:t>Nick Hine</a:t>
                      </a:r>
                      <a:br>
                        <a:rPr lang="en-GB" sz="1000" b="0">
                          <a:latin typeface="Calibri" panose="020F0502020204030204" pitchFamily="34" charset="0"/>
                          <a:cs typeface="Calibri" panose="020F0502020204030204" pitchFamily="34" charset="0"/>
                        </a:rPr>
                      </a:b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MAS 2.05/6 &amp;</a:t>
                      </a: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MS Teams</a:t>
                      </a:r>
                    </a:p>
                  </a:txBody>
                  <a:tcPr/>
                </a:tc>
                <a:extLst>
                  <a:ext uri="{0D108BD9-81ED-4DB2-BD59-A6C34878D82A}">
                    <a16:rowId xmlns:a16="http://schemas.microsoft.com/office/drawing/2014/main" val="2041124767"/>
                  </a:ext>
                </a:extLst>
              </a:tr>
              <a:tr h="1012333">
                <a:tc>
                  <a:txBody>
                    <a:bodyPr/>
                    <a:lstStyle/>
                    <a:p>
                      <a:pPr algn="ctr"/>
                      <a:endParaRPr lang="en-GB" sz="1000" b="0" i="0">
                        <a:latin typeface="Calibri" panose="020F0502020204030204" pitchFamily="34" charset="0"/>
                        <a:cs typeface="Calibri" panose="020F0502020204030204" pitchFamily="34" charset="0"/>
                      </a:endParaRPr>
                    </a:p>
                  </a:txBody>
                  <a:tcPr/>
                </a:tc>
                <a:tc>
                  <a:txBody>
                    <a:bodyPr/>
                    <a:lstStyle/>
                    <a:p>
                      <a:pPr algn="ctr"/>
                      <a:endParaRPr lang="en-GB" sz="1000" b="1" i="1">
                        <a:latin typeface="Calibri" panose="020F0502020204030204" pitchFamily="34" charset="0"/>
                        <a:cs typeface="Calibri" panose="020F0502020204030204" pitchFamily="34" charset="0"/>
                      </a:endParaRPr>
                    </a:p>
                  </a:txBody>
                  <a:tcPr/>
                </a:tc>
                <a:tc>
                  <a:txBody>
                    <a:bodyPr/>
                    <a:lstStyle/>
                    <a:p>
                      <a:pPr algn="ctr"/>
                      <a:endParaRPr lang="en-GB" sz="1000" b="0">
                        <a:latin typeface="Calibri" panose="020F0502020204030204" pitchFamily="34" charset="0"/>
                        <a:cs typeface="Calibri" panose="020F0502020204030204" pitchFamily="34" charset="0"/>
                      </a:endParaRPr>
                    </a:p>
                  </a:txBody>
                  <a:tcPr/>
                </a:tc>
                <a:tc>
                  <a:txBody>
                    <a:bodyPr/>
                    <a:lstStyle/>
                    <a:p>
                      <a:pPr algn="ctr"/>
                      <a:r>
                        <a:rPr lang="en-GB" sz="1000" b="1">
                          <a:latin typeface="Calibri" panose="020F0502020204030204" pitchFamily="34" charset="0"/>
                          <a:cs typeface="Calibri" panose="020F0502020204030204" pitchFamily="34" charset="0"/>
                        </a:rPr>
                        <a:t>13:30 – 15:30</a:t>
                      </a:r>
                      <a:br>
                        <a:rPr lang="en-GB" sz="1000" b="1">
                          <a:latin typeface="Calibri" panose="020F0502020204030204" pitchFamily="34" charset="0"/>
                          <a:cs typeface="Calibri" panose="020F0502020204030204" pitchFamily="34" charset="0"/>
                        </a:rPr>
                      </a:br>
                      <a:br>
                        <a:rPr lang="en-GB" sz="1000" b="1">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Quantum Mechanics Induction</a:t>
                      </a:r>
                      <a:br>
                        <a:rPr lang="en-GB" sz="1000" b="0">
                          <a:latin typeface="Calibri" panose="020F0502020204030204" pitchFamily="34" charset="0"/>
                          <a:cs typeface="Calibri" panose="020F0502020204030204" pitchFamily="34" charset="0"/>
                        </a:rPr>
                      </a:br>
                      <a:r>
                        <a:rPr lang="en-GB" sz="1000" b="0" i="1">
                          <a:latin typeface="Calibri" panose="020F0502020204030204" pitchFamily="34" charset="0"/>
                          <a:cs typeface="Calibri" panose="020F0502020204030204" pitchFamily="34" charset="0"/>
                        </a:rPr>
                        <a:t>Julie Staunton</a:t>
                      </a:r>
                      <a:br>
                        <a:rPr lang="en-GB" sz="1000" b="0">
                          <a:latin typeface="Calibri" panose="020F0502020204030204" pitchFamily="34" charset="0"/>
                          <a:cs typeface="Calibri" panose="020F0502020204030204" pitchFamily="34" charset="0"/>
                        </a:rPr>
                      </a:br>
                      <a:br>
                        <a:rPr lang="en-GB" sz="1000" b="0">
                          <a:latin typeface="Calibri" panose="020F0502020204030204" pitchFamily="34" charset="0"/>
                          <a:cs typeface="Calibri" panose="020F0502020204030204" pitchFamily="34" charset="0"/>
                        </a:rPr>
                      </a:b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MAS 2.05/6 &amp;</a:t>
                      </a:r>
                      <a:br>
                        <a:rPr lang="en-GB" sz="1000" b="0">
                          <a:latin typeface="Calibri" panose="020F0502020204030204" pitchFamily="34" charset="0"/>
                          <a:cs typeface="Calibri" panose="020F0502020204030204" pitchFamily="34" charset="0"/>
                        </a:rPr>
                      </a:br>
                      <a:r>
                        <a:rPr lang="en-GB" sz="1000" b="0">
                          <a:latin typeface="Calibri" panose="020F0502020204030204" pitchFamily="34" charset="0"/>
                          <a:cs typeface="Calibri" panose="020F0502020204030204" pitchFamily="34" charset="0"/>
                        </a:rPr>
                        <a:t>MS Teams</a:t>
                      </a:r>
                    </a:p>
                  </a:txBody>
                  <a:tcPr/>
                </a:tc>
                <a:tc>
                  <a:txBody>
                    <a:bodyPr/>
                    <a:lstStyle/>
                    <a:p>
                      <a:pPr algn="ctr"/>
                      <a:endParaRPr lang="en-GB" sz="1000" b="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928823218"/>
                  </a:ext>
                </a:extLst>
              </a:tr>
            </a:tbl>
          </a:graphicData>
        </a:graphic>
      </p:graphicFrame>
      <p:sp>
        <p:nvSpPr>
          <p:cNvPr id="7" name="Rectangle 6">
            <a:extLst>
              <a:ext uri="{FF2B5EF4-FFF2-40B4-BE49-F238E27FC236}">
                <a16:creationId xmlns:a16="http://schemas.microsoft.com/office/drawing/2014/main" id="{D004F118-BAF9-C0F2-2E65-473BCDA7EC47}"/>
              </a:ext>
            </a:extLst>
          </p:cNvPr>
          <p:cNvSpPr/>
          <p:nvPr/>
        </p:nvSpPr>
        <p:spPr>
          <a:xfrm>
            <a:off x="7007839" y="2059321"/>
            <a:ext cx="2031041" cy="2121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DD082CD1-AD17-06FE-DB5B-D35F5886D2F2}"/>
              </a:ext>
            </a:extLst>
          </p:cNvPr>
          <p:cNvPicPr>
            <a:picLocks noChangeAspect="1"/>
          </p:cNvPicPr>
          <p:nvPr/>
        </p:nvPicPr>
        <p:blipFill>
          <a:blip r:embed="rId4"/>
          <a:stretch>
            <a:fillRect/>
          </a:stretch>
        </p:blipFill>
        <p:spPr>
          <a:xfrm>
            <a:off x="7208320" y="2827723"/>
            <a:ext cx="1652388" cy="1239291"/>
          </a:xfrm>
          <a:prstGeom prst="rect">
            <a:avLst/>
          </a:prstGeom>
        </p:spPr>
      </p:pic>
      <p:sp>
        <p:nvSpPr>
          <p:cNvPr id="6" name="TextBox 5">
            <a:extLst>
              <a:ext uri="{FF2B5EF4-FFF2-40B4-BE49-F238E27FC236}">
                <a16:creationId xmlns:a16="http://schemas.microsoft.com/office/drawing/2014/main" id="{F2A76F69-26F4-F35F-2036-0229F9F4A7F3}"/>
              </a:ext>
            </a:extLst>
          </p:cNvPr>
          <p:cNvSpPr txBox="1"/>
          <p:nvPr/>
        </p:nvSpPr>
        <p:spPr>
          <a:xfrm>
            <a:off x="7130143" y="2122610"/>
            <a:ext cx="1798703" cy="738664"/>
          </a:xfrm>
          <a:prstGeom prst="rect">
            <a:avLst/>
          </a:prstGeom>
          <a:noFill/>
        </p:spPr>
        <p:txBody>
          <a:bodyPr wrap="square" rtlCol="0">
            <a:spAutoFit/>
          </a:bodyPr>
          <a:lstStyle/>
          <a:p>
            <a:pPr algn="ctr"/>
            <a:r>
              <a:rPr lang="en-GB" sz="1400">
                <a:solidFill>
                  <a:schemeClr val="bg1"/>
                </a:solidFill>
                <a:latin typeface="Calibri" panose="020F0502020204030204" pitchFamily="34" charset="0"/>
                <a:cs typeface="Calibri" panose="020F0502020204030204" pitchFamily="34" charset="0"/>
              </a:rPr>
              <a:t>Save the date! </a:t>
            </a:r>
            <a:br>
              <a:rPr lang="en-GB" sz="1400">
                <a:solidFill>
                  <a:schemeClr val="bg1"/>
                </a:solidFill>
                <a:latin typeface="Calibri" panose="020F0502020204030204" pitchFamily="34" charset="0"/>
                <a:cs typeface="Calibri" panose="020F0502020204030204" pitchFamily="34" charset="0"/>
              </a:rPr>
            </a:br>
            <a:r>
              <a:rPr lang="en-GB" sz="1400">
                <a:solidFill>
                  <a:schemeClr val="bg1"/>
                </a:solidFill>
                <a:latin typeface="Calibri" panose="020F0502020204030204" pitchFamily="34" charset="0"/>
                <a:cs typeface="Calibri" panose="020F0502020204030204" pitchFamily="34" charset="0"/>
              </a:rPr>
              <a:t>Curry and Quiz social 20 October</a:t>
            </a:r>
          </a:p>
        </p:txBody>
      </p:sp>
      <p:pic>
        <p:nvPicPr>
          <p:cNvPr id="3" name="Picture 2" descr="A picture containing graphical user interface&#10;&#10;Description automatically generated">
            <a:extLst>
              <a:ext uri="{FF2B5EF4-FFF2-40B4-BE49-F238E27FC236}">
                <a16:creationId xmlns:a16="http://schemas.microsoft.com/office/drawing/2014/main" id="{3AF171CA-560E-FFDC-326B-0E41E6932DE5}"/>
              </a:ext>
            </a:extLst>
          </p:cNvPr>
          <p:cNvPicPr>
            <a:picLocks noChangeAspect="1"/>
          </p:cNvPicPr>
          <p:nvPr/>
        </p:nvPicPr>
        <p:blipFill>
          <a:blip r:embed="rId5"/>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427213448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Health and Safety</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168239" y="1808216"/>
            <a:ext cx="7025938" cy="2816156"/>
          </a:xfrm>
          <a:prstGeom prst="rect">
            <a:avLst/>
          </a:prstGeom>
          <a:noFill/>
        </p:spPr>
        <p:txBody>
          <a:bodyPr wrap="square" rtlCol="0">
            <a:spAutoFit/>
          </a:bodyPr>
          <a:lstStyle/>
          <a:p>
            <a:r>
              <a:rPr lang="en-GB" sz="1200">
                <a:latin typeface="Calibri" panose="020F0502020204030204" pitchFamily="34" charset="0"/>
                <a:cs typeface="Calibri" panose="020F0502020204030204" pitchFamily="34" charset="0"/>
              </a:rPr>
              <a:t>There are some University Health and Safety videos on Moodle that you should watch</a:t>
            </a:r>
            <a:br>
              <a:rPr lang="en-GB" sz="1200">
                <a:latin typeface="Calibri" panose="020F0502020204030204" pitchFamily="34" charset="0"/>
                <a:cs typeface="Calibri" panose="020F0502020204030204" pitchFamily="34" charset="0"/>
              </a:rPr>
            </a:br>
            <a:br>
              <a:rPr lang="en-GB" sz="1200">
                <a:latin typeface="Calibri" panose="020F0502020204030204" pitchFamily="34" charset="0"/>
                <a:cs typeface="Calibri" panose="020F0502020204030204" pitchFamily="34" charset="0"/>
              </a:rPr>
            </a:br>
            <a:r>
              <a:rPr lang="en-GB" sz="1100" u="sng">
                <a:solidFill>
                  <a:srgbClr val="000000"/>
                </a:solidFill>
                <a:effectLst/>
                <a:latin typeface="Calibri" panose="020F0502020204030204" pitchFamily="34" charset="0"/>
                <a:ea typeface="Calibri" panose="020F0502020204030204" pitchFamily="34" charset="0"/>
                <a:hlinkClick r:id="rId4" tooltip="https://moodle.warwick.ac.uk/course/view.php?id=38001"/>
              </a:rPr>
              <a:t>Health &amp; Safety Induction</a:t>
            </a:r>
            <a:endParaRPr lang="en-GB" sz="1100">
              <a:effectLst/>
              <a:latin typeface="Calibri" panose="020F0502020204030204" pitchFamily="34" charset="0"/>
              <a:ea typeface="Calibri" panose="020F0502020204030204" pitchFamily="34" charset="0"/>
            </a:endParaRPr>
          </a:p>
          <a:p>
            <a:r>
              <a:rPr lang="en-GB" sz="1100" u="sng">
                <a:solidFill>
                  <a:srgbClr val="000000"/>
                </a:solidFill>
                <a:effectLst/>
                <a:latin typeface="Calibri" panose="020F0502020204030204" pitchFamily="34" charset="0"/>
                <a:ea typeface="Calibri" panose="020F0502020204030204" pitchFamily="34" charset="0"/>
                <a:hlinkClick r:id="rId5" tooltip="https://moodle.warwick.ac.uk/course/view.php?id=48288"/>
              </a:rPr>
              <a:t>Fire Safety Training</a:t>
            </a:r>
            <a:endParaRPr lang="en-GB" sz="1100">
              <a:effectLst/>
              <a:latin typeface="Calibri" panose="020F0502020204030204" pitchFamily="34" charset="0"/>
              <a:ea typeface="Calibri" panose="020F0502020204030204" pitchFamily="34" charset="0"/>
            </a:endParaRPr>
          </a:p>
          <a:p>
            <a:r>
              <a:rPr lang="en-GB" sz="1100" u="sng">
                <a:solidFill>
                  <a:srgbClr val="000000"/>
                </a:solidFill>
                <a:effectLst/>
                <a:latin typeface="Calibri" panose="020F0502020204030204" pitchFamily="34" charset="0"/>
                <a:ea typeface="Calibri" panose="020F0502020204030204" pitchFamily="34" charset="0"/>
                <a:hlinkClick r:id="rId6" tooltip="https://moodle.warwick.ac.uk/course/view.php?id=37098"/>
              </a:rPr>
              <a:t>Display Screen Equipment</a:t>
            </a:r>
            <a:br>
              <a:rPr lang="en-GB" sz="1100">
                <a:latin typeface="Calibri" panose="020F0502020204030204" pitchFamily="34" charset="0"/>
                <a:cs typeface="Calibri" panose="020F0502020204030204" pitchFamily="34" charset="0"/>
              </a:rPr>
            </a:br>
            <a:br>
              <a:rPr lang="en-GB" sz="1200">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Information is linked here: </a:t>
            </a:r>
            <a:r>
              <a:rPr lang="en-GB" sz="1200">
                <a:latin typeface="Calibri" panose="020F0502020204030204" pitchFamily="34" charset="0"/>
                <a:cs typeface="Calibri" panose="020F0502020204030204" pitchFamily="34" charset="0"/>
                <a:hlinkClick r:id="rId7"/>
              </a:rPr>
              <a:t>https://warwick.ac.uk/fac/sci/hetsys/studentinformation/induction/healthandsafety/</a:t>
            </a:r>
            <a:r>
              <a:rPr lang="en-GB" sz="1200">
                <a:latin typeface="Calibri" panose="020F0502020204030204" pitchFamily="34" charset="0"/>
                <a:cs typeface="Calibri" panose="020F0502020204030204" pitchFamily="34" charset="0"/>
              </a:rPr>
              <a:t> </a:t>
            </a:r>
            <a:br>
              <a:rPr lang="en-GB" sz="1200">
                <a:latin typeface="Calibri" panose="020F0502020204030204" pitchFamily="34" charset="0"/>
                <a:cs typeface="Calibri" panose="020F0502020204030204" pitchFamily="34" charset="0"/>
              </a:rPr>
            </a:br>
            <a:br>
              <a:rPr lang="en-GB" sz="1200">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There are also tips on setting up your work environment</a:t>
            </a:r>
            <a:br>
              <a:rPr lang="en-GB" sz="1200" i="1">
                <a:latin typeface="Calibri" panose="020F0502020204030204" pitchFamily="34" charset="0"/>
                <a:cs typeface="Calibri" panose="020F0502020204030204" pitchFamily="34" charset="0"/>
              </a:rPr>
            </a:br>
            <a:br>
              <a:rPr lang="en-GB" sz="1200">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Up to date guidance from the University in relation to COVID-19 and support for those having to self-isolate on campus can be found here: </a:t>
            </a:r>
            <a:r>
              <a:rPr lang="en-GB" sz="1200">
                <a:latin typeface="Calibri" panose="020F0502020204030204" pitchFamily="34" charset="0"/>
                <a:cs typeface="Calibri" panose="020F0502020204030204" pitchFamily="34" charset="0"/>
                <a:hlinkClick r:id="rId8"/>
              </a:rPr>
              <a:t>https://warwick.ac.uk/coronavirus</a:t>
            </a:r>
            <a:r>
              <a:rPr lang="en-GB" sz="1200">
                <a:latin typeface="Calibri" panose="020F0502020204030204" pitchFamily="34" charset="0"/>
                <a:cs typeface="Calibri" panose="020F0502020204030204" pitchFamily="34" charset="0"/>
              </a:rPr>
              <a:t> </a:t>
            </a:r>
            <a:br>
              <a:rPr lang="en-GB" sz="1200">
                <a:latin typeface="Calibri" panose="020F0502020204030204" pitchFamily="34" charset="0"/>
                <a:cs typeface="Calibri" panose="020F0502020204030204" pitchFamily="34" charset="0"/>
              </a:rPr>
            </a:br>
            <a:br>
              <a:rPr lang="en-GB" sz="1200">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These slides will be uploaded to the </a:t>
            </a:r>
            <a:r>
              <a:rPr lang="en-GB" sz="1200" err="1">
                <a:latin typeface="Calibri" panose="020F0502020204030204" pitchFamily="34" charset="0"/>
                <a:cs typeface="Calibri" panose="020F0502020204030204" pitchFamily="34" charset="0"/>
              </a:rPr>
              <a:t>HetSys</a:t>
            </a:r>
            <a:r>
              <a:rPr lang="en-GB" sz="1200">
                <a:latin typeface="Calibri" panose="020F0502020204030204" pitchFamily="34" charset="0"/>
                <a:cs typeface="Calibri" panose="020F0502020204030204" pitchFamily="34" charset="0"/>
              </a:rPr>
              <a:t> student information page. </a:t>
            </a:r>
            <a:endParaRPr lang="en-GB" sz="1400" i="1">
              <a:latin typeface="Calibri" panose="020F0502020204030204" pitchFamily="34" charset="0"/>
              <a:cs typeface="Calibri" panose="020F0502020204030204" pitchFamily="34" charset="0"/>
            </a:endParaRPr>
          </a:p>
        </p:txBody>
      </p:sp>
      <p:pic>
        <p:nvPicPr>
          <p:cNvPr id="4" name="Picture 3" descr="A picture containing graphical user interface&#10;&#10;Description automatically generated">
            <a:extLst>
              <a:ext uri="{FF2B5EF4-FFF2-40B4-BE49-F238E27FC236}">
                <a16:creationId xmlns:a16="http://schemas.microsoft.com/office/drawing/2014/main" id="{D04FCD58-A796-CF03-0A5E-D7740E30B59E}"/>
              </a:ext>
            </a:extLst>
          </p:cNvPr>
          <p:cNvPicPr>
            <a:picLocks noChangeAspect="1"/>
          </p:cNvPicPr>
          <p:nvPr/>
        </p:nvPicPr>
        <p:blipFill>
          <a:blip r:embed="rId9"/>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16017155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Oval"/>
          <p:cNvSpPr/>
          <p:nvPr/>
        </p:nvSpPr>
        <p:spPr>
          <a:xfrm>
            <a:off x="2842520" y="1536833"/>
            <a:ext cx="1685114" cy="1490164"/>
          </a:xfrm>
          <a:prstGeom prst="ellipse">
            <a:avLst/>
          </a:prstGeom>
          <a:solidFill>
            <a:schemeClr val="accent1">
              <a:alpha val="50000"/>
            </a:schemeClr>
          </a:solidFill>
          <a:ln w="12700" cap="flat">
            <a:noFill/>
            <a:miter lim="400000"/>
          </a:ln>
          <a:effectLst>
            <a:outerShdw blurRad="38100" dist="25400" dir="5400000" rotWithShape="0">
              <a:srgbClr val="000000">
                <a:alpha val="48590"/>
              </a:srgbClr>
            </a:outerShdw>
          </a:effectLst>
        </p:spPr>
        <p:txBody>
          <a:bodyPr wrap="square" lIns="26789" tIns="26789" rIns="26789" bIns="26789" numCol="1" anchor="ctr">
            <a:noAutofit/>
          </a:bodyPr>
          <a:lstStyle/>
          <a:p>
            <a:pPr>
              <a:defRPr sz="2400">
                <a:solidFill>
                  <a:srgbClr val="FFFFFF"/>
                </a:solidFill>
              </a:defRPr>
            </a:pPr>
            <a:endParaRPr sz="1266"/>
          </a:p>
        </p:txBody>
      </p:sp>
      <p:sp>
        <p:nvSpPr>
          <p:cNvPr id="525" name="Oval"/>
          <p:cNvSpPr/>
          <p:nvPr/>
        </p:nvSpPr>
        <p:spPr>
          <a:xfrm>
            <a:off x="1599498" y="1525079"/>
            <a:ext cx="1746245" cy="1576984"/>
          </a:xfrm>
          <a:prstGeom prst="ellipse">
            <a:avLst/>
          </a:prstGeom>
          <a:solidFill>
            <a:schemeClr val="accent2">
              <a:alpha val="50886"/>
            </a:schemeClr>
          </a:solidFill>
          <a:ln w="12700" cap="flat">
            <a:noFill/>
            <a:miter lim="400000"/>
          </a:ln>
          <a:effectLst>
            <a:outerShdw blurRad="38100" dist="25400" dir="5400000" rotWithShape="0">
              <a:srgbClr val="000000">
                <a:alpha val="50000"/>
              </a:srgbClr>
            </a:outerShdw>
          </a:effectLst>
        </p:spPr>
        <p:txBody>
          <a:bodyPr wrap="square" lIns="26789" tIns="26789" rIns="26789" bIns="26789" numCol="1" anchor="ctr">
            <a:noAutofit/>
          </a:bodyPr>
          <a:lstStyle/>
          <a:p>
            <a:pPr>
              <a:defRPr sz="2400">
                <a:solidFill>
                  <a:srgbClr val="FFFFFF"/>
                </a:solidFill>
              </a:defRPr>
            </a:pPr>
            <a:endParaRPr sz="1266"/>
          </a:p>
        </p:txBody>
      </p:sp>
      <p:sp>
        <p:nvSpPr>
          <p:cNvPr id="527" name="Centre for Scientific Computing…"/>
          <p:cNvSpPr txBox="1"/>
          <p:nvPr/>
        </p:nvSpPr>
        <p:spPr>
          <a:xfrm>
            <a:off x="1869473" y="1921049"/>
            <a:ext cx="1064660" cy="7775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9" tIns="26789" rIns="26789" bIns="26789" numCol="1" anchor="ctr">
            <a:noAutofit/>
          </a:bodyPr>
          <a:lstStyle/>
          <a:p>
            <a:pPr algn="ctr">
              <a:defRPr sz="2000">
                <a:latin typeface="Arial"/>
                <a:ea typeface="Arial"/>
                <a:cs typeface="Arial"/>
                <a:sym typeface="Arial"/>
              </a:defRPr>
            </a:pPr>
            <a:r>
              <a:rPr sz="1055"/>
              <a:t>Centre for Scientific Computing</a:t>
            </a:r>
          </a:p>
          <a:p>
            <a:pPr algn="ctr">
              <a:defRPr sz="2000">
                <a:latin typeface="Arial"/>
                <a:ea typeface="Arial"/>
                <a:cs typeface="Arial"/>
                <a:sym typeface="Arial"/>
              </a:defRPr>
            </a:pPr>
            <a:r>
              <a:rPr sz="1055"/>
              <a:t>(CSC)</a:t>
            </a:r>
          </a:p>
        </p:txBody>
      </p:sp>
      <p:grpSp>
        <p:nvGrpSpPr>
          <p:cNvPr id="4" name="Group 3">
            <a:extLst>
              <a:ext uri="{FF2B5EF4-FFF2-40B4-BE49-F238E27FC236}">
                <a16:creationId xmlns:a16="http://schemas.microsoft.com/office/drawing/2014/main" id="{4536CB07-3E61-B242-A82E-F0017B9D8E3A}"/>
              </a:ext>
            </a:extLst>
          </p:cNvPr>
          <p:cNvGrpSpPr/>
          <p:nvPr/>
        </p:nvGrpSpPr>
        <p:grpSpPr>
          <a:xfrm>
            <a:off x="1298575" y="1208905"/>
            <a:ext cx="3506836" cy="2918287"/>
            <a:chOff x="307057" y="1521787"/>
            <a:chExt cx="6650001" cy="5533937"/>
          </a:xfrm>
        </p:grpSpPr>
        <p:sp>
          <p:nvSpPr>
            <p:cNvPr id="526" name="Oval"/>
            <p:cNvSpPr/>
            <p:nvPr/>
          </p:nvSpPr>
          <p:spPr>
            <a:xfrm>
              <a:off x="307057" y="1521787"/>
              <a:ext cx="6650001" cy="5533937"/>
            </a:xfrm>
            <a:prstGeom prst="ellipse">
              <a:avLst/>
            </a:prstGeom>
            <a:solidFill>
              <a:srgbClr val="CA2F93">
                <a:alpha val="10000"/>
              </a:srgbClr>
            </a:solidFill>
            <a:ln w="12700" cap="flat">
              <a:noFill/>
              <a:miter lim="400000"/>
            </a:ln>
            <a:effectLst>
              <a:outerShdw blurRad="38100" dist="25400" dir="5400000" rotWithShape="0">
                <a:srgbClr val="000000">
                  <a:alpha val="50000"/>
                </a:srgbClr>
              </a:outerShdw>
            </a:effectLst>
          </p:spPr>
          <p:txBody>
            <a:bodyPr wrap="square" lIns="26789" tIns="26789" rIns="26789" bIns="26789" numCol="1" anchor="ctr">
              <a:noAutofit/>
            </a:bodyPr>
            <a:lstStyle/>
            <a:p>
              <a:pPr algn="ctr">
                <a:defRPr sz="2400">
                  <a:solidFill>
                    <a:schemeClr val="accent3"/>
                  </a:solidFill>
                </a:defRPr>
              </a:pPr>
              <a:r>
                <a:rPr lang="en-GB" sz="1266">
                  <a:latin typeface="Calibri" panose="020F0502020204030204" pitchFamily="34" charset="0"/>
                  <a:cs typeface="Calibri" panose="020F0502020204030204" pitchFamily="34" charset="0"/>
                </a:rPr>
                <a:t>			</a:t>
              </a:r>
              <a:endParaRPr sz="1266">
                <a:latin typeface="Calibri" panose="020F0502020204030204" pitchFamily="34" charset="0"/>
                <a:cs typeface="Calibri" panose="020F0502020204030204" pitchFamily="34" charset="0"/>
              </a:endParaRPr>
            </a:p>
          </p:txBody>
        </p:sp>
        <p:sp>
          <p:nvSpPr>
            <p:cNvPr id="528" name="Materials Global Research Priority…"/>
            <p:cNvSpPr txBox="1"/>
            <p:nvPr/>
          </p:nvSpPr>
          <p:spPr>
            <a:xfrm>
              <a:off x="2712081" y="5099733"/>
              <a:ext cx="2043990" cy="17135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9" tIns="26789" rIns="26789" bIns="26789" numCol="1" anchor="ctr">
              <a:noAutofit/>
            </a:bodyPr>
            <a:lstStyle/>
            <a:p>
              <a:pPr algn="ctr">
                <a:defRPr sz="2000">
                  <a:latin typeface="Arial"/>
                  <a:ea typeface="Arial"/>
                  <a:cs typeface="Arial"/>
                  <a:sym typeface="Arial"/>
                </a:defRPr>
              </a:pPr>
              <a:r>
                <a:rPr lang="en-GB" sz="1100">
                  <a:latin typeface="Calibri"/>
                  <a:cs typeface="Calibri"/>
                </a:rPr>
                <a:t>EPSRC CDT in Modelling of Heterogenous Systems</a:t>
              </a:r>
              <a:br>
                <a:rPr lang="en-GB" sz="1100">
                  <a:latin typeface="Calibri" panose="020F0502020204030204" pitchFamily="34" charset="0"/>
                  <a:cs typeface="Calibri" panose="020F0502020204030204" pitchFamily="34" charset="0"/>
                </a:rPr>
              </a:br>
              <a:r>
                <a:rPr lang="en-GB" sz="1100">
                  <a:latin typeface="Calibri"/>
                  <a:cs typeface="Calibri"/>
                </a:rPr>
                <a:t>(</a:t>
              </a:r>
              <a:r>
                <a:rPr lang="en-GB" sz="1100" err="1">
                  <a:latin typeface="Calibri"/>
                  <a:cs typeface="Calibri"/>
                </a:rPr>
                <a:t>HetSys</a:t>
              </a:r>
              <a:r>
                <a:rPr lang="en-GB" sz="1100">
                  <a:latin typeface="Calibri"/>
                  <a:cs typeface="Calibri"/>
                </a:rPr>
                <a:t>)</a:t>
              </a:r>
              <a:endParaRPr sz="1100">
                <a:latin typeface="Calibri"/>
                <a:cs typeface="Calibri"/>
              </a:endParaRPr>
            </a:p>
          </p:txBody>
        </p:sp>
      </p:grpSp>
      <p:sp>
        <p:nvSpPr>
          <p:cNvPr id="529" name="Warwick Centre for Predictive Modelling (WCPM)"/>
          <p:cNvSpPr txBox="1"/>
          <p:nvPr/>
        </p:nvSpPr>
        <p:spPr>
          <a:xfrm>
            <a:off x="3297187" y="1861613"/>
            <a:ext cx="1071399" cy="90391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6789" tIns="26789" rIns="26789" bIns="26789" numCol="1" anchor="ctr">
            <a:noAutofit/>
          </a:bodyPr>
          <a:lstStyle/>
          <a:p>
            <a:pPr algn="ctr">
              <a:defRPr sz="2000">
                <a:latin typeface="Arial"/>
                <a:ea typeface="Arial"/>
                <a:cs typeface="Arial"/>
                <a:sym typeface="Arial"/>
              </a:defRPr>
            </a:pPr>
            <a:r>
              <a:rPr sz="1055"/>
              <a:t>Warwick Centre for Predictive Modelling</a:t>
            </a:r>
            <a:br>
              <a:rPr sz="1055"/>
            </a:br>
            <a:r>
              <a:rPr sz="1055"/>
              <a:t>(WCPM)</a:t>
            </a:r>
          </a:p>
        </p:txBody>
      </p:sp>
      <p:pic>
        <p:nvPicPr>
          <p:cNvPr id="530" name="Image" descr="Image"/>
          <p:cNvPicPr>
            <a:picLocks noChangeAspect="1"/>
          </p:cNvPicPr>
          <p:nvPr/>
        </p:nvPicPr>
        <p:blipFill>
          <a:blip r:embed="rId3"/>
          <a:stretch>
            <a:fillRect/>
          </a:stretch>
        </p:blipFill>
        <p:spPr>
          <a:xfrm>
            <a:off x="3974601" y="1074475"/>
            <a:ext cx="985721" cy="834635"/>
          </a:xfrm>
          <a:prstGeom prst="rect">
            <a:avLst/>
          </a:prstGeom>
          <a:ln w="12700" cap="flat">
            <a:noFill/>
            <a:miter lim="400000"/>
          </a:ln>
          <a:effectLst/>
        </p:spPr>
      </p:pic>
      <p:pic>
        <p:nvPicPr>
          <p:cNvPr id="532" name="Image" descr="Image"/>
          <p:cNvPicPr>
            <a:picLocks noChangeAspect="1"/>
          </p:cNvPicPr>
          <p:nvPr/>
        </p:nvPicPr>
        <p:blipFill>
          <a:blip r:embed="rId4"/>
          <a:srcRect l="8858" t="16373" r="8858" b="16373"/>
          <a:stretch>
            <a:fillRect/>
          </a:stretch>
        </p:blipFill>
        <p:spPr>
          <a:xfrm>
            <a:off x="1197876" y="1342722"/>
            <a:ext cx="1229955" cy="476086"/>
          </a:xfrm>
          <a:prstGeom prst="rect">
            <a:avLst/>
          </a:prstGeom>
          <a:ln w="12700" cap="flat">
            <a:noFill/>
            <a:miter lim="400000"/>
          </a:ln>
          <a:effectLst/>
        </p:spPr>
      </p:pic>
      <p:sp>
        <p:nvSpPr>
          <p:cNvPr id="535" name="Chemistry Scott Habershon…"/>
          <p:cNvSpPr txBox="1"/>
          <p:nvPr/>
        </p:nvSpPr>
        <p:spPr>
          <a:xfrm>
            <a:off x="5131576" y="229957"/>
            <a:ext cx="2893972" cy="5594079"/>
          </a:xfrm>
          <a:prstGeom prst="rect">
            <a:avLst/>
          </a:prstGeom>
          <a:ln w="12700">
            <a:miter lim="400000"/>
          </a:ln>
          <a:extLst>
            <a:ext uri="{C572A759-6A51-4108-AA02-DFA0A04FC94B}">
              <ma14:wrappingTextBoxFlag xmlns:ma14="http://schemas.microsoft.com/office/mac/drawingml/2011/main" xmlns="" val="1"/>
            </a:ext>
          </a:extLst>
        </p:spPr>
        <p:txBody>
          <a:bodyPr wrap="square" lIns="26789" tIns="26789" rIns="26789" bIns="26789" anchor="ctr">
            <a:spAutoFit/>
          </a:bodyPr>
          <a:lstStyle/>
          <a:p>
            <a:pPr algn="l">
              <a:defRPr sz="1800">
                <a:latin typeface="Arial"/>
                <a:ea typeface="Arial"/>
                <a:cs typeface="Arial"/>
                <a:sym typeface="Arial"/>
              </a:defRPr>
            </a:pPr>
            <a:r>
              <a:rPr lang="fr-CA" sz="1200" b="1">
                <a:latin typeface="Calibri"/>
                <a:cs typeface="Calibri"/>
              </a:rPr>
              <a:t>Management Team</a:t>
            </a:r>
          </a:p>
          <a:p>
            <a:pPr algn="l">
              <a:defRPr sz="1800">
                <a:latin typeface="Arial"/>
                <a:ea typeface="Arial"/>
                <a:cs typeface="Arial"/>
                <a:sym typeface="Arial"/>
              </a:defRPr>
            </a:pPr>
            <a:r>
              <a:rPr lang="fr-CA" sz="1200">
                <a:latin typeface="Calibri"/>
                <a:cs typeface="Calibri"/>
              </a:rPr>
              <a:t>Julie Staunton (Phys)</a:t>
            </a:r>
          </a:p>
          <a:p>
            <a:pPr algn="l">
              <a:defRPr sz="1800">
                <a:latin typeface="Arial"/>
                <a:ea typeface="Arial"/>
                <a:cs typeface="Arial"/>
                <a:sym typeface="Arial"/>
              </a:defRPr>
            </a:pPr>
            <a:r>
              <a:rPr lang="fr-CA" sz="1200">
                <a:latin typeface="Calibri"/>
                <a:cs typeface="Calibri"/>
              </a:rPr>
              <a:t>James </a:t>
            </a:r>
            <a:r>
              <a:rPr lang="fr-CA" sz="1200" err="1">
                <a:latin typeface="Calibri"/>
                <a:cs typeface="Calibri"/>
              </a:rPr>
              <a:t>Kermode</a:t>
            </a:r>
            <a:r>
              <a:rPr lang="fr-CA" sz="1200">
                <a:latin typeface="Calibri"/>
                <a:cs typeface="Calibri"/>
              </a:rPr>
              <a:t> (Eng)</a:t>
            </a:r>
          </a:p>
          <a:p>
            <a:pPr algn="l">
              <a:defRPr sz="1800">
                <a:latin typeface="Arial"/>
                <a:ea typeface="Arial"/>
                <a:cs typeface="Arial"/>
                <a:sym typeface="Arial"/>
              </a:defRPr>
            </a:pPr>
            <a:r>
              <a:rPr lang="en-GB" sz="1200">
                <a:latin typeface="Calibri"/>
                <a:cs typeface="Calibri"/>
              </a:rPr>
              <a:t>Nicholas Hine (Phys)</a:t>
            </a:r>
            <a:br>
              <a:rPr lang="en-GB" sz="1200">
                <a:latin typeface="Calibri"/>
                <a:cs typeface="Calibri"/>
              </a:rPr>
            </a:br>
            <a:r>
              <a:rPr lang="en-GB" sz="1200">
                <a:latin typeface="Calibri"/>
                <a:cs typeface="Calibri"/>
              </a:rPr>
              <a:t>Helen Knight (Admin)</a:t>
            </a:r>
            <a:endParaRPr lang="fr-CA" sz="1200">
              <a:latin typeface="Calibri"/>
              <a:cs typeface="Calibri"/>
            </a:endParaRPr>
          </a:p>
          <a:p>
            <a:pPr algn="l">
              <a:defRPr sz="1800">
                <a:latin typeface="Arial"/>
                <a:ea typeface="Arial"/>
                <a:cs typeface="Arial"/>
                <a:sym typeface="Arial"/>
              </a:defRPr>
            </a:pPr>
            <a:endParaRPr lang="fr-CA" sz="1200">
              <a:latin typeface="Calibri" panose="020F0502020204030204" pitchFamily="34" charset="0"/>
              <a:cs typeface="Calibri" panose="020F0502020204030204" pitchFamily="34" charset="0"/>
            </a:endParaRPr>
          </a:p>
          <a:p>
            <a:pPr algn="l">
              <a:defRPr sz="1800">
                <a:latin typeface="Arial"/>
                <a:ea typeface="Arial"/>
                <a:cs typeface="Arial"/>
                <a:sym typeface="Arial"/>
              </a:defRPr>
            </a:pPr>
            <a:r>
              <a:rPr lang="fr-CA" sz="1200" b="1">
                <a:latin typeface="Calibri"/>
                <a:cs typeface="Calibri"/>
              </a:rPr>
              <a:t>+ </a:t>
            </a:r>
            <a:r>
              <a:rPr lang="fr-CA" sz="1200" b="1" err="1">
                <a:latin typeface="Calibri"/>
                <a:cs typeface="Calibri"/>
              </a:rPr>
              <a:t>rest</a:t>
            </a:r>
            <a:r>
              <a:rPr lang="fr-CA" sz="1200" b="1">
                <a:latin typeface="Calibri"/>
                <a:cs typeface="Calibri"/>
              </a:rPr>
              <a:t> of </a:t>
            </a:r>
            <a:r>
              <a:rPr lang="fr-CA" sz="1200" b="1" err="1">
                <a:latin typeface="Calibri"/>
                <a:cs typeface="Calibri"/>
              </a:rPr>
              <a:t>core</a:t>
            </a:r>
            <a:r>
              <a:rPr lang="fr-CA" sz="1200" b="1">
                <a:latin typeface="Calibri"/>
                <a:cs typeface="Calibri"/>
              </a:rPr>
              <a:t> team of PhD </a:t>
            </a:r>
            <a:r>
              <a:rPr lang="fr-CA" sz="1200" b="1" err="1">
                <a:latin typeface="Calibri"/>
                <a:cs typeface="Calibri"/>
              </a:rPr>
              <a:t>supervisors</a:t>
            </a:r>
            <a:endParaRPr lang="fr-CA" sz="1200" b="1">
              <a:latin typeface="Calibri"/>
              <a:cs typeface="Calibri"/>
            </a:endParaRPr>
          </a:p>
          <a:p>
            <a:pPr algn="l">
              <a:defRPr sz="1800">
                <a:latin typeface="Arial"/>
                <a:ea typeface="Arial"/>
                <a:cs typeface="Arial"/>
                <a:sym typeface="Arial"/>
              </a:defRPr>
            </a:pPr>
            <a:endParaRPr lang="fr-CA" sz="1200" b="1">
              <a:latin typeface="Calibri" panose="020F0502020204030204" pitchFamily="34" charset="0"/>
              <a:cs typeface="Calibri" panose="020F0502020204030204" pitchFamily="34" charset="0"/>
            </a:endParaRPr>
          </a:p>
          <a:p>
            <a:pPr algn="l">
              <a:defRPr sz="1800">
                <a:latin typeface="Arial"/>
                <a:ea typeface="Arial"/>
                <a:cs typeface="Arial"/>
                <a:sym typeface="Arial"/>
              </a:defRPr>
            </a:pPr>
            <a:r>
              <a:rPr sz="1200" b="1" i="1">
                <a:latin typeface="Calibri"/>
                <a:cs typeface="Calibri"/>
              </a:rPr>
              <a:t>Chemistry</a:t>
            </a:r>
            <a:br>
              <a:rPr lang="en-GB" sz="1200" b="1" i="1">
                <a:latin typeface="Calibri"/>
                <a:cs typeface="Calibri"/>
              </a:rPr>
            </a:br>
            <a:r>
              <a:rPr lang="en-GB" sz="1200">
                <a:latin typeface="Calibri"/>
                <a:cs typeface="Calibri"/>
              </a:rPr>
              <a:t>Livia Bartok-</a:t>
            </a:r>
            <a:r>
              <a:rPr lang="en-GB" sz="1200" err="1">
                <a:latin typeface="Calibri"/>
                <a:cs typeface="Calibri"/>
              </a:rPr>
              <a:t>Partay</a:t>
            </a:r>
            <a:br>
              <a:rPr sz="1200" i="1">
                <a:latin typeface="Calibri" panose="020F0502020204030204" pitchFamily="34" charset="0"/>
                <a:cs typeface="Calibri" panose="020F0502020204030204" pitchFamily="34" charset="0"/>
              </a:rPr>
            </a:br>
            <a:r>
              <a:rPr sz="1200">
                <a:latin typeface="Calibri"/>
                <a:cs typeface="Calibri"/>
              </a:rPr>
              <a:t>Scott </a:t>
            </a:r>
            <a:r>
              <a:rPr sz="1200" err="1">
                <a:latin typeface="Calibri"/>
                <a:cs typeface="Calibri"/>
              </a:rPr>
              <a:t>Habershon</a:t>
            </a:r>
            <a:br>
              <a:rPr lang="en-GB" sz="1200">
                <a:latin typeface="Calibri"/>
                <a:cs typeface="Calibri"/>
              </a:rPr>
            </a:br>
            <a:r>
              <a:rPr lang="en-GB" sz="1200">
                <a:latin typeface="Calibri"/>
                <a:cs typeface="Calibri"/>
              </a:rPr>
              <a:t>Bora </a:t>
            </a:r>
            <a:r>
              <a:rPr lang="en-GB" sz="1200" err="1">
                <a:latin typeface="Calibri"/>
                <a:cs typeface="Calibri"/>
              </a:rPr>
              <a:t>Karasulu</a:t>
            </a:r>
            <a:endParaRPr sz="1200">
              <a:latin typeface="Calibri"/>
              <a:cs typeface="Calibri"/>
            </a:endParaRPr>
          </a:p>
          <a:p>
            <a:pPr>
              <a:defRPr sz="1800">
                <a:latin typeface="Arial"/>
                <a:ea typeface="Arial"/>
                <a:cs typeface="Arial"/>
                <a:sym typeface="Arial"/>
              </a:defRPr>
            </a:pPr>
            <a:r>
              <a:rPr sz="1200">
                <a:latin typeface="Calibri"/>
                <a:cs typeface="Calibri"/>
              </a:rPr>
              <a:t>Becky </a:t>
            </a:r>
            <a:r>
              <a:rPr sz="1200" err="1">
                <a:latin typeface="Calibri"/>
                <a:cs typeface="Calibri"/>
              </a:rPr>
              <a:t>Notman</a:t>
            </a:r>
            <a:br>
              <a:rPr sz="1200">
                <a:latin typeface="Calibri" panose="020F0502020204030204" pitchFamily="34" charset="0"/>
                <a:cs typeface="Calibri" panose="020F0502020204030204" pitchFamily="34" charset="0"/>
              </a:rPr>
            </a:br>
            <a:r>
              <a:rPr sz="1200">
                <a:latin typeface="Calibri"/>
                <a:cs typeface="Calibri"/>
              </a:rPr>
              <a:t>Reinhard Maurer</a:t>
            </a:r>
            <a:r>
              <a:rPr lang="en-US" sz="1200">
                <a:latin typeface="Calibri"/>
                <a:cs typeface="Calibri"/>
              </a:rPr>
              <a:t> </a:t>
            </a:r>
          </a:p>
          <a:p>
            <a:pPr algn="l">
              <a:defRPr sz="1800">
                <a:latin typeface="Arial"/>
                <a:ea typeface="Arial"/>
                <a:cs typeface="Arial"/>
                <a:sym typeface="Arial"/>
              </a:defRPr>
            </a:pPr>
            <a:r>
              <a:rPr sz="1200">
                <a:latin typeface="Calibri"/>
                <a:cs typeface="Calibri"/>
              </a:rPr>
              <a:t>Gabriele </a:t>
            </a:r>
            <a:r>
              <a:rPr sz="1200" err="1">
                <a:latin typeface="Calibri"/>
                <a:cs typeface="Calibri"/>
              </a:rPr>
              <a:t>Sosso</a:t>
            </a:r>
            <a:br>
              <a:rPr lang="en-GB" sz="1200">
                <a:latin typeface="Calibri" panose="020F0502020204030204" pitchFamily="34" charset="0"/>
                <a:cs typeface="Calibri" panose="020F0502020204030204" pitchFamily="34" charset="0"/>
              </a:rPr>
            </a:br>
            <a:r>
              <a:rPr lang="en-GB" sz="1200">
                <a:latin typeface="Calibri"/>
                <a:cs typeface="Calibri"/>
              </a:rPr>
              <a:t>Phill </a:t>
            </a:r>
            <a:r>
              <a:rPr lang="en-GB" sz="1200" err="1">
                <a:latin typeface="Calibri"/>
                <a:cs typeface="Calibri"/>
              </a:rPr>
              <a:t>Stansfeld</a:t>
            </a:r>
            <a:r>
              <a:rPr lang="en-GB" sz="1200">
                <a:latin typeface="Calibri" panose="020F0502020204030204" pitchFamily="34" charset="0"/>
                <a:cs typeface="Calibri" panose="020F0502020204030204" pitchFamily="34" charset="0"/>
              </a:rPr>
              <a:t> </a:t>
            </a:r>
            <a:br>
              <a:rPr lang="en-GB" sz="1200">
                <a:latin typeface="Calibri" panose="020F0502020204030204" pitchFamily="34" charset="0"/>
                <a:cs typeface="Calibri" panose="020F0502020204030204" pitchFamily="34" charset="0"/>
              </a:rPr>
            </a:br>
            <a:r>
              <a:rPr lang="en-GB" sz="1200">
                <a:latin typeface="Calibri"/>
                <a:cs typeface="Calibri"/>
              </a:rPr>
              <a:t>(w. SLS)</a:t>
            </a:r>
          </a:p>
          <a:p>
            <a:pPr>
              <a:defRPr sz="1800">
                <a:latin typeface="Arial"/>
                <a:ea typeface="Arial"/>
                <a:cs typeface="Arial"/>
                <a:sym typeface="Arial"/>
              </a:defRPr>
            </a:pPr>
            <a:endParaRPr lang="en-GB" sz="600" b="1" i="1">
              <a:latin typeface="Calibri"/>
              <a:cs typeface="Calibri"/>
            </a:endParaRPr>
          </a:p>
          <a:p>
            <a:pPr>
              <a:defRPr sz="1800">
                <a:latin typeface="Arial"/>
                <a:ea typeface="Arial"/>
                <a:cs typeface="Arial"/>
                <a:sym typeface="Arial"/>
              </a:defRPr>
            </a:pPr>
            <a:r>
              <a:rPr lang="en-GB" sz="1200" b="1" i="1">
                <a:latin typeface="Calibri"/>
                <a:cs typeface="Calibri"/>
              </a:rPr>
              <a:t>Physics</a:t>
            </a:r>
            <a:br>
              <a:rPr lang="en-GB" sz="1200" i="1">
                <a:latin typeface="Calibri" panose="020F0502020204030204" pitchFamily="34" charset="0"/>
                <a:cs typeface="Calibri" panose="020F0502020204030204" pitchFamily="34" charset="0"/>
              </a:rPr>
            </a:br>
            <a:r>
              <a:rPr lang="en-GB" sz="1200">
                <a:latin typeface="Calibri"/>
                <a:cs typeface="Calibri"/>
              </a:rPr>
              <a:t>Tony Arber</a:t>
            </a:r>
            <a:br>
              <a:rPr lang="en-GB" sz="1200">
                <a:latin typeface="Calibri"/>
                <a:cs typeface="Calibri"/>
              </a:rPr>
            </a:br>
            <a:r>
              <a:rPr lang="en-GB" sz="1200" err="1">
                <a:latin typeface="Calibri"/>
                <a:cs typeface="Calibri"/>
              </a:rPr>
              <a:t>Animesh</a:t>
            </a:r>
            <a:r>
              <a:rPr lang="en-GB" sz="1200">
                <a:latin typeface="Calibri"/>
                <a:cs typeface="Calibri"/>
              </a:rPr>
              <a:t> Datta</a:t>
            </a:r>
            <a:br>
              <a:rPr lang="en-GB" sz="1200">
                <a:latin typeface="Calibri" panose="020F0502020204030204" pitchFamily="34" charset="0"/>
                <a:cs typeface="Calibri" panose="020F0502020204030204" pitchFamily="34" charset="0"/>
              </a:rPr>
            </a:br>
            <a:r>
              <a:rPr lang="en-GB" sz="1200">
                <a:latin typeface="Calibri"/>
                <a:cs typeface="Calibri"/>
              </a:rPr>
              <a:t>David Quigley</a:t>
            </a:r>
            <a:br>
              <a:rPr lang="en-GB" sz="1200">
                <a:latin typeface="Calibri" panose="020F0502020204030204" pitchFamily="34" charset="0"/>
                <a:cs typeface="Calibri" panose="020F0502020204030204" pitchFamily="34" charset="0"/>
              </a:rPr>
            </a:br>
            <a:r>
              <a:rPr lang="en-GB" sz="1200">
                <a:latin typeface="Calibri"/>
                <a:cs typeface="Calibri"/>
              </a:rPr>
              <a:t>Tom </a:t>
            </a:r>
            <a:r>
              <a:rPr lang="en-GB" sz="1200" err="1">
                <a:latin typeface="Calibri"/>
                <a:cs typeface="Calibri"/>
              </a:rPr>
              <a:t>Goffrey</a:t>
            </a:r>
            <a:br>
              <a:rPr lang="en-GB" sz="1200">
                <a:latin typeface="Calibri"/>
                <a:cs typeface="Calibri"/>
              </a:rPr>
            </a:br>
            <a:br>
              <a:rPr lang="en-GB" sz="1200">
                <a:latin typeface="Calibri"/>
                <a:cs typeface="Calibri"/>
              </a:rPr>
            </a:br>
            <a:r>
              <a:rPr lang="en-GB" sz="1200" err="1">
                <a:latin typeface="Calibri" panose="020F0502020204030204" pitchFamily="34" charset="0"/>
                <a:cs typeface="Calibri" panose="020F0502020204030204" pitchFamily="34" charset="0"/>
              </a:rPr>
              <a:t>Łukasz</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Figiel</a:t>
            </a:r>
            <a:r>
              <a:rPr lang="en-GB" sz="1200">
                <a:latin typeface="Calibri" panose="020F0502020204030204" pitchFamily="34" charset="0"/>
                <a:cs typeface="Calibri" panose="020F0502020204030204" pitchFamily="34" charset="0"/>
              </a:rPr>
              <a:t> (WMG)</a:t>
            </a:r>
          </a:p>
          <a:p>
            <a:pPr>
              <a:defRPr sz="1800">
                <a:latin typeface="Arial"/>
                <a:ea typeface="Arial"/>
                <a:cs typeface="Arial"/>
                <a:sym typeface="Arial"/>
              </a:defRPr>
            </a:pPr>
            <a:r>
              <a:rPr lang="en-GB" sz="1200">
                <a:latin typeface="Calibri" panose="020F0502020204030204" pitchFamily="34" charset="0"/>
                <a:cs typeface="Calibri" panose="020F0502020204030204" pitchFamily="34" charset="0"/>
              </a:rPr>
              <a:t>Tim Saunders (WMS)</a:t>
            </a:r>
            <a:br>
              <a:rPr lang="en-GB" sz="1200">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Jürgen </a:t>
            </a:r>
            <a:r>
              <a:rPr lang="en-GB" sz="1200" err="1">
                <a:latin typeface="Calibri" panose="020F0502020204030204" pitchFamily="34" charset="0"/>
                <a:cs typeface="Calibri" panose="020F0502020204030204" pitchFamily="34" charset="0"/>
              </a:rPr>
              <a:t>Branke</a:t>
            </a:r>
            <a:r>
              <a:rPr lang="en-GB" sz="1200">
                <a:latin typeface="Calibri" panose="020F0502020204030204" pitchFamily="34" charset="0"/>
                <a:cs typeface="Calibri" panose="020F0502020204030204" pitchFamily="34" charset="0"/>
              </a:rPr>
              <a:t> (WBS)</a:t>
            </a:r>
            <a:br>
              <a:rPr lang="en-GB" sz="1200">
                <a:latin typeface="Calibri" panose="020F0502020204030204" pitchFamily="34" charset="0"/>
                <a:cs typeface="Calibri" panose="020F0502020204030204" pitchFamily="34" charset="0"/>
              </a:rPr>
            </a:br>
            <a:endParaRPr lang="en-GB" sz="600" b="1" i="1">
              <a:latin typeface="Calibri"/>
              <a:cs typeface="Calibri"/>
            </a:endParaRPr>
          </a:p>
          <a:p>
            <a:pPr>
              <a:defRPr sz="1800">
                <a:latin typeface="Arial"/>
                <a:ea typeface="Arial"/>
                <a:cs typeface="Arial"/>
                <a:sym typeface="Arial"/>
              </a:defRPr>
            </a:pPr>
            <a:br>
              <a:rPr lang="en-GB" sz="1200">
                <a:latin typeface="Calibri" panose="020F0502020204030204" pitchFamily="34" charset="0"/>
                <a:cs typeface="Calibri" panose="020F0502020204030204" pitchFamily="34" charset="0"/>
              </a:rPr>
            </a:br>
            <a:endParaRPr lang="en-GB" sz="1200">
              <a:latin typeface="Calibri" panose="020F0502020204030204" pitchFamily="34" charset="0"/>
              <a:cs typeface="Calibri" panose="020F0502020204030204" pitchFamily="34" charset="0"/>
            </a:endParaRPr>
          </a:p>
          <a:p>
            <a:pPr algn="l">
              <a:defRPr sz="1800">
                <a:latin typeface="Arial"/>
                <a:ea typeface="Arial"/>
                <a:cs typeface="Arial"/>
                <a:sym typeface="Arial"/>
              </a:defRPr>
            </a:pPr>
            <a:endParaRPr lang="en-GB" sz="120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976DB445-3669-B046-B352-2EB5CE1B460E}"/>
              </a:ext>
            </a:extLst>
          </p:cNvPr>
          <p:cNvPicPr>
            <a:picLocks noChangeAspect="1"/>
          </p:cNvPicPr>
          <p:nvPr/>
        </p:nvPicPr>
        <p:blipFill>
          <a:blip r:embed="rId5"/>
          <a:stretch>
            <a:fillRect/>
          </a:stretch>
        </p:blipFill>
        <p:spPr>
          <a:xfrm rot="16200000" flipH="1">
            <a:off x="6574722" y="2556543"/>
            <a:ext cx="3749213" cy="1424701"/>
          </a:xfrm>
          <a:prstGeom prst="rect">
            <a:avLst/>
          </a:prstGeom>
        </p:spPr>
      </p:pic>
      <p:sp>
        <p:nvSpPr>
          <p:cNvPr id="14" name="Rectangle 13">
            <a:extLst>
              <a:ext uri="{FF2B5EF4-FFF2-40B4-BE49-F238E27FC236}">
                <a16:creationId xmlns:a16="http://schemas.microsoft.com/office/drawing/2014/main" id="{CB072F67-E91C-E242-B592-5D124DCC64EF}"/>
              </a:ext>
            </a:extLst>
          </p:cNvPr>
          <p:cNvSpPr/>
          <p:nvPr/>
        </p:nvSpPr>
        <p:spPr>
          <a:xfrm>
            <a:off x="6506848" y="1590179"/>
            <a:ext cx="4572000" cy="3416320"/>
          </a:xfrm>
          <a:prstGeom prst="rect">
            <a:avLst/>
          </a:prstGeom>
        </p:spPr>
        <p:txBody>
          <a:bodyPr>
            <a:spAutoFit/>
          </a:bodyPr>
          <a:lstStyle/>
          <a:p>
            <a:pPr>
              <a:defRPr sz="1800">
                <a:latin typeface="Arial"/>
                <a:ea typeface="Arial"/>
                <a:cs typeface="Arial"/>
                <a:sym typeface="Arial"/>
              </a:defRPr>
            </a:pPr>
            <a:r>
              <a:rPr lang="en-GB" sz="1200" b="1" i="1">
                <a:latin typeface="Calibri" panose="020F0502020204030204" pitchFamily="34" charset="0"/>
                <a:cs typeface="Calibri" panose="020F0502020204030204" pitchFamily="34" charset="0"/>
              </a:rPr>
              <a:t>Engineering</a:t>
            </a:r>
            <a:br>
              <a:rPr lang="en-GB" sz="1200" i="1">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Peter </a:t>
            </a:r>
            <a:r>
              <a:rPr lang="en-GB" sz="1200" err="1">
                <a:latin typeface="Calibri" panose="020F0502020204030204" pitchFamily="34" charset="0"/>
                <a:cs typeface="Calibri" panose="020F0502020204030204" pitchFamily="34" charset="0"/>
              </a:rPr>
              <a:t>Brommer</a:t>
            </a:r>
            <a:endParaRPr lang="en-GB" sz="1200">
              <a:latin typeface="Calibri" panose="020F0502020204030204" pitchFamily="34" charset="0"/>
              <a:cs typeface="Calibri" panose="020F0502020204030204" pitchFamily="34" charset="0"/>
            </a:endParaRPr>
          </a:p>
          <a:p>
            <a:pPr>
              <a:defRPr sz="1800">
                <a:latin typeface="Arial"/>
                <a:ea typeface="Arial"/>
                <a:cs typeface="Arial"/>
                <a:sym typeface="Arial"/>
              </a:defRPr>
            </a:pPr>
            <a:r>
              <a:rPr lang="en-GB" sz="1200">
                <a:latin typeface="Calibri" panose="020F0502020204030204" pitchFamily="34" charset="0"/>
                <a:cs typeface="Calibri" panose="020F0502020204030204" pitchFamily="34" charset="0"/>
              </a:rPr>
              <a:t>Duncan Lockerby</a:t>
            </a:r>
          </a:p>
          <a:p>
            <a:pPr>
              <a:defRPr sz="1800">
                <a:latin typeface="Arial"/>
                <a:ea typeface="Arial"/>
                <a:cs typeface="Arial"/>
                <a:sym typeface="Arial"/>
              </a:defRPr>
            </a:pPr>
            <a:r>
              <a:rPr lang="en-GB" sz="1200" err="1">
                <a:latin typeface="Calibri" panose="020F0502020204030204" pitchFamily="34" charset="0"/>
                <a:cs typeface="Calibri" panose="020F0502020204030204" pitchFamily="34" charset="0"/>
              </a:rPr>
              <a:t>Mohad</a:t>
            </a:r>
            <a:r>
              <a:rPr lang="en-GB" sz="1200">
                <a:latin typeface="Calibri" panose="020F0502020204030204" pitchFamily="34" charset="0"/>
                <a:cs typeface="Calibri" panose="020F0502020204030204" pitchFamily="34" charset="0"/>
              </a:rPr>
              <a:t> Mousavi-N.</a:t>
            </a:r>
          </a:p>
          <a:p>
            <a:pPr>
              <a:defRPr sz="1800">
                <a:latin typeface="Arial"/>
                <a:ea typeface="Arial"/>
                <a:cs typeface="Arial"/>
                <a:sym typeface="Arial"/>
              </a:defRPr>
            </a:pPr>
            <a:r>
              <a:rPr lang="en-GB" sz="1200" err="1">
                <a:latin typeface="Calibri" panose="020F0502020204030204" pitchFamily="34" charset="0"/>
                <a:cs typeface="Calibri" panose="020F0502020204030204" pitchFamily="34" charset="0"/>
              </a:rPr>
              <a:t>Phytos</a:t>
            </a:r>
            <a:r>
              <a:rPr lang="en-GB" sz="1200">
                <a:latin typeface="Calibri" panose="020F0502020204030204" pitchFamily="34" charset="0"/>
                <a:cs typeface="Calibri" panose="020F0502020204030204" pitchFamily="34" charset="0"/>
              </a:rPr>
              <a:t> </a:t>
            </a:r>
            <a:r>
              <a:rPr lang="en-GB" sz="1200" err="1">
                <a:latin typeface="Calibri" panose="020F0502020204030204" pitchFamily="34" charset="0"/>
                <a:cs typeface="Calibri" panose="020F0502020204030204" pitchFamily="34" charset="0"/>
              </a:rPr>
              <a:t>Neophytou</a:t>
            </a:r>
            <a:br>
              <a:rPr lang="en-GB" sz="1200">
                <a:latin typeface="Calibri" panose="020F0502020204030204" pitchFamily="34" charset="0"/>
                <a:cs typeface="Calibri" panose="020F0502020204030204" pitchFamily="34" charset="0"/>
              </a:rPr>
            </a:br>
            <a:r>
              <a:rPr lang="en-GB" sz="1200" err="1">
                <a:latin typeface="Calibri" panose="020F0502020204030204" pitchFamily="34" charset="0"/>
                <a:cs typeface="Calibri" panose="020F0502020204030204" pitchFamily="34" charset="0"/>
              </a:rPr>
              <a:t>Hatef</a:t>
            </a:r>
            <a:r>
              <a:rPr lang="en-GB" sz="1200">
                <a:latin typeface="Calibri" panose="020F0502020204030204" pitchFamily="34" charset="0"/>
                <a:cs typeface="Calibri" panose="020F0502020204030204" pitchFamily="34" charset="0"/>
              </a:rPr>
              <a:t> Sadeghi</a:t>
            </a:r>
          </a:p>
          <a:p>
            <a:pPr>
              <a:defRPr sz="1800">
                <a:latin typeface="Arial"/>
                <a:ea typeface="Arial"/>
                <a:cs typeface="Arial"/>
                <a:sym typeface="Arial"/>
              </a:defRPr>
            </a:pPr>
            <a:r>
              <a:rPr lang="en-GB" sz="1200">
                <a:latin typeface="Calibri" panose="020F0502020204030204" pitchFamily="34" charset="0"/>
                <a:cs typeface="Calibri" panose="020F0502020204030204" pitchFamily="34" charset="0"/>
              </a:rPr>
              <a:t>Albert Bartok-</a:t>
            </a:r>
            <a:r>
              <a:rPr lang="en-GB" sz="1200" err="1">
                <a:latin typeface="Calibri" panose="020F0502020204030204" pitchFamily="34" charset="0"/>
                <a:cs typeface="Calibri" panose="020F0502020204030204" pitchFamily="34" charset="0"/>
              </a:rPr>
              <a:t>Partay</a:t>
            </a:r>
            <a:br>
              <a:rPr lang="en-GB" sz="1200">
                <a:latin typeface="Calibri" panose="020F0502020204030204" pitchFamily="34" charset="0"/>
                <a:cs typeface="Calibri" panose="020F0502020204030204" pitchFamily="34" charset="0"/>
              </a:rPr>
            </a:br>
            <a:br>
              <a:rPr lang="en-GB" sz="1200">
                <a:latin typeface="Calibri" panose="020F0502020204030204" pitchFamily="34" charset="0"/>
                <a:cs typeface="Calibri" panose="020F0502020204030204" pitchFamily="34" charset="0"/>
              </a:rPr>
            </a:br>
            <a:r>
              <a:rPr lang="en-GB" sz="1200" b="1" i="1">
                <a:latin typeface="Calibri" panose="020F0502020204030204" pitchFamily="34" charset="0"/>
                <a:cs typeface="Calibri" panose="020F0502020204030204" pitchFamily="34" charset="0"/>
              </a:rPr>
              <a:t>RSE (SC RTP)</a:t>
            </a:r>
          </a:p>
          <a:p>
            <a:pPr>
              <a:defRPr sz="1800">
                <a:latin typeface="Arial"/>
                <a:ea typeface="Arial"/>
                <a:cs typeface="Arial"/>
                <a:sym typeface="Arial"/>
              </a:defRPr>
            </a:pPr>
            <a:r>
              <a:rPr lang="en-GB" sz="1200">
                <a:latin typeface="Calibri" panose="020F0502020204030204" pitchFamily="34" charset="0"/>
                <a:cs typeface="Calibri" panose="020F0502020204030204" pitchFamily="34" charset="0"/>
              </a:rPr>
              <a:t>Chris Brady</a:t>
            </a:r>
          </a:p>
          <a:p>
            <a:pPr>
              <a:defRPr sz="1800">
                <a:latin typeface="Arial"/>
                <a:ea typeface="Arial"/>
                <a:cs typeface="Arial"/>
                <a:sym typeface="Arial"/>
              </a:defRPr>
            </a:pPr>
            <a:r>
              <a:rPr lang="en-GB" sz="1200">
                <a:latin typeface="Calibri" panose="020F0502020204030204" pitchFamily="34" charset="0"/>
                <a:cs typeface="Calibri" panose="020F0502020204030204" pitchFamily="34" charset="0"/>
              </a:rPr>
              <a:t>Heather Ratcliffe</a:t>
            </a:r>
          </a:p>
          <a:p>
            <a:pPr>
              <a:defRPr sz="1800">
                <a:latin typeface="Arial"/>
                <a:ea typeface="Arial"/>
                <a:cs typeface="Arial"/>
                <a:sym typeface="Arial"/>
              </a:defRPr>
            </a:pPr>
            <a:endParaRPr lang="en-GB" sz="1200">
              <a:latin typeface="Calibri" panose="020F0502020204030204" pitchFamily="34" charset="0"/>
              <a:cs typeface="Calibri" panose="020F0502020204030204" pitchFamily="34" charset="0"/>
            </a:endParaRPr>
          </a:p>
          <a:p>
            <a:pPr>
              <a:defRPr sz="1800">
                <a:latin typeface="Arial"/>
                <a:ea typeface="Arial"/>
                <a:cs typeface="Arial"/>
                <a:sym typeface="Arial"/>
              </a:defRPr>
            </a:pPr>
            <a:r>
              <a:rPr lang="en-GB" sz="1200" b="1" i="1">
                <a:latin typeface="Calibri"/>
                <a:cs typeface="Calibri"/>
              </a:rPr>
              <a:t>Mathematics</a:t>
            </a:r>
            <a:br>
              <a:rPr lang="en-GB" sz="1200" i="1">
                <a:latin typeface="Calibri" panose="020F0502020204030204" pitchFamily="34" charset="0"/>
                <a:cs typeface="Calibri" panose="020F0502020204030204" pitchFamily="34" charset="0"/>
              </a:rPr>
            </a:br>
            <a:r>
              <a:rPr lang="en-GB" sz="1200">
                <a:latin typeface="Calibri" panose="020F0502020204030204" pitchFamily="34" charset="0"/>
                <a:cs typeface="Calibri" panose="020F0502020204030204" pitchFamily="34" charset="0"/>
              </a:rPr>
              <a:t>Radu </a:t>
            </a:r>
            <a:r>
              <a:rPr lang="en-GB" sz="1200" err="1">
                <a:latin typeface="Calibri" panose="020F0502020204030204" pitchFamily="34" charset="0"/>
                <a:cs typeface="Calibri" panose="020F0502020204030204" pitchFamily="34" charset="0"/>
              </a:rPr>
              <a:t>Cimpeanu</a:t>
            </a:r>
            <a:br>
              <a:rPr lang="en-GB" sz="1200" i="1">
                <a:latin typeface="Calibri" panose="020F0502020204030204" pitchFamily="34" charset="0"/>
                <a:cs typeface="Calibri" panose="020F0502020204030204" pitchFamily="34" charset="0"/>
              </a:rPr>
            </a:br>
            <a:r>
              <a:rPr lang="en-GB" sz="1200">
                <a:latin typeface="Calibri"/>
                <a:cs typeface="Calibri"/>
              </a:rPr>
              <a:t>Thomas Hudson</a:t>
            </a:r>
          </a:p>
          <a:p>
            <a:pPr>
              <a:defRPr sz="1800">
                <a:latin typeface="Arial"/>
                <a:ea typeface="Arial"/>
                <a:cs typeface="Arial"/>
                <a:sym typeface="Arial"/>
              </a:defRPr>
            </a:pPr>
            <a:r>
              <a:rPr lang="en-GB" sz="1200">
                <a:latin typeface="Calibri"/>
                <a:cs typeface="Calibri"/>
              </a:rPr>
              <a:t>Susana Gomes</a:t>
            </a:r>
            <a:br>
              <a:rPr lang="en-GB" sz="1200">
                <a:latin typeface="Calibri" panose="020F0502020204030204" pitchFamily="34" charset="0"/>
                <a:cs typeface="Calibri" panose="020F0502020204030204" pitchFamily="34" charset="0"/>
              </a:rPr>
            </a:br>
            <a:r>
              <a:rPr lang="en-GB" sz="1200">
                <a:latin typeface="Calibri"/>
                <a:cs typeface="Calibri"/>
              </a:rPr>
              <a:t>Tim Sullivan</a:t>
            </a:r>
          </a:p>
          <a:p>
            <a:pPr algn="l">
              <a:defRPr sz="1800">
                <a:latin typeface="Arial"/>
                <a:ea typeface="Arial"/>
                <a:cs typeface="Arial"/>
                <a:sym typeface="Arial"/>
              </a:defRPr>
            </a:pPr>
            <a:r>
              <a:rPr lang="en-GB" sz="1200">
                <a:latin typeface="Calibri"/>
                <a:cs typeface="Calibri"/>
              </a:rPr>
              <a:t>James </a:t>
            </a:r>
            <a:r>
              <a:rPr lang="en-GB" sz="1200" err="1">
                <a:latin typeface="Calibri"/>
                <a:cs typeface="Calibri"/>
              </a:rPr>
              <a:t>Sprittles</a:t>
            </a:r>
            <a:r>
              <a:rPr lang="en-GB" sz="1200">
                <a:latin typeface="Calibri" panose="020F0502020204030204" pitchFamily="34" charset="0"/>
                <a:cs typeface="Calibri" panose="020F0502020204030204" pitchFamily="34" charset="0"/>
              </a:rPr>
              <a:t> </a:t>
            </a:r>
          </a:p>
        </p:txBody>
      </p:sp>
      <p:sp>
        <p:nvSpPr>
          <p:cNvPr id="5" name="TextBox 4">
            <a:extLst>
              <a:ext uri="{FF2B5EF4-FFF2-40B4-BE49-F238E27FC236}">
                <a16:creationId xmlns:a16="http://schemas.microsoft.com/office/drawing/2014/main" id="{2A239DB0-AC7C-F755-6568-026042170F27}"/>
              </a:ext>
            </a:extLst>
          </p:cNvPr>
          <p:cNvSpPr txBox="1"/>
          <p:nvPr/>
        </p:nvSpPr>
        <p:spPr>
          <a:xfrm>
            <a:off x="270940" y="4604969"/>
            <a:ext cx="4178039" cy="492443"/>
          </a:xfrm>
          <a:prstGeom prst="rect">
            <a:avLst/>
          </a:prstGeom>
          <a:noFill/>
        </p:spPr>
        <p:txBody>
          <a:bodyPr wrap="square" rtlCol="0">
            <a:spAutoFit/>
          </a:bodyPr>
          <a:lstStyle/>
          <a:p>
            <a:pPr algn="ctr"/>
            <a:r>
              <a:rPr lang="en-GB" sz="1300" b="1">
                <a:solidFill>
                  <a:schemeClr val="accent5">
                    <a:lumMod val="75000"/>
                  </a:schemeClr>
                </a:solidFill>
                <a:latin typeface="Calibri" panose="020F0502020204030204" pitchFamily="34" charset="0"/>
                <a:cs typeface="Calibri" panose="020F0502020204030204" pitchFamily="34" charset="0"/>
              </a:rPr>
              <a:t>Whole community together for lunchtime seminars every Monday, 1-2pm</a:t>
            </a:r>
          </a:p>
        </p:txBody>
      </p:sp>
      <p:sp>
        <p:nvSpPr>
          <p:cNvPr id="7" name="TextBox 6">
            <a:extLst>
              <a:ext uri="{FF2B5EF4-FFF2-40B4-BE49-F238E27FC236}">
                <a16:creationId xmlns:a16="http://schemas.microsoft.com/office/drawing/2014/main" id="{EEB62D1D-B9EE-31A0-4CEB-92326DE1AB96}"/>
              </a:ext>
            </a:extLst>
          </p:cNvPr>
          <p:cNvSpPr txBox="1"/>
          <p:nvPr/>
        </p:nvSpPr>
        <p:spPr>
          <a:xfrm>
            <a:off x="102152" y="426109"/>
            <a:ext cx="4072457" cy="477054"/>
          </a:xfrm>
          <a:prstGeom prst="rect">
            <a:avLst/>
          </a:prstGeom>
          <a:noFill/>
        </p:spPr>
        <p:txBody>
          <a:bodyPr wrap="square" rtlCol="0">
            <a:spAutoFit/>
          </a:bodyPr>
          <a:lstStyle/>
          <a:p>
            <a:r>
              <a:rPr lang="en-GB" sz="2500" b="1" err="1">
                <a:solidFill>
                  <a:schemeClr val="accent5">
                    <a:lumMod val="75000"/>
                  </a:schemeClr>
                </a:solidFill>
                <a:latin typeface="Calibri" panose="020F0502020204030204" pitchFamily="34" charset="0"/>
                <a:cs typeface="Calibri" panose="020F0502020204030204" pitchFamily="34" charset="0"/>
              </a:rPr>
              <a:t>HetSys</a:t>
            </a:r>
            <a:r>
              <a:rPr lang="en-GB" sz="2500" b="1">
                <a:solidFill>
                  <a:schemeClr val="accent5">
                    <a:lumMod val="75000"/>
                  </a:schemeClr>
                </a:solidFill>
                <a:latin typeface="Calibri" panose="020F0502020204030204" pitchFamily="34" charset="0"/>
                <a:cs typeface="Calibri" panose="020F0502020204030204" pitchFamily="34" charset="0"/>
              </a:rPr>
              <a:t> Community</a:t>
            </a:r>
          </a:p>
        </p:txBody>
      </p:sp>
    </p:spTree>
    <p:extLst>
      <p:ext uri="{BB962C8B-B14F-4D97-AF65-F5344CB8AC3E}">
        <p14:creationId xmlns:p14="http://schemas.microsoft.com/office/powerpoint/2010/main" val="23647676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Useful Contacts </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168239" y="1808216"/>
            <a:ext cx="7025938" cy="3139321"/>
          </a:xfrm>
          <a:prstGeom prst="rect">
            <a:avLst/>
          </a:prstGeom>
          <a:noFill/>
        </p:spPr>
        <p:txBody>
          <a:bodyPr wrap="square" rtlCol="0">
            <a:spAutoFit/>
          </a:bodyPr>
          <a:lstStyle/>
          <a:p>
            <a:r>
              <a:rPr lang="en-GB" sz="1100" b="1">
                <a:latin typeface="Calibri" panose="020F0502020204030204" pitchFamily="34" charset="0"/>
                <a:cs typeface="Calibri" panose="020F0502020204030204" pitchFamily="34" charset="0"/>
              </a:rPr>
              <a:t>Julie Staunton </a:t>
            </a:r>
            <a:r>
              <a:rPr lang="en-GB" sz="1100">
                <a:latin typeface="Calibri" panose="020F0502020204030204" pitchFamily="34" charset="0"/>
                <a:cs typeface="Calibri" panose="020F0502020204030204" pitchFamily="34" charset="0"/>
              </a:rPr>
              <a:t>(Department of Physics), Director</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rPr>
              <a:t>Room PS1.41, Physical Sciences, Department of Physics </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hlinkClick r:id="rId4"/>
              </a:rPr>
              <a:t>J.B.Staunton@warwick.ac.uk</a:t>
            </a:r>
            <a:r>
              <a:rPr lang="en-GB" sz="1100">
                <a:latin typeface="Calibri" panose="020F0502020204030204" pitchFamily="34" charset="0"/>
                <a:cs typeface="Calibri" panose="020F0502020204030204" pitchFamily="34" charset="0"/>
              </a:rPr>
              <a:t> </a:t>
            </a:r>
            <a:br>
              <a:rPr lang="en-GB" sz="1100">
                <a:latin typeface="Calibri" panose="020F0502020204030204" pitchFamily="34" charset="0"/>
                <a:cs typeface="Calibri" panose="020F0502020204030204" pitchFamily="34" charset="0"/>
              </a:rPr>
            </a:br>
            <a:endParaRPr lang="en-GB" sz="1100">
              <a:latin typeface="Calibri" panose="020F0502020204030204" pitchFamily="34" charset="0"/>
              <a:cs typeface="Calibri" panose="020F0502020204030204" pitchFamily="34" charset="0"/>
            </a:endParaRPr>
          </a:p>
          <a:p>
            <a:r>
              <a:rPr lang="en-GB" sz="1100" b="1">
                <a:latin typeface="Calibri" panose="020F0502020204030204" pitchFamily="34" charset="0"/>
                <a:cs typeface="Calibri" panose="020F0502020204030204" pitchFamily="34" charset="0"/>
              </a:rPr>
              <a:t>James Kermode </a:t>
            </a:r>
            <a:r>
              <a:rPr lang="en-GB" sz="1100">
                <a:latin typeface="Calibri" panose="020F0502020204030204" pitchFamily="34" charset="0"/>
                <a:cs typeface="Calibri" panose="020F0502020204030204" pitchFamily="34" charset="0"/>
              </a:rPr>
              <a:t>(School of Engineering), Co-Director</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rPr>
              <a:t>Room D2.10, School of Engineering</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hlinkClick r:id="rId5"/>
              </a:rPr>
              <a:t>J.R.Kermode@warwick.ac.uk</a:t>
            </a:r>
            <a:r>
              <a:rPr lang="en-GB" sz="1100">
                <a:latin typeface="Calibri" panose="020F0502020204030204" pitchFamily="34" charset="0"/>
                <a:cs typeface="Calibri" panose="020F0502020204030204" pitchFamily="34" charset="0"/>
              </a:rPr>
              <a:t> </a:t>
            </a:r>
          </a:p>
          <a:p>
            <a:br>
              <a:rPr lang="en-GB" sz="1100">
                <a:latin typeface="Calibri" panose="020F0502020204030204" pitchFamily="34" charset="0"/>
                <a:cs typeface="Calibri" panose="020F0502020204030204" pitchFamily="34" charset="0"/>
              </a:rPr>
            </a:br>
            <a:r>
              <a:rPr lang="en-GB" sz="1100" b="1">
                <a:latin typeface="Calibri" panose="020F0502020204030204" pitchFamily="34" charset="0"/>
                <a:cs typeface="Calibri" panose="020F0502020204030204" pitchFamily="34" charset="0"/>
              </a:rPr>
              <a:t>Nick Hine (</a:t>
            </a:r>
            <a:r>
              <a:rPr lang="en-GB" sz="1100">
                <a:latin typeface="Calibri" panose="020F0502020204030204" pitchFamily="34" charset="0"/>
                <a:cs typeface="Calibri" panose="020F0502020204030204" pitchFamily="34" charset="0"/>
              </a:rPr>
              <a:t>Department of Physics), Director of Graduate Studies</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rPr>
              <a:t>Room PS1.40, Physical Sciences, Department of Physics </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hlinkClick r:id="rId6"/>
              </a:rPr>
              <a:t>N.D.M.Hine@warwick.ac.uk</a:t>
            </a:r>
            <a:endParaRPr lang="en-GB" sz="1100">
              <a:latin typeface="Calibri" panose="020F0502020204030204" pitchFamily="34" charset="0"/>
              <a:cs typeface="Calibri" panose="020F0502020204030204" pitchFamily="34" charset="0"/>
            </a:endParaRPr>
          </a:p>
          <a:p>
            <a:endParaRPr lang="en-GB" sz="1100">
              <a:latin typeface="Calibri" panose="020F0502020204030204" pitchFamily="34" charset="0"/>
              <a:cs typeface="Calibri" panose="020F0502020204030204" pitchFamily="34" charset="0"/>
            </a:endParaRPr>
          </a:p>
          <a:p>
            <a:r>
              <a:rPr lang="en-GB" sz="1100" b="1">
                <a:latin typeface="Calibri" panose="020F0502020204030204" pitchFamily="34" charset="0"/>
                <a:cs typeface="Calibri" panose="020F0502020204030204" pitchFamily="34" charset="0"/>
              </a:rPr>
              <a:t>Helen Knight </a:t>
            </a:r>
            <a:r>
              <a:rPr lang="en-GB" sz="1100">
                <a:latin typeface="Calibri" panose="020F0502020204030204" pitchFamily="34" charset="0"/>
                <a:cs typeface="Calibri" panose="020F0502020204030204" pitchFamily="34" charset="0"/>
              </a:rPr>
              <a:t>(Department of Physics) </a:t>
            </a:r>
            <a:r>
              <a:rPr lang="en-GB" sz="1100" err="1">
                <a:latin typeface="Calibri" panose="020F0502020204030204" pitchFamily="34" charset="0"/>
                <a:cs typeface="Calibri" panose="020F0502020204030204" pitchFamily="34" charset="0"/>
              </a:rPr>
              <a:t>HetSys</a:t>
            </a:r>
            <a:r>
              <a:rPr lang="en-GB" sz="1100">
                <a:latin typeface="Calibri" panose="020F0502020204030204" pitchFamily="34" charset="0"/>
                <a:cs typeface="Calibri" panose="020F0502020204030204" pitchFamily="34" charset="0"/>
              </a:rPr>
              <a:t> Administrator</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rPr>
              <a:t>Room P5.22, Department of Physics</a:t>
            </a:r>
            <a:br>
              <a:rPr lang="en-GB" sz="1100">
                <a:latin typeface="Calibri" panose="020F0502020204030204" pitchFamily="34" charset="0"/>
                <a:cs typeface="Calibri" panose="020F0502020204030204" pitchFamily="34" charset="0"/>
              </a:rPr>
            </a:br>
            <a:r>
              <a:rPr lang="en-GB" sz="1100">
                <a:latin typeface="Calibri" panose="020F0502020204030204" pitchFamily="34" charset="0"/>
                <a:cs typeface="Calibri" panose="020F0502020204030204" pitchFamily="34" charset="0"/>
                <a:hlinkClick r:id="rId7"/>
              </a:rPr>
              <a:t>hetsys@warwick.ac.uk</a:t>
            </a:r>
            <a:r>
              <a:rPr lang="en-GB" sz="1100">
                <a:latin typeface="Calibri" panose="020F0502020204030204" pitchFamily="34" charset="0"/>
                <a:cs typeface="Calibri" panose="020F0502020204030204" pitchFamily="34" charset="0"/>
              </a:rPr>
              <a:t> </a:t>
            </a:r>
            <a:br>
              <a:rPr lang="en-GB" sz="1100">
                <a:latin typeface="Calibri" panose="020F0502020204030204" pitchFamily="34" charset="0"/>
                <a:cs typeface="Calibri" panose="020F0502020204030204" pitchFamily="34" charset="0"/>
              </a:rPr>
            </a:br>
            <a:br>
              <a:rPr lang="en-GB" sz="1100">
                <a:latin typeface="Calibri" panose="020F0502020204030204" pitchFamily="34" charset="0"/>
                <a:cs typeface="Calibri" panose="020F0502020204030204" pitchFamily="34" charset="0"/>
              </a:rPr>
            </a:br>
            <a:br>
              <a:rPr lang="en-GB" sz="1100">
                <a:latin typeface="Calibri" panose="020F0502020204030204" pitchFamily="34" charset="0"/>
                <a:cs typeface="Calibri" panose="020F0502020204030204" pitchFamily="34" charset="0"/>
              </a:rPr>
            </a:br>
            <a:endParaRPr lang="en-GB" sz="1100" i="1">
              <a:latin typeface="Calibri" panose="020F0502020204030204" pitchFamily="34" charset="0"/>
              <a:cs typeface="Calibri" panose="020F0502020204030204" pitchFamily="34" charset="0"/>
            </a:endParaRPr>
          </a:p>
        </p:txBody>
      </p:sp>
      <p:pic>
        <p:nvPicPr>
          <p:cNvPr id="4" name="Picture 3" descr="A picture containing graphical user interface&#10;&#10;Description automatically generated">
            <a:extLst>
              <a:ext uri="{FF2B5EF4-FFF2-40B4-BE49-F238E27FC236}">
                <a16:creationId xmlns:a16="http://schemas.microsoft.com/office/drawing/2014/main" id="{3F460748-AE7C-A7C3-822F-62BCEE200D85}"/>
              </a:ext>
            </a:extLst>
          </p:cNvPr>
          <p:cNvPicPr>
            <a:picLocks noChangeAspect="1"/>
          </p:cNvPicPr>
          <p:nvPr/>
        </p:nvPicPr>
        <p:blipFill>
          <a:blip r:embed="rId8"/>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354590415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66320" cy="5143500"/>
          </a:xfrm>
          <a:prstGeom prst="rect">
            <a:avLst/>
          </a:prstGeom>
          <a:ln>
            <a:noFill/>
          </a:ln>
        </p:spPr>
      </p:pic>
      <p:sp>
        <p:nvSpPr>
          <p:cNvPr id="2" name="TextBox 1">
            <a:extLst>
              <a:ext uri="{FF2B5EF4-FFF2-40B4-BE49-F238E27FC236}">
                <a16:creationId xmlns:a16="http://schemas.microsoft.com/office/drawing/2014/main" id="{BD7DF37E-AD85-423A-BA52-3455E7802E5E}"/>
              </a:ext>
            </a:extLst>
          </p:cNvPr>
          <p:cNvSpPr txBox="1"/>
          <p:nvPr/>
        </p:nvSpPr>
        <p:spPr>
          <a:xfrm>
            <a:off x="441298" y="2075828"/>
            <a:ext cx="5878820" cy="646331"/>
          </a:xfrm>
          <a:prstGeom prst="rect">
            <a:avLst/>
          </a:prstGeom>
          <a:noFill/>
        </p:spPr>
        <p:txBody>
          <a:bodyPr wrap="square" rtlCol="0">
            <a:spAutoFit/>
          </a:bodyPr>
          <a:lstStyle/>
          <a:p>
            <a:r>
              <a:rPr lang="en-GB" sz="3600" b="1">
                <a:solidFill>
                  <a:schemeClr val="accent5">
                    <a:lumMod val="75000"/>
                  </a:schemeClr>
                </a:solidFill>
                <a:latin typeface="Calibri" panose="020F0502020204030204" pitchFamily="34" charset="0"/>
                <a:cs typeface="Calibri" panose="020F0502020204030204" pitchFamily="34" charset="0"/>
              </a:rPr>
              <a:t>Administrative Matters</a:t>
            </a:r>
          </a:p>
        </p:txBody>
      </p:sp>
      <p:sp>
        <p:nvSpPr>
          <p:cNvPr id="4" name="TextBox 3">
            <a:extLst>
              <a:ext uri="{FF2B5EF4-FFF2-40B4-BE49-F238E27FC236}">
                <a16:creationId xmlns:a16="http://schemas.microsoft.com/office/drawing/2014/main" id="{189C31EB-9785-4B10-8507-D1CF42BC1480}"/>
              </a:ext>
            </a:extLst>
          </p:cNvPr>
          <p:cNvSpPr txBox="1"/>
          <p:nvPr/>
        </p:nvSpPr>
        <p:spPr>
          <a:xfrm>
            <a:off x="441298" y="3611463"/>
            <a:ext cx="3471796" cy="338554"/>
          </a:xfrm>
          <a:prstGeom prst="rect">
            <a:avLst/>
          </a:prstGeom>
          <a:noFill/>
        </p:spPr>
        <p:txBody>
          <a:bodyPr wrap="square" rtlCol="0">
            <a:spAutoFit/>
          </a:bodyPr>
          <a:lstStyle/>
          <a:p>
            <a:r>
              <a:rPr lang="en-GB" sz="1600" err="1">
                <a:solidFill>
                  <a:schemeClr val="accent5">
                    <a:lumMod val="75000"/>
                  </a:schemeClr>
                </a:solidFill>
              </a:rPr>
              <a:t>HetSys</a:t>
            </a:r>
            <a:r>
              <a:rPr lang="en-GB" sz="1600">
                <a:solidFill>
                  <a:schemeClr val="accent5">
                    <a:lumMod val="75000"/>
                  </a:schemeClr>
                </a:solidFill>
              </a:rPr>
              <a:t> Welcome Week 2022</a:t>
            </a:r>
          </a:p>
        </p:txBody>
      </p:sp>
      <p:sp>
        <p:nvSpPr>
          <p:cNvPr id="8" name="TextBox 7">
            <a:extLst>
              <a:ext uri="{FF2B5EF4-FFF2-40B4-BE49-F238E27FC236}">
                <a16:creationId xmlns:a16="http://schemas.microsoft.com/office/drawing/2014/main" id="{C65D553D-C5FE-4F68-A1C3-860AB89D8F74}"/>
              </a:ext>
            </a:extLst>
          </p:cNvPr>
          <p:cNvSpPr txBox="1"/>
          <p:nvPr/>
        </p:nvSpPr>
        <p:spPr>
          <a:xfrm>
            <a:off x="441298" y="4051476"/>
            <a:ext cx="4170261" cy="584775"/>
          </a:xfrm>
          <a:prstGeom prst="rect">
            <a:avLst/>
          </a:prstGeom>
          <a:noFill/>
        </p:spPr>
        <p:txBody>
          <a:bodyPr wrap="square" rtlCol="0">
            <a:spAutoFit/>
          </a:bodyPr>
          <a:lstStyle/>
          <a:p>
            <a:r>
              <a:rPr lang="en-GB" sz="1600">
                <a:solidFill>
                  <a:schemeClr val="accent5">
                    <a:lumMod val="75000"/>
                  </a:schemeClr>
                </a:solidFill>
              </a:rPr>
              <a:t>Helen Knight (Department of Physics)</a:t>
            </a:r>
          </a:p>
          <a:p>
            <a:r>
              <a:rPr lang="en-GB" sz="1600" err="1">
                <a:solidFill>
                  <a:schemeClr val="accent5">
                    <a:lumMod val="75000"/>
                  </a:schemeClr>
                </a:solidFill>
              </a:rPr>
              <a:t>HetSys</a:t>
            </a:r>
            <a:r>
              <a:rPr lang="en-GB" sz="1600">
                <a:solidFill>
                  <a:schemeClr val="accent5">
                    <a:lumMod val="75000"/>
                  </a:schemeClr>
                </a:solidFill>
              </a:rPr>
              <a:t> Administrator </a:t>
            </a:r>
          </a:p>
        </p:txBody>
      </p:sp>
      <p:cxnSp>
        <p:nvCxnSpPr>
          <p:cNvPr id="9" name="Straight Connector 8">
            <a:extLst>
              <a:ext uri="{FF2B5EF4-FFF2-40B4-BE49-F238E27FC236}">
                <a16:creationId xmlns:a16="http://schemas.microsoft.com/office/drawing/2014/main" id="{8A64529E-7B9D-4A18-A0EC-39AE04EEC22D}"/>
              </a:ext>
            </a:extLst>
          </p:cNvPr>
          <p:cNvCxnSpPr>
            <a:cxnSpLocks/>
          </p:cNvCxnSpPr>
          <p:nvPr/>
        </p:nvCxnSpPr>
        <p:spPr>
          <a:xfrm>
            <a:off x="277420" y="3298526"/>
            <a:ext cx="8624533" cy="0"/>
          </a:xfrm>
          <a:prstGeom prst="line">
            <a:avLst/>
          </a:prstGeom>
          <a:ln w="6350" cmpd="sng">
            <a:solidFill>
              <a:srgbClr val="00B2DE"/>
            </a:solidFill>
          </a:ln>
        </p:spPr>
      </p:cxnSp>
      <p:sp>
        <p:nvSpPr>
          <p:cNvPr id="10" name="TextBox 9">
            <a:extLst>
              <a:ext uri="{FF2B5EF4-FFF2-40B4-BE49-F238E27FC236}">
                <a16:creationId xmlns:a16="http://schemas.microsoft.com/office/drawing/2014/main" id="{4FF15016-974C-44CD-9FB8-8FBE9A3A90FF}"/>
              </a:ext>
            </a:extLst>
          </p:cNvPr>
          <p:cNvSpPr txBox="1"/>
          <p:nvPr/>
        </p:nvSpPr>
        <p:spPr>
          <a:xfrm>
            <a:off x="441298" y="2763014"/>
            <a:ext cx="8144649" cy="369332"/>
          </a:xfrm>
          <a:prstGeom prst="rect">
            <a:avLst/>
          </a:prstGeom>
          <a:noFill/>
        </p:spPr>
        <p:txBody>
          <a:bodyPr wrap="square" rtlCol="0">
            <a:spAutoFit/>
          </a:bodyPr>
          <a:lstStyle/>
          <a:p>
            <a:r>
              <a:rPr lang="en-GB">
                <a:solidFill>
                  <a:schemeClr val="accent5">
                    <a:lumMod val="75000"/>
                  </a:schemeClr>
                </a:solidFill>
              </a:rPr>
              <a:t>EPSRC Centre for Doctoral Training in Modelling of Heterogeneous Systems</a:t>
            </a:r>
          </a:p>
        </p:txBody>
      </p:sp>
      <p:pic>
        <p:nvPicPr>
          <p:cNvPr id="3" name="Picture 2" descr="A picture containing graphical user interface&#10;&#10;Description automatically generated">
            <a:extLst>
              <a:ext uri="{FF2B5EF4-FFF2-40B4-BE49-F238E27FC236}">
                <a16:creationId xmlns:a16="http://schemas.microsoft.com/office/drawing/2014/main" id="{1061BD8F-8659-DD9B-F6D7-8C5CFD9BE512}"/>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269967633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Research Support and Training Grant</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289267" y="1895624"/>
            <a:ext cx="7025938" cy="2123658"/>
          </a:xfrm>
          <a:prstGeom prst="rect">
            <a:avLst/>
          </a:prstGeom>
          <a:noFill/>
        </p:spPr>
        <p:txBody>
          <a:bodyPr wrap="square" rtlCol="0">
            <a:spAutoFit/>
          </a:bodyPr>
          <a:lstStyle/>
          <a:p>
            <a:pPr marL="171450" indent="-171450">
              <a:buFont typeface="Arial" panose="020B0604020202020204" pitchFamily="34" charset="0"/>
              <a:buChar char="•"/>
            </a:pPr>
            <a:r>
              <a:rPr lang="en-GB" sz="1200">
                <a:latin typeface="Calibri" panose="020F0502020204030204" pitchFamily="34" charset="0"/>
                <a:cs typeface="Calibri" panose="020F0502020204030204" pitchFamily="34" charset="0"/>
              </a:rPr>
              <a:t>Each student has a budget (£6000) for directly incurred costs required to carry out the PhD project such as travel to conferences, workshops and specialist resources. </a:t>
            </a:r>
            <a:br>
              <a:rPr lang="en-GB" sz="1200">
                <a:latin typeface="Calibri" panose="020F0502020204030204" pitchFamily="34" charset="0"/>
                <a:cs typeface="Calibri" panose="020F0502020204030204" pitchFamily="34" charset="0"/>
              </a:rPr>
            </a:br>
            <a:endParaRPr lang="en-GB" sz="120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200">
                <a:latin typeface="Calibri" panose="020F0502020204030204" pitchFamily="34" charset="0"/>
                <a:cs typeface="Calibri" panose="020F0502020204030204" pitchFamily="34" charset="0"/>
              </a:rPr>
              <a:t>All expenses should be directly relevant to the PhD project’s research outputs and must follow the University's expenses policy.</a:t>
            </a:r>
            <a:br>
              <a:rPr lang="en-GB" sz="1200">
                <a:latin typeface="Calibri" panose="020F0502020204030204" pitchFamily="34" charset="0"/>
                <a:cs typeface="Calibri" panose="020F0502020204030204" pitchFamily="34" charset="0"/>
              </a:rPr>
            </a:br>
            <a:endParaRPr lang="en-GB" sz="120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200">
                <a:latin typeface="Calibri" panose="020F0502020204030204" pitchFamily="34" charset="0"/>
                <a:cs typeface="Calibri" panose="020F0502020204030204" pitchFamily="34" charset="0"/>
              </a:rPr>
              <a:t>Your individual expenditure code will be set up on the university’s SAP finance system, which is to be used for all RTSG expenditure. </a:t>
            </a:r>
            <a:r>
              <a:rPr lang="en-GB" sz="1200">
                <a:latin typeface="Calibri" panose="020F0502020204030204" pitchFamily="34" charset="0"/>
                <a:cs typeface="Calibri" panose="020F0502020204030204" pitchFamily="34" charset="0"/>
                <a:hlinkClick r:id="rId4"/>
              </a:rPr>
              <a:t>https://warwick.ac.uk/fac/sci/hetsys/studentinformation/costcodes/</a:t>
            </a:r>
            <a:r>
              <a:rPr lang="en-GB" sz="1200">
                <a:latin typeface="Calibri" panose="020F0502020204030204" pitchFamily="34" charset="0"/>
                <a:cs typeface="Calibri" panose="020F0502020204030204" pitchFamily="34" charset="0"/>
              </a:rPr>
              <a:t> </a:t>
            </a:r>
            <a:br>
              <a:rPr lang="en-GB" sz="1200">
                <a:latin typeface="Calibri" panose="020F0502020204030204" pitchFamily="34" charset="0"/>
                <a:cs typeface="Calibri" panose="020F0502020204030204" pitchFamily="34" charset="0"/>
              </a:rPr>
            </a:br>
            <a:endParaRPr lang="en-GB" sz="120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200">
                <a:latin typeface="Calibri" panose="020F0502020204030204" pitchFamily="34" charset="0"/>
                <a:cs typeface="Calibri" panose="020F0502020204030204" pitchFamily="34" charset="0"/>
              </a:rPr>
              <a:t>It is your responsibility to ensure that you monitor their expenditure and do not exceed the budget allocation.</a:t>
            </a:r>
            <a:endParaRPr lang="en-GB" sz="1400" i="1">
              <a:latin typeface="Calibri" panose="020F0502020204030204" pitchFamily="34" charset="0"/>
              <a:cs typeface="Calibri" panose="020F0502020204030204" pitchFamily="34" charset="0"/>
            </a:endParaRPr>
          </a:p>
        </p:txBody>
      </p:sp>
      <p:pic>
        <p:nvPicPr>
          <p:cNvPr id="4" name="Picture 3" descr="A picture containing graphical user interface&#10;&#10;Description automatically generated">
            <a:extLst>
              <a:ext uri="{FF2B5EF4-FFF2-40B4-BE49-F238E27FC236}">
                <a16:creationId xmlns:a16="http://schemas.microsoft.com/office/drawing/2014/main" id="{D04FCD58-A796-CF03-0A5E-D7740E30B59E}"/>
              </a:ext>
            </a:extLst>
          </p:cNvPr>
          <p:cNvPicPr>
            <a:picLocks noChangeAspect="1"/>
          </p:cNvPicPr>
          <p:nvPr/>
        </p:nvPicPr>
        <p:blipFill>
          <a:blip r:embed="rId5"/>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5053603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Research Support and Training Grant</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309438" y="2171288"/>
            <a:ext cx="7025938" cy="2185214"/>
          </a:xfrm>
          <a:prstGeom prst="rect">
            <a:avLst/>
          </a:prstGeom>
          <a:noFill/>
        </p:spPr>
        <p:txBody>
          <a:bodyPr wrap="square" rtlCol="0">
            <a:spAutoFit/>
          </a:bodyPr>
          <a:lstStyle/>
          <a:p>
            <a:pPr marL="171450" indent="-171450">
              <a:buFont typeface="Arial" panose="020B0604020202020204" pitchFamily="34" charset="0"/>
              <a:buChar char="•"/>
            </a:pPr>
            <a:r>
              <a:rPr lang="en-GB" sz="1200">
                <a:latin typeface="Calibri" panose="020F0502020204030204" pitchFamily="34" charset="0"/>
                <a:cs typeface="Calibri" panose="020F0502020204030204" pitchFamily="34" charset="0"/>
              </a:rPr>
              <a:t>Examples of allowable costs are:</a:t>
            </a:r>
            <a:br>
              <a:rPr lang="en-GB" sz="1200">
                <a:latin typeface="Calibri" panose="020F0502020204030204" pitchFamily="34" charset="0"/>
                <a:cs typeface="Calibri" panose="020F0502020204030204" pitchFamily="34" charset="0"/>
              </a:rPr>
            </a:br>
            <a:endParaRPr lang="en-GB" sz="1200">
              <a:latin typeface="Calibri" panose="020F0502020204030204" pitchFamily="34" charset="0"/>
              <a:cs typeface="Calibri" panose="020F0502020204030204" pitchFamily="34" charset="0"/>
            </a:endParaRP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Software essential to your PhD</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Books and other reading material not available in the library</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Printing posters and lecture notes </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PhD travel and subsistence for external conferences, workshops, short courses, summer schools</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Support for internships where external partner is not able to support</a:t>
            </a:r>
          </a:p>
          <a:p>
            <a:pPr marL="628650" lvl="1" indent="-171450">
              <a:buFont typeface="Arial" panose="020B0604020202020204" pitchFamily="34" charset="0"/>
              <a:buChar char="•"/>
            </a:pPr>
            <a:endParaRPr lang="en-GB" sz="1400" i="1">
              <a:latin typeface="Calibri" panose="020F0502020204030204" pitchFamily="34" charset="0"/>
              <a:cs typeface="Calibri" panose="020F0502020204030204" pitchFamily="34" charset="0"/>
            </a:endParaRPr>
          </a:p>
          <a:p>
            <a:pPr lvl="1"/>
            <a:endParaRPr lang="en-GB" sz="1400" i="1">
              <a:latin typeface="Calibri" panose="020F0502020204030204" pitchFamily="34" charset="0"/>
              <a:cs typeface="Calibri" panose="020F0502020204030204" pitchFamily="34" charset="0"/>
            </a:endParaRPr>
          </a:p>
        </p:txBody>
      </p:sp>
      <p:pic>
        <p:nvPicPr>
          <p:cNvPr id="4" name="Picture 3" descr="A picture containing graphical user interface&#10;&#10;Description automatically generated">
            <a:extLst>
              <a:ext uri="{FF2B5EF4-FFF2-40B4-BE49-F238E27FC236}">
                <a16:creationId xmlns:a16="http://schemas.microsoft.com/office/drawing/2014/main" id="{D04FCD58-A796-CF03-0A5E-D7740E30B59E}"/>
              </a:ext>
            </a:extLst>
          </p:cNvPr>
          <p:cNvPicPr>
            <a:picLocks noChangeAspect="1"/>
          </p:cNvPicPr>
          <p:nvPr/>
        </p:nvPicPr>
        <p:blipFill>
          <a:blip r:embed="rId4"/>
          <a:stretch>
            <a:fillRect/>
          </a:stretch>
        </p:blipFill>
        <p:spPr>
          <a:xfrm>
            <a:off x="7008018" y="4222915"/>
            <a:ext cx="1893935" cy="474472"/>
          </a:xfrm>
          <a:prstGeom prst="rect">
            <a:avLst/>
          </a:prstGeom>
        </p:spPr>
      </p:pic>
      <p:sp>
        <p:nvSpPr>
          <p:cNvPr id="5" name="TextBox 4">
            <a:extLst>
              <a:ext uri="{FF2B5EF4-FFF2-40B4-BE49-F238E27FC236}">
                <a16:creationId xmlns:a16="http://schemas.microsoft.com/office/drawing/2014/main" id="{08AF4892-8ABE-6B49-C92A-7F87541F9BA9}"/>
              </a:ext>
            </a:extLst>
          </p:cNvPr>
          <p:cNvSpPr txBox="1"/>
          <p:nvPr/>
        </p:nvSpPr>
        <p:spPr>
          <a:xfrm>
            <a:off x="242047" y="4174167"/>
            <a:ext cx="6145306" cy="523220"/>
          </a:xfrm>
          <a:prstGeom prst="rect">
            <a:avLst/>
          </a:prstGeom>
          <a:noFill/>
        </p:spPr>
        <p:txBody>
          <a:bodyPr wrap="square">
            <a:spAutoFit/>
          </a:bodyPr>
          <a:lstStyle/>
          <a:p>
            <a:r>
              <a:rPr lang="en-GB" sz="1400" b="1">
                <a:latin typeface="Calibri" panose="020F0502020204030204" pitchFamily="34" charset="0"/>
                <a:cs typeface="Calibri" panose="020F0502020204030204" pitchFamily="34" charset="0"/>
              </a:rPr>
              <a:t>In additional to this, all students can either have a desktop computer or a docking station for their campus workspace from year 2 onwards</a:t>
            </a:r>
          </a:p>
        </p:txBody>
      </p:sp>
    </p:spTree>
    <p:extLst>
      <p:ext uri="{BB962C8B-B14F-4D97-AF65-F5344CB8AC3E}">
        <p14:creationId xmlns:p14="http://schemas.microsoft.com/office/powerpoint/2010/main" val="340274291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Research Support and Training Grant</a:t>
            </a:r>
            <a:endParaRPr lang="en-GB" sz="2200"/>
          </a:p>
        </p:txBody>
      </p:sp>
      <p:sp>
        <p:nvSpPr>
          <p:cNvPr id="2" name="TextBox 1">
            <a:extLst>
              <a:ext uri="{FF2B5EF4-FFF2-40B4-BE49-F238E27FC236}">
                <a16:creationId xmlns:a16="http://schemas.microsoft.com/office/drawing/2014/main" id="{F464C7C4-E586-4331-980B-F7CD84746648}"/>
              </a:ext>
            </a:extLst>
          </p:cNvPr>
          <p:cNvSpPr txBox="1"/>
          <p:nvPr/>
        </p:nvSpPr>
        <p:spPr>
          <a:xfrm>
            <a:off x="309438" y="2171288"/>
            <a:ext cx="7025938" cy="1323439"/>
          </a:xfrm>
          <a:prstGeom prst="rect">
            <a:avLst/>
          </a:prstGeom>
          <a:noFill/>
        </p:spPr>
        <p:txBody>
          <a:bodyPr wrap="square" rtlCol="0">
            <a:spAutoFit/>
          </a:bodyPr>
          <a:lstStyle/>
          <a:p>
            <a:pPr marL="171450" indent="-171450">
              <a:buFont typeface="Arial" panose="020B0604020202020204" pitchFamily="34" charset="0"/>
              <a:buChar char="•"/>
            </a:pPr>
            <a:r>
              <a:rPr lang="en-GB" sz="1200">
                <a:latin typeface="Calibri" panose="020F0502020204030204" pitchFamily="34" charset="0"/>
                <a:cs typeface="Calibri" panose="020F0502020204030204" pitchFamily="34" charset="0"/>
              </a:rPr>
              <a:t>Examples of ineligible costs are:</a:t>
            </a:r>
            <a:br>
              <a:rPr lang="en-GB" sz="1200">
                <a:latin typeface="Calibri" panose="020F0502020204030204" pitchFamily="34" charset="0"/>
                <a:cs typeface="Calibri" panose="020F0502020204030204" pitchFamily="34" charset="0"/>
              </a:rPr>
            </a:br>
            <a:endParaRPr lang="en-GB" sz="1200">
              <a:latin typeface="Calibri" panose="020F0502020204030204" pitchFamily="34" charset="0"/>
              <a:cs typeface="Calibri" panose="020F0502020204030204" pitchFamily="34" charset="0"/>
            </a:endParaRP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Repair or replacement of your </a:t>
            </a:r>
            <a:r>
              <a:rPr lang="en-GB" sz="1400" i="1" err="1">
                <a:latin typeface="Calibri" panose="020F0502020204030204" pitchFamily="34" charset="0"/>
                <a:cs typeface="Calibri" panose="020F0502020204030204" pitchFamily="34" charset="0"/>
              </a:rPr>
              <a:t>HetSys</a:t>
            </a:r>
            <a:r>
              <a:rPr lang="en-GB" sz="1400" i="1">
                <a:latin typeface="Calibri" panose="020F0502020204030204" pitchFamily="34" charset="0"/>
                <a:cs typeface="Calibri" panose="020F0502020204030204" pitchFamily="34" charset="0"/>
              </a:rPr>
              <a:t> laptop</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Costs of alcohol under any circumstances </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Any costs incurred for moving to the UK, </a:t>
            </a:r>
            <a:r>
              <a:rPr lang="en-GB" sz="1400" i="1" err="1">
                <a:latin typeface="Calibri" panose="020F0502020204030204" pitchFamily="34" charset="0"/>
                <a:cs typeface="Calibri" panose="020F0502020204030204" pitchFamily="34" charset="0"/>
              </a:rPr>
              <a:t>eg</a:t>
            </a:r>
            <a:r>
              <a:rPr lang="en-GB" sz="1400" i="1">
                <a:latin typeface="Calibri" panose="020F0502020204030204" pitchFamily="34" charset="0"/>
                <a:cs typeface="Calibri" panose="020F0502020204030204" pitchFamily="34" charset="0"/>
              </a:rPr>
              <a:t> visa fees, health surcharge</a:t>
            </a:r>
          </a:p>
          <a:p>
            <a:pPr marL="628650" lvl="1" indent="-171450">
              <a:buFont typeface="Arial" panose="020B0604020202020204" pitchFamily="34" charset="0"/>
              <a:buChar char="•"/>
            </a:pPr>
            <a:r>
              <a:rPr lang="en-GB" sz="1400" i="1">
                <a:latin typeface="Calibri" panose="020F0502020204030204" pitchFamily="34" charset="0"/>
                <a:cs typeface="Calibri" panose="020F0502020204030204" pitchFamily="34" charset="0"/>
              </a:rPr>
              <a:t>Any costs incurred outside of your funding period.</a:t>
            </a:r>
          </a:p>
        </p:txBody>
      </p:sp>
      <p:pic>
        <p:nvPicPr>
          <p:cNvPr id="4" name="Picture 3" descr="A picture containing graphical user interface&#10;&#10;Description automatically generated">
            <a:extLst>
              <a:ext uri="{FF2B5EF4-FFF2-40B4-BE49-F238E27FC236}">
                <a16:creationId xmlns:a16="http://schemas.microsoft.com/office/drawing/2014/main" id="{D04FCD58-A796-CF03-0A5E-D7740E30B59E}"/>
              </a:ext>
            </a:extLst>
          </p:cNvPr>
          <p:cNvPicPr>
            <a:picLocks noChangeAspect="1"/>
          </p:cNvPicPr>
          <p:nvPr/>
        </p:nvPicPr>
        <p:blipFill>
          <a:blip r:embed="rId4"/>
          <a:stretch>
            <a:fillRect/>
          </a:stretch>
        </p:blipFill>
        <p:spPr>
          <a:xfrm>
            <a:off x="7008018" y="4222915"/>
            <a:ext cx="1893935" cy="474472"/>
          </a:xfrm>
          <a:prstGeom prst="rect">
            <a:avLst/>
          </a:prstGeom>
        </p:spPr>
      </p:pic>
      <p:sp>
        <p:nvSpPr>
          <p:cNvPr id="6" name="TextBox 5">
            <a:extLst>
              <a:ext uri="{FF2B5EF4-FFF2-40B4-BE49-F238E27FC236}">
                <a16:creationId xmlns:a16="http://schemas.microsoft.com/office/drawing/2014/main" id="{33A17AA5-6D7D-00F7-04EB-5A6371D4BF8C}"/>
              </a:ext>
            </a:extLst>
          </p:cNvPr>
          <p:cNvSpPr txBox="1"/>
          <p:nvPr/>
        </p:nvSpPr>
        <p:spPr>
          <a:xfrm>
            <a:off x="168239" y="3795623"/>
            <a:ext cx="6145306" cy="523220"/>
          </a:xfrm>
          <a:prstGeom prst="rect">
            <a:avLst/>
          </a:prstGeom>
          <a:noFill/>
        </p:spPr>
        <p:txBody>
          <a:bodyPr wrap="square">
            <a:spAutoFit/>
          </a:bodyPr>
          <a:lstStyle/>
          <a:p>
            <a:r>
              <a:rPr lang="en-GB" sz="1400">
                <a:latin typeface="Calibri" panose="020F0502020204030204" pitchFamily="34" charset="0"/>
                <a:cs typeface="Calibri" panose="020F0502020204030204" pitchFamily="34" charset="0"/>
              </a:rPr>
              <a:t>Further information can be found online: </a:t>
            </a:r>
            <a:r>
              <a:rPr lang="en-GB" sz="1400">
                <a:latin typeface="Calibri" panose="020F0502020204030204" pitchFamily="34" charset="0"/>
                <a:cs typeface="Calibri" panose="020F0502020204030204" pitchFamily="34" charset="0"/>
                <a:hlinkClick r:id="rId5"/>
              </a:rPr>
              <a:t>https://warwick.ac.uk/fac/sci/hetsys/studentinformation/costcodes/</a:t>
            </a:r>
            <a:r>
              <a:rPr lang="en-GB" sz="140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32472211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Research Support and Training Grant</a:t>
            </a:r>
            <a:endParaRPr lang="en-GB" sz="2200"/>
          </a:p>
        </p:txBody>
      </p:sp>
      <p:pic>
        <p:nvPicPr>
          <p:cNvPr id="4" name="Picture 3" descr="A picture containing graphical user interface&#10;&#10;Description automatically generated">
            <a:extLst>
              <a:ext uri="{FF2B5EF4-FFF2-40B4-BE49-F238E27FC236}">
                <a16:creationId xmlns:a16="http://schemas.microsoft.com/office/drawing/2014/main" id="{D04FCD58-A796-CF03-0A5E-D7740E30B59E}"/>
              </a:ext>
            </a:extLst>
          </p:cNvPr>
          <p:cNvPicPr>
            <a:picLocks noChangeAspect="1"/>
          </p:cNvPicPr>
          <p:nvPr/>
        </p:nvPicPr>
        <p:blipFill>
          <a:blip r:embed="rId4"/>
          <a:stretch>
            <a:fillRect/>
          </a:stretch>
        </p:blipFill>
        <p:spPr>
          <a:xfrm>
            <a:off x="7008018" y="4222915"/>
            <a:ext cx="1893935" cy="474472"/>
          </a:xfrm>
          <a:prstGeom prst="rect">
            <a:avLst/>
          </a:prstGeom>
        </p:spPr>
      </p:pic>
      <p:sp>
        <p:nvSpPr>
          <p:cNvPr id="6" name="TextBox 5">
            <a:extLst>
              <a:ext uri="{FF2B5EF4-FFF2-40B4-BE49-F238E27FC236}">
                <a16:creationId xmlns:a16="http://schemas.microsoft.com/office/drawing/2014/main" id="{33A17AA5-6D7D-00F7-04EB-5A6371D4BF8C}"/>
              </a:ext>
            </a:extLst>
          </p:cNvPr>
          <p:cNvSpPr txBox="1"/>
          <p:nvPr/>
        </p:nvSpPr>
        <p:spPr>
          <a:xfrm>
            <a:off x="275815" y="2054229"/>
            <a:ext cx="7281432" cy="2031325"/>
          </a:xfrm>
          <a:prstGeom prst="rect">
            <a:avLst/>
          </a:prstGeom>
          <a:noFill/>
        </p:spPr>
        <p:txBody>
          <a:bodyPr wrap="square">
            <a:spAutoFit/>
          </a:bodyPr>
          <a:lstStyle/>
          <a:p>
            <a:r>
              <a:rPr lang="en-GB">
                <a:latin typeface="Calibri" panose="020F0502020204030204" pitchFamily="34" charset="0"/>
                <a:cs typeface="Calibri" panose="020F0502020204030204" pitchFamily="34" charset="0"/>
              </a:rPr>
              <a:t>Full guides to claiming expenses and booking travel can be found online:</a:t>
            </a:r>
          </a:p>
          <a:p>
            <a:endParaRPr lang="en-GB">
              <a:latin typeface="Calibri" panose="020F0502020204030204" pitchFamily="34" charset="0"/>
              <a:cs typeface="Calibri" panose="020F0502020204030204" pitchFamily="34" charset="0"/>
            </a:endParaRPr>
          </a:p>
          <a:p>
            <a:r>
              <a:rPr lang="en-GB">
                <a:latin typeface="Calibri" panose="020F0502020204030204" pitchFamily="34" charset="0"/>
                <a:cs typeface="Calibri" panose="020F0502020204030204" pitchFamily="34" charset="0"/>
                <a:hlinkClick r:id="rId5"/>
              </a:rPr>
              <a:t>https://warwick.ac.uk/fac/sci/hetsys/studentinformation/bookingguidance</a:t>
            </a:r>
            <a:r>
              <a:rPr lang="en-GB">
                <a:latin typeface="Calibri" panose="020F0502020204030204" pitchFamily="34" charset="0"/>
                <a:cs typeface="Calibri" panose="020F0502020204030204" pitchFamily="34" charset="0"/>
              </a:rPr>
              <a:t> </a:t>
            </a:r>
          </a:p>
          <a:p>
            <a:endParaRPr lang="en-GB">
              <a:latin typeface="Calibri" panose="020F0502020204030204" pitchFamily="34" charset="0"/>
              <a:cs typeface="Calibri" panose="020F0502020204030204" pitchFamily="34" charset="0"/>
            </a:endParaRPr>
          </a:p>
          <a:p>
            <a:r>
              <a:rPr lang="en-GB">
                <a:latin typeface="Calibri" panose="020F0502020204030204" pitchFamily="34" charset="0"/>
                <a:cs typeface="Calibri" panose="020F0502020204030204" pitchFamily="34" charset="0"/>
              </a:rPr>
              <a:t>Save the date:</a:t>
            </a:r>
          </a:p>
          <a:p>
            <a:r>
              <a:rPr lang="en-GB">
                <a:latin typeface="Calibri" panose="020F0502020204030204" pitchFamily="34" charset="0"/>
                <a:cs typeface="Calibri" panose="020F0502020204030204" pitchFamily="34" charset="0"/>
              </a:rPr>
              <a:t>Expenses and Opera workshop</a:t>
            </a:r>
          </a:p>
          <a:p>
            <a:r>
              <a:rPr lang="en-GB">
                <a:latin typeface="Calibri" panose="020F0502020204030204" pitchFamily="34" charset="0"/>
                <a:cs typeface="Calibri" panose="020F0502020204030204" pitchFamily="34" charset="0"/>
              </a:rPr>
              <a:t>Wednesday 19</a:t>
            </a:r>
            <a:r>
              <a:rPr lang="en-GB" baseline="30000">
                <a:latin typeface="Calibri" panose="020F0502020204030204" pitchFamily="34" charset="0"/>
                <a:cs typeface="Calibri" panose="020F0502020204030204" pitchFamily="34" charset="0"/>
              </a:rPr>
              <a:t>th</a:t>
            </a:r>
            <a:r>
              <a:rPr lang="en-GB">
                <a:latin typeface="Calibri" panose="020F0502020204030204" pitchFamily="34" charset="0"/>
                <a:cs typeface="Calibri" panose="020F0502020204030204" pitchFamily="34" charset="0"/>
              </a:rPr>
              <a:t> October at 1pm</a:t>
            </a:r>
          </a:p>
        </p:txBody>
      </p:sp>
    </p:spTree>
    <p:extLst>
      <p:ext uri="{BB962C8B-B14F-4D97-AF65-F5344CB8AC3E}">
        <p14:creationId xmlns:p14="http://schemas.microsoft.com/office/powerpoint/2010/main" val="155460548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68239" y="1377329"/>
            <a:ext cx="5842595"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Annual Leave</a:t>
            </a:r>
            <a:endParaRPr lang="en-GB" sz="2200"/>
          </a:p>
        </p:txBody>
      </p:sp>
      <p:pic>
        <p:nvPicPr>
          <p:cNvPr id="4" name="Picture 3" descr="A picture containing graphical user interface&#10;&#10;Description automatically generated">
            <a:extLst>
              <a:ext uri="{FF2B5EF4-FFF2-40B4-BE49-F238E27FC236}">
                <a16:creationId xmlns:a16="http://schemas.microsoft.com/office/drawing/2014/main" id="{D04FCD58-A796-CF03-0A5E-D7740E30B59E}"/>
              </a:ext>
            </a:extLst>
          </p:cNvPr>
          <p:cNvPicPr>
            <a:picLocks noChangeAspect="1"/>
          </p:cNvPicPr>
          <p:nvPr/>
        </p:nvPicPr>
        <p:blipFill>
          <a:blip r:embed="rId4"/>
          <a:stretch>
            <a:fillRect/>
          </a:stretch>
        </p:blipFill>
        <p:spPr>
          <a:xfrm>
            <a:off x="7008018" y="4222915"/>
            <a:ext cx="1893935" cy="474472"/>
          </a:xfrm>
          <a:prstGeom prst="rect">
            <a:avLst/>
          </a:prstGeom>
        </p:spPr>
      </p:pic>
      <p:sp>
        <p:nvSpPr>
          <p:cNvPr id="9" name="TextBox 8">
            <a:extLst>
              <a:ext uri="{FF2B5EF4-FFF2-40B4-BE49-F238E27FC236}">
                <a16:creationId xmlns:a16="http://schemas.microsoft.com/office/drawing/2014/main" id="{3D7965D2-812E-2CA6-EAB6-A65D901554CE}"/>
              </a:ext>
            </a:extLst>
          </p:cNvPr>
          <p:cNvSpPr txBox="1"/>
          <p:nvPr/>
        </p:nvSpPr>
        <p:spPr>
          <a:xfrm>
            <a:off x="289267" y="1895624"/>
            <a:ext cx="7025938" cy="2462213"/>
          </a:xfrm>
          <a:prstGeom prst="rect">
            <a:avLst/>
          </a:prstGeom>
          <a:noFill/>
        </p:spPr>
        <p:txBody>
          <a:bodyPr wrap="square" rtlCol="0">
            <a:spAutoFit/>
          </a:bodyPr>
          <a:lstStyle/>
          <a:p>
            <a:pPr marL="171450" indent="-171450">
              <a:buFont typeface="Arial" panose="020B0604020202020204" pitchFamily="34" charset="0"/>
              <a:buChar char="•"/>
            </a:pPr>
            <a:r>
              <a:rPr lang="en-GB" sz="1400" b="0">
                <a:solidFill>
                  <a:srgbClr val="383838"/>
                </a:solidFill>
                <a:effectLst/>
                <a:latin typeface="Calibri" panose="020F0502020204030204" pitchFamily="34" charset="0"/>
                <a:cs typeface="Calibri" panose="020F0502020204030204" pitchFamily="34" charset="0"/>
              </a:rPr>
              <a:t>Full-time PGR students are entitled to take a maximum of eight weeks/40 days holiday in the year (incl. the statutory (i.e. Bank Holidays) and customary University holidays). </a:t>
            </a:r>
            <a:br>
              <a:rPr lang="en-GB" sz="1400" b="0">
                <a:solidFill>
                  <a:srgbClr val="383838"/>
                </a:solidFill>
                <a:effectLst/>
                <a:latin typeface="Calibri" panose="020F0502020204030204" pitchFamily="34" charset="0"/>
                <a:cs typeface="Calibri" panose="020F0502020204030204" pitchFamily="34" charset="0"/>
              </a:rPr>
            </a:br>
            <a:endParaRPr lang="en-GB" sz="1400" b="0">
              <a:solidFill>
                <a:srgbClr val="383838"/>
              </a:solidFill>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400" b="0">
                <a:solidFill>
                  <a:srgbClr val="383838"/>
                </a:solidFill>
                <a:effectLst/>
                <a:latin typeface="Calibri" panose="020F0502020204030204" pitchFamily="34" charset="0"/>
                <a:cs typeface="Calibri" panose="020F0502020204030204" pitchFamily="34" charset="0"/>
              </a:rPr>
              <a:t>If a student is supported by a student visa, they must </a:t>
            </a:r>
            <a:r>
              <a:rPr lang="en-GB" sz="1400" b="0">
                <a:solidFill>
                  <a:srgbClr val="850032"/>
                </a:solidFill>
                <a:effectLst/>
                <a:latin typeface="Calibri" panose="020F0502020204030204" pitchFamily="34" charset="0"/>
                <a:cs typeface="Calibri" panose="020F0502020204030204" pitchFamily="34" charset="0"/>
                <a:hlinkClick r:id="rId5"/>
              </a:rPr>
              <a:t>refer to the Immigration Team for advice</a:t>
            </a:r>
            <a:r>
              <a:rPr lang="en-GB" sz="1400" b="0">
                <a:solidFill>
                  <a:srgbClr val="383838"/>
                </a:solidFill>
                <a:effectLst/>
                <a:latin typeface="Calibri" panose="020F0502020204030204" pitchFamily="34" charset="0"/>
                <a:cs typeface="Calibri" panose="020F0502020204030204" pitchFamily="34" charset="0"/>
              </a:rPr>
              <a:t> prior to requesting a leave of absence as this may affect their visa.</a:t>
            </a:r>
            <a:br>
              <a:rPr lang="en-GB" sz="1400" b="0">
                <a:solidFill>
                  <a:srgbClr val="383838"/>
                </a:solidFill>
                <a:effectLst/>
                <a:latin typeface="Calibri" panose="020F0502020204030204" pitchFamily="34" charset="0"/>
                <a:cs typeface="Calibri" panose="020F0502020204030204" pitchFamily="34" charset="0"/>
              </a:rPr>
            </a:br>
            <a:endParaRPr lang="en-GB" sz="1400" b="0">
              <a:solidFill>
                <a:srgbClr val="383838"/>
              </a:solidFill>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400" b="0">
                <a:solidFill>
                  <a:srgbClr val="383838"/>
                </a:solidFill>
                <a:effectLst/>
                <a:latin typeface="Calibri" panose="020F0502020204030204" pitchFamily="34" charset="0"/>
                <a:cs typeface="Calibri" panose="020F0502020204030204" pitchFamily="34" charset="0"/>
              </a:rPr>
              <a:t>No single period of annual leave should exceed four weeks.</a:t>
            </a:r>
            <a:br>
              <a:rPr lang="en-GB" sz="1400" b="0">
                <a:solidFill>
                  <a:srgbClr val="383838"/>
                </a:solidFill>
                <a:effectLst/>
                <a:latin typeface="Calibri" panose="020F0502020204030204" pitchFamily="34" charset="0"/>
                <a:cs typeface="Calibri" panose="020F0502020204030204" pitchFamily="34" charset="0"/>
              </a:rPr>
            </a:br>
            <a:endParaRPr lang="en-GB" sz="1400" b="0">
              <a:solidFill>
                <a:srgbClr val="383838"/>
              </a:solidFill>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GB" sz="1400">
                <a:latin typeface="Calibri" panose="020F0502020204030204" pitchFamily="34" charset="0"/>
                <a:cs typeface="Calibri" panose="020F0502020204030204" pitchFamily="34" charset="0"/>
              </a:rPr>
              <a:t>No official monitoring through </a:t>
            </a:r>
            <a:r>
              <a:rPr lang="en-GB" sz="1400" err="1">
                <a:latin typeface="Calibri" panose="020F0502020204030204" pitchFamily="34" charset="0"/>
                <a:cs typeface="Calibri" panose="020F0502020204030204" pitchFamily="34" charset="0"/>
              </a:rPr>
              <a:t>HetSys</a:t>
            </a:r>
            <a:r>
              <a:rPr lang="en-GB" sz="1400">
                <a:latin typeface="Calibri" panose="020F0502020204030204" pitchFamily="34" charset="0"/>
                <a:cs typeface="Calibri" panose="020F0502020204030204" pitchFamily="34" charset="0"/>
              </a:rPr>
              <a:t>, just agree with your supervisor and keep a record of the leave you have taken – feel free to email </a:t>
            </a:r>
            <a:r>
              <a:rPr lang="en-GB" sz="1400">
                <a:latin typeface="Calibri" panose="020F0502020204030204" pitchFamily="34" charset="0"/>
                <a:cs typeface="Calibri" panose="020F0502020204030204" pitchFamily="34" charset="0"/>
                <a:hlinkClick r:id="rId6"/>
              </a:rPr>
              <a:t>HetSys@warwick.ac.uk</a:t>
            </a:r>
            <a:r>
              <a:rPr lang="en-GB" sz="1400">
                <a:latin typeface="Calibri" panose="020F0502020204030204" pitchFamily="34" charset="0"/>
                <a:cs typeface="Calibri" panose="020F0502020204030204" pitchFamily="34" charset="0"/>
              </a:rPr>
              <a:t> if you would like me to keep a record</a:t>
            </a:r>
          </a:p>
        </p:txBody>
      </p:sp>
    </p:spTree>
    <p:extLst>
      <p:ext uri="{BB962C8B-B14F-4D97-AF65-F5344CB8AC3E}">
        <p14:creationId xmlns:p14="http://schemas.microsoft.com/office/powerpoint/2010/main" val="305291698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66320" cy="5143500"/>
          </a:xfrm>
          <a:prstGeom prst="rect">
            <a:avLst/>
          </a:prstGeom>
          <a:ln>
            <a:noFill/>
          </a:ln>
        </p:spPr>
      </p:pic>
      <p:pic>
        <p:nvPicPr>
          <p:cNvPr id="9" name="Picture 8">
            <a:extLst>
              <a:ext uri="{FF2B5EF4-FFF2-40B4-BE49-F238E27FC236}">
                <a16:creationId xmlns:a16="http://schemas.microsoft.com/office/drawing/2014/main" id="{EC509562-31E3-486A-A85F-23FC071E4633}"/>
              </a:ext>
            </a:extLst>
          </p:cNvPr>
          <p:cNvPicPr/>
          <p:nvPr/>
        </p:nvPicPr>
        <p:blipFill>
          <a:blip r:embed="rId4"/>
          <a:stretch/>
        </p:blipFill>
        <p:spPr>
          <a:xfrm>
            <a:off x="5761228" y="1979640"/>
            <a:ext cx="3223080" cy="2192040"/>
          </a:xfrm>
          <a:prstGeom prst="rect">
            <a:avLst/>
          </a:prstGeom>
          <a:ln>
            <a:noFill/>
          </a:ln>
        </p:spPr>
      </p:pic>
      <p:sp>
        <p:nvSpPr>
          <p:cNvPr id="5" name="TextBox 4">
            <a:extLst>
              <a:ext uri="{FF2B5EF4-FFF2-40B4-BE49-F238E27FC236}">
                <a16:creationId xmlns:a16="http://schemas.microsoft.com/office/drawing/2014/main" id="{0806AE23-48BC-467F-B020-2FC15D9E5C7F}"/>
              </a:ext>
            </a:extLst>
          </p:cNvPr>
          <p:cNvSpPr txBox="1"/>
          <p:nvPr/>
        </p:nvSpPr>
        <p:spPr>
          <a:xfrm>
            <a:off x="237324" y="1430931"/>
            <a:ext cx="4072457" cy="477054"/>
          </a:xfrm>
          <a:prstGeom prst="rect">
            <a:avLst/>
          </a:prstGeom>
          <a:noFill/>
        </p:spPr>
        <p:txBody>
          <a:bodyPr wrap="square" rtlCol="0">
            <a:spAutoFit/>
          </a:bodyPr>
          <a:lstStyle/>
          <a:p>
            <a:r>
              <a:rPr lang="en-GB" sz="2500" b="1" err="1">
                <a:solidFill>
                  <a:schemeClr val="accent5">
                    <a:lumMod val="75000"/>
                  </a:schemeClr>
                </a:solidFill>
                <a:latin typeface="Calibri" panose="020F0502020204030204" pitchFamily="34" charset="0"/>
                <a:cs typeface="Calibri" panose="020F0502020204030204" pitchFamily="34" charset="0"/>
              </a:rPr>
              <a:t>HetSys</a:t>
            </a:r>
            <a:r>
              <a:rPr lang="en-GB" sz="2500" b="1">
                <a:solidFill>
                  <a:schemeClr val="accent5">
                    <a:lumMod val="75000"/>
                  </a:schemeClr>
                </a:solidFill>
                <a:latin typeface="Calibri" panose="020F0502020204030204" pitchFamily="34" charset="0"/>
                <a:cs typeface="Calibri" panose="020F0502020204030204" pitchFamily="34" charset="0"/>
              </a:rPr>
              <a:t> Key Training Needs</a:t>
            </a:r>
          </a:p>
        </p:txBody>
      </p:sp>
      <p:sp>
        <p:nvSpPr>
          <p:cNvPr id="6" name="TextBox 5">
            <a:extLst>
              <a:ext uri="{FF2B5EF4-FFF2-40B4-BE49-F238E27FC236}">
                <a16:creationId xmlns:a16="http://schemas.microsoft.com/office/drawing/2014/main" id="{D301EBF5-047D-4AFF-8E88-EB4C092F05E4}"/>
              </a:ext>
            </a:extLst>
          </p:cNvPr>
          <p:cNvSpPr txBox="1"/>
          <p:nvPr/>
        </p:nvSpPr>
        <p:spPr>
          <a:xfrm>
            <a:off x="278609" y="2037228"/>
            <a:ext cx="3735338" cy="2308324"/>
          </a:xfrm>
          <a:prstGeom prst="rect">
            <a:avLst/>
          </a:prstGeom>
          <a:noFill/>
        </p:spPr>
        <p:txBody>
          <a:bodyPr wrap="square" rtlCol="0">
            <a:spAutoFit/>
          </a:bodyPr>
          <a:lstStyle/>
          <a:p>
            <a:pPr marL="342900" indent="-342900">
              <a:buClr>
                <a:schemeClr val="accent5">
                  <a:lumMod val="50000"/>
                </a:schemeClr>
              </a:buClr>
              <a:buFont typeface="+mj-lt"/>
              <a:buAutoNum type="arabicPeriod"/>
            </a:pPr>
            <a:r>
              <a:rPr lang="en-GB">
                <a:latin typeface="Calibri" panose="020F0502020204030204" pitchFamily="34" charset="0"/>
                <a:cs typeface="Calibri" panose="020F0502020204030204" pitchFamily="34" charset="0"/>
              </a:rPr>
              <a:t>Cross-disciplinary barriers, integrating modelling approaches</a:t>
            </a:r>
            <a:br>
              <a:rPr lang="en-GB">
                <a:latin typeface="Calibri" panose="020F0502020204030204" pitchFamily="34" charset="0"/>
                <a:cs typeface="Calibri" panose="020F0502020204030204" pitchFamily="34" charset="0"/>
              </a:rPr>
            </a:br>
            <a:endParaRPr lang="en-GB">
              <a:latin typeface="Calibri" panose="020F0502020204030204" pitchFamily="34" charset="0"/>
              <a:cs typeface="Calibri" panose="020F0502020204030204" pitchFamily="34" charset="0"/>
            </a:endParaRPr>
          </a:p>
          <a:p>
            <a:pPr marL="342900" indent="-342900">
              <a:buClr>
                <a:schemeClr val="accent5">
                  <a:lumMod val="75000"/>
                </a:schemeClr>
              </a:buClr>
              <a:buFont typeface="+mj-lt"/>
              <a:buAutoNum type="arabicPeriod"/>
            </a:pPr>
            <a:r>
              <a:rPr lang="en-GB">
                <a:latin typeface="Calibri" panose="020F0502020204030204" pitchFamily="34" charset="0"/>
                <a:cs typeface="Calibri" panose="020F0502020204030204" pitchFamily="34" charset="0"/>
              </a:rPr>
              <a:t>Assess reliability of results – uncertainty quantification</a:t>
            </a:r>
            <a:br>
              <a:rPr lang="en-GB">
                <a:latin typeface="Calibri" panose="020F0502020204030204" pitchFamily="34" charset="0"/>
                <a:cs typeface="Calibri" panose="020F0502020204030204" pitchFamily="34" charset="0"/>
              </a:rPr>
            </a:br>
            <a:endParaRPr lang="en-GB">
              <a:latin typeface="Calibri" panose="020F0502020204030204" pitchFamily="34" charset="0"/>
              <a:cs typeface="Calibri" panose="020F0502020204030204" pitchFamily="34" charset="0"/>
            </a:endParaRPr>
          </a:p>
          <a:p>
            <a:pPr marL="342900" indent="-342900">
              <a:buClr>
                <a:schemeClr val="accent5">
                  <a:lumMod val="75000"/>
                </a:schemeClr>
              </a:buClr>
              <a:buFont typeface="+mj-lt"/>
              <a:buAutoNum type="arabicPeriod"/>
            </a:pPr>
            <a:r>
              <a:rPr lang="en-GB">
                <a:latin typeface="Calibri" panose="020F0502020204030204" pitchFamily="34" charset="0"/>
                <a:cs typeface="Calibri" panose="020F0502020204030204" pitchFamily="34" charset="0"/>
              </a:rPr>
              <a:t>Emphasise robust, sustainable software development </a:t>
            </a:r>
          </a:p>
        </p:txBody>
      </p:sp>
      <p:pic>
        <p:nvPicPr>
          <p:cNvPr id="2" name="Picture 1" descr="A picture containing graphical user interface&#10;&#10;Description automatically generated">
            <a:extLst>
              <a:ext uri="{FF2B5EF4-FFF2-40B4-BE49-F238E27FC236}">
                <a16:creationId xmlns:a16="http://schemas.microsoft.com/office/drawing/2014/main" id="{3F470355-02C1-431E-601A-8A6BEF309759}"/>
              </a:ext>
            </a:extLst>
          </p:cNvPr>
          <p:cNvPicPr>
            <a:picLocks noChangeAspect="1"/>
          </p:cNvPicPr>
          <p:nvPr/>
        </p:nvPicPr>
        <p:blipFill>
          <a:blip r:embed="rId5"/>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9619777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66320" cy="5143500"/>
          </a:xfrm>
          <a:prstGeom prst="rect">
            <a:avLst/>
          </a:prstGeom>
          <a:ln>
            <a:noFill/>
          </a:ln>
        </p:spPr>
      </p:pic>
      <p:sp>
        <p:nvSpPr>
          <p:cNvPr id="2" name="TextBox 1">
            <a:extLst>
              <a:ext uri="{FF2B5EF4-FFF2-40B4-BE49-F238E27FC236}">
                <a16:creationId xmlns:a16="http://schemas.microsoft.com/office/drawing/2014/main" id="{BD7DF37E-AD85-423A-BA52-3455E7802E5E}"/>
              </a:ext>
            </a:extLst>
          </p:cNvPr>
          <p:cNvSpPr txBox="1"/>
          <p:nvPr/>
        </p:nvSpPr>
        <p:spPr>
          <a:xfrm>
            <a:off x="441298" y="2075828"/>
            <a:ext cx="5878820" cy="646331"/>
          </a:xfrm>
          <a:prstGeom prst="rect">
            <a:avLst/>
          </a:prstGeom>
          <a:noFill/>
        </p:spPr>
        <p:txBody>
          <a:bodyPr wrap="square" rtlCol="0">
            <a:spAutoFit/>
          </a:bodyPr>
          <a:lstStyle/>
          <a:p>
            <a:r>
              <a:rPr lang="en-GB" sz="3600" b="1">
                <a:solidFill>
                  <a:schemeClr val="accent5">
                    <a:lumMod val="75000"/>
                  </a:schemeClr>
                </a:solidFill>
                <a:latin typeface="Calibri" panose="020F0502020204030204" pitchFamily="34" charset="0"/>
                <a:cs typeface="Calibri" panose="020F0502020204030204" pitchFamily="34" charset="0"/>
              </a:rPr>
              <a:t>PhD Projects 2022</a:t>
            </a:r>
          </a:p>
        </p:txBody>
      </p:sp>
      <p:sp>
        <p:nvSpPr>
          <p:cNvPr id="4" name="TextBox 3">
            <a:extLst>
              <a:ext uri="{FF2B5EF4-FFF2-40B4-BE49-F238E27FC236}">
                <a16:creationId xmlns:a16="http://schemas.microsoft.com/office/drawing/2014/main" id="{189C31EB-9785-4B10-8507-D1CF42BC1480}"/>
              </a:ext>
            </a:extLst>
          </p:cNvPr>
          <p:cNvSpPr txBox="1"/>
          <p:nvPr/>
        </p:nvSpPr>
        <p:spPr>
          <a:xfrm>
            <a:off x="441298" y="3614128"/>
            <a:ext cx="3471796" cy="338554"/>
          </a:xfrm>
          <a:prstGeom prst="rect">
            <a:avLst/>
          </a:prstGeom>
          <a:noFill/>
        </p:spPr>
        <p:txBody>
          <a:bodyPr wrap="square" rtlCol="0">
            <a:spAutoFit/>
          </a:bodyPr>
          <a:lstStyle/>
          <a:p>
            <a:r>
              <a:rPr lang="en-GB" sz="1600" err="1">
                <a:solidFill>
                  <a:schemeClr val="accent5">
                    <a:lumMod val="75000"/>
                  </a:schemeClr>
                </a:solidFill>
              </a:rPr>
              <a:t>HetSys</a:t>
            </a:r>
            <a:r>
              <a:rPr lang="en-GB" sz="1600">
                <a:solidFill>
                  <a:schemeClr val="accent5">
                    <a:lumMod val="75000"/>
                  </a:schemeClr>
                </a:solidFill>
              </a:rPr>
              <a:t> Welcome Week 2022</a:t>
            </a:r>
          </a:p>
        </p:txBody>
      </p:sp>
      <p:sp>
        <p:nvSpPr>
          <p:cNvPr id="8" name="TextBox 7">
            <a:extLst>
              <a:ext uri="{FF2B5EF4-FFF2-40B4-BE49-F238E27FC236}">
                <a16:creationId xmlns:a16="http://schemas.microsoft.com/office/drawing/2014/main" id="{C65D553D-C5FE-4F68-A1C3-860AB89D8F74}"/>
              </a:ext>
            </a:extLst>
          </p:cNvPr>
          <p:cNvSpPr txBox="1"/>
          <p:nvPr/>
        </p:nvSpPr>
        <p:spPr>
          <a:xfrm>
            <a:off x="401739" y="4085094"/>
            <a:ext cx="4170261" cy="584775"/>
          </a:xfrm>
          <a:prstGeom prst="rect">
            <a:avLst/>
          </a:prstGeom>
          <a:noFill/>
        </p:spPr>
        <p:txBody>
          <a:bodyPr wrap="square" rtlCol="0">
            <a:spAutoFit/>
          </a:bodyPr>
          <a:lstStyle/>
          <a:p>
            <a:r>
              <a:rPr lang="en-GB" sz="1600">
                <a:solidFill>
                  <a:schemeClr val="accent5">
                    <a:lumMod val="75000"/>
                  </a:schemeClr>
                </a:solidFill>
              </a:rPr>
              <a:t>James Kermode (School of Engineering), </a:t>
            </a:r>
            <a:r>
              <a:rPr lang="en-GB" sz="1600" err="1">
                <a:solidFill>
                  <a:schemeClr val="accent5">
                    <a:lumMod val="75000"/>
                  </a:schemeClr>
                </a:solidFill>
              </a:rPr>
              <a:t>HetSys</a:t>
            </a:r>
            <a:r>
              <a:rPr lang="en-GB" sz="1600">
                <a:solidFill>
                  <a:schemeClr val="accent5">
                    <a:lumMod val="75000"/>
                  </a:schemeClr>
                </a:solidFill>
              </a:rPr>
              <a:t> Co-Director</a:t>
            </a:r>
          </a:p>
        </p:txBody>
      </p:sp>
      <p:cxnSp>
        <p:nvCxnSpPr>
          <p:cNvPr id="9" name="Straight Connector 8">
            <a:extLst>
              <a:ext uri="{FF2B5EF4-FFF2-40B4-BE49-F238E27FC236}">
                <a16:creationId xmlns:a16="http://schemas.microsoft.com/office/drawing/2014/main" id="{8A64529E-7B9D-4A18-A0EC-39AE04EEC22D}"/>
              </a:ext>
            </a:extLst>
          </p:cNvPr>
          <p:cNvCxnSpPr>
            <a:cxnSpLocks/>
          </p:cNvCxnSpPr>
          <p:nvPr/>
        </p:nvCxnSpPr>
        <p:spPr>
          <a:xfrm>
            <a:off x="277420" y="3298526"/>
            <a:ext cx="8624533" cy="0"/>
          </a:xfrm>
          <a:prstGeom prst="line">
            <a:avLst/>
          </a:prstGeom>
          <a:ln w="6350" cmpd="sng">
            <a:solidFill>
              <a:srgbClr val="00B2DE"/>
            </a:solidFill>
          </a:ln>
        </p:spPr>
      </p:cxnSp>
      <p:sp>
        <p:nvSpPr>
          <p:cNvPr id="10" name="TextBox 9">
            <a:extLst>
              <a:ext uri="{FF2B5EF4-FFF2-40B4-BE49-F238E27FC236}">
                <a16:creationId xmlns:a16="http://schemas.microsoft.com/office/drawing/2014/main" id="{5C77BC9D-EF6E-4AF6-94B3-662621BFED4A}"/>
              </a:ext>
            </a:extLst>
          </p:cNvPr>
          <p:cNvSpPr txBox="1"/>
          <p:nvPr/>
        </p:nvSpPr>
        <p:spPr>
          <a:xfrm>
            <a:off x="441298" y="2763014"/>
            <a:ext cx="8144649" cy="369332"/>
          </a:xfrm>
          <a:prstGeom prst="rect">
            <a:avLst/>
          </a:prstGeom>
          <a:noFill/>
        </p:spPr>
        <p:txBody>
          <a:bodyPr wrap="square" rtlCol="0">
            <a:spAutoFit/>
          </a:bodyPr>
          <a:lstStyle/>
          <a:p>
            <a:r>
              <a:rPr lang="en-GB">
                <a:solidFill>
                  <a:schemeClr val="accent5">
                    <a:lumMod val="75000"/>
                  </a:schemeClr>
                </a:solidFill>
              </a:rPr>
              <a:t>EPSRC Centre for Doctoral Training in Modelling of Heterogeneous Systems</a:t>
            </a:r>
          </a:p>
        </p:txBody>
      </p:sp>
      <p:pic>
        <p:nvPicPr>
          <p:cNvPr id="3" name="Picture 2" descr="A picture containing graphical user interface&#10;&#10;Description automatically generated">
            <a:extLst>
              <a:ext uri="{FF2B5EF4-FFF2-40B4-BE49-F238E27FC236}">
                <a16:creationId xmlns:a16="http://schemas.microsoft.com/office/drawing/2014/main" id="{2E908E52-E5A5-4E29-1E90-1D68C7B91D48}"/>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10703994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B7015E8-BCED-0A90-E152-56D12D7FDF54}"/>
              </a:ext>
            </a:extLst>
          </p:cNvPr>
          <p:cNvGraphicFramePr>
            <a:graphicFrameLocks noGrp="1"/>
          </p:cNvGraphicFramePr>
          <p:nvPr>
            <p:extLst>
              <p:ext uri="{D42A27DB-BD31-4B8C-83A1-F6EECF244321}">
                <p14:modId xmlns:p14="http://schemas.microsoft.com/office/powerpoint/2010/main" val="3846816098"/>
              </p:ext>
            </p:extLst>
          </p:nvPr>
        </p:nvGraphicFramePr>
        <p:xfrm>
          <a:off x="228598" y="36088"/>
          <a:ext cx="8590546" cy="5093327"/>
        </p:xfrm>
        <a:graphic>
          <a:graphicData uri="http://schemas.openxmlformats.org/drawingml/2006/table">
            <a:tbl>
              <a:tblPr firstRow="1" bandRow="1">
                <a:tableStyleId>{5C22544A-7EE6-4342-B048-85BDC9FD1C3A}</a:tableStyleId>
              </a:tblPr>
              <a:tblGrid>
                <a:gridCol w="943929">
                  <a:extLst>
                    <a:ext uri="{9D8B030D-6E8A-4147-A177-3AD203B41FA5}">
                      <a16:colId xmlns:a16="http://schemas.microsoft.com/office/drawing/2014/main" val="2457243678"/>
                    </a:ext>
                  </a:extLst>
                </a:gridCol>
                <a:gridCol w="4836300">
                  <a:extLst>
                    <a:ext uri="{9D8B030D-6E8A-4147-A177-3AD203B41FA5}">
                      <a16:colId xmlns:a16="http://schemas.microsoft.com/office/drawing/2014/main" val="87978606"/>
                    </a:ext>
                  </a:extLst>
                </a:gridCol>
                <a:gridCol w="1795072">
                  <a:extLst>
                    <a:ext uri="{9D8B030D-6E8A-4147-A177-3AD203B41FA5}">
                      <a16:colId xmlns:a16="http://schemas.microsoft.com/office/drawing/2014/main" val="71556190"/>
                    </a:ext>
                  </a:extLst>
                </a:gridCol>
                <a:gridCol w="1015245">
                  <a:extLst>
                    <a:ext uri="{9D8B030D-6E8A-4147-A177-3AD203B41FA5}">
                      <a16:colId xmlns:a16="http://schemas.microsoft.com/office/drawing/2014/main" val="2444670258"/>
                    </a:ext>
                  </a:extLst>
                </a:gridCol>
              </a:tblGrid>
              <a:tr h="362593">
                <a:tc>
                  <a:txBody>
                    <a:bodyPr/>
                    <a:lstStyle/>
                    <a:p>
                      <a:r>
                        <a:rPr lang="en-GB" sz="1000">
                          <a:latin typeface="Calibri" panose="020F0502020204030204" pitchFamily="34" charset="0"/>
                          <a:cs typeface="Calibri" panose="020F0502020204030204" pitchFamily="34" charset="0"/>
                        </a:rPr>
                        <a:t>Student</a:t>
                      </a:r>
                    </a:p>
                  </a:txBody>
                  <a:tcPr/>
                </a:tc>
                <a:tc>
                  <a:txBody>
                    <a:bodyPr/>
                    <a:lstStyle/>
                    <a:p>
                      <a:r>
                        <a:rPr lang="en-GB" sz="1000">
                          <a:latin typeface="Calibri" panose="020F0502020204030204" pitchFamily="34" charset="0"/>
                          <a:cs typeface="Calibri" panose="020F0502020204030204" pitchFamily="34" charset="0"/>
                        </a:rPr>
                        <a:t>Project</a:t>
                      </a:r>
                    </a:p>
                  </a:txBody>
                  <a:tcPr/>
                </a:tc>
                <a:tc>
                  <a:txBody>
                    <a:bodyPr/>
                    <a:lstStyle/>
                    <a:p>
                      <a:r>
                        <a:rPr lang="en-GB" sz="1000">
                          <a:latin typeface="Calibri" panose="020F0502020204030204" pitchFamily="34" charset="0"/>
                          <a:cs typeface="Calibri" panose="020F0502020204030204" pitchFamily="34" charset="0"/>
                        </a:rPr>
                        <a:t>Supervisor</a:t>
                      </a:r>
                    </a:p>
                  </a:txBody>
                  <a:tcPr/>
                </a:tc>
                <a:tc>
                  <a:txBody>
                    <a:bodyPr/>
                    <a:lstStyle/>
                    <a:p>
                      <a:r>
                        <a:rPr lang="en-GB" sz="1000">
                          <a:latin typeface="Calibri" panose="020F0502020204030204" pitchFamily="34" charset="0"/>
                          <a:cs typeface="Calibri" panose="020F0502020204030204" pitchFamily="34" charset="0"/>
                        </a:rPr>
                        <a:t>Student Mentor</a:t>
                      </a:r>
                    </a:p>
                  </a:txBody>
                  <a:tcPr/>
                </a:tc>
                <a:extLst>
                  <a:ext uri="{0D108BD9-81ED-4DB2-BD59-A6C34878D82A}">
                    <a16:rowId xmlns:a16="http://schemas.microsoft.com/office/drawing/2014/main" val="1246251490"/>
                  </a:ext>
                </a:extLst>
              </a:tr>
              <a:tr h="362593">
                <a:tc>
                  <a:txBody>
                    <a:bodyPr/>
                    <a:lstStyle/>
                    <a:p>
                      <a:r>
                        <a:rPr lang="en-GB" sz="1000">
                          <a:latin typeface="Calibri" panose="020F0502020204030204" pitchFamily="34" charset="0"/>
                          <a:cs typeface="Calibri" panose="020F0502020204030204" pitchFamily="34" charset="0"/>
                        </a:rPr>
                        <a:t>Chantal Baer</a:t>
                      </a:r>
                    </a:p>
                  </a:txBody>
                  <a:tcPr/>
                </a:tc>
                <a:tc>
                  <a:txBody>
                    <a:bodyPr/>
                    <a:lstStyle/>
                    <a:p>
                      <a:r>
                        <a:rPr lang="en-GB" sz="1000">
                          <a:latin typeface="Calibri" panose="020F0502020204030204" pitchFamily="34" charset="0"/>
                          <a:cs typeface="Calibri" panose="020F0502020204030204" pitchFamily="34" charset="0"/>
                        </a:rPr>
                        <a:t>Hopping through the interfaces: a multiscale chemo-mechanic model for energy materials</a:t>
                      </a:r>
                    </a:p>
                  </a:txBody>
                  <a:tcPr/>
                </a:tc>
                <a:tc>
                  <a:txBody>
                    <a:bodyPr/>
                    <a:lstStyle/>
                    <a:p>
                      <a:r>
                        <a:rPr lang="en-GB" sz="1000">
                          <a:latin typeface="Calibri" panose="020F0502020204030204" pitchFamily="34" charset="0"/>
                          <a:cs typeface="Calibri" panose="020F0502020204030204" pitchFamily="34" charset="0"/>
                        </a:rPr>
                        <a:t>Lukasz Figiel, Bora Karasulu</a:t>
                      </a:r>
                    </a:p>
                  </a:txBody>
                  <a:tcPr/>
                </a:tc>
                <a:tc>
                  <a:txBody>
                    <a:bodyPr/>
                    <a:lstStyle/>
                    <a:p>
                      <a:r>
                        <a:rPr lang="en-GB" sz="1000">
                          <a:latin typeface="Calibri" panose="020F0502020204030204" pitchFamily="34" charset="0"/>
                          <a:cs typeface="Calibri" panose="020F0502020204030204" pitchFamily="34" charset="0"/>
                        </a:rPr>
                        <a:t>Joe </a:t>
                      </a:r>
                      <a:r>
                        <a:rPr lang="en-GB" sz="1000" err="1">
                          <a:latin typeface="Calibri" panose="020F0502020204030204" pitchFamily="34" charset="0"/>
                          <a:cs typeface="Calibri" panose="020F0502020204030204" pitchFamily="34" charset="0"/>
                        </a:rPr>
                        <a:t>Gilkes</a:t>
                      </a:r>
                      <a:endParaRPr lang="en-GB" sz="10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70230403"/>
                  </a:ext>
                </a:extLst>
              </a:tr>
              <a:tr h="362593">
                <a:tc>
                  <a:txBody>
                    <a:bodyPr/>
                    <a:lstStyle/>
                    <a:p>
                      <a:r>
                        <a:rPr lang="en-GB" sz="1000">
                          <a:latin typeface="Calibri" panose="020F0502020204030204" pitchFamily="34" charset="0"/>
                          <a:cs typeface="Calibri" panose="020F0502020204030204" pitchFamily="34" charset="0"/>
                        </a:rPr>
                        <a:t>Fraser Birks</a:t>
                      </a:r>
                    </a:p>
                  </a:txBody>
                  <a:tcPr/>
                </a:tc>
                <a:tc>
                  <a:txBody>
                    <a:bodyPr/>
                    <a:lstStyle/>
                    <a:p>
                      <a:r>
                        <a:rPr lang="en-GB" sz="1000">
                          <a:latin typeface="Calibri" panose="020F0502020204030204" pitchFamily="34" charset="0"/>
                          <a:cs typeface="Calibri" panose="020F0502020204030204" pitchFamily="34" charset="0"/>
                        </a:rPr>
                        <a:t>How amorphous carbon breaks: atomistic models and machine learning </a:t>
                      </a:r>
                    </a:p>
                  </a:txBody>
                  <a:tcPr/>
                </a:tc>
                <a:tc>
                  <a:txBody>
                    <a:bodyPr/>
                    <a:lstStyle/>
                    <a:p>
                      <a:r>
                        <a:rPr lang="en-GB" sz="1000">
                          <a:latin typeface="Calibri" panose="020F0502020204030204" pitchFamily="34" charset="0"/>
                          <a:cs typeface="Calibri" panose="020F0502020204030204" pitchFamily="34" charset="0"/>
                        </a:rPr>
                        <a:t>James Kermode, Albert Bartok-Partay</a:t>
                      </a:r>
                    </a:p>
                  </a:txBody>
                  <a:tcPr/>
                </a:tc>
                <a:tc>
                  <a:txBody>
                    <a:bodyPr/>
                    <a:lstStyle/>
                    <a:p>
                      <a:r>
                        <a:rPr lang="en-GB" sz="1000">
                          <a:latin typeface="Calibri" panose="020F0502020204030204" pitchFamily="34" charset="0"/>
                          <a:cs typeface="Calibri" panose="020F0502020204030204" pitchFamily="34" charset="0"/>
                        </a:rPr>
                        <a:t>Ziad </a:t>
                      </a:r>
                      <a:r>
                        <a:rPr lang="en-GB" sz="1000" err="1">
                          <a:latin typeface="Calibri" panose="020F0502020204030204" pitchFamily="34" charset="0"/>
                          <a:cs typeface="Calibri" panose="020F0502020204030204" pitchFamily="34" charset="0"/>
                        </a:rPr>
                        <a:t>Fakhoury</a:t>
                      </a:r>
                      <a:endParaRPr lang="en-GB" sz="10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46572461"/>
                  </a:ext>
                </a:extLst>
              </a:tr>
              <a:tr h="362593">
                <a:tc>
                  <a:txBody>
                    <a:bodyPr/>
                    <a:lstStyle/>
                    <a:p>
                      <a:r>
                        <a:rPr lang="en-GB" sz="1000">
                          <a:latin typeface="Calibri" panose="020F0502020204030204" pitchFamily="34" charset="0"/>
                          <a:cs typeface="Calibri" panose="020F0502020204030204" pitchFamily="34" charset="0"/>
                        </a:rPr>
                        <a:t>Laura Cairns</a:t>
                      </a:r>
                    </a:p>
                  </a:txBody>
                  <a:tcPr/>
                </a:tc>
                <a:tc>
                  <a:txBody>
                    <a:bodyPr/>
                    <a:lstStyle/>
                    <a:p>
                      <a:r>
                        <a:rPr lang="en-GB" sz="1000">
                          <a:latin typeface="Calibri" panose="020F0502020204030204" pitchFamily="34" charset="0"/>
                          <a:cs typeface="Calibri" panose="020F0502020204030204" pitchFamily="34" charset="0"/>
                        </a:rPr>
                        <a:t>Machine learning and quantum theory of magnets for energy efficient and renewable energy technologies</a:t>
                      </a:r>
                    </a:p>
                  </a:txBody>
                  <a:tcPr/>
                </a:tc>
                <a:tc>
                  <a:txBody>
                    <a:bodyPr/>
                    <a:lstStyle/>
                    <a:p>
                      <a:r>
                        <a:rPr lang="en-GB" sz="1000">
                          <a:latin typeface="Calibri" panose="020F0502020204030204" pitchFamily="34" charset="0"/>
                          <a:cs typeface="Calibri" panose="020F0502020204030204" pitchFamily="34" charset="0"/>
                        </a:rPr>
                        <a:t>Julie Staunton, Albert Bartok-Partay</a:t>
                      </a:r>
                    </a:p>
                  </a:txBody>
                  <a:tcPr/>
                </a:tc>
                <a:tc>
                  <a:txBody>
                    <a:bodyPr/>
                    <a:lstStyle/>
                    <a:p>
                      <a:r>
                        <a:rPr lang="en-GB" sz="1000">
                          <a:latin typeface="Calibri" panose="020F0502020204030204" pitchFamily="34" charset="0"/>
                          <a:cs typeface="Calibri" panose="020F0502020204030204" pitchFamily="34" charset="0"/>
                        </a:rPr>
                        <a:t>Geraldine Anis</a:t>
                      </a:r>
                    </a:p>
                  </a:txBody>
                  <a:tcPr/>
                </a:tc>
                <a:extLst>
                  <a:ext uri="{0D108BD9-81ED-4DB2-BD59-A6C34878D82A}">
                    <a16:rowId xmlns:a16="http://schemas.microsoft.com/office/drawing/2014/main" val="2837536878"/>
                  </a:ext>
                </a:extLst>
              </a:tr>
              <a:tr h="498566">
                <a:tc>
                  <a:txBody>
                    <a:bodyPr/>
                    <a:lstStyle/>
                    <a:p>
                      <a:r>
                        <a:rPr lang="en-GB" sz="1000">
                          <a:latin typeface="Calibri" panose="020F0502020204030204" pitchFamily="34" charset="0"/>
                          <a:cs typeface="Calibri" panose="020F0502020204030204" pitchFamily="34" charset="0"/>
                        </a:rPr>
                        <a:t>Sebastian Dooley</a:t>
                      </a:r>
                    </a:p>
                  </a:txBody>
                  <a:tcPr/>
                </a:tc>
                <a:tc>
                  <a:txBody>
                    <a:bodyPr/>
                    <a:lstStyle/>
                    <a:p>
                      <a:r>
                        <a:rPr lang="en-GB" sz="1000">
                          <a:latin typeface="Calibri" panose="020F0502020204030204" pitchFamily="34" charset="0"/>
                          <a:cs typeface="Calibri" panose="020F0502020204030204" pitchFamily="34" charset="0"/>
                        </a:rPr>
                        <a:t>Fundamental physics or data science? Why not both: a data-driven modelling framework for interfacial microflows</a:t>
                      </a:r>
                    </a:p>
                  </a:txBody>
                  <a:tcPr/>
                </a:tc>
                <a:tc>
                  <a:txBody>
                    <a:bodyPr/>
                    <a:lstStyle/>
                    <a:p>
                      <a:r>
                        <a:rPr lang="en-GB" sz="1000">
                          <a:latin typeface="Calibri" panose="020F0502020204030204" pitchFamily="34" charset="0"/>
                          <a:cs typeface="Calibri" panose="020F0502020204030204" pitchFamily="34" charset="0"/>
                        </a:rPr>
                        <a:t>Radu Cimpeanu, James Sprittles, Albert Bartok-Partay</a:t>
                      </a:r>
                    </a:p>
                  </a:txBody>
                  <a:tcPr/>
                </a:tc>
                <a:tc>
                  <a:txBody>
                    <a:bodyPr/>
                    <a:lstStyle/>
                    <a:p>
                      <a:r>
                        <a:rPr lang="en-GB" sz="1000">
                          <a:latin typeface="Calibri" panose="020F0502020204030204" pitchFamily="34" charset="0"/>
                          <a:cs typeface="Calibri" panose="020F0502020204030204" pitchFamily="34" charset="0"/>
                        </a:rPr>
                        <a:t>Matyas </a:t>
                      </a:r>
                      <a:r>
                        <a:rPr lang="en-GB" sz="1000" err="1">
                          <a:latin typeface="Calibri" panose="020F0502020204030204" pitchFamily="34" charset="0"/>
                          <a:cs typeface="Calibri" panose="020F0502020204030204" pitchFamily="34" charset="0"/>
                        </a:rPr>
                        <a:t>Parrag</a:t>
                      </a:r>
                      <a:endParaRPr lang="en-GB" sz="10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445659673"/>
                  </a:ext>
                </a:extLst>
              </a:tr>
              <a:tr h="634539">
                <a:tc>
                  <a:txBody>
                    <a:bodyPr/>
                    <a:lstStyle/>
                    <a:p>
                      <a:r>
                        <a:rPr lang="en-GB" sz="1000">
                          <a:latin typeface="Calibri" panose="020F0502020204030204" pitchFamily="34" charset="0"/>
                          <a:cs typeface="Calibri" panose="020F0502020204030204" pitchFamily="34" charset="0"/>
                        </a:rPr>
                        <a:t>Joseph Duque-Lopez</a:t>
                      </a:r>
                    </a:p>
                    <a:p>
                      <a:endParaRPr lang="en-GB" sz="1000">
                        <a:latin typeface="Calibri" panose="020F0502020204030204" pitchFamily="34" charset="0"/>
                        <a:cs typeface="Calibri" panose="020F0502020204030204" pitchFamily="34" charset="0"/>
                      </a:endParaRPr>
                    </a:p>
                  </a:txBody>
                  <a:tcPr/>
                </a:tc>
                <a:tc>
                  <a:txBody>
                    <a:bodyPr/>
                    <a:lstStyle/>
                    <a:p>
                      <a:r>
                        <a:rPr lang="en-GB" sz="1000">
                          <a:latin typeface="Calibri" panose="020F0502020204030204" pitchFamily="34" charset="0"/>
                          <a:cs typeface="Calibri" panose="020F0502020204030204" pitchFamily="34" charset="0"/>
                        </a:rPr>
                        <a:t>Data-driven modelling of irradiation induced defects in fusion materials</a:t>
                      </a:r>
                    </a:p>
                  </a:txBody>
                  <a:tcPr/>
                </a:tc>
                <a:tc>
                  <a:txBody>
                    <a:bodyPr/>
                    <a:lstStyle/>
                    <a:p>
                      <a:r>
                        <a:rPr lang="en-GB" sz="1000">
                          <a:latin typeface="Calibri" panose="020F0502020204030204" pitchFamily="34" charset="0"/>
                          <a:cs typeface="Calibri" panose="020F0502020204030204" pitchFamily="34" charset="0"/>
                        </a:rPr>
                        <a:t>Tom Hudson, James Kermode</a:t>
                      </a:r>
                    </a:p>
                  </a:txBody>
                  <a:tcPr/>
                </a:tc>
                <a:tc>
                  <a:txBody>
                    <a:bodyPr/>
                    <a:lstStyle/>
                    <a:p>
                      <a:r>
                        <a:rPr lang="en-GB" sz="1000">
                          <a:latin typeface="Calibri" panose="020F0502020204030204" pitchFamily="34" charset="0"/>
                          <a:cs typeface="Calibri" panose="020F0502020204030204" pitchFamily="34" charset="0"/>
                        </a:rPr>
                        <a:t>Ben Gosling</a:t>
                      </a:r>
                    </a:p>
                  </a:txBody>
                  <a:tcPr/>
                </a:tc>
                <a:extLst>
                  <a:ext uri="{0D108BD9-81ED-4DB2-BD59-A6C34878D82A}">
                    <a16:rowId xmlns:a16="http://schemas.microsoft.com/office/drawing/2014/main" val="3929886731"/>
                  </a:ext>
                </a:extLst>
              </a:tr>
              <a:tr h="362593">
                <a:tc>
                  <a:txBody>
                    <a:bodyPr/>
                    <a:lstStyle/>
                    <a:p>
                      <a:r>
                        <a:rPr lang="en-GB" sz="1000">
                          <a:latin typeface="Calibri" panose="020F0502020204030204" pitchFamily="34" charset="0"/>
                          <a:cs typeface="Calibri" panose="020F0502020204030204" pitchFamily="34" charset="0"/>
                        </a:rPr>
                        <a:t>Jacob Eller</a:t>
                      </a:r>
                    </a:p>
                  </a:txBody>
                  <a:tcPr/>
                </a:tc>
                <a:tc>
                  <a:txBody>
                    <a:bodyPr/>
                    <a:lstStyle/>
                    <a:p>
                      <a:r>
                        <a:rPr lang="en-GB" sz="1000">
                          <a:latin typeface="Calibri" panose="020F0502020204030204" pitchFamily="34" charset="0"/>
                          <a:cs typeface="Calibri" panose="020F0502020204030204" pitchFamily="34" charset="0"/>
                        </a:rPr>
                        <a:t>Applying machine learning to understand photoprotection: how do triazine-based UV-filters really work?</a:t>
                      </a:r>
                    </a:p>
                  </a:txBody>
                  <a:tcPr/>
                </a:tc>
                <a:tc>
                  <a:txBody>
                    <a:bodyPr/>
                    <a:lstStyle/>
                    <a:p>
                      <a:r>
                        <a:rPr lang="en-GB" sz="1000">
                          <a:latin typeface="Calibri" panose="020F0502020204030204" pitchFamily="34" charset="0"/>
                          <a:cs typeface="Calibri" panose="020F0502020204030204" pitchFamily="34" charset="0"/>
                        </a:rPr>
                        <a:t>Nick Hine, Vas Stavros, Reinhard Maurer</a:t>
                      </a:r>
                    </a:p>
                  </a:txBody>
                  <a:tcPr/>
                </a:tc>
                <a:tc>
                  <a:txBody>
                    <a:bodyPr/>
                    <a:lstStyle/>
                    <a:p>
                      <a:r>
                        <a:rPr lang="en-GB" sz="1000">
                          <a:latin typeface="Calibri" panose="020F0502020204030204" pitchFamily="34" charset="0"/>
                          <a:cs typeface="Calibri" panose="020F0502020204030204" pitchFamily="34" charset="0"/>
                        </a:rPr>
                        <a:t>Jeremy Thorn</a:t>
                      </a:r>
                    </a:p>
                  </a:txBody>
                  <a:tcPr/>
                </a:tc>
                <a:extLst>
                  <a:ext uri="{0D108BD9-81ED-4DB2-BD59-A6C34878D82A}">
                    <a16:rowId xmlns:a16="http://schemas.microsoft.com/office/drawing/2014/main" val="2201439566"/>
                  </a:ext>
                </a:extLst>
              </a:tr>
              <a:tr h="427709">
                <a:tc>
                  <a:txBody>
                    <a:bodyPr/>
                    <a:lstStyle/>
                    <a:p>
                      <a:r>
                        <a:rPr lang="en-GB" sz="1000">
                          <a:latin typeface="Calibri" panose="020F0502020204030204" pitchFamily="34" charset="0"/>
                          <a:cs typeface="Calibri" panose="020F0502020204030204" pitchFamily="34" charset="0"/>
                        </a:rPr>
                        <a:t>Arielle </a:t>
                      </a:r>
                      <a:r>
                        <a:rPr lang="en-GB" sz="1000" err="1">
                          <a:latin typeface="Calibri" panose="020F0502020204030204" pitchFamily="34" charset="0"/>
                          <a:cs typeface="Calibri" panose="020F0502020204030204" pitchFamily="34" charset="0"/>
                        </a:rPr>
                        <a:t>Fitkin</a:t>
                      </a:r>
                      <a:endParaRPr lang="en-GB" sz="1000">
                        <a:latin typeface="Calibri" panose="020F0502020204030204" pitchFamily="34" charset="0"/>
                        <a:cs typeface="Calibri" panose="020F0502020204030204" pitchFamily="34" charset="0"/>
                      </a:endParaRPr>
                    </a:p>
                  </a:txBody>
                  <a:tcPr/>
                </a:tc>
                <a:tc>
                  <a:txBody>
                    <a:bodyPr/>
                    <a:lstStyle/>
                    <a:p>
                      <a:r>
                        <a:rPr lang="en-GB" sz="1000">
                          <a:latin typeface="Calibri" panose="020F0502020204030204" pitchFamily="34" charset="0"/>
                          <a:cs typeface="Calibri" panose="020F0502020204030204" pitchFamily="34" charset="0"/>
                        </a:rPr>
                        <a:t>Harnessing Molecular Simulations to advance Electronics and Photovoltaics: design rules for the selective deposition of metals by novel condensation techniques</a:t>
                      </a:r>
                    </a:p>
                  </a:txBody>
                  <a:tcPr/>
                </a:tc>
                <a:tc>
                  <a:txBody>
                    <a:bodyPr/>
                    <a:lstStyle/>
                    <a:p>
                      <a:r>
                        <a:rPr lang="en-GB" sz="1000">
                          <a:latin typeface="Calibri" panose="020F0502020204030204" pitchFamily="34" charset="0"/>
                          <a:cs typeface="Calibri" panose="020F0502020204030204" pitchFamily="34" charset="0"/>
                        </a:rPr>
                        <a:t>Gabriele Sosso, Ross Hatton, Nick Hine</a:t>
                      </a:r>
                    </a:p>
                  </a:txBody>
                  <a:tcPr/>
                </a:tc>
                <a:tc>
                  <a:txBody>
                    <a:bodyPr/>
                    <a:lstStyle/>
                    <a:p>
                      <a:r>
                        <a:rPr lang="en-GB" sz="1000">
                          <a:latin typeface="Calibri" panose="020F0502020204030204" pitchFamily="34" charset="0"/>
                          <a:cs typeface="Calibri" panose="020F0502020204030204" pitchFamily="34" charset="0"/>
                        </a:rPr>
                        <a:t>Tom Rocke</a:t>
                      </a:r>
                    </a:p>
                  </a:txBody>
                  <a:tcPr/>
                </a:tc>
                <a:extLst>
                  <a:ext uri="{0D108BD9-81ED-4DB2-BD59-A6C34878D82A}">
                    <a16:rowId xmlns:a16="http://schemas.microsoft.com/office/drawing/2014/main" val="2614638983"/>
                  </a:ext>
                </a:extLst>
              </a:tr>
              <a:tr h="362593">
                <a:tc>
                  <a:txBody>
                    <a:bodyPr/>
                    <a:lstStyle/>
                    <a:p>
                      <a:r>
                        <a:rPr lang="en-GB" sz="1000">
                          <a:latin typeface="Calibri" panose="020F0502020204030204" pitchFamily="34" charset="0"/>
                          <a:cs typeface="Calibri" panose="020F0502020204030204" pitchFamily="34" charset="0"/>
                        </a:rPr>
                        <a:t>Anson Lee</a:t>
                      </a:r>
                      <a:br>
                        <a:rPr lang="en-GB" sz="1000">
                          <a:latin typeface="Calibri" panose="020F0502020204030204" pitchFamily="34" charset="0"/>
                          <a:cs typeface="Calibri" panose="020F0502020204030204" pitchFamily="34" charset="0"/>
                        </a:rPr>
                      </a:br>
                      <a:endParaRPr lang="en-GB" sz="1000">
                        <a:latin typeface="Calibri" panose="020F0502020204030204" pitchFamily="34" charset="0"/>
                        <a:cs typeface="Calibri" panose="020F0502020204030204" pitchFamily="34" charset="0"/>
                      </a:endParaRPr>
                    </a:p>
                  </a:txBody>
                  <a:tcPr/>
                </a:tc>
                <a:tc>
                  <a:txBody>
                    <a:bodyPr/>
                    <a:lstStyle/>
                    <a:p>
                      <a:r>
                        <a:rPr lang="en-GB" sz="1000">
                          <a:latin typeface="Calibri" panose="020F0502020204030204" pitchFamily="34" charset="0"/>
                          <a:cs typeface="Calibri" panose="020F0502020204030204" pitchFamily="34" charset="0"/>
                        </a:rPr>
                        <a:t>When the dust settles: predicting deposition of particulate and aerosols</a:t>
                      </a:r>
                    </a:p>
                  </a:txBody>
                  <a:tcPr/>
                </a:tc>
                <a:tc>
                  <a:txBody>
                    <a:bodyPr/>
                    <a:lstStyle/>
                    <a:p>
                      <a:r>
                        <a:rPr lang="en-GB" sz="1000">
                          <a:latin typeface="Calibri" panose="020F0502020204030204" pitchFamily="34" charset="0"/>
                          <a:cs typeface="Calibri" panose="020F0502020204030204" pitchFamily="34" charset="0"/>
                        </a:rPr>
                        <a:t>Duncan Lockerby, James Kermode</a:t>
                      </a:r>
                    </a:p>
                  </a:txBody>
                  <a:tcPr/>
                </a:tc>
                <a:tc>
                  <a:txBody>
                    <a:bodyPr/>
                    <a:lstStyle/>
                    <a:p>
                      <a:r>
                        <a:rPr lang="en-GB" sz="1000">
                          <a:latin typeface="Calibri" panose="020F0502020204030204" pitchFamily="34" charset="0"/>
                          <a:cs typeface="Calibri" panose="020F0502020204030204" pitchFamily="34" charset="0"/>
                        </a:rPr>
                        <a:t>Oscar Holroyd</a:t>
                      </a:r>
                    </a:p>
                  </a:txBody>
                  <a:tcPr/>
                </a:tc>
                <a:extLst>
                  <a:ext uri="{0D108BD9-81ED-4DB2-BD59-A6C34878D82A}">
                    <a16:rowId xmlns:a16="http://schemas.microsoft.com/office/drawing/2014/main" val="480744237"/>
                  </a:ext>
                </a:extLst>
              </a:tr>
              <a:tr h="241749">
                <a:tc>
                  <a:txBody>
                    <a:bodyPr/>
                    <a:lstStyle/>
                    <a:p>
                      <a:r>
                        <a:rPr lang="en-GB" sz="1000">
                          <a:latin typeface="Calibri" panose="020F0502020204030204" pitchFamily="34" charset="0"/>
                          <a:cs typeface="Calibri" panose="020F0502020204030204" pitchFamily="34" charset="0"/>
                        </a:rPr>
                        <a:t>Hubert </a:t>
                      </a:r>
                      <a:r>
                        <a:rPr lang="en-GB" sz="1000" err="1">
                          <a:latin typeface="Calibri" panose="020F0502020204030204" pitchFamily="34" charset="0"/>
                          <a:cs typeface="Calibri" panose="020F0502020204030204" pitchFamily="34" charset="0"/>
                        </a:rPr>
                        <a:t>Naguszewski</a:t>
                      </a:r>
                      <a:endParaRPr lang="en-GB" sz="1000">
                        <a:latin typeface="Calibri" panose="020F0502020204030204" pitchFamily="34" charset="0"/>
                        <a:cs typeface="Calibri" panose="020F0502020204030204" pitchFamily="34" charset="0"/>
                      </a:endParaRPr>
                    </a:p>
                  </a:txBody>
                  <a:tcPr/>
                </a:tc>
                <a:tc>
                  <a:txBody>
                    <a:bodyPr/>
                    <a:lstStyle/>
                    <a:p>
                      <a:r>
                        <a:rPr lang="en-GB" sz="1000">
                          <a:latin typeface="Calibri" panose="020F0502020204030204" pitchFamily="34" charset="0"/>
                          <a:cs typeface="Calibri" panose="020F0502020204030204" pitchFamily="34" charset="0"/>
                        </a:rPr>
                        <a:t>Memory matters: Beyond Markovian models of rare event kinetics</a:t>
                      </a:r>
                    </a:p>
                  </a:txBody>
                  <a:tcPr/>
                </a:tc>
                <a:tc>
                  <a:txBody>
                    <a:bodyPr/>
                    <a:lstStyle/>
                    <a:p>
                      <a:r>
                        <a:rPr lang="en-GB" sz="1000">
                          <a:latin typeface="Calibri" panose="020F0502020204030204" pitchFamily="34" charset="0"/>
                          <a:cs typeface="Calibri" panose="020F0502020204030204" pitchFamily="34" charset="0"/>
                        </a:rPr>
                        <a:t>David Quigley, Peter </a:t>
                      </a:r>
                      <a:r>
                        <a:rPr lang="en-GB" sz="1000" err="1">
                          <a:latin typeface="Calibri" panose="020F0502020204030204" pitchFamily="34" charset="0"/>
                          <a:cs typeface="Calibri" panose="020F0502020204030204" pitchFamily="34" charset="0"/>
                        </a:rPr>
                        <a:t>Brommer</a:t>
                      </a:r>
                      <a:endParaRPr lang="en-GB" sz="1000">
                        <a:latin typeface="Calibri" panose="020F0502020204030204" pitchFamily="34" charset="0"/>
                        <a:cs typeface="Calibri" panose="020F0502020204030204" pitchFamily="34" charset="0"/>
                      </a:endParaRPr>
                    </a:p>
                  </a:txBody>
                  <a:tcPr/>
                </a:tc>
                <a:tc>
                  <a:txBody>
                    <a:bodyPr/>
                    <a:lstStyle/>
                    <a:p>
                      <a:r>
                        <a:rPr lang="en-GB" sz="1000">
                          <a:latin typeface="Calibri" panose="020F0502020204030204" pitchFamily="34" charset="0"/>
                          <a:cs typeface="Calibri" panose="020F0502020204030204" pitchFamily="34" charset="0"/>
                        </a:rPr>
                        <a:t>Anas Siddiqui</a:t>
                      </a:r>
                    </a:p>
                  </a:txBody>
                  <a:tcPr/>
                </a:tc>
                <a:extLst>
                  <a:ext uri="{0D108BD9-81ED-4DB2-BD59-A6C34878D82A}">
                    <a16:rowId xmlns:a16="http://schemas.microsoft.com/office/drawing/2014/main" val="298457297"/>
                  </a:ext>
                </a:extLst>
              </a:tr>
              <a:tr h="362593">
                <a:tc>
                  <a:txBody>
                    <a:bodyPr/>
                    <a:lstStyle/>
                    <a:p>
                      <a:r>
                        <a:rPr lang="en-GB" sz="1000" err="1">
                          <a:latin typeface="Calibri" panose="020F0502020204030204" pitchFamily="34" charset="0"/>
                          <a:cs typeface="Calibri" panose="020F0502020204030204" pitchFamily="34" charset="0"/>
                        </a:rPr>
                        <a:t>Mariia</a:t>
                      </a:r>
                      <a:r>
                        <a:rPr lang="en-GB" sz="1000">
                          <a:latin typeface="Calibri" panose="020F0502020204030204" pitchFamily="34" charset="0"/>
                          <a:cs typeface="Calibri" panose="020F0502020204030204" pitchFamily="34" charset="0"/>
                        </a:rPr>
                        <a:t> Radova </a:t>
                      </a:r>
                    </a:p>
                  </a:txBody>
                  <a:tcPr/>
                </a:tc>
                <a:tc>
                  <a:txBody>
                    <a:bodyPr/>
                    <a:lstStyle/>
                    <a:p>
                      <a:r>
                        <a:rPr lang="en-GB" sz="1000">
                          <a:latin typeface="Calibri" panose="020F0502020204030204" pitchFamily="34" charset="0"/>
                          <a:cs typeface="Calibri" panose="020F0502020204030204" pitchFamily="34" charset="0"/>
                        </a:rPr>
                        <a:t>Optimising power grids and chemical reactions with graph neural networks</a:t>
                      </a:r>
                    </a:p>
                  </a:txBody>
                  <a:tcPr/>
                </a:tc>
                <a:tc>
                  <a:txBody>
                    <a:bodyPr/>
                    <a:lstStyle/>
                    <a:p>
                      <a:r>
                        <a:rPr lang="en-GB" sz="1000">
                          <a:latin typeface="Calibri" panose="020F0502020204030204" pitchFamily="34" charset="0"/>
                          <a:cs typeface="Calibri" panose="020F0502020204030204" pitchFamily="34" charset="0"/>
                        </a:rPr>
                        <a:t>Albert Bartok-Partay, Reinhard Maurer </a:t>
                      </a:r>
                    </a:p>
                  </a:txBody>
                  <a:tcPr/>
                </a:tc>
                <a:tc>
                  <a:txBody>
                    <a:bodyPr/>
                    <a:lstStyle/>
                    <a:p>
                      <a:r>
                        <a:rPr lang="en-GB" sz="1000">
                          <a:latin typeface="Calibri" panose="020F0502020204030204" pitchFamily="34" charset="0"/>
                          <a:cs typeface="Calibri" panose="020F0502020204030204" pitchFamily="34" charset="0"/>
                        </a:rPr>
                        <a:t>Matt Nutter</a:t>
                      </a:r>
                    </a:p>
                  </a:txBody>
                  <a:tcPr/>
                </a:tc>
                <a:extLst>
                  <a:ext uri="{0D108BD9-81ED-4DB2-BD59-A6C34878D82A}">
                    <a16:rowId xmlns:a16="http://schemas.microsoft.com/office/drawing/2014/main" val="325359975"/>
                  </a:ext>
                </a:extLst>
              </a:tr>
              <a:tr h="362593">
                <a:tc>
                  <a:txBody>
                    <a:bodyPr/>
                    <a:lstStyle/>
                    <a:p>
                      <a:r>
                        <a:rPr lang="en-GB" sz="1000">
                          <a:latin typeface="Calibri" panose="020F0502020204030204" pitchFamily="34" charset="0"/>
                          <a:cs typeface="Calibri" panose="020F0502020204030204" pitchFamily="34" charset="0"/>
                        </a:rPr>
                        <a:t>Yu Lei</a:t>
                      </a:r>
                    </a:p>
                  </a:txBody>
                  <a:tcPr/>
                </a:tc>
                <a:tc>
                  <a:txBody>
                    <a:bodyPr/>
                    <a:lstStyle/>
                    <a:p>
                      <a:r>
                        <a:rPr lang="en-GB" sz="1000">
                          <a:latin typeface="Calibri" panose="020F0502020204030204" pitchFamily="34" charset="0"/>
                          <a:cs typeface="Calibri" panose="020F0502020204030204" pitchFamily="34" charset="0"/>
                        </a:rPr>
                        <a:t>Artificial Intelligence (AI)-enabled Cryogenic Electron Ptychography For Bio-macromolecule Imaging</a:t>
                      </a:r>
                    </a:p>
                  </a:txBody>
                  <a:tcPr/>
                </a:tc>
                <a:tc>
                  <a:txBody>
                    <a:bodyPr/>
                    <a:lstStyle/>
                    <a:p>
                      <a:r>
                        <a:rPr lang="en-GB" sz="1000">
                          <a:latin typeface="Calibri" panose="020F0502020204030204" pitchFamily="34" charset="0"/>
                          <a:cs typeface="Calibri" panose="020F0502020204030204" pitchFamily="34" charset="0"/>
                        </a:rPr>
                        <a:t>Peng Wang, Julie Staunton, Tim Saunders</a:t>
                      </a:r>
                    </a:p>
                  </a:txBody>
                  <a:tcPr/>
                </a:tc>
                <a:tc>
                  <a:txBody>
                    <a:bodyPr/>
                    <a:lstStyle/>
                    <a:p>
                      <a:r>
                        <a:rPr lang="en-GB" sz="1000">
                          <a:latin typeface="Calibri" panose="020F0502020204030204" pitchFamily="34" charset="0"/>
                          <a:cs typeface="Calibri" panose="020F0502020204030204" pitchFamily="34" charset="0"/>
                        </a:rPr>
                        <a:t>Dylan Morgan</a:t>
                      </a:r>
                    </a:p>
                  </a:txBody>
                  <a:tcPr/>
                </a:tc>
                <a:extLst>
                  <a:ext uri="{0D108BD9-81ED-4DB2-BD59-A6C34878D82A}">
                    <a16:rowId xmlns:a16="http://schemas.microsoft.com/office/drawing/2014/main" val="1074678596"/>
                  </a:ext>
                </a:extLst>
              </a:tr>
            </a:tbl>
          </a:graphicData>
        </a:graphic>
      </p:graphicFrame>
    </p:spTree>
    <p:extLst>
      <p:ext uri="{BB962C8B-B14F-4D97-AF65-F5344CB8AC3E}">
        <p14:creationId xmlns:p14="http://schemas.microsoft.com/office/powerpoint/2010/main" val="419293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0" y="0"/>
            <a:ext cx="9166320" cy="5143500"/>
          </a:xfrm>
          <a:prstGeom prst="rect">
            <a:avLst/>
          </a:prstGeom>
          <a:ln>
            <a:noFill/>
          </a:ln>
        </p:spPr>
      </p:pic>
      <p:sp>
        <p:nvSpPr>
          <p:cNvPr id="2" name="TextBox 1">
            <a:extLst>
              <a:ext uri="{FF2B5EF4-FFF2-40B4-BE49-F238E27FC236}">
                <a16:creationId xmlns:a16="http://schemas.microsoft.com/office/drawing/2014/main" id="{BD7DF37E-AD85-423A-BA52-3455E7802E5E}"/>
              </a:ext>
            </a:extLst>
          </p:cNvPr>
          <p:cNvSpPr txBox="1"/>
          <p:nvPr/>
        </p:nvSpPr>
        <p:spPr>
          <a:xfrm>
            <a:off x="441298" y="2075828"/>
            <a:ext cx="5878820" cy="646331"/>
          </a:xfrm>
          <a:prstGeom prst="rect">
            <a:avLst/>
          </a:prstGeom>
          <a:noFill/>
        </p:spPr>
        <p:txBody>
          <a:bodyPr wrap="square" rtlCol="0">
            <a:spAutoFit/>
          </a:bodyPr>
          <a:lstStyle/>
          <a:p>
            <a:r>
              <a:rPr lang="en-GB" sz="3600" b="1">
                <a:solidFill>
                  <a:schemeClr val="accent5">
                    <a:lumMod val="75000"/>
                  </a:schemeClr>
                </a:solidFill>
                <a:latin typeface="Calibri" panose="020F0502020204030204" pitchFamily="34" charset="0"/>
                <a:cs typeface="Calibri" panose="020F0502020204030204" pitchFamily="34" charset="0"/>
              </a:rPr>
              <a:t>Training Programme</a:t>
            </a:r>
          </a:p>
        </p:txBody>
      </p:sp>
      <p:sp>
        <p:nvSpPr>
          <p:cNvPr id="4" name="TextBox 3">
            <a:extLst>
              <a:ext uri="{FF2B5EF4-FFF2-40B4-BE49-F238E27FC236}">
                <a16:creationId xmlns:a16="http://schemas.microsoft.com/office/drawing/2014/main" id="{189C31EB-9785-4B10-8507-D1CF42BC1480}"/>
              </a:ext>
            </a:extLst>
          </p:cNvPr>
          <p:cNvSpPr txBox="1"/>
          <p:nvPr/>
        </p:nvSpPr>
        <p:spPr>
          <a:xfrm>
            <a:off x="441298" y="3611463"/>
            <a:ext cx="3471796" cy="338554"/>
          </a:xfrm>
          <a:prstGeom prst="rect">
            <a:avLst/>
          </a:prstGeom>
          <a:noFill/>
        </p:spPr>
        <p:txBody>
          <a:bodyPr wrap="square" rtlCol="0">
            <a:spAutoFit/>
          </a:bodyPr>
          <a:lstStyle/>
          <a:p>
            <a:r>
              <a:rPr lang="en-GB" sz="1600" err="1">
                <a:solidFill>
                  <a:schemeClr val="accent5">
                    <a:lumMod val="75000"/>
                  </a:schemeClr>
                </a:solidFill>
              </a:rPr>
              <a:t>HetSys</a:t>
            </a:r>
            <a:r>
              <a:rPr lang="en-GB" sz="1600">
                <a:solidFill>
                  <a:schemeClr val="accent5">
                    <a:lumMod val="75000"/>
                  </a:schemeClr>
                </a:solidFill>
              </a:rPr>
              <a:t> Welcome Week 2022</a:t>
            </a:r>
          </a:p>
        </p:txBody>
      </p:sp>
      <p:sp>
        <p:nvSpPr>
          <p:cNvPr id="8" name="TextBox 7">
            <a:extLst>
              <a:ext uri="{FF2B5EF4-FFF2-40B4-BE49-F238E27FC236}">
                <a16:creationId xmlns:a16="http://schemas.microsoft.com/office/drawing/2014/main" id="{C65D553D-C5FE-4F68-A1C3-860AB89D8F74}"/>
              </a:ext>
            </a:extLst>
          </p:cNvPr>
          <p:cNvSpPr txBox="1"/>
          <p:nvPr/>
        </p:nvSpPr>
        <p:spPr>
          <a:xfrm>
            <a:off x="441298" y="4051476"/>
            <a:ext cx="4170261" cy="584775"/>
          </a:xfrm>
          <a:prstGeom prst="rect">
            <a:avLst/>
          </a:prstGeom>
          <a:noFill/>
        </p:spPr>
        <p:txBody>
          <a:bodyPr wrap="square" rtlCol="0">
            <a:spAutoFit/>
          </a:bodyPr>
          <a:lstStyle/>
          <a:p>
            <a:r>
              <a:rPr lang="en-GB" sz="1600">
                <a:solidFill>
                  <a:schemeClr val="accent5">
                    <a:lumMod val="75000"/>
                  </a:schemeClr>
                </a:solidFill>
              </a:rPr>
              <a:t>Nicholas Hine (Department of Physics), </a:t>
            </a:r>
            <a:br>
              <a:rPr lang="en-GB" sz="1600">
                <a:solidFill>
                  <a:schemeClr val="accent5">
                    <a:lumMod val="75000"/>
                  </a:schemeClr>
                </a:solidFill>
              </a:rPr>
            </a:br>
            <a:r>
              <a:rPr lang="en-GB" sz="1600" err="1">
                <a:solidFill>
                  <a:schemeClr val="accent5">
                    <a:lumMod val="75000"/>
                  </a:schemeClr>
                </a:solidFill>
              </a:rPr>
              <a:t>HetSys</a:t>
            </a:r>
            <a:r>
              <a:rPr lang="en-GB" sz="1600">
                <a:solidFill>
                  <a:schemeClr val="accent5">
                    <a:lumMod val="75000"/>
                  </a:schemeClr>
                </a:solidFill>
              </a:rPr>
              <a:t> Director of Studies</a:t>
            </a:r>
          </a:p>
        </p:txBody>
      </p:sp>
      <p:cxnSp>
        <p:nvCxnSpPr>
          <p:cNvPr id="9" name="Straight Connector 8">
            <a:extLst>
              <a:ext uri="{FF2B5EF4-FFF2-40B4-BE49-F238E27FC236}">
                <a16:creationId xmlns:a16="http://schemas.microsoft.com/office/drawing/2014/main" id="{8A64529E-7B9D-4A18-A0EC-39AE04EEC22D}"/>
              </a:ext>
            </a:extLst>
          </p:cNvPr>
          <p:cNvCxnSpPr>
            <a:cxnSpLocks/>
          </p:cNvCxnSpPr>
          <p:nvPr/>
        </p:nvCxnSpPr>
        <p:spPr>
          <a:xfrm>
            <a:off x="277420" y="3298526"/>
            <a:ext cx="8624533" cy="0"/>
          </a:xfrm>
          <a:prstGeom prst="line">
            <a:avLst/>
          </a:prstGeom>
          <a:ln w="6350" cmpd="sng">
            <a:solidFill>
              <a:srgbClr val="00B2DE"/>
            </a:solidFill>
          </a:ln>
        </p:spPr>
      </p:cxnSp>
      <p:sp>
        <p:nvSpPr>
          <p:cNvPr id="10" name="TextBox 9">
            <a:extLst>
              <a:ext uri="{FF2B5EF4-FFF2-40B4-BE49-F238E27FC236}">
                <a16:creationId xmlns:a16="http://schemas.microsoft.com/office/drawing/2014/main" id="{7E63AD01-EF69-4A8B-8204-1F3D40287E03}"/>
              </a:ext>
            </a:extLst>
          </p:cNvPr>
          <p:cNvSpPr txBox="1"/>
          <p:nvPr/>
        </p:nvSpPr>
        <p:spPr>
          <a:xfrm>
            <a:off x="441298" y="2763014"/>
            <a:ext cx="8144649" cy="369332"/>
          </a:xfrm>
          <a:prstGeom prst="rect">
            <a:avLst/>
          </a:prstGeom>
          <a:noFill/>
        </p:spPr>
        <p:txBody>
          <a:bodyPr wrap="square" rtlCol="0">
            <a:spAutoFit/>
          </a:bodyPr>
          <a:lstStyle/>
          <a:p>
            <a:r>
              <a:rPr lang="en-GB">
                <a:solidFill>
                  <a:schemeClr val="accent5">
                    <a:lumMod val="75000"/>
                  </a:schemeClr>
                </a:solidFill>
              </a:rPr>
              <a:t>EPSRC Centre for Doctoral Training in Modelling of Heterogeneous Systems</a:t>
            </a:r>
          </a:p>
        </p:txBody>
      </p:sp>
      <p:pic>
        <p:nvPicPr>
          <p:cNvPr id="3" name="Picture 2" descr="A picture containing graphical user interface&#10;&#10;Description automatically generated">
            <a:extLst>
              <a:ext uri="{FF2B5EF4-FFF2-40B4-BE49-F238E27FC236}">
                <a16:creationId xmlns:a16="http://schemas.microsoft.com/office/drawing/2014/main" id="{62953A92-1809-0734-F154-B0BFEB948739}"/>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362273126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pic>
        <p:nvPicPr>
          <p:cNvPr id="45" name="Picture 10"/>
          <p:cNvPicPr/>
          <p:nvPr/>
        </p:nvPicPr>
        <p:blipFill>
          <a:blip r:embed="rId4"/>
          <a:stretch/>
        </p:blipFill>
        <p:spPr>
          <a:xfrm>
            <a:off x="7453051" y="4209614"/>
            <a:ext cx="1251360" cy="752400"/>
          </a:xfrm>
          <a:prstGeom prst="rect">
            <a:avLst/>
          </a:prstGeom>
          <a:ln>
            <a:noFill/>
          </a:ln>
        </p:spPr>
      </p:pic>
      <p:sp>
        <p:nvSpPr>
          <p:cNvPr id="9" name="Text Placeholder 3">
            <a:extLst>
              <a:ext uri="{FF2B5EF4-FFF2-40B4-BE49-F238E27FC236}">
                <a16:creationId xmlns:a16="http://schemas.microsoft.com/office/drawing/2014/main" id="{8E727694-F340-4BFC-B2CD-48FACA33E8A6}"/>
              </a:ext>
            </a:extLst>
          </p:cNvPr>
          <p:cNvSpPr txBox="1">
            <a:spLocks/>
          </p:cNvSpPr>
          <p:nvPr/>
        </p:nvSpPr>
        <p:spPr>
          <a:xfrm>
            <a:off x="105120" y="791210"/>
            <a:ext cx="3974913" cy="4352290"/>
          </a:xfrm>
          <a:prstGeom prst="rect">
            <a:avLst/>
          </a:prstGeom>
          <a:noFill/>
          <a:ln w="0" cmpd="sng">
            <a:noFill/>
            <a:prstDash val="solid"/>
          </a:ln>
        </p:spPr>
        <p:txBody>
          <a:bodyPr vert="horz" lIns="0" tIns="314325"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 indent="0">
              <a:lnSpc>
                <a:spcPts val="2400"/>
              </a:lnSpc>
              <a:buNone/>
            </a:pPr>
            <a:r>
              <a:rPr lang="en-US" sz="2250" b="1">
                <a:solidFill>
                  <a:srgbClr val="00B3DF"/>
                </a:solidFill>
                <a:latin typeface="Calibri" panose="02020603050405020304" pitchFamily="2"/>
              </a:rPr>
              <a:t>Overview of Training </a:t>
            </a:r>
            <a:r>
              <a:rPr lang="en-US" sz="2250" b="1" err="1">
                <a:solidFill>
                  <a:srgbClr val="00B3DF"/>
                </a:solidFill>
                <a:latin typeface="Calibri" panose="02020603050405020304" pitchFamily="2"/>
              </a:rPr>
              <a:t>Programme</a:t>
            </a:r>
            <a:r>
              <a:rPr lang="en-US" sz="2250" b="1">
                <a:solidFill>
                  <a:srgbClr val="00B3DF"/>
                </a:solidFill>
                <a:latin typeface="Calibri" panose="02020603050405020304" pitchFamily="2"/>
              </a:rPr>
              <a:t> </a:t>
            </a:r>
          </a:p>
          <a:p>
            <a:pPr marL="377190" indent="-285750">
              <a:lnSpc>
                <a:spcPts val="1500"/>
              </a:lnSpc>
            </a:pPr>
            <a:r>
              <a:rPr lang="en-US" sz="1400" spc="-15">
                <a:solidFill>
                  <a:srgbClr val="000000"/>
                </a:solidFill>
                <a:latin typeface="Calibri" panose="02020603050405020304" pitchFamily="2"/>
              </a:rPr>
              <a:t>Some elements of the CDT training will run throughout the four year PhD </a:t>
            </a:r>
            <a:r>
              <a:rPr lang="en-US" sz="1400" spc="-15" err="1">
                <a:solidFill>
                  <a:srgbClr val="000000"/>
                </a:solidFill>
                <a:latin typeface="Calibri" panose="02020603050405020304" pitchFamily="2"/>
              </a:rPr>
              <a:t>programme</a:t>
            </a:r>
            <a:r>
              <a:rPr lang="en-US" sz="1400" spc="-15">
                <a:solidFill>
                  <a:srgbClr val="000000"/>
                </a:solidFill>
                <a:latin typeface="Calibri" panose="02020603050405020304" pitchFamily="2"/>
              </a:rPr>
              <a:t> but most are concentrated in the </a:t>
            </a:r>
            <a:r>
              <a:rPr lang="en-US" sz="1400" b="1" spc="-15">
                <a:solidFill>
                  <a:srgbClr val="000000"/>
                </a:solidFill>
                <a:latin typeface="Calibri" panose="02020603050405020304" pitchFamily="2"/>
              </a:rPr>
              <a:t>first 18 months. </a:t>
            </a:r>
          </a:p>
          <a:p>
            <a:pPr marL="377190" indent="-285750">
              <a:lnSpc>
                <a:spcPts val="1500"/>
              </a:lnSpc>
            </a:pPr>
            <a:r>
              <a:rPr lang="en-US" sz="1400" spc="-20">
                <a:solidFill>
                  <a:srgbClr val="000000"/>
                </a:solidFill>
                <a:latin typeface="Calibri" panose="02020603050405020304" pitchFamily="2"/>
              </a:rPr>
              <a:t>Students associated with projects from the start, enabling </a:t>
            </a:r>
            <a:r>
              <a:rPr lang="en-US" sz="1400" b="1" spc="-20">
                <a:solidFill>
                  <a:srgbClr val="000000"/>
                </a:solidFill>
                <a:latin typeface="Calibri" panose="02020603050405020304" pitchFamily="2"/>
              </a:rPr>
              <a:t>bespoke </a:t>
            </a:r>
            <a:r>
              <a:rPr lang="en-US" sz="1400" b="1" spc="-20" err="1">
                <a:solidFill>
                  <a:srgbClr val="000000"/>
                </a:solidFill>
                <a:latin typeface="Calibri" panose="02020603050405020304" pitchFamily="2"/>
              </a:rPr>
              <a:t>programme</a:t>
            </a:r>
            <a:r>
              <a:rPr lang="en-US" sz="1400" b="1" spc="-20">
                <a:solidFill>
                  <a:srgbClr val="000000"/>
                </a:solidFill>
                <a:latin typeface="Calibri" panose="02020603050405020304" pitchFamily="2"/>
              </a:rPr>
              <a:t> </a:t>
            </a:r>
            <a:r>
              <a:rPr lang="en-US" sz="1400" spc="-20">
                <a:solidFill>
                  <a:srgbClr val="000000"/>
                </a:solidFill>
                <a:latin typeface="Calibri" panose="02020603050405020304" pitchFamily="2"/>
              </a:rPr>
              <a:t>for each student, with a </a:t>
            </a:r>
            <a:r>
              <a:rPr lang="en-US" sz="1400" b="1" spc="-20">
                <a:solidFill>
                  <a:srgbClr val="000000"/>
                </a:solidFill>
                <a:latin typeface="Calibri" panose="02020603050405020304" pitchFamily="2"/>
              </a:rPr>
              <a:t>common core </a:t>
            </a:r>
            <a:r>
              <a:rPr lang="en-US" sz="1400" spc="-20">
                <a:solidFill>
                  <a:srgbClr val="000000"/>
                </a:solidFill>
                <a:latin typeface="Calibri" panose="02020603050405020304" pitchFamily="2"/>
              </a:rPr>
              <a:t>ensuring a broad knowledge of multiscale modelling methods, plus high-level software engineering and UQ techniques. </a:t>
            </a:r>
          </a:p>
          <a:p>
            <a:pPr marL="377190" indent="-285750">
              <a:lnSpc>
                <a:spcPts val="1500"/>
              </a:lnSpc>
            </a:pPr>
            <a:r>
              <a:rPr lang="en-US" sz="1400" spc="-15">
                <a:solidFill>
                  <a:srgbClr val="000000"/>
                </a:solidFill>
                <a:latin typeface="Calibri" panose="02020603050405020304" pitchFamily="2"/>
              </a:rPr>
              <a:t>Training culminates in the award of a </a:t>
            </a:r>
            <a:r>
              <a:rPr lang="en-US" sz="1400" b="1" spc="-15">
                <a:solidFill>
                  <a:srgbClr val="000000"/>
                </a:solidFill>
                <a:latin typeface="Calibri" panose="02020603050405020304" pitchFamily="2"/>
              </a:rPr>
              <a:t>Postgraduate Diploma </a:t>
            </a:r>
            <a:r>
              <a:rPr lang="en-US" sz="1400" spc="-15">
                <a:solidFill>
                  <a:srgbClr val="000000"/>
                </a:solidFill>
                <a:latin typeface="Calibri" panose="02020603050405020304" pitchFamily="2"/>
              </a:rPr>
              <a:t>(PGCert and MSc also available as exit qualifications for those choosing not to progress to PhD). </a:t>
            </a:r>
          </a:p>
          <a:p>
            <a:pPr marL="377190" indent="-285750">
              <a:lnSpc>
                <a:spcPts val="1500"/>
              </a:lnSpc>
            </a:pPr>
            <a:r>
              <a:rPr lang="en-US" sz="1400">
                <a:solidFill>
                  <a:srgbClr val="000000"/>
                </a:solidFill>
                <a:latin typeface="Calibri" panose="02020603050405020304" pitchFamily="2"/>
              </a:rPr>
              <a:t>Years 2-4 predominantly research, with some cohort activities. </a:t>
            </a:r>
          </a:p>
        </p:txBody>
      </p:sp>
      <p:pic>
        <p:nvPicPr>
          <p:cNvPr id="4108" name="Picture 12" descr="HetSys Training Overview">
            <a:extLst>
              <a:ext uri="{FF2B5EF4-FFF2-40B4-BE49-F238E27FC236}">
                <a16:creationId xmlns:a16="http://schemas.microsoft.com/office/drawing/2014/main" id="{5A2F0164-FFE1-47A6-ABAE-501BDA0AC9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6590" y="1089215"/>
            <a:ext cx="2775241" cy="3926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41833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262218" y="1129553"/>
            <a:ext cx="3590364" cy="646331"/>
          </a:xfrm>
          <a:prstGeom prst="rect">
            <a:avLst/>
          </a:prstGeom>
          <a:noFill/>
        </p:spPr>
        <p:txBody>
          <a:bodyPr wrap="square" rtlCol="0">
            <a:spAutoFit/>
          </a:bodyPr>
          <a:lstStyle/>
          <a:p>
            <a:r>
              <a:rPr lang="en-US" sz="1800" b="1" spc="-30">
                <a:solidFill>
                  <a:schemeClr val="accent5">
                    <a:lumMod val="75000"/>
                  </a:schemeClr>
                </a:solidFill>
                <a:latin typeface="Calibri" panose="02020603050405020304" pitchFamily="2"/>
              </a:rPr>
              <a:t>Core Module Syllabus Overviews</a:t>
            </a:r>
          </a:p>
          <a:p>
            <a:endParaRPr lang="en-GB"/>
          </a:p>
        </p:txBody>
      </p:sp>
      <p:sp>
        <p:nvSpPr>
          <p:cNvPr id="6" name="TextBox 5">
            <a:extLst>
              <a:ext uri="{FF2B5EF4-FFF2-40B4-BE49-F238E27FC236}">
                <a16:creationId xmlns:a16="http://schemas.microsoft.com/office/drawing/2014/main" id="{E5790B35-328E-4AF0-B7AE-0BA71C5F4183}"/>
              </a:ext>
            </a:extLst>
          </p:cNvPr>
          <p:cNvSpPr txBox="1"/>
          <p:nvPr/>
        </p:nvSpPr>
        <p:spPr>
          <a:xfrm>
            <a:off x="289120" y="2017931"/>
            <a:ext cx="3960159" cy="2787301"/>
          </a:xfrm>
          <a:prstGeom prst="rect">
            <a:avLst/>
          </a:prstGeom>
          <a:noFill/>
        </p:spPr>
        <p:txBody>
          <a:bodyPr wrap="square" lIns="91440" tIns="45720" rIns="91440" bIns="45720" rtlCol="0" anchor="t">
            <a:spAutoFit/>
          </a:bodyPr>
          <a:lstStyle/>
          <a:p>
            <a:pPr>
              <a:lnSpc>
                <a:spcPct val="107000"/>
              </a:lnSpc>
              <a:spcAft>
                <a:spcPts val="800"/>
              </a:spcAft>
            </a:pPr>
            <a:r>
              <a:rPr lang="en-US" sz="1100" b="1">
                <a:effectLst/>
                <a:latin typeface="Calibri"/>
                <a:ea typeface="Calibri" panose="020F0502020204030204" pitchFamily="34" charset="0"/>
                <a:cs typeface="Times New Roman"/>
              </a:rPr>
              <a:t>PX911: Multiscale modelling methods and applications I</a:t>
            </a:r>
          </a:p>
          <a:p>
            <a:pPr>
              <a:lnSpc>
                <a:spcPct val="107000"/>
              </a:lnSpc>
              <a:spcAft>
                <a:spcPts val="800"/>
              </a:spcAft>
            </a:pPr>
            <a:r>
              <a:rPr lang="en-US" sz="1100" b="1">
                <a:latin typeface="Calibri"/>
                <a:ea typeface="Calibri" panose="020F0502020204030204" pitchFamily="34" charset="0"/>
                <a:cs typeface="Times New Roman"/>
              </a:rPr>
              <a:t>Term 1, weeks 1-10</a:t>
            </a:r>
          </a:p>
          <a:p>
            <a:pPr marL="171450" indent="-171450">
              <a:lnSpc>
                <a:spcPct val="107000"/>
              </a:lnSpc>
              <a:spcAft>
                <a:spcPts val="800"/>
              </a:spcAft>
              <a:buFont typeface="Arial" panose="020B0604020202020204" pitchFamily="34" charset="0"/>
              <a:buChar char="•"/>
            </a:pPr>
            <a:r>
              <a:rPr lang="en-US" sz="1000">
                <a:effectLst/>
                <a:latin typeface="Calibri"/>
                <a:ea typeface="Calibri" panose="020F0502020204030204" pitchFamily="34" charset="0"/>
                <a:cs typeface="Times New Roman"/>
              </a:rPr>
              <a:t>Provides an introduction to atomistic modelling techniques including OFT, classical force field methods and an appreciation of how they interact with other modelling frameworks.</a:t>
            </a:r>
          </a:p>
          <a:p>
            <a:pPr marL="171450" indent="-171450">
              <a:lnSpc>
                <a:spcPct val="107000"/>
              </a:lnSpc>
              <a:spcAft>
                <a:spcPts val="80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Students will learn how to design atomistic simulations of condensed matter or molecular systems, and how to identify simulation methodologies appropriate to bridging multiple length scales, balancing accuracy vs. cost. </a:t>
            </a:r>
            <a:endParaRPr lang="en-GB" sz="1000">
              <a:latin typeface="Calibri" panose="020F0502020204030204" pitchFamily="34" charset="0"/>
              <a:ea typeface="Calibri" panose="020F0502020204030204" pitchFamily="34" charset="0"/>
              <a:cs typeface="Times New Roman" panose="02020603050405020304" pitchFamily="18" charset="0"/>
            </a:endParaRPr>
          </a:p>
          <a:p>
            <a:pPr marL="171450" indent="-171450">
              <a:lnSpc>
                <a:spcPct val="107000"/>
              </a:lnSpc>
              <a:spcAft>
                <a:spcPts val="80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Multiscale Modelling case studies by guest lecturers will show how problems involving heterogeneous systems are tackled at multiple length &amp; time scales.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A167D743-7F73-48BD-A43C-58C8DF91164A}"/>
              </a:ext>
            </a:extLst>
          </p:cNvPr>
          <p:cNvSpPr txBox="1"/>
          <p:nvPr/>
        </p:nvSpPr>
        <p:spPr>
          <a:xfrm>
            <a:off x="4484602" y="2005356"/>
            <a:ext cx="3960159" cy="2787301"/>
          </a:xfrm>
          <a:prstGeom prst="rect">
            <a:avLst/>
          </a:prstGeom>
          <a:noFill/>
        </p:spPr>
        <p:txBody>
          <a:bodyPr wrap="square" lIns="91440" tIns="45720" rIns="91440" bIns="45720" rtlCol="0" anchor="t">
            <a:spAutoFit/>
          </a:bodyPr>
          <a:lstStyle/>
          <a:p>
            <a:pPr>
              <a:lnSpc>
                <a:spcPct val="107000"/>
              </a:lnSpc>
              <a:spcAft>
                <a:spcPts val="800"/>
              </a:spcAft>
            </a:pPr>
            <a:r>
              <a:rPr lang="en-US" sz="1100" b="1">
                <a:effectLst/>
                <a:latin typeface="Calibri"/>
                <a:ea typeface="Calibri" panose="020F0502020204030204" pitchFamily="34" charset="0"/>
                <a:cs typeface="Times New Roman"/>
              </a:rPr>
              <a:t>PX912: Multiscale modelling methods and applications II</a:t>
            </a:r>
          </a:p>
          <a:p>
            <a:pPr>
              <a:lnSpc>
                <a:spcPct val="107000"/>
              </a:lnSpc>
              <a:spcAft>
                <a:spcPts val="800"/>
              </a:spcAft>
            </a:pPr>
            <a:r>
              <a:rPr lang="en-US" sz="1100" b="1">
                <a:latin typeface="Calibri"/>
                <a:ea typeface="Calibri" panose="020F0502020204030204" pitchFamily="34" charset="0"/>
                <a:cs typeface="Times New Roman"/>
              </a:rPr>
              <a:t>Term 1, weeks 6-10, Term 2 weeks 1-5</a:t>
            </a:r>
          </a:p>
          <a:p>
            <a:pPr marL="171450" indent="-171450">
              <a:lnSpc>
                <a:spcPct val="107000"/>
              </a:lnSpc>
              <a:spcAft>
                <a:spcPts val="800"/>
              </a:spcAft>
              <a:buFont typeface="Arial" panose="020B0604020202020204" pitchFamily="34" charset="0"/>
              <a:buChar char="•"/>
            </a:pPr>
            <a:r>
              <a:rPr lang="en-US" sz="1000">
                <a:effectLst/>
                <a:latin typeface="Calibri" panose="020F0502020204030204" pitchFamily="34" charset="0"/>
                <a:ea typeface="Calibri" panose="020F0502020204030204" pitchFamily="34" charset="0"/>
                <a:cs typeface="Times New Roman" panose="02020603050405020304" pitchFamily="18" charset="0"/>
              </a:rPr>
              <a:t>Provides a grounding in macroscopic and multiscale modelling techniques, emphasizing applications and the links between methods and across scales</a:t>
            </a: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panose="02020603050405020304" pitchFamily="2"/>
              </a:rPr>
              <a:t>Lectures on foundations of continuum mechanics, thermodynamics, fluid dynamics, solid mechanics, and recent developments in multiscale fluid, plasma and solid mechanics </a:t>
            </a:r>
          </a:p>
          <a:p>
            <a:pPr marL="171450" indent="-171450">
              <a:lnSpc>
                <a:spcPct val="107000"/>
              </a:lnSpc>
              <a:spcAft>
                <a:spcPts val="800"/>
              </a:spcAft>
              <a:buFont typeface="Arial" panose="020B0604020202020204" pitchFamily="34" charset="0"/>
              <a:buChar char="•"/>
            </a:pPr>
            <a:r>
              <a:rPr lang="en-US" sz="1000" spc="0">
                <a:solidFill>
                  <a:srgbClr val="000000"/>
                </a:solidFill>
                <a:latin typeface="Calibri" panose="02020603050405020304" pitchFamily="2"/>
              </a:rPr>
              <a:t>Topics covered will range from the basics of continuum mechanics and thermodynamics concepts through to demonstrating the route from underlying models via algorithms to practical implementation in simulation packages. </a:t>
            </a:r>
          </a:p>
          <a:p>
            <a:pPr>
              <a:lnSpc>
                <a:spcPct val="107000"/>
              </a:lnSpc>
              <a:spcAft>
                <a:spcPts val="800"/>
              </a:spcAft>
            </a:pP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A picture containing graphical user interface&#10;&#10;Description automatically generated">
            <a:extLst>
              <a:ext uri="{FF2B5EF4-FFF2-40B4-BE49-F238E27FC236}">
                <a16:creationId xmlns:a16="http://schemas.microsoft.com/office/drawing/2014/main" id="{9CF5E12B-353D-9457-A422-D0DAEBFC9ABB}"/>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424411242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1"/>
          <p:cNvPicPr/>
          <p:nvPr/>
        </p:nvPicPr>
        <p:blipFill>
          <a:blip r:embed="rId3"/>
          <a:stretch/>
        </p:blipFill>
        <p:spPr>
          <a:xfrm>
            <a:off x="23040" y="0"/>
            <a:ext cx="9143280" cy="5142960"/>
          </a:xfrm>
          <a:prstGeom prst="rect">
            <a:avLst/>
          </a:prstGeom>
          <a:ln>
            <a:noFill/>
          </a:ln>
        </p:spPr>
      </p:pic>
      <p:sp>
        <p:nvSpPr>
          <p:cNvPr id="3" name="TextBox 2">
            <a:extLst>
              <a:ext uri="{FF2B5EF4-FFF2-40B4-BE49-F238E27FC236}">
                <a16:creationId xmlns:a16="http://schemas.microsoft.com/office/drawing/2014/main" id="{837AFFD7-F4E1-438D-BCFE-DAD2C9874F32}"/>
              </a:ext>
            </a:extLst>
          </p:cNvPr>
          <p:cNvSpPr txBox="1"/>
          <p:nvPr/>
        </p:nvSpPr>
        <p:spPr>
          <a:xfrm>
            <a:off x="174964" y="1417670"/>
            <a:ext cx="3590364" cy="430887"/>
          </a:xfrm>
          <a:prstGeom prst="rect">
            <a:avLst/>
          </a:prstGeom>
          <a:noFill/>
        </p:spPr>
        <p:txBody>
          <a:bodyPr wrap="square" rtlCol="0">
            <a:spAutoFit/>
          </a:bodyPr>
          <a:lstStyle/>
          <a:p>
            <a:r>
              <a:rPr lang="en-US" sz="2200" b="1" spc="-30">
                <a:solidFill>
                  <a:schemeClr val="accent5">
                    <a:lumMod val="75000"/>
                  </a:schemeClr>
                </a:solidFill>
                <a:latin typeface="Calibri" panose="02020603050405020304" pitchFamily="2"/>
              </a:rPr>
              <a:t>Core Modules:</a:t>
            </a:r>
            <a:endParaRPr lang="en-GB" sz="2200"/>
          </a:p>
        </p:txBody>
      </p:sp>
      <p:sp>
        <p:nvSpPr>
          <p:cNvPr id="7" name="Text Placeholder 4">
            <a:extLst>
              <a:ext uri="{FF2B5EF4-FFF2-40B4-BE49-F238E27FC236}">
                <a16:creationId xmlns:a16="http://schemas.microsoft.com/office/drawing/2014/main" id="{A486C366-2769-48F6-8FC2-79ABF44E5EA4}"/>
              </a:ext>
            </a:extLst>
          </p:cNvPr>
          <p:cNvSpPr txBox="1">
            <a:spLocks/>
          </p:cNvSpPr>
          <p:nvPr/>
        </p:nvSpPr>
        <p:spPr>
          <a:xfrm>
            <a:off x="-927392" y="2021457"/>
            <a:ext cx="9729446" cy="2317416"/>
          </a:xfrm>
          <a:prstGeom prst="rect">
            <a:avLst/>
          </a:prstGeom>
          <a:noFill/>
          <a:ln w="0" cmpd="sng">
            <a:noFill/>
            <a:prstDash val="solid"/>
          </a:ln>
        </p:spPr>
        <p:txBody>
          <a:bodyPr vert="horz" lIns="0" tIns="64135" rIns="0" bIns="0"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88720" indent="0">
              <a:lnSpc>
                <a:spcPts val="2600"/>
              </a:lnSpc>
              <a:buNone/>
            </a:pPr>
            <a:r>
              <a:rPr lang="en-US" sz="1600" b="1" spc="5">
                <a:solidFill>
                  <a:srgbClr val="000000"/>
                </a:solidFill>
                <a:latin typeface="Calibri" panose="02020603050405020304" pitchFamily="2"/>
              </a:rPr>
              <a:t>PX911: </a:t>
            </a:r>
            <a:r>
              <a:rPr lang="en-US" sz="1600" spc="5">
                <a:solidFill>
                  <a:srgbClr val="000000"/>
                </a:solidFill>
                <a:latin typeface="Calibri" panose="02020603050405020304" pitchFamily="2"/>
              </a:rPr>
              <a:t>Multiscale modelling methods and applications (15 CATS) </a:t>
            </a:r>
            <a:br>
              <a:rPr lang="en-US" sz="1600" spc="5">
                <a:solidFill>
                  <a:srgbClr val="000000"/>
                </a:solidFill>
                <a:latin typeface="Calibri" panose="02020603050405020304" pitchFamily="2"/>
              </a:rPr>
            </a:br>
            <a:r>
              <a:rPr lang="en-US" sz="1600" b="1" spc="5">
                <a:solidFill>
                  <a:srgbClr val="000000"/>
                </a:solidFill>
                <a:latin typeface="Calibri" panose="02020603050405020304" pitchFamily="2"/>
              </a:rPr>
              <a:t>PX912: </a:t>
            </a:r>
            <a:r>
              <a:rPr lang="en-US" sz="1600" spc="5">
                <a:solidFill>
                  <a:srgbClr val="000000"/>
                </a:solidFill>
                <a:latin typeface="Calibri" panose="02020603050405020304" pitchFamily="2"/>
              </a:rPr>
              <a:t>Multiscale modelling methods and applications II (15 CATS) </a:t>
            </a:r>
            <a:br>
              <a:rPr lang="en-US" sz="1600" spc="5">
                <a:solidFill>
                  <a:srgbClr val="000000"/>
                </a:solidFill>
                <a:latin typeface="Calibri" panose="02020603050405020304" pitchFamily="2"/>
              </a:rPr>
            </a:br>
            <a:r>
              <a:rPr lang="en-US" sz="1600" b="1">
                <a:solidFill>
                  <a:srgbClr val="000000"/>
                </a:solidFill>
                <a:latin typeface="Calibri" panose="02020603050405020304" pitchFamily="2"/>
              </a:rPr>
              <a:t>PX913: </a:t>
            </a:r>
            <a:r>
              <a:rPr lang="en-US" sz="1600">
                <a:solidFill>
                  <a:srgbClr val="000000"/>
                </a:solidFill>
                <a:latin typeface="Calibri" panose="02020603050405020304" pitchFamily="2"/>
              </a:rPr>
              <a:t>Introduction to Scientific Software Development (15 CATS) </a:t>
            </a:r>
            <a:br>
              <a:rPr lang="en-US" sz="1600">
                <a:solidFill>
                  <a:srgbClr val="000000"/>
                </a:solidFill>
                <a:latin typeface="Calibri" panose="02020603050405020304" pitchFamily="2"/>
              </a:rPr>
            </a:br>
            <a:r>
              <a:rPr lang="en-US" sz="1600" b="1" spc="5">
                <a:solidFill>
                  <a:srgbClr val="000000"/>
                </a:solidFill>
                <a:latin typeface="Calibri" panose="02020603050405020304" pitchFamily="2"/>
              </a:rPr>
              <a:t>PX914: </a:t>
            </a:r>
            <a:r>
              <a:rPr lang="en-US" sz="1600" spc="5">
                <a:solidFill>
                  <a:srgbClr val="000000"/>
                </a:solidFill>
                <a:latin typeface="Calibri" panose="02020603050405020304" pitchFamily="2"/>
              </a:rPr>
              <a:t>Predictive Modelling and Uncertainty Quantification (15 CATS) </a:t>
            </a:r>
            <a:br>
              <a:rPr lang="en-US" sz="1600" spc="5">
                <a:solidFill>
                  <a:srgbClr val="000000"/>
                </a:solidFill>
                <a:latin typeface="Calibri" panose="02020603050405020304" pitchFamily="2"/>
              </a:rPr>
            </a:br>
            <a:r>
              <a:rPr lang="en-US" sz="1600" b="1" spc="5">
                <a:solidFill>
                  <a:srgbClr val="000000"/>
                </a:solidFill>
                <a:latin typeface="Calibri" panose="02020603050405020304" pitchFamily="2"/>
              </a:rPr>
              <a:t>PX915: </a:t>
            </a:r>
            <a:r>
              <a:rPr lang="en-US" sz="1600" spc="5">
                <a:solidFill>
                  <a:srgbClr val="000000"/>
                </a:solidFill>
                <a:latin typeface="Calibri" panose="02020603050405020304" pitchFamily="2"/>
              </a:rPr>
              <a:t>Software engineering group project; Peer-to-Peer Uncertainty </a:t>
            </a:r>
            <a:r>
              <a:rPr lang="en-US" sz="1600" spc="10">
                <a:solidFill>
                  <a:srgbClr val="000000"/>
                </a:solidFill>
                <a:latin typeface="Calibri" panose="02020603050405020304" pitchFamily="2"/>
              </a:rPr>
              <a:t>Quantification Project (30 CATS) </a:t>
            </a:r>
          </a:p>
        </p:txBody>
      </p:sp>
      <p:pic>
        <p:nvPicPr>
          <p:cNvPr id="2" name="Picture 1" descr="A picture containing graphical user interface&#10;&#10;Description automatically generated">
            <a:extLst>
              <a:ext uri="{FF2B5EF4-FFF2-40B4-BE49-F238E27FC236}">
                <a16:creationId xmlns:a16="http://schemas.microsoft.com/office/drawing/2014/main" id="{F6338E15-E26F-D467-6674-3738C333D103}"/>
              </a:ext>
            </a:extLst>
          </p:cNvPr>
          <p:cNvPicPr>
            <a:picLocks noChangeAspect="1"/>
          </p:cNvPicPr>
          <p:nvPr/>
        </p:nvPicPr>
        <p:blipFill>
          <a:blip r:embed="rId4"/>
          <a:stretch>
            <a:fillRect/>
          </a:stretch>
        </p:blipFill>
        <p:spPr>
          <a:xfrm>
            <a:off x="7008018" y="4222915"/>
            <a:ext cx="1893935" cy="474472"/>
          </a:xfrm>
          <a:prstGeom prst="rect">
            <a:avLst/>
          </a:prstGeom>
        </p:spPr>
      </p:pic>
    </p:spTree>
    <p:extLst>
      <p:ext uri="{BB962C8B-B14F-4D97-AF65-F5344CB8AC3E}">
        <p14:creationId xmlns:p14="http://schemas.microsoft.com/office/powerpoint/2010/main" val="88641523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440b6907-98b3-4fec-8fa8-6c85b9a9d90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2759</Words>
  <Application>Microsoft Office PowerPoint</Application>
  <PresentationFormat>On-screen Show (16:9)</PresentationFormat>
  <Paragraphs>259</Paragraphs>
  <Slides>26</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Lucida Grande</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Kerry Mawby</dc:creator>
  <dc:description/>
  <cp:lastModifiedBy>Knight, Helen</cp:lastModifiedBy>
  <cp:revision>1</cp:revision>
  <cp:lastPrinted>2019-11-25T11:05:54Z</cp:lastPrinted>
  <dcterms:created xsi:type="dcterms:W3CDTF">2017-04-05T11:04:35Z</dcterms:created>
  <dcterms:modified xsi:type="dcterms:W3CDTF">2022-09-28T09:49:55Z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5</vt:i4>
  </property>
  <property fmtid="{D5CDD505-2E9C-101B-9397-08002B2CF9AE}" pid="7" name="Notes">
    <vt:i4>1</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1</vt:i4>
  </property>
</Properties>
</file>