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81" r:id="rId5"/>
    <p:sldMasterId id="2147483806" r:id="rId6"/>
    <p:sldMasterId id="2147483831" r:id="rId7"/>
    <p:sldMasterId id="2147483856" r:id="rId8"/>
    <p:sldMasterId id="2147483881" r:id="rId9"/>
  </p:sldMasterIdLst>
  <p:notesMasterIdLst>
    <p:notesMasterId r:id="rId29"/>
  </p:notesMasterIdLst>
  <p:handoutMasterIdLst>
    <p:handoutMasterId r:id="rId30"/>
  </p:handoutMasterIdLst>
  <p:sldIdLst>
    <p:sldId id="256" r:id="rId10"/>
    <p:sldId id="553" r:id="rId11"/>
    <p:sldId id="551" r:id="rId12"/>
    <p:sldId id="542" r:id="rId13"/>
    <p:sldId id="543" r:id="rId14"/>
    <p:sldId id="552" r:id="rId15"/>
    <p:sldId id="554" r:id="rId16"/>
    <p:sldId id="546" r:id="rId17"/>
    <p:sldId id="547" r:id="rId18"/>
    <p:sldId id="555" r:id="rId19"/>
    <p:sldId id="556" r:id="rId20"/>
    <p:sldId id="549" r:id="rId21"/>
    <p:sldId id="5936" r:id="rId22"/>
    <p:sldId id="5961" r:id="rId23"/>
    <p:sldId id="5962" r:id="rId24"/>
    <p:sldId id="5966" r:id="rId25"/>
    <p:sldId id="5963" r:id="rId26"/>
    <p:sldId id="5964" r:id="rId27"/>
    <p:sldId id="5965" r:id="rId28"/>
  </p:sldIdLst>
  <p:sldSz cx="12192000" cy="6858000"/>
  <p:notesSz cx="6797675" cy="9926638"/>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1053"/>
    <a:srgbClr val="E87722"/>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065" autoAdjust="0"/>
  </p:normalViewPr>
  <p:slideViewPr>
    <p:cSldViewPr snapToGrid="0">
      <p:cViewPr varScale="1">
        <p:scale>
          <a:sx n="94" d="100"/>
          <a:sy n="94" d="100"/>
        </p:scale>
        <p:origin x="2226" y="78"/>
      </p:cViewPr>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58" d="100"/>
          <a:sy n="58" d="100"/>
        </p:scale>
        <p:origin x="3326"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microsoft.com/office/2018/10/relationships/authors" Target="author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53F8B5B-D173-4426-BBAF-D7AE8121D62E}" type="datetimeFigureOut">
              <a:rPr lang="en-GB" smtClean="0"/>
              <a:t>07/05/2025</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BEC553F-3012-4BB0-8A17-A95503C494F8}" type="datetimeFigureOut">
              <a:rPr lang="en-GB" smtClean="0"/>
              <a:t>07/05/2025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Agree on #1 ranked journal (Nature Reviews Microbiology)</a:t>
            </a:r>
          </a:p>
          <a:p>
            <a:r>
              <a:rPr lang="en-GB" dirty="0"/>
              <a:t>Agree on 6 of the top 10 ranked journals (but disagree with order of top 10)</a:t>
            </a:r>
          </a:p>
          <a:p>
            <a:r>
              <a:rPr lang="en-GB" dirty="0"/>
              <a:t>Index a different number of microbiology journals</a:t>
            </a:r>
          </a:p>
          <a:p>
            <a:r>
              <a:rPr lang="en-GB" dirty="0" err="1"/>
              <a:t>CiteScore</a:t>
            </a:r>
            <a:r>
              <a:rPr lang="en-GB" dirty="0"/>
              <a:t> is generally a larger number than Journal Impact Factor</a:t>
            </a:r>
          </a:p>
        </p:txBody>
      </p:sp>
      <p:sp>
        <p:nvSpPr>
          <p:cNvPr id="4" name="Slide Number Placeholder 3"/>
          <p:cNvSpPr>
            <a:spLocks noGrp="1"/>
          </p:cNvSpPr>
          <p:nvPr>
            <p:ph type="sldNum" sz="quarter" idx="5"/>
          </p:nvPr>
        </p:nvSpPr>
        <p:spPr/>
        <p:txBody>
          <a:bodyPr/>
          <a:lstStyle/>
          <a:p>
            <a:fld id="{7B935119-E922-49E8-9185-26F250BE64A2}" type="slidenum">
              <a:rPr lang="en-GB" smtClean="0"/>
              <a:t>10</a:t>
            </a:fld>
            <a:endParaRPr lang="en-GB"/>
          </a:p>
        </p:txBody>
      </p:sp>
    </p:spTree>
    <p:extLst>
      <p:ext uri="{BB962C8B-B14F-4D97-AF65-F5344CB8AC3E}">
        <p14:creationId xmlns:p14="http://schemas.microsoft.com/office/powerpoint/2010/main" val="2260938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AA2A2-3F74-DBB2-DAE0-212A6AD4C7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C95C13-CF48-9011-7EDE-0B03DD16A4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96C2F6-B2A0-D4B9-7196-C6E61CE3A06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EEF943A-3BFA-91F6-5DD2-DFA4E040D1B0}"/>
              </a:ext>
            </a:extLst>
          </p:cNvPr>
          <p:cNvSpPr>
            <a:spLocks noGrp="1"/>
          </p:cNvSpPr>
          <p:nvPr>
            <p:ph type="sldNum" sz="quarter" idx="5"/>
          </p:nvPr>
        </p:nvSpPr>
        <p:spPr/>
        <p:txBody>
          <a:bodyPr/>
          <a:lstStyle/>
          <a:p>
            <a:fld id="{7048A9E8-F96D-4D47-8B2F-547021A6FFDB}" type="slidenum">
              <a:rPr lang="en-GB" smtClean="0"/>
              <a:t>14</a:t>
            </a:fld>
            <a:endParaRPr lang="en-GB"/>
          </a:p>
        </p:txBody>
      </p:sp>
    </p:spTree>
    <p:extLst>
      <p:ext uri="{BB962C8B-B14F-4D97-AF65-F5344CB8AC3E}">
        <p14:creationId xmlns:p14="http://schemas.microsoft.com/office/powerpoint/2010/main" val="2445598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AF3A97-2750-2B37-9345-BB8CF5D9F2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D8D463-119E-FB70-E23E-A2453C9125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4CE6F9-CA50-7A78-BB48-4FBDF937714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73F2F04-360A-6BF9-7BC9-35C18DC023DF}"/>
              </a:ext>
            </a:extLst>
          </p:cNvPr>
          <p:cNvSpPr>
            <a:spLocks noGrp="1"/>
          </p:cNvSpPr>
          <p:nvPr>
            <p:ph type="sldNum" sz="quarter" idx="5"/>
          </p:nvPr>
        </p:nvSpPr>
        <p:spPr/>
        <p:txBody>
          <a:bodyPr/>
          <a:lstStyle/>
          <a:p>
            <a:fld id="{7048A9E8-F96D-4D47-8B2F-547021A6FFDB}" type="slidenum">
              <a:rPr lang="en-GB" smtClean="0"/>
              <a:t>15</a:t>
            </a:fld>
            <a:endParaRPr lang="en-GB"/>
          </a:p>
        </p:txBody>
      </p:sp>
    </p:spTree>
    <p:extLst>
      <p:ext uri="{BB962C8B-B14F-4D97-AF65-F5344CB8AC3E}">
        <p14:creationId xmlns:p14="http://schemas.microsoft.com/office/powerpoint/2010/main" val="2940226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68E90-BA08-904C-2932-2E8E97B969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99FC0D-C78B-F785-62FA-DAADFE543C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7E7359-7B39-F80C-254E-D6F09B12DDE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A0ED57C-F44D-4941-84FD-9AC8BC23567A}"/>
              </a:ext>
            </a:extLst>
          </p:cNvPr>
          <p:cNvSpPr>
            <a:spLocks noGrp="1"/>
          </p:cNvSpPr>
          <p:nvPr>
            <p:ph type="sldNum" sz="quarter" idx="5"/>
          </p:nvPr>
        </p:nvSpPr>
        <p:spPr/>
        <p:txBody>
          <a:bodyPr/>
          <a:lstStyle/>
          <a:p>
            <a:fld id="{7048A9E8-F96D-4D47-8B2F-547021A6FFDB}" type="slidenum">
              <a:rPr lang="en-GB" smtClean="0"/>
              <a:t>16</a:t>
            </a:fld>
            <a:endParaRPr lang="en-GB"/>
          </a:p>
        </p:txBody>
      </p:sp>
    </p:spTree>
    <p:extLst>
      <p:ext uri="{BB962C8B-B14F-4D97-AF65-F5344CB8AC3E}">
        <p14:creationId xmlns:p14="http://schemas.microsoft.com/office/powerpoint/2010/main" val="1910878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0FCE4-CF90-E7DD-7141-EF4353D813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F559AF-5BFB-2205-CE2B-A9891F54B7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CE084D-D07D-93E4-A2E1-A2C8F6EA733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50D2EDC-1F41-3B99-174E-6A63D0E18A34}"/>
              </a:ext>
            </a:extLst>
          </p:cNvPr>
          <p:cNvSpPr>
            <a:spLocks noGrp="1"/>
          </p:cNvSpPr>
          <p:nvPr>
            <p:ph type="sldNum" sz="quarter" idx="5"/>
          </p:nvPr>
        </p:nvSpPr>
        <p:spPr/>
        <p:txBody>
          <a:bodyPr/>
          <a:lstStyle/>
          <a:p>
            <a:fld id="{7048A9E8-F96D-4D47-8B2F-547021A6FFDB}" type="slidenum">
              <a:rPr lang="en-GB" smtClean="0"/>
              <a:t>17</a:t>
            </a:fld>
            <a:endParaRPr lang="en-GB"/>
          </a:p>
        </p:txBody>
      </p:sp>
    </p:spTree>
    <p:extLst>
      <p:ext uri="{BB962C8B-B14F-4D97-AF65-F5344CB8AC3E}">
        <p14:creationId xmlns:p14="http://schemas.microsoft.com/office/powerpoint/2010/main" val="4155625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EBE3D-BB59-4375-4633-D658FAFD5F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1F0DA-8E2E-B8D5-E1F6-FFB1118A83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19F588-1024-3EA7-C3ED-0168546563E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F16C934-51C7-628F-89CE-0ED634A412AF}"/>
              </a:ext>
            </a:extLst>
          </p:cNvPr>
          <p:cNvSpPr>
            <a:spLocks noGrp="1"/>
          </p:cNvSpPr>
          <p:nvPr>
            <p:ph type="sldNum" sz="quarter" idx="5"/>
          </p:nvPr>
        </p:nvSpPr>
        <p:spPr/>
        <p:txBody>
          <a:bodyPr/>
          <a:lstStyle/>
          <a:p>
            <a:fld id="{7048A9E8-F96D-4D47-8B2F-547021A6FFDB}" type="slidenum">
              <a:rPr lang="en-GB" smtClean="0"/>
              <a:t>18</a:t>
            </a:fld>
            <a:endParaRPr lang="en-GB"/>
          </a:p>
        </p:txBody>
      </p:sp>
    </p:spTree>
    <p:extLst>
      <p:ext uri="{BB962C8B-B14F-4D97-AF65-F5344CB8AC3E}">
        <p14:creationId xmlns:p14="http://schemas.microsoft.com/office/powerpoint/2010/main" val="1867712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48C7C9-F48A-839C-642A-773A66DFD3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FF70A3-7E6C-1E4F-77E9-A782CB5516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A36140-04FB-00B0-EE67-138B856AFFC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DCA895F-8CFB-0478-AA2F-245FE873A942}"/>
              </a:ext>
            </a:extLst>
          </p:cNvPr>
          <p:cNvSpPr>
            <a:spLocks noGrp="1"/>
          </p:cNvSpPr>
          <p:nvPr>
            <p:ph type="sldNum" sz="quarter" idx="5"/>
          </p:nvPr>
        </p:nvSpPr>
        <p:spPr/>
        <p:txBody>
          <a:bodyPr/>
          <a:lstStyle/>
          <a:p>
            <a:fld id="{7048A9E8-F96D-4D47-8B2F-547021A6FFDB}" type="slidenum">
              <a:rPr lang="en-GB" smtClean="0"/>
              <a:t>19</a:t>
            </a:fld>
            <a:endParaRPr lang="en-GB"/>
          </a:p>
        </p:txBody>
      </p:sp>
    </p:spTree>
    <p:extLst>
      <p:ext uri="{BB962C8B-B14F-4D97-AF65-F5344CB8AC3E}">
        <p14:creationId xmlns:p14="http://schemas.microsoft.com/office/powerpoint/2010/main" val="35730473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wdp"/></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1.wdp"/><Relationship Id="rId4" Type="http://schemas.openxmlformats.org/officeDocument/2006/relationships/image" Target="../media/image8.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1.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1.wdp"/></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wdp"/></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wdp"/></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wdp"/><Relationship Id="rId4" Type="http://schemas.openxmlformats.org/officeDocument/2006/relationships/image" Target="../media/image9.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1.wdp"/></Relationships>
</file>

<file path=ppt/slideLayouts/_rels/slideLayout14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wdp"/></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1.wdp"/></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1.wdp"/><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9.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1.wdp"/></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9.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a:t>  </a:t>
            </a:r>
            <a:endParaRPr lang="en-GB"/>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a:t>  </a:t>
            </a:r>
            <a:endParaRPr lang="en-GB"/>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theme" Target="../theme/theme2.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theme" Target="../theme/theme3.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theme" Target="../theme/theme4.xml"/><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slideLayout" Target="../slideLayouts/slideLayout100.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26" Type="http://schemas.openxmlformats.org/officeDocument/2006/relationships/theme" Target="../theme/theme5.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5" Type="http://schemas.openxmlformats.org/officeDocument/2006/relationships/slideLayout" Target="../slideLayouts/slideLayout125.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slideLayout" Target="../slideLayouts/slideLayout124.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26" Type="http://schemas.openxmlformats.org/officeDocument/2006/relationships/theme" Target="../theme/theme6.xml"/><Relationship Id="rId3" Type="http://schemas.openxmlformats.org/officeDocument/2006/relationships/slideLayout" Target="../slideLayouts/slideLayout128.xml"/><Relationship Id="rId21" Type="http://schemas.openxmlformats.org/officeDocument/2006/relationships/slideLayout" Target="../slideLayouts/slideLayout146.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5" Type="http://schemas.openxmlformats.org/officeDocument/2006/relationships/slideLayout" Target="../slideLayouts/slideLayout150.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24" Type="http://schemas.openxmlformats.org/officeDocument/2006/relationships/slideLayout" Target="../slideLayouts/slideLayout149.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23" Type="http://schemas.openxmlformats.org/officeDocument/2006/relationships/slideLayout" Target="../slideLayouts/slideLayout148.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 Id="rId22" Type="http://schemas.openxmlformats.org/officeDocument/2006/relationships/slideLayout" Target="../slideLayouts/slideLayout147.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mailto:academicsupport@warwick.ac.uk"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21.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hyperlink" Target="https://warwick.ac.uk/services/library/research-support/responsible-metrics/coara/" TargetMode="Externa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31.jpg"/><Relationship Id="rId5" Type="http://schemas.openxmlformats.org/officeDocument/2006/relationships/image" Target="../media/image30.png"/><Relationship Id="rId10" Type="http://schemas.openxmlformats.org/officeDocument/2006/relationships/image" Target="../media/image35.svg"/><Relationship Id="rId4" Type="http://schemas.openxmlformats.org/officeDocument/2006/relationships/image" Target="../media/image29.png"/><Relationship Id="rId9" Type="http://schemas.openxmlformats.org/officeDocument/2006/relationships/image" Target="../media/image34.png"/></Relationships>
</file>

<file path=ppt/slides/_rels/slide1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6.png"/><Relationship Id="rId7" Type="http://schemas.openxmlformats.org/officeDocument/2006/relationships/image" Target="../media/image39.png"/><Relationship Id="rId12"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38.jpeg"/><Relationship Id="rId11" Type="http://schemas.openxmlformats.org/officeDocument/2006/relationships/hyperlink" Target="https://doaj.org/" TargetMode="External"/><Relationship Id="rId5" Type="http://schemas.openxmlformats.org/officeDocument/2006/relationships/image" Target="../media/image37.gif"/><Relationship Id="rId10" Type="http://schemas.openxmlformats.org/officeDocument/2006/relationships/hyperlink" Target="https://thinkchecksubmit.org/" TargetMode="External"/><Relationship Id="rId4" Type="http://schemas.microsoft.com/office/2007/relationships/hdphoto" Target="../media/hdphoto2.wdp"/><Relationship Id="rId9" Type="http://schemas.openxmlformats.org/officeDocument/2006/relationships/image" Target="../media/image41.png"/></Relationships>
</file>

<file path=ppt/slides/_rels/slide17.xml.rels><?xml version="1.0" encoding="UTF-8" standalone="yes"?>
<Relationships xmlns="http://schemas.openxmlformats.org/package/2006/relationships"><Relationship Id="rId8" Type="http://schemas.openxmlformats.org/officeDocument/2006/relationships/hyperlink" Target="https://warwick.ac.uk/services/library/research-support/open-access/warwick-research-publications/" TargetMode="External"/><Relationship Id="rId3" Type="http://schemas.openxmlformats.org/officeDocument/2006/relationships/image" Target="../media/image43.png"/><Relationship Id="rId7" Type="http://schemas.openxmlformats.org/officeDocument/2006/relationships/hyperlink" Target="https://wrap.warwick.ac.uk/"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1.jpg"/><Relationship Id="rId5" Type="http://schemas.openxmlformats.org/officeDocument/2006/relationships/image" Target="../media/image44.png"/><Relationship Id="rId4" Type="http://schemas.microsoft.com/office/2007/relationships/hdphoto" Target="../media/hdphoto2.wdp"/><Relationship Id="rId9" Type="http://schemas.openxmlformats.org/officeDocument/2006/relationships/hyperlink" Target="mailto:publications@warwick.ac.uk"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warwick.ac.uk/services/library/research-support/open-access/make-my-work-open-access/funds/" TargetMode="External"/><Relationship Id="rId13" Type="http://schemas.openxmlformats.org/officeDocument/2006/relationships/image" Target="../media/image49.png"/><Relationship Id="rId18" Type="http://schemas.openxmlformats.org/officeDocument/2006/relationships/image" Target="../media/image53.jpeg"/><Relationship Id="rId3" Type="http://schemas.openxmlformats.org/officeDocument/2006/relationships/image" Target="../media/image28.png"/><Relationship Id="rId21" Type="http://schemas.openxmlformats.org/officeDocument/2006/relationships/image" Target="../media/image56.png"/><Relationship Id="rId7" Type="http://schemas.openxmlformats.org/officeDocument/2006/relationships/hyperlink" Target="https://search.scifree.se/warwick" TargetMode="External"/><Relationship Id="rId12" Type="http://schemas.openxmlformats.org/officeDocument/2006/relationships/image" Target="../media/image48.png"/><Relationship Id="rId17" Type="http://schemas.openxmlformats.org/officeDocument/2006/relationships/image" Target="../media/image52.png"/><Relationship Id="rId2" Type="http://schemas.openxmlformats.org/officeDocument/2006/relationships/notesSlide" Target="../notesSlides/notesSlide6.xml"/><Relationship Id="rId16" Type="http://schemas.openxmlformats.org/officeDocument/2006/relationships/image" Target="../media/image51.png"/><Relationship Id="rId20" Type="http://schemas.openxmlformats.org/officeDocument/2006/relationships/image" Target="../media/image55.png"/><Relationship Id="rId1" Type="http://schemas.openxmlformats.org/officeDocument/2006/relationships/slideLayout" Target="../slideLayouts/slideLayout6.xml"/><Relationship Id="rId6" Type="http://schemas.openxmlformats.org/officeDocument/2006/relationships/hyperlink" Target="https://warwick.ac.uk/services/library/research-support/open-access/make-my-work-open-access/agreements/" TargetMode="External"/><Relationship Id="rId11" Type="http://schemas.openxmlformats.org/officeDocument/2006/relationships/image" Target="../media/image47.png"/><Relationship Id="rId5" Type="http://schemas.microsoft.com/office/2007/relationships/hdphoto" Target="../media/hdphoto2.wdp"/><Relationship Id="rId15" Type="http://schemas.openxmlformats.org/officeDocument/2006/relationships/image" Target="../media/image50.png"/><Relationship Id="rId10" Type="http://schemas.openxmlformats.org/officeDocument/2006/relationships/image" Target="../media/image46.png"/><Relationship Id="rId19" Type="http://schemas.openxmlformats.org/officeDocument/2006/relationships/image" Target="../media/image54.png"/><Relationship Id="rId4" Type="http://schemas.openxmlformats.org/officeDocument/2006/relationships/image" Target="../media/image45.png"/><Relationship Id="rId9" Type="http://schemas.openxmlformats.org/officeDocument/2006/relationships/hyperlink" Target="https://warwick.ac.uk/services/library/research-support/open-access/make-my-work-open-access/funds/form/" TargetMode="External"/><Relationship Id="rId14" Type="http://schemas.openxmlformats.org/officeDocument/2006/relationships/image" Target="../media/image27.png"/><Relationship Id="rId22" Type="http://schemas.openxmlformats.org/officeDocument/2006/relationships/image" Target="../media/image57.jpeg"/></Relationships>
</file>

<file path=ppt/slides/_rels/slide19.xml.rels><?xml version="1.0" encoding="UTF-8" standalone="yes"?>
<Relationships xmlns="http://schemas.openxmlformats.org/package/2006/relationships"><Relationship Id="rId8" Type="http://schemas.openxmlformats.org/officeDocument/2006/relationships/hyperlink" Target="https://warwick.ac.uk/services/library/research-support/researcher-training/" TargetMode="External"/><Relationship Id="rId13" Type="http://schemas.openxmlformats.org/officeDocument/2006/relationships/hyperlink" Target="mailto:Publications@warwick.ac.uk" TargetMode="External"/><Relationship Id="rId3" Type="http://schemas.openxmlformats.org/officeDocument/2006/relationships/image" Target="../media/image23.png"/><Relationship Id="rId7" Type="http://schemas.openxmlformats.org/officeDocument/2006/relationships/hyperlink" Target="https://warwick.ac.uk/services/library/research-support/open-access/warwick-research-publications/" TargetMode="External"/><Relationship Id="rId12" Type="http://schemas.openxmlformats.org/officeDocument/2006/relationships/hyperlink" Target="mailto:researchdata@warwick.ac.uk"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hyperlink" Target="https://warwick.ac.uk/services/library/research-support/open-access/make-my-work-open-access" TargetMode="External"/><Relationship Id="rId11" Type="http://schemas.openxmlformats.org/officeDocument/2006/relationships/hyperlink" Target="mailto:OpenAccessFund@warwick.ac.uk" TargetMode="External"/><Relationship Id="rId5" Type="http://schemas.openxmlformats.org/officeDocument/2006/relationships/hyperlink" Target="https://warwick.ac.uk/services/library/research-support/open-access/why-open-access" TargetMode="External"/><Relationship Id="rId10" Type="http://schemas.openxmlformats.org/officeDocument/2006/relationships/hyperlink" Target="mailto:Open.Research@warwick.ac.uk" TargetMode="External"/><Relationship Id="rId4" Type="http://schemas.openxmlformats.org/officeDocument/2006/relationships/hyperlink" Target="https://warwick.ac.uk/services/library/research-support/open-access/" TargetMode="External"/><Relationship Id="rId9" Type="http://schemas.openxmlformats.org/officeDocument/2006/relationships/hyperlink" Target="https://warwick.ac.uk/services/library/research-support/open-access/support-bookin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6.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CC03A-661E-0D18-512E-03A67750BF22}"/>
              </a:ext>
            </a:extLst>
          </p:cNvPr>
          <p:cNvSpPr>
            <a:spLocks noGrp="1"/>
          </p:cNvSpPr>
          <p:nvPr>
            <p:ph type="title"/>
          </p:nvPr>
        </p:nvSpPr>
        <p:spPr>
          <a:xfrm>
            <a:off x="413583" y="2414631"/>
            <a:ext cx="11046897" cy="1563010"/>
          </a:xfrm>
        </p:spPr>
        <p:txBody>
          <a:bodyPr anchor="ctr"/>
          <a:lstStyle/>
          <a:p>
            <a:r>
              <a:rPr lang="en-GB" sz="4800" cap="none" dirty="0"/>
              <a:t>Journal Metrics</a:t>
            </a:r>
            <a:br>
              <a:rPr lang="en-GB" cap="none" dirty="0"/>
            </a:br>
            <a:r>
              <a:rPr lang="en-GB" cap="none" dirty="0"/>
              <a:t>SLS/WMS Postgraduate Academic Writing Workshop</a:t>
            </a:r>
          </a:p>
        </p:txBody>
      </p:sp>
      <p:sp>
        <p:nvSpPr>
          <p:cNvPr id="3" name="Text Placeholder 2">
            <a:extLst>
              <a:ext uri="{FF2B5EF4-FFF2-40B4-BE49-F238E27FC236}">
                <a16:creationId xmlns:a16="http://schemas.microsoft.com/office/drawing/2014/main" id="{46D28AA5-CCBE-48E1-CE01-A86F23DD6F5A}"/>
              </a:ext>
            </a:extLst>
          </p:cNvPr>
          <p:cNvSpPr>
            <a:spLocks noGrp="1"/>
          </p:cNvSpPr>
          <p:nvPr>
            <p:ph type="body" sz="quarter" idx="13"/>
          </p:nvPr>
        </p:nvSpPr>
        <p:spPr>
          <a:xfrm>
            <a:off x="413583" y="4222114"/>
            <a:ext cx="5570657" cy="1563009"/>
          </a:xfrm>
        </p:spPr>
        <p:txBody>
          <a:bodyPr/>
          <a:lstStyle/>
          <a:p>
            <a:r>
              <a:rPr lang="en-GB" sz="2400" dirty="0"/>
              <a:t>Research and Academic Support Librarians</a:t>
            </a:r>
          </a:p>
          <a:p>
            <a:r>
              <a:rPr lang="en-GB" sz="2800" dirty="0">
                <a:hlinkClick r:id="rId2"/>
              </a:rPr>
              <a:t>academicsupport@warwick.ac.uk</a:t>
            </a:r>
            <a:r>
              <a:rPr lang="en-GB" sz="2800" dirty="0"/>
              <a:t>  </a:t>
            </a:r>
          </a:p>
        </p:txBody>
      </p:sp>
      <p:sp>
        <p:nvSpPr>
          <p:cNvPr id="5" name="Text Placeholder 4">
            <a:extLst>
              <a:ext uri="{FF2B5EF4-FFF2-40B4-BE49-F238E27FC236}">
                <a16:creationId xmlns:a16="http://schemas.microsoft.com/office/drawing/2014/main" id="{A74FBE5B-80AD-829B-BF1B-A70AD814177A}"/>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06270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E4302E-D900-DB05-C4B4-9FF007D0BE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68E330-BF75-C063-D83E-5366AD1C0158}"/>
              </a:ext>
            </a:extLst>
          </p:cNvPr>
          <p:cNvSpPr>
            <a:spLocks noGrp="1"/>
          </p:cNvSpPr>
          <p:nvPr>
            <p:ph type="title"/>
          </p:nvPr>
        </p:nvSpPr>
        <p:spPr>
          <a:xfrm>
            <a:off x="1441174" y="472593"/>
            <a:ext cx="6813826" cy="512927"/>
          </a:xfrm>
        </p:spPr>
        <p:txBody>
          <a:bodyPr anchor="ctr"/>
          <a:lstStyle/>
          <a:p>
            <a:r>
              <a:rPr lang="en-GB" sz="3600" dirty="0"/>
              <a:t>Microbiology journal rankings</a:t>
            </a:r>
          </a:p>
        </p:txBody>
      </p:sp>
      <p:sp>
        <p:nvSpPr>
          <p:cNvPr id="3" name="Footer Placeholder 2">
            <a:extLst>
              <a:ext uri="{FF2B5EF4-FFF2-40B4-BE49-F238E27FC236}">
                <a16:creationId xmlns:a16="http://schemas.microsoft.com/office/drawing/2014/main" id="{B284CFCB-1BD6-69B7-70F0-779DBF2ECAF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BFEAB8D2-A60A-A1E4-2866-784415B9B9F8}"/>
              </a:ext>
            </a:extLst>
          </p:cNvPr>
          <p:cNvSpPr>
            <a:spLocks noGrp="1"/>
          </p:cNvSpPr>
          <p:nvPr>
            <p:ph type="sldNum" sz="quarter" idx="11"/>
          </p:nvPr>
        </p:nvSpPr>
        <p:spPr/>
        <p:txBody>
          <a:bodyPr/>
          <a:lstStyle/>
          <a:p>
            <a:fld id="{E8F1A65C-595C-4736-BF40-F7D31E789466}" type="slidenum">
              <a:rPr lang="en-GB" smtClean="0"/>
              <a:pPr/>
              <a:t>10</a:t>
            </a:fld>
            <a:endParaRPr lang="en-GB"/>
          </a:p>
        </p:txBody>
      </p:sp>
      <p:sp>
        <p:nvSpPr>
          <p:cNvPr id="5" name="Text Placeholder 4">
            <a:extLst>
              <a:ext uri="{FF2B5EF4-FFF2-40B4-BE49-F238E27FC236}">
                <a16:creationId xmlns:a16="http://schemas.microsoft.com/office/drawing/2014/main" id="{63615080-EB71-4504-E6C5-301D8EB5CDE4}"/>
              </a:ext>
            </a:extLst>
          </p:cNvPr>
          <p:cNvSpPr>
            <a:spLocks noGrp="1"/>
          </p:cNvSpPr>
          <p:nvPr>
            <p:ph type="body" sz="quarter" idx="12"/>
          </p:nvPr>
        </p:nvSpPr>
        <p:spPr>
          <a:xfrm>
            <a:off x="1441174" y="944563"/>
            <a:ext cx="8825948" cy="508000"/>
          </a:xfrm>
        </p:spPr>
        <p:txBody>
          <a:bodyPr anchor="ctr"/>
          <a:lstStyle/>
          <a:p>
            <a:r>
              <a:rPr lang="en-GB" sz="2400" dirty="0"/>
              <a:t>List of journal titles ranked by their impact factor in 2023</a:t>
            </a:r>
          </a:p>
        </p:txBody>
      </p:sp>
      <p:pic>
        <p:nvPicPr>
          <p:cNvPr id="9" name="Graphic 8" descr="Germ with solid fill">
            <a:extLst>
              <a:ext uri="{FF2B5EF4-FFF2-40B4-BE49-F238E27FC236}">
                <a16:creationId xmlns:a16="http://schemas.microsoft.com/office/drawing/2014/main" id="{30B19C17-A63D-49B4-C601-FC7F617D82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0513" y="432836"/>
            <a:ext cx="914400" cy="914400"/>
          </a:xfrm>
          <a:prstGeom prst="rect">
            <a:avLst/>
          </a:prstGeom>
        </p:spPr>
      </p:pic>
      <p:graphicFrame>
        <p:nvGraphicFramePr>
          <p:cNvPr id="10" name="Table 9">
            <a:extLst>
              <a:ext uri="{FF2B5EF4-FFF2-40B4-BE49-F238E27FC236}">
                <a16:creationId xmlns:a16="http://schemas.microsoft.com/office/drawing/2014/main" id="{F3FAF9AA-4253-896C-8FFE-36E28B006DEB}"/>
              </a:ext>
            </a:extLst>
          </p:cNvPr>
          <p:cNvGraphicFramePr>
            <a:graphicFrameLocks noGrp="1"/>
          </p:cNvGraphicFramePr>
          <p:nvPr>
            <p:extLst>
              <p:ext uri="{D42A27DB-BD31-4B8C-83A1-F6EECF244321}">
                <p14:modId xmlns:p14="http://schemas.microsoft.com/office/powerpoint/2010/main" val="2994926361"/>
              </p:ext>
            </p:extLst>
          </p:nvPr>
        </p:nvGraphicFramePr>
        <p:xfrm>
          <a:off x="655982" y="1666716"/>
          <a:ext cx="10893288" cy="4719320"/>
        </p:xfrm>
        <a:graphic>
          <a:graphicData uri="http://schemas.openxmlformats.org/drawingml/2006/table">
            <a:tbl>
              <a:tblPr firstRow="1" bandRow="1">
                <a:tableStyleId>{5C22544A-7EE6-4342-B048-85BDC9FD1C3A}</a:tableStyleId>
              </a:tblPr>
              <a:tblGrid>
                <a:gridCol w="5446644">
                  <a:extLst>
                    <a:ext uri="{9D8B030D-6E8A-4147-A177-3AD203B41FA5}">
                      <a16:colId xmlns:a16="http://schemas.microsoft.com/office/drawing/2014/main" val="2343686837"/>
                    </a:ext>
                  </a:extLst>
                </a:gridCol>
                <a:gridCol w="5446644">
                  <a:extLst>
                    <a:ext uri="{9D8B030D-6E8A-4147-A177-3AD203B41FA5}">
                      <a16:colId xmlns:a16="http://schemas.microsoft.com/office/drawing/2014/main" val="3772863135"/>
                    </a:ext>
                  </a:extLst>
                </a:gridCol>
              </a:tblGrid>
              <a:tr h="370840">
                <a:tc>
                  <a:txBody>
                    <a:bodyPr/>
                    <a:lstStyle/>
                    <a:p>
                      <a:r>
                        <a:rPr lang="en-GB" dirty="0"/>
                        <a:t>Journal Citation Reports (161 journals)</a:t>
                      </a:r>
                      <a:br>
                        <a:rPr lang="en-GB" dirty="0"/>
                      </a:br>
                      <a:r>
                        <a:rPr lang="en-GB" dirty="0"/>
                        <a:t>Ranked by Journal Impact Factor</a:t>
                      </a:r>
                    </a:p>
                  </a:txBody>
                  <a:tcPr/>
                </a:tc>
                <a:tc>
                  <a:txBody>
                    <a:bodyPr/>
                    <a:lstStyle/>
                    <a:p>
                      <a:r>
                        <a:rPr lang="en-GB" dirty="0"/>
                        <a:t>Scopus (182 journals)</a:t>
                      </a:r>
                      <a:br>
                        <a:rPr lang="en-GB" dirty="0"/>
                      </a:br>
                      <a:r>
                        <a:rPr lang="en-GB" dirty="0"/>
                        <a:t>Ranked by </a:t>
                      </a:r>
                      <a:r>
                        <a:rPr lang="en-GB" dirty="0" err="1"/>
                        <a:t>CiteScore</a:t>
                      </a:r>
                      <a:endParaRPr lang="en-GB" dirty="0"/>
                    </a:p>
                  </a:txBody>
                  <a:tcPr/>
                </a:tc>
                <a:extLst>
                  <a:ext uri="{0D108BD9-81ED-4DB2-BD59-A6C34878D82A}">
                    <a16:rowId xmlns:a16="http://schemas.microsoft.com/office/drawing/2014/main" val="1593568819"/>
                  </a:ext>
                </a:extLst>
              </a:tr>
              <a:tr h="370840">
                <a:tc>
                  <a:txBody>
                    <a:bodyPr/>
                    <a:lstStyle/>
                    <a:p>
                      <a:r>
                        <a:rPr lang="en-GB" dirty="0"/>
                        <a:t>1. Nature Reviews Microbiology (69.2)</a:t>
                      </a:r>
                    </a:p>
                  </a:txBody>
                  <a:tcPr/>
                </a:tc>
                <a:tc>
                  <a:txBody>
                    <a:bodyPr/>
                    <a:lstStyle/>
                    <a:p>
                      <a:r>
                        <a:rPr lang="en-GB" dirty="0"/>
                        <a:t>1. Nature Reviews Microbiology (74.0)</a:t>
                      </a:r>
                    </a:p>
                  </a:txBody>
                  <a:tcPr/>
                </a:tc>
                <a:extLst>
                  <a:ext uri="{0D108BD9-81ED-4DB2-BD59-A6C34878D82A}">
                    <a16:rowId xmlns:a16="http://schemas.microsoft.com/office/drawing/2014/main" val="2522840866"/>
                  </a:ext>
                </a:extLst>
              </a:tr>
              <a:tr h="370840">
                <a:tc>
                  <a:txBody>
                    <a:bodyPr/>
                    <a:lstStyle/>
                    <a:p>
                      <a:r>
                        <a:rPr lang="en-GB" dirty="0"/>
                        <a:t>2. </a:t>
                      </a:r>
                      <a:r>
                        <a:rPr lang="en-GB" dirty="0" err="1"/>
                        <a:t>iMeta</a:t>
                      </a:r>
                      <a:r>
                        <a:rPr lang="en-GB" dirty="0"/>
                        <a:t> (23.8)</a:t>
                      </a:r>
                    </a:p>
                  </a:txBody>
                  <a:tcPr/>
                </a:tc>
                <a:tc>
                  <a:txBody>
                    <a:bodyPr/>
                    <a:lstStyle/>
                    <a:p>
                      <a:r>
                        <a:rPr lang="en-GB" dirty="0"/>
                        <a:t>2. Cell Host &amp; Microbe (45.1)</a:t>
                      </a:r>
                    </a:p>
                  </a:txBody>
                  <a:tcPr/>
                </a:tc>
                <a:extLst>
                  <a:ext uri="{0D108BD9-81ED-4DB2-BD59-A6C34878D82A}">
                    <a16:rowId xmlns:a16="http://schemas.microsoft.com/office/drawing/2014/main" val="2566924285"/>
                  </a:ext>
                </a:extLst>
              </a:tr>
              <a:tr h="370840">
                <a:tc>
                  <a:txBody>
                    <a:bodyPr/>
                    <a:lstStyle/>
                    <a:p>
                      <a:r>
                        <a:rPr lang="en-GB" dirty="0"/>
                        <a:t>3. Lancet Microbe (20.9)</a:t>
                      </a:r>
                    </a:p>
                  </a:txBody>
                  <a:tcPr/>
                </a:tc>
                <a:tc>
                  <a:txBody>
                    <a:bodyPr/>
                    <a:lstStyle/>
                    <a:p>
                      <a:r>
                        <a:rPr lang="en-GB" dirty="0"/>
                        <a:t>3. Nature Microbiology (44.4)</a:t>
                      </a:r>
                    </a:p>
                  </a:txBody>
                  <a:tcPr/>
                </a:tc>
                <a:extLst>
                  <a:ext uri="{0D108BD9-81ED-4DB2-BD59-A6C34878D82A}">
                    <a16:rowId xmlns:a16="http://schemas.microsoft.com/office/drawing/2014/main" val="1727068657"/>
                  </a:ext>
                </a:extLst>
              </a:tr>
              <a:tr h="370840">
                <a:tc>
                  <a:txBody>
                    <a:bodyPr/>
                    <a:lstStyle/>
                    <a:p>
                      <a:r>
                        <a:rPr lang="en-GB" dirty="0"/>
                        <a:t>4. Cell Host &amp; Microbe (20.6)</a:t>
                      </a:r>
                    </a:p>
                  </a:txBody>
                  <a:tcPr/>
                </a:tc>
                <a:tc>
                  <a:txBody>
                    <a:bodyPr/>
                    <a:lstStyle/>
                    <a:p>
                      <a:r>
                        <a:rPr lang="en-GB" dirty="0"/>
                        <a:t>4. Eurosurveillance (32.7)</a:t>
                      </a:r>
                    </a:p>
                  </a:txBody>
                  <a:tcPr/>
                </a:tc>
                <a:extLst>
                  <a:ext uri="{0D108BD9-81ED-4DB2-BD59-A6C34878D82A}">
                    <a16:rowId xmlns:a16="http://schemas.microsoft.com/office/drawing/2014/main" val="3664754486"/>
                  </a:ext>
                </a:extLst>
              </a:tr>
              <a:tr h="370840">
                <a:tc>
                  <a:txBody>
                    <a:bodyPr/>
                    <a:lstStyle/>
                    <a:p>
                      <a:r>
                        <a:rPr lang="en-GB" dirty="0"/>
                        <a:t>5. Nature Microbiology (20.5)</a:t>
                      </a:r>
                    </a:p>
                  </a:txBody>
                  <a:tcPr/>
                </a:tc>
                <a:tc>
                  <a:txBody>
                    <a:bodyPr/>
                    <a:lstStyle/>
                    <a:p>
                      <a:r>
                        <a:rPr lang="en-GB" dirty="0"/>
                        <a:t>5. Lancet Microbe (27.2)</a:t>
                      </a:r>
                    </a:p>
                  </a:txBody>
                  <a:tcPr/>
                </a:tc>
                <a:extLst>
                  <a:ext uri="{0D108BD9-81ED-4DB2-BD59-A6C34878D82A}">
                    <a16:rowId xmlns:a16="http://schemas.microsoft.com/office/drawing/2014/main" val="320065862"/>
                  </a:ext>
                </a:extLst>
              </a:tr>
              <a:tr h="370840">
                <a:tc>
                  <a:txBody>
                    <a:bodyPr/>
                    <a:lstStyle/>
                    <a:p>
                      <a:r>
                        <a:rPr lang="en-GB" dirty="0"/>
                        <a:t>6. Clinical Microbiology Reviews (19.1)</a:t>
                      </a:r>
                    </a:p>
                  </a:txBody>
                  <a:tcPr/>
                </a:tc>
                <a:tc>
                  <a:txBody>
                    <a:bodyPr/>
                    <a:lstStyle/>
                    <a:p>
                      <a:r>
                        <a:rPr lang="en-GB" dirty="0"/>
                        <a:t>6. Emerging Microbes &amp; Infections (26.2)</a:t>
                      </a:r>
                    </a:p>
                  </a:txBody>
                  <a:tcPr/>
                </a:tc>
                <a:extLst>
                  <a:ext uri="{0D108BD9-81ED-4DB2-BD59-A6C34878D82A}">
                    <a16:rowId xmlns:a16="http://schemas.microsoft.com/office/drawing/2014/main" val="1363613668"/>
                  </a:ext>
                </a:extLst>
              </a:tr>
              <a:tr h="370840">
                <a:tc>
                  <a:txBody>
                    <a:bodyPr/>
                    <a:lstStyle/>
                    <a:p>
                      <a:r>
                        <a:rPr lang="en-GB" dirty="0"/>
                        <a:t>7. Trends in Microbiology (14.0)</a:t>
                      </a:r>
                    </a:p>
                  </a:txBody>
                  <a:tcPr/>
                </a:tc>
                <a:tc>
                  <a:txBody>
                    <a:bodyPr/>
                    <a:lstStyle/>
                    <a:p>
                      <a:r>
                        <a:rPr lang="en-GB" dirty="0"/>
                        <a:t>7. Trends in Microbiology (25.3)</a:t>
                      </a:r>
                    </a:p>
                  </a:txBody>
                  <a:tcPr/>
                </a:tc>
                <a:extLst>
                  <a:ext uri="{0D108BD9-81ED-4DB2-BD59-A6C34878D82A}">
                    <a16:rowId xmlns:a16="http://schemas.microsoft.com/office/drawing/2014/main" val="3076135265"/>
                  </a:ext>
                </a:extLst>
              </a:tr>
              <a:tr h="370840">
                <a:tc>
                  <a:txBody>
                    <a:bodyPr/>
                    <a:lstStyle/>
                    <a:p>
                      <a:r>
                        <a:rPr lang="en-GB" dirty="0"/>
                        <a:t>8. Microbiome (13.8)</a:t>
                      </a:r>
                    </a:p>
                  </a:txBody>
                  <a:tcPr/>
                </a:tc>
                <a:tc>
                  <a:txBody>
                    <a:bodyPr/>
                    <a:lstStyle/>
                    <a:p>
                      <a:r>
                        <a:rPr lang="en-GB" dirty="0"/>
                        <a:t>8. ISME Journal (22.1)</a:t>
                      </a:r>
                    </a:p>
                  </a:txBody>
                  <a:tcPr/>
                </a:tc>
                <a:extLst>
                  <a:ext uri="{0D108BD9-81ED-4DB2-BD59-A6C34878D82A}">
                    <a16:rowId xmlns:a16="http://schemas.microsoft.com/office/drawing/2014/main" val="1744979991"/>
                  </a:ext>
                </a:extLst>
              </a:tr>
              <a:tr h="370840">
                <a:tc>
                  <a:txBody>
                    <a:bodyPr/>
                    <a:lstStyle/>
                    <a:p>
                      <a:r>
                        <a:rPr lang="en-GB" dirty="0"/>
                        <a:t>9. Gut Microbes (12.2)</a:t>
                      </a:r>
                    </a:p>
                  </a:txBody>
                  <a:tcPr/>
                </a:tc>
                <a:tc>
                  <a:txBody>
                    <a:bodyPr/>
                    <a:lstStyle/>
                    <a:p>
                      <a:r>
                        <a:rPr lang="en-GB" dirty="0"/>
                        <a:t>9. Microbiome (21.9)</a:t>
                      </a:r>
                    </a:p>
                  </a:txBody>
                  <a:tcPr/>
                </a:tc>
                <a:extLst>
                  <a:ext uri="{0D108BD9-81ED-4DB2-BD59-A6C34878D82A}">
                    <a16:rowId xmlns:a16="http://schemas.microsoft.com/office/drawing/2014/main" val="879379563"/>
                  </a:ext>
                </a:extLst>
              </a:tr>
              <a:tr h="370840">
                <a:tc>
                  <a:txBody>
                    <a:bodyPr/>
                    <a:lstStyle/>
                    <a:p>
                      <a:r>
                        <a:rPr lang="en-GB" dirty="0"/>
                        <a:t>10. Clinical Microbiology &amp; Infection (10.9)</a:t>
                      </a:r>
                    </a:p>
                  </a:txBody>
                  <a:tcPr/>
                </a:tc>
                <a:tc>
                  <a:txBody>
                    <a:bodyPr/>
                    <a:lstStyle/>
                    <a:p>
                      <a:r>
                        <a:rPr lang="en-GB" dirty="0"/>
                        <a:t>10. Microbiology &amp; Molecular Biology Reviews (18.8)</a:t>
                      </a:r>
                    </a:p>
                  </a:txBody>
                  <a:tcPr/>
                </a:tc>
                <a:extLst>
                  <a:ext uri="{0D108BD9-81ED-4DB2-BD59-A6C34878D82A}">
                    <a16:rowId xmlns:a16="http://schemas.microsoft.com/office/drawing/2014/main" val="3386884664"/>
                  </a:ext>
                </a:extLst>
              </a:tr>
              <a:tr h="370840">
                <a:tc>
                  <a:txBody>
                    <a:bodyPr/>
                    <a:lstStyle/>
                    <a:p>
                      <a:r>
                        <a:rPr lang="en-GB" dirty="0"/>
                        <a:t>53. Frontiers in Microbiology (4.0)</a:t>
                      </a:r>
                    </a:p>
                  </a:txBody>
                  <a:tcPr/>
                </a:tc>
                <a:tc>
                  <a:txBody>
                    <a:bodyPr/>
                    <a:lstStyle/>
                    <a:p>
                      <a:r>
                        <a:rPr lang="en-GB" dirty="0"/>
                        <a:t>49. Frontiers in Microbiology (7.7)</a:t>
                      </a:r>
                    </a:p>
                  </a:txBody>
                  <a:tcPr/>
                </a:tc>
                <a:extLst>
                  <a:ext uri="{0D108BD9-81ED-4DB2-BD59-A6C34878D82A}">
                    <a16:rowId xmlns:a16="http://schemas.microsoft.com/office/drawing/2014/main" val="437552617"/>
                  </a:ext>
                </a:extLst>
              </a:tr>
            </a:tbl>
          </a:graphicData>
        </a:graphic>
      </p:graphicFrame>
    </p:spTree>
    <p:extLst>
      <p:ext uri="{BB962C8B-B14F-4D97-AF65-F5344CB8AC3E}">
        <p14:creationId xmlns:p14="http://schemas.microsoft.com/office/powerpoint/2010/main" val="3529799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9D921-4D3A-2D3D-6691-CBE5DB7EA854}"/>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6E5A0DD5-1003-010F-07A9-15C82EBCBF18}"/>
              </a:ext>
            </a:extLst>
          </p:cNvPr>
          <p:cNvSpPr/>
          <p:nvPr/>
        </p:nvSpPr>
        <p:spPr>
          <a:xfrm>
            <a:off x="0" y="0"/>
            <a:ext cx="9997440" cy="1798320"/>
          </a:xfrm>
          <a:custGeom>
            <a:avLst/>
            <a:gdLst>
              <a:gd name="connsiteX0" fmla="*/ 0 w 9997440"/>
              <a:gd name="connsiteY0" fmla="*/ 0 h 1798320"/>
              <a:gd name="connsiteX1" fmla="*/ 9997440 w 9997440"/>
              <a:gd name="connsiteY1" fmla="*/ 0 h 1798320"/>
              <a:gd name="connsiteX2" fmla="*/ 9997440 w 9997440"/>
              <a:gd name="connsiteY2" fmla="*/ 1798320 h 1798320"/>
              <a:gd name="connsiteX3" fmla="*/ 0 w 9997440"/>
              <a:gd name="connsiteY3" fmla="*/ 1798320 h 1798320"/>
              <a:gd name="connsiteX4" fmla="*/ 0 w 9997440"/>
              <a:gd name="connsiteY4" fmla="*/ 0 h 1798320"/>
              <a:gd name="connsiteX0" fmla="*/ 0 w 9997440"/>
              <a:gd name="connsiteY0" fmla="*/ 0 h 1798320"/>
              <a:gd name="connsiteX1" fmla="*/ 9997440 w 9997440"/>
              <a:gd name="connsiteY1" fmla="*/ 0 h 1798320"/>
              <a:gd name="connsiteX2" fmla="*/ 8321040 w 9997440"/>
              <a:gd name="connsiteY2" fmla="*/ 1798320 h 1798320"/>
              <a:gd name="connsiteX3" fmla="*/ 0 w 9997440"/>
              <a:gd name="connsiteY3" fmla="*/ 1798320 h 1798320"/>
              <a:gd name="connsiteX4" fmla="*/ 0 w 9997440"/>
              <a:gd name="connsiteY4" fmla="*/ 0 h 179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7440" h="1798320">
                <a:moveTo>
                  <a:pt x="0" y="0"/>
                </a:moveTo>
                <a:lnTo>
                  <a:pt x="9997440" y="0"/>
                </a:lnTo>
                <a:lnTo>
                  <a:pt x="8321040" y="1798320"/>
                </a:lnTo>
                <a:lnTo>
                  <a:pt x="0" y="1798320"/>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AE5AC366-15B7-B36F-A478-A2C8155024D6}"/>
              </a:ext>
            </a:extLst>
          </p:cNvPr>
          <p:cNvSpPr>
            <a:spLocks noGrp="1"/>
          </p:cNvSpPr>
          <p:nvPr>
            <p:ph type="title"/>
          </p:nvPr>
        </p:nvSpPr>
        <p:spPr/>
        <p:txBody>
          <a:bodyPr anchor="ctr"/>
          <a:lstStyle/>
          <a:p>
            <a:r>
              <a:rPr lang="en-GB" sz="3600" dirty="0">
                <a:solidFill>
                  <a:schemeClr val="bg2"/>
                </a:solidFill>
              </a:rPr>
              <a:t>Using journal metrics</a:t>
            </a:r>
          </a:p>
        </p:txBody>
      </p:sp>
      <p:sp>
        <p:nvSpPr>
          <p:cNvPr id="3" name="Footer Placeholder 2">
            <a:extLst>
              <a:ext uri="{FF2B5EF4-FFF2-40B4-BE49-F238E27FC236}">
                <a16:creationId xmlns:a16="http://schemas.microsoft.com/office/drawing/2014/main" id="{46027D00-E3E1-ED2F-5E51-B310DDFFE34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8E4EC0DF-2472-6FFC-A6CD-614C0DC23319}"/>
              </a:ext>
            </a:extLst>
          </p:cNvPr>
          <p:cNvSpPr>
            <a:spLocks noGrp="1"/>
          </p:cNvSpPr>
          <p:nvPr>
            <p:ph type="sldNum" sz="quarter" idx="11"/>
          </p:nvPr>
        </p:nvSpPr>
        <p:spPr/>
        <p:txBody>
          <a:bodyPr/>
          <a:lstStyle/>
          <a:p>
            <a:fld id="{E8F1A65C-595C-4736-BF40-F7D31E789466}" type="slidenum">
              <a:rPr lang="en-GB" smtClean="0"/>
              <a:pPr/>
              <a:t>11</a:t>
            </a:fld>
            <a:endParaRPr lang="en-GB"/>
          </a:p>
        </p:txBody>
      </p:sp>
      <p:sp>
        <p:nvSpPr>
          <p:cNvPr id="8" name="TextBox 7">
            <a:extLst>
              <a:ext uri="{FF2B5EF4-FFF2-40B4-BE49-F238E27FC236}">
                <a16:creationId xmlns:a16="http://schemas.microsoft.com/office/drawing/2014/main" id="{5EE057A2-CAF2-E6F0-5678-823C3781FEAF}"/>
              </a:ext>
            </a:extLst>
          </p:cNvPr>
          <p:cNvSpPr txBox="1"/>
          <p:nvPr/>
        </p:nvSpPr>
        <p:spPr>
          <a:xfrm>
            <a:off x="545662" y="2217975"/>
            <a:ext cx="11046898" cy="4524315"/>
          </a:xfrm>
          <a:prstGeom prst="rect">
            <a:avLst/>
          </a:prstGeom>
          <a:noFill/>
        </p:spPr>
        <p:txBody>
          <a:bodyPr wrap="square">
            <a:spAutoFit/>
          </a:bodyPr>
          <a:lstStyle/>
          <a:p>
            <a:pPr marL="342900" indent="-342900">
              <a:buFont typeface="Arial" panose="020B0604020202020204" pitchFamily="34" charset="0"/>
              <a:buChar char="•"/>
            </a:pPr>
            <a:r>
              <a:rPr lang="en-GB" sz="2400" dirty="0"/>
              <a:t>Impact factors can be a useful tool to identify and evaluate journals</a:t>
            </a:r>
          </a:p>
          <a:p>
            <a:pPr marL="342900" indent="-342900">
              <a:buFont typeface="Arial" panose="020B0604020202020204" pitchFamily="34" charset="0"/>
              <a:buChar char="•"/>
            </a:pPr>
            <a:r>
              <a:rPr lang="en-GB" sz="2400" dirty="0"/>
              <a:t>Many different types of journal metrics - using different data and calculations</a:t>
            </a:r>
          </a:p>
          <a:p>
            <a:pPr marL="342900" indent="-342900">
              <a:buFont typeface="Arial" panose="020B0604020202020204" pitchFamily="34" charset="0"/>
              <a:buChar char="•"/>
            </a:pPr>
            <a:r>
              <a:rPr lang="en-GB" sz="2400" dirty="0"/>
              <a:t>Impact factors are not comparable between databases and across disciplines</a:t>
            </a:r>
          </a:p>
          <a:p>
            <a:pPr marL="342900" indent="-342900">
              <a:buFont typeface="Arial" panose="020B0604020202020204" pitchFamily="34" charset="0"/>
              <a:buChar char="•"/>
            </a:pPr>
            <a:endParaRPr lang="en-GB" sz="2400" dirty="0"/>
          </a:p>
          <a:p>
            <a:r>
              <a:rPr lang="en-GB" sz="2400" dirty="0"/>
              <a:t>Other factors can also help you evaluate journals:</a:t>
            </a:r>
          </a:p>
          <a:p>
            <a:pPr marL="342900" indent="-342900">
              <a:buFont typeface="Arial" panose="020B0604020202020204" pitchFamily="34" charset="0"/>
              <a:buChar char="•"/>
            </a:pPr>
            <a:r>
              <a:rPr lang="en-GB" sz="2400" dirty="0"/>
              <a:t>Purpose and scope of journal, including topics that are published</a:t>
            </a:r>
          </a:p>
          <a:p>
            <a:pPr marL="342900" indent="-342900">
              <a:buFont typeface="Arial" panose="020B0604020202020204" pitchFamily="34" charset="0"/>
              <a:buChar char="•"/>
            </a:pPr>
            <a:r>
              <a:rPr lang="en-GB" sz="2400" dirty="0"/>
              <a:t>Does the journal publish articles that are similar to your topic?</a:t>
            </a:r>
          </a:p>
          <a:p>
            <a:pPr marL="342900" indent="-342900">
              <a:buFont typeface="Arial" panose="020B0604020202020204" pitchFamily="34" charset="0"/>
              <a:buChar char="•"/>
            </a:pPr>
            <a:r>
              <a:rPr lang="en-GB" sz="2400" dirty="0"/>
              <a:t>Peer review process and acceptance rate of the journal</a:t>
            </a:r>
          </a:p>
          <a:p>
            <a:pPr marL="342900" indent="-342900">
              <a:buFont typeface="Arial" panose="020B0604020202020204" pitchFamily="34" charset="0"/>
              <a:buChar char="•"/>
            </a:pPr>
            <a:r>
              <a:rPr lang="en-GB" sz="2400" dirty="0"/>
              <a:t>Ability to publish Open Access articles (does university have publishing deal?)</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a:p>
            <a:endParaRPr lang="en-GB" sz="2400" dirty="0"/>
          </a:p>
        </p:txBody>
      </p:sp>
      <p:sp>
        <p:nvSpPr>
          <p:cNvPr id="10" name="Text Placeholder 9">
            <a:extLst>
              <a:ext uri="{FF2B5EF4-FFF2-40B4-BE49-F238E27FC236}">
                <a16:creationId xmlns:a16="http://schemas.microsoft.com/office/drawing/2014/main" id="{5F2A018C-D084-9BC5-B481-5C69A69093F6}"/>
              </a:ext>
            </a:extLst>
          </p:cNvPr>
          <p:cNvSpPr>
            <a:spLocks noGrp="1"/>
          </p:cNvSpPr>
          <p:nvPr>
            <p:ph type="body" sz="quarter" idx="12"/>
          </p:nvPr>
        </p:nvSpPr>
        <p:spPr/>
        <p:txBody>
          <a:bodyPr anchor="ctr"/>
          <a:lstStyle/>
          <a:p>
            <a:r>
              <a:rPr lang="en-GB" sz="2400" dirty="0">
                <a:solidFill>
                  <a:schemeClr val="bg1"/>
                </a:solidFill>
              </a:rPr>
              <a:t>Evaluating journals using impact factors</a:t>
            </a:r>
          </a:p>
        </p:txBody>
      </p:sp>
    </p:spTree>
    <p:extLst>
      <p:ext uri="{BB962C8B-B14F-4D97-AF65-F5344CB8AC3E}">
        <p14:creationId xmlns:p14="http://schemas.microsoft.com/office/powerpoint/2010/main" val="1767425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7586D-1421-79DB-218D-D304A356E1FE}"/>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301EDCF8-67E6-C023-F3F9-7F92B448A303}"/>
              </a:ext>
            </a:extLst>
          </p:cNvPr>
          <p:cNvSpPr/>
          <p:nvPr/>
        </p:nvSpPr>
        <p:spPr>
          <a:xfrm>
            <a:off x="0" y="0"/>
            <a:ext cx="9997440" cy="1798320"/>
          </a:xfrm>
          <a:custGeom>
            <a:avLst/>
            <a:gdLst>
              <a:gd name="connsiteX0" fmla="*/ 0 w 9997440"/>
              <a:gd name="connsiteY0" fmla="*/ 0 h 1798320"/>
              <a:gd name="connsiteX1" fmla="*/ 9997440 w 9997440"/>
              <a:gd name="connsiteY1" fmla="*/ 0 h 1798320"/>
              <a:gd name="connsiteX2" fmla="*/ 9997440 w 9997440"/>
              <a:gd name="connsiteY2" fmla="*/ 1798320 h 1798320"/>
              <a:gd name="connsiteX3" fmla="*/ 0 w 9997440"/>
              <a:gd name="connsiteY3" fmla="*/ 1798320 h 1798320"/>
              <a:gd name="connsiteX4" fmla="*/ 0 w 9997440"/>
              <a:gd name="connsiteY4" fmla="*/ 0 h 1798320"/>
              <a:gd name="connsiteX0" fmla="*/ 0 w 9997440"/>
              <a:gd name="connsiteY0" fmla="*/ 0 h 1798320"/>
              <a:gd name="connsiteX1" fmla="*/ 9997440 w 9997440"/>
              <a:gd name="connsiteY1" fmla="*/ 0 h 1798320"/>
              <a:gd name="connsiteX2" fmla="*/ 8321040 w 9997440"/>
              <a:gd name="connsiteY2" fmla="*/ 1798320 h 1798320"/>
              <a:gd name="connsiteX3" fmla="*/ 0 w 9997440"/>
              <a:gd name="connsiteY3" fmla="*/ 1798320 h 1798320"/>
              <a:gd name="connsiteX4" fmla="*/ 0 w 9997440"/>
              <a:gd name="connsiteY4" fmla="*/ 0 h 179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7440" h="1798320">
                <a:moveTo>
                  <a:pt x="0" y="0"/>
                </a:moveTo>
                <a:lnTo>
                  <a:pt x="9997440" y="0"/>
                </a:lnTo>
                <a:lnTo>
                  <a:pt x="8321040" y="1798320"/>
                </a:lnTo>
                <a:lnTo>
                  <a:pt x="0" y="1798320"/>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5C0D4D22-1350-0BC8-668A-0983A331C564}"/>
              </a:ext>
            </a:extLst>
          </p:cNvPr>
          <p:cNvSpPr>
            <a:spLocks noGrp="1"/>
          </p:cNvSpPr>
          <p:nvPr>
            <p:ph type="title"/>
          </p:nvPr>
        </p:nvSpPr>
        <p:spPr/>
        <p:txBody>
          <a:bodyPr anchor="ctr"/>
          <a:lstStyle/>
          <a:p>
            <a:r>
              <a:rPr lang="en-GB" sz="3600" dirty="0">
                <a:solidFill>
                  <a:schemeClr val="bg2"/>
                </a:solidFill>
              </a:rPr>
              <a:t>Responsible research metrics</a:t>
            </a:r>
          </a:p>
        </p:txBody>
      </p:sp>
      <p:sp>
        <p:nvSpPr>
          <p:cNvPr id="3" name="Footer Placeholder 2">
            <a:extLst>
              <a:ext uri="{FF2B5EF4-FFF2-40B4-BE49-F238E27FC236}">
                <a16:creationId xmlns:a16="http://schemas.microsoft.com/office/drawing/2014/main" id="{08A7EDC4-33BC-60FC-303E-FDC02A4E82C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E8E90533-32BC-707E-3D50-4B91480D2612}"/>
              </a:ext>
            </a:extLst>
          </p:cNvPr>
          <p:cNvSpPr>
            <a:spLocks noGrp="1"/>
          </p:cNvSpPr>
          <p:nvPr>
            <p:ph type="sldNum" sz="quarter" idx="11"/>
          </p:nvPr>
        </p:nvSpPr>
        <p:spPr/>
        <p:txBody>
          <a:bodyPr/>
          <a:lstStyle/>
          <a:p>
            <a:fld id="{E8F1A65C-595C-4736-BF40-F7D31E789466}" type="slidenum">
              <a:rPr lang="en-GB" smtClean="0"/>
              <a:pPr/>
              <a:t>12</a:t>
            </a:fld>
            <a:endParaRPr lang="en-GB"/>
          </a:p>
        </p:txBody>
      </p:sp>
      <p:sp>
        <p:nvSpPr>
          <p:cNvPr id="8" name="TextBox 7">
            <a:extLst>
              <a:ext uri="{FF2B5EF4-FFF2-40B4-BE49-F238E27FC236}">
                <a16:creationId xmlns:a16="http://schemas.microsoft.com/office/drawing/2014/main" id="{4E7F8003-A467-BE8E-4132-74A10EAC1ABA}"/>
              </a:ext>
            </a:extLst>
          </p:cNvPr>
          <p:cNvSpPr txBox="1"/>
          <p:nvPr/>
        </p:nvSpPr>
        <p:spPr>
          <a:xfrm>
            <a:off x="545662" y="2217975"/>
            <a:ext cx="11046898" cy="3785652"/>
          </a:xfrm>
          <a:prstGeom prst="rect">
            <a:avLst/>
          </a:prstGeom>
          <a:noFill/>
        </p:spPr>
        <p:txBody>
          <a:bodyPr wrap="square">
            <a:spAutoFit/>
          </a:bodyPr>
          <a:lstStyle/>
          <a:p>
            <a:r>
              <a:rPr lang="en-GB" sz="2400" b="1" dirty="0">
                <a:solidFill>
                  <a:srgbClr val="3C1053"/>
                </a:solidFill>
              </a:rPr>
              <a:t>Responsible Metrics </a:t>
            </a:r>
            <a:r>
              <a:rPr lang="en-GB" sz="2400" dirty="0"/>
              <a:t>focuses on appropriate and fair use of quantitative research metrics, alongside qualitative and narrative methods, to measure research</a:t>
            </a:r>
          </a:p>
          <a:p>
            <a:endParaRPr lang="en-GB" sz="2000" dirty="0"/>
          </a:p>
          <a:p>
            <a:pPr marL="342900" indent="-342900">
              <a:buFont typeface="Arial" panose="020B0604020202020204" pitchFamily="34" charset="0"/>
              <a:buChar char="•"/>
            </a:pPr>
            <a:r>
              <a:rPr lang="en-GB" sz="2000" dirty="0"/>
              <a:t>Refocus on the quality (not quantity) of research publications</a:t>
            </a:r>
          </a:p>
          <a:p>
            <a:pPr marL="342900" indent="-342900">
              <a:buFont typeface="Arial" panose="020B0604020202020204" pitchFamily="34" charset="0"/>
              <a:buChar char="•"/>
            </a:pPr>
            <a:r>
              <a:rPr lang="en-GB" sz="2000" dirty="0"/>
              <a:t>Use of </a:t>
            </a:r>
            <a:r>
              <a:rPr lang="en-GB" sz="2000" dirty="0" err="1"/>
              <a:t>altmetrics</a:t>
            </a:r>
            <a:r>
              <a:rPr lang="en-GB" sz="2000" dirty="0"/>
              <a:t> to measure the usage, engagement with and impact of publications</a:t>
            </a:r>
          </a:p>
          <a:p>
            <a:pPr marL="342900" indent="-342900">
              <a:buFont typeface="Arial" panose="020B0604020202020204" pitchFamily="34" charset="0"/>
              <a:buChar char="•"/>
            </a:pPr>
            <a:r>
              <a:rPr lang="en-GB" sz="2000" dirty="0"/>
              <a:t>Use of qualitative and narrative methods to set context and tell research story</a:t>
            </a:r>
          </a:p>
          <a:p>
            <a:pPr marL="342900" indent="-342900">
              <a:buFont typeface="Arial" panose="020B0604020202020204" pitchFamily="34" charset="0"/>
              <a:buChar char="•"/>
            </a:pPr>
            <a:r>
              <a:rPr lang="en-GB" sz="2000" dirty="0"/>
              <a:t>Acceptance that research metrics are not comparable across disciplines and career stage</a:t>
            </a:r>
          </a:p>
          <a:p>
            <a:pPr marL="342900" indent="-342900">
              <a:buFont typeface="Arial" panose="020B0604020202020204" pitchFamily="34" charset="0"/>
              <a:buChar char="•"/>
            </a:pPr>
            <a:r>
              <a:rPr lang="en-GB" sz="2000" dirty="0"/>
              <a:t>Avoid the misuse of research metrics e.g. not measuring an article or author by an impact factor</a:t>
            </a:r>
          </a:p>
          <a:p>
            <a:endParaRPr lang="en-GB" sz="2400" dirty="0"/>
          </a:p>
          <a:p>
            <a:r>
              <a:rPr lang="en-GB" sz="2400" dirty="0"/>
              <a:t>University is committed to COARA - the Coalition for Advancing Research Assessment</a:t>
            </a:r>
          </a:p>
          <a:p>
            <a:r>
              <a:rPr lang="en-GB" sz="2400" dirty="0">
                <a:hlinkClick r:id="rId2"/>
              </a:rPr>
              <a:t>https://warwick.ac.uk/services/library/research-support/responsible-metrics/coara/</a:t>
            </a:r>
            <a:r>
              <a:rPr lang="en-GB" sz="2400" dirty="0"/>
              <a:t>  </a:t>
            </a:r>
          </a:p>
        </p:txBody>
      </p:sp>
      <p:sp>
        <p:nvSpPr>
          <p:cNvPr id="10" name="Text Placeholder 9">
            <a:extLst>
              <a:ext uri="{FF2B5EF4-FFF2-40B4-BE49-F238E27FC236}">
                <a16:creationId xmlns:a16="http://schemas.microsoft.com/office/drawing/2014/main" id="{F5881E6C-7286-D678-D931-90C5640E013A}"/>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1928939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0BDD3-DB7E-4185-94B3-6F6E0B8F3958}"/>
              </a:ext>
            </a:extLst>
          </p:cNvPr>
          <p:cNvSpPr>
            <a:spLocks noGrp="1"/>
          </p:cNvSpPr>
          <p:nvPr>
            <p:ph type="title"/>
          </p:nvPr>
        </p:nvSpPr>
        <p:spPr/>
        <p:txBody>
          <a:bodyPr/>
          <a:lstStyle/>
          <a:p>
            <a:r>
              <a:rPr lang="en-GB" dirty="0"/>
              <a:t>Introduction to Open Access</a:t>
            </a:r>
          </a:p>
        </p:txBody>
      </p:sp>
      <p:sp>
        <p:nvSpPr>
          <p:cNvPr id="3" name="Text Placeholder 2">
            <a:extLst>
              <a:ext uri="{FF2B5EF4-FFF2-40B4-BE49-F238E27FC236}">
                <a16:creationId xmlns:a16="http://schemas.microsoft.com/office/drawing/2014/main" id="{FA2AFA94-7993-F38D-765E-33432413A022}"/>
              </a:ext>
            </a:extLst>
          </p:cNvPr>
          <p:cNvSpPr>
            <a:spLocks noGrp="1"/>
          </p:cNvSpPr>
          <p:nvPr>
            <p:ph type="body" sz="quarter" idx="13"/>
          </p:nvPr>
        </p:nvSpPr>
        <p:spPr/>
        <p:txBody>
          <a:bodyPr/>
          <a:lstStyle/>
          <a:p>
            <a:r>
              <a:rPr lang="en-GB" dirty="0"/>
              <a:t>SLS/WLS PGR Writing Workshop</a:t>
            </a:r>
          </a:p>
          <a:p>
            <a:r>
              <a:rPr lang="en-GB" dirty="0"/>
              <a:t>8th May 2025</a:t>
            </a:r>
          </a:p>
        </p:txBody>
      </p:sp>
      <p:sp>
        <p:nvSpPr>
          <p:cNvPr id="4" name="Text Placeholder 3">
            <a:extLst>
              <a:ext uri="{FF2B5EF4-FFF2-40B4-BE49-F238E27FC236}">
                <a16:creationId xmlns:a16="http://schemas.microsoft.com/office/drawing/2014/main" id="{BB332ABF-EDB5-A6B2-91F7-ED3B91504B2C}"/>
              </a:ext>
            </a:extLst>
          </p:cNvPr>
          <p:cNvSpPr>
            <a:spLocks noGrp="1"/>
          </p:cNvSpPr>
          <p:nvPr>
            <p:ph type="body" sz="quarter" idx="14"/>
          </p:nvPr>
        </p:nvSpPr>
        <p:spPr/>
        <p:txBody>
          <a:bodyPr/>
          <a:lstStyle/>
          <a:p>
            <a:r>
              <a:rPr lang="en-GB" dirty="0"/>
              <a:t>Dr Josh Caldicott (he/him), Open Access Officer</a:t>
            </a:r>
          </a:p>
        </p:txBody>
      </p:sp>
      <p:pic>
        <p:nvPicPr>
          <p:cNvPr id="9" name="Picture Placeholder 8" descr="A pile of books in a pile&#10;&#10;Description automatically generated">
            <a:extLst>
              <a:ext uri="{FF2B5EF4-FFF2-40B4-BE49-F238E27FC236}">
                <a16:creationId xmlns:a16="http://schemas.microsoft.com/office/drawing/2014/main" id="{33BC051F-656C-E9D6-A08E-9C3D45F120C9}"/>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0224" r="10224"/>
          <a:stretch>
            <a:fillRect/>
          </a:stretch>
        </p:blipFill>
        <p:spPr/>
      </p:pic>
    </p:spTree>
    <p:extLst>
      <p:ext uri="{BB962C8B-B14F-4D97-AF65-F5344CB8AC3E}">
        <p14:creationId xmlns:p14="http://schemas.microsoft.com/office/powerpoint/2010/main" val="863643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9DD849-F857-A45C-671A-2C3B5D4B28E5}"/>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C9DEAF39-D087-4A2F-FBB5-8621F289AE31}"/>
              </a:ext>
            </a:extLst>
          </p:cNvPr>
          <p:cNvSpPr>
            <a:spLocks noGrp="1"/>
          </p:cNvSpPr>
          <p:nvPr>
            <p:ph type="title"/>
          </p:nvPr>
        </p:nvSpPr>
        <p:spPr/>
        <p:txBody>
          <a:bodyPr vert="horz" lIns="91440" tIns="45720" rIns="91440" bIns="45720" rtlCol="0" anchor="b">
            <a:noAutofit/>
          </a:bodyPr>
          <a:lstStyle/>
          <a:p>
            <a:r>
              <a:rPr lang="en-GB" sz="2800" dirty="0"/>
              <a:t>What is Open Access?</a:t>
            </a:r>
          </a:p>
        </p:txBody>
      </p:sp>
      <p:pic>
        <p:nvPicPr>
          <p:cNvPr id="2" name="Picture 2">
            <a:extLst>
              <a:ext uri="{FF2B5EF4-FFF2-40B4-BE49-F238E27FC236}">
                <a16:creationId xmlns:a16="http://schemas.microsoft.com/office/drawing/2014/main" id="{20A4D84C-BC9E-DFDE-BF83-5B0EDD463A6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02" r="14234"/>
          <a:stretch/>
        </p:blipFill>
        <p:spPr bwMode="auto">
          <a:xfrm>
            <a:off x="9185617" y="1581041"/>
            <a:ext cx="3006383" cy="527695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8E7C981-70DF-1260-D5DB-96209FE9BFBE}"/>
              </a:ext>
            </a:extLst>
          </p:cNvPr>
          <p:cNvSpPr txBox="1"/>
          <p:nvPr/>
        </p:nvSpPr>
        <p:spPr>
          <a:xfrm>
            <a:off x="413583" y="1126663"/>
            <a:ext cx="9046479" cy="646331"/>
          </a:xfrm>
          <a:prstGeom prst="rect">
            <a:avLst/>
          </a:prstGeom>
          <a:noFill/>
        </p:spPr>
        <p:txBody>
          <a:bodyPr wrap="square">
            <a:spAutoFit/>
          </a:bodyPr>
          <a:lstStyle/>
          <a:p>
            <a:r>
              <a:rPr lang="en-GB" dirty="0"/>
              <a:t>Open Access (OA) is the practice of providing free, unrestricted access to peer-reviewed scholarly research outputs via the internet.</a:t>
            </a:r>
          </a:p>
        </p:txBody>
      </p:sp>
      <p:sp>
        <p:nvSpPr>
          <p:cNvPr id="12" name="TextBox 11">
            <a:extLst>
              <a:ext uri="{FF2B5EF4-FFF2-40B4-BE49-F238E27FC236}">
                <a16:creationId xmlns:a16="http://schemas.microsoft.com/office/drawing/2014/main" id="{88A2CCBE-0BDB-8B70-E26E-DDF86FB52B28}"/>
              </a:ext>
            </a:extLst>
          </p:cNvPr>
          <p:cNvSpPr txBox="1"/>
          <p:nvPr/>
        </p:nvSpPr>
        <p:spPr>
          <a:xfrm>
            <a:off x="413583" y="2002504"/>
            <a:ext cx="2842458" cy="400110"/>
          </a:xfrm>
          <a:prstGeom prst="rect">
            <a:avLst/>
          </a:prstGeom>
          <a:noFill/>
        </p:spPr>
        <p:txBody>
          <a:bodyPr wrap="square">
            <a:spAutoFit/>
          </a:bodyPr>
          <a:lstStyle/>
          <a:p>
            <a:r>
              <a:rPr lang="en-GB" sz="2000" b="1" dirty="0"/>
              <a:t>Benefits of Open Access</a:t>
            </a:r>
          </a:p>
        </p:txBody>
      </p:sp>
      <p:sp>
        <p:nvSpPr>
          <p:cNvPr id="13" name="TextBox 12">
            <a:extLst>
              <a:ext uri="{FF2B5EF4-FFF2-40B4-BE49-F238E27FC236}">
                <a16:creationId xmlns:a16="http://schemas.microsoft.com/office/drawing/2014/main" id="{2EC0F3DF-95B8-B593-EACE-787F37014305}"/>
              </a:ext>
            </a:extLst>
          </p:cNvPr>
          <p:cNvSpPr txBox="1"/>
          <p:nvPr/>
        </p:nvSpPr>
        <p:spPr>
          <a:xfrm>
            <a:off x="4876537" y="2002504"/>
            <a:ext cx="3965040" cy="400110"/>
          </a:xfrm>
          <a:prstGeom prst="rect">
            <a:avLst/>
          </a:prstGeom>
          <a:noFill/>
        </p:spPr>
        <p:txBody>
          <a:bodyPr wrap="square">
            <a:spAutoFit/>
          </a:bodyPr>
          <a:lstStyle/>
          <a:p>
            <a:r>
              <a:rPr lang="en-GB" sz="2000" b="1" dirty="0"/>
              <a:t>Open Access Requirements</a:t>
            </a:r>
          </a:p>
        </p:txBody>
      </p:sp>
      <p:sp>
        <p:nvSpPr>
          <p:cNvPr id="14" name="TextBox 13">
            <a:extLst>
              <a:ext uri="{FF2B5EF4-FFF2-40B4-BE49-F238E27FC236}">
                <a16:creationId xmlns:a16="http://schemas.microsoft.com/office/drawing/2014/main" id="{5DEC4466-0ADE-D9C8-2574-B7F0BAA24029}"/>
              </a:ext>
            </a:extLst>
          </p:cNvPr>
          <p:cNvSpPr txBox="1"/>
          <p:nvPr/>
        </p:nvSpPr>
        <p:spPr>
          <a:xfrm>
            <a:off x="413583" y="2432596"/>
            <a:ext cx="4270712" cy="4170372"/>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GB" sz="2000" dirty="0"/>
              <a:t>Able to Reach:</a:t>
            </a:r>
          </a:p>
          <a:p>
            <a:pPr marL="742950" lvl="1" indent="-285750">
              <a:spcAft>
                <a:spcPts val="600"/>
              </a:spcAft>
              <a:buFont typeface="Courier New" panose="02070309020205020404" pitchFamily="49" charset="0"/>
              <a:buChar char="o"/>
            </a:pPr>
            <a:r>
              <a:rPr lang="en-GB" sz="2000" dirty="0"/>
              <a:t>Practitioners</a:t>
            </a:r>
          </a:p>
          <a:p>
            <a:pPr marL="742950" lvl="1" indent="-285750">
              <a:spcAft>
                <a:spcPts val="600"/>
              </a:spcAft>
              <a:buFont typeface="Courier New" panose="02070309020205020404" pitchFamily="49" charset="0"/>
              <a:buChar char="o"/>
            </a:pPr>
            <a:r>
              <a:rPr lang="en-GB" sz="2000" dirty="0"/>
              <a:t>Policy Makers</a:t>
            </a:r>
          </a:p>
          <a:p>
            <a:pPr marL="742950" lvl="1" indent="-285750">
              <a:spcAft>
                <a:spcPts val="600"/>
              </a:spcAft>
              <a:buFont typeface="Courier New" panose="02070309020205020404" pitchFamily="49" charset="0"/>
              <a:buChar char="o"/>
            </a:pPr>
            <a:r>
              <a:rPr lang="en-GB" sz="2000" dirty="0"/>
              <a:t>Industry</a:t>
            </a:r>
          </a:p>
          <a:p>
            <a:pPr marL="742950" lvl="1" indent="-285750">
              <a:spcAft>
                <a:spcPts val="600"/>
              </a:spcAft>
              <a:buFont typeface="Courier New" panose="02070309020205020404" pitchFamily="49" charset="0"/>
              <a:buChar char="o"/>
            </a:pPr>
            <a:r>
              <a:rPr lang="en-GB" sz="2000" dirty="0"/>
              <a:t>Media</a:t>
            </a:r>
          </a:p>
          <a:p>
            <a:pPr marL="742950" lvl="1" indent="-285750">
              <a:spcAft>
                <a:spcPts val="600"/>
              </a:spcAft>
              <a:buFont typeface="Courier New" panose="02070309020205020404" pitchFamily="49" charset="0"/>
              <a:buChar char="o"/>
            </a:pPr>
            <a:r>
              <a:rPr lang="en-GB" sz="2000" dirty="0"/>
              <a:t>General Public</a:t>
            </a:r>
          </a:p>
          <a:p>
            <a:pPr marL="742950" lvl="1" indent="-285750">
              <a:spcAft>
                <a:spcPts val="600"/>
              </a:spcAft>
              <a:buFont typeface="Courier New" panose="02070309020205020404" pitchFamily="49" charset="0"/>
              <a:buChar char="o"/>
            </a:pPr>
            <a:r>
              <a:rPr lang="en-GB" sz="2000" dirty="0"/>
              <a:t>Researchers in Developing Countries</a:t>
            </a:r>
          </a:p>
          <a:p>
            <a:pPr marL="285750" indent="-285750">
              <a:spcAft>
                <a:spcPts val="600"/>
              </a:spcAft>
              <a:buFont typeface="Arial" panose="020B0604020202020204" pitchFamily="34" charset="0"/>
              <a:buChar char="•"/>
            </a:pPr>
            <a:r>
              <a:rPr lang="en-GB" sz="2000" dirty="0"/>
              <a:t>Improved Metrics</a:t>
            </a:r>
          </a:p>
          <a:p>
            <a:pPr marL="285750" indent="-285750">
              <a:spcAft>
                <a:spcPts val="600"/>
              </a:spcAft>
              <a:buFont typeface="Arial" panose="020B0604020202020204" pitchFamily="34" charset="0"/>
              <a:buChar char="•"/>
            </a:pPr>
            <a:r>
              <a:rPr lang="en-GB" sz="2000" dirty="0"/>
              <a:t>More Collaboration Opportunities</a:t>
            </a:r>
          </a:p>
          <a:p>
            <a:pPr marL="285750" indent="-285750">
              <a:spcAft>
                <a:spcPts val="600"/>
              </a:spcAft>
              <a:buFont typeface="Arial" panose="020B0604020202020204" pitchFamily="34" charset="0"/>
              <a:buChar char="•"/>
            </a:pPr>
            <a:r>
              <a:rPr lang="en-GB" sz="2000" dirty="0"/>
              <a:t>Comply with Requirements</a:t>
            </a:r>
          </a:p>
        </p:txBody>
      </p:sp>
      <p:pic>
        <p:nvPicPr>
          <p:cNvPr id="15" name="Picture 14">
            <a:extLst>
              <a:ext uri="{FF2B5EF4-FFF2-40B4-BE49-F238E27FC236}">
                <a16:creationId xmlns:a16="http://schemas.microsoft.com/office/drawing/2014/main" id="{BF5F32C6-CAFF-F04D-7264-2B7BFCC47C4A}"/>
              </a:ext>
            </a:extLst>
          </p:cNvPr>
          <p:cNvPicPr>
            <a:picLocks noChangeAspect="1"/>
          </p:cNvPicPr>
          <p:nvPr/>
        </p:nvPicPr>
        <p:blipFill>
          <a:blip r:embed="rId4"/>
          <a:stretch>
            <a:fillRect/>
          </a:stretch>
        </p:blipFill>
        <p:spPr>
          <a:xfrm>
            <a:off x="6762298" y="3180242"/>
            <a:ext cx="2364085" cy="937753"/>
          </a:xfrm>
          <a:prstGeom prst="rect">
            <a:avLst/>
          </a:prstGeom>
        </p:spPr>
      </p:pic>
      <p:grpSp>
        <p:nvGrpSpPr>
          <p:cNvPr id="16" name="Group 15">
            <a:extLst>
              <a:ext uri="{FF2B5EF4-FFF2-40B4-BE49-F238E27FC236}">
                <a16:creationId xmlns:a16="http://schemas.microsoft.com/office/drawing/2014/main" id="{A8BA24B9-C886-526E-DFFF-097F0191C73D}"/>
              </a:ext>
            </a:extLst>
          </p:cNvPr>
          <p:cNvGrpSpPr/>
          <p:nvPr/>
        </p:nvGrpSpPr>
        <p:grpSpPr>
          <a:xfrm>
            <a:off x="4684295" y="4347982"/>
            <a:ext cx="4356808" cy="2209515"/>
            <a:chOff x="4096540" y="3216813"/>
            <a:chExt cx="4526780" cy="2295714"/>
          </a:xfrm>
        </p:grpSpPr>
        <p:pic>
          <p:nvPicPr>
            <p:cNvPr id="23" name="Picture 2" descr="UKRI Logo">
              <a:extLst>
                <a:ext uri="{FF2B5EF4-FFF2-40B4-BE49-F238E27FC236}">
                  <a16:creationId xmlns:a16="http://schemas.microsoft.com/office/drawing/2014/main" id="{F587EB69-6962-26EF-704E-20E0E8095C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96540" y="3216813"/>
              <a:ext cx="2809807" cy="82830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Wellcome Logo">
              <a:extLst>
                <a:ext uri="{FF2B5EF4-FFF2-40B4-BE49-F238E27FC236}">
                  <a16:creationId xmlns:a16="http://schemas.microsoft.com/office/drawing/2014/main" id="{6F771F8D-ED96-4647-346B-5651B58D9B6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3320" y="4208700"/>
              <a:ext cx="3060000" cy="39896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NIHR Logo">
              <a:extLst>
                <a:ext uri="{FF2B5EF4-FFF2-40B4-BE49-F238E27FC236}">
                  <a16:creationId xmlns:a16="http://schemas.microsoft.com/office/drawing/2014/main" id="{3878681D-74D3-5D3C-B9FB-4FEDA691EE6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7043" y="4771249"/>
              <a:ext cx="3141841" cy="741278"/>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5">
            <a:extLst>
              <a:ext uri="{FF2B5EF4-FFF2-40B4-BE49-F238E27FC236}">
                <a16:creationId xmlns:a16="http://schemas.microsoft.com/office/drawing/2014/main" id="{952C6C7F-53CD-0456-A1C4-DEBC074A2721}"/>
              </a:ext>
            </a:extLst>
          </p:cNvPr>
          <p:cNvPicPr>
            <a:picLocks noChangeAspect="1"/>
          </p:cNvPicPr>
          <p:nvPr/>
        </p:nvPicPr>
        <p:blipFill>
          <a:blip r:embed="rId8"/>
          <a:stretch>
            <a:fillRect/>
          </a:stretch>
        </p:blipFill>
        <p:spPr>
          <a:xfrm>
            <a:off x="4591018" y="2452751"/>
            <a:ext cx="1833156" cy="1398759"/>
          </a:xfrm>
          <a:prstGeom prst="rect">
            <a:avLst/>
          </a:prstGeom>
        </p:spPr>
      </p:pic>
    </p:spTree>
    <p:extLst>
      <p:ext uri="{BB962C8B-B14F-4D97-AF65-F5344CB8AC3E}">
        <p14:creationId xmlns:p14="http://schemas.microsoft.com/office/powerpoint/2010/main" val="3364163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7C34B8-BCD1-977B-8087-0DD143C2A96C}"/>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8E9F026C-7C87-C57B-7E31-35F0D22DA106}"/>
              </a:ext>
            </a:extLst>
          </p:cNvPr>
          <p:cNvSpPr>
            <a:spLocks noGrp="1"/>
          </p:cNvSpPr>
          <p:nvPr>
            <p:ph type="title"/>
          </p:nvPr>
        </p:nvSpPr>
        <p:spPr/>
        <p:txBody>
          <a:bodyPr vert="horz" lIns="91440" tIns="45720" rIns="91440" bIns="45720" rtlCol="0" anchor="b">
            <a:noAutofit/>
          </a:bodyPr>
          <a:lstStyle/>
          <a:p>
            <a:r>
              <a:rPr lang="en-GB" sz="2800" dirty="0"/>
              <a:t>Routes to Open Access</a:t>
            </a:r>
          </a:p>
        </p:txBody>
      </p:sp>
      <p:pic>
        <p:nvPicPr>
          <p:cNvPr id="2" name="Picture 2">
            <a:extLst>
              <a:ext uri="{FF2B5EF4-FFF2-40B4-BE49-F238E27FC236}">
                <a16:creationId xmlns:a16="http://schemas.microsoft.com/office/drawing/2014/main" id="{1F4D6A2A-CDDD-3179-01D7-F23A26A15A3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02" r="14234"/>
          <a:stretch/>
        </p:blipFill>
        <p:spPr bwMode="auto">
          <a:xfrm>
            <a:off x="9185617" y="1581041"/>
            <a:ext cx="3006383" cy="5276959"/>
          </a:xfrm>
          <a:prstGeom prst="rect">
            <a:avLst/>
          </a:prstGeom>
          <a:noFill/>
          <a:extLst>
            <a:ext uri="{909E8E84-426E-40DD-AFC4-6F175D3DCCD1}">
              <a14:hiddenFill xmlns:a14="http://schemas.microsoft.com/office/drawing/2010/main">
                <a:solidFill>
                  <a:srgbClr val="FFFFFF"/>
                </a:solidFill>
              </a14:hiddenFill>
            </a:ext>
          </a:extLst>
        </p:spPr>
      </p:pic>
      <p:sp>
        <p:nvSpPr>
          <p:cNvPr id="4" name="Cylinder 3">
            <a:extLst>
              <a:ext uri="{FF2B5EF4-FFF2-40B4-BE49-F238E27FC236}">
                <a16:creationId xmlns:a16="http://schemas.microsoft.com/office/drawing/2014/main" id="{8652C9D9-331A-EA96-0E8D-01FBAACA8A66}"/>
              </a:ext>
            </a:extLst>
          </p:cNvPr>
          <p:cNvSpPr/>
          <p:nvPr/>
        </p:nvSpPr>
        <p:spPr>
          <a:xfrm>
            <a:off x="4718857" y="983579"/>
            <a:ext cx="233835" cy="3621094"/>
          </a:xfrm>
          <a:prstGeom prst="can">
            <a:avLst>
              <a:gd name="adj" fmla="val 11047"/>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grpSp>
        <p:nvGrpSpPr>
          <p:cNvPr id="17" name="Group 16">
            <a:extLst>
              <a:ext uri="{FF2B5EF4-FFF2-40B4-BE49-F238E27FC236}">
                <a16:creationId xmlns:a16="http://schemas.microsoft.com/office/drawing/2014/main" id="{9B59B4FF-A6C7-F687-3D6D-A09E2A83B034}"/>
              </a:ext>
            </a:extLst>
          </p:cNvPr>
          <p:cNvGrpSpPr/>
          <p:nvPr/>
        </p:nvGrpSpPr>
        <p:grpSpPr>
          <a:xfrm>
            <a:off x="413583" y="1075740"/>
            <a:ext cx="4416578" cy="848378"/>
            <a:chOff x="746737" y="2265265"/>
            <a:chExt cx="4083424" cy="848378"/>
          </a:xfrm>
        </p:grpSpPr>
        <p:sp>
          <p:nvSpPr>
            <p:cNvPr id="5" name="Arrow: Pentagon 4">
              <a:extLst>
                <a:ext uri="{FF2B5EF4-FFF2-40B4-BE49-F238E27FC236}">
                  <a16:creationId xmlns:a16="http://schemas.microsoft.com/office/drawing/2014/main" id="{B3C80069-8E95-B48B-0B30-8E0C24B7A87D}"/>
                </a:ext>
              </a:extLst>
            </p:cNvPr>
            <p:cNvSpPr/>
            <p:nvPr/>
          </p:nvSpPr>
          <p:spPr>
            <a:xfrm flipH="1">
              <a:off x="746737" y="2265265"/>
              <a:ext cx="4083424" cy="848378"/>
            </a:xfrm>
            <a:prstGeom prst="homePlate">
              <a:avLst>
                <a:gd name="adj" fmla="val 48569"/>
              </a:avLst>
            </a:prstGeom>
            <a:solidFill>
              <a:schemeClr val="bg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6" name="Arrow: Pentagon 5">
              <a:extLst>
                <a:ext uri="{FF2B5EF4-FFF2-40B4-BE49-F238E27FC236}">
                  <a16:creationId xmlns:a16="http://schemas.microsoft.com/office/drawing/2014/main" id="{BA0810E2-6AE9-55D6-D6A4-6E6AB33B308F}"/>
                </a:ext>
              </a:extLst>
            </p:cNvPr>
            <p:cNvSpPr/>
            <p:nvPr/>
          </p:nvSpPr>
          <p:spPr>
            <a:xfrm flipH="1">
              <a:off x="836618" y="2320096"/>
              <a:ext cx="3928532" cy="738716"/>
            </a:xfrm>
            <a:prstGeom prst="homePlate">
              <a:avLst>
                <a:gd name="adj" fmla="val 48569"/>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2000" dirty="0">
                  <a:latin typeface="Franklin Gothic Medium" panose="020B0603020102020204" pitchFamily="34" charset="0"/>
                </a:rPr>
                <a:t>Green OA – Repository Supported</a:t>
              </a:r>
            </a:p>
          </p:txBody>
        </p:sp>
      </p:grpSp>
      <p:grpSp>
        <p:nvGrpSpPr>
          <p:cNvPr id="10" name="Group 9">
            <a:extLst>
              <a:ext uri="{FF2B5EF4-FFF2-40B4-BE49-F238E27FC236}">
                <a16:creationId xmlns:a16="http://schemas.microsoft.com/office/drawing/2014/main" id="{261DE0A4-388C-01F2-46FB-B9522BA6A6A6}"/>
              </a:ext>
            </a:extLst>
          </p:cNvPr>
          <p:cNvGrpSpPr/>
          <p:nvPr/>
        </p:nvGrpSpPr>
        <p:grpSpPr>
          <a:xfrm>
            <a:off x="4876536" y="1340148"/>
            <a:ext cx="4583525" cy="848378"/>
            <a:chOff x="4826001" y="3617713"/>
            <a:chExt cx="4083424" cy="848378"/>
          </a:xfrm>
        </p:grpSpPr>
        <p:sp>
          <p:nvSpPr>
            <p:cNvPr id="8" name="Arrow: Pentagon 7">
              <a:extLst>
                <a:ext uri="{FF2B5EF4-FFF2-40B4-BE49-F238E27FC236}">
                  <a16:creationId xmlns:a16="http://schemas.microsoft.com/office/drawing/2014/main" id="{8F058BEF-8F66-1CCF-6798-881B274D9A0C}"/>
                </a:ext>
              </a:extLst>
            </p:cNvPr>
            <p:cNvSpPr/>
            <p:nvPr/>
          </p:nvSpPr>
          <p:spPr>
            <a:xfrm>
              <a:off x="4826001" y="3617713"/>
              <a:ext cx="4083424" cy="848378"/>
            </a:xfrm>
            <a:prstGeom prst="homePlate">
              <a:avLst>
                <a:gd name="adj" fmla="val 48569"/>
              </a:avLst>
            </a:prstGeom>
            <a:solidFill>
              <a:schemeClr val="bg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9" name="Arrow: Pentagon 8">
              <a:extLst>
                <a:ext uri="{FF2B5EF4-FFF2-40B4-BE49-F238E27FC236}">
                  <a16:creationId xmlns:a16="http://schemas.microsoft.com/office/drawing/2014/main" id="{1B0E6E1A-6A37-EBF2-93C4-FEAD5546EAAC}"/>
                </a:ext>
              </a:extLst>
            </p:cNvPr>
            <p:cNvSpPr/>
            <p:nvPr/>
          </p:nvSpPr>
          <p:spPr>
            <a:xfrm>
              <a:off x="4893848" y="3672544"/>
              <a:ext cx="3928532" cy="738716"/>
            </a:xfrm>
            <a:prstGeom prst="homePlate">
              <a:avLst>
                <a:gd name="adj" fmla="val 48569"/>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2000" dirty="0">
                  <a:latin typeface="Franklin Gothic Medium" panose="020B0603020102020204" pitchFamily="34" charset="0"/>
                </a:rPr>
                <a:t>Gold OA – Publisher Supported</a:t>
              </a:r>
            </a:p>
          </p:txBody>
        </p:sp>
      </p:grpSp>
      <p:grpSp>
        <p:nvGrpSpPr>
          <p:cNvPr id="21" name="Group 20">
            <a:extLst>
              <a:ext uri="{FF2B5EF4-FFF2-40B4-BE49-F238E27FC236}">
                <a16:creationId xmlns:a16="http://schemas.microsoft.com/office/drawing/2014/main" id="{EAA53052-A54B-EDFF-CD93-AB06862456F7}"/>
              </a:ext>
            </a:extLst>
          </p:cNvPr>
          <p:cNvGrpSpPr/>
          <p:nvPr/>
        </p:nvGrpSpPr>
        <p:grpSpPr>
          <a:xfrm>
            <a:off x="510797" y="4819711"/>
            <a:ext cx="572876" cy="1823249"/>
            <a:chOff x="677180" y="4945650"/>
            <a:chExt cx="523660" cy="1666614"/>
          </a:xfrm>
        </p:grpSpPr>
        <p:pic>
          <p:nvPicPr>
            <p:cNvPr id="18" name="Picture 2" descr="Open access - Wikipedia">
              <a:extLst>
                <a:ext uri="{FF2B5EF4-FFF2-40B4-BE49-F238E27FC236}">
                  <a16:creationId xmlns:a16="http://schemas.microsoft.com/office/drawing/2014/main" id="{9480F1B5-D378-226C-E403-92693857937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7180" y="5814264"/>
              <a:ext cx="523659" cy="798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Locked icon">
              <a:extLst>
                <a:ext uri="{FF2B5EF4-FFF2-40B4-BE49-F238E27FC236}">
                  <a16:creationId xmlns:a16="http://schemas.microsoft.com/office/drawing/2014/main" id="{7FB830EA-5020-F875-3FDB-D6B65320082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482" r="9132"/>
            <a:stretch/>
          </p:blipFill>
          <p:spPr bwMode="auto">
            <a:xfrm>
              <a:off x="677180" y="4945650"/>
              <a:ext cx="523660" cy="785687"/>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Rectangle 19">
            <a:extLst>
              <a:ext uri="{FF2B5EF4-FFF2-40B4-BE49-F238E27FC236}">
                <a16:creationId xmlns:a16="http://schemas.microsoft.com/office/drawing/2014/main" id="{F52FD655-3AF1-FFFC-9F5B-648C251F39E6}"/>
              </a:ext>
            </a:extLst>
          </p:cNvPr>
          <p:cNvSpPr/>
          <p:nvPr/>
        </p:nvSpPr>
        <p:spPr>
          <a:xfrm>
            <a:off x="1255923" y="4696377"/>
            <a:ext cx="8106432" cy="2062103"/>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GB" b="1" dirty="0"/>
              <a:t>Subscription Journals: </a:t>
            </a:r>
            <a:r>
              <a:rPr lang="en-GB" dirty="0"/>
              <a:t>publish articles behind paywalls, to be accessed by subscribers, often through institutional subscriptions</a:t>
            </a:r>
          </a:p>
          <a:p>
            <a:pPr marL="285750" indent="-285750">
              <a:spcAft>
                <a:spcPts val="1200"/>
              </a:spcAft>
              <a:buFont typeface="Arial" panose="020B0604020202020204" pitchFamily="34" charset="0"/>
              <a:buChar char="•"/>
            </a:pPr>
            <a:r>
              <a:rPr lang="en-GB" b="1" dirty="0"/>
              <a:t>Hybrid Journals: </a:t>
            </a:r>
            <a:r>
              <a:rPr lang="en-GB" dirty="0"/>
              <a:t>Publish a mix of both subscription access only articles and open access articles</a:t>
            </a:r>
          </a:p>
          <a:p>
            <a:pPr marL="285750" indent="-285750">
              <a:spcAft>
                <a:spcPts val="1200"/>
              </a:spcAft>
              <a:buFont typeface="Arial" panose="020B0604020202020204" pitchFamily="34" charset="0"/>
              <a:buChar char="•"/>
            </a:pPr>
            <a:r>
              <a:rPr lang="en-GB" b="1" dirty="0"/>
              <a:t>Open Access Journals: </a:t>
            </a:r>
            <a:r>
              <a:rPr lang="en-GB" dirty="0"/>
              <a:t>publish all of their articles open access, such that anyone can access them without any form of payment</a:t>
            </a:r>
            <a:endParaRPr lang="en-US" dirty="0"/>
          </a:p>
        </p:txBody>
      </p:sp>
      <p:pic>
        <p:nvPicPr>
          <p:cNvPr id="27" name="Picture 26" descr="A website with a purple background&#10;&#10;AI-generated content may be incorrect.">
            <a:extLst>
              <a:ext uri="{FF2B5EF4-FFF2-40B4-BE49-F238E27FC236}">
                <a16:creationId xmlns:a16="http://schemas.microsoft.com/office/drawing/2014/main" id="{7E6BCF1F-F3A0-4D7F-28F6-5ECAC2FC49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1778" y="2239969"/>
            <a:ext cx="2677972" cy="1726002"/>
          </a:xfrm>
          <a:prstGeom prst="rect">
            <a:avLst/>
          </a:prstGeom>
        </p:spPr>
      </p:pic>
      <p:sp>
        <p:nvSpPr>
          <p:cNvPr id="30" name="Graphic 28" descr="Paper with solid fill">
            <a:extLst>
              <a:ext uri="{FF2B5EF4-FFF2-40B4-BE49-F238E27FC236}">
                <a16:creationId xmlns:a16="http://schemas.microsoft.com/office/drawing/2014/main" id="{4B1DB0A5-605A-B90D-B359-EE9B4121DAA1}"/>
              </a:ext>
            </a:extLst>
          </p:cNvPr>
          <p:cNvSpPr/>
          <p:nvPr/>
        </p:nvSpPr>
        <p:spPr>
          <a:xfrm>
            <a:off x="3187236" y="3075407"/>
            <a:ext cx="1021011" cy="1317434"/>
          </a:xfrm>
          <a:custGeom>
            <a:avLst/>
            <a:gdLst>
              <a:gd name="connsiteX0" fmla="*/ 98808 w 1021011"/>
              <a:gd name="connsiteY0" fmla="*/ 1218627 h 1317434"/>
              <a:gd name="connsiteX1" fmla="*/ 98808 w 1021011"/>
              <a:gd name="connsiteY1" fmla="*/ 98808 h 1317434"/>
              <a:gd name="connsiteX2" fmla="*/ 559910 w 1021011"/>
              <a:gd name="connsiteY2" fmla="*/ 98808 h 1317434"/>
              <a:gd name="connsiteX3" fmla="*/ 559910 w 1021011"/>
              <a:gd name="connsiteY3" fmla="*/ 444634 h 1317434"/>
              <a:gd name="connsiteX4" fmla="*/ 922204 w 1021011"/>
              <a:gd name="connsiteY4" fmla="*/ 444634 h 1317434"/>
              <a:gd name="connsiteX5" fmla="*/ 922204 w 1021011"/>
              <a:gd name="connsiteY5" fmla="*/ 1218627 h 1317434"/>
              <a:gd name="connsiteX6" fmla="*/ 98808 w 1021011"/>
              <a:gd name="connsiteY6" fmla="*/ 1218627 h 1317434"/>
              <a:gd name="connsiteX7" fmla="*/ 658717 w 1021011"/>
              <a:gd name="connsiteY7" fmla="*/ 139977 h 1317434"/>
              <a:gd name="connsiteX8" fmla="*/ 864566 w 1021011"/>
              <a:gd name="connsiteY8" fmla="*/ 345826 h 1317434"/>
              <a:gd name="connsiteX9" fmla="*/ 658717 w 1021011"/>
              <a:gd name="connsiteY9" fmla="*/ 345826 h 1317434"/>
              <a:gd name="connsiteX10" fmla="*/ 658717 w 1021011"/>
              <a:gd name="connsiteY10" fmla="*/ 139977 h 1317434"/>
              <a:gd name="connsiteX11" fmla="*/ 658717 w 1021011"/>
              <a:gd name="connsiteY11" fmla="*/ 0 h 1317434"/>
              <a:gd name="connsiteX12" fmla="*/ 0 w 1021011"/>
              <a:gd name="connsiteY12" fmla="*/ 0 h 1317434"/>
              <a:gd name="connsiteX13" fmla="*/ 0 w 1021011"/>
              <a:gd name="connsiteY13" fmla="*/ 1317434 h 1317434"/>
              <a:gd name="connsiteX14" fmla="*/ 1021012 w 1021011"/>
              <a:gd name="connsiteY14" fmla="*/ 1317434 h 1317434"/>
              <a:gd name="connsiteX15" fmla="*/ 1021012 w 1021011"/>
              <a:gd name="connsiteY15" fmla="*/ 362294 h 1317434"/>
              <a:gd name="connsiteX16" fmla="*/ 658717 w 1021011"/>
              <a:gd name="connsiteY16" fmla="*/ 0 h 131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21011" h="1317434">
                <a:moveTo>
                  <a:pt x="98808" y="1218627"/>
                </a:moveTo>
                <a:lnTo>
                  <a:pt x="98808" y="98808"/>
                </a:lnTo>
                <a:lnTo>
                  <a:pt x="559910" y="98808"/>
                </a:lnTo>
                <a:lnTo>
                  <a:pt x="559910" y="444634"/>
                </a:lnTo>
                <a:lnTo>
                  <a:pt x="922204" y="444634"/>
                </a:lnTo>
                <a:lnTo>
                  <a:pt x="922204" y="1218627"/>
                </a:lnTo>
                <a:lnTo>
                  <a:pt x="98808" y="1218627"/>
                </a:lnTo>
                <a:close/>
                <a:moveTo>
                  <a:pt x="658717" y="139977"/>
                </a:moveTo>
                <a:lnTo>
                  <a:pt x="864566" y="345826"/>
                </a:lnTo>
                <a:lnTo>
                  <a:pt x="658717" y="345826"/>
                </a:lnTo>
                <a:lnTo>
                  <a:pt x="658717" y="139977"/>
                </a:lnTo>
                <a:close/>
                <a:moveTo>
                  <a:pt x="658717" y="0"/>
                </a:moveTo>
                <a:lnTo>
                  <a:pt x="0" y="0"/>
                </a:lnTo>
                <a:lnTo>
                  <a:pt x="0" y="1317434"/>
                </a:lnTo>
                <a:lnTo>
                  <a:pt x="1021012" y="1317434"/>
                </a:lnTo>
                <a:lnTo>
                  <a:pt x="1021012" y="362294"/>
                </a:lnTo>
                <a:lnTo>
                  <a:pt x="658717" y="0"/>
                </a:lnTo>
                <a:close/>
              </a:path>
            </a:pathLst>
          </a:custGeom>
          <a:solidFill>
            <a:schemeClr val="tx1"/>
          </a:solidFill>
          <a:ln w="16371" cap="flat">
            <a:noFill/>
            <a:prstDash val="solid"/>
            <a:miter/>
          </a:ln>
        </p:spPr>
        <p:txBody>
          <a:bodyPr rtlCol="0" anchor="ctr"/>
          <a:lstStyle/>
          <a:p>
            <a:pPr algn="ctr"/>
            <a:r>
              <a:rPr lang="en-GB" sz="2800" dirty="0"/>
              <a:t>AAM</a:t>
            </a:r>
          </a:p>
        </p:txBody>
      </p:sp>
      <p:grpSp>
        <p:nvGrpSpPr>
          <p:cNvPr id="34" name="Group 33">
            <a:extLst>
              <a:ext uri="{FF2B5EF4-FFF2-40B4-BE49-F238E27FC236}">
                <a16:creationId xmlns:a16="http://schemas.microsoft.com/office/drawing/2014/main" id="{A7415A14-23D0-4945-ADDF-640B528CD83B}"/>
              </a:ext>
            </a:extLst>
          </p:cNvPr>
          <p:cNvGrpSpPr/>
          <p:nvPr/>
        </p:nvGrpSpPr>
        <p:grpSpPr>
          <a:xfrm>
            <a:off x="5260457" y="2492062"/>
            <a:ext cx="3792973" cy="1562746"/>
            <a:chOff x="5359013" y="2403225"/>
            <a:chExt cx="3224942" cy="1328711"/>
          </a:xfrm>
        </p:grpSpPr>
        <p:pic>
          <p:nvPicPr>
            <p:cNvPr id="31" name="Picture 2">
              <a:extLst>
                <a:ext uri="{FF2B5EF4-FFF2-40B4-BE49-F238E27FC236}">
                  <a16:creationId xmlns:a16="http://schemas.microsoft.com/office/drawing/2014/main" id="{44948512-C491-59C0-CA3B-917A9BCD9F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59013" y="2403225"/>
              <a:ext cx="1473973" cy="51570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a:extLst>
                <a:ext uri="{FF2B5EF4-FFF2-40B4-BE49-F238E27FC236}">
                  <a16:creationId xmlns:a16="http://schemas.microsoft.com/office/drawing/2014/main" id="{34397E7C-8022-2D0B-8B77-C0142E696806}"/>
                </a:ext>
              </a:extLst>
            </p:cNvPr>
            <p:cNvPicPr>
              <a:picLocks noChangeAspect="1"/>
            </p:cNvPicPr>
            <p:nvPr/>
          </p:nvPicPr>
          <p:blipFill rotWithShape="1">
            <a:blip r:embed="rId8"/>
            <a:srcRect l="13052" t="11269" r="68802" b="81243"/>
            <a:stretch/>
          </p:blipFill>
          <p:spPr>
            <a:xfrm>
              <a:off x="5359013" y="3259259"/>
              <a:ext cx="1723885" cy="472677"/>
            </a:xfrm>
            <a:prstGeom prst="rect">
              <a:avLst/>
            </a:prstGeom>
            <a:ln>
              <a:solidFill>
                <a:schemeClr val="tx1"/>
              </a:solidFill>
            </a:ln>
          </p:spPr>
        </p:pic>
        <p:pic>
          <p:nvPicPr>
            <p:cNvPr id="33" name="Picture 32">
              <a:extLst>
                <a:ext uri="{FF2B5EF4-FFF2-40B4-BE49-F238E27FC236}">
                  <a16:creationId xmlns:a16="http://schemas.microsoft.com/office/drawing/2014/main" id="{BDE614B7-1719-A7EB-70F6-F1BE3958A1EE}"/>
                </a:ext>
              </a:extLst>
            </p:cNvPr>
            <p:cNvPicPr>
              <a:picLocks noChangeAspect="1"/>
            </p:cNvPicPr>
            <p:nvPr/>
          </p:nvPicPr>
          <p:blipFill rotWithShape="1">
            <a:blip r:embed="rId8"/>
            <a:srcRect l="68197" t="73558" r="4813" b="12291"/>
            <a:stretch/>
          </p:blipFill>
          <p:spPr>
            <a:xfrm>
              <a:off x="6630142" y="2578604"/>
              <a:ext cx="1953813" cy="680655"/>
            </a:xfrm>
            <a:prstGeom prst="rect">
              <a:avLst/>
            </a:prstGeom>
            <a:ln>
              <a:solidFill>
                <a:schemeClr val="tx1"/>
              </a:solidFill>
            </a:ln>
          </p:spPr>
        </p:pic>
      </p:grpSp>
      <p:pic>
        <p:nvPicPr>
          <p:cNvPr id="36" name="Graphic 35" descr="Money with solid fill">
            <a:extLst>
              <a:ext uri="{FF2B5EF4-FFF2-40B4-BE49-F238E27FC236}">
                <a16:creationId xmlns:a16="http://schemas.microsoft.com/office/drawing/2014/main" id="{93BC8B8F-2C7D-4763-FC8C-9EAA61FE0B5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872991" y="3065291"/>
            <a:ext cx="1531565" cy="1531565"/>
          </a:xfrm>
          <a:prstGeom prst="rect">
            <a:avLst/>
          </a:prstGeom>
        </p:spPr>
      </p:pic>
    </p:spTree>
    <p:extLst>
      <p:ext uri="{BB962C8B-B14F-4D97-AF65-F5344CB8AC3E}">
        <p14:creationId xmlns:p14="http://schemas.microsoft.com/office/powerpoint/2010/main" val="3920934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28A40F-5C85-955E-2D83-3F8818553E07}"/>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070AC107-443E-53E9-874A-526B0E1A865E}"/>
              </a:ext>
            </a:extLst>
          </p:cNvPr>
          <p:cNvSpPr>
            <a:spLocks noGrp="1"/>
          </p:cNvSpPr>
          <p:nvPr>
            <p:ph type="title"/>
          </p:nvPr>
        </p:nvSpPr>
        <p:spPr/>
        <p:txBody>
          <a:bodyPr vert="horz" lIns="91440" tIns="45720" rIns="91440" bIns="45720" rtlCol="0" anchor="b">
            <a:noAutofit/>
          </a:bodyPr>
          <a:lstStyle/>
          <a:p>
            <a:r>
              <a:rPr lang="en-GB" sz="2800" dirty="0"/>
              <a:t>Predatory Journals</a:t>
            </a:r>
          </a:p>
        </p:txBody>
      </p:sp>
      <p:pic>
        <p:nvPicPr>
          <p:cNvPr id="2" name="Picture 2">
            <a:extLst>
              <a:ext uri="{FF2B5EF4-FFF2-40B4-BE49-F238E27FC236}">
                <a16:creationId xmlns:a16="http://schemas.microsoft.com/office/drawing/2014/main" id="{0C8C9FF9-799A-9C3B-A6F8-DC9A3BE71041}"/>
              </a:ext>
            </a:extLst>
          </p:cNvPr>
          <p:cNvPicPr>
            <a:picLocks noChangeAspect="1" noChangeArrowheads="1"/>
          </p:cNvPicPr>
          <p:nvPr/>
        </p:nvPicPr>
        <p:blipFill rotWithShape="1">
          <a:blip r:embed="rId3">
            <a:duotone>
              <a:prstClr val="black"/>
              <a:srgbClr val="FF0000">
                <a:tint val="45000"/>
                <a:satMod val="400000"/>
              </a:srgbClr>
            </a:duotone>
            <a:extLst>
              <a:ext uri="{BEBA8EAE-BF5A-486C-A8C5-ECC9F3942E4B}">
                <a14:imgProps xmlns:a14="http://schemas.microsoft.com/office/drawing/2010/main">
                  <a14:imgLayer r:embed="rId4">
                    <a14:imgEffect>
                      <a14:sharpenSoften amount="8000"/>
                    </a14:imgEffect>
                    <a14:imgEffect>
                      <a14:saturation sat="0"/>
                    </a14:imgEffect>
                    <a14:imgEffect>
                      <a14:brightnessContrast bright="100000" contrast="-62000"/>
                    </a14:imgEffect>
                  </a14:imgLayer>
                </a14:imgProps>
              </a:ext>
              <a:ext uri="{28A0092B-C50C-407E-A947-70E740481C1C}">
                <a14:useLocalDpi xmlns:a14="http://schemas.microsoft.com/office/drawing/2010/main" val="0"/>
              </a:ext>
            </a:extLst>
          </a:blip>
          <a:srcRect l="-2902" r="14234"/>
          <a:stretch/>
        </p:blipFill>
        <p:spPr bwMode="auto">
          <a:xfrm>
            <a:off x="9185617" y="1581041"/>
            <a:ext cx="3006383" cy="5276959"/>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a:extLst>
              <a:ext uri="{FF2B5EF4-FFF2-40B4-BE49-F238E27FC236}">
                <a16:creationId xmlns:a16="http://schemas.microsoft.com/office/drawing/2014/main" id="{61852D15-BD78-1B62-96D7-BB8B4EFE1BA5}"/>
              </a:ext>
            </a:extLst>
          </p:cNvPr>
          <p:cNvGrpSpPr/>
          <p:nvPr/>
        </p:nvGrpSpPr>
        <p:grpSpPr>
          <a:xfrm>
            <a:off x="273436" y="1812010"/>
            <a:ext cx="9285343" cy="601707"/>
            <a:chOff x="273436" y="1128895"/>
            <a:chExt cx="11645129" cy="754625"/>
          </a:xfrm>
        </p:grpSpPr>
        <p:pic>
          <p:nvPicPr>
            <p:cNvPr id="3" name="Picture 2" descr="deplatformed.space | RallyPoint">
              <a:extLst>
                <a:ext uri="{FF2B5EF4-FFF2-40B4-BE49-F238E27FC236}">
                  <a16:creationId xmlns:a16="http://schemas.microsoft.com/office/drawing/2014/main" id="{881CFC64-BA72-06B1-A493-AB36BC6EC038}"/>
                </a:ext>
              </a:extLst>
            </p:cNvPr>
            <p:cNvPicPr>
              <a:picLocks noChangeAspect="1" noChangeArrowheads="1" noCrop="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3436" y="1128895"/>
              <a:ext cx="754625" cy="7546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deplatformed.space | RallyPoint">
              <a:extLst>
                <a:ext uri="{FF2B5EF4-FFF2-40B4-BE49-F238E27FC236}">
                  <a16:creationId xmlns:a16="http://schemas.microsoft.com/office/drawing/2014/main" id="{2B45E3CC-C06B-4085-5B55-E4DF9431AF59}"/>
                </a:ext>
              </a:extLst>
            </p:cNvPr>
            <p:cNvPicPr>
              <a:picLocks noChangeAspect="1" noChangeArrowheads="1" noCrop="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63940" y="1128895"/>
              <a:ext cx="754625" cy="75462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43432C41-68AC-EA9E-E23B-D32F519DCDB0}"/>
                </a:ext>
              </a:extLst>
            </p:cNvPr>
            <p:cNvSpPr/>
            <p:nvPr/>
          </p:nvSpPr>
          <p:spPr>
            <a:xfrm>
              <a:off x="1146293" y="1201483"/>
              <a:ext cx="9899414" cy="656194"/>
            </a:xfrm>
            <a:prstGeom prst="rect">
              <a:avLst/>
            </a:prstGeom>
          </p:spPr>
          <p:txBody>
            <a:bodyPr wrap="square" anchor="ctr">
              <a:spAutoFit/>
            </a:bodyPr>
            <a:lstStyle/>
            <a:p>
              <a:pPr algn="ctr" fontAlgn="base">
                <a:spcAft>
                  <a:spcPts val="600"/>
                </a:spcAft>
              </a:pPr>
              <a:r>
                <a:rPr lang="en-GB" sz="2800" dirty="0">
                  <a:solidFill>
                    <a:srgbClr val="FF0000"/>
                  </a:solidFill>
                  <a:latin typeface="Stencil" panose="040409050D0802020404" pitchFamily="82" charset="0"/>
                </a:rPr>
                <a:t>Watch Out For Predatory Publishers!</a:t>
              </a:r>
              <a:endParaRPr lang="en-US" sz="2400" b="0" i="0" dirty="0">
                <a:solidFill>
                  <a:srgbClr val="FF0000"/>
                </a:solidFill>
                <a:effectLst/>
                <a:latin typeface="Stencil" panose="040409050D0802020404" pitchFamily="82" charset="0"/>
              </a:endParaRPr>
            </a:p>
          </p:txBody>
        </p:sp>
      </p:grpSp>
      <p:sp>
        <p:nvSpPr>
          <p:cNvPr id="13" name="Rectangle 12">
            <a:extLst>
              <a:ext uri="{FF2B5EF4-FFF2-40B4-BE49-F238E27FC236}">
                <a16:creationId xmlns:a16="http://schemas.microsoft.com/office/drawing/2014/main" id="{0B3E43A1-8CB2-B4E0-8DCE-6403CEE98DD9}"/>
              </a:ext>
            </a:extLst>
          </p:cNvPr>
          <p:cNvSpPr/>
          <p:nvPr/>
        </p:nvSpPr>
        <p:spPr>
          <a:xfrm>
            <a:off x="1694630" y="2413717"/>
            <a:ext cx="5729750" cy="2846933"/>
          </a:xfrm>
          <a:prstGeom prst="rect">
            <a:avLst/>
          </a:prstGeom>
          <a:noFill/>
        </p:spPr>
        <p:txBody>
          <a:bodyPr wrap="square">
            <a:spAutoFit/>
          </a:bodyPr>
          <a:lstStyle/>
          <a:p>
            <a:r>
              <a:rPr lang="en-GB" dirty="0"/>
              <a:t>Look out for:</a:t>
            </a:r>
          </a:p>
          <a:p>
            <a:pPr marL="285750" indent="-285750">
              <a:buFont typeface="Arial" panose="020B0604020202020204" pitchFamily="34" charset="0"/>
              <a:buChar char="•"/>
            </a:pPr>
            <a:r>
              <a:rPr lang="en-GB" dirty="0"/>
              <a:t>Publications fees with little peer review</a:t>
            </a:r>
          </a:p>
          <a:p>
            <a:pPr marL="285750" indent="-285750">
              <a:buFont typeface="Arial" panose="020B0604020202020204" pitchFamily="34" charset="0"/>
              <a:buChar char="•"/>
            </a:pPr>
            <a:r>
              <a:rPr lang="en-GB" dirty="0"/>
              <a:t>Advertises quick turn-around time</a:t>
            </a:r>
          </a:p>
          <a:p>
            <a:pPr marL="285750" indent="-285750">
              <a:buFont typeface="Arial" panose="020B0604020202020204" pitchFamily="34" charset="0"/>
              <a:buChar char="•"/>
            </a:pPr>
            <a:r>
              <a:rPr lang="en-GB" dirty="0"/>
              <a:t>Lack of identifiable editors</a:t>
            </a:r>
            <a:endParaRPr lang="en-US" dirty="0"/>
          </a:p>
          <a:p>
            <a:pPr marL="285750" indent="-285750">
              <a:buFont typeface="Arial" panose="020B0604020202020204" pitchFamily="34" charset="0"/>
              <a:buChar char="•"/>
            </a:pPr>
            <a:r>
              <a:rPr lang="en-US" dirty="0"/>
              <a:t>Exaggerated Impact Factor (using Google Scholar)</a:t>
            </a:r>
          </a:p>
          <a:p>
            <a:pPr marL="285750" indent="-285750">
              <a:buFont typeface="Arial" panose="020B0604020202020204" pitchFamily="34" charset="0"/>
              <a:buChar char="•"/>
            </a:pPr>
            <a:r>
              <a:rPr lang="en-US" dirty="0"/>
              <a:t>Misleading about where they are indexed</a:t>
            </a:r>
          </a:p>
          <a:p>
            <a:pPr marL="285750" indent="-285750">
              <a:buFont typeface="Arial" panose="020B0604020202020204" pitchFamily="34" charset="0"/>
              <a:buChar char="•"/>
            </a:pPr>
            <a:r>
              <a:rPr lang="en-US" dirty="0"/>
              <a:t>Wide scope / publishing out of scope</a:t>
            </a:r>
          </a:p>
          <a:p>
            <a:pPr marL="285750" indent="-285750">
              <a:buFont typeface="Arial" panose="020B0604020202020204" pitchFamily="34" charset="0"/>
              <a:buChar char="•"/>
            </a:pPr>
            <a:r>
              <a:rPr lang="en-US" dirty="0"/>
              <a:t>Errors, typos and incomprehensible titles</a:t>
            </a:r>
            <a:endParaRPr lang="en-GB" dirty="0"/>
          </a:p>
        </p:txBody>
      </p:sp>
      <p:pic>
        <p:nvPicPr>
          <p:cNvPr id="14" name="Picture 4" descr="Sherlock Holmes ,sherlock">
            <a:extLst>
              <a:ext uri="{FF2B5EF4-FFF2-40B4-BE49-F238E27FC236}">
                <a16:creationId xmlns:a16="http://schemas.microsoft.com/office/drawing/2014/main" id="{0A2C1EAA-EED0-B985-023C-5170EBA07BF4}"/>
              </a:ext>
            </a:extLst>
          </p:cNvPr>
          <p:cNvPicPr>
            <a:picLocks noChangeAspect="1" noChangeArrowheads="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24774" t="5434" r="21901" b="9327"/>
          <a:stretch/>
        </p:blipFill>
        <p:spPr bwMode="auto">
          <a:xfrm>
            <a:off x="396754" y="2619855"/>
            <a:ext cx="1138159" cy="208917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53AF329A-8FE8-63EC-638E-87A7FADDE6EA}"/>
              </a:ext>
            </a:extLst>
          </p:cNvPr>
          <p:cNvPicPr>
            <a:picLocks noChangeAspect="1"/>
          </p:cNvPicPr>
          <p:nvPr/>
        </p:nvPicPr>
        <p:blipFill>
          <a:blip r:embed="rId7"/>
          <a:stretch>
            <a:fillRect/>
          </a:stretch>
        </p:blipFill>
        <p:spPr>
          <a:xfrm>
            <a:off x="7467305" y="2472549"/>
            <a:ext cx="1898533" cy="2137791"/>
          </a:xfrm>
          <a:prstGeom prst="rect">
            <a:avLst/>
          </a:prstGeom>
        </p:spPr>
      </p:pic>
      <p:pic>
        <p:nvPicPr>
          <p:cNvPr id="23" name="Picture 22">
            <a:extLst>
              <a:ext uri="{FF2B5EF4-FFF2-40B4-BE49-F238E27FC236}">
                <a16:creationId xmlns:a16="http://schemas.microsoft.com/office/drawing/2014/main" id="{0F3C9A07-70CB-8FFE-ECCB-2C863991D63F}"/>
              </a:ext>
            </a:extLst>
          </p:cNvPr>
          <p:cNvPicPr>
            <a:picLocks noChangeAspect="1"/>
          </p:cNvPicPr>
          <p:nvPr/>
        </p:nvPicPr>
        <p:blipFill>
          <a:blip r:embed="rId8"/>
          <a:stretch>
            <a:fillRect/>
          </a:stretch>
        </p:blipFill>
        <p:spPr>
          <a:xfrm>
            <a:off x="6446131" y="3924789"/>
            <a:ext cx="1439411" cy="979536"/>
          </a:xfrm>
          <a:prstGeom prst="rect">
            <a:avLst/>
          </a:prstGeom>
        </p:spPr>
      </p:pic>
      <p:pic>
        <p:nvPicPr>
          <p:cNvPr id="24" name="Picture 2" descr="Think Check Submit logo">
            <a:extLst>
              <a:ext uri="{FF2B5EF4-FFF2-40B4-BE49-F238E27FC236}">
                <a16:creationId xmlns:a16="http://schemas.microsoft.com/office/drawing/2014/main" id="{72592B1C-37AE-B75B-A7CE-31C7D465A490}"/>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3209" b="12407"/>
          <a:stretch/>
        </p:blipFill>
        <p:spPr bwMode="auto">
          <a:xfrm>
            <a:off x="298550" y="5061979"/>
            <a:ext cx="1316874" cy="979536"/>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87259EAB-ABB2-967E-9EB0-951A122A15C4}"/>
              </a:ext>
            </a:extLst>
          </p:cNvPr>
          <p:cNvSpPr txBox="1"/>
          <p:nvPr/>
        </p:nvSpPr>
        <p:spPr>
          <a:xfrm>
            <a:off x="413583" y="1126663"/>
            <a:ext cx="9046479" cy="646331"/>
          </a:xfrm>
          <a:prstGeom prst="rect">
            <a:avLst/>
          </a:prstGeom>
          <a:noFill/>
        </p:spPr>
        <p:txBody>
          <a:bodyPr wrap="square">
            <a:spAutoFit/>
          </a:bodyPr>
          <a:lstStyle/>
          <a:p>
            <a:r>
              <a:rPr lang="en-GB" dirty="0"/>
              <a:t>The ‘Publish or Perish’ mantra can evoke pressure to publish quickly ​and some publishers are much more efficient at publishing than others.</a:t>
            </a:r>
          </a:p>
        </p:txBody>
      </p:sp>
      <p:sp>
        <p:nvSpPr>
          <p:cNvPr id="35" name="TextBox 34">
            <a:extLst>
              <a:ext uri="{FF2B5EF4-FFF2-40B4-BE49-F238E27FC236}">
                <a16:creationId xmlns:a16="http://schemas.microsoft.com/office/drawing/2014/main" id="{93E4D27D-8850-45E7-CD63-CDAE6B3FD7B9}"/>
              </a:ext>
            </a:extLst>
          </p:cNvPr>
          <p:cNvSpPr txBox="1"/>
          <p:nvPr/>
        </p:nvSpPr>
        <p:spPr>
          <a:xfrm>
            <a:off x="1752385" y="4981383"/>
            <a:ext cx="7514163" cy="1661993"/>
          </a:xfrm>
          <a:prstGeom prst="rect">
            <a:avLst/>
          </a:prstGeom>
          <a:noFill/>
        </p:spPr>
        <p:txBody>
          <a:bodyPr wrap="square">
            <a:spAutoFit/>
          </a:bodyPr>
          <a:lstStyle/>
          <a:p>
            <a:r>
              <a:rPr lang="en-GB" dirty="0"/>
              <a:t>Think Check Submit have useful guidance around the types of checks you may want to consider when scoping Journals (</a:t>
            </a:r>
            <a:r>
              <a:rPr lang="en-GB" dirty="0">
                <a:hlinkClick r:id="rId10"/>
              </a:rPr>
              <a:t>https://thinkchecksubmit.org/</a:t>
            </a:r>
            <a:r>
              <a:rPr lang="en-GB" dirty="0"/>
              <a:t>)</a:t>
            </a:r>
          </a:p>
          <a:p>
            <a:endParaRPr lang="en-GB" sz="1100" dirty="0"/>
          </a:p>
          <a:p>
            <a:r>
              <a:rPr lang="en-GB" dirty="0"/>
              <a:t>The Directory of Open Access Journals (DOAJ) lists Open Access journals that have been checked to ensure they have adopted ethical publishing practices. (</a:t>
            </a:r>
            <a:r>
              <a:rPr lang="en-GB" dirty="0">
                <a:hlinkClick r:id="rId11"/>
              </a:rPr>
              <a:t>https://doaj.org/</a:t>
            </a:r>
            <a:r>
              <a:rPr lang="en-GB" dirty="0"/>
              <a:t>​)</a:t>
            </a:r>
          </a:p>
        </p:txBody>
      </p:sp>
      <p:pic>
        <p:nvPicPr>
          <p:cNvPr id="1026" name="Picture 2" descr="Directory of Open Access Journals ...">
            <a:extLst>
              <a:ext uri="{FF2B5EF4-FFF2-40B4-BE49-F238E27FC236}">
                <a16:creationId xmlns:a16="http://schemas.microsoft.com/office/drawing/2014/main" id="{CD1B380B-9DC9-E6B2-7046-68A2BBD46A8A}"/>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8087" t="23161" r="8087" b="23161"/>
          <a:stretch/>
        </p:blipFill>
        <p:spPr bwMode="auto">
          <a:xfrm>
            <a:off x="227458" y="6195545"/>
            <a:ext cx="1419988" cy="319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143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 calcmode="lin" valueType="num">
                                      <p:cBhvr>
                                        <p:cTn id="9" dur="750" fill="hold"/>
                                        <p:tgtEl>
                                          <p:spTgt spid="14"/>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14"/>
                                        </p:tgtEl>
                                        <p:attrNameLst>
                                          <p:attrName>ppt_y</p:attrName>
                                        </p:attrNameLst>
                                      </p:cBhvr>
                                      <p:tavLst>
                                        <p:tav tm="0" fmla="#ppt_y+(sin(-2*pi*(1-$))*-#ppt_x+cos(-2*pi*(1-$))*(1-#ppt_y))*(1-$)">
                                          <p:val>
                                            <p:fltVal val="0"/>
                                          </p:val>
                                        </p:tav>
                                        <p:tav tm="100000">
                                          <p:val>
                                            <p:fltVal val="1"/>
                                          </p:val>
                                        </p:tav>
                                      </p:tavLst>
                                    </p:anim>
                                  </p:childTnLst>
                                </p:cTn>
                              </p:par>
                              <p:par>
                                <p:cTn id="11" presetID="10" presetClass="entr" presetSubtype="0" fill="hold" grpId="0" nodeType="withEffect">
                                  <p:stCondLst>
                                    <p:cond delay="25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750"/>
                                        <p:tgtEl>
                                          <p:spTgt spid="13"/>
                                        </p:tgtEl>
                                      </p:cBhvr>
                                    </p:animEffect>
                                  </p:childTnLst>
                                </p:cTn>
                              </p:par>
                              <p:par>
                                <p:cTn id="14" presetID="10" presetClass="exit" presetSubtype="0" fill="hold" nodeType="withEffect">
                                  <p:stCondLst>
                                    <p:cond delay="0"/>
                                  </p:stCondLst>
                                  <p:childTnLst>
                                    <p:animEffect transition="out" filter="fade">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xit" presetSubtype="0" fill="hold" grpId="1" nodeType="withEffect">
                                  <p:stCondLst>
                                    <p:cond delay="0"/>
                                  </p:stCondLst>
                                  <p:childTnLst>
                                    <p:animEffect transition="out" filter="fade">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AFEBE0-CB37-7428-01CA-9E6A426DC0DD}"/>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BF97910F-91DA-88B8-CD75-DC23A93D134C}"/>
              </a:ext>
            </a:extLst>
          </p:cNvPr>
          <p:cNvSpPr>
            <a:spLocks noGrp="1"/>
          </p:cNvSpPr>
          <p:nvPr>
            <p:ph type="title"/>
          </p:nvPr>
        </p:nvSpPr>
        <p:spPr/>
        <p:txBody>
          <a:bodyPr vert="horz" lIns="91440" tIns="45720" rIns="91440" bIns="45720" rtlCol="0" anchor="b">
            <a:noAutofit/>
          </a:bodyPr>
          <a:lstStyle/>
          <a:p>
            <a:r>
              <a:rPr lang="en-GB" sz="2800" dirty="0"/>
              <a:t>Support for Green Open Access</a:t>
            </a:r>
          </a:p>
        </p:txBody>
      </p:sp>
      <p:pic>
        <p:nvPicPr>
          <p:cNvPr id="2" name="Picture 2">
            <a:extLst>
              <a:ext uri="{FF2B5EF4-FFF2-40B4-BE49-F238E27FC236}">
                <a16:creationId xmlns:a16="http://schemas.microsoft.com/office/drawing/2014/main" id="{EBAF412B-CBF0-2244-9E56-5D8BECBF723A}"/>
              </a:ext>
            </a:extLst>
          </p:cNvPr>
          <p:cNvPicPr>
            <a:picLocks noChangeAspect="1" noChangeArrowheads="1"/>
          </p:cNvPicPr>
          <p:nvPr/>
        </p:nvPicPr>
        <p:blipFill rotWithShape="1">
          <a:blip r:embed="rId3">
            <a:duotone>
              <a:prstClr val="black"/>
              <a:srgbClr val="92D050">
                <a:tint val="45000"/>
                <a:satMod val="400000"/>
              </a:srgbClr>
            </a:duotone>
            <a:extLst>
              <a:ext uri="{BEBA8EAE-BF5A-486C-A8C5-ECC9F3942E4B}">
                <a14:imgProps xmlns:a14="http://schemas.microsoft.com/office/drawing/2010/main">
                  <a14:imgLayer r:embed="rId4">
                    <a14:imgEffect>
                      <a14:brightnessContrast bright="28000" contrast="-73000"/>
                    </a14:imgEffect>
                  </a14:imgLayer>
                </a14:imgProps>
              </a:ext>
              <a:ext uri="{28A0092B-C50C-407E-A947-70E740481C1C}">
                <a14:useLocalDpi xmlns:a14="http://schemas.microsoft.com/office/drawing/2010/main" val="0"/>
              </a:ext>
            </a:extLst>
          </a:blip>
          <a:srcRect l="-2902" r="14234"/>
          <a:stretch/>
        </p:blipFill>
        <p:spPr bwMode="auto">
          <a:xfrm>
            <a:off x="9185617" y="1581041"/>
            <a:ext cx="3006383" cy="527695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5606773B-2E0B-51A3-0DC9-4A1FCBBD65CD}"/>
              </a:ext>
            </a:extLst>
          </p:cNvPr>
          <p:cNvSpPr txBox="1"/>
          <p:nvPr/>
        </p:nvSpPr>
        <p:spPr>
          <a:xfrm>
            <a:off x="413583" y="1184779"/>
            <a:ext cx="6072058" cy="4001095"/>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GB" dirty="0"/>
              <a:t>The WRAP team in the Library checks all publications deposited in the repository to ensure they meet all Open Access Requirements, while complying with publisher policies.</a:t>
            </a:r>
          </a:p>
          <a:p>
            <a:pPr marL="285750" indent="-285750">
              <a:spcAft>
                <a:spcPts val="600"/>
              </a:spcAft>
              <a:buFont typeface="Arial" panose="020B0604020202020204" pitchFamily="34" charset="0"/>
              <a:buChar char="•"/>
            </a:pPr>
            <a:r>
              <a:rPr lang="en-GB" dirty="0"/>
              <a:t>At the point of acceptance, you should deposit the acceptance manuscript with the acceptance date in WRAP.</a:t>
            </a:r>
          </a:p>
          <a:p>
            <a:pPr marL="285750" indent="-285750">
              <a:spcAft>
                <a:spcPts val="600"/>
              </a:spcAft>
              <a:buFont typeface="Arial" panose="020B0604020202020204" pitchFamily="34" charset="0"/>
              <a:buChar char="•"/>
            </a:pPr>
            <a:r>
              <a:rPr lang="en-GB" dirty="0"/>
              <a:t>You may wish to apply a Rights Retention Statement to the Submitted Manuscript, to allow your article to be Open Access via the Green Route without an embargo. </a:t>
            </a:r>
          </a:p>
          <a:p>
            <a:pPr marL="285750" indent="-285750">
              <a:spcAft>
                <a:spcPts val="600"/>
              </a:spcAft>
              <a:buFont typeface="Arial" panose="020B0604020202020204" pitchFamily="34" charset="0"/>
              <a:buChar char="•"/>
            </a:pPr>
            <a:r>
              <a:rPr lang="en-GB" dirty="0"/>
              <a:t>Rights Retention is </a:t>
            </a:r>
            <a:r>
              <a:rPr lang="en-GB" dirty="0" err="1"/>
              <a:t>neccessary</a:t>
            </a:r>
            <a:r>
              <a:rPr lang="en-GB" dirty="0"/>
              <a:t> to be comply with funders like UKRI, NIHR, Horizon and </a:t>
            </a:r>
            <a:r>
              <a:rPr lang="en-GB" dirty="0" err="1"/>
              <a:t>Wellcome</a:t>
            </a:r>
            <a:r>
              <a:rPr lang="en-GB" dirty="0"/>
              <a:t>.</a:t>
            </a:r>
          </a:p>
          <a:p>
            <a:pPr marL="285750" indent="-285750">
              <a:spcAft>
                <a:spcPts val="600"/>
              </a:spcAft>
              <a:buFont typeface="Arial" panose="020B0604020202020204" pitchFamily="34" charset="0"/>
              <a:buChar char="•"/>
            </a:pPr>
            <a:r>
              <a:rPr lang="en-GB" dirty="0"/>
              <a:t>Full guides on how to deposit your research can be found on the WRAP website.</a:t>
            </a:r>
          </a:p>
        </p:txBody>
      </p:sp>
      <p:pic>
        <p:nvPicPr>
          <p:cNvPr id="10" name="Picture 9">
            <a:extLst>
              <a:ext uri="{FF2B5EF4-FFF2-40B4-BE49-F238E27FC236}">
                <a16:creationId xmlns:a16="http://schemas.microsoft.com/office/drawing/2014/main" id="{495BB9B0-AFEE-7988-0194-D114E38D0AD5}"/>
              </a:ext>
            </a:extLst>
          </p:cNvPr>
          <p:cNvPicPr>
            <a:picLocks noChangeAspect="1"/>
          </p:cNvPicPr>
          <p:nvPr/>
        </p:nvPicPr>
        <p:blipFill>
          <a:blip r:embed="rId5"/>
          <a:stretch>
            <a:fillRect/>
          </a:stretch>
        </p:blipFill>
        <p:spPr>
          <a:xfrm>
            <a:off x="6581060" y="877074"/>
            <a:ext cx="2701394" cy="2092370"/>
          </a:xfrm>
          <a:prstGeom prst="rect">
            <a:avLst/>
          </a:prstGeom>
        </p:spPr>
      </p:pic>
      <p:pic>
        <p:nvPicPr>
          <p:cNvPr id="13" name="Picture 12" descr="A website with a purple background&#10;&#10;AI-generated content may be incorrect.">
            <a:extLst>
              <a:ext uri="{FF2B5EF4-FFF2-40B4-BE49-F238E27FC236}">
                <a16:creationId xmlns:a16="http://schemas.microsoft.com/office/drawing/2014/main" id="{07464D6A-34A6-86FB-60A4-1C6D58551C6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81060" y="3373925"/>
            <a:ext cx="2623677" cy="1691008"/>
          </a:xfrm>
          <a:prstGeom prst="rect">
            <a:avLst/>
          </a:prstGeom>
        </p:spPr>
      </p:pic>
      <p:sp>
        <p:nvSpPr>
          <p:cNvPr id="14" name="TextBox 13">
            <a:extLst>
              <a:ext uri="{FF2B5EF4-FFF2-40B4-BE49-F238E27FC236}">
                <a16:creationId xmlns:a16="http://schemas.microsoft.com/office/drawing/2014/main" id="{DFDE376A-FC81-051E-FD7C-D4F86E775B95}"/>
              </a:ext>
            </a:extLst>
          </p:cNvPr>
          <p:cNvSpPr txBox="1"/>
          <p:nvPr/>
        </p:nvSpPr>
        <p:spPr>
          <a:xfrm>
            <a:off x="413583" y="5284358"/>
            <a:ext cx="8503023" cy="1354217"/>
          </a:xfrm>
          <a:prstGeom prst="rect">
            <a:avLst/>
          </a:prstGeom>
          <a:noFill/>
        </p:spPr>
        <p:txBody>
          <a:bodyPr wrap="square">
            <a:spAutoFit/>
          </a:bodyPr>
          <a:lstStyle/>
          <a:p>
            <a:pPr marL="892175" indent="-892175">
              <a:spcAft>
                <a:spcPts val="600"/>
              </a:spcAft>
            </a:pPr>
            <a:r>
              <a:rPr lang="en-GB" b="1" dirty="0"/>
              <a:t>WRAP Repository: </a:t>
            </a:r>
            <a:r>
              <a:rPr lang="en-GB" dirty="0">
                <a:hlinkClick r:id="rId7"/>
              </a:rPr>
              <a:t>https://wrap.warwick.ac.uk/</a:t>
            </a:r>
            <a:r>
              <a:rPr lang="en-GB" dirty="0"/>
              <a:t> </a:t>
            </a:r>
          </a:p>
          <a:p>
            <a:pPr marL="892175" indent="-892175">
              <a:spcAft>
                <a:spcPts val="600"/>
              </a:spcAft>
            </a:pPr>
            <a:r>
              <a:rPr lang="en-GB" b="1" dirty="0"/>
              <a:t>Website: </a:t>
            </a:r>
            <a:r>
              <a:rPr lang="en-GB" dirty="0">
                <a:hlinkClick r:id="rId8"/>
              </a:rPr>
              <a:t>https://warwick.ac.uk/services/library/research-support/open-access/warwick-research-publications/</a:t>
            </a:r>
            <a:r>
              <a:rPr lang="en-GB" dirty="0"/>
              <a:t> </a:t>
            </a:r>
          </a:p>
          <a:p>
            <a:pPr>
              <a:spcAft>
                <a:spcPts val="600"/>
              </a:spcAft>
            </a:pPr>
            <a:r>
              <a:rPr lang="en-GB" b="1" dirty="0"/>
              <a:t>Email: </a:t>
            </a:r>
            <a:r>
              <a:rPr lang="en-GB" dirty="0">
                <a:hlinkClick r:id="rId9"/>
              </a:rPr>
              <a:t>publications@warwick.ac.uk</a:t>
            </a:r>
            <a:r>
              <a:rPr lang="en-GB" dirty="0"/>
              <a:t> </a:t>
            </a:r>
          </a:p>
        </p:txBody>
      </p:sp>
    </p:spTree>
    <p:extLst>
      <p:ext uri="{BB962C8B-B14F-4D97-AF65-F5344CB8AC3E}">
        <p14:creationId xmlns:p14="http://schemas.microsoft.com/office/powerpoint/2010/main" val="260870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D87B0-3B79-2F72-4938-65BA4D963A69}"/>
            </a:ext>
          </a:extLst>
        </p:cNvPr>
        <p:cNvGrpSpPr/>
        <p:nvPr/>
      </p:nvGrpSpPr>
      <p:grpSpPr>
        <a:xfrm>
          <a:off x="0" y="0"/>
          <a:ext cx="0" cy="0"/>
          <a:chOff x="0" y="0"/>
          <a:chExt cx="0" cy="0"/>
        </a:xfrm>
      </p:grpSpPr>
      <p:pic>
        <p:nvPicPr>
          <p:cNvPr id="17" name="Picture 16">
            <a:extLst>
              <a:ext uri="{FF2B5EF4-FFF2-40B4-BE49-F238E27FC236}">
                <a16:creationId xmlns:a16="http://schemas.microsoft.com/office/drawing/2014/main" id="{B32BCF35-31B3-3711-6BC1-3822BC0C99CF}"/>
              </a:ext>
            </a:extLst>
          </p:cNvPr>
          <p:cNvPicPr>
            <a:picLocks noChangeAspect="1"/>
          </p:cNvPicPr>
          <p:nvPr/>
        </p:nvPicPr>
        <p:blipFill>
          <a:blip r:embed="rId3"/>
          <a:stretch>
            <a:fillRect/>
          </a:stretch>
        </p:blipFill>
        <p:spPr>
          <a:xfrm>
            <a:off x="8685427" y="6276029"/>
            <a:ext cx="612080" cy="467037"/>
          </a:xfrm>
          <a:prstGeom prst="rect">
            <a:avLst/>
          </a:prstGeom>
        </p:spPr>
      </p:pic>
      <p:sp>
        <p:nvSpPr>
          <p:cNvPr id="7" name="Title 1">
            <a:extLst>
              <a:ext uri="{FF2B5EF4-FFF2-40B4-BE49-F238E27FC236}">
                <a16:creationId xmlns:a16="http://schemas.microsoft.com/office/drawing/2014/main" id="{A480C29C-8649-3204-BEA8-DE9649860F59}"/>
              </a:ext>
            </a:extLst>
          </p:cNvPr>
          <p:cNvSpPr>
            <a:spLocks noGrp="1"/>
          </p:cNvSpPr>
          <p:nvPr>
            <p:ph type="title"/>
          </p:nvPr>
        </p:nvSpPr>
        <p:spPr/>
        <p:txBody>
          <a:bodyPr vert="horz" lIns="91440" tIns="45720" rIns="91440" bIns="45720" rtlCol="0" anchor="b">
            <a:noAutofit/>
          </a:bodyPr>
          <a:lstStyle/>
          <a:p>
            <a:r>
              <a:rPr lang="en-GB" sz="2800" dirty="0"/>
              <a:t>Support for Gold Open Access</a:t>
            </a:r>
          </a:p>
        </p:txBody>
      </p:sp>
      <p:pic>
        <p:nvPicPr>
          <p:cNvPr id="2" name="Picture 2">
            <a:extLst>
              <a:ext uri="{FF2B5EF4-FFF2-40B4-BE49-F238E27FC236}">
                <a16:creationId xmlns:a16="http://schemas.microsoft.com/office/drawing/2014/main" id="{E3DD5560-4945-6599-A19E-9615BC8C0F78}"/>
              </a:ext>
            </a:extLst>
          </p:cNvPr>
          <p:cNvPicPr>
            <a:picLocks noChangeAspect="1" noChangeArrowheads="1"/>
          </p:cNvPicPr>
          <p:nvPr/>
        </p:nvPicPr>
        <p:blipFill rotWithShape="1">
          <a:blip r:embed="rId4">
            <a:alphaModFix/>
            <a:extLst>
              <a:ext uri="{BEBA8EAE-BF5A-486C-A8C5-ECC9F3942E4B}">
                <a14:imgProps xmlns:a14="http://schemas.microsoft.com/office/drawing/2010/main">
                  <a14:imgLayer r:embed="rId5">
                    <a14:imgEffect>
                      <a14:colorTemperature colorTemp="3092"/>
                    </a14:imgEffect>
                    <a14:imgEffect>
                      <a14:brightnessContrast bright="20000" contrast="20000"/>
                    </a14:imgEffect>
                  </a14:imgLayer>
                </a14:imgProps>
              </a:ext>
              <a:ext uri="{28A0092B-C50C-407E-A947-70E740481C1C}">
                <a14:useLocalDpi xmlns:a14="http://schemas.microsoft.com/office/drawing/2010/main" val="0"/>
              </a:ext>
            </a:extLst>
          </a:blip>
          <a:srcRect l="-2902" r="14234"/>
          <a:stretch/>
        </p:blipFill>
        <p:spPr bwMode="auto">
          <a:xfrm>
            <a:off x="9185617" y="1581041"/>
            <a:ext cx="3006383" cy="527695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182DE3B-2D9E-A9D3-BAAF-C45BD825D689}"/>
              </a:ext>
            </a:extLst>
          </p:cNvPr>
          <p:cNvSpPr txBox="1"/>
          <p:nvPr/>
        </p:nvSpPr>
        <p:spPr>
          <a:xfrm>
            <a:off x="413584" y="1520785"/>
            <a:ext cx="6675373" cy="1908215"/>
          </a:xfrm>
          <a:prstGeom prst="rect">
            <a:avLst/>
          </a:prstGeom>
          <a:noFill/>
        </p:spPr>
        <p:txBody>
          <a:bodyPr wrap="square">
            <a:spAutoFit/>
          </a:bodyPr>
          <a:lstStyle/>
          <a:p>
            <a:pPr>
              <a:spcAft>
                <a:spcPts val="600"/>
              </a:spcAft>
            </a:pPr>
            <a:r>
              <a:rPr lang="en-GB" dirty="0"/>
              <a:t>The University has agreements with many publishers, allowing journal articles to be published Gold Open Access at no further cost, if the corresponding author is affiliated with the University of Warwick</a:t>
            </a:r>
          </a:p>
          <a:p>
            <a:pPr indent="-892175">
              <a:spcAft>
                <a:spcPts val="600"/>
              </a:spcAft>
            </a:pPr>
            <a:r>
              <a:rPr lang="en-GB" b="1" dirty="0"/>
              <a:t>Website: </a:t>
            </a:r>
            <a:r>
              <a:rPr lang="en-GB" dirty="0">
                <a:hlinkClick r:id="rId6"/>
              </a:rPr>
              <a:t>https://warwick.ac.uk/services/library/research-support/open-access/make-my-work-open-access/agreements/</a:t>
            </a:r>
            <a:r>
              <a:rPr lang="en-GB" dirty="0"/>
              <a:t> </a:t>
            </a:r>
          </a:p>
          <a:p>
            <a:pPr>
              <a:spcAft>
                <a:spcPts val="600"/>
              </a:spcAft>
            </a:pPr>
            <a:r>
              <a:rPr lang="en-GB" b="1" dirty="0"/>
              <a:t>List of Agreements: </a:t>
            </a:r>
            <a:r>
              <a:rPr lang="en-GB" dirty="0">
                <a:hlinkClick r:id="rId7"/>
              </a:rPr>
              <a:t>https://search.scifree.se/warwick</a:t>
            </a:r>
            <a:r>
              <a:rPr lang="en-GB" dirty="0"/>
              <a:t> </a:t>
            </a:r>
          </a:p>
        </p:txBody>
      </p:sp>
      <p:sp>
        <p:nvSpPr>
          <p:cNvPr id="4" name="TextBox 3">
            <a:extLst>
              <a:ext uri="{FF2B5EF4-FFF2-40B4-BE49-F238E27FC236}">
                <a16:creationId xmlns:a16="http://schemas.microsoft.com/office/drawing/2014/main" id="{CCF9E5EC-AD3B-4882-283B-8F785C39B86F}"/>
              </a:ext>
            </a:extLst>
          </p:cNvPr>
          <p:cNvSpPr txBox="1"/>
          <p:nvPr/>
        </p:nvSpPr>
        <p:spPr>
          <a:xfrm>
            <a:off x="413583" y="1120675"/>
            <a:ext cx="5513492" cy="400110"/>
          </a:xfrm>
          <a:prstGeom prst="rect">
            <a:avLst/>
          </a:prstGeom>
          <a:noFill/>
        </p:spPr>
        <p:txBody>
          <a:bodyPr wrap="square">
            <a:spAutoFit/>
          </a:bodyPr>
          <a:lstStyle/>
          <a:p>
            <a:r>
              <a:rPr lang="en-GB" sz="2000" b="1" dirty="0"/>
              <a:t>Read and Publish Agreements</a:t>
            </a:r>
          </a:p>
        </p:txBody>
      </p:sp>
      <p:sp>
        <p:nvSpPr>
          <p:cNvPr id="5" name="TextBox 4">
            <a:extLst>
              <a:ext uri="{FF2B5EF4-FFF2-40B4-BE49-F238E27FC236}">
                <a16:creationId xmlns:a16="http://schemas.microsoft.com/office/drawing/2014/main" id="{1577C8A6-3A43-64EB-17E8-3755D61C9FDB}"/>
              </a:ext>
            </a:extLst>
          </p:cNvPr>
          <p:cNvSpPr txBox="1"/>
          <p:nvPr/>
        </p:nvSpPr>
        <p:spPr>
          <a:xfrm>
            <a:off x="413583" y="4093916"/>
            <a:ext cx="6675374" cy="2462213"/>
          </a:xfrm>
          <a:prstGeom prst="rect">
            <a:avLst/>
          </a:prstGeom>
          <a:noFill/>
        </p:spPr>
        <p:txBody>
          <a:bodyPr wrap="square">
            <a:spAutoFit/>
          </a:bodyPr>
          <a:lstStyle/>
          <a:p>
            <a:pPr>
              <a:spcAft>
                <a:spcPts val="600"/>
              </a:spcAft>
            </a:pPr>
            <a:r>
              <a:rPr lang="en-GB" dirty="0"/>
              <a:t>Library manages a few different funds to support researchers with paying Article Processing Charges (or APCs). These include the UKRI Block Grant, the </a:t>
            </a:r>
            <a:r>
              <a:rPr lang="en-GB" dirty="0" err="1"/>
              <a:t>Wellcome</a:t>
            </a:r>
            <a:r>
              <a:rPr lang="en-GB" dirty="0"/>
              <a:t> Trust Block Grant and the Library OA Fund.</a:t>
            </a:r>
          </a:p>
          <a:p>
            <a:pPr indent="-892175">
              <a:spcAft>
                <a:spcPts val="600"/>
              </a:spcAft>
            </a:pPr>
            <a:r>
              <a:rPr lang="en-GB" b="1" dirty="0"/>
              <a:t>Website: </a:t>
            </a:r>
            <a:r>
              <a:rPr lang="en-GB" dirty="0">
                <a:hlinkClick r:id="rId8"/>
              </a:rPr>
              <a:t>https://warwick.ac.uk/services/library/research-support/open-access/make-my-work-open-access/funds/</a:t>
            </a:r>
            <a:endParaRPr lang="en-GB" dirty="0"/>
          </a:p>
          <a:p>
            <a:pPr indent="-892175">
              <a:spcAft>
                <a:spcPts val="600"/>
              </a:spcAft>
            </a:pPr>
            <a:r>
              <a:rPr lang="en-GB" b="1" dirty="0"/>
              <a:t>Funding Request Form: </a:t>
            </a:r>
            <a:r>
              <a:rPr lang="en-GB" dirty="0">
                <a:hlinkClick r:id="rId9"/>
              </a:rPr>
              <a:t>https://warwick.ac.uk/services/library/research-support/open-access/make-my-work-open-access/funds/form/</a:t>
            </a:r>
            <a:r>
              <a:rPr lang="en-GB" dirty="0"/>
              <a:t> </a:t>
            </a:r>
          </a:p>
        </p:txBody>
      </p:sp>
      <p:sp>
        <p:nvSpPr>
          <p:cNvPr id="6" name="TextBox 5">
            <a:extLst>
              <a:ext uri="{FF2B5EF4-FFF2-40B4-BE49-F238E27FC236}">
                <a16:creationId xmlns:a16="http://schemas.microsoft.com/office/drawing/2014/main" id="{83C85019-C9DB-D1FE-539C-E89125865E03}"/>
              </a:ext>
            </a:extLst>
          </p:cNvPr>
          <p:cNvSpPr txBox="1"/>
          <p:nvPr/>
        </p:nvSpPr>
        <p:spPr>
          <a:xfrm>
            <a:off x="413583" y="3747656"/>
            <a:ext cx="5513492" cy="400110"/>
          </a:xfrm>
          <a:prstGeom prst="rect">
            <a:avLst/>
          </a:prstGeom>
          <a:noFill/>
        </p:spPr>
        <p:txBody>
          <a:bodyPr wrap="square">
            <a:spAutoFit/>
          </a:bodyPr>
          <a:lstStyle/>
          <a:p>
            <a:r>
              <a:rPr lang="en-GB" sz="2000" b="1" dirty="0"/>
              <a:t>Open Access Funds</a:t>
            </a:r>
          </a:p>
        </p:txBody>
      </p:sp>
      <p:pic>
        <p:nvPicPr>
          <p:cNvPr id="9" name="Picture 8">
            <a:extLst>
              <a:ext uri="{FF2B5EF4-FFF2-40B4-BE49-F238E27FC236}">
                <a16:creationId xmlns:a16="http://schemas.microsoft.com/office/drawing/2014/main" id="{2EE4ACC4-B722-CFB8-8807-D62E7B5E2DAD}"/>
              </a:ext>
            </a:extLst>
          </p:cNvPr>
          <p:cNvPicPr>
            <a:picLocks noChangeAspect="1"/>
          </p:cNvPicPr>
          <p:nvPr/>
        </p:nvPicPr>
        <p:blipFill>
          <a:blip r:embed="rId10"/>
          <a:stretch>
            <a:fillRect/>
          </a:stretch>
        </p:blipFill>
        <p:spPr>
          <a:xfrm>
            <a:off x="7157327" y="813365"/>
            <a:ext cx="2195348" cy="1252137"/>
          </a:xfrm>
          <a:prstGeom prst="rect">
            <a:avLst/>
          </a:prstGeom>
        </p:spPr>
      </p:pic>
      <p:pic>
        <p:nvPicPr>
          <p:cNvPr id="13" name="Picture 12">
            <a:extLst>
              <a:ext uri="{FF2B5EF4-FFF2-40B4-BE49-F238E27FC236}">
                <a16:creationId xmlns:a16="http://schemas.microsoft.com/office/drawing/2014/main" id="{B1566FA3-096F-A035-AFC3-FA2706C6B325}"/>
              </a:ext>
            </a:extLst>
          </p:cNvPr>
          <p:cNvPicPr>
            <a:picLocks noChangeAspect="1"/>
          </p:cNvPicPr>
          <p:nvPr/>
        </p:nvPicPr>
        <p:blipFill>
          <a:blip r:embed="rId11"/>
          <a:stretch>
            <a:fillRect/>
          </a:stretch>
        </p:blipFill>
        <p:spPr>
          <a:xfrm>
            <a:off x="7085672" y="3775305"/>
            <a:ext cx="2195348" cy="1908715"/>
          </a:xfrm>
          <a:prstGeom prst="rect">
            <a:avLst/>
          </a:prstGeom>
        </p:spPr>
      </p:pic>
      <p:pic>
        <p:nvPicPr>
          <p:cNvPr id="1026" name="Picture 2" descr="UKRI Logo">
            <a:extLst>
              <a:ext uri="{FF2B5EF4-FFF2-40B4-BE49-F238E27FC236}">
                <a16:creationId xmlns:a16="http://schemas.microsoft.com/office/drawing/2014/main" id="{36930AC4-3B73-57DB-D796-28CAD69B5AB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91397" y="5796981"/>
            <a:ext cx="1153854" cy="34014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0A642729-E0EF-3DAE-1794-D144EB72218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462460" y="5779116"/>
            <a:ext cx="487110" cy="45845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NIHR Logo">
            <a:extLst>
              <a:ext uri="{FF2B5EF4-FFF2-40B4-BE49-F238E27FC236}">
                <a16:creationId xmlns:a16="http://schemas.microsoft.com/office/drawing/2014/main" id="{8592A0E7-9C7B-4C48-5F06-1477B166961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015012" y="6290742"/>
            <a:ext cx="1756234" cy="41436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995CFC34-C8ED-0605-F42F-9F5ECA9C8FF2}"/>
              </a:ext>
            </a:extLst>
          </p:cNvPr>
          <p:cNvPicPr>
            <a:picLocks noChangeAspect="1"/>
          </p:cNvPicPr>
          <p:nvPr/>
        </p:nvPicPr>
        <p:blipFill>
          <a:blip r:embed="rId15"/>
          <a:stretch>
            <a:fillRect/>
          </a:stretch>
        </p:blipFill>
        <p:spPr>
          <a:xfrm>
            <a:off x="7148452" y="2772273"/>
            <a:ext cx="521198" cy="572344"/>
          </a:xfrm>
          <a:prstGeom prst="rect">
            <a:avLst/>
          </a:prstGeom>
        </p:spPr>
      </p:pic>
      <p:pic>
        <p:nvPicPr>
          <p:cNvPr id="1038" name="Picture 14" descr="The Wiley Logo | Wiley">
            <a:extLst>
              <a:ext uri="{FF2B5EF4-FFF2-40B4-BE49-F238E27FC236}">
                <a16:creationId xmlns:a16="http://schemas.microsoft.com/office/drawing/2014/main" id="{608B8D5E-3E0C-EF4D-2A16-C2F970E25200}"/>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l="11361" t="24275" r="11361" b="24275"/>
          <a:stretch/>
        </p:blipFill>
        <p:spPr bwMode="auto">
          <a:xfrm>
            <a:off x="7728243" y="2863891"/>
            <a:ext cx="693828" cy="184774"/>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ambridge University Press Logo Vector ...">
            <a:extLst>
              <a:ext uri="{FF2B5EF4-FFF2-40B4-BE49-F238E27FC236}">
                <a16:creationId xmlns:a16="http://schemas.microsoft.com/office/drawing/2014/main" id="{5212495F-E138-D9FF-39D9-747B6C0B8300}"/>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t="26042" b="26042"/>
          <a:stretch/>
        </p:blipFill>
        <p:spPr bwMode="auto">
          <a:xfrm>
            <a:off x="7717311" y="2183686"/>
            <a:ext cx="1069009" cy="28419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De-Gruyter-logo - ScienceOpen Blog">
            <a:extLst>
              <a:ext uri="{FF2B5EF4-FFF2-40B4-BE49-F238E27FC236}">
                <a16:creationId xmlns:a16="http://schemas.microsoft.com/office/drawing/2014/main" id="{2850BC03-D63D-EF42-3A26-4B698EE0CEF3}"/>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l="30646" t="9625" r="30646" b="9625"/>
          <a:stretch/>
        </p:blipFill>
        <p:spPr bwMode="auto">
          <a:xfrm>
            <a:off x="9064501" y="2160384"/>
            <a:ext cx="296271" cy="618046"/>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Oxford University Press's new logo is ...">
            <a:extLst>
              <a:ext uri="{FF2B5EF4-FFF2-40B4-BE49-F238E27FC236}">
                <a16:creationId xmlns:a16="http://schemas.microsoft.com/office/drawing/2014/main" id="{97ABD041-3EB2-42FF-0070-1E43C2AAF00A}"/>
              </a:ext>
            </a:extLst>
          </p:cNvPr>
          <p:cNvPicPr>
            <a:picLocks noChangeAspect="1" noChangeArrowheads="1"/>
          </p:cNvPicPr>
          <p:nvPr/>
        </p:nvPicPr>
        <p:blipFill rotWithShape="1">
          <a:blip r:embed="rId19">
            <a:extLst>
              <a:ext uri="{28A0092B-C50C-407E-A947-70E740481C1C}">
                <a14:useLocalDpi xmlns:a14="http://schemas.microsoft.com/office/drawing/2010/main" val="0"/>
              </a:ext>
            </a:extLst>
          </a:blip>
          <a:srcRect l="11726" t="9840" r="11726" b="9840"/>
          <a:stretch/>
        </p:blipFill>
        <p:spPr bwMode="auto">
          <a:xfrm>
            <a:off x="7127338" y="2171684"/>
            <a:ext cx="461809" cy="48456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893C513A-B16E-E3F3-4FB4-AC9FE63A23D7}"/>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629256" y="2870250"/>
            <a:ext cx="696018" cy="263875"/>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Springer Logo PNG Transparent &amp; SVG ...">
            <a:extLst>
              <a:ext uri="{FF2B5EF4-FFF2-40B4-BE49-F238E27FC236}">
                <a16:creationId xmlns:a16="http://schemas.microsoft.com/office/drawing/2014/main" id="{5186854E-0984-7AF1-E6BA-5694D26EED9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033807" y="3085997"/>
            <a:ext cx="977025" cy="269367"/>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TAYLOR AND FRANCIS | EMRS">
            <a:extLst>
              <a:ext uri="{FF2B5EF4-FFF2-40B4-BE49-F238E27FC236}">
                <a16:creationId xmlns:a16="http://schemas.microsoft.com/office/drawing/2014/main" id="{B0DCCE13-2AC6-2A42-8201-270CE2B96428}"/>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781327" y="2519829"/>
            <a:ext cx="1118441" cy="26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4183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1038"/>
                                        </p:tgtEl>
                                        <p:attrNameLst>
                                          <p:attrName>style.visibility</p:attrName>
                                        </p:attrNameLst>
                                      </p:cBhvr>
                                      <p:to>
                                        <p:strVal val="visible"/>
                                      </p:to>
                                    </p:set>
                                    <p:animEffect transition="in" filter="fade">
                                      <p:cBhvr>
                                        <p:cTn id="19" dur="500"/>
                                        <p:tgtEl>
                                          <p:spTgt spid="1038"/>
                                        </p:tgtEl>
                                      </p:cBhvr>
                                    </p:animEffect>
                                  </p:childTnLst>
                                </p:cTn>
                              </p:par>
                              <p:par>
                                <p:cTn id="20" presetID="10" presetClass="entr" presetSubtype="0" fill="hold" nodeType="withEffect">
                                  <p:stCondLst>
                                    <p:cond delay="0"/>
                                  </p:stCondLst>
                                  <p:childTnLst>
                                    <p:set>
                                      <p:cBhvr>
                                        <p:cTn id="21" dur="1" fill="hold">
                                          <p:stCondLst>
                                            <p:cond delay="0"/>
                                          </p:stCondLst>
                                        </p:cTn>
                                        <p:tgtEl>
                                          <p:spTgt spid="1040"/>
                                        </p:tgtEl>
                                        <p:attrNameLst>
                                          <p:attrName>style.visibility</p:attrName>
                                        </p:attrNameLst>
                                      </p:cBhvr>
                                      <p:to>
                                        <p:strVal val="visible"/>
                                      </p:to>
                                    </p:set>
                                    <p:animEffect transition="in" filter="fade">
                                      <p:cBhvr>
                                        <p:cTn id="22" dur="500"/>
                                        <p:tgtEl>
                                          <p:spTgt spid="1040"/>
                                        </p:tgtEl>
                                      </p:cBhvr>
                                    </p:animEffect>
                                  </p:childTnLst>
                                </p:cTn>
                              </p:par>
                              <p:par>
                                <p:cTn id="23" presetID="10" presetClass="entr" presetSubtype="0" fill="hold" nodeType="withEffect">
                                  <p:stCondLst>
                                    <p:cond delay="0"/>
                                  </p:stCondLst>
                                  <p:childTnLst>
                                    <p:set>
                                      <p:cBhvr>
                                        <p:cTn id="24" dur="1" fill="hold">
                                          <p:stCondLst>
                                            <p:cond delay="0"/>
                                          </p:stCondLst>
                                        </p:cTn>
                                        <p:tgtEl>
                                          <p:spTgt spid="1042"/>
                                        </p:tgtEl>
                                        <p:attrNameLst>
                                          <p:attrName>style.visibility</p:attrName>
                                        </p:attrNameLst>
                                      </p:cBhvr>
                                      <p:to>
                                        <p:strVal val="visible"/>
                                      </p:to>
                                    </p:set>
                                    <p:animEffect transition="in" filter="fade">
                                      <p:cBhvr>
                                        <p:cTn id="25" dur="500"/>
                                        <p:tgtEl>
                                          <p:spTgt spid="1042"/>
                                        </p:tgtEl>
                                      </p:cBhvr>
                                    </p:animEffect>
                                  </p:childTnLst>
                                </p:cTn>
                              </p:par>
                              <p:par>
                                <p:cTn id="26" presetID="10" presetClass="entr" presetSubtype="0" fill="hold" nodeType="withEffect">
                                  <p:stCondLst>
                                    <p:cond delay="0"/>
                                  </p:stCondLst>
                                  <p:childTnLst>
                                    <p:set>
                                      <p:cBhvr>
                                        <p:cTn id="27" dur="1" fill="hold">
                                          <p:stCondLst>
                                            <p:cond delay="0"/>
                                          </p:stCondLst>
                                        </p:cTn>
                                        <p:tgtEl>
                                          <p:spTgt spid="1044"/>
                                        </p:tgtEl>
                                        <p:attrNameLst>
                                          <p:attrName>style.visibility</p:attrName>
                                        </p:attrNameLst>
                                      </p:cBhvr>
                                      <p:to>
                                        <p:strVal val="visible"/>
                                      </p:to>
                                    </p:set>
                                    <p:animEffect transition="in" filter="fade">
                                      <p:cBhvr>
                                        <p:cTn id="28" dur="500"/>
                                        <p:tgtEl>
                                          <p:spTgt spid="1044"/>
                                        </p:tgtEl>
                                      </p:cBhvr>
                                    </p:animEffect>
                                  </p:childTnLst>
                                </p:cTn>
                              </p:par>
                              <p:par>
                                <p:cTn id="29" presetID="10" presetClass="entr" presetSubtype="0" fill="hold" nodeType="withEffect">
                                  <p:stCondLst>
                                    <p:cond delay="0"/>
                                  </p:stCondLst>
                                  <p:childTnLst>
                                    <p:set>
                                      <p:cBhvr>
                                        <p:cTn id="30" dur="1" fill="hold">
                                          <p:stCondLst>
                                            <p:cond delay="0"/>
                                          </p:stCondLst>
                                        </p:cTn>
                                        <p:tgtEl>
                                          <p:spTgt spid="1046"/>
                                        </p:tgtEl>
                                        <p:attrNameLst>
                                          <p:attrName>style.visibility</p:attrName>
                                        </p:attrNameLst>
                                      </p:cBhvr>
                                      <p:to>
                                        <p:strVal val="visible"/>
                                      </p:to>
                                    </p:set>
                                    <p:animEffect transition="in" filter="fade">
                                      <p:cBhvr>
                                        <p:cTn id="31" dur="500"/>
                                        <p:tgtEl>
                                          <p:spTgt spid="1046"/>
                                        </p:tgtEl>
                                      </p:cBhvr>
                                    </p:animEffect>
                                  </p:childTnLst>
                                </p:cTn>
                              </p:par>
                              <p:par>
                                <p:cTn id="32" presetID="10" presetClass="entr" presetSubtype="0" fill="hold" nodeType="withEffect">
                                  <p:stCondLst>
                                    <p:cond delay="0"/>
                                  </p:stCondLst>
                                  <p:childTnLst>
                                    <p:set>
                                      <p:cBhvr>
                                        <p:cTn id="33" dur="1" fill="hold">
                                          <p:stCondLst>
                                            <p:cond delay="0"/>
                                          </p:stCondLst>
                                        </p:cTn>
                                        <p:tgtEl>
                                          <p:spTgt spid="1048"/>
                                        </p:tgtEl>
                                        <p:attrNameLst>
                                          <p:attrName>style.visibility</p:attrName>
                                        </p:attrNameLst>
                                      </p:cBhvr>
                                      <p:to>
                                        <p:strVal val="visible"/>
                                      </p:to>
                                    </p:set>
                                    <p:animEffect transition="in" filter="fade">
                                      <p:cBhvr>
                                        <p:cTn id="34" dur="500"/>
                                        <p:tgtEl>
                                          <p:spTgt spid="1048"/>
                                        </p:tgtEl>
                                      </p:cBhvr>
                                    </p:animEffect>
                                  </p:childTnLst>
                                </p:cTn>
                              </p:par>
                              <p:par>
                                <p:cTn id="35" presetID="10" presetClass="entr" presetSubtype="0" fill="hold" nodeType="withEffect">
                                  <p:stCondLst>
                                    <p:cond delay="0"/>
                                  </p:stCondLst>
                                  <p:childTnLst>
                                    <p:set>
                                      <p:cBhvr>
                                        <p:cTn id="36" dur="1" fill="hold">
                                          <p:stCondLst>
                                            <p:cond delay="0"/>
                                          </p:stCondLst>
                                        </p:cTn>
                                        <p:tgtEl>
                                          <p:spTgt spid="1050"/>
                                        </p:tgtEl>
                                        <p:attrNameLst>
                                          <p:attrName>style.visibility</p:attrName>
                                        </p:attrNameLst>
                                      </p:cBhvr>
                                      <p:to>
                                        <p:strVal val="visible"/>
                                      </p:to>
                                    </p:set>
                                    <p:animEffect transition="in" filter="fade">
                                      <p:cBhvr>
                                        <p:cTn id="37" dur="500"/>
                                        <p:tgtEl>
                                          <p:spTgt spid="105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500"/>
                                        <p:tgtEl>
                                          <p:spTgt spid="6"/>
                                        </p:tgtEl>
                                      </p:cBhvr>
                                    </p:animEffect>
                                  </p:childTnLst>
                                </p:cTn>
                              </p:par>
                              <p:par>
                                <p:cTn id="49" presetID="10" presetClass="entr" presetSubtype="0" fill="hold"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par>
                                <p:cTn id="52" presetID="10" presetClass="entr" presetSubtype="0" fill="hold" nodeType="withEffect">
                                  <p:stCondLst>
                                    <p:cond delay="0"/>
                                  </p:stCondLst>
                                  <p:childTnLst>
                                    <p:set>
                                      <p:cBhvr>
                                        <p:cTn id="53" dur="1" fill="hold">
                                          <p:stCondLst>
                                            <p:cond delay="0"/>
                                          </p:stCondLst>
                                        </p:cTn>
                                        <p:tgtEl>
                                          <p:spTgt spid="1026"/>
                                        </p:tgtEl>
                                        <p:attrNameLst>
                                          <p:attrName>style.visibility</p:attrName>
                                        </p:attrNameLst>
                                      </p:cBhvr>
                                      <p:to>
                                        <p:strVal val="visible"/>
                                      </p:to>
                                    </p:set>
                                    <p:animEffect transition="in" filter="fade">
                                      <p:cBhvr>
                                        <p:cTn id="54" dur="500"/>
                                        <p:tgtEl>
                                          <p:spTgt spid="1026"/>
                                        </p:tgtEl>
                                      </p:cBhvr>
                                    </p:animEffect>
                                  </p:childTnLst>
                                </p:cTn>
                              </p:par>
                              <p:par>
                                <p:cTn id="55" presetID="10" presetClass="entr" presetSubtype="0" fill="hold" nodeType="withEffect">
                                  <p:stCondLst>
                                    <p:cond delay="0"/>
                                  </p:stCondLst>
                                  <p:childTnLst>
                                    <p:set>
                                      <p:cBhvr>
                                        <p:cTn id="56" dur="1" fill="hold">
                                          <p:stCondLst>
                                            <p:cond delay="0"/>
                                          </p:stCondLst>
                                        </p:cTn>
                                        <p:tgtEl>
                                          <p:spTgt spid="1034"/>
                                        </p:tgtEl>
                                        <p:attrNameLst>
                                          <p:attrName>style.visibility</p:attrName>
                                        </p:attrNameLst>
                                      </p:cBhvr>
                                      <p:to>
                                        <p:strVal val="visible"/>
                                      </p:to>
                                    </p:set>
                                    <p:animEffect transition="in" filter="fade">
                                      <p:cBhvr>
                                        <p:cTn id="57" dur="500"/>
                                        <p:tgtEl>
                                          <p:spTgt spid="1034"/>
                                        </p:tgtEl>
                                      </p:cBhvr>
                                    </p:animEffect>
                                  </p:childTnLst>
                                </p:cTn>
                              </p:par>
                              <p:par>
                                <p:cTn id="58" presetID="10" presetClass="entr" presetSubtype="0" fill="hold"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9C11B9-9322-295D-BB50-569F59311421}"/>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C27E010F-7D02-1D7D-F4A9-AB250979AE67}"/>
              </a:ext>
            </a:extLst>
          </p:cNvPr>
          <p:cNvSpPr>
            <a:spLocks noGrp="1"/>
          </p:cNvSpPr>
          <p:nvPr>
            <p:ph type="title"/>
          </p:nvPr>
        </p:nvSpPr>
        <p:spPr/>
        <p:txBody>
          <a:bodyPr vert="horz" lIns="91440" tIns="45720" rIns="91440" bIns="45720" rtlCol="0" anchor="b">
            <a:noAutofit/>
          </a:bodyPr>
          <a:lstStyle/>
          <a:p>
            <a:r>
              <a:rPr lang="en-GB" sz="2800" dirty="0"/>
              <a:t>Further Support with Open Access</a:t>
            </a:r>
          </a:p>
        </p:txBody>
      </p:sp>
      <p:pic>
        <p:nvPicPr>
          <p:cNvPr id="2" name="Picture 2">
            <a:extLst>
              <a:ext uri="{FF2B5EF4-FFF2-40B4-BE49-F238E27FC236}">
                <a16:creationId xmlns:a16="http://schemas.microsoft.com/office/drawing/2014/main" id="{3AD2FB14-4E77-CB6F-AA43-C543E82F33D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02" r="14234"/>
          <a:stretch/>
        </p:blipFill>
        <p:spPr bwMode="auto">
          <a:xfrm>
            <a:off x="9185617" y="1581041"/>
            <a:ext cx="3006383" cy="527695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649CE52-C1B3-75A9-C9D8-E459F6BF74C8}"/>
              </a:ext>
            </a:extLst>
          </p:cNvPr>
          <p:cNvSpPr txBox="1"/>
          <p:nvPr/>
        </p:nvSpPr>
        <p:spPr>
          <a:xfrm>
            <a:off x="413583" y="1491938"/>
            <a:ext cx="9046479" cy="3524042"/>
          </a:xfrm>
          <a:prstGeom prst="rect">
            <a:avLst/>
          </a:prstGeom>
          <a:noFill/>
        </p:spPr>
        <p:txBody>
          <a:bodyPr wrap="square">
            <a:spAutoFit/>
          </a:bodyPr>
          <a:lstStyle/>
          <a:p>
            <a:pPr marL="811213" indent="-811213">
              <a:spcAft>
                <a:spcPts val="600"/>
              </a:spcAft>
            </a:pPr>
            <a:r>
              <a:rPr lang="en-GB" dirty="0"/>
              <a:t>Open Research Page: </a:t>
            </a:r>
            <a:r>
              <a:rPr lang="en-GB" dirty="0">
                <a:hlinkClick r:id="rId4"/>
              </a:rPr>
              <a:t>https://warwick.ac.uk/services/library/research-support/open-access/</a:t>
            </a:r>
            <a:r>
              <a:rPr lang="en-GB" dirty="0"/>
              <a:t> </a:t>
            </a:r>
          </a:p>
          <a:p>
            <a:pPr marL="811213" indent="-811213">
              <a:spcAft>
                <a:spcPts val="600"/>
              </a:spcAft>
            </a:pPr>
            <a:r>
              <a:rPr lang="en-GB" dirty="0"/>
              <a:t>Open Access Requirements: </a:t>
            </a:r>
            <a:r>
              <a:rPr lang="en-GB" dirty="0">
                <a:hlinkClick r:id="rId5"/>
              </a:rPr>
              <a:t>https://warwick.ac.uk/services/library/research-support/open-access/why-open-access</a:t>
            </a:r>
            <a:r>
              <a:rPr lang="en-GB" dirty="0"/>
              <a:t> </a:t>
            </a:r>
          </a:p>
          <a:p>
            <a:pPr marL="811213" indent="-811213">
              <a:spcAft>
                <a:spcPts val="600"/>
              </a:spcAft>
            </a:pPr>
            <a:r>
              <a:rPr lang="en-GB" dirty="0"/>
              <a:t>Make your Research Open: </a:t>
            </a:r>
            <a:r>
              <a:rPr lang="en-GB" dirty="0">
                <a:hlinkClick r:id="rId6"/>
              </a:rPr>
              <a:t>https://warwick.ac.uk/services/library/research-support/open-access/make-my-work-open-access</a:t>
            </a:r>
            <a:r>
              <a:rPr lang="en-GB" dirty="0"/>
              <a:t> </a:t>
            </a:r>
          </a:p>
          <a:p>
            <a:pPr marL="811213" indent="-811213">
              <a:spcAft>
                <a:spcPts val="600"/>
              </a:spcAft>
            </a:pPr>
            <a:r>
              <a:rPr lang="en-GB" dirty="0"/>
              <a:t>WRAP Repository: </a:t>
            </a:r>
            <a:r>
              <a:rPr lang="en-GB" dirty="0">
                <a:hlinkClick r:id="rId7"/>
              </a:rPr>
              <a:t>https://warwick.ac.uk/services/library/research-support/open-access/warwick-research-publications/</a:t>
            </a:r>
            <a:r>
              <a:rPr lang="en-GB" dirty="0"/>
              <a:t> </a:t>
            </a:r>
          </a:p>
          <a:p>
            <a:pPr marL="811213" indent="-811213">
              <a:spcAft>
                <a:spcPts val="600"/>
              </a:spcAft>
            </a:pPr>
            <a:r>
              <a:rPr lang="en-GB" dirty="0"/>
              <a:t>Research Training: </a:t>
            </a:r>
            <a:r>
              <a:rPr lang="en-GB" dirty="0">
                <a:hlinkClick r:id="rId8"/>
              </a:rPr>
              <a:t>https://warwick.ac.uk/services/library/research-support/researcher-training/</a:t>
            </a:r>
            <a:endParaRPr lang="en-GB" dirty="0"/>
          </a:p>
          <a:p>
            <a:pPr marL="811213" indent="-811213">
              <a:spcAft>
                <a:spcPts val="600"/>
              </a:spcAft>
            </a:pPr>
            <a:r>
              <a:rPr lang="en-GB" dirty="0"/>
              <a:t>Book a Meeting: </a:t>
            </a:r>
            <a:r>
              <a:rPr lang="en-GB" dirty="0">
                <a:hlinkClick r:id="rId9"/>
              </a:rPr>
              <a:t>https://warwick.ac.uk/services/library/research-support/open-access/support-booking/</a:t>
            </a:r>
            <a:r>
              <a:rPr lang="en-GB" dirty="0"/>
              <a:t>  </a:t>
            </a:r>
          </a:p>
        </p:txBody>
      </p:sp>
      <p:sp>
        <p:nvSpPr>
          <p:cNvPr id="12" name="TextBox 11">
            <a:extLst>
              <a:ext uri="{FF2B5EF4-FFF2-40B4-BE49-F238E27FC236}">
                <a16:creationId xmlns:a16="http://schemas.microsoft.com/office/drawing/2014/main" id="{DEFF5160-E5FC-0C5E-47BF-F70DD5BA84F6}"/>
              </a:ext>
            </a:extLst>
          </p:cNvPr>
          <p:cNvSpPr txBox="1"/>
          <p:nvPr/>
        </p:nvSpPr>
        <p:spPr>
          <a:xfrm>
            <a:off x="413583" y="1091828"/>
            <a:ext cx="2842458" cy="400110"/>
          </a:xfrm>
          <a:prstGeom prst="rect">
            <a:avLst/>
          </a:prstGeom>
          <a:noFill/>
        </p:spPr>
        <p:txBody>
          <a:bodyPr wrap="square">
            <a:spAutoFit/>
          </a:bodyPr>
          <a:lstStyle/>
          <a:p>
            <a:r>
              <a:rPr lang="en-GB" sz="2000" b="1" dirty="0"/>
              <a:t>Websites:</a:t>
            </a:r>
          </a:p>
        </p:txBody>
      </p:sp>
      <p:sp>
        <p:nvSpPr>
          <p:cNvPr id="13" name="TextBox 12">
            <a:extLst>
              <a:ext uri="{FF2B5EF4-FFF2-40B4-BE49-F238E27FC236}">
                <a16:creationId xmlns:a16="http://schemas.microsoft.com/office/drawing/2014/main" id="{1045E905-28A2-3765-2AC4-848719C12F3C}"/>
              </a:ext>
            </a:extLst>
          </p:cNvPr>
          <p:cNvSpPr txBox="1"/>
          <p:nvPr/>
        </p:nvSpPr>
        <p:spPr>
          <a:xfrm>
            <a:off x="413583" y="5111419"/>
            <a:ext cx="3965040" cy="400110"/>
          </a:xfrm>
          <a:prstGeom prst="rect">
            <a:avLst/>
          </a:prstGeom>
          <a:noFill/>
        </p:spPr>
        <p:txBody>
          <a:bodyPr wrap="square">
            <a:spAutoFit/>
          </a:bodyPr>
          <a:lstStyle/>
          <a:p>
            <a:r>
              <a:rPr lang="en-GB" sz="2000" b="1" dirty="0"/>
              <a:t>Email:</a:t>
            </a:r>
          </a:p>
        </p:txBody>
      </p:sp>
      <p:sp>
        <p:nvSpPr>
          <p:cNvPr id="3" name="TextBox 2">
            <a:extLst>
              <a:ext uri="{FF2B5EF4-FFF2-40B4-BE49-F238E27FC236}">
                <a16:creationId xmlns:a16="http://schemas.microsoft.com/office/drawing/2014/main" id="{1B8D17AD-FB8F-5F85-F169-1AF36E108E95}"/>
              </a:ext>
            </a:extLst>
          </p:cNvPr>
          <p:cNvSpPr txBox="1"/>
          <p:nvPr/>
        </p:nvSpPr>
        <p:spPr>
          <a:xfrm>
            <a:off x="413583" y="5477510"/>
            <a:ext cx="9046479" cy="1077218"/>
          </a:xfrm>
          <a:prstGeom prst="rect">
            <a:avLst/>
          </a:prstGeom>
          <a:noFill/>
        </p:spPr>
        <p:txBody>
          <a:bodyPr wrap="square">
            <a:spAutoFit/>
          </a:bodyPr>
          <a:lstStyle/>
          <a:p>
            <a:pPr marL="811213" indent="-811213">
              <a:spcAft>
                <a:spcPts val="600"/>
              </a:spcAft>
            </a:pPr>
            <a:r>
              <a:rPr lang="en-GB" dirty="0"/>
              <a:t>Open Research Team: </a:t>
            </a:r>
            <a:r>
              <a:rPr lang="en-GB" dirty="0">
                <a:hlinkClick r:id="rId10"/>
              </a:rPr>
              <a:t>Open.Research@warwick.ac.uk</a:t>
            </a:r>
            <a:r>
              <a:rPr lang="en-GB" dirty="0"/>
              <a:t> / </a:t>
            </a:r>
            <a:r>
              <a:rPr lang="en-GB" dirty="0">
                <a:hlinkClick r:id="rId11"/>
              </a:rPr>
              <a:t>OpenAccessFund@warwick.ac.uk</a:t>
            </a:r>
            <a:endParaRPr lang="en-GB" dirty="0"/>
          </a:p>
          <a:p>
            <a:pPr marL="811213" indent="-811213">
              <a:spcAft>
                <a:spcPts val="600"/>
              </a:spcAft>
            </a:pPr>
            <a:r>
              <a:rPr lang="en-GB" dirty="0"/>
              <a:t>Research Data Team: </a:t>
            </a:r>
            <a:r>
              <a:rPr lang="en-GB" dirty="0">
                <a:hlinkClick r:id="rId12"/>
              </a:rPr>
              <a:t>ResearchData@warwick.ac.uk</a:t>
            </a:r>
            <a:r>
              <a:rPr lang="en-GB" dirty="0"/>
              <a:t> </a:t>
            </a:r>
          </a:p>
          <a:p>
            <a:pPr marL="811213" indent="-811213">
              <a:spcAft>
                <a:spcPts val="600"/>
              </a:spcAft>
            </a:pPr>
            <a:r>
              <a:rPr lang="en-GB" dirty="0"/>
              <a:t>WRAP Team: </a:t>
            </a:r>
            <a:r>
              <a:rPr lang="en-GB" dirty="0">
                <a:hlinkClick r:id="rId13"/>
              </a:rPr>
              <a:t>Publications@warwick.ac.uk</a:t>
            </a:r>
            <a:r>
              <a:rPr lang="en-GB" dirty="0"/>
              <a:t> </a:t>
            </a:r>
          </a:p>
        </p:txBody>
      </p:sp>
    </p:spTree>
    <p:extLst>
      <p:ext uri="{BB962C8B-B14F-4D97-AF65-F5344CB8AC3E}">
        <p14:creationId xmlns:p14="http://schemas.microsoft.com/office/powerpoint/2010/main" val="908879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D144A1-9B13-9264-FC8B-FAE2350ADAAD}"/>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851F0622-041A-1EFB-7E78-84436FA21C00}"/>
              </a:ext>
            </a:extLst>
          </p:cNvPr>
          <p:cNvSpPr>
            <a:spLocks noGrp="1"/>
          </p:cNvSpPr>
          <p:nvPr>
            <p:ph type="body" sz="quarter" idx="13"/>
          </p:nvPr>
        </p:nvSpPr>
        <p:spPr/>
        <p:txBody>
          <a:bodyPr anchor="ctr"/>
          <a:lstStyle/>
          <a:p>
            <a:r>
              <a:rPr lang="en-GB" sz="3600" dirty="0">
                <a:solidFill>
                  <a:schemeClr val="bg2"/>
                </a:solidFill>
                <a:latin typeface="+mj-lt"/>
              </a:rPr>
              <a:t>Journal metrics</a:t>
            </a:r>
          </a:p>
        </p:txBody>
      </p:sp>
      <p:sp>
        <p:nvSpPr>
          <p:cNvPr id="4" name="Slide Number Placeholder 3">
            <a:extLst>
              <a:ext uri="{FF2B5EF4-FFF2-40B4-BE49-F238E27FC236}">
                <a16:creationId xmlns:a16="http://schemas.microsoft.com/office/drawing/2014/main" id="{39E56FA7-D132-9DB8-1D0E-B16D97759615}"/>
              </a:ext>
            </a:extLst>
          </p:cNvPr>
          <p:cNvSpPr>
            <a:spLocks noGrp="1"/>
          </p:cNvSpPr>
          <p:nvPr>
            <p:ph type="sldNum" sz="quarter" idx="4294967295"/>
          </p:nvPr>
        </p:nvSpPr>
        <p:spPr>
          <a:xfrm>
            <a:off x="11328400" y="6330950"/>
            <a:ext cx="863600" cy="365125"/>
          </a:xfrm>
        </p:spPr>
        <p:txBody>
          <a:bodyPr/>
          <a:lstStyle/>
          <a:p>
            <a:fld id="{E8F1A65C-595C-4736-BF40-F7D31E789466}" type="slidenum">
              <a:rPr lang="en-GB" smtClean="0"/>
              <a:pPr/>
              <a:t>2</a:t>
            </a:fld>
            <a:endParaRPr lang="en-GB"/>
          </a:p>
        </p:txBody>
      </p:sp>
      <p:sp>
        <p:nvSpPr>
          <p:cNvPr id="10" name="TextBox 9">
            <a:extLst>
              <a:ext uri="{FF2B5EF4-FFF2-40B4-BE49-F238E27FC236}">
                <a16:creationId xmlns:a16="http://schemas.microsoft.com/office/drawing/2014/main" id="{AF86A9A0-A1BB-BF3A-2EA6-66ACB086BC54}"/>
              </a:ext>
            </a:extLst>
          </p:cNvPr>
          <p:cNvSpPr txBox="1"/>
          <p:nvPr/>
        </p:nvSpPr>
        <p:spPr>
          <a:xfrm>
            <a:off x="484702" y="2938314"/>
            <a:ext cx="11024647" cy="2738120"/>
          </a:xfrm>
          <a:prstGeom prst="rect">
            <a:avLst/>
          </a:prstGeom>
          <a:noFill/>
        </p:spPr>
        <p:txBody>
          <a:bodyPr wrap="square" rtlCol="0">
            <a:noAutofit/>
          </a:bodyPr>
          <a:lstStyle/>
          <a:p>
            <a:pPr marL="342900" indent="-342900" algn="l">
              <a:lnSpc>
                <a:spcPct val="100000"/>
              </a:lnSpc>
              <a:spcBef>
                <a:spcPts val="0"/>
              </a:spcBef>
              <a:spcAft>
                <a:spcPts val="800"/>
              </a:spcAft>
              <a:buFont typeface="Arial" panose="020B0604020202020204" pitchFamily="34" charset="0"/>
              <a:buChar char="•"/>
            </a:pPr>
            <a:r>
              <a:rPr lang="en-GB" sz="2400" b="1" i="1" dirty="0"/>
              <a:t>Frontiers in Microbiology </a:t>
            </a:r>
            <a:r>
              <a:rPr lang="en-GB" sz="2400" dirty="0"/>
              <a:t>has a 4.0 Impact Factor and 7.7 </a:t>
            </a:r>
            <a:r>
              <a:rPr lang="en-GB" sz="2400" dirty="0" err="1"/>
              <a:t>CiteScore</a:t>
            </a:r>
            <a:r>
              <a:rPr lang="en-GB" sz="2400" dirty="0"/>
              <a:t>, and claims to be “the most cited microbiology journal”</a:t>
            </a:r>
          </a:p>
          <a:p>
            <a:pPr marL="342900" indent="-342900" algn="l">
              <a:lnSpc>
                <a:spcPct val="100000"/>
              </a:lnSpc>
              <a:spcBef>
                <a:spcPts val="0"/>
              </a:spcBef>
              <a:spcAft>
                <a:spcPts val="800"/>
              </a:spcAft>
              <a:buFont typeface="Arial" panose="020B0604020202020204" pitchFamily="34" charset="0"/>
              <a:buChar char="•"/>
            </a:pPr>
            <a:endParaRPr lang="en-GB" sz="2400" dirty="0"/>
          </a:p>
          <a:p>
            <a:pPr marL="342900" indent="-342900" algn="l">
              <a:lnSpc>
                <a:spcPct val="100000"/>
              </a:lnSpc>
              <a:spcBef>
                <a:spcPts val="0"/>
              </a:spcBef>
              <a:spcAft>
                <a:spcPts val="800"/>
              </a:spcAft>
              <a:buFont typeface="Arial" panose="020B0604020202020204" pitchFamily="34" charset="0"/>
              <a:buChar char="•"/>
            </a:pPr>
            <a:r>
              <a:rPr lang="en-GB" sz="2400" dirty="0"/>
              <a:t>What is an Impact Factor and </a:t>
            </a:r>
            <a:r>
              <a:rPr lang="en-GB" sz="2400" dirty="0" err="1"/>
              <a:t>CiteScore</a:t>
            </a:r>
            <a:r>
              <a:rPr lang="en-GB" sz="2400" dirty="0"/>
              <a:t>? How do you find journal metrics? How does this journal compare with others in its field?</a:t>
            </a:r>
            <a:br>
              <a:rPr lang="en-GB" sz="2000" dirty="0"/>
            </a:br>
            <a:endParaRPr lang="en-GB" sz="2000" dirty="0"/>
          </a:p>
        </p:txBody>
      </p:sp>
      <p:pic>
        <p:nvPicPr>
          <p:cNvPr id="11" name="Picture 10" descr="Clip of Frontiers in Microbiology homepage showing petri dishes.">
            <a:extLst>
              <a:ext uri="{FF2B5EF4-FFF2-40B4-BE49-F238E27FC236}">
                <a16:creationId xmlns:a16="http://schemas.microsoft.com/office/drawing/2014/main" id="{CC1E5BE6-37D7-0ABF-CDF3-C99A0E80676E}"/>
              </a:ext>
            </a:extLst>
          </p:cNvPr>
          <p:cNvPicPr>
            <a:picLocks noChangeAspect="1"/>
          </p:cNvPicPr>
          <p:nvPr/>
        </p:nvPicPr>
        <p:blipFill>
          <a:blip r:embed="rId2"/>
          <a:stretch>
            <a:fillRect/>
          </a:stretch>
        </p:blipFill>
        <p:spPr>
          <a:xfrm>
            <a:off x="0" y="0"/>
            <a:ext cx="12192000" cy="2469347"/>
          </a:xfrm>
          <a:prstGeom prst="rect">
            <a:avLst/>
          </a:prstGeom>
        </p:spPr>
      </p:pic>
    </p:spTree>
    <p:extLst>
      <p:ext uri="{BB962C8B-B14F-4D97-AF65-F5344CB8AC3E}">
        <p14:creationId xmlns:p14="http://schemas.microsoft.com/office/powerpoint/2010/main" val="900722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B4EBBD-EC10-6EEF-18D2-32267F3011DD}"/>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D368516A-1F6C-7BB6-5860-C367BF16ACFC}"/>
              </a:ext>
            </a:extLst>
          </p:cNvPr>
          <p:cNvSpPr/>
          <p:nvPr/>
        </p:nvSpPr>
        <p:spPr>
          <a:xfrm>
            <a:off x="0" y="0"/>
            <a:ext cx="9997440" cy="1798320"/>
          </a:xfrm>
          <a:custGeom>
            <a:avLst/>
            <a:gdLst>
              <a:gd name="connsiteX0" fmla="*/ 0 w 9997440"/>
              <a:gd name="connsiteY0" fmla="*/ 0 h 1798320"/>
              <a:gd name="connsiteX1" fmla="*/ 9997440 w 9997440"/>
              <a:gd name="connsiteY1" fmla="*/ 0 h 1798320"/>
              <a:gd name="connsiteX2" fmla="*/ 9997440 w 9997440"/>
              <a:gd name="connsiteY2" fmla="*/ 1798320 h 1798320"/>
              <a:gd name="connsiteX3" fmla="*/ 0 w 9997440"/>
              <a:gd name="connsiteY3" fmla="*/ 1798320 h 1798320"/>
              <a:gd name="connsiteX4" fmla="*/ 0 w 9997440"/>
              <a:gd name="connsiteY4" fmla="*/ 0 h 1798320"/>
              <a:gd name="connsiteX0" fmla="*/ 0 w 9997440"/>
              <a:gd name="connsiteY0" fmla="*/ 0 h 1798320"/>
              <a:gd name="connsiteX1" fmla="*/ 9997440 w 9997440"/>
              <a:gd name="connsiteY1" fmla="*/ 0 h 1798320"/>
              <a:gd name="connsiteX2" fmla="*/ 8321040 w 9997440"/>
              <a:gd name="connsiteY2" fmla="*/ 1798320 h 1798320"/>
              <a:gd name="connsiteX3" fmla="*/ 0 w 9997440"/>
              <a:gd name="connsiteY3" fmla="*/ 1798320 h 1798320"/>
              <a:gd name="connsiteX4" fmla="*/ 0 w 9997440"/>
              <a:gd name="connsiteY4" fmla="*/ 0 h 179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7440" h="1798320">
                <a:moveTo>
                  <a:pt x="0" y="0"/>
                </a:moveTo>
                <a:lnTo>
                  <a:pt x="9997440" y="0"/>
                </a:lnTo>
                <a:lnTo>
                  <a:pt x="8321040" y="1798320"/>
                </a:lnTo>
                <a:lnTo>
                  <a:pt x="0" y="1798320"/>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7417A8B9-5189-61A2-0AF5-247F927C5456}"/>
              </a:ext>
            </a:extLst>
          </p:cNvPr>
          <p:cNvSpPr>
            <a:spLocks noGrp="1"/>
          </p:cNvSpPr>
          <p:nvPr>
            <p:ph type="title"/>
          </p:nvPr>
        </p:nvSpPr>
        <p:spPr/>
        <p:txBody>
          <a:bodyPr anchor="ctr"/>
          <a:lstStyle/>
          <a:p>
            <a:r>
              <a:rPr lang="en-GB" sz="3600" dirty="0">
                <a:solidFill>
                  <a:schemeClr val="bg2"/>
                </a:solidFill>
              </a:rPr>
              <a:t>Journal metrics</a:t>
            </a:r>
          </a:p>
        </p:txBody>
      </p:sp>
      <p:sp>
        <p:nvSpPr>
          <p:cNvPr id="3" name="Footer Placeholder 2">
            <a:extLst>
              <a:ext uri="{FF2B5EF4-FFF2-40B4-BE49-F238E27FC236}">
                <a16:creationId xmlns:a16="http://schemas.microsoft.com/office/drawing/2014/main" id="{D83EEBF9-93E8-A07F-002D-6506A532D2B8}"/>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A1EC98C-B074-3540-7A40-E8A1B010FA29}"/>
              </a:ext>
            </a:extLst>
          </p:cNvPr>
          <p:cNvSpPr>
            <a:spLocks noGrp="1"/>
          </p:cNvSpPr>
          <p:nvPr>
            <p:ph type="sldNum" sz="quarter" idx="11"/>
          </p:nvPr>
        </p:nvSpPr>
        <p:spPr/>
        <p:txBody>
          <a:bodyPr/>
          <a:lstStyle/>
          <a:p>
            <a:fld id="{E8F1A65C-595C-4736-BF40-F7D31E789466}" type="slidenum">
              <a:rPr lang="en-GB" smtClean="0"/>
              <a:pPr/>
              <a:t>3</a:t>
            </a:fld>
            <a:endParaRPr lang="en-GB"/>
          </a:p>
        </p:txBody>
      </p:sp>
      <p:sp>
        <p:nvSpPr>
          <p:cNvPr id="5" name="Text Placeholder 4">
            <a:extLst>
              <a:ext uri="{FF2B5EF4-FFF2-40B4-BE49-F238E27FC236}">
                <a16:creationId xmlns:a16="http://schemas.microsoft.com/office/drawing/2014/main" id="{9DBD9520-6CA2-39B1-1F27-F161BE600B0F}"/>
              </a:ext>
            </a:extLst>
          </p:cNvPr>
          <p:cNvSpPr>
            <a:spLocks noGrp="1"/>
          </p:cNvSpPr>
          <p:nvPr>
            <p:ph type="body" sz="quarter" idx="12"/>
          </p:nvPr>
        </p:nvSpPr>
        <p:spPr/>
        <p:txBody>
          <a:bodyPr anchor="ctr"/>
          <a:lstStyle/>
          <a:p>
            <a:r>
              <a:rPr lang="en-GB" sz="2400" dirty="0">
                <a:solidFill>
                  <a:schemeClr val="bg2"/>
                </a:solidFill>
              </a:rPr>
              <a:t>Research metric to measure journals</a:t>
            </a:r>
          </a:p>
        </p:txBody>
      </p:sp>
      <p:sp>
        <p:nvSpPr>
          <p:cNvPr id="9" name="TextBox 8">
            <a:extLst>
              <a:ext uri="{FF2B5EF4-FFF2-40B4-BE49-F238E27FC236}">
                <a16:creationId xmlns:a16="http://schemas.microsoft.com/office/drawing/2014/main" id="{BD29BD6D-33D8-9CE7-DEE7-92BFE083144C}"/>
              </a:ext>
            </a:extLst>
          </p:cNvPr>
          <p:cNvSpPr txBox="1"/>
          <p:nvPr/>
        </p:nvSpPr>
        <p:spPr>
          <a:xfrm>
            <a:off x="1463040" y="2325136"/>
            <a:ext cx="10109200" cy="830997"/>
          </a:xfrm>
          <a:prstGeom prst="rect">
            <a:avLst/>
          </a:prstGeom>
          <a:noFill/>
        </p:spPr>
        <p:txBody>
          <a:bodyPr wrap="square">
            <a:spAutoFit/>
          </a:bodyPr>
          <a:lstStyle/>
          <a:p>
            <a:r>
              <a:rPr lang="en-GB" sz="2400" b="1" dirty="0">
                <a:solidFill>
                  <a:srgbClr val="3C1053"/>
                </a:solidFill>
              </a:rPr>
              <a:t>Journal Impact Factor = Number of citations ÷ Number citable items</a:t>
            </a:r>
          </a:p>
          <a:p>
            <a:r>
              <a:rPr lang="en-GB" sz="2400" dirty="0"/>
              <a:t>Average measure of all articles published in a journal over a given time-period</a:t>
            </a:r>
          </a:p>
        </p:txBody>
      </p:sp>
      <p:sp>
        <p:nvSpPr>
          <p:cNvPr id="10" name="TextBox 9">
            <a:extLst>
              <a:ext uri="{FF2B5EF4-FFF2-40B4-BE49-F238E27FC236}">
                <a16:creationId xmlns:a16="http://schemas.microsoft.com/office/drawing/2014/main" id="{AD46BE16-7439-FC0F-053D-2893F9314D96}"/>
              </a:ext>
            </a:extLst>
          </p:cNvPr>
          <p:cNvSpPr txBox="1"/>
          <p:nvPr/>
        </p:nvSpPr>
        <p:spPr>
          <a:xfrm>
            <a:off x="583676" y="3628075"/>
            <a:ext cx="11024647" cy="2738120"/>
          </a:xfrm>
          <a:prstGeom prst="rect">
            <a:avLst/>
          </a:prstGeom>
          <a:noFill/>
        </p:spPr>
        <p:txBody>
          <a:bodyPr wrap="square" rtlCol="0">
            <a:noAutofit/>
          </a:bodyPr>
          <a:lstStyle/>
          <a:p>
            <a:pPr marL="342900" indent="-342900" algn="l">
              <a:lnSpc>
                <a:spcPct val="100000"/>
              </a:lnSpc>
              <a:spcBef>
                <a:spcPts val="0"/>
              </a:spcBef>
              <a:spcAft>
                <a:spcPts val="800"/>
              </a:spcAft>
              <a:buFont typeface="Arial" panose="020B0604020202020204" pitchFamily="34" charset="0"/>
              <a:buChar char="•"/>
            </a:pPr>
            <a:r>
              <a:rPr lang="en-GB" sz="2400" b="1" dirty="0">
                <a:solidFill>
                  <a:srgbClr val="3C1053"/>
                </a:solidFill>
              </a:rPr>
              <a:t>Journal Impact Factor </a:t>
            </a:r>
            <a:r>
              <a:rPr lang="en-GB" sz="2400" dirty="0"/>
              <a:t>(JIF) is published by Clarivate in </a:t>
            </a:r>
            <a:r>
              <a:rPr lang="en-GB" sz="2400" b="1" dirty="0">
                <a:solidFill>
                  <a:srgbClr val="3C1053"/>
                </a:solidFill>
              </a:rPr>
              <a:t>Journal Citation Reports</a:t>
            </a:r>
            <a:r>
              <a:rPr lang="en-GB" sz="2400" dirty="0">
                <a:solidFill>
                  <a:srgbClr val="3C1053"/>
                </a:solidFill>
              </a:rPr>
              <a:t> </a:t>
            </a:r>
            <a:r>
              <a:rPr lang="en-GB" sz="2400" dirty="0"/>
              <a:t>(JCR)</a:t>
            </a:r>
          </a:p>
          <a:p>
            <a:pPr marL="800100" lvl="1" indent="-342900">
              <a:spcAft>
                <a:spcPts val="800"/>
              </a:spcAft>
              <a:buFont typeface="Arial" panose="020B0604020202020204" pitchFamily="34" charset="0"/>
              <a:buChar char="•"/>
            </a:pPr>
            <a:r>
              <a:rPr lang="en-GB" sz="2400" dirty="0"/>
              <a:t>Calculated using citation data in </a:t>
            </a:r>
            <a:r>
              <a:rPr lang="en-GB" sz="2400" b="1" dirty="0">
                <a:solidFill>
                  <a:srgbClr val="3C1053"/>
                </a:solidFill>
              </a:rPr>
              <a:t>Web of Science </a:t>
            </a:r>
            <a:r>
              <a:rPr lang="en-GB" sz="2400" dirty="0"/>
              <a:t>over previous </a:t>
            </a:r>
            <a:r>
              <a:rPr lang="en-GB" sz="2400" b="1" dirty="0">
                <a:solidFill>
                  <a:srgbClr val="3C1053"/>
                </a:solidFill>
              </a:rPr>
              <a:t>2 years</a:t>
            </a:r>
          </a:p>
          <a:p>
            <a:pPr algn="l">
              <a:lnSpc>
                <a:spcPct val="100000"/>
              </a:lnSpc>
              <a:spcBef>
                <a:spcPts val="0"/>
              </a:spcBef>
              <a:spcAft>
                <a:spcPts val="800"/>
              </a:spcAft>
            </a:pPr>
            <a:endParaRPr lang="en-GB" sz="2400" dirty="0"/>
          </a:p>
          <a:p>
            <a:pPr marL="342900" indent="-342900" algn="l">
              <a:lnSpc>
                <a:spcPct val="100000"/>
              </a:lnSpc>
              <a:spcBef>
                <a:spcPts val="0"/>
              </a:spcBef>
              <a:spcAft>
                <a:spcPts val="800"/>
              </a:spcAft>
              <a:buFont typeface="Arial" panose="020B0604020202020204" pitchFamily="34" charset="0"/>
              <a:buChar char="•"/>
            </a:pPr>
            <a:r>
              <a:rPr lang="en-GB" sz="2400" b="1" dirty="0" err="1">
                <a:solidFill>
                  <a:srgbClr val="3C1053"/>
                </a:solidFill>
              </a:rPr>
              <a:t>CiteScore</a:t>
            </a:r>
            <a:r>
              <a:rPr lang="en-GB" sz="2400" b="1" dirty="0"/>
              <a:t> </a:t>
            </a:r>
            <a:r>
              <a:rPr lang="en-GB" sz="2400" dirty="0"/>
              <a:t>is published by Elsevier in </a:t>
            </a:r>
            <a:r>
              <a:rPr lang="en-GB" sz="2400" b="1" dirty="0">
                <a:solidFill>
                  <a:srgbClr val="3C1053"/>
                </a:solidFill>
              </a:rPr>
              <a:t>Scopus</a:t>
            </a:r>
          </a:p>
          <a:p>
            <a:pPr marL="800100" lvl="1" indent="-342900">
              <a:spcAft>
                <a:spcPts val="800"/>
              </a:spcAft>
              <a:buFont typeface="Arial" panose="020B0604020202020204" pitchFamily="34" charset="0"/>
              <a:buChar char="•"/>
            </a:pPr>
            <a:r>
              <a:rPr lang="en-GB" sz="2400" dirty="0"/>
              <a:t>Calculated using citation data in </a:t>
            </a:r>
            <a:r>
              <a:rPr lang="en-GB" sz="2400" b="1" dirty="0">
                <a:solidFill>
                  <a:srgbClr val="3C1053"/>
                </a:solidFill>
              </a:rPr>
              <a:t>Scopus</a:t>
            </a:r>
            <a:r>
              <a:rPr lang="en-GB" sz="2400" dirty="0"/>
              <a:t> over previous </a:t>
            </a:r>
            <a:r>
              <a:rPr lang="en-GB" sz="2400" b="1" dirty="0">
                <a:solidFill>
                  <a:srgbClr val="3C1053"/>
                </a:solidFill>
              </a:rPr>
              <a:t>3 years</a:t>
            </a:r>
            <a:br>
              <a:rPr lang="en-GB" sz="2000" dirty="0"/>
            </a:br>
            <a:endParaRPr lang="en-GB" sz="2000" dirty="0"/>
          </a:p>
        </p:txBody>
      </p:sp>
      <p:pic>
        <p:nvPicPr>
          <p:cNvPr id="8" name="Picture 7">
            <a:extLst>
              <a:ext uri="{FF2B5EF4-FFF2-40B4-BE49-F238E27FC236}">
                <a16:creationId xmlns:a16="http://schemas.microsoft.com/office/drawing/2014/main" id="{F7DAEED4-131F-7A2A-6D72-56ACF790D671}"/>
              </a:ext>
            </a:extLst>
          </p:cNvPr>
          <p:cNvPicPr>
            <a:picLocks noChangeAspect="1"/>
          </p:cNvPicPr>
          <p:nvPr/>
        </p:nvPicPr>
        <p:blipFill>
          <a:blip r:embed="rId2"/>
          <a:stretch>
            <a:fillRect/>
          </a:stretch>
        </p:blipFill>
        <p:spPr>
          <a:xfrm>
            <a:off x="547593" y="2225450"/>
            <a:ext cx="725487" cy="731583"/>
          </a:xfrm>
          <a:prstGeom prst="rect">
            <a:avLst/>
          </a:prstGeom>
        </p:spPr>
      </p:pic>
    </p:spTree>
    <p:extLst>
      <p:ext uri="{BB962C8B-B14F-4D97-AF65-F5344CB8AC3E}">
        <p14:creationId xmlns:p14="http://schemas.microsoft.com/office/powerpoint/2010/main" val="1701513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755D06-2658-4962-B2EE-68BDCE00D317}"/>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D9155305-1D21-A1D3-6482-A266D2148949}"/>
              </a:ext>
            </a:extLst>
          </p:cNvPr>
          <p:cNvSpPr/>
          <p:nvPr/>
        </p:nvSpPr>
        <p:spPr>
          <a:xfrm>
            <a:off x="0" y="0"/>
            <a:ext cx="9997440" cy="1798320"/>
          </a:xfrm>
          <a:custGeom>
            <a:avLst/>
            <a:gdLst>
              <a:gd name="connsiteX0" fmla="*/ 0 w 9997440"/>
              <a:gd name="connsiteY0" fmla="*/ 0 h 1798320"/>
              <a:gd name="connsiteX1" fmla="*/ 9997440 w 9997440"/>
              <a:gd name="connsiteY1" fmla="*/ 0 h 1798320"/>
              <a:gd name="connsiteX2" fmla="*/ 9997440 w 9997440"/>
              <a:gd name="connsiteY2" fmla="*/ 1798320 h 1798320"/>
              <a:gd name="connsiteX3" fmla="*/ 0 w 9997440"/>
              <a:gd name="connsiteY3" fmla="*/ 1798320 h 1798320"/>
              <a:gd name="connsiteX4" fmla="*/ 0 w 9997440"/>
              <a:gd name="connsiteY4" fmla="*/ 0 h 1798320"/>
              <a:gd name="connsiteX0" fmla="*/ 0 w 9997440"/>
              <a:gd name="connsiteY0" fmla="*/ 0 h 1798320"/>
              <a:gd name="connsiteX1" fmla="*/ 9997440 w 9997440"/>
              <a:gd name="connsiteY1" fmla="*/ 0 h 1798320"/>
              <a:gd name="connsiteX2" fmla="*/ 8321040 w 9997440"/>
              <a:gd name="connsiteY2" fmla="*/ 1798320 h 1798320"/>
              <a:gd name="connsiteX3" fmla="*/ 0 w 9997440"/>
              <a:gd name="connsiteY3" fmla="*/ 1798320 h 1798320"/>
              <a:gd name="connsiteX4" fmla="*/ 0 w 9997440"/>
              <a:gd name="connsiteY4" fmla="*/ 0 h 179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7440" h="1798320">
                <a:moveTo>
                  <a:pt x="0" y="0"/>
                </a:moveTo>
                <a:lnTo>
                  <a:pt x="9997440" y="0"/>
                </a:lnTo>
                <a:lnTo>
                  <a:pt x="8321040" y="1798320"/>
                </a:lnTo>
                <a:lnTo>
                  <a:pt x="0" y="1798320"/>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BE499F38-B442-0562-9FA4-FB2658C96074}"/>
              </a:ext>
            </a:extLst>
          </p:cNvPr>
          <p:cNvSpPr>
            <a:spLocks noGrp="1"/>
          </p:cNvSpPr>
          <p:nvPr>
            <p:ph type="title"/>
          </p:nvPr>
        </p:nvSpPr>
        <p:spPr/>
        <p:txBody>
          <a:bodyPr anchor="ctr"/>
          <a:lstStyle/>
          <a:p>
            <a:r>
              <a:rPr lang="en-GB" sz="3600" dirty="0">
                <a:solidFill>
                  <a:schemeClr val="bg2"/>
                </a:solidFill>
              </a:rPr>
              <a:t>Other research metrics</a:t>
            </a:r>
          </a:p>
        </p:txBody>
      </p:sp>
      <p:sp>
        <p:nvSpPr>
          <p:cNvPr id="3" name="Footer Placeholder 2">
            <a:extLst>
              <a:ext uri="{FF2B5EF4-FFF2-40B4-BE49-F238E27FC236}">
                <a16:creationId xmlns:a16="http://schemas.microsoft.com/office/drawing/2014/main" id="{7D8DEC0F-7B65-9F07-1204-C861DE8049DB}"/>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C628CB49-3BF9-085D-C4D0-8B439D6B36F0}"/>
              </a:ext>
            </a:extLst>
          </p:cNvPr>
          <p:cNvSpPr>
            <a:spLocks noGrp="1"/>
          </p:cNvSpPr>
          <p:nvPr>
            <p:ph type="sldNum" sz="quarter" idx="11"/>
          </p:nvPr>
        </p:nvSpPr>
        <p:spPr/>
        <p:txBody>
          <a:bodyPr/>
          <a:lstStyle/>
          <a:p>
            <a:fld id="{E8F1A65C-595C-4736-BF40-F7D31E789466}" type="slidenum">
              <a:rPr lang="en-GB" smtClean="0"/>
              <a:pPr/>
              <a:t>4</a:t>
            </a:fld>
            <a:endParaRPr lang="en-GB"/>
          </a:p>
        </p:txBody>
      </p:sp>
      <p:sp>
        <p:nvSpPr>
          <p:cNvPr id="5" name="Text Placeholder 4">
            <a:extLst>
              <a:ext uri="{FF2B5EF4-FFF2-40B4-BE49-F238E27FC236}">
                <a16:creationId xmlns:a16="http://schemas.microsoft.com/office/drawing/2014/main" id="{BA507910-8780-D245-86A4-0FE8195AF459}"/>
              </a:ext>
            </a:extLst>
          </p:cNvPr>
          <p:cNvSpPr>
            <a:spLocks noGrp="1"/>
          </p:cNvSpPr>
          <p:nvPr>
            <p:ph type="body" sz="quarter" idx="12"/>
          </p:nvPr>
        </p:nvSpPr>
        <p:spPr/>
        <p:txBody>
          <a:bodyPr anchor="ctr"/>
          <a:lstStyle/>
          <a:p>
            <a:r>
              <a:rPr lang="en-GB" sz="2400" dirty="0">
                <a:solidFill>
                  <a:schemeClr val="bg2"/>
                </a:solidFill>
              </a:rPr>
              <a:t>Citation based measures of research</a:t>
            </a:r>
          </a:p>
        </p:txBody>
      </p:sp>
      <p:sp>
        <p:nvSpPr>
          <p:cNvPr id="6" name="TextBox 5">
            <a:extLst>
              <a:ext uri="{FF2B5EF4-FFF2-40B4-BE49-F238E27FC236}">
                <a16:creationId xmlns:a16="http://schemas.microsoft.com/office/drawing/2014/main" id="{6A1074C8-3D7C-F298-346C-DA93CD254982}"/>
              </a:ext>
            </a:extLst>
          </p:cNvPr>
          <p:cNvSpPr txBox="1"/>
          <p:nvPr/>
        </p:nvSpPr>
        <p:spPr>
          <a:xfrm>
            <a:off x="1620078" y="2057400"/>
            <a:ext cx="9997440" cy="3927791"/>
          </a:xfrm>
          <a:prstGeom prst="rect">
            <a:avLst/>
          </a:prstGeom>
          <a:noFill/>
        </p:spPr>
        <p:txBody>
          <a:bodyPr wrap="square" rtlCol="0">
            <a:noAutofit/>
          </a:bodyPr>
          <a:lstStyle/>
          <a:p>
            <a:pPr algn="l">
              <a:lnSpc>
                <a:spcPct val="100000"/>
              </a:lnSpc>
              <a:spcBef>
                <a:spcPts val="0"/>
              </a:spcBef>
              <a:spcAft>
                <a:spcPts val="800"/>
              </a:spcAft>
            </a:pPr>
            <a:r>
              <a:rPr lang="en-GB" sz="2400" b="1" dirty="0">
                <a:solidFill>
                  <a:srgbClr val="3C1053"/>
                </a:solidFill>
              </a:rPr>
              <a:t>Citations</a:t>
            </a:r>
          </a:p>
          <a:p>
            <a:pPr marL="342900" indent="-342900" algn="l">
              <a:lnSpc>
                <a:spcPct val="100000"/>
              </a:lnSpc>
              <a:spcBef>
                <a:spcPts val="0"/>
              </a:spcBef>
              <a:spcAft>
                <a:spcPts val="800"/>
              </a:spcAft>
              <a:buFont typeface="Arial" panose="020B0604020202020204" pitchFamily="34" charset="0"/>
              <a:buChar char="•"/>
            </a:pPr>
            <a:r>
              <a:rPr lang="en-GB" sz="2400" dirty="0"/>
              <a:t>Counts of the number of times an article is cited in other publications</a:t>
            </a:r>
          </a:p>
          <a:p>
            <a:pPr marL="342900" indent="-342900" algn="l">
              <a:lnSpc>
                <a:spcPct val="100000"/>
              </a:lnSpc>
              <a:spcBef>
                <a:spcPts val="0"/>
              </a:spcBef>
              <a:spcAft>
                <a:spcPts val="800"/>
              </a:spcAft>
              <a:buFont typeface="Arial" panose="020B0604020202020204" pitchFamily="34" charset="0"/>
              <a:buChar char="•"/>
            </a:pPr>
            <a:endParaRPr lang="en-GB" sz="2400" dirty="0"/>
          </a:p>
          <a:p>
            <a:pPr algn="l">
              <a:lnSpc>
                <a:spcPct val="100000"/>
              </a:lnSpc>
              <a:spcBef>
                <a:spcPts val="0"/>
              </a:spcBef>
              <a:spcAft>
                <a:spcPts val="800"/>
              </a:spcAft>
            </a:pPr>
            <a:r>
              <a:rPr lang="en-GB" sz="2400" b="1" dirty="0">
                <a:solidFill>
                  <a:srgbClr val="3C1053"/>
                </a:solidFill>
              </a:rPr>
              <a:t>Journal impact factor</a:t>
            </a:r>
          </a:p>
          <a:p>
            <a:pPr marL="342900" indent="-342900" algn="l">
              <a:lnSpc>
                <a:spcPct val="100000"/>
              </a:lnSpc>
              <a:spcBef>
                <a:spcPts val="0"/>
              </a:spcBef>
              <a:spcAft>
                <a:spcPts val="800"/>
              </a:spcAft>
              <a:buFont typeface="Arial" panose="020B0604020202020204" pitchFamily="34" charset="0"/>
              <a:buChar char="•"/>
            </a:pPr>
            <a:r>
              <a:rPr lang="en-GB" sz="2400" dirty="0"/>
              <a:t>Average number of citations to an article published in a journal</a:t>
            </a:r>
          </a:p>
          <a:p>
            <a:pPr marL="342900" indent="-342900" algn="l">
              <a:lnSpc>
                <a:spcPct val="100000"/>
              </a:lnSpc>
              <a:spcBef>
                <a:spcPts val="0"/>
              </a:spcBef>
              <a:spcAft>
                <a:spcPts val="800"/>
              </a:spcAft>
              <a:buFont typeface="Arial" panose="020B0604020202020204" pitchFamily="34" charset="0"/>
              <a:buChar char="•"/>
            </a:pPr>
            <a:endParaRPr lang="en-GB" sz="2400" dirty="0"/>
          </a:p>
          <a:p>
            <a:pPr algn="l">
              <a:lnSpc>
                <a:spcPct val="100000"/>
              </a:lnSpc>
              <a:spcBef>
                <a:spcPts val="0"/>
              </a:spcBef>
              <a:spcAft>
                <a:spcPts val="800"/>
              </a:spcAft>
            </a:pPr>
            <a:r>
              <a:rPr lang="en-GB" sz="2400" b="1" dirty="0">
                <a:solidFill>
                  <a:srgbClr val="3C1053"/>
                </a:solidFill>
              </a:rPr>
              <a:t>H Index</a:t>
            </a:r>
          </a:p>
          <a:p>
            <a:pPr marL="342900" indent="-342900" algn="l">
              <a:lnSpc>
                <a:spcPct val="100000"/>
              </a:lnSpc>
              <a:spcBef>
                <a:spcPts val="0"/>
              </a:spcBef>
              <a:spcAft>
                <a:spcPts val="800"/>
              </a:spcAft>
              <a:buFont typeface="Arial" panose="020B0604020202020204" pitchFamily="34" charset="0"/>
              <a:buChar char="•"/>
            </a:pPr>
            <a:r>
              <a:rPr lang="en-GB" sz="2400" dirty="0"/>
              <a:t>Counts the number of an author’s publications and their citations</a:t>
            </a:r>
          </a:p>
          <a:p>
            <a:pPr marL="342900" indent="-342900" algn="l">
              <a:lnSpc>
                <a:spcPct val="100000"/>
              </a:lnSpc>
              <a:spcBef>
                <a:spcPts val="0"/>
              </a:spcBef>
              <a:spcAft>
                <a:spcPts val="800"/>
              </a:spcAft>
              <a:buFont typeface="Arial" panose="020B0604020202020204" pitchFamily="34" charset="0"/>
              <a:buChar char="•"/>
            </a:pPr>
            <a:endParaRPr lang="en-GB" dirty="0"/>
          </a:p>
        </p:txBody>
      </p:sp>
      <p:pic>
        <p:nvPicPr>
          <p:cNvPr id="9" name="Picture 8">
            <a:extLst>
              <a:ext uri="{FF2B5EF4-FFF2-40B4-BE49-F238E27FC236}">
                <a16:creationId xmlns:a16="http://schemas.microsoft.com/office/drawing/2014/main" id="{BA60AC75-793B-E50C-513E-0C2B6943595D}"/>
              </a:ext>
            </a:extLst>
          </p:cNvPr>
          <p:cNvPicPr>
            <a:picLocks noChangeAspect="1"/>
          </p:cNvPicPr>
          <p:nvPr/>
        </p:nvPicPr>
        <p:blipFill>
          <a:blip r:embed="rId2"/>
          <a:stretch>
            <a:fillRect/>
          </a:stretch>
        </p:blipFill>
        <p:spPr>
          <a:xfrm>
            <a:off x="412666" y="2057400"/>
            <a:ext cx="725487" cy="731583"/>
          </a:xfrm>
          <a:prstGeom prst="rect">
            <a:avLst/>
          </a:prstGeom>
        </p:spPr>
      </p:pic>
      <p:pic>
        <p:nvPicPr>
          <p:cNvPr id="10" name="Picture 9">
            <a:extLst>
              <a:ext uri="{FF2B5EF4-FFF2-40B4-BE49-F238E27FC236}">
                <a16:creationId xmlns:a16="http://schemas.microsoft.com/office/drawing/2014/main" id="{1FE55A92-6009-2DC4-E939-EDF81863BA7A}"/>
              </a:ext>
            </a:extLst>
          </p:cNvPr>
          <p:cNvPicPr>
            <a:picLocks noChangeAspect="1"/>
          </p:cNvPicPr>
          <p:nvPr/>
        </p:nvPicPr>
        <p:blipFill>
          <a:blip r:embed="rId3"/>
          <a:stretch>
            <a:fillRect/>
          </a:stretch>
        </p:blipFill>
        <p:spPr>
          <a:xfrm>
            <a:off x="428821" y="3491072"/>
            <a:ext cx="725487" cy="731583"/>
          </a:xfrm>
          <a:prstGeom prst="rect">
            <a:avLst/>
          </a:prstGeom>
        </p:spPr>
      </p:pic>
      <p:pic>
        <p:nvPicPr>
          <p:cNvPr id="11" name="Picture 10">
            <a:extLst>
              <a:ext uri="{FF2B5EF4-FFF2-40B4-BE49-F238E27FC236}">
                <a16:creationId xmlns:a16="http://schemas.microsoft.com/office/drawing/2014/main" id="{C4BE8799-D73A-A266-ECC5-BD43F46AF123}"/>
              </a:ext>
            </a:extLst>
          </p:cNvPr>
          <p:cNvPicPr>
            <a:picLocks noChangeAspect="1"/>
          </p:cNvPicPr>
          <p:nvPr/>
        </p:nvPicPr>
        <p:blipFill>
          <a:blip r:embed="rId4"/>
          <a:stretch>
            <a:fillRect/>
          </a:stretch>
        </p:blipFill>
        <p:spPr>
          <a:xfrm>
            <a:off x="428821" y="4853625"/>
            <a:ext cx="725487" cy="731583"/>
          </a:xfrm>
          <a:prstGeom prst="rect">
            <a:avLst/>
          </a:prstGeom>
        </p:spPr>
      </p:pic>
    </p:spTree>
    <p:extLst>
      <p:ext uri="{BB962C8B-B14F-4D97-AF65-F5344CB8AC3E}">
        <p14:creationId xmlns:p14="http://schemas.microsoft.com/office/powerpoint/2010/main" val="727061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ED34D-6F8F-B103-90CE-F2F9D9D3E8E2}"/>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DAE7FCDB-6CCD-9356-5ACD-8CCB618F1526}"/>
              </a:ext>
            </a:extLst>
          </p:cNvPr>
          <p:cNvSpPr/>
          <p:nvPr/>
        </p:nvSpPr>
        <p:spPr>
          <a:xfrm>
            <a:off x="0" y="0"/>
            <a:ext cx="9997440" cy="1798320"/>
          </a:xfrm>
          <a:custGeom>
            <a:avLst/>
            <a:gdLst>
              <a:gd name="connsiteX0" fmla="*/ 0 w 9997440"/>
              <a:gd name="connsiteY0" fmla="*/ 0 h 1798320"/>
              <a:gd name="connsiteX1" fmla="*/ 9997440 w 9997440"/>
              <a:gd name="connsiteY1" fmla="*/ 0 h 1798320"/>
              <a:gd name="connsiteX2" fmla="*/ 9997440 w 9997440"/>
              <a:gd name="connsiteY2" fmla="*/ 1798320 h 1798320"/>
              <a:gd name="connsiteX3" fmla="*/ 0 w 9997440"/>
              <a:gd name="connsiteY3" fmla="*/ 1798320 h 1798320"/>
              <a:gd name="connsiteX4" fmla="*/ 0 w 9997440"/>
              <a:gd name="connsiteY4" fmla="*/ 0 h 1798320"/>
              <a:gd name="connsiteX0" fmla="*/ 0 w 9997440"/>
              <a:gd name="connsiteY0" fmla="*/ 0 h 1798320"/>
              <a:gd name="connsiteX1" fmla="*/ 9997440 w 9997440"/>
              <a:gd name="connsiteY1" fmla="*/ 0 h 1798320"/>
              <a:gd name="connsiteX2" fmla="*/ 8321040 w 9997440"/>
              <a:gd name="connsiteY2" fmla="*/ 1798320 h 1798320"/>
              <a:gd name="connsiteX3" fmla="*/ 0 w 9997440"/>
              <a:gd name="connsiteY3" fmla="*/ 1798320 h 1798320"/>
              <a:gd name="connsiteX4" fmla="*/ 0 w 9997440"/>
              <a:gd name="connsiteY4" fmla="*/ 0 h 179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7440" h="1798320">
                <a:moveTo>
                  <a:pt x="0" y="0"/>
                </a:moveTo>
                <a:lnTo>
                  <a:pt x="9997440" y="0"/>
                </a:lnTo>
                <a:lnTo>
                  <a:pt x="8321040" y="1798320"/>
                </a:lnTo>
                <a:lnTo>
                  <a:pt x="0" y="1798320"/>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82FA4F48-C1E4-5E95-85F7-FE7C9916BB42}"/>
              </a:ext>
            </a:extLst>
          </p:cNvPr>
          <p:cNvSpPr>
            <a:spLocks noGrp="1"/>
          </p:cNvSpPr>
          <p:nvPr>
            <p:ph type="title"/>
          </p:nvPr>
        </p:nvSpPr>
        <p:spPr/>
        <p:txBody>
          <a:bodyPr anchor="ctr"/>
          <a:lstStyle/>
          <a:p>
            <a:r>
              <a:rPr lang="en-GB" sz="3600" dirty="0" err="1">
                <a:solidFill>
                  <a:schemeClr val="bg2"/>
                </a:solidFill>
              </a:rPr>
              <a:t>Altmetrics</a:t>
            </a:r>
            <a:endParaRPr lang="en-GB" sz="3600" dirty="0">
              <a:solidFill>
                <a:schemeClr val="bg2"/>
              </a:solidFill>
            </a:endParaRPr>
          </a:p>
        </p:txBody>
      </p:sp>
      <p:sp>
        <p:nvSpPr>
          <p:cNvPr id="3" name="Footer Placeholder 2">
            <a:extLst>
              <a:ext uri="{FF2B5EF4-FFF2-40B4-BE49-F238E27FC236}">
                <a16:creationId xmlns:a16="http://schemas.microsoft.com/office/drawing/2014/main" id="{4CA794DF-DF94-59C7-F59F-90B1716B73DD}"/>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B50B020C-D2A2-1212-6B10-0E38FC491DE3}"/>
              </a:ext>
            </a:extLst>
          </p:cNvPr>
          <p:cNvSpPr>
            <a:spLocks noGrp="1"/>
          </p:cNvSpPr>
          <p:nvPr>
            <p:ph type="sldNum" sz="quarter" idx="11"/>
          </p:nvPr>
        </p:nvSpPr>
        <p:spPr/>
        <p:txBody>
          <a:bodyPr/>
          <a:lstStyle/>
          <a:p>
            <a:fld id="{E8F1A65C-595C-4736-BF40-F7D31E789466}" type="slidenum">
              <a:rPr lang="en-GB" smtClean="0"/>
              <a:pPr/>
              <a:t>5</a:t>
            </a:fld>
            <a:endParaRPr lang="en-GB"/>
          </a:p>
        </p:txBody>
      </p:sp>
      <p:sp>
        <p:nvSpPr>
          <p:cNvPr id="5" name="Text Placeholder 4">
            <a:extLst>
              <a:ext uri="{FF2B5EF4-FFF2-40B4-BE49-F238E27FC236}">
                <a16:creationId xmlns:a16="http://schemas.microsoft.com/office/drawing/2014/main" id="{F7935E94-A9A1-CA53-6B52-1D54DF651266}"/>
              </a:ext>
            </a:extLst>
          </p:cNvPr>
          <p:cNvSpPr>
            <a:spLocks noGrp="1"/>
          </p:cNvSpPr>
          <p:nvPr>
            <p:ph type="body" sz="quarter" idx="12"/>
          </p:nvPr>
        </p:nvSpPr>
        <p:spPr/>
        <p:txBody>
          <a:bodyPr anchor="ctr"/>
          <a:lstStyle/>
          <a:p>
            <a:r>
              <a:rPr lang="en-GB" sz="2400" dirty="0">
                <a:solidFill>
                  <a:schemeClr val="bg2"/>
                </a:solidFill>
              </a:rPr>
              <a:t>Non-citation measures of research</a:t>
            </a:r>
          </a:p>
        </p:txBody>
      </p:sp>
      <p:sp>
        <p:nvSpPr>
          <p:cNvPr id="8" name="TextBox 7">
            <a:extLst>
              <a:ext uri="{FF2B5EF4-FFF2-40B4-BE49-F238E27FC236}">
                <a16:creationId xmlns:a16="http://schemas.microsoft.com/office/drawing/2014/main" id="{195704A3-9CE3-135E-83F1-B6E73ADC6D08}"/>
              </a:ext>
            </a:extLst>
          </p:cNvPr>
          <p:cNvSpPr txBox="1"/>
          <p:nvPr/>
        </p:nvSpPr>
        <p:spPr>
          <a:xfrm>
            <a:off x="548640" y="2103805"/>
            <a:ext cx="11115040" cy="2349361"/>
          </a:xfrm>
          <a:prstGeom prst="rect">
            <a:avLst/>
          </a:prstGeom>
          <a:noFill/>
        </p:spPr>
        <p:txBody>
          <a:bodyPr wrap="square">
            <a:spAutoFit/>
          </a:bodyPr>
          <a:lstStyle/>
          <a:p>
            <a:pPr algn="l">
              <a:lnSpc>
                <a:spcPct val="100000"/>
              </a:lnSpc>
              <a:spcBef>
                <a:spcPts val="0"/>
              </a:spcBef>
              <a:spcAft>
                <a:spcPts val="800"/>
              </a:spcAft>
            </a:pPr>
            <a:r>
              <a:rPr lang="en-GB" sz="2400" dirty="0" err="1"/>
              <a:t>Altmetrics</a:t>
            </a:r>
            <a:r>
              <a:rPr lang="en-GB" sz="2400" dirty="0"/>
              <a:t> use alternative (non-citation) indicators to measure research publications:</a:t>
            </a:r>
          </a:p>
          <a:p>
            <a:pPr marL="342900" indent="-342900" algn="l">
              <a:lnSpc>
                <a:spcPct val="100000"/>
              </a:lnSpc>
              <a:spcBef>
                <a:spcPts val="0"/>
              </a:spcBef>
              <a:spcAft>
                <a:spcPts val="800"/>
              </a:spcAft>
              <a:buFont typeface="Arial" panose="020B0604020202020204" pitchFamily="34" charset="0"/>
              <a:buChar char="•"/>
            </a:pPr>
            <a:r>
              <a:rPr lang="en-GB" sz="2400" b="1" dirty="0">
                <a:solidFill>
                  <a:srgbClr val="3C1053"/>
                </a:solidFill>
              </a:rPr>
              <a:t>Usage: </a:t>
            </a:r>
            <a:r>
              <a:rPr lang="en-GB" sz="2400" dirty="0"/>
              <a:t>page views, downloads, bookmarks, favourites, export to reference manager</a:t>
            </a:r>
          </a:p>
          <a:p>
            <a:pPr marL="342900" indent="-342900" algn="l">
              <a:lnSpc>
                <a:spcPct val="100000"/>
              </a:lnSpc>
              <a:spcBef>
                <a:spcPts val="0"/>
              </a:spcBef>
              <a:spcAft>
                <a:spcPts val="800"/>
              </a:spcAft>
              <a:buFont typeface="Arial" panose="020B0604020202020204" pitchFamily="34" charset="0"/>
              <a:buChar char="•"/>
            </a:pPr>
            <a:r>
              <a:rPr lang="en-GB" sz="2400" b="1" dirty="0">
                <a:solidFill>
                  <a:srgbClr val="3C1053"/>
                </a:solidFill>
              </a:rPr>
              <a:t>Mentions: </a:t>
            </a:r>
            <a:r>
              <a:rPr lang="en-GB" sz="2400" dirty="0"/>
              <a:t>social media, blogs, newspapers, policy papers, Wikipedia</a:t>
            </a:r>
          </a:p>
          <a:p>
            <a:pPr marL="342900" indent="-342900" algn="l">
              <a:lnSpc>
                <a:spcPct val="100000"/>
              </a:lnSpc>
              <a:spcBef>
                <a:spcPts val="0"/>
              </a:spcBef>
              <a:spcAft>
                <a:spcPts val="800"/>
              </a:spcAft>
              <a:buFont typeface="Arial" panose="020B0604020202020204" pitchFamily="34" charset="0"/>
              <a:buChar char="•"/>
            </a:pPr>
            <a:endParaRPr lang="en-GB" sz="2400" dirty="0"/>
          </a:p>
          <a:p>
            <a:pPr algn="l">
              <a:lnSpc>
                <a:spcPct val="100000"/>
              </a:lnSpc>
              <a:spcBef>
                <a:spcPts val="0"/>
              </a:spcBef>
              <a:spcAft>
                <a:spcPts val="800"/>
              </a:spcAft>
            </a:pPr>
            <a:r>
              <a:rPr lang="en-GB" sz="2400" dirty="0" err="1"/>
              <a:t>Altmetric</a:t>
            </a:r>
            <a:r>
              <a:rPr lang="en-GB" sz="2400" dirty="0"/>
              <a:t> providers use visual badges to display alternative research metrics:</a:t>
            </a:r>
          </a:p>
        </p:txBody>
      </p:sp>
      <p:pic>
        <p:nvPicPr>
          <p:cNvPr id="9" name="Picture 8" descr="Altmetric logi">
            <a:extLst>
              <a:ext uri="{FF2B5EF4-FFF2-40B4-BE49-F238E27FC236}">
                <a16:creationId xmlns:a16="http://schemas.microsoft.com/office/drawing/2014/main" id="{0EF5CC82-7E41-7455-9BFE-BADE11C9AC66}"/>
              </a:ext>
            </a:extLst>
          </p:cNvPr>
          <p:cNvPicPr>
            <a:picLocks noChangeAspect="1"/>
          </p:cNvPicPr>
          <p:nvPr/>
        </p:nvPicPr>
        <p:blipFill>
          <a:blip r:embed="rId2"/>
          <a:stretch>
            <a:fillRect/>
          </a:stretch>
        </p:blipFill>
        <p:spPr>
          <a:xfrm>
            <a:off x="1244599" y="4913478"/>
            <a:ext cx="957155" cy="957155"/>
          </a:xfrm>
          <a:prstGeom prst="rect">
            <a:avLst/>
          </a:prstGeom>
        </p:spPr>
      </p:pic>
      <p:pic>
        <p:nvPicPr>
          <p:cNvPr id="10" name="Picture 9" descr="PlumX Metric logo">
            <a:extLst>
              <a:ext uri="{FF2B5EF4-FFF2-40B4-BE49-F238E27FC236}">
                <a16:creationId xmlns:a16="http://schemas.microsoft.com/office/drawing/2014/main" id="{F162BC61-A019-4E52-BC44-F01D67A6AF3E}"/>
              </a:ext>
            </a:extLst>
          </p:cNvPr>
          <p:cNvPicPr>
            <a:picLocks noChangeAspect="1"/>
          </p:cNvPicPr>
          <p:nvPr/>
        </p:nvPicPr>
        <p:blipFill>
          <a:blip r:embed="rId3"/>
          <a:stretch>
            <a:fillRect/>
          </a:stretch>
        </p:blipFill>
        <p:spPr>
          <a:xfrm>
            <a:off x="5887719" y="4782404"/>
            <a:ext cx="1188823" cy="1219306"/>
          </a:xfrm>
          <a:prstGeom prst="rect">
            <a:avLst/>
          </a:prstGeom>
        </p:spPr>
      </p:pic>
      <p:sp>
        <p:nvSpPr>
          <p:cNvPr id="11" name="TextBox 10">
            <a:extLst>
              <a:ext uri="{FF2B5EF4-FFF2-40B4-BE49-F238E27FC236}">
                <a16:creationId xmlns:a16="http://schemas.microsoft.com/office/drawing/2014/main" id="{8F4FADC0-76A6-54F8-C3CD-9689501EED3B}"/>
              </a:ext>
            </a:extLst>
          </p:cNvPr>
          <p:cNvSpPr txBox="1"/>
          <p:nvPr/>
        </p:nvSpPr>
        <p:spPr>
          <a:xfrm>
            <a:off x="2499560" y="5057036"/>
            <a:ext cx="3333330" cy="695837"/>
          </a:xfrm>
          <a:prstGeom prst="rect">
            <a:avLst/>
          </a:prstGeom>
          <a:noFill/>
        </p:spPr>
        <p:txBody>
          <a:bodyPr wrap="square" rtlCol="0">
            <a:noAutofit/>
          </a:bodyPr>
          <a:lstStyle/>
          <a:p>
            <a:pPr algn="l">
              <a:lnSpc>
                <a:spcPct val="100000"/>
              </a:lnSpc>
              <a:spcBef>
                <a:spcPts val="0"/>
              </a:spcBef>
              <a:spcAft>
                <a:spcPts val="800"/>
              </a:spcAft>
            </a:pPr>
            <a:r>
              <a:rPr lang="en-GB" sz="2800" b="1" dirty="0" err="1">
                <a:solidFill>
                  <a:srgbClr val="3C1053"/>
                </a:solidFill>
              </a:rPr>
              <a:t>Altmetric</a:t>
            </a:r>
            <a:endParaRPr lang="en-GB" sz="2800" dirty="0"/>
          </a:p>
        </p:txBody>
      </p:sp>
      <p:sp>
        <p:nvSpPr>
          <p:cNvPr id="12" name="TextBox 11">
            <a:extLst>
              <a:ext uri="{FF2B5EF4-FFF2-40B4-BE49-F238E27FC236}">
                <a16:creationId xmlns:a16="http://schemas.microsoft.com/office/drawing/2014/main" id="{D0CD3E29-CE41-C3A3-D548-82362C6DE5A0}"/>
              </a:ext>
            </a:extLst>
          </p:cNvPr>
          <p:cNvSpPr txBox="1"/>
          <p:nvPr/>
        </p:nvSpPr>
        <p:spPr>
          <a:xfrm>
            <a:off x="7401011" y="5057036"/>
            <a:ext cx="2946949" cy="523220"/>
          </a:xfrm>
          <a:prstGeom prst="rect">
            <a:avLst/>
          </a:prstGeom>
          <a:noFill/>
        </p:spPr>
        <p:txBody>
          <a:bodyPr wrap="square">
            <a:spAutoFit/>
          </a:bodyPr>
          <a:lstStyle/>
          <a:p>
            <a:r>
              <a:rPr lang="en-GB" sz="2800" b="1" dirty="0" err="1">
                <a:solidFill>
                  <a:srgbClr val="3C1053"/>
                </a:solidFill>
              </a:rPr>
              <a:t>PlumX</a:t>
            </a:r>
            <a:r>
              <a:rPr lang="en-GB" sz="2800" b="1" dirty="0">
                <a:solidFill>
                  <a:srgbClr val="3C1053"/>
                </a:solidFill>
              </a:rPr>
              <a:t> Metrics</a:t>
            </a:r>
            <a:endParaRPr lang="en-GB" sz="2800" dirty="0"/>
          </a:p>
        </p:txBody>
      </p:sp>
    </p:spTree>
    <p:extLst>
      <p:ext uri="{BB962C8B-B14F-4D97-AF65-F5344CB8AC3E}">
        <p14:creationId xmlns:p14="http://schemas.microsoft.com/office/powerpoint/2010/main" val="3486707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12408C-BBC0-6926-D738-1CCD448C0FA0}"/>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52C707A5-AEA0-8DA1-43C3-561D2F702E2A}"/>
              </a:ext>
              <a:ext uri="{C183D7F6-B498-43B3-948B-1728B52AA6E4}">
                <adec:decorative xmlns:adec="http://schemas.microsoft.com/office/drawing/2017/decorative" val="1"/>
              </a:ext>
            </a:extLst>
          </p:cNvPr>
          <p:cNvPicPr>
            <a:picLocks noChangeAspect="1"/>
          </p:cNvPicPr>
          <p:nvPr/>
        </p:nvPicPr>
        <p:blipFill>
          <a:blip r:embed="rId2">
            <a:alphaModFix amt="15000"/>
          </a:blip>
          <a:stretch>
            <a:fillRect/>
          </a:stretch>
        </p:blipFill>
        <p:spPr>
          <a:xfrm>
            <a:off x="0" y="1798320"/>
            <a:ext cx="12192000" cy="5776889"/>
          </a:xfrm>
          <a:prstGeom prst="rect">
            <a:avLst/>
          </a:prstGeom>
        </p:spPr>
      </p:pic>
      <p:sp>
        <p:nvSpPr>
          <p:cNvPr id="7" name="Rectangle 6">
            <a:extLst>
              <a:ext uri="{FF2B5EF4-FFF2-40B4-BE49-F238E27FC236}">
                <a16:creationId xmlns:a16="http://schemas.microsoft.com/office/drawing/2014/main" id="{C2A7F180-CE6D-8DC4-A1C8-13A66ED04101}"/>
              </a:ext>
            </a:extLst>
          </p:cNvPr>
          <p:cNvSpPr/>
          <p:nvPr/>
        </p:nvSpPr>
        <p:spPr>
          <a:xfrm>
            <a:off x="0" y="0"/>
            <a:ext cx="9997440" cy="1798320"/>
          </a:xfrm>
          <a:custGeom>
            <a:avLst/>
            <a:gdLst>
              <a:gd name="connsiteX0" fmla="*/ 0 w 9997440"/>
              <a:gd name="connsiteY0" fmla="*/ 0 h 1798320"/>
              <a:gd name="connsiteX1" fmla="*/ 9997440 w 9997440"/>
              <a:gd name="connsiteY1" fmla="*/ 0 h 1798320"/>
              <a:gd name="connsiteX2" fmla="*/ 9997440 w 9997440"/>
              <a:gd name="connsiteY2" fmla="*/ 1798320 h 1798320"/>
              <a:gd name="connsiteX3" fmla="*/ 0 w 9997440"/>
              <a:gd name="connsiteY3" fmla="*/ 1798320 h 1798320"/>
              <a:gd name="connsiteX4" fmla="*/ 0 w 9997440"/>
              <a:gd name="connsiteY4" fmla="*/ 0 h 1798320"/>
              <a:gd name="connsiteX0" fmla="*/ 0 w 9997440"/>
              <a:gd name="connsiteY0" fmla="*/ 0 h 1798320"/>
              <a:gd name="connsiteX1" fmla="*/ 9997440 w 9997440"/>
              <a:gd name="connsiteY1" fmla="*/ 0 h 1798320"/>
              <a:gd name="connsiteX2" fmla="*/ 8321040 w 9997440"/>
              <a:gd name="connsiteY2" fmla="*/ 1798320 h 1798320"/>
              <a:gd name="connsiteX3" fmla="*/ 0 w 9997440"/>
              <a:gd name="connsiteY3" fmla="*/ 1798320 h 1798320"/>
              <a:gd name="connsiteX4" fmla="*/ 0 w 9997440"/>
              <a:gd name="connsiteY4" fmla="*/ 0 h 179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7440" h="1798320">
                <a:moveTo>
                  <a:pt x="0" y="0"/>
                </a:moveTo>
                <a:lnTo>
                  <a:pt x="9997440" y="0"/>
                </a:lnTo>
                <a:lnTo>
                  <a:pt x="8321040" y="1798320"/>
                </a:lnTo>
                <a:lnTo>
                  <a:pt x="0" y="1798320"/>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6779021B-6772-3355-0914-6CF9C47566FD}"/>
              </a:ext>
            </a:extLst>
          </p:cNvPr>
          <p:cNvSpPr>
            <a:spLocks noGrp="1"/>
          </p:cNvSpPr>
          <p:nvPr>
            <p:ph type="title"/>
          </p:nvPr>
        </p:nvSpPr>
        <p:spPr/>
        <p:txBody>
          <a:bodyPr anchor="ctr"/>
          <a:lstStyle/>
          <a:p>
            <a:r>
              <a:rPr lang="en-GB" sz="3600" dirty="0">
                <a:solidFill>
                  <a:schemeClr val="bg2"/>
                </a:solidFill>
              </a:rPr>
              <a:t>Journal Citation Reports</a:t>
            </a:r>
          </a:p>
        </p:txBody>
      </p:sp>
      <p:sp>
        <p:nvSpPr>
          <p:cNvPr id="3" name="Footer Placeholder 2">
            <a:extLst>
              <a:ext uri="{FF2B5EF4-FFF2-40B4-BE49-F238E27FC236}">
                <a16:creationId xmlns:a16="http://schemas.microsoft.com/office/drawing/2014/main" id="{D149815B-CDF1-F1FE-6F52-3FF3542BAD0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B3DCA0DF-BE33-C596-BF65-58C7185C58D8}"/>
              </a:ext>
            </a:extLst>
          </p:cNvPr>
          <p:cNvSpPr>
            <a:spLocks noGrp="1"/>
          </p:cNvSpPr>
          <p:nvPr>
            <p:ph type="sldNum" sz="quarter" idx="11"/>
          </p:nvPr>
        </p:nvSpPr>
        <p:spPr/>
        <p:txBody>
          <a:bodyPr/>
          <a:lstStyle/>
          <a:p>
            <a:fld id="{E8F1A65C-595C-4736-BF40-F7D31E789466}" type="slidenum">
              <a:rPr lang="en-GB" smtClean="0"/>
              <a:pPr/>
              <a:t>6</a:t>
            </a:fld>
            <a:endParaRPr lang="en-GB"/>
          </a:p>
        </p:txBody>
      </p:sp>
      <p:sp>
        <p:nvSpPr>
          <p:cNvPr id="5" name="Text Placeholder 4">
            <a:extLst>
              <a:ext uri="{FF2B5EF4-FFF2-40B4-BE49-F238E27FC236}">
                <a16:creationId xmlns:a16="http://schemas.microsoft.com/office/drawing/2014/main" id="{7DABCE2F-BF0A-919F-4382-25F65FD5CC70}"/>
              </a:ext>
            </a:extLst>
          </p:cNvPr>
          <p:cNvSpPr>
            <a:spLocks noGrp="1"/>
          </p:cNvSpPr>
          <p:nvPr>
            <p:ph type="body" sz="quarter" idx="12"/>
          </p:nvPr>
        </p:nvSpPr>
        <p:spPr/>
        <p:txBody>
          <a:bodyPr anchor="ctr"/>
          <a:lstStyle/>
          <a:p>
            <a:r>
              <a:rPr lang="en-GB" sz="2400" dirty="0">
                <a:solidFill>
                  <a:schemeClr val="bg2"/>
                </a:solidFill>
              </a:rPr>
              <a:t>Journal Impact Factor using Web of Science data</a:t>
            </a:r>
          </a:p>
        </p:txBody>
      </p:sp>
      <p:sp>
        <p:nvSpPr>
          <p:cNvPr id="10" name="TextBox 9">
            <a:extLst>
              <a:ext uri="{FF2B5EF4-FFF2-40B4-BE49-F238E27FC236}">
                <a16:creationId xmlns:a16="http://schemas.microsoft.com/office/drawing/2014/main" id="{A229BF76-8944-59A1-A594-140D0FF3E29D}"/>
              </a:ext>
            </a:extLst>
          </p:cNvPr>
          <p:cNvSpPr txBox="1"/>
          <p:nvPr/>
        </p:nvSpPr>
        <p:spPr>
          <a:xfrm>
            <a:off x="413582" y="2227580"/>
            <a:ext cx="11024647" cy="2738120"/>
          </a:xfrm>
          <a:prstGeom prst="rect">
            <a:avLst/>
          </a:prstGeom>
          <a:noFill/>
        </p:spPr>
        <p:txBody>
          <a:bodyPr wrap="square" rtlCol="0">
            <a:noAutofit/>
          </a:bodyPr>
          <a:lstStyle/>
          <a:p>
            <a:pPr algn="l">
              <a:lnSpc>
                <a:spcPct val="100000"/>
              </a:lnSpc>
              <a:spcBef>
                <a:spcPts val="0"/>
              </a:spcBef>
              <a:spcAft>
                <a:spcPts val="800"/>
              </a:spcAft>
            </a:pPr>
            <a:r>
              <a:rPr lang="en-GB" sz="2600" b="1" dirty="0">
                <a:solidFill>
                  <a:srgbClr val="3C1053"/>
                </a:solidFill>
              </a:rPr>
              <a:t>Find the metric: </a:t>
            </a:r>
            <a:r>
              <a:rPr lang="en-GB" sz="2600" dirty="0"/>
              <a:t>Journal Citation Reports &gt; </a:t>
            </a:r>
            <a:r>
              <a:rPr lang="en-GB" sz="2600" b="1" dirty="0">
                <a:solidFill>
                  <a:srgbClr val="3C1053"/>
                </a:solidFill>
              </a:rPr>
              <a:t>Journals</a:t>
            </a:r>
            <a:r>
              <a:rPr lang="en-GB" sz="2600" dirty="0"/>
              <a:t> &gt; Frontiers in Microbiology</a:t>
            </a:r>
          </a:p>
          <a:p>
            <a:pPr algn="l">
              <a:lnSpc>
                <a:spcPct val="100000"/>
              </a:lnSpc>
              <a:spcBef>
                <a:spcPts val="0"/>
              </a:spcBef>
              <a:spcAft>
                <a:spcPts val="800"/>
              </a:spcAft>
            </a:pPr>
            <a:endParaRPr lang="en-GB" sz="2800" dirty="0"/>
          </a:p>
          <a:p>
            <a:pPr marL="1828800" lvl="3" indent="-457200">
              <a:spcAft>
                <a:spcPts val="800"/>
              </a:spcAft>
              <a:buFont typeface="Arial" panose="020B0604020202020204" pitchFamily="34" charset="0"/>
              <a:buChar char="•"/>
            </a:pPr>
            <a:r>
              <a:rPr lang="en-GB" sz="2800" dirty="0"/>
              <a:t>Journal Impact Factor = 4.0</a:t>
            </a:r>
          </a:p>
          <a:p>
            <a:pPr marL="1828800" lvl="3" indent="-457200">
              <a:spcAft>
                <a:spcPts val="800"/>
              </a:spcAft>
              <a:buFont typeface="Arial" panose="020B0604020202020204" pitchFamily="34" charset="0"/>
              <a:buChar char="•"/>
            </a:pPr>
            <a:r>
              <a:rPr lang="en-GB" sz="2800" dirty="0"/>
              <a:t>Journal Citation Indictor = 0.89</a:t>
            </a:r>
          </a:p>
          <a:p>
            <a:pPr marL="1828800" lvl="3" indent="-457200">
              <a:spcAft>
                <a:spcPts val="800"/>
              </a:spcAft>
              <a:buFont typeface="Arial" panose="020B0604020202020204" pitchFamily="34" charset="0"/>
              <a:buChar char="•"/>
            </a:pPr>
            <a:r>
              <a:rPr lang="en-GB" sz="2800" dirty="0"/>
              <a:t>Journal ranking = 53/161 (67.4 percentile) </a:t>
            </a:r>
            <a:br>
              <a:rPr lang="en-GB" sz="2000" dirty="0"/>
            </a:br>
            <a:endParaRPr lang="en-GB" sz="2000" dirty="0"/>
          </a:p>
        </p:txBody>
      </p:sp>
    </p:spTree>
    <p:extLst>
      <p:ext uri="{BB962C8B-B14F-4D97-AF65-F5344CB8AC3E}">
        <p14:creationId xmlns:p14="http://schemas.microsoft.com/office/powerpoint/2010/main" val="3806356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E5A81-A70C-67D3-F9AD-3F4CB2F882F6}"/>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6B05917B-064C-FA5D-C6F3-2F2385E12B24}"/>
              </a:ext>
              <a:ext uri="{C183D7F6-B498-43B3-948B-1728B52AA6E4}">
                <adec:decorative xmlns:adec="http://schemas.microsoft.com/office/drawing/2017/decorative" val="1"/>
              </a:ext>
            </a:extLst>
          </p:cNvPr>
          <p:cNvPicPr>
            <a:picLocks noChangeAspect="1"/>
          </p:cNvPicPr>
          <p:nvPr/>
        </p:nvPicPr>
        <p:blipFill>
          <a:blip r:embed="rId2">
            <a:alphaModFix amt="15000"/>
          </a:blip>
          <a:stretch>
            <a:fillRect/>
          </a:stretch>
        </p:blipFill>
        <p:spPr>
          <a:xfrm>
            <a:off x="0" y="1798320"/>
            <a:ext cx="12192000" cy="5889137"/>
          </a:xfrm>
          <a:prstGeom prst="rect">
            <a:avLst/>
          </a:prstGeom>
        </p:spPr>
      </p:pic>
      <p:sp>
        <p:nvSpPr>
          <p:cNvPr id="7" name="Rectangle 6">
            <a:extLst>
              <a:ext uri="{FF2B5EF4-FFF2-40B4-BE49-F238E27FC236}">
                <a16:creationId xmlns:a16="http://schemas.microsoft.com/office/drawing/2014/main" id="{1D32D561-9585-A8E0-EF0B-78DAF26D240A}"/>
              </a:ext>
            </a:extLst>
          </p:cNvPr>
          <p:cNvSpPr/>
          <p:nvPr/>
        </p:nvSpPr>
        <p:spPr>
          <a:xfrm>
            <a:off x="0" y="0"/>
            <a:ext cx="9997440" cy="1798320"/>
          </a:xfrm>
          <a:custGeom>
            <a:avLst/>
            <a:gdLst>
              <a:gd name="connsiteX0" fmla="*/ 0 w 9997440"/>
              <a:gd name="connsiteY0" fmla="*/ 0 h 1798320"/>
              <a:gd name="connsiteX1" fmla="*/ 9997440 w 9997440"/>
              <a:gd name="connsiteY1" fmla="*/ 0 h 1798320"/>
              <a:gd name="connsiteX2" fmla="*/ 9997440 w 9997440"/>
              <a:gd name="connsiteY2" fmla="*/ 1798320 h 1798320"/>
              <a:gd name="connsiteX3" fmla="*/ 0 w 9997440"/>
              <a:gd name="connsiteY3" fmla="*/ 1798320 h 1798320"/>
              <a:gd name="connsiteX4" fmla="*/ 0 w 9997440"/>
              <a:gd name="connsiteY4" fmla="*/ 0 h 1798320"/>
              <a:gd name="connsiteX0" fmla="*/ 0 w 9997440"/>
              <a:gd name="connsiteY0" fmla="*/ 0 h 1798320"/>
              <a:gd name="connsiteX1" fmla="*/ 9997440 w 9997440"/>
              <a:gd name="connsiteY1" fmla="*/ 0 h 1798320"/>
              <a:gd name="connsiteX2" fmla="*/ 8321040 w 9997440"/>
              <a:gd name="connsiteY2" fmla="*/ 1798320 h 1798320"/>
              <a:gd name="connsiteX3" fmla="*/ 0 w 9997440"/>
              <a:gd name="connsiteY3" fmla="*/ 1798320 h 1798320"/>
              <a:gd name="connsiteX4" fmla="*/ 0 w 9997440"/>
              <a:gd name="connsiteY4" fmla="*/ 0 h 1798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97440" h="1798320">
                <a:moveTo>
                  <a:pt x="0" y="0"/>
                </a:moveTo>
                <a:lnTo>
                  <a:pt x="9997440" y="0"/>
                </a:lnTo>
                <a:lnTo>
                  <a:pt x="8321040" y="1798320"/>
                </a:lnTo>
                <a:lnTo>
                  <a:pt x="0" y="1798320"/>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FA9404B4-DB70-F0B3-8146-A1865848C252}"/>
              </a:ext>
            </a:extLst>
          </p:cNvPr>
          <p:cNvSpPr>
            <a:spLocks noGrp="1"/>
          </p:cNvSpPr>
          <p:nvPr>
            <p:ph type="title"/>
          </p:nvPr>
        </p:nvSpPr>
        <p:spPr/>
        <p:txBody>
          <a:bodyPr anchor="ctr"/>
          <a:lstStyle/>
          <a:p>
            <a:r>
              <a:rPr lang="en-GB" sz="3600" dirty="0">
                <a:solidFill>
                  <a:schemeClr val="bg2"/>
                </a:solidFill>
              </a:rPr>
              <a:t>Scopus (Sources)</a:t>
            </a:r>
          </a:p>
        </p:txBody>
      </p:sp>
      <p:sp>
        <p:nvSpPr>
          <p:cNvPr id="3" name="Footer Placeholder 2">
            <a:extLst>
              <a:ext uri="{FF2B5EF4-FFF2-40B4-BE49-F238E27FC236}">
                <a16:creationId xmlns:a16="http://schemas.microsoft.com/office/drawing/2014/main" id="{F908D7A2-4DFD-4B34-FD40-158CA4DE4F89}"/>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4C2CB88E-7FC7-859B-C09B-1D6ED5DE4695}"/>
              </a:ext>
            </a:extLst>
          </p:cNvPr>
          <p:cNvSpPr>
            <a:spLocks noGrp="1"/>
          </p:cNvSpPr>
          <p:nvPr>
            <p:ph type="sldNum" sz="quarter" idx="11"/>
          </p:nvPr>
        </p:nvSpPr>
        <p:spPr/>
        <p:txBody>
          <a:bodyPr/>
          <a:lstStyle/>
          <a:p>
            <a:fld id="{E8F1A65C-595C-4736-BF40-F7D31E789466}" type="slidenum">
              <a:rPr lang="en-GB" smtClean="0"/>
              <a:pPr/>
              <a:t>7</a:t>
            </a:fld>
            <a:endParaRPr lang="en-GB"/>
          </a:p>
        </p:txBody>
      </p:sp>
      <p:sp>
        <p:nvSpPr>
          <p:cNvPr id="5" name="Text Placeholder 4">
            <a:extLst>
              <a:ext uri="{FF2B5EF4-FFF2-40B4-BE49-F238E27FC236}">
                <a16:creationId xmlns:a16="http://schemas.microsoft.com/office/drawing/2014/main" id="{61C3B030-57A7-859E-F8CE-270E23099DA8}"/>
              </a:ext>
            </a:extLst>
          </p:cNvPr>
          <p:cNvSpPr>
            <a:spLocks noGrp="1"/>
          </p:cNvSpPr>
          <p:nvPr>
            <p:ph type="body" sz="quarter" idx="12"/>
          </p:nvPr>
        </p:nvSpPr>
        <p:spPr/>
        <p:txBody>
          <a:bodyPr anchor="ctr"/>
          <a:lstStyle/>
          <a:p>
            <a:r>
              <a:rPr lang="en-GB" sz="2400" dirty="0" err="1">
                <a:solidFill>
                  <a:schemeClr val="bg2"/>
                </a:solidFill>
              </a:rPr>
              <a:t>CiteScore</a:t>
            </a:r>
            <a:r>
              <a:rPr lang="en-GB" sz="2400" dirty="0">
                <a:solidFill>
                  <a:schemeClr val="bg2"/>
                </a:solidFill>
              </a:rPr>
              <a:t> using Scopus data</a:t>
            </a:r>
          </a:p>
        </p:txBody>
      </p:sp>
      <p:sp>
        <p:nvSpPr>
          <p:cNvPr id="10" name="TextBox 9">
            <a:extLst>
              <a:ext uri="{FF2B5EF4-FFF2-40B4-BE49-F238E27FC236}">
                <a16:creationId xmlns:a16="http://schemas.microsoft.com/office/drawing/2014/main" id="{B07B5BB0-ACD6-36B6-5B6E-BEFD64D3FD12}"/>
              </a:ext>
            </a:extLst>
          </p:cNvPr>
          <p:cNvSpPr txBox="1"/>
          <p:nvPr/>
        </p:nvSpPr>
        <p:spPr>
          <a:xfrm>
            <a:off x="413582" y="2227580"/>
            <a:ext cx="11024647" cy="2738120"/>
          </a:xfrm>
          <a:prstGeom prst="rect">
            <a:avLst/>
          </a:prstGeom>
          <a:noFill/>
        </p:spPr>
        <p:txBody>
          <a:bodyPr wrap="square" rtlCol="0">
            <a:noAutofit/>
          </a:bodyPr>
          <a:lstStyle/>
          <a:p>
            <a:pPr algn="l">
              <a:lnSpc>
                <a:spcPct val="100000"/>
              </a:lnSpc>
              <a:spcBef>
                <a:spcPts val="0"/>
              </a:spcBef>
              <a:spcAft>
                <a:spcPts val="800"/>
              </a:spcAft>
            </a:pPr>
            <a:r>
              <a:rPr lang="en-GB" sz="2600" b="1" dirty="0">
                <a:solidFill>
                  <a:srgbClr val="3C1053"/>
                </a:solidFill>
              </a:rPr>
              <a:t>Find the metric: </a:t>
            </a:r>
            <a:r>
              <a:rPr lang="en-GB" sz="2600" dirty="0"/>
              <a:t>Scopus &gt; </a:t>
            </a:r>
            <a:r>
              <a:rPr lang="en-GB" sz="2600" b="1" dirty="0">
                <a:solidFill>
                  <a:srgbClr val="3C1053"/>
                </a:solidFill>
              </a:rPr>
              <a:t>Sources</a:t>
            </a:r>
            <a:r>
              <a:rPr lang="en-GB" sz="2600" dirty="0"/>
              <a:t> &gt; </a:t>
            </a:r>
            <a:r>
              <a:rPr lang="en-GB" sz="2600" b="1" dirty="0">
                <a:solidFill>
                  <a:srgbClr val="3C1053"/>
                </a:solidFill>
              </a:rPr>
              <a:t>Title</a:t>
            </a:r>
            <a:r>
              <a:rPr lang="en-GB" sz="2600" dirty="0"/>
              <a:t> &gt; Frontiers in Microbiology</a:t>
            </a:r>
          </a:p>
          <a:p>
            <a:pPr algn="l">
              <a:lnSpc>
                <a:spcPct val="100000"/>
              </a:lnSpc>
              <a:spcBef>
                <a:spcPts val="0"/>
              </a:spcBef>
              <a:spcAft>
                <a:spcPts val="800"/>
              </a:spcAft>
            </a:pPr>
            <a:endParaRPr lang="en-GB" sz="2800" dirty="0"/>
          </a:p>
          <a:p>
            <a:pPr marL="1828800" lvl="3" indent="-457200">
              <a:spcAft>
                <a:spcPts val="800"/>
              </a:spcAft>
              <a:buFont typeface="Arial" panose="020B0604020202020204" pitchFamily="34" charset="0"/>
              <a:buChar char="•"/>
            </a:pPr>
            <a:r>
              <a:rPr lang="en-GB" sz="2800" dirty="0" err="1"/>
              <a:t>CiteScore</a:t>
            </a:r>
            <a:r>
              <a:rPr lang="en-GB" sz="2800" dirty="0"/>
              <a:t> = 7.7</a:t>
            </a:r>
          </a:p>
          <a:p>
            <a:pPr marL="1828800" lvl="3" indent="-457200">
              <a:spcAft>
                <a:spcPts val="800"/>
              </a:spcAft>
              <a:buFont typeface="Arial" panose="020B0604020202020204" pitchFamily="34" charset="0"/>
              <a:buChar char="•"/>
            </a:pPr>
            <a:r>
              <a:rPr lang="en-GB" sz="2800" dirty="0"/>
              <a:t>SNIP = 1.031</a:t>
            </a:r>
          </a:p>
          <a:p>
            <a:pPr marL="1828800" lvl="3" indent="-457200">
              <a:spcAft>
                <a:spcPts val="800"/>
              </a:spcAft>
              <a:buFont typeface="Arial" panose="020B0604020202020204" pitchFamily="34" charset="0"/>
              <a:buChar char="•"/>
            </a:pPr>
            <a:r>
              <a:rPr lang="en-GB" sz="2800" dirty="0"/>
              <a:t>Journal ranking = 49/182 (73.0 percentile) </a:t>
            </a:r>
            <a:br>
              <a:rPr lang="en-GB" sz="2000" dirty="0"/>
            </a:br>
            <a:endParaRPr lang="en-GB" sz="2000" dirty="0"/>
          </a:p>
        </p:txBody>
      </p:sp>
    </p:spTree>
    <p:extLst>
      <p:ext uri="{BB962C8B-B14F-4D97-AF65-F5344CB8AC3E}">
        <p14:creationId xmlns:p14="http://schemas.microsoft.com/office/powerpoint/2010/main" val="1320238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A9C98B-0927-56C3-61F6-F4873FAC9C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428663-C921-3B18-A042-81E38920AAF0}"/>
              </a:ext>
            </a:extLst>
          </p:cNvPr>
          <p:cNvSpPr>
            <a:spLocks noGrp="1"/>
          </p:cNvSpPr>
          <p:nvPr>
            <p:ph type="title"/>
          </p:nvPr>
        </p:nvSpPr>
        <p:spPr>
          <a:xfrm>
            <a:off x="1500808" y="472593"/>
            <a:ext cx="6754191" cy="512927"/>
          </a:xfrm>
        </p:spPr>
        <p:txBody>
          <a:bodyPr anchor="ctr"/>
          <a:lstStyle/>
          <a:p>
            <a:r>
              <a:rPr lang="en-GB" sz="3600" dirty="0"/>
              <a:t>Normalised journal metrics</a:t>
            </a:r>
          </a:p>
        </p:txBody>
      </p:sp>
      <p:sp>
        <p:nvSpPr>
          <p:cNvPr id="4" name="Slide Number Placeholder 3">
            <a:extLst>
              <a:ext uri="{FF2B5EF4-FFF2-40B4-BE49-F238E27FC236}">
                <a16:creationId xmlns:a16="http://schemas.microsoft.com/office/drawing/2014/main" id="{3C7D6FFC-86F7-5CAE-B039-A7FE9C04DABD}"/>
              </a:ext>
            </a:extLst>
          </p:cNvPr>
          <p:cNvSpPr>
            <a:spLocks noGrp="1"/>
          </p:cNvSpPr>
          <p:nvPr>
            <p:ph type="sldNum" sz="quarter" idx="11"/>
          </p:nvPr>
        </p:nvSpPr>
        <p:spPr/>
        <p:txBody>
          <a:bodyPr/>
          <a:lstStyle/>
          <a:p>
            <a:fld id="{E8F1A65C-595C-4736-BF40-F7D31E789466}" type="slidenum">
              <a:rPr lang="en-GB" smtClean="0"/>
              <a:pPr/>
              <a:t>8</a:t>
            </a:fld>
            <a:endParaRPr lang="en-GB"/>
          </a:p>
        </p:txBody>
      </p:sp>
      <p:sp>
        <p:nvSpPr>
          <p:cNvPr id="5" name="Text Placeholder 4">
            <a:extLst>
              <a:ext uri="{FF2B5EF4-FFF2-40B4-BE49-F238E27FC236}">
                <a16:creationId xmlns:a16="http://schemas.microsoft.com/office/drawing/2014/main" id="{343B4D4C-D207-6A79-D4BB-F9342CFFAFBE}"/>
              </a:ext>
            </a:extLst>
          </p:cNvPr>
          <p:cNvSpPr>
            <a:spLocks noGrp="1"/>
          </p:cNvSpPr>
          <p:nvPr>
            <p:ph type="body" sz="quarter" idx="12"/>
          </p:nvPr>
        </p:nvSpPr>
        <p:spPr>
          <a:xfrm>
            <a:off x="1500808" y="944563"/>
            <a:ext cx="8875644" cy="1102898"/>
          </a:xfrm>
        </p:spPr>
        <p:txBody>
          <a:bodyPr/>
          <a:lstStyle/>
          <a:p>
            <a:pPr algn="l">
              <a:lnSpc>
                <a:spcPct val="100000"/>
              </a:lnSpc>
              <a:spcBef>
                <a:spcPts val="0"/>
              </a:spcBef>
              <a:spcAft>
                <a:spcPts val="800"/>
              </a:spcAft>
            </a:pPr>
            <a:r>
              <a:rPr lang="en-GB" sz="2400" dirty="0"/>
              <a:t> 1.0 = normal expected citations within the discipline</a:t>
            </a:r>
          </a:p>
          <a:p>
            <a:pPr algn="l">
              <a:lnSpc>
                <a:spcPct val="100000"/>
              </a:lnSpc>
              <a:spcBef>
                <a:spcPts val="0"/>
              </a:spcBef>
              <a:spcAft>
                <a:spcPts val="800"/>
              </a:spcAft>
            </a:pPr>
            <a:r>
              <a:rPr lang="en-GB" sz="2400" dirty="0"/>
              <a:t>Score of below 1.0 = below average &amp; above 1.0 = above average</a:t>
            </a:r>
          </a:p>
        </p:txBody>
      </p:sp>
      <p:pic>
        <p:nvPicPr>
          <p:cNvPr id="6" name="Picture 5">
            <a:extLst>
              <a:ext uri="{FF2B5EF4-FFF2-40B4-BE49-F238E27FC236}">
                <a16:creationId xmlns:a16="http://schemas.microsoft.com/office/drawing/2014/main" id="{7929F012-D91F-F130-11C0-F206FE0B28CB}"/>
              </a:ext>
            </a:extLst>
          </p:cNvPr>
          <p:cNvPicPr>
            <a:picLocks noChangeAspect="1"/>
          </p:cNvPicPr>
          <p:nvPr/>
        </p:nvPicPr>
        <p:blipFill>
          <a:blip r:embed="rId2"/>
          <a:stretch>
            <a:fillRect/>
          </a:stretch>
        </p:blipFill>
        <p:spPr>
          <a:xfrm>
            <a:off x="560415" y="578771"/>
            <a:ext cx="725487" cy="731583"/>
          </a:xfrm>
          <a:prstGeom prst="rect">
            <a:avLst/>
          </a:prstGeom>
        </p:spPr>
      </p:pic>
      <p:sp>
        <p:nvSpPr>
          <p:cNvPr id="7" name="TextBox 6">
            <a:extLst>
              <a:ext uri="{FF2B5EF4-FFF2-40B4-BE49-F238E27FC236}">
                <a16:creationId xmlns:a16="http://schemas.microsoft.com/office/drawing/2014/main" id="{2ADE9D3B-2326-08EB-662E-B81C0CF3B299}"/>
              </a:ext>
            </a:extLst>
          </p:cNvPr>
          <p:cNvSpPr txBox="1"/>
          <p:nvPr/>
        </p:nvSpPr>
        <p:spPr>
          <a:xfrm>
            <a:off x="725557" y="2228671"/>
            <a:ext cx="11002616" cy="3046988"/>
          </a:xfrm>
          <a:prstGeom prst="rect">
            <a:avLst/>
          </a:prstGeom>
          <a:noFill/>
        </p:spPr>
        <p:txBody>
          <a:bodyPr wrap="square">
            <a:spAutoFit/>
          </a:bodyPr>
          <a:lstStyle/>
          <a:p>
            <a:pPr marL="342900" indent="-342900">
              <a:buFont typeface="Arial" panose="020B0604020202020204" pitchFamily="34" charset="0"/>
              <a:buChar char="•"/>
            </a:pPr>
            <a:r>
              <a:rPr lang="en-GB" sz="2400" b="1" dirty="0">
                <a:solidFill>
                  <a:srgbClr val="3C1053"/>
                </a:solidFill>
              </a:rPr>
              <a:t>JCI: Journal Citation Index </a:t>
            </a:r>
            <a:r>
              <a:rPr lang="en-GB" sz="2400" dirty="0"/>
              <a:t>published by</a:t>
            </a:r>
            <a:r>
              <a:rPr lang="en-GB" sz="2400" b="1" dirty="0">
                <a:solidFill>
                  <a:srgbClr val="3C1053"/>
                </a:solidFill>
              </a:rPr>
              <a:t> Journal Citation Reports</a:t>
            </a:r>
          </a:p>
          <a:p>
            <a:pPr marL="342900" indent="-342900">
              <a:buFont typeface="Arial" panose="020B0604020202020204" pitchFamily="34" charset="0"/>
              <a:buChar char="•"/>
            </a:pPr>
            <a:endParaRPr lang="en-GB" sz="2400" b="1" dirty="0">
              <a:solidFill>
                <a:srgbClr val="3C1053"/>
              </a:solidFill>
            </a:endParaRPr>
          </a:p>
          <a:p>
            <a:pPr marL="342900" indent="-342900">
              <a:buFont typeface="Arial" panose="020B0604020202020204" pitchFamily="34" charset="0"/>
              <a:buChar char="•"/>
            </a:pPr>
            <a:r>
              <a:rPr lang="en-GB" sz="2400" b="1" dirty="0">
                <a:solidFill>
                  <a:srgbClr val="3C1053"/>
                </a:solidFill>
              </a:rPr>
              <a:t>SNIP: Source-Normalised Impact per Paper </a:t>
            </a:r>
            <a:r>
              <a:rPr lang="en-GB" sz="2400" dirty="0"/>
              <a:t>published by </a:t>
            </a:r>
            <a:r>
              <a:rPr lang="en-GB" sz="2400" b="1" dirty="0">
                <a:solidFill>
                  <a:srgbClr val="3C1053"/>
                </a:solidFill>
              </a:rPr>
              <a:t>Scopus</a:t>
            </a:r>
          </a:p>
          <a:p>
            <a:pPr marL="342900" indent="-342900">
              <a:buFont typeface="Arial" panose="020B0604020202020204" pitchFamily="34" charset="0"/>
              <a:buChar char="•"/>
            </a:pPr>
            <a:endParaRPr lang="en-GB" sz="2400" b="1" dirty="0">
              <a:solidFill>
                <a:srgbClr val="3C1053"/>
              </a:solidFill>
            </a:endParaRPr>
          </a:p>
          <a:p>
            <a:pPr marL="342900" indent="-342900">
              <a:buFont typeface="Arial" panose="020B0604020202020204" pitchFamily="34" charset="0"/>
              <a:buChar char="•"/>
            </a:pPr>
            <a:r>
              <a:rPr lang="en-GB" sz="2400" b="1" dirty="0">
                <a:solidFill>
                  <a:srgbClr val="3C1053"/>
                </a:solidFill>
              </a:rPr>
              <a:t>SJR: </a:t>
            </a:r>
            <a:r>
              <a:rPr lang="en-GB" sz="2400" b="1" dirty="0" err="1">
                <a:solidFill>
                  <a:srgbClr val="3C1053"/>
                </a:solidFill>
              </a:rPr>
              <a:t>SCImago</a:t>
            </a:r>
            <a:r>
              <a:rPr lang="en-GB" sz="2400" b="1" dirty="0">
                <a:solidFill>
                  <a:srgbClr val="3C1053"/>
                </a:solidFill>
              </a:rPr>
              <a:t> Journal Rank </a:t>
            </a:r>
            <a:r>
              <a:rPr lang="en-GB" sz="2400" dirty="0"/>
              <a:t>published by </a:t>
            </a:r>
            <a:r>
              <a:rPr lang="en-GB" sz="2400" dirty="0" err="1"/>
              <a:t>SCImago</a:t>
            </a:r>
            <a:r>
              <a:rPr lang="en-GB" sz="2400" dirty="0"/>
              <a:t> using Scopus data</a:t>
            </a:r>
            <a:endParaRPr lang="en-GB" sz="2400" b="1" dirty="0">
              <a:solidFill>
                <a:srgbClr val="3C1053"/>
              </a:solidFill>
            </a:endParaRPr>
          </a:p>
          <a:p>
            <a:pPr marL="342900" indent="-342900">
              <a:buFont typeface="Arial" panose="020B0604020202020204" pitchFamily="34" charset="0"/>
              <a:buChar char="•"/>
            </a:pPr>
            <a:endParaRPr lang="en-GB" sz="2400" b="1" dirty="0">
              <a:solidFill>
                <a:srgbClr val="3C1053"/>
              </a:solidFill>
            </a:endParaRPr>
          </a:p>
          <a:p>
            <a:endParaRPr lang="en-GB" sz="2400" dirty="0"/>
          </a:p>
          <a:p>
            <a:endParaRPr lang="en-GB" sz="2400" dirty="0"/>
          </a:p>
        </p:txBody>
      </p:sp>
    </p:spTree>
    <p:extLst>
      <p:ext uri="{BB962C8B-B14F-4D97-AF65-F5344CB8AC3E}">
        <p14:creationId xmlns:p14="http://schemas.microsoft.com/office/powerpoint/2010/main" val="3740582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14EA0C-2254-775D-A57B-093E7DC9C6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61679B-8B9A-9A26-CE3E-EBE44668C018}"/>
              </a:ext>
            </a:extLst>
          </p:cNvPr>
          <p:cNvSpPr>
            <a:spLocks noGrp="1"/>
          </p:cNvSpPr>
          <p:nvPr>
            <p:ph type="title"/>
          </p:nvPr>
        </p:nvSpPr>
        <p:spPr>
          <a:xfrm>
            <a:off x="1441174" y="472593"/>
            <a:ext cx="6813826" cy="512927"/>
          </a:xfrm>
        </p:spPr>
        <p:txBody>
          <a:bodyPr anchor="ctr"/>
          <a:lstStyle/>
          <a:p>
            <a:r>
              <a:rPr lang="en-GB" sz="3600" dirty="0"/>
              <a:t>Journal rankings</a:t>
            </a:r>
          </a:p>
        </p:txBody>
      </p:sp>
      <p:sp>
        <p:nvSpPr>
          <p:cNvPr id="3" name="Footer Placeholder 2">
            <a:extLst>
              <a:ext uri="{FF2B5EF4-FFF2-40B4-BE49-F238E27FC236}">
                <a16:creationId xmlns:a16="http://schemas.microsoft.com/office/drawing/2014/main" id="{A419368D-0739-9F19-B051-7346991951BD}"/>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153D1518-97B7-41DE-E6C0-B1663A37A3C2}"/>
              </a:ext>
            </a:extLst>
          </p:cNvPr>
          <p:cNvSpPr>
            <a:spLocks noGrp="1"/>
          </p:cNvSpPr>
          <p:nvPr>
            <p:ph type="sldNum" sz="quarter" idx="11"/>
          </p:nvPr>
        </p:nvSpPr>
        <p:spPr/>
        <p:txBody>
          <a:bodyPr/>
          <a:lstStyle/>
          <a:p>
            <a:fld id="{E8F1A65C-595C-4736-BF40-F7D31E789466}" type="slidenum">
              <a:rPr lang="en-GB" smtClean="0"/>
              <a:pPr/>
              <a:t>9</a:t>
            </a:fld>
            <a:endParaRPr lang="en-GB"/>
          </a:p>
        </p:txBody>
      </p:sp>
      <p:sp>
        <p:nvSpPr>
          <p:cNvPr id="5" name="Text Placeholder 4">
            <a:extLst>
              <a:ext uri="{FF2B5EF4-FFF2-40B4-BE49-F238E27FC236}">
                <a16:creationId xmlns:a16="http://schemas.microsoft.com/office/drawing/2014/main" id="{BC04AE33-4FC2-D932-8561-60443614BAF2}"/>
              </a:ext>
            </a:extLst>
          </p:cNvPr>
          <p:cNvSpPr>
            <a:spLocks noGrp="1"/>
          </p:cNvSpPr>
          <p:nvPr>
            <p:ph type="body" sz="quarter" idx="12"/>
          </p:nvPr>
        </p:nvSpPr>
        <p:spPr>
          <a:xfrm>
            <a:off x="1441174" y="944563"/>
            <a:ext cx="8825948" cy="508000"/>
          </a:xfrm>
        </p:spPr>
        <p:txBody>
          <a:bodyPr anchor="ctr"/>
          <a:lstStyle/>
          <a:p>
            <a:r>
              <a:rPr lang="en-GB" sz="2400" dirty="0"/>
              <a:t>List of journal titles ranked by their impact factor</a:t>
            </a:r>
          </a:p>
        </p:txBody>
      </p:sp>
      <p:pic>
        <p:nvPicPr>
          <p:cNvPr id="8" name="Graphic 7" descr="List with solid fill">
            <a:extLst>
              <a:ext uri="{FF2B5EF4-FFF2-40B4-BE49-F238E27FC236}">
                <a16:creationId xmlns:a16="http://schemas.microsoft.com/office/drawing/2014/main" id="{F0C194DE-EC44-3ADA-1695-B5F32AF59A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3582" y="487363"/>
            <a:ext cx="914400" cy="914400"/>
          </a:xfrm>
          <a:prstGeom prst="rect">
            <a:avLst/>
          </a:prstGeom>
        </p:spPr>
      </p:pic>
      <p:sp>
        <p:nvSpPr>
          <p:cNvPr id="6" name="TextBox 5">
            <a:extLst>
              <a:ext uri="{FF2B5EF4-FFF2-40B4-BE49-F238E27FC236}">
                <a16:creationId xmlns:a16="http://schemas.microsoft.com/office/drawing/2014/main" id="{6D44248A-6E62-E718-0FE7-6BF16C834438}"/>
              </a:ext>
            </a:extLst>
          </p:cNvPr>
          <p:cNvSpPr txBox="1"/>
          <p:nvPr/>
        </p:nvSpPr>
        <p:spPr>
          <a:xfrm>
            <a:off x="606056" y="1754372"/>
            <a:ext cx="10802679" cy="4348716"/>
          </a:xfrm>
          <a:prstGeom prst="rect">
            <a:avLst/>
          </a:prstGeom>
          <a:noFill/>
        </p:spPr>
        <p:txBody>
          <a:bodyPr wrap="square" rtlCol="0">
            <a:noAutofit/>
          </a:bodyPr>
          <a:lstStyle/>
          <a:p>
            <a:pPr algn="l">
              <a:lnSpc>
                <a:spcPct val="100000"/>
              </a:lnSpc>
              <a:spcBef>
                <a:spcPts val="0"/>
              </a:spcBef>
              <a:spcAft>
                <a:spcPts val="800"/>
              </a:spcAft>
            </a:pPr>
            <a:r>
              <a:rPr lang="en-GB" sz="2400" dirty="0"/>
              <a:t>Journal rankings list show journal titles ordered by JIF, </a:t>
            </a:r>
            <a:r>
              <a:rPr lang="en-GB" sz="2400" dirty="0" err="1"/>
              <a:t>CiteScore</a:t>
            </a:r>
            <a:r>
              <a:rPr lang="en-GB" sz="2400" dirty="0"/>
              <a:t> and SNIP:</a:t>
            </a:r>
          </a:p>
          <a:p>
            <a:pPr marL="342900" indent="-342900" algn="l">
              <a:lnSpc>
                <a:spcPct val="100000"/>
              </a:lnSpc>
              <a:spcBef>
                <a:spcPts val="0"/>
              </a:spcBef>
              <a:spcAft>
                <a:spcPts val="800"/>
              </a:spcAft>
              <a:buFont typeface="Arial" panose="020B0604020202020204" pitchFamily="34" charset="0"/>
              <a:buChar char="•"/>
            </a:pPr>
            <a:r>
              <a:rPr lang="en-GB" sz="2400" dirty="0"/>
              <a:t>Access a complete list of all journals in a discipline (with a journals score)</a:t>
            </a:r>
          </a:p>
          <a:p>
            <a:pPr marL="342900" indent="-342900" algn="l">
              <a:lnSpc>
                <a:spcPct val="100000"/>
              </a:lnSpc>
              <a:spcBef>
                <a:spcPts val="0"/>
              </a:spcBef>
              <a:spcAft>
                <a:spcPts val="800"/>
              </a:spcAft>
              <a:buFont typeface="Arial" panose="020B0604020202020204" pitchFamily="34" charset="0"/>
              <a:buChar char="•"/>
            </a:pPr>
            <a:r>
              <a:rPr lang="en-GB" sz="2400" dirty="0"/>
              <a:t>Find the relative position and percentile of a journal title in the rankings list</a:t>
            </a:r>
          </a:p>
          <a:p>
            <a:pPr marL="342900" indent="-342900" algn="l">
              <a:lnSpc>
                <a:spcPct val="100000"/>
              </a:lnSpc>
              <a:spcBef>
                <a:spcPts val="0"/>
              </a:spcBef>
              <a:spcAft>
                <a:spcPts val="800"/>
              </a:spcAft>
              <a:buFont typeface="Arial" panose="020B0604020202020204" pitchFamily="34" charset="0"/>
              <a:buChar char="•"/>
            </a:pPr>
            <a:r>
              <a:rPr lang="en-GB" sz="2400" dirty="0"/>
              <a:t>Follow trends in the journals score and ranking over a period of time</a:t>
            </a:r>
          </a:p>
          <a:p>
            <a:pPr marL="342900" indent="-342900" algn="l">
              <a:lnSpc>
                <a:spcPct val="100000"/>
              </a:lnSpc>
              <a:spcBef>
                <a:spcPts val="0"/>
              </a:spcBef>
              <a:spcAft>
                <a:spcPts val="800"/>
              </a:spcAft>
              <a:buFont typeface="Arial" panose="020B0604020202020204" pitchFamily="34" charset="0"/>
              <a:buChar char="•"/>
            </a:pPr>
            <a:endParaRPr lang="en-GB" sz="2400" dirty="0"/>
          </a:p>
          <a:p>
            <a:pPr marL="342900" indent="-342900" algn="l">
              <a:lnSpc>
                <a:spcPct val="100000"/>
              </a:lnSpc>
              <a:spcBef>
                <a:spcPts val="0"/>
              </a:spcBef>
              <a:spcAft>
                <a:spcPts val="800"/>
              </a:spcAft>
              <a:buFont typeface="Arial" panose="020B0604020202020204" pitchFamily="34" charset="0"/>
              <a:buChar char="•"/>
            </a:pPr>
            <a:r>
              <a:rPr lang="en-GB" sz="2400" b="1" dirty="0">
                <a:solidFill>
                  <a:srgbClr val="3C1053"/>
                </a:solidFill>
              </a:rPr>
              <a:t>Journal Citation Reports </a:t>
            </a:r>
            <a:r>
              <a:rPr lang="en-GB" sz="2400" dirty="0"/>
              <a:t>by Clarivate (ranks by Journal Impact Factor)</a:t>
            </a:r>
          </a:p>
          <a:p>
            <a:pPr marL="342900" indent="-342900" algn="l">
              <a:lnSpc>
                <a:spcPct val="100000"/>
              </a:lnSpc>
              <a:spcBef>
                <a:spcPts val="0"/>
              </a:spcBef>
              <a:spcAft>
                <a:spcPts val="800"/>
              </a:spcAft>
              <a:buFont typeface="Arial" panose="020B0604020202020204" pitchFamily="34" charset="0"/>
              <a:buChar char="•"/>
            </a:pPr>
            <a:r>
              <a:rPr lang="en-GB" sz="2400" b="1" dirty="0">
                <a:solidFill>
                  <a:srgbClr val="3C1053"/>
                </a:solidFill>
              </a:rPr>
              <a:t>Sources </a:t>
            </a:r>
            <a:r>
              <a:rPr lang="en-GB" sz="2400" dirty="0"/>
              <a:t>in </a:t>
            </a:r>
            <a:r>
              <a:rPr lang="en-GB" sz="2400" b="1" dirty="0"/>
              <a:t>Scopus</a:t>
            </a:r>
            <a:r>
              <a:rPr lang="en-GB" sz="2400" dirty="0"/>
              <a:t> by Elsevier (ranks by </a:t>
            </a:r>
            <a:r>
              <a:rPr lang="en-GB" sz="2400" dirty="0" err="1"/>
              <a:t>CiteScore</a:t>
            </a:r>
            <a:r>
              <a:rPr lang="en-GB" sz="2400" dirty="0"/>
              <a:t>, SNIP and others)</a:t>
            </a:r>
          </a:p>
          <a:p>
            <a:pPr marL="342900" indent="-342900" algn="l">
              <a:lnSpc>
                <a:spcPct val="100000"/>
              </a:lnSpc>
              <a:spcBef>
                <a:spcPts val="0"/>
              </a:spcBef>
              <a:spcAft>
                <a:spcPts val="800"/>
              </a:spcAft>
              <a:buFont typeface="Arial" panose="020B0604020202020204" pitchFamily="34" charset="0"/>
              <a:buChar char="•"/>
            </a:pPr>
            <a:endParaRPr lang="en-GB" sz="2400" dirty="0"/>
          </a:p>
          <a:p>
            <a:pPr algn="l">
              <a:lnSpc>
                <a:spcPct val="100000"/>
              </a:lnSpc>
              <a:spcBef>
                <a:spcPts val="0"/>
              </a:spcBef>
              <a:spcAft>
                <a:spcPts val="800"/>
              </a:spcAft>
            </a:pPr>
            <a:r>
              <a:rPr lang="en-GB" sz="2400" dirty="0"/>
              <a:t>Journal rankings lists are updated annually – with cycle of new journal impact scores</a:t>
            </a:r>
          </a:p>
        </p:txBody>
      </p:sp>
    </p:spTree>
    <p:extLst>
      <p:ext uri="{BB962C8B-B14F-4D97-AF65-F5344CB8AC3E}">
        <p14:creationId xmlns:p14="http://schemas.microsoft.com/office/powerpoint/2010/main" val="8479405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bcb78de-831d-4f4b-9b4c-d6603c1ab8da"/>
    <lcf76f155ced4ddcb4097134ff3c332f xmlns="ac3e66de-0ca3-47de-9e48-f784f745fc2d">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91A5960D2E3644CB172DFE0BE809B45" ma:contentTypeVersion="13" ma:contentTypeDescription="Create a new document." ma:contentTypeScope="" ma:versionID="51442dab8fedd00b9fe12eef9006176e">
  <xsd:schema xmlns:xsd="http://www.w3.org/2001/XMLSchema" xmlns:xs="http://www.w3.org/2001/XMLSchema" xmlns:p="http://schemas.microsoft.com/office/2006/metadata/properties" xmlns:ns2="ac3e66de-0ca3-47de-9e48-f784f745fc2d" xmlns:ns3="ebcb78de-831d-4f4b-9b4c-d6603c1ab8da" targetNamespace="http://schemas.microsoft.com/office/2006/metadata/properties" ma:root="true" ma:fieldsID="977ab21d94e4c08fb390276e6759a38d" ns2:_="" ns3:_="">
    <xsd:import namespace="ac3e66de-0ca3-47de-9e48-f784f745fc2d"/>
    <xsd:import namespace="ebcb78de-831d-4f4b-9b4c-d6603c1ab8d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3e66de-0ca3-47de-9e48-f784f745fc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BillingMetadata" ma:index="20"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bcb78de-831d-4f4b-9b4c-d6603c1ab8d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fc6ed582-8e66-4d43-a162-5750b32d93ea}" ma:internalName="TaxCatchAll" ma:showField="CatchAllData" ma:web="ebcb78de-831d-4f4b-9b4c-d6603c1ab8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BAB101-179F-429E-896E-BEB9E681CFEF}">
  <ds:schemaRefs>
    <ds:schemaRef ds:uri="http://www.w3.org/XML/1998/namespace"/>
    <ds:schemaRef ds:uri="ac3e66de-0ca3-47de-9e48-f784f745fc2d"/>
    <ds:schemaRef ds:uri="http://schemas.microsoft.com/office/infopath/2007/PartnerControls"/>
    <ds:schemaRef ds:uri="http://schemas.microsoft.com/office/2006/metadata/properties"/>
    <ds:schemaRef ds:uri="http://purl.org/dc/terms/"/>
    <ds:schemaRef ds:uri="http://schemas.openxmlformats.org/package/2006/metadata/core-properties"/>
    <ds:schemaRef ds:uri="http://schemas.microsoft.com/office/2006/documentManagement/types"/>
    <ds:schemaRef ds:uri="ebcb78de-831d-4f4b-9b4c-d6603c1ab8da"/>
    <ds:schemaRef ds:uri="http://purl.org/dc/dcmitype/"/>
    <ds:schemaRef ds:uri="http://purl.org/dc/elements/1.1/"/>
  </ds:schemaRefs>
</ds:datastoreItem>
</file>

<file path=customXml/itemProps2.xml><?xml version="1.0" encoding="utf-8"?>
<ds:datastoreItem xmlns:ds="http://schemas.openxmlformats.org/officeDocument/2006/customXml" ds:itemID="{875BEB22-036A-42F2-B0BA-AFB75A30BF89}">
  <ds:schemaRefs>
    <ds:schemaRef ds:uri="http://schemas.microsoft.com/sharepoint/v3/contenttype/forms"/>
  </ds:schemaRefs>
</ds:datastoreItem>
</file>

<file path=customXml/itemProps3.xml><?xml version="1.0" encoding="utf-8"?>
<ds:datastoreItem xmlns:ds="http://schemas.openxmlformats.org/officeDocument/2006/customXml" ds:itemID="{C8AEE56A-C154-4302-9F22-A1A43A03B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3e66de-0ca3-47de-9e48-f784f745fc2d"/>
    <ds:schemaRef ds:uri="ebcb78de-831d-4f4b-9b4c-d6603c1ab8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University_of_Warwick_Template_v9</Template>
  <TotalTime>2519</TotalTime>
  <Words>1782</Words>
  <Application>Microsoft Office PowerPoint</Application>
  <PresentationFormat>Widescreen</PresentationFormat>
  <Paragraphs>209</Paragraphs>
  <Slides>19</Slides>
  <Notes>7</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19</vt:i4>
      </vt:variant>
    </vt:vector>
  </HeadingPairs>
  <TitlesOfParts>
    <vt:vector size="30" baseType="lpstr">
      <vt:lpstr>Arial</vt:lpstr>
      <vt:lpstr>Calibri</vt:lpstr>
      <vt:lpstr>Courier New</vt:lpstr>
      <vt:lpstr>Franklin Gothic Medium</vt:lpstr>
      <vt:lpstr>Stencil</vt:lpstr>
      <vt:lpstr>University of Warwick</vt:lpstr>
      <vt:lpstr>Bright Teal</vt:lpstr>
      <vt:lpstr>Bright Blue</vt:lpstr>
      <vt:lpstr>Bright Orange</vt:lpstr>
      <vt:lpstr>Dark Ruby</vt:lpstr>
      <vt:lpstr>Bright Gold</vt:lpstr>
      <vt:lpstr>Journal Metrics SLS/WMS Postgraduate Academic Writing Workshop</vt:lpstr>
      <vt:lpstr>PowerPoint Presentation</vt:lpstr>
      <vt:lpstr>Journal metrics</vt:lpstr>
      <vt:lpstr>Other research metrics</vt:lpstr>
      <vt:lpstr>Altmetrics</vt:lpstr>
      <vt:lpstr>Journal Citation Reports</vt:lpstr>
      <vt:lpstr>Scopus (Sources)</vt:lpstr>
      <vt:lpstr>Normalised journal metrics</vt:lpstr>
      <vt:lpstr>Journal rankings</vt:lpstr>
      <vt:lpstr>Microbiology journal rankings</vt:lpstr>
      <vt:lpstr>Using journal metrics</vt:lpstr>
      <vt:lpstr>Responsible research metrics</vt:lpstr>
      <vt:lpstr>Introduction to Open Access</vt:lpstr>
      <vt:lpstr>What is Open Access?</vt:lpstr>
      <vt:lpstr>Routes to Open Access</vt:lpstr>
      <vt:lpstr>Predatory Journals</vt:lpstr>
      <vt:lpstr>Support for Green Open Access</vt:lpstr>
      <vt:lpstr>Support for Gold Open Access</vt:lpstr>
      <vt:lpstr>Further Support with Open Access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Hanes, Jackie</cp:lastModifiedBy>
  <cp:revision>7</cp:revision>
  <cp:lastPrinted>2024-10-29T09:17:45Z</cp:lastPrinted>
  <dcterms:created xsi:type="dcterms:W3CDTF">2023-11-28T11:44:59Z</dcterms:created>
  <dcterms:modified xsi:type="dcterms:W3CDTF">2025-05-07T18:05:30Z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Order">
    <vt:lpwstr>78600.0000000000</vt:lpwstr>
  </property>
  <property fmtid="{D5CDD505-2E9C-101B-9397-08002B2CF9AE}" pid="5" name="ContentTypeId">
    <vt:lpwstr>0x010100191A5960D2E3644CB172DFE0BE809B45</vt:lpwstr>
  </property>
  <property fmtid="{D5CDD505-2E9C-101B-9397-08002B2CF9AE}" pid="6" name="ComplianceAssetId">
    <vt:lpwstr/>
  </property>
  <property fmtid="{D5CDD505-2E9C-101B-9397-08002B2CF9AE}" pid="7" name="_ExtendedDescription">
    <vt:lpwstr/>
  </property>
  <property fmtid="{D5CDD505-2E9C-101B-9397-08002B2CF9AE}" pid="8" name="TriggerFlowInfo">
    <vt:lpwstr/>
  </property>
  <property fmtid="{D5CDD505-2E9C-101B-9397-08002B2CF9AE}" pid="9" name="MediaServiceImageTags">
    <vt:lpwstr/>
  </property>
</Properties>
</file>