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1"/>
  </p:notesMasterIdLst>
  <p:sldIdLst>
    <p:sldId id="296" r:id="rId2"/>
    <p:sldId id="357" r:id="rId3"/>
    <p:sldId id="359" r:id="rId4"/>
    <p:sldId id="360" r:id="rId5"/>
    <p:sldId id="366" r:id="rId6"/>
    <p:sldId id="290" r:id="rId7"/>
    <p:sldId id="317" r:id="rId8"/>
    <p:sldId id="355" r:id="rId9"/>
    <p:sldId id="370" r:id="rId10"/>
    <p:sldId id="356" r:id="rId11"/>
    <p:sldId id="362" r:id="rId12"/>
    <p:sldId id="361" r:id="rId13"/>
    <p:sldId id="311" r:id="rId14"/>
    <p:sldId id="363" r:id="rId15"/>
    <p:sldId id="365" r:id="rId16"/>
    <p:sldId id="367" r:id="rId17"/>
    <p:sldId id="375" r:id="rId18"/>
    <p:sldId id="368" r:id="rId19"/>
    <p:sldId id="324" r:id="rId20"/>
    <p:sldId id="348" r:id="rId21"/>
    <p:sldId id="349" r:id="rId22"/>
    <p:sldId id="354" r:id="rId23"/>
    <p:sldId id="353" r:id="rId24"/>
    <p:sldId id="371" r:id="rId25"/>
    <p:sldId id="373" r:id="rId26"/>
    <p:sldId id="267" r:id="rId27"/>
    <p:sldId id="372" r:id="rId28"/>
    <p:sldId id="364" r:id="rId29"/>
    <p:sldId id="314" r:id="rId30"/>
    <p:sldId id="300" r:id="rId31"/>
    <p:sldId id="303" r:id="rId32"/>
    <p:sldId id="315" r:id="rId33"/>
    <p:sldId id="312" r:id="rId34"/>
    <p:sldId id="302" r:id="rId35"/>
    <p:sldId id="297" r:id="rId36"/>
    <p:sldId id="266" r:id="rId37"/>
    <p:sldId id="264" r:id="rId38"/>
    <p:sldId id="293" r:id="rId39"/>
    <p:sldId id="295" r:id="rId40"/>
    <p:sldId id="299" r:id="rId41"/>
    <p:sldId id="310" r:id="rId42"/>
    <p:sldId id="313" r:id="rId43"/>
    <p:sldId id="301" r:id="rId44"/>
    <p:sldId id="304" r:id="rId45"/>
    <p:sldId id="305" r:id="rId46"/>
    <p:sldId id="306" r:id="rId47"/>
    <p:sldId id="307" r:id="rId48"/>
    <p:sldId id="308" r:id="rId49"/>
    <p:sldId id="309" r:id="rId5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4EC6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4"/>
    <p:restoredTop sz="94682"/>
  </p:normalViewPr>
  <p:slideViewPr>
    <p:cSldViewPr snapToGrid="0" snapToObjects="1">
      <p:cViewPr varScale="1">
        <p:scale>
          <a:sx n="83" d="100"/>
          <a:sy n="83" d="100"/>
        </p:scale>
        <p:origin x="1024" y="5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livewarwickac-my.sharepoint.com/personal/u1574596_live_warwick_ac_uk/Documents/Shared%20documents/food_price_index_nominal_real_sep841%20A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livewarwickac-my.sharepoint.com/personal/u1574596_live_warwick_ac_uk/Documents/Shared%20documents/food_price_index_nominal_real_sep841%20A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livewarwickac-my.sharepoint.com/personal/u1574596_live_warwick_ac_uk/Documents/Shared%20documents/food_price_index_nominal_real_sep841%20A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livewarwickac-my.sharepoint.com/personal/u1574596_live_warwick_ac_uk/Documents/Shared%20documents/food_price_index_nominal_real_sep841%20A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Annualised Real and Nominal Food Prices</a:t>
            </a:r>
            <a:r>
              <a:rPr lang="en-GB" baseline="0"/>
              <a:t> over Modern History (FAO Data)</a:t>
            </a:r>
            <a:endParaRPr lang="en-GB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8290168790464411E-2"/>
          <c:y val="7.5449481491919212E-2"/>
          <c:w val="0.93668706909029598"/>
          <c:h val="0.81097208762775863"/>
        </c:manualLayout>
      </c:layout>
      <c:lineChart>
        <c:grouping val="standard"/>
        <c:varyColors val="0"/>
        <c:ser>
          <c:idx val="1"/>
          <c:order val="0"/>
          <c:tx>
            <c:strRef>
              <c:f>FFPI_Historical!$B$3</c:f>
              <c:strCache>
                <c:ptCount val="1"/>
                <c:pt idx="0">
                  <c:v>Nominal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FFPI_Historical!$A$5:$A$65</c:f>
              <c:numCache>
                <c:formatCode>General</c:formatCode>
                <c:ptCount val="6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  <c:pt idx="60">
                  <c:v>2021</c:v>
                </c:pt>
              </c:numCache>
            </c:numRef>
          </c:cat>
          <c:val>
            <c:numRef>
              <c:f>FFPI_Historical!$B$5:$B$65</c:f>
              <c:numCache>
                <c:formatCode>0.0</c:formatCode>
                <c:ptCount val="61"/>
                <c:pt idx="0">
                  <c:v>20.252091571152032</c:v>
                </c:pt>
                <c:pt idx="1">
                  <c:v>19.997879866888546</c:v>
                </c:pt>
                <c:pt idx="2">
                  <c:v>20.902487234829945</c:v>
                </c:pt>
                <c:pt idx="3">
                  <c:v>21.882031568230904</c:v>
                </c:pt>
                <c:pt idx="4">
                  <c:v>22.075443302254246</c:v>
                </c:pt>
                <c:pt idx="5">
                  <c:v>22.272847817268254</c:v>
                </c:pt>
                <c:pt idx="6">
                  <c:v>22.026205848110529</c:v>
                </c:pt>
                <c:pt idx="7">
                  <c:v>20.92028528278</c:v>
                </c:pt>
                <c:pt idx="8">
                  <c:v>21.892587127779951</c:v>
                </c:pt>
                <c:pt idx="9">
                  <c:v>23.226156432244021</c:v>
                </c:pt>
                <c:pt idx="10">
                  <c:v>24.721824582096637</c:v>
                </c:pt>
                <c:pt idx="11">
                  <c:v>26.432075659663393</c:v>
                </c:pt>
                <c:pt idx="12">
                  <c:v>35.962566266100204</c:v>
                </c:pt>
                <c:pt idx="13">
                  <c:v>51.690192149642868</c:v>
                </c:pt>
                <c:pt idx="14">
                  <c:v>54.909779884636933</c:v>
                </c:pt>
                <c:pt idx="15">
                  <c:v>47.585986896557202</c:v>
                </c:pt>
                <c:pt idx="16">
                  <c:v>47.818134435285302</c:v>
                </c:pt>
                <c:pt idx="17">
                  <c:v>52.937194130179748</c:v>
                </c:pt>
                <c:pt idx="18">
                  <c:v>58.976642229375315</c:v>
                </c:pt>
                <c:pt idx="19">
                  <c:v>64.982589974302556</c:v>
                </c:pt>
                <c:pt idx="20">
                  <c:v>63.460068225228085</c:v>
                </c:pt>
                <c:pt idx="21">
                  <c:v>55.801301677528109</c:v>
                </c:pt>
                <c:pt idx="22">
                  <c:v>52.980467039158839</c:v>
                </c:pt>
                <c:pt idx="23">
                  <c:v>55.356324439869667</c:v>
                </c:pt>
                <c:pt idx="24">
                  <c:v>49.876437999866226</c:v>
                </c:pt>
                <c:pt idx="25">
                  <c:v>48.738782779647323</c:v>
                </c:pt>
                <c:pt idx="26">
                  <c:v>50.293308580241288</c:v>
                </c:pt>
                <c:pt idx="27">
                  <c:v>56.693008942902367</c:v>
                </c:pt>
                <c:pt idx="28">
                  <c:v>59.611561150699423</c:v>
                </c:pt>
                <c:pt idx="29">
                  <c:v>63.00824276838231</c:v>
                </c:pt>
                <c:pt idx="30">
                  <c:v>62.059034858223278</c:v>
                </c:pt>
                <c:pt idx="31">
                  <c:v>63.929983042234227</c:v>
                </c:pt>
                <c:pt idx="32">
                  <c:v>61.939597627096497</c:v>
                </c:pt>
                <c:pt idx="33">
                  <c:v>66.933433300302099</c:v>
                </c:pt>
                <c:pt idx="34">
                  <c:v>76.620210159454771</c:v>
                </c:pt>
                <c:pt idx="35">
                  <c:v>77.63032034570962</c:v>
                </c:pt>
                <c:pt idx="36">
                  <c:v>70.600661615484043</c:v>
                </c:pt>
                <c:pt idx="37">
                  <c:v>64.654728861047303</c:v>
                </c:pt>
                <c:pt idx="38">
                  <c:v>55.165137424842605</c:v>
                </c:pt>
                <c:pt idx="39">
                  <c:v>53.322493027018957</c:v>
                </c:pt>
                <c:pt idx="40">
                  <c:v>54.961042017290453</c:v>
                </c:pt>
                <c:pt idx="41">
                  <c:v>53.118089055733442</c:v>
                </c:pt>
                <c:pt idx="42">
                  <c:v>57.785538059567948</c:v>
                </c:pt>
                <c:pt idx="43">
                  <c:v>65.548178148683192</c:v>
                </c:pt>
                <c:pt idx="44">
                  <c:v>67.371514839640199</c:v>
                </c:pt>
                <c:pt idx="45">
                  <c:v>72.558102362061575</c:v>
                </c:pt>
                <c:pt idx="46">
                  <c:v>94.245895354341087</c:v>
                </c:pt>
                <c:pt idx="47">
                  <c:v>117.4984053727397</c:v>
                </c:pt>
                <c:pt idx="48">
                  <c:v>91.654903193944236</c:v>
                </c:pt>
                <c:pt idx="49">
                  <c:v>106.73624174698273</c:v>
                </c:pt>
                <c:pt idx="50">
                  <c:v>131.87453932381578</c:v>
                </c:pt>
                <c:pt idx="51">
                  <c:v>122.83150416851777</c:v>
                </c:pt>
                <c:pt idx="52">
                  <c:v>120.1169242110405</c:v>
                </c:pt>
                <c:pt idx="53">
                  <c:v>115.02460853180618</c:v>
                </c:pt>
                <c:pt idx="54">
                  <c:v>93.050756725038539</c:v>
                </c:pt>
                <c:pt idx="55">
                  <c:v>91.924634743155295</c:v>
                </c:pt>
                <c:pt idx="56">
                  <c:v>98.022129660591474</c:v>
                </c:pt>
                <c:pt idx="57">
                  <c:v>95.851882693906077</c:v>
                </c:pt>
                <c:pt idx="58">
                  <c:v>95.038591041919474</c:v>
                </c:pt>
                <c:pt idx="59">
                  <c:v>98.022410933249603</c:v>
                </c:pt>
                <c:pt idx="60">
                  <c:v>121.80456268087343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E3F-44B5-8905-136C33261D9F}"/>
            </c:ext>
          </c:extLst>
        </c:ser>
        <c:ser>
          <c:idx val="2"/>
          <c:order val="1"/>
          <c:tx>
            <c:strRef>
              <c:f>FFPI_Historical!$C$3</c:f>
              <c:strCache>
                <c:ptCount val="1"/>
                <c:pt idx="0">
                  <c:v>Real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FFPI_Historical!$A$5:$A$65</c:f>
              <c:numCache>
                <c:formatCode>General</c:formatCode>
                <c:ptCount val="6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  <c:pt idx="60">
                  <c:v>2021</c:v>
                </c:pt>
              </c:numCache>
            </c:numRef>
          </c:cat>
          <c:val>
            <c:numRef>
              <c:f>FFPI_Historical!$C$5:$C$65</c:f>
              <c:numCache>
                <c:formatCode>0.0</c:formatCode>
                <c:ptCount val="61"/>
                <c:pt idx="0">
                  <c:v>103.82714298687534</c:v>
                </c:pt>
                <c:pt idx="1">
                  <c:v>100.64582730317501</c:v>
                </c:pt>
                <c:pt idx="2">
                  <c:v>107.16155036566289</c:v>
                </c:pt>
                <c:pt idx="3">
                  <c:v>110.63508813434424</c:v>
                </c:pt>
                <c:pt idx="4">
                  <c:v>110.54955272248878</c:v>
                </c:pt>
                <c:pt idx="5">
                  <c:v>107.5721186284063</c:v>
                </c:pt>
                <c:pt idx="6">
                  <c:v>105.45401833788684</c:v>
                </c:pt>
                <c:pt idx="7">
                  <c:v>101.0395899367002</c:v>
                </c:pt>
                <c:pt idx="8">
                  <c:v>100.3625712007066</c:v>
                </c:pt>
                <c:pt idx="9">
                  <c:v>100.09889959037726</c:v>
                </c:pt>
                <c:pt idx="10">
                  <c:v>101.3079031594006</c:v>
                </c:pt>
                <c:pt idx="11">
                  <c:v>99.295610664661993</c:v>
                </c:pt>
                <c:pt idx="12">
                  <c:v>116.49139931353938</c:v>
                </c:pt>
                <c:pt idx="13">
                  <c:v>137.39550118289699</c:v>
                </c:pt>
                <c:pt idx="14">
                  <c:v>131.41869681687285</c:v>
                </c:pt>
                <c:pt idx="15">
                  <c:v>112.50921900276711</c:v>
                </c:pt>
                <c:pt idx="16">
                  <c:v>104.58947574758118</c:v>
                </c:pt>
                <c:pt idx="17">
                  <c:v>99.634057836310163</c:v>
                </c:pt>
                <c:pt idx="18">
                  <c:v>99.505862888554589</c:v>
                </c:pt>
                <c:pt idx="19">
                  <c:v>99.678274471286215</c:v>
                </c:pt>
                <c:pt idx="20">
                  <c:v>97.231806226959023</c:v>
                </c:pt>
                <c:pt idx="21">
                  <c:v>88.121921189920187</c:v>
                </c:pt>
                <c:pt idx="22">
                  <c:v>85.946413444367067</c:v>
                </c:pt>
                <c:pt idx="23">
                  <c:v>91.821356434594122</c:v>
                </c:pt>
                <c:pt idx="24">
                  <c:v>83.603514413093123</c:v>
                </c:pt>
                <c:pt idx="25">
                  <c:v>71.03021192528216</c:v>
                </c:pt>
                <c:pt idx="26">
                  <c:v>66.885371829190106</c:v>
                </c:pt>
                <c:pt idx="27">
                  <c:v>70.800931605766522</c:v>
                </c:pt>
                <c:pt idx="28">
                  <c:v>74.894506781409987</c:v>
                </c:pt>
                <c:pt idx="29">
                  <c:v>76.251841778724256</c:v>
                </c:pt>
                <c:pt idx="30">
                  <c:v>75.800155936526465</c:v>
                </c:pt>
                <c:pt idx="31">
                  <c:v>76.652656610226401</c:v>
                </c:pt>
                <c:pt idx="32">
                  <c:v>71.788868077089433</c:v>
                </c:pt>
                <c:pt idx="33">
                  <c:v>79.97895871561505</c:v>
                </c:pt>
                <c:pt idx="34">
                  <c:v>83.396233459460248</c:v>
                </c:pt>
                <c:pt idx="35">
                  <c:v>86.136899317904252</c:v>
                </c:pt>
                <c:pt idx="36">
                  <c:v>82.208555933795026</c:v>
                </c:pt>
                <c:pt idx="37">
                  <c:v>78.72186615527481</c:v>
                </c:pt>
                <c:pt idx="38">
                  <c:v>68.48403751686179</c:v>
                </c:pt>
                <c:pt idx="39">
                  <c:v>67.054972832609778</c:v>
                </c:pt>
                <c:pt idx="40">
                  <c:v>71.807629445201982</c:v>
                </c:pt>
                <c:pt idx="41">
                  <c:v>70.219622439440499</c:v>
                </c:pt>
                <c:pt idx="42">
                  <c:v>72.614165450113049</c:v>
                </c:pt>
                <c:pt idx="43">
                  <c:v>77.129725500181934</c:v>
                </c:pt>
                <c:pt idx="44">
                  <c:v>76.854375017658398</c:v>
                </c:pt>
                <c:pt idx="45">
                  <c:v>80.725952548403541</c:v>
                </c:pt>
                <c:pt idx="46">
                  <c:v>98.807999806147933</c:v>
                </c:pt>
                <c:pt idx="47">
                  <c:v>114.31650417929427</c:v>
                </c:pt>
                <c:pt idx="48">
                  <c:v>95.063159052713317</c:v>
                </c:pt>
                <c:pt idx="49">
                  <c:v>106.7886741823588</c:v>
                </c:pt>
                <c:pt idx="50">
                  <c:v>118.82375845239299</c:v>
                </c:pt>
                <c:pt idx="51">
                  <c:v>111.4889194409599</c:v>
                </c:pt>
                <c:pt idx="52">
                  <c:v>109.50290857431682</c:v>
                </c:pt>
                <c:pt idx="53">
                  <c:v>106.31332982419211</c:v>
                </c:pt>
                <c:pt idx="54">
                  <c:v>95.12457364395334</c:v>
                </c:pt>
                <c:pt idx="55">
                  <c:v>97.806586067527235</c:v>
                </c:pt>
                <c:pt idx="56">
                  <c:v>100.80704711685098</c:v>
                </c:pt>
                <c:pt idx="57">
                  <c:v>94.149385774823941</c:v>
                </c:pt>
                <c:pt idx="58">
                  <c:v>95.584205428092488</c:v>
                </c:pt>
                <c:pt idx="59">
                  <c:v>99.071656795160322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3F-44B5-8905-136C33261D9F}"/>
            </c:ext>
          </c:extLst>
        </c:ser>
        <c:ser>
          <c:idx val="0"/>
          <c:order val="2"/>
          <c:tx>
            <c:strRef>
              <c:f>FFPI_Historical!$D$4</c:f>
              <c:strCache>
                <c:ptCount val="1"/>
                <c:pt idx="0">
                  <c:v>Real Price in 2021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val>
            <c:numRef>
              <c:f>FFPI_Historical!$D$5:$D$65</c:f>
              <c:numCache>
                <c:formatCode>0.0</c:formatCode>
                <c:ptCount val="61"/>
                <c:pt idx="0">
                  <c:v>121.17272863710002</c:v>
                </c:pt>
                <c:pt idx="1">
                  <c:v>121.17272863710002</c:v>
                </c:pt>
                <c:pt idx="2">
                  <c:v>121.17272863710002</c:v>
                </c:pt>
                <c:pt idx="3">
                  <c:v>121.17272863710002</c:v>
                </c:pt>
                <c:pt idx="4">
                  <c:v>121.17272863710002</c:v>
                </c:pt>
                <c:pt idx="5">
                  <c:v>121.17272863710002</c:v>
                </c:pt>
                <c:pt idx="6">
                  <c:v>121.17272863710002</c:v>
                </c:pt>
                <c:pt idx="7">
                  <c:v>121.17272863710002</c:v>
                </c:pt>
                <c:pt idx="8">
                  <c:v>121.17272863710002</c:v>
                </c:pt>
                <c:pt idx="9">
                  <c:v>121.17272863710002</c:v>
                </c:pt>
                <c:pt idx="10">
                  <c:v>121.17272863710002</c:v>
                </c:pt>
                <c:pt idx="11">
                  <c:v>121.17272863710002</c:v>
                </c:pt>
                <c:pt idx="12">
                  <c:v>121.17272863710002</c:v>
                </c:pt>
                <c:pt idx="13">
                  <c:v>121.17272863710002</c:v>
                </c:pt>
                <c:pt idx="14">
                  <c:v>121.17272863710002</c:v>
                </c:pt>
                <c:pt idx="15">
                  <c:v>121.17272863710002</c:v>
                </c:pt>
                <c:pt idx="16">
                  <c:v>121.17272863710002</c:v>
                </c:pt>
                <c:pt idx="17">
                  <c:v>121.17272863710002</c:v>
                </c:pt>
                <c:pt idx="18">
                  <c:v>121.17272863710002</c:v>
                </c:pt>
                <c:pt idx="19">
                  <c:v>121.17272863710002</c:v>
                </c:pt>
                <c:pt idx="20">
                  <c:v>121.17272863710002</c:v>
                </c:pt>
                <c:pt idx="21">
                  <c:v>121.17272863710002</c:v>
                </c:pt>
                <c:pt idx="22">
                  <c:v>121.17272863710002</c:v>
                </c:pt>
                <c:pt idx="23">
                  <c:v>121.17272863710002</c:v>
                </c:pt>
                <c:pt idx="24">
                  <c:v>121.17272863710002</c:v>
                </c:pt>
                <c:pt idx="25">
                  <c:v>121.17272863710002</c:v>
                </c:pt>
                <c:pt idx="26">
                  <c:v>121.17272863710002</c:v>
                </c:pt>
                <c:pt idx="27">
                  <c:v>121.17272863710002</c:v>
                </c:pt>
                <c:pt idx="28">
                  <c:v>121.17272863710002</c:v>
                </c:pt>
                <c:pt idx="29">
                  <c:v>121.17272863710002</c:v>
                </c:pt>
                <c:pt idx="30">
                  <c:v>121.17272863710002</c:v>
                </c:pt>
                <c:pt idx="31">
                  <c:v>121.17272863710002</c:v>
                </c:pt>
                <c:pt idx="32">
                  <c:v>121.17272863710002</c:v>
                </c:pt>
                <c:pt idx="33">
                  <c:v>121.17272863710002</c:v>
                </c:pt>
                <c:pt idx="34">
                  <c:v>121.17272863710002</c:v>
                </c:pt>
                <c:pt idx="35">
                  <c:v>121.17272863710002</c:v>
                </c:pt>
                <c:pt idx="36">
                  <c:v>121.17272863710002</c:v>
                </c:pt>
                <c:pt idx="37">
                  <c:v>121.17272863710002</c:v>
                </c:pt>
                <c:pt idx="38">
                  <c:v>121.17272863710002</c:v>
                </c:pt>
                <c:pt idx="39">
                  <c:v>121.17272863710002</c:v>
                </c:pt>
                <c:pt idx="40">
                  <c:v>121.17272863710002</c:v>
                </c:pt>
                <c:pt idx="41">
                  <c:v>121.17272863710002</c:v>
                </c:pt>
                <c:pt idx="42">
                  <c:v>121.17272863710002</c:v>
                </c:pt>
                <c:pt idx="43">
                  <c:v>121.17272863710002</c:v>
                </c:pt>
                <c:pt idx="44">
                  <c:v>121.17272863710002</c:v>
                </c:pt>
                <c:pt idx="45">
                  <c:v>121.17272863710002</c:v>
                </c:pt>
                <c:pt idx="46">
                  <c:v>121.17272863710002</c:v>
                </c:pt>
                <c:pt idx="47">
                  <c:v>121.17272863710002</c:v>
                </c:pt>
                <c:pt idx="48">
                  <c:v>121.17272863710002</c:v>
                </c:pt>
                <c:pt idx="49">
                  <c:v>121.17272863710002</c:v>
                </c:pt>
                <c:pt idx="50">
                  <c:v>121.17272863710002</c:v>
                </c:pt>
                <c:pt idx="51">
                  <c:v>121.17272863710002</c:v>
                </c:pt>
                <c:pt idx="52">
                  <c:v>121.17272863710002</c:v>
                </c:pt>
                <c:pt idx="53">
                  <c:v>121.17272863710002</c:v>
                </c:pt>
                <c:pt idx="54">
                  <c:v>121.17272863710002</c:v>
                </c:pt>
                <c:pt idx="55">
                  <c:v>121.17272863710002</c:v>
                </c:pt>
                <c:pt idx="56">
                  <c:v>121.17272863710002</c:v>
                </c:pt>
                <c:pt idx="57">
                  <c:v>121.17272863710002</c:v>
                </c:pt>
                <c:pt idx="58">
                  <c:v>121.17272863710002</c:v>
                </c:pt>
                <c:pt idx="59">
                  <c:v>121.17272863710002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E3F-44B5-8905-136C33261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86946528"/>
        <c:axId val="1"/>
      </c:lineChart>
      <c:catAx>
        <c:axId val="88694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6946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8066642997240163"/>
          <c:y val="0.81420531419605424"/>
          <c:w val="0.40966069691728646"/>
          <c:h val="5.5126167142526432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Annualised Nominal Food Prices</a:t>
            </a:r>
            <a:r>
              <a:rPr lang="en-GB" baseline="0"/>
              <a:t> over Modern History (FAO Data)</a:t>
            </a:r>
            <a:endParaRPr lang="en-GB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5558757496057194E-2"/>
          <c:y val="6.7087111695086937E-2"/>
          <c:w val="0.93668706909029598"/>
          <c:h val="0.81097208762775863"/>
        </c:manualLayout>
      </c:layout>
      <c:lineChart>
        <c:grouping val="standard"/>
        <c:varyColors val="0"/>
        <c:ser>
          <c:idx val="1"/>
          <c:order val="0"/>
          <c:tx>
            <c:strRef>
              <c:f>FFPI_Historical!$B$3</c:f>
              <c:strCache>
                <c:ptCount val="1"/>
                <c:pt idx="0">
                  <c:v>Nominal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FFPI_Historical!$A$5:$A$65</c:f>
              <c:numCache>
                <c:formatCode>General</c:formatCode>
                <c:ptCount val="6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  <c:pt idx="60">
                  <c:v>2021</c:v>
                </c:pt>
              </c:numCache>
            </c:numRef>
          </c:cat>
          <c:val>
            <c:numRef>
              <c:f>FFPI_Historical!$B$5:$B$65</c:f>
              <c:numCache>
                <c:formatCode>0.0</c:formatCode>
                <c:ptCount val="61"/>
                <c:pt idx="0">
                  <c:v>20.252091571152032</c:v>
                </c:pt>
                <c:pt idx="1">
                  <c:v>19.997879866888546</c:v>
                </c:pt>
                <c:pt idx="2">
                  <c:v>20.902487234829945</c:v>
                </c:pt>
                <c:pt idx="3">
                  <c:v>21.882031568230904</c:v>
                </c:pt>
                <c:pt idx="4">
                  <c:v>22.075443302254246</c:v>
                </c:pt>
                <c:pt idx="5">
                  <c:v>22.272847817268254</c:v>
                </c:pt>
                <c:pt idx="6">
                  <c:v>22.026205848110529</c:v>
                </c:pt>
                <c:pt idx="7">
                  <c:v>20.92028528278</c:v>
                </c:pt>
                <c:pt idx="8">
                  <c:v>21.892587127779951</c:v>
                </c:pt>
                <c:pt idx="9">
                  <c:v>23.226156432244021</c:v>
                </c:pt>
                <c:pt idx="10">
                  <c:v>24.721824582096637</c:v>
                </c:pt>
                <c:pt idx="11">
                  <c:v>26.432075659663393</c:v>
                </c:pt>
                <c:pt idx="12">
                  <c:v>35.962566266100204</c:v>
                </c:pt>
                <c:pt idx="13">
                  <c:v>51.690192149642868</c:v>
                </c:pt>
                <c:pt idx="14">
                  <c:v>54.909779884636933</c:v>
                </c:pt>
                <c:pt idx="15">
                  <c:v>47.585986896557202</c:v>
                </c:pt>
                <c:pt idx="16">
                  <c:v>47.818134435285302</c:v>
                </c:pt>
                <c:pt idx="17">
                  <c:v>52.937194130179748</c:v>
                </c:pt>
                <c:pt idx="18">
                  <c:v>58.976642229375315</c:v>
                </c:pt>
                <c:pt idx="19">
                  <c:v>64.982589974302556</c:v>
                </c:pt>
                <c:pt idx="20">
                  <c:v>63.460068225228085</c:v>
                </c:pt>
                <c:pt idx="21">
                  <c:v>55.801301677528109</c:v>
                </c:pt>
                <c:pt idx="22">
                  <c:v>52.980467039158839</c:v>
                </c:pt>
                <c:pt idx="23">
                  <c:v>55.356324439869667</c:v>
                </c:pt>
                <c:pt idx="24">
                  <c:v>49.876437999866226</c:v>
                </c:pt>
                <c:pt idx="25">
                  <c:v>48.738782779647323</c:v>
                </c:pt>
                <c:pt idx="26">
                  <c:v>50.293308580241288</c:v>
                </c:pt>
                <c:pt idx="27">
                  <c:v>56.693008942902367</c:v>
                </c:pt>
                <c:pt idx="28">
                  <c:v>59.611561150699423</c:v>
                </c:pt>
                <c:pt idx="29">
                  <c:v>63.00824276838231</c:v>
                </c:pt>
                <c:pt idx="30">
                  <c:v>62.059034858223278</c:v>
                </c:pt>
                <c:pt idx="31">
                  <c:v>63.929983042234227</c:v>
                </c:pt>
                <c:pt idx="32">
                  <c:v>61.939597627096497</c:v>
                </c:pt>
                <c:pt idx="33">
                  <c:v>66.933433300302099</c:v>
                </c:pt>
                <c:pt idx="34">
                  <c:v>76.620210159454771</c:v>
                </c:pt>
                <c:pt idx="35">
                  <c:v>77.63032034570962</c:v>
                </c:pt>
                <c:pt idx="36">
                  <c:v>70.600661615484043</c:v>
                </c:pt>
                <c:pt idx="37">
                  <c:v>64.654728861047303</c:v>
                </c:pt>
                <c:pt idx="38">
                  <c:v>55.165137424842605</c:v>
                </c:pt>
                <c:pt idx="39">
                  <c:v>53.322493027018957</c:v>
                </c:pt>
                <c:pt idx="40">
                  <c:v>54.961042017290453</c:v>
                </c:pt>
                <c:pt idx="41">
                  <c:v>53.118089055733442</c:v>
                </c:pt>
                <c:pt idx="42">
                  <c:v>57.785538059567948</c:v>
                </c:pt>
                <c:pt idx="43">
                  <c:v>65.548178148683192</c:v>
                </c:pt>
                <c:pt idx="44">
                  <c:v>67.371514839640199</c:v>
                </c:pt>
                <c:pt idx="45">
                  <c:v>72.558102362061575</c:v>
                </c:pt>
                <c:pt idx="46">
                  <c:v>94.245895354341087</c:v>
                </c:pt>
                <c:pt idx="47">
                  <c:v>117.4984053727397</c:v>
                </c:pt>
                <c:pt idx="48">
                  <c:v>91.654903193944236</c:v>
                </c:pt>
                <c:pt idx="49">
                  <c:v>106.73624174698273</c:v>
                </c:pt>
                <c:pt idx="50">
                  <c:v>131.87453932381578</c:v>
                </c:pt>
                <c:pt idx="51">
                  <c:v>122.83150416851777</c:v>
                </c:pt>
                <c:pt idx="52">
                  <c:v>120.1169242110405</c:v>
                </c:pt>
                <c:pt idx="53">
                  <c:v>115.02460853180618</c:v>
                </c:pt>
                <c:pt idx="54">
                  <c:v>93.050756725038539</c:v>
                </c:pt>
                <c:pt idx="55">
                  <c:v>91.924634743155295</c:v>
                </c:pt>
                <c:pt idx="56">
                  <c:v>98.022129660591474</c:v>
                </c:pt>
                <c:pt idx="57">
                  <c:v>95.851882693906077</c:v>
                </c:pt>
                <c:pt idx="58">
                  <c:v>95.038591041919474</c:v>
                </c:pt>
                <c:pt idx="59">
                  <c:v>98.022410933249603</c:v>
                </c:pt>
                <c:pt idx="60">
                  <c:v>121.80456268087343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2F5-4E02-B5C7-77D5171956C5}"/>
            </c:ext>
          </c:extLst>
        </c:ser>
        <c:ser>
          <c:idx val="0"/>
          <c:order val="1"/>
          <c:tx>
            <c:strRef>
              <c:f>FFPI_Historical!$E$4</c:f>
              <c:strCache>
                <c:ptCount val="1"/>
                <c:pt idx="0">
                  <c:v>Nominal Price 2021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val>
            <c:numRef>
              <c:f>FFPI_Historical!$D$5:$D$65</c:f>
              <c:numCache>
                <c:formatCode>0.0</c:formatCode>
                <c:ptCount val="61"/>
                <c:pt idx="0">
                  <c:v>121.17272863710002</c:v>
                </c:pt>
                <c:pt idx="1">
                  <c:v>121.17272863710002</c:v>
                </c:pt>
                <c:pt idx="2">
                  <c:v>121.17272863710002</c:v>
                </c:pt>
                <c:pt idx="3">
                  <c:v>121.17272863710002</c:v>
                </c:pt>
                <c:pt idx="4">
                  <c:v>121.17272863710002</c:v>
                </c:pt>
                <c:pt idx="5">
                  <c:v>121.17272863710002</c:v>
                </c:pt>
                <c:pt idx="6">
                  <c:v>121.17272863710002</c:v>
                </c:pt>
                <c:pt idx="7">
                  <c:v>121.17272863710002</c:v>
                </c:pt>
                <c:pt idx="8">
                  <c:v>121.17272863710002</c:v>
                </c:pt>
                <c:pt idx="9">
                  <c:v>121.17272863710002</c:v>
                </c:pt>
                <c:pt idx="10">
                  <c:v>121.17272863710002</c:v>
                </c:pt>
                <c:pt idx="11">
                  <c:v>121.17272863710002</c:v>
                </c:pt>
                <c:pt idx="12">
                  <c:v>121.17272863710002</c:v>
                </c:pt>
                <c:pt idx="13">
                  <c:v>121.17272863710002</c:v>
                </c:pt>
                <c:pt idx="14">
                  <c:v>121.17272863710002</c:v>
                </c:pt>
                <c:pt idx="15">
                  <c:v>121.17272863710002</c:v>
                </c:pt>
                <c:pt idx="16">
                  <c:v>121.17272863710002</c:v>
                </c:pt>
                <c:pt idx="17">
                  <c:v>121.17272863710002</c:v>
                </c:pt>
                <c:pt idx="18">
                  <c:v>121.17272863710002</c:v>
                </c:pt>
                <c:pt idx="19">
                  <c:v>121.17272863710002</c:v>
                </c:pt>
                <c:pt idx="20">
                  <c:v>121.17272863710002</c:v>
                </c:pt>
                <c:pt idx="21">
                  <c:v>121.17272863710002</c:v>
                </c:pt>
                <c:pt idx="22">
                  <c:v>121.17272863710002</c:v>
                </c:pt>
                <c:pt idx="23">
                  <c:v>121.17272863710002</c:v>
                </c:pt>
                <c:pt idx="24">
                  <c:v>121.17272863710002</c:v>
                </c:pt>
                <c:pt idx="25">
                  <c:v>121.17272863710002</c:v>
                </c:pt>
                <c:pt idx="26">
                  <c:v>121.17272863710002</c:v>
                </c:pt>
                <c:pt idx="27">
                  <c:v>121.17272863710002</c:v>
                </c:pt>
                <c:pt idx="28">
                  <c:v>121.17272863710002</c:v>
                </c:pt>
                <c:pt idx="29">
                  <c:v>121.17272863710002</c:v>
                </c:pt>
                <c:pt idx="30">
                  <c:v>121.17272863710002</c:v>
                </c:pt>
                <c:pt idx="31">
                  <c:v>121.17272863710002</c:v>
                </c:pt>
                <c:pt idx="32">
                  <c:v>121.17272863710002</c:v>
                </c:pt>
                <c:pt idx="33">
                  <c:v>121.17272863710002</c:v>
                </c:pt>
                <c:pt idx="34">
                  <c:v>121.17272863710002</c:v>
                </c:pt>
                <c:pt idx="35">
                  <c:v>121.17272863710002</c:v>
                </c:pt>
                <c:pt idx="36">
                  <c:v>121.17272863710002</c:v>
                </c:pt>
                <c:pt idx="37">
                  <c:v>121.17272863710002</c:v>
                </c:pt>
                <c:pt idx="38">
                  <c:v>121.17272863710002</c:v>
                </c:pt>
                <c:pt idx="39">
                  <c:v>121.17272863710002</c:v>
                </c:pt>
                <c:pt idx="40">
                  <c:v>121.17272863710002</c:v>
                </c:pt>
                <c:pt idx="41">
                  <c:v>121.17272863710002</c:v>
                </c:pt>
                <c:pt idx="42">
                  <c:v>121.17272863710002</c:v>
                </c:pt>
                <c:pt idx="43">
                  <c:v>121.17272863710002</c:v>
                </c:pt>
                <c:pt idx="44">
                  <c:v>121.17272863710002</c:v>
                </c:pt>
                <c:pt idx="45">
                  <c:v>121.17272863710002</c:v>
                </c:pt>
                <c:pt idx="46">
                  <c:v>121.17272863710002</c:v>
                </c:pt>
                <c:pt idx="47">
                  <c:v>121.17272863710002</c:v>
                </c:pt>
                <c:pt idx="48">
                  <c:v>121.17272863710002</c:v>
                </c:pt>
                <c:pt idx="49">
                  <c:v>121.17272863710002</c:v>
                </c:pt>
                <c:pt idx="50">
                  <c:v>121.17272863710002</c:v>
                </c:pt>
                <c:pt idx="51">
                  <c:v>121.17272863710002</c:v>
                </c:pt>
                <c:pt idx="52">
                  <c:v>121.17272863710002</c:v>
                </c:pt>
                <c:pt idx="53">
                  <c:v>121.17272863710002</c:v>
                </c:pt>
                <c:pt idx="54">
                  <c:v>121.17272863710002</c:v>
                </c:pt>
                <c:pt idx="55">
                  <c:v>121.17272863710002</c:v>
                </c:pt>
                <c:pt idx="56">
                  <c:v>121.17272863710002</c:v>
                </c:pt>
                <c:pt idx="57">
                  <c:v>121.17272863710002</c:v>
                </c:pt>
                <c:pt idx="58">
                  <c:v>121.17272863710002</c:v>
                </c:pt>
                <c:pt idx="59">
                  <c:v>121.17272863710002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2F5-4E02-B5C7-77D5171956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86946528"/>
        <c:axId val="1"/>
      </c:lineChart>
      <c:catAx>
        <c:axId val="88694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6946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5887609653149083"/>
          <c:y val="0.79564426184259074"/>
          <c:w val="0.32979615123368655"/>
          <c:h val="5.2349465425473446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Annualised Real and Nominal Food Prices</a:t>
            </a:r>
            <a:r>
              <a:rPr lang="en-GB" baseline="0"/>
              <a:t> over Modern History (FAO Data)</a:t>
            </a:r>
            <a:endParaRPr lang="en-GB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8290168790464411E-2"/>
          <c:y val="7.5449481491919212E-2"/>
          <c:w val="0.93668706909029598"/>
          <c:h val="0.81097208762775863"/>
        </c:manualLayout>
      </c:layout>
      <c:lineChart>
        <c:grouping val="standard"/>
        <c:varyColors val="0"/>
        <c:ser>
          <c:idx val="1"/>
          <c:order val="0"/>
          <c:tx>
            <c:strRef>
              <c:f>FFPI_Historical!$B$3</c:f>
              <c:strCache>
                <c:ptCount val="1"/>
                <c:pt idx="0">
                  <c:v>Nominal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FFPI_Historical!$A$5:$A$65</c:f>
              <c:numCache>
                <c:formatCode>General</c:formatCode>
                <c:ptCount val="6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  <c:pt idx="60">
                  <c:v>2021</c:v>
                </c:pt>
              </c:numCache>
            </c:numRef>
          </c:cat>
          <c:val>
            <c:numRef>
              <c:f>FFPI_Historical!$B$5:$B$65</c:f>
              <c:numCache>
                <c:formatCode>0.0</c:formatCode>
                <c:ptCount val="61"/>
                <c:pt idx="0">
                  <c:v>20.252091571152032</c:v>
                </c:pt>
                <c:pt idx="1">
                  <c:v>19.997879866888546</c:v>
                </c:pt>
                <c:pt idx="2">
                  <c:v>20.902487234829945</c:v>
                </c:pt>
                <c:pt idx="3">
                  <c:v>21.882031568230904</c:v>
                </c:pt>
                <c:pt idx="4">
                  <c:v>22.075443302254246</c:v>
                </c:pt>
                <c:pt idx="5">
                  <c:v>22.272847817268254</c:v>
                </c:pt>
                <c:pt idx="6">
                  <c:v>22.026205848110529</c:v>
                </c:pt>
                <c:pt idx="7">
                  <c:v>20.92028528278</c:v>
                </c:pt>
                <c:pt idx="8">
                  <c:v>21.892587127779951</c:v>
                </c:pt>
                <c:pt idx="9">
                  <c:v>23.226156432244021</c:v>
                </c:pt>
                <c:pt idx="10">
                  <c:v>24.721824582096637</c:v>
                </c:pt>
                <c:pt idx="11">
                  <c:v>26.432075659663393</c:v>
                </c:pt>
                <c:pt idx="12">
                  <c:v>35.962566266100204</c:v>
                </c:pt>
                <c:pt idx="13">
                  <c:v>51.690192149642868</c:v>
                </c:pt>
                <c:pt idx="14">
                  <c:v>54.909779884636933</c:v>
                </c:pt>
                <c:pt idx="15">
                  <c:v>47.585986896557202</c:v>
                </c:pt>
                <c:pt idx="16">
                  <c:v>47.818134435285302</c:v>
                </c:pt>
                <c:pt idx="17">
                  <c:v>52.937194130179748</c:v>
                </c:pt>
                <c:pt idx="18">
                  <c:v>58.976642229375315</c:v>
                </c:pt>
                <c:pt idx="19">
                  <c:v>64.982589974302556</c:v>
                </c:pt>
                <c:pt idx="20">
                  <c:v>63.460068225228085</c:v>
                </c:pt>
                <c:pt idx="21">
                  <c:v>55.801301677528109</c:v>
                </c:pt>
                <c:pt idx="22">
                  <c:v>52.980467039158839</c:v>
                </c:pt>
                <c:pt idx="23">
                  <c:v>55.356324439869667</c:v>
                </c:pt>
                <c:pt idx="24">
                  <c:v>49.876437999866226</c:v>
                </c:pt>
                <c:pt idx="25">
                  <c:v>48.738782779647323</c:v>
                </c:pt>
                <c:pt idx="26">
                  <c:v>50.293308580241288</c:v>
                </c:pt>
                <c:pt idx="27">
                  <c:v>56.693008942902367</c:v>
                </c:pt>
                <c:pt idx="28">
                  <c:v>59.611561150699423</c:v>
                </c:pt>
                <c:pt idx="29">
                  <c:v>63.00824276838231</c:v>
                </c:pt>
                <c:pt idx="30">
                  <c:v>62.059034858223278</c:v>
                </c:pt>
                <c:pt idx="31">
                  <c:v>63.929983042234227</c:v>
                </c:pt>
                <c:pt idx="32">
                  <c:v>61.939597627096497</c:v>
                </c:pt>
                <c:pt idx="33">
                  <c:v>66.933433300302099</c:v>
                </c:pt>
                <c:pt idx="34">
                  <c:v>76.620210159454771</c:v>
                </c:pt>
                <c:pt idx="35">
                  <c:v>77.63032034570962</c:v>
                </c:pt>
                <c:pt idx="36">
                  <c:v>70.600661615484043</c:v>
                </c:pt>
                <c:pt idx="37">
                  <c:v>64.654728861047303</c:v>
                </c:pt>
                <c:pt idx="38">
                  <c:v>55.165137424842605</c:v>
                </c:pt>
                <c:pt idx="39">
                  <c:v>53.322493027018957</c:v>
                </c:pt>
                <c:pt idx="40">
                  <c:v>54.961042017290453</c:v>
                </c:pt>
                <c:pt idx="41">
                  <c:v>53.118089055733442</c:v>
                </c:pt>
                <c:pt idx="42">
                  <c:v>57.785538059567948</c:v>
                </c:pt>
                <c:pt idx="43">
                  <c:v>65.548178148683192</c:v>
                </c:pt>
                <c:pt idx="44">
                  <c:v>67.371514839640199</c:v>
                </c:pt>
                <c:pt idx="45">
                  <c:v>72.558102362061575</c:v>
                </c:pt>
                <c:pt idx="46">
                  <c:v>94.245895354341087</c:v>
                </c:pt>
                <c:pt idx="47">
                  <c:v>117.4984053727397</c:v>
                </c:pt>
                <c:pt idx="48">
                  <c:v>91.654903193944236</c:v>
                </c:pt>
                <c:pt idx="49">
                  <c:v>106.73624174698273</c:v>
                </c:pt>
                <c:pt idx="50">
                  <c:v>131.87453932381578</c:v>
                </c:pt>
                <c:pt idx="51">
                  <c:v>122.83150416851777</c:v>
                </c:pt>
                <c:pt idx="52">
                  <c:v>120.1169242110405</c:v>
                </c:pt>
                <c:pt idx="53">
                  <c:v>115.02460853180618</c:v>
                </c:pt>
                <c:pt idx="54">
                  <c:v>93.050756725038539</c:v>
                </c:pt>
                <c:pt idx="55">
                  <c:v>91.924634743155295</c:v>
                </c:pt>
                <c:pt idx="56">
                  <c:v>98.022129660591474</c:v>
                </c:pt>
                <c:pt idx="57">
                  <c:v>95.851882693906077</c:v>
                </c:pt>
                <c:pt idx="58">
                  <c:v>95.038591041919474</c:v>
                </c:pt>
                <c:pt idx="59">
                  <c:v>98.022410933249603</c:v>
                </c:pt>
                <c:pt idx="60">
                  <c:v>121.80456268087343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9BA-41DC-A02F-260CEF42EC5F}"/>
            </c:ext>
          </c:extLst>
        </c:ser>
        <c:ser>
          <c:idx val="2"/>
          <c:order val="1"/>
          <c:tx>
            <c:strRef>
              <c:f>FFPI_Historical!$C$3</c:f>
              <c:strCache>
                <c:ptCount val="1"/>
                <c:pt idx="0">
                  <c:v>Real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FFPI_Historical!$A$5:$A$65</c:f>
              <c:numCache>
                <c:formatCode>General</c:formatCode>
                <c:ptCount val="6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  <c:pt idx="60">
                  <c:v>2021</c:v>
                </c:pt>
              </c:numCache>
            </c:numRef>
          </c:cat>
          <c:val>
            <c:numRef>
              <c:f>FFPI_Historical!$C$5:$C$65</c:f>
              <c:numCache>
                <c:formatCode>0.0</c:formatCode>
                <c:ptCount val="61"/>
                <c:pt idx="0">
                  <c:v>103.82714298687534</c:v>
                </c:pt>
                <c:pt idx="1">
                  <c:v>100.64582730317501</c:v>
                </c:pt>
                <c:pt idx="2">
                  <c:v>107.16155036566289</c:v>
                </c:pt>
                <c:pt idx="3">
                  <c:v>110.63508813434424</c:v>
                </c:pt>
                <c:pt idx="4">
                  <c:v>110.54955272248878</c:v>
                </c:pt>
                <c:pt idx="5">
                  <c:v>107.5721186284063</c:v>
                </c:pt>
                <c:pt idx="6">
                  <c:v>105.45401833788684</c:v>
                </c:pt>
                <c:pt idx="7">
                  <c:v>101.0395899367002</c:v>
                </c:pt>
                <c:pt idx="8">
                  <c:v>100.3625712007066</c:v>
                </c:pt>
                <c:pt idx="9">
                  <c:v>100.09889959037726</c:v>
                </c:pt>
                <c:pt idx="10">
                  <c:v>101.3079031594006</c:v>
                </c:pt>
                <c:pt idx="11">
                  <c:v>99.295610664661993</c:v>
                </c:pt>
                <c:pt idx="12">
                  <c:v>116.49139931353938</c:v>
                </c:pt>
                <c:pt idx="13">
                  <c:v>137.39550118289699</c:v>
                </c:pt>
                <c:pt idx="14">
                  <c:v>131.41869681687285</c:v>
                </c:pt>
                <c:pt idx="15">
                  <c:v>112.50921900276711</c:v>
                </c:pt>
                <c:pt idx="16">
                  <c:v>104.58947574758118</c:v>
                </c:pt>
                <c:pt idx="17">
                  <c:v>99.634057836310163</c:v>
                </c:pt>
                <c:pt idx="18">
                  <c:v>99.505862888554589</c:v>
                </c:pt>
                <c:pt idx="19">
                  <c:v>99.678274471286215</c:v>
                </c:pt>
                <c:pt idx="20">
                  <c:v>97.231806226959023</c:v>
                </c:pt>
                <c:pt idx="21">
                  <c:v>88.121921189920187</c:v>
                </c:pt>
                <c:pt idx="22">
                  <c:v>85.946413444367067</c:v>
                </c:pt>
                <c:pt idx="23">
                  <c:v>91.821356434594122</c:v>
                </c:pt>
                <c:pt idx="24">
                  <c:v>83.603514413093123</c:v>
                </c:pt>
                <c:pt idx="25">
                  <c:v>71.03021192528216</c:v>
                </c:pt>
                <c:pt idx="26">
                  <c:v>66.885371829190106</c:v>
                </c:pt>
                <c:pt idx="27">
                  <c:v>70.800931605766522</c:v>
                </c:pt>
                <c:pt idx="28">
                  <c:v>74.894506781409987</c:v>
                </c:pt>
                <c:pt idx="29">
                  <c:v>76.251841778724256</c:v>
                </c:pt>
                <c:pt idx="30">
                  <c:v>75.800155936526465</c:v>
                </c:pt>
                <c:pt idx="31">
                  <c:v>76.652656610226401</c:v>
                </c:pt>
                <c:pt idx="32">
                  <c:v>71.788868077089433</c:v>
                </c:pt>
                <c:pt idx="33">
                  <c:v>79.97895871561505</c:v>
                </c:pt>
                <c:pt idx="34">
                  <c:v>83.396233459460248</c:v>
                </c:pt>
                <c:pt idx="35">
                  <c:v>86.136899317904252</c:v>
                </c:pt>
                <c:pt idx="36">
                  <c:v>82.208555933795026</c:v>
                </c:pt>
                <c:pt idx="37">
                  <c:v>78.72186615527481</c:v>
                </c:pt>
                <c:pt idx="38">
                  <c:v>68.48403751686179</c:v>
                </c:pt>
                <c:pt idx="39">
                  <c:v>67.054972832609778</c:v>
                </c:pt>
                <c:pt idx="40">
                  <c:v>71.807629445201982</c:v>
                </c:pt>
                <c:pt idx="41">
                  <c:v>70.219622439440499</c:v>
                </c:pt>
                <c:pt idx="42">
                  <c:v>72.614165450113049</c:v>
                </c:pt>
                <c:pt idx="43">
                  <c:v>77.129725500181934</c:v>
                </c:pt>
                <c:pt idx="44">
                  <c:v>76.854375017658398</c:v>
                </c:pt>
                <c:pt idx="45">
                  <c:v>80.725952548403541</c:v>
                </c:pt>
                <c:pt idx="46">
                  <c:v>98.807999806147933</c:v>
                </c:pt>
                <c:pt idx="47">
                  <c:v>114.31650417929427</c:v>
                </c:pt>
                <c:pt idx="48">
                  <c:v>95.063159052713317</c:v>
                </c:pt>
                <c:pt idx="49">
                  <c:v>106.7886741823588</c:v>
                </c:pt>
                <c:pt idx="50">
                  <c:v>118.82375845239299</c:v>
                </c:pt>
                <c:pt idx="51">
                  <c:v>111.4889194409599</c:v>
                </c:pt>
                <c:pt idx="52">
                  <c:v>109.50290857431682</c:v>
                </c:pt>
                <c:pt idx="53">
                  <c:v>106.31332982419211</c:v>
                </c:pt>
                <c:pt idx="54">
                  <c:v>95.12457364395334</c:v>
                </c:pt>
                <c:pt idx="55">
                  <c:v>97.806586067527235</c:v>
                </c:pt>
                <c:pt idx="56">
                  <c:v>100.80704711685098</c:v>
                </c:pt>
                <c:pt idx="57">
                  <c:v>94.149385774823941</c:v>
                </c:pt>
                <c:pt idx="58">
                  <c:v>95.584205428092488</c:v>
                </c:pt>
                <c:pt idx="59">
                  <c:v>99.071656795160322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9BA-41DC-A02F-260CEF42EC5F}"/>
            </c:ext>
          </c:extLst>
        </c:ser>
        <c:ser>
          <c:idx val="0"/>
          <c:order val="2"/>
          <c:tx>
            <c:strRef>
              <c:f>FFPI_Historical!$D$4</c:f>
              <c:strCache>
                <c:ptCount val="1"/>
                <c:pt idx="0">
                  <c:v>Real Price in 2021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val>
            <c:numRef>
              <c:f>FFPI_Historical!$D$5:$D$65</c:f>
              <c:numCache>
                <c:formatCode>0.0</c:formatCode>
                <c:ptCount val="61"/>
                <c:pt idx="0">
                  <c:v>121.17272863710002</c:v>
                </c:pt>
                <c:pt idx="1">
                  <c:v>121.17272863710002</c:v>
                </c:pt>
                <c:pt idx="2">
                  <c:v>121.17272863710002</c:v>
                </c:pt>
                <c:pt idx="3">
                  <c:v>121.17272863710002</c:v>
                </c:pt>
                <c:pt idx="4">
                  <c:v>121.17272863710002</c:v>
                </c:pt>
                <c:pt idx="5">
                  <c:v>121.17272863710002</c:v>
                </c:pt>
                <c:pt idx="6">
                  <c:v>121.17272863710002</c:v>
                </c:pt>
                <c:pt idx="7">
                  <c:v>121.17272863710002</c:v>
                </c:pt>
                <c:pt idx="8">
                  <c:v>121.17272863710002</c:v>
                </c:pt>
                <c:pt idx="9">
                  <c:v>121.17272863710002</c:v>
                </c:pt>
                <c:pt idx="10">
                  <c:v>121.17272863710002</c:v>
                </c:pt>
                <c:pt idx="11">
                  <c:v>121.17272863710002</c:v>
                </c:pt>
                <c:pt idx="12">
                  <c:v>121.17272863710002</c:v>
                </c:pt>
                <c:pt idx="13">
                  <c:v>121.17272863710002</c:v>
                </c:pt>
                <c:pt idx="14">
                  <c:v>121.17272863710002</c:v>
                </c:pt>
                <c:pt idx="15">
                  <c:v>121.17272863710002</c:v>
                </c:pt>
                <c:pt idx="16">
                  <c:v>121.17272863710002</c:v>
                </c:pt>
                <c:pt idx="17">
                  <c:v>121.17272863710002</c:v>
                </c:pt>
                <c:pt idx="18">
                  <c:v>121.17272863710002</c:v>
                </c:pt>
                <c:pt idx="19">
                  <c:v>121.17272863710002</c:v>
                </c:pt>
                <c:pt idx="20">
                  <c:v>121.17272863710002</c:v>
                </c:pt>
                <c:pt idx="21">
                  <c:v>121.17272863710002</c:v>
                </c:pt>
                <c:pt idx="22">
                  <c:v>121.17272863710002</c:v>
                </c:pt>
                <c:pt idx="23">
                  <c:v>121.17272863710002</c:v>
                </c:pt>
                <c:pt idx="24">
                  <c:v>121.17272863710002</c:v>
                </c:pt>
                <c:pt idx="25">
                  <c:v>121.17272863710002</c:v>
                </c:pt>
                <c:pt idx="26">
                  <c:v>121.17272863710002</c:v>
                </c:pt>
                <c:pt idx="27">
                  <c:v>121.17272863710002</c:v>
                </c:pt>
                <c:pt idx="28">
                  <c:v>121.17272863710002</c:v>
                </c:pt>
                <c:pt idx="29">
                  <c:v>121.17272863710002</c:v>
                </c:pt>
                <c:pt idx="30">
                  <c:v>121.17272863710002</c:v>
                </c:pt>
                <c:pt idx="31">
                  <c:v>121.17272863710002</c:v>
                </c:pt>
                <c:pt idx="32">
                  <c:v>121.17272863710002</c:v>
                </c:pt>
                <c:pt idx="33">
                  <c:v>121.17272863710002</c:v>
                </c:pt>
                <c:pt idx="34">
                  <c:v>121.17272863710002</c:v>
                </c:pt>
                <c:pt idx="35">
                  <c:v>121.17272863710002</c:v>
                </c:pt>
                <c:pt idx="36">
                  <c:v>121.17272863710002</c:v>
                </c:pt>
                <c:pt idx="37">
                  <c:v>121.17272863710002</c:v>
                </c:pt>
                <c:pt idx="38">
                  <c:v>121.17272863710002</c:v>
                </c:pt>
                <c:pt idx="39">
                  <c:v>121.17272863710002</c:v>
                </c:pt>
                <c:pt idx="40">
                  <c:v>121.17272863710002</c:v>
                </c:pt>
                <c:pt idx="41">
                  <c:v>121.17272863710002</c:v>
                </c:pt>
                <c:pt idx="42">
                  <c:v>121.17272863710002</c:v>
                </c:pt>
                <c:pt idx="43">
                  <c:v>121.17272863710002</c:v>
                </c:pt>
                <c:pt idx="44">
                  <c:v>121.17272863710002</c:v>
                </c:pt>
                <c:pt idx="45">
                  <c:v>121.17272863710002</c:v>
                </c:pt>
                <c:pt idx="46">
                  <c:v>121.17272863710002</c:v>
                </c:pt>
                <c:pt idx="47">
                  <c:v>121.17272863710002</c:v>
                </c:pt>
                <c:pt idx="48">
                  <c:v>121.17272863710002</c:v>
                </c:pt>
                <c:pt idx="49">
                  <c:v>121.17272863710002</c:v>
                </c:pt>
                <c:pt idx="50">
                  <c:v>121.17272863710002</c:v>
                </c:pt>
                <c:pt idx="51">
                  <c:v>121.17272863710002</c:v>
                </c:pt>
                <c:pt idx="52">
                  <c:v>121.17272863710002</c:v>
                </c:pt>
                <c:pt idx="53">
                  <c:v>121.17272863710002</c:v>
                </c:pt>
                <c:pt idx="54">
                  <c:v>121.17272863710002</c:v>
                </c:pt>
                <c:pt idx="55">
                  <c:v>121.17272863710002</c:v>
                </c:pt>
                <c:pt idx="56">
                  <c:v>121.17272863710002</c:v>
                </c:pt>
                <c:pt idx="57">
                  <c:v>121.17272863710002</c:v>
                </c:pt>
                <c:pt idx="58">
                  <c:v>121.17272863710002</c:v>
                </c:pt>
                <c:pt idx="59">
                  <c:v>121.17272863710002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9BA-41DC-A02F-260CEF42EC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86946528"/>
        <c:axId val="1"/>
      </c:lineChart>
      <c:catAx>
        <c:axId val="88694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6946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6754912161863329"/>
          <c:y val="0.80711372977952922"/>
          <c:w val="0.434393784562431"/>
          <c:h val="5.4362792000186691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Annualised Real Food Prices</a:t>
            </a:r>
            <a:r>
              <a:rPr lang="en-GB" baseline="0"/>
              <a:t> over Modern History (FAO Data)</a:t>
            </a:r>
            <a:endParaRPr lang="en-GB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5558757496057194E-2"/>
          <c:y val="8.3811851288751474E-2"/>
          <c:w val="0.93668706909029598"/>
          <c:h val="0.81097208762775863"/>
        </c:manualLayout>
      </c:layout>
      <c:lineChart>
        <c:grouping val="standard"/>
        <c:varyColors val="0"/>
        <c:ser>
          <c:idx val="2"/>
          <c:order val="0"/>
          <c:tx>
            <c:strRef>
              <c:f>FFPI_Historical!$C$3</c:f>
              <c:strCache>
                <c:ptCount val="1"/>
                <c:pt idx="0">
                  <c:v>Real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FFPI_Historical!$A$5:$A$65</c:f>
              <c:numCache>
                <c:formatCode>General</c:formatCode>
                <c:ptCount val="6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  <c:pt idx="60">
                  <c:v>2021</c:v>
                </c:pt>
              </c:numCache>
            </c:numRef>
          </c:cat>
          <c:val>
            <c:numRef>
              <c:f>FFPI_Historical!$C$5:$C$65</c:f>
              <c:numCache>
                <c:formatCode>0.0</c:formatCode>
                <c:ptCount val="61"/>
                <c:pt idx="0">
                  <c:v>103.82714298687534</c:v>
                </c:pt>
                <c:pt idx="1">
                  <c:v>100.64582730317501</c:v>
                </c:pt>
                <c:pt idx="2">
                  <c:v>107.16155036566289</c:v>
                </c:pt>
                <c:pt idx="3">
                  <c:v>110.63508813434424</c:v>
                </c:pt>
                <c:pt idx="4">
                  <c:v>110.54955272248878</c:v>
                </c:pt>
                <c:pt idx="5">
                  <c:v>107.5721186284063</c:v>
                </c:pt>
                <c:pt idx="6">
                  <c:v>105.45401833788684</c:v>
                </c:pt>
                <c:pt idx="7">
                  <c:v>101.0395899367002</c:v>
                </c:pt>
                <c:pt idx="8">
                  <c:v>100.3625712007066</c:v>
                </c:pt>
                <c:pt idx="9">
                  <c:v>100.09889959037726</c:v>
                </c:pt>
                <c:pt idx="10">
                  <c:v>101.3079031594006</c:v>
                </c:pt>
                <c:pt idx="11">
                  <c:v>99.295610664661993</c:v>
                </c:pt>
                <c:pt idx="12">
                  <c:v>116.49139931353938</c:v>
                </c:pt>
                <c:pt idx="13">
                  <c:v>137.39550118289699</c:v>
                </c:pt>
                <c:pt idx="14">
                  <c:v>131.41869681687285</c:v>
                </c:pt>
                <c:pt idx="15">
                  <c:v>112.50921900276711</c:v>
                </c:pt>
                <c:pt idx="16">
                  <c:v>104.58947574758118</c:v>
                </c:pt>
                <c:pt idx="17">
                  <c:v>99.634057836310163</c:v>
                </c:pt>
                <c:pt idx="18">
                  <c:v>99.505862888554589</c:v>
                </c:pt>
                <c:pt idx="19">
                  <c:v>99.678274471286215</c:v>
                </c:pt>
                <c:pt idx="20">
                  <c:v>97.231806226959023</c:v>
                </c:pt>
                <c:pt idx="21">
                  <c:v>88.121921189920187</c:v>
                </c:pt>
                <c:pt idx="22">
                  <c:v>85.946413444367067</c:v>
                </c:pt>
                <c:pt idx="23">
                  <c:v>91.821356434594122</c:v>
                </c:pt>
                <c:pt idx="24">
                  <c:v>83.603514413093123</c:v>
                </c:pt>
                <c:pt idx="25">
                  <c:v>71.03021192528216</c:v>
                </c:pt>
                <c:pt idx="26">
                  <c:v>66.885371829190106</c:v>
                </c:pt>
                <c:pt idx="27">
                  <c:v>70.800931605766522</c:v>
                </c:pt>
                <c:pt idx="28">
                  <c:v>74.894506781409987</c:v>
                </c:pt>
                <c:pt idx="29">
                  <c:v>76.251841778724256</c:v>
                </c:pt>
                <c:pt idx="30">
                  <c:v>75.800155936526465</c:v>
                </c:pt>
                <c:pt idx="31">
                  <c:v>76.652656610226401</c:v>
                </c:pt>
                <c:pt idx="32">
                  <c:v>71.788868077089433</c:v>
                </c:pt>
                <c:pt idx="33">
                  <c:v>79.97895871561505</c:v>
                </c:pt>
                <c:pt idx="34">
                  <c:v>83.396233459460248</c:v>
                </c:pt>
                <c:pt idx="35">
                  <c:v>86.136899317904252</c:v>
                </c:pt>
                <c:pt idx="36">
                  <c:v>82.208555933795026</c:v>
                </c:pt>
                <c:pt idx="37">
                  <c:v>78.72186615527481</c:v>
                </c:pt>
                <c:pt idx="38">
                  <c:v>68.48403751686179</c:v>
                </c:pt>
                <c:pt idx="39">
                  <c:v>67.054972832609778</c:v>
                </c:pt>
                <c:pt idx="40">
                  <c:v>71.807629445201982</c:v>
                </c:pt>
                <c:pt idx="41">
                  <c:v>70.219622439440499</c:v>
                </c:pt>
                <c:pt idx="42">
                  <c:v>72.614165450113049</c:v>
                </c:pt>
                <c:pt idx="43">
                  <c:v>77.129725500181934</c:v>
                </c:pt>
                <c:pt idx="44">
                  <c:v>76.854375017658398</c:v>
                </c:pt>
                <c:pt idx="45">
                  <c:v>80.725952548403541</c:v>
                </c:pt>
                <c:pt idx="46">
                  <c:v>98.807999806147933</c:v>
                </c:pt>
                <c:pt idx="47">
                  <c:v>114.31650417929427</c:v>
                </c:pt>
                <c:pt idx="48">
                  <c:v>95.063159052713317</c:v>
                </c:pt>
                <c:pt idx="49">
                  <c:v>106.7886741823588</c:v>
                </c:pt>
                <c:pt idx="50">
                  <c:v>118.82375845239299</c:v>
                </c:pt>
                <c:pt idx="51">
                  <c:v>111.4889194409599</c:v>
                </c:pt>
                <c:pt idx="52">
                  <c:v>109.50290857431682</c:v>
                </c:pt>
                <c:pt idx="53">
                  <c:v>106.31332982419211</c:v>
                </c:pt>
                <c:pt idx="54">
                  <c:v>95.12457364395334</c:v>
                </c:pt>
                <c:pt idx="55">
                  <c:v>97.806586067527235</c:v>
                </c:pt>
                <c:pt idx="56">
                  <c:v>100.80704711685098</c:v>
                </c:pt>
                <c:pt idx="57">
                  <c:v>94.149385774823941</c:v>
                </c:pt>
                <c:pt idx="58">
                  <c:v>95.584205428092488</c:v>
                </c:pt>
                <c:pt idx="59">
                  <c:v>99.071656795160322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72-40F3-BC01-87BD4DFA67A2}"/>
            </c:ext>
          </c:extLst>
        </c:ser>
        <c:ser>
          <c:idx val="0"/>
          <c:order val="1"/>
          <c:tx>
            <c:strRef>
              <c:f>FFPI_Historical!$D$4</c:f>
              <c:strCache>
                <c:ptCount val="1"/>
                <c:pt idx="0">
                  <c:v>Real Price in 2021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val>
            <c:numRef>
              <c:f>FFPI_Historical!$D$5:$D$65</c:f>
              <c:numCache>
                <c:formatCode>0.0</c:formatCode>
                <c:ptCount val="61"/>
                <c:pt idx="0">
                  <c:v>121.17272863710002</c:v>
                </c:pt>
                <c:pt idx="1">
                  <c:v>121.17272863710002</c:v>
                </c:pt>
                <c:pt idx="2">
                  <c:v>121.17272863710002</c:v>
                </c:pt>
                <c:pt idx="3">
                  <c:v>121.17272863710002</c:v>
                </c:pt>
                <c:pt idx="4">
                  <c:v>121.17272863710002</c:v>
                </c:pt>
                <c:pt idx="5">
                  <c:v>121.17272863710002</c:v>
                </c:pt>
                <c:pt idx="6">
                  <c:v>121.17272863710002</c:v>
                </c:pt>
                <c:pt idx="7">
                  <c:v>121.17272863710002</c:v>
                </c:pt>
                <c:pt idx="8">
                  <c:v>121.17272863710002</c:v>
                </c:pt>
                <c:pt idx="9">
                  <c:v>121.17272863710002</c:v>
                </c:pt>
                <c:pt idx="10">
                  <c:v>121.17272863710002</c:v>
                </c:pt>
                <c:pt idx="11">
                  <c:v>121.17272863710002</c:v>
                </c:pt>
                <c:pt idx="12">
                  <c:v>121.17272863710002</c:v>
                </c:pt>
                <c:pt idx="13">
                  <c:v>121.17272863710002</c:v>
                </c:pt>
                <c:pt idx="14">
                  <c:v>121.17272863710002</c:v>
                </c:pt>
                <c:pt idx="15">
                  <c:v>121.17272863710002</c:v>
                </c:pt>
                <c:pt idx="16">
                  <c:v>121.17272863710002</c:v>
                </c:pt>
                <c:pt idx="17">
                  <c:v>121.17272863710002</c:v>
                </c:pt>
                <c:pt idx="18">
                  <c:v>121.17272863710002</c:v>
                </c:pt>
                <c:pt idx="19">
                  <c:v>121.17272863710002</c:v>
                </c:pt>
                <c:pt idx="20">
                  <c:v>121.17272863710002</c:v>
                </c:pt>
                <c:pt idx="21">
                  <c:v>121.17272863710002</c:v>
                </c:pt>
                <c:pt idx="22">
                  <c:v>121.17272863710002</c:v>
                </c:pt>
                <c:pt idx="23">
                  <c:v>121.17272863710002</c:v>
                </c:pt>
                <c:pt idx="24">
                  <c:v>121.17272863710002</c:v>
                </c:pt>
                <c:pt idx="25">
                  <c:v>121.17272863710002</c:v>
                </c:pt>
                <c:pt idx="26">
                  <c:v>121.17272863710002</c:v>
                </c:pt>
                <c:pt idx="27">
                  <c:v>121.17272863710002</c:v>
                </c:pt>
                <c:pt idx="28">
                  <c:v>121.17272863710002</c:v>
                </c:pt>
                <c:pt idx="29">
                  <c:v>121.17272863710002</c:v>
                </c:pt>
                <c:pt idx="30">
                  <c:v>121.17272863710002</c:v>
                </c:pt>
                <c:pt idx="31">
                  <c:v>121.17272863710002</c:v>
                </c:pt>
                <c:pt idx="32">
                  <c:v>121.17272863710002</c:v>
                </c:pt>
                <c:pt idx="33">
                  <c:v>121.17272863710002</c:v>
                </c:pt>
                <c:pt idx="34">
                  <c:v>121.17272863710002</c:v>
                </c:pt>
                <c:pt idx="35">
                  <c:v>121.17272863710002</c:v>
                </c:pt>
                <c:pt idx="36">
                  <c:v>121.17272863710002</c:v>
                </c:pt>
                <c:pt idx="37">
                  <c:v>121.17272863710002</c:v>
                </c:pt>
                <c:pt idx="38">
                  <c:v>121.17272863710002</c:v>
                </c:pt>
                <c:pt idx="39">
                  <c:v>121.17272863710002</c:v>
                </c:pt>
                <c:pt idx="40">
                  <c:v>121.17272863710002</c:v>
                </c:pt>
                <c:pt idx="41">
                  <c:v>121.17272863710002</c:v>
                </c:pt>
                <c:pt idx="42">
                  <c:v>121.17272863710002</c:v>
                </c:pt>
                <c:pt idx="43">
                  <c:v>121.17272863710002</c:v>
                </c:pt>
                <c:pt idx="44">
                  <c:v>121.17272863710002</c:v>
                </c:pt>
                <c:pt idx="45">
                  <c:v>121.17272863710002</c:v>
                </c:pt>
                <c:pt idx="46">
                  <c:v>121.17272863710002</c:v>
                </c:pt>
                <c:pt idx="47">
                  <c:v>121.17272863710002</c:v>
                </c:pt>
                <c:pt idx="48">
                  <c:v>121.17272863710002</c:v>
                </c:pt>
                <c:pt idx="49">
                  <c:v>121.17272863710002</c:v>
                </c:pt>
                <c:pt idx="50">
                  <c:v>121.17272863710002</c:v>
                </c:pt>
                <c:pt idx="51">
                  <c:v>121.17272863710002</c:v>
                </c:pt>
                <c:pt idx="52">
                  <c:v>121.17272863710002</c:v>
                </c:pt>
                <c:pt idx="53">
                  <c:v>121.17272863710002</c:v>
                </c:pt>
                <c:pt idx="54">
                  <c:v>121.17272863710002</c:v>
                </c:pt>
                <c:pt idx="55">
                  <c:v>121.17272863710002</c:v>
                </c:pt>
                <c:pt idx="56">
                  <c:v>121.17272863710002</c:v>
                </c:pt>
                <c:pt idx="57">
                  <c:v>121.17272863710002</c:v>
                </c:pt>
                <c:pt idx="58">
                  <c:v>121.17272863710002</c:v>
                </c:pt>
                <c:pt idx="59">
                  <c:v>121.17272863710002</c:v>
                </c:pt>
                <c:pt idx="60">
                  <c:v>121.17272863710002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72-40F3-BC01-87BD4DFA6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86946528"/>
        <c:axId val="1"/>
      </c:lineChart>
      <c:catAx>
        <c:axId val="88694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6946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976518042711753"/>
          <c:y val="0.80193674936421977"/>
          <c:w val="0.22834137425735246"/>
          <c:h val="6.7014192134617498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EA7D58-AE8D-4AB5-A68A-7B7D789C217F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2256EAAD-DF51-4AA9-8872-1CA45731A9A1}">
      <dgm:prSet phldrT="[Text]"/>
      <dgm:spPr/>
      <dgm:t>
        <a:bodyPr/>
        <a:lstStyle/>
        <a:p>
          <a:endParaRPr lang="en-GB" dirty="0"/>
        </a:p>
      </dgm:t>
    </dgm:pt>
    <dgm:pt modelId="{66CBEFA7-362B-4B59-BBD7-FB97568CFDD2}" type="parTrans" cxnId="{A0CE883B-03DA-4668-B21B-6A68203C349A}">
      <dgm:prSet/>
      <dgm:spPr/>
      <dgm:t>
        <a:bodyPr/>
        <a:lstStyle/>
        <a:p>
          <a:endParaRPr lang="en-GB"/>
        </a:p>
      </dgm:t>
    </dgm:pt>
    <dgm:pt modelId="{EC54CF44-F393-4400-ADF5-AF81461F91AD}" type="sibTrans" cxnId="{A0CE883B-03DA-4668-B21B-6A68203C349A}">
      <dgm:prSet/>
      <dgm:spPr/>
      <dgm:t>
        <a:bodyPr/>
        <a:lstStyle/>
        <a:p>
          <a:endParaRPr lang="en-GB"/>
        </a:p>
      </dgm:t>
    </dgm:pt>
    <dgm:pt modelId="{73F18701-9499-4CD5-845D-FD76D35D1037}">
      <dgm:prSet phldrT="[Text]"/>
      <dgm:spPr/>
      <dgm:t>
        <a:bodyPr/>
        <a:lstStyle/>
        <a:p>
          <a:endParaRPr lang="en-GB" dirty="0"/>
        </a:p>
      </dgm:t>
    </dgm:pt>
    <dgm:pt modelId="{BB1593F1-D4FB-4C1F-91D6-9BDB2DC6B57C}" type="parTrans" cxnId="{143DEBB3-93B1-44C7-896C-106677B87B01}">
      <dgm:prSet/>
      <dgm:spPr/>
      <dgm:t>
        <a:bodyPr/>
        <a:lstStyle/>
        <a:p>
          <a:endParaRPr lang="en-GB"/>
        </a:p>
      </dgm:t>
    </dgm:pt>
    <dgm:pt modelId="{104E2CE9-3775-4E6D-9E07-2BAC265FF044}" type="sibTrans" cxnId="{143DEBB3-93B1-44C7-896C-106677B87B01}">
      <dgm:prSet/>
      <dgm:spPr/>
      <dgm:t>
        <a:bodyPr/>
        <a:lstStyle/>
        <a:p>
          <a:endParaRPr lang="en-GB"/>
        </a:p>
      </dgm:t>
    </dgm:pt>
    <dgm:pt modelId="{96145AC9-4F11-4E22-8E43-416DC4EAAC7A}">
      <dgm:prSet phldrT="[Text]"/>
      <dgm:spPr/>
      <dgm:t>
        <a:bodyPr/>
        <a:lstStyle/>
        <a:p>
          <a:r>
            <a:rPr lang="en-GB" dirty="0"/>
            <a:t>University as it is</a:t>
          </a:r>
        </a:p>
      </dgm:t>
    </dgm:pt>
    <dgm:pt modelId="{30331E85-10A4-4DE1-ADB0-B25DEDA37820}" type="parTrans" cxnId="{0BAE3C60-EF42-4105-89C9-2A8A46D3C4E6}">
      <dgm:prSet/>
      <dgm:spPr/>
      <dgm:t>
        <a:bodyPr/>
        <a:lstStyle/>
        <a:p>
          <a:endParaRPr lang="en-GB"/>
        </a:p>
      </dgm:t>
    </dgm:pt>
    <dgm:pt modelId="{B17C9AA2-4B4E-4C14-9060-30948A300842}" type="sibTrans" cxnId="{0BAE3C60-EF42-4105-89C9-2A8A46D3C4E6}">
      <dgm:prSet/>
      <dgm:spPr/>
      <dgm:t>
        <a:bodyPr/>
        <a:lstStyle/>
        <a:p>
          <a:endParaRPr lang="en-GB"/>
        </a:p>
      </dgm:t>
    </dgm:pt>
    <dgm:pt modelId="{25B15B78-E38D-47C4-9590-D53E8EC4518F}" type="pres">
      <dgm:prSet presAssocID="{E8EA7D58-AE8D-4AB5-A68A-7B7D789C217F}" presName="Name0" presStyleCnt="0">
        <dgm:presLayoutVars>
          <dgm:dir/>
          <dgm:animLvl val="lvl"/>
          <dgm:resizeHandles val="exact"/>
        </dgm:presLayoutVars>
      </dgm:prSet>
      <dgm:spPr/>
    </dgm:pt>
    <dgm:pt modelId="{5E1FE3E3-4115-49A6-8F25-8996595D9930}" type="pres">
      <dgm:prSet presAssocID="{2256EAAD-DF51-4AA9-8872-1CA45731A9A1}" presName="Name8" presStyleCnt="0"/>
      <dgm:spPr/>
    </dgm:pt>
    <dgm:pt modelId="{6D8A95D7-31F4-43DB-B791-7D20E1F9209A}" type="pres">
      <dgm:prSet presAssocID="{2256EAAD-DF51-4AA9-8872-1CA45731A9A1}" presName="level" presStyleLbl="node1" presStyleIdx="0" presStyleCnt="3">
        <dgm:presLayoutVars>
          <dgm:chMax val="1"/>
          <dgm:bulletEnabled val="1"/>
        </dgm:presLayoutVars>
      </dgm:prSet>
      <dgm:spPr/>
    </dgm:pt>
    <dgm:pt modelId="{C13D77D1-8933-4C77-BE4D-024ADEA6B7D5}" type="pres">
      <dgm:prSet presAssocID="{2256EAAD-DF51-4AA9-8872-1CA45731A9A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739F7EF-C49B-4A84-83B9-846736EA1012}" type="pres">
      <dgm:prSet presAssocID="{73F18701-9499-4CD5-845D-FD76D35D1037}" presName="Name8" presStyleCnt="0"/>
      <dgm:spPr/>
    </dgm:pt>
    <dgm:pt modelId="{407765AE-2DEF-43D2-A110-519DF6B7FBAC}" type="pres">
      <dgm:prSet presAssocID="{73F18701-9499-4CD5-845D-FD76D35D1037}" presName="level" presStyleLbl="node1" presStyleIdx="1" presStyleCnt="3">
        <dgm:presLayoutVars>
          <dgm:chMax val="1"/>
          <dgm:bulletEnabled val="1"/>
        </dgm:presLayoutVars>
      </dgm:prSet>
      <dgm:spPr/>
    </dgm:pt>
    <dgm:pt modelId="{DD9BCC80-FE59-4945-8025-D73A9BAAD048}" type="pres">
      <dgm:prSet presAssocID="{73F18701-9499-4CD5-845D-FD76D35D103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2BFA8E3-7689-49F4-8A5D-74F20AF86257}" type="pres">
      <dgm:prSet presAssocID="{96145AC9-4F11-4E22-8E43-416DC4EAAC7A}" presName="Name8" presStyleCnt="0"/>
      <dgm:spPr/>
    </dgm:pt>
    <dgm:pt modelId="{17392C19-E045-4384-A74E-D288FE6BFC6C}" type="pres">
      <dgm:prSet presAssocID="{96145AC9-4F11-4E22-8E43-416DC4EAAC7A}" presName="level" presStyleLbl="node1" presStyleIdx="2" presStyleCnt="3">
        <dgm:presLayoutVars>
          <dgm:chMax val="1"/>
          <dgm:bulletEnabled val="1"/>
        </dgm:presLayoutVars>
      </dgm:prSet>
      <dgm:spPr/>
    </dgm:pt>
    <dgm:pt modelId="{ECEB27C6-9552-4CE5-A14C-322891156C4F}" type="pres">
      <dgm:prSet presAssocID="{96145AC9-4F11-4E22-8E43-416DC4EAAC7A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0CE883B-03DA-4668-B21B-6A68203C349A}" srcId="{E8EA7D58-AE8D-4AB5-A68A-7B7D789C217F}" destId="{2256EAAD-DF51-4AA9-8872-1CA45731A9A1}" srcOrd="0" destOrd="0" parTransId="{66CBEFA7-362B-4B59-BBD7-FB97568CFDD2}" sibTransId="{EC54CF44-F393-4400-ADF5-AF81461F91AD}"/>
    <dgm:cxn modelId="{0BAE3C60-EF42-4105-89C9-2A8A46D3C4E6}" srcId="{E8EA7D58-AE8D-4AB5-A68A-7B7D789C217F}" destId="{96145AC9-4F11-4E22-8E43-416DC4EAAC7A}" srcOrd="2" destOrd="0" parTransId="{30331E85-10A4-4DE1-ADB0-B25DEDA37820}" sibTransId="{B17C9AA2-4B4E-4C14-9060-30948A300842}"/>
    <dgm:cxn modelId="{98EE398B-0CF3-4E79-8AF9-8D20D1C7A0F8}" type="presOf" srcId="{2256EAAD-DF51-4AA9-8872-1CA45731A9A1}" destId="{C13D77D1-8933-4C77-BE4D-024ADEA6B7D5}" srcOrd="1" destOrd="0" presId="urn:microsoft.com/office/officeart/2005/8/layout/pyramid1"/>
    <dgm:cxn modelId="{8DFAE099-1F94-4CF6-9878-9C6CD525F806}" type="presOf" srcId="{73F18701-9499-4CD5-845D-FD76D35D1037}" destId="{407765AE-2DEF-43D2-A110-519DF6B7FBAC}" srcOrd="0" destOrd="0" presId="urn:microsoft.com/office/officeart/2005/8/layout/pyramid1"/>
    <dgm:cxn modelId="{22A13BA8-660F-4504-953C-861A1D0A4442}" type="presOf" srcId="{73F18701-9499-4CD5-845D-FD76D35D1037}" destId="{DD9BCC80-FE59-4945-8025-D73A9BAAD048}" srcOrd="1" destOrd="0" presId="urn:microsoft.com/office/officeart/2005/8/layout/pyramid1"/>
    <dgm:cxn modelId="{97EF78A9-8E2A-4E1C-A7BE-D38F79FB06F7}" type="presOf" srcId="{96145AC9-4F11-4E22-8E43-416DC4EAAC7A}" destId="{17392C19-E045-4384-A74E-D288FE6BFC6C}" srcOrd="0" destOrd="0" presId="urn:microsoft.com/office/officeart/2005/8/layout/pyramid1"/>
    <dgm:cxn modelId="{143DEBB3-93B1-44C7-896C-106677B87B01}" srcId="{E8EA7D58-AE8D-4AB5-A68A-7B7D789C217F}" destId="{73F18701-9499-4CD5-845D-FD76D35D1037}" srcOrd="1" destOrd="0" parTransId="{BB1593F1-D4FB-4C1F-91D6-9BDB2DC6B57C}" sibTransId="{104E2CE9-3775-4E6D-9E07-2BAC265FF044}"/>
    <dgm:cxn modelId="{EE9915B4-F038-438F-96A0-D03E126072EE}" type="presOf" srcId="{2256EAAD-DF51-4AA9-8872-1CA45731A9A1}" destId="{6D8A95D7-31F4-43DB-B791-7D20E1F9209A}" srcOrd="0" destOrd="0" presId="urn:microsoft.com/office/officeart/2005/8/layout/pyramid1"/>
    <dgm:cxn modelId="{316675C0-78CA-4DC3-9A41-97F5E7BDD9ED}" type="presOf" srcId="{E8EA7D58-AE8D-4AB5-A68A-7B7D789C217F}" destId="{25B15B78-E38D-47C4-9590-D53E8EC4518F}" srcOrd="0" destOrd="0" presId="urn:microsoft.com/office/officeart/2005/8/layout/pyramid1"/>
    <dgm:cxn modelId="{C945E9D6-A9DF-4DC2-93D2-5FE66AC2B76B}" type="presOf" srcId="{96145AC9-4F11-4E22-8E43-416DC4EAAC7A}" destId="{ECEB27C6-9552-4CE5-A14C-322891156C4F}" srcOrd="1" destOrd="0" presId="urn:microsoft.com/office/officeart/2005/8/layout/pyramid1"/>
    <dgm:cxn modelId="{7947F581-791A-46CF-BB79-5E7071AE6C97}" type="presParOf" srcId="{25B15B78-E38D-47C4-9590-D53E8EC4518F}" destId="{5E1FE3E3-4115-49A6-8F25-8996595D9930}" srcOrd="0" destOrd="0" presId="urn:microsoft.com/office/officeart/2005/8/layout/pyramid1"/>
    <dgm:cxn modelId="{1E119BBF-600C-42F1-BE4A-BD3FB0F91A99}" type="presParOf" srcId="{5E1FE3E3-4115-49A6-8F25-8996595D9930}" destId="{6D8A95D7-31F4-43DB-B791-7D20E1F9209A}" srcOrd="0" destOrd="0" presId="urn:microsoft.com/office/officeart/2005/8/layout/pyramid1"/>
    <dgm:cxn modelId="{E42915D7-71AD-4100-BD70-511AEAD8D963}" type="presParOf" srcId="{5E1FE3E3-4115-49A6-8F25-8996595D9930}" destId="{C13D77D1-8933-4C77-BE4D-024ADEA6B7D5}" srcOrd="1" destOrd="0" presId="urn:microsoft.com/office/officeart/2005/8/layout/pyramid1"/>
    <dgm:cxn modelId="{4E08BD49-6F0C-45EC-AF43-381CE58E410E}" type="presParOf" srcId="{25B15B78-E38D-47C4-9590-D53E8EC4518F}" destId="{3739F7EF-C49B-4A84-83B9-846736EA1012}" srcOrd="1" destOrd="0" presId="urn:microsoft.com/office/officeart/2005/8/layout/pyramid1"/>
    <dgm:cxn modelId="{9B5328AD-2868-4B95-8C50-FB3A729AF5C2}" type="presParOf" srcId="{3739F7EF-C49B-4A84-83B9-846736EA1012}" destId="{407765AE-2DEF-43D2-A110-519DF6B7FBAC}" srcOrd="0" destOrd="0" presId="urn:microsoft.com/office/officeart/2005/8/layout/pyramid1"/>
    <dgm:cxn modelId="{0BA2A050-B2B4-4132-B319-C3F53078DB78}" type="presParOf" srcId="{3739F7EF-C49B-4A84-83B9-846736EA1012}" destId="{DD9BCC80-FE59-4945-8025-D73A9BAAD048}" srcOrd="1" destOrd="0" presId="urn:microsoft.com/office/officeart/2005/8/layout/pyramid1"/>
    <dgm:cxn modelId="{3BC01ACD-A1AE-43E8-B884-2ED8DC8BF47F}" type="presParOf" srcId="{25B15B78-E38D-47C4-9590-D53E8EC4518F}" destId="{12BFA8E3-7689-49F4-8A5D-74F20AF86257}" srcOrd="2" destOrd="0" presId="urn:microsoft.com/office/officeart/2005/8/layout/pyramid1"/>
    <dgm:cxn modelId="{AE1F62DC-5D97-4241-8A01-960494EB0B12}" type="presParOf" srcId="{12BFA8E3-7689-49F4-8A5D-74F20AF86257}" destId="{17392C19-E045-4384-A74E-D288FE6BFC6C}" srcOrd="0" destOrd="0" presId="urn:microsoft.com/office/officeart/2005/8/layout/pyramid1"/>
    <dgm:cxn modelId="{896D397F-4493-4B51-B8FD-C9027FEAA957}" type="presParOf" srcId="{12BFA8E3-7689-49F4-8A5D-74F20AF86257}" destId="{ECEB27C6-9552-4CE5-A14C-322891156C4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EA7D58-AE8D-4AB5-A68A-7B7D789C217F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2256EAAD-DF51-4AA9-8872-1CA45731A9A1}">
      <dgm:prSet phldrT="[Text]"/>
      <dgm:spPr/>
      <dgm:t>
        <a:bodyPr/>
        <a:lstStyle/>
        <a:p>
          <a:endParaRPr lang="en-GB" dirty="0"/>
        </a:p>
      </dgm:t>
    </dgm:pt>
    <dgm:pt modelId="{66CBEFA7-362B-4B59-BBD7-FB97568CFDD2}" type="parTrans" cxnId="{A0CE883B-03DA-4668-B21B-6A68203C349A}">
      <dgm:prSet/>
      <dgm:spPr/>
      <dgm:t>
        <a:bodyPr/>
        <a:lstStyle/>
        <a:p>
          <a:endParaRPr lang="en-GB"/>
        </a:p>
      </dgm:t>
    </dgm:pt>
    <dgm:pt modelId="{EC54CF44-F393-4400-ADF5-AF81461F91AD}" type="sibTrans" cxnId="{A0CE883B-03DA-4668-B21B-6A68203C349A}">
      <dgm:prSet/>
      <dgm:spPr/>
      <dgm:t>
        <a:bodyPr/>
        <a:lstStyle/>
        <a:p>
          <a:endParaRPr lang="en-GB"/>
        </a:p>
      </dgm:t>
    </dgm:pt>
    <dgm:pt modelId="{73F18701-9499-4CD5-845D-FD76D35D1037}">
      <dgm:prSet phldrT="[Text]"/>
      <dgm:spPr/>
      <dgm:t>
        <a:bodyPr/>
        <a:lstStyle/>
        <a:p>
          <a:endParaRPr lang="en-GB" dirty="0"/>
        </a:p>
      </dgm:t>
    </dgm:pt>
    <dgm:pt modelId="{BB1593F1-D4FB-4C1F-91D6-9BDB2DC6B57C}" type="parTrans" cxnId="{143DEBB3-93B1-44C7-896C-106677B87B01}">
      <dgm:prSet/>
      <dgm:spPr/>
      <dgm:t>
        <a:bodyPr/>
        <a:lstStyle/>
        <a:p>
          <a:endParaRPr lang="en-GB"/>
        </a:p>
      </dgm:t>
    </dgm:pt>
    <dgm:pt modelId="{104E2CE9-3775-4E6D-9E07-2BAC265FF044}" type="sibTrans" cxnId="{143DEBB3-93B1-44C7-896C-106677B87B01}">
      <dgm:prSet/>
      <dgm:spPr/>
      <dgm:t>
        <a:bodyPr/>
        <a:lstStyle/>
        <a:p>
          <a:endParaRPr lang="en-GB"/>
        </a:p>
      </dgm:t>
    </dgm:pt>
    <dgm:pt modelId="{96145AC9-4F11-4E22-8E43-416DC4EAAC7A}">
      <dgm:prSet phldrT="[Text]"/>
      <dgm:spPr/>
      <dgm:t>
        <a:bodyPr/>
        <a:lstStyle/>
        <a:p>
          <a:r>
            <a:rPr lang="en-GB" dirty="0"/>
            <a:t>Existential Reform</a:t>
          </a:r>
        </a:p>
      </dgm:t>
    </dgm:pt>
    <dgm:pt modelId="{30331E85-10A4-4DE1-ADB0-B25DEDA37820}" type="parTrans" cxnId="{0BAE3C60-EF42-4105-89C9-2A8A46D3C4E6}">
      <dgm:prSet/>
      <dgm:spPr/>
      <dgm:t>
        <a:bodyPr/>
        <a:lstStyle/>
        <a:p>
          <a:endParaRPr lang="en-GB"/>
        </a:p>
      </dgm:t>
    </dgm:pt>
    <dgm:pt modelId="{B17C9AA2-4B4E-4C14-9060-30948A300842}" type="sibTrans" cxnId="{0BAE3C60-EF42-4105-89C9-2A8A46D3C4E6}">
      <dgm:prSet/>
      <dgm:spPr/>
      <dgm:t>
        <a:bodyPr/>
        <a:lstStyle/>
        <a:p>
          <a:endParaRPr lang="en-GB"/>
        </a:p>
      </dgm:t>
    </dgm:pt>
    <dgm:pt modelId="{25B15B78-E38D-47C4-9590-D53E8EC4518F}" type="pres">
      <dgm:prSet presAssocID="{E8EA7D58-AE8D-4AB5-A68A-7B7D789C217F}" presName="Name0" presStyleCnt="0">
        <dgm:presLayoutVars>
          <dgm:dir/>
          <dgm:animLvl val="lvl"/>
          <dgm:resizeHandles val="exact"/>
        </dgm:presLayoutVars>
      </dgm:prSet>
      <dgm:spPr/>
    </dgm:pt>
    <dgm:pt modelId="{5E1FE3E3-4115-49A6-8F25-8996595D9930}" type="pres">
      <dgm:prSet presAssocID="{2256EAAD-DF51-4AA9-8872-1CA45731A9A1}" presName="Name8" presStyleCnt="0"/>
      <dgm:spPr/>
    </dgm:pt>
    <dgm:pt modelId="{6D8A95D7-31F4-43DB-B791-7D20E1F9209A}" type="pres">
      <dgm:prSet presAssocID="{2256EAAD-DF51-4AA9-8872-1CA45731A9A1}" presName="level" presStyleLbl="node1" presStyleIdx="0" presStyleCnt="3">
        <dgm:presLayoutVars>
          <dgm:chMax val="1"/>
          <dgm:bulletEnabled val="1"/>
        </dgm:presLayoutVars>
      </dgm:prSet>
      <dgm:spPr/>
    </dgm:pt>
    <dgm:pt modelId="{C13D77D1-8933-4C77-BE4D-024ADEA6B7D5}" type="pres">
      <dgm:prSet presAssocID="{2256EAAD-DF51-4AA9-8872-1CA45731A9A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739F7EF-C49B-4A84-83B9-846736EA1012}" type="pres">
      <dgm:prSet presAssocID="{73F18701-9499-4CD5-845D-FD76D35D1037}" presName="Name8" presStyleCnt="0"/>
      <dgm:spPr/>
    </dgm:pt>
    <dgm:pt modelId="{407765AE-2DEF-43D2-A110-519DF6B7FBAC}" type="pres">
      <dgm:prSet presAssocID="{73F18701-9499-4CD5-845D-FD76D35D1037}" presName="level" presStyleLbl="node1" presStyleIdx="1" presStyleCnt="3">
        <dgm:presLayoutVars>
          <dgm:chMax val="1"/>
          <dgm:bulletEnabled val="1"/>
        </dgm:presLayoutVars>
      </dgm:prSet>
      <dgm:spPr/>
    </dgm:pt>
    <dgm:pt modelId="{DD9BCC80-FE59-4945-8025-D73A9BAAD048}" type="pres">
      <dgm:prSet presAssocID="{73F18701-9499-4CD5-845D-FD76D35D103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2BFA8E3-7689-49F4-8A5D-74F20AF86257}" type="pres">
      <dgm:prSet presAssocID="{96145AC9-4F11-4E22-8E43-416DC4EAAC7A}" presName="Name8" presStyleCnt="0"/>
      <dgm:spPr/>
    </dgm:pt>
    <dgm:pt modelId="{17392C19-E045-4384-A74E-D288FE6BFC6C}" type="pres">
      <dgm:prSet presAssocID="{96145AC9-4F11-4E22-8E43-416DC4EAAC7A}" presName="level" presStyleLbl="node1" presStyleIdx="2" presStyleCnt="3">
        <dgm:presLayoutVars>
          <dgm:chMax val="1"/>
          <dgm:bulletEnabled val="1"/>
        </dgm:presLayoutVars>
      </dgm:prSet>
      <dgm:spPr/>
    </dgm:pt>
    <dgm:pt modelId="{ECEB27C6-9552-4CE5-A14C-322891156C4F}" type="pres">
      <dgm:prSet presAssocID="{96145AC9-4F11-4E22-8E43-416DC4EAAC7A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0CE883B-03DA-4668-B21B-6A68203C349A}" srcId="{E8EA7D58-AE8D-4AB5-A68A-7B7D789C217F}" destId="{2256EAAD-DF51-4AA9-8872-1CA45731A9A1}" srcOrd="0" destOrd="0" parTransId="{66CBEFA7-362B-4B59-BBD7-FB97568CFDD2}" sibTransId="{EC54CF44-F393-4400-ADF5-AF81461F91AD}"/>
    <dgm:cxn modelId="{0BAE3C60-EF42-4105-89C9-2A8A46D3C4E6}" srcId="{E8EA7D58-AE8D-4AB5-A68A-7B7D789C217F}" destId="{96145AC9-4F11-4E22-8E43-416DC4EAAC7A}" srcOrd="2" destOrd="0" parTransId="{30331E85-10A4-4DE1-ADB0-B25DEDA37820}" sibTransId="{B17C9AA2-4B4E-4C14-9060-30948A300842}"/>
    <dgm:cxn modelId="{98EE398B-0CF3-4E79-8AF9-8D20D1C7A0F8}" type="presOf" srcId="{2256EAAD-DF51-4AA9-8872-1CA45731A9A1}" destId="{C13D77D1-8933-4C77-BE4D-024ADEA6B7D5}" srcOrd="1" destOrd="0" presId="urn:microsoft.com/office/officeart/2005/8/layout/pyramid1"/>
    <dgm:cxn modelId="{8DFAE099-1F94-4CF6-9878-9C6CD525F806}" type="presOf" srcId="{73F18701-9499-4CD5-845D-FD76D35D1037}" destId="{407765AE-2DEF-43D2-A110-519DF6B7FBAC}" srcOrd="0" destOrd="0" presId="urn:microsoft.com/office/officeart/2005/8/layout/pyramid1"/>
    <dgm:cxn modelId="{22A13BA8-660F-4504-953C-861A1D0A4442}" type="presOf" srcId="{73F18701-9499-4CD5-845D-FD76D35D1037}" destId="{DD9BCC80-FE59-4945-8025-D73A9BAAD048}" srcOrd="1" destOrd="0" presId="urn:microsoft.com/office/officeart/2005/8/layout/pyramid1"/>
    <dgm:cxn modelId="{97EF78A9-8E2A-4E1C-A7BE-D38F79FB06F7}" type="presOf" srcId="{96145AC9-4F11-4E22-8E43-416DC4EAAC7A}" destId="{17392C19-E045-4384-A74E-D288FE6BFC6C}" srcOrd="0" destOrd="0" presId="urn:microsoft.com/office/officeart/2005/8/layout/pyramid1"/>
    <dgm:cxn modelId="{143DEBB3-93B1-44C7-896C-106677B87B01}" srcId="{E8EA7D58-AE8D-4AB5-A68A-7B7D789C217F}" destId="{73F18701-9499-4CD5-845D-FD76D35D1037}" srcOrd="1" destOrd="0" parTransId="{BB1593F1-D4FB-4C1F-91D6-9BDB2DC6B57C}" sibTransId="{104E2CE9-3775-4E6D-9E07-2BAC265FF044}"/>
    <dgm:cxn modelId="{EE9915B4-F038-438F-96A0-D03E126072EE}" type="presOf" srcId="{2256EAAD-DF51-4AA9-8872-1CA45731A9A1}" destId="{6D8A95D7-31F4-43DB-B791-7D20E1F9209A}" srcOrd="0" destOrd="0" presId="urn:microsoft.com/office/officeart/2005/8/layout/pyramid1"/>
    <dgm:cxn modelId="{316675C0-78CA-4DC3-9A41-97F5E7BDD9ED}" type="presOf" srcId="{E8EA7D58-AE8D-4AB5-A68A-7B7D789C217F}" destId="{25B15B78-E38D-47C4-9590-D53E8EC4518F}" srcOrd="0" destOrd="0" presId="urn:microsoft.com/office/officeart/2005/8/layout/pyramid1"/>
    <dgm:cxn modelId="{C945E9D6-A9DF-4DC2-93D2-5FE66AC2B76B}" type="presOf" srcId="{96145AC9-4F11-4E22-8E43-416DC4EAAC7A}" destId="{ECEB27C6-9552-4CE5-A14C-322891156C4F}" srcOrd="1" destOrd="0" presId="urn:microsoft.com/office/officeart/2005/8/layout/pyramid1"/>
    <dgm:cxn modelId="{7947F581-791A-46CF-BB79-5E7071AE6C97}" type="presParOf" srcId="{25B15B78-E38D-47C4-9590-D53E8EC4518F}" destId="{5E1FE3E3-4115-49A6-8F25-8996595D9930}" srcOrd="0" destOrd="0" presId="urn:microsoft.com/office/officeart/2005/8/layout/pyramid1"/>
    <dgm:cxn modelId="{1E119BBF-600C-42F1-BE4A-BD3FB0F91A99}" type="presParOf" srcId="{5E1FE3E3-4115-49A6-8F25-8996595D9930}" destId="{6D8A95D7-31F4-43DB-B791-7D20E1F9209A}" srcOrd="0" destOrd="0" presId="urn:microsoft.com/office/officeart/2005/8/layout/pyramid1"/>
    <dgm:cxn modelId="{E42915D7-71AD-4100-BD70-511AEAD8D963}" type="presParOf" srcId="{5E1FE3E3-4115-49A6-8F25-8996595D9930}" destId="{C13D77D1-8933-4C77-BE4D-024ADEA6B7D5}" srcOrd="1" destOrd="0" presId="urn:microsoft.com/office/officeart/2005/8/layout/pyramid1"/>
    <dgm:cxn modelId="{4E08BD49-6F0C-45EC-AF43-381CE58E410E}" type="presParOf" srcId="{25B15B78-E38D-47C4-9590-D53E8EC4518F}" destId="{3739F7EF-C49B-4A84-83B9-846736EA1012}" srcOrd="1" destOrd="0" presId="urn:microsoft.com/office/officeart/2005/8/layout/pyramid1"/>
    <dgm:cxn modelId="{9B5328AD-2868-4B95-8C50-FB3A729AF5C2}" type="presParOf" srcId="{3739F7EF-C49B-4A84-83B9-846736EA1012}" destId="{407765AE-2DEF-43D2-A110-519DF6B7FBAC}" srcOrd="0" destOrd="0" presId="urn:microsoft.com/office/officeart/2005/8/layout/pyramid1"/>
    <dgm:cxn modelId="{0BA2A050-B2B4-4132-B319-C3F53078DB78}" type="presParOf" srcId="{3739F7EF-C49B-4A84-83B9-846736EA1012}" destId="{DD9BCC80-FE59-4945-8025-D73A9BAAD048}" srcOrd="1" destOrd="0" presId="urn:microsoft.com/office/officeart/2005/8/layout/pyramid1"/>
    <dgm:cxn modelId="{3BC01ACD-A1AE-43E8-B884-2ED8DC8BF47F}" type="presParOf" srcId="{25B15B78-E38D-47C4-9590-D53E8EC4518F}" destId="{12BFA8E3-7689-49F4-8A5D-74F20AF86257}" srcOrd="2" destOrd="0" presId="urn:microsoft.com/office/officeart/2005/8/layout/pyramid1"/>
    <dgm:cxn modelId="{AE1F62DC-5D97-4241-8A01-960494EB0B12}" type="presParOf" srcId="{12BFA8E3-7689-49F4-8A5D-74F20AF86257}" destId="{17392C19-E045-4384-A74E-D288FE6BFC6C}" srcOrd="0" destOrd="0" presId="urn:microsoft.com/office/officeart/2005/8/layout/pyramid1"/>
    <dgm:cxn modelId="{896D397F-4493-4B51-B8FD-C9027FEAA957}" type="presParOf" srcId="{12BFA8E3-7689-49F4-8A5D-74F20AF86257}" destId="{ECEB27C6-9552-4CE5-A14C-322891156C4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A95D7-31F4-43DB-B791-7D20E1F9209A}">
      <dsp:nvSpPr>
        <dsp:cNvPr id="0" name=""/>
        <dsp:cNvSpPr/>
      </dsp:nvSpPr>
      <dsp:spPr>
        <a:xfrm>
          <a:off x="827818" y="0"/>
          <a:ext cx="827819" cy="890859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 dirty="0"/>
        </a:p>
      </dsp:txBody>
      <dsp:txXfrm>
        <a:off x="827818" y="0"/>
        <a:ext cx="827819" cy="890859"/>
      </dsp:txXfrm>
    </dsp:sp>
    <dsp:sp modelId="{407765AE-2DEF-43D2-A110-519DF6B7FBAC}">
      <dsp:nvSpPr>
        <dsp:cNvPr id="0" name=""/>
        <dsp:cNvSpPr/>
      </dsp:nvSpPr>
      <dsp:spPr>
        <a:xfrm>
          <a:off x="413909" y="890859"/>
          <a:ext cx="1655638" cy="890859"/>
        </a:xfrm>
        <a:prstGeom prst="trapezoid">
          <a:avLst>
            <a:gd name="adj" fmla="val 464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 dirty="0"/>
        </a:p>
      </dsp:txBody>
      <dsp:txXfrm>
        <a:off x="703646" y="890859"/>
        <a:ext cx="1076164" cy="890859"/>
      </dsp:txXfrm>
    </dsp:sp>
    <dsp:sp modelId="{17392C19-E045-4384-A74E-D288FE6BFC6C}">
      <dsp:nvSpPr>
        <dsp:cNvPr id="0" name=""/>
        <dsp:cNvSpPr/>
      </dsp:nvSpPr>
      <dsp:spPr>
        <a:xfrm>
          <a:off x="0" y="1781718"/>
          <a:ext cx="2483457" cy="890859"/>
        </a:xfrm>
        <a:prstGeom prst="trapezoid">
          <a:avLst>
            <a:gd name="adj" fmla="val 464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University as it is</a:t>
          </a:r>
        </a:p>
      </dsp:txBody>
      <dsp:txXfrm>
        <a:off x="434604" y="1781718"/>
        <a:ext cx="1614247" cy="8908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A95D7-31F4-43DB-B791-7D20E1F9209A}">
      <dsp:nvSpPr>
        <dsp:cNvPr id="0" name=""/>
        <dsp:cNvSpPr/>
      </dsp:nvSpPr>
      <dsp:spPr>
        <a:xfrm>
          <a:off x="827818" y="0"/>
          <a:ext cx="827819" cy="890859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 dirty="0"/>
        </a:p>
      </dsp:txBody>
      <dsp:txXfrm>
        <a:off x="827818" y="0"/>
        <a:ext cx="827819" cy="890859"/>
      </dsp:txXfrm>
    </dsp:sp>
    <dsp:sp modelId="{407765AE-2DEF-43D2-A110-519DF6B7FBAC}">
      <dsp:nvSpPr>
        <dsp:cNvPr id="0" name=""/>
        <dsp:cNvSpPr/>
      </dsp:nvSpPr>
      <dsp:spPr>
        <a:xfrm>
          <a:off x="413909" y="890859"/>
          <a:ext cx="1655638" cy="890859"/>
        </a:xfrm>
        <a:prstGeom prst="trapezoid">
          <a:avLst>
            <a:gd name="adj" fmla="val 464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 dirty="0"/>
        </a:p>
      </dsp:txBody>
      <dsp:txXfrm>
        <a:off x="703646" y="890859"/>
        <a:ext cx="1076164" cy="890859"/>
      </dsp:txXfrm>
    </dsp:sp>
    <dsp:sp modelId="{17392C19-E045-4384-A74E-D288FE6BFC6C}">
      <dsp:nvSpPr>
        <dsp:cNvPr id="0" name=""/>
        <dsp:cNvSpPr/>
      </dsp:nvSpPr>
      <dsp:spPr>
        <a:xfrm>
          <a:off x="0" y="1781718"/>
          <a:ext cx="2483457" cy="890859"/>
        </a:xfrm>
        <a:prstGeom prst="trapezoid">
          <a:avLst>
            <a:gd name="adj" fmla="val 464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Existential Reform</a:t>
          </a:r>
        </a:p>
      </dsp:txBody>
      <dsp:txXfrm>
        <a:off x="434604" y="1781718"/>
        <a:ext cx="1614247" cy="890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90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36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62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58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(single picture)</a:t>
            </a:r>
          </a:p>
          <a:p>
            <a:pPr lvl="0"/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36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5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996439"/>
            <a:ext cx="3519316" cy="265201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3519317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(picture grid)</a:t>
            </a:r>
          </a:p>
          <a:p>
            <a:pPr lvl="0"/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99670" y="45515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15649" y="209834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99670" y="2098342"/>
            <a:ext cx="1396330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017753" y="455151"/>
            <a:ext cx="1396331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2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7ECBB6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(3 column images)</a:t>
            </a:r>
          </a:p>
          <a:p>
            <a:pPr lvl="0"/>
            <a:endParaRPr lang="en-US" dirty="0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</a:t>
            </a:r>
            <a:r>
              <a:rPr lang="en-US" dirty="0" err="1"/>
              <a:t>faucibus</a:t>
            </a:r>
            <a:r>
              <a:rPr lang="en-US" dirty="0"/>
              <a:t> et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pretium</a:t>
            </a:r>
            <a:endParaRPr lang="en-US" dirty="0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Curabitur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8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(one border image landscape)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4339389" cy="3017965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07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(one border image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0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34589" y="1242206"/>
            <a:ext cx="4355433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034588" y="455151"/>
            <a:ext cx="4355433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(two border images landscape)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9861" y="323333"/>
            <a:ext cx="2829507" cy="1630323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9861" y="2130272"/>
            <a:ext cx="2829507" cy="1630323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629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(two border images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7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307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980902" y="950797"/>
            <a:ext cx="7182197" cy="3230963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5851" y="1058711"/>
            <a:ext cx="6972300" cy="302607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851910" y="950798"/>
            <a:ext cx="1440180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3937635" y="950797"/>
            <a:ext cx="1268730" cy="461951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1827" y="1683623"/>
            <a:ext cx="6700347" cy="1827924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5100" b="0" kern="1200" cap="all" spc="-75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1826" y="3511547"/>
            <a:ext cx="6702635" cy="3429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350" spc="6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89070" y="1005942"/>
            <a:ext cx="1165860" cy="364160"/>
          </a:xfrm>
        </p:spPr>
        <p:txBody>
          <a:bodyPr/>
          <a:lstStyle>
            <a:lvl1pPr algn="ctr">
              <a:defRPr sz="975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2/7/2022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221826" y="3883056"/>
            <a:ext cx="4297721" cy="17145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3883056"/>
            <a:ext cx="1466985" cy="17145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91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3" y="-67296"/>
            <a:ext cx="9364199" cy="1448464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7ECBB6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7ECBB6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7ECBB6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7ECBB6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7ECBB6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6175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6687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(text heavy 3 column)</a:t>
            </a:r>
          </a:p>
          <a:p>
            <a:pPr lvl="0"/>
            <a:endParaRPr lang="en-US" dirty="0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 </a:t>
            </a:r>
            <a:endParaRPr lang="en-US" sz="1200" b="1" dirty="0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3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  <p:sldLayoutId id="2147483693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4" r:id="rId17"/>
    <p:sldLayoutId id="2147483695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topics/food-science/caloric-intake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82546" y="1336672"/>
            <a:ext cx="6858001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4800" dirty="0">
                <a:solidFill>
                  <a:srgbClr val="7ECBB6"/>
                </a:solidFill>
                <a:latin typeface="+mn-lt"/>
              </a:rPr>
              <a:t>International Food Prices actually </a:t>
            </a:r>
            <a:r>
              <a:rPr lang="en-GB" sz="4800" i="1" dirty="0">
                <a:solidFill>
                  <a:srgbClr val="7ECBB6"/>
                </a:solidFill>
                <a:latin typeface="+mn-lt"/>
              </a:rPr>
              <a:t>Higher</a:t>
            </a:r>
            <a:r>
              <a:rPr lang="en-GB" sz="4800" dirty="0">
                <a:solidFill>
                  <a:srgbClr val="7ECBB6"/>
                </a:solidFill>
                <a:latin typeface="+mn-lt"/>
              </a:rPr>
              <a:t> than for Most of Modern History:</a:t>
            </a:r>
            <a:endParaRPr lang="en-US" sz="4800" dirty="0">
              <a:solidFill>
                <a:srgbClr val="7ECBB6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276448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rgbClr val="7ECBB6"/>
                </a:solidFill>
                <a:latin typeface="+mn-lt"/>
              </a:rPr>
              <a:t>Why don’t more people </a:t>
            </a:r>
            <a:r>
              <a:rPr lang="en-GB" sz="2800" i="1" dirty="0" err="1">
                <a:solidFill>
                  <a:srgbClr val="7ECBB6"/>
                </a:solidFill>
                <a:latin typeface="+mn-lt"/>
              </a:rPr>
              <a:t>real</a:t>
            </a:r>
            <a:r>
              <a:rPr lang="en-GB" sz="2800" dirty="0" err="1">
                <a:solidFill>
                  <a:srgbClr val="7ECBB6"/>
                </a:solidFill>
                <a:latin typeface="+mn-lt"/>
              </a:rPr>
              <a:t>’ly</a:t>
            </a:r>
            <a:r>
              <a:rPr lang="en-GB" sz="2800" dirty="0">
                <a:solidFill>
                  <a:srgbClr val="7ECBB6"/>
                </a:solidFill>
                <a:latin typeface="+mn-lt"/>
              </a:rPr>
              <a:t> know the situation?</a:t>
            </a:r>
            <a:endParaRPr lang="en-US" sz="2800" dirty="0">
              <a:solidFill>
                <a:srgbClr val="7ECBB6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58860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Dr Alastai</a:t>
            </a:r>
            <a:r>
              <a:rPr lang="en-US" sz="150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r Smith</a:t>
            </a:r>
            <a:endParaRPr lang="en-US" sz="1500" b="0" i="0" dirty="0">
              <a:solidFill>
                <a:srgbClr val="7ECBB6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7ECB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Placeholder 5">
            <a:extLst>
              <a:ext uri="{FF2B5EF4-FFF2-40B4-BE49-F238E27FC236}">
                <a16:creationId xmlns:a16="http://schemas.microsoft.com/office/drawing/2014/main" id="{D76C110F-6D6B-4FB9-A250-330FE116BC9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85811" y="4588609"/>
            <a:ext cx="2343187" cy="338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350A45A-916D-4236-A560-C40CE7F35485}"/>
              </a:ext>
            </a:extLst>
          </p:cNvPr>
          <p:cNvSpPr txBox="1">
            <a:spLocks/>
          </p:cNvSpPr>
          <p:nvPr/>
        </p:nvSpPr>
        <p:spPr>
          <a:xfrm>
            <a:off x="7148390" y="2439404"/>
            <a:ext cx="1752402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endParaRPr lang="en-US" sz="4800" dirty="0">
              <a:solidFill>
                <a:srgbClr val="7ECBB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8E0C3-ED05-46BF-B0A3-E0EE824E9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8C891-5517-43DA-8B26-3EFB0ECA7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F2571D-A855-46E2-B165-9D5992A2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486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247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119" y="0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Freeform 1"/>
          <p:cNvSpPr/>
          <p:nvPr/>
        </p:nvSpPr>
        <p:spPr>
          <a:xfrm>
            <a:off x="-38647" y="-2364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7ECBB6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8622BE-6C27-4D35-B7E4-B0F5B1BE7C4E}"/>
              </a:ext>
            </a:extLst>
          </p:cNvPr>
          <p:cNvSpPr txBox="1"/>
          <p:nvPr/>
        </p:nvSpPr>
        <p:spPr>
          <a:xfrm>
            <a:off x="387033" y="1254330"/>
            <a:ext cx="584987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Let’s widen our methodological</a:t>
            </a:r>
          </a:p>
          <a:p>
            <a:r>
              <a:rPr lang="en-GB" sz="3200" b="1" dirty="0"/>
              <a:t>and empirical gaze</a:t>
            </a:r>
          </a:p>
          <a:p>
            <a:endParaRPr lang="en-GB" sz="3200" b="1" dirty="0"/>
          </a:p>
          <a:p>
            <a:r>
              <a:rPr lang="en-GB" sz="3200" b="1" dirty="0"/>
              <a:t>More critically constructed </a:t>
            </a:r>
          </a:p>
          <a:p>
            <a:r>
              <a:rPr lang="en-GB" sz="3200" b="1" dirty="0"/>
              <a:t>discourses to liberate the hungry</a:t>
            </a:r>
          </a:p>
        </p:txBody>
      </p:sp>
    </p:spTree>
    <p:extLst>
      <p:ext uri="{BB962C8B-B14F-4D97-AF65-F5344CB8AC3E}">
        <p14:creationId xmlns:p14="http://schemas.microsoft.com/office/powerpoint/2010/main" val="4160934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B9EF877-33F5-409A-9335-4F289BFFF6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15" t="16245" r="13156" b="6973"/>
          <a:stretch/>
        </p:blipFill>
        <p:spPr>
          <a:xfrm>
            <a:off x="117446" y="1148382"/>
            <a:ext cx="6912528" cy="399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57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CD2E4F7-068E-42F3-A6E7-016ECBB70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5" y="1045523"/>
            <a:ext cx="8260429" cy="397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484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FF1F958-2E12-46C3-8DB5-327F9D1CA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354411"/>
              </p:ext>
            </p:extLst>
          </p:nvPr>
        </p:nvGraphicFramePr>
        <p:xfrm>
          <a:off x="275460" y="1050060"/>
          <a:ext cx="6833006" cy="388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Arrow: Down 8">
            <a:extLst>
              <a:ext uri="{FF2B5EF4-FFF2-40B4-BE49-F238E27FC236}">
                <a16:creationId xmlns:a16="http://schemas.microsoft.com/office/drawing/2014/main" id="{ACAE107A-F71B-44EE-BF5D-2CED544D6314}"/>
              </a:ext>
            </a:extLst>
          </p:cNvPr>
          <p:cNvSpPr/>
          <p:nvPr/>
        </p:nvSpPr>
        <p:spPr>
          <a:xfrm>
            <a:off x="2995370" y="3109381"/>
            <a:ext cx="321949" cy="11222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1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A50C332-A1AA-4BC9-B4FE-0AB73CD0C1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29109"/>
              </p:ext>
            </p:extLst>
          </p:nvPr>
        </p:nvGraphicFramePr>
        <p:xfrm>
          <a:off x="201336" y="880761"/>
          <a:ext cx="6944511" cy="409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F67CC79-9A66-4BC7-B164-C75AAE7897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44"/>
          <a:stretch/>
        </p:blipFill>
        <p:spPr>
          <a:xfrm>
            <a:off x="97861" y="1390868"/>
            <a:ext cx="4393466" cy="1536848"/>
          </a:xfrm>
          <a:prstGeom prst="rect">
            <a:avLst/>
          </a:prstGeom>
        </p:spPr>
      </p:pic>
      <p:sp>
        <p:nvSpPr>
          <p:cNvPr id="10" name="Circle: Hollow 9">
            <a:extLst>
              <a:ext uri="{FF2B5EF4-FFF2-40B4-BE49-F238E27FC236}">
                <a16:creationId xmlns:a16="http://schemas.microsoft.com/office/drawing/2014/main" id="{E9F35FF1-F876-4F39-8FEB-3233E2ED9ED2}"/>
              </a:ext>
            </a:extLst>
          </p:cNvPr>
          <p:cNvSpPr/>
          <p:nvPr/>
        </p:nvSpPr>
        <p:spPr>
          <a:xfrm>
            <a:off x="5576866" y="1198615"/>
            <a:ext cx="1580244" cy="620948"/>
          </a:xfrm>
          <a:prstGeom prst="donut">
            <a:avLst>
              <a:gd name="adj" fmla="val 106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B3BE7B0-709F-4AED-8AFB-0FBFAB97D7B4}"/>
              </a:ext>
            </a:extLst>
          </p:cNvPr>
          <p:cNvSpPr/>
          <p:nvPr/>
        </p:nvSpPr>
        <p:spPr>
          <a:xfrm rot="2926598">
            <a:off x="4495337" y="1133983"/>
            <a:ext cx="314681" cy="3587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 descr="The unsexy truth about why the Arab Spring failed - Vox">
            <a:extLst>
              <a:ext uri="{FF2B5EF4-FFF2-40B4-BE49-F238E27FC236}">
                <a16:creationId xmlns:a16="http://schemas.microsoft.com/office/drawing/2014/main" id="{09A7AE51-B91C-4AA3-9D46-C5AC33674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87" y="2659596"/>
            <a:ext cx="2252931" cy="168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5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1DAA3D7-8C5E-4FE3-8B2C-104E153185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302971"/>
              </p:ext>
            </p:extLst>
          </p:nvPr>
        </p:nvGraphicFramePr>
        <p:xfrm>
          <a:off x="445273" y="1059493"/>
          <a:ext cx="6443955" cy="3942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Arrow: Down 8">
            <a:extLst>
              <a:ext uri="{FF2B5EF4-FFF2-40B4-BE49-F238E27FC236}">
                <a16:creationId xmlns:a16="http://schemas.microsoft.com/office/drawing/2014/main" id="{2FD40DE9-A2F7-46D0-86F9-3C514B875213}"/>
              </a:ext>
            </a:extLst>
          </p:cNvPr>
          <p:cNvSpPr/>
          <p:nvPr/>
        </p:nvSpPr>
        <p:spPr>
          <a:xfrm>
            <a:off x="3061521" y="2934286"/>
            <a:ext cx="303619" cy="1149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03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23457E-6 L 0.06319 -0.004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0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CD2E4F7-068E-42F3-A6E7-016ECBB70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5" y="1045523"/>
            <a:ext cx="8260429" cy="397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ame 2">
            <a:extLst>
              <a:ext uri="{FF2B5EF4-FFF2-40B4-BE49-F238E27FC236}">
                <a16:creationId xmlns:a16="http://schemas.microsoft.com/office/drawing/2014/main" id="{9786DA98-27AB-47D8-9776-D71CD13636BD}"/>
              </a:ext>
            </a:extLst>
          </p:cNvPr>
          <p:cNvSpPr/>
          <p:nvPr/>
        </p:nvSpPr>
        <p:spPr>
          <a:xfrm>
            <a:off x="333955" y="4728383"/>
            <a:ext cx="6789245" cy="271338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1017586C-FADA-4662-AFF5-7592ED902BEB}"/>
              </a:ext>
            </a:extLst>
          </p:cNvPr>
          <p:cNvSpPr/>
          <p:nvPr/>
        </p:nvSpPr>
        <p:spPr>
          <a:xfrm>
            <a:off x="4900571" y="2670983"/>
            <a:ext cx="3188473" cy="1804946"/>
          </a:xfrm>
          <a:prstGeom prst="snip1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“Real price index is the nominal price index deflated by the World Bank Manufactures Unit Value Index”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(proxy of developing world imports)</a:t>
            </a:r>
          </a:p>
        </p:txBody>
      </p:sp>
      <p:pic>
        <p:nvPicPr>
          <p:cNvPr id="5" name="Picture 2" descr="Hunger Map 2021 - Chronic Hunger - World | ReliefWeb">
            <a:extLst>
              <a:ext uri="{FF2B5EF4-FFF2-40B4-BE49-F238E27FC236}">
                <a16:creationId xmlns:a16="http://schemas.microsoft.com/office/drawing/2014/main" id="{F1A22E5D-935F-4F81-95ED-81EB14A0B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83" y="138313"/>
            <a:ext cx="4319016" cy="305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65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1EDEE02-2059-4C0E-B7F5-5027BD9D5F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533471"/>
              </p:ext>
            </p:extLst>
          </p:nvPr>
        </p:nvGraphicFramePr>
        <p:xfrm>
          <a:off x="116063" y="1879718"/>
          <a:ext cx="8593747" cy="3198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Frame 8">
            <a:extLst>
              <a:ext uri="{FF2B5EF4-FFF2-40B4-BE49-F238E27FC236}">
                <a16:creationId xmlns:a16="http://schemas.microsoft.com/office/drawing/2014/main" id="{31006078-33E3-40ED-B264-3AEC1DA108C9}"/>
              </a:ext>
            </a:extLst>
          </p:cNvPr>
          <p:cNvSpPr/>
          <p:nvPr/>
        </p:nvSpPr>
        <p:spPr>
          <a:xfrm>
            <a:off x="5622930" y="2239861"/>
            <a:ext cx="3235320" cy="2929514"/>
          </a:xfrm>
          <a:prstGeom prst="frame">
            <a:avLst>
              <a:gd name="adj1" fmla="val 37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" name="Picture 4" descr="MDG 1 - Eradicate extreme poverty and hunger - MDG Monitor">
            <a:extLst>
              <a:ext uri="{FF2B5EF4-FFF2-40B4-BE49-F238E27FC236}">
                <a16:creationId xmlns:a16="http://schemas.microsoft.com/office/drawing/2014/main" id="{331B0216-B85F-45B8-9905-59F48B966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0254">
            <a:off x="2845555" y="174297"/>
            <a:ext cx="2725100" cy="148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ame 10">
            <a:extLst>
              <a:ext uri="{FF2B5EF4-FFF2-40B4-BE49-F238E27FC236}">
                <a16:creationId xmlns:a16="http://schemas.microsoft.com/office/drawing/2014/main" id="{D66D9D68-9313-4ED4-B15E-5E3EA3D35F5B}"/>
              </a:ext>
            </a:extLst>
          </p:cNvPr>
          <p:cNvSpPr/>
          <p:nvPr/>
        </p:nvSpPr>
        <p:spPr>
          <a:xfrm>
            <a:off x="7584010" y="2404133"/>
            <a:ext cx="1094447" cy="934686"/>
          </a:xfrm>
          <a:prstGeom prst="frame">
            <a:avLst>
              <a:gd name="adj1" fmla="val 37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2" name="Picture 6" descr="Goal 2 | Department of Economic and Social Affairs">
            <a:extLst>
              <a:ext uri="{FF2B5EF4-FFF2-40B4-BE49-F238E27FC236}">
                <a16:creationId xmlns:a16="http://schemas.microsoft.com/office/drawing/2014/main" id="{78B5C81E-6E67-4183-AF72-82DE1E7C0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217" y="3511847"/>
            <a:ext cx="892517" cy="89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rame 12">
            <a:extLst>
              <a:ext uri="{FF2B5EF4-FFF2-40B4-BE49-F238E27FC236}">
                <a16:creationId xmlns:a16="http://schemas.microsoft.com/office/drawing/2014/main" id="{D3CABD5E-6186-42F3-B50E-30B96EA0C872}"/>
              </a:ext>
            </a:extLst>
          </p:cNvPr>
          <p:cNvSpPr/>
          <p:nvPr/>
        </p:nvSpPr>
        <p:spPr>
          <a:xfrm>
            <a:off x="1928332" y="1815615"/>
            <a:ext cx="5059697" cy="524414"/>
          </a:xfrm>
          <a:prstGeom prst="frame">
            <a:avLst>
              <a:gd name="adj1" fmla="val 37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4" name="Picture 8" descr="The 1973 Arab Oil Embargo: The Old Rules No Longer Apply : Parallels : NPR">
            <a:extLst>
              <a:ext uri="{FF2B5EF4-FFF2-40B4-BE49-F238E27FC236}">
                <a16:creationId xmlns:a16="http://schemas.microsoft.com/office/drawing/2014/main" id="{788E3150-C552-44A0-A9C8-5D959137A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62" y="90730"/>
            <a:ext cx="1946672" cy="158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345008-4D90-4980-9412-8ABFF0B4CA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512" y="3648357"/>
            <a:ext cx="4805969" cy="1380977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E797BA4F-6964-41C0-BC79-6215A69EA077}"/>
              </a:ext>
            </a:extLst>
          </p:cNvPr>
          <p:cNvSpPr/>
          <p:nvPr/>
        </p:nvSpPr>
        <p:spPr>
          <a:xfrm rot="17752985">
            <a:off x="2049992" y="2121994"/>
            <a:ext cx="438150" cy="31184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0" descr="Sustainable Development Goals (SDGs) and Disability | United Nations Enable">
            <a:extLst>
              <a:ext uri="{FF2B5EF4-FFF2-40B4-BE49-F238E27FC236}">
                <a16:creationId xmlns:a16="http://schemas.microsoft.com/office/drawing/2014/main" id="{152D28F7-68F7-4112-8A7F-3E00A2B5E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90" y="2441976"/>
            <a:ext cx="4306668" cy="255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14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3" grpId="0" animBg="1"/>
      <p:bldP spid="16" grpId="0" animBg="1"/>
      <p:bldP spid="1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92229" y="542759"/>
            <a:ext cx="452935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Vegetable Oils</a:t>
            </a:r>
          </a:p>
          <a:p>
            <a:endParaRPr lang="en-GB" sz="1200" dirty="0"/>
          </a:p>
          <a:p>
            <a:r>
              <a:rPr lang="en-GB" sz="1200" dirty="0"/>
              <a:t>“The index’ eighth consecutive monthly increase mainly reflected higher palm, soy and </a:t>
            </a:r>
            <a:r>
              <a:rPr lang="en-GB" sz="1200" dirty="0" err="1"/>
              <a:t>sunflowerseed</a:t>
            </a:r>
            <a:r>
              <a:rPr lang="en-GB" sz="1200" dirty="0"/>
              <a:t> oil prices…[“underpinned by prospects of tightening global supplies amid </a:t>
            </a:r>
            <a:r>
              <a:rPr lang="en-GB" sz="1200" b="1" dirty="0"/>
              <a:t>brisk demand from the biodiesel sector” </a:t>
            </a:r>
            <a:r>
              <a:rPr lang="en-GB" sz="1200" dirty="0"/>
              <a:t>(2019)]... palm oil production in both Indonesia and Malaysia turning out lower than earlier expected due to excessive rainfall” (FAO 2021)</a:t>
            </a:r>
            <a:endParaRPr lang="en-GB" sz="2800" dirty="0"/>
          </a:p>
          <a:p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4192229" y="2669894"/>
            <a:ext cx="47694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Cereals</a:t>
            </a:r>
          </a:p>
          <a:p>
            <a:r>
              <a:rPr lang="en-GB" sz="1200" dirty="0"/>
              <a:t>“increasingly tight global supply with lower-than-earlier-expected production and stock estimates in the United States of America…” “</a:t>
            </a:r>
            <a:r>
              <a:rPr lang="en-GB" sz="1200" b="1" dirty="0"/>
              <a:t>owing to poor weather conditions </a:t>
            </a:r>
            <a:r>
              <a:rPr lang="en-GB" sz="1200" dirty="0"/>
              <a:t>that curtailed yields” (2021a). “</a:t>
            </a:r>
            <a:r>
              <a:rPr lang="en-GB" sz="1200" b="1" dirty="0"/>
              <a:t>Concerns over dryness </a:t>
            </a:r>
            <a:r>
              <a:rPr lang="en-GB" sz="1200" dirty="0"/>
              <a:t>in South America… robust demand from Asian and African buyers, combined with tight supplies in Thailand and Viet Nam” (FAO 2021). “ </a:t>
            </a:r>
            <a:r>
              <a:rPr lang="en-GB" sz="1200" b="1" dirty="0"/>
              <a:t>continued dry weather </a:t>
            </a:r>
            <a:r>
              <a:rPr lang="en-GB" sz="1200" dirty="0"/>
              <a:t>has partially curbed prospects, and field reports confirm inferior crop conditions compared to the average” (2021a)</a:t>
            </a:r>
            <a:endParaRPr lang="en-GB" sz="2800" b="1" dirty="0"/>
          </a:p>
        </p:txBody>
      </p:sp>
      <p:pic>
        <p:nvPicPr>
          <p:cNvPr id="5122" name="Picture 2" descr="http://www.fao.org/fileadmin/templates/worldfood/images/home_graph_2_f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" y="144378"/>
            <a:ext cx="3777494" cy="46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06724" y="4833111"/>
            <a:ext cx="77777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/>
              <a:t>(FAO 2021)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6749" y="4151671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013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FF9F11B-B409-4E56-981B-70280BFC2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45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Scores of Extinction Rebellion protesters face London courts | Extinction  Rebellion | The Guardian">
            <a:extLst>
              <a:ext uri="{FF2B5EF4-FFF2-40B4-BE49-F238E27FC236}">
                <a16:creationId xmlns:a16="http://schemas.microsoft.com/office/drawing/2014/main" id="{C5C3A23A-44EC-4F01-A5C1-2F62A801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9"/>
            <a:ext cx="9774975" cy="513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ame 2">
            <a:extLst>
              <a:ext uri="{FF2B5EF4-FFF2-40B4-BE49-F238E27FC236}">
                <a16:creationId xmlns:a16="http://schemas.microsoft.com/office/drawing/2014/main" id="{9E4DA379-D185-4A82-B56A-A01FCF038D50}"/>
              </a:ext>
            </a:extLst>
          </p:cNvPr>
          <p:cNvSpPr/>
          <p:nvPr/>
        </p:nvSpPr>
        <p:spPr>
          <a:xfrm rot="21263736">
            <a:off x="4063596" y="1914094"/>
            <a:ext cx="2191973" cy="95415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73FBEBE0-AD4E-4B47-8B89-A3E6405BF8F2}"/>
              </a:ext>
            </a:extLst>
          </p:cNvPr>
          <p:cNvSpPr/>
          <p:nvPr/>
        </p:nvSpPr>
        <p:spPr>
          <a:xfrm rot="21144792">
            <a:off x="2169197" y="1711610"/>
            <a:ext cx="6210076" cy="1720278"/>
          </a:xfrm>
          <a:prstGeom prst="snip1Rect">
            <a:avLst/>
          </a:prstGeom>
          <a:solidFill>
            <a:srgbClr val="E24E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Do your very professional best to provide the most appropiate, philosophically reflective, critical and rigorous account of reality possible, with a view to having socially positive impact on our shared experience of human life on earth</a:t>
            </a:r>
          </a:p>
        </p:txBody>
      </p:sp>
    </p:spTree>
    <p:extLst>
      <p:ext uri="{BB962C8B-B14F-4D97-AF65-F5344CB8AC3E}">
        <p14:creationId xmlns:p14="http://schemas.microsoft.com/office/powerpoint/2010/main" val="15688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05392" y="387248"/>
            <a:ext cx="44080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Sugar </a:t>
            </a:r>
          </a:p>
          <a:p>
            <a:endParaRPr lang="en-GB" sz="2800" b="1" dirty="0"/>
          </a:p>
          <a:p>
            <a:r>
              <a:rPr lang="en-GB" sz="1200" dirty="0"/>
              <a:t>“The increase in prices mostly resulted from concerns over lower global availabilities in 2020/21, following worsening crop prospects in the European Union, the Russian Federation and Thailand, and </a:t>
            </a:r>
            <a:r>
              <a:rPr lang="en-GB" sz="1200" b="1" dirty="0"/>
              <a:t>drier-than-normal weather conditions</a:t>
            </a:r>
            <a:r>
              <a:rPr lang="en-GB" sz="1200" dirty="0"/>
              <a:t> in South America” (FAO 2021).</a:t>
            </a:r>
          </a:p>
          <a:p>
            <a:endParaRPr lang="en-GB" sz="2800" b="1" dirty="0"/>
          </a:p>
          <a:p>
            <a:r>
              <a:rPr lang="en-GB" sz="1200" dirty="0"/>
              <a:t>“Wheat increased to a record level, underpinned by strong prices and continued government support, as well as </a:t>
            </a:r>
            <a:r>
              <a:rPr lang="en-GB" sz="1200" b="1" dirty="0"/>
              <a:t>satisfactory crop conditions</a:t>
            </a:r>
            <a:r>
              <a:rPr lang="en-GB" sz="1200" dirty="0"/>
              <a:t>, owing to well-distributed monsoon rains” (FAO 2021).</a:t>
            </a:r>
          </a:p>
          <a:p>
            <a:endParaRPr lang="en-GB" sz="2800" b="1" dirty="0"/>
          </a:p>
          <a:p>
            <a:r>
              <a:rPr lang="en-GB" sz="1200" dirty="0"/>
              <a:t>“In the European Union, </a:t>
            </a:r>
            <a:r>
              <a:rPr lang="en-GB" sz="1200" b="1" dirty="0"/>
              <a:t>conducive rainfall and mild temperatures</a:t>
            </a:r>
            <a:r>
              <a:rPr lang="en-GB" sz="1200" dirty="0"/>
              <a:t>, in combination with increased planted area, particularly in France, indicate a likely strong production recovery from the poor 2020 harvest” (FAO 2021a).</a:t>
            </a:r>
            <a:endParaRPr lang="en-GB" sz="2800" b="1" dirty="0"/>
          </a:p>
        </p:txBody>
      </p:sp>
      <p:pic>
        <p:nvPicPr>
          <p:cNvPr id="5" name="Picture 2" descr="http://www.fao.org/fileadmin/templates/worldfood/images/home_graph_2_f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3" y="200358"/>
            <a:ext cx="3777494" cy="46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7841" y="4866501"/>
            <a:ext cx="77777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/>
              <a:t>(FAO 2021)</a:t>
            </a:r>
          </a:p>
        </p:txBody>
      </p:sp>
    </p:spTree>
    <p:extLst>
      <p:ext uri="{BB962C8B-B14F-4D97-AF65-F5344CB8AC3E}">
        <p14:creationId xmlns:p14="http://schemas.microsoft.com/office/powerpoint/2010/main" val="3386244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fao.org/fileadmin/templates/worldfood/images/home-graph_4_f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55" y="531634"/>
            <a:ext cx="4051279" cy="387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17551" y="598133"/>
            <a:ext cx="389129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Cereals </a:t>
            </a:r>
          </a:p>
          <a:p>
            <a:endParaRPr lang="en-GB" sz="1800" dirty="0"/>
          </a:p>
          <a:p>
            <a:r>
              <a:rPr lang="en-GB" sz="1400" dirty="0"/>
              <a:t>…wheat, rice, rice, millet, barley, sorghum</a:t>
            </a:r>
          </a:p>
          <a:p>
            <a:endParaRPr lang="en-GB" sz="3200" dirty="0"/>
          </a:p>
          <a:p>
            <a:r>
              <a:rPr lang="en-GB" sz="1400" dirty="0"/>
              <a:t>“have a global cropping area of almost 700 million hectares” </a:t>
            </a:r>
          </a:p>
          <a:p>
            <a:endParaRPr lang="en-GB" sz="1400" dirty="0"/>
          </a:p>
          <a:p>
            <a:r>
              <a:rPr lang="en-GB" sz="1400" dirty="0"/>
              <a:t>“supply approximately 50% of the world's </a:t>
            </a:r>
            <a:r>
              <a:rPr lang="en-GB" sz="1400" dirty="0">
                <a:hlinkClick r:id="rId3" tooltip="Learn more about Caloric Intake from ScienceDirect's AI-generated Topic Pages"/>
              </a:rPr>
              <a:t>caloric intake</a:t>
            </a:r>
            <a:r>
              <a:rPr lang="en-GB" sz="1400" dirty="0"/>
              <a:t>” (Singer et al 2019)</a:t>
            </a:r>
          </a:p>
          <a:p>
            <a:endParaRPr lang="en-GB" sz="1800" dirty="0"/>
          </a:p>
          <a:p>
            <a:r>
              <a:rPr lang="en-GB" sz="1500" dirty="0">
                <a:solidFill>
                  <a:srgbClr val="404040"/>
                </a:solidFill>
                <a:latin typeface="knowledge-regular"/>
              </a:rPr>
              <a:t>“Among the major cereals, the forecast for wheat production saw the biggest downward revision -- down 15.2 million tonnes since July to 769.5 million tonnes -- due </a:t>
            </a:r>
            <a:r>
              <a:rPr lang="en-GB" sz="1500" b="1" dirty="0">
                <a:solidFill>
                  <a:srgbClr val="404040"/>
                </a:solidFill>
                <a:latin typeface="knowledge-regular"/>
              </a:rPr>
              <a:t>mainly to adverse weather conditions </a:t>
            </a:r>
            <a:r>
              <a:rPr lang="en-GB" sz="1500" dirty="0">
                <a:solidFill>
                  <a:srgbClr val="404040"/>
                </a:solidFill>
                <a:latin typeface="knowledge-regular"/>
              </a:rPr>
              <a:t>in the United States, Canada, Kazakhstan and Russia”.</a:t>
            </a:r>
            <a:endParaRPr lang="en-GB" sz="1500" dirty="0"/>
          </a:p>
        </p:txBody>
      </p:sp>
      <p:sp>
        <p:nvSpPr>
          <p:cNvPr id="4" name="Donut 3"/>
          <p:cNvSpPr/>
          <p:nvPr/>
        </p:nvSpPr>
        <p:spPr>
          <a:xfrm>
            <a:off x="2460793" y="1110509"/>
            <a:ext cx="1991033" cy="948417"/>
          </a:xfrm>
          <a:prstGeom prst="donut">
            <a:avLst>
              <a:gd name="adj" fmla="val 1487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40E850-749C-4554-97DE-96485EA194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502"/>
          <a:stretch/>
        </p:blipFill>
        <p:spPr>
          <a:xfrm>
            <a:off x="93052" y="2188219"/>
            <a:ext cx="4558940" cy="346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0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0BB907-8BA5-41BB-886F-76AF80F78B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 conclusion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08053BB-278D-4471-959D-863A0AC729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050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45200D-BE40-49A7-BB1D-DD67457DB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1" y="-50679"/>
            <a:ext cx="7665230" cy="5192575"/>
          </a:xfrm>
          <a:prstGeom prst="rect">
            <a:avLst/>
          </a:prstGeom>
        </p:spPr>
      </p:pic>
      <p:pic>
        <p:nvPicPr>
          <p:cNvPr id="2050" name="Picture 2" descr="Surging food prices push inflation to 30-year high - BBC News">
            <a:extLst>
              <a:ext uri="{FF2B5EF4-FFF2-40B4-BE49-F238E27FC236}">
                <a16:creationId xmlns:a16="http://schemas.microsoft.com/office/drawing/2014/main" id="{5E6AB9C9-A88F-4B8B-9D5D-BA97C49EB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546" y="1439246"/>
            <a:ext cx="4741217" cy="370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CD84-792E-4CCC-9AC8-95ABF31A4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E34A3-95BF-4D62-8B9D-0EF0CBA34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B670B6-CD82-4B14-B27F-401D5E2F3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780986" y="286742"/>
            <a:ext cx="9144000" cy="38015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73E170-7552-4B7B-A529-715C84CEF7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675"/>
          <a:stretch/>
        </p:blipFill>
        <p:spPr>
          <a:xfrm>
            <a:off x="-9256615" y="3577638"/>
            <a:ext cx="9144000" cy="2570147"/>
          </a:xfrm>
          <a:prstGeom prst="rect">
            <a:avLst/>
          </a:prstGeom>
        </p:spPr>
      </p:pic>
      <p:pic>
        <p:nvPicPr>
          <p:cNvPr id="2052" name="Picture 4" descr="U.K. Food Prices Set to Continue Climbing in 2022 - Bloomberg">
            <a:extLst>
              <a:ext uri="{FF2B5EF4-FFF2-40B4-BE49-F238E27FC236}">
                <a16:creationId xmlns:a16="http://schemas.microsoft.com/office/drawing/2014/main" id="{676B78EA-7B2C-4337-AB3E-0C339EB6C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99" y="1786855"/>
            <a:ext cx="5847041" cy="328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1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AB23B-5E77-451F-BA70-12747E06C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A3BE3-3E7B-4216-8E5C-8B0B1D3A0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D0F4A2-D19B-4BEC-903D-0375188B8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6932"/>
            <a:ext cx="5923670" cy="5036344"/>
          </a:xfrm>
          <a:prstGeom prst="rect">
            <a:avLst/>
          </a:prstGeom>
        </p:spPr>
      </p:pic>
      <p:pic>
        <p:nvPicPr>
          <p:cNvPr id="5" name="Picture 2" descr="The unsexy truth about why the Arab Spring failed - Vox">
            <a:extLst>
              <a:ext uri="{FF2B5EF4-FFF2-40B4-BE49-F238E27FC236}">
                <a16:creationId xmlns:a16="http://schemas.microsoft.com/office/drawing/2014/main" id="{97A74BC6-47D4-4339-B33A-3FFDCB474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759" y="1641096"/>
            <a:ext cx="4696241" cy="352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0F520B-589F-44D3-B460-E122A4E52253}"/>
              </a:ext>
            </a:extLst>
          </p:cNvPr>
          <p:cNvSpPr txBox="1"/>
          <p:nvPr/>
        </p:nvSpPr>
        <p:spPr>
          <a:xfrm>
            <a:off x="6557345" y="790280"/>
            <a:ext cx="115288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13" b="1" dirty="0"/>
              <a:t>2011, Egypt, Libya</a:t>
            </a:r>
          </a:p>
        </p:txBody>
      </p:sp>
    </p:spTree>
    <p:extLst>
      <p:ext uri="{BB962C8B-B14F-4D97-AF65-F5344CB8AC3E}">
        <p14:creationId xmlns:p14="http://schemas.microsoft.com/office/powerpoint/2010/main" val="23978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6D930-3A0D-4203-9022-46BEA67D5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19528-4C2E-4A82-890D-F6F69AA1D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4D6332-051B-4DC2-8B2B-7DEE8BF260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21" t="21642" r="33913" b="21004"/>
          <a:stretch/>
        </p:blipFill>
        <p:spPr>
          <a:xfrm>
            <a:off x="71562" y="967085"/>
            <a:ext cx="5726619" cy="3209330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0C58D2CA-F3A7-464F-B175-10BC24742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181" y="695986"/>
            <a:ext cx="3107280" cy="384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038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0256"/>
            <a:ext cx="9143999" cy="609375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637022" y="-227984"/>
            <a:ext cx="3164958" cy="3639094"/>
          </a:xfrm>
          <a:prstGeom prst="rect">
            <a:avLst/>
          </a:prstGeom>
          <a:solidFill>
            <a:srgbClr val="7ECBB6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4093" y="308445"/>
            <a:ext cx="3094034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n-lt"/>
              </a:rPr>
              <a:t>Questions &amp; comments about my “alternative truth” and propositions?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19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4D985-841B-4C88-9762-712BA1C61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4EDAB-1D4A-4630-8368-649B5799B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504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must avoid “bolt-on” ESD: starting with our </a:t>
            </a:r>
            <a:r>
              <a:rPr lang="en-GB" dirty="0"/>
              <a:t>soul and psyche (10)</a:t>
            </a:r>
          </a:p>
          <a:p>
            <a:r>
              <a:rPr lang="en-GB" dirty="0"/>
              <a:t>Potential management reforms in supporting effective ESD (5)</a:t>
            </a:r>
            <a:endParaRPr lang="en-US" dirty="0"/>
          </a:p>
          <a:p>
            <a:r>
              <a:rPr lang="en-US" dirty="0"/>
              <a:t>Developing Rigorous Leaders of Change and Transformation: Reflections from practice (10)</a:t>
            </a:r>
          </a:p>
          <a:p>
            <a:r>
              <a:rPr lang="en-US" dirty="0"/>
              <a:t>Questions and Answer (10)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Agenda (35 mins)</a:t>
            </a:r>
          </a:p>
        </p:txBody>
      </p:sp>
    </p:spTree>
    <p:extLst>
      <p:ext uri="{BB962C8B-B14F-4D97-AF65-F5344CB8AC3E}">
        <p14:creationId xmlns:p14="http://schemas.microsoft.com/office/powerpoint/2010/main" val="56728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760D6348-5254-4D13-A0FC-9796DDA54A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8793718"/>
              </p:ext>
            </p:extLst>
          </p:nvPr>
        </p:nvGraphicFramePr>
        <p:xfrm>
          <a:off x="967409" y="1016829"/>
          <a:ext cx="2483457" cy="2672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0771440-5B39-4367-946F-A5E5B2F141CB}"/>
              </a:ext>
            </a:extLst>
          </p:cNvPr>
          <p:cNvSpPr txBox="1"/>
          <p:nvPr/>
        </p:nvSpPr>
        <p:spPr>
          <a:xfrm>
            <a:off x="1706209" y="1999174"/>
            <a:ext cx="1005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New </a:t>
            </a:r>
          </a:p>
          <a:p>
            <a:pPr algn="ctr"/>
            <a:r>
              <a:rPr lang="en-GB" sz="2000" dirty="0"/>
              <a:t>Courses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20E94-05F9-444B-9E4B-3932C72A5412}"/>
              </a:ext>
            </a:extLst>
          </p:cNvPr>
          <p:cNvSpPr txBox="1"/>
          <p:nvPr/>
        </p:nvSpPr>
        <p:spPr>
          <a:xfrm>
            <a:off x="1809027" y="1375316"/>
            <a:ext cx="800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New </a:t>
            </a:r>
          </a:p>
          <a:p>
            <a:pPr algn="ctr"/>
            <a:r>
              <a:rPr lang="en-GB" dirty="0"/>
              <a:t>Modules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76F99488-2AF7-481A-93EC-A469FEAC80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1452408"/>
              </p:ext>
            </p:extLst>
          </p:nvPr>
        </p:nvGraphicFramePr>
        <p:xfrm>
          <a:off x="5302196" y="1016828"/>
          <a:ext cx="2483457" cy="2672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128C9D5-F4D7-4566-BE85-C8E3741A6F0A}"/>
              </a:ext>
            </a:extLst>
          </p:cNvPr>
          <p:cNvSpPr txBox="1"/>
          <p:nvPr/>
        </p:nvSpPr>
        <p:spPr>
          <a:xfrm>
            <a:off x="5966939" y="2198176"/>
            <a:ext cx="11539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Fundamental </a:t>
            </a:r>
          </a:p>
          <a:p>
            <a:pPr algn="ctr"/>
            <a:r>
              <a:rPr lang="en-GB" dirty="0"/>
              <a:t>Restructuring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5AA0D-F5F9-4B4C-89A7-F9996BA03E3A}"/>
              </a:ext>
            </a:extLst>
          </p:cNvPr>
          <p:cNvSpPr txBox="1"/>
          <p:nvPr/>
        </p:nvSpPr>
        <p:spPr>
          <a:xfrm>
            <a:off x="5876240" y="1353587"/>
            <a:ext cx="13353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Transformation  </a:t>
            </a:r>
          </a:p>
          <a:p>
            <a:pPr algn="ctr"/>
            <a:r>
              <a:rPr lang="en-GB" dirty="0"/>
              <a:t>of Curriculum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01D641-1EE1-45BA-A511-6FF0F787DF09}"/>
              </a:ext>
            </a:extLst>
          </p:cNvPr>
          <p:cNvSpPr txBox="1"/>
          <p:nvPr/>
        </p:nvSpPr>
        <p:spPr>
          <a:xfrm>
            <a:off x="950911" y="328594"/>
            <a:ext cx="25164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Holocene </a:t>
            </a:r>
            <a:r>
              <a:rPr lang="en-GB" dirty="0"/>
              <a:t>management reaction</a:t>
            </a:r>
          </a:p>
          <a:p>
            <a:pPr algn="ctr"/>
            <a:r>
              <a:rPr lang="en-GB" dirty="0"/>
              <a:t>ESD Bolt 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5E2237-76BD-4BE9-B8C3-F3BECD06415E}"/>
              </a:ext>
            </a:extLst>
          </p:cNvPr>
          <p:cNvSpPr txBox="1"/>
          <p:nvPr/>
        </p:nvSpPr>
        <p:spPr>
          <a:xfrm>
            <a:off x="5316151" y="432469"/>
            <a:ext cx="284090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Anthropocene</a:t>
            </a:r>
            <a:r>
              <a:rPr lang="en-GB" dirty="0"/>
              <a:t> intellectual leadership</a:t>
            </a:r>
          </a:p>
          <a:p>
            <a:pPr algn="ctr"/>
            <a:r>
              <a:rPr lang="en-GB" dirty="0"/>
              <a:t>for meaningful Reform </a:t>
            </a:r>
          </a:p>
        </p:txBody>
      </p:sp>
      <p:sp>
        <p:nvSpPr>
          <p:cNvPr id="20" name="Frame 19">
            <a:extLst>
              <a:ext uri="{FF2B5EF4-FFF2-40B4-BE49-F238E27FC236}">
                <a16:creationId xmlns:a16="http://schemas.microsoft.com/office/drawing/2014/main" id="{79929985-00FE-4069-8E1D-30F7B55DA4C0}"/>
              </a:ext>
            </a:extLst>
          </p:cNvPr>
          <p:cNvSpPr/>
          <p:nvPr/>
        </p:nvSpPr>
        <p:spPr>
          <a:xfrm>
            <a:off x="593696" y="2706007"/>
            <a:ext cx="7585545" cy="1163802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loud 20">
            <a:extLst>
              <a:ext uri="{FF2B5EF4-FFF2-40B4-BE49-F238E27FC236}">
                <a16:creationId xmlns:a16="http://schemas.microsoft.com/office/drawing/2014/main" id="{2C5DF72E-C0AA-4889-ACAB-EF20EB8C2C0E}"/>
              </a:ext>
            </a:extLst>
          </p:cNvPr>
          <p:cNvSpPr/>
          <p:nvPr/>
        </p:nvSpPr>
        <p:spPr>
          <a:xfrm>
            <a:off x="2712062" y="719662"/>
            <a:ext cx="3291613" cy="20269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Alternative 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interpretation of current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geological age, defined entirely by anthropogenic impact</a:t>
            </a:r>
            <a:endParaRPr lang="en-GB" dirty="0"/>
          </a:p>
        </p:txBody>
      </p:sp>
      <p:sp>
        <p:nvSpPr>
          <p:cNvPr id="22" name="Cloud 21">
            <a:extLst>
              <a:ext uri="{FF2B5EF4-FFF2-40B4-BE49-F238E27FC236}">
                <a16:creationId xmlns:a16="http://schemas.microsoft.com/office/drawing/2014/main" id="{603D6062-896A-4208-B782-A1DB2736E6E1}"/>
              </a:ext>
            </a:extLst>
          </p:cNvPr>
          <p:cNvSpPr/>
          <p:nvPr/>
        </p:nvSpPr>
        <p:spPr>
          <a:xfrm>
            <a:off x="2714826" y="739122"/>
            <a:ext cx="3291613" cy="20269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Official interpretation of  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current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geological age, including recognition of significant impact by human species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11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/>
      <p:bldP spid="11" grpId="0"/>
      <p:bldGraphic spid="13" grpId="0">
        <p:bldAsOne/>
      </p:bldGraphic>
      <p:bldP spid="14" grpId="0"/>
      <p:bldP spid="18" grpId="0"/>
      <p:bldP spid="19" grpId="0"/>
      <p:bldP spid="20" grpId="0" animBg="1"/>
      <p:bldP spid="21" grpId="0" animBg="1"/>
      <p:bldP spid="22" grpId="0" animBg="1"/>
      <p:bldP spid="2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5756C6F-266E-458F-BBB6-56BC76A68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15329">
            <a:off x="127505" y="341411"/>
            <a:ext cx="6265061" cy="26788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65D9B2-C5D6-4065-A026-778A48322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010" y="2765838"/>
            <a:ext cx="3593990" cy="23776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C374CB-818E-4EB1-9B15-9A4AEC029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3360" y="710734"/>
            <a:ext cx="5120640" cy="435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1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r>
              <a:rPr lang="en-US" dirty="0"/>
              <a:t>Rigorous, independent research embedded Higher Education and Social Impact/outreach – grounded in mono, multi and inter-disciplinary perspectives</a:t>
            </a:r>
          </a:p>
          <a:p>
            <a:r>
              <a:rPr lang="en-US" dirty="0"/>
              <a:t>Advanced learning of mono- and inter-disciplinary subject knowledge and process skills, focused on creating independent, lifelong learners</a:t>
            </a:r>
          </a:p>
          <a:p>
            <a:r>
              <a:rPr lang="en-US" dirty="0"/>
              <a:t>Process skills focusing on knowledge construction and communication (academic and professional)</a:t>
            </a:r>
          </a:p>
          <a:p>
            <a:r>
              <a:rPr lang="en-US" dirty="0"/>
              <a:t>Intellectual core skills,  critical methodological understanding, rigorous discussion and argumentation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US" dirty="0"/>
              <a:t>Highlights from the Room:</a:t>
            </a:r>
          </a:p>
          <a:p>
            <a:endParaRPr lang="en-US" dirty="0"/>
          </a:p>
          <a:p>
            <a:r>
              <a:rPr lang="en-US" dirty="0"/>
              <a:t>(“A huge topic!”)</a:t>
            </a:r>
          </a:p>
          <a:p>
            <a:r>
              <a:rPr lang="en-US" dirty="0"/>
              <a:t>What is the University about?</a:t>
            </a:r>
          </a:p>
          <a:p>
            <a:endParaRPr lang="en-US" dirty="0"/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11665380-B2BB-48A3-A115-A98BAE8C3641}"/>
              </a:ext>
            </a:extLst>
          </p:cNvPr>
          <p:cNvSpPr/>
          <p:nvPr/>
        </p:nvSpPr>
        <p:spPr>
          <a:xfrm>
            <a:off x="4031483" y="455151"/>
            <a:ext cx="4814823" cy="325015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“I am not sure that there is such a thing as THE defining characteristics of a University…”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Variations by geography, traditions, disciplinary and subject focus etc.</a:t>
            </a:r>
          </a:p>
        </p:txBody>
      </p:sp>
      <p:sp>
        <p:nvSpPr>
          <p:cNvPr id="5" name="Rectangle: Folded Corner 4">
            <a:extLst>
              <a:ext uri="{FF2B5EF4-FFF2-40B4-BE49-F238E27FC236}">
                <a16:creationId xmlns:a16="http://schemas.microsoft.com/office/drawing/2014/main" id="{4B787D2E-45E9-4C63-A6AC-02E0DB162CE0}"/>
              </a:ext>
            </a:extLst>
          </p:cNvPr>
          <p:cNvSpPr/>
          <p:nvPr/>
        </p:nvSpPr>
        <p:spPr>
          <a:xfrm>
            <a:off x="349792" y="1640621"/>
            <a:ext cx="3433156" cy="186225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4 / 5 respondents </a:t>
            </a:r>
          </a:p>
          <a:p>
            <a:pPr algn="ctr"/>
            <a:r>
              <a:rPr lang="en-GB" sz="2000" dirty="0"/>
              <a:t>report the university delivers what they believe it should, and identify no unmet aspirations</a:t>
            </a:r>
          </a:p>
        </p:txBody>
      </p:sp>
    </p:spTree>
    <p:extLst>
      <p:ext uri="{BB962C8B-B14F-4D97-AF65-F5344CB8AC3E}">
        <p14:creationId xmlns:p14="http://schemas.microsoft.com/office/powerpoint/2010/main" val="45719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83384" y="153001"/>
            <a:ext cx="3351441" cy="380867"/>
          </a:xfrm>
        </p:spPr>
        <p:txBody>
          <a:bodyPr/>
          <a:lstStyle/>
          <a:p>
            <a:pPr algn="ctr"/>
            <a:r>
              <a:rPr lang="en-US" dirty="0"/>
              <a:t>One Aspirational</a:t>
            </a:r>
          </a:p>
          <a:p>
            <a:pPr algn="ctr"/>
            <a:r>
              <a:rPr lang="en-US" dirty="0"/>
              <a:t>Universally Defining Characteristic of </a:t>
            </a:r>
          </a:p>
          <a:p>
            <a:pPr algn="ctr"/>
            <a:r>
              <a:rPr lang="en-US" dirty="0"/>
              <a:t>“the University”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501988" y="1504063"/>
            <a:ext cx="3351440" cy="618831"/>
          </a:xfrm>
        </p:spPr>
        <p:txBody>
          <a:bodyPr/>
          <a:lstStyle/>
          <a:p>
            <a:pPr algn="ctr"/>
            <a:r>
              <a:rPr lang="en-US" sz="1600" b="0" dirty="0"/>
              <a:t>An independent institution specializing in the creation of </a:t>
            </a:r>
            <a:r>
              <a:rPr lang="en-US" sz="1600" dirty="0"/>
              <a:t>philosophically reflective</a:t>
            </a:r>
            <a:r>
              <a:rPr lang="en-US" sz="1600" b="0" dirty="0"/>
              <a:t>, rigorous and critical knowledge, at the forefront of human understanding and the most advance levels of personal learning, for the good of society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6" r="17166"/>
          <a:stretch>
            <a:fillRect/>
          </a:stretch>
        </p:blipFill>
        <p:spPr/>
      </p:pic>
      <p:pic>
        <p:nvPicPr>
          <p:cNvPr id="11" name="Picture 2" descr="WHAT A PhD IS AND WHAT IT IS NOT - ResearchHUB">
            <a:extLst>
              <a:ext uri="{FF2B5EF4-FFF2-40B4-BE49-F238E27FC236}">
                <a16:creationId xmlns:a16="http://schemas.microsoft.com/office/drawing/2014/main" id="{76A8037E-7CA6-4DB5-9E9C-563E9B62E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19" y="329170"/>
            <a:ext cx="5096954" cy="286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PhD-in-Chemistry">
            <a:extLst>
              <a:ext uri="{FF2B5EF4-FFF2-40B4-BE49-F238E27FC236}">
                <a16:creationId xmlns:a16="http://schemas.microsoft.com/office/drawing/2014/main" id="{DBDD3B9A-688E-454A-AD99-F5591395EB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7" r="9980"/>
          <a:stretch/>
        </p:blipFill>
        <p:spPr bwMode="auto">
          <a:xfrm>
            <a:off x="-50148" y="-75491"/>
            <a:ext cx="5251321" cy="4287879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93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200915" y="1258108"/>
            <a:ext cx="3417535" cy="2462958"/>
          </a:xfrm>
        </p:spPr>
        <p:txBody>
          <a:bodyPr/>
          <a:lstStyle/>
          <a:p>
            <a:r>
              <a:rPr lang="en-US" sz="1400" b="1" dirty="0"/>
              <a:t>Ontological reflection</a:t>
            </a:r>
            <a:r>
              <a:rPr lang="en-US" sz="1400" dirty="0"/>
              <a:t>: what is our world, what are the metaphysics of “Global Heating” &amp; “inequality”, do language representations matter for knowledge? </a:t>
            </a:r>
          </a:p>
          <a:p>
            <a:r>
              <a:rPr lang="en-US" sz="1400" b="1" dirty="0"/>
              <a:t>Epistemology reflection </a:t>
            </a:r>
            <a:r>
              <a:rPr lang="en-US" sz="1400" dirty="0"/>
              <a:t>essential to rigorous knowledge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17390" y="293816"/>
            <a:ext cx="3417536" cy="683344"/>
          </a:xfrm>
        </p:spPr>
        <p:txBody>
          <a:bodyPr/>
          <a:lstStyle/>
          <a:p>
            <a:pPr algn="ctr"/>
            <a:r>
              <a:rPr lang="en-US" dirty="0"/>
              <a:t>Philosophy key to dealing with Climate Emergency and Poverty?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4" r="9564"/>
          <a:stretch>
            <a:fillRect/>
          </a:stretch>
        </p:blipFill>
        <p:spPr/>
      </p:pic>
      <p:pic>
        <p:nvPicPr>
          <p:cNvPr id="6" name="Picture 2" descr="Source: adapted from Gray (2014) and O'Gorman and MacIntosh (2015)">
            <a:extLst>
              <a:ext uri="{FF2B5EF4-FFF2-40B4-BE49-F238E27FC236}">
                <a16:creationId xmlns:a16="http://schemas.microsoft.com/office/drawing/2014/main" id="{68DA2DB1-573D-4FE3-91BB-BD58AA54E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8" y="2930440"/>
            <a:ext cx="6848525" cy="221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ent Arrow 8">
            <a:extLst>
              <a:ext uri="{FF2B5EF4-FFF2-40B4-BE49-F238E27FC236}">
                <a16:creationId xmlns:a16="http://schemas.microsoft.com/office/drawing/2014/main" id="{BCE12955-B9A5-417B-862C-D00772393A26}"/>
              </a:ext>
            </a:extLst>
          </p:cNvPr>
          <p:cNvSpPr/>
          <p:nvPr/>
        </p:nvSpPr>
        <p:spPr>
          <a:xfrm flipH="1">
            <a:off x="767834" y="2649492"/>
            <a:ext cx="7208983" cy="1747579"/>
          </a:xfrm>
          <a:prstGeom prst="bentArrow">
            <a:avLst>
              <a:gd name="adj1" fmla="val 5388"/>
              <a:gd name="adj2" fmla="val 12035"/>
              <a:gd name="adj3" fmla="val 22430"/>
              <a:gd name="adj4" fmla="val 4375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57D73B-6507-4024-99F9-AC0E4107B767}"/>
              </a:ext>
            </a:extLst>
          </p:cNvPr>
          <p:cNvSpPr txBox="1"/>
          <p:nvPr/>
        </p:nvSpPr>
        <p:spPr>
          <a:xfrm>
            <a:off x="7923381" y="2822892"/>
            <a:ext cx="127759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Transformative </a:t>
            </a:r>
          </a:p>
          <a:p>
            <a:r>
              <a:rPr lang="en-GB" dirty="0"/>
              <a:t>intellectual </a:t>
            </a:r>
          </a:p>
          <a:p>
            <a:r>
              <a:rPr lang="en-GB" dirty="0"/>
              <a:t>development 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7D615DE2-0FD3-4CE3-BA62-200D1C82AFFE}"/>
              </a:ext>
            </a:extLst>
          </p:cNvPr>
          <p:cNvSpPr/>
          <p:nvPr/>
        </p:nvSpPr>
        <p:spPr>
          <a:xfrm rot="21306574">
            <a:off x="50346" y="88457"/>
            <a:ext cx="2129544" cy="127204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Positivistic, quantitative  hard science and realism. Facts. </a:t>
            </a: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35D5E962-A57D-422B-B5E9-B4FA539CAC08}"/>
              </a:ext>
            </a:extLst>
          </p:cNvPr>
          <p:cNvSpPr/>
          <p:nvPr/>
        </p:nvSpPr>
        <p:spPr>
          <a:xfrm rot="321519">
            <a:off x="3439227" y="18217"/>
            <a:ext cx="1924300" cy="14564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Interpretive qualitative   humanities, subjectivities and emotion</a:t>
            </a:r>
          </a:p>
        </p:txBody>
      </p:sp>
      <p:sp>
        <p:nvSpPr>
          <p:cNvPr id="10" name="Rectangle: Folded Corner 9">
            <a:extLst>
              <a:ext uri="{FF2B5EF4-FFF2-40B4-BE49-F238E27FC236}">
                <a16:creationId xmlns:a16="http://schemas.microsoft.com/office/drawing/2014/main" id="{A975C58C-F09C-448D-9B04-182CB18D80CC}"/>
              </a:ext>
            </a:extLst>
          </p:cNvPr>
          <p:cNvSpPr/>
          <p:nvPr/>
        </p:nvSpPr>
        <p:spPr>
          <a:xfrm>
            <a:off x="2279248" y="1358568"/>
            <a:ext cx="1030219" cy="73393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Critical Realism then?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6CE96E23-D556-41A6-BBB3-C4A43643E6E9}"/>
              </a:ext>
            </a:extLst>
          </p:cNvPr>
          <p:cNvSpPr/>
          <p:nvPr/>
        </p:nvSpPr>
        <p:spPr>
          <a:xfrm rot="21342903">
            <a:off x="92114" y="1667263"/>
            <a:ext cx="1351439" cy="82053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can solve this problem!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02F6019A-C923-4FDD-A35D-3674D1758E22}"/>
              </a:ext>
            </a:extLst>
          </p:cNvPr>
          <p:cNvSpPr/>
          <p:nvPr/>
        </p:nvSpPr>
        <p:spPr>
          <a:xfrm rot="21342903">
            <a:off x="3539068" y="1494266"/>
            <a:ext cx="1888204" cy="150667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reality is “complex” not “complicated”, there is no “solution” to poverty!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5C4A3B-DBBE-44AC-BAC3-C97919C2ACDA}"/>
              </a:ext>
            </a:extLst>
          </p:cNvPr>
          <p:cNvSpPr txBox="1"/>
          <p:nvPr/>
        </p:nvSpPr>
        <p:spPr>
          <a:xfrm>
            <a:off x="63348" y="3458586"/>
            <a:ext cx="91126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“Learning must prepare students and learners of all ages to find </a:t>
            </a:r>
            <a:r>
              <a:rPr lang="en-GB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solutions</a:t>
            </a:r>
            <a:r>
              <a:rPr lang="en-GB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for the challenges of today and the future!” (UNESCO 2022).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01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8" grpId="1"/>
      <p:bldP spid="4" grpId="0" animBg="1"/>
      <p:bldP spid="9" grpId="0" animBg="1"/>
      <p:bldP spid="10" grpId="0" animBg="1"/>
      <p:bldP spid="11" grpId="0" animBg="1"/>
      <p:bldP spid="12" grpId="0" animBg="1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1F098-1BB6-4250-8608-90716D1CAC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4142" y="1203692"/>
            <a:ext cx="6073148" cy="380867"/>
          </a:xfrm>
        </p:spPr>
        <p:txBody>
          <a:bodyPr/>
          <a:lstStyle/>
          <a:p>
            <a:r>
              <a:rPr lang="en-GB" dirty="0"/>
              <a:t>Philosophical Reform: </a:t>
            </a:r>
            <a:r>
              <a:rPr lang="en-GB" dirty="0" err="1"/>
              <a:t>E.g</a:t>
            </a:r>
            <a:r>
              <a:rPr lang="en-GB" dirty="0"/>
              <a:t> Management Implications 1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EDD97B8E-E7D5-4915-BFE7-2B52C62C969E}"/>
              </a:ext>
            </a:extLst>
          </p:cNvPr>
          <p:cNvSpPr txBox="1">
            <a:spLocks/>
          </p:cNvSpPr>
          <p:nvPr/>
        </p:nvSpPr>
        <p:spPr>
          <a:xfrm>
            <a:off x="574142" y="2120884"/>
            <a:ext cx="7780822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Is University operation committed to delivering a normative Vision for managing the Anthropocene in Europe and beyond, or the Haloacene’s standard “research, teaching, and engagement”…</a:t>
            </a:r>
          </a:p>
          <a:p>
            <a:r>
              <a:rPr lang="en-GB" b="0" dirty="0"/>
              <a:t>Does management ontology require </a:t>
            </a:r>
            <a:r>
              <a:rPr lang="en-GB" dirty="0"/>
              <a:t>“departmental” financial self sufficiency rather than an </a:t>
            </a:r>
            <a:r>
              <a:rPr lang="en-GB" b="0" dirty="0"/>
              <a:t>academically reflective philosophy of a integrated genuinely interdisciplinary institution?</a:t>
            </a:r>
          </a:p>
          <a:p>
            <a:r>
              <a:rPr lang="en-GB" dirty="0"/>
              <a:t>Is ESD expertise involved at the highest level of university decision-making, or are traditional managers sponsoring bolt on activities?</a:t>
            </a:r>
          </a:p>
          <a:p>
            <a:pPr marL="0" indent="0">
              <a:buNone/>
            </a:pPr>
            <a:endParaRPr lang="en-GB" b="0" dirty="0"/>
          </a:p>
          <a:p>
            <a:pPr marL="0" indent="0">
              <a:buNone/>
            </a:pPr>
            <a:endParaRPr lang="en-GB" b="0" dirty="0"/>
          </a:p>
          <a:p>
            <a:pPr marL="0" indent="0">
              <a:buFont typeface="Arial" charset="0"/>
              <a:buNone/>
            </a:pPr>
            <a:endParaRPr lang="en-GB" dirty="0"/>
          </a:p>
          <a:p>
            <a:pPr marL="0" indent="0">
              <a:buFont typeface="Arial" charset="0"/>
              <a:buNone/>
            </a:pPr>
            <a:r>
              <a:rPr lang="en-GB" dirty="0"/>
              <a:t>Is ESD fundamentally embedded: in university strategy; the highest level of decision-making by an expert in the field; are there ESD specialists supporting disciplinary focused colleague in module reimagination.</a:t>
            </a:r>
          </a:p>
        </p:txBody>
      </p:sp>
    </p:spTree>
    <p:extLst>
      <p:ext uri="{BB962C8B-B14F-4D97-AF65-F5344CB8AC3E}">
        <p14:creationId xmlns:p14="http://schemas.microsoft.com/office/powerpoint/2010/main" val="334892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783975" y="220135"/>
            <a:ext cx="7441611" cy="380867"/>
          </a:xfrm>
        </p:spPr>
        <p:txBody>
          <a:bodyPr/>
          <a:lstStyle/>
          <a:p>
            <a:r>
              <a:rPr lang="en-GB" dirty="0"/>
              <a:t>Philosophical Reform: </a:t>
            </a:r>
            <a:r>
              <a:rPr lang="en-GB" dirty="0" err="1"/>
              <a:t>E.g</a:t>
            </a:r>
            <a:r>
              <a:rPr lang="en-GB" dirty="0"/>
              <a:t> Management Implications 2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EF806454-EA46-4EA2-9BA4-9022964F73D2}"/>
              </a:ext>
            </a:extLst>
          </p:cNvPr>
          <p:cNvSpPr txBox="1">
            <a:spLocks/>
          </p:cNvSpPr>
          <p:nvPr/>
        </p:nvSpPr>
        <p:spPr>
          <a:xfrm>
            <a:off x="750929" y="602253"/>
            <a:ext cx="7642141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Do module and course approval / revision processes actively stimulate and require:</a:t>
            </a:r>
          </a:p>
          <a:p>
            <a:r>
              <a:rPr lang="en-GB" sz="2000" dirty="0"/>
              <a:t>Fundamental consideration of methodological and philosophical process knowledge and skills, irrespective of the discipline?</a:t>
            </a:r>
          </a:p>
          <a:p>
            <a:r>
              <a:rPr lang="en-GB" sz="2000" dirty="0"/>
              <a:t>Credible use of labels such as mono, multi, inter and trans-disciplinary</a:t>
            </a:r>
          </a:p>
          <a:p>
            <a:r>
              <a:rPr lang="en-GB" sz="2000" dirty="0"/>
              <a:t>Connection to ESD opportunities to adopt an “issue based”, “response focused” educational design approach to student learning experiences?</a:t>
            </a:r>
          </a:p>
          <a:p>
            <a:pPr lvl="1"/>
            <a:r>
              <a:rPr lang="en-GB" sz="1600" dirty="0"/>
              <a:t>Integrating both subject knowledge but also process skills for change and transformation – and not just “employability” and market incentives?</a:t>
            </a:r>
          </a:p>
        </p:txBody>
      </p:sp>
      <p:sp>
        <p:nvSpPr>
          <p:cNvPr id="10" name="Rectangle: Folded Corner 9">
            <a:extLst>
              <a:ext uri="{FF2B5EF4-FFF2-40B4-BE49-F238E27FC236}">
                <a16:creationId xmlns:a16="http://schemas.microsoft.com/office/drawing/2014/main" id="{0D925D53-FB4E-4886-A09C-7BBAD210C650}"/>
              </a:ext>
            </a:extLst>
          </p:cNvPr>
          <p:cNvSpPr/>
          <p:nvPr/>
        </p:nvSpPr>
        <p:spPr>
          <a:xfrm>
            <a:off x="166977" y="657924"/>
            <a:ext cx="8873655" cy="315870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Are staff given the time, financial resources and incentives  to transform their own understandings of our planetary realities and the pedagogical implications that emerge from those?</a:t>
            </a:r>
          </a:p>
        </p:txBody>
      </p:sp>
    </p:spTree>
    <p:extLst>
      <p:ext uri="{BB962C8B-B14F-4D97-AF65-F5344CB8AC3E}">
        <p14:creationId xmlns:p14="http://schemas.microsoft.com/office/powerpoint/2010/main" val="110659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3504" y="3573912"/>
            <a:ext cx="5135144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endParaRPr lang="en-US" sz="2800" dirty="0">
              <a:solidFill>
                <a:srgbClr val="7ECBB6"/>
              </a:solidFill>
              <a:latin typeface="+mn-l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5390" y="3360863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7ECBB6"/>
                </a:solidFill>
                <a:latin typeface="+mn-lt"/>
              </a:rPr>
              <a:t>Developing Rigorous Leaders of Change and Transformation: Reflections from practice</a:t>
            </a:r>
          </a:p>
        </p:txBody>
      </p: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83" y="-13791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flipV="1">
            <a:off x="-3164391" y="-2364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7ECBB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61253" y="3916074"/>
            <a:ext cx="19080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077375" y="-1154097"/>
            <a:ext cx="3506679" cy="65073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00698" y="870410"/>
            <a:ext cx="3109021" cy="22282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 dirty="0">
                <a:latin typeface="+mn-lt"/>
              </a:rPr>
              <a:t>TITLE GOES </a:t>
            </a:r>
            <a:br>
              <a:rPr lang="en-US" sz="4800" dirty="0">
                <a:latin typeface="+mn-lt"/>
              </a:rPr>
            </a:br>
            <a:r>
              <a:rPr lang="en-US" sz="4800" dirty="0">
                <a:latin typeface="+mn-lt"/>
              </a:rPr>
              <a:t>IN CAPS HERE 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40869" y="4098976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Date</a:t>
            </a:r>
            <a:r>
              <a:rPr lang="en-US" sz="1500" b="0" i="0" baseline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/ location</a:t>
            </a:r>
            <a:endParaRPr lang="en-US" sz="1500" b="0" i="0" dirty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0654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884" y="0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Freeform 4"/>
          <p:cNvSpPr/>
          <p:nvPr/>
        </p:nvSpPr>
        <p:spPr>
          <a:xfrm>
            <a:off x="-3818886" y="-2364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7ECBB6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H="1" flipV="1">
            <a:off x="6306011" y="-2364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7ECBB6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3503" y="1995206"/>
            <a:ext cx="2194875" cy="188067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800" dirty="0">
                <a:latin typeface="+mn-lt"/>
              </a:rPr>
              <a:t>TITLE GOES IN CAPS HERE 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03504" y="4532814"/>
            <a:ext cx="6858000" cy="217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 dirty="0">
                <a:latin typeface="Avenir Next" charset="0"/>
                <a:ea typeface="Avenir Next" charset="0"/>
                <a:cs typeface="Avenir Next" charset="0"/>
              </a:rPr>
              <a:t>Sub title here </a:t>
            </a:r>
            <a:r>
              <a:rPr lang="en-US" sz="1500" b="0" i="0">
                <a:latin typeface="Avenir Next" charset="0"/>
                <a:ea typeface="Avenir Next" charset="0"/>
                <a:cs typeface="Avenir Next" charset="0"/>
              </a:rPr>
              <a:t>if needed</a:t>
            </a:r>
            <a:endParaRPr lang="en-US" sz="1500" b="0" i="0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603504" y="324817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5697859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IN CAPS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7221652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03" y="4209998"/>
            <a:ext cx="1258371" cy="629185"/>
          </a:xfr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03503" y="716074"/>
            <a:ext cx="6992433" cy="1122966"/>
          </a:xfrm>
        </p:spPr>
        <p:txBody>
          <a:bodyPr/>
          <a:lstStyle/>
          <a:p>
            <a:r>
              <a:rPr lang="en-US" dirty="0"/>
              <a:t>TITLE GOES IN CAPS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3504" y="2315924"/>
            <a:ext cx="6858000" cy="334280"/>
          </a:xfrm>
        </p:spPr>
        <p:txBody>
          <a:bodyPr/>
          <a:lstStyle/>
          <a:p>
            <a:r>
              <a:rPr lang="en-US" dirty="0"/>
              <a:t>Sub title goes here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03250" y="3147348"/>
            <a:ext cx="6142455" cy="338137"/>
          </a:xfrm>
        </p:spPr>
        <p:txBody>
          <a:bodyPr/>
          <a:lstStyle/>
          <a:p>
            <a:r>
              <a:rPr lang="en-US" dirty="0"/>
              <a:t>Date / location / additional info</a:t>
            </a:r>
          </a:p>
        </p:txBody>
      </p:sp>
      <p:pic>
        <p:nvPicPr>
          <p:cNvPr id="11" name="Picture Placeholder 5">
            <a:extLst>
              <a:ext uri="{FF2B5EF4-FFF2-40B4-BE49-F238E27FC236}">
                <a16:creationId xmlns:a16="http://schemas.microsoft.com/office/drawing/2014/main" id="{1E29613E-09E3-6449-9D19-0547932222B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/>
          <a:stretch/>
        </p:blipFill>
        <p:spPr>
          <a:xfrm>
            <a:off x="2193324" y="4501045"/>
            <a:ext cx="2343187" cy="338137"/>
          </a:xfrm>
        </p:spPr>
      </p:pic>
    </p:spTree>
    <p:extLst>
      <p:ext uri="{BB962C8B-B14F-4D97-AF65-F5344CB8AC3E}">
        <p14:creationId xmlns:p14="http://schemas.microsoft.com/office/powerpoint/2010/main" val="211718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C10AC2C-9768-4078-8DBE-54292D93E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21" t="21642" r="33913" b="21004"/>
          <a:stretch/>
        </p:blipFill>
        <p:spPr>
          <a:xfrm>
            <a:off x="162484" y="1212077"/>
            <a:ext cx="6783599" cy="38016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17A63E-37DE-4A66-ABDB-110ADF73C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48" t="15459" r="33130" b="5855"/>
          <a:stretch/>
        </p:blipFill>
        <p:spPr>
          <a:xfrm>
            <a:off x="310393" y="92663"/>
            <a:ext cx="6694998" cy="5063526"/>
          </a:xfrm>
          <a:prstGeom prst="rect">
            <a:avLst/>
          </a:prstGeom>
        </p:spPr>
      </p:pic>
      <p:sp>
        <p:nvSpPr>
          <p:cNvPr id="13" name="Frame 12">
            <a:extLst>
              <a:ext uri="{FF2B5EF4-FFF2-40B4-BE49-F238E27FC236}">
                <a16:creationId xmlns:a16="http://schemas.microsoft.com/office/drawing/2014/main" id="{46AA06D6-1063-43A5-92F9-92AAECF62EC0}"/>
              </a:ext>
            </a:extLst>
          </p:cNvPr>
          <p:cNvSpPr/>
          <p:nvPr/>
        </p:nvSpPr>
        <p:spPr>
          <a:xfrm>
            <a:off x="1246909" y="3931423"/>
            <a:ext cx="3449782" cy="33300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FC41DD-3CFE-4BD0-944E-20F8347C7E2B}"/>
              </a:ext>
            </a:extLst>
          </p:cNvPr>
          <p:cNvSpPr txBox="1"/>
          <p:nvPr/>
        </p:nvSpPr>
        <p:spPr>
          <a:xfrm>
            <a:off x="4654120" y="338897"/>
            <a:ext cx="45839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dirty="0">
                <a:solidFill>
                  <a:srgbClr val="3C4043"/>
                </a:solidFill>
                <a:effectLst/>
                <a:latin typeface="arial" panose="020B0604020202020204" pitchFamily="34" charset="0"/>
              </a:rPr>
              <a:t>(2010 – 2013)</a:t>
            </a:r>
            <a:endParaRPr lang="en-GB" sz="1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CAAFEB-3E62-452A-B745-ADFFC73D06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358" r="44000" b="8174"/>
          <a:stretch/>
        </p:blipFill>
        <p:spPr>
          <a:xfrm>
            <a:off x="103176" y="0"/>
            <a:ext cx="6575729" cy="505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3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Important parts of the text can be 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/>
              <a:t> for added impact.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Avenir Next Demi Bold" charset="0"/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r>
              <a:rPr lang="en-US" b="1" dirty="0">
                <a:latin typeface="Avenir Next Demi Bold" charset="0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(minimal bullet points)</a:t>
            </a:r>
          </a:p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  <p:pic>
        <p:nvPicPr>
          <p:cNvPr id="8" name="Picture Placeholder 5">
            <a:extLst>
              <a:ext uri="{FF2B5EF4-FFF2-40B4-BE49-F238E27FC236}">
                <a16:creationId xmlns:a16="http://schemas.microsoft.com/office/drawing/2014/main" id="{3CB4BE3B-51B2-5444-B861-C888C60FBB6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994580" y="4394196"/>
            <a:ext cx="1580662" cy="31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7ECBB6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7ECBB6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7ECBB6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7ECBB6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7ECBB6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5403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FDC884-AA93-491A-AA7D-C95B5483D1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550A7-9D79-4ADD-9FCA-B9273A7137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026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</a:t>
            </a:r>
          </a:p>
          <a:p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r>
              <a:rPr lang="en-US" dirty="0"/>
              <a:t>Maecenas et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ligula,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ex at,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(2 column)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vitae.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Aenean</a:t>
            </a:r>
            <a:r>
              <a:rPr lang="en-US" dirty="0"/>
              <a:t> ac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at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non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ex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et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in </a:t>
            </a:r>
            <a:r>
              <a:rPr lang="en-US" dirty="0" err="1"/>
              <a:t>velit</a:t>
            </a:r>
            <a:r>
              <a:rPr lang="en-US" dirty="0"/>
              <a:t> in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in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,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  <a:p>
            <a:r>
              <a:rPr lang="en-US" dirty="0" err="1"/>
              <a:t>Vivamus</a:t>
            </a:r>
            <a:r>
              <a:rPr lang="en-US" dirty="0"/>
              <a:t> ante quam, tempus vitae lacus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et </a:t>
            </a:r>
            <a:r>
              <a:rPr lang="en-US" dirty="0" err="1"/>
              <a:t>scelerisque</a:t>
            </a:r>
            <a:r>
              <a:rPr lang="en-US" dirty="0"/>
              <a:t> mi </a:t>
            </a:r>
            <a:r>
              <a:rPr lang="en-US" dirty="0" err="1"/>
              <a:t>rutrum</a:t>
            </a:r>
            <a:r>
              <a:rPr lang="en-US" dirty="0"/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19517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et </a:t>
            </a:r>
            <a:r>
              <a:rPr lang="en-US" dirty="0" err="1"/>
              <a:t>congue</a:t>
            </a:r>
            <a:r>
              <a:rPr lang="en-US" dirty="0"/>
              <a:t>.</a:t>
            </a:r>
          </a:p>
          <a:p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,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at,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in </a:t>
            </a:r>
            <a:r>
              <a:rPr lang="en-US" dirty="0" err="1"/>
              <a:t>sem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nisi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</a:t>
            </a:r>
          </a:p>
          <a:p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quam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, et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.</a:t>
            </a:r>
          </a:p>
          <a:p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Maecenas </a:t>
            </a:r>
            <a:r>
              <a:rPr lang="en-US" dirty="0" err="1"/>
              <a:t>eget</a:t>
            </a:r>
            <a:r>
              <a:rPr lang="en-US" dirty="0"/>
              <a:t> tempus ex.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(picture grid)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r="1008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9" r="24669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0" r="24640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r="100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779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(3 column images)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Image caption can go in here like this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7" r="10607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7" r="10607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7" r="10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05124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in. </a:t>
            </a:r>
            <a:r>
              <a:rPr lang="en-US" dirty="0" err="1"/>
              <a:t>Nullam</a:t>
            </a:r>
            <a:r>
              <a:rPr lang="en-US" dirty="0"/>
              <a:t> ac nisi non nisi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quam </a:t>
            </a:r>
            <a:r>
              <a:rPr lang="en-US" dirty="0" err="1"/>
              <a:t>facilisis</a:t>
            </a:r>
            <a:r>
              <a:rPr lang="en-US" dirty="0"/>
              <a:t>, id </a:t>
            </a:r>
            <a:r>
              <a:rPr lang="en-US" dirty="0" err="1"/>
              <a:t>volutpat</a:t>
            </a:r>
            <a:r>
              <a:rPr lang="en-US" dirty="0"/>
              <a:t> mi </a:t>
            </a:r>
            <a:r>
              <a:rPr lang="en-US" dirty="0" err="1"/>
              <a:t>efficitur</a:t>
            </a:r>
            <a:r>
              <a:rPr lang="en-US" dirty="0"/>
              <a:t>. </a:t>
            </a:r>
          </a:p>
          <a:p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est.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quam,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magna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ac </a:t>
            </a:r>
            <a:r>
              <a:rPr lang="en-US" dirty="0" err="1"/>
              <a:t>augue</a:t>
            </a:r>
            <a:r>
              <a:rPr lang="en-US" dirty="0"/>
              <a:t> vitae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(one border image landscape)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4" r="9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19871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in. </a:t>
            </a:r>
            <a:r>
              <a:rPr lang="en-US" dirty="0" err="1"/>
              <a:t>Nullam</a:t>
            </a:r>
            <a:r>
              <a:rPr lang="en-US" dirty="0"/>
              <a:t> ac nisi non nisi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quam </a:t>
            </a:r>
            <a:r>
              <a:rPr lang="en-US" dirty="0" err="1"/>
              <a:t>facilisis</a:t>
            </a:r>
            <a:r>
              <a:rPr lang="en-US" dirty="0"/>
              <a:t>, id </a:t>
            </a:r>
            <a:r>
              <a:rPr lang="en-US" dirty="0" err="1"/>
              <a:t>volutpat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mi </a:t>
            </a:r>
            <a:r>
              <a:rPr lang="en-US" dirty="0" err="1"/>
              <a:t>efficitur</a:t>
            </a:r>
            <a:r>
              <a:rPr lang="en-US" dirty="0"/>
              <a:t>. </a:t>
            </a:r>
          </a:p>
          <a:p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est.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quam, </a:t>
            </a:r>
            <a:r>
              <a:rPr lang="en-US" dirty="0" err="1"/>
              <a:t>eget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magna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ac </a:t>
            </a:r>
            <a:r>
              <a:rPr lang="en-US" dirty="0" err="1"/>
              <a:t>augue</a:t>
            </a:r>
            <a:r>
              <a:rPr lang="en-US" dirty="0"/>
              <a:t> vitae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(one border image portrait)</a:t>
            </a:r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2" r="27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73530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in. </a:t>
            </a:r>
            <a:r>
              <a:rPr lang="en-US" dirty="0" err="1"/>
              <a:t>Nullam</a:t>
            </a:r>
            <a:r>
              <a:rPr lang="en-US" dirty="0"/>
              <a:t> ac nisi non nisi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quam </a:t>
            </a:r>
            <a:r>
              <a:rPr lang="en-US" dirty="0" err="1"/>
              <a:t>facilisis</a:t>
            </a:r>
            <a:r>
              <a:rPr lang="en-US" dirty="0"/>
              <a:t>, id </a:t>
            </a:r>
            <a:r>
              <a:rPr lang="en-US" dirty="0" err="1"/>
              <a:t>volutpat</a:t>
            </a:r>
            <a:r>
              <a:rPr lang="en-US" dirty="0"/>
              <a:t> mi </a:t>
            </a:r>
            <a:r>
              <a:rPr lang="en-US" dirty="0" err="1"/>
              <a:t>efficitur</a:t>
            </a:r>
            <a:r>
              <a:rPr lang="en-US" dirty="0"/>
              <a:t>. </a:t>
            </a:r>
          </a:p>
          <a:p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est.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quam,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magna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ac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(two border images landscape)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r="119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r="1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20151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in. </a:t>
            </a:r>
            <a:r>
              <a:rPr lang="en-US" dirty="0" err="1"/>
              <a:t>Nullam</a:t>
            </a:r>
            <a:r>
              <a:rPr lang="en-US" dirty="0"/>
              <a:t> ac nisi non nisi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quam </a:t>
            </a:r>
            <a:r>
              <a:rPr lang="en-US" dirty="0" err="1"/>
              <a:t>facilisis</a:t>
            </a:r>
            <a:r>
              <a:rPr lang="en-US" dirty="0"/>
              <a:t>, id </a:t>
            </a:r>
            <a:r>
              <a:rPr lang="en-US" dirty="0" err="1"/>
              <a:t>volutpat</a:t>
            </a:r>
            <a:r>
              <a:rPr lang="en-US" dirty="0"/>
              <a:t> mi </a:t>
            </a:r>
            <a:r>
              <a:rPr lang="en-US" dirty="0" err="1"/>
              <a:t>efficitur</a:t>
            </a:r>
            <a:r>
              <a:rPr lang="en-US" dirty="0"/>
              <a:t>. </a:t>
            </a:r>
          </a:p>
          <a:p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est.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quam,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magna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ac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Page title (two border images portrait)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7" r="3033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7" r="303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895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unger Map 2021 - Chronic Hunger - World | ReliefWeb">
            <a:extLst>
              <a:ext uri="{FF2B5EF4-FFF2-40B4-BE49-F238E27FC236}">
                <a16:creationId xmlns:a16="http://schemas.microsoft.com/office/drawing/2014/main" id="{AF0ABA91-F014-4E90-A9A4-A0C0DDB8B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46" y="268489"/>
            <a:ext cx="6514273" cy="460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8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119" y="0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Freeform 1"/>
          <p:cNvSpPr/>
          <p:nvPr/>
        </p:nvSpPr>
        <p:spPr>
          <a:xfrm>
            <a:off x="-38647" y="-2364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7ECBB6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95552" y="1446183"/>
            <a:ext cx="5135144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GB" sz="3200" dirty="0"/>
              <a:t>The stories about food prices we have been told</a:t>
            </a:r>
          </a:p>
          <a:p>
            <a:pPr algn="ctr">
              <a:lnSpc>
                <a:spcPct val="80000"/>
              </a:lnSpc>
            </a:pPr>
            <a:endParaRPr lang="en-GB" sz="3200" dirty="0">
              <a:latin typeface="+mn-lt"/>
            </a:endParaRPr>
          </a:p>
          <a:p>
            <a:pPr algn="ctr">
              <a:lnSpc>
                <a:spcPct val="80000"/>
              </a:lnSpc>
            </a:pPr>
            <a:r>
              <a:rPr lang="en-GB" sz="3200" dirty="0">
                <a:latin typeface="+mn-lt"/>
              </a:rPr>
              <a:t>(the discourses that dominate and subjugate)</a:t>
            </a:r>
            <a:endParaRPr lang="en-US" sz="3200" dirty="0">
              <a:latin typeface="+mn-lt"/>
            </a:endParaRPr>
          </a:p>
          <a:p>
            <a:pPr>
              <a:lnSpc>
                <a:spcPct val="80000"/>
              </a:lnSpc>
            </a:pPr>
            <a:endParaRPr lang="en-US" sz="4000" dirty="0"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4000" dirty="0">
                <a:latin typeface="+mn-lt"/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247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CABD4-F7D9-492C-9767-93F13A3C6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43F3A-CD21-430F-B20A-25CB56793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3FEC26-32BA-45E3-9DAE-7F7E0CFC6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4" y="253603"/>
            <a:ext cx="8908256" cy="46362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94FFC2-3F71-4E40-AE88-9BA0B0DF2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28" y="253603"/>
            <a:ext cx="862734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21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94D0-3CF4-4503-9DAC-EBB651CD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7E801-2F63-4809-9619-7D4D34A7B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8E3C6C-4C33-489B-AA40-EB8C212DF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88" y="350520"/>
            <a:ext cx="8646825" cy="2967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33264A-A09A-4B42-9F83-7BC197FA0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060" y="1352700"/>
            <a:ext cx="5367353" cy="35905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8BA059-9A25-48AF-BD25-3CF705FC76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713" y="409989"/>
            <a:ext cx="7127425" cy="445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1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360045"/>
            <a:ext cx="8428482" cy="442341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39ED555-32BE-40B1-9A1A-56EB72A91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55514"/>
            <a:ext cx="3971037" cy="1032469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59968" y="857250"/>
            <a:ext cx="0" cy="3429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B43B8121-1324-4EF3-BC7B-A26E33167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362" y="514217"/>
            <a:ext cx="3971037" cy="41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2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7564</TotalTime>
  <Words>1947</Words>
  <Application>Microsoft Office PowerPoint</Application>
  <PresentationFormat>On-screen Show (16:9)</PresentationFormat>
  <Paragraphs>178</Paragraphs>
  <Slides>49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arial</vt:lpstr>
      <vt:lpstr>arial</vt:lpstr>
      <vt:lpstr>Avenir Next</vt:lpstr>
      <vt:lpstr>Avenir Next Demi Bold</vt:lpstr>
      <vt:lpstr>Calibri</vt:lpstr>
      <vt:lpstr>Calibri Light</vt:lpstr>
      <vt:lpstr>knowledge-regular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TITLE GOES IN CAPS HERE</vt:lpstr>
      <vt:lpstr>TITLE GOES IN CAPS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Swan-McAdam, Rebecca</cp:lastModifiedBy>
  <cp:revision>167</cp:revision>
  <dcterms:created xsi:type="dcterms:W3CDTF">2017-04-05T11:04:35Z</dcterms:created>
  <dcterms:modified xsi:type="dcterms:W3CDTF">2022-02-07T14:47:34Z</dcterms:modified>
</cp:coreProperties>
</file>