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0"/>
  </p:notesMasterIdLst>
  <p:handoutMasterIdLst>
    <p:handoutMasterId r:id="rId21"/>
  </p:handoutMasterIdLst>
  <p:sldIdLst>
    <p:sldId id="270" r:id="rId4"/>
    <p:sldId id="370" r:id="rId5"/>
    <p:sldId id="643" r:id="rId6"/>
    <p:sldId id="644" r:id="rId7"/>
    <p:sldId id="645" r:id="rId8"/>
    <p:sldId id="649" r:id="rId9"/>
    <p:sldId id="650" r:id="rId10"/>
    <p:sldId id="651" r:id="rId11"/>
    <p:sldId id="655" r:id="rId12"/>
    <p:sldId id="652" r:id="rId13"/>
    <p:sldId id="653" r:id="rId14"/>
    <p:sldId id="654" r:id="rId15"/>
    <p:sldId id="658" r:id="rId16"/>
    <p:sldId id="656" r:id="rId17"/>
    <p:sldId id="657" r:id="rId18"/>
    <p:sldId id="659" r:id="rId19"/>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02" autoAdjust="0"/>
    <p:restoredTop sz="90761"/>
  </p:normalViewPr>
  <p:slideViewPr>
    <p:cSldViewPr snapToGrid="0" showGuides="1">
      <p:cViewPr varScale="1">
        <p:scale>
          <a:sx n="134" d="100"/>
          <a:sy n="134" d="100"/>
        </p:scale>
        <p:origin x="968"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GOBO\User42\h\hrsdal\Desktop\Defra\Copy%20of%20Research%20income%20-%20crop%20centre%202015-20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solidFill>
                <a:schemeClr val="tx1"/>
              </a:solidFill>
            </a:ln>
          </c:spPr>
          <c:dPt>
            <c:idx val="0"/>
            <c:bubble3D val="0"/>
            <c:spPr>
              <a:solidFill>
                <a:schemeClr val="accent1">
                  <a:lumMod val="60000"/>
                  <a:lumOff val="40000"/>
                </a:schemeClr>
              </a:solidFill>
              <a:ln>
                <a:solidFill>
                  <a:schemeClr val="tx1"/>
                </a:solidFill>
              </a:ln>
              <a:effectLst/>
            </c:spPr>
            <c:extLst>
              <c:ext xmlns:c16="http://schemas.microsoft.com/office/drawing/2014/chart" uri="{C3380CC4-5D6E-409C-BE32-E72D297353CC}">
                <c16:uniqueId val="{00000001-FA04-4120-A7A3-3B12A3686B5C}"/>
              </c:ext>
            </c:extLst>
          </c:dPt>
          <c:dPt>
            <c:idx val="1"/>
            <c:bubble3D val="0"/>
            <c:spPr>
              <a:solidFill>
                <a:schemeClr val="accent2"/>
              </a:solidFill>
              <a:ln>
                <a:solidFill>
                  <a:schemeClr val="tx1"/>
                </a:solidFill>
              </a:ln>
              <a:effectLst/>
            </c:spPr>
            <c:extLst>
              <c:ext xmlns:c16="http://schemas.microsoft.com/office/drawing/2014/chart" uri="{C3380CC4-5D6E-409C-BE32-E72D297353CC}">
                <c16:uniqueId val="{00000003-FA04-4120-A7A3-3B12A3686B5C}"/>
              </c:ext>
            </c:extLst>
          </c:dPt>
          <c:dPt>
            <c:idx val="2"/>
            <c:bubble3D val="0"/>
            <c:spPr>
              <a:solidFill>
                <a:schemeClr val="bg2">
                  <a:lumMod val="50000"/>
                </a:schemeClr>
              </a:solidFill>
              <a:ln>
                <a:solidFill>
                  <a:schemeClr val="tx1"/>
                </a:solidFill>
              </a:ln>
              <a:effectLst/>
            </c:spPr>
            <c:extLst>
              <c:ext xmlns:c16="http://schemas.microsoft.com/office/drawing/2014/chart" uri="{C3380CC4-5D6E-409C-BE32-E72D297353CC}">
                <c16:uniqueId val="{00000005-FA04-4120-A7A3-3B12A3686B5C}"/>
              </c:ext>
            </c:extLst>
          </c:dPt>
          <c:dPt>
            <c:idx val="3"/>
            <c:bubble3D val="0"/>
            <c:spPr>
              <a:solidFill>
                <a:schemeClr val="accent3">
                  <a:lumMod val="60000"/>
                  <a:lumOff val="40000"/>
                </a:schemeClr>
              </a:solidFill>
              <a:ln>
                <a:solidFill>
                  <a:schemeClr val="tx1"/>
                </a:solidFill>
              </a:ln>
              <a:effectLst/>
            </c:spPr>
            <c:extLst>
              <c:ext xmlns:c16="http://schemas.microsoft.com/office/drawing/2014/chart" uri="{C3380CC4-5D6E-409C-BE32-E72D297353CC}">
                <c16:uniqueId val="{00000007-FA04-4120-A7A3-3B12A3686B5C}"/>
              </c:ext>
            </c:extLst>
          </c:dPt>
          <c:dPt>
            <c:idx val="4"/>
            <c:bubble3D val="0"/>
            <c:spPr>
              <a:solidFill>
                <a:schemeClr val="accent5"/>
              </a:solidFill>
              <a:ln>
                <a:solidFill>
                  <a:schemeClr val="tx1"/>
                </a:solidFill>
              </a:ln>
              <a:effectLst/>
            </c:spPr>
            <c:extLst>
              <c:ext xmlns:c16="http://schemas.microsoft.com/office/drawing/2014/chart" uri="{C3380CC4-5D6E-409C-BE32-E72D297353CC}">
                <c16:uniqueId val="{00000009-FA04-4120-A7A3-3B12A3686B5C}"/>
              </c:ext>
            </c:extLst>
          </c:dPt>
          <c:dPt>
            <c:idx val="5"/>
            <c:bubble3D val="0"/>
            <c:spPr>
              <a:solidFill>
                <a:schemeClr val="bg1">
                  <a:lumMod val="50000"/>
                </a:schemeClr>
              </a:solidFill>
              <a:ln>
                <a:solidFill>
                  <a:schemeClr val="tx1"/>
                </a:solidFill>
              </a:ln>
              <a:effectLst/>
            </c:spPr>
            <c:extLst>
              <c:ext xmlns:c16="http://schemas.microsoft.com/office/drawing/2014/chart" uri="{C3380CC4-5D6E-409C-BE32-E72D297353CC}">
                <c16:uniqueId val="{0000000B-FA04-4120-A7A3-3B12A3686B5C}"/>
              </c:ext>
            </c:extLst>
          </c:dPt>
          <c:dPt>
            <c:idx val="6"/>
            <c:bubble3D val="0"/>
            <c:spPr>
              <a:solidFill>
                <a:schemeClr val="accent4">
                  <a:lumMod val="60000"/>
                  <a:lumOff val="40000"/>
                </a:schemeClr>
              </a:solidFill>
              <a:ln>
                <a:solidFill>
                  <a:schemeClr val="tx1"/>
                </a:solidFill>
              </a:ln>
              <a:effectLst/>
            </c:spPr>
            <c:extLst>
              <c:ext xmlns:c16="http://schemas.microsoft.com/office/drawing/2014/chart" uri="{C3380CC4-5D6E-409C-BE32-E72D297353CC}">
                <c16:uniqueId val="{0000000D-FA04-4120-A7A3-3B12A3686B5C}"/>
              </c:ext>
            </c:extLst>
          </c:dPt>
          <c:dPt>
            <c:idx val="7"/>
            <c:bubble3D val="0"/>
            <c:spPr>
              <a:solidFill>
                <a:schemeClr val="accent2">
                  <a:lumMod val="60000"/>
                  <a:lumOff val="40000"/>
                </a:schemeClr>
              </a:solidFill>
              <a:ln>
                <a:solidFill>
                  <a:schemeClr val="tx1"/>
                </a:solidFill>
              </a:ln>
              <a:effectLst/>
            </c:spPr>
            <c:extLst>
              <c:ext xmlns:c16="http://schemas.microsoft.com/office/drawing/2014/chart" uri="{C3380CC4-5D6E-409C-BE32-E72D297353CC}">
                <c16:uniqueId val="{0000000F-FA04-4120-A7A3-3B12A3686B5C}"/>
              </c:ext>
            </c:extLst>
          </c:dPt>
          <c:cat>
            <c:strRef>
              <c:f>'Sheet1 (3)'!$A$2:$A$9</c:f>
              <c:strCache>
                <c:ptCount val="8"/>
                <c:pt idx="0">
                  <c:v>AHDB</c:v>
                </c:pt>
                <c:pt idx="1">
                  <c:v>British Council</c:v>
                </c:pt>
                <c:pt idx="2">
                  <c:v>Charity</c:v>
                </c:pt>
                <c:pt idx="3">
                  <c:v>Defra</c:v>
                </c:pt>
                <c:pt idx="4">
                  <c:v>European funding</c:v>
                </c:pt>
                <c:pt idx="5">
                  <c:v>Industry</c:v>
                </c:pt>
                <c:pt idx="6">
                  <c:v>Innovate UK</c:v>
                </c:pt>
                <c:pt idx="7">
                  <c:v>Research Council</c:v>
                </c:pt>
              </c:strCache>
            </c:strRef>
          </c:cat>
          <c:val>
            <c:numRef>
              <c:f>'Sheet1 (3)'!$B$2:$B$9</c:f>
              <c:numCache>
                <c:formatCode>#,##0</c:formatCode>
                <c:ptCount val="8"/>
                <c:pt idx="0">
                  <c:v>3105155.3799999994</c:v>
                </c:pt>
                <c:pt idx="1">
                  <c:v>335.35</c:v>
                </c:pt>
                <c:pt idx="2">
                  <c:v>71160.899999999994</c:v>
                </c:pt>
                <c:pt idx="3">
                  <c:v>1319889.77</c:v>
                </c:pt>
                <c:pt idx="4">
                  <c:v>18252.089999999997</c:v>
                </c:pt>
                <c:pt idx="5">
                  <c:v>245181.40000000002</c:v>
                </c:pt>
                <c:pt idx="6">
                  <c:v>76585.649999999994</c:v>
                </c:pt>
                <c:pt idx="7">
                  <c:v>2073985.6999999997</c:v>
                </c:pt>
              </c:numCache>
            </c:numRef>
          </c:val>
          <c:extLst>
            <c:ext xmlns:c16="http://schemas.microsoft.com/office/drawing/2014/chart" uri="{C3380CC4-5D6E-409C-BE32-E72D297353CC}">
              <c16:uniqueId val="{00000010-FA04-4120-A7A3-3B12A3686B5C}"/>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67634590554708207"/>
          <c:y val="0.11508481126082178"/>
          <c:w val="0.28938060446622016"/>
          <c:h val="0.80717955114798667"/>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a:t>
            </a:fld>
            <a:endParaRPr lang="en-GB" altLang="en-US" dirty="0"/>
          </a:p>
        </p:txBody>
      </p:sp>
    </p:spTree>
    <p:extLst>
      <p:ext uri="{BB962C8B-B14F-4D97-AF65-F5344CB8AC3E}">
        <p14:creationId xmlns:p14="http://schemas.microsoft.com/office/powerpoint/2010/main" val="50143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dirty="0"/>
          </a:p>
        </p:txBody>
      </p:sp>
    </p:spTree>
    <p:extLst>
      <p:ext uri="{BB962C8B-B14F-4D97-AF65-F5344CB8AC3E}">
        <p14:creationId xmlns:p14="http://schemas.microsoft.com/office/powerpoint/2010/main" val="30316591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M:\DV\EXTERNAL AFFAIRS - University Marketing\Branding\Brand Implementation Programme\templates\work in progress PPT\Graphics\16_9\16-9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80512"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GB"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GB"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9" y="86916"/>
            <a:ext cx="8015287" cy="685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4213" y="897732"/>
            <a:ext cx="3776662" cy="4083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13276" y="897732"/>
            <a:ext cx="3776663" cy="1984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13276" y="2996803"/>
            <a:ext cx="3776663" cy="1984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253228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9" y="86916"/>
            <a:ext cx="8015287" cy="685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4213" y="897732"/>
            <a:ext cx="3776662" cy="4083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13276" y="897732"/>
            <a:ext cx="3776663" cy="4083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62262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12" y="411510"/>
            <a:ext cx="7056784" cy="576064"/>
          </a:xfrm>
        </p:spPr>
        <p:txBody>
          <a:bodyPr/>
          <a:lstStyle>
            <a:lvl1pPr>
              <a:defRPr sz="3600" b="1"/>
            </a:lvl1pPr>
          </a:lstStyle>
          <a:p>
            <a:r>
              <a:rPr lang="en-US" dirty="0"/>
              <a:t>Click to edit Master title style</a:t>
            </a:r>
            <a:endParaRPr lang="en-GB" dirty="0"/>
          </a:p>
        </p:txBody>
      </p:sp>
      <p:sp>
        <p:nvSpPr>
          <p:cNvPr id="3" name="Content Placeholder 2"/>
          <p:cNvSpPr>
            <a:spLocks noGrp="1"/>
          </p:cNvSpPr>
          <p:nvPr>
            <p:ph idx="1"/>
          </p:nvPr>
        </p:nvSpPr>
        <p:spPr>
          <a:xfrm>
            <a:off x="251520" y="1203598"/>
            <a:ext cx="8229600" cy="3394472"/>
          </a:xfrm>
        </p:spPr>
        <p:txBody>
          <a:bodyPr/>
          <a:lstStyle>
            <a:lvl1pPr>
              <a:defRPr sz="30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81613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12/12/2022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074" name="Picture 2" descr="M:\DV\EXTERNAL AFFAIRS - University Marketing\Branding\Brand Implementation Programme\templates\work in progress PPT\Graphics\16_9\16-9_split_6-12_sky_bluel.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6512" y="0"/>
            <a:ext cx="9179488" cy="5143500"/>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GB"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GB"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12/12/2022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12/12/2022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9389" y="86916"/>
            <a:ext cx="8015287" cy="685800"/>
          </a:xfrm>
        </p:spPr>
        <p:txBody>
          <a:bodyPr/>
          <a:lstStyle/>
          <a:p>
            <a:r>
              <a:rPr lang="en-US"/>
              <a:t>Click to edit Master title style</a:t>
            </a:r>
            <a:endParaRPr lang="en-GB"/>
          </a:p>
        </p:txBody>
      </p:sp>
      <p:sp>
        <p:nvSpPr>
          <p:cNvPr id="3" name="Table Placeholder 2"/>
          <p:cNvSpPr>
            <a:spLocks noGrp="1"/>
          </p:cNvSpPr>
          <p:nvPr>
            <p:ph type="tbl" idx="1"/>
          </p:nvPr>
        </p:nvSpPr>
        <p:spPr>
          <a:xfrm>
            <a:off x="684214" y="897732"/>
            <a:ext cx="7705725" cy="4083844"/>
          </a:xfrm>
        </p:spPr>
        <p:txBody>
          <a:bodyPr/>
          <a:lstStyle/>
          <a:p>
            <a:pPr lvl="0"/>
            <a:endParaRPr lang="en-GB" noProof="0"/>
          </a:p>
        </p:txBody>
      </p:sp>
    </p:spTree>
    <p:extLst>
      <p:ext uri="{BB962C8B-B14F-4D97-AF65-F5344CB8AC3E}">
        <p14:creationId xmlns:p14="http://schemas.microsoft.com/office/powerpoint/2010/main" val="2180353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12/12/2022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12/12/2022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2" descr="M:\DV\EXTERNAL AFFAIRS - University Marketing\Branding\Brand Implementation Programme\templates\work in progress PPT\Graphics\16_9\16-9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399879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12/12/2022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12/12/2022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12/12/2022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12/12/2022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12/12/2022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12/12/2022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12/12/2022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12/12/2022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12/12/2022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2" descr="M:\DV\EXTERNAL AFFAIRS - University Marketing\Branding\Brand Implementation Programme\templates\work in progress PPT\Graphics\16_9\16-9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399879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pic>
        <p:nvPicPr>
          <p:cNvPr id="3" name="Picture 2" descr="M:\DV\EXTERNAL AFFAIRS - University Marketing\Branding\Brand Implementation Programme\templates\work in progress PPT\Graphics\16_9\16-9_W_line_sky_blue.jpg"/>
          <p:cNvPicPr>
            <a:picLocks noChangeAspect="1" noChangeArrowheads="1"/>
          </p:cNvPicPr>
          <p:nvPr/>
        </p:nvPicPr>
        <p:blipFill rotWithShape="1">
          <a:blip r:embed="rId16" cstate="screen">
            <a:extLst>
              <a:ext uri="{28A0092B-C50C-407E-A947-70E740481C1C}">
                <a14:useLocalDpi xmlns:a14="http://schemas.microsoft.com/office/drawing/2010/main"/>
              </a:ext>
            </a:extLst>
          </a:blip>
          <a:srcRect/>
          <a:stretch/>
        </p:blipFill>
        <p:spPr bwMode="auto">
          <a:xfrm>
            <a:off x="0" y="4531500"/>
            <a:ext cx="9144000" cy="612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8" r:id="rId13"/>
    <p:sldLayoutId id="2147483709" r:id="rId14"/>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7"/>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DV\EXTERNAL AFFAIRS - University Marketing\Branding\Brand Implementation Programme\templates\work in progress PPT\Graphics\16_9\16-9_split_1-12_sky_blue.jp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0"/>
            <a:ext cx="9144000" cy="399879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12/12/2022</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14" r:id="rId12"/>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12/12/2022</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tiff"/><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4.tiff"/><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1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jpeg"/><Relationship Id="rId1" Type="http://schemas.openxmlformats.org/officeDocument/2006/relationships/slideLayout" Target="../slideLayouts/slideLayout16.xml"/><Relationship Id="rId5" Type="http://schemas.openxmlformats.org/officeDocument/2006/relationships/image" Target="../media/image22.tiff"/><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9643" y="2787774"/>
            <a:ext cx="6872637" cy="2113836"/>
          </a:xfrm>
        </p:spPr>
        <p:txBody>
          <a:bodyPr/>
          <a:lstStyle/>
          <a:p>
            <a:r>
              <a:rPr lang="en-GB" sz="2700" dirty="0"/>
              <a:t>Warwick Crop Centre</a:t>
            </a:r>
            <a:br>
              <a:rPr lang="en-GB" sz="2700" dirty="0"/>
            </a:br>
            <a:r>
              <a:rPr lang="en-GB" sz="2700" dirty="0"/>
              <a:t>School of Life Sciences</a:t>
            </a:r>
            <a:br>
              <a:rPr lang="en-GB" sz="2700" dirty="0"/>
            </a:br>
            <a:r>
              <a:rPr lang="en-GB" sz="2700" dirty="0"/>
              <a:t>Wellesbourne Innovation Campus</a:t>
            </a:r>
            <a:endParaRPr lang="en-GB" sz="1350" i="1" dirty="0"/>
          </a:p>
        </p:txBody>
      </p:sp>
      <p:grpSp>
        <p:nvGrpSpPr>
          <p:cNvPr id="4" name="Group 3"/>
          <p:cNvGrpSpPr>
            <a:grpSpLocks noChangeAspect="1"/>
          </p:cNvGrpSpPr>
          <p:nvPr/>
        </p:nvGrpSpPr>
        <p:grpSpPr>
          <a:xfrm>
            <a:off x="-436097" y="25524300"/>
            <a:ext cx="4915503" cy="654347"/>
            <a:chOff x="1425534" y="36361798"/>
            <a:chExt cx="26216015" cy="3489846"/>
          </a:xfrm>
        </p:grpSpPr>
        <p:pic>
          <p:nvPicPr>
            <p:cNvPr id="5" name="Picture 6" descr="http://sansor.org/wp-content/uploads/2012/09/Hasera-Logo-high_.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127235" y="36435024"/>
              <a:ext cx="8468195" cy="2944677"/>
            </a:xfrm>
            <a:prstGeom prst="rect">
              <a:avLst/>
            </a:prstGeom>
            <a:noFill/>
            <a:ln w="12700">
              <a:noFill/>
            </a:ln>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425534" y="36707698"/>
              <a:ext cx="6994566" cy="2633903"/>
              <a:chOff x="1425534" y="36707698"/>
              <a:chExt cx="6994566" cy="2633903"/>
            </a:xfrm>
          </p:grpSpPr>
          <p:pic>
            <p:nvPicPr>
              <p:cNvPr id="9" name="Picture 4" descr="http://www.bbsrc.ac.uk/upload/nostrap-bbsrc-colou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83905" y="36707698"/>
                <a:ext cx="6936195" cy="1223112"/>
              </a:xfrm>
              <a:prstGeom prst="rect">
                <a:avLst/>
              </a:prstGeom>
              <a:noFill/>
              <a:ln w="12700">
                <a:noFill/>
              </a:ln>
              <a:extLst>
                <a:ext uri="{909E8E84-426E-40DD-AFC4-6F175D3DCCD1}">
                  <a14:hiddenFill xmlns:a14="http://schemas.microsoft.com/office/drawing/2010/main">
                    <a:solidFill>
                      <a:srgbClr val="FFFFFF"/>
                    </a:solidFill>
                  </a14:hiddenFill>
                </a:ext>
              </a:extLst>
            </p:spPr>
          </p:pic>
          <p:pic>
            <p:nvPicPr>
              <p:cNvPr id="10"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25534" y="38080286"/>
                <a:ext cx="6994566" cy="1261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421153" y="36361798"/>
              <a:ext cx="4705029" cy="3489846"/>
            </a:xfrm>
            <a:prstGeom prst="rect">
              <a:avLst/>
            </a:prstGeom>
          </p:spPr>
        </p:pic>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4596483" y="36465617"/>
              <a:ext cx="3045066" cy="304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3" name="Picture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28384" y="4371950"/>
            <a:ext cx="975920" cy="648072"/>
          </a:xfrm>
          <a:prstGeom prst="rect">
            <a:avLst/>
          </a:prstGeom>
        </p:spPr>
      </p:pic>
    </p:spTree>
    <p:extLst>
      <p:ext uri="{BB962C8B-B14F-4D97-AF65-F5344CB8AC3E}">
        <p14:creationId xmlns:p14="http://schemas.microsoft.com/office/powerpoint/2010/main" val="1871057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44D0-96A7-D518-5DC8-2A0EE73DA71D}"/>
              </a:ext>
            </a:extLst>
          </p:cNvPr>
          <p:cNvSpPr>
            <a:spLocks noGrp="1"/>
          </p:cNvSpPr>
          <p:nvPr>
            <p:ph type="title"/>
          </p:nvPr>
        </p:nvSpPr>
        <p:spPr/>
        <p:txBody>
          <a:bodyPr>
            <a:normAutofit fontScale="90000"/>
          </a:bodyPr>
          <a:lstStyle/>
          <a:p>
            <a:r>
              <a:rPr lang="en-US" dirty="0"/>
              <a:t>Met Office Modelling </a:t>
            </a:r>
          </a:p>
        </p:txBody>
      </p:sp>
      <p:pic>
        <p:nvPicPr>
          <p:cNvPr id="5" name="Content Placeholder 4" descr="Graphical user interface, application&#10;&#10;Description automatically generated">
            <a:extLst>
              <a:ext uri="{FF2B5EF4-FFF2-40B4-BE49-F238E27FC236}">
                <a16:creationId xmlns:a16="http://schemas.microsoft.com/office/drawing/2014/main" id="{39321908-256F-D771-242A-899A2A82C3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7120" y="1203325"/>
            <a:ext cx="5797010" cy="3394075"/>
          </a:xfrm>
        </p:spPr>
      </p:pic>
      <p:sp>
        <p:nvSpPr>
          <p:cNvPr id="6" name="TextBox 5">
            <a:extLst>
              <a:ext uri="{FF2B5EF4-FFF2-40B4-BE49-F238E27FC236}">
                <a16:creationId xmlns:a16="http://schemas.microsoft.com/office/drawing/2014/main" id="{E638B450-84C9-A4D0-0E4F-87F8E1CA8EAB}"/>
              </a:ext>
            </a:extLst>
          </p:cNvPr>
          <p:cNvSpPr txBox="1"/>
          <p:nvPr/>
        </p:nvSpPr>
        <p:spPr>
          <a:xfrm>
            <a:off x="381512" y="4582318"/>
            <a:ext cx="6652783" cy="461665"/>
          </a:xfrm>
          <a:prstGeom prst="rect">
            <a:avLst/>
          </a:prstGeom>
          <a:noFill/>
        </p:spPr>
        <p:txBody>
          <a:bodyPr wrap="none" rtlCol="0">
            <a:spAutoFit/>
          </a:bodyPr>
          <a:lstStyle/>
          <a:p>
            <a:r>
              <a:rPr lang="en-US" dirty="0"/>
              <a:t>What impact will climate change have on our crops?</a:t>
            </a:r>
          </a:p>
        </p:txBody>
      </p:sp>
    </p:spTree>
    <p:extLst>
      <p:ext uri="{BB962C8B-B14F-4D97-AF65-F5344CB8AC3E}">
        <p14:creationId xmlns:p14="http://schemas.microsoft.com/office/powerpoint/2010/main" val="1552978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7CF45-6C7F-8C25-88FA-979A03B3775A}"/>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B3995551-47D4-0E08-5070-666CF701C419}"/>
              </a:ext>
            </a:extLst>
          </p:cNvPr>
          <p:cNvSpPr>
            <a:spLocks noGrp="1"/>
          </p:cNvSpPr>
          <p:nvPr>
            <p:ph idx="1"/>
          </p:nvPr>
        </p:nvSpPr>
        <p:spPr/>
        <p:txBody>
          <a:bodyPr>
            <a:normAutofit lnSpcReduction="10000"/>
          </a:bodyPr>
          <a:lstStyle/>
          <a:p>
            <a:r>
              <a:rPr lang="en-US" dirty="0"/>
              <a:t>Is there sufficient interest in building a business case for sunflower as an alternative oilseed crop when grown in rotation with cereals.</a:t>
            </a:r>
          </a:p>
          <a:p>
            <a:endParaRPr lang="en-US" dirty="0"/>
          </a:p>
          <a:p>
            <a:r>
              <a:rPr lang="en-US" dirty="0"/>
              <a:t>To understand the barriers which currently prevent sunflower becoming a viable crop for wide scale use in the UK</a:t>
            </a:r>
          </a:p>
        </p:txBody>
      </p:sp>
    </p:spTree>
    <p:extLst>
      <p:ext uri="{BB962C8B-B14F-4D97-AF65-F5344CB8AC3E}">
        <p14:creationId xmlns:p14="http://schemas.microsoft.com/office/powerpoint/2010/main" val="261963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08678-F9C1-BEB5-A1EE-3CE2F8E4361E}"/>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E70D1C-5D57-45F2-2525-04EBFF65890D}"/>
              </a:ext>
            </a:extLst>
          </p:cNvPr>
          <p:cNvSpPr>
            <a:spLocks noGrp="1"/>
          </p:cNvSpPr>
          <p:nvPr>
            <p:ph idx="1"/>
          </p:nvPr>
        </p:nvSpPr>
        <p:spPr/>
        <p:txBody>
          <a:bodyPr>
            <a:normAutofit fontScale="77500" lnSpcReduction="20000"/>
          </a:bodyPr>
          <a:lstStyle/>
          <a:p>
            <a:r>
              <a:rPr lang="en-US" dirty="0"/>
              <a:t>Build a network of partners and exchange knowledge on best practice. </a:t>
            </a:r>
          </a:p>
          <a:p>
            <a:r>
              <a:rPr lang="en-US" dirty="0"/>
              <a:t>Establish a database of germplasm and define traits for genetic improvement. </a:t>
            </a:r>
          </a:p>
          <a:p>
            <a:r>
              <a:rPr lang="en-US" dirty="0"/>
              <a:t>Identify pests and pathogens that could threaten sunflower growers in the UK. </a:t>
            </a:r>
          </a:p>
          <a:p>
            <a:r>
              <a:rPr lang="en-US" dirty="0"/>
              <a:t>Develop appropriate assays in order to breed for resistance. </a:t>
            </a:r>
          </a:p>
          <a:p>
            <a:r>
              <a:rPr lang="en-US" dirty="0"/>
              <a:t>Carry out life cycle analysis (LCA) for UK growers. </a:t>
            </a:r>
          </a:p>
          <a:p>
            <a:r>
              <a:rPr lang="en-US" dirty="0"/>
              <a:t>Undertake a detailed market analysis. </a:t>
            </a:r>
          </a:p>
        </p:txBody>
      </p:sp>
    </p:spTree>
    <p:extLst>
      <p:ext uri="{BB962C8B-B14F-4D97-AF65-F5344CB8AC3E}">
        <p14:creationId xmlns:p14="http://schemas.microsoft.com/office/powerpoint/2010/main" val="44305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553F8-F9E9-2114-536C-CC8790AAFD8F}"/>
              </a:ext>
            </a:extLst>
          </p:cNvPr>
          <p:cNvSpPr>
            <a:spLocks noGrp="1"/>
          </p:cNvSpPr>
          <p:nvPr>
            <p:ph type="title"/>
          </p:nvPr>
        </p:nvSpPr>
        <p:spPr/>
        <p:txBody>
          <a:bodyPr>
            <a:normAutofit fontScale="90000"/>
          </a:bodyPr>
          <a:lstStyle/>
          <a:p>
            <a:endParaRPr lang="en-US"/>
          </a:p>
        </p:txBody>
      </p:sp>
      <p:sp>
        <p:nvSpPr>
          <p:cNvPr id="3" name="Content Placeholder 2">
            <a:extLst>
              <a:ext uri="{FF2B5EF4-FFF2-40B4-BE49-F238E27FC236}">
                <a16:creationId xmlns:a16="http://schemas.microsoft.com/office/drawing/2014/main" id="{DABDFCC9-ACAA-0AE3-DAA1-6E24AA829502}"/>
              </a:ext>
            </a:extLst>
          </p:cNvPr>
          <p:cNvSpPr>
            <a:spLocks noGrp="1"/>
          </p:cNvSpPr>
          <p:nvPr>
            <p:ph idx="1"/>
          </p:nvPr>
        </p:nvSpPr>
        <p:spPr/>
        <p:txBody>
          <a:bodyPr/>
          <a:lstStyle/>
          <a:p>
            <a:r>
              <a:rPr lang="en-US" sz="3200" b="1" baseline="30000" dirty="0">
                <a:solidFill>
                  <a:srgbClr val="FFFFFF"/>
                </a:solidFill>
                <a:latin typeface="Arial-BoldMT"/>
              </a:rPr>
              <a:t>December 13</a:t>
            </a:r>
            <a:r>
              <a:rPr lang="en-US" sz="2000" b="1" baseline="30000" dirty="0">
                <a:solidFill>
                  <a:srgbClr val="FFFFFF"/>
                </a:solidFill>
                <a:latin typeface="Arial-BoldMT"/>
              </a:rPr>
              <a:t>th </a:t>
            </a:r>
            <a:r>
              <a:rPr lang="en-US" sz="3200" b="1" baseline="30000" dirty="0">
                <a:solidFill>
                  <a:srgbClr val="FFFFFF"/>
                </a:solidFill>
                <a:latin typeface="Arial-BoldMT"/>
              </a:rPr>
              <a:t>10:30-4pm</a:t>
            </a:r>
            <a:endParaRPr lang="en-US" dirty="0"/>
          </a:p>
        </p:txBody>
      </p:sp>
      <p:pic>
        <p:nvPicPr>
          <p:cNvPr id="5" name="Picture 4">
            <a:extLst>
              <a:ext uri="{FF2B5EF4-FFF2-40B4-BE49-F238E27FC236}">
                <a16:creationId xmlns:a16="http://schemas.microsoft.com/office/drawing/2014/main" id="{7DB8834F-550E-C911-FDBF-5E2C91850D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1558" y="236668"/>
            <a:ext cx="3397038" cy="4906832"/>
          </a:xfrm>
          <a:prstGeom prst="rect">
            <a:avLst/>
          </a:prstGeom>
        </p:spPr>
      </p:pic>
    </p:spTree>
    <p:extLst>
      <p:ext uri="{BB962C8B-B14F-4D97-AF65-F5344CB8AC3E}">
        <p14:creationId xmlns:p14="http://schemas.microsoft.com/office/powerpoint/2010/main" val="3457544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4EC25-E061-F2BA-F089-1464844A26F7}"/>
              </a:ext>
            </a:extLst>
          </p:cNvPr>
          <p:cNvSpPr>
            <a:spLocks noGrp="1"/>
          </p:cNvSpPr>
          <p:nvPr>
            <p:ph type="title"/>
          </p:nvPr>
        </p:nvSpPr>
        <p:spPr>
          <a:xfrm>
            <a:off x="114966" y="915566"/>
            <a:ext cx="7056784" cy="576064"/>
          </a:xfrm>
        </p:spPr>
        <p:txBody>
          <a:bodyPr>
            <a:normAutofit fontScale="90000"/>
          </a:bodyPr>
          <a:lstStyle/>
          <a:p>
            <a:r>
              <a:rPr lang="en-GB" sz="3600" dirty="0">
                <a:effectLst/>
                <a:latin typeface="Calibri" panose="020F0502020204030204" pitchFamily="34" charset="0"/>
                <a:ea typeface="Calibri" panose="020F0502020204030204" pitchFamily="34" charset="0"/>
                <a:cs typeface="Times New Roman" panose="02020603050405020304" pitchFamily="18" charset="0"/>
              </a:rPr>
              <a:t>Experiment exploring </a:t>
            </a:r>
            <a:r>
              <a:rPr lang="en-GB" sz="3600" dirty="0" err="1">
                <a:effectLst/>
                <a:latin typeface="Calibri" panose="020F0502020204030204" pitchFamily="34" charset="0"/>
                <a:ea typeface="Calibri" panose="020F0502020204030204" pitchFamily="34" charset="0"/>
                <a:cs typeface="Times New Roman" panose="02020603050405020304" pitchFamily="18" charset="0"/>
              </a:rPr>
              <a:t>varital</a:t>
            </a:r>
            <a:r>
              <a:rPr lang="en-GB" sz="3600" dirty="0">
                <a:effectLst/>
                <a:latin typeface="Calibri" panose="020F0502020204030204" pitchFamily="34" charset="0"/>
                <a:ea typeface="Calibri" panose="020F0502020204030204" pitchFamily="34" charset="0"/>
                <a:cs typeface="Times New Roman" panose="02020603050405020304" pitchFamily="18" charset="0"/>
              </a:rPr>
              <a:t> interactions with microbiome</a:t>
            </a:r>
            <a:br>
              <a:rPr lang="en-GB" sz="36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FB7C88A-0ACD-A7B6-2255-C16F41B4C1CE}"/>
              </a:ext>
            </a:extLst>
          </p:cNvPr>
          <p:cNvSpPr>
            <a:spLocks noGrp="1"/>
          </p:cNvSpPr>
          <p:nvPr>
            <p:ph idx="1"/>
          </p:nvPr>
        </p:nvSpPr>
        <p:spPr>
          <a:xfrm>
            <a:off x="114966" y="1749028"/>
            <a:ext cx="8229600" cy="3394472"/>
          </a:xfrm>
        </p:spPr>
        <p:txBody>
          <a:bodyPr/>
          <a:lstStyle/>
          <a:p>
            <a:endParaRPr lang="en-US" dirty="0"/>
          </a:p>
        </p:txBody>
      </p:sp>
    </p:spTree>
    <p:extLst>
      <p:ext uri="{BB962C8B-B14F-4D97-AF65-F5344CB8AC3E}">
        <p14:creationId xmlns:p14="http://schemas.microsoft.com/office/powerpoint/2010/main" val="1449310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57DBA-535B-0083-96B5-EDCC62FBAAFD}"/>
              </a:ext>
            </a:extLst>
          </p:cNvPr>
          <p:cNvSpPr>
            <a:spLocks noGrp="1"/>
          </p:cNvSpPr>
          <p:nvPr>
            <p:ph type="title"/>
          </p:nvPr>
        </p:nvSpPr>
        <p:spPr>
          <a:xfrm>
            <a:off x="251520" y="1056968"/>
            <a:ext cx="7056784" cy="576064"/>
          </a:xfrm>
        </p:spPr>
        <p:txBody>
          <a:bodyPr>
            <a:normAutofit fontScale="90000"/>
          </a:bodyPr>
          <a:lstStyle/>
          <a:p>
            <a:r>
              <a:rPr lang="en-GB" sz="3600" dirty="0">
                <a:latin typeface="Calibri" panose="020F0502020204030204" pitchFamily="34" charset="0"/>
                <a:ea typeface="Calibri" panose="020F0502020204030204" pitchFamily="34" charset="0"/>
                <a:cs typeface="Times New Roman" panose="02020603050405020304" pitchFamily="18" charset="0"/>
              </a:rPr>
              <a:t>What would it take to make sunflowers commercially viable in the UK?</a:t>
            </a:r>
            <a:br>
              <a:rPr lang="en-GB" sz="3600" dirty="0">
                <a:latin typeface="Calibri" panose="020F0502020204030204" pitchFamily="34" charset="0"/>
                <a:ea typeface="Calibri" panose="020F0502020204030204" pitchFamily="34" charset="0"/>
                <a:cs typeface="Times New Roman" panose="02020603050405020304" pitchFamily="18" charset="0"/>
              </a:rPr>
            </a:br>
            <a:br>
              <a:rPr lang="en-GB" sz="3600"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FE6B9DD9-9B24-1F75-6127-F2AD3E3765A9}"/>
              </a:ext>
            </a:extLst>
          </p:cNvPr>
          <p:cNvSpPr>
            <a:spLocks noGrp="1"/>
          </p:cNvSpPr>
          <p:nvPr>
            <p:ph idx="1"/>
          </p:nvPr>
        </p:nvSpPr>
        <p:spPr>
          <a:xfrm>
            <a:off x="251520" y="1633032"/>
            <a:ext cx="8229600" cy="3394472"/>
          </a:xfrm>
        </p:spPr>
        <p:txBody>
          <a:bodyPr>
            <a:normAutofit fontScale="92500" lnSpcReduction="10000"/>
          </a:bodyPr>
          <a:lstStyle/>
          <a:p>
            <a:r>
              <a:rPr lang="en-US" sz="2600" b="1" dirty="0"/>
              <a:t>Areas for focus:-</a:t>
            </a: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Agronomic barriers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Pest and disease.</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latin typeface="Calibri" panose="020F0502020204030204" pitchFamily="34" charset="0"/>
                <a:ea typeface="Calibri" panose="020F0502020204030204" pitchFamily="34" charset="0"/>
                <a:cs typeface="Times New Roman" panose="02020603050405020304" pitchFamily="18" charset="0"/>
              </a:rPr>
              <a:t> Commercial barriers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latin typeface="Calibri" panose="020F0502020204030204" pitchFamily="34" charset="0"/>
                <a:ea typeface="Calibri" panose="020F0502020204030204" pitchFamily="34" charset="0"/>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limate change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Priorities for making the breakthrough?</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FCB6E3CB-006A-B3C6-E9D4-0AB5388801EF}"/>
              </a:ext>
            </a:extLst>
          </p:cNvPr>
          <p:cNvSpPr txBox="1"/>
          <p:nvPr/>
        </p:nvSpPr>
        <p:spPr>
          <a:xfrm>
            <a:off x="5694658" y="2802681"/>
            <a:ext cx="1680268" cy="461665"/>
          </a:xfrm>
          <a:prstGeom prst="rect">
            <a:avLst/>
          </a:prstGeom>
          <a:noFill/>
        </p:spPr>
        <p:txBody>
          <a:bodyPr wrap="none" rtlCol="0">
            <a:spAutoFit/>
          </a:bodyPr>
          <a:lstStyle/>
          <a:p>
            <a:r>
              <a:rPr lang="en-US" dirty="0"/>
              <a:t>Any others?</a:t>
            </a:r>
          </a:p>
        </p:txBody>
      </p:sp>
    </p:spTree>
    <p:extLst>
      <p:ext uri="{BB962C8B-B14F-4D97-AF65-F5344CB8AC3E}">
        <p14:creationId xmlns:p14="http://schemas.microsoft.com/office/powerpoint/2010/main" val="157550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82A4D-81DF-44A6-030C-EE408C36FBE6}"/>
              </a:ext>
            </a:extLst>
          </p:cNvPr>
          <p:cNvSpPr>
            <a:spLocks noGrp="1"/>
          </p:cNvSpPr>
          <p:nvPr>
            <p:ph type="title"/>
          </p:nvPr>
        </p:nvSpPr>
        <p:spPr/>
        <p:txBody>
          <a:bodyPr>
            <a:normAutofit fontScale="90000"/>
          </a:bodyPr>
          <a:lstStyle/>
          <a:p>
            <a:r>
              <a:rPr lang="en-US" dirty="0"/>
              <a:t>Is the Sunnyside up?</a:t>
            </a:r>
          </a:p>
        </p:txBody>
      </p:sp>
      <p:pic>
        <p:nvPicPr>
          <p:cNvPr id="6148" name="Picture 4" descr="Sunflower Outline - Etsy UK">
            <a:extLst>
              <a:ext uri="{FF2B5EF4-FFF2-40B4-BE49-F238E27FC236}">
                <a16:creationId xmlns:a16="http://schemas.microsoft.com/office/drawing/2014/main" id="{0D58B1EF-27CE-EC34-2148-AA8ADCD3EF6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8587" y="1203325"/>
            <a:ext cx="3394075" cy="339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5689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GB" dirty="0"/>
              <a:t>Warwick Crop Centre </a:t>
            </a:r>
          </a:p>
        </p:txBody>
      </p:sp>
      <p:pic>
        <p:nvPicPr>
          <p:cNvPr id="6" name="Picture 2">
            <a:extLst>
              <a:ext uri="{FF2B5EF4-FFF2-40B4-BE49-F238E27FC236}">
                <a16:creationId xmlns:a16="http://schemas.microsoft.com/office/drawing/2014/main" id="{B7896C5E-F1B7-B040-8ABD-41C4A7B5B8AB}"/>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17848" y="1173533"/>
            <a:ext cx="7056784" cy="396996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6F75E03-0C73-3846-A2FE-8129A6270E27}"/>
              </a:ext>
            </a:extLst>
          </p:cNvPr>
          <p:cNvSpPr>
            <a:spLocks noGrp="1"/>
          </p:cNvSpPr>
          <p:nvPr>
            <p:ph idx="1"/>
          </p:nvPr>
        </p:nvSpPr>
        <p:spPr>
          <a:xfrm>
            <a:off x="941896" y="1173533"/>
            <a:ext cx="7032736" cy="1326209"/>
          </a:xfrm>
        </p:spPr>
        <p:txBody>
          <a:bodyPr>
            <a:normAutofit/>
          </a:bodyPr>
          <a:lstStyle/>
          <a:p>
            <a:pPr marL="0" indent="0">
              <a:buNone/>
            </a:pPr>
            <a:r>
              <a:rPr lang="en-US" sz="2000" b="1" dirty="0">
                <a:solidFill>
                  <a:schemeClr val="bg1"/>
                </a:solidFill>
              </a:rPr>
              <a:t>We  deliver expertise, knowledge and technology to the agricultural and horticultural industries to promote innovation, sustainable crop production</a:t>
            </a:r>
            <a:br>
              <a:rPr lang="en-US" sz="2000" b="1" dirty="0">
                <a:solidFill>
                  <a:schemeClr val="bg1"/>
                </a:solidFill>
              </a:rPr>
            </a:br>
            <a:r>
              <a:rPr lang="en-US" sz="2000" b="1" dirty="0">
                <a:solidFill>
                  <a:schemeClr val="bg1"/>
                </a:solidFill>
              </a:rPr>
              <a:t>and environmental protection  </a:t>
            </a:r>
          </a:p>
          <a:p>
            <a:endParaRPr lang="en-US" dirty="0"/>
          </a:p>
          <a:p>
            <a:endParaRPr lang="en-US" dirty="0"/>
          </a:p>
        </p:txBody>
      </p:sp>
    </p:spTree>
    <p:extLst>
      <p:ext uri="{BB962C8B-B14F-4D97-AF65-F5344CB8AC3E}">
        <p14:creationId xmlns:p14="http://schemas.microsoft.com/office/powerpoint/2010/main" val="437752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4B443-CAC4-6240-BD0D-8BD04F4921EC}"/>
              </a:ext>
            </a:extLst>
          </p:cNvPr>
          <p:cNvSpPr>
            <a:spLocks noGrp="1"/>
          </p:cNvSpPr>
          <p:nvPr>
            <p:ph type="title"/>
          </p:nvPr>
        </p:nvSpPr>
        <p:spPr/>
        <p:txBody>
          <a:bodyPr>
            <a:noAutofit/>
          </a:bodyPr>
          <a:lstStyle/>
          <a:p>
            <a:r>
              <a:rPr lang="en-US" dirty="0"/>
              <a:t>Expertise</a:t>
            </a:r>
          </a:p>
        </p:txBody>
      </p:sp>
      <p:sp>
        <p:nvSpPr>
          <p:cNvPr id="3" name="Content Placeholder 2">
            <a:extLst>
              <a:ext uri="{FF2B5EF4-FFF2-40B4-BE49-F238E27FC236}">
                <a16:creationId xmlns:a16="http://schemas.microsoft.com/office/drawing/2014/main" id="{F34BA9E5-8A6B-6349-B45E-0C2B5D21604B}"/>
              </a:ext>
            </a:extLst>
          </p:cNvPr>
          <p:cNvSpPr>
            <a:spLocks noGrp="1"/>
          </p:cNvSpPr>
          <p:nvPr>
            <p:ph idx="1"/>
          </p:nvPr>
        </p:nvSpPr>
        <p:spPr>
          <a:xfrm>
            <a:off x="179512" y="1203597"/>
            <a:ext cx="5904656" cy="3885563"/>
          </a:xfrm>
        </p:spPr>
        <p:txBody>
          <a:bodyPr>
            <a:normAutofit fontScale="47500" lnSpcReduction="20000"/>
          </a:bodyPr>
          <a:lstStyle/>
          <a:p>
            <a:r>
              <a:rPr lang="en-US" b="1" dirty="0"/>
              <a:t>Crop genetic improvement: </a:t>
            </a:r>
            <a:r>
              <a:rPr lang="en-US" dirty="0"/>
              <a:t>identification of novel crop traits and genetic analysis, collaborative pre-breeding research</a:t>
            </a:r>
          </a:p>
          <a:p>
            <a:endParaRPr lang="en-US" dirty="0"/>
          </a:p>
          <a:p>
            <a:r>
              <a:rPr lang="en-US" b="1" dirty="0"/>
              <a:t>Plant pests and diseases: </a:t>
            </a:r>
            <a:r>
              <a:rPr lang="en-US" dirty="0"/>
              <a:t>pest and pathogen biology, epidemiology, biological control, forecasting and integrated approaches to crop protection</a:t>
            </a:r>
          </a:p>
          <a:p>
            <a:endParaRPr lang="en-US" dirty="0"/>
          </a:p>
          <a:p>
            <a:r>
              <a:rPr lang="en-US" b="1" dirty="0"/>
              <a:t>Soil microbiology: </a:t>
            </a:r>
            <a:r>
              <a:rPr lang="en-US" dirty="0"/>
              <a:t>soil health and microbe-root ecosystems and interactions</a:t>
            </a:r>
          </a:p>
          <a:p>
            <a:endParaRPr lang="en-US" dirty="0"/>
          </a:p>
          <a:p>
            <a:r>
              <a:rPr lang="en-US" b="1" dirty="0"/>
              <a:t>Crop physiology:</a:t>
            </a:r>
            <a:r>
              <a:rPr lang="en-US" dirty="0"/>
              <a:t> crop nutrition and development </a:t>
            </a:r>
          </a:p>
          <a:p>
            <a:endParaRPr lang="en-US" dirty="0"/>
          </a:p>
          <a:p>
            <a:r>
              <a:rPr lang="en-US" b="1" dirty="0"/>
              <a:t>Resource and environment management: </a:t>
            </a:r>
            <a:r>
              <a:rPr lang="en-US" dirty="0"/>
              <a:t>low carbon farming, land use, ecosystem services, nutrient and water use efficiency</a:t>
            </a:r>
          </a:p>
          <a:p>
            <a:endParaRPr lang="en-US" dirty="0"/>
          </a:p>
          <a:p>
            <a:r>
              <a:rPr lang="en-US" b="1" dirty="0"/>
              <a:t>Bee and pollinator health: </a:t>
            </a:r>
            <a:r>
              <a:rPr lang="en-US" dirty="0"/>
              <a:t>honey bee genomics, biological control </a:t>
            </a:r>
          </a:p>
        </p:txBody>
      </p:sp>
      <p:pic>
        <p:nvPicPr>
          <p:cNvPr id="13" name="Picture 12" descr="A pile of carrots&#10;&#10;Description automatically generated with medium confidence">
            <a:extLst>
              <a:ext uri="{FF2B5EF4-FFF2-40B4-BE49-F238E27FC236}">
                <a16:creationId xmlns:a16="http://schemas.microsoft.com/office/drawing/2014/main" id="{FF891C04-5D9A-8E42-880E-73D5742486D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7152403" y="-413330"/>
            <a:ext cx="1152130" cy="2833723"/>
          </a:xfrm>
          <a:prstGeom prst="rect">
            <a:avLst/>
          </a:prstGeom>
        </p:spPr>
      </p:pic>
      <p:pic>
        <p:nvPicPr>
          <p:cNvPr id="14" name="Picture 13">
            <a:extLst>
              <a:ext uri="{FF2B5EF4-FFF2-40B4-BE49-F238E27FC236}">
                <a16:creationId xmlns:a16="http://schemas.microsoft.com/office/drawing/2014/main" id="{95EB714E-8E7B-BC4D-884D-92BEAD766A5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314367" y="2888359"/>
            <a:ext cx="2833724" cy="930385"/>
          </a:xfrm>
          <a:prstGeom prst="rect">
            <a:avLst/>
          </a:prstGeom>
        </p:spPr>
      </p:pic>
      <p:pic>
        <p:nvPicPr>
          <p:cNvPr id="15" name="Picture 14" descr="A close up of a plant&#10;&#10;Description automatically generated with low confidence">
            <a:extLst>
              <a:ext uri="{FF2B5EF4-FFF2-40B4-BE49-F238E27FC236}">
                <a16:creationId xmlns:a16="http://schemas.microsoft.com/office/drawing/2014/main" id="{D1E7A777-B6AA-F347-BCA4-510B5E83527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27" b="-3288"/>
          <a:stretch/>
        </p:blipFill>
        <p:spPr>
          <a:xfrm rot="5400000">
            <a:off x="7647259" y="1392797"/>
            <a:ext cx="1339499" cy="1653981"/>
          </a:xfrm>
          <a:prstGeom prst="rect">
            <a:avLst/>
          </a:prstGeom>
        </p:spPr>
      </p:pic>
      <p:pic>
        <p:nvPicPr>
          <p:cNvPr id="16" name="Picture 15" descr="A close-up of some grass&#10;&#10;Description automatically generated with low confidence">
            <a:extLst>
              <a:ext uri="{FF2B5EF4-FFF2-40B4-BE49-F238E27FC236}">
                <a16:creationId xmlns:a16="http://schemas.microsoft.com/office/drawing/2014/main" id="{A2E3EEC3-CB36-B74D-B873-446D7C53855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11606" y="1581956"/>
            <a:ext cx="1303952" cy="1307581"/>
          </a:xfrm>
          <a:prstGeom prst="rect">
            <a:avLst/>
          </a:prstGeom>
        </p:spPr>
      </p:pic>
      <p:pic>
        <p:nvPicPr>
          <p:cNvPr id="17" name="Picture 16" descr="A person in a white suit kneeling in a field of flowers&#10;&#10;Description automatically generated with low confidence">
            <a:extLst>
              <a:ext uri="{FF2B5EF4-FFF2-40B4-BE49-F238E27FC236}">
                <a16:creationId xmlns:a16="http://schemas.microsoft.com/office/drawing/2014/main" id="{150015C3-B651-BF4F-ADB5-A4247EAD8CC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311606" y="3803010"/>
            <a:ext cx="1220816" cy="1354055"/>
          </a:xfrm>
          <a:prstGeom prst="rect">
            <a:avLst/>
          </a:prstGeom>
        </p:spPr>
      </p:pic>
      <p:pic>
        <p:nvPicPr>
          <p:cNvPr id="18" name="Picture 17" descr="A picture containing vegetable, outdoor, plant&#10;&#10;Description automatically generated">
            <a:extLst>
              <a:ext uri="{FF2B5EF4-FFF2-40B4-BE49-F238E27FC236}">
                <a16:creationId xmlns:a16="http://schemas.microsoft.com/office/drawing/2014/main" id="{D96B35A0-ADA3-264D-98C7-6DEC920C26F3}"/>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t="-806"/>
          <a:stretch/>
        </p:blipFill>
        <p:spPr>
          <a:xfrm>
            <a:off x="7532422" y="3803010"/>
            <a:ext cx="1608070" cy="1354055"/>
          </a:xfrm>
          <a:prstGeom prst="rect">
            <a:avLst/>
          </a:prstGeom>
        </p:spPr>
      </p:pic>
    </p:spTree>
    <p:extLst>
      <p:ext uri="{BB962C8B-B14F-4D97-AF65-F5344CB8AC3E}">
        <p14:creationId xmlns:p14="http://schemas.microsoft.com/office/powerpoint/2010/main" val="1925739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B1F5DA-471F-BF42-B77B-202314D3799D}"/>
              </a:ext>
            </a:extLst>
          </p:cNvPr>
          <p:cNvSpPr>
            <a:spLocks noGrp="1"/>
          </p:cNvSpPr>
          <p:nvPr>
            <p:ph type="title"/>
          </p:nvPr>
        </p:nvSpPr>
        <p:spPr/>
        <p:txBody>
          <a:bodyPr>
            <a:noAutofit/>
          </a:bodyPr>
          <a:lstStyle/>
          <a:p>
            <a:r>
              <a:rPr lang="en-US" dirty="0"/>
              <a:t>Facilities</a:t>
            </a:r>
          </a:p>
        </p:txBody>
      </p:sp>
      <p:sp>
        <p:nvSpPr>
          <p:cNvPr id="7" name="Content Placeholder 6">
            <a:extLst>
              <a:ext uri="{FF2B5EF4-FFF2-40B4-BE49-F238E27FC236}">
                <a16:creationId xmlns:a16="http://schemas.microsoft.com/office/drawing/2014/main" id="{F0165446-5D33-604C-9425-B2F5241D5B8B}"/>
              </a:ext>
            </a:extLst>
          </p:cNvPr>
          <p:cNvSpPr>
            <a:spLocks noGrp="1"/>
          </p:cNvSpPr>
          <p:nvPr>
            <p:ph idx="1"/>
          </p:nvPr>
        </p:nvSpPr>
        <p:spPr>
          <a:xfrm>
            <a:off x="179512" y="1187616"/>
            <a:ext cx="5764088" cy="4051446"/>
          </a:xfrm>
        </p:spPr>
        <p:txBody>
          <a:bodyPr>
            <a:normAutofit fontScale="40000" lnSpcReduction="20000"/>
          </a:bodyPr>
          <a:lstStyle/>
          <a:p>
            <a:pPr fontAlgn="auto">
              <a:spcAft>
                <a:spcPts val="0"/>
              </a:spcAft>
            </a:pPr>
            <a:r>
              <a:rPr lang="en-US" sz="3300" b="1" dirty="0"/>
              <a:t>High quality labs: </a:t>
            </a:r>
            <a:r>
              <a:rPr lang="en-US" sz="3300" dirty="0"/>
              <a:t>for all aspects of crop science, microbiology, molecular biology, pest and pathogen research</a:t>
            </a:r>
          </a:p>
          <a:p>
            <a:pPr fontAlgn="auto">
              <a:spcAft>
                <a:spcPts val="0"/>
              </a:spcAft>
            </a:pPr>
            <a:endParaRPr lang="en-US" sz="3300" dirty="0"/>
          </a:p>
          <a:p>
            <a:pPr fontAlgn="auto">
              <a:spcAft>
                <a:spcPts val="0"/>
              </a:spcAft>
            </a:pPr>
            <a:r>
              <a:rPr lang="en-US" sz="3300" b="1" dirty="0"/>
              <a:t>Controlled environment:</a:t>
            </a:r>
            <a:r>
              <a:rPr lang="en-US" sz="3300" dirty="0"/>
              <a:t> dedicated insect rearing unit, growth rooms and cabinets</a:t>
            </a:r>
          </a:p>
          <a:p>
            <a:pPr fontAlgn="auto">
              <a:spcAft>
                <a:spcPts val="0"/>
              </a:spcAft>
            </a:pPr>
            <a:endParaRPr lang="en-US" sz="3300" dirty="0"/>
          </a:p>
          <a:p>
            <a:pPr fontAlgn="auto">
              <a:spcAft>
                <a:spcPts val="0"/>
              </a:spcAft>
            </a:pPr>
            <a:r>
              <a:rPr lang="en-US" sz="3300" b="1" dirty="0"/>
              <a:t>Glasshouses and polytunnels: </a:t>
            </a:r>
            <a:r>
              <a:rPr lang="en-US" sz="3300" dirty="0"/>
              <a:t>with environmental control and containment</a:t>
            </a:r>
          </a:p>
          <a:p>
            <a:pPr fontAlgn="auto">
              <a:spcAft>
                <a:spcPts val="0"/>
              </a:spcAft>
            </a:pPr>
            <a:endParaRPr lang="en-US" sz="3300" dirty="0"/>
          </a:p>
          <a:p>
            <a:pPr fontAlgn="auto">
              <a:spcAft>
                <a:spcPts val="0"/>
              </a:spcAft>
            </a:pPr>
            <a:r>
              <a:rPr lang="en-US" sz="3300" b="1" dirty="0"/>
              <a:t>Field trials areas: </a:t>
            </a:r>
            <a:r>
              <a:rPr lang="en-US" sz="3300" dirty="0"/>
              <a:t>40 ha land including specialist areas for pests and pathogens and low nutrient status field</a:t>
            </a:r>
          </a:p>
          <a:p>
            <a:pPr fontAlgn="auto">
              <a:spcAft>
                <a:spcPts val="0"/>
              </a:spcAft>
            </a:pPr>
            <a:endParaRPr lang="en-US" sz="3300" dirty="0"/>
          </a:p>
          <a:p>
            <a:pPr fontAlgn="auto">
              <a:spcAft>
                <a:spcPts val="0"/>
              </a:spcAft>
            </a:pPr>
            <a:r>
              <a:rPr lang="en-US" sz="3300" b="1" dirty="0"/>
              <a:t>Weather station and insect suction trap: </a:t>
            </a:r>
            <a:r>
              <a:rPr lang="en-US" sz="3300" dirty="0"/>
              <a:t>part of national networks </a:t>
            </a:r>
          </a:p>
          <a:p>
            <a:pPr fontAlgn="auto">
              <a:spcAft>
                <a:spcPts val="0"/>
              </a:spcAft>
            </a:pPr>
            <a:endParaRPr lang="en-US" sz="3300" dirty="0"/>
          </a:p>
          <a:p>
            <a:pPr fontAlgn="auto">
              <a:spcAft>
                <a:spcPts val="0"/>
              </a:spcAft>
            </a:pPr>
            <a:r>
              <a:rPr lang="en-US" sz="3300" b="1" dirty="0"/>
              <a:t>UK Vegetable </a:t>
            </a:r>
            <a:r>
              <a:rPr lang="en-US" sz="3300" b="1" dirty="0" err="1"/>
              <a:t>Genebank</a:t>
            </a:r>
            <a:r>
              <a:rPr lang="en-US" sz="3300" b="1" dirty="0"/>
              <a:t>:</a:t>
            </a:r>
            <a:r>
              <a:rPr lang="en-US" sz="3300" dirty="0"/>
              <a:t> conserves major international collections of vegetable seed including  brassica, lettuce, carrot and onion underpinning crop improvement</a:t>
            </a:r>
          </a:p>
          <a:p>
            <a:pPr fontAlgn="auto">
              <a:spcAft>
                <a:spcPts val="0"/>
              </a:spcAft>
            </a:pPr>
            <a:endParaRPr lang="en-US" sz="3300" dirty="0"/>
          </a:p>
          <a:p>
            <a:pPr fontAlgn="auto">
              <a:spcAft>
                <a:spcPts val="0"/>
              </a:spcAft>
            </a:pPr>
            <a:r>
              <a:rPr lang="en-US" sz="3300" b="1" dirty="0"/>
              <a:t>The Natural Light Growing Centre: </a:t>
            </a:r>
            <a:r>
              <a:rPr lang="en-US" sz="3300" dirty="0"/>
              <a:t>novel ETFE greenhouse, major asset for the Crop Health and Protection Agri-Tech Centre funded by Innovate UK</a:t>
            </a:r>
          </a:p>
          <a:p>
            <a:endParaRPr lang="en-US" dirty="0"/>
          </a:p>
        </p:txBody>
      </p:sp>
      <p:pic>
        <p:nvPicPr>
          <p:cNvPr id="9" name="Picture 8" descr="A picture containing sky, outdoor, building&#10;&#10;Description automatically generated">
            <a:extLst>
              <a:ext uri="{FF2B5EF4-FFF2-40B4-BE49-F238E27FC236}">
                <a16:creationId xmlns:a16="http://schemas.microsoft.com/office/drawing/2014/main" id="{3520DC3E-1302-C945-A07F-5492EA802E2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38715" y="426981"/>
            <a:ext cx="3105285" cy="1656184"/>
          </a:xfrm>
          <a:prstGeom prst="rect">
            <a:avLst/>
          </a:prstGeom>
        </p:spPr>
      </p:pic>
      <p:pic>
        <p:nvPicPr>
          <p:cNvPr id="10" name="Picture 9">
            <a:extLst>
              <a:ext uri="{FF2B5EF4-FFF2-40B4-BE49-F238E27FC236}">
                <a16:creationId xmlns:a16="http://schemas.microsoft.com/office/drawing/2014/main" id="{DA411392-3FCE-A04E-A825-5F94DA3C4B3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38715" y="2076852"/>
            <a:ext cx="1402231" cy="1278125"/>
          </a:xfrm>
          <a:prstGeom prst="rect">
            <a:avLst/>
          </a:prstGeom>
        </p:spPr>
      </p:pic>
      <p:pic>
        <p:nvPicPr>
          <p:cNvPr id="11" name="Picture 10" descr="A person in a garden&#10;&#10;Description automatically generated with low confidence">
            <a:extLst>
              <a:ext uri="{FF2B5EF4-FFF2-40B4-BE49-F238E27FC236}">
                <a16:creationId xmlns:a16="http://schemas.microsoft.com/office/drawing/2014/main" id="{22961B4B-6510-AA47-A4D5-049B01C03BB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38715" y="3350303"/>
            <a:ext cx="3105285" cy="1793198"/>
          </a:xfrm>
          <a:prstGeom prst="rect">
            <a:avLst/>
          </a:prstGeom>
        </p:spPr>
      </p:pic>
      <p:pic>
        <p:nvPicPr>
          <p:cNvPr id="12" name="Picture 11">
            <a:extLst>
              <a:ext uri="{FF2B5EF4-FFF2-40B4-BE49-F238E27FC236}">
                <a16:creationId xmlns:a16="http://schemas.microsoft.com/office/drawing/2014/main" id="{628A5066-D2ED-7342-9833-FB787FD6ABC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440946" y="2076852"/>
            <a:ext cx="1703054" cy="1273450"/>
          </a:xfrm>
          <a:prstGeom prst="rect">
            <a:avLst/>
          </a:prstGeom>
        </p:spPr>
      </p:pic>
    </p:spTree>
    <p:extLst>
      <p:ext uri="{BB962C8B-B14F-4D97-AF65-F5344CB8AC3E}">
        <p14:creationId xmlns:p14="http://schemas.microsoft.com/office/powerpoint/2010/main" val="3654992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C2441-47FD-0645-834F-7560B4CC530B}"/>
              </a:ext>
            </a:extLst>
          </p:cNvPr>
          <p:cNvSpPr>
            <a:spLocks noGrp="1"/>
          </p:cNvSpPr>
          <p:nvPr>
            <p:ph type="title"/>
          </p:nvPr>
        </p:nvSpPr>
        <p:spPr>
          <a:xfrm>
            <a:off x="179512" y="411510"/>
            <a:ext cx="7056784" cy="576064"/>
          </a:xfrm>
        </p:spPr>
        <p:txBody>
          <a:bodyPr>
            <a:noAutofit/>
          </a:bodyPr>
          <a:lstStyle/>
          <a:p>
            <a:r>
              <a:rPr lang="en-US" dirty="0"/>
              <a:t>Research</a:t>
            </a:r>
          </a:p>
        </p:txBody>
      </p:sp>
      <p:sp>
        <p:nvSpPr>
          <p:cNvPr id="3" name="Content Placeholder 2">
            <a:extLst>
              <a:ext uri="{FF2B5EF4-FFF2-40B4-BE49-F238E27FC236}">
                <a16:creationId xmlns:a16="http://schemas.microsoft.com/office/drawing/2014/main" id="{0EBD0C35-47E3-694E-A792-4BACD5E5AC9C}"/>
              </a:ext>
            </a:extLst>
          </p:cNvPr>
          <p:cNvSpPr>
            <a:spLocks noGrp="1"/>
          </p:cNvSpPr>
          <p:nvPr>
            <p:ph idx="1"/>
          </p:nvPr>
        </p:nvSpPr>
        <p:spPr>
          <a:xfrm>
            <a:off x="239349" y="1251679"/>
            <a:ext cx="6123976" cy="3785017"/>
          </a:xfrm>
        </p:spPr>
        <p:txBody>
          <a:bodyPr>
            <a:normAutofit fontScale="47500" lnSpcReduction="20000"/>
          </a:bodyPr>
          <a:lstStyle/>
          <a:p>
            <a:r>
              <a:rPr lang="en-US" dirty="0"/>
              <a:t>Wellesbourne has been an internationally recognised centre for horticultural crop science for &gt;70 years</a:t>
            </a:r>
          </a:p>
          <a:p>
            <a:endParaRPr lang="en-US" dirty="0"/>
          </a:p>
          <a:p>
            <a:r>
              <a:rPr lang="en-US" dirty="0"/>
              <a:t>Fundamental to applied and translational research in sustainable agriculture, horticulture and in food security funded by BBSRC, DEFRA, AHDB, UKRI and directly from industry</a:t>
            </a:r>
          </a:p>
          <a:p>
            <a:endParaRPr lang="en-US" dirty="0"/>
          </a:p>
          <a:p>
            <a:r>
              <a:rPr lang="en-US" dirty="0"/>
              <a:t>Examples of major research </a:t>
            </a:r>
            <a:r>
              <a:rPr lang="en-US" dirty="0" err="1"/>
              <a:t>programmes</a:t>
            </a:r>
            <a:endParaRPr lang="en-US" dirty="0"/>
          </a:p>
          <a:p>
            <a:pPr lvl="1"/>
            <a:r>
              <a:rPr lang="en-US" u="sng" dirty="0"/>
              <a:t>VeGIN (Defra): </a:t>
            </a:r>
            <a:r>
              <a:rPr lang="en-US" dirty="0"/>
              <a:t>exploitation of  genetic diversity of brassica, lettuce, onion and carrot crops to identify improved traits such as pest and disease resistance and increased crop resilience. Companies have adopted new technologies to accelerate the development of improved crop varieties for growers.</a:t>
            </a:r>
          </a:p>
          <a:p>
            <a:pPr lvl="1"/>
            <a:r>
              <a:rPr lang="en-US" u="sng" dirty="0" err="1"/>
              <a:t>Sceptre</a:t>
            </a:r>
            <a:r>
              <a:rPr lang="en-US" u="sng" dirty="0"/>
              <a:t>+ (AHDB):</a:t>
            </a:r>
            <a:r>
              <a:rPr lang="en-US" dirty="0"/>
              <a:t> developing sustainable plant protection products for high priority disease, pest and weed problems in fresh produce and ornamental crops to support and develop integrated pest management </a:t>
            </a:r>
            <a:r>
              <a:rPr lang="en-US" dirty="0" err="1"/>
              <a:t>programmes</a:t>
            </a:r>
            <a:r>
              <a:rPr lang="en-US" dirty="0"/>
              <a:t>.</a:t>
            </a:r>
          </a:p>
          <a:p>
            <a:pPr lvl="1"/>
            <a:r>
              <a:rPr lang="en-US" u="sng" dirty="0"/>
              <a:t>AMBER (AHDB):</a:t>
            </a:r>
            <a:r>
              <a:rPr lang="en-US" dirty="0"/>
              <a:t> research to identify practical ways for growers to improve the performance of biopesticides and integrate into crop protection strategies</a:t>
            </a:r>
            <a:br>
              <a:rPr lang="en-US" dirty="0"/>
            </a:br>
            <a:endParaRPr lang="en-US" dirty="0"/>
          </a:p>
          <a:p>
            <a:r>
              <a:rPr lang="en-US" dirty="0"/>
              <a:t>World class facilities at Wellesbourne and at Main campus include latest genomic and bioinformatic capabilities.</a:t>
            </a:r>
          </a:p>
          <a:p>
            <a:endParaRPr lang="en-US" dirty="0"/>
          </a:p>
          <a:p>
            <a:endParaRPr lang="en-US" dirty="0"/>
          </a:p>
          <a:p>
            <a:endParaRPr lang="en-US" dirty="0"/>
          </a:p>
          <a:p>
            <a:endParaRPr lang="en-US" dirty="0"/>
          </a:p>
          <a:p>
            <a:endParaRPr lang="en-US" dirty="0"/>
          </a:p>
          <a:p>
            <a:endParaRPr lang="en-US" dirty="0"/>
          </a:p>
          <a:p>
            <a:endParaRPr lang="en-US" dirty="0"/>
          </a:p>
        </p:txBody>
      </p:sp>
      <p:pic>
        <p:nvPicPr>
          <p:cNvPr id="6" name="Picture 5" descr="A picture containing meal, grill&#10;&#10;Description automatically generated">
            <a:extLst>
              <a:ext uri="{FF2B5EF4-FFF2-40B4-BE49-F238E27FC236}">
                <a16:creationId xmlns:a16="http://schemas.microsoft.com/office/drawing/2014/main" id="{D3237FD4-DE0A-6D40-A7FA-7285BA49186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1" b="-686"/>
          <a:stretch/>
        </p:blipFill>
        <p:spPr>
          <a:xfrm>
            <a:off x="6583641" y="3243679"/>
            <a:ext cx="2560360" cy="1899821"/>
          </a:xfrm>
          <a:prstGeom prst="rect">
            <a:avLst/>
          </a:prstGeom>
        </p:spPr>
      </p:pic>
      <p:pic>
        <p:nvPicPr>
          <p:cNvPr id="9" name="Picture 8" descr="A picture containing person, indoor, preparing&#10;&#10;Description automatically generated">
            <a:extLst>
              <a:ext uri="{FF2B5EF4-FFF2-40B4-BE49-F238E27FC236}">
                <a16:creationId xmlns:a16="http://schemas.microsoft.com/office/drawing/2014/main" id="{6A5FFF90-1709-224B-98A5-EE35ED70F19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85197" y="1144483"/>
            <a:ext cx="2558803" cy="2099196"/>
          </a:xfrm>
          <a:prstGeom prst="rect">
            <a:avLst/>
          </a:prstGeom>
        </p:spPr>
      </p:pic>
    </p:spTree>
    <p:extLst>
      <p:ext uri="{BB962C8B-B14F-4D97-AF65-F5344CB8AC3E}">
        <p14:creationId xmlns:p14="http://schemas.microsoft.com/office/powerpoint/2010/main" val="1899210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Floral, Forest, Green, Nature, Tree, Trunk, Vegetation">
            <a:extLst>
              <a:ext uri="{FF2B5EF4-FFF2-40B4-BE49-F238E27FC236}">
                <a16:creationId xmlns:a16="http://schemas.microsoft.com/office/drawing/2014/main" id="{EC41A631-1281-8647-8289-F3BA15E86D0D}"/>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b="17910"/>
          <a:stretch/>
        </p:blipFill>
        <p:spPr bwMode="auto">
          <a:xfrm>
            <a:off x="4807442" y="1202028"/>
            <a:ext cx="4241260" cy="394147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179512" y="460148"/>
            <a:ext cx="7056784" cy="576064"/>
          </a:xfrm>
        </p:spPr>
        <p:txBody>
          <a:bodyPr>
            <a:noAutofit/>
          </a:bodyPr>
          <a:lstStyle/>
          <a:p>
            <a:r>
              <a:rPr lang="en-GB" dirty="0"/>
              <a:t>Funding and activity ecosystem</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94959646"/>
              </p:ext>
            </p:extLst>
          </p:nvPr>
        </p:nvGraphicFramePr>
        <p:xfrm>
          <a:off x="252919" y="1381327"/>
          <a:ext cx="4708187" cy="3190673"/>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97A70CC6-3D84-5242-B4D4-0BA2FA2A2DDA}"/>
              </a:ext>
            </a:extLst>
          </p:cNvPr>
          <p:cNvSpPr txBox="1"/>
          <p:nvPr/>
        </p:nvSpPr>
        <p:spPr>
          <a:xfrm>
            <a:off x="6296675" y="3158440"/>
            <a:ext cx="1621639" cy="600164"/>
          </a:xfrm>
          <a:prstGeom prst="rect">
            <a:avLst/>
          </a:prstGeom>
          <a:noFill/>
        </p:spPr>
        <p:txBody>
          <a:bodyPr wrap="square" rtlCol="0">
            <a:spAutoFit/>
          </a:bodyPr>
          <a:lstStyle/>
          <a:p>
            <a:pPr algn="ctr"/>
            <a:r>
              <a:rPr lang="en-GB" sz="1100" b="1" dirty="0">
                <a:latin typeface="+mn-lt"/>
              </a:rPr>
              <a:t>Defra</a:t>
            </a:r>
            <a:br>
              <a:rPr lang="en-GB" sz="1100" b="1" dirty="0">
                <a:latin typeface="+mn-lt"/>
              </a:rPr>
            </a:br>
            <a:r>
              <a:rPr lang="en-GB" sz="1100" b="1" dirty="0">
                <a:solidFill>
                  <a:schemeClr val="bg1"/>
                </a:solidFill>
                <a:latin typeface="+mn-lt"/>
              </a:rPr>
              <a:t>VeGIN</a:t>
            </a:r>
          </a:p>
          <a:p>
            <a:pPr algn="ctr"/>
            <a:r>
              <a:rPr lang="en-GB" sz="1100" b="1" dirty="0">
                <a:solidFill>
                  <a:schemeClr val="bg1"/>
                </a:solidFill>
                <a:latin typeface="+mn-lt"/>
              </a:rPr>
              <a:t>UK Vegetable </a:t>
            </a:r>
            <a:r>
              <a:rPr lang="en-GB" sz="1100" b="1" dirty="0" err="1">
                <a:solidFill>
                  <a:schemeClr val="bg1"/>
                </a:solidFill>
                <a:latin typeface="+mn-lt"/>
              </a:rPr>
              <a:t>Genebank</a:t>
            </a:r>
            <a:endParaRPr lang="en-GB" sz="1100" b="1" dirty="0">
              <a:solidFill>
                <a:schemeClr val="bg1"/>
              </a:solidFill>
              <a:latin typeface="+mn-lt"/>
            </a:endParaRPr>
          </a:p>
        </p:txBody>
      </p:sp>
      <p:sp>
        <p:nvSpPr>
          <p:cNvPr id="14" name="TextBox 13">
            <a:extLst>
              <a:ext uri="{FF2B5EF4-FFF2-40B4-BE49-F238E27FC236}">
                <a16:creationId xmlns:a16="http://schemas.microsoft.com/office/drawing/2014/main" id="{29CB5FCB-0688-C541-A69A-AE7FBCCEAB22}"/>
              </a:ext>
            </a:extLst>
          </p:cNvPr>
          <p:cNvSpPr txBox="1"/>
          <p:nvPr/>
        </p:nvSpPr>
        <p:spPr>
          <a:xfrm>
            <a:off x="5328760" y="2970838"/>
            <a:ext cx="1283558" cy="430887"/>
          </a:xfrm>
          <a:prstGeom prst="rect">
            <a:avLst/>
          </a:prstGeom>
          <a:noFill/>
        </p:spPr>
        <p:txBody>
          <a:bodyPr wrap="square" rtlCol="0">
            <a:spAutoFit/>
          </a:bodyPr>
          <a:lstStyle/>
          <a:p>
            <a:pPr algn="ctr"/>
            <a:r>
              <a:rPr lang="en-GB" sz="1100" b="1" dirty="0">
                <a:latin typeface="+mn-lt"/>
              </a:rPr>
              <a:t>BBSRC</a:t>
            </a:r>
          </a:p>
          <a:p>
            <a:pPr algn="ctr"/>
            <a:r>
              <a:rPr lang="en-GB" sz="1100" b="1" dirty="0">
                <a:solidFill>
                  <a:schemeClr val="bg1"/>
                </a:solidFill>
                <a:latin typeface="+mn-lt"/>
              </a:rPr>
              <a:t>Basic Research</a:t>
            </a:r>
          </a:p>
        </p:txBody>
      </p:sp>
      <p:sp>
        <p:nvSpPr>
          <p:cNvPr id="16" name="TextBox 15">
            <a:extLst>
              <a:ext uri="{FF2B5EF4-FFF2-40B4-BE49-F238E27FC236}">
                <a16:creationId xmlns:a16="http://schemas.microsoft.com/office/drawing/2014/main" id="{B616F994-FA83-4C45-9F44-BF0EAD18E3C3}"/>
              </a:ext>
            </a:extLst>
          </p:cNvPr>
          <p:cNvSpPr txBox="1"/>
          <p:nvPr/>
        </p:nvSpPr>
        <p:spPr>
          <a:xfrm>
            <a:off x="7371459" y="2157151"/>
            <a:ext cx="1283558" cy="430887"/>
          </a:xfrm>
          <a:prstGeom prst="rect">
            <a:avLst/>
          </a:prstGeom>
          <a:noFill/>
        </p:spPr>
        <p:txBody>
          <a:bodyPr wrap="square" rtlCol="0">
            <a:spAutoFit/>
          </a:bodyPr>
          <a:lstStyle/>
          <a:p>
            <a:pPr algn="ctr"/>
            <a:r>
              <a:rPr lang="en-GB" sz="1100" b="1" dirty="0">
                <a:latin typeface="+mn-lt"/>
              </a:rPr>
              <a:t>Innovate UK</a:t>
            </a:r>
          </a:p>
          <a:p>
            <a:pPr algn="ctr"/>
            <a:r>
              <a:rPr lang="en-GB" sz="1100" b="1" dirty="0">
                <a:solidFill>
                  <a:schemeClr val="bg1"/>
                </a:solidFill>
                <a:latin typeface="+mn-lt"/>
              </a:rPr>
              <a:t>Industry research</a:t>
            </a:r>
          </a:p>
        </p:txBody>
      </p:sp>
      <p:sp>
        <p:nvSpPr>
          <p:cNvPr id="28" name="TextBox 27">
            <a:extLst>
              <a:ext uri="{FF2B5EF4-FFF2-40B4-BE49-F238E27FC236}">
                <a16:creationId xmlns:a16="http://schemas.microsoft.com/office/drawing/2014/main" id="{3BC5EEEB-BFE3-9847-80D4-B0ABD1CA0A8E}"/>
              </a:ext>
            </a:extLst>
          </p:cNvPr>
          <p:cNvSpPr txBox="1"/>
          <p:nvPr/>
        </p:nvSpPr>
        <p:spPr>
          <a:xfrm>
            <a:off x="5965319" y="1448154"/>
            <a:ext cx="1759624" cy="600164"/>
          </a:xfrm>
          <a:prstGeom prst="rect">
            <a:avLst/>
          </a:prstGeom>
          <a:noFill/>
        </p:spPr>
        <p:txBody>
          <a:bodyPr wrap="square" rtlCol="0">
            <a:spAutoFit/>
          </a:bodyPr>
          <a:lstStyle/>
          <a:p>
            <a:pPr algn="ctr"/>
            <a:r>
              <a:rPr lang="en-GB" sz="1100" b="1" dirty="0">
                <a:latin typeface="+mn-lt"/>
              </a:rPr>
              <a:t>Teaching and training</a:t>
            </a:r>
          </a:p>
          <a:p>
            <a:pPr algn="ctr"/>
            <a:r>
              <a:rPr lang="en-GB" sz="1100" b="1" dirty="0">
                <a:solidFill>
                  <a:schemeClr val="bg1"/>
                </a:solidFill>
                <a:latin typeface="+mn-lt"/>
              </a:rPr>
              <a:t>PhD  / MSc projects</a:t>
            </a:r>
          </a:p>
          <a:p>
            <a:pPr algn="ctr"/>
            <a:r>
              <a:rPr lang="en-GB" sz="1100" b="1" dirty="0">
                <a:solidFill>
                  <a:schemeClr val="bg1"/>
                </a:solidFill>
                <a:latin typeface="+mn-lt"/>
              </a:rPr>
              <a:t>MSc teaching</a:t>
            </a:r>
          </a:p>
        </p:txBody>
      </p:sp>
      <p:sp>
        <p:nvSpPr>
          <p:cNvPr id="32" name="TextBox 31">
            <a:extLst>
              <a:ext uri="{FF2B5EF4-FFF2-40B4-BE49-F238E27FC236}">
                <a16:creationId xmlns:a16="http://schemas.microsoft.com/office/drawing/2014/main" id="{C594491D-2426-1E42-9547-330B16375706}"/>
              </a:ext>
            </a:extLst>
          </p:cNvPr>
          <p:cNvSpPr txBox="1"/>
          <p:nvPr/>
        </p:nvSpPr>
        <p:spPr>
          <a:xfrm>
            <a:off x="7294134" y="2645588"/>
            <a:ext cx="1759624" cy="1107996"/>
          </a:xfrm>
          <a:prstGeom prst="rect">
            <a:avLst/>
          </a:prstGeom>
          <a:noFill/>
        </p:spPr>
        <p:txBody>
          <a:bodyPr wrap="square" rtlCol="0">
            <a:spAutoFit/>
          </a:bodyPr>
          <a:lstStyle/>
          <a:p>
            <a:pPr algn="ctr"/>
            <a:r>
              <a:rPr lang="en-GB" sz="1100" b="1" dirty="0">
                <a:latin typeface="+mn-lt"/>
              </a:rPr>
              <a:t>EU</a:t>
            </a:r>
          </a:p>
          <a:p>
            <a:pPr algn="ctr"/>
            <a:r>
              <a:rPr lang="en-GB" sz="1100" b="1" dirty="0">
                <a:solidFill>
                  <a:schemeClr val="bg1"/>
                </a:solidFill>
                <a:latin typeface="+mn-lt"/>
              </a:rPr>
              <a:t>Thematic networks</a:t>
            </a:r>
          </a:p>
          <a:p>
            <a:pPr algn="ctr"/>
            <a:r>
              <a:rPr lang="en-GB" sz="1100" b="1" dirty="0">
                <a:solidFill>
                  <a:schemeClr val="bg1"/>
                </a:solidFill>
                <a:latin typeface="+mn-lt"/>
              </a:rPr>
              <a:t>Knowledge exchange</a:t>
            </a:r>
          </a:p>
          <a:p>
            <a:pPr algn="ctr"/>
            <a:r>
              <a:rPr lang="en-GB" sz="1100" b="1" dirty="0">
                <a:solidFill>
                  <a:schemeClr val="bg1"/>
                </a:solidFill>
                <a:latin typeface="+mn-lt"/>
              </a:rPr>
              <a:t>Strategic &amp; applied research</a:t>
            </a:r>
          </a:p>
          <a:p>
            <a:pPr algn="ctr"/>
            <a:endParaRPr lang="en-GB" sz="1100" b="1" dirty="0">
              <a:latin typeface="+mn-lt"/>
            </a:endParaRPr>
          </a:p>
        </p:txBody>
      </p:sp>
      <p:sp>
        <p:nvSpPr>
          <p:cNvPr id="33" name="TextBox 32">
            <a:extLst>
              <a:ext uri="{FF2B5EF4-FFF2-40B4-BE49-F238E27FC236}">
                <a16:creationId xmlns:a16="http://schemas.microsoft.com/office/drawing/2014/main" id="{D8F60E09-4EBB-3F4C-805E-25F62BEFD766}"/>
              </a:ext>
            </a:extLst>
          </p:cNvPr>
          <p:cNvSpPr txBox="1"/>
          <p:nvPr/>
        </p:nvSpPr>
        <p:spPr>
          <a:xfrm>
            <a:off x="5003551" y="2118567"/>
            <a:ext cx="1473549" cy="600164"/>
          </a:xfrm>
          <a:prstGeom prst="rect">
            <a:avLst/>
          </a:prstGeom>
          <a:noFill/>
        </p:spPr>
        <p:txBody>
          <a:bodyPr wrap="square" rtlCol="0">
            <a:spAutoFit/>
          </a:bodyPr>
          <a:lstStyle/>
          <a:p>
            <a:pPr algn="ctr"/>
            <a:r>
              <a:rPr lang="en-GB" sz="1100" b="1" dirty="0">
                <a:latin typeface="+mn-lt"/>
              </a:rPr>
              <a:t>AHDB</a:t>
            </a:r>
          </a:p>
          <a:p>
            <a:pPr algn="ctr"/>
            <a:r>
              <a:rPr lang="en-GB" sz="1100" b="1" dirty="0">
                <a:solidFill>
                  <a:schemeClr val="bg1"/>
                </a:solidFill>
                <a:latin typeface="+mn-lt"/>
              </a:rPr>
              <a:t>Applied research</a:t>
            </a:r>
          </a:p>
          <a:p>
            <a:pPr algn="ctr"/>
            <a:r>
              <a:rPr lang="en-GB" sz="1100" b="1" dirty="0">
                <a:solidFill>
                  <a:schemeClr val="bg1"/>
                </a:solidFill>
                <a:latin typeface="+mn-lt"/>
              </a:rPr>
              <a:t>Knowledge exchange</a:t>
            </a:r>
          </a:p>
        </p:txBody>
      </p:sp>
      <p:sp>
        <p:nvSpPr>
          <p:cNvPr id="37" name="TextBox 36">
            <a:extLst>
              <a:ext uri="{FF2B5EF4-FFF2-40B4-BE49-F238E27FC236}">
                <a16:creationId xmlns:a16="http://schemas.microsoft.com/office/drawing/2014/main" id="{EEF3BB19-416E-3445-B0E3-905A94C68F09}"/>
              </a:ext>
            </a:extLst>
          </p:cNvPr>
          <p:cNvSpPr txBox="1"/>
          <p:nvPr/>
        </p:nvSpPr>
        <p:spPr>
          <a:xfrm>
            <a:off x="6165808" y="2406897"/>
            <a:ext cx="1473548" cy="938719"/>
          </a:xfrm>
          <a:prstGeom prst="rect">
            <a:avLst/>
          </a:prstGeom>
          <a:noFill/>
        </p:spPr>
        <p:txBody>
          <a:bodyPr wrap="square" rtlCol="0">
            <a:spAutoFit/>
          </a:bodyPr>
          <a:lstStyle/>
          <a:p>
            <a:pPr algn="ctr"/>
            <a:r>
              <a:rPr lang="en-GB" sz="1100" b="1" dirty="0">
                <a:latin typeface="+mn-lt"/>
              </a:rPr>
              <a:t>Industry</a:t>
            </a:r>
          </a:p>
          <a:p>
            <a:pPr algn="ctr"/>
            <a:r>
              <a:rPr lang="en-GB" sz="1100" b="1" dirty="0">
                <a:solidFill>
                  <a:schemeClr val="bg1"/>
                </a:solidFill>
                <a:latin typeface="+mn-lt"/>
              </a:rPr>
              <a:t>Applied research</a:t>
            </a:r>
          </a:p>
          <a:p>
            <a:pPr algn="ctr"/>
            <a:r>
              <a:rPr lang="en-GB" sz="1100" b="1" dirty="0">
                <a:solidFill>
                  <a:schemeClr val="bg1"/>
                </a:solidFill>
                <a:latin typeface="+mn-lt"/>
              </a:rPr>
              <a:t>Knowledge exchange</a:t>
            </a:r>
          </a:p>
          <a:p>
            <a:pPr algn="ctr"/>
            <a:endParaRPr lang="en-GB" sz="1100" b="1" dirty="0">
              <a:solidFill>
                <a:schemeClr val="bg1"/>
              </a:solidFill>
              <a:latin typeface="+mn-lt"/>
            </a:endParaRPr>
          </a:p>
          <a:p>
            <a:pPr algn="ctr"/>
            <a:endParaRPr lang="en-GB" sz="1100" b="1" dirty="0">
              <a:solidFill>
                <a:schemeClr val="bg1"/>
              </a:solidFill>
              <a:latin typeface="+mn-lt"/>
            </a:endParaRPr>
          </a:p>
        </p:txBody>
      </p:sp>
    </p:spTree>
    <p:extLst>
      <p:ext uri="{BB962C8B-B14F-4D97-AF65-F5344CB8AC3E}">
        <p14:creationId xmlns:p14="http://schemas.microsoft.com/office/powerpoint/2010/main" val="3794341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9F9C3-D541-DA76-F83C-D6A2D32E1791}"/>
              </a:ext>
            </a:extLst>
          </p:cNvPr>
          <p:cNvSpPr>
            <a:spLocks noGrp="1"/>
          </p:cNvSpPr>
          <p:nvPr>
            <p:ph type="title"/>
          </p:nvPr>
        </p:nvSpPr>
        <p:spPr>
          <a:xfrm>
            <a:off x="84958" y="417923"/>
            <a:ext cx="8749335" cy="576064"/>
          </a:xfrm>
        </p:spPr>
        <p:txBody>
          <a:bodyPr>
            <a:normAutofit/>
          </a:bodyPr>
          <a:lstStyle/>
          <a:p>
            <a:r>
              <a:rPr lang="en-GB" sz="2400" b="1" i="0" u="none" strike="noStrike" dirty="0">
                <a:solidFill>
                  <a:srgbClr val="0B0C0C"/>
                </a:solidFill>
                <a:effectLst/>
                <a:latin typeface="GDS Transport"/>
              </a:rPr>
              <a:t>Regional oilseed rape areas: 2020 to 2022 (thousand hectares)</a:t>
            </a:r>
            <a:endParaRPr lang="en-US" sz="2400" dirty="0"/>
          </a:p>
        </p:txBody>
      </p:sp>
      <p:pic>
        <p:nvPicPr>
          <p:cNvPr id="15" name="Content Placeholder 14">
            <a:extLst>
              <a:ext uri="{FF2B5EF4-FFF2-40B4-BE49-F238E27FC236}">
                <a16:creationId xmlns:a16="http://schemas.microsoft.com/office/drawing/2014/main" id="{BF6E9E4D-62CD-B60D-2A72-452C089D1EB4}"/>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2409" y="970722"/>
            <a:ext cx="5487683" cy="3086822"/>
          </a:xfrm>
        </p:spPr>
      </p:pic>
      <p:sp>
        <p:nvSpPr>
          <p:cNvPr id="12" name="Content Placeholder 10">
            <a:extLst>
              <a:ext uri="{FF2B5EF4-FFF2-40B4-BE49-F238E27FC236}">
                <a16:creationId xmlns:a16="http://schemas.microsoft.com/office/drawing/2014/main" id="{536857B7-CF31-0859-9591-9F6C86EC4896}"/>
              </a:ext>
            </a:extLst>
          </p:cNvPr>
          <p:cNvSpPr txBox="1">
            <a:spLocks/>
          </p:cNvSpPr>
          <p:nvPr/>
        </p:nvSpPr>
        <p:spPr>
          <a:xfrm>
            <a:off x="344826" y="531794"/>
            <a:ext cx="8229600" cy="33944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pPr>
            <a:endParaRPr lang="en-US" dirty="0"/>
          </a:p>
        </p:txBody>
      </p:sp>
      <p:sp>
        <p:nvSpPr>
          <p:cNvPr id="13" name="TextBox 12">
            <a:extLst>
              <a:ext uri="{FF2B5EF4-FFF2-40B4-BE49-F238E27FC236}">
                <a16:creationId xmlns:a16="http://schemas.microsoft.com/office/drawing/2014/main" id="{45BCDB37-2284-48D1-5164-8D9A558F762A}"/>
              </a:ext>
            </a:extLst>
          </p:cNvPr>
          <p:cNvSpPr txBox="1"/>
          <p:nvPr/>
        </p:nvSpPr>
        <p:spPr>
          <a:xfrm>
            <a:off x="84958" y="3840046"/>
            <a:ext cx="9144000" cy="830997"/>
          </a:xfrm>
          <a:prstGeom prst="rect">
            <a:avLst/>
          </a:prstGeom>
          <a:noFill/>
        </p:spPr>
        <p:txBody>
          <a:bodyPr wrap="square" rtlCol="0">
            <a:spAutoFit/>
          </a:bodyPr>
          <a:lstStyle/>
          <a:p>
            <a:r>
              <a:rPr lang="en-GB" sz="1600" b="0" i="0" u="none" strike="noStrike" dirty="0">
                <a:solidFill>
                  <a:srgbClr val="0B0C0C"/>
                </a:solidFill>
                <a:effectLst/>
                <a:latin typeface="GDS Transport"/>
              </a:rPr>
              <a:t>The total area of oilseed rape increased by 20% from 268 thousand hectares in 2021 to 323 thousand hectares in 2022. The overall downward trend in area of winter oilseed rape continues since the peak seen in 2012.</a:t>
            </a:r>
            <a:endParaRPr lang="en-US" sz="1600" dirty="0"/>
          </a:p>
        </p:txBody>
      </p:sp>
      <p:sp>
        <p:nvSpPr>
          <p:cNvPr id="16" name="TextBox 15">
            <a:extLst>
              <a:ext uri="{FF2B5EF4-FFF2-40B4-BE49-F238E27FC236}">
                <a16:creationId xmlns:a16="http://schemas.microsoft.com/office/drawing/2014/main" id="{F4556AA3-9766-6429-882C-125385083365}"/>
              </a:ext>
            </a:extLst>
          </p:cNvPr>
          <p:cNvSpPr txBox="1"/>
          <p:nvPr/>
        </p:nvSpPr>
        <p:spPr>
          <a:xfrm>
            <a:off x="42479" y="4651752"/>
            <a:ext cx="9059042" cy="523220"/>
          </a:xfrm>
          <a:prstGeom prst="rect">
            <a:avLst/>
          </a:prstGeom>
          <a:noFill/>
        </p:spPr>
        <p:txBody>
          <a:bodyPr wrap="square" rtlCol="0">
            <a:spAutoFit/>
          </a:bodyPr>
          <a:lstStyle/>
          <a:p>
            <a:r>
              <a:rPr lang="en-US" sz="1400" dirty="0"/>
              <a:t>https://</a:t>
            </a:r>
            <a:r>
              <a:rPr lang="en-US" sz="1400" dirty="0" err="1"/>
              <a:t>www.gov.uk</a:t>
            </a:r>
            <a:r>
              <a:rPr lang="en-US" sz="1400" dirty="0"/>
              <a:t>/government/statistics/cereal-and-oilseed-rape-areas-in-</a:t>
            </a:r>
            <a:r>
              <a:rPr lang="en-US" sz="1400" dirty="0" err="1"/>
              <a:t>england</a:t>
            </a:r>
            <a:r>
              <a:rPr lang="en-US" sz="1400" dirty="0"/>
              <a:t>/cereal-and-oilseed-rape-areas-in-england-at-1-june-2022</a:t>
            </a:r>
          </a:p>
        </p:txBody>
      </p:sp>
    </p:spTree>
    <p:extLst>
      <p:ext uri="{BB962C8B-B14F-4D97-AF65-F5344CB8AC3E}">
        <p14:creationId xmlns:p14="http://schemas.microsoft.com/office/powerpoint/2010/main" val="3692771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94AB8-ED94-EB26-9C5A-3F52097E0EE7}"/>
              </a:ext>
            </a:extLst>
          </p:cNvPr>
          <p:cNvSpPr>
            <a:spLocks noGrp="1"/>
          </p:cNvSpPr>
          <p:nvPr>
            <p:ph type="title"/>
          </p:nvPr>
        </p:nvSpPr>
        <p:spPr>
          <a:xfrm>
            <a:off x="136481" y="637421"/>
            <a:ext cx="7056784" cy="576064"/>
          </a:xfrm>
        </p:spPr>
        <p:txBody>
          <a:bodyPr>
            <a:normAutofit fontScale="90000"/>
          </a:bodyPr>
          <a:lstStyle/>
          <a:p>
            <a:r>
              <a:rPr lang="en-GB" b="0" i="1" dirty="0">
                <a:solidFill>
                  <a:srgbClr val="95C11F"/>
                </a:solidFill>
                <a:latin typeface="Ubuntu" panose="020B0504030602030204" pitchFamily="34" charset="0"/>
              </a:rPr>
              <a:t>C</a:t>
            </a:r>
            <a:r>
              <a:rPr lang="en-GB" b="0" i="1" u="none" strike="noStrike" dirty="0">
                <a:solidFill>
                  <a:srgbClr val="95C11F"/>
                </a:solidFill>
                <a:effectLst/>
                <a:latin typeface="Ubuntu" panose="020B0504030602030204" pitchFamily="34" charset="0"/>
              </a:rPr>
              <a:t>abbage stem flea beetle </a:t>
            </a:r>
            <a:br>
              <a:rPr lang="en-GB" b="0" i="1" u="none" strike="noStrike" dirty="0">
                <a:solidFill>
                  <a:srgbClr val="95C11F"/>
                </a:solidFill>
                <a:effectLst/>
                <a:latin typeface="Ubuntu" panose="020B0504030602030204" pitchFamily="34" charset="0"/>
              </a:rPr>
            </a:br>
            <a:endParaRPr lang="en-US" dirty="0"/>
          </a:p>
        </p:txBody>
      </p:sp>
      <p:pic>
        <p:nvPicPr>
          <p:cNvPr id="2050" name="Picture 2" descr="A cabbage stem flea beetle eating an oilseed rape leaf">
            <a:extLst>
              <a:ext uri="{FF2B5EF4-FFF2-40B4-BE49-F238E27FC236}">
                <a16:creationId xmlns:a16="http://schemas.microsoft.com/office/drawing/2014/main" id="{58FD8006-A063-D7B5-F3A1-D9FEF0D01E8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9810" y="1350999"/>
            <a:ext cx="3159456" cy="18156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91499B-9305-BB3D-5BF4-BCB8E6D6CFB4}"/>
              </a:ext>
            </a:extLst>
          </p:cNvPr>
          <p:cNvSpPr txBox="1"/>
          <p:nvPr/>
        </p:nvSpPr>
        <p:spPr>
          <a:xfrm>
            <a:off x="4661353" y="1350999"/>
            <a:ext cx="2710927" cy="1938992"/>
          </a:xfrm>
          <a:prstGeom prst="rect">
            <a:avLst/>
          </a:prstGeom>
          <a:noFill/>
        </p:spPr>
        <p:txBody>
          <a:bodyPr wrap="square" rtlCol="0">
            <a:spAutoFit/>
          </a:bodyPr>
          <a:lstStyle/>
          <a:p>
            <a:r>
              <a:rPr lang="en-GB" dirty="0">
                <a:solidFill>
                  <a:srgbClr val="575756"/>
                </a:solidFill>
                <a:latin typeface="Open Sans" panose="020B0606030504020204" pitchFamily="34" charset="0"/>
              </a:rPr>
              <a:t>T</a:t>
            </a:r>
            <a:r>
              <a:rPr lang="en-GB" b="0" i="0" u="none" strike="noStrike" dirty="0">
                <a:solidFill>
                  <a:srgbClr val="575756"/>
                </a:solidFill>
                <a:effectLst/>
                <a:latin typeface="Open Sans" panose="020B0606030504020204" pitchFamily="34" charset="0"/>
              </a:rPr>
              <a:t>he pest can destroy a plant’s growing point and cause crop failure!</a:t>
            </a:r>
            <a:endParaRPr lang="en-US" dirty="0"/>
          </a:p>
        </p:txBody>
      </p:sp>
      <p:sp>
        <p:nvSpPr>
          <p:cNvPr id="6" name="TextBox 5">
            <a:extLst>
              <a:ext uri="{FF2B5EF4-FFF2-40B4-BE49-F238E27FC236}">
                <a16:creationId xmlns:a16="http://schemas.microsoft.com/office/drawing/2014/main" id="{1010BDC2-2327-3298-AABA-B07AB1CDE238}"/>
              </a:ext>
            </a:extLst>
          </p:cNvPr>
          <p:cNvSpPr txBox="1"/>
          <p:nvPr/>
        </p:nvSpPr>
        <p:spPr>
          <a:xfrm>
            <a:off x="258184" y="3905027"/>
            <a:ext cx="8358691" cy="523220"/>
          </a:xfrm>
          <a:prstGeom prst="rect">
            <a:avLst/>
          </a:prstGeom>
          <a:noFill/>
        </p:spPr>
        <p:txBody>
          <a:bodyPr wrap="square" rtlCol="0">
            <a:spAutoFit/>
          </a:bodyPr>
          <a:lstStyle/>
          <a:p>
            <a:r>
              <a:rPr lang="en-GB" sz="1400" dirty="0">
                <a:solidFill>
                  <a:srgbClr val="4D555B"/>
                </a:solidFill>
                <a:latin typeface="Lato" panose="020F0502020204030203" pitchFamily="34" charset="0"/>
              </a:rPr>
              <a:t>O</a:t>
            </a:r>
            <a:r>
              <a:rPr lang="en-GB" sz="1400" b="0" i="0" u="none" strike="noStrike" dirty="0">
                <a:solidFill>
                  <a:srgbClr val="4D555B"/>
                </a:solidFill>
                <a:effectLst/>
                <a:latin typeface="Lato" panose="020F0502020204030203" pitchFamily="34" charset="0"/>
              </a:rPr>
              <a:t>il seed rape is also a key rotation crop. If oil seed rape losses are so high, that farmers abandon it as a crop, it could lead to shortages in other crops, such as wheat</a:t>
            </a:r>
            <a:endParaRPr lang="en-US" sz="1400" dirty="0"/>
          </a:p>
        </p:txBody>
      </p:sp>
      <p:sp>
        <p:nvSpPr>
          <p:cNvPr id="7" name="TextBox 6">
            <a:extLst>
              <a:ext uri="{FF2B5EF4-FFF2-40B4-BE49-F238E27FC236}">
                <a16:creationId xmlns:a16="http://schemas.microsoft.com/office/drawing/2014/main" id="{D19EF5AC-F4FA-1BEC-3277-3D585CB36530}"/>
              </a:ext>
            </a:extLst>
          </p:cNvPr>
          <p:cNvSpPr txBox="1"/>
          <p:nvPr/>
        </p:nvSpPr>
        <p:spPr>
          <a:xfrm>
            <a:off x="379810" y="4581618"/>
            <a:ext cx="4125681" cy="461665"/>
          </a:xfrm>
          <a:prstGeom prst="rect">
            <a:avLst/>
          </a:prstGeom>
          <a:noFill/>
        </p:spPr>
        <p:txBody>
          <a:bodyPr wrap="none" rtlCol="0">
            <a:spAutoFit/>
          </a:bodyPr>
          <a:lstStyle/>
          <a:p>
            <a:r>
              <a:rPr lang="en-US" dirty="0"/>
              <a:t>Can Sunflower offer a solution?</a:t>
            </a:r>
          </a:p>
        </p:txBody>
      </p:sp>
    </p:spTree>
    <p:extLst>
      <p:ext uri="{BB962C8B-B14F-4D97-AF65-F5344CB8AC3E}">
        <p14:creationId xmlns:p14="http://schemas.microsoft.com/office/powerpoint/2010/main" val="4205378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4026B-D95D-D5C8-66B7-BD007089D7A1}"/>
              </a:ext>
            </a:extLst>
          </p:cNvPr>
          <p:cNvSpPr>
            <a:spLocks noGrp="1"/>
          </p:cNvSpPr>
          <p:nvPr>
            <p:ph type="title"/>
          </p:nvPr>
        </p:nvSpPr>
        <p:spPr/>
        <p:txBody>
          <a:bodyPr>
            <a:normAutofit fontScale="90000"/>
          </a:bodyPr>
          <a:lstStyle/>
          <a:p>
            <a:r>
              <a:rPr lang="en-US" dirty="0"/>
              <a:t>Room for improvement?</a:t>
            </a:r>
          </a:p>
        </p:txBody>
      </p:sp>
      <p:sp>
        <p:nvSpPr>
          <p:cNvPr id="3" name="Content Placeholder 2">
            <a:extLst>
              <a:ext uri="{FF2B5EF4-FFF2-40B4-BE49-F238E27FC236}">
                <a16:creationId xmlns:a16="http://schemas.microsoft.com/office/drawing/2014/main" id="{57D7BF8B-AAC1-E532-A038-C9AA562B17C4}"/>
              </a:ext>
            </a:extLst>
          </p:cNvPr>
          <p:cNvSpPr>
            <a:spLocks noGrp="1"/>
          </p:cNvSpPr>
          <p:nvPr>
            <p:ph idx="1"/>
          </p:nvPr>
        </p:nvSpPr>
        <p:spPr>
          <a:xfrm>
            <a:off x="423642" y="1500356"/>
            <a:ext cx="3416561" cy="2353796"/>
          </a:xfrm>
        </p:spPr>
        <p:txBody>
          <a:bodyPr>
            <a:normAutofit fontScale="85000" lnSpcReduction="20000"/>
          </a:bodyPr>
          <a:lstStyle/>
          <a:p>
            <a:pPr marL="0" indent="0">
              <a:buNone/>
            </a:pPr>
            <a:r>
              <a:rPr lang="en-US" dirty="0"/>
              <a:t>Global predictions are that the sunflower oil market will grow dramatically from $19.53 billion in 2021 to $29.59 billion in 2028</a:t>
            </a:r>
          </a:p>
        </p:txBody>
      </p:sp>
      <p:pic>
        <p:nvPicPr>
          <p:cNvPr id="5123" name="Picture 3">
            <a:extLst>
              <a:ext uri="{FF2B5EF4-FFF2-40B4-BE49-F238E27FC236}">
                <a16:creationId xmlns:a16="http://schemas.microsoft.com/office/drawing/2014/main" id="{35BCFDEF-25CB-2ECB-0550-67E495CA4E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9702" y="1432896"/>
            <a:ext cx="3416561" cy="2277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818462"/>
      </p:ext>
    </p:extLst>
  </p:cSld>
  <p:clrMapOvr>
    <a:masterClrMapping/>
  </p:clrMapOvr>
</p:sld>
</file>

<file path=ppt/theme/theme1.xml><?xml version="1.0" encoding="utf-8"?>
<a:theme xmlns:a="http://schemas.openxmlformats.org/drawingml/2006/main" name="template_warwick_16-9_skyblue">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template_warwick_16-9_skyblue</Template>
  <TotalTime>4333</TotalTime>
  <Words>794</Words>
  <Application>Microsoft Macintosh PowerPoint</Application>
  <PresentationFormat>On-screen Show (16:9)</PresentationFormat>
  <Paragraphs>103</Paragraphs>
  <Slides>16</Slides>
  <Notes>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16</vt:i4>
      </vt:variant>
    </vt:vector>
  </HeadingPairs>
  <TitlesOfParts>
    <vt:vector size="27" baseType="lpstr">
      <vt:lpstr>Arial</vt:lpstr>
      <vt:lpstr>Arial-BoldMT</vt:lpstr>
      <vt:lpstr>Calibri</vt:lpstr>
      <vt:lpstr>GDS Transport</vt:lpstr>
      <vt:lpstr>Lato</vt:lpstr>
      <vt:lpstr>Open Sans</vt:lpstr>
      <vt:lpstr>Times New Roman</vt:lpstr>
      <vt:lpstr>Ubuntu</vt:lpstr>
      <vt:lpstr>template_warwick_16-9_skyblue</vt:lpstr>
      <vt:lpstr>1_Custom Design</vt:lpstr>
      <vt:lpstr>Custom Design</vt:lpstr>
      <vt:lpstr>Warwick Crop Centre School of Life Sciences Wellesbourne Innovation Campus</vt:lpstr>
      <vt:lpstr>Warwick Crop Centre </vt:lpstr>
      <vt:lpstr>Expertise</vt:lpstr>
      <vt:lpstr>Facilities</vt:lpstr>
      <vt:lpstr>Research</vt:lpstr>
      <vt:lpstr>Funding and activity ecosystem</vt:lpstr>
      <vt:lpstr>Regional oilseed rape areas: 2020 to 2022 (thousand hectares)</vt:lpstr>
      <vt:lpstr>Cabbage stem flea beetle  </vt:lpstr>
      <vt:lpstr>Room for improvement?</vt:lpstr>
      <vt:lpstr>Met Office Modelling </vt:lpstr>
      <vt:lpstr>PowerPoint Presentation</vt:lpstr>
      <vt:lpstr>PowerPoint Presentation</vt:lpstr>
      <vt:lpstr>PowerPoint Presentation</vt:lpstr>
      <vt:lpstr>Experiment exploring varital interactions with microbiome </vt:lpstr>
      <vt:lpstr>What would it take to make sunflowers commercially viable in the UK?  </vt:lpstr>
      <vt:lpstr>Is the Sunnyside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Clarkson</dc:creator>
  <cp:lastModifiedBy>Barker, Guy</cp:lastModifiedBy>
  <cp:revision>232</cp:revision>
  <cp:lastPrinted>2001-12-07T16:14:49Z</cp:lastPrinted>
  <dcterms:created xsi:type="dcterms:W3CDTF">2020-07-22T09:34:38Z</dcterms:created>
  <dcterms:modified xsi:type="dcterms:W3CDTF">2022-12-13T10:23:43Z</dcterms:modified>
</cp:coreProperties>
</file>