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726" r:id="rId3"/>
    <p:sldId id="738" r:id="rId4"/>
    <p:sldId id="727" r:id="rId5"/>
    <p:sldId id="739" r:id="rId6"/>
    <p:sldId id="749" r:id="rId7"/>
    <p:sldId id="740" r:id="rId8"/>
    <p:sldId id="741" r:id="rId9"/>
    <p:sldId id="744" r:id="rId10"/>
    <p:sldId id="742" r:id="rId11"/>
    <p:sldId id="750" r:id="rId12"/>
    <p:sldId id="743" r:id="rId13"/>
    <p:sldId id="74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3732"/>
  </p:normalViewPr>
  <p:slideViewPr>
    <p:cSldViewPr snapToGrid="0" snapToObjects="1">
      <p:cViewPr varScale="1">
        <p:scale>
          <a:sx n="80" d="100"/>
          <a:sy n="80" d="100"/>
        </p:scale>
        <p:origin x="1674" y="90"/>
      </p:cViewPr>
      <p:guideLst/>
    </p:cSldViewPr>
  </p:slideViewPr>
  <p:notesTextViewPr>
    <p:cViewPr>
      <p:scale>
        <a:sx n="1" d="1"/>
        <a:sy n="1" d="1"/>
      </p:scale>
      <p:origin x="0" y="0"/>
    </p:cViewPr>
  </p:notesTextViewPr>
  <p:sorterViewPr>
    <p:cViewPr>
      <p:scale>
        <a:sx n="66" d="100"/>
        <a:sy n="66" d="100"/>
      </p:scale>
      <p:origin x="0" y="-4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BA631-D245-724C-8647-1DE3AFB13BBE}" type="datetimeFigureOut">
              <a:rPr lang="en-GB" smtClean="0"/>
              <a:t>13/12/2022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4A4617-E7D5-1648-8FA7-A9B00D4A343B}" type="slidenum">
              <a:rPr lang="en-GB" smtClean="0"/>
              <a:t>‹#›</a:t>
            </a:fld>
            <a:endParaRPr lang="en-GB"/>
          </a:p>
        </p:txBody>
      </p:sp>
    </p:spTree>
    <p:extLst>
      <p:ext uri="{BB962C8B-B14F-4D97-AF65-F5344CB8AC3E}">
        <p14:creationId xmlns:p14="http://schemas.microsoft.com/office/powerpoint/2010/main" val="410267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1</a:t>
            </a:fld>
            <a:endParaRPr lang="en-GB"/>
          </a:p>
        </p:txBody>
      </p:sp>
    </p:spTree>
    <p:extLst>
      <p:ext uri="{BB962C8B-B14F-4D97-AF65-F5344CB8AC3E}">
        <p14:creationId xmlns:p14="http://schemas.microsoft.com/office/powerpoint/2010/main" val="2963772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10</a:t>
            </a:fld>
            <a:endParaRPr lang="en-GB"/>
          </a:p>
        </p:txBody>
      </p:sp>
    </p:spTree>
    <p:extLst>
      <p:ext uri="{BB962C8B-B14F-4D97-AF65-F5344CB8AC3E}">
        <p14:creationId xmlns:p14="http://schemas.microsoft.com/office/powerpoint/2010/main" val="3494756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11</a:t>
            </a:fld>
            <a:endParaRPr lang="en-GB"/>
          </a:p>
        </p:txBody>
      </p:sp>
    </p:spTree>
    <p:extLst>
      <p:ext uri="{BB962C8B-B14F-4D97-AF65-F5344CB8AC3E}">
        <p14:creationId xmlns:p14="http://schemas.microsoft.com/office/powerpoint/2010/main" val="1788776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12</a:t>
            </a:fld>
            <a:endParaRPr lang="en-GB"/>
          </a:p>
        </p:txBody>
      </p:sp>
    </p:spTree>
    <p:extLst>
      <p:ext uri="{BB962C8B-B14F-4D97-AF65-F5344CB8AC3E}">
        <p14:creationId xmlns:p14="http://schemas.microsoft.com/office/powerpoint/2010/main" val="1074281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13</a:t>
            </a:fld>
            <a:endParaRPr lang="en-GB"/>
          </a:p>
        </p:txBody>
      </p:sp>
    </p:spTree>
    <p:extLst>
      <p:ext uri="{BB962C8B-B14F-4D97-AF65-F5344CB8AC3E}">
        <p14:creationId xmlns:p14="http://schemas.microsoft.com/office/powerpoint/2010/main" val="3396018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2</a:t>
            </a:fld>
            <a:endParaRPr lang="en-GB"/>
          </a:p>
        </p:txBody>
      </p:sp>
    </p:spTree>
    <p:extLst>
      <p:ext uri="{BB962C8B-B14F-4D97-AF65-F5344CB8AC3E}">
        <p14:creationId xmlns:p14="http://schemas.microsoft.com/office/powerpoint/2010/main" val="1944636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3</a:t>
            </a:fld>
            <a:endParaRPr lang="en-GB"/>
          </a:p>
        </p:txBody>
      </p:sp>
    </p:spTree>
    <p:extLst>
      <p:ext uri="{BB962C8B-B14F-4D97-AF65-F5344CB8AC3E}">
        <p14:creationId xmlns:p14="http://schemas.microsoft.com/office/powerpoint/2010/main" val="3935419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4</a:t>
            </a:fld>
            <a:endParaRPr lang="en-GB"/>
          </a:p>
        </p:txBody>
      </p:sp>
    </p:spTree>
    <p:extLst>
      <p:ext uri="{BB962C8B-B14F-4D97-AF65-F5344CB8AC3E}">
        <p14:creationId xmlns:p14="http://schemas.microsoft.com/office/powerpoint/2010/main" val="1677562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5</a:t>
            </a:fld>
            <a:endParaRPr lang="en-GB"/>
          </a:p>
        </p:txBody>
      </p:sp>
    </p:spTree>
    <p:extLst>
      <p:ext uri="{BB962C8B-B14F-4D97-AF65-F5344CB8AC3E}">
        <p14:creationId xmlns:p14="http://schemas.microsoft.com/office/powerpoint/2010/main" val="3820077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6</a:t>
            </a:fld>
            <a:endParaRPr lang="en-GB"/>
          </a:p>
        </p:txBody>
      </p:sp>
    </p:spTree>
    <p:extLst>
      <p:ext uri="{BB962C8B-B14F-4D97-AF65-F5344CB8AC3E}">
        <p14:creationId xmlns:p14="http://schemas.microsoft.com/office/powerpoint/2010/main" val="2256548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7</a:t>
            </a:fld>
            <a:endParaRPr lang="en-GB"/>
          </a:p>
        </p:txBody>
      </p:sp>
    </p:spTree>
    <p:extLst>
      <p:ext uri="{BB962C8B-B14F-4D97-AF65-F5344CB8AC3E}">
        <p14:creationId xmlns:p14="http://schemas.microsoft.com/office/powerpoint/2010/main" val="438675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8</a:t>
            </a:fld>
            <a:endParaRPr lang="en-GB"/>
          </a:p>
        </p:txBody>
      </p:sp>
    </p:spTree>
    <p:extLst>
      <p:ext uri="{BB962C8B-B14F-4D97-AF65-F5344CB8AC3E}">
        <p14:creationId xmlns:p14="http://schemas.microsoft.com/office/powerpoint/2010/main" val="738891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4A4617-E7D5-1648-8FA7-A9B00D4A343B}" type="slidenum">
              <a:rPr lang="en-GB" smtClean="0"/>
              <a:t>9</a:t>
            </a:fld>
            <a:endParaRPr lang="en-GB"/>
          </a:p>
        </p:txBody>
      </p:sp>
    </p:spTree>
    <p:extLst>
      <p:ext uri="{BB962C8B-B14F-4D97-AF65-F5344CB8AC3E}">
        <p14:creationId xmlns:p14="http://schemas.microsoft.com/office/powerpoint/2010/main" val="2052188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22177-4EDC-CA42-A9A2-02B9CE5CE10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196C8BF3-9FD2-E64B-892B-419FE449EC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CD31EEFB-232B-AE4C-B170-BE9BE699EF43}"/>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93F04F09-774D-104C-8FCA-B631698557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8A83FE-F823-A645-819A-75047A52E75E}"/>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2674765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9CF76-3F07-CD4A-AD84-1982A53F92B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57950C4B-6E2E-3F4C-AA73-AB3786D66F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AD2969-0CC0-2C4F-BB33-D0BC0F9C5D5F}"/>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EACD5992-9306-5348-B668-056CD81500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B6508D-5480-2546-ADE0-A1238A4AC869}"/>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1157878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2DDB16-8AC3-9949-ACF9-94D96CEBD1B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258BC025-3DC8-D248-9FBA-A375A2EC0C8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FE97854-664B-C74E-8CFB-CD453B8856CC}"/>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31C93DC0-7591-494B-A1EE-2CBCD863E0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F2F441-E0CD-DF47-BFF5-C2E4D30FACCA}"/>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2607523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F1BD6-D232-D040-90F4-7CE8811A27D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F050451-D43B-AB47-A8A0-5A427536352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C79CC5F-C392-FE4B-BDA7-6651DB2D8343}"/>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E9F89039-9957-5042-B519-186AAC402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CCB1B5-63EC-AE45-9C44-FF8AE2A54E90}"/>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111862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079B6-1A8A-1745-A809-1DD7FA638DF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C409D0C-B61D-6C48-A99C-0C5D035948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5484FB6-7497-9845-A38B-5CF73A7A25B1}"/>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6F44243D-E06A-784B-AB6C-90BDAEB82D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83DF5C-C8C4-A04C-A368-878E9902E2F2}"/>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1490042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CA35A-77A9-F44A-9263-4CACB3556E9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D51F2E2-992A-D24E-A740-A149A1BFB54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465BB2A-5E7C-EA4D-895B-0E7F108217D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7D3F830-06BF-0D4C-8276-09DB7D63AF44}"/>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6" name="Footer Placeholder 5">
            <a:extLst>
              <a:ext uri="{FF2B5EF4-FFF2-40B4-BE49-F238E27FC236}">
                <a16:creationId xmlns:a16="http://schemas.microsoft.com/office/drawing/2014/main" id="{F7656929-15D9-0E46-9F2A-28139E5ECD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73B661-82CF-D842-91A1-D8739A3EB894}"/>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2922998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4ACEC-907B-074B-A353-54FA2315E2EB}"/>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C8DACCF8-EDC9-A74C-8014-B184010941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8FA094D-E174-2A48-B538-AFFC9EFD955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0189B35-CA6F-C149-B36C-DF74195F64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42437F3-1142-0E4D-9F36-9330A76ABA1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4E71F13-FCBE-6745-A2E9-99A25E18F62B}"/>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8" name="Footer Placeholder 7">
            <a:extLst>
              <a:ext uri="{FF2B5EF4-FFF2-40B4-BE49-F238E27FC236}">
                <a16:creationId xmlns:a16="http://schemas.microsoft.com/office/drawing/2014/main" id="{6F803317-82AE-704C-930F-EDE8C5447D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C7B3153-85BE-2048-AECF-AE20D24BFB42}"/>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281867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D51CF-EE05-DC4A-ABD4-7D2253C5E36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9266D79-6D46-5642-9EB1-55ACAE451C74}"/>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4" name="Footer Placeholder 3">
            <a:extLst>
              <a:ext uri="{FF2B5EF4-FFF2-40B4-BE49-F238E27FC236}">
                <a16:creationId xmlns:a16="http://schemas.microsoft.com/office/drawing/2014/main" id="{11555FFC-E419-F74A-9663-FD7BAA07C8E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C495034-8C6E-EA43-8221-8ED3D4A42318}"/>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1121221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4EE78F-B6E8-9742-A250-7FAFBD5B39BD}"/>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3" name="Footer Placeholder 2">
            <a:extLst>
              <a:ext uri="{FF2B5EF4-FFF2-40B4-BE49-F238E27FC236}">
                <a16:creationId xmlns:a16="http://schemas.microsoft.com/office/drawing/2014/main" id="{1ED36E93-0074-5F4C-A7C7-0CBBCD6C208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DB0FB40-568D-6541-BC9A-D821C1F04D90}"/>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1943147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1E3CC-D710-8D48-BB1F-02C18168983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B714BB6D-F468-CA41-80B3-9B0058C69D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4CC46DB-9E42-CF41-BD4E-CEBA232F10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0175C2-E699-EF40-A75E-825513B5906D}"/>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6" name="Footer Placeholder 5">
            <a:extLst>
              <a:ext uri="{FF2B5EF4-FFF2-40B4-BE49-F238E27FC236}">
                <a16:creationId xmlns:a16="http://schemas.microsoft.com/office/drawing/2014/main" id="{28F41E97-D99E-F140-9643-F92BCEE068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3861C-4318-A748-8835-265D0803E761}"/>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3671527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D0F61-146D-B94C-B7B5-80517D09242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4D0A8169-A7B8-DD4F-8202-B549AB6AA1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6F5760D-A6A6-CC4A-9599-423DC4F61F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A8AD1B-9BA4-164E-8C95-CB0FF05379A0}"/>
              </a:ext>
            </a:extLst>
          </p:cNvPr>
          <p:cNvSpPr>
            <a:spLocks noGrp="1"/>
          </p:cNvSpPr>
          <p:nvPr>
            <p:ph type="dt" sz="half" idx="10"/>
          </p:nvPr>
        </p:nvSpPr>
        <p:spPr/>
        <p:txBody>
          <a:bodyPr/>
          <a:lstStyle/>
          <a:p>
            <a:fld id="{FBB369EE-46B9-AD47-8B3D-2820C8D7A1BF}" type="datetimeFigureOut">
              <a:rPr lang="en-GB" smtClean="0"/>
              <a:t>13/12/2022</a:t>
            </a:fld>
            <a:endParaRPr lang="en-GB"/>
          </a:p>
        </p:txBody>
      </p:sp>
      <p:sp>
        <p:nvSpPr>
          <p:cNvPr id="6" name="Footer Placeholder 5">
            <a:extLst>
              <a:ext uri="{FF2B5EF4-FFF2-40B4-BE49-F238E27FC236}">
                <a16:creationId xmlns:a16="http://schemas.microsoft.com/office/drawing/2014/main" id="{E9535B51-61DC-FD49-B60A-2309B54E2D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D8E242-0594-3943-8E2B-8218669B1853}"/>
              </a:ext>
            </a:extLst>
          </p:cNvPr>
          <p:cNvSpPr>
            <a:spLocks noGrp="1"/>
          </p:cNvSpPr>
          <p:nvPr>
            <p:ph type="sldNum" sz="quarter" idx="12"/>
          </p:nvPr>
        </p:nvSpPr>
        <p:spPr/>
        <p:txBody>
          <a:bodyPr/>
          <a:lstStyle/>
          <a:p>
            <a:fld id="{8FF237B1-FDAD-2744-A318-66E734840B8B}" type="slidenum">
              <a:rPr lang="en-GB" smtClean="0"/>
              <a:t>‹#›</a:t>
            </a:fld>
            <a:endParaRPr lang="en-GB"/>
          </a:p>
        </p:txBody>
      </p:sp>
    </p:spTree>
    <p:extLst>
      <p:ext uri="{BB962C8B-B14F-4D97-AF65-F5344CB8AC3E}">
        <p14:creationId xmlns:p14="http://schemas.microsoft.com/office/powerpoint/2010/main" val="2166663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CB60C7-AF61-AA4B-8F5A-71A0D5A36F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C96645F-F575-104A-81E3-968847E80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6514B3-7530-6A4B-990B-DA6D2811BE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B369EE-46B9-AD47-8B3D-2820C8D7A1BF}" type="datetimeFigureOut">
              <a:rPr lang="en-GB" smtClean="0"/>
              <a:t>13/12/2022</a:t>
            </a:fld>
            <a:endParaRPr lang="en-GB"/>
          </a:p>
        </p:txBody>
      </p:sp>
      <p:sp>
        <p:nvSpPr>
          <p:cNvPr id="5" name="Footer Placeholder 4">
            <a:extLst>
              <a:ext uri="{FF2B5EF4-FFF2-40B4-BE49-F238E27FC236}">
                <a16:creationId xmlns:a16="http://schemas.microsoft.com/office/drawing/2014/main" id="{12358D76-91EC-314F-B419-D4ACC00CA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AB80D4-03B6-D64B-BAE9-9F26C0F34E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237B1-FDAD-2744-A318-66E734840B8B}" type="slidenum">
              <a:rPr lang="en-GB" smtClean="0"/>
              <a:t>‹#›</a:t>
            </a:fld>
            <a:endParaRPr lang="en-GB"/>
          </a:p>
        </p:txBody>
      </p:sp>
    </p:spTree>
    <p:extLst>
      <p:ext uri="{BB962C8B-B14F-4D97-AF65-F5344CB8AC3E}">
        <p14:creationId xmlns:p14="http://schemas.microsoft.com/office/powerpoint/2010/main" val="1229742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0"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1A04CA4C-802A-0744-54D1-BA15AC7E2773}"/>
              </a:ext>
            </a:extLst>
          </p:cNvPr>
          <p:cNvSpPr txBox="1"/>
          <p:nvPr/>
        </p:nvSpPr>
        <p:spPr>
          <a:xfrm>
            <a:off x="636871" y="2873674"/>
            <a:ext cx="6004561" cy="2862322"/>
          </a:xfrm>
          <a:prstGeom prst="rect">
            <a:avLst/>
          </a:prstGeom>
          <a:noFill/>
        </p:spPr>
        <p:txBody>
          <a:bodyPr wrap="square">
            <a:spAutoFit/>
          </a:bodyPr>
          <a:lstStyle/>
          <a:p>
            <a:r>
              <a:rPr lang="en-GB" sz="4400" b="1" dirty="0">
                <a:solidFill>
                  <a:schemeClr val="accent1"/>
                </a:solidFill>
                <a:effectLst/>
                <a:ea typeface="Calibri" panose="020F0502020204030204" pitchFamily="34" charset="0"/>
              </a:rPr>
              <a:t>Sunflower pests?</a:t>
            </a:r>
            <a:endParaRPr lang="en-GB" sz="4400" b="1" dirty="0">
              <a:solidFill>
                <a:schemeClr val="accent1"/>
              </a:solidFill>
            </a:endParaRPr>
          </a:p>
          <a:p>
            <a:endParaRPr lang="en-GB" sz="3200" dirty="0">
              <a:solidFill>
                <a:schemeClr val="accent1"/>
              </a:solidFill>
            </a:endParaRPr>
          </a:p>
          <a:p>
            <a:r>
              <a:rPr lang="en-GB" sz="3200" dirty="0">
                <a:solidFill>
                  <a:srgbClr val="302F2F"/>
                </a:solidFill>
              </a:rPr>
              <a:t>Rosemary Collier, </a:t>
            </a:r>
            <a:r>
              <a:rPr lang="en-GB" sz="3200" i="1" dirty="0">
                <a:solidFill>
                  <a:srgbClr val="302F2F"/>
                </a:solidFill>
              </a:rPr>
              <a:t>Warwick Crop Centre, School of Life Sciences</a:t>
            </a:r>
          </a:p>
          <a:p>
            <a:endParaRPr lang="en-GB" sz="2000" i="1" dirty="0">
              <a:solidFill>
                <a:srgbClr val="302F2F"/>
              </a:solidFill>
            </a:endParaRPr>
          </a:p>
          <a:p>
            <a:endParaRPr lang="en-GB" sz="2000" i="1" dirty="0">
              <a:solidFill>
                <a:srgbClr val="302F2F"/>
              </a:solidFill>
            </a:endParaRPr>
          </a:p>
        </p:txBody>
      </p:sp>
      <p:pic>
        <p:nvPicPr>
          <p:cNvPr id="2" name="Picture 1" descr="A picture containing bird, pigeon, gallinaceous bird, outdoor&#10;&#10;Description automatically generated">
            <a:extLst>
              <a:ext uri="{FF2B5EF4-FFF2-40B4-BE49-F238E27FC236}">
                <a16:creationId xmlns:a16="http://schemas.microsoft.com/office/drawing/2014/main" id="{234F37D9-6DA8-F51F-567A-259969DB812D}"/>
              </a:ext>
            </a:extLst>
          </p:cNvPr>
          <p:cNvPicPr>
            <a:picLocks noChangeAspect="1"/>
          </p:cNvPicPr>
          <p:nvPr/>
        </p:nvPicPr>
        <p:blipFill>
          <a:blip r:embed="rId6"/>
          <a:stretch>
            <a:fillRect/>
          </a:stretch>
        </p:blipFill>
        <p:spPr>
          <a:xfrm>
            <a:off x="7699434" y="3019862"/>
            <a:ext cx="3789449" cy="2526299"/>
          </a:xfrm>
          <a:prstGeom prst="rect">
            <a:avLst/>
          </a:prstGeom>
        </p:spPr>
      </p:pic>
    </p:spTree>
    <p:extLst>
      <p:ext uri="{BB962C8B-B14F-4D97-AF65-F5344CB8AC3E}">
        <p14:creationId xmlns:p14="http://schemas.microsoft.com/office/powerpoint/2010/main" val="2226383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 name="Content Placeholder 4">
            <a:extLst>
              <a:ext uri="{FF2B5EF4-FFF2-40B4-BE49-F238E27FC236}">
                <a16:creationId xmlns:a16="http://schemas.microsoft.com/office/drawing/2014/main" id="{86496C4D-F1C5-A638-A309-A89331015380}"/>
              </a:ext>
            </a:extLst>
          </p:cNvPr>
          <p:cNvPicPr>
            <a:picLocks noGrp="1" noChangeAspect="1"/>
          </p:cNvPicPr>
          <p:nvPr>
            <p:ph idx="1"/>
          </p:nvPr>
        </p:nvPicPr>
        <p:blipFill rotWithShape="1">
          <a:blip r:embed="rId6"/>
          <a:srcRect l="3703" t="16760" r="4999" b="4534"/>
          <a:stretch/>
        </p:blipFill>
        <p:spPr>
          <a:xfrm>
            <a:off x="1206705" y="1915332"/>
            <a:ext cx="8629488" cy="4184679"/>
          </a:xfrm>
        </p:spPr>
      </p:pic>
    </p:spTree>
    <p:extLst>
      <p:ext uri="{BB962C8B-B14F-4D97-AF65-F5344CB8AC3E}">
        <p14:creationId xmlns:p14="http://schemas.microsoft.com/office/powerpoint/2010/main" val="588359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Content Placeholder 2">
            <a:extLst>
              <a:ext uri="{FF2B5EF4-FFF2-40B4-BE49-F238E27FC236}">
                <a16:creationId xmlns:a16="http://schemas.microsoft.com/office/drawing/2014/main" id="{4F86DCDB-C483-61CD-3C03-1647599C0134}"/>
              </a:ext>
            </a:extLst>
          </p:cNvPr>
          <p:cNvSpPr>
            <a:spLocks noGrp="1"/>
          </p:cNvSpPr>
          <p:nvPr>
            <p:ph idx="1"/>
          </p:nvPr>
        </p:nvSpPr>
        <p:spPr>
          <a:xfrm>
            <a:off x="365423" y="1984750"/>
            <a:ext cx="7511854" cy="4596524"/>
          </a:xfrm>
        </p:spPr>
        <p:txBody>
          <a:bodyPr>
            <a:normAutofit lnSpcReduction="10000"/>
          </a:bodyPr>
          <a:lstStyle/>
          <a:p>
            <a:r>
              <a:rPr lang="en-GB" dirty="0"/>
              <a:t>Sunflower is one of the crops most vulnerable to bird attacks. </a:t>
            </a:r>
          </a:p>
          <a:p>
            <a:r>
              <a:rPr lang="en-GB" dirty="0"/>
              <a:t>All production areas are affected by flowerhead damage at maturity. </a:t>
            </a:r>
          </a:p>
          <a:p>
            <a:r>
              <a:rPr lang="en-GB" dirty="0"/>
              <a:t>Damage at emergence has recently become more visible in France, Italy and Switzerland, probably as a result of global changes and evolving farming practices. </a:t>
            </a:r>
          </a:p>
          <a:p>
            <a:r>
              <a:rPr lang="en-GB" dirty="0"/>
              <a:t>Highly mobile pests with complex behaviour. The distribution of damage is asymmetrical: few fields are affected, but with a high severity. </a:t>
            </a:r>
          </a:p>
        </p:txBody>
      </p:sp>
      <p:pic>
        <p:nvPicPr>
          <p:cNvPr id="5" name="Picture 4" descr="A picture containing bird, pigeon, gallinaceous bird, outdoor&#10;&#10;Description automatically generated">
            <a:extLst>
              <a:ext uri="{FF2B5EF4-FFF2-40B4-BE49-F238E27FC236}">
                <a16:creationId xmlns:a16="http://schemas.microsoft.com/office/drawing/2014/main" id="{4F12023D-9D59-5490-7C8C-D17BCB6EC623}"/>
              </a:ext>
            </a:extLst>
          </p:cNvPr>
          <p:cNvPicPr>
            <a:picLocks noChangeAspect="1"/>
          </p:cNvPicPr>
          <p:nvPr/>
        </p:nvPicPr>
        <p:blipFill>
          <a:blip r:embed="rId6"/>
          <a:stretch>
            <a:fillRect/>
          </a:stretch>
        </p:blipFill>
        <p:spPr>
          <a:xfrm>
            <a:off x="8147881" y="3019862"/>
            <a:ext cx="3789449" cy="2526299"/>
          </a:xfrm>
          <a:prstGeom prst="rect">
            <a:avLst/>
          </a:prstGeom>
        </p:spPr>
      </p:pic>
    </p:spTree>
    <p:extLst>
      <p:ext uri="{BB962C8B-B14F-4D97-AF65-F5344CB8AC3E}">
        <p14:creationId xmlns:p14="http://schemas.microsoft.com/office/powerpoint/2010/main" val="2647886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Content Placeholder 2">
            <a:extLst>
              <a:ext uri="{FF2B5EF4-FFF2-40B4-BE49-F238E27FC236}">
                <a16:creationId xmlns:a16="http://schemas.microsoft.com/office/drawing/2014/main" id="{4F86DCDB-C483-61CD-3C03-1647599C0134}"/>
              </a:ext>
            </a:extLst>
          </p:cNvPr>
          <p:cNvSpPr>
            <a:spLocks noGrp="1"/>
          </p:cNvSpPr>
          <p:nvPr>
            <p:ph idx="1"/>
          </p:nvPr>
        </p:nvSpPr>
        <p:spPr>
          <a:xfrm>
            <a:off x="262693" y="2404116"/>
            <a:ext cx="7511854" cy="3946652"/>
          </a:xfrm>
        </p:spPr>
        <p:txBody>
          <a:bodyPr>
            <a:normAutofit/>
          </a:bodyPr>
          <a:lstStyle/>
          <a:p>
            <a:r>
              <a:rPr lang="en-GB" sz="2400" dirty="0"/>
              <a:t>No single effective method for preventing damage.  </a:t>
            </a:r>
          </a:p>
          <a:p>
            <a:r>
              <a:rPr lang="en-GB" sz="2400" dirty="0"/>
              <a:t>Need coordination at the landscape scale and an integrated approach combining partially effective methods, the association of several stakeholders, and the coordination of several policies (agricultural, environmental, and recreational hunting or wildlife management).</a:t>
            </a:r>
          </a:p>
          <a:p>
            <a:r>
              <a:rPr lang="en-GB" sz="2400" dirty="0"/>
              <a:t>In France, wood pigeon is the main species, followed by the carrion crow and rook.</a:t>
            </a:r>
          </a:p>
        </p:txBody>
      </p:sp>
      <p:pic>
        <p:nvPicPr>
          <p:cNvPr id="5" name="Picture 4" descr="A picture containing bird, pigeon, gallinaceous bird, outdoor&#10;&#10;Description automatically generated">
            <a:extLst>
              <a:ext uri="{FF2B5EF4-FFF2-40B4-BE49-F238E27FC236}">
                <a16:creationId xmlns:a16="http://schemas.microsoft.com/office/drawing/2014/main" id="{4F12023D-9D59-5490-7C8C-D17BCB6EC623}"/>
              </a:ext>
            </a:extLst>
          </p:cNvPr>
          <p:cNvPicPr>
            <a:picLocks noChangeAspect="1"/>
          </p:cNvPicPr>
          <p:nvPr/>
        </p:nvPicPr>
        <p:blipFill>
          <a:blip r:embed="rId6"/>
          <a:stretch>
            <a:fillRect/>
          </a:stretch>
        </p:blipFill>
        <p:spPr>
          <a:xfrm>
            <a:off x="8139858" y="3114292"/>
            <a:ext cx="3789449" cy="2526299"/>
          </a:xfrm>
          <a:prstGeom prst="rect">
            <a:avLst/>
          </a:prstGeom>
        </p:spPr>
      </p:pic>
    </p:spTree>
    <p:extLst>
      <p:ext uri="{BB962C8B-B14F-4D97-AF65-F5344CB8AC3E}">
        <p14:creationId xmlns:p14="http://schemas.microsoft.com/office/powerpoint/2010/main" val="1224880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extBox 1">
            <a:extLst>
              <a:ext uri="{FF2B5EF4-FFF2-40B4-BE49-F238E27FC236}">
                <a16:creationId xmlns:a16="http://schemas.microsoft.com/office/drawing/2014/main" id="{968CEC41-3BE2-54D6-1168-EE895AAD265B}"/>
              </a:ext>
            </a:extLst>
          </p:cNvPr>
          <p:cNvSpPr txBox="1"/>
          <p:nvPr/>
        </p:nvSpPr>
        <p:spPr>
          <a:xfrm>
            <a:off x="2722948" y="3332489"/>
            <a:ext cx="6259855" cy="584775"/>
          </a:xfrm>
          <a:prstGeom prst="rect">
            <a:avLst/>
          </a:prstGeom>
          <a:noFill/>
        </p:spPr>
        <p:txBody>
          <a:bodyPr wrap="none" rtlCol="0">
            <a:spAutoFit/>
          </a:bodyPr>
          <a:lstStyle/>
          <a:p>
            <a:r>
              <a:rPr lang="en-GB" sz="3200" dirty="0"/>
              <a:t>Thank you and any thoughts please?</a:t>
            </a:r>
          </a:p>
        </p:txBody>
      </p:sp>
    </p:spTree>
    <p:extLst>
      <p:ext uri="{BB962C8B-B14F-4D97-AF65-F5344CB8AC3E}">
        <p14:creationId xmlns:p14="http://schemas.microsoft.com/office/powerpoint/2010/main" val="1238305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Content Placeholder 4">
            <a:extLst>
              <a:ext uri="{FF2B5EF4-FFF2-40B4-BE49-F238E27FC236}">
                <a16:creationId xmlns:a16="http://schemas.microsoft.com/office/drawing/2014/main" id="{D5D1E0B4-5C92-C939-0162-2144035AA661}"/>
              </a:ext>
            </a:extLst>
          </p:cNvPr>
          <p:cNvSpPr>
            <a:spLocks noGrp="1"/>
          </p:cNvSpPr>
          <p:nvPr>
            <p:ph idx="1"/>
          </p:nvPr>
        </p:nvSpPr>
        <p:spPr>
          <a:xfrm>
            <a:off x="688366" y="2687574"/>
            <a:ext cx="10515600" cy="2919141"/>
          </a:xfrm>
        </p:spPr>
        <p:txBody>
          <a:bodyPr>
            <a:noAutofit/>
          </a:bodyPr>
          <a:lstStyle/>
          <a:p>
            <a:pPr marL="0" indent="0" algn="l">
              <a:buNone/>
            </a:pPr>
            <a:r>
              <a:rPr lang="en-GB" b="1" u="none" strike="noStrike" baseline="0" dirty="0"/>
              <a:t>Insects</a:t>
            </a:r>
          </a:p>
          <a:p>
            <a:pPr algn="l"/>
            <a:r>
              <a:rPr lang="en-GB" sz="2400" i="1" u="none" strike="noStrike" baseline="0" dirty="0"/>
              <a:t>Hundreds, if not thousands, of species of insects use wild sunflowers (Helianthus spp.) for food and/or shelter. </a:t>
            </a:r>
          </a:p>
          <a:p>
            <a:pPr algn="l"/>
            <a:r>
              <a:rPr lang="en-GB" sz="2400" i="1" u="none" strike="noStrike" baseline="0" dirty="0"/>
              <a:t>Fortunately, the majority of these species do not attack the common annual sunflower </a:t>
            </a:r>
            <a:r>
              <a:rPr lang="en-GB" sz="2400" b="1" i="1" u="none" strike="noStrike" baseline="0" dirty="0"/>
              <a:t>H. annuus </a:t>
            </a:r>
            <a:r>
              <a:rPr lang="en-GB" sz="2400" i="1" u="none" strike="noStrike" baseline="0" dirty="0"/>
              <a:t>L. </a:t>
            </a:r>
          </a:p>
          <a:p>
            <a:pPr algn="l"/>
            <a:r>
              <a:rPr lang="en-GB" sz="2400" i="1" u="none" strike="noStrike" baseline="0" dirty="0"/>
              <a:t>Of those that do, a relatively small percentage actually become an economic threat to profitable sunflower cultivation.</a:t>
            </a:r>
            <a:endParaRPr lang="en-GB" sz="2400" i="1" dirty="0"/>
          </a:p>
        </p:txBody>
      </p:sp>
      <p:sp>
        <p:nvSpPr>
          <p:cNvPr id="10" name="TextBox 9">
            <a:extLst>
              <a:ext uri="{FF2B5EF4-FFF2-40B4-BE49-F238E27FC236}">
                <a16:creationId xmlns:a16="http://schemas.microsoft.com/office/drawing/2014/main" id="{DDFC787F-E48E-5157-9DDB-610C4A692C42}"/>
              </a:ext>
            </a:extLst>
          </p:cNvPr>
          <p:cNvSpPr txBox="1"/>
          <p:nvPr/>
        </p:nvSpPr>
        <p:spPr>
          <a:xfrm>
            <a:off x="276261" y="6204054"/>
            <a:ext cx="11682663" cy="369332"/>
          </a:xfrm>
          <a:prstGeom prst="rect">
            <a:avLst/>
          </a:prstGeom>
          <a:noFill/>
        </p:spPr>
        <p:txBody>
          <a:bodyPr wrap="square">
            <a:spAutoFit/>
          </a:bodyPr>
          <a:lstStyle/>
          <a:p>
            <a:pPr algn="l"/>
            <a:r>
              <a:rPr lang="en-GB" i="0" u="none" strike="noStrike" baseline="0" dirty="0">
                <a:solidFill>
                  <a:schemeClr val="tx2">
                    <a:lumMod val="60000"/>
                    <a:lumOff val="40000"/>
                  </a:schemeClr>
                </a:solidFill>
              </a:rPr>
              <a:t>Rogers, C.E., 1992. Insect pests and strategies for their management in cultivated sunflower. </a:t>
            </a:r>
            <a:r>
              <a:rPr lang="en-GB" i="1" u="none" strike="noStrike" baseline="0" dirty="0">
                <a:solidFill>
                  <a:schemeClr val="tx2">
                    <a:lumMod val="60000"/>
                    <a:lumOff val="40000"/>
                  </a:schemeClr>
                </a:solidFill>
              </a:rPr>
              <a:t>Field Crops Res., </a:t>
            </a:r>
            <a:r>
              <a:rPr lang="en-GB" i="0" u="none" strike="noStrike" baseline="0" dirty="0">
                <a:solidFill>
                  <a:schemeClr val="tx2">
                    <a:lumMod val="60000"/>
                    <a:lumOff val="40000"/>
                  </a:schemeClr>
                </a:solidFill>
              </a:rPr>
              <a:t>30: 301-332.</a:t>
            </a:r>
            <a:endParaRPr lang="en-GB" dirty="0">
              <a:solidFill>
                <a:schemeClr val="tx2">
                  <a:lumMod val="60000"/>
                  <a:lumOff val="40000"/>
                </a:schemeClr>
              </a:solidFill>
            </a:endParaRPr>
          </a:p>
        </p:txBody>
      </p:sp>
    </p:spTree>
    <p:extLst>
      <p:ext uri="{BB962C8B-B14F-4D97-AF65-F5344CB8AC3E}">
        <p14:creationId xmlns:p14="http://schemas.microsoft.com/office/powerpoint/2010/main" val="1685804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Content Placeholder 2">
            <a:extLst>
              <a:ext uri="{FF2B5EF4-FFF2-40B4-BE49-F238E27FC236}">
                <a16:creationId xmlns:a16="http://schemas.microsoft.com/office/drawing/2014/main" id="{DCE9D37F-D553-5A70-B43A-9240E36922ED}"/>
              </a:ext>
            </a:extLst>
          </p:cNvPr>
          <p:cNvSpPr>
            <a:spLocks noGrp="1"/>
          </p:cNvSpPr>
          <p:nvPr>
            <p:ph idx="1"/>
          </p:nvPr>
        </p:nvSpPr>
        <p:spPr>
          <a:xfrm>
            <a:off x="399066" y="2011680"/>
            <a:ext cx="8396483" cy="3871762"/>
          </a:xfrm>
        </p:spPr>
        <p:txBody>
          <a:bodyPr>
            <a:normAutofit/>
          </a:bodyPr>
          <a:lstStyle/>
          <a:p>
            <a:r>
              <a:rPr lang="en-GB" sz="2400" b="0" i="0" dirty="0">
                <a:solidFill>
                  <a:srgbClr val="333333"/>
                </a:solidFill>
                <a:effectLst/>
              </a:rPr>
              <a:t>Sunflower is the only row crop in North America coexisting with its wild relatives. </a:t>
            </a:r>
          </a:p>
          <a:p>
            <a:r>
              <a:rPr lang="en-GB" sz="2400" b="0" i="0" dirty="0">
                <a:solidFill>
                  <a:srgbClr val="333333"/>
                </a:solidFill>
                <a:effectLst/>
              </a:rPr>
              <a:t>When extensive commercial planting of sunflower began in the 1970s, many of the insects which evolved on native </a:t>
            </a:r>
            <a:r>
              <a:rPr lang="en-GB" sz="2400" b="0" i="1" dirty="0">
                <a:solidFill>
                  <a:srgbClr val="333333"/>
                </a:solidFill>
                <a:effectLst/>
              </a:rPr>
              <a:t>Helianthus </a:t>
            </a:r>
            <a:r>
              <a:rPr lang="en-GB" sz="2400" b="0" dirty="0">
                <a:solidFill>
                  <a:srgbClr val="333333"/>
                </a:solidFill>
                <a:effectLst/>
              </a:rPr>
              <a:t>(</a:t>
            </a:r>
            <a:r>
              <a:rPr lang="en-GB" sz="2400" b="0" i="0" dirty="0">
                <a:solidFill>
                  <a:srgbClr val="333333"/>
                </a:solidFill>
                <a:effectLst/>
              </a:rPr>
              <a:t>51 species) transferred to the cultivated crop – due to there being lots of plants available! </a:t>
            </a:r>
          </a:p>
          <a:p>
            <a:r>
              <a:rPr lang="en-GB" sz="2400" b="0" i="0" dirty="0">
                <a:solidFill>
                  <a:srgbClr val="333333"/>
                </a:solidFill>
                <a:effectLst/>
              </a:rPr>
              <a:t>Over 150 phytophagous insect species have been reported from cultivated and native sunflower. </a:t>
            </a:r>
          </a:p>
          <a:p>
            <a:r>
              <a:rPr lang="en-GB" sz="2400" b="0" i="0" dirty="0">
                <a:solidFill>
                  <a:srgbClr val="333333"/>
                </a:solidFill>
                <a:effectLst/>
              </a:rPr>
              <a:t>However, only a few insect species have adapted to cultivated sunflower and have become economic pests. </a:t>
            </a:r>
            <a:endParaRPr lang="en-GB" sz="2400" dirty="0"/>
          </a:p>
        </p:txBody>
      </p:sp>
      <p:pic>
        <p:nvPicPr>
          <p:cNvPr id="8194" name="Picture 2" descr="Map, North America, Continent">
            <a:extLst>
              <a:ext uri="{FF2B5EF4-FFF2-40B4-BE49-F238E27FC236}">
                <a16:creationId xmlns:a16="http://schemas.microsoft.com/office/drawing/2014/main" id="{C340C8D8-5672-644A-DF9D-922A84B072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5239" y="2846668"/>
            <a:ext cx="2800350" cy="3238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63889A9-E436-3D74-4853-1F6B178E9EFB}"/>
              </a:ext>
            </a:extLst>
          </p:cNvPr>
          <p:cNvSpPr txBox="1"/>
          <p:nvPr/>
        </p:nvSpPr>
        <p:spPr>
          <a:xfrm>
            <a:off x="276261" y="6412715"/>
            <a:ext cx="11682663" cy="369332"/>
          </a:xfrm>
          <a:prstGeom prst="rect">
            <a:avLst/>
          </a:prstGeom>
          <a:noFill/>
        </p:spPr>
        <p:txBody>
          <a:bodyPr wrap="square">
            <a:spAutoFit/>
          </a:bodyPr>
          <a:lstStyle/>
          <a:p>
            <a:pPr algn="l"/>
            <a:r>
              <a:rPr lang="en-GB" i="0" u="none" strike="noStrike" baseline="0" dirty="0">
                <a:solidFill>
                  <a:schemeClr val="tx2">
                    <a:lumMod val="60000"/>
                    <a:lumOff val="40000"/>
                  </a:schemeClr>
                </a:solidFill>
              </a:rPr>
              <a:t>Rogers, C.E., 1992. Insect pests and strategies for their management in cultivated sunflower. </a:t>
            </a:r>
            <a:r>
              <a:rPr lang="en-GB" i="1" u="none" strike="noStrike" baseline="0" dirty="0">
                <a:solidFill>
                  <a:schemeClr val="tx2">
                    <a:lumMod val="60000"/>
                    <a:lumOff val="40000"/>
                  </a:schemeClr>
                </a:solidFill>
              </a:rPr>
              <a:t>Field Crops Res., </a:t>
            </a:r>
            <a:r>
              <a:rPr lang="en-GB" i="0" u="none" strike="noStrike" baseline="0" dirty="0">
                <a:solidFill>
                  <a:schemeClr val="tx2">
                    <a:lumMod val="60000"/>
                    <a:lumOff val="40000"/>
                  </a:schemeClr>
                </a:solidFill>
              </a:rPr>
              <a:t>30: 301-332.</a:t>
            </a:r>
            <a:endParaRPr lang="en-GB" dirty="0">
              <a:solidFill>
                <a:schemeClr val="tx2">
                  <a:lumMod val="60000"/>
                  <a:lumOff val="40000"/>
                </a:schemeClr>
              </a:solidFill>
            </a:endParaRPr>
          </a:p>
        </p:txBody>
      </p:sp>
    </p:spTree>
    <p:extLst>
      <p:ext uri="{BB962C8B-B14F-4D97-AF65-F5344CB8AC3E}">
        <p14:creationId xmlns:p14="http://schemas.microsoft.com/office/powerpoint/2010/main" val="3743339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Content Placeholder 4">
            <a:extLst>
              <a:ext uri="{FF2B5EF4-FFF2-40B4-BE49-F238E27FC236}">
                <a16:creationId xmlns:a16="http://schemas.microsoft.com/office/drawing/2014/main" id="{D5D1E0B4-5C92-C939-0162-2144035AA661}"/>
              </a:ext>
            </a:extLst>
          </p:cNvPr>
          <p:cNvSpPr>
            <a:spLocks noGrp="1"/>
          </p:cNvSpPr>
          <p:nvPr>
            <p:ph idx="1"/>
          </p:nvPr>
        </p:nvSpPr>
        <p:spPr>
          <a:xfrm>
            <a:off x="424587" y="2905705"/>
            <a:ext cx="6153315" cy="2842421"/>
          </a:xfrm>
        </p:spPr>
        <p:txBody>
          <a:bodyPr>
            <a:noAutofit/>
          </a:bodyPr>
          <a:lstStyle/>
          <a:p>
            <a:pPr algn="l"/>
            <a:r>
              <a:rPr lang="en-GB" sz="2400" b="0" i="0" u="none" strike="noStrike" baseline="0" dirty="0"/>
              <a:t>Insects appear to be less of a deterrent to sunflower production in southern and western Europe than in eastern Europe, the Soviet Union, and the Americas.</a:t>
            </a:r>
          </a:p>
          <a:p>
            <a:pPr algn="l"/>
            <a:r>
              <a:rPr lang="en-GB" sz="2400" b="0" i="0" u="none" strike="noStrike" baseline="0" dirty="0"/>
              <a:t>In western Europe there have been reports of bugs, aphids, leafhoppers, caterpillars, beetles</a:t>
            </a:r>
          </a:p>
          <a:p>
            <a:pPr algn="l"/>
            <a:endParaRPr lang="en-GB" sz="1800" dirty="0"/>
          </a:p>
          <a:p>
            <a:pPr algn="l"/>
            <a:endParaRPr lang="en-GB" sz="1800" b="0" i="0" u="none" strike="noStrike" baseline="0" dirty="0"/>
          </a:p>
        </p:txBody>
      </p:sp>
      <p:pic>
        <p:nvPicPr>
          <p:cNvPr id="9218" name="Picture 2" descr="Europe, Map, Country Breakdown">
            <a:extLst>
              <a:ext uri="{FF2B5EF4-FFF2-40B4-BE49-F238E27FC236}">
                <a16:creationId xmlns:a16="http://schemas.microsoft.com/office/drawing/2014/main" id="{6965BA14-8E29-7525-A2AB-E5E4058EDE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7760" y="2500380"/>
            <a:ext cx="4748990" cy="36530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C3C74FA-F1CE-0240-76B9-CEB238DC9A4E}"/>
              </a:ext>
            </a:extLst>
          </p:cNvPr>
          <p:cNvSpPr txBox="1"/>
          <p:nvPr/>
        </p:nvSpPr>
        <p:spPr>
          <a:xfrm>
            <a:off x="276261" y="6204054"/>
            <a:ext cx="11682663" cy="369332"/>
          </a:xfrm>
          <a:prstGeom prst="rect">
            <a:avLst/>
          </a:prstGeom>
          <a:noFill/>
        </p:spPr>
        <p:txBody>
          <a:bodyPr wrap="square">
            <a:spAutoFit/>
          </a:bodyPr>
          <a:lstStyle/>
          <a:p>
            <a:pPr algn="l"/>
            <a:r>
              <a:rPr lang="en-GB" i="0" u="none" strike="noStrike" baseline="0" dirty="0">
                <a:solidFill>
                  <a:schemeClr val="tx2">
                    <a:lumMod val="60000"/>
                    <a:lumOff val="40000"/>
                  </a:schemeClr>
                </a:solidFill>
              </a:rPr>
              <a:t>Rogers, C.E., 1992. Insect pests and strategies for their management in cultivated sunflower. </a:t>
            </a:r>
            <a:r>
              <a:rPr lang="en-GB" i="1" u="none" strike="noStrike" baseline="0" dirty="0">
                <a:solidFill>
                  <a:schemeClr val="tx2">
                    <a:lumMod val="60000"/>
                    <a:lumOff val="40000"/>
                  </a:schemeClr>
                </a:solidFill>
              </a:rPr>
              <a:t>Field Crops Res., </a:t>
            </a:r>
            <a:r>
              <a:rPr lang="en-GB" i="0" u="none" strike="noStrike" baseline="0" dirty="0">
                <a:solidFill>
                  <a:schemeClr val="tx2">
                    <a:lumMod val="60000"/>
                    <a:lumOff val="40000"/>
                  </a:schemeClr>
                </a:solidFill>
              </a:rPr>
              <a:t>30: 301-332.</a:t>
            </a:r>
            <a:endParaRPr lang="en-GB" dirty="0">
              <a:solidFill>
                <a:schemeClr val="tx2">
                  <a:lumMod val="60000"/>
                  <a:lumOff val="40000"/>
                </a:schemeClr>
              </a:solidFill>
            </a:endParaRPr>
          </a:p>
        </p:txBody>
      </p:sp>
    </p:spTree>
    <p:extLst>
      <p:ext uri="{BB962C8B-B14F-4D97-AF65-F5344CB8AC3E}">
        <p14:creationId xmlns:p14="http://schemas.microsoft.com/office/powerpoint/2010/main" val="2342945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Content Placeholder 2">
            <a:extLst>
              <a:ext uri="{FF2B5EF4-FFF2-40B4-BE49-F238E27FC236}">
                <a16:creationId xmlns:a16="http://schemas.microsoft.com/office/drawing/2014/main" id="{BFE12969-4A83-EA87-6D39-CCB8F837564C}"/>
              </a:ext>
            </a:extLst>
          </p:cNvPr>
          <p:cNvSpPr>
            <a:spLocks noGrp="1"/>
          </p:cNvSpPr>
          <p:nvPr>
            <p:ph idx="1"/>
          </p:nvPr>
        </p:nvSpPr>
        <p:spPr>
          <a:xfrm>
            <a:off x="344364" y="1993397"/>
            <a:ext cx="7334978" cy="4413543"/>
          </a:xfrm>
        </p:spPr>
        <p:txBody>
          <a:bodyPr>
            <a:normAutofit fontScale="92500" lnSpcReduction="20000"/>
          </a:bodyPr>
          <a:lstStyle/>
          <a:p>
            <a:r>
              <a:rPr lang="en-GB" dirty="0">
                <a:solidFill>
                  <a:srgbClr val="333333"/>
                </a:solidFill>
              </a:rPr>
              <a:t>P</a:t>
            </a:r>
            <a:r>
              <a:rPr lang="en-GB" i="0" dirty="0">
                <a:solidFill>
                  <a:srgbClr val="333333"/>
                </a:solidFill>
                <a:effectLst/>
              </a:rPr>
              <a:t>ainted Lady </a:t>
            </a:r>
            <a:r>
              <a:rPr lang="en-GB" dirty="0">
                <a:solidFill>
                  <a:srgbClr val="333333"/>
                </a:solidFill>
              </a:rPr>
              <a:t>(</a:t>
            </a:r>
            <a:r>
              <a:rPr lang="en-GB" b="0" i="1" dirty="0">
                <a:solidFill>
                  <a:srgbClr val="333333"/>
                </a:solidFill>
                <a:effectLst/>
              </a:rPr>
              <a:t>Vanessa </a:t>
            </a:r>
            <a:r>
              <a:rPr lang="en-GB" b="0" i="1" dirty="0" err="1">
                <a:solidFill>
                  <a:srgbClr val="333333"/>
                </a:solidFill>
                <a:effectLst/>
              </a:rPr>
              <a:t>cardui</a:t>
            </a:r>
            <a:r>
              <a:rPr lang="en-GB" b="0" dirty="0">
                <a:solidFill>
                  <a:srgbClr val="333333"/>
                </a:solidFill>
                <a:effectLst/>
              </a:rPr>
              <a:t>) </a:t>
            </a:r>
            <a:r>
              <a:rPr lang="en-GB" b="0" i="0" dirty="0">
                <a:solidFill>
                  <a:srgbClr val="333333"/>
                </a:solidFill>
                <a:effectLst/>
              </a:rPr>
              <a:t>is probably the most widely distributed butterfly species in the world and has a host range of over 100 species of food plants. </a:t>
            </a:r>
          </a:p>
          <a:p>
            <a:r>
              <a:rPr lang="en-GB" b="0" i="1" dirty="0">
                <a:solidFill>
                  <a:srgbClr val="333333"/>
                </a:solidFill>
                <a:effectLst/>
              </a:rPr>
              <a:t>H. annuus </a:t>
            </a:r>
            <a:r>
              <a:rPr lang="en-GB" b="0" i="0" dirty="0">
                <a:solidFill>
                  <a:srgbClr val="333333"/>
                </a:solidFill>
                <a:effectLst/>
              </a:rPr>
              <a:t>is a common host in America and the Painted Lady has been an occasional pest of sunflower in Canada, the US, and Mexico.</a:t>
            </a:r>
          </a:p>
          <a:p>
            <a:pPr algn="l"/>
            <a:r>
              <a:rPr lang="en-GB" b="0" i="0" dirty="0">
                <a:solidFill>
                  <a:srgbClr val="333333"/>
                </a:solidFill>
                <a:effectLst/>
              </a:rPr>
              <a:t>Long-distance migrant, which causes spectacular butterfly migrations observed in Britain and Ireland.</a:t>
            </a:r>
          </a:p>
          <a:p>
            <a:pPr algn="l"/>
            <a:r>
              <a:rPr lang="en-GB" b="0" i="0" dirty="0">
                <a:solidFill>
                  <a:srgbClr val="333333"/>
                </a:solidFill>
                <a:effectLst/>
              </a:rPr>
              <a:t>Each year, it spreads northwards from the desert fringes of North Africa, the Middle East, and central Asia, recolonising mainland Europe and reaching Britain and Ireland.</a:t>
            </a:r>
          </a:p>
          <a:p>
            <a:endParaRPr lang="en-GB" dirty="0"/>
          </a:p>
        </p:txBody>
      </p:sp>
      <p:pic>
        <p:nvPicPr>
          <p:cNvPr id="4098" name="Picture 2" descr="Painted Lady, Vanessa Cardui, Butterfly">
            <a:extLst>
              <a:ext uri="{FF2B5EF4-FFF2-40B4-BE49-F238E27FC236}">
                <a16:creationId xmlns:a16="http://schemas.microsoft.com/office/drawing/2014/main" id="{50119A59-88ED-4651-D1B4-F2EBFBC657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39640" y="2947736"/>
            <a:ext cx="3807996" cy="2538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7688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Content Placeholder 4">
            <a:extLst>
              <a:ext uri="{FF2B5EF4-FFF2-40B4-BE49-F238E27FC236}">
                <a16:creationId xmlns:a16="http://schemas.microsoft.com/office/drawing/2014/main" id="{2573CBD9-2439-B4BB-BE97-AFB1CAF28E0E}"/>
              </a:ext>
            </a:extLst>
          </p:cNvPr>
          <p:cNvSpPr>
            <a:spLocks noGrp="1"/>
          </p:cNvSpPr>
          <p:nvPr>
            <p:ph idx="1"/>
          </p:nvPr>
        </p:nvSpPr>
        <p:spPr>
          <a:xfrm>
            <a:off x="435486" y="1942766"/>
            <a:ext cx="5404994" cy="4351338"/>
          </a:xfrm>
        </p:spPr>
        <p:txBody>
          <a:bodyPr>
            <a:normAutofit/>
          </a:bodyPr>
          <a:lstStyle/>
          <a:p>
            <a:pPr marL="0" indent="0">
              <a:buNone/>
            </a:pPr>
            <a:r>
              <a:rPr lang="en-GB" b="1" dirty="0"/>
              <a:t>Cutworms</a:t>
            </a:r>
          </a:p>
          <a:p>
            <a:pPr marL="0" indent="0">
              <a:buNone/>
            </a:pPr>
            <a:endParaRPr lang="en-GB" dirty="0"/>
          </a:p>
          <a:p>
            <a:r>
              <a:rPr lang="en-GB" dirty="0"/>
              <a:t>Generalist caterpillar pests</a:t>
            </a:r>
          </a:p>
          <a:p>
            <a:endParaRPr lang="en-GB" dirty="0"/>
          </a:p>
          <a:p>
            <a:r>
              <a:rPr lang="en-GB" dirty="0"/>
              <a:t>Sporadic outbreaks in the UK – hot dry years</a:t>
            </a:r>
          </a:p>
          <a:p>
            <a:endParaRPr lang="en-GB" dirty="0"/>
          </a:p>
          <a:p>
            <a:r>
              <a:rPr lang="en-GB" dirty="0"/>
              <a:t>There is a cutworm forecast</a:t>
            </a:r>
          </a:p>
        </p:txBody>
      </p:sp>
      <p:pic>
        <p:nvPicPr>
          <p:cNvPr id="10242" name="Picture 2" descr="See the source image">
            <a:extLst>
              <a:ext uri="{FF2B5EF4-FFF2-40B4-BE49-F238E27FC236}">
                <a16:creationId xmlns:a16="http://schemas.microsoft.com/office/drawing/2014/main" id="{57D66493-A08A-4D4E-8A64-DDE52C8DD0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65902" y="2749840"/>
            <a:ext cx="4697834" cy="3523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535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Wireworms</a:t>
              </a:r>
            </a:p>
          </p:txBody>
        </p:sp>
      </p:grpSp>
      <p:pic>
        <p:nvPicPr>
          <p:cNvPr id="2" name="Picture 2">
            <a:extLst>
              <a:ext uri="{FF2B5EF4-FFF2-40B4-BE49-F238E27FC236}">
                <a16:creationId xmlns:a16="http://schemas.microsoft.com/office/drawing/2014/main" id="{E627DF39-9337-89FC-5B2D-5A7B885F1452}"/>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6855535" y="3075057"/>
            <a:ext cx="4793610" cy="23968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0469D45-E688-9720-6939-3DBD3FD1C5E9}"/>
              </a:ext>
            </a:extLst>
          </p:cNvPr>
          <p:cNvSpPr txBox="1"/>
          <p:nvPr/>
        </p:nvSpPr>
        <p:spPr>
          <a:xfrm>
            <a:off x="8552388" y="5736553"/>
            <a:ext cx="2161554" cy="369332"/>
          </a:xfrm>
          <a:prstGeom prst="rect">
            <a:avLst/>
          </a:prstGeom>
          <a:noFill/>
        </p:spPr>
        <p:txBody>
          <a:bodyPr wrap="none" rtlCol="0">
            <a:spAutoFit/>
          </a:bodyPr>
          <a:lstStyle/>
          <a:p>
            <a:r>
              <a:rPr lang="en-GB" dirty="0"/>
              <a:t>©Bayer Crop Science</a:t>
            </a:r>
          </a:p>
        </p:txBody>
      </p:sp>
      <p:sp>
        <p:nvSpPr>
          <p:cNvPr id="5" name="TextBox 4">
            <a:extLst>
              <a:ext uri="{FF2B5EF4-FFF2-40B4-BE49-F238E27FC236}">
                <a16:creationId xmlns:a16="http://schemas.microsoft.com/office/drawing/2014/main" id="{A9AEA222-0580-46F8-104E-D469E9DB101C}"/>
              </a:ext>
            </a:extLst>
          </p:cNvPr>
          <p:cNvSpPr txBox="1"/>
          <p:nvPr/>
        </p:nvSpPr>
        <p:spPr>
          <a:xfrm>
            <a:off x="577667" y="2182920"/>
            <a:ext cx="5518333" cy="4031873"/>
          </a:xfrm>
          <a:prstGeom prst="rect">
            <a:avLst/>
          </a:prstGeom>
          <a:noFill/>
        </p:spPr>
        <p:txBody>
          <a:bodyPr wrap="square" rtlCol="0">
            <a:spAutoFit/>
          </a:bodyPr>
          <a:lstStyle/>
          <a:p>
            <a:r>
              <a:rPr lang="en-GB" sz="3200" b="1" dirty="0"/>
              <a:t>Wireworms</a:t>
            </a:r>
          </a:p>
          <a:p>
            <a:endParaRPr lang="en-GB" sz="3200" dirty="0"/>
          </a:p>
          <a:p>
            <a:pPr marL="457200" indent="-457200">
              <a:buFont typeface="Arial" panose="020B0604020202020204" pitchFamily="34" charset="0"/>
              <a:buChar char="•"/>
            </a:pPr>
            <a:r>
              <a:rPr lang="en-GB" sz="3200" dirty="0"/>
              <a:t>Beetle larvae</a:t>
            </a:r>
          </a:p>
          <a:p>
            <a:pPr marL="457200" indent="-457200">
              <a:buFont typeface="Arial" panose="020B0604020202020204" pitchFamily="34" charset="0"/>
              <a:buChar char="•"/>
            </a:pPr>
            <a:r>
              <a:rPr lang="en-GB" sz="3200" dirty="0"/>
              <a:t>Live in grassland</a:t>
            </a:r>
          </a:p>
          <a:p>
            <a:pPr marL="457200" indent="-457200">
              <a:buFont typeface="Arial" panose="020B0604020202020204" pitchFamily="34" charset="0"/>
              <a:buChar char="•"/>
            </a:pPr>
            <a:r>
              <a:rPr lang="en-GB" sz="3200" dirty="0"/>
              <a:t>When grass is ploughed they can cause problems for the following crop</a:t>
            </a:r>
          </a:p>
          <a:p>
            <a:pPr marL="457200" indent="-457200">
              <a:buFont typeface="Arial" panose="020B0604020202020204" pitchFamily="34" charset="0"/>
              <a:buChar char="•"/>
            </a:pPr>
            <a:r>
              <a:rPr lang="en-GB" sz="3200" dirty="0"/>
              <a:t>Long life-cycle</a:t>
            </a:r>
          </a:p>
        </p:txBody>
      </p:sp>
    </p:spTree>
    <p:extLst>
      <p:ext uri="{BB962C8B-B14F-4D97-AF65-F5344CB8AC3E}">
        <p14:creationId xmlns:p14="http://schemas.microsoft.com/office/powerpoint/2010/main" val="2862065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 name="Picture 2">
            <a:extLst>
              <a:ext uri="{FF2B5EF4-FFF2-40B4-BE49-F238E27FC236}">
                <a16:creationId xmlns:a16="http://schemas.microsoft.com/office/drawing/2014/main" id="{DB60E1FA-63B8-890E-D695-BCEDD5A10208}"/>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673030" y="1843625"/>
            <a:ext cx="3828448" cy="414168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A31C069-9371-F90F-0E36-57910324445C}"/>
                  </a:ext>
                </a:extLst>
              </p:cNvPr>
              <p:cNvSpPr txBox="1"/>
              <p:nvPr/>
            </p:nvSpPr>
            <p:spPr>
              <a:xfrm>
                <a:off x="1417921" y="6411422"/>
                <a:ext cx="3046997" cy="369332"/>
              </a:xfrm>
              <a:prstGeom prst="rect">
                <a:avLst/>
              </a:prstGeom>
              <a:noFill/>
            </p:spPr>
            <p:txBody>
              <a:bodyPr wrap="square">
                <a:spAutoFit/>
              </a:bodyPr>
              <a:lstStyle/>
              <a:p>
                <a14:m>
                  <m:oMath xmlns:m="http://schemas.openxmlformats.org/officeDocument/2006/math">
                    <m:r>
                      <a:rPr lang="en-GB" b="1" i="1" smtClean="0">
                        <a:solidFill>
                          <a:srgbClr val="202122"/>
                        </a:solidFill>
                        <a:effectLst/>
                        <a:latin typeface="Cambria Math" panose="02040503050406030204" pitchFamily="18" charset="0"/>
                      </a:rPr>
                      <m:t>©</m:t>
                    </m:r>
                  </m:oMath>
                </a14:m>
                <a:r>
                  <a:rPr lang="en-GB" b="1" i="0" dirty="0">
                    <a:solidFill>
                      <a:srgbClr val="202122"/>
                    </a:solidFill>
                    <a:effectLst/>
                    <a:latin typeface="Arial" panose="020B0604020202020204" pitchFamily="34" charset="0"/>
                  </a:rPr>
                  <a:t>Joaquim Alves Gaspar</a:t>
                </a:r>
                <a:endParaRPr lang="en-GB" dirty="0"/>
              </a:p>
            </p:txBody>
          </p:sp>
        </mc:Choice>
        <mc:Fallback xmlns="">
          <p:sp>
            <p:nvSpPr>
              <p:cNvPr id="3" name="TextBox 2">
                <a:extLst>
                  <a:ext uri="{FF2B5EF4-FFF2-40B4-BE49-F238E27FC236}">
                    <a16:creationId xmlns:a16="http://schemas.microsoft.com/office/drawing/2014/main" id="{2A31C069-9371-F90F-0E36-57910324445C}"/>
                  </a:ext>
                </a:extLst>
              </p:cNvPr>
              <p:cNvSpPr txBox="1">
                <a:spLocks noRot="1" noChangeAspect="1" noMove="1" noResize="1" noEditPoints="1" noAdjustHandles="1" noChangeArrowheads="1" noChangeShapeType="1" noTextEdit="1"/>
              </p:cNvSpPr>
              <p:nvPr/>
            </p:nvSpPr>
            <p:spPr>
              <a:xfrm>
                <a:off x="1417921" y="6411422"/>
                <a:ext cx="3046997" cy="369332"/>
              </a:xfrm>
              <a:prstGeom prst="rect">
                <a:avLst/>
              </a:prstGeom>
              <a:blipFill>
                <a:blip r:embed="rId7"/>
                <a:stretch>
                  <a:fillRect t="-11667" b="-25000"/>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48121547-629F-A640-782C-5ACE403FF15B}"/>
              </a:ext>
            </a:extLst>
          </p:cNvPr>
          <p:cNvSpPr txBox="1"/>
          <p:nvPr/>
        </p:nvSpPr>
        <p:spPr>
          <a:xfrm>
            <a:off x="6096000" y="3611155"/>
            <a:ext cx="3688702" cy="523220"/>
          </a:xfrm>
          <a:prstGeom prst="rect">
            <a:avLst/>
          </a:prstGeom>
          <a:noFill/>
        </p:spPr>
        <p:txBody>
          <a:bodyPr wrap="none" rtlCol="0">
            <a:spAutoFit/>
          </a:bodyPr>
          <a:lstStyle/>
          <a:p>
            <a:r>
              <a:rPr lang="en-GB" sz="2800" dirty="0"/>
              <a:t>Aphids – several species</a:t>
            </a:r>
          </a:p>
        </p:txBody>
      </p:sp>
    </p:spTree>
    <p:extLst>
      <p:ext uri="{BB962C8B-B14F-4D97-AF65-F5344CB8AC3E}">
        <p14:creationId xmlns:p14="http://schemas.microsoft.com/office/powerpoint/2010/main" val="1295551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group of sunflowers&#10;&#10;Description automatically generated">
            <a:extLst>
              <a:ext uri="{FF2B5EF4-FFF2-40B4-BE49-F238E27FC236}">
                <a16:creationId xmlns:a16="http://schemas.microsoft.com/office/drawing/2014/main" id="{CA703D18-65B7-7874-9A2B-8134432128D6}"/>
              </a:ext>
            </a:extLst>
          </p:cNvPr>
          <p:cNvPicPr>
            <a:picLocks noChangeAspect="1"/>
          </p:cNvPicPr>
          <p:nvPr/>
        </p:nvPicPr>
        <p:blipFill rotWithShape="1">
          <a:blip r:embed="rId3"/>
          <a:srcRect t="42924" b="18330"/>
          <a:stretch/>
        </p:blipFill>
        <p:spPr>
          <a:xfrm>
            <a:off x="15934" y="0"/>
            <a:ext cx="12192000" cy="2189748"/>
          </a:xfrm>
          <a:prstGeom prst="rect">
            <a:avLst/>
          </a:prstGeom>
        </p:spPr>
      </p:pic>
      <p:grpSp>
        <p:nvGrpSpPr>
          <p:cNvPr id="8" name="Group 7">
            <a:extLst>
              <a:ext uri="{FF2B5EF4-FFF2-40B4-BE49-F238E27FC236}">
                <a16:creationId xmlns:a16="http://schemas.microsoft.com/office/drawing/2014/main" id="{021FBA81-9290-1F42-9AE9-E4EBB106544E}"/>
              </a:ext>
            </a:extLst>
          </p:cNvPr>
          <p:cNvGrpSpPr/>
          <p:nvPr/>
        </p:nvGrpSpPr>
        <p:grpSpPr>
          <a:xfrm>
            <a:off x="-12032" y="1517847"/>
            <a:ext cx="12219966" cy="2070100"/>
            <a:chOff x="-27966" y="4787900"/>
            <a:chExt cx="12219966" cy="2070100"/>
          </a:xfrm>
        </p:grpSpPr>
        <p:pic>
          <p:nvPicPr>
            <p:cNvPr id="4" name="Picture 3" descr="Background pattern&#10;&#10;Description automatically generated with low confidence">
              <a:extLst>
                <a:ext uri="{FF2B5EF4-FFF2-40B4-BE49-F238E27FC236}">
                  <a16:creationId xmlns:a16="http://schemas.microsoft.com/office/drawing/2014/main" id="{4F4B84D0-1862-0348-9FE7-826F76E20D2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38" b="90000" l="545" r="98054">
                          <a14:foregroundMark x1="48093" y1="33125" x2="48093" y2="33125"/>
                          <a14:foregroundMark x1="19844" y1="19063" x2="78988" y2="39063"/>
                          <a14:foregroundMark x1="78988" y1="39063" x2="42101" y2="42188"/>
                          <a14:foregroundMark x1="42101" y1="42188" x2="64981" y2="57500"/>
                          <a14:foregroundMark x1="64981" y1="57500" x2="49027" y2="59375"/>
                          <a14:foregroundMark x1="49027" y1="59375" x2="64202" y2="73438"/>
                          <a14:foregroundMark x1="64202" y1="73438" x2="60623" y2="72188"/>
                          <a14:foregroundMark x1="36420" y1="68125" x2="83424" y2="68438"/>
                          <a14:foregroundMark x1="83424" y1="68438" x2="76187" y2="68438"/>
                          <a14:foregroundMark x1="76187" y1="68438" x2="91751" y2="75938"/>
                          <a14:foregroundMark x1="91751" y1="75938" x2="79222" y2="81563"/>
                          <a14:foregroundMark x1="79222" y1="81563" x2="84903" y2="85938"/>
                          <a14:foregroundMark x1="84903" y1="85938" x2="81479" y2="87188"/>
                          <a14:foregroundMark x1="96576" y1="3438" x2="96654" y2="65938"/>
                          <a14:foregroundMark x1="96654" y1="65938" x2="92918" y2="19375"/>
                          <a14:foregroundMark x1="92918" y1="19375" x2="88405" y2="45625"/>
                          <a14:foregroundMark x1="88405" y1="45625" x2="93541" y2="40938"/>
                          <a14:foregroundMark x1="93541" y1="40938" x2="91751" y2="62813"/>
                          <a14:foregroundMark x1="91751" y1="62813" x2="95409" y2="81875"/>
                          <a14:foregroundMark x1="95409" y1="81875" x2="98132" y2="88750"/>
                          <a14:foregroundMark x1="467" y1="3125" x2="1012" y2="88438"/>
                          <a14:foregroundMark x1="1012" y1="88438" x2="5525" y2="65938"/>
                          <a14:foregroundMark x1="5525" y1="65938" x2="6226" y2="16875"/>
                          <a14:foregroundMark x1="6226" y1="16875" x2="545" y2="3438"/>
                        </a14:backgroundRemoval>
                      </a14:imgEffect>
                    </a14:imgLayer>
                  </a14:imgProps>
                </a:ext>
                <a:ext uri="{28A0092B-C50C-407E-A947-70E740481C1C}">
                  <a14:useLocalDpi xmlns:a14="http://schemas.microsoft.com/office/drawing/2010/main" val="0"/>
                </a:ext>
              </a:extLst>
            </a:blip>
            <a:stretch>
              <a:fillRect/>
            </a:stretch>
          </p:blipFill>
          <p:spPr>
            <a:xfrm>
              <a:off x="3175000" y="4787900"/>
              <a:ext cx="9017000" cy="2070100"/>
            </a:xfrm>
            <a:prstGeom prst="rect">
              <a:avLst/>
            </a:prstGeom>
          </p:spPr>
        </p:pic>
        <p:sp>
          <p:nvSpPr>
            <p:cNvPr id="7" name="Rectangle 6">
              <a:extLst>
                <a:ext uri="{FF2B5EF4-FFF2-40B4-BE49-F238E27FC236}">
                  <a16:creationId xmlns:a16="http://schemas.microsoft.com/office/drawing/2014/main" id="{7F1A53FD-6EC0-3848-8708-CA62E2835A0D}"/>
                </a:ext>
              </a:extLst>
            </p:cNvPr>
            <p:cNvSpPr/>
            <p:nvPr/>
          </p:nvSpPr>
          <p:spPr>
            <a:xfrm>
              <a:off x="-27966" y="4800598"/>
              <a:ext cx="3934792" cy="2045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Content Placeholder 2">
            <a:extLst>
              <a:ext uri="{FF2B5EF4-FFF2-40B4-BE49-F238E27FC236}">
                <a16:creationId xmlns:a16="http://schemas.microsoft.com/office/drawing/2014/main" id="{3ACF0502-E95F-B44C-016C-2ED7B630B1FA}"/>
              </a:ext>
            </a:extLst>
          </p:cNvPr>
          <p:cNvSpPr>
            <a:spLocks noGrp="1"/>
          </p:cNvSpPr>
          <p:nvPr>
            <p:ph idx="1"/>
          </p:nvPr>
        </p:nvSpPr>
        <p:spPr>
          <a:xfrm>
            <a:off x="645695" y="2090320"/>
            <a:ext cx="7150767" cy="4351338"/>
          </a:xfrm>
        </p:spPr>
        <p:txBody>
          <a:bodyPr>
            <a:normAutofit/>
          </a:bodyPr>
          <a:lstStyle/>
          <a:p>
            <a:pPr algn="l"/>
            <a:r>
              <a:rPr lang="en-GB" i="0" dirty="0">
                <a:solidFill>
                  <a:srgbClr val="202122"/>
                </a:solidFill>
                <a:effectLst/>
              </a:rPr>
              <a:t>European tarnished plant bug</a:t>
            </a:r>
            <a:r>
              <a:rPr lang="en-GB" dirty="0">
                <a:solidFill>
                  <a:srgbClr val="202122"/>
                </a:solidFill>
              </a:rPr>
              <a:t> (</a:t>
            </a:r>
            <a:r>
              <a:rPr lang="en-GB" sz="2800" i="1" u="none" strike="noStrike" baseline="0" dirty="0"/>
              <a:t>Lygus </a:t>
            </a:r>
            <a:r>
              <a:rPr lang="en-GB" sz="2800" i="1" u="none" strike="noStrike" baseline="0" dirty="0" err="1"/>
              <a:t>r</a:t>
            </a:r>
            <a:r>
              <a:rPr lang="en-GB" i="1" dirty="0" err="1">
                <a:solidFill>
                  <a:srgbClr val="202122"/>
                </a:solidFill>
                <a:effectLst/>
              </a:rPr>
              <a:t>ugulipennis</a:t>
            </a:r>
            <a:r>
              <a:rPr lang="en-GB" dirty="0">
                <a:solidFill>
                  <a:srgbClr val="202122"/>
                </a:solidFill>
              </a:rPr>
              <a:t>) can be a damaging pest e.g. </a:t>
            </a:r>
            <a:r>
              <a:rPr lang="en-GB" sz="2800" i="0" u="none" strike="noStrike" baseline="0" dirty="0"/>
              <a:t>damage to ca. 12% of the immature seed resulted in a 3% yield loss and a 60% loss in germination.</a:t>
            </a:r>
          </a:p>
          <a:p>
            <a:pPr algn="l"/>
            <a:r>
              <a:rPr lang="en-GB" sz="2800" i="0" u="none" strike="noStrike" baseline="0" dirty="0"/>
              <a:t>Very common in the UK</a:t>
            </a:r>
          </a:p>
          <a:p>
            <a:pPr algn="l"/>
            <a:r>
              <a:rPr lang="en-GB" dirty="0"/>
              <a:t>Can be pest of crops in the UK – particularly strawberry</a:t>
            </a:r>
          </a:p>
          <a:p>
            <a:pPr algn="l"/>
            <a:r>
              <a:rPr lang="en-GB" dirty="0"/>
              <a:t>Work on management within AHDB </a:t>
            </a:r>
            <a:r>
              <a:rPr lang="en-GB" dirty="0" err="1"/>
              <a:t>Sceptreplus</a:t>
            </a:r>
            <a:r>
              <a:rPr lang="en-GB" dirty="0"/>
              <a:t> project</a:t>
            </a:r>
            <a:endParaRPr lang="en-GB" sz="2800" i="0" u="none" strike="noStrike" baseline="0" dirty="0"/>
          </a:p>
        </p:txBody>
      </p:sp>
      <p:pic>
        <p:nvPicPr>
          <p:cNvPr id="5" name="Picture 2">
            <a:extLst>
              <a:ext uri="{FF2B5EF4-FFF2-40B4-BE49-F238E27FC236}">
                <a16:creationId xmlns:a16="http://schemas.microsoft.com/office/drawing/2014/main" id="{DC172906-B945-8D06-B4A1-7FCFA587DC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18050" y="3064007"/>
            <a:ext cx="3179845" cy="2403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14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1498</TotalTime>
  <Words>670</Words>
  <Application>Microsoft Office PowerPoint</Application>
  <PresentationFormat>Widescreen</PresentationFormat>
  <Paragraphs>62</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MCGOWAN, BECCA (PGR)</dc:creator>
  <cp:lastModifiedBy>Collier, Rosemary</cp:lastModifiedBy>
  <cp:revision>46</cp:revision>
  <dcterms:created xsi:type="dcterms:W3CDTF">2021-12-10T12:08:00Z</dcterms:created>
  <dcterms:modified xsi:type="dcterms:W3CDTF">2022-12-13T09:42:08Z</dcterms:modified>
</cp:coreProperties>
</file>