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5"/>
  </p:notesMasterIdLst>
  <p:handoutMasterIdLst>
    <p:handoutMasterId r:id="rId16"/>
  </p:handoutMasterIdLst>
  <p:sldIdLst>
    <p:sldId id="384" r:id="rId2"/>
    <p:sldId id="385" r:id="rId3"/>
    <p:sldId id="392" r:id="rId4"/>
    <p:sldId id="383" r:id="rId5"/>
    <p:sldId id="390" r:id="rId6"/>
    <p:sldId id="393" r:id="rId7"/>
    <p:sldId id="394" r:id="rId8"/>
    <p:sldId id="378" r:id="rId9"/>
    <p:sldId id="388" r:id="rId10"/>
    <p:sldId id="389" r:id="rId11"/>
    <p:sldId id="398" r:id="rId12"/>
    <p:sldId id="397" r:id="rId13"/>
    <p:sldId id="395" r:id="rId14"/>
  </p:sldIdLst>
  <p:sldSz cx="9144000" cy="6858000" type="screen4x3"/>
  <p:notesSz cx="6888163" cy="10020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20602"/>
    <a:srgbClr val="0009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420" autoAdjust="0"/>
    <p:restoredTop sz="79635" autoAdjust="0"/>
  </p:normalViewPr>
  <p:slideViewPr>
    <p:cSldViewPr>
      <p:cViewPr varScale="1">
        <p:scale>
          <a:sx n="84" d="100"/>
          <a:sy n="84" d="100"/>
        </p:scale>
        <p:origin x="-9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r">
              <a:defRPr sz="1200"/>
            </a:lvl1pPr>
          </a:lstStyle>
          <a:p>
            <a:pPr>
              <a:defRPr/>
            </a:pPr>
            <a:fld id="{6272B304-9F30-4FE1-8EA3-988690B5ACF6}" type="datetimeFigureOut">
              <a:rPr lang="en-GB"/>
              <a:pPr>
                <a:defRPr/>
              </a:pPr>
              <a:t>21/05/2013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r">
              <a:defRPr sz="1200"/>
            </a:lvl1pPr>
          </a:lstStyle>
          <a:p>
            <a:pPr>
              <a:defRPr/>
            </a:pPr>
            <a:fld id="{E0CAFD45-B4EE-4C7B-80BB-31C255B742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534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DA9E92-CE32-4323-92DC-B288D5B83638}" type="datetimeFigureOut">
              <a:rPr lang="en-US"/>
              <a:pPr>
                <a:defRPr/>
              </a:pPr>
              <a:t>5/21/2013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9" tIns="46580" rIns="93159" bIns="4658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3159" tIns="46580" rIns="93159" bIns="4658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5BA64A-CD1F-4B88-A8D3-BB9460BD1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695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C08161-E89C-4A99-9B18-E202D6B0236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108417-FD7F-4907-9E9F-A245BD2A1150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108417-FD7F-4907-9E9F-A245BD2A1150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C08161-E89C-4A99-9B18-E202D6B0236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108417-FD7F-4907-9E9F-A245BD2A1150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108417-FD7F-4907-9E9F-A245BD2A1150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66994B-CEBA-4046-B49E-8690678024E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NOTE – these uses are not currently</a:t>
            </a:r>
            <a:r>
              <a:rPr lang="en-US" baseline="0" dirty="0" smtClean="0"/>
              <a:t> allowed under ADQP</a:t>
            </a:r>
            <a:endParaRPr 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51122" indent="-288893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55573" indent="-231115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17802" indent="-231115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80031" indent="-231115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42261" indent="-23111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004490" indent="-23111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66719" indent="-23111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928948" indent="-23111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14456F5-FD2F-4067-A3CA-47EA19A222A7}" type="slidenum">
              <a:rPr lang="en-GB" sz="1200"/>
              <a:pPr eaLnBrk="1" hangingPunct="1"/>
              <a:t>11</a:t>
            </a:fld>
            <a:endParaRPr lang="en-GB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914E7-D56A-4055-8F05-1025C487AA5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oachim\Desktop\CambridgeEco\Web\OldWebsite\CambridgeEco2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6000750"/>
            <a:ext cx="928687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</a:t>
            </a:r>
            <a:endParaRPr lang="en-US" dirty="0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87BD62F-CB78-47AE-9707-41E37A15E2F9}" type="datetimeFigureOut">
              <a:rPr lang="en-US"/>
              <a:pPr>
                <a:defRPr/>
              </a:pPr>
              <a:t>5/21/2013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6072188" y="6357938"/>
            <a:ext cx="762000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9FD83F0-5F5D-47FF-8C1F-CD0E28D1B0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8967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FC20CB4-CD38-431D-A4B1-FA0391CA3E69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D295D10B-5066-4513-9CFC-2611FC188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5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9D59A31-6E2F-45A9-BDE3-4DAC3209FA08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4E7341ED-4CA5-4565-9CDF-DC5FFD668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8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oachim\Desktop\CambridgeEco\Web\OldWebsite\CambridgeEco2Sma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6000750"/>
            <a:ext cx="928687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 algn="ctr">
              <a:defRPr sz="4500">
                <a:solidFill>
                  <a:srgbClr val="02060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E9A17-24B1-4235-9945-7E73AC522CB9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72188" y="63579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EFD23-7411-4E63-8454-A79E3B98C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3246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oachim\Desktop\CambridgeEco\Web\OldWebsite\CambridgeEco2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6000750"/>
            <a:ext cx="928687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537A8B3-7DA5-4F8F-93B0-75EBA6933CD0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72188" y="6357938"/>
            <a:ext cx="7620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64B0104D-3623-4DF2-A73D-39C13E6F9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13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B7CAEE5-65D8-4999-9A7D-FC827DD62546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351D771-D469-4F53-8D57-01D4D4A87B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10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A1C15C43-9F9A-4E3F-8690-683AA699DC9B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AA4D536-C0A1-4136-8C27-FCE964367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32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447CA-7220-40C8-8886-2A8B5A1C50F8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582B1-C2D5-4F90-8BA9-5B51DE478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6B95951-E625-478B-B2B6-F3C4D428DC43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DD63448-D6D4-400C-AFF6-0C1F9611E7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47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032FF-B8E0-43CD-AED1-D33A4A3D1D33}" type="datetimeFigureOut">
              <a:rPr lang="en-US"/>
              <a:pPr>
                <a:defRPr/>
              </a:pPr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ACBD1-4863-476A-826C-692877FDD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84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2AD3C-1AA0-4176-834A-8C6565EEBFF4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243C9-7995-4AA0-BA59-45B1E7A2E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38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4D427A-7F92-40CC-82BD-E4D660274611}" type="datetimeFigureOut">
              <a:rPr lang="en-US"/>
              <a:pPr>
                <a:defRPr/>
              </a:pPr>
              <a:t>5/21/2013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1F759D-B48A-45E1-8D2A-81649BBBF4B6}" type="slidenum">
              <a:rPr lang="en-US"/>
              <a:pPr>
                <a:defRPr/>
              </a:pPr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3" r:id="rId1"/>
    <p:sldLayoutId id="2147484504" r:id="rId2"/>
    <p:sldLayoutId id="2147484505" r:id="rId3"/>
    <p:sldLayoutId id="2147484506" r:id="rId4"/>
    <p:sldLayoutId id="2147484507" r:id="rId5"/>
    <p:sldLayoutId id="2147484508" r:id="rId6"/>
    <p:sldLayoutId id="2147484509" r:id="rId7"/>
    <p:sldLayoutId id="2147484510" r:id="rId8"/>
    <p:sldLayoutId id="2147484511" r:id="rId9"/>
    <p:sldLayoutId id="2147484512" r:id="rId10"/>
    <p:sldLayoutId id="214748451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72E004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72E004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E1DC04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4608512"/>
          </a:xfrm>
        </p:spPr>
        <p:txBody>
          <a:bodyPr/>
          <a:lstStyle/>
          <a:p>
            <a:r>
              <a:rPr lang="en-GB" sz="4000" b="1" dirty="0" smtClean="0">
                <a:latin typeface="Calibri" pitchFamily="34" charset="0"/>
                <a:cs typeface="Calibri" pitchFamily="34" charset="0"/>
              </a:rPr>
              <a:t>The use of </a:t>
            </a:r>
            <a:r>
              <a:rPr lang="en-GB" sz="4000" b="1" dirty="0" err="1" smtClean="0">
                <a:latin typeface="Calibri" pitchFamily="34" charset="0"/>
                <a:cs typeface="Calibri" pitchFamily="34" charset="0"/>
              </a:rPr>
              <a:t>digestates</a:t>
            </a:r>
            <a:r>
              <a:rPr lang="en-GB" sz="4000" b="1" dirty="0" smtClean="0">
                <a:latin typeface="Calibri" pitchFamily="34" charset="0"/>
                <a:cs typeface="Calibri" pitchFamily="34" charset="0"/>
              </a:rPr>
              <a:t> as a nutrient source in </a:t>
            </a:r>
            <a:r>
              <a:rPr lang="en-GB" sz="4000" b="1" dirty="0" err="1" smtClean="0">
                <a:latin typeface="Calibri" pitchFamily="34" charset="0"/>
                <a:cs typeface="Calibri" pitchFamily="34" charset="0"/>
              </a:rPr>
              <a:t>fertigated</a:t>
            </a:r>
            <a:r>
              <a:rPr lang="en-GB" sz="4000" b="1" dirty="0" smtClean="0">
                <a:latin typeface="Calibri" pitchFamily="34" charset="0"/>
                <a:cs typeface="Calibri" pitchFamily="34" charset="0"/>
              </a:rPr>
              <a:t> strawberries</a:t>
            </a:r>
            <a:r>
              <a:rPr lang="en-GB" sz="40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GB" sz="4000" dirty="0" smtClean="0">
                <a:latin typeface="Calibri" pitchFamily="34" charset="0"/>
                <a:cs typeface="Calibri" pitchFamily="34" charset="0"/>
              </a:rPr>
            </a:br>
            <a:r>
              <a:rPr lang="en-GB" dirty="0">
                <a:latin typeface="Calibri" pitchFamily="34" charset="0"/>
                <a:cs typeface="Calibri" pitchFamily="34" charset="0"/>
              </a:rPr>
              <a:t/>
            </a:r>
            <a:br>
              <a:rPr lang="en-GB" dirty="0">
                <a:latin typeface="Calibri" pitchFamily="34" charset="0"/>
                <a:cs typeface="Calibri" pitchFamily="34" charset="0"/>
              </a:rPr>
            </a:br>
            <a:r>
              <a:rPr lang="en-GB" sz="3200" dirty="0" smtClean="0">
                <a:latin typeface="Calibri" pitchFamily="34" charset="0"/>
                <a:cs typeface="Calibri" pitchFamily="34" charset="0"/>
              </a:rPr>
              <a:t>Rob Lillywhite</a:t>
            </a:r>
            <a:br>
              <a:rPr lang="en-GB" sz="3200" dirty="0" smtClean="0">
                <a:latin typeface="Calibri" pitchFamily="34" charset="0"/>
                <a:cs typeface="Calibri" pitchFamily="34" charset="0"/>
              </a:rPr>
            </a:br>
            <a:r>
              <a:rPr lang="en-GB" sz="3200" dirty="0" smtClean="0">
                <a:latin typeface="Calibri" pitchFamily="34" charset="0"/>
                <a:cs typeface="Calibri" pitchFamily="34" charset="0"/>
              </a:rPr>
              <a:t>Warwick Crop Centre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AutoShape 49" descr="data:image/jpeg;base64,/9j/4AAQSkZJRgABAQAAAQABAAD/2wCEAAkGBhQSEBIUEhQWFRUSFhIWFxgUGBobGBwcHBoWFRwXFxcYHyYfFxojGxcWIC8gIycpLCwsGB4xNTAqNSYsLCoBCQoKDgwOGg8PGjUlHyQyLCwyKSwuLCwvMiosLjYpLC80MCwvLCw0LDQsLCwsKiwpLSksLCwpKSwsMCkpLzQsLP/AABEIAHgBGAMBIgACEQEDEQH/xAAbAAEAAgMBAQAAAAAAAAAAAAAABQYCBAcDAf/EAEIQAAEDAgQCCAIHBgUEAwAAAAEAAgMEEQUSITEGQQcTIlFhcYGRMkIUIzNygqGxUmJzkqKyFSRDwdI0o9HwF1Nj/8QAGQEBAQEBAQEAAAAAAAAAAAAAAAECAwQG/8QAMREAAgEDAQUFCAMBAQAAAAAAAAECAxESIQQxQVGBIiORsfATQmFxocHR8TJS4RQz/9oADAMBAAIRAxEAPwCrIiL6w+VCIiAIiIAiIgCIiAIiIAiIgCIiAIiIAiIgCIiAIiIAiIgCIiAIiIAiIgCIiAIiIAvrRc2G5XxelPUOY5r2Gzmm4I3B7x4qFH0d37LvYrAtINiNe5Wqnxqo/wAMnd182YVMADutfmALH3AOa4HgqzVVb5Hl73Fz3Wu47mwAuT32A1WISbbvwNziklYwcwjcEeYsjoyNwR5hWniunEjqYvnY0/RKXSQvJ+AXOgO61+KSfo+HjPnAgfqCSD9Y8XGbwAHosxqXt8TUqdr/AAK82MnYE+QRzCNwR5hWPgh7s1WGvyXpZu1mLQD2bOJG1u9RWMukL2dbMJiGDK8PL+ySSBmdrvfdaU+04mXDsqRHrIRm17G3fbT3WKsOHzOGFVgubddS6XNtc99PGw9grKWK8CRjk/EgGxk6gE27gvgCmMDmcKevAJAMDNATb7aEbeRI9U4QlLKxjgA4tZO4A7EiKQgHwNrKOdlJ8vxcqhdxXP8ANiHAvsjmkbgjzVgxnCmOjFZR3ERIEjL9qB55d+Q/K70WrxbMX1s5cSSXN3N/lbprySM8noJQxWpFGM2vY277ae6CMkXANu+xU/Vyk4TTgk2FTOLX0+Fp28yfdZcFVl5X0r3ER1jHRbmweRdjrd+YW9VHUeLlbd9iqCyUb7yvNYTsCfIL41hOwJ8lOUGelgqXm7JHk0rdbEH4pT+FoDfORfOCHkYjS2JF5ADY7ix0KOejfIihqlzIV0RG4I8wUbGTsCfIFS2OOlytD6gTMzyZQJHPykBt75vh0c3w3W1wk6Tq65sbnBxprjK7Lr1kWt7gA2J18SjnaORVC8sSvEIxhJsASTsBqfZWDimZ3VUjJ7moYx5kcdXFjnAxBzvmIaCb3OjgsOFJWEzwuk6l88YZHLsGuDg7K4jVrXWsSmfYyt69ajDt439etCDfGWmxBBHIix9inVm17G3fbT3W9jsM7JzHU36yMNYcxubAdntfMLbFStTIf8GgFzb6XKLXNvs77Kuei+JFDVrkVxkZOwJt3C6+mB37J9ivelxSWJrhFI+MOIJ6txaSQCBctIJtc6eJVh42xiYVUrBLJkdHCCwvcWkGNhPZJtqdb2UcpZWsFGLje5Vgw2vY277ae6NYTsCbdwUxw3iwY58Mzj9HqRkkF9G3+GUDvabHyuvXGGPo2OpA7tudmnLCbG1xHH4tDSXHvLwPlTN5Y2/Xr7BQWOV/36+5AIim+FqZpdUSuAcaaB8rWuF2lwLWtLgdwC7NbnZblLFXMxjk7EQYHBuYtdlPOxt77LzUnS8SVDJes617j8we4ua8c2vadC0jS1vJe/GNAyGskbEMrCGSNH7OdoflHldZUnlizTisckRJgd+y72K81eOI55stPkqQxv0GIujMrgXXYQ76vZxIPNUdSnPNXFSGDsERF1OYREQEvBicYoJICH9Y+ZkgIa3JZrS0NJzX5k3t7qIRFlRtc05XsS3EWJxzuiMecdXDDEc7Wj4G5bjK526YtiUckFKxmfNBG5jszWgG7i+7SHE87ahRKKKCVvgVzbv8SY4dxOKEz9b1lpYXxDqw02zW7RzObtbbnfktCsEQyiIvOhzGRoaSbnQNa5wAAtz3utZEx1uMtLBSuD4qxkc8MwcYpwy5ZbM1zCS14BsHDU3Fxfv0UUisoqSsyRk4u6JR9dHHBJFDncZizO97Q2zWnMGNaHO3dYkk8gLc1hgFcyGcSSZ8obIOwAT2mOZ8zgPmv6KORTBWa5lzd0+RIYNjDqaXMztNILXsf8L2HQteNf8AeyxxyubNUSyMBa17rtB3AsBY+y0UVxWWXEmTtjwJefE4zQxQAP6yOWSQktbkOYAWBzX0AHJRUchaQ5psWkEEbgjUEeqxRFFIOTZM8T499KlDmtyNDblv77u1I71d+QC8OHMRZBVQzSBxbE7NZgBJsDYdogc1GopglHHgXN5ZcTerzBYmIyuc59/rGNaA3tadl7sxJLddPhPevbB8QjjjqWyZ7zxdW3I1pA7TX3OZzf2bad6i0TG6sxlZ3RMjGI5KZsNQHl0P2MrA0uDTqYnhxbmZfUG9wtOjEBY8Sl7XXYWOY0O0GcOa5pc3e7DcH5VpImCW4Zt7yRxzFBPIwtByxxxxNzWzEMFszraXOumttBcr3lxWM4fHT9vrGTPlvlbk7TcuW+a/jeyh0TBWS5DN3b5n0eO3gpXifE46ioMsYeAWxtIeGg3a0N+Vx3tdRKK463JlpY+ttfW9udhc+guL+4UpxRicdRVSTRh4a/Lo8AEWaG/K4g7eCikumOtxlpYKRwLGTTS58oe1zXRyMJsHsdoW35d9+8KORGk1ZkTad0S3+TD8wM7mg3ETmsF/3XSh57PiG38ButPE8RdUTSSyfFI65tsOQAHcBYDyWqiijZ3K5XViY4jxWOcwGPOOqgiiOdrRfILZhlcd+5Q6IrGKirISlk7sIiLRkL611jfu/wDea+IoDpfR5FT10U0VRBE6SPKQ4Ma1xa64v2bagjfxC55iFEYZZInfFG9zD6G1/Xf1U/0cYn1OIRXPZlvEfxat/qDVudKuF9VXdYBpOwO/E3su/Rp9V44PCu48Gro9klnQUuKdmR/R/g/0iviBF2R/WvvtZuwPm4tTpAwf6PXygCzJLSstoLO3A8nBylcFrDh+GGobpNVytEd//rjNyfI9r+ZqnOkykbU0MFZHrlyk/cktv5Ot7lZdVqun7r7PX96G1SToNe8ten61OWxxlxDWi5cQAO8nQD3Vx44ghpGQUkUcfWCNrp5MoLiTyBOouQT5ZfFanRzhglrmvf8ABTtdM4nYZdr+pv6KGx7FDU1M0x/1Hkjwbs0ejQF3faqpcFr1e44Ls0r8Xp0W80F1Wt4Ly4GI8v10f+YPfmtdzf5Oz6Kl8DYU2ara6T7KnBmkJ2ys1APrb0BVx4A4xM9dVMkOlSTJGDyy9nL/ACBv8viuO1Sl7nu6v14nbZox973tEctRTHF2DfRayaIDsg5mfcdqB6beih17IyUkmjxyi4tpl66N2R1U74aiGKRrYy8ExtDrgtbu21xY81jjvE7KaqnhjoqMtieWguiudhvr4rLog/66T+A7+9i0OLuHal9fUuZTyua6QkEMcQdBqDay8NouvJS3WPbeSoJx33LHw6yhxVr430zYJmNveHs3G2ZthyNrgg7jdUHGcMdS1MkRNzE6wNtCNw6x7wRor5wBw8+hdJVVloGBhY0PIvqQSSB4N0G5uqPxPi4qquaYAhr3dm++UANF/Gwv6rVF97JRd4+Opmt/5RclaX2L1wLRU+IUszJoYuuj7OdrA02c05X2bYZgQ72C5rUQFj3Mdo5jnNcPEEg/mFbOi3FOqr2sJ7M7XM9R22/oR6rz6TcL6nEHuAs2cNkHn8LvzF/VWm3CvKHB6ok0p0VPitGfOjXBuvrmlwuyEGR19r/C0e5v6LR42wf6NXTMAs0nOzuyu7Vh5G49FP4TiRwzD4ZQPrayZryOfUxnb1B/7ngpXpYw5stPBVx6gWaSObH9pp9D/es+1ar3f8Xp1X+m/ZJ0LL+S18f8OZ01M6R7GMF3Pc1rR4k2H5lWzj9kNM6OkgjYDGxhlkyjO5xGl3HUbZjbv8Fh0aUDXVTp5Ps6SN0jj3GxA/LMfwquYriLp55Znbyvc7yvsPQWHou77dW3BebOH8aV+L8kZ4XifVOF2RvbcZmyMDhbS+u407iuh9ImHQUUEbqenha6R5YXOYHWGUu0B0BuBquXFdU6ZT9TTfxJP7VyrLvoLnc60X3U/hY5bI8kknc66AD8hoFaOGeEGyQuq6txjpY7nT4pLaWb3C+l9ydB3qv4VQmaeKIada9jL91yAT6C59F0XpalENPSU0Yysu42HdGGtaP6ifRbrTeUacd78jnRgsZVJbl5lZm43EZLaOlghYNi5gfIfvOd+n6qY4d4zFS8wVUFOc7JMjxG0doNLgCDca25W1sufLJjyCCDYgggjcEaghals8GrW15kjtE07305CN5BBG48AfyOhXT+jmkhrYJfpFPC50b2gOEbWkgtB1y21uDr4rly6n0NO+qqh+/Efdrv/BXPbNKTa3nTY9aqT3HMJ/idy1dt5qy8KcLNe01VWerpY9bnQyH9lvMi+mm+w8NjhzhDNE+tq2P6hgLxGwHPJz23DPHu8NVDcR8TSVjxmsyNmkcTfgYNtBzNuf6Lo5Oo8IP5v7L4+RzUVDtzXyXrh5mfEOOxzPLaeCOCEaABjc7vFzjcjyG3ioREXaMVFWRxlJyd2ERFoyEREBnDMWOa5ps5pDge4g3B9wuv8Y4UcSoqSSIdpz4iLa2bIA1/o02J+4uOrqvA/E4iwiZzjrSZwB97tMHlmdb0Xh2tSWM470/M9uyOLyhLc15FR6QK9rqoQx/ZUjGwsHiPiPnfT8KtnRtVtqqCeikPwhwH3H31H3XX92rlz3lxJJuSSSTzJ1J91YOAcX+j18JJs2Q9U7ydYD2dlK3Wo9zit616ozSrd9k9z06EyyldQYTU5xlmqpTAO/Kwlpt4aSH8QVEV66W8W6yrZCD2YGa/efYn8g381XeFuHn1dRGwNcY8w6xwBs1u5u7YEgWHmrRlan7SfHX10JWjeoqcOGhacNoIafCsk8/0eTEDmvkLz1bbWbYEWBBve/zlRuF0NFBNHKzEu1G5rh/ln623Hx7EXHqtHjrGBUVr8n2cNoowNsrdCR4E39LKvKQpSlG7dr6tafjkJ1YqVkr20vr+eZ1PpUwxs9NDWRdoNABI5xv1afRx/qK5Yuq9HFa2roJqKXXIC0d+R97EeLXX/pXNcTwqSnkdHKxzS0kaggGxtdpO4PeFnZXjek+Hka2lZWqrj5lv6IP+uk/gO/vYvabi6WnxqTPK8wCYscwuJaGkAXDdhYm/oV6dEmFStqJJXRvbGYi0Oc0gElzT2b76A6hVXjQ3xGr/AIp/QLGMaleSfI3lKnQi1zLd0uYEc0dUy5aQGP5gH5XDuBGnmB3rm66rwDj0dbSuoanVwYWtv8zPD95unoAeRXP+JeHpKOd0T9Rux3JzeR8+RHIrezTce5lvX1RjaYqXex3P6M0KKrMUjJG/FG5rx5tIP+y69xxgP+IR0UkV+1IwEjlHIAS4+VguNrrHDXFPV4G+S/bpw+IfeNsn97fZTa1JOM4b07eJdlcWpQlutfwKTx5iYlrHNZ9lTgQRgbAM0NvxX9grtwLMK7CpqR57UYMevIOu6N3oQR+FcnJVq6NcX6ivY0nszgxnzOrT/MAPVar0u5tHfHVdDNCr3t5bnp4m/PEaLBixwyzVszmuHMNYcpH9NvxqjK5dKmLdbXdWD2adoZ+I9p36tHoqaumzp4ZPe9fXQxtDWeK3LT11BXVOmX7Gm/iSf2hc2w3CZah4ZFG95JAOVpIF+bjsB52XVeljDJJaaExRuf1chLsgJIBaRew1tey415JVqfU60It0anQ5nwtViKtpnu0a2Vlz3AnLf0vdXvpmpTlpZOQMrD5kNcP7Xey5iRyK6Ng3FcFdSGjrn5H2AZKdiR8LiTo148dD6rVeLU41Vw3/ACJQknCVJ8d3zOcIrHiXR/WROs2IytPwvh7TSO+24UtwVwDO6pjkqYjHFEc5z2BcRq0Zd7X1N+5dZV6ajlc5RoVHLGxRl1HoZZ9XVHvfEPYOP+65cBt6Lr3RPhkkNPO6Vjow97S3OC0kBu9jy1/JcdtdqLXyOuxLvUyu9H3HRpyKaoP1J0a53+me4/uE+3ksukPgPqS6pp2/VON3sHyE/M39w/l5bUWoHbd9536ldC6O+OrZaSqN2HsxPdyvp1br/LyB5bd1pVpypy9rT6rmapVI1I+yqdHyOcorxx7wCadxmp2kwO+JoBJjP/Dx5bHkqOvVTqRqRyieWpTlTljIIiLocwiIgC9GVDg1zQ4hr8uZoJsbXIuOdrm3mvNFAEBRFQek87nuLnuLnONy5xuT5k7rHObWubd3L2WKKFCIipAsjIbWubDlfT2WKKAye8nck+ev6rFEQHrS1Lo3texxa9hBaRuCOa6lhuN02MU4p6qzKgfCRoSf24yfzYuUL611jcaEbWXGrRVTXc1uZ3pVnT03p70TPEnCU9E+0jbsJ7MjfhP/ABPgfzUS2pcGFgc7I4gltzlJGxI2JCuWCdJ0rGdVVsFTERY5rZ7eN9H+vutqXDMIq9Yp3Urz8r9G+ztPZwXNVZw0qx6rVG3ShPWnLo9Dn6yY8gggkEEEEbgjUEHvurseix7/ALCqp5R5kH2bm/VY/wDxJVj4nwNHeXOt/at/9NL+xn/mq/1KZNM57i5xLnONyXG5J7yTusFc3cDU8OtViELbbtiGd3prcfyrVnxihp9KOAyvH+tVageLYtvcDyKqrJ6QV/L6kdFrWbt5/Qg24fIIs77siN8ua/bP/wCbfm89h3rTabajQ+C96/EJJnmSV5e883foO4eAWuuqvxOTtwPrnEm5Nz4r4iLRk2aXE5Yvs5ZGfce5o9mlfanFJpNJJZHjue9zh7ErVRZxV72NZO1rn1riDcGx8Ecb6nXzXxFTIREVBkx5GxI8tP0WKIoAiIqAiIgCIiAIiIAiIgCIiAIiIAiIgCIiAIiIBZLIiAIiIAiIgCIiAIiIAiIgCIiAIiIAiIgCIiAIiIAiIgCIiAIiIAiIgCIiAIiIAiIgCIiAIiIAiIgCIiAIiIAiIgCIiAIiIAiIgP/Z"/>
          <p:cNvSpPr>
            <a:spLocks noChangeAspect="1" noChangeArrowheads="1"/>
          </p:cNvSpPr>
          <p:nvPr/>
        </p:nvSpPr>
        <p:spPr bwMode="auto">
          <a:xfrm>
            <a:off x="63500" y="-1555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51" descr="data:image/jpeg;base64,/9j/4AAQSkZJRgABAQAAAQABAAD/2wCEAAkGBhQSEBIUEhQWFRUSFhIWFxgUGBobGBwcHBoWFRwXFxcYHyYfFxojGxcWIC8gIycpLCwsGB4xNTAqNSYsLCoBCQoKDgwOGg8PGjUlHyQyLCwyKSwuLCwvMiosLjYpLC80MCwvLCw0LDQsLCwsKiwpLSksLCwpKSwsMCkpLzQsLP/AABEIAHgBGAMBIgACEQEDEQH/xAAbAAEAAgMBAQAAAAAAAAAAAAAABQYCBAcDAf/EAEIQAAEDAgQCCAIHBgUEAwAAAAEAAgMEEQUSITEGQQcTIlFhcYGRMkIUIzNygqGxUmJzkqKyFSRDwdI0o9HwF1Nj/8QAGQEBAQEBAQEAAAAAAAAAAAAAAAECAwQG/8QAMREAAgEDAQUFCAMBAQAAAAAAAAECAxESIQQxQVGBIiORsfATQmFxocHR8TJS4RQz/9oADAMBAAIRAxEAPwCrIiL6w+VCIiAIiIAiIgCIiAIiIAiIgCIiAIiIAiIgCIiAIiIAiIgCIiAIiIAiIgCIiAIiIAvrRc2G5XxelPUOY5r2Gzmm4I3B7x4qFH0d37LvYrAtINiNe5Wqnxqo/wAMnd182YVMADutfmALH3AOa4HgqzVVb5Hl73Fz3Wu47mwAuT32A1WISbbvwNziklYwcwjcEeYsjoyNwR5hWniunEjqYvnY0/RKXSQvJ+AXOgO61+KSfo+HjPnAgfqCSD9Y8XGbwAHosxqXt8TUqdr/AAK82MnYE+QRzCNwR5hWPgh7s1WGvyXpZu1mLQD2bOJG1u9RWMukL2dbMJiGDK8PL+ySSBmdrvfdaU+04mXDsqRHrIRm17G3fbT3WKsOHzOGFVgubddS6XNtc99PGw9grKWK8CRjk/EgGxk6gE27gvgCmMDmcKevAJAMDNATb7aEbeRI9U4QlLKxjgA4tZO4A7EiKQgHwNrKOdlJ8vxcqhdxXP8ANiHAvsjmkbgjzVgxnCmOjFZR3ERIEjL9qB55d+Q/K70WrxbMX1s5cSSXN3N/lbprySM8noJQxWpFGM2vY277ae6CMkXANu+xU/Vyk4TTgk2FTOLX0+Fp28yfdZcFVl5X0r3ER1jHRbmweRdjrd+YW9VHUeLlbd9iqCyUb7yvNYTsCfIL41hOwJ8lOUGelgqXm7JHk0rdbEH4pT+FoDfORfOCHkYjS2JF5ADY7ix0KOejfIihqlzIV0RG4I8wUbGTsCfIFS2OOlytD6gTMzyZQJHPykBt75vh0c3w3W1wk6Tq65sbnBxprjK7Lr1kWt7gA2J18SjnaORVC8sSvEIxhJsASTsBqfZWDimZ3VUjJ7moYx5kcdXFjnAxBzvmIaCb3OjgsOFJWEzwuk6l88YZHLsGuDg7K4jVrXWsSmfYyt69ajDt439etCDfGWmxBBHIix9inVm17G3fbT3W9jsM7JzHU36yMNYcxubAdntfMLbFStTIf8GgFzb6XKLXNvs77Kuei+JFDVrkVxkZOwJt3C6+mB37J9ivelxSWJrhFI+MOIJ6txaSQCBctIJtc6eJVh42xiYVUrBLJkdHCCwvcWkGNhPZJtqdb2UcpZWsFGLje5Vgw2vY277ae6NYTsCbdwUxw3iwY58Mzj9HqRkkF9G3+GUDvabHyuvXGGPo2OpA7tudmnLCbG1xHH4tDSXHvLwPlTN5Y2/Xr7BQWOV/36+5AIim+FqZpdUSuAcaaB8rWuF2lwLWtLgdwC7NbnZblLFXMxjk7EQYHBuYtdlPOxt77LzUnS8SVDJes617j8we4ua8c2vadC0jS1vJe/GNAyGskbEMrCGSNH7OdoflHldZUnlizTisckRJgd+y72K81eOI55stPkqQxv0GIujMrgXXYQ76vZxIPNUdSnPNXFSGDsERF1OYREQEvBicYoJICH9Y+ZkgIa3JZrS0NJzX5k3t7qIRFlRtc05XsS3EWJxzuiMecdXDDEc7Wj4G5bjK526YtiUckFKxmfNBG5jszWgG7i+7SHE87ahRKKKCVvgVzbv8SY4dxOKEz9b1lpYXxDqw02zW7RzObtbbnfktCsEQyiIvOhzGRoaSbnQNa5wAAtz3utZEx1uMtLBSuD4qxkc8MwcYpwy5ZbM1zCS14BsHDU3Fxfv0UUisoqSsyRk4u6JR9dHHBJFDncZizO97Q2zWnMGNaHO3dYkk8gLc1hgFcyGcSSZ8obIOwAT2mOZ8zgPmv6KORTBWa5lzd0+RIYNjDqaXMztNILXsf8L2HQteNf8AeyxxyubNUSyMBa17rtB3AsBY+y0UVxWWXEmTtjwJefE4zQxQAP6yOWSQktbkOYAWBzX0AHJRUchaQ5psWkEEbgjUEeqxRFFIOTZM8T499KlDmtyNDblv77u1I71d+QC8OHMRZBVQzSBxbE7NZgBJsDYdogc1GopglHHgXN5ZcTerzBYmIyuc59/rGNaA3tadl7sxJLddPhPevbB8QjjjqWyZ7zxdW3I1pA7TX3OZzf2bad6i0TG6sxlZ3RMjGI5KZsNQHl0P2MrA0uDTqYnhxbmZfUG9wtOjEBY8Sl7XXYWOY0O0GcOa5pc3e7DcH5VpImCW4Zt7yRxzFBPIwtByxxxxNzWzEMFszraXOumttBcr3lxWM4fHT9vrGTPlvlbk7TcuW+a/jeyh0TBWS5DN3b5n0eO3gpXifE46ioMsYeAWxtIeGg3a0N+Vx3tdRKK463JlpY+ttfW9udhc+guL+4UpxRicdRVSTRh4a/Lo8AEWaG/K4g7eCikumOtxlpYKRwLGTTS58oe1zXRyMJsHsdoW35d9+8KORGk1ZkTad0S3+TD8wM7mg3ETmsF/3XSh57PiG38ButPE8RdUTSSyfFI65tsOQAHcBYDyWqiijZ3K5XViY4jxWOcwGPOOqgiiOdrRfILZhlcd+5Q6IrGKirISlk7sIiLRkL611jfu/wDea+IoDpfR5FT10U0VRBE6SPKQ4Ma1xa64v2bagjfxC55iFEYZZInfFG9zD6G1/Xf1U/0cYn1OIRXPZlvEfxat/qDVudKuF9VXdYBpOwO/E3su/Rp9V44PCu48Gro9klnQUuKdmR/R/g/0iviBF2R/WvvtZuwPm4tTpAwf6PXygCzJLSstoLO3A8nBylcFrDh+GGobpNVytEd//rjNyfI9r+ZqnOkykbU0MFZHrlyk/cktv5Ot7lZdVqun7r7PX96G1SToNe8ten61OWxxlxDWi5cQAO8nQD3Vx44ghpGQUkUcfWCNrp5MoLiTyBOouQT5ZfFanRzhglrmvf8ABTtdM4nYZdr+pv6KGx7FDU1M0x/1Hkjwbs0ejQF3faqpcFr1e44Ls0r8Xp0W80F1Wt4Ly4GI8v10f+YPfmtdzf5Oz6Kl8DYU2ara6T7KnBmkJ2ys1APrb0BVx4A4xM9dVMkOlSTJGDyy9nL/ACBv8viuO1Sl7nu6v14nbZox973tEctRTHF2DfRayaIDsg5mfcdqB6beih17IyUkmjxyi4tpl66N2R1U74aiGKRrYy8ExtDrgtbu21xY81jjvE7KaqnhjoqMtieWguiudhvr4rLog/66T+A7+9i0OLuHal9fUuZTyua6QkEMcQdBqDay8NouvJS3WPbeSoJx33LHw6yhxVr430zYJmNveHs3G2ZthyNrgg7jdUHGcMdS1MkRNzE6wNtCNw6x7wRor5wBw8+hdJVVloGBhY0PIvqQSSB4N0G5uqPxPi4qquaYAhr3dm++UANF/Gwv6rVF97JRd4+Opmt/5RclaX2L1wLRU+IUszJoYuuj7OdrA02c05X2bYZgQ72C5rUQFj3Mdo5jnNcPEEg/mFbOi3FOqr2sJ7M7XM9R22/oR6rz6TcL6nEHuAs2cNkHn8LvzF/VWm3CvKHB6ok0p0VPitGfOjXBuvrmlwuyEGR19r/C0e5v6LR42wf6NXTMAs0nOzuyu7Vh5G49FP4TiRwzD4ZQPrayZryOfUxnb1B/7ngpXpYw5stPBVx6gWaSObH9pp9D/es+1ar3f8Xp1X+m/ZJ0LL+S18f8OZ01M6R7GMF3Pc1rR4k2H5lWzj9kNM6OkgjYDGxhlkyjO5xGl3HUbZjbv8Fh0aUDXVTp5Ps6SN0jj3GxA/LMfwquYriLp55Znbyvc7yvsPQWHou77dW3BebOH8aV+L8kZ4XifVOF2RvbcZmyMDhbS+u407iuh9ImHQUUEbqenha6R5YXOYHWGUu0B0BuBquXFdU6ZT9TTfxJP7VyrLvoLnc60X3U/hY5bI8kknc66AD8hoFaOGeEGyQuq6txjpY7nT4pLaWb3C+l9ydB3qv4VQmaeKIada9jL91yAT6C59F0XpalENPSU0Yysu42HdGGtaP6ifRbrTeUacd78jnRgsZVJbl5lZm43EZLaOlghYNi5gfIfvOd+n6qY4d4zFS8wVUFOc7JMjxG0doNLgCDca25W1sufLJjyCCDYgggjcEaghals8GrW15kjtE07305CN5BBG48AfyOhXT+jmkhrYJfpFPC50b2gOEbWkgtB1y21uDr4rly6n0NO+qqh+/Efdrv/BXPbNKTa3nTY9aqT3HMJ/idy1dt5qy8KcLNe01VWerpY9bnQyH9lvMi+mm+w8NjhzhDNE+tq2P6hgLxGwHPJz23DPHu8NVDcR8TSVjxmsyNmkcTfgYNtBzNuf6Lo5Oo8IP5v7L4+RzUVDtzXyXrh5mfEOOxzPLaeCOCEaABjc7vFzjcjyG3ioREXaMVFWRxlJyd2ERFoyEREBnDMWOa5ps5pDge4g3B9wuv8Y4UcSoqSSIdpz4iLa2bIA1/o02J+4uOrqvA/E4iwiZzjrSZwB97tMHlmdb0Xh2tSWM470/M9uyOLyhLc15FR6QK9rqoQx/ZUjGwsHiPiPnfT8KtnRtVtqqCeikPwhwH3H31H3XX92rlz3lxJJuSSSTzJ1J91YOAcX+j18JJs2Q9U7ydYD2dlK3Wo9zit616ozSrd9k9z06EyyldQYTU5xlmqpTAO/Kwlpt4aSH8QVEV66W8W6yrZCD2YGa/efYn8g381XeFuHn1dRGwNcY8w6xwBs1u5u7YEgWHmrRlan7SfHX10JWjeoqcOGhacNoIafCsk8/0eTEDmvkLz1bbWbYEWBBve/zlRuF0NFBNHKzEu1G5rh/ln623Hx7EXHqtHjrGBUVr8n2cNoowNsrdCR4E39LKvKQpSlG7dr6tafjkJ1YqVkr20vr+eZ1PpUwxs9NDWRdoNABI5xv1afRx/qK5Yuq9HFa2roJqKXXIC0d+R97EeLXX/pXNcTwqSnkdHKxzS0kaggGxtdpO4PeFnZXjek+Hka2lZWqrj5lv6IP+uk/gO/vYvabi6WnxqTPK8wCYscwuJaGkAXDdhYm/oV6dEmFStqJJXRvbGYi0Oc0gElzT2b76A6hVXjQ3xGr/AIp/QLGMaleSfI3lKnQi1zLd0uYEc0dUy5aQGP5gH5XDuBGnmB3rm66rwDj0dbSuoanVwYWtv8zPD95unoAeRXP+JeHpKOd0T9Rux3JzeR8+RHIrezTce5lvX1RjaYqXex3P6M0KKrMUjJG/FG5rx5tIP+y69xxgP+IR0UkV+1IwEjlHIAS4+VguNrrHDXFPV4G+S/bpw+IfeNsn97fZTa1JOM4b07eJdlcWpQlutfwKTx5iYlrHNZ9lTgQRgbAM0NvxX9grtwLMK7CpqR57UYMevIOu6N3oQR+FcnJVq6NcX6ivY0nszgxnzOrT/MAPVar0u5tHfHVdDNCr3t5bnp4m/PEaLBixwyzVszmuHMNYcpH9NvxqjK5dKmLdbXdWD2adoZ+I9p36tHoqaumzp4ZPe9fXQxtDWeK3LT11BXVOmX7Gm/iSf2hc2w3CZah4ZFG95JAOVpIF+bjsB52XVeljDJJaaExRuf1chLsgJIBaRew1tey415JVqfU60It0anQ5nwtViKtpnu0a2Vlz3AnLf0vdXvpmpTlpZOQMrD5kNcP7Xey5iRyK6Ng3FcFdSGjrn5H2AZKdiR8LiTo148dD6rVeLU41Vw3/ACJQknCVJ8d3zOcIrHiXR/WROs2IytPwvh7TSO+24UtwVwDO6pjkqYjHFEc5z2BcRq0Zd7X1N+5dZV6ajlc5RoVHLGxRl1HoZZ9XVHvfEPYOP+65cBt6Lr3RPhkkNPO6Vjow97S3OC0kBu9jy1/JcdtdqLXyOuxLvUyu9H3HRpyKaoP1J0a53+me4/uE+3ksukPgPqS6pp2/VON3sHyE/M39w/l5bUWoHbd9536ldC6O+OrZaSqN2HsxPdyvp1br/LyB5bd1pVpypy9rT6rmapVI1I+yqdHyOcorxx7wCadxmp2kwO+JoBJjP/Dx5bHkqOvVTqRqRyieWpTlTljIIiLocwiIgC9GVDg1zQ4hr8uZoJsbXIuOdrm3mvNFAEBRFQek87nuLnuLnONy5xuT5k7rHObWubd3L2WKKFCIipAsjIbWubDlfT2WKKAye8nck+ev6rFEQHrS1Lo3texxa9hBaRuCOa6lhuN02MU4p6qzKgfCRoSf24yfzYuUL611jcaEbWXGrRVTXc1uZ3pVnT03p70TPEnCU9E+0jbsJ7MjfhP/ABPgfzUS2pcGFgc7I4gltzlJGxI2JCuWCdJ0rGdVVsFTERY5rZ7eN9H+vutqXDMIq9Yp3Urz8r9G+ztPZwXNVZw0qx6rVG3ShPWnLo9Dn6yY8gggkEEEEbgjUEHvurseix7/ALCqp5R5kH2bm/VY/wDxJVj4nwNHeXOt/at/9NL+xn/mq/1KZNM57i5xLnONyXG5J7yTusFc3cDU8OtViELbbtiGd3prcfyrVnxihp9KOAyvH+tVageLYtvcDyKqrJ6QV/L6kdFrWbt5/Qg24fIIs77siN8ua/bP/wCbfm89h3rTabajQ+C96/EJJnmSV5e883foO4eAWuuqvxOTtwPrnEm5Nz4r4iLRk2aXE5Yvs5ZGfce5o9mlfanFJpNJJZHjue9zh7ErVRZxV72NZO1rn1riDcGx8Ecb6nXzXxFTIREVBkx5GxI8tP0WKIoAiIqAiIgCIiAIiIAiIgCIiAIiIAiIgCIiAIiIBZLIiAIiIAiIgCIiAIiIAiIgCIiAIiIAiIgCIiAIiIAiIgCIiAIiIAiIgCIiAIiIAiIgCIiAIiIAiIgCIiAIiIAiIgCIiAIiIAiIgP/Z"/>
          <p:cNvSpPr>
            <a:spLocks noChangeAspect="1" noChangeArrowheads="1"/>
          </p:cNvSpPr>
          <p:nvPr/>
        </p:nvSpPr>
        <p:spPr bwMode="auto">
          <a:xfrm>
            <a:off x="215900" y="-3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55" descr="data:image/jpeg;base64,/9j/4AAQSkZJRgABAQAAAQABAAD/2wCEAAkGBxQTEhUUEhQWFBQWFxUZFRYWFB0YGBgdFhcWGhkYFRgYHCggGR4lHBwXIj0hJSkrLi4uGh8zODMsNyktLisBCgoKDg0OGhAQGy8kHyYtLC4tMC0sLCwsLCw0LCwsNCwsLCwsLCwsLCwsLCwsLCwsLCwsLCwsLCwsLCwsLCwsLP/AABEIAHkBOAMBEQACEQEDEQH/xAAbAAEAAgMBAQAAAAAAAAAAAAAABQYBBAcCA//EAEYQAAIBAwIDBgMDCgQBDQAAAAECAwAEERIhBQYxBxMiQVFxYYGRFDJyFSNCUmKCkqGxsiQlQ9E1FiYzNkRTY3N0orPB8P/EABkBAQADAQEAAAAAAAAAAAAAAAACAwQBBf/EADQRAAICAQMBBgQGAgIDAQAAAAABAgMRBBIxIRMyQVFxgQUiM2EUI0KhsfCRwTThUmLRJP/aAAwDAQACEQMRAD8A7j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p/MPDViNqEaQa7pFc98+WDaiwPi6H0rVVNy3Zxx5IpnFLGPMslhw9YdQQthm1EM7Pg6VXC6icDbOPUn1rNKTlyWpJFahvlh4jdBhMy93AVWOOWVVLB9RwgIXOB9K0uG6qOMcvxSKs4mz1Y3gl4mdIlVRbBtMiSRjV3jDUEkAztgZxXJQ20eHP28gnmz2JDnvIsLhgWVkjZlZWKkEdCCN6hp1+bElb3Gz1y8YS2Ymk193HrV+8xvnDASDqSG3HpS3d+r/X+hDHgTtUlhWec13tMFhm7gU6WK5Vm8SnB3Bx0rRR+r0ZVb4epsc5L/hiQSCJIMFWKnxTRqdwfMEj51Gjv/5/g7Z3SS4jtDJjyjfG/op86qj1aJy4ZWuWOMSRGO1vG1M6K1tP0EylQdDeQkXfbzGDWm6uMk5wXqvL/oqrk18siU5bh0tdbk4uHAyxOBojIUZOwGTVVv6fQnDx9TW4sv8AmNnu2GWfUoYhTpUFdSg4ODmpV/Sl7EZd+J9+dOHPLaydyWWZBrjKsVyUIbQcEZDAFfnXKJKM1u4fQ7am4vHJqX3EBdWduISQ12YwpBIKAeKU5ByCqq4/FgVKMOzslu/Scb3RWPEn7i3UQsgzpCEDc52HrnNUJ5kWPgq/IksTxWrF5TcdyWbUZNLbKGJLeFsZHQ+datSpKUlhYz9imnDivM3u0JitmXDFSstt4gxUgNcQq+4PQqWHsahpVmzH2f8ADLLODzw5cX7CCQvb9xmVdZdUl1r3ekknBKayR8FPnul9Jbl1z09Di7/Q2ub3lW2LRKz6WjZ0T77RhwZFTG+dOem5GRUKFFzxL+s7ZlRyj6ctS28kZmtWJjkxkaj4SuxUqd0b1FctU09s+RDDWUR/F8/lOzGWCsk5ZQxAJRQVyM4OKsgvyZP0OS76J2/sFl0h9WFbUArlcnBHi0kEjBO3SqYyceCbimVrgHDVle8V2k8FyyoRK+VACEAeLpmtFs2lHGOPJFUI5bz5kvzPwp5oswsyTRkPEQxAJU50OARlW6H3qmmajL5l08SdkW10I6xvBxAxEakji8cyhird9gr3D4PRfESPXRVkodjlPq3x6eZFPfj+9S1KKzlpD82cTa3tnkTGsmNEJGQGldY1JHmAWziraYb54f3/AG6kJvCH/J+MphjIz43l7xhJn9YEHbfyG3wrjuknlf48BsWDW5Mv5JI5Y5m1yW80kJfGNYT7rkDzKkZqeohGLTjw1n0OVNtNPwZBRPD9q4hHO8wQNGE0NL4A8YzpKbIcnNXYkq4OKX7eZWmt0k/9l+FYjQZoBQCgFAKAUAoCA5otJZGtjEmoRzpI/iA8Kg7DPU5NXUyjHdl8rBXYm8YJ3NUlhBcPs5VvrmVkxHKkKo2oZ/NBs6h5Z1be1XTnF1RjnqslaT3thrOX8o99o/NfZxFq1DOrWz50+mCB703R7Lb45yMPfnHQ+/N1pJNZzRRKGeRCqgnA38yfauUSUbFKXB2xNxaR9OFTSkhXgMQVACxdWLEYAA0k7dTvUZpLh5Oxb8iUqBIheaeGPPEvdECWKWKaPV90tEwbSxHQEZGatpsUJPPDTRCyOV0PjeRzXQSNoTCgkjeQs6tkRsHCoFJzllAycbZrsdsHuTyceZdGiW4mrGKQKNTFGAGQMkgjqarh3lknLgizwRbiySC4UoyogyCNSOgGHjYdCCMj+dWK1wscokNm6OGeuVbCaGOVbhhJI0zNrAxrGlAGI8jtvS6cZNbV0wK00up8+J2krX1rKqZiiWUOdQBzIABgHrjG9dhKKrlF8vAknvTJ41QWFa5a5fe3mmLEGJXk+yr5qsxEkmf38j5fGr7rVOK8/H2/6KoQw2WC7z3bBRk6SAOmTj41THksZAcqRXEMNtbyQae7TRJJ3ilcKp+5g6jlgvUDbNX3OEpSknyV1pxSjg2edLCSe1MUS6mMkDbkAYimjkbOfUKR86jRNQnufk/3WCc02sI1rnhcsU63NogGsBbmAkKHAHhdSNhIvT4jb0rqsjKOyfs/74EHFp7o+5K31xKqxtHEX8Q7xNShgpVvuknTkNo8+mariot4bJttLKRp8v8ADTHLcTFO6E7qwjyDgqoUs2nYFj5CpWzzGMecEYRw2/M+fFLGVr+2mVMxxLKHOoA/nBgYB64qUJxVUot9XgST3plgBqgsIDlq0ljkujImlZZ2kjOoHwkKMMB0O2cVfbKMlHD4RXBNNk+aoLCB5SspIvtAlTR3lxNKuGBysjkjOOjY6+9X3SjLGH4JFdaazkn6oLCM5i4QLq3khZiuoDSw6qykMrD2YA1OqbrmpEZx3LBq2l7dhAsttqlAwXSRRExH6W51KD1xg4+NSlGt9U+hFOS6NGxy9ws28bam1ySSPLKwGAXc5IUeSjYDPkBXLbN7yuF0R2EdqNLglhIl3eSOmI53jKHIOyIFOoeWTvU7JxcIJPqiMU1KX3LFVBaKAUAoBQCgFAKAxigGKAYoDGKAzigM0AoDFAKAyaAYoDGKAYoBigGKAYoBQCgGKAYoBigGKAYoBigBoAKAzQCgMYoBigGKAzQCgFAKAUAoBQCgKJ2j3N3aQ/abW4dQGAkjZUdQG6MpZSRvjzx7Vs0irslsmv8ARnvcoLdFk7yRxk3dnFMxy5BEm2PEpIbYdNxVOoq7OxxLKp74Jknxa+WCGSZzhY0Zj+6Cce56fOq4Qc5KK8SUpbU2U3sn5lku4ZlnbVKkhb9yTcD2Dah7YrXraFXJOPGCnT2uaeS+GsRoKPb8WubriksMMpS0t1US6VXLvvkByCRknGx6LWx1wroUpL5nwUbpSsaXCLwtYy85bz7zq0HE7dI2/NwFTOAdm7zZlP4UOfc/CvS02lU6ZN8vgyXW7bEl7nUI3DAEHIIBB9Qeleaaz0aAqvPks9vay3NvcPG0YB0FUdDllB++pI6+R+VadMozmoSRTa5Ri5Jlf5PbiHELfv2v2i8bLpWCP9HG+QPjWjUdjTPaoZ92V177I7tx8+ZZ+LcNXvxcrdQAgOHiAK5OBq04OCdsg+ldpWnve3bh+pyx21rOcouXKHMK31ssyjSclXT9VhjIB8xuDn41jvpdU9pfXYpxyVbtL4he2KpNbXDd27FWV0RwpwSMMy5wd+pNadJCq1uM0U3ylBZiy58ucTFzawzj/URSfgejD5MCPlWO2Gybj5GiEt0UzzzTxUWtpNOf0EOn4s3hQfNiBUqa+0monLJbYtkF2V8ea6sh3rF5YmZXY9SCdSk/I4+VXa2lV2fLwyvTzcodeS4msheUbl3jFxe39yVlK2UDBEVVUa2GAcvjVjILdfMVstrhVVHp8zM8JynN9eiLhfWzOMLK8R8mTSfqHVgfpWSMseGS9rJy3l/mPiE/EmspLshUeZWZYYgxEWrplMAnAr07aaYUqxR/cyQsnKxwbOr20WlQCzOfNmIyffAA+gFeY3k1ogub+a47FFyDJNIcRQr95j0+Qzjf6VdRRK1+SXLIWWqHqRltwfiN0oe6u2tdW4gt1A0A+TucknH/AN1a7Ka3iEc/dkFGyXVvHoRvMnLl9bQPNbcQuHMalij4JYL1xjzx5YqdV1U5KM4IhOE4xypMvfCpC8ETMSWaNCT0JJUEnb4+lYprEml5mldUUPtL4pd2CxSW9y+mRmUo6RvpwMjSSmfXqT71u0cK7m4yjwZtRKdaymXPle7eWzt5JG1PJFGzHAGSygnYbCsd0VGxxXmXweYps1ebuZ47KLJ8cr7QxLuzt7DfHTf29anRQ7ZfbxZyyxQRp8qWl+6iW/nILbiBERQoO4DsF1E/DPuTUrpVJ4qXuyNam+s2WusxcKAUAoBQCgFAKAjOZOG/abWaHzkjYL8Gx4T/ABYqyqeyakRmt0WjnXYbxMgXFs2xBEig9QT4XH8l2969D4lDuzRl0kuYlh7R5jMbbh8Z8d1IDJj9GKMgux//AG+Kz6Rbd1r/AE/yWX9cQ8ylcB/yvjZgO0MraBk/oy7xH5NhfrWyz/8ARpt3iv6yiH5VuDrnMHExbW007f6aMwHqQPCvzOB868qqG+aj5m2ctsWyudlXC2is+9k3luXaZyevi+6Ppv7sa0a2xSswuF0KtPFqOXyyy8b4itvBLO/3Y0Zj8cDYD4k4HzrPXBzkorxLZSUVlnKuKcqNJwmS7lGbp3N0/qEO2j2CeLHrmvThqFG9QXd4/vuY5V5qcnzyW/so439osVVjmSA923qQBlG/h29waya6rZblcPqX6ee6HoXSsheVjtM/4ZdfgX+9K0aT60Sq/wCmyG7GplHDzlgPz0nU48lq74gn23sV6Vrsz12o8yW4s5bdZEkmlCqsanUR4lJJA6bDb44rmjpm7FJrCQ1FkVHb4mz2TcGktrL86pV5XL6T1VcALkeRIGfmK5rbVZZ8vCJaeDjDqSXaFwr7TYTxgZcLrT8UZ1AD3AI+dVaWzs7YsldHdBorHYlxTXbSQE7xPqX8Mm/92r61p+I14mpeZTpZ5i15G9z0v2y6teHAnSxM1xjYhEBC5Plk7e+Khpvy4Su9kTt+eSgVLs8uGseLS2cmyyFo/wB5ctGfmuR+8K16tK2hWLw/rKKXstcWdL534x9lspps+ILpT8T+Ff659ga83T19paomu2WyDZrdnXBjbWESsPzjjvJM9dT74PxAwPlUtVZvtbXHBymG2CLPWctON8mj/nDc/B7z++vX1H/Ej7GGr679zsTNgZPQV5HJuON8nXB4hxt55N1jEjxjyUIypGP/AHZ9816967HTKMfHGf5MNb33Ns7NXkG48uuRg7jzoDzbwhFVVGFUAAegAwKZz1CWOhzbt1X/AA1ufLviPrG3+xr0fhvfl6GTWd1EgvNSWXD7KNQJbmS3gEUIOMlkXBc9FXJ8+tVvTu22bfRZfUn2ihCKXJI8scqskhur1hPeONz+hED+hEOgx61C69NdnX0j/PqSrrfelyWsVlLjNAKAUAoBQCgFAKAUBxUn8n8f/Vjlk39NNxt9A+/wwa9f62l+6X8GDuX+pcOUD9rvrq+O6Ifs1ufgm7sPgSevxNZL/wAuqNXuy+v5pufsRHbXwclIrtNmjOhz+yTlD8mz/FV3w6zq634kNVHopI8cxcc/KFrw+3jOXvHXvf2REQJc+xyfkaVVdjOc3xHj3E59pGKXidQgiCKFUYVQAB6ADArzW89TXwc+7TuImSWCyjjkmyVmuI4hljGrbL8yD9B61v0cEoytbx4L1M18stQSz5ko3NExXSeF3ekjGNKYxjGMZ9Kq7CPPaL9yXaP/AMWc+7PeIGx4mYZEeGOc6NEgwy6jmHVn3C5/aFb9VDtad8euP6zNTLZZtfTJ3EGvGPQKz2mf8MuvwL/elaNJ9aJVf9NlJ7PeUba84bIZIwZWeVVk3yvhXSRvjYmtuq1M67lh9OhnoqjOvqaHZNPHBeyWtxGglJIRmQFldM6kDEbZGSPb41PXJzrU4voQ0+IzcWup2sV456BhlzsehoDinK0v5P43JAx0xs0kZz0AZe8iP9o/eNexcu20yl4mCt7Lmi69nqG4kuuIN/2iQpD8IovCMe5H8qx6p7IxqXhz6s0U/M3PzKz2w8NaG4gvotiSqsf24/EhPuAR8q06Ce6DqZTqY7WpokeYeIrxKfhtvGcxyAXMo9FUHZvmHHvtVVUHRGyb54ROcu0cYr1OmAV55qM0Bxzkz/rDdfjvP/kr1tR/xI+xhq+u/c67doWR1HUqwHzBFeUuTa+DivY1J3fEZI22JhlX95JIyR9A30r2Nf1pTXmv4MGm6WM7hXjHoCgFAc07dG/wsA/8fP0jf/evR+G99+hk1fSKNTj3I/2vh9pcW4/xC2tvlR/qqIk2+DDy+lSq1XZ2yhLu5ft1OTp3QTXODY7Mue9eLS7bEq+GJ22L6dtD/tjHzx69Y6zSbfzIcHaLs/LLk6aDXnGszQCgFAKAUAoBQCgBoDk3bhwsk29wo33ibHx8Sfz1j5ivU+G2L5ov1Merjw0dC5T4QLW0hhAwVUavxHdj9Sa8+6faTcjTXDbFI+3MHDBc20sDdJEZQfQ48J+Rwa5XPZNSXgdnHdFo5Z2M8HY3M0sgwbcGMA/ouxOoD6Hp616fxC1bFFePX2Melg9zb8Drt3crGjO7BVUEsScAADJryVFt4RtbSWWUrs4ia4e54jIN7hysOfKJNhj0ydv3a26vEFGpeHPqUU/Nmb8S94rEaDlfbTwbHdXsezIQkhHwOY2+RyPmK9P4fbzU/Ex6qHE0XvlHji3drFMCCzL4xncMuzA/MGsN9brm4s0VT3xTIvtSu0XhtwrMAWVQoJ3JLr0FWaNN3RaI3tdmyP7Fz/l5/wDOk/olWfEPrexHS/TITtZ5aaNxxC3yGUqZtPVSuNMv8gD7A+tXaG9NdlP2/wDhVqamnviXTkXmlb63DbCZMCVPQ/rD9k9f5Vk1NDpnjw8DRVapx+5ZKzlpx3tj4IxvLeSMbzgRH8anCn3wfotetoLV2covw6mHUwe9NeJ1XgvD1t4IoU+7GiqPkNz8zk15dk3Obk/E2RW1JEfzxwf7VZTRY8WnUnwZPEv1xj2JqzT2dnYmRtjug0UXsQ4Ufz1y4OR+Zjz5DOpwPTfH0rb8Rs4gvUz6WPMmdYrzDYeJJQoyxAA6knA+possHEuT+Ix/l6V9ahJJLrSxYYOosVwfjivY1EH+ES8sGCprtn7nbxvXjm85ZznypPbXY4jYJrw+uWMdQT95gPNW3yBuCc4x09PT6iNlfY2ezMdtTjLfEt/L3O9rdKMSLHKPvxSHS6nzG/3h8RWS3TWVvjK80XwujMzzVzdb2sLt3sbShT3cYYFmY9Nh5fGuUaedkksdBZbGEc5N7lSdnsrV3Opnt4GY+paNST9ahdFRskl4Nk4d1FA7c7tDFboGXWJHYrkZACYyR5bkVv8Ahqe5sy6trCReeST/AJfaf+nh/sFYdR9WXqzRV3EU7tP5F73N3aLiYbyou2sD9Nf2xt7+9bNHqtr7OfHgUainPzR5Pt2ac/i4Atrlh342Rz/qgeR9HH8/eo6vS7Pnhx/B2i7d8suTo1YDUZoBQCgFAKAUAoBQGtf2McyhZUDhWVwGGQGQ5U/I1KMnHg41k2BUTpmgNWysI4i5jQJ3jl3wPvMQAWPxwBUpSlLk4kke7mzjkwJEVwOmpQ39a4pNcBpPk+kcYUAKAoHQAYA+Qo3nk6e64DxLErDDAMPQjI+honjg5g14OGwodSRRofVUAP8AIVJzk+WcUUuEJOGQs2pooy36xQE7/EiinJdEzu1eR94YFQYRQo9FAA+grjbfJ3BmWMMCrAEEYII2IPUGufc4+Dj/ADJyxccKuPtvD8mEHLIN9APVHH6SH16j6V61N8NRHs7eTHOuVct0OC+8n85QXyDQdEoHjiY+IfFf1l+IrDfpp0vrx5miq6Ni+5OXVhHKyNIgYxtrjJH3W/WHxqhSazjxLMJ8m1XDpg0BrcPsI4V0RIEUszYXpljkn5mpSlKTzI4opcG1UTpHcUaDZZlWRm+5GVDM34VP9eg86lHdyiLx4nv8kwEYMEWNtjGu3w6V3tJ5zljbHyNqCBUGlFCj0AwPoKi231Z1LHB9K4dIviXLtrPvNbxSH1aMFv4sZqyF1kO7Joi4RfKNW15NsIzlLSEH1MYY/LVmpPU3Po5M4qoeROKgAwAAAMAY2A9MVT9yZqLwmAEkQxZPU92uT77VPtJeZHavI244woAUAAdABgD2FQJHqgNKThEDHLQxE+pjXP8ASp9pPGMsjsj5G4qgDA2A6CoEjNAKAUAoBQCgFAKAUAoBQCgFAKAUAoBQCgFAKAwy52oCh8x9mkUr99aObWfOQVzoJ9cA5T936Vtq1sorbPqjNPTpvMejI+34zxix8N1bfa4x/qxnLY91GT+8oNWSr01vWEtr8iKnbDvLJuxdq9qNp4riBvMNGCP65/lUH8Ps/S0yX4mPimjZPapw3H/Sv7dy/wDtUfwF/l+5L8RWfIdpsMm1tbXNwfLTHhfrk/0rv4GUe/JL3OfiE+6mzZhk4rd/ox8PiPmcSzn8IPhX3O/wqLVFf/s/8Iku0l9l+5YOD8Fjt8ldTyN9+WRi8j+7Hy+A2FUTslPnjyLIwUSTqskKAUAoBQCgFAKAUAoBQCgFAKAUAoBQCgFAKAUAoBQCgFAKAUAoBQCgFAKAUBjFAeJIFbqoPuAaZaOYR8hw+L/u0/gH+1d3S8xtXkfZYwOgA9hiuHT1igM0AoBQCgFAKAUAoBQCgFAKAUAoBQCgFAKAUAoBQCgFAKAUAoBQCgFAKAUAoBQCgFAKAUAoBQCgFAKAUAoBQCgFAKAUAoBQCgFAKAUAoBQCgFAKAUAoBQCgFAKAUAoBQCgFAKAUAoBQCgFAKAUAoBQCgFAKAUAoBQCgFAKAUAoBQH//2Q=="/>
          <p:cNvSpPr>
            <a:spLocks noChangeAspect="1" noChangeArrowheads="1"/>
          </p:cNvSpPr>
          <p:nvPr/>
        </p:nvSpPr>
        <p:spPr bwMode="auto">
          <a:xfrm>
            <a:off x="368300" y="1492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7" descr="data:image/jpeg;base64,/9j/4AAQSkZJRgABAQAAAQABAAD/2wCEAAkGBxQTEhUUEhQWFBQWFxUZFRYWFB0YGBgdFhcWGhkYFRgYHCggGR4lHBwXIj0hJSkrLi4uGh8zODMsNyktLisBCgoKDg0OGhAQGy8kHyYtLC4tMC0sLCwsLCw0LCwsNCwsLCwsLCwsLCwsLCwsLCwsLCwsLCwsLCwsLCwsLCwsLP/AABEIAHkBOAMBEQACEQEDEQH/xAAbAAEAAgMBAQAAAAAAAAAAAAAABQYBBAcCA//EAEYQAAIBAwIDBgMDCgQBDQAAAAECAwAEERIhBQYxBxMiQVFxYYGRFDJyFSNCUmKCkqGxsiQlQ9E1FiYzNkRTY3N0orPB8P/EABkBAQADAQEAAAAAAAAAAAAAAAACAwQBBf/EADQRAAICAQMBBgQGAgIDAQAAAAABAgMRBBIxIRMyQVFxgQUiM2EUI0KhsfCRwTThUmLRJP/aAAwDAQACEQMRAD8A7j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UAoBQCgFAKAp/MPDViNqEaQa7pFc98+WDaiwPi6H0rVVNy3Zxx5IpnFLGPMslhw9YdQQthm1EM7Pg6VXC6icDbOPUn1rNKTlyWpJFahvlh4jdBhMy93AVWOOWVVLB9RwgIXOB9K0uG6qOMcvxSKs4mz1Y3gl4mdIlVRbBtMiSRjV3jDUEkAztgZxXJQ20eHP28gnmz2JDnvIsLhgWVkjZlZWKkEdCCN6hp1+bElb3Gz1y8YS2Ymk193HrV+8xvnDASDqSG3HpS3d+r/X+hDHgTtUlhWec13tMFhm7gU6WK5Vm8SnB3Bx0rRR+r0ZVb4epsc5L/hiQSCJIMFWKnxTRqdwfMEj51Gjv/5/g7Z3SS4jtDJjyjfG/op86qj1aJy4ZWuWOMSRGO1vG1M6K1tP0EylQdDeQkXfbzGDWm6uMk5wXqvL/oqrk18siU5bh0tdbk4uHAyxOBojIUZOwGTVVv6fQnDx9TW4sv8AmNnu2GWfUoYhTpUFdSg4ODmpV/Sl7EZd+J9+dOHPLaydyWWZBrjKsVyUIbQcEZDAFfnXKJKM1u4fQ7am4vHJqX3EBdWduISQ12YwpBIKAeKU5ByCqq4/FgVKMOzslu/Scb3RWPEn7i3UQsgzpCEDc52HrnNUJ5kWPgq/IksTxWrF5TcdyWbUZNLbKGJLeFsZHQ+datSpKUlhYz9imnDivM3u0JitmXDFSstt4gxUgNcQq+4PQqWHsahpVmzH2f8ADLLODzw5cX7CCQvb9xmVdZdUl1r3ekknBKayR8FPnul9Jbl1z09Di7/Q2ub3lW2LRKz6WjZ0T77RhwZFTG+dOem5GRUKFFzxL+s7ZlRyj6ctS28kZmtWJjkxkaj4SuxUqd0b1FctU09s+RDDWUR/F8/lOzGWCsk5ZQxAJRQVyM4OKsgvyZP0OS76J2/sFl0h9WFbUArlcnBHi0kEjBO3SqYyceCbimVrgHDVle8V2k8FyyoRK+VACEAeLpmtFs2lHGOPJFUI5bz5kvzPwp5oswsyTRkPEQxAJU50OARlW6H3qmmajL5l08SdkW10I6xvBxAxEakji8cyhird9gr3D4PRfESPXRVkodjlPq3x6eZFPfj+9S1KKzlpD82cTa3tnkTGsmNEJGQGldY1JHmAWziraYb54f3/AG6kJvCH/J+MphjIz43l7xhJn9YEHbfyG3wrjuknlf48BsWDW5Mv5JI5Y5m1yW80kJfGNYT7rkDzKkZqeohGLTjw1n0OVNtNPwZBRPD9q4hHO8wQNGE0NL4A8YzpKbIcnNXYkq4OKX7eZWmt0k/9l+FYjQZoBQCgFAKAUAoCA5otJZGtjEmoRzpI/iA8Kg7DPU5NXUyjHdl8rBXYm8YJ3NUlhBcPs5VvrmVkxHKkKo2oZ/NBs6h5Z1be1XTnF1RjnqslaT3thrOX8o99o/NfZxFq1DOrWz50+mCB703R7Lb45yMPfnHQ+/N1pJNZzRRKGeRCqgnA38yfauUSUbFKXB2xNxaR9OFTSkhXgMQVACxdWLEYAA0k7dTvUZpLh5Oxb8iUqBIheaeGPPEvdECWKWKaPV90tEwbSxHQEZGatpsUJPPDTRCyOV0PjeRzXQSNoTCgkjeQs6tkRsHCoFJzllAycbZrsdsHuTyceZdGiW4mrGKQKNTFGAGQMkgjqarh3lknLgizwRbiySC4UoyogyCNSOgGHjYdCCMj+dWK1wscokNm6OGeuVbCaGOVbhhJI0zNrAxrGlAGI8jtvS6cZNbV0wK00up8+J2krX1rKqZiiWUOdQBzIABgHrjG9dhKKrlF8vAknvTJ41QWFa5a5fe3mmLEGJXk+yr5qsxEkmf38j5fGr7rVOK8/H2/6KoQw2WC7z3bBRk6SAOmTj41THksZAcqRXEMNtbyQae7TRJJ3ilcKp+5g6jlgvUDbNX3OEpSknyV1pxSjg2edLCSe1MUS6mMkDbkAYimjkbOfUKR86jRNQnufk/3WCc02sI1rnhcsU63NogGsBbmAkKHAHhdSNhIvT4jb0rqsjKOyfs/74EHFp7o+5K31xKqxtHEX8Q7xNShgpVvuknTkNo8+mariot4bJttLKRp8v8ADTHLcTFO6E7qwjyDgqoUs2nYFj5CpWzzGMecEYRw2/M+fFLGVr+2mVMxxLKHOoA/nBgYB64qUJxVUot9XgST3plgBqgsIDlq0ljkujImlZZ2kjOoHwkKMMB0O2cVfbKMlHD4RXBNNk+aoLCB5SspIvtAlTR3lxNKuGBysjkjOOjY6+9X3SjLGH4JFdaazkn6oLCM5i4QLq3khZiuoDSw6qykMrD2YA1OqbrmpEZx3LBq2l7dhAsttqlAwXSRRExH6W51KD1xg4+NSlGt9U+hFOS6NGxy9ws28bam1ySSPLKwGAXc5IUeSjYDPkBXLbN7yuF0R2EdqNLglhIl3eSOmI53jKHIOyIFOoeWTvU7JxcIJPqiMU1KX3LFVBaKAUAoBQCgFAKAxigGKAYoDGKAzigM0AoDFAKAyaAYoDGKAYoBigGKAYoBQCgGKAYoBigGKAYoBigBoAKAzQCgMYoBigGKAzQCgFAKAUAoBQCgKJ2j3N3aQ/abW4dQGAkjZUdQG6MpZSRvjzx7Vs0irslsmv8ARnvcoLdFk7yRxk3dnFMxy5BEm2PEpIbYdNxVOoq7OxxLKp74Jknxa+WCGSZzhY0Zj+6Cce56fOq4Qc5KK8SUpbU2U3sn5lku4ZlnbVKkhb9yTcD2Dah7YrXraFXJOPGCnT2uaeS+GsRoKPb8WubriksMMpS0t1US6VXLvvkByCRknGx6LWx1wroUpL5nwUbpSsaXCLwtYy85bz7zq0HE7dI2/NwFTOAdm7zZlP4UOfc/CvS02lU6ZN8vgyXW7bEl7nUI3DAEHIIBB9Qeleaaz0aAqvPks9vay3NvcPG0YB0FUdDllB++pI6+R+VadMozmoSRTa5Ri5Jlf5PbiHELfv2v2i8bLpWCP9HG+QPjWjUdjTPaoZ92V177I7tx8+ZZ+LcNXvxcrdQAgOHiAK5OBq04OCdsg+ldpWnve3bh+pyx21rOcouXKHMK31ssyjSclXT9VhjIB8xuDn41jvpdU9pfXYpxyVbtL4he2KpNbXDd27FWV0RwpwSMMy5wd+pNadJCq1uM0U3ylBZiy58ucTFzawzj/URSfgejD5MCPlWO2Gybj5GiEt0UzzzTxUWtpNOf0EOn4s3hQfNiBUqa+0monLJbYtkF2V8ea6sh3rF5YmZXY9SCdSk/I4+VXa2lV2fLwyvTzcodeS4msheUbl3jFxe39yVlK2UDBEVVUa2GAcvjVjILdfMVstrhVVHp8zM8JynN9eiLhfWzOMLK8R8mTSfqHVgfpWSMseGS9rJy3l/mPiE/EmspLshUeZWZYYgxEWrplMAnAr07aaYUqxR/cyQsnKxwbOr20WlQCzOfNmIyffAA+gFeY3k1ogub+a47FFyDJNIcRQr95j0+Qzjf6VdRRK1+SXLIWWqHqRltwfiN0oe6u2tdW4gt1A0A+TucknH/AN1a7Ka3iEc/dkFGyXVvHoRvMnLl9bQPNbcQuHMalij4JYL1xjzx5YqdV1U5KM4IhOE4xypMvfCpC8ETMSWaNCT0JJUEnb4+lYprEml5mldUUPtL4pd2CxSW9y+mRmUo6RvpwMjSSmfXqT71u0cK7m4yjwZtRKdaymXPle7eWzt5JG1PJFGzHAGSygnYbCsd0VGxxXmXweYps1ebuZ47KLJ8cr7QxLuzt7DfHTf29anRQ7ZfbxZyyxQRp8qWl+6iW/nILbiBERQoO4DsF1E/DPuTUrpVJ4qXuyNam+s2WusxcKAUAoBQCgFAKAjOZOG/abWaHzkjYL8Gx4T/ABYqyqeyakRmt0WjnXYbxMgXFs2xBEig9QT4XH8l2969D4lDuzRl0kuYlh7R5jMbbh8Z8d1IDJj9GKMgux//AG+Kz6Rbd1r/AE/yWX9cQ8ylcB/yvjZgO0MraBk/oy7xH5NhfrWyz/8ARpt3iv6yiH5VuDrnMHExbW007f6aMwHqQPCvzOB868qqG+aj5m2ctsWyudlXC2is+9k3luXaZyevi+6Ppv7sa0a2xSswuF0KtPFqOXyyy8b4itvBLO/3Y0Zj8cDYD4k4HzrPXBzkorxLZSUVlnKuKcqNJwmS7lGbp3N0/qEO2j2CeLHrmvThqFG9QXd4/vuY5V5qcnzyW/so439osVVjmSA923qQBlG/h29waya6rZblcPqX6ee6HoXSsheVjtM/4ZdfgX+9K0aT60Sq/wCmyG7GplHDzlgPz0nU48lq74gn23sV6Vrsz12o8yW4s5bdZEkmlCqsanUR4lJJA6bDb44rmjpm7FJrCQ1FkVHb4mz2TcGktrL86pV5XL6T1VcALkeRIGfmK5rbVZZ8vCJaeDjDqSXaFwr7TYTxgZcLrT8UZ1AD3AI+dVaWzs7YsldHdBorHYlxTXbSQE7xPqX8Mm/92r61p+I14mpeZTpZ5i15G9z0v2y6teHAnSxM1xjYhEBC5Plk7e+Khpvy4Su9kTt+eSgVLs8uGseLS2cmyyFo/wB5ctGfmuR+8K16tK2hWLw/rKKXstcWdL534x9lspps+ILpT8T+Ff659ga83T19paomu2WyDZrdnXBjbWESsPzjjvJM9dT74PxAwPlUtVZvtbXHBymG2CLPWctON8mj/nDc/B7z++vX1H/Ej7GGr679zsTNgZPQV5HJuON8nXB4hxt55N1jEjxjyUIypGP/AHZ9816967HTKMfHGf5MNb33Ns7NXkG48uuRg7jzoDzbwhFVVGFUAAegAwKZz1CWOhzbt1X/AA1ufLviPrG3+xr0fhvfl6GTWd1EgvNSWXD7KNQJbmS3gEUIOMlkXBc9FXJ8+tVvTu22bfRZfUn2ihCKXJI8scqskhur1hPeONz+hED+hEOgx61C69NdnX0j/PqSrrfelyWsVlLjNAKAUAoBQCgFAKAUBxUn8n8f/Vjlk39NNxt9A+/wwa9f62l+6X8GDuX+pcOUD9rvrq+O6Ifs1ufgm7sPgSevxNZL/wAuqNXuy+v5pufsRHbXwclIrtNmjOhz+yTlD8mz/FV3w6zq634kNVHopI8cxcc/KFrw+3jOXvHXvf2REQJc+xyfkaVVdjOc3xHj3E59pGKXidQgiCKFUYVQAB6ADArzW89TXwc+7TuImSWCyjjkmyVmuI4hljGrbL8yD9B61v0cEoytbx4L1M18stQSz5ko3NExXSeF3ekjGNKYxjGMZ9Kq7CPPaL9yXaP/AMWc+7PeIGx4mYZEeGOc6NEgwy6jmHVn3C5/aFb9VDtad8euP6zNTLZZtfTJ3EGvGPQKz2mf8MuvwL/elaNJ9aJVf9NlJ7PeUba84bIZIwZWeVVk3yvhXSRvjYmtuq1M67lh9OhnoqjOvqaHZNPHBeyWtxGglJIRmQFldM6kDEbZGSPb41PXJzrU4voQ0+IzcWup2sV456BhlzsehoDinK0v5P43JAx0xs0kZz0AZe8iP9o/eNexcu20yl4mCt7Lmi69nqG4kuuIN/2iQpD8IovCMe5H8qx6p7IxqXhz6s0U/M3PzKz2w8NaG4gvotiSqsf24/EhPuAR8q06Ce6DqZTqY7WpokeYeIrxKfhtvGcxyAXMo9FUHZvmHHvtVVUHRGyb54ROcu0cYr1OmAV55qM0Bxzkz/rDdfjvP/kr1tR/xI+xhq+u/c67doWR1HUqwHzBFeUuTa+DivY1J3fEZI22JhlX95JIyR9A30r2Nf1pTXmv4MGm6WM7hXjHoCgFAc07dG/wsA/8fP0jf/evR+G99+hk1fSKNTj3I/2vh9pcW4/xC2tvlR/qqIk2+DDy+lSq1XZ2yhLu5ft1OTp3QTXODY7Mue9eLS7bEq+GJ22L6dtD/tjHzx69Y6zSbfzIcHaLs/LLk6aDXnGszQCgFAKAUAoBQCgBoDk3bhwsk29wo33ibHx8Sfz1j5ivU+G2L5ov1Merjw0dC5T4QLW0hhAwVUavxHdj9Sa8+6faTcjTXDbFI+3MHDBc20sDdJEZQfQ48J+Rwa5XPZNSXgdnHdFo5Z2M8HY3M0sgwbcGMA/ouxOoD6Hp616fxC1bFFePX2Melg9zb8Drt3crGjO7BVUEsScAADJryVFt4RtbSWWUrs4ia4e54jIN7hysOfKJNhj0ydv3a26vEFGpeHPqUU/Nmb8S94rEaDlfbTwbHdXsezIQkhHwOY2+RyPmK9P4fbzU/Ex6qHE0XvlHji3drFMCCzL4xncMuzA/MGsN9brm4s0VT3xTIvtSu0XhtwrMAWVQoJ3JLr0FWaNN3RaI3tdmyP7Fz/l5/wDOk/olWfEPrexHS/TITtZ5aaNxxC3yGUqZtPVSuNMv8gD7A+tXaG9NdlP2/wDhVqamnviXTkXmlb63DbCZMCVPQ/rD9k9f5Vk1NDpnjw8DRVapx+5ZKzlpx3tj4IxvLeSMbzgRH8anCn3wfotetoLV2covw6mHUwe9NeJ1XgvD1t4IoU+7GiqPkNz8zk15dk3Obk/E2RW1JEfzxwf7VZTRY8WnUnwZPEv1xj2JqzT2dnYmRtjug0UXsQ4Ufz1y4OR+Zjz5DOpwPTfH0rb8Rs4gvUz6WPMmdYrzDYeJJQoyxAA6knA+possHEuT+Ix/l6V9ahJJLrSxYYOosVwfjivY1EH+ES8sGCprtn7nbxvXjm85ZznypPbXY4jYJrw+uWMdQT95gPNW3yBuCc4x09PT6iNlfY2ezMdtTjLfEt/L3O9rdKMSLHKPvxSHS6nzG/3h8RWS3TWVvjK80XwujMzzVzdb2sLt3sbShT3cYYFmY9Nh5fGuUaedkksdBZbGEc5N7lSdnsrV3Opnt4GY+paNST9ahdFRskl4Nk4d1FA7c7tDFboGXWJHYrkZACYyR5bkVv8Ahqe5sy6trCReeST/AJfaf+nh/sFYdR9WXqzRV3EU7tP5F73N3aLiYbyou2sD9Nf2xt7+9bNHqtr7OfHgUainPzR5Pt2ac/i4Atrlh342Rz/qgeR9HH8/eo6vS7Pnhx/B2i7d8suTo1YDUZoBQCgFAKAUAoBQGtf2McyhZUDhWVwGGQGQ5U/I1KMnHg41k2BUTpmgNWysI4i5jQJ3jl3wPvMQAWPxwBUpSlLk4kke7mzjkwJEVwOmpQ39a4pNcBpPk+kcYUAKAoHQAYA+Qo3nk6e64DxLErDDAMPQjI+honjg5g14OGwodSRRofVUAP8AIVJzk+WcUUuEJOGQs2pooy36xQE7/EiinJdEzu1eR94YFQYRQo9FAA+grjbfJ3BmWMMCrAEEYII2IPUGufc4+Dj/ADJyxccKuPtvD8mEHLIN9APVHH6SH16j6V61N8NRHs7eTHOuVct0OC+8n85QXyDQdEoHjiY+IfFf1l+IrDfpp0vrx5miq6Ni+5OXVhHKyNIgYxtrjJH3W/WHxqhSazjxLMJ8m1XDpg0BrcPsI4V0RIEUszYXpljkn5mpSlKTzI4opcG1UTpHcUaDZZlWRm+5GVDM34VP9eg86lHdyiLx4nv8kwEYMEWNtjGu3w6V3tJ5zljbHyNqCBUGlFCj0AwPoKi231Z1LHB9K4dIviXLtrPvNbxSH1aMFv4sZqyF1kO7Joi4RfKNW15NsIzlLSEH1MYY/LVmpPU3Po5M4qoeROKgAwAAAMAY2A9MVT9yZqLwmAEkQxZPU92uT77VPtJeZHavI244woAUAAdABgD2FQJHqgNKThEDHLQxE+pjXP8ASp9pPGMsjsj5G4qgDA2A6CoEjNAKAUAoBQCgFAKAUAoBQCgFAKAUAoBQCgFAKAwy52oCh8x9mkUr99aObWfOQVzoJ9cA5T936Vtq1sorbPqjNPTpvMejI+34zxix8N1bfa4x/qxnLY91GT+8oNWSr01vWEtr8iKnbDvLJuxdq9qNp4riBvMNGCP65/lUH8Ps/S0yX4mPimjZPapw3H/Sv7dy/wDtUfwF/l+5L8RWfIdpsMm1tbXNwfLTHhfrk/0rv4GUe/JL3OfiE+6mzZhk4rd/ox8PiPmcSzn8IPhX3O/wqLVFf/s/8Iku0l9l+5YOD8Fjt8ldTyN9+WRi8j+7Hy+A2FUTslPnjyLIwUSTqskKAUAoBQCgFAKAUAoBQCgFAKAUAoBQCgFAKAUAoBQCgFAKAUAoBQCgFAKAUBjFAeJIFbqoPuAaZaOYR8hw+L/u0/gH+1d3S8xtXkfZYwOgA9hiuHT1igM0AoBQCgFAKAUAoBQCgFAKAUAoBQCgFAKAUAoBQCgFAKAUAoBQCgFAKAUAoBQCgFAKAUAoBQCgFAKAUAoBQCgFAKAUAoBQCgFAKAUAoBQCgFAKAUAoBQCgFAKAUAoBQCgFAKAUAoBQCgFAKAUAoBQCgFAKAUAoBQCgFAKAUAoBQH//2Q=="/>
          <p:cNvSpPr>
            <a:spLocks noChangeAspect="1" noChangeArrowheads="1"/>
          </p:cNvSpPr>
          <p:nvPr/>
        </p:nvSpPr>
        <p:spPr bwMode="auto">
          <a:xfrm>
            <a:off x="520700" y="3016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373" name="Picture 61" descr="the_warwick_uni_bl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" y="6019831"/>
            <a:ext cx="2070100" cy="80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  <a:cs typeface="Calibri" pitchFamily="34" charset="0"/>
              </a:rPr>
              <a:t>Summary - Risk </a:t>
            </a:r>
            <a:r>
              <a:rPr lang="en-GB" b="1" dirty="0" err="1" smtClean="0">
                <a:latin typeface="Calibri" pitchFamily="34" charset="0"/>
                <a:cs typeface="Calibri" pitchFamily="34" charset="0"/>
              </a:rPr>
              <a:t>vs</a:t>
            </a:r>
            <a:r>
              <a:rPr lang="en-GB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b="1" dirty="0" smtClean="0">
                <a:latin typeface="Calibri" pitchFamily="34" charset="0"/>
                <a:cs typeface="Calibri" pitchFamily="34" charset="0"/>
              </a:rPr>
              <a:t>benefit</a:t>
            </a:r>
            <a:endParaRPr lang="en-GB" b="1" dirty="0" smtClean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685280"/>
              </p:ext>
            </p:extLst>
          </p:nvPr>
        </p:nvGraphicFramePr>
        <p:xfrm>
          <a:off x="1187624" y="1772816"/>
          <a:ext cx="6336704" cy="3359973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3168352"/>
                <a:gridCol w="3168352"/>
              </a:tblGrid>
              <a:tr h="576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bri" pitchFamily="34" charset="0"/>
                          <a:cs typeface="Calibri" pitchFamily="34" charset="0"/>
                        </a:rPr>
                        <a:t>Value of strawberries /ha /season</a:t>
                      </a:r>
                      <a:endParaRPr lang="en-GB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bri" pitchFamily="34" charset="0"/>
                          <a:cs typeface="Calibri" pitchFamily="34" charset="0"/>
                        </a:rPr>
                        <a:t>£43,000</a:t>
                      </a:r>
                      <a:r>
                        <a:rPr lang="en-GB" baseline="0" dirty="0" smtClean="0">
                          <a:latin typeface="Calibri" pitchFamily="34" charset="0"/>
                          <a:cs typeface="Calibri" pitchFamily="34" charset="0"/>
                        </a:rPr>
                        <a:t> – £99,000</a:t>
                      </a:r>
                      <a:endParaRPr lang="en-GB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82421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itchFamily="34" charset="0"/>
                          <a:cs typeface="Calibri" pitchFamily="34" charset="0"/>
                        </a:rPr>
                        <a:t>Typical</a:t>
                      </a:r>
                      <a:r>
                        <a:rPr lang="en-GB" baseline="0" dirty="0" smtClean="0">
                          <a:latin typeface="Calibri" pitchFamily="34" charset="0"/>
                          <a:cs typeface="Calibri" pitchFamily="34" charset="0"/>
                        </a:rPr>
                        <a:t> cost saving due to the use of digestate  /ha /season</a:t>
                      </a:r>
                      <a:endParaRPr lang="en-GB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bri" pitchFamily="34" charset="0"/>
                          <a:cs typeface="Calibri" pitchFamily="34" charset="0"/>
                        </a:rPr>
                        <a:t>£152 - £522</a:t>
                      </a:r>
                      <a:endParaRPr lang="en-GB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82421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itchFamily="34" charset="0"/>
                          <a:cs typeface="Calibri" pitchFamily="34" charset="0"/>
                        </a:rPr>
                        <a:t>Savings</a:t>
                      </a:r>
                      <a:r>
                        <a:rPr lang="en-GB" baseline="0" dirty="0" smtClean="0">
                          <a:latin typeface="Calibri" pitchFamily="34" charset="0"/>
                          <a:cs typeface="Calibri" pitchFamily="34" charset="0"/>
                        </a:rPr>
                        <a:t> relative to value of fruit /ha /season</a:t>
                      </a:r>
                      <a:endParaRPr lang="en-GB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bri" pitchFamily="34" charset="0"/>
                          <a:cs typeface="Calibri" pitchFamily="34" charset="0"/>
                        </a:rPr>
                        <a:t>0.15% - 1.2%</a:t>
                      </a:r>
                      <a:endParaRPr lang="en-GB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1071473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itchFamily="34" charset="0"/>
                          <a:cs typeface="Calibri" pitchFamily="34" charset="0"/>
                        </a:rPr>
                        <a:t>Risk of yield</a:t>
                      </a:r>
                      <a:r>
                        <a:rPr lang="en-GB" baseline="0" dirty="0" smtClean="0">
                          <a:latin typeface="Calibri" pitchFamily="34" charset="0"/>
                          <a:cs typeface="Calibri" pitchFamily="34" charset="0"/>
                        </a:rPr>
                        <a:t> being affected by introducing a novel fertilizing system</a:t>
                      </a:r>
                      <a:endParaRPr lang="en-GB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bri" pitchFamily="34" charset="0"/>
                          <a:cs typeface="Calibri" pitchFamily="34" charset="0"/>
                        </a:rPr>
                        <a:t>&gt;&gt;</a:t>
                      </a:r>
                      <a:r>
                        <a:rPr lang="en-GB" baseline="0" dirty="0" smtClean="0">
                          <a:latin typeface="Calibri" pitchFamily="34" charset="0"/>
                          <a:cs typeface="Calibri" pitchFamily="34" charset="0"/>
                        </a:rPr>
                        <a:t> 1.2</a:t>
                      </a:r>
                      <a:r>
                        <a:rPr lang="en-GB" baseline="0" dirty="0" smtClean="0">
                          <a:latin typeface="Calibri" pitchFamily="34" charset="0"/>
                          <a:cs typeface="Calibri" pitchFamily="34" charset="0"/>
                        </a:rPr>
                        <a:t>% ?</a:t>
                      </a:r>
                      <a:endParaRPr lang="en-GB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085087"/>
            <a:ext cx="6091907" cy="4498975"/>
          </a:xfrm>
        </p:spPr>
        <p:txBody>
          <a:bodyPr/>
          <a:lstStyle/>
          <a:p>
            <a:pPr marL="3175" lvl="2" indent="0">
              <a:buNone/>
              <a:defRPr/>
            </a:pPr>
            <a:r>
              <a:rPr lang="en-GB" sz="2400" b="1" kern="1200" dirty="0" smtClean="0">
                <a:latin typeface="Calibri" pitchFamily="34" charset="0"/>
                <a:cs typeface="Calibri" pitchFamily="34" charset="0"/>
              </a:rPr>
              <a:t>Key questions:</a:t>
            </a:r>
          </a:p>
          <a:p>
            <a:pPr lvl="3">
              <a:defRPr/>
            </a:pPr>
            <a:r>
              <a:rPr lang="en-GB" sz="2400" kern="1200" dirty="0" smtClean="0">
                <a:latin typeface="Calibri" pitchFamily="34" charset="0"/>
                <a:cs typeface="Calibri" pitchFamily="34" charset="0"/>
              </a:rPr>
              <a:t>Can digestate be used in these applications?</a:t>
            </a:r>
          </a:p>
          <a:p>
            <a:pPr lvl="3">
              <a:defRPr/>
            </a:pPr>
            <a:r>
              <a:rPr lang="en-GB" sz="2400" kern="1200" dirty="0" smtClean="0">
                <a:latin typeface="Calibri" pitchFamily="34" charset="0"/>
                <a:cs typeface="Calibri" pitchFamily="34" charset="0"/>
              </a:rPr>
              <a:t>What are the constraints?</a:t>
            </a:r>
          </a:p>
          <a:p>
            <a:pPr lvl="3">
              <a:defRPr/>
            </a:pPr>
            <a:r>
              <a:rPr lang="en-GB" sz="2400" kern="1200" dirty="0" smtClean="0">
                <a:latin typeface="Calibri" pitchFamily="34" charset="0"/>
                <a:cs typeface="Calibri" pitchFamily="34" charset="0"/>
              </a:rPr>
              <a:t>Can these be overcome?</a:t>
            </a:r>
          </a:p>
          <a:p>
            <a:pPr lvl="3">
              <a:defRPr/>
            </a:pPr>
            <a:r>
              <a:rPr lang="en-GB" sz="2400" kern="1200" dirty="0" smtClean="0">
                <a:latin typeface="Calibri" pitchFamily="34" charset="0"/>
                <a:cs typeface="Calibri" pitchFamily="34" charset="0"/>
              </a:rPr>
              <a:t>Are there business benefits?</a:t>
            </a:r>
          </a:p>
          <a:p>
            <a:pPr lvl="3">
              <a:defRPr/>
            </a:pPr>
            <a:r>
              <a:rPr lang="en-GB" sz="2400" kern="1200" dirty="0" smtClean="0">
                <a:latin typeface="Calibri" pitchFamily="34" charset="0"/>
                <a:cs typeface="Calibri" pitchFamily="34" charset="0"/>
              </a:rPr>
              <a:t>Should the ADQP be changed?</a:t>
            </a:r>
            <a:endParaRPr lang="en-GB" sz="2400" kern="12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7020272" y="2132856"/>
            <a:ext cx="1942878" cy="4535784"/>
            <a:chOff x="6588224" y="1700808"/>
            <a:chExt cx="2159000" cy="4823221"/>
          </a:xfrm>
        </p:grpSpPr>
        <p:sp>
          <p:nvSpPr>
            <p:cNvPr id="5" name="AutoShape 6" descr="Combining crop"/>
            <p:cNvSpPr>
              <a:spLocks noChangeArrowheads="1"/>
            </p:cNvSpPr>
            <p:nvPr/>
          </p:nvSpPr>
          <p:spPr bwMode="auto">
            <a:xfrm>
              <a:off x="6588224" y="5157529"/>
              <a:ext cx="2159000" cy="1366500"/>
            </a:xfrm>
            <a:prstGeom prst="roundRect">
              <a:avLst>
                <a:gd name="adj" fmla="val 16667"/>
              </a:avLst>
            </a:prstGeom>
            <a:blipFill>
              <a:blip r:embed="rId3"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cs typeface="Arial" pitchFamily="34" charset="0"/>
              </a:endParaRPr>
            </a:p>
          </p:txBody>
        </p:sp>
        <p:sp>
          <p:nvSpPr>
            <p:cNvPr id="6" name="AutoShape 7" descr="Establishing crop"/>
            <p:cNvSpPr>
              <a:spLocks noChangeArrowheads="1"/>
            </p:cNvSpPr>
            <p:nvPr/>
          </p:nvSpPr>
          <p:spPr bwMode="auto">
            <a:xfrm>
              <a:off x="6588224" y="3429168"/>
              <a:ext cx="2159000" cy="1366501"/>
            </a:xfrm>
            <a:prstGeom prst="roundRect">
              <a:avLst>
                <a:gd name="adj" fmla="val 16667"/>
              </a:avLst>
            </a:prstGeom>
            <a:blipFill>
              <a:blip r:embed="rId4"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cs typeface="Arial" pitchFamily="34" charset="0"/>
              </a:endParaRPr>
            </a:p>
          </p:txBody>
        </p:sp>
        <p:sp>
          <p:nvSpPr>
            <p:cNvPr id="7" name="AutoShape 7" descr="supermarket aisle"/>
            <p:cNvSpPr>
              <a:spLocks noChangeArrowheads="1"/>
            </p:cNvSpPr>
            <p:nvPr/>
          </p:nvSpPr>
          <p:spPr bwMode="auto">
            <a:xfrm>
              <a:off x="6588224" y="1700808"/>
              <a:ext cx="2159000" cy="1366500"/>
            </a:xfrm>
            <a:prstGeom prst="roundRect">
              <a:avLst>
                <a:gd name="adj" fmla="val 16667"/>
              </a:avLst>
            </a:prstGeom>
            <a:blipFill>
              <a:blip r:embed="rId5"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cs typeface="Arial" pitchFamily="34" charset="0"/>
              </a:endParaRPr>
            </a:p>
          </p:txBody>
        </p:sp>
      </p:grp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75016" y="1338708"/>
            <a:ext cx="729332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800" b="1" dirty="0" smtClean="0">
                <a:solidFill>
                  <a:srgbClr val="0F2C5C"/>
                </a:solidFill>
              </a:rPr>
              <a:t>WRAP Horticulture pre-feasibility trials</a:t>
            </a:r>
            <a:endParaRPr lang="en-GB" sz="2800" b="1" dirty="0">
              <a:solidFill>
                <a:srgbClr val="0F2C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93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  <a:cs typeface="Calibri" pitchFamily="34" charset="0"/>
              </a:rPr>
              <a:t>Conclusions </a:t>
            </a:r>
          </a:p>
        </p:txBody>
      </p:sp>
      <p:sp>
        <p:nvSpPr>
          <p:cNvPr id="19459" name="Content Placeholder 1"/>
          <p:cNvSpPr>
            <a:spLocks noGrp="1"/>
          </p:cNvSpPr>
          <p:nvPr>
            <p:ph idx="1"/>
          </p:nvPr>
        </p:nvSpPr>
        <p:spPr>
          <a:xfrm>
            <a:off x="457200" y="1764000"/>
            <a:ext cx="8579296" cy="438943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Amended </a:t>
            </a:r>
            <a:r>
              <a:rPr lang="en-GB" sz="2400" dirty="0" err="1" smtClean="0">
                <a:latin typeface="Calibri" pitchFamily="34" charset="0"/>
                <a:cs typeface="Calibri" pitchFamily="34" charset="0"/>
              </a:rPr>
              <a:t>digestates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 can successfully be used to supply the nutrients required by a </a:t>
            </a:r>
            <a:r>
              <a:rPr lang="en-GB" sz="2400" dirty="0" err="1" smtClean="0">
                <a:latin typeface="Calibri" pitchFamily="34" charset="0"/>
                <a:cs typeface="Calibri" pitchFamily="34" charset="0"/>
              </a:rPr>
              <a:t>fertigated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 strawberry crop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Fruit yield and quality yield 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are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(mostly) maintained (under 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experimental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conditions)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Small financial saving are possible but are unlikely to out-weigh potential risks (loss of yield and quality,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inexperience, additional material handling)</a:t>
            </a: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Most viable where AD and protected production is integrated</a:t>
            </a:r>
          </a:p>
          <a:p>
            <a:r>
              <a:rPr lang="en-GB" sz="2400" dirty="0" smtClean="0">
                <a:latin typeface="Calibri" pitchFamily="34" charset="0"/>
                <a:cs typeface="Calibri" pitchFamily="34" charset="0"/>
              </a:rPr>
              <a:t>Unknown (but predictable) issues surrounding customer acceptance of fruits grown using </a:t>
            </a:r>
            <a:r>
              <a:rPr lang="en-GB" sz="2400" dirty="0" err="1" smtClean="0">
                <a:latin typeface="Calibri" pitchFamily="34" charset="0"/>
                <a:cs typeface="Calibri" pitchFamily="34" charset="0"/>
              </a:rPr>
              <a:t>digestates</a:t>
            </a: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endParaRPr lang="en-GB" sz="24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61" descr="the_warwick_uni_bl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" y="6047823"/>
            <a:ext cx="1998091" cy="77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9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1565845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 smtClean="0">
                <a:latin typeface="Calibri" pitchFamily="34" charset="0"/>
                <a:cs typeface="Calibri" pitchFamily="34" charset="0"/>
              </a:rPr>
              <a:t>Questions?</a:t>
            </a:r>
            <a:endParaRPr lang="en-GB" sz="3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61" descr="the_warwick_uni_bl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" y="6019831"/>
            <a:ext cx="2070100" cy="80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63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  <a:cs typeface="Calibri" pitchFamily="34" charset="0"/>
              </a:rPr>
              <a:t>Introduction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468000" y="1764000"/>
            <a:ext cx="8229600" cy="4389437"/>
          </a:xfrm>
        </p:spPr>
        <p:txBody>
          <a:bodyPr/>
          <a:lstStyle/>
          <a:p>
            <a:r>
              <a:rPr lang="en-GB" sz="2400" dirty="0" smtClean="0">
                <a:latin typeface="Calibri" pitchFamily="34" charset="0"/>
                <a:cs typeface="Calibri" pitchFamily="34" charset="0"/>
              </a:rPr>
              <a:t>Practical aspects:</a:t>
            </a:r>
          </a:p>
          <a:p>
            <a:pPr lvl="1"/>
            <a:r>
              <a:rPr lang="en-GB" dirty="0" smtClean="0">
                <a:latin typeface="Calibri" pitchFamily="34" charset="0"/>
                <a:cs typeface="Calibri" pitchFamily="34" charset="0"/>
              </a:rPr>
              <a:t>Environmental issues</a:t>
            </a:r>
          </a:p>
          <a:p>
            <a:pPr lvl="1"/>
            <a:r>
              <a:rPr lang="en-GB" dirty="0" smtClean="0">
                <a:latin typeface="Calibri" pitchFamily="34" charset="0"/>
                <a:cs typeface="Calibri" pitchFamily="34" charset="0"/>
              </a:rPr>
              <a:t>System assumptions</a:t>
            </a:r>
          </a:p>
          <a:p>
            <a:pPr lvl="1"/>
            <a:r>
              <a:rPr lang="en-GB" dirty="0" err="1" smtClean="0">
                <a:latin typeface="Calibri" pitchFamily="34" charset="0"/>
                <a:cs typeface="Calibri" pitchFamily="34" charset="0"/>
              </a:rPr>
              <a:t>Digestate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 storage</a:t>
            </a:r>
          </a:p>
          <a:p>
            <a:pPr lvl="1">
              <a:spcAft>
                <a:spcPts val="1200"/>
              </a:spcAft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Operational issues</a:t>
            </a:r>
          </a:p>
          <a:p>
            <a:pPr marL="273050" lvl="1" indent="-273050">
              <a:spcAft>
                <a:spcPts val="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Cost benefit analysis:</a:t>
            </a:r>
          </a:p>
          <a:p>
            <a:pPr marL="640800" lvl="2" indent="-273050">
              <a:spcAft>
                <a:spcPts val="1200"/>
              </a:spcAft>
              <a:buSzPct val="95000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Value 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as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fertilizer</a:t>
            </a:r>
          </a:p>
          <a:p>
            <a:r>
              <a:rPr lang="en-GB" sz="2400" dirty="0" smtClean="0">
                <a:latin typeface="Calibri" pitchFamily="34" charset="0"/>
                <a:cs typeface="Calibri" pitchFamily="34" charset="0"/>
              </a:rPr>
              <a:t>Conclusions</a:t>
            </a: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61" descr="the_warwick_uni_bl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" y="6019831"/>
            <a:ext cx="2070100" cy="80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844824"/>
            <a:ext cx="257175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  <a:cs typeface="Calibri" pitchFamily="34" charset="0"/>
              </a:rPr>
              <a:t>Environmental Issues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457200" y="1764000"/>
            <a:ext cx="8229600" cy="4389437"/>
          </a:xfrm>
        </p:spPr>
        <p:txBody>
          <a:bodyPr/>
          <a:lstStyle/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The use of </a:t>
            </a:r>
            <a:r>
              <a:rPr lang="en-GB" dirty="0" err="1" smtClean="0">
                <a:latin typeface="Calibri" pitchFamily="34" charset="0"/>
                <a:cs typeface="Calibri" pitchFamily="34" charset="0"/>
              </a:rPr>
              <a:t>digestates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 requires a new approach and has the potential for environmental risk</a:t>
            </a:r>
          </a:p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Pathogens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, PTEs, stability &amp; 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contaminants</a:t>
            </a:r>
            <a:endParaRPr lang="en-GB" dirty="0" smtClean="0">
              <a:latin typeface="Calibri" pitchFamily="34" charset="0"/>
              <a:cs typeface="Calibri" pitchFamily="34" charset="0"/>
            </a:endParaRPr>
          </a:p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PAS110 and Quality 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Protocol – no waste management controls – a ‘passport’ to safe use</a:t>
            </a:r>
            <a:endParaRPr lang="en-GB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New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leak proof storage required -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uncontrolled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releases to the environment might be a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problem</a:t>
            </a:r>
          </a:p>
          <a:p>
            <a:r>
              <a:rPr lang="en-GB" sz="2400" dirty="0" smtClean="0">
                <a:latin typeface="Calibri" pitchFamily="34" charset="0"/>
                <a:cs typeface="Calibri" pitchFamily="34" charset="0"/>
              </a:rPr>
              <a:t>Odours 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- health &amp; neighbour/worker issues</a:t>
            </a:r>
          </a:p>
          <a:p>
            <a:pPr marL="0" indent="0">
              <a:buNone/>
            </a:pPr>
            <a:endParaRPr lang="en-GB" sz="2400" dirty="0">
              <a:latin typeface="Calibri" pitchFamily="34" charset="0"/>
              <a:cs typeface="Calibri" pitchFamily="34" charset="0"/>
            </a:endParaRPr>
          </a:p>
          <a:p>
            <a:pPr marL="393700" lvl="1" indent="0">
              <a:buNone/>
            </a:pPr>
            <a:endParaRPr lang="en-GB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61" descr="the_warwick_uni_bl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" y="6019831"/>
            <a:ext cx="2070100" cy="80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60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  <a:cs typeface="Calibri" pitchFamily="34" charset="0"/>
              </a:rPr>
              <a:t>Assumptions</a:t>
            </a: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119811"/>
              </p:ext>
            </p:extLst>
          </p:nvPr>
        </p:nvGraphicFramePr>
        <p:xfrm>
          <a:off x="843037" y="1764000"/>
          <a:ext cx="7457926" cy="2377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7908"/>
                <a:gridCol w="1214071"/>
                <a:gridCol w="1375947"/>
              </a:tblGrid>
              <a:tr h="394886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Dilution scenarios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High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Low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</a:tr>
              <a:tr h="394886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latin typeface="Calibri" pitchFamily="34" charset="0"/>
                          <a:cs typeface="Calibri" pitchFamily="34" charset="0"/>
                        </a:rPr>
                        <a:t>Digestate</a:t>
                      </a:r>
                      <a:r>
                        <a:rPr lang="en-GB" sz="2000" baseline="0" dirty="0" smtClean="0">
                          <a:latin typeface="Calibri" pitchFamily="34" charset="0"/>
                          <a:cs typeface="Calibri" pitchFamily="34" charset="0"/>
                        </a:rPr>
                        <a:t> dilution factor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50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20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</a:tr>
              <a:tr h="389527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Plant density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8 /m</a:t>
                      </a:r>
                      <a:r>
                        <a:rPr lang="en-GB" sz="2000" baseline="300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en-GB" sz="20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12 /m</a:t>
                      </a:r>
                      <a:r>
                        <a:rPr lang="en-GB" sz="2000" baseline="300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 marL="91438" marR="91438" marT="45711" marB="45711"/>
                </a:tc>
              </a:tr>
              <a:tr h="394886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Volume</a:t>
                      </a:r>
                      <a:r>
                        <a:rPr lang="en-GB" sz="2000" baseline="0" dirty="0" smtClean="0">
                          <a:latin typeface="Calibri" pitchFamily="34" charset="0"/>
                          <a:cs typeface="Calibri" pitchFamily="34" charset="0"/>
                        </a:rPr>
                        <a:t> of feed /plant /season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30 l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30 l</a:t>
                      </a:r>
                    </a:p>
                  </a:txBody>
                  <a:tcPr marL="91438" marR="91438" marT="45711" marB="45711"/>
                </a:tc>
              </a:tr>
              <a:tr h="389527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Volume</a:t>
                      </a:r>
                      <a:r>
                        <a:rPr lang="en-GB" sz="2000" baseline="0" dirty="0" smtClean="0">
                          <a:latin typeface="Calibri" pitchFamily="34" charset="0"/>
                          <a:cs typeface="Calibri" pitchFamily="34" charset="0"/>
                        </a:rPr>
                        <a:t> of feed /ha /season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2400 m</a:t>
                      </a:r>
                      <a:r>
                        <a:rPr lang="en-GB" sz="20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20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3600 m</a:t>
                      </a:r>
                      <a:r>
                        <a:rPr lang="en-GB" sz="20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</a:p>
                  </a:txBody>
                  <a:tcPr marL="91438" marR="91438" marT="45711" marB="45711"/>
                </a:tc>
              </a:tr>
              <a:tr h="394886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Volume of digestate (undiluted) /ha /season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48 m</a:t>
                      </a:r>
                      <a:r>
                        <a:rPr lang="en-GB" sz="20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20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180 m</a:t>
                      </a:r>
                      <a:r>
                        <a:rPr lang="en-GB" sz="20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20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8" marR="91438" marT="45711" marB="45711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509120"/>
            <a:ext cx="1656000" cy="220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509120"/>
            <a:ext cx="1620000" cy="2160000"/>
          </a:xfrm>
          <a:prstGeom prst="rect">
            <a:avLst/>
          </a:prstGeom>
        </p:spPr>
      </p:pic>
      <p:pic>
        <p:nvPicPr>
          <p:cNvPr id="9" name="Picture 61" descr="the_warwick_uni_blu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" y="6019831"/>
            <a:ext cx="2070100" cy="80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err="1" smtClean="0">
                <a:latin typeface="Calibri" pitchFamily="34" charset="0"/>
                <a:cs typeface="Calibri" pitchFamily="34" charset="0"/>
              </a:rPr>
              <a:t>Digestate</a:t>
            </a:r>
            <a:r>
              <a:rPr lang="en-GB" b="1" dirty="0" smtClean="0">
                <a:latin typeface="Calibri" pitchFamily="34" charset="0"/>
                <a:cs typeface="Calibri" pitchFamily="34" charset="0"/>
              </a:rPr>
              <a:t> Storage</a:t>
            </a:r>
          </a:p>
        </p:txBody>
      </p:sp>
      <p:pic>
        <p:nvPicPr>
          <p:cNvPr id="13315" name="Picture 5" descr="White 1000 Litre IBC containers (touenviro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1" t="4916" r="13461" b="5626"/>
          <a:stretch>
            <a:fillRect/>
          </a:stretch>
        </p:blipFill>
        <p:spPr bwMode="auto">
          <a:xfrm>
            <a:off x="1115616" y="5013176"/>
            <a:ext cx="164382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 descr="CT2200 JA Water Tan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013176"/>
            <a:ext cx="162000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74" t="81516" r="14030" b="3978"/>
          <a:stretch>
            <a:fillRect/>
          </a:stretch>
        </p:blipFill>
        <p:spPr bwMode="auto">
          <a:xfrm>
            <a:off x="2953296" y="5013176"/>
            <a:ext cx="2781801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7075375"/>
              </p:ext>
            </p:extLst>
          </p:nvPr>
        </p:nvGraphicFramePr>
        <p:xfrm>
          <a:off x="323528" y="1700808"/>
          <a:ext cx="8568951" cy="3139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312368"/>
                <a:gridCol w="1728192"/>
                <a:gridCol w="1296144"/>
                <a:gridCol w="1296143"/>
              </a:tblGrid>
              <a:tr h="72008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Volume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Type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Cost /m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/year </a:t>
                      </a:r>
                    </a:p>
                    <a:p>
                      <a:pPr algn="ctr"/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over </a:t>
                      </a: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10 </a:t>
                      </a:r>
                      <a:r>
                        <a:rPr lang="en-GB" sz="1800" dirty="0" err="1" smtClean="0">
                          <a:latin typeface="Calibri" pitchFamily="34" charset="0"/>
                          <a:cs typeface="Calibri" pitchFamily="34" charset="0"/>
                        </a:rPr>
                        <a:t>yr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20 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</a:p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upfront cost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40m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</a:p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upfront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cost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</a:tr>
              <a:tr h="370897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1 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18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White 1000 Litre IBC container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£ 7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£1400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£2400</a:t>
                      </a:r>
                    </a:p>
                  </a:txBody>
                  <a:tcPr marL="91449" marR="91449" marT="45727" marB="45727"/>
                </a:tc>
              </a:tr>
              <a:tr h="370897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1 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18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New IBC, timber pallet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£ 10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£2000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£4000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</a:tr>
              <a:tr h="370897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10 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18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CT2200JA Tank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12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£2400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£4800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</a:tr>
              <a:tr h="370897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19 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18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V19000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£ 13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£2600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£5200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</a:tr>
              <a:tr h="370897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36 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18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Elliptical Concrete Tank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£ 15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£3000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£6000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</a:tr>
              <a:tr h="370897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72 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1800" baseline="30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Small AD storage unit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£ 24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£4800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£9600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9" marR="91449" marT="45727" marB="4572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1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  <a:cs typeface="Calibri" pitchFamily="34" charset="0"/>
              </a:rPr>
              <a:t>Operational Issues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457200" y="1764000"/>
            <a:ext cx="8229600" cy="4389437"/>
          </a:xfrm>
        </p:spPr>
        <p:txBody>
          <a:bodyPr/>
          <a:lstStyle/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The use of </a:t>
            </a:r>
            <a:r>
              <a:rPr lang="en-GB" dirty="0" err="1" smtClean="0">
                <a:latin typeface="Calibri" pitchFamily="34" charset="0"/>
                <a:cs typeface="Calibri" pitchFamily="34" charset="0"/>
              </a:rPr>
              <a:t>digestates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 requires some changes to existing production practices</a:t>
            </a:r>
          </a:p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Install 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(agitated) storage 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capacity</a:t>
            </a:r>
          </a:p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Total </a:t>
            </a:r>
            <a:r>
              <a:rPr lang="en-GB" dirty="0">
                <a:latin typeface="Calibri" pitchFamily="34" charset="0"/>
                <a:cs typeface="Calibri" pitchFamily="34" charset="0"/>
              </a:rPr>
              <a:t>solids content &amp; existing </a:t>
            </a:r>
            <a:r>
              <a:rPr lang="en-GB" dirty="0" err="1">
                <a:latin typeface="Calibri" pitchFamily="34" charset="0"/>
                <a:cs typeface="Calibri" pitchFamily="34" charset="0"/>
              </a:rPr>
              <a:t>fertigation</a:t>
            </a:r>
            <a:r>
              <a:rPr lang="en-GB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equipment</a:t>
            </a:r>
          </a:p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Adjusting </a:t>
            </a:r>
            <a:r>
              <a:rPr lang="en-GB" dirty="0" err="1" smtClean="0">
                <a:latin typeface="Calibri" pitchFamily="34" charset="0"/>
                <a:cs typeface="Calibri" pitchFamily="34" charset="0"/>
              </a:rPr>
              <a:t>digestate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 nutrient and pH levels</a:t>
            </a:r>
          </a:p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Customer acceptability (not yet an issue but likely to become one)</a:t>
            </a:r>
          </a:p>
          <a:p>
            <a:pPr marL="273050" lvl="1" indent="-273050">
              <a:buClr>
                <a:srgbClr val="72E004"/>
              </a:buClr>
              <a:buSzPct val="95000"/>
            </a:pPr>
            <a:endParaRPr lang="en-GB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61" descr="the_warwick_uni_bl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" y="6019831"/>
            <a:ext cx="2070100" cy="80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90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  <a:cs typeface="Calibri" pitchFamily="34" charset="0"/>
              </a:rPr>
              <a:t>Cost benefit analysis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457200" y="1764000"/>
            <a:ext cx="8229600" cy="4389437"/>
          </a:xfrm>
        </p:spPr>
        <p:txBody>
          <a:bodyPr/>
          <a:lstStyle/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Value as fertilizer</a:t>
            </a:r>
          </a:p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Net cost savings</a:t>
            </a:r>
          </a:p>
          <a:p>
            <a:pPr marL="273050" lvl="1" indent="-273050">
              <a:spcAft>
                <a:spcPts val="1200"/>
              </a:spcAft>
              <a:buClr>
                <a:srgbClr val="72E004"/>
              </a:buClr>
              <a:buSzPct val="95000"/>
            </a:pPr>
            <a:r>
              <a:rPr lang="en-GB" dirty="0" smtClean="0">
                <a:latin typeface="Calibri" pitchFamily="34" charset="0"/>
                <a:cs typeface="Calibri" pitchFamily="34" charset="0"/>
              </a:rPr>
              <a:t>Risk </a:t>
            </a:r>
            <a:r>
              <a:rPr lang="en-GB" dirty="0" err="1" smtClean="0">
                <a:latin typeface="Calibri" pitchFamily="34" charset="0"/>
                <a:cs typeface="Calibri" pitchFamily="34" charset="0"/>
              </a:rPr>
              <a:t>vs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 benefit</a:t>
            </a:r>
          </a:p>
          <a:p>
            <a:pPr marL="273050" lvl="1" indent="-273050">
              <a:buClr>
                <a:srgbClr val="72E004"/>
              </a:buClr>
              <a:buSzPct val="95000"/>
            </a:pPr>
            <a:endParaRPr lang="en-GB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en-GB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61" descr="the_warwick_uni_bl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" y="6019831"/>
            <a:ext cx="2070100" cy="80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hos.ufl.edu/protectedag/images/strawberrystyrofoa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062" y="4039831"/>
            <a:ext cx="3011248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hos.ufl.edu/protectedag/images/strawberrytroug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562" y="1892949"/>
            <a:ext cx="2928748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44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  <a:cs typeface="Calibri" pitchFamily="34" charset="0"/>
              </a:rPr>
              <a:t>Value as Fertilizer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462143"/>
              </p:ext>
            </p:extLst>
          </p:nvPr>
        </p:nvGraphicFramePr>
        <p:xfrm>
          <a:off x="755576" y="1772816"/>
          <a:ext cx="7560838" cy="423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5"/>
                <a:gridCol w="1080121"/>
                <a:gridCol w="1473120"/>
                <a:gridCol w="1445611"/>
                <a:gridCol w="1617771"/>
              </a:tblGrid>
              <a:tr h="640210">
                <a:tc>
                  <a:txBody>
                    <a:bodyPr/>
                    <a:lstStyle/>
                    <a:p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 gridSpan="2"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Amount added </a:t>
                      </a:r>
                    </a:p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per 100l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Cost /ha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/season</a:t>
                      </a:r>
                    </a:p>
                    <a:p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(8 plants /m</a:t>
                      </a:r>
                      <a:r>
                        <a:rPr lang="en-GB" sz="1800" baseline="300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640210">
                <a:tc>
                  <a:txBody>
                    <a:bodyPr/>
                    <a:lstStyle/>
                    <a:p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Diluted</a:t>
                      </a:r>
                    </a:p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digestate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Control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Diluted</a:t>
                      </a:r>
                    </a:p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digestate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Control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</a:tr>
              <a:tr h="365834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KNO</a:t>
                      </a:r>
                      <a:r>
                        <a:rPr lang="en-GB" sz="1800" baseline="-25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GB" sz="1800" baseline="-25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36 g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15 g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£ 806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249</a:t>
                      </a:r>
                    </a:p>
                  </a:txBody>
                  <a:tcPr marL="91434" marR="91434" marT="45729" marB="45729"/>
                </a:tc>
              </a:tr>
              <a:tr h="370915"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Calibri" pitchFamily="34" charset="0"/>
                          <a:cs typeface="Calibri" pitchFamily="34" charset="0"/>
                        </a:rPr>
                        <a:t>Ca</a:t>
                      </a: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(NO</a:t>
                      </a:r>
                      <a:r>
                        <a:rPr lang="en-GB" sz="1800" baseline="-25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r>
                        <a:rPr lang="en-GB" sz="1800" baseline="-250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en-GB" sz="1800" baseline="-25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24 g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r"/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1,672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</a:tr>
              <a:tr h="655943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Mono-potassium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phosphate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21 g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£ 720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</a:tr>
              <a:tr h="37091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1-1-3 NPK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52 g</a:t>
                      </a: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r"/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£ 345</a:t>
                      </a:r>
                    </a:p>
                  </a:txBody>
                  <a:tcPr marL="91434" marR="91434" marT="45729" marB="45729"/>
                </a:tc>
              </a:tr>
              <a:tr h="444516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(TEC SF + Mg)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Same amounts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in both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</a:p>
                  </a:txBody>
                  <a:tcPr marL="91434" marR="91434" marT="45729" marB="45729"/>
                </a:tc>
              </a:tr>
              <a:tr h="3709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Calibri" pitchFamily="34" charset="0"/>
                          <a:cs typeface="Calibri" pitchFamily="34" charset="0"/>
                        </a:rPr>
                        <a:t>Total</a:t>
                      </a:r>
                      <a:endParaRPr lang="en-GB" sz="18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£ 1,527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£ 2,266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</a:tr>
              <a:tr h="3709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Calibri" pitchFamily="34" charset="0"/>
                          <a:cs typeface="Calibri" pitchFamily="34" charset="0"/>
                        </a:rPr>
                        <a:t>Total Saving</a:t>
                      </a: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Calibri" pitchFamily="34" charset="0"/>
                          <a:cs typeface="Calibri" pitchFamily="34" charset="0"/>
                        </a:rPr>
                        <a:t>£740 (-33%)</a:t>
                      </a:r>
                      <a:endParaRPr lang="en-GB" sz="18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4" marR="91434" marT="45729" marB="45729"/>
                </a:tc>
                <a:tc hMerge="1"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  <a:cs typeface="Calibri" pitchFamily="34" charset="0"/>
              </a:rPr>
              <a:t>Net cost savings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238402"/>
              </p:ext>
            </p:extLst>
          </p:nvPr>
        </p:nvGraphicFramePr>
        <p:xfrm>
          <a:off x="457200" y="1764000"/>
          <a:ext cx="8229600" cy="3697301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962672"/>
                <a:gridCol w="2523728"/>
                <a:gridCol w="2743200"/>
              </a:tblGrid>
              <a:tr h="640001">
                <a:tc>
                  <a:txBody>
                    <a:bodyPr/>
                    <a:lstStyle/>
                    <a:p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Cost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/ha /season  (min)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Cost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/ha /season  (max)</a:t>
                      </a:r>
                      <a:endParaRPr lang="en-GB" sz="180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</a:tr>
              <a:tr h="664904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Fertiliser cost saving through the use of digestate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- £ 740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- £ 740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 anchor="ctr"/>
                </a:tc>
              </a:tr>
              <a:tr h="370743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Digestate transport cost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£ 185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£ 480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</a:tr>
              <a:tr h="370743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Digestate storage cost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£ 33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£ 108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</a:tr>
              <a:tr h="370743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Calibri" pitchFamily="34" charset="0"/>
                          <a:cs typeface="Calibri" pitchFamily="34" charset="0"/>
                        </a:rPr>
                        <a:t>Total savings</a:t>
                      </a:r>
                      <a:endParaRPr lang="en-GB" sz="18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smtClean="0">
                          <a:latin typeface="Calibri" pitchFamily="34" charset="0"/>
                          <a:cs typeface="Calibri" pitchFamily="34" charset="0"/>
                        </a:rPr>
                        <a:t>- £ 522</a:t>
                      </a:r>
                      <a:endParaRPr lang="en-GB" sz="18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smtClean="0">
                          <a:latin typeface="Calibri" pitchFamily="34" charset="0"/>
                          <a:cs typeface="Calibri" pitchFamily="34" charset="0"/>
                        </a:rPr>
                        <a:t>- £ 152</a:t>
                      </a:r>
                      <a:endParaRPr lang="en-GB" sz="18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/>
                </a:tc>
              </a:tr>
              <a:tr h="640001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Total fertiliser cost (conventional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method)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£ 2,266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£ 2,266</a:t>
                      </a:r>
                    </a:p>
                  </a:txBody>
                  <a:tcPr marT="45708" marB="45708" anchor="ctr"/>
                </a:tc>
              </a:tr>
              <a:tr h="640001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Percentage of total</a:t>
                      </a:r>
                      <a:r>
                        <a:rPr lang="en-GB" sz="1800" baseline="0" dirty="0" smtClean="0">
                          <a:latin typeface="Calibri" pitchFamily="34" charset="0"/>
                          <a:cs typeface="Calibri" pitchFamily="34" charset="0"/>
                        </a:rPr>
                        <a:t> fertiliser cost saved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- 23 %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08" marB="45708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- 7%</a:t>
                      </a:r>
                    </a:p>
                  </a:txBody>
                  <a:tcPr marT="45708" marB="45708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ambridgeEco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37A531"/>
      </a:accent1>
      <a:accent2>
        <a:srgbClr val="0AD02B"/>
      </a:accent2>
      <a:accent3>
        <a:srgbClr val="72E004"/>
      </a:accent3>
      <a:accent4>
        <a:srgbClr val="E1DC04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ambridgeEco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37A531"/>
    </a:accent1>
    <a:accent2>
      <a:srgbClr val="0AD02B"/>
    </a:accent2>
    <a:accent3>
      <a:srgbClr val="72E004"/>
    </a:accent3>
    <a:accent4>
      <a:srgbClr val="E1DC04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CambridgeEco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37A531"/>
    </a:accent1>
    <a:accent2>
      <a:srgbClr val="0AD02B"/>
    </a:accent2>
    <a:accent3>
      <a:srgbClr val="72E004"/>
    </a:accent3>
    <a:accent4>
      <a:srgbClr val="E1DC04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6803</TotalTime>
  <Words>647</Words>
  <Application>Microsoft Office PowerPoint</Application>
  <PresentationFormat>On-screen Show (4:3)</PresentationFormat>
  <Paragraphs>183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The use of digestates as a nutrient source in fertigated strawberries  Rob Lillywhite Warwick Crop Centre</vt:lpstr>
      <vt:lpstr>Introduction</vt:lpstr>
      <vt:lpstr>Environmental Issues</vt:lpstr>
      <vt:lpstr>Assumptions</vt:lpstr>
      <vt:lpstr>Digestate Storage</vt:lpstr>
      <vt:lpstr>Operational Issues</vt:lpstr>
      <vt:lpstr>Cost benefit analysis</vt:lpstr>
      <vt:lpstr>Value as Fertilizer</vt:lpstr>
      <vt:lpstr>Net cost savings</vt:lpstr>
      <vt:lpstr>Summary - Risk vs benefit</vt:lpstr>
      <vt:lpstr>PowerPoint Presentation</vt:lpstr>
      <vt:lpstr>Conclusions 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Joachim</dc:creator>
  <cp:lastModifiedBy>Lillywhite, Rob</cp:lastModifiedBy>
  <cp:revision>603</cp:revision>
  <cp:lastPrinted>2012-02-21T18:21:06Z</cp:lastPrinted>
  <dcterms:created xsi:type="dcterms:W3CDTF">2009-09-15T18:32:34Z</dcterms:created>
  <dcterms:modified xsi:type="dcterms:W3CDTF">2013-05-21T09:21:33Z</dcterms:modified>
</cp:coreProperties>
</file>