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0" r:id="rId4"/>
    <p:sldId id="272" r:id="rId5"/>
    <p:sldId id="271" r:id="rId6"/>
    <p:sldId id="273" r:id="rId7"/>
    <p:sldId id="283" r:id="rId8"/>
    <p:sldId id="285" r:id="rId9"/>
    <p:sldId id="275" r:id="rId10"/>
    <p:sldId id="276" r:id="rId11"/>
    <p:sldId id="277" r:id="rId12"/>
    <p:sldId id="278" r:id="rId13"/>
    <p:sldId id="281" r:id="rId14"/>
    <p:sldId id="284" r:id="rId15"/>
    <p:sldId id="280" r:id="rId16"/>
    <p:sldId id="282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7"/>
    <p:restoredTop sz="71815"/>
  </p:normalViewPr>
  <p:slideViewPr>
    <p:cSldViewPr snapToGrid="0">
      <p:cViewPr varScale="1">
        <p:scale>
          <a:sx n="76" d="100"/>
          <a:sy n="76" d="100"/>
        </p:scale>
        <p:origin x="13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noProof="0" dirty="0"/>
              <a:t>Undergraduate Continuation Rate for</a:t>
            </a:r>
            <a:r>
              <a:rPr lang="en-GB" baseline="0" noProof="0" dirty="0"/>
              <a:t> 2016/17-2022/23 Intake</a:t>
            </a:r>
            <a:r>
              <a:rPr lang="en-GB" noProof="0" dirty="0"/>
              <a:t> in the Mathematics Institute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Sheet1!$A$20:$C$20</c:f>
              <c:strCache>
                <c:ptCount val="3"/>
                <c:pt idx="0">
                  <c:v>No Disability</c:v>
                </c:pt>
                <c:pt idx="1">
                  <c:v>Neurodevelopmental, Social, Communication Differences</c:v>
                </c:pt>
                <c:pt idx="2">
                  <c:v>Mental Health Condition</c:v>
                </c:pt>
              </c:strCache>
            </c:strRef>
          </c:cat>
          <c:val>
            <c:numRef>
              <c:f>Sheet1!$A$21:$C$21</c:f>
              <c:numCache>
                <c:formatCode>0.00%</c:formatCode>
                <c:ptCount val="3"/>
                <c:pt idx="0">
                  <c:v>0.95299999999999996</c:v>
                </c:pt>
                <c:pt idx="1">
                  <c:v>0.94099999999999995</c:v>
                </c:pt>
                <c:pt idx="2">
                  <c:v>0.91400000000000003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FE-9F44-AF11-AD03F5C16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7427968"/>
        <c:axId val="597432144"/>
      </c:barChart>
      <c:catAx>
        <c:axId val="59742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432144"/>
        <c:crosses val="autoZero"/>
        <c:auto val="1"/>
        <c:lblAlgn val="ctr"/>
        <c:lblOffset val="100"/>
        <c:noMultiLvlLbl val="0"/>
      </c:catAx>
      <c:valAx>
        <c:axId val="597432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427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noProof="0" dirty="0"/>
              <a:t>Undergraduate Degree Awards in 2017/18-2021/22 in the Mathematics Institute</a:t>
            </a:r>
            <a:r>
              <a:rPr lang="en-GB" baseline="0" noProof="0" dirty="0"/>
              <a:t> </a:t>
            </a:r>
            <a:endParaRPr lang="en-GB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Sheet1!$J$8</c:f>
              <c:strCache>
                <c:ptCount val="1"/>
                <c:pt idx="0">
                  <c:v>No Disability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Sheet1!$K$7:$P$7</c:f>
              <c:strCache>
                <c:ptCount val="6"/>
                <c:pt idx="0">
                  <c:v>First</c:v>
                </c:pt>
                <c:pt idx="1">
                  <c:v>Upper Second</c:v>
                </c:pt>
                <c:pt idx="2">
                  <c:v>Lower Second</c:v>
                </c:pt>
                <c:pt idx="3">
                  <c:v>Third</c:v>
                </c:pt>
                <c:pt idx="4">
                  <c:v>Pass</c:v>
                </c:pt>
                <c:pt idx="5">
                  <c:v>Unknown</c:v>
                </c:pt>
              </c:strCache>
            </c:strRef>
          </c:cat>
          <c:val>
            <c:numRef>
              <c:f>Sheet1!$K$8:$P$8</c:f>
              <c:numCache>
                <c:formatCode>0.00%</c:formatCode>
                <c:ptCount val="6"/>
                <c:pt idx="0">
                  <c:v>0.56320968962906892</c:v>
                </c:pt>
                <c:pt idx="1">
                  <c:v>0.27554882664647995</c:v>
                </c:pt>
                <c:pt idx="2">
                  <c:v>0.10370931112793338</c:v>
                </c:pt>
                <c:pt idx="3">
                  <c:v>2.4224072672218017E-2</c:v>
                </c:pt>
                <c:pt idx="4">
                  <c:v>1.1355034065102196E-2</c:v>
                </c:pt>
                <c:pt idx="5">
                  <c:v>2.1953065859197578E-2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60-F14A-8C77-FED0C84E1F8C}"/>
            </c:ext>
          </c:extLst>
        </c:ser>
        <c:ser>
          <c:idx val="1"/>
          <c:order val="1"/>
          <c:tx>
            <c:strRef>
              <c:f>Sheet1!$J$9</c:f>
              <c:strCache>
                <c:ptCount val="1"/>
                <c:pt idx="0">
                  <c:v>Neurodivergent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Sheet1!$K$7:$P$7</c:f>
              <c:strCache>
                <c:ptCount val="6"/>
                <c:pt idx="0">
                  <c:v>First</c:v>
                </c:pt>
                <c:pt idx="1">
                  <c:v>Upper Second</c:v>
                </c:pt>
                <c:pt idx="2">
                  <c:v>Lower Second</c:v>
                </c:pt>
                <c:pt idx="3">
                  <c:v>Third</c:v>
                </c:pt>
                <c:pt idx="4">
                  <c:v>Pass</c:v>
                </c:pt>
                <c:pt idx="5">
                  <c:v>Unknown</c:v>
                </c:pt>
              </c:strCache>
            </c:strRef>
          </c:cat>
          <c:val>
            <c:numRef>
              <c:f>Sheet1!$K$9:$P$9</c:f>
              <c:numCache>
                <c:formatCode>0.00%</c:formatCode>
                <c:ptCount val="6"/>
                <c:pt idx="0">
                  <c:v>0.46226415094339623</c:v>
                </c:pt>
                <c:pt idx="1">
                  <c:v>0.34905660377358488</c:v>
                </c:pt>
                <c:pt idx="2">
                  <c:v>0.12264150943396226</c:v>
                </c:pt>
                <c:pt idx="3">
                  <c:v>2.8301886792452831E-2</c:v>
                </c:pt>
                <c:pt idx="4">
                  <c:v>9.433962264150943E-3</c:v>
                </c:pt>
                <c:pt idx="5">
                  <c:v>2.8301886792452831E-2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60-F14A-8C77-FED0C84E1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7544016"/>
        <c:axId val="597548496"/>
      </c:barChart>
      <c:catAx>
        <c:axId val="59754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548496"/>
        <c:crosses val="autoZero"/>
        <c:auto val="1"/>
        <c:lblAlgn val="ctr"/>
        <c:lblOffset val="100"/>
        <c:noMultiLvlLbl val="0"/>
      </c:catAx>
      <c:valAx>
        <c:axId val="59754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544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1B85F8-C48A-4F63-BA2C-8B56C64CA312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C1B2E97-4577-4B2C-9597-669E37D79630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Information processing</a:t>
          </a:r>
          <a:endParaRPr lang="en-GB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DE5BCF1-AFF4-461E-87EA-AC6C2BC9E056}" type="parTrans" cxnId="{E4DDC350-37CC-4AD8-91C9-48D71B7E498A}">
      <dgm:prSet/>
      <dgm:spPr/>
      <dgm:t>
        <a:bodyPr/>
        <a:lstStyle/>
        <a:p>
          <a:endParaRPr lang="en-US"/>
        </a:p>
      </dgm:t>
    </dgm:pt>
    <dgm:pt modelId="{AE9DD053-D0C7-4607-A379-A3BAA15843B0}" type="sibTrans" cxnId="{E4DDC350-37CC-4AD8-91C9-48D71B7E498A}">
      <dgm:prSet/>
      <dgm:spPr/>
      <dgm:t>
        <a:bodyPr/>
        <a:lstStyle/>
        <a:p>
          <a:endParaRPr lang="en-US"/>
        </a:p>
      </dgm:t>
    </dgm:pt>
    <dgm:pt modelId="{1C50C0E0-F849-48AC-B5DA-69CEAFE3DBE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Dyslexic students often have difficulties with reading and retaining text</a:t>
          </a:r>
        </a:p>
        <a:p>
          <a:pPr>
            <a:lnSpc>
              <a:spcPct val="100000"/>
            </a:lnSpc>
          </a:pPr>
          <a:r>
            <a:rPr lang="en-GB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often have difficulties with spatial processing</a:t>
          </a:r>
        </a:p>
      </dgm:t>
    </dgm:pt>
    <dgm:pt modelId="{3D51AFA0-BFEE-4E14-A45A-ECC733A96446}" type="parTrans" cxnId="{B1E163BC-E7ED-42B6-B63B-D13B943C9BC9}">
      <dgm:prSet/>
      <dgm:spPr/>
      <dgm:t>
        <a:bodyPr/>
        <a:lstStyle/>
        <a:p>
          <a:endParaRPr lang="en-US"/>
        </a:p>
      </dgm:t>
    </dgm:pt>
    <dgm:pt modelId="{0960F86F-8F2D-4B61-8ADF-87960CF21D77}" type="sibTrans" cxnId="{B1E163BC-E7ED-42B6-B63B-D13B943C9BC9}">
      <dgm:prSet/>
      <dgm:spPr/>
      <dgm:t>
        <a:bodyPr/>
        <a:lstStyle/>
        <a:p>
          <a:endParaRPr lang="en-US"/>
        </a:p>
      </dgm:t>
    </dgm:pt>
    <dgm:pt modelId="{70247A65-E45E-4008-BC45-489EF4E959E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may have issues with auditory processing and need information to be written down clearly and unambiguously</a:t>
          </a:r>
        </a:p>
      </dgm:t>
    </dgm:pt>
    <dgm:pt modelId="{CA051BFD-14D2-484C-A236-D52BC01A4B8D}" type="parTrans" cxnId="{097492B1-71BB-4ACF-8E69-3A050B04147B}">
      <dgm:prSet/>
      <dgm:spPr/>
      <dgm:t>
        <a:bodyPr/>
        <a:lstStyle/>
        <a:p>
          <a:endParaRPr lang="en-US"/>
        </a:p>
      </dgm:t>
    </dgm:pt>
    <dgm:pt modelId="{323C86E9-DCA5-4A05-86BB-5186668A6AC8}" type="sibTrans" cxnId="{097492B1-71BB-4ACF-8E69-3A050B04147B}">
      <dgm:prSet/>
      <dgm:spPr/>
      <dgm:t>
        <a:bodyPr/>
        <a:lstStyle/>
        <a:p>
          <a:endParaRPr lang="en-US"/>
        </a:p>
      </dgm:t>
    </dgm:pt>
    <dgm:pt modelId="{1C41B7F9-8214-4052-A69A-F1C556FA916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Sensory processing</a:t>
          </a:r>
          <a:endParaRPr lang="en-GB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F4C8DAB-51BA-4CA5-B011-2A2D4CB7EABA}" type="parTrans" cxnId="{9F5D944A-C875-4644-92CB-95F6C00C70B2}">
      <dgm:prSet/>
      <dgm:spPr/>
      <dgm:t>
        <a:bodyPr/>
        <a:lstStyle/>
        <a:p>
          <a:endParaRPr lang="en-US"/>
        </a:p>
      </dgm:t>
    </dgm:pt>
    <dgm:pt modelId="{85AB9F79-C6C4-477E-A718-9DCAFC819D5E}" type="sibTrans" cxnId="{9F5D944A-C875-4644-92CB-95F6C00C70B2}">
      <dgm:prSet/>
      <dgm:spPr/>
      <dgm:t>
        <a:bodyPr/>
        <a:lstStyle/>
        <a:p>
          <a:endParaRPr lang="en-US"/>
        </a:p>
      </dgm:t>
    </dgm:pt>
    <dgm:pt modelId="{9D5EC35F-44C8-4CAE-A721-1AB9A99D2E5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have difficulties with filtering out background noise and can find busy lecture theatres overwhelming</a:t>
          </a:r>
        </a:p>
      </dgm:t>
    </dgm:pt>
    <dgm:pt modelId="{FADE6AD3-1404-4A54-9EF8-D4465C138B6F}" type="parTrans" cxnId="{4C81FAFF-0008-45C9-8534-C92763A46BBC}">
      <dgm:prSet/>
      <dgm:spPr/>
      <dgm:t>
        <a:bodyPr/>
        <a:lstStyle/>
        <a:p>
          <a:endParaRPr lang="en-US"/>
        </a:p>
      </dgm:t>
    </dgm:pt>
    <dgm:pt modelId="{B385F479-297D-40FA-8BAB-5BE469699707}" type="sibTrans" cxnId="{4C81FAFF-0008-45C9-8534-C92763A46BBC}">
      <dgm:prSet/>
      <dgm:spPr/>
      <dgm:t>
        <a:bodyPr/>
        <a:lstStyle/>
        <a:p>
          <a:endParaRPr lang="en-US"/>
        </a:p>
      </dgm:t>
    </dgm:pt>
    <dgm:pt modelId="{FA293F58-5952-48C8-BA1C-BDA30566F4E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Tourette’s syndrome may find that different environmental stimuli can worsen their tics</a:t>
          </a:r>
        </a:p>
      </dgm:t>
    </dgm:pt>
    <dgm:pt modelId="{F2E28F7C-21FB-4287-A3D4-4DD4CC33BC71}" type="parTrans" cxnId="{1785F1DC-CF46-40C0-90A4-511F7A80369E}">
      <dgm:prSet/>
      <dgm:spPr/>
      <dgm:t>
        <a:bodyPr/>
        <a:lstStyle/>
        <a:p>
          <a:endParaRPr lang="en-US"/>
        </a:p>
      </dgm:t>
    </dgm:pt>
    <dgm:pt modelId="{515217DB-150C-49D8-B65C-A8FCA7548DC7}" type="sibTrans" cxnId="{1785F1DC-CF46-40C0-90A4-511F7A80369E}">
      <dgm:prSet/>
      <dgm:spPr/>
      <dgm:t>
        <a:bodyPr/>
        <a:lstStyle/>
        <a:p>
          <a:endParaRPr lang="en-US"/>
        </a:p>
      </dgm:t>
    </dgm:pt>
    <dgm:pt modelId="{51CD0DFD-7266-4A45-A1B3-461A440C1E26}" type="pres">
      <dgm:prSet presAssocID="{3C1B85F8-C48A-4F63-BA2C-8B56C64CA312}" presName="root" presStyleCnt="0">
        <dgm:presLayoutVars>
          <dgm:dir/>
          <dgm:resizeHandles val="exact"/>
        </dgm:presLayoutVars>
      </dgm:prSet>
      <dgm:spPr/>
    </dgm:pt>
    <dgm:pt modelId="{9C06B4C1-397A-40C7-8CEC-AC403304696D}" type="pres">
      <dgm:prSet presAssocID="{9C1B2E97-4577-4B2C-9597-669E37D79630}" presName="compNode" presStyleCnt="0"/>
      <dgm:spPr/>
    </dgm:pt>
    <dgm:pt modelId="{03358EEF-85BF-49F5-81C9-BCCB3081F261}" type="pres">
      <dgm:prSet presAssocID="{9C1B2E97-4577-4B2C-9597-669E37D7963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5000" b="-5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rytelling with solid fill"/>
        </a:ext>
      </dgm:extLst>
    </dgm:pt>
    <dgm:pt modelId="{EE7B28FA-CD56-43A6-AB38-8D6758537F86}" type="pres">
      <dgm:prSet presAssocID="{9C1B2E97-4577-4B2C-9597-669E37D79630}" presName="iconSpace" presStyleCnt="0"/>
      <dgm:spPr/>
    </dgm:pt>
    <dgm:pt modelId="{609783E7-F457-4E41-BF83-7414A94CD332}" type="pres">
      <dgm:prSet presAssocID="{9C1B2E97-4577-4B2C-9597-669E37D79630}" presName="parTx" presStyleLbl="revTx" presStyleIdx="0" presStyleCnt="4">
        <dgm:presLayoutVars>
          <dgm:chMax val="0"/>
          <dgm:chPref val="0"/>
        </dgm:presLayoutVars>
      </dgm:prSet>
      <dgm:spPr/>
    </dgm:pt>
    <dgm:pt modelId="{B8A86A7D-72C6-4F84-9D4A-2BA3C9551B4F}" type="pres">
      <dgm:prSet presAssocID="{9C1B2E97-4577-4B2C-9597-669E37D79630}" presName="txSpace" presStyleCnt="0"/>
      <dgm:spPr/>
    </dgm:pt>
    <dgm:pt modelId="{5B9421B9-D0EA-4236-A613-B28AAE64C4F4}" type="pres">
      <dgm:prSet presAssocID="{9C1B2E97-4577-4B2C-9597-669E37D79630}" presName="desTx" presStyleLbl="revTx" presStyleIdx="1" presStyleCnt="4">
        <dgm:presLayoutVars/>
      </dgm:prSet>
      <dgm:spPr/>
    </dgm:pt>
    <dgm:pt modelId="{82E4382F-632F-464B-B92B-B2482F0970DE}" type="pres">
      <dgm:prSet presAssocID="{AE9DD053-D0C7-4607-A379-A3BAA15843B0}" presName="sibTrans" presStyleCnt="0"/>
      <dgm:spPr/>
    </dgm:pt>
    <dgm:pt modelId="{B3D03C9D-D4AA-4CF3-8F85-B4D227067F57}" type="pres">
      <dgm:prSet presAssocID="{1C41B7F9-8214-4052-A69A-F1C556FA9166}" presName="compNode" presStyleCnt="0"/>
      <dgm:spPr/>
    </dgm:pt>
    <dgm:pt modelId="{DA296B4B-76F2-46EF-9CD5-377249E75D0C}" type="pres">
      <dgm:prSet presAssocID="{1C41B7F9-8214-4052-A69A-F1C556FA916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5000" b="-5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ice with solid fill"/>
        </a:ext>
      </dgm:extLst>
    </dgm:pt>
    <dgm:pt modelId="{2DA52478-2C5A-4C74-84DE-29AB2C2FA16B}" type="pres">
      <dgm:prSet presAssocID="{1C41B7F9-8214-4052-A69A-F1C556FA9166}" presName="iconSpace" presStyleCnt="0"/>
      <dgm:spPr/>
    </dgm:pt>
    <dgm:pt modelId="{99E41F09-0332-4C00-B34B-C815DCA410C0}" type="pres">
      <dgm:prSet presAssocID="{1C41B7F9-8214-4052-A69A-F1C556FA9166}" presName="parTx" presStyleLbl="revTx" presStyleIdx="2" presStyleCnt="4">
        <dgm:presLayoutVars>
          <dgm:chMax val="0"/>
          <dgm:chPref val="0"/>
        </dgm:presLayoutVars>
      </dgm:prSet>
      <dgm:spPr/>
    </dgm:pt>
    <dgm:pt modelId="{436E63B3-1829-4310-89E7-25450BC5C2E9}" type="pres">
      <dgm:prSet presAssocID="{1C41B7F9-8214-4052-A69A-F1C556FA9166}" presName="txSpace" presStyleCnt="0"/>
      <dgm:spPr/>
    </dgm:pt>
    <dgm:pt modelId="{750EC928-17DA-4C71-B439-F84A119ECBA6}" type="pres">
      <dgm:prSet presAssocID="{1C41B7F9-8214-4052-A69A-F1C556FA9166}" presName="desTx" presStyleLbl="revTx" presStyleIdx="3" presStyleCnt="4">
        <dgm:presLayoutVars/>
      </dgm:prSet>
      <dgm:spPr/>
    </dgm:pt>
  </dgm:ptLst>
  <dgm:cxnLst>
    <dgm:cxn modelId="{E39DA803-B06B-41B8-8DA7-424216141BCF}" type="presOf" srcId="{FA293F58-5952-48C8-BA1C-BDA30566F4ED}" destId="{750EC928-17DA-4C71-B439-F84A119ECBA6}" srcOrd="0" destOrd="1" presId="urn:microsoft.com/office/officeart/2018/2/layout/IconLabelDescriptionList"/>
    <dgm:cxn modelId="{DFBFC213-A726-49E0-9F29-6C89B6B95F17}" type="presOf" srcId="{70247A65-E45E-4008-BC45-489EF4E959E0}" destId="{5B9421B9-D0EA-4236-A613-B28AAE64C4F4}" srcOrd="0" destOrd="1" presId="urn:microsoft.com/office/officeart/2018/2/layout/IconLabelDescriptionList"/>
    <dgm:cxn modelId="{FBBA9C31-151F-47A0-A868-459E57D3F314}" type="presOf" srcId="{9C1B2E97-4577-4B2C-9597-669E37D79630}" destId="{609783E7-F457-4E41-BF83-7414A94CD332}" srcOrd="0" destOrd="0" presId="urn:microsoft.com/office/officeart/2018/2/layout/IconLabelDescriptionList"/>
    <dgm:cxn modelId="{9F5D944A-C875-4644-92CB-95F6C00C70B2}" srcId="{3C1B85F8-C48A-4F63-BA2C-8B56C64CA312}" destId="{1C41B7F9-8214-4052-A69A-F1C556FA9166}" srcOrd="1" destOrd="0" parTransId="{6F4C8DAB-51BA-4CA5-B011-2A2D4CB7EABA}" sibTransId="{85AB9F79-C6C4-477E-A718-9DCAFC819D5E}"/>
    <dgm:cxn modelId="{E4DDC350-37CC-4AD8-91C9-48D71B7E498A}" srcId="{3C1B85F8-C48A-4F63-BA2C-8B56C64CA312}" destId="{9C1B2E97-4577-4B2C-9597-669E37D79630}" srcOrd="0" destOrd="0" parTransId="{6DE5BCF1-AFF4-461E-87EA-AC6C2BC9E056}" sibTransId="{AE9DD053-D0C7-4607-A379-A3BAA15843B0}"/>
    <dgm:cxn modelId="{8BD0138D-0CF7-418F-A54A-3DBEE543F2A9}" type="presOf" srcId="{9D5EC35F-44C8-4CAE-A721-1AB9A99D2E51}" destId="{750EC928-17DA-4C71-B439-F84A119ECBA6}" srcOrd="0" destOrd="0" presId="urn:microsoft.com/office/officeart/2018/2/layout/IconLabelDescriptionList"/>
    <dgm:cxn modelId="{8707F399-1C8D-43D3-B803-B294974EEC5B}" type="presOf" srcId="{1C41B7F9-8214-4052-A69A-F1C556FA9166}" destId="{99E41F09-0332-4C00-B34B-C815DCA410C0}" srcOrd="0" destOrd="0" presId="urn:microsoft.com/office/officeart/2018/2/layout/IconLabelDescriptionList"/>
    <dgm:cxn modelId="{097492B1-71BB-4ACF-8E69-3A050B04147B}" srcId="{9C1B2E97-4577-4B2C-9597-669E37D79630}" destId="{70247A65-E45E-4008-BC45-489EF4E959E0}" srcOrd="1" destOrd="0" parTransId="{CA051BFD-14D2-484C-A236-D52BC01A4B8D}" sibTransId="{323C86E9-DCA5-4A05-86BB-5186668A6AC8}"/>
    <dgm:cxn modelId="{B1E163BC-E7ED-42B6-B63B-D13B943C9BC9}" srcId="{9C1B2E97-4577-4B2C-9597-669E37D79630}" destId="{1C50C0E0-F849-48AC-B5DA-69CEAFE3DBE8}" srcOrd="0" destOrd="0" parTransId="{3D51AFA0-BFEE-4E14-A45A-ECC733A96446}" sibTransId="{0960F86F-8F2D-4B61-8ADF-87960CF21D77}"/>
    <dgm:cxn modelId="{C56F86D5-175C-46B6-AD63-ED73DA42D4A4}" type="presOf" srcId="{1C50C0E0-F849-48AC-B5DA-69CEAFE3DBE8}" destId="{5B9421B9-D0EA-4236-A613-B28AAE64C4F4}" srcOrd="0" destOrd="0" presId="urn:microsoft.com/office/officeart/2018/2/layout/IconLabelDescriptionList"/>
    <dgm:cxn modelId="{4BEC19DC-E134-423A-9844-832CE43BC524}" type="presOf" srcId="{3C1B85F8-C48A-4F63-BA2C-8B56C64CA312}" destId="{51CD0DFD-7266-4A45-A1B3-461A440C1E26}" srcOrd="0" destOrd="0" presId="urn:microsoft.com/office/officeart/2018/2/layout/IconLabelDescriptionList"/>
    <dgm:cxn modelId="{1785F1DC-CF46-40C0-90A4-511F7A80369E}" srcId="{1C41B7F9-8214-4052-A69A-F1C556FA9166}" destId="{FA293F58-5952-48C8-BA1C-BDA30566F4ED}" srcOrd="1" destOrd="0" parTransId="{F2E28F7C-21FB-4287-A3D4-4DD4CC33BC71}" sibTransId="{515217DB-150C-49D8-B65C-A8FCA7548DC7}"/>
    <dgm:cxn modelId="{4C81FAFF-0008-45C9-8534-C92763A46BBC}" srcId="{1C41B7F9-8214-4052-A69A-F1C556FA9166}" destId="{9D5EC35F-44C8-4CAE-A721-1AB9A99D2E51}" srcOrd="0" destOrd="0" parTransId="{FADE6AD3-1404-4A54-9EF8-D4465C138B6F}" sibTransId="{B385F479-297D-40FA-8BAB-5BE469699707}"/>
    <dgm:cxn modelId="{31ADE4DE-E87A-4E64-8E71-38F5866E7F67}" type="presParOf" srcId="{51CD0DFD-7266-4A45-A1B3-461A440C1E26}" destId="{9C06B4C1-397A-40C7-8CEC-AC403304696D}" srcOrd="0" destOrd="0" presId="urn:microsoft.com/office/officeart/2018/2/layout/IconLabelDescriptionList"/>
    <dgm:cxn modelId="{50AC9CD9-ACD4-4E97-9B23-28FE5DA8FB64}" type="presParOf" srcId="{9C06B4C1-397A-40C7-8CEC-AC403304696D}" destId="{03358EEF-85BF-49F5-81C9-BCCB3081F261}" srcOrd="0" destOrd="0" presId="urn:microsoft.com/office/officeart/2018/2/layout/IconLabelDescriptionList"/>
    <dgm:cxn modelId="{46911E98-F368-4EEA-A7FA-65130D63AC44}" type="presParOf" srcId="{9C06B4C1-397A-40C7-8CEC-AC403304696D}" destId="{EE7B28FA-CD56-43A6-AB38-8D6758537F86}" srcOrd="1" destOrd="0" presId="urn:microsoft.com/office/officeart/2018/2/layout/IconLabelDescriptionList"/>
    <dgm:cxn modelId="{8AF8D678-E22A-413A-94E4-4E2D12D25F13}" type="presParOf" srcId="{9C06B4C1-397A-40C7-8CEC-AC403304696D}" destId="{609783E7-F457-4E41-BF83-7414A94CD332}" srcOrd="2" destOrd="0" presId="urn:microsoft.com/office/officeart/2018/2/layout/IconLabelDescriptionList"/>
    <dgm:cxn modelId="{63C8978E-E8A8-4702-BB4F-ABAD51D9E3E7}" type="presParOf" srcId="{9C06B4C1-397A-40C7-8CEC-AC403304696D}" destId="{B8A86A7D-72C6-4F84-9D4A-2BA3C9551B4F}" srcOrd="3" destOrd="0" presId="urn:microsoft.com/office/officeart/2018/2/layout/IconLabelDescriptionList"/>
    <dgm:cxn modelId="{232A8BD9-E3E6-44A1-A9F1-579E59CE1BEA}" type="presParOf" srcId="{9C06B4C1-397A-40C7-8CEC-AC403304696D}" destId="{5B9421B9-D0EA-4236-A613-B28AAE64C4F4}" srcOrd="4" destOrd="0" presId="urn:microsoft.com/office/officeart/2018/2/layout/IconLabelDescriptionList"/>
    <dgm:cxn modelId="{BE274623-EDED-4980-B754-B4C8DCD7B12E}" type="presParOf" srcId="{51CD0DFD-7266-4A45-A1B3-461A440C1E26}" destId="{82E4382F-632F-464B-B92B-B2482F0970DE}" srcOrd="1" destOrd="0" presId="urn:microsoft.com/office/officeart/2018/2/layout/IconLabelDescriptionList"/>
    <dgm:cxn modelId="{37EF4154-5131-4FA2-8429-1BD4712BCBF8}" type="presParOf" srcId="{51CD0DFD-7266-4A45-A1B3-461A440C1E26}" destId="{B3D03C9D-D4AA-4CF3-8F85-B4D227067F57}" srcOrd="2" destOrd="0" presId="urn:microsoft.com/office/officeart/2018/2/layout/IconLabelDescriptionList"/>
    <dgm:cxn modelId="{6B520669-A36F-4435-87A4-54A1302E7EA2}" type="presParOf" srcId="{B3D03C9D-D4AA-4CF3-8F85-B4D227067F57}" destId="{DA296B4B-76F2-46EF-9CD5-377249E75D0C}" srcOrd="0" destOrd="0" presId="urn:microsoft.com/office/officeart/2018/2/layout/IconLabelDescriptionList"/>
    <dgm:cxn modelId="{2AFD87D7-21D5-4C06-A343-14AC89949D5E}" type="presParOf" srcId="{B3D03C9D-D4AA-4CF3-8F85-B4D227067F57}" destId="{2DA52478-2C5A-4C74-84DE-29AB2C2FA16B}" srcOrd="1" destOrd="0" presId="urn:microsoft.com/office/officeart/2018/2/layout/IconLabelDescriptionList"/>
    <dgm:cxn modelId="{2CD55B54-2C7C-47FF-8AAD-1CC5D95C9FE9}" type="presParOf" srcId="{B3D03C9D-D4AA-4CF3-8F85-B4D227067F57}" destId="{99E41F09-0332-4C00-B34B-C815DCA410C0}" srcOrd="2" destOrd="0" presId="urn:microsoft.com/office/officeart/2018/2/layout/IconLabelDescriptionList"/>
    <dgm:cxn modelId="{31DA8B04-1734-4CCB-8C1F-4BF6314B1B1D}" type="presParOf" srcId="{B3D03C9D-D4AA-4CF3-8F85-B4D227067F57}" destId="{436E63B3-1829-4310-89E7-25450BC5C2E9}" srcOrd="3" destOrd="0" presId="urn:microsoft.com/office/officeart/2018/2/layout/IconLabelDescriptionList"/>
    <dgm:cxn modelId="{5740100B-900A-41E4-8593-76C026CE17C6}" type="presParOf" srcId="{B3D03C9D-D4AA-4CF3-8F85-B4D227067F57}" destId="{750EC928-17DA-4C71-B439-F84A119ECBA6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3B5FCE-5838-491A-A5F8-FB057703237F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DF4D1D7-305B-4F40-BCF5-83914A090287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sz="2900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Communication</a:t>
          </a:r>
          <a:endParaRPr lang="en-GB" sz="29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EB68337-2B6F-4590-9A45-E4692B1DEDDB}" type="parTrans" cxnId="{62217866-B95A-452C-9A4E-C12F401070A3}">
      <dgm:prSet/>
      <dgm:spPr/>
      <dgm:t>
        <a:bodyPr/>
        <a:lstStyle/>
        <a:p>
          <a:endParaRPr lang="en-US"/>
        </a:p>
      </dgm:t>
    </dgm:pt>
    <dgm:pt modelId="{D43D2E75-AB0D-4268-93F9-A4F232642350}" type="sibTrans" cxnId="{62217866-B95A-452C-9A4E-C12F401070A3}">
      <dgm:prSet/>
      <dgm:spPr/>
      <dgm:t>
        <a:bodyPr/>
        <a:lstStyle/>
        <a:p>
          <a:endParaRPr lang="en-US"/>
        </a:p>
      </dgm:t>
    </dgm:pt>
    <dgm:pt modelId="{7AF08BE7-ABFD-4088-92E3-1EF30918E17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have difficulties with both verbal and non-verbal communication</a:t>
          </a:r>
        </a:p>
      </dgm:t>
    </dgm:pt>
    <dgm:pt modelId="{DF1F43E2-B0FC-4A7A-83E6-7FA217A74DEB}" type="parTrans" cxnId="{0EEF7F54-7B27-442D-99D5-290493197031}">
      <dgm:prSet/>
      <dgm:spPr/>
      <dgm:t>
        <a:bodyPr/>
        <a:lstStyle/>
        <a:p>
          <a:endParaRPr lang="en-US"/>
        </a:p>
      </dgm:t>
    </dgm:pt>
    <dgm:pt modelId="{58C416AC-8F33-4B47-A613-16F7D88C8168}" type="sibTrans" cxnId="{0EEF7F54-7B27-442D-99D5-290493197031}">
      <dgm:prSet/>
      <dgm:spPr/>
      <dgm:t>
        <a:bodyPr/>
        <a:lstStyle/>
        <a:p>
          <a:endParaRPr lang="en-US"/>
        </a:p>
      </dgm:t>
    </dgm:pt>
    <dgm:pt modelId="{A3CD2F8F-DF1C-43EF-98E4-53AC9EA3BB2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may struggle with communicating their ideas and arguments in assignments</a:t>
          </a:r>
        </a:p>
      </dgm:t>
    </dgm:pt>
    <dgm:pt modelId="{3E4168EB-8FF1-4FC9-955E-1EA6AB72C6BD}" type="parTrans" cxnId="{1C072FE6-B6D5-4808-AF34-A011415B21A6}">
      <dgm:prSet/>
      <dgm:spPr/>
      <dgm:t>
        <a:bodyPr/>
        <a:lstStyle/>
        <a:p>
          <a:endParaRPr lang="en-US"/>
        </a:p>
      </dgm:t>
    </dgm:pt>
    <dgm:pt modelId="{A58E2CEF-3F04-4188-950F-DFF19F903D42}" type="sibTrans" cxnId="{1C072FE6-B6D5-4808-AF34-A011415B21A6}">
      <dgm:prSet/>
      <dgm:spPr/>
      <dgm:t>
        <a:bodyPr/>
        <a:lstStyle/>
        <a:p>
          <a:endParaRPr lang="en-US"/>
        </a:p>
      </dgm:t>
    </dgm:pt>
    <dgm:pt modelId="{831C03A8-D302-46E1-9882-B563B958F410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sz="2900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Executive functioning</a:t>
          </a:r>
          <a:endParaRPr lang="en-GB" sz="29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AE635B5-9A50-4651-8BE6-8BDE3A06B02A}" type="parTrans" cxnId="{D6941DDF-9001-48C2-8C2F-1EBE87A17F89}">
      <dgm:prSet/>
      <dgm:spPr/>
      <dgm:t>
        <a:bodyPr/>
        <a:lstStyle/>
        <a:p>
          <a:endParaRPr lang="en-US"/>
        </a:p>
      </dgm:t>
    </dgm:pt>
    <dgm:pt modelId="{85DC2A52-DF45-4669-9270-252DC9119D67}" type="sibTrans" cxnId="{D6941DDF-9001-48C2-8C2F-1EBE87A17F89}">
      <dgm:prSet/>
      <dgm:spPr/>
      <dgm:t>
        <a:bodyPr/>
        <a:lstStyle/>
        <a:p>
          <a:endParaRPr lang="en-US"/>
        </a:p>
      </dgm:t>
    </dgm:pt>
    <dgm:pt modelId="{4E769AF7-39DC-4C8C-A926-0ED2BE5E8F9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ADHD may struggle to meet deadlines or remain focused on a particular task</a:t>
          </a:r>
        </a:p>
      </dgm:t>
    </dgm:pt>
    <dgm:pt modelId="{92A34503-A291-498A-AB2B-A76A407BE304}" type="parTrans" cxnId="{C17ADE93-A132-4FB0-A0AE-59633F10A6CC}">
      <dgm:prSet/>
      <dgm:spPr/>
      <dgm:t>
        <a:bodyPr/>
        <a:lstStyle/>
        <a:p>
          <a:endParaRPr lang="en-US"/>
        </a:p>
      </dgm:t>
    </dgm:pt>
    <dgm:pt modelId="{EEDB68AA-330C-408E-977D-CFEB01B96E29}" type="sibTrans" cxnId="{C17ADE93-A132-4FB0-A0AE-59633F10A6CC}">
      <dgm:prSet/>
      <dgm:spPr/>
      <dgm:t>
        <a:bodyPr/>
        <a:lstStyle/>
        <a:p>
          <a:endParaRPr lang="en-US"/>
        </a:p>
      </dgm:t>
    </dgm:pt>
    <dgm:pt modelId="{1D1AA10A-E379-4E5E-A62E-D66C74F038E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find transitioning between different tasks challenging and have anxiety around change</a:t>
          </a:r>
        </a:p>
      </dgm:t>
    </dgm:pt>
    <dgm:pt modelId="{30EA9232-39A3-4D0A-A7B3-E8C60CEE42BE}" type="parTrans" cxnId="{5E87278E-C695-4FAA-88FA-47589F707CD7}">
      <dgm:prSet/>
      <dgm:spPr/>
      <dgm:t>
        <a:bodyPr/>
        <a:lstStyle/>
        <a:p>
          <a:endParaRPr lang="en-US"/>
        </a:p>
      </dgm:t>
    </dgm:pt>
    <dgm:pt modelId="{6FF1257D-B9FA-4A4E-9DEC-0AC73FD4CE5A}" type="sibTrans" cxnId="{5E87278E-C695-4FAA-88FA-47589F707CD7}">
      <dgm:prSet/>
      <dgm:spPr/>
      <dgm:t>
        <a:bodyPr/>
        <a:lstStyle/>
        <a:p>
          <a:endParaRPr lang="en-US"/>
        </a:p>
      </dgm:t>
    </dgm:pt>
    <dgm:pt modelId="{E0480D8C-36C6-4669-ADF6-87BCBE1A7B64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sz="2900" b="1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Motor planning</a:t>
          </a:r>
          <a:endParaRPr lang="en-GB" sz="29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60D4241-16F3-467A-8C97-71DE525E4C4B}" type="parTrans" cxnId="{F1526FD3-6658-483B-8E97-14D9B83EA235}">
      <dgm:prSet/>
      <dgm:spPr/>
      <dgm:t>
        <a:bodyPr/>
        <a:lstStyle/>
        <a:p>
          <a:endParaRPr lang="en-US"/>
        </a:p>
      </dgm:t>
    </dgm:pt>
    <dgm:pt modelId="{18FF6712-A0F1-4041-AA8A-7A8008216134}" type="sibTrans" cxnId="{F1526FD3-6658-483B-8E97-14D9B83EA235}">
      <dgm:prSet/>
      <dgm:spPr/>
      <dgm:t>
        <a:bodyPr/>
        <a:lstStyle/>
        <a:p>
          <a:endParaRPr lang="en-US"/>
        </a:p>
      </dgm:t>
    </dgm:pt>
    <dgm:pt modelId="{68009947-F1DF-4727-9495-1DAC6D74DD5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may have difficulties with handwriting or typing, preventing them from keeping up in lectures</a:t>
          </a:r>
        </a:p>
      </dgm:t>
    </dgm:pt>
    <dgm:pt modelId="{A032B6C2-C73E-44B5-81F0-18ECC1464F10}" type="parTrans" cxnId="{7340B088-3C15-4E36-BE9E-DF79C8AC8A84}">
      <dgm:prSet/>
      <dgm:spPr/>
      <dgm:t>
        <a:bodyPr/>
        <a:lstStyle/>
        <a:p>
          <a:endParaRPr lang="en-US"/>
        </a:p>
      </dgm:t>
    </dgm:pt>
    <dgm:pt modelId="{36FE8F6A-12A0-4FDF-8197-9276DD1A1935}" type="sibTrans" cxnId="{7340B088-3C15-4E36-BE9E-DF79C8AC8A84}">
      <dgm:prSet/>
      <dgm:spPr/>
      <dgm:t>
        <a:bodyPr/>
        <a:lstStyle/>
        <a:p>
          <a:endParaRPr lang="en-US"/>
        </a:p>
      </dgm:t>
    </dgm:pt>
    <dgm:pt modelId="{E1C31C89-40A9-47D0-B5F6-A35217511A3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Tourette’s syndrome may have motor tics that interfere with movement </a:t>
          </a:r>
        </a:p>
      </dgm:t>
    </dgm:pt>
    <dgm:pt modelId="{4377CDAC-90C8-4DC2-B76E-94DF666976FB}" type="parTrans" cxnId="{DAE2C510-7E01-4C9B-8E03-EC0161381E0E}">
      <dgm:prSet/>
      <dgm:spPr/>
      <dgm:t>
        <a:bodyPr/>
        <a:lstStyle/>
        <a:p>
          <a:endParaRPr lang="en-US"/>
        </a:p>
      </dgm:t>
    </dgm:pt>
    <dgm:pt modelId="{2436D673-1145-4E21-98DC-AE3BDD8A93A3}" type="sibTrans" cxnId="{DAE2C510-7E01-4C9B-8E03-EC0161381E0E}">
      <dgm:prSet/>
      <dgm:spPr/>
      <dgm:t>
        <a:bodyPr/>
        <a:lstStyle/>
        <a:p>
          <a:endParaRPr lang="en-US"/>
        </a:p>
      </dgm:t>
    </dgm:pt>
    <dgm:pt modelId="{7F00C431-31ED-4346-9CD2-DBC2B90B3718}" type="pres">
      <dgm:prSet presAssocID="{A23B5FCE-5838-491A-A5F8-FB057703237F}" presName="root" presStyleCnt="0">
        <dgm:presLayoutVars>
          <dgm:dir/>
          <dgm:resizeHandles val="exact"/>
        </dgm:presLayoutVars>
      </dgm:prSet>
      <dgm:spPr/>
    </dgm:pt>
    <dgm:pt modelId="{1DB61F5A-7AE4-4CB5-978A-6FB8FCBC3D70}" type="pres">
      <dgm:prSet presAssocID="{CDF4D1D7-305B-4F40-BCF5-83914A090287}" presName="compNode" presStyleCnt="0"/>
      <dgm:spPr/>
    </dgm:pt>
    <dgm:pt modelId="{83F8D8FC-2BA3-479F-93A0-F6A1F6F5A8F1}" type="pres">
      <dgm:prSet presAssocID="{CDF4D1D7-305B-4F40-BCF5-83914A09028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9EF13CF1-9102-4AA5-9812-E861E6DD7CA3}" type="pres">
      <dgm:prSet presAssocID="{CDF4D1D7-305B-4F40-BCF5-83914A090287}" presName="iconSpace" presStyleCnt="0"/>
      <dgm:spPr/>
    </dgm:pt>
    <dgm:pt modelId="{E8D8E5B1-FBE8-458A-886A-24CE2C08176D}" type="pres">
      <dgm:prSet presAssocID="{CDF4D1D7-305B-4F40-BCF5-83914A090287}" presName="parTx" presStyleLbl="revTx" presStyleIdx="0" presStyleCnt="6">
        <dgm:presLayoutVars>
          <dgm:chMax val="0"/>
          <dgm:chPref val="0"/>
        </dgm:presLayoutVars>
      </dgm:prSet>
      <dgm:spPr/>
    </dgm:pt>
    <dgm:pt modelId="{94608225-C8E7-4DDC-8618-9B07F995B7CE}" type="pres">
      <dgm:prSet presAssocID="{CDF4D1D7-305B-4F40-BCF5-83914A090287}" presName="txSpace" presStyleCnt="0"/>
      <dgm:spPr/>
    </dgm:pt>
    <dgm:pt modelId="{F74B2BA0-DD0B-4013-98AC-C4CA6317B0B8}" type="pres">
      <dgm:prSet presAssocID="{CDF4D1D7-305B-4F40-BCF5-83914A090287}" presName="desTx" presStyleLbl="revTx" presStyleIdx="1" presStyleCnt="6">
        <dgm:presLayoutVars/>
      </dgm:prSet>
      <dgm:spPr/>
    </dgm:pt>
    <dgm:pt modelId="{D50592CF-059A-4CB5-94AD-1777CA340E1A}" type="pres">
      <dgm:prSet presAssocID="{D43D2E75-AB0D-4268-93F9-A4F232642350}" presName="sibTrans" presStyleCnt="0"/>
      <dgm:spPr/>
    </dgm:pt>
    <dgm:pt modelId="{4C66EC68-8D92-40C9-892D-45EF3F0A4F6D}" type="pres">
      <dgm:prSet presAssocID="{831C03A8-D302-46E1-9882-B563B958F410}" presName="compNode" presStyleCnt="0"/>
      <dgm:spPr/>
    </dgm:pt>
    <dgm:pt modelId="{0694925B-5197-4DDD-9D6A-C20EA6E8EE45}" type="pres">
      <dgm:prSet presAssocID="{831C03A8-D302-46E1-9882-B563B958F41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And Left Brain with solid fill"/>
        </a:ext>
      </dgm:extLst>
    </dgm:pt>
    <dgm:pt modelId="{E196E9E9-DED0-4C25-80C1-E03A0EB85132}" type="pres">
      <dgm:prSet presAssocID="{831C03A8-D302-46E1-9882-B563B958F410}" presName="iconSpace" presStyleCnt="0"/>
      <dgm:spPr/>
    </dgm:pt>
    <dgm:pt modelId="{27E1F55A-5FFE-4E57-9D53-3F2A582EBAC3}" type="pres">
      <dgm:prSet presAssocID="{831C03A8-D302-46E1-9882-B563B958F410}" presName="parTx" presStyleLbl="revTx" presStyleIdx="2" presStyleCnt="6">
        <dgm:presLayoutVars>
          <dgm:chMax val="0"/>
          <dgm:chPref val="0"/>
        </dgm:presLayoutVars>
      </dgm:prSet>
      <dgm:spPr/>
    </dgm:pt>
    <dgm:pt modelId="{55B425BB-A11A-4453-A059-B3079A19EF4F}" type="pres">
      <dgm:prSet presAssocID="{831C03A8-D302-46E1-9882-B563B958F410}" presName="txSpace" presStyleCnt="0"/>
      <dgm:spPr/>
    </dgm:pt>
    <dgm:pt modelId="{33815639-DACF-43E3-814E-0222A363C27C}" type="pres">
      <dgm:prSet presAssocID="{831C03A8-D302-46E1-9882-B563B958F410}" presName="desTx" presStyleLbl="revTx" presStyleIdx="3" presStyleCnt="6">
        <dgm:presLayoutVars/>
      </dgm:prSet>
      <dgm:spPr/>
    </dgm:pt>
    <dgm:pt modelId="{D6554E1E-A57B-41DB-A2C1-7A83F91F8769}" type="pres">
      <dgm:prSet presAssocID="{85DC2A52-DF45-4669-9270-252DC9119D67}" presName="sibTrans" presStyleCnt="0"/>
      <dgm:spPr/>
    </dgm:pt>
    <dgm:pt modelId="{C8BF3815-FCD4-4163-8F8B-56EB36A89D43}" type="pres">
      <dgm:prSet presAssocID="{E0480D8C-36C6-4669-ADF6-87BCBE1A7B64}" presName="compNode" presStyleCnt="0"/>
      <dgm:spPr/>
    </dgm:pt>
    <dgm:pt modelId="{36BB9387-0EA7-4EBC-B906-B21F992FB3BE}" type="pres">
      <dgm:prSet presAssocID="{E0480D8C-36C6-4669-ADF6-87BCBE1A7B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ce steps with solid fill"/>
        </a:ext>
      </dgm:extLst>
    </dgm:pt>
    <dgm:pt modelId="{DADDD8A3-B723-4186-AAD1-C756097FAFB2}" type="pres">
      <dgm:prSet presAssocID="{E0480D8C-36C6-4669-ADF6-87BCBE1A7B64}" presName="iconSpace" presStyleCnt="0"/>
      <dgm:spPr/>
    </dgm:pt>
    <dgm:pt modelId="{54C00094-AC26-4479-B43F-7A1D0CB1D180}" type="pres">
      <dgm:prSet presAssocID="{E0480D8C-36C6-4669-ADF6-87BCBE1A7B64}" presName="parTx" presStyleLbl="revTx" presStyleIdx="4" presStyleCnt="6">
        <dgm:presLayoutVars>
          <dgm:chMax val="0"/>
          <dgm:chPref val="0"/>
        </dgm:presLayoutVars>
      </dgm:prSet>
      <dgm:spPr/>
    </dgm:pt>
    <dgm:pt modelId="{1010BE95-04DC-4BAA-9B31-FECFD17D8B88}" type="pres">
      <dgm:prSet presAssocID="{E0480D8C-36C6-4669-ADF6-87BCBE1A7B64}" presName="txSpace" presStyleCnt="0"/>
      <dgm:spPr/>
    </dgm:pt>
    <dgm:pt modelId="{04B6CDAA-D3E6-4A73-9438-59E2050B02A8}" type="pres">
      <dgm:prSet presAssocID="{E0480D8C-36C6-4669-ADF6-87BCBE1A7B64}" presName="desTx" presStyleLbl="revTx" presStyleIdx="5" presStyleCnt="6">
        <dgm:presLayoutVars/>
      </dgm:prSet>
      <dgm:spPr/>
    </dgm:pt>
  </dgm:ptLst>
  <dgm:cxnLst>
    <dgm:cxn modelId="{97F36401-8B82-49BA-BDEC-A14C6E5816F9}" type="presOf" srcId="{4E769AF7-39DC-4C8C-A926-0ED2BE5E8F92}" destId="{33815639-DACF-43E3-814E-0222A363C27C}" srcOrd="0" destOrd="0" presId="urn:microsoft.com/office/officeart/2018/2/layout/IconLabelDescriptionList"/>
    <dgm:cxn modelId="{2965EA02-8A93-46EA-8BCA-21FE26FB8A6C}" type="presOf" srcId="{831C03A8-D302-46E1-9882-B563B958F410}" destId="{27E1F55A-5FFE-4E57-9D53-3F2A582EBAC3}" srcOrd="0" destOrd="0" presId="urn:microsoft.com/office/officeart/2018/2/layout/IconLabelDescriptionList"/>
    <dgm:cxn modelId="{DAE2C510-7E01-4C9B-8E03-EC0161381E0E}" srcId="{E0480D8C-36C6-4669-ADF6-87BCBE1A7B64}" destId="{E1C31C89-40A9-47D0-B5F6-A35217511A3F}" srcOrd="1" destOrd="0" parTransId="{4377CDAC-90C8-4DC2-B76E-94DF666976FB}" sibTransId="{2436D673-1145-4E21-98DC-AE3BDD8A93A3}"/>
    <dgm:cxn modelId="{74CA6326-0879-4C75-BDFD-3FB6C65B7F25}" type="presOf" srcId="{E0480D8C-36C6-4669-ADF6-87BCBE1A7B64}" destId="{54C00094-AC26-4479-B43F-7A1D0CB1D180}" srcOrd="0" destOrd="0" presId="urn:microsoft.com/office/officeart/2018/2/layout/IconLabelDescriptionList"/>
    <dgm:cxn modelId="{45660C51-58D7-47BA-A879-4A64CDE0BCE6}" type="presOf" srcId="{E1C31C89-40A9-47D0-B5F6-A35217511A3F}" destId="{04B6CDAA-D3E6-4A73-9438-59E2050B02A8}" srcOrd="0" destOrd="1" presId="urn:microsoft.com/office/officeart/2018/2/layout/IconLabelDescriptionList"/>
    <dgm:cxn modelId="{0EEF7F54-7B27-442D-99D5-290493197031}" srcId="{CDF4D1D7-305B-4F40-BCF5-83914A090287}" destId="{7AF08BE7-ABFD-4088-92E3-1EF30918E179}" srcOrd="0" destOrd="0" parTransId="{DF1F43E2-B0FC-4A7A-83E6-7FA217A74DEB}" sibTransId="{58C416AC-8F33-4B47-A613-16F7D88C8168}"/>
    <dgm:cxn modelId="{62217866-B95A-452C-9A4E-C12F401070A3}" srcId="{A23B5FCE-5838-491A-A5F8-FB057703237F}" destId="{CDF4D1D7-305B-4F40-BCF5-83914A090287}" srcOrd="0" destOrd="0" parTransId="{6EB68337-2B6F-4590-9A45-E4692B1DEDDB}" sibTransId="{D43D2E75-AB0D-4268-93F9-A4F232642350}"/>
    <dgm:cxn modelId="{E299E867-67B3-40F5-9C28-2C378CD6A0EA}" type="presOf" srcId="{A3CD2F8F-DF1C-43EF-98E4-53AC9EA3BB28}" destId="{F74B2BA0-DD0B-4013-98AC-C4CA6317B0B8}" srcOrd="0" destOrd="1" presId="urn:microsoft.com/office/officeart/2018/2/layout/IconLabelDescriptionList"/>
    <dgm:cxn modelId="{6E92BA69-FEE5-43F5-AA34-48632EDEA56A}" type="presOf" srcId="{68009947-F1DF-4727-9495-1DAC6D74DD52}" destId="{04B6CDAA-D3E6-4A73-9438-59E2050B02A8}" srcOrd="0" destOrd="0" presId="urn:microsoft.com/office/officeart/2018/2/layout/IconLabelDescriptionList"/>
    <dgm:cxn modelId="{3C7FA080-CD7D-45E7-BE6F-37A812041868}" type="presOf" srcId="{1D1AA10A-E379-4E5E-A62E-D66C74F038E0}" destId="{33815639-DACF-43E3-814E-0222A363C27C}" srcOrd="0" destOrd="1" presId="urn:microsoft.com/office/officeart/2018/2/layout/IconLabelDescriptionList"/>
    <dgm:cxn modelId="{7340B088-3C15-4E36-BE9E-DF79C8AC8A84}" srcId="{E0480D8C-36C6-4669-ADF6-87BCBE1A7B64}" destId="{68009947-F1DF-4727-9495-1DAC6D74DD52}" srcOrd="0" destOrd="0" parTransId="{A032B6C2-C73E-44B5-81F0-18ECC1464F10}" sibTransId="{36FE8F6A-12A0-4FDF-8197-9276DD1A1935}"/>
    <dgm:cxn modelId="{5E87278E-C695-4FAA-88FA-47589F707CD7}" srcId="{831C03A8-D302-46E1-9882-B563B958F410}" destId="{1D1AA10A-E379-4E5E-A62E-D66C74F038E0}" srcOrd="1" destOrd="0" parTransId="{30EA9232-39A3-4D0A-A7B3-E8C60CEE42BE}" sibTransId="{6FF1257D-B9FA-4A4E-9DEC-0AC73FD4CE5A}"/>
    <dgm:cxn modelId="{C17ADE93-A132-4FB0-A0AE-59633F10A6CC}" srcId="{831C03A8-D302-46E1-9882-B563B958F410}" destId="{4E769AF7-39DC-4C8C-A926-0ED2BE5E8F92}" srcOrd="0" destOrd="0" parTransId="{92A34503-A291-498A-AB2B-A76A407BE304}" sibTransId="{EEDB68AA-330C-408E-977D-CFEB01B96E29}"/>
    <dgm:cxn modelId="{D52A2699-E476-4314-B32C-CA3D91CE2171}" type="presOf" srcId="{CDF4D1D7-305B-4F40-BCF5-83914A090287}" destId="{E8D8E5B1-FBE8-458A-886A-24CE2C08176D}" srcOrd="0" destOrd="0" presId="urn:microsoft.com/office/officeart/2018/2/layout/IconLabelDescriptionList"/>
    <dgm:cxn modelId="{A24CD0CC-9657-4621-8EDD-29220934E233}" type="presOf" srcId="{7AF08BE7-ABFD-4088-92E3-1EF30918E179}" destId="{F74B2BA0-DD0B-4013-98AC-C4CA6317B0B8}" srcOrd="0" destOrd="0" presId="urn:microsoft.com/office/officeart/2018/2/layout/IconLabelDescriptionList"/>
    <dgm:cxn modelId="{78ED5CCF-B87A-4FB1-820E-681F20D580F7}" type="presOf" srcId="{A23B5FCE-5838-491A-A5F8-FB057703237F}" destId="{7F00C431-31ED-4346-9CD2-DBC2B90B3718}" srcOrd="0" destOrd="0" presId="urn:microsoft.com/office/officeart/2018/2/layout/IconLabelDescriptionList"/>
    <dgm:cxn modelId="{F1526FD3-6658-483B-8E97-14D9B83EA235}" srcId="{A23B5FCE-5838-491A-A5F8-FB057703237F}" destId="{E0480D8C-36C6-4669-ADF6-87BCBE1A7B64}" srcOrd="2" destOrd="0" parTransId="{260D4241-16F3-467A-8C97-71DE525E4C4B}" sibTransId="{18FF6712-A0F1-4041-AA8A-7A8008216134}"/>
    <dgm:cxn modelId="{D6941DDF-9001-48C2-8C2F-1EBE87A17F89}" srcId="{A23B5FCE-5838-491A-A5F8-FB057703237F}" destId="{831C03A8-D302-46E1-9882-B563B958F410}" srcOrd="1" destOrd="0" parTransId="{EAE635B5-9A50-4651-8BE6-8BDE3A06B02A}" sibTransId="{85DC2A52-DF45-4669-9270-252DC9119D67}"/>
    <dgm:cxn modelId="{1C072FE6-B6D5-4808-AF34-A011415B21A6}" srcId="{CDF4D1D7-305B-4F40-BCF5-83914A090287}" destId="{A3CD2F8F-DF1C-43EF-98E4-53AC9EA3BB28}" srcOrd="1" destOrd="0" parTransId="{3E4168EB-8FF1-4FC9-955E-1EA6AB72C6BD}" sibTransId="{A58E2CEF-3F04-4188-950F-DFF19F903D42}"/>
    <dgm:cxn modelId="{A64E9FFA-4B99-40E4-9633-399FCBE98066}" type="presParOf" srcId="{7F00C431-31ED-4346-9CD2-DBC2B90B3718}" destId="{1DB61F5A-7AE4-4CB5-978A-6FB8FCBC3D70}" srcOrd="0" destOrd="0" presId="urn:microsoft.com/office/officeart/2018/2/layout/IconLabelDescriptionList"/>
    <dgm:cxn modelId="{7A362E2E-9AF6-4BD4-9925-7ABB0BCCD720}" type="presParOf" srcId="{1DB61F5A-7AE4-4CB5-978A-6FB8FCBC3D70}" destId="{83F8D8FC-2BA3-479F-93A0-F6A1F6F5A8F1}" srcOrd="0" destOrd="0" presId="urn:microsoft.com/office/officeart/2018/2/layout/IconLabelDescriptionList"/>
    <dgm:cxn modelId="{F95A1B99-B8E1-493C-9F5D-1AE9DF4F12B2}" type="presParOf" srcId="{1DB61F5A-7AE4-4CB5-978A-6FB8FCBC3D70}" destId="{9EF13CF1-9102-4AA5-9812-E861E6DD7CA3}" srcOrd="1" destOrd="0" presId="urn:microsoft.com/office/officeart/2018/2/layout/IconLabelDescriptionList"/>
    <dgm:cxn modelId="{C5662E0B-AEF3-4E58-B39A-ABED4C27C6BB}" type="presParOf" srcId="{1DB61F5A-7AE4-4CB5-978A-6FB8FCBC3D70}" destId="{E8D8E5B1-FBE8-458A-886A-24CE2C08176D}" srcOrd="2" destOrd="0" presId="urn:microsoft.com/office/officeart/2018/2/layout/IconLabelDescriptionList"/>
    <dgm:cxn modelId="{1B73B34B-2B73-4CE6-8510-3BCA42265F67}" type="presParOf" srcId="{1DB61F5A-7AE4-4CB5-978A-6FB8FCBC3D70}" destId="{94608225-C8E7-4DDC-8618-9B07F995B7CE}" srcOrd="3" destOrd="0" presId="urn:microsoft.com/office/officeart/2018/2/layout/IconLabelDescriptionList"/>
    <dgm:cxn modelId="{4092DCD7-DF5A-47E4-9E28-FE5A72EAC9A1}" type="presParOf" srcId="{1DB61F5A-7AE4-4CB5-978A-6FB8FCBC3D70}" destId="{F74B2BA0-DD0B-4013-98AC-C4CA6317B0B8}" srcOrd="4" destOrd="0" presId="urn:microsoft.com/office/officeart/2018/2/layout/IconLabelDescriptionList"/>
    <dgm:cxn modelId="{943658FD-736F-4DA2-8021-96C21B5E6307}" type="presParOf" srcId="{7F00C431-31ED-4346-9CD2-DBC2B90B3718}" destId="{D50592CF-059A-4CB5-94AD-1777CA340E1A}" srcOrd="1" destOrd="0" presId="urn:microsoft.com/office/officeart/2018/2/layout/IconLabelDescriptionList"/>
    <dgm:cxn modelId="{13FC0E79-2516-470F-9782-D94FF913D5CE}" type="presParOf" srcId="{7F00C431-31ED-4346-9CD2-DBC2B90B3718}" destId="{4C66EC68-8D92-40C9-892D-45EF3F0A4F6D}" srcOrd="2" destOrd="0" presId="urn:microsoft.com/office/officeart/2018/2/layout/IconLabelDescriptionList"/>
    <dgm:cxn modelId="{1CEEFE86-B137-4234-8F7E-DEEE3283AD38}" type="presParOf" srcId="{4C66EC68-8D92-40C9-892D-45EF3F0A4F6D}" destId="{0694925B-5197-4DDD-9D6A-C20EA6E8EE45}" srcOrd="0" destOrd="0" presId="urn:microsoft.com/office/officeart/2018/2/layout/IconLabelDescriptionList"/>
    <dgm:cxn modelId="{EAF29D97-9C58-4956-AE38-D16181841C33}" type="presParOf" srcId="{4C66EC68-8D92-40C9-892D-45EF3F0A4F6D}" destId="{E196E9E9-DED0-4C25-80C1-E03A0EB85132}" srcOrd="1" destOrd="0" presId="urn:microsoft.com/office/officeart/2018/2/layout/IconLabelDescriptionList"/>
    <dgm:cxn modelId="{37A45AF4-9E3F-461F-B2D9-3C8EC3B9F680}" type="presParOf" srcId="{4C66EC68-8D92-40C9-892D-45EF3F0A4F6D}" destId="{27E1F55A-5FFE-4E57-9D53-3F2A582EBAC3}" srcOrd="2" destOrd="0" presId="urn:microsoft.com/office/officeart/2018/2/layout/IconLabelDescriptionList"/>
    <dgm:cxn modelId="{B571BA64-365C-4323-BC5D-C583732E1E9F}" type="presParOf" srcId="{4C66EC68-8D92-40C9-892D-45EF3F0A4F6D}" destId="{55B425BB-A11A-4453-A059-B3079A19EF4F}" srcOrd="3" destOrd="0" presId="urn:microsoft.com/office/officeart/2018/2/layout/IconLabelDescriptionList"/>
    <dgm:cxn modelId="{33F4AD97-8BB5-4CC2-AD53-5250E100E125}" type="presParOf" srcId="{4C66EC68-8D92-40C9-892D-45EF3F0A4F6D}" destId="{33815639-DACF-43E3-814E-0222A363C27C}" srcOrd="4" destOrd="0" presId="urn:microsoft.com/office/officeart/2018/2/layout/IconLabelDescriptionList"/>
    <dgm:cxn modelId="{2F07A407-251E-4048-809B-F4F96F48E76A}" type="presParOf" srcId="{7F00C431-31ED-4346-9CD2-DBC2B90B3718}" destId="{D6554E1E-A57B-41DB-A2C1-7A83F91F8769}" srcOrd="3" destOrd="0" presId="urn:microsoft.com/office/officeart/2018/2/layout/IconLabelDescriptionList"/>
    <dgm:cxn modelId="{ABA5F12A-8DFF-4AA5-9643-8B71F41B139E}" type="presParOf" srcId="{7F00C431-31ED-4346-9CD2-DBC2B90B3718}" destId="{C8BF3815-FCD4-4163-8F8B-56EB36A89D43}" srcOrd="4" destOrd="0" presId="urn:microsoft.com/office/officeart/2018/2/layout/IconLabelDescriptionList"/>
    <dgm:cxn modelId="{B09D267E-8676-49D7-A935-86DE3D911A52}" type="presParOf" srcId="{C8BF3815-FCD4-4163-8F8B-56EB36A89D43}" destId="{36BB9387-0EA7-4EBC-B906-B21F992FB3BE}" srcOrd="0" destOrd="0" presId="urn:microsoft.com/office/officeart/2018/2/layout/IconLabelDescriptionList"/>
    <dgm:cxn modelId="{9447CFE9-776D-4B22-B067-2A7AF9027C24}" type="presParOf" srcId="{C8BF3815-FCD4-4163-8F8B-56EB36A89D43}" destId="{DADDD8A3-B723-4186-AAD1-C756097FAFB2}" srcOrd="1" destOrd="0" presId="urn:microsoft.com/office/officeart/2018/2/layout/IconLabelDescriptionList"/>
    <dgm:cxn modelId="{D3A426E7-ADDD-4A4E-90FF-6FB8F41C6370}" type="presParOf" srcId="{C8BF3815-FCD4-4163-8F8B-56EB36A89D43}" destId="{54C00094-AC26-4479-B43F-7A1D0CB1D180}" srcOrd="2" destOrd="0" presId="urn:microsoft.com/office/officeart/2018/2/layout/IconLabelDescriptionList"/>
    <dgm:cxn modelId="{4F522FC6-60D4-4B7A-A2CA-5F50E732803B}" type="presParOf" srcId="{C8BF3815-FCD4-4163-8F8B-56EB36A89D43}" destId="{1010BE95-04DC-4BAA-9B31-FECFD17D8B88}" srcOrd="3" destOrd="0" presId="urn:microsoft.com/office/officeart/2018/2/layout/IconLabelDescriptionList"/>
    <dgm:cxn modelId="{2D98A9C2-E29D-4D75-BC6C-49F2F40FC830}" type="presParOf" srcId="{C8BF3815-FCD4-4163-8F8B-56EB36A89D43}" destId="{04B6CDAA-D3E6-4A73-9438-59E2050B02A8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58EEF-85BF-49F5-81C9-BCCB3081F261}">
      <dsp:nvSpPr>
        <dsp:cNvPr id="0" name=""/>
        <dsp:cNvSpPr/>
      </dsp:nvSpPr>
      <dsp:spPr>
        <a:xfrm>
          <a:off x="414402" y="0"/>
          <a:ext cx="1509048" cy="12627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5000" b="-5000"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783E7-F457-4E41-BF83-7414A94CD332}">
      <dsp:nvSpPr>
        <dsp:cNvPr id="0" name=""/>
        <dsp:cNvSpPr/>
      </dsp:nvSpPr>
      <dsp:spPr>
        <a:xfrm>
          <a:off x="414402" y="1412385"/>
          <a:ext cx="4311566" cy="541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900" b="1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Information processing</a:t>
          </a:r>
          <a:endParaRPr lang="en-GB" sz="2900" kern="12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14402" y="1412385"/>
        <a:ext cx="4311566" cy="541182"/>
      </dsp:txXfrm>
    </dsp:sp>
    <dsp:sp modelId="{5B9421B9-D0EA-4236-A613-B28AAE64C4F4}">
      <dsp:nvSpPr>
        <dsp:cNvPr id="0" name=""/>
        <dsp:cNvSpPr/>
      </dsp:nvSpPr>
      <dsp:spPr>
        <a:xfrm>
          <a:off x="414402" y="2023162"/>
          <a:ext cx="4311566" cy="2139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Dyslexic students often have difficulties with reading and retaining text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often have difficulties with spatial processing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may have issues with auditory processing and need information to be written down clearly and unambiguously</a:t>
          </a:r>
        </a:p>
      </dsp:txBody>
      <dsp:txXfrm>
        <a:off x="414402" y="2023162"/>
        <a:ext cx="4311566" cy="2139248"/>
      </dsp:txXfrm>
    </dsp:sp>
    <dsp:sp modelId="{DA296B4B-76F2-46EF-9CD5-377249E75D0C}">
      <dsp:nvSpPr>
        <dsp:cNvPr id="0" name=""/>
        <dsp:cNvSpPr/>
      </dsp:nvSpPr>
      <dsp:spPr>
        <a:xfrm>
          <a:off x="5480493" y="0"/>
          <a:ext cx="1509048" cy="12627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5000" b="-5000"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41F09-0332-4C00-B34B-C815DCA410C0}">
      <dsp:nvSpPr>
        <dsp:cNvPr id="0" name=""/>
        <dsp:cNvSpPr/>
      </dsp:nvSpPr>
      <dsp:spPr>
        <a:xfrm>
          <a:off x="5480493" y="1412385"/>
          <a:ext cx="4311566" cy="541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900" b="1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Sensory processing</a:t>
          </a:r>
          <a:endParaRPr lang="en-GB" sz="2900" kern="12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480493" y="1412385"/>
        <a:ext cx="4311566" cy="541182"/>
      </dsp:txXfrm>
    </dsp:sp>
    <dsp:sp modelId="{750EC928-17DA-4C71-B439-F84A119ECBA6}">
      <dsp:nvSpPr>
        <dsp:cNvPr id="0" name=""/>
        <dsp:cNvSpPr/>
      </dsp:nvSpPr>
      <dsp:spPr>
        <a:xfrm>
          <a:off x="5480493" y="2023162"/>
          <a:ext cx="4311566" cy="2139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have difficulties with filtering out background noise and can find busy lecture theatres overwhelming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Tourette’s syndrome may find that different environmental stimuli can worsen their tics</a:t>
          </a:r>
        </a:p>
      </dsp:txBody>
      <dsp:txXfrm>
        <a:off x="5480493" y="2023162"/>
        <a:ext cx="4311566" cy="21392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8D8FC-2BA3-479F-93A0-F6A1F6F5A8F1}">
      <dsp:nvSpPr>
        <dsp:cNvPr id="0" name=""/>
        <dsp:cNvSpPr/>
      </dsp:nvSpPr>
      <dsp:spPr>
        <a:xfrm>
          <a:off x="393" y="284244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8E5B1-FBE8-458A-886A-24CE2C08176D}">
      <dsp:nvSpPr>
        <dsp:cNvPr id="0" name=""/>
        <dsp:cNvSpPr/>
      </dsp:nvSpPr>
      <dsp:spPr>
        <a:xfrm>
          <a:off x="393" y="1592867"/>
          <a:ext cx="3138750" cy="1013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900" b="1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Communication</a:t>
          </a:r>
          <a:endParaRPr lang="en-GB" sz="2900" kern="12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3" y="1592867"/>
        <a:ext cx="3138750" cy="1013810"/>
      </dsp:txXfrm>
    </dsp:sp>
    <dsp:sp modelId="{F74B2BA0-DD0B-4013-98AC-C4CA6317B0B8}">
      <dsp:nvSpPr>
        <dsp:cNvPr id="0" name=""/>
        <dsp:cNvSpPr/>
      </dsp:nvSpPr>
      <dsp:spPr>
        <a:xfrm>
          <a:off x="393" y="2704380"/>
          <a:ext cx="3138750" cy="2465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have difficulties with both verbal and non-verbal communication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may struggle with communicating their ideas and arguments in assignments</a:t>
          </a:r>
        </a:p>
      </dsp:txBody>
      <dsp:txXfrm>
        <a:off x="393" y="2704380"/>
        <a:ext cx="3138750" cy="2465007"/>
      </dsp:txXfrm>
    </dsp:sp>
    <dsp:sp modelId="{0694925B-5197-4DDD-9D6A-C20EA6E8EE45}">
      <dsp:nvSpPr>
        <dsp:cNvPr id="0" name=""/>
        <dsp:cNvSpPr/>
      </dsp:nvSpPr>
      <dsp:spPr>
        <a:xfrm>
          <a:off x="3688425" y="284244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1F55A-5FFE-4E57-9D53-3F2A582EBAC3}">
      <dsp:nvSpPr>
        <dsp:cNvPr id="0" name=""/>
        <dsp:cNvSpPr/>
      </dsp:nvSpPr>
      <dsp:spPr>
        <a:xfrm>
          <a:off x="3688425" y="1592867"/>
          <a:ext cx="3138750" cy="1013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900" b="1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Executive functioning</a:t>
          </a:r>
          <a:endParaRPr lang="en-GB" sz="2900" kern="12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688425" y="1592867"/>
        <a:ext cx="3138750" cy="1013810"/>
      </dsp:txXfrm>
    </dsp:sp>
    <dsp:sp modelId="{33815639-DACF-43E3-814E-0222A363C27C}">
      <dsp:nvSpPr>
        <dsp:cNvPr id="0" name=""/>
        <dsp:cNvSpPr/>
      </dsp:nvSpPr>
      <dsp:spPr>
        <a:xfrm>
          <a:off x="3688425" y="2704380"/>
          <a:ext cx="3138750" cy="2465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ADHD may struggle to meet deadlines or remain focused on a particular task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Autistic students often find transitioning between different tasks challenging and have anxiety around change</a:t>
          </a:r>
        </a:p>
      </dsp:txBody>
      <dsp:txXfrm>
        <a:off x="3688425" y="2704380"/>
        <a:ext cx="3138750" cy="2465007"/>
      </dsp:txXfrm>
    </dsp:sp>
    <dsp:sp modelId="{36BB9387-0EA7-4EBC-B906-B21F992FB3BE}">
      <dsp:nvSpPr>
        <dsp:cNvPr id="0" name=""/>
        <dsp:cNvSpPr/>
      </dsp:nvSpPr>
      <dsp:spPr>
        <a:xfrm>
          <a:off x="7376456" y="284244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00094-AC26-4479-B43F-7A1D0CB1D180}">
      <dsp:nvSpPr>
        <dsp:cNvPr id="0" name=""/>
        <dsp:cNvSpPr/>
      </dsp:nvSpPr>
      <dsp:spPr>
        <a:xfrm>
          <a:off x="7376456" y="1592867"/>
          <a:ext cx="3138750" cy="1013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900" b="1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Motor planning</a:t>
          </a:r>
          <a:endParaRPr lang="en-GB" sz="2900" kern="1200" noProof="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376456" y="1592867"/>
        <a:ext cx="3138750" cy="1013810"/>
      </dsp:txXfrm>
    </dsp:sp>
    <dsp:sp modelId="{04B6CDAA-D3E6-4A73-9438-59E2050B02A8}">
      <dsp:nvSpPr>
        <dsp:cNvPr id="0" name=""/>
        <dsp:cNvSpPr/>
      </dsp:nvSpPr>
      <dsp:spPr>
        <a:xfrm>
          <a:off x="7376456" y="2704380"/>
          <a:ext cx="3138750" cy="2465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Dyspraxic</a:t>
          </a: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students may have difficulties with handwriting or typing, preventing them from keeping up in lectures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Students with Tourette’s syndrome may have motor tics that interfere with movement </a:t>
          </a:r>
        </a:p>
      </dsp:txBody>
      <dsp:txXfrm>
        <a:off x="7376456" y="2704380"/>
        <a:ext cx="3138750" cy="2465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3110A-FAEE-1C4B-A8C8-7119CFE5692D}" type="datetimeFigureOut">
              <a:rPr lang="en-US" smtClean="0"/>
              <a:t>4/25/25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CBCF2-AB7F-1645-9201-CDDC5AE9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4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22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9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77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49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90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78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57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3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32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49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37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2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86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33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2CBCF2-AB7F-1645-9201-CDDC5AE975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3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85346-B178-B92E-1901-96C1E0AD0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E493B3-EC08-5F01-0CC0-911D78702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4A1D3-9D53-FD8F-B2A0-57A4B87CB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87714-FE0D-0D11-9C93-180CB25ED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DAED2-F1B6-BE31-6FE0-BC149125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4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39778-40CF-9C81-DAEB-EBE0DAFD8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9A0468-8A3F-705E-805E-5B82F9085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F200-5CBC-4FAC-78BE-70D99CE8A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6A218-1317-E0F2-36E3-D43659535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BFC7C-54C9-77EB-AB10-CB758DF6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9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0758AE-F54D-E2C0-BFA6-0658819388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09585-5B17-88DD-919B-C6245F059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70340-5A15-8627-4A49-2DB110A41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D5555-1941-E5CF-D437-0A2E410AF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0099D-1998-EC68-338B-F9D2C970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3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0791-03BD-5731-57D4-AF865768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49D07-4AB9-BED0-61CF-545B32462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847F0-8E57-5ED3-523E-441FCB804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04D52-2392-9A80-5295-172379839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3717C-D7E5-E128-FD3B-D1EBD8587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49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8320-8251-A409-612D-AF8635BCC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99239-0049-5454-47A8-80ABAC631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BEF12-B4BD-40AA-67F3-50580E49C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B10A4-0882-C1DC-456E-EEE47CF8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348BD-F962-1552-DD81-AA7126323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9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05AD1-4262-86C2-C891-50DA9FBED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BB4E8-3E1F-A238-B90C-3368C45FFF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6D2455-D401-68DE-3723-5671A59CC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C441F-558E-1CAD-0143-66C294D3C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755868-CB53-2ABB-6323-633502127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4524C-0700-5DDC-DF48-5DF82C55E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3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BDC5D-630A-46C1-F450-90F3DCD48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2CC139-47DF-072F-960D-E248781F4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723358-1798-A466-6D1A-244AD623D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E61941-6BA3-15BD-E4F4-F495A4121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A8E75C-D592-F50D-990F-585CC7C3DB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4F0492-2775-78F2-1C87-29D9BABB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A3F8AE-8D98-B8C1-AD64-C39583C2A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C38BEF-4808-D5C4-5554-926615C1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156E-757E-D7B5-5FE2-083D9ADE5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0253F-7D80-537C-9EAE-A07DC32D6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6723D8-C2DD-58ED-5E71-F39987254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FF01B9-1309-6674-981B-8174D7FAC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5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19924-C30F-E934-50D7-0000263B1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E80F97-40C5-94CE-7202-9298EB960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37251-E454-8A29-73CE-817D29840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0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D902E-A9EB-AB66-7659-3553B0D2A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46311-67E9-578B-0523-E6E6A9029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89FA71-EA4B-D320-84CB-5536A3AB0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9B8EB-1273-F458-5943-4D7AEA8D5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99FF65-B6BA-D5AC-0B56-41C01278A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B207A-0BF4-4E3C-C812-D5B0049D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4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19379-7BD4-F3E5-C837-B1688DF8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ACD00-3F3A-27E8-6E43-B4EDFEF9AD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05A90-0B14-B1F6-00C3-18CCA3FA5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B66EE-427F-92FC-274E-601867EE5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865C9-7F67-097A-7EF3-D9E266E7D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8EAFCD-D0ED-C351-04C5-191A782B9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CC6AD2-DB6D-D0E0-5C76-6F66FF90D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A1251-D48B-2367-F746-A5C71AF8F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ED256-514A-B918-BF88-BDED1A69C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45173D-9033-1440-A482-DF753F8D1283}" type="datetimeFigureOut">
              <a:rPr lang="en-US" smtClean="0"/>
              <a:t>4/25/25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3D4EB-E8FD-BB04-A10D-A83188216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0F716-59C8-BDA1-7D1F-2CD50831D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2FB759-E7C5-2E49-AE0F-15909CDC3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8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cavaliere@warwick.ac.uk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2C29D1-0166-7078-5B79-58EC31121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5031" y="2226919"/>
            <a:ext cx="5561938" cy="2513516"/>
          </a:xfrm>
        </p:spPr>
        <p:txBody>
          <a:bodyPr>
            <a:normAutofit/>
          </a:bodyPr>
          <a:lstStyle/>
          <a:p>
            <a:r>
              <a:rPr lang="en-GB" sz="42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Improving Inclusion for Neurodivergent Students in Mathematics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A1DA17-CBA7-E6D3-CD49-8606DCBA8B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5031" y="4922967"/>
            <a:ext cx="5561938" cy="1534587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Michael Cavaliere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90478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3A908-BFC8-EE8E-7832-83D0BF1FE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1344"/>
            <a:ext cx="10515600" cy="558561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Responses from disabled students heavily skewed towards neurodivergent students:</a:t>
            </a:r>
          </a:p>
          <a:p>
            <a:pPr lvl="1"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154 responses, 31 students indicated that they have ‘autism, dyslexia, ADHD or other types of neurodivergence’.</a:t>
            </a:r>
          </a:p>
          <a:p>
            <a:pPr lvl="1"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Only one student indicated that they have access requirements but were not neurodivergent.</a:t>
            </a:r>
          </a:p>
          <a:p>
            <a:pPr lvl="1"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in line with neurodevelopmental, social or communication differences being the most common declared disability.</a:t>
            </a:r>
          </a:p>
          <a:p>
            <a:pPr lvl="1"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five disabled students who were interviewed were neurodivergent (including ADHD, autism, dyslexia and dyspraxia), with one additionally having physical disabilities.</a:t>
            </a:r>
          </a:p>
        </p:txBody>
      </p:sp>
    </p:spTree>
    <p:extLst>
      <p:ext uri="{BB962C8B-B14F-4D97-AF65-F5344CB8AC3E}">
        <p14:creationId xmlns:p14="http://schemas.microsoft.com/office/powerpoint/2010/main" val="3080303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>
            <a:extLst>
              <a:ext uri="{FF2B5EF4-FFF2-40B4-BE49-F238E27FC236}">
                <a16:creationId xmlns:a16="http://schemas.microsoft.com/office/drawing/2014/main" id="{9146B28C-1A7A-19EF-31F7-09B378C14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89" y="681037"/>
            <a:ext cx="3984452" cy="331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>
            <a:extLst>
              <a:ext uri="{FF2B5EF4-FFF2-40B4-BE49-F238E27FC236}">
                <a16:creationId xmlns:a16="http://schemas.microsoft.com/office/drawing/2014/main" id="{A26457EA-9C20-48A5-9DEC-AAE3DB574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654" y="2877583"/>
            <a:ext cx="3800968" cy="331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BDF7EF-51BC-F8E9-9B71-9E1AA980B263}"/>
              </a:ext>
            </a:extLst>
          </p:cNvPr>
          <p:cNvSpPr txBox="1"/>
          <p:nvPr/>
        </p:nvSpPr>
        <p:spPr>
          <a:xfrm>
            <a:off x="6883564" y="698195"/>
            <a:ext cx="42471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“People will understand a physical condition more than a mental and neurological thing … </a:t>
            </a:r>
            <a:r>
              <a:rPr lang="en-GB" b="1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feels like an autism diagnosis or a mental health diagnosis doesn't seem to carry as much weight</a:t>
            </a:r>
            <a:r>
              <a:rPr lang="en-GB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even though it should.”</a:t>
            </a:r>
            <a:r>
              <a:rPr lang="en-GB" b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  <a:endPara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681214-5519-9A3E-8335-EC76144ED365}"/>
              </a:ext>
            </a:extLst>
          </p:cNvPr>
          <p:cNvSpPr txBox="1"/>
          <p:nvPr/>
        </p:nvSpPr>
        <p:spPr>
          <a:xfrm>
            <a:off x="1061289" y="4422637"/>
            <a:ext cx="39844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“I felt I couldn't really get a lot of support with my assignments. But I understand </a:t>
            </a: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they can't </a:t>
            </a:r>
            <a:r>
              <a:rPr lang="en-GB" sz="1800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flexible deadlines, but there are times when my disability fluctuates and </a:t>
            </a:r>
            <a:r>
              <a:rPr lang="en-GB" sz="1800" b="1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days and weeks are worse than others</a:t>
            </a:r>
            <a:r>
              <a:rPr lang="en-GB" sz="1800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.”</a:t>
            </a:r>
            <a:r>
              <a:rPr lang="en-GB" sz="1800" b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  <a:endPara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21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BFB86B-4063-A279-BB35-16B8A6F4501D}"/>
              </a:ext>
            </a:extLst>
          </p:cNvPr>
          <p:cNvSpPr txBox="1"/>
          <p:nvPr/>
        </p:nvSpPr>
        <p:spPr>
          <a:xfrm>
            <a:off x="1034355" y="660141"/>
            <a:ext cx="35733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“I quite like my tutor though, but when I found out I had ADHD, we talked about it and I don’t think he knew anything about it … </a:t>
            </a:r>
            <a:r>
              <a:rPr lang="en-GB" sz="1800" b="1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had to defer all my exams and he didn’t know how to do it</a:t>
            </a:r>
            <a:r>
              <a:rPr lang="en-GB" sz="1800" b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.”</a:t>
            </a:r>
            <a:endPara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D6AFAD-AF56-527B-1FFA-6B87D3FB0098}"/>
              </a:ext>
            </a:extLst>
          </p:cNvPr>
          <p:cNvSpPr txBox="1"/>
          <p:nvPr/>
        </p:nvSpPr>
        <p:spPr>
          <a:xfrm>
            <a:off x="6490043" y="3610667"/>
            <a:ext cx="4776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u="none" strike="noStrike" noProof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“It would be really nice if maths also had a forum for people to help find study groups … because </a:t>
            </a:r>
            <a:r>
              <a:rPr lang="en-GB" b="1" i="0" u="none" strike="noStrike" noProof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can find it quite hard to work with someone who's higher, like who gets things quite easily</a:t>
            </a:r>
            <a:r>
              <a:rPr lang="en-GB" b="0" i="0" u="none" strike="noStrike" noProof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GB" noProof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</a:t>
            </a:r>
            <a:r>
              <a:rPr lang="en-GB" b="0" i="0" u="none" strike="noStrike" noProof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cause it felt a little bit less of us bouncing ideas of each other … them explaining things to me rather than me feeling like I'm being active in it.”</a:t>
            </a:r>
            <a:endParaRPr lang="en-GB" b="0" noProof="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FCC35CE-F63E-04D8-EEB0-2787620FA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60" y="2876063"/>
            <a:ext cx="3800968" cy="33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523C4D8-EBA1-2595-26DF-60167F131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976" y="660141"/>
            <a:ext cx="4558669" cy="274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901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D8B675-FDC0-42F8-667D-1816E8234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noProof="0" dirty="0"/>
              <a:t>Recommendations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12B1D-6356-D22D-8EAB-41948C1F5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specific information about support for disabled students at open days and a specific departmental induction for disabled students.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Assign neurodivergent students to personal tutors who have more training or personal interest in supporting them.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fontAlgn="base"/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a member of staff in the department specifically responsible for disabled students.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endParaRPr lang="en-GB" b="0" i="0" noProof="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32917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D91000-F50A-38C2-5000-6B52D9C3C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60D7A-9E5C-EBFD-498F-E2308D986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1344"/>
            <a:ext cx="10515600" cy="5585619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Provide typed lecture notes in advance and improve the availability of lecture capture.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Investigate accessibility of supervisions and support classes for neurodivergent students by reducing class sizes or grouping neurodivergent students together.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 a more consistent approach to “breather week” across the department.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Investigate how the exam timetable can be adapted to ensure exams are better spread out.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 self-certifications for students eligible for flexible deadlines. </a:t>
            </a:r>
            <a:r>
              <a:rPr lang="en-GB" b="0" i="0" noProof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307421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EAB2DC-A60A-D843-2566-B59CA5941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Progress since this work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19B80-BE79-BE69-A52B-77A5B5DDC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university is introducing ‘Disabled Student Champions’ so disabled students have a member of staff in their department to be signposted to.</a:t>
            </a:r>
          </a:p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department have introduced self-certifications for students in place of flexible deadlines.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10409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44C11-F8E2-7612-58DD-99C1CE1BD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noProof="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next?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DF35B-9EA1-7B5B-FD77-71FAEB0F9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Continuing to implement the recommendations from our study!</a:t>
            </a:r>
          </a:p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Postgraduate and beyond:</a:t>
            </a:r>
          </a:p>
          <a:p>
            <a:pPr lvl="1"/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8.4% of the university’s PGR population have disclosed a ‘mental disability’.</a:t>
            </a:r>
          </a:p>
          <a:p>
            <a:pPr lvl="1"/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0.26% of academic staff have declared neurodevelopmental, social or communication differences.</a:t>
            </a:r>
          </a:p>
          <a:p>
            <a:pPr lvl="1"/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recommendations for neurodivergent students are very general and does not address discipline-specific issues, which becomes more of an issue at the research level. </a:t>
            </a:r>
          </a:p>
        </p:txBody>
      </p:sp>
    </p:spTree>
    <p:extLst>
      <p:ext uri="{BB962C8B-B14F-4D97-AF65-F5344CB8AC3E}">
        <p14:creationId xmlns:p14="http://schemas.microsoft.com/office/powerpoint/2010/main" val="1143122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E9AC5E-7021-D15C-F4CF-D28FEDA0D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 for listening!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9DBE4-0780-87B0-B5AD-FB889A3B2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If you have any questions or suggestions, feel free to speak to me after the talk or email me at </a:t>
            </a:r>
            <a:r>
              <a:rPr lang="en-US" dirty="0">
                <a:hlinkClick r:id="rId3"/>
              </a:rPr>
              <a:t>michael.cavaliere@warwick.ac.uk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25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5B410F-4E49-D05F-326E-AEF63C59C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neurodivergence?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47211-E2B5-F63C-D47B-BFC9E538E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Someone is </a:t>
            </a:r>
            <a:r>
              <a:rPr lang="en-GB" sz="2400" b="1" noProof="0" dirty="0">
                <a:latin typeface="Open Sans" panose="020B0606030504020204" pitchFamily="34" charset="0"/>
              </a:rPr>
              <a:t>neurodivergent </a:t>
            </a:r>
            <a:r>
              <a:rPr lang="en-GB" sz="2400" noProof="0" dirty="0">
                <a:latin typeface="Open Sans" panose="020B0606030504020204" pitchFamily="34" charset="0"/>
              </a:rPr>
              <a:t>if they think and process information in a way that is considered ‘atypical’.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400" b="1" noProof="0" dirty="0">
              <a:latin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This is different to </a:t>
            </a:r>
            <a:r>
              <a:rPr lang="en-GB" sz="2400" b="1" noProof="0" dirty="0">
                <a:latin typeface="Open Sans" panose="020B0606030504020204" pitchFamily="34" charset="0"/>
              </a:rPr>
              <a:t>neurodiversity</a:t>
            </a:r>
            <a:r>
              <a:rPr lang="en-GB" sz="2400" noProof="0" dirty="0">
                <a:latin typeface="Open Sans" panose="020B0606030504020204" pitchFamily="34" charset="0"/>
              </a:rPr>
              <a:t>, which refers to the natural variations between everyone in thinking and processing.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400" noProof="0" dirty="0">
              <a:latin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Not everyone is neurodivergent, but together we are neurodiverse!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46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5577A-DCF5-6A88-B5B8-B6321F98A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30200"/>
            <a:ext cx="5565471" cy="6197600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Approximately 15% of the UK population is neurodivergent.</a:t>
            </a:r>
          </a:p>
          <a:p>
            <a:pPr marL="0" indent="0">
              <a:buNone/>
            </a:pPr>
            <a:endParaRPr lang="en-GB" sz="2400" noProof="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This includes:</a:t>
            </a:r>
          </a:p>
          <a:p>
            <a:r>
              <a:rPr lang="en-GB" sz="2400" noProof="0" dirty="0">
                <a:latin typeface="Open Sans" panose="020B0606030504020204" pitchFamily="34" charset="0"/>
              </a:rPr>
              <a:t>ADHD (4%)</a:t>
            </a:r>
          </a:p>
          <a:p>
            <a:r>
              <a:rPr lang="en-GB" sz="2400" noProof="0" dirty="0">
                <a:latin typeface="Open Sans" panose="020B0606030504020204" pitchFamily="34" charset="0"/>
              </a:rPr>
              <a:t>Autism (1%)</a:t>
            </a:r>
          </a:p>
          <a:p>
            <a:r>
              <a:rPr lang="en-GB" sz="2400" noProof="0" dirty="0">
                <a:latin typeface="Open Sans" panose="020B0606030504020204" pitchFamily="34" charset="0"/>
              </a:rPr>
              <a:t>Dyslexia (10%)</a:t>
            </a:r>
          </a:p>
          <a:p>
            <a:r>
              <a:rPr lang="en-GB" sz="2400" noProof="0" dirty="0">
                <a:latin typeface="Open Sans" panose="020B0606030504020204" pitchFamily="34" charset="0"/>
              </a:rPr>
              <a:t>Dyspraxia (6%)</a:t>
            </a:r>
          </a:p>
          <a:p>
            <a:r>
              <a:rPr lang="en-GB" sz="2400" noProof="0" dirty="0">
                <a:latin typeface="Open Sans" panose="020B0606030504020204" pitchFamily="34" charset="0"/>
              </a:rPr>
              <a:t>Tourette’s Syndrome (1%)</a:t>
            </a:r>
          </a:p>
          <a:p>
            <a:endParaRPr lang="en-GB" sz="2400" noProof="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GB" sz="2400" noProof="0" dirty="0">
                <a:latin typeface="Open Sans" panose="020B0606030504020204" pitchFamily="34" charset="0"/>
              </a:rPr>
              <a:t>Recently, some definitions of neurodivergence include mental health conditions that involve identifiable differences in the brain’s structure and function, such as OCD or schizophrenia.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4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8486A2-04FE-E0C8-E5A9-FDC26E0F5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en-GB" sz="40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Common challenges in university contexts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1129E3-1B9A-571F-6A2F-CFA6AB1605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856880"/>
              </p:ext>
            </p:extLst>
          </p:nvPr>
        </p:nvGraphicFramePr>
        <p:xfrm>
          <a:off x="991243" y="1690687"/>
          <a:ext cx="10206463" cy="4162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651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90B3B58-1927-6C9C-A355-BE9D0D86FA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479376"/>
              </p:ext>
            </p:extLst>
          </p:nvPr>
        </p:nvGraphicFramePr>
        <p:xfrm>
          <a:off x="838200" y="723331"/>
          <a:ext cx="10515600" cy="5453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81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5681EA-ABEE-54E6-389B-A2F6331F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Neurodivergence in Higher Education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48CA9-77B0-8DDE-8832-CFA64A230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5.1% of entrants in 2021/22 disclosed cognitive or learning difficulties.</a:t>
            </a:r>
          </a:p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1.0% of entrants in 2021/22 disclosed social or communication impairments.</a:t>
            </a:r>
          </a:p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4.5% of entrants in 2021/22 disclosed a mental health condition.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99302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1D903-5F3C-58C5-8ECA-2864C4823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1344"/>
            <a:ext cx="10515600" cy="558561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Across the university, there has been a 43% increase in students declaring neurodivergent conditions since 2019/20.</a:t>
            </a:r>
          </a:p>
          <a:p>
            <a:pPr marL="0" indent="0">
              <a:lnSpc>
                <a:spcPct val="100000"/>
              </a:lnSpc>
              <a:buNone/>
            </a:pPr>
            <a:endParaRPr lang="en-GB" noProof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the Warwick Maths Institute:</a:t>
            </a:r>
          </a:p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6.9% of the 2023/24 undergraduate cohort disclosed that they have neurodevelopmental, social or communication differences.</a:t>
            </a:r>
          </a:p>
          <a:p>
            <a:pPr>
              <a:lnSpc>
                <a:spcPct val="100000"/>
              </a:lnSpc>
            </a:pPr>
            <a:r>
              <a:rPr lang="en-GB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1.9% of the 2023/24 undergraduate cohort disclosed that they have a mental health condition.</a:t>
            </a:r>
          </a:p>
          <a:p>
            <a:pPr>
              <a:lnSpc>
                <a:spcPct val="100000"/>
              </a:lnSpc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0928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17B68F-6285-EF99-47F3-18E3E911D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EC4C2A1-09B9-5765-01E6-072D3D19A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BC4BFD-3140-3B7E-2224-7A3257F57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BD7B45B1-B173-E52F-2F52-198D29E1C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844C5DF-B186-B20B-0CF8-E3B02C42CE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0438678"/>
              </p:ext>
            </p:extLst>
          </p:nvPr>
        </p:nvGraphicFramePr>
        <p:xfrm>
          <a:off x="582199" y="275573"/>
          <a:ext cx="5200650" cy="3153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D84F14A5-5AD8-FF33-761D-441BBBE605EA}"/>
              </a:ext>
            </a:extLst>
          </p:cNvPr>
          <p:cNvGrpSpPr/>
          <p:nvPr/>
        </p:nvGrpSpPr>
        <p:grpSpPr>
          <a:xfrm>
            <a:off x="5782849" y="3429000"/>
            <a:ext cx="5915739" cy="3153427"/>
            <a:chOff x="5782849" y="3429000"/>
            <a:chExt cx="5915739" cy="3153427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9AB8C7A9-E0C8-FA07-7EED-5C160BD1DE6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40956568"/>
                </p:ext>
              </p:extLst>
            </p:nvPr>
          </p:nvGraphicFramePr>
          <p:xfrm>
            <a:off x="5782849" y="3429000"/>
            <a:ext cx="5915739" cy="31534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BB7CB0-674F-E8C4-B7A8-219DA8EB52BD}"/>
                </a:ext>
              </a:extLst>
            </p:cNvPr>
            <p:cNvSpPr/>
            <p:nvPr/>
          </p:nvSpPr>
          <p:spPr>
            <a:xfrm>
              <a:off x="8848725" y="6305550"/>
              <a:ext cx="795338" cy="171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744697-4F14-3CA1-1B47-8B98806D1E8F}"/>
                </a:ext>
              </a:extLst>
            </p:cNvPr>
            <p:cNvSpPr txBox="1"/>
            <p:nvPr/>
          </p:nvSpPr>
          <p:spPr>
            <a:xfrm>
              <a:off x="8767761" y="6280622"/>
              <a:ext cx="12049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noProof="0" dirty="0">
                  <a:solidFill>
                    <a:srgbClr val="595959"/>
                  </a:solidFill>
                </a:rPr>
                <a:t>Mental Disability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851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92ED03-D4FE-14B8-F9D0-44DFE1CEF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GB" sz="3700" b="0" i="0" u="none" strike="noStrike" noProof="0" dirty="0">
                <a:solidFill>
                  <a:srgbClr val="FFFFFF"/>
                </a:solidFill>
                <a:effectLst/>
                <a:latin typeface="Helvetica Neue" panose="02000503000000020004" pitchFamily="2" charset="0"/>
              </a:rPr>
              <a:t>‘Improving Diversity and Inclusivity Amongst Warwick Maths Undergraduates’</a:t>
            </a:r>
            <a:endParaRPr lang="en-GB" sz="3700" noProof="0" dirty="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EAC17-7E96-D071-33D7-E3AB0DDAE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85549"/>
            <a:ext cx="5355454" cy="6086902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Funded by the Dean of Students’ Office.</a:t>
            </a:r>
          </a:p>
          <a:p>
            <a:pPr>
              <a:lnSpc>
                <a:spcPct val="110000"/>
              </a:lnSpc>
            </a:pP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Three student interns (myself, Olivia </a:t>
            </a:r>
            <a:r>
              <a:rPr lang="en-GB" sz="2400" noProof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Lancastle</a:t>
            </a: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Lebo </a:t>
            </a:r>
            <a:r>
              <a:rPr lang="en-GB" sz="2400" noProof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Nthoiwa</a:t>
            </a: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working alongside Dr Siri </a:t>
            </a:r>
            <a:r>
              <a:rPr lang="en-GB" sz="2400" noProof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Chongchitnan</a:t>
            </a: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Dr Helena Verrill.</a:t>
            </a:r>
          </a:p>
          <a:p>
            <a:pPr>
              <a:lnSpc>
                <a:spcPct val="110000"/>
              </a:lnSpc>
            </a:pP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Survey sent to all undergraduate students in the department (154 responses), followed by in-depth interviews with a diverse range of students (18 interviews).</a:t>
            </a:r>
          </a:p>
          <a:p>
            <a:pPr>
              <a:lnSpc>
                <a:spcPct val="110000"/>
              </a:lnSpc>
            </a:pPr>
            <a:r>
              <a:rPr lang="en-GB" sz="24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Four key themes:</a:t>
            </a:r>
          </a:p>
          <a:p>
            <a:pPr lvl="1">
              <a:lnSpc>
                <a:spcPct val="110000"/>
              </a:lnSpc>
            </a:pPr>
            <a:r>
              <a:rPr lang="en-GB" sz="20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Gender</a:t>
            </a:r>
          </a:p>
          <a:p>
            <a:pPr lvl="1">
              <a:lnSpc>
                <a:spcPct val="110000"/>
              </a:lnSpc>
            </a:pPr>
            <a:r>
              <a:rPr lang="en-GB" sz="20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Race and ethnicity</a:t>
            </a:r>
          </a:p>
          <a:p>
            <a:pPr lvl="1">
              <a:lnSpc>
                <a:spcPct val="110000"/>
              </a:lnSpc>
            </a:pPr>
            <a:r>
              <a:rPr lang="en-GB" sz="20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Disability and neurodivergence</a:t>
            </a:r>
          </a:p>
          <a:p>
            <a:pPr lvl="1">
              <a:lnSpc>
                <a:spcPct val="110000"/>
              </a:lnSpc>
            </a:pPr>
            <a:r>
              <a:rPr lang="en-GB" sz="2000" noProof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Socioeconomic background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1415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11176</TotalTime>
  <Words>1064</Words>
  <Application>Microsoft Macintosh PowerPoint</Application>
  <PresentationFormat>Widescreen</PresentationFormat>
  <Paragraphs>102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Helvetica Neue</vt:lpstr>
      <vt:lpstr>Open Sans</vt:lpstr>
      <vt:lpstr>Office Theme</vt:lpstr>
      <vt:lpstr>Improving Inclusion for Neurodivergent Students in Mathematics</vt:lpstr>
      <vt:lpstr>What is neurodivergence?</vt:lpstr>
      <vt:lpstr>PowerPoint Presentation</vt:lpstr>
      <vt:lpstr>Common challenges in university contexts</vt:lpstr>
      <vt:lpstr>PowerPoint Presentation</vt:lpstr>
      <vt:lpstr>Neurodivergence in Higher Education</vt:lpstr>
      <vt:lpstr>PowerPoint Presentation</vt:lpstr>
      <vt:lpstr>PowerPoint Presentation</vt:lpstr>
      <vt:lpstr>‘Improving Diversity and Inclusivity Amongst Warwick Maths Undergraduates’</vt:lpstr>
      <vt:lpstr>PowerPoint Presentation</vt:lpstr>
      <vt:lpstr>PowerPoint Presentation</vt:lpstr>
      <vt:lpstr>PowerPoint Presentation</vt:lpstr>
      <vt:lpstr>Recommendations</vt:lpstr>
      <vt:lpstr>PowerPoint Presentation</vt:lpstr>
      <vt:lpstr>Progress since this work</vt:lpstr>
      <vt:lpstr>What next?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Cavaliere</dc:creator>
  <cp:lastModifiedBy>Michael Cavaliere</cp:lastModifiedBy>
  <cp:revision>30</cp:revision>
  <cp:lastPrinted>2025-04-25T10:11:02Z</cp:lastPrinted>
  <dcterms:created xsi:type="dcterms:W3CDTF">2025-04-15T17:42:35Z</dcterms:created>
  <dcterms:modified xsi:type="dcterms:W3CDTF">2025-04-25T10:14:29Z</dcterms:modified>
</cp:coreProperties>
</file>