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8" r:id="rId2"/>
    <p:sldId id="260" r:id="rId3"/>
    <p:sldId id="327" r:id="rId4"/>
    <p:sldId id="326" r:id="rId5"/>
    <p:sldId id="262" r:id="rId6"/>
    <p:sldId id="309" r:id="rId7"/>
    <p:sldId id="325" r:id="rId8"/>
    <p:sldId id="318" r:id="rId9"/>
    <p:sldId id="312" r:id="rId10"/>
    <p:sldId id="316" r:id="rId11"/>
    <p:sldId id="319" r:id="rId12"/>
    <p:sldId id="320" r:id="rId13"/>
    <p:sldId id="321" r:id="rId14"/>
    <p:sldId id="261" r:id="rId15"/>
    <p:sldId id="322" r:id="rId16"/>
    <p:sldId id="324" r:id="rId17"/>
    <p:sldId id="328" r:id="rId18"/>
    <p:sldId id="329" r:id="rId19"/>
    <p:sldId id="334" r:id="rId20"/>
    <p:sldId id="330" r:id="rId21"/>
    <p:sldId id="331" r:id="rId22"/>
    <p:sldId id="339" r:id="rId23"/>
    <p:sldId id="332" r:id="rId24"/>
    <p:sldId id="333" r:id="rId25"/>
    <p:sldId id="340" r:id="rId26"/>
    <p:sldId id="335" r:id="rId27"/>
    <p:sldId id="336" r:id="rId28"/>
    <p:sldId id="337" r:id="rId29"/>
    <p:sldId id="33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CC"/>
    <a:srgbClr val="99FF66"/>
    <a:srgbClr val="FF9966"/>
    <a:srgbClr val="FFFF00"/>
    <a:srgbClr val="CCCCFF"/>
    <a:srgbClr val="CCFF99"/>
    <a:srgbClr val="FF99FF"/>
    <a:srgbClr val="99FFFF"/>
    <a:srgbClr val="03519B"/>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5" autoAdjust="0"/>
    <p:restoredTop sz="76828" autoAdjust="0"/>
  </p:normalViewPr>
  <p:slideViewPr>
    <p:cSldViewPr snapToGrid="0" snapToObjects="1">
      <p:cViewPr varScale="1">
        <p:scale>
          <a:sx n="73" d="100"/>
          <a:sy n="73" d="100"/>
        </p:scale>
        <p:origin x="72"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89AD6-EF67-4F5F-8632-F04BADBDF3E6}" type="datetimeFigureOut">
              <a:rPr lang="en-GB" smtClean="0"/>
              <a:t>12/05/2026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A19B24-63BA-4125-8CD6-AF3A7614808F}" type="slidenum">
              <a:rPr lang="en-GB" smtClean="0"/>
              <a:t>‹#›</a:t>
            </a:fld>
            <a:endParaRPr lang="en-GB"/>
          </a:p>
        </p:txBody>
      </p:sp>
    </p:spTree>
    <p:extLst>
      <p:ext uri="{BB962C8B-B14F-4D97-AF65-F5344CB8AC3E}">
        <p14:creationId xmlns:p14="http://schemas.microsoft.com/office/powerpoint/2010/main" val="1813888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D140D-FA14-14DE-6CCA-CB1195B8A4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2407F1-AF9A-BEEC-5155-06312A78A9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F86B0A-0C8C-8E33-3325-D3583A3028F9}"/>
              </a:ext>
            </a:extLst>
          </p:cNvPr>
          <p:cNvSpPr>
            <a:spLocks noGrp="1"/>
          </p:cNvSpPr>
          <p:nvPr>
            <p:ph type="body" idx="1"/>
          </p:nvPr>
        </p:nvSpPr>
        <p:spPr/>
        <p:txBody>
          <a:bodyPr/>
          <a:lstStyle/>
          <a:p>
            <a:r>
              <a:rPr lang="en-GB" i="1" dirty="0"/>
              <a:t>Introduce myself</a:t>
            </a:r>
            <a:endParaRPr lang="en-GB" dirty="0"/>
          </a:p>
        </p:txBody>
      </p:sp>
      <p:sp>
        <p:nvSpPr>
          <p:cNvPr id="4" name="Slide Number Placeholder 3">
            <a:extLst>
              <a:ext uri="{FF2B5EF4-FFF2-40B4-BE49-F238E27FC236}">
                <a16:creationId xmlns:a16="http://schemas.microsoft.com/office/drawing/2014/main" id="{80FE88E5-ADD5-642F-02F9-1E6607AA03D6}"/>
              </a:ext>
            </a:extLst>
          </p:cNvPr>
          <p:cNvSpPr>
            <a:spLocks noGrp="1"/>
          </p:cNvSpPr>
          <p:nvPr>
            <p:ph type="sldNum" sz="quarter" idx="5"/>
          </p:nvPr>
        </p:nvSpPr>
        <p:spPr/>
        <p:txBody>
          <a:bodyPr/>
          <a:lstStyle/>
          <a:p>
            <a:fld id="{BA33020E-4FA3-45FB-8441-2AE32DA816E2}" type="slidenum">
              <a:rPr lang="en-GB" smtClean="0"/>
              <a:t>1</a:t>
            </a:fld>
            <a:endParaRPr lang="en-GB"/>
          </a:p>
        </p:txBody>
      </p:sp>
    </p:spTree>
    <p:extLst>
      <p:ext uri="{BB962C8B-B14F-4D97-AF65-F5344CB8AC3E}">
        <p14:creationId xmlns:p14="http://schemas.microsoft.com/office/powerpoint/2010/main" val="253006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89316-EE8D-E7FE-9871-925360DA8A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6606E6-6E38-AE19-117E-F2EB81198C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4EC8AB-0C3F-3E8C-34C5-A774DA9CDC4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678601E-37B8-B7B3-641F-5D2B5B725A56}"/>
              </a:ext>
            </a:extLst>
          </p:cNvPr>
          <p:cNvSpPr>
            <a:spLocks noGrp="1"/>
          </p:cNvSpPr>
          <p:nvPr>
            <p:ph type="sldNum" sz="quarter" idx="5"/>
          </p:nvPr>
        </p:nvSpPr>
        <p:spPr/>
        <p:txBody>
          <a:bodyPr/>
          <a:lstStyle/>
          <a:p>
            <a:fld id="{BA33020E-4FA3-45FB-8441-2AE32DA816E2}" type="slidenum">
              <a:rPr lang="en-GB" smtClean="0"/>
              <a:t>10</a:t>
            </a:fld>
            <a:endParaRPr lang="en-GB"/>
          </a:p>
        </p:txBody>
      </p:sp>
    </p:spTree>
    <p:extLst>
      <p:ext uri="{BB962C8B-B14F-4D97-AF65-F5344CB8AC3E}">
        <p14:creationId xmlns:p14="http://schemas.microsoft.com/office/powerpoint/2010/main" val="2680364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1D5BC-663E-611B-9C53-ACDDCAFF5B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A09036-2EC6-9DFE-0771-CE34E77FDB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B1A963-FBED-2A2E-60B2-A539EBB8C06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B592D45-0F33-0C9A-18B3-45E7B6863245}"/>
              </a:ext>
            </a:extLst>
          </p:cNvPr>
          <p:cNvSpPr>
            <a:spLocks noGrp="1"/>
          </p:cNvSpPr>
          <p:nvPr>
            <p:ph type="sldNum" sz="quarter" idx="5"/>
          </p:nvPr>
        </p:nvSpPr>
        <p:spPr/>
        <p:txBody>
          <a:bodyPr/>
          <a:lstStyle/>
          <a:p>
            <a:fld id="{BA33020E-4FA3-45FB-8441-2AE32DA816E2}" type="slidenum">
              <a:rPr lang="en-GB" smtClean="0"/>
              <a:t>11</a:t>
            </a:fld>
            <a:endParaRPr lang="en-GB"/>
          </a:p>
        </p:txBody>
      </p:sp>
    </p:spTree>
    <p:extLst>
      <p:ext uri="{BB962C8B-B14F-4D97-AF65-F5344CB8AC3E}">
        <p14:creationId xmlns:p14="http://schemas.microsoft.com/office/powerpoint/2010/main" val="2269354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F5F0B-96B9-FB8D-1A2C-8914507496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DAE363-9C54-FAC6-E85C-66B017A791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B9E119-6CF0-0BD4-E587-3975673F8B23}"/>
              </a:ext>
            </a:extLst>
          </p:cNvPr>
          <p:cNvSpPr>
            <a:spLocks noGrp="1"/>
          </p:cNvSpPr>
          <p:nvPr>
            <p:ph type="body" idx="1"/>
          </p:nvPr>
        </p:nvSpPr>
        <p:spPr/>
        <p:txBody>
          <a:bodyPr/>
          <a:lstStyle/>
          <a:p>
            <a:r>
              <a:rPr lang="en-GB" dirty="0"/>
              <a:t>Subliminal messages</a:t>
            </a:r>
          </a:p>
        </p:txBody>
      </p:sp>
      <p:sp>
        <p:nvSpPr>
          <p:cNvPr id="4" name="Slide Number Placeholder 3">
            <a:extLst>
              <a:ext uri="{FF2B5EF4-FFF2-40B4-BE49-F238E27FC236}">
                <a16:creationId xmlns:a16="http://schemas.microsoft.com/office/drawing/2014/main" id="{07701851-3053-58FB-E70E-97E7B0C4F447}"/>
              </a:ext>
            </a:extLst>
          </p:cNvPr>
          <p:cNvSpPr>
            <a:spLocks noGrp="1"/>
          </p:cNvSpPr>
          <p:nvPr>
            <p:ph type="sldNum" sz="quarter" idx="5"/>
          </p:nvPr>
        </p:nvSpPr>
        <p:spPr/>
        <p:txBody>
          <a:bodyPr/>
          <a:lstStyle/>
          <a:p>
            <a:fld id="{BA33020E-4FA3-45FB-8441-2AE32DA816E2}" type="slidenum">
              <a:rPr lang="en-GB" smtClean="0"/>
              <a:t>12</a:t>
            </a:fld>
            <a:endParaRPr lang="en-GB"/>
          </a:p>
        </p:txBody>
      </p:sp>
    </p:spTree>
    <p:extLst>
      <p:ext uri="{BB962C8B-B14F-4D97-AF65-F5344CB8AC3E}">
        <p14:creationId xmlns:p14="http://schemas.microsoft.com/office/powerpoint/2010/main" val="1617262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6EE22-59A8-9A10-81B3-416B4585CB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DD210E-10BA-4E72-213C-C8357DA4D8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8DFB5C-4B0E-8AB3-BBCE-C9327D60DE8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Mathematics a universal language?????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These approaches are listed in order of increasing social and conceptual difficulty. Network members have found it relatively easy to drop small vignettes or snippets about past mathematicians into teaching materials, or display posters, without anyone objecting. It is harder to argue for the resource or curriculum time for guest lectures, dedicated modules or projects. Harder still, though here the difficulty is conceptual as much as social, is to devise activities that use historical examples to promote </a:t>
            </a:r>
            <a:r>
              <a:rPr lang="en-GB" sz="1200" i="1" kern="1200" dirty="0">
                <a:solidFill>
                  <a:schemeClr val="tx1"/>
                </a:solidFill>
                <a:effectLst/>
                <a:latin typeface="+mn-lt"/>
                <a:ea typeface="+mn-ea"/>
                <a:cs typeface="+mn-cs"/>
              </a:rPr>
              <a:t>mathematical</a:t>
            </a:r>
            <a:r>
              <a:rPr lang="en-GB" sz="1200" kern="1200" dirty="0">
                <a:solidFill>
                  <a:schemeClr val="tx1"/>
                </a:solidFill>
                <a:effectLst/>
                <a:latin typeface="+mn-lt"/>
                <a:ea typeface="+mn-ea"/>
                <a:cs typeface="+mn-cs"/>
              </a:rPr>
              <a:t> understanding while enhancing inclusivity. Most difficult is educating colleagues in the historical processes through which current mathematical practices have become exclusive and the need to reverse this trend.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a:extLst>
              <a:ext uri="{FF2B5EF4-FFF2-40B4-BE49-F238E27FC236}">
                <a16:creationId xmlns:a16="http://schemas.microsoft.com/office/drawing/2014/main" id="{0943E838-C6FE-8F62-292B-38CFA70ACE83}"/>
              </a:ext>
            </a:extLst>
          </p:cNvPr>
          <p:cNvSpPr>
            <a:spLocks noGrp="1"/>
          </p:cNvSpPr>
          <p:nvPr>
            <p:ph type="sldNum" sz="quarter" idx="5"/>
          </p:nvPr>
        </p:nvSpPr>
        <p:spPr/>
        <p:txBody>
          <a:bodyPr/>
          <a:lstStyle/>
          <a:p>
            <a:fld id="{BA33020E-4FA3-45FB-8441-2AE32DA816E2}" type="slidenum">
              <a:rPr lang="en-GB" smtClean="0"/>
              <a:t>13</a:t>
            </a:fld>
            <a:endParaRPr lang="en-GB"/>
          </a:p>
        </p:txBody>
      </p:sp>
    </p:spTree>
    <p:extLst>
      <p:ext uri="{BB962C8B-B14F-4D97-AF65-F5344CB8AC3E}">
        <p14:creationId xmlns:p14="http://schemas.microsoft.com/office/powerpoint/2010/main" val="1811481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Co-creation a major methodology</a:t>
            </a:r>
          </a:p>
        </p:txBody>
      </p:sp>
      <p:sp>
        <p:nvSpPr>
          <p:cNvPr id="4" name="Slide Number Placeholder 3"/>
          <p:cNvSpPr>
            <a:spLocks noGrp="1"/>
          </p:cNvSpPr>
          <p:nvPr>
            <p:ph type="sldNum" sz="quarter" idx="5"/>
          </p:nvPr>
        </p:nvSpPr>
        <p:spPr/>
        <p:txBody>
          <a:bodyPr/>
          <a:lstStyle/>
          <a:p>
            <a:fld id="{52A19B24-63BA-4125-8CD6-AF3A7614808F}" type="slidenum">
              <a:rPr lang="en-GB" smtClean="0"/>
              <a:t>14</a:t>
            </a:fld>
            <a:endParaRPr lang="en-GB"/>
          </a:p>
        </p:txBody>
      </p:sp>
    </p:spTree>
    <p:extLst>
      <p:ext uri="{BB962C8B-B14F-4D97-AF65-F5344CB8AC3E}">
        <p14:creationId xmlns:p14="http://schemas.microsoft.com/office/powerpoint/2010/main" val="197092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702A1-5691-79DF-1169-FAA05EA520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0E7C11-9CA9-7C48-9A99-CF17BECADC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4064E6-618B-5117-6E9A-E75F4F3EF74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can be useful to think of the activities associated with the first three approaches in terms of the time they might occupy in the curriculum, and the extent to which they integrate </a:t>
            </a:r>
            <a:r>
              <a:rPr lang="en-GB" sz="1200" kern="1200" dirty="0" err="1">
                <a:solidFill>
                  <a:schemeClr val="tx1"/>
                </a:solidFill>
                <a:effectLst/>
                <a:latin typeface="+mn-lt"/>
                <a:ea typeface="+mn-ea"/>
                <a:cs typeface="+mn-cs"/>
              </a:rPr>
              <a:t>HoM</a:t>
            </a:r>
            <a:r>
              <a:rPr lang="en-GB" sz="1200" kern="1200" dirty="0">
                <a:solidFill>
                  <a:schemeClr val="tx1"/>
                </a:solidFill>
                <a:effectLst/>
                <a:latin typeface="+mn-lt"/>
                <a:ea typeface="+mn-ea"/>
                <a:cs typeface="+mn-cs"/>
              </a:rPr>
              <a:t> with technical mathematics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t>
            </a:r>
          </a:p>
          <a:p>
            <a:endParaRPr lang="en-GB" dirty="0"/>
          </a:p>
        </p:txBody>
      </p:sp>
      <p:sp>
        <p:nvSpPr>
          <p:cNvPr id="4" name="Slide Number Placeholder 3">
            <a:extLst>
              <a:ext uri="{FF2B5EF4-FFF2-40B4-BE49-F238E27FC236}">
                <a16:creationId xmlns:a16="http://schemas.microsoft.com/office/drawing/2014/main" id="{8B7542D6-9D4A-AC93-48B2-0BAAD9ACF334}"/>
              </a:ext>
            </a:extLst>
          </p:cNvPr>
          <p:cNvSpPr>
            <a:spLocks noGrp="1"/>
          </p:cNvSpPr>
          <p:nvPr>
            <p:ph type="sldNum" sz="quarter" idx="5"/>
          </p:nvPr>
        </p:nvSpPr>
        <p:spPr/>
        <p:txBody>
          <a:bodyPr/>
          <a:lstStyle/>
          <a:p>
            <a:fld id="{BA33020E-4FA3-45FB-8441-2AE32DA816E2}" type="slidenum">
              <a:rPr lang="en-GB" smtClean="0"/>
              <a:t>15</a:t>
            </a:fld>
            <a:endParaRPr lang="en-GB"/>
          </a:p>
        </p:txBody>
      </p:sp>
    </p:spTree>
    <p:extLst>
      <p:ext uri="{BB962C8B-B14F-4D97-AF65-F5344CB8AC3E}">
        <p14:creationId xmlns:p14="http://schemas.microsoft.com/office/powerpoint/2010/main" val="1490675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4206F-97C0-3A2C-F700-9F208786BF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8E5CC2-733C-DEE8-53B0-535F311A5D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4625C4-8751-9A28-7E11-0CC973B7BE3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a:extLst>
              <a:ext uri="{FF2B5EF4-FFF2-40B4-BE49-F238E27FC236}">
                <a16:creationId xmlns:a16="http://schemas.microsoft.com/office/drawing/2014/main" id="{58A5C837-C930-338B-478A-59D1C790DC4F}"/>
              </a:ext>
            </a:extLst>
          </p:cNvPr>
          <p:cNvSpPr>
            <a:spLocks noGrp="1"/>
          </p:cNvSpPr>
          <p:nvPr>
            <p:ph type="sldNum" sz="quarter" idx="5"/>
          </p:nvPr>
        </p:nvSpPr>
        <p:spPr/>
        <p:txBody>
          <a:bodyPr/>
          <a:lstStyle/>
          <a:p>
            <a:fld id="{BA33020E-4FA3-45FB-8441-2AE32DA816E2}" type="slidenum">
              <a:rPr lang="en-GB" smtClean="0"/>
              <a:t>16</a:t>
            </a:fld>
            <a:endParaRPr lang="en-GB"/>
          </a:p>
        </p:txBody>
      </p:sp>
    </p:spTree>
    <p:extLst>
      <p:ext uri="{BB962C8B-B14F-4D97-AF65-F5344CB8AC3E}">
        <p14:creationId xmlns:p14="http://schemas.microsoft.com/office/powerpoint/2010/main" val="524178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Generating evidence of impact</a:t>
            </a:r>
          </a:p>
          <a:p>
            <a:endParaRPr lang="en-GB" dirty="0"/>
          </a:p>
          <a:p>
            <a:r>
              <a:rPr lang="en-GB" dirty="0"/>
              <a:t>Platform for collaborative development</a:t>
            </a:r>
          </a:p>
          <a:p>
            <a:endParaRPr lang="en-GB" dirty="0"/>
          </a:p>
        </p:txBody>
      </p:sp>
      <p:sp>
        <p:nvSpPr>
          <p:cNvPr id="4" name="Slide Number Placeholder 3"/>
          <p:cNvSpPr>
            <a:spLocks noGrp="1"/>
          </p:cNvSpPr>
          <p:nvPr>
            <p:ph type="sldNum" sz="quarter" idx="5"/>
          </p:nvPr>
        </p:nvSpPr>
        <p:spPr/>
        <p:txBody>
          <a:bodyPr/>
          <a:lstStyle/>
          <a:p>
            <a:fld id="{52A19B24-63BA-4125-8CD6-AF3A7614808F}" type="slidenum">
              <a:rPr lang="en-GB" smtClean="0"/>
              <a:t>17</a:t>
            </a:fld>
            <a:endParaRPr lang="en-GB"/>
          </a:p>
        </p:txBody>
      </p:sp>
    </p:spTree>
    <p:extLst>
      <p:ext uri="{BB962C8B-B14F-4D97-AF65-F5344CB8AC3E}">
        <p14:creationId xmlns:p14="http://schemas.microsoft.com/office/powerpoint/2010/main" val="2224355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Tackling problems posed in unfamiliar ways – resilience – alternative methods</a:t>
            </a:r>
          </a:p>
          <a:p>
            <a:endParaRPr lang="en-GB" dirty="0"/>
          </a:p>
          <a:p>
            <a:r>
              <a:rPr lang="en-GB" dirty="0"/>
              <a:t>Is subliminal enough?</a:t>
            </a:r>
          </a:p>
        </p:txBody>
      </p:sp>
      <p:sp>
        <p:nvSpPr>
          <p:cNvPr id="4" name="Slide Number Placeholder 3"/>
          <p:cNvSpPr>
            <a:spLocks noGrp="1"/>
          </p:cNvSpPr>
          <p:nvPr>
            <p:ph type="sldNum" sz="quarter" idx="5"/>
          </p:nvPr>
        </p:nvSpPr>
        <p:spPr/>
        <p:txBody>
          <a:bodyPr/>
          <a:lstStyle/>
          <a:p>
            <a:fld id="{52A19B24-63BA-4125-8CD6-AF3A7614808F}" type="slidenum">
              <a:rPr lang="en-GB" smtClean="0"/>
              <a:t>19</a:t>
            </a:fld>
            <a:endParaRPr lang="en-GB"/>
          </a:p>
        </p:txBody>
      </p:sp>
    </p:spTree>
    <p:extLst>
      <p:ext uri="{BB962C8B-B14F-4D97-AF65-F5344CB8AC3E}">
        <p14:creationId xmlns:p14="http://schemas.microsoft.com/office/powerpoint/2010/main" val="3917063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Co-creating with students – university EDI fund</a:t>
            </a:r>
          </a:p>
          <a:p>
            <a:endParaRPr lang="en-GB" dirty="0"/>
          </a:p>
          <a:p>
            <a:r>
              <a:rPr lang="en-GB" dirty="0"/>
              <a:t>Some historical context</a:t>
            </a:r>
          </a:p>
          <a:p>
            <a:endParaRPr lang="en-GB" dirty="0"/>
          </a:p>
          <a:p>
            <a:r>
              <a:rPr lang="en-GB" dirty="0"/>
              <a:t>Additional ‘challenging’ problems – signposted as for keen students</a:t>
            </a:r>
          </a:p>
        </p:txBody>
      </p:sp>
      <p:sp>
        <p:nvSpPr>
          <p:cNvPr id="4" name="Slide Number Placeholder 3"/>
          <p:cNvSpPr>
            <a:spLocks noGrp="1"/>
          </p:cNvSpPr>
          <p:nvPr>
            <p:ph type="sldNum" sz="quarter" idx="5"/>
          </p:nvPr>
        </p:nvSpPr>
        <p:spPr/>
        <p:txBody>
          <a:bodyPr/>
          <a:lstStyle/>
          <a:p>
            <a:fld id="{52A19B24-63BA-4125-8CD6-AF3A7614808F}" type="slidenum">
              <a:rPr lang="en-GB" smtClean="0"/>
              <a:t>21</a:t>
            </a:fld>
            <a:endParaRPr lang="en-GB"/>
          </a:p>
        </p:txBody>
      </p:sp>
    </p:spTree>
    <p:extLst>
      <p:ext uri="{BB962C8B-B14F-4D97-AF65-F5344CB8AC3E}">
        <p14:creationId xmlns:p14="http://schemas.microsoft.com/office/powerpoint/2010/main" val="1926514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A19B24-63BA-4125-8CD6-AF3A7614808F}" type="slidenum">
              <a:rPr lang="en-GB" smtClean="0"/>
              <a:t>2</a:t>
            </a:fld>
            <a:endParaRPr lang="en-GB"/>
          </a:p>
        </p:txBody>
      </p:sp>
    </p:spTree>
    <p:extLst>
      <p:ext uri="{BB962C8B-B14F-4D97-AF65-F5344CB8AC3E}">
        <p14:creationId xmlns:p14="http://schemas.microsoft.com/office/powerpoint/2010/main" val="3463267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Evaluation tricky –  if you get any answers, students often give the  answer they think you want</a:t>
            </a:r>
          </a:p>
          <a:p>
            <a:endParaRPr lang="en-GB" dirty="0"/>
          </a:p>
          <a:p>
            <a:r>
              <a:rPr lang="en-GB" dirty="0"/>
              <a:t>Most students hadn’t attempted</a:t>
            </a:r>
          </a:p>
          <a:p>
            <a:endParaRPr lang="en-GB" dirty="0"/>
          </a:p>
          <a:p>
            <a:r>
              <a:rPr lang="en-GB" dirty="0"/>
              <a:t>But v. little negativity</a:t>
            </a:r>
          </a:p>
          <a:p>
            <a:endParaRPr lang="en-GB" dirty="0"/>
          </a:p>
          <a:p>
            <a:r>
              <a:rPr lang="en-GB" dirty="0"/>
              <a:t>Not clear whether incidental messages getting across</a:t>
            </a:r>
          </a:p>
        </p:txBody>
      </p:sp>
      <p:sp>
        <p:nvSpPr>
          <p:cNvPr id="4" name="Slide Number Placeholder 3"/>
          <p:cNvSpPr>
            <a:spLocks noGrp="1"/>
          </p:cNvSpPr>
          <p:nvPr>
            <p:ph type="sldNum" sz="quarter" idx="5"/>
          </p:nvPr>
        </p:nvSpPr>
        <p:spPr/>
        <p:txBody>
          <a:bodyPr/>
          <a:lstStyle/>
          <a:p>
            <a:fld id="{52A19B24-63BA-4125-8CD6-AF3A7614808F}" type="slidenum">
              <a:rPr lang="en-GB" smtClean="0"/>
              <a:t>22</a:t>
            </a:fld>
            <a:endParaRPr lang="en-GB"/>
          </a:p>
        </p:txBody>
      </p:sp>
    </p:spTree>
    <p:extLst>
      <p:ext uri="{BB962C8B-B14F-4D97-AF65-F5344CB8AC3E}">
        <p14:creationId xmlns:p14="http://schemas.microsoft.com/office/powerpoint/2010/main" val="14705095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Stats Qs much better integrated and not separately badged</a:t>
            </a:r>
          </a:p>
          <a:p>
            <a:endParaRPr lang="en-GB" dirty="0"/>
          </a:p>
          <a:p>
            <a:r>
              <a:rPr lang="en-GB" dirty="0"/>
              <a:t>No historical context (not very historical). But felt important to state who carried out the survey – Kenyans can do well-designed statistical surveys</a:t>
            </a:r>
          </a:p>
        </p:txBody>
      </p:sp>
      <p:sp>
        <p:nvSpPr>
          <p:cNvPr id="4" name="Slide Number Placeholder 3"/>
          <p:cNvSpPr>
            <a:spLocks noGrp="1"/>
          </p:cNvSpPr>
          <p:nvPr>
            <p:ph type="sldNum" sz="quarter" idx="5"/>
          </p:nvPr>
        </p:nvSpPr>
        <p:spPr/>
        <p:txBody>
          <a:bodyPr/>
          <a:lstStyle/>
          <a:p>
            <a:fld id="{52A19B24-63BA-4125-8CD6-AF3A7614808F}" type="slidenum">
              <a:rPr lang="en-GB" smtClean="0"/>
              <a:t>23</a:t>
            </a:fld>
            <a:endParaRPr lang="en-GB"/>
          </a:p>
        </p:txBody>
      </p:sp>
    </p:spTree>
    <p:extLst>
      <p:ext uri="{BB962C8B-B14F-4D97-AF65-F5344CB8AC3E}">
        <p14:creationId xmlns:p14="http://schemas.microsoft.com/office/powerpoint/2010/main" val="16938122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here did not name the groups actually involved</a:t>
            </a:r>
          </a:p>
        </p:txBody>
      </p:sp>
      <p:sp>
        <p:nvSpPr>
          <p:cNvPr id="4" name="Slide Number Placeholder 3"/>
          <p:cNvSpPr>
            <a:spLocks noGrp="1"/>
          </p:cNvSpPr>
          <p:nvPr>
            <p:ph type="sldNum" sz="quarter" idx="5"/>
          </p:nvPr>
        </p:nvSpPr>
        <p:spPr/>
        <p:txBody>
          <a:bodyPr/>
          <a:lstStyle/>
          <a:p>
            <a:fld id="{52A19B24-63BA-4125-8CD6-AF3A7614808F}" type="slidenum">
              <a:rPr lang="en-GB" smtClean="0"/>
              <a:t>24</a:t>
            </a:fld>
            <a:endParaRPr lang="en-GB"/>
          </a:p>
        </p:txBody>
      </p:sp>
    </p:spTree>
    <p:extLst>
      <p:ext uri="{BB962C8B-B14F-4D97-AF65-F5344CB8AC3E}">
        <p14:creationId xmlns:p14="http://schemas.microsoft.com/office/powerpoint/2010/main" val="40633825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the answers they think you are looking for</a:t>
            </a:r>
          </a:p>
          <a:p>
            <a:endParaRPr lang="en-GB" dirty="0"/>
          </a:p>
          <a:p>
            <a:r>
              <a:rPr lang="en-GB"/>
              <a:t>Marginal gains</a:t>
            </a:r>
            <a:endParaRPr lang="en-GB" dirty="0"/>
          </a:p>
          <a:p>
            <a:endParaRPr lang="en-GB" dirty="0"/>
          </a:p>
          <a:p>
            <a:r>
              <a:rPr lang="en-GB" dirty="0"/>
              <a:t>Have failed to get student volunteers for focus groups</a:t>
            </a:r>
          </a:p>
        </p:txBody>
      </p:sp>
      <p:sp>
        <p:nvSpPr>
          <p:cNvPr id="4" name="Slide Number Placeholder 3"/>
          <p:cNvSpPr>
            <a:spLocks noGrp="1"/>
          </p:cNvSpPr>
          <p:nvPr>
            <p:ph type="sldNum" sz="quarter" idx="5"/>
          </p:nvPr>
        </p:nvSpPr>
        <p:spPr/>
        <p:txBody>
          <a:bodyPr/>
          <a:lstStyle/>
          <a:p>
            <a:fld id="{52A19B24-63BA-4125-8CD6-AF3A7614808F}" type="slidenum">
              <a:rPr lang="en-GB" smtClean="0"/>
              <a:t>25</a:t>
            </a:fld>
            <a:endParaRPr lang="en-GB"/>
          </a:p>
        </p:txBody>
      </p:sp>
    </p:spTree>
    <p:extLst>
      <p:ext uri="{BB962C8B-B14F-4D97-AF65-F5344CB8AC3E}">
        <p14:creationId xmlns:p14="http://schemas.microsoft.com/office/powerpoint/2010/main" val="8644139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to make past maths relevant and not tokenistic. E.g. controversy over African maths – ancient more than a sop to sense of African identity</a:t>
            </a:r>
          </a:p>
          <a:p>
            <a:endParaRPr lang="en-GB" dirty="0"/>
          </a:p>
          <a:p>
            <a:endParaRPr lang="en-GB" dirty="0"/>
          </a:p>
        </p:txBody>
      </p:sp>
      <p:sp>
        <p:nvSpPr>
          <p:cNvPr id="4" name="Slide Number Placeholder 3"/>
          <p:cNvSpPr>
            <a:spLocks noGrp="1"/>
          </p:cNvSpPr>
          <p:nvPr>
            <p:ph type="sldNum" sz="quarter" idx="5"/>
          </p:nvPr>
        </p:nvSpPr>
        <p:spPr/>
        <p:txBody>
          <a:bodyPr/>
          <a:lstStyle/>
          <a:p>
            <a:fld id="{52A19B24-63BA-4125-8CD6-AF3A7614808F}" type="slidenum">
              <a:rPr lang="en-GB" smtClean="0"/>
              <a:t>26</a:t>
            </a:fld>
            <a:endParaRPr lang="en-GB"/>
          </a:p>
        </p:txBody>
      </p:sp>
    </p:spTree>
    <p:extLst>
      <p:ext uri="{BB962C8B-B14F-4D97-AF65-F5344CB8AC3E}">
        <p14:creationId xmlns:p14="http://schemas.microsoft.com/office/powerpoint/2010/main" val="1311193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A19B24-63BA-4125-8CD6-AF3A7614808F}" type="slidenum">
              <a:rPr lang="en-GB" smtClean="0"/>
              <a:t>27</a:t>
            </a:fld>
            <a:endParaRPr lang="en-GB"/>
          </a:p>
        </p:txBody>
      </p:sp>
    </p:spTree>
    <p:extLst>
      <p:ext uri="{BB962C8B-B14F-4D97-AF65-F5344CB8AC3E}">
        <p14:creationId xmlns:p14="http://schemas.microsoft.com/office/powerpoint/2010/main" val="41820507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A19B24-63BA-4125-8CD6-AF3A7614808F}" type="slidenum">
              <a:rPr lang="en-GB" smtClean="0"/>
              <a:t>28</a:t>
            </a:fld>
            <a:endParaRPr lang="en-GB"/>
          </a:p>
        </p:txBody>
      </p:sp>
    </p:spTree>
    <p:extLst>
      <p:ext uri="{BB962C8B-B14F-4D97-AF65-F5344CB8AC3E}">
        <p14:creationId xmlns:p14="http://schemas.microsoft.com/office/powerpoint/2010/main" val="1985172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4833EA-E598-DB22-DC49-A5048E1C36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41D99E-5AA1-4ADC-D92B-5996AD7BE5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EEEEFF-A911-70E5-809E-49A1A17145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8C52CBF-8BFA-97ED-4D74-842A615CE945}"/>
              </a:ext>
            </a:extLst>
          </p:cNvPr>
          <p:cNvSpPr>
            <a:spLocks noGrp="1"/>
          </p:cNvSpPr>
          <p:nvPr>
            <p:ph type="sldNum" sz="quarter" idx="5"/>
          </p:nvPr>
        </p:nvSpPr>
        <p:spPr/>
        <p:txBody>
          <a:bodyPr/>
          <a:lstStyle/>
          <a:p>
            <a:fld id="{52A19B24-63BA-4125-8CD6-AF3A7614808F}" type="slidenum">
              <a:rPr lang="en-GB" smtClean="0"/>
              <a:t>3</a:t>
            </a:fld>
            <a:endParaRPr lang="en-GB"/>
          </a:p>
        </p:txBody>
      </p:sp>
    </p:spTree>
    <p:extLst>
      <p:ext uri="{BB962C8B-B14F-4D97-AF65-F5344CB8AC3E}">
        <p14:creationId xmlns:p14="http://schemas.microsoft.com/office/powerpoint/2010/main" val="3910248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86898-FB19-2303-090B-6FE5FA7151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CB0C5A-3A79-6767-A4AB-55CC4269A3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8FAFEA-40EB-C437-4784-19C56CB6588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981B00-E129-4E70-EA5F-38A3E15F3460}"/>
              </a:ext>
            </a:extLst>
          </p:cNvPr>
          <p:cNvSpPr>
            <a:spLocks noGrp="1"/>
          </p:cNvSpPr>
          <p:nvPr>
            <p:ph type="sldNum" sz="quarter" idx="5"/>
          </p:nvPr>
        </p:nvSpPr>
        <p:spPr/>
        <p:txBody>
          <a:bodyPr/>
          <a:lstStyle/>
          <a:p>
            <a:fld id="{52A19B24-63BA-4125-8CD6-AF3A7614808F}" type="slidenum">
              <a:rPr lang="en-GB" smtClean="0"/>
              <a:t>4</a:t>
            </a:fld>
            <a:endParaRPr lang="en-GB"/>
          </a:p>
        </p:txBody>
      </p:sp>
    </p:spTree>
    <p:extLst>
      <p:ext uri="{BB962C8B-B14F-4D97-AF65-F5344CB8AC3E}">
        <p14:creationId xmlns:p14="http://schemas.microsoft.com/office/powerpoint/2010/main" val="498991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A33020E-4FA3-45FB-8441-2AE32DA816E2}" type="slidenum">
              <a:rPr lang="en-GB" smtClean="0"/>
              <a:t>5</a:t>
            </a:fld>
            <a:endParaRPr lang="en-GB"/>
          </a:p>
        </p:txBody>
      </p:sp>
    </p:spTree>
    <p:extLst>
      <p:ext uri="{BB962C8B-B14F-4D97-AF65-F5344CB8AC3E}">
        <p14:creationId xmlns:p14="http://schemas.microsoft.com/office/powerpoint/2010/main" val="2216510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A70CF-B896-9005-E94D-052A623BFB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F364BA-5EE8-7084-D750-A909CFC07A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201191-148C-C0AC-F31B-B6CD724F024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E490C8-F2CE-DCE0-EED4-AD3568165396}"/>
              </a:ext>
            </a:extLst>
          </p:cNvPr>
          <p:cNvSpPr>
            <a:spLocks noGrp="1"/>
          </p:cNvSpPr>
          <p:nvPr>
            <p:ph type="sldNum" sz="quarter" idx="5"/>
          </p:nvPr>
        </p:nvSpPr>
        <p:spPr/>
        <p:txBody>
          <a:bodyPr/>
          <a:lstStyle/>
          <a:p>
            <a:fld id="{BA33020E-4FA3-45FB-8441-2AE32DA816E2}" type="slidenum">
              <a:rPr lang="en-GB" smtClean="0"/>
              <a:t>6</a:t>
            </a:fld>
            <a:endParaRPr lang="en-GB"/>
          </a:p>
        </p:txBody>
      </p:sp>
    </p:spTree>
    <p:extLst>
      <p:ext uri="{BB962C8B-B14F-4D97-AF65-F5344CB8AC3E}">
        <p14:creationId xmlns:p14="http://schemas.microsoft.com/office/powerpoint/2010/main" val="1433814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B4781-D8BC-F55C-81F3-1C3DC00814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536D57-7093-5180-96B3-E33929EA1F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42CE7E-A26E-62CC-42CB-6C21FEE95A0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Focus group discussions revealed a complex web of stakeholder interactions that affect a student’s feeling of inclusion in mathematics. Those that most closely affect the opportunity an individual educator has to enhance inclusion are identified in red in Figure 1. HIDIM has focused on supporting change through these.</a:t>
            </a:r>
          </a:p>
          <a:p>
            <a:endParaRPr lang="en-GB" dirty="0"/>
          </a:p>
        </p:txBody>
      </p:sp>
      <p:sp>
        <p:nvSpPr>
          <p:cNvPr id="4" name="Slide Number Placeholder 3">
            <a:extLst>
              <a:ext uri="{FF2B5EF4-FFF2-40B4-BE49-F238E27FC236}">
                <a16:creationId xmlns:a16="http://schemas.microsoft.com/office/drawing/2014/main" id="{2A2B5757-3428-A9B7-276D-7E2A5F5F3923}"/>
              </a:ext>
            </a:extLst>
          </p:cNvPr>
          <p:cNvSpPr>
            <a:spLocks noGrp="1"/>
          </p:cNvSpPr>
          <p:nvPr>
            <p:ph type="sldNum" sz="quarter" idx="5"/>
          </p:nvPr>
        </p:nvSpPr>
        <p:spPr/>
        <p:txBody>
          <a:bodyPr/>
          <a:lstStyle/>
          <a:p>
            <a:fld id="{BA33020E-4FA3-45FB-8441-2AE32DA816E2}" type="slidenum">
              <a:rPr lang="en-GB" smtClean="0"/>
              <a:t>7</a:t>
            </a:fld>
            <a:endParaRPr lang="en-GB"/>
          </a:p>
        </p:txBody>
      </p:sp>
    </p:spTree>
    <p:extLst>
      <p:ext uri="{BB962C8B-B14F-4D97-AF65-F5344CB8AC3E}">
        <p14:creationId xmlns:p14="http://schemas.microsoft.com/office/powerpoint/2010/main" val="3160843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5DF71-AB03-1C6F-9F90-0859497209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634BD5-9842-0095-FBFB-E92EAACDF0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44C25F-F9EE-FA21-7FD2-4BC1E186131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Biased self-selected group – unsurprising they were generally positive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a:extLst>
              <a:ext uri="{FF2B5EF4-FFF2-40B4-BE49-F238E27FC236}">
                <a16:creationId xmlns:a16="http://schemas.microsoft.com/office/drawing/2014/main" id="{EA007B77-8164-90FD-6569-48287EB90689}"/>
              </a:ext>
            </a:extLst>
          </p:cNvPr>
          <p:cNvSpPr>
            <a:spLocks noGrp="1"/>
          </p:cNvSpPr>
          <p:nvPr>
            <p:ph type="sldNum" sz="quarter" idx="5"/>
          </p:nvPr>
        </p:nvSpPr>
        <p:spPr/>
        <p:txBody>
          <a:bodyPr/>
          <a:lstStyle/>
          <a:p>
            <a:fld id="{BA33020E-4FA3-45FB-8441-2AE32DA816E2}" type="slidenum">
              <a:rPr lang="en-GB" smtClean="0"/>
              <a:t>8</a:t>
            </a:fld>
            <a:endParaRPr lang="en-GB"/>
          </a:p>
        </p:txBody>
      </p:sp>
    </p:spTree>
    <p:extLst>
      <p:ext uri="{BB962C8B-B14F-4D97-AF65-F5344CB8AC3E}">
        <p14:creationId xmlns:p14="http://schemas.microsoft.com/office/powerpoint/2010/main" val="2921091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26C62-DD48-89BF-84CB-A7596E8740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C2A90B-B46A-3D1E-944C-224D402FCF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F31DD1-8142-5EB9-C054-E129F992A8AF}"/>
              </a:ext>
            </a:extLst>
          </p:cNvPr>
          <p:cNvSpPr>
            <a:spLocks noGrp="1"/>
          </p:cNvSpPr>
          <p:nvPr>
            <p:ph type="body" idx="1"/>
          </p:nvPr>
        </p:nvSpPr>
        <p:spPr/>
        <p:txBody>
          <a:bodyPr/>
          <a:lstStyle/>
          <a:p>
            <a:endParaRPr lang="en-GB" dirty="0"/>
          </a:p>
          <a:p>
            <a:endParaRPr lang="en-GB" dirty="0"/>
          </a:p>
        </p:txBody>
      </p:sp>
      <p:sp>
        <p:nvSpPr>
          <p:cNvPr id="4" name="Slide Number Placeholder 3">
            <a:extLst>
              <a:ext uri="{FF2B5EF4-FFF2-40B4-BE49-F238E27FC236}">
                <a16:creationId xmlns:a16="http://schemas.microsoft.com/office/drawing/2014/main" id="{14FA044F-2F9B-D53F-E3EA-B91C32551A89}"/>
              </a:ext>
            </a:extLst>
          </p:cNvPr>
          <p:cNvSpPr>
            <a:spLocks noGrp="1"/>
          </p:cNvSpPr>
          <p:nvPr>
            <p:ph type="sldNum" sz="quarter" idx="5"/>
          </p:nvPr>
        </p:nvSpPr>
        <p:spPr/>
        <p:txBody>
          <a:bodyPr/>
          <a:lstStyle/>
          <a:p>
            <a:fld id="{BA33020E-4FA3-45FB-8441-2AE32DA816E2}" type="slidenum">
              <a:rPr lang="en-GB" smtClean="0"/>
              <a:t>9</a:t>
            </a:fld>
            <a:endParaRPr lang="en-GB"/>
          </a:p>
        </p:txBody>
      </p:sp>
    </p:spTree>
    <p:extLst>
      <p:ext uri="{BB962C8B-B14F-4D97-AF65-F5344CB8AC3E}">
        <p14:creationId xmlns:p14="http://schemas.microsoft.com/office/powerpoint/2010/main" val="5206739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80270"/>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4188191"/>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9863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263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1825625"/>
            <a:ext cx="10515600" cy="4211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1394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45964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000364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211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211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896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5323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5323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95632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1520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372066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49121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19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16486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11266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5"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jf3@st-andrews.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athshist4edi.wp.st-andrews.ac.uk/"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sems.qmul.ac.uk/staff/r.shah/research/impact/" TargetMode="External"/><Relationship Id="rId5" Type="http://schemas.openxmlformats.org/officeDocument/2006/relationships/hyperlink" Target="https://eur01.safelinks.protection.outlook.com/?url=https%3A%2F%2Fwww.maynoothuniversity.ie%2Fmathematics-and-statistics%2FEDI-Resources&amp;data=05%7C02%7Cijf3%40st-andrews.ac.uk%7Cbb9df977dbae4e3ef64208de3a2dec13%7Cf85626cb0da849d3aa5864ef678ef01a%7C0%7C0%7C639012166103168910%7CUnknown%7CTWFpbGZsb3d8eyJFbXB0eU1hcGkiOnRydWUsIlYiOiIwLjAuMDAwMCIsIlAiOiJXaW4zMiIsIkFOIjoiTWFpbCIsIldUIjoyfQ%3D%3D%7C0%7C%7C%7C&amp;sdata=qL0NjjqiCrGcGFgnx66D0zMtbsCHbYJTqLg6g5h%2Bp00%3D&amp;reserved=0" TargetMode="Externa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www.mathshist4edi.org.uk/" TargetMode="Externa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cameroncounts.wordpress.com/lecture-not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mathshist4edi.wp.st-andrews.ac.u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jiscmail.ac.uk/cgi-bin/webadmin?SUBED1=HISTORY-FOR-EDI-IN-MATHS&amp;A=1"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mathshist4edi.wp.st-andrews.ac.uk/" TargetMode="Externa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forms.gle/BnwzbWHoF4vTqKg66" TargetMode="Externa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044DA-A2DE-492B-711F-116F85E89C3C}"/>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662193F9-7342-505F-82D8-299157A77082}"/>
              </a:ext>
            </a:extLst>
          </p:cNvPr>
          <p:cNvSpPr/>
          <p:nvPr/>
        </p:nvSpPr>
        <p:spPr>
          <a:xfrm>
            <a:off x="-16200" y="1172346"/>
            <a:ext cx="12208199" cy="494765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A6DA2571-59B0-81A6-0256-DA3834597716}"/>
              </a:ext>
            </a:extLst>
          </p:cNvPr>
          <p:cNvSpPr>
            <a:spLocks noGrp="1"/>
          </p:cNvSpPr>
          <p:nvPr>
            <p:ph type="ctrTitle"/>
          </p:nvPr>
        </p:nvSpPr>
        <p:spPr>
          <a:xfrm>
            <a:off x="1614107" y="1334873"/>
            <a:ext cx="10377596" cy="2387600"/>
          </a:xfrm>
        </p:spPr>
        <p:txBody>
          <a:bodyPr/>
          <a:lstStyle/>
          <a:p>
            <a:r>
              <a:rPr lang="en-US" dirty="0"/>
              <a:t>History for Inclusion &amp; Diversity in Mathematics</a:t>
            </a:r>
          </a:p>
        </p:txBody>
      </p:sp>
      <p:sp>
        <p:nvSpPr>
          <p:cNvPr id="3" name="Subtitle 2">
            <a:extLst>
              <a:ext uri="{FF2B5EF4-FFF2-40B4-BE49-F238E27FC236}">
                <a16:creationId xmlns:a16="http://schemas.microsoft.com/office/drawing/2014/main" id="{A6B7B290-A51F-0635-B316-8315651E2DF9}"/>
              </a:ext>
            </a:extLst>
          </p:cNvPr>
          <p:cNvSpPr>
            <a:spLocks noGrp="1"/>
          </p:cNvSpPr>
          <p:nvPr>
            <p:ph type="subTitle" idx="1"/>
          </p:nvPr>
        </p:nvSpPr>
        <p:spPr>
          <a:xfrm>
            <a:off x="1614107" y="4029892"/>
            <a:ext cx="10377596" cy="1655762"/>
          </a:xfrm>
        </p:spPr>
        <p:txBody>
          <a:bodyPr>
            <a:normAutofit/>
          </a:bodyPr>
          <a:lstStyle/>
          <a:p>
            <a:r>
              <a:rPr lang="en-US" sz="3200" dirty="0"/>
              <a:t>Isobel Falconer</a:t>
            </a:r>
          </a:p>
          <a:p>
            <a:r>
              <a:rPr lang="en-US" sz="3200" dirty="0">
                <a:hlinkClick r:id="rId3">
                  <a:extLst>
                    <a:ext uri="{A12FA001-AC4F-418D-AE19-62706E023703}">
                      <ahyp:hlinkClr xmlns:ahyp="http://schemas.microsoft.com/office/drawing/2018/hyperlinkcolor" val="tx"/>
                    </a:ext>
                  </a:extLst>
                </a:hlinkClick>
              </a:rPr>
              <a:t>ijf3@st-andrews.ac.uk</a:t>
            </a:r>
            <a:endParaRPr lang="en-US" sz="3200" dirty="0"/>
          </a:p>
          <a:p>
            <a:r>
              <a:rPr lang="en-US" sz="1200" dirty="0"/>
              <a:t> </a:t>
            </a:r>
          </a:p>
        </p:txBody>
      </p:sp>
      <p:sp>
        <p:nvSpPr>
          <p:cNvPr id="4" name="Title 1">
            <a:extLst>
              <a:ext uri="{FF2B5EF4-FFF2-40B4-BE49-F238E27FC236}">
                <a16:creationId xmlns:a16="http://schemas.microsoft.com/office/drawing/2014/main" id="{AC6FD93D-3DB6-0407-2F92-57519C7FA272}"/>
              </a:ext>
            </a:extLst>
          </p:cNvPr>
          <p:cNvSpPr txBox="1">
            <a:spLocks/>
          </p:cNvSpPr>
          <p:nvPr/>
        </p:nvSpPr>
        <p:spPr>
          <a:xfrm rot="16200000">
            <a:off x="-1747079" y="2952360"/>
            <a:ext cx="4931280" cy="1404000"/>
          </a:xfrm>
          <a:prstGeom prst="rect">
            <a:avLst/>
          </a:prstGeom>
          <a:solidFill>
            <a:srgbClr val="03519B"/>
          </a:solidFill>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0000"/>
              </a:lnSpc>
            </a:pPr>
            <a:r>
              <a:rPr lang="en-GB" sz="4000" dirty="0">
                <a:solidFill>
                  <a:schemeClr val="bg1"/>
                </a:solidFill>
              </a:rPr>
              <a:t>Diversity &amp; Decolonisation in </a:t>
            </a:r>
            <a:r>
              <a:rPr lang="en-GB" sz="4000" dirty="0" err="1">
                <a:solidFill>
                  <a:schemeClr val="bg1"/>
                </a:solidFill>
              </a:rPr>
              <a:t>Mathamatics</a:t>
            </a:r>
            <a:r>
              <a:rPr lang="en-GB" sz="4000" dirty="0">
                <a:solidFill>
                  <a:schemeClr val="bg1"/>
                </a:solidFill>
              </a:rPr>
              <a:t> 2026, Warwick</a:t>
            </a:r>
          </a:p>
        </p:txBody>
      </p:sp>
    </p:spTree>
    <p:extLst>
      <p:ext uri="{BB962C8B-B14F-4D97-AF65-F5344CB8AC3E}">
        <p14:creationId xmlns:p14="http://schemas.microsoft.com/office/powerpoint/2010/main" val="2256176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73DFE-ABBE-9747-4958-0E6464AF4E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8E4FC-7D9D-69AB-E23B-3CAC8EE8A65D}"/>
              </a:ext>
            </a:extLst>
          </p:cNvPr>
          <p:cNvSpPr>
            <a:spLocks noGrp="1"/>
          </p:cNvSpPr>
          <p:nvPr>
            <p:ph type="title"/>
          </p:nvPr>
        </p:nvSpPr>
        <p:spPr>
          <a:xfrm rot="16200000">
            <a:off x="-2358000" y="2364479"/>
            <a:ext cx="6120000" cy="1404000"/>
          </a:xfrm>
          <a:solidFill>
            <a:srgbClr val="03519B"/>
          </a:solidFill>
        </p:spPr>
        <p:txBody>
          <a:bodyPr>
            <a:normAutofit/>
          </a:bodyPr>
          <a:lstStyle/>
          <a:p>
            <a:pPr algn="ctr"/>
            <a:r>
              <a:rPr lang="en-GB" sz="4000" dirty="0">
                <a:solidFill>
                  <a:schemeClr val="bg1"/>
                </a:solidFill>
              </a:rPr>
              <a:t>Barriers</a:t>
            </a:r>
          </a:p>
        </p:txBody>
      </p:sp>
      <p:graphicFrame>
        <p:nvGraphicFramePr>
          <p:cNvPr id="14" name="Content Placeholder 13">
            <a:extLst>
              <a:ext uri="{FF2B5EF4-FFF2-40B4-BE49-F238E27FC236}">
                <a16:creationId xmlns:a16="http://schemas.microsoft.com/office/drawing/2014/main" id="{A35E9C9C-80A4-5E75-216A-A201D3311184}"/>
              </a:ext>
            </a:extLst>
          </p:cNvPr>
          <p:cNvGraphicFramePr>
            <a:graphicFrameLocks noGrp="1"/>
          </p:cNvGraphicFramePr>
          <p:nvPr>
            <p:ph idx="1"/>
            <p:extLst>
              <p:ext uri="{D42A27DB-BD31-4B8C-83A1-F6EECF244321}">
                <p14:modId xmlns:p14="http://schemas.microsoft.com/office/powerpoint/2010/main" val="2781747014"/>
              </p:ext>
            </p:extLst>
          </p:nvPr>
        </p:nvGraphicFramePr>
        <p:xfrm>
          <a:off x="1419726" y="0"/>
          <a:ext cx="10772273" cy="6126479"/>
        </p:xfrm>
        <a:graphic>
          <a:graphicData uri="http://schemas.openxmlformats.org/drawingml/2006/table">
            <a:tbl>
              <a:tblPr firstRow="1" bandRow="1">
                <a:tableStyleId>{5C22544A-7EE6-4342-B048-85BDC9FD1C3A}</a:tableStyleId>
              </a:tblPr>
              <a:tblGrid>
                <a:gridCol w="1565845">
                  <a:extLst>
                    <a:ext uri="{9D8B030D-6E8A-4147-A177-3AD203B41FA5}">
                      <a16:colId xmlns:a16="http://schemas.microsoft.com/office/drawing/2014/main" val="3618906097"/>
                    </a:ext>
                  </a:extLst>
                </a:gridCol>
                <a:gridCol w="4684298">
                  <a:extLst>
                    <a:ext uri="{9D8B030D-6E8A-4147-A177-3AD203B41FA5}">
                      <a16:colId xmlns:a16="http://schemas.microsoft.com/office/drawing/2014/main" val="678098276"/>
                    </a:ext>
                  </a:extLst>
                </a:gridCol>
                <a:gridCol w="4522130">
                  <a:extLst>
                    <a:ext uri="{9D8B030D-6E8A-4147-A177-3AD203B41FA5}">
                      <a16:colId xmlns:a16="http://schemas.microsoft.com/office/drawing/2014/main" val="383609913"/>
                    </a:ext>
                  </a:extLst>
                </a:gridCol>
              </a:tblGrid>
              <a:tr h="449967">
                <a:tc>
                  <a:txBody>
                    <a:bodyPr/>
                    <a:lstStyle/>
                    <a:p>
                      <a:endParaRPr lang="en-GB" sz="2000" dirty="0"/>
                    </a:p>
                  </a:txBody>
                  <a:tcPr/>
                </a:tc>
                <a:tc>
                  <a:txBody>
                    <a:bodyPr/>
                    <a:lstStyle/>
                    <a:p>
                      <a:r>
                        <a:rPr lang="en-GB" sz="2000" dirty="0"/>
                        <a:t>Development time/resource</a:t>
                      </a:r>
                    </a:p>
                  </a:txBody>
                  <a:tcPr/>
                </a:tc>
                <a:tc>
                  <a:txBody>
                    <a:bodyPr/>
                    <a:lstStyle/>
                    <a:p>
                      <a:r>
                        <a:rPr lang="en-GB" sz="2000" dirty="0"/>
                        <a:t>Curriculum time/space</a:t>
                      </a:r>
                    </a:p>
                  </a:txBody>
                  <a:tcPr/>
                </a:tc>
                <a:extLst>
                  <a:ext uri="{0D108BD9-81ED-4DB2-BD59-A6C34878D82A}">
                    <a16:rowId xmlns:a16="http://schemas.microsoft.com/office/drawing/2014/main" val="22680450"/>
                  </a:ext>
                </a:extLst>
              </a:tr>
              <a:tr h="5226545">
                <a:tc>
                  <a:txBody>
                    <a:bodyPr/>
                    <a:lstStyle/>
                    <a:p>
                      <a:r>
                        <a:rPr lang="en-GB" sz="2000" dirty="0"/>
                        <a:t>Contributing factors</a:t>
                      </a:r>
                    </a:p>
                  </a:txBody>
                  <a:tcPr/>
                </a:tc>
                <a:tc>
                  <a:txBody>
                    <a:bodyPr/>
                    <a:lstStyle/>
                    <a:p>
                      <a:r>
                        <a:rPr lang="en-GB" sz="2000" kern="1200" dirty="0">
                          <a:solidFill>
                            <a:schemeClr val="dk1"/>
                          </a:solidFill>
                          <a:effectLst/>
                          <a:latin typeface="+mn-lt"/>
                          <a:ea typeface="+mn-ea"/>
                          <a:cs typeface="+mn-cs"/>
                        </a:rPr>
                        <a:t>Mathematics research culture does not recognise the need for EDI initiatives or acquisition of soft skills.</a:t>
                      </a:r>
                    </a:p>
                    <a:p>
                      <a:r>
                        <a:rPr lang="en-GB" sz="1200" kern="1200" dirty="0">
                          <a:solidFill>
                            <a:schemeClr val="dk1"/>
                          </a:solidFill>
                          <a:effectLst/>
                          <a:latin typeface="+mn-lt"/>
                          <a:ea typeface="+mn-ea"/>
                          <a:cs typeface="+mn-cs"/>
                        </a:rPr>
                        <a:t>  </a:t>
                      </a:r>
                    </a:p>
                    <a:p>
                      <a:r>
                        <a:rPr lang="en-GB" sz="2000" kern="1200" dirty="0">
                          <a:solidFill>
                            <a:schemeClr val="dk1"/>
                          </a:solidFill>
                          <a:effectLst/>
                          <a:latin typeface="+mn-lt"/>
                          <a:ea typeface="+mn-ea"/>
                          <a:cs typeface="+mn-cs"/>
                        </a:rPr>
                        <a:t>Little or no reward for time spent on EDI initiatives vs. on mathematics research – particularly likely to affect mathematicians from under-represented groups.</a:t>
                      </a:r>
                    </a:p>
                    <a:p>
                      <a:r>
                        <a:rPr lang="en-GB" sz="1200" kern="1200" dirty="0">
                          <a:solidFill>
                            <a:schemeClr val="dk1"/>
                          </a:solidFill>
                          <a:effectLst/>
                          <a:latin typeface="+mn-lt"/>
                          <a:ea typeface="+mn-ea"/>
                          <a:cs typeface="+mn-cs"/>
                        </a:rPr>
                        <a:t>  </a:t>
                      </a:r>
                    </a:p>
                    <a:p>
                      <a:r>
                        <a:rPr lang="en-GB" sz="2000" kern="1200" dirty="0">
                          <a:solidFill>
                            <a:schemeClr val="dk1"/>
                          </a:solidFill>
                          <a:effectLst/>
                          <a:latin typeface="+mn-lt"/>
                          <a:ea typeface="+mn-ea"/>
                          <a:cs typeface="+mn-cs"/>
                        </a:rPr>
                        <a:t>Steep learning curve to acquire adequate knowledge of </a:t>
                      </a:r>
                      <a:r>
                        <a:rPr lang="en-GB" sz="2000" kern="1200" dirty="0" err="1">
                          <a:solidFill>
                            <a:schemeClr val="dk1"/>
                          </a:solidFill>
                          <a:effectLst/>
                          <a:latin typeface="+mn-lt"/>
                          <a:ea typeface="+mn-ea"/>
                          <a:cs typeface="+mn-cs"/>
                        </a:rPr>
                        <a:t>HoM</a:t>
                      </a:r>
                      <a:r>
                        <a:rPr lang="en-GB" sz="2000" kern="1200" dirty="0">
                          <a:solidFill>
                            <a:schemeClr val="dk1"/>
                          </a:solidFill>
                          <a:effectLst/>
                          <a:latin typeface="+mn-lt"/>
                          <a:ea typeface="+mn-ea"/>
                          <a:cs typeface="+mn-cs"/>
                        </a:rPr>
                        <a:t>, exacerbated by lack of research evidence and guidelines on how to use it effectively.</a:t>
                      </a:r>
                    </a:p>
                    <a:p>
                      <a:r>
                        <a:rPr lang="en-GB" sz="1200" kern="1200" dirty="0">
                          <a:solidFill>
                            <a:schemeClr val="dk1"/>
                          </a:solidFill>
                          <a:effectLst/>
                          <a:latin typeface="+mn-lt"/>
                          <a:ea typeface="+mn-ea"/>
                          <a:cs typeface="+mn-cs"/>
                        </a:rPr>
                        <a:t>  </a:t>
                      </a:r>
                    </a:p>
                    <a:p>
                      <a:r>
                        <a:rPr lang="en-GB" sz="2000" b="1" kern="1200" dirty="0">
                          <a:solidFill>
                            <a:schemeClr val="dk1"/>
                          </a:solidFill>
                          <a:effectLst/>
                          <a:latin typeface="+mn-lt"/>
                          <a:ea typeface="+mn-ea"/>
                          <a:cs typeface="+mn-cs"/>
                        </a:rPr>
                        <a:t>Lack of confidence in using </a:t>
                      </a:r>
                      <a:r>
                        <a:rPr lang="en-GB" sz="2000" b="1" kern="1200" dirty="0" err="1">
                          <a:solidFill>
                            <a:schemeClr val="dk1"/>
                          </a:solidFill>
                          <a:effectLst/>
                          <a:latin typeface="+mn-lt"/>
                          <a:ea typeface="+mn-ea"/>
                          <a:cs typeface="+mn-cs"/>
                        </a:rPr>
                        <a:t>HoM</a:t>
                      </a:r>
                      <a:r>
                        <a:rPr lang="en-GB" sz="2000" b="1" kern="1200" dirty="0">
                          <a:solidFill>
                            <a:schemeClr val="dk1"/>
                          </a:solidFill>
                          <a:effectLst/>
                          <a:latin typeface="+mn-lt"/>
                          <a:ea typeface="+mn-ea"/>
                          <a:cs typeface="+mn-cs"/>
                        </a:rPr>
                        <a:t> and/or EDI ideas.</a:t>
                      </a:r>
                      <a:endParaRPr lang="en-GB" sz="2000" b="1" dirty="0"/>
                    </a:p>
                  </a:txBody>
                  <a:tcPr/>
                </a:tc>
                <a:tc>
                  <a:txBody>
                    <a:bodyPr/>
                    <a:lstStyle/>
                    <a:p>
                      <a:r>
                        <a:rPr lang="en-GB" sz="2000" kern="1200" dirty="0">
                          <a:solidFill>
                            <a:schemeClr val="dk1"/>
                          </a:solidFill>
                          <a:effectLst/>
                          <a:latin typeface="+mn-lt"/>
                          <a:ea typeface="+mn-ea"/>
                          <a:cs typeface="+mn-cs"/>
                        </a:rPr>
                        <a:t>Mathematics research culture does not recognise the need for EDI initiatives or acquisition of soft skills.</a:t>
                      </a:r>
                    </a:p>
                    <a:p>
                      <a:r>
                        <a:rPr lang="en-GB" sz="1200" kern="1200" dirty="0">
                          <a:solidFill>
                            <a:schemeClr val="dk1"/>
                          </a:solidFill>
                          <a:effectLst/>
                          <a:latin typeface="+mn-lt"/>
                          <a:ea typeface="+mn-ea"/>
                          <a:cs typeface="+mn-cs"/>
                        </a:rPr>
                        <a:t>  </a:t>
                      </a:r>
                    </a:p>
                    <a:p>
                      <a:r>
                        <a:rPr lang="en-GB" sz="2000" kern="1200" dirty="0">
                          <a:solidFill>
                            <a:schemeClr val="dk1"/>
                          </a:solidFill>
                          <a:effectLst/>
                          <a:latin typeface="+mn-lt"/>
                          <a:ea typeface="+mn-ea"/>
                          <a:cs typeface="+mn-cs"/>
                        </a:rPr>
                        <a:t>Student and staff perceptions that </a:t>
                      </a:r>
                      <a:r>
                        <a:rPr lang="en-GB" sz="2000" kern="1200" dirty="0" err="1">
                          <a:solidFill>
                            <a:schemeClr val="dk1"/>
                          </a:solidFill>
                          <a:effectLst/>
                          <a:latin typeface="+mn-lt"/>
                          <a:ea typeface="+mn-ea"/>
                          <a:cs typeface="+mn-cs"/>
                        </a:rPr>
                        <a:t>HoM</a:t>
                      </a:r>
                      <a:r>
                        <a:rPr lang="en-GB" sz="2000" kern="1200" dirty="0">
                          <a:solidFill>
                            <a:schemeClr val="dk1"/>
                          </a:solidFill>
                          <a:effectLst/>
                          <a:latin typeface="+mn-lt"/>
                          <a:ea typeface="+mn-ea"/>
                          <a:cs typeface="+mn-cs"/>
                        </a:rPr>
                        <a:t> (or EDI) interventions distract from ‘real’ maths.</a:t>
                      </a:r>
                    </a:p>
                    <a:p>
                      <a:r>
                        <a:rPr lang="en-GB" sz="1200" kern="1200" dirty="0">
                          <a:solidFill>
                            <a:schemeClr val="dk1"/>
                          </a:solidFill>
                          <a:effectLst/>
                          <a:latin typeface="+mn-lt"/>
                          <a:ea typeface="+mn-ea"/>
                          <a:cs typeface="+mn-cs"/>
                        </a:rPr>
                        <a:t>   </a:t>
                      </a:r>
                    </a:p>
                    <a:p>
                      <a:r>
                        <a:rPr lang="en-GB" sz="2000" kern="1200" dirty="0">
                          <a:solidFill>
                            <a:schemeClr val="dk1"/>
                          </a:solidFill>
                          <a:effectLst/>
                          <a:latin typeface="+mn-lt"/>
                          <a:ea typeface="+mn-ea"/>
                          <a:cs typeface="+mn-cs"/>
                        </a:rPr>
                        <a:t> </a:t>
                      </a:r>
                    </a:p>
                    <a:p>
                      <a:r>
                        <a:rPr lang="en-GB" sz="2000" kern="1200" dirty="0">
                          <a:solidFill>
                            <a:schemeClr val="dk1"/>
                          </a:solidFill>
                          <a:effectLst/>
                          <a:latin typeface="+mn-lt"/>
                          <a:ea typeface="+mn-ea"/>
                          <a:cs typeface="+mn-cs"/>
                        </a:rPr>
                        <a:t>The curriculum is already too full of essential mathematical content and skills – with no space for </a:t>
                      </a:r>
                      <a:r>
                        <a:rPr lang="en-GB" sz="2000" kern="1200" dirty="0" err="1">
                          <a:solidFill>
                            <a:schemeClr val="dk1"/>
                          </a:solidFill>
                          <a:effectLst/>
                          <a:latin typeface="+mn-lt"/>
                          <a:ea typeface="+mn-ea"/>
                          <a:cs typeface="+mn-cs"/>
                        </a:rPr>
                        <a:t>HoM</a:t>
                      </a:r>
                      <a:r>
                        <a:rPr lang="en-GB" sz="2000" kern="1200" dirty="0">
                          <a:solidFill>
                            <a:schemeClr val="dk1"/>
                          </a:solidFill>
                          <a:effectLst/>
                          <a:latin typeface="+mn-lt"/>
                          <a:ea typeface="+mn-ea"/>
                          <a:cs typeface="+mn-cs"/>
                        </a:rPr>
                        <a:t> as well</a:t>
                      </a:r>
                      <a:endParaRPr lang="en-GB" sz="2000" dirty="0"/>
                    </a:p>
                  </a:txBody>
                  <a:tcPr/>
                </a:tc>
                <a:extLst>
                  <a:ext uri="{0D108BD9-81ED-4DB2-BD59-A6C34878D82A}">
                    <a16:rowId xmlns:a16="http://schemas.microsoft.com/office/drawing/2014/main" val="2504184772"/>
                  </a:ext>
                </a:extLst>
              </a:tr>
              <a:tr h="449967">
                <a:tc>
                  <a:txBody>
                    <a:bodyPr/>
                    <a:lstStyle/>
                    <a:p>
                      <a:r>
                        <a:rPr lang="en-GB" sz="2000" dirty="0"/>
                        <a:t>Tensions</a:t>
                      </a:r>
                    </a:p>
                  </a:txBody>
                  <a:tcPr/>
                </a:tc>
                <a:tc>
                  <a:txBody>
                    <a:bodyPr/>
                    <a:lstStyle/>
                    <a:p>
                      <a:r>
                        <a:rPr lang="en-GB" sz="2000" dirty="0"/>
                        <a:t>‘real’ history vs mythology</a:t>
                      </a:r>
                    </a:p>
                  </a:txBody>
                  <a:tcPr/>
                </a:tc>
                <a:tc>
                  <a:txBody>
                    <a:bodyPr/>
                    <a:lstStyle/>
                    <a:p>
                      <a:r>
                        <a:rPr lang="en-GB" sz="2000" dirty="0"/>
                        <a:t>‘real’ maths vs history of maths</a:t>
                      </a:r>
                    </a:p>
                  </a:txBody>
                  <a:tcPr/>
                </a:tc>
                <a:extLst>
                  <a:ext uri="{0D108BD9-81ED-4DB2-BD59-A6C34878D82A}">
                    <a16:rowId xmlns:a16="http://schemas.microsoft.com/office/drawing/2014/main" val="2490648900"/>
                  </a:ext>
                </a:extLst>
              </a:tr>
            </a:tbl>
          </a:graphicData>
        </a:graphic>
      </p:graphicFrame>
    </p:spTree>
    <p:extLst>
      <p:ext uri="{BB962C8B-B14F-4D97-AF65-F5344CB8AC3E}">
        <p14:creationId xmlns:p14="http://schemas.microsoft.com/office/powerpoint/2010/main" val="344971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E18F0-CD85-6C49-31A8-2BE9CA5BBCB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C01564C-9CDE-9547-7E7F-116184A8174B}"/>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6">
            <a:extLst>
              <a:ext uri="{FF2B5EF4-FFF2-40B4-BE49-F238E27FC236}">
                <a16:creationId xmlns:a16="http://schemas.microsoft.com/office/drawing/2014/main" id="{32465E35-C2C3-5092-1DDF-1FE10EE0E8D2}"/>
              </a:ext>
            </a:extLst>
          </p:cNvPr>
          <p:cNvSpPr>
            <a:spLocks noGrp="1"/>
          </p:cNvSpPr>
          <p:nvPr>
            <p:ph sz="half" idx="1"/>
          </p:nvPr>
        </p:nvSpPr>
        <p:spPr>
          <a:xfrm>
            <a:off x="1642430" y="233670"/>
            <a:ext cx="10244770" cy="2093362"/>
          </a:xfrm>
        </p:spPr>
        <p:txBody>
          <a:bodyPr/>
          <a:lstStyle/>
          <a:p>
            <a:pPr marL="0" lvl="0" indent="0">
              <a:lnSpc>
                <a:spcPct val="103000"/>
              </a:lnSpc>
              <a:buNone/>
            </a:pPr>
            <a:r>
              <a:rPr lang="en-GB" dirty="0"/>
              <a:t>Expertise and confidence building (online reading group, workshops, </a:t>
            </a:r>
            <a:r>
              <a:rPr lang="en-GB" dirty="0" err="1"/>
              <a:t>JISCmail</a:t>
            </a:r>
            <a:r>
              <a:rPr lang="en-GB" dirty="0"/>
              <a:t>);</a:t>
            </a:r>
          </a:p>
          <a:p>
            <a:pPr marL="0" lvl="0" indent="0">
              <a:lnSpc>
                <a:spcPct val="103000"/>
              </a:lnSpc>
              <a:buNone/>
            </a:pPr>
            <a:r>
              <a:rPr lang="en-GB" dirty="0"/>
              <a:t>Community and confidence building through:</a:t>
            </a:r>
          </a:p>
          <a:p>
            <a:pPr marL="457200" lvl="1" indent="0">
              <a:lnSpc>
                <a:spcPct val="103000"/>
              </a:lnSpc>
              <a:buNone/>
            </a:pPr>
            <a:r>
              <a:rPr lang="en-GB" dirty="0"/>
              <a:t>Collaborative development and sharing of ‘ready-made’ teaching activities incorporating </a:t>
            </a:r>
            <a:r>
              <a:rPr lang="en-GB" dirty="0" err="1"/>
              <a:t>HoM</a:t>
            </a:r>
            <a:r>
              <a:rPr lang="en-GB" dirty="0"/>
              <a:t>;</a:t>
            </a:r>
          </a:p>
          <a:p>
            <a:pPr marL="457200" lvl="1" indent="0">
              <a:lnSpc>
                <a:spcPct val="103000"/>
              </a:lnSpc>
              <a:buNone/>
            </a:pPr>
            <a:r>
              <a:rPr lang="en-GB" dirty="0"/>
              <a:t>Collaborative funding proposals for resource development &amp; evaluation</a:t>
            </a:r>
          </a:p>
          <a:p>
            <a:pPr marL="457200" lvl="1" indent="0">
              <a:lnSpc>
                <a:spcPct val="103000"/>
              </a:lnSpc>
              <a:buNone/>
            </a:pPr>
            <a:r>
              <a:rPr lang="en-GB" dirty="0"/>
              <a:t>Making resources easily shareable and discoverable through a specially designed repository tool (still at an early stage);</a:t>
            </a:r>
          </a:p>
          <a:p>
            <a:pPr marL="0" lvl="0" indent="0">
              <a:lnSpc>
                <a:spcPct val="103000"/>
              </a:lnSpc>
              <a:buNone/>
            </a:pPr>
            <a:r>
              <a:rPr lang="en-GB" dirty="0"/>
              <a:t>Supporting  research, evaluation and evidence-</a:t>
            </a:r>
          </a:p>
          <a:p>
            <a:pPr marL="0" lvl="0" indent="0">
              <a:lnSpc>
                <a:spcPct val="103000"/>
              </a:lnSpc>
              <a:spcBef>
                <a:spcPts val="0"/>
              </a:spcBef>
              <a:buNone/>
            </a:pPr>
            <a:r>
              <a:rPr lang="en-GB" dirty="0"/>
              <a:t>gathering through repository features and metrics, </a:t>
            </a:r>
          </a:p>
          <a:p>
            <a:pPr marL="0" lvl="0" indent="0">
              <a:lnSpc>
                <a:spcPct val="103000"/>
              </a:lnSpc>
              <a:spcBef>
                <a:spcPts val="0"/>
              </a:spcBef>
              <a:buNone/>
            </a:pPr>
            <a:r>
              <a:rPr lang="en-GB" dirty="0"/>
              <a:t>and by developing a tailored evaluation framework </a:t>
            </a:r>
          </a:p>
          <a:p>
            <a:pPr marL="0" lvl="0" indent="0">
              <a:lnSpc>
                <a:spcPct val="103000"/>
              </a:lnSpc>
              <a:spcBef>
                <a:spcPts val="0"/>
              </a:spcBef>
              <a:buNone/>
            </a:pPr>
            <a:r>
              <a:rPr lang="en-GB" dirty="0"/>
              <a:t>(still at an early stage).</a:t>
            </a:r>
          </a:p>
          <a:p>
            <a:pPr marL="0" indent="0" algn="ctr">
              <a:lnSpc>
                <a:spcPct val="103000"/>
              </a:lnSpc>
              <a:spcBef>
                <a:spcPts val="0"/>
              </a:spcBef>
              <a:buNone/>
            </a:pPr>
            <a:r>
              <a:rPr lang="en-GB" sz="2400" i="1" dirty="0">
                <a:ea typeface="Arial" panose="020B0604020202020204" pitchFamily="34" charset="0"/>
                <a:hlinkClick r:id="rId3"/>
              </a:rPr>
              <a:t>https://mathshist4edi.wp.st-andrews.ac.uk/</a:t>
            </a:r>
            <a:r>
              <a:rPr lang="en-GB" sz="2400" i="1" dirty="0">
                <a:ea typeface="Arial" panose="020B0604020202020204" pitchFamily="34" charset="0"/>
              </a:rPr>
              <a:t> </a:t>
            </a:r>
          </a:p>
          <a:p>
            <a:pPr marL="0" lvl="0" indent="0">
              <a:lnSpc>
                <a:spcPct val="103000"/>
              </a:lnSpc>
              <a:spcBef>
                <a:spcPts val="0"/>
              </a:spcBef>
              <a:buNone/>
            </a:pPr>
            <a:endParaRPr lang="en-GB" dirty="0"/>
          </a:p>
          <a:p>
            <a:endParaRPr lang="en-GB" dirty="0"/>
          </a:p>
        </p:txBody>
      </p:sp>
      <p:sp>
        <p:nvSpPr>
          <p:cNvPr id="3" name="Title 1">
            <a:extLst>
              <a:ext uri="{FF2B5EF4-FFF2-40B4-BE49-F238E27FC236}">
                <a16:creationId xmlns:a16="http://schemas.microsoft.com/office/drawing/2014/main" id="{2F094458-D0A0-E2E3-AD1E-CC5D0B07E325}"/>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Tackling lack of development time</a:t>
            </a:r>
          </a:p>
        </p:txBody>
      </p:sp>
      <p:pic>
        <p:nvPicPr>
          <p:cNvPr id="4" name="Picture 3">
            <a:extLst>
              <a:ext uri="{FF2B5EF4-FFF2-40B4-BE49-F238E27FC236}">
                <a16:creationId xmlns:a16="http://schemas.microsoft.com/office/drawing/2014/main" id="{E1566DDA-67DD-E130-F016-9DB6C7700114}"/>
              </a:ext>
            </a:extLst>
          </p:cNvPr>
          <p:cNvPicPr>
            <a:picLocks noChangeAspect="1"/>
          </p:cNvPicPr>
          <p:nvPr/>
        </p:nvPicPr>
        <p:blipFill>
          <a:blip r:embed="rId4"/>
          <a:stretch>
            <a:fillRect/>
          </a:stretch>
        </p:blipFill>
        <p:spPr>
          <a:xfrm>
            <a:off x="9878809" y="3667536"/>
            <a:ext cx="2313190" cy="2313190"/>
          </a:xfrm>
          <a:prstGeom prst="rect">
            <a:avLst/>
          </a:prstGeom>
        </p:spPr>
      </p:pic>
    </p:spTree>
    <p:extLst>
      <p:ext uri="{BB962C8B-B14F-4D97-AF65-F5344CB8AC3E}">
        <p14:creationId xmlns:p14="http://schemas.microsoft.com/office/powerpoint/2010/main" val="3059422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E6751-14C5-A859-25FE-AADC2FC6F30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E6111A1-4463-CBA5-5F81-5D90B5DAA61F}"/>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6">
            <a:extLst>
              <a:ext uri="{FF2B5EF4-FFF2-40B4-BE49-F238E27FC236}">
                <a16:creationId xmlns:a16="http://schemas.microsoft.com/office/drawing/2014/main" id="{F9B65859-1F3E-4826-1163-7495B7DBC650}"/>
              </a:ext>
            </a:extLst>
          </p:cNvPr>
          <p:cNvSpPr>
            <a:spLocks noGrp="1"/>
          </p:cNvSpPr>
          <p:nvPr>
            <p:ph sz="half" idx="1"/>
          </p:nvPr>
        </p:nvSpPr>
        <p:spPr>
          <a:xfrm>
            <a:off x="1642430" y="470434"/>
            <a:ext cx="10244770" cy="2093362"/>
          </a:xfrm>
        </p:spPr>
        <p:txBody>
          <a:bodyPr/>
          <a:lstStyle/>
          <a:p>
            <a:pPr marL="0" indent="0">
              <a:lnSpc>
                <a:spcPct val="103000"/>
              </a:lnSpc>
              <a:buNone/>
            </a:pPr>
            <a:r>
              <a:rPr lang="en-GB" i="1" dirty="0"/>
              <a:t>In teaching maths, we are teaching the history of the discipline by default, as the results we teach were proved by someone. Teaching that results were proven by white men creates a history for people in the discipline. We need more representation</a:t>
            </a:r>
            <a:r>
              <a:rPr lang="en-GB" dirty="0"/>
              <a:t>.</a:t>
            </a:r>
          </a:p>
          <a:p>
            <a:pPr marL="0" indent="0">
              <a:lnSpc>
                <a:spcPct val="103000"/>
              </a:lnSpc>
              <a:buNone/>
            </a:pPr>
            <a:r>
              <a:rPr lang="en-GB" dirty="0"/>
              <a:t>Or,</a:t>
            </a:r>
          </a:p>
          <a:p>
            <a:pPr marL="0" indent="0">
              <a:lnSpc>
                <a:spcPct val="103000"/>
              </a:lnSpc>
              <a:buNone/>
            </a:pPr>
            <a:r>
              <a:rPr lang="en-GB" i="1" dirty="0"/>
              <a:t>We need to interrogate the usual suspects in the history of maths and challenge misconceptions about common role models. Myths, legends and hypothetical stories about mathematicians are often embedded into the curriculum. How do we reconcile these stories with real history? We should challenge these myths.</a:t>
            </a:r>
            <a:endParaRPr lang="en-GB" dirty="0"/>
          </a:p>
          <a:p>
            <a:endParaRPr lang="en-GB" dirty="0"/>
          </a:p>
        </p:txBody>
      </p:sp>
      <p:sp>
        <p:nvSpPr>
          <p:cNvPr id="3" name="Title 1">
            <a:extLst>
              <a:ext uri="{FF2B5EF4-FFF2-40B4-BE49-F238E27FC236}">
                <a16:creationId xmlns:a16="http://schemas.microsoft.com/office/drawing/2014/main" id="{F1B2FABE-85D3-24B9-0CD9-B6290875D179}"/>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rPr>
              <a:t> </a:t>
            </a:r>
            <a:r>
              <a:rPr lang="en-GB" sz="4000" dirty="0">
                <a:solidFill>
                  <a:schemeClr val="bg1"/>
                </a:solidFill>
              </a:rPr>
              <a:t>‘Real’ history vs mythology</a:t>
            </a:r>
          </a:p>
        </p:txBody>
      </p:sp>
    </p:spTree>
    <p:extLst>
      <p:ext uri="{BB962C8B-B14F-4D97-AF65-F5344CB8AC3E}">
        <p14:creationId xmlns:p14="http://schemas.microsoft.com/office/powerpoint/2010/main" val="3169647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7DB58-2454-B1CE-DF6F-7FBF9111639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2FDEDAF-62C9-B711-C0B7-6B1BB3006960}"/>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6">
            <a:extLst>
              <a:ext uri="{FF2B5EF4-FFF2-40B4-BE49-F238E27FC236}">
                <a16:creationId xmlns:a16="http://schemas.microsoft.com/office/drawing/2014/main" id="{71977090-8783-10D3-145F-1CE8A329F6C4}"/>
              </a:ext>
            </a:extLst>
          </p:cNvPr>
          <p:cNvSpPr>
            <a:spLocks noGrp="1"/>
          </p:cNvSpPr>
          <p:nvPr>
            <p:ph sz="half" idx="1"/>
          </p:nvPr>
        </p:nvSpPr>
        <p:spPr>
          <a:xfrm>
            <a:off x="1642430" y="470434"/>
            <a:ext cx="8393110" cy="2093362"/>
          </a:xfrm>
        </p:spPr>
        <p:txBody>
          <a:bodyPr/>
          <a:lstStyle/>
          <a:p>
            <a:pPr lvl="0">
              <a:lnSpc>
                <a:spcPct val="103000"/>
              </a:lnSpc>
            </a:pPr>
            <a:r>
              <a:rPr lang="en-GB" dirty="0"/>
              <a:t>Provision of role models (e.g. posters; vignettes within teaching materials)</a:t>
            </a:r>
          </a:p>
          <a:p>
            <a:pPr lvl="0">
              <a:lnSpc>
                <a:spcPct val="103000"/>
              </a:lnSpc>
            </a:pPr>
            <a:r>
              <a:rPr lang="en-GB" dirty="0"/>
              <a:t>Teaching </a:t>
            </a:r>
            <a:r>
              <a:rPr lang="en-GB" dirty="0" err="1"/>
              <a:t>HoM</a:t>
            </a:r>
            <a:r>
              <a:rPr lang="en-GB" dirty="0"/>
              <a:t> explicitly (e.g. guest lectures; dedicated </a:t>
            </a:r>
            <a:r>
              <a:rPr lang="en-GB" dirty="0" err="1"/>
              <a:t>HoM</a:t>
            </a:r>
            <a:r>
              <a:rPr lang="en-GB" dirty="0"/>
              <a:t> module; </a:t>
            </a:r>
            <a:r>
              <a:rPr lang="en-GB" dirty="0" err="1"/>
              <a:t>HoM</a:t>
            </a:r>
            <a:r>
              <a:rPr lang="en-GB" dirty="0"/>
              <a:t> projects)</a:t>
            </a:r>
          </a:p>
          <a:p>
            <a:pPr lvl="0">
              <a:lnSpc>
                <a:spcPct val="103000"/>
              </a:lnSpc>
            </a:pPr>
            <a:r>
              <a:rPr lang="en-GB" dirty="0"/>
              <a:t>Leveraging mathematical precedents from non-European or minoritised cultures (e.g. mathematics activities that embed historical examples, methods and/or data)</a:t>
            </a:r>
          </a:p>
          <a:p>
            <a:pPr lvl="0">
              <a:lnSpc>
                <a:spcPct val="103000"/>
              </a:lnSpc>
            </a:pPr>
            <a:r>
              <a:rPr lang="en-GB" dirty="0"/>
              <a:t>Sensitising staff to the historical specificity of current mathematical practices</a:t>
            </a:r>
          </a:p>
          <a:p>
            <a:endParaRPr lang="en-GB" dirty="0"/>
          </a:p>
        </p:txBody>
      </p:sp>
      <p:sp>
        <p:nvSpPr>
          <p:cNvPr id="3" name="Title 1">
            <a:extLst>
              <a:ext uri="{FF2B5EF4-FFF2-40B4-BE49-F238E27FC236}">
                <a16:creationId xmlns:a16="http://schemas.microsoft.com/office/drawing/2014/main" id="{2E62694F-54FA-3FD6-8E67-89FB877C3701}"/>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Approaches to using </a:t>
            </a:r>
            <a:r>
              <a:rPr lang="en-GB" sz="4000" dirty="0" err="1">
                <a:solidFill>
                  <a:schemeClr val="bg1"/>
                </a:solidFill>
              </a:rPr>
              <a:t>HoM</a:t>
            </a:r>
            <a:endParaRPr lang="en-GB" sz="4000" dirty="0">
              <a:solidFill>
                <a:schemeClr val="bg1"/>
              </a:solidFill>
            </a:endParaRPr>
          </a:p>
        </p:txBody>
      </p:sp>
      <p:cxnSp>
        <p:nvCxnSpPr>
          <p:cNvPr id="4" name="Straight Arrow Connector 3">
            <a:extLst>
              <a:ext uri="{FF2B5EF4-FFF2-40B4-BE49-F238E27FC236}">
                <a16:creationId xmlns:a16="http://schemas.microsoft.com/office/drawing/2014/main" id="{B84682ED-6E77-3F38-C600-EDC83A7FB464}"/>
              </a:ext>
            </a:extLst>
          </p:cNvPr>
          <p:cNvCxnSpPr/>
          <p:nvPr/>
        </p:nvCxnSpPr>
        <p:spPr>
          <a:xfrm>
            <a:off x="10421957" y="470434"/>
            <a:ext cx="0" cy="5004949"/>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DD3006F-73E7-7086-9879-C5C5DBFE7B77}"/>
              </a:ext>
            </a:extLst>
          </p:cNvPr>
          <p:cNvSpPr txBox="1"/>
          <p:nvPr/>
        </p:nvSpPr>
        <p:spPr>
          <a:xfrm rot="5400000">
            <a:off x="9238292" y="2755691"/>
            <a:ext cx="3175806" cy="523220"/>
          </a:xfrm>
          <a:prstGeom prst="rect">
            <a:avLst/>
          </a:prstGeom>
          <a:noFill/>
        </p:spPr>
        <p:txBody>
          <a:bodyPr wrap="none" rtlCol="0">
            <a:spAutoFit/>
          </a:bodyPr>
          <a:lstStyle/>
          <a:p>
            <a:r>
              <a:rPr lang="en-GB" sz="2800" dirty="0"/>
              <a:t>Difficulty increases</a:t>
            </a:r>
          </a:p>
        </p:txBody>
      </p:sp>
    </p:spTree>
    <p:extLst>
      <p:ext uri="{BB962C8B-B14F-4D97-AF65-F5344CB8AC3E}">
        <p14:creationId xmlns:p14="http://schemas.microsoft.com/office/powerpoint/2010/main" val="1487420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3B5F654-44E6-D499-84F6-92146CA487C4}"/>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B4FC97D0-80D2-9919-AC77-536272CA64DA}"/>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posters</a:t>
            </a:r>
          </a:p>
        </p:txBody>
      </p:sp>
      <p:pic>
        <p:nvPicPr>
          <p:cNvPr id="12" name="Content Placeholder 11">
            <a:extLst>
              <a:ext uri="{FF2B5EF4-FFF2-40B4-BE49-F238E27FC236}">
                <a16:creationId xmlns:a16="http://schemas.microsoft.com/office/drawing/2014/main" id="{EC9B3CF9-F886-2608-A563-04F0AFC52A94}"/>
              </a:ext>
            </a:extLst>
          </p:cNvPr>
          <p:cNvPicPr>
            <a:picLocks noGrp="1" noChangeAspect="1"/>
          </p:cNvPicPr>
          <p:nvPr>
            <p:ph idx="1"/>
          </p:nvPr>
        </p:nvPicPr>
        <p:blipFill>
          <a:blip r:embed="rId3"/>
          <a:stretch>
            <a:fillRect/>
          </a:stretch>
        </p:blipFill>
        <p:spPr>
          <a:xfrm>
            <a:off x="1637755" y="336392"/>
            <a:ext cx="3850841" cy="5447211"/>
          </a:xfrm>
          <a:prstGeom prst="rect">
            <a:avLst/>
          </a:prstGeom>
        </p:spPr>
      </p:pic>
      <p:pic>
        <p:nvPicPr>
          <p:cNvPr id="14" name="Picture 13">
            <a:extLst>
              <a:ext uri="{FF2B5EF4-FFF2-40B4-BE49-F238E27FC236}">
                <a16:creationId xmlns:a16="http://schemas.microsoft.com/office/drawing/2014/main" id="{716CC6A0-F914-A3D2-8301-9B9AB4059556}"/>
              </a:ext>
            </a:extLst>
          </p:cNvPr>
          <p:cNvPicPr>
            <a:picLocks noChangeAspect="1"/>
          </p:cNvPicPr>
          <p:nvPr/>
        </p:nvPicPr>
        <p:blipFill>
          <a:blip r:embed="rId4"/>
          <a:stretch>
            <a:fillRect/>
          </a:stretch>
        </p:blipFill>
        <p:spPr>
          <a:xfrm>
            <a:off x="7823879" y="336393"/>
            <a:ext cx="3064056" cy="5447211"/>
          </a:xfrm>
          <a:prstGeom prst="rect">
            <a:avLst/>
          </a:prstGeom>
        </p:spPr>
      </p:pic>
      <p:sp>
        <p:nvSpPr>
          <p:cNvPr id="16" name="TextBox 15">
            <a:extLst>
              <a:ext uri="{FF2B5EF4-FFF2-40B4-BE49-F238E27FC236}">
                <a16:creationId xmlns:a16="http://schemas.microsoft.com/office/drawing/2014/main" id="{F69F6943-0948-6F39-0B65-E5A24585EC67}"/>
              </a:ext>
            </a:extLst>
          </p:cNvPr>
          <p:cNvSpPr txBox="1"/>
          <p:nvPr/>
        </p:nvSpPr>
        <p:spPr>
          <a:xfrm rot="16200000">
            <a:off x="3681039" y="2128936"/>
            <a:ext cx="5646440" cy="1754326"/>
          </a:xfrm>
          <a:prstGeom prst="rect">
            <a:avLst/>
          </a:prstGeom>
          <a:noFill/>
        </p:spPr>
        <p:txBody>
          <a:bodyPr wrap="square">
            <a:spAutoFit/>
          </a:bodyPr>
          <a:lstStyle/>
          <a:p>
            <a:r>
              <a:rPr lang="en-GB" sz="1800" i="1" dirty="0">
                <a:effectLst/>
                <a:latin typeface="Aptos" panose="020B0004020202020204" pitchFamily="34" charset="0"/>
                <a:ea typeface="Aptos" panose="020B0004020202020204" pitchFamily="34" charset="0"/>
                <a:cs typeface="Times New Roman" panose="02020603050405020304" pitchFamily="18" charset="0"/>
              </a:rPr>
              <a:t>Designed by Léana Vernet as part of the 'Increasing Awareness of Diversity in Mathematics and Statistics through Biography and History' project led by  Ciarán Mac an Bhaird and Niamh Cahill at Maynooth University (</a:t>
            </a:r>
            <a:r>
              <a:rPr lang="en-GB" sz="1800" i="1"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5" tooltip="Original URL: https://www.maynoothuniversity.ie/mathematics-and-statistics/EDI-Resources. Click or tap if you trust this link."/>
              </a:rPr>
              <a:t>https://www.maynoothuniversity.ie/mathematics-and-statistics/EDI-Resources</a:t>
            </a:r>
            <a:r>
              <a:rPr lang="en-GB" sz="1800" i="1" dirty="0">
                <a:effectLst/>
                <a:latin typeface="Aptos" panose="020B0004020202020204" pitchFamily="34" charset="0"/>
                <a:ea typeface="Aptos" panose="020B0004020202020204" pitchFamily="34" charset="0"/>
                <a:cs typeface="Times New Roman" panose="02020603050405020304" pitchFamily="18" charset="0"/>
              </a:rPr>
              <a:t>). </a:t>
            </a:r>
            <a:endParaRPr lang="en-GB" dirty="0"/>
          </a:p>
        </p:txBody>
      </p:sp>
      <p:sp>
        <p:nvSpPr>
          <p:cNvPr id="17" name="TextBox 16">
            <a:extLst>
              <a:ext uri="{FF2B5EF4-FFF2-40B4-BE49-F238E27FC236}">
                <a16:creationId xmlns:a16="http://schemas.microsoft.com/office/drawing/2014/main" id="{FC18EA87-E9E5-44A3-9D4E-02B8981ADDA4}"/>
              </a:ext>
            </a:extLst>
          </p:cNvPr>
          <p:cNvSpPr txBox="1"/>
          <p:nvPr/>
        </p:nvSpPr>
        <p:spPr>
          <a:xfrm rot="16200000">
            <a:off x="8664881" y="2405935"/>
            <a:ext cx="5646439" cy="1200329"/>
          </a:xfrm>
          <a:prstGeom prst="rect">
            <a:avLst/>
          </a:prstGeom>
          <a:noFill/>
        </p:spPr>
        <p:txBody>
          <a:bodyPr wrap="square" rtlCol="0">
            <a:spAutoFit/>
          </a:bodyPr>
          <a:lstStyle/>
          <a:p>
            <a:r>
              <a:rPr lang="en-GB" i="1" dirty="0"/>
              <a:t>Poster of Kathleen Ollerenshaw from the Making Diversity Count project at AMUL, led by Rehan Shah </a:t>
            </a:r>
            <a:r>
              <a:rPr lang="en-GB" i="1" dirty="0">
                <a:hlinkClick r:id="rId6"/>
              </a:rPr>
              <a:t>https://www.sems.qmul.ac.uk/staff/r.shah/research/impact/</a:t>
            </a:r>
            <a:r>
              <a:rPr lang="en-GB" i="1" dirty="0"/>
              <a:t> </a:t>
            </a:r>
          </a:p>
        </p:txBody>
      </p:sp>
    </p:spTree>
    <p:extLst>
      <p:ext uri="{BB962C8B-B14F-4D97-AF65-F5344CB8AC3E}">
        <p14:creationId xmlns:p14="http://schemas.microsoft.com/office/powerpoint/2010/main" val="1362962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D6F7C-6633-B860-7FA1-CE796F312385}"/>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9E152D82-AAAD-4F49-18AA-8AF68D1087E0}"/>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1">
            <a:extLst>
              <a:ext uri="{FF2B5EF4-FFF2-40B4-BE49-F238E27FC236}">
                <a16:creationId xmlns:a16="http://schemas.microsoft.com/office/drawing/2014/main" id="{E39CA29A-EB5A-BC7B-3D3D-BBA427D8DB49}"/>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Tackling lack of curriculum time</a:t>
            </a:r>
          </a:p>
        </p:txBody>
      </p:sp>
      <p:pic>
        <p:nvPicPr>
          <p:cNvPr id="8" name="Picture 7" descr="A group of colored circles&#10;&#10;AI-generated content may be incorrect.">
            <a:extLst>
              <a:ext uri="{FF2B5EF4-FFF2-40B4-BE49-F238E27FC236}">
                <a16:creationId xmlns:a16="http://schemas.microsoft.com/office/drawing/2014/main" id="{7A1146A3-E9A7-7222-8BFF-6F4488DDC9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8256" y="261839"/>
            <a:ext cx="10798782" cy="5835407"/>
          </a:xfrm>
          <a:prstGeom prst="rect">
            <a:avLst/>
          </a:prstGeom>
        </p:spPr>
      </p:pic>
    </p:spTree>
    <p:extLst>
      <p:ext uri="{BB962C8B-B14F-4D97-AF65-F5344CB8AC3E}">
        <p14:creationId xmlns:p14="http://schemas.microsoft.com/office/powerpoint/2010/main" val="3269968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755D5-1A03-B058-B00D-1511D2EBBB62}"/>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A28BE87-0D68-6EFA-E8D4-4BE8B1A5D2A7}"/>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1">
            <a:extLst>
              <a:ext uri="{FF2B5EF4-FFF2-40B4-BE49-F238E27FC236}">
                <a16:creationId xmlns:a16="http://schemas.microsoft.com/office/drawing/2014/main" id="{3E2CF06B-5BA7-4FF4-19E6-67212BF3A448}"/>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‘Real’ maths vs </a:t>
            </a:r>
            <a:r>
              <a:rPr lang="en-GB" sz="4000" dirty="0" err="1">
                <a:solidFill>
                  <a:schemeClr val="bg1"/>
                </a:solidFill>
              </a:rPr>
              <a:t>HoM</a:t>
            </a:r>
            <a:endParaRPr lang="en-GB" sz="4000" dirty="0">
              <a:solidFill>
                <a:schemeClr val="bg1"/>
              </a:solidFill>
            </a:endParaRPr>
          </a:p>
        </p:txBody>
      </p:sp>
      <p:graphicFrame>
        <p:nvGraphicFramePr>
          <p:cNvPr id="5" name="Content Placeholder 4">
            <a:extLst>
              <a:ext uri="{FF2B5EF4-FFF2-40B4-BE49-F238E27FC236}">
                <a16:creationId xmlns:a16="http://schemas.microsoft.com/office/drawing/2014/main" id="{73DFB163-3947-8F07-0C71-2C6144B5E957}"/>
              </a:ext>
            </a:extLst>
          </p:cNvPr>
          <p:cNvGraphicFramePr>
            <a:graphicFrameLocks noGrp="1"/>
          </p:cNvGraphicFramePr>
          <p:nvPr>
            <p:ph sz="half" idx="1"/>
            <p:extLst>
              <p:ext uri="{D42A27DB-BD31-4B8C-83A1-F6EECF244321}">
                <p14:modId xmlns:p14="http://schemas.microsoft.com/office/powerpoint/2010/main" val="395205510"/>
              </p:ext>
            </p:extLst>
          </p:nvPr>
        </p:nvGraphicFramePr>
        <p:xfrm>
          <a:off x="1404000" y="6479"/>
          <a:ext cx="10788000" cy="6020459"/>
        </p:xfrm>
        <a:graphic>
          <a:graphicData uri="http://schemas.openxmlformats.org/drawingml/2006/table">
            <a:tbl>
              <a:tblPr firstRow="1" bandRow="1">
                <a:tableStyleId>{69012ECD-51FC-41F1-AA8D-1B2483CD663E}</a:tableStyleId>
              </a:tblPr>
              <a:tblGrid>
                <a:gridCol w="5394000">
                  <a:extLst>
                    <a:ext uri="{9D8B030D-6E8A-4147-A177-3AD203B41FA5}">
                      <a16:colId xmlns:a16="http://schemas.microsoft.com/office/drawing/2014/main" val="4253697053"/>
                    </a:ext>
                  </a:extLst>
                </a:gridCol>
                <a:gridCol w="5394000">
                  <a:extLst>
                    <a:ext uri="{9D8B030D-6E8A-4147-A177-3AD203B41FA5}">
                      <a16:colId xmlns:a16="http://schemas.microsoft.com/office/drawing/2014/main" val="2765986651"/>
                    </a:ext>
                  </a:extLst>
                </a:gridCol>
              </a:tblGrid>
              <a:tr h="919496">
                <a:tc>
                  <a:txBody>
                    <a:bodyPr/>
                    <a:lstStyle/>
                    <a:p>
                      <a:pPr marL="180000">
                        <a:spcBef>
                          <a:spcPts val="1200"/>
                        </a:spcBef>
                      </a:pPr>
                      <a:endParaRPr lang="en-GB" sz="1000" dirty="0"/>
                    </a:p>
                    <a:p>
                      <a:pPr marL="180000">
                        <a:spcBef>
                          <a:spcPts val="1200"/>
                        </a:spcBef>
                      </a:pPr>
                      <a:r>
                        <a:rPr lang="en-GB" sz="2400" dirty="0"/>
                        <a:t>Common solutions (quotations)</a:t>
                      </a:r>
                    </a:p>
                  </a:txBody>
                  <a:tcPr/>
                </a:tc>
                <a:tc>
                  <a:txBody>
                    <a:bodyPr/>
                    <a:lstStyle/>
                    <a:p>
                      <a:pPr marL="180000">
                        <a:spcBef>
                          <a:spcPts val="2400"/>
                        </a:spcBef>
                      </a:pPr>
                      <a:endParaRPr lang="en-GB" sz="1000" dirty="0"/>
                    </a:p>
                    <a:p>
                      <a:pPr marL="180000">
                        <a:spcBef>
                          <a:spcPts val="1200"/>
                        </a:spcBef>
                      </a:pPr>
                      <a:r>
                        <a:rPr lang="en-GB" sz="2400" dirty="0"/>
                        <a:t>Issues</a:t>
                      </a:r>
                    </a:p>
                  </a:txBody>
                  <a:tcPr/>
                </a:tc>
                <a:extLst>
                  <a:ext uri="{0D108BD9-81ED-4DB2-BD59-A6C34878D82A}">
                    <a16:rowId xmlns:a16="http://schemas.microsoft.com/office/drawing/2014/main" val="3508211867"/>
                  </a:ext>
                </a:extLst>
              </a:tr>
              <a:tr h="976232">
                <a:tc>
                  <a:txBody>
                    <a:bodyPr/>
                    <a:lstStyle/>
                    <a:p>
                      <a:pPr marL="180000"/>
                      <a:r>
                        <a:rPr lang="en-GB" sz="2400" i="1" dirty="0"/>
                        <a:t>Diversity events are often extra-curricula</a:t>
                      </a:r>
                    </a:p>
                  </a:txBody>
                  <a:tcPr/>
                </a:tc>
                <a:tc rowSpan="2">
                  <a:txBody>
                    <a:bodyPr/>
                    <a:lstStyle/>
                    <a:p>
                      <a:pPr marL="180000"/>
                      <a:r>
                        <a:rPr lang="en-GB" sz="2400" kern="1200" dirty="0">
                          <a:solidFill>
                            <a:schemeClr val="dk1"/>
                          </a:solidFill>
                          <a:effectLst/>
                        </a:rPr>
                        <a:t>Optionality:</a:t>
                      </a:r>
                    </a:p>
                    <a:p>
                      <a:pPr marL="180000"/>
                      <a:r>
                        <a:rPr lang="en-GB" sz="2400" kern="1200" dirty="0">
                          <a:solidFill>
                            <a:schemeClr val="dk1"/>
                          </a:solidFill>
                          <a:effectLst/>
                        </a:rPr>
                        <a:t>students who might benefit most may be those least circumstanced to take on optional extras</a:t>
                      </a:r>
                      <a:endParaRPr lang="en-GB" sz="2400" dirty="0"/>
                    </a:p>
                  </a:txBody>
                  <a:tcPr/>
                </a:tc>
                <a:extLst>
                  <a:ext uri="{0D108BD9-81ED-4DB2-BD59-A6C34878D82A}">
                    <a16:rowId xmlns:a16="http://schemas.microsoft.com/office/drawing/2014/main" val="3362124077"/>
                  </a:ext>
                </a:extLst>
              </a:tr>
              <a:tr h="1107211">
                <a:tc>
                  <a:txBody>
                    <a:bodyPr/>
                    <a:lstStyle/>
                    <a:p>
                      <a:pPr marL="180000"/>
                      <a:r>
                        <a:rPr lang="en-GB" sz="2400" i="1" dirty="0"/>
                        <a:t>History of maths modules are often non-credit-bearing</a:t>
                      </a:r>
                    </a:p>
                  </a:txBody>
                  <a:tcPr/>
                </a:tc>
                <a:tc vMerge="1">
                  <a:txBody>
                    <a:bodyPr/>
                    <a:lstStyle/>
                    <a:p>
                      <a:endParaRPr lang="en-GB" dirty="0"/>
                    </a:p>
                  </a:txBody>
                  <a:tcPr/>
                </a:tc>
                <a:extLst>
                  <a:ext uri="{0D108BD9-81ED-4DB2-BD59-A6C34878D82A}">
                    <a16:rowId xmlns:a16="http://schemas.microsoft.com/office/drawing/2014/main" val="169638094"/>
                  </a:ext>
                </a:extLst>
              </a:tr>
              <a:tr h="1285942">
                <a:tc>
                  <a:txBody>
                    <a:bodyPr/>
                    <a:lstStyle/>
                    <a:p>
                      <a:pPr marL="180000"/>
                      <a:r>
                        <a:rPr lang="en-GB" sz="2400" i="1" dirty="0"/>
                        <a:t>Dropping snippets of history into maths modules is relatively common (deemed to be “nice”), but is not seen as core to the mathematics</a:t>
                      </a:r>
                    </a:p>
                  </a:txBody>
                  <a:tcPr/>
                </a:tc>
                <a:tc rowSpan="2">
                  <a:txBody>
                    <a:bodyPr/>
                    <a:lstStyle/>
                    <a:p>
                      <a:pPr marL="180000" lvl="0"/>
                      <a:r>
                        <a:rPr lang="en-GB" sz="2400" kern="1200" dirty="0">
                          <a:solidFill>
                            <a:schemeClr val="dk1"/>
                          </a:solidFill>
                          <a:effectLst/>
                        </a:rPr>
                        <a:t>Assessment:</a:t>
                      </a:r>
                    </a:p>
                    <a:p>
                      <a:pPr marL="522900" lvl="0" indent="-342900">
                        <a:buFont typeface="Arial" panose="020B0604020202020204" pitchFamily="34" charset="0"/>
                        <a:buChar char="•"/>
                      </a:pPr>
                      <a:r>
                        <a:rPr lang="en-GB" sz="2400" kern="1200" dirty="0">
                          <a:solidFill>
                            <a:schemeClr val="dk1"/>
                          </a:solidFill>
                          <a:effectLst/>
                        </a:rPr>
                        <a:t>mathematics educators often lack expertise and confidence in assessing </a:t>
                      </a:r>
                      <a:r>
                        <a:rPr lang="en-GB" sz="2400" kern="1200" dirty="0" err="1">
                          <a:solidFill>
                            <a:schemeClr val="dk1"/>
                          </a:solidFill>
                          <a:effectLst/>
                        </a:rPr>
                        <a:t>HoM</a:t>
                      </a:r>
                      <a:r>
                        <a:rPr lang="en-GB" sz="2400" kern="1200" dirty="0">
                          <a:solidFill>
                            <a:schemeClr val="dk1"/>
                          </a:solidFill>
                          <a:effectLst/>
                        </a:rPr>
                        <a:t>,</a:t>
                      </a:r>
                    </a:p>
                    <a:p>
                      <a:pPr marL="522900" lvl="0" indent="-342900">
                        <a:buFont typeface="Arial" panose="020B0604020202020204" pitchFamily="34" charset="0"/>
                        <a:buChar char="•"/>
                      </a:pPr>
                      <a:r>
                        <a:rPr lang="en-GB" sz="2400" kern="1200" dirty="0">
                          <a:solidFill>
                            <a:schemeClr val="dk1"/>
                          </a:solidFill>
                          <a:effectLst/>
                        </a:rPr>
                        <a:t>students are very resistant to the idea,</a:t>
                      </a:r>
                    </a:p>
                    <a:p>
                      <a:pPr marL="522900" indent="-342900">
                        <a:buFont typeface="Arial" panose="020B0604020202020204" pitchFamily="34" charset="0"/>
                        <a:buChar char="•"/>
                      </a:pPr>
                      <a:r>
                        <a:rPr lang="en-GB" sz="2400" kern="1200" dirty="0">
                          <a:solidFill>
                            <a:schemeClr val="dk1"/>
                          </a:solidFill>
                          <a:effectLst/>
                        </a:rPr>
                        <a:t>teaching </a:t>
                      </a:r>
                      <a:r>
                        <a:rPr lang="en-GB" sz="2400" kern="1200" dirty="0" err="1">
                          <a:solidFill>
                            <a:schemeClr val="dk1"/>
                          </a:solidFill>
                          <a:effectLst/>
                        </a:rPr>
                        <a:t>HoM</a:t>
                      </a:r>
                      <a:r>
                        <a:rPr lang="en-GB" sz="2400" kern="1200" dirty="0">
                          <a:solidFill>
                            <a:schemeClr val="dk1"/>
                          </a:solidFill>
                          <a:effectLst/>
                        </a:rPr>
                        <a:t> is not the main aim; inclusivity in the curriculum is</a:t>
                      </a:r>
                      <a:endParaRPr lang="en-GB" sz="2400" dirty="0"/>
                    </a:p>
                  </a:txBody>
                  <a:tcPr/>
                </a:tc>
                <a:extLst>
                  <a:ext uri="{0D108BD9-81ED-4DB2-BD59-A6C34878D82A}">
                    <a16:rowId xmlns:a16="http://schemas.microsoft.com/office/drawing/2014/main" val="2429524960"/>
                  </a:ext>
                </a:extLst>
              </a:tr>
              <a:tr h="1285942">
                <a:tc>
                  <a:txBody>
                    <a:bodyPr/>
                    <a:lstStyle/>
                    <a:p>
                      <a:pPr marL="180000"/>
                      <a:r>
                        <a:rPr lang="en-GB" sz="2400" i="1" dirty="0"/>
                        <a:t>Need to bring history of maths into assessment, otherwise it will not be considered core</a:t>
                      </a:r>
                    </a:p>
                  </a:txBody>
                  <a:tcPr/>
                </a:tc>
                <a:tc vMerge="1">
                  <a:txBody>
                    <a:bodyPr/>
                    <a:lstStyle/>
                    <a:p>
                      <a:endParaRPr lang="en-GB" dirty="0"/>
                    </a:p>
                  </a:txBody>
                  <a:tcPr/>
                </a:tc>
                <a:extLst>
                  <a:ext uri="{0D108BD9-81ED-4DB2-BD59-A6C34878D82A}">
                    <a16:rowId xmlns:a16="http://schemas.microsoft.com/office/drawing/2014/main" val="187967584"/>
                  </a:ext>
                </a:extLst>
              </a:tr>
            </a:tbl>
          </a:graphicData>
        </a:graphic>
      </p:graphicFrame>
    </p:spTree>
    <p:extLst>
      <p:ext uri="{BB962C8B-B14F-4D97-AF65-F5344CB8AC3E}">
        <p14:creationId xmlns:p14="http://schemas.microsoft.com/office/powerpoint/2010/main" val="153870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E1A207-9937-0814-22F6-1FDE684468C9}"/>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1B7A156E-5C43-F7D5-116F-7F3A5173DC99}"/>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562489F2-C588-8439-1B28-CD0AE19C4C7F}"/>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posters</a:t>
            </a:r>
          </a:p>
        </p:txBody>
      </p:sp>
      <p:pic>
        <p:nvPicPr>
          <p:cNvPr id="7" name="Content Placeholder 6">
            <a:extLst>
              <a:ext uri="{FF2B5EF4-FFF2-40B4-BE49-F238E27FC236}">
                <a16:creationId xmlns:a16="http://schemas.microsoft.com/office/drawing/2014/main" id="{0A6E4218-F069-114E-C0CB-9D2257067017}"/>
              </a:ext>
            </a:extLst>
          </p:cNvPr>
          <p:cNvPicPr>
            <a:picLocks noGrp="1" noChangeAspect="1"/>
          </p:cNvPicPr>
          <p:nvPr>
            <p:ph idx="1"/>
          </p:nvPr>
        </p:nvPicPr>
        <p:blipFill>
          <a:blip r:embed="rId3"/>
          <a:stretch>
            <a:fillRect/>
          </a:stretch>
        </p:blipFill>
        <p:spPr>
          <a:xfrm>
            <a:off x="1420199" y="-40504"/>
            <a:ext cx="10771800" cy="6056765"/>
          </a:xfrm>
          <a:prstGeom prst="rect">
            <a:avLst/>
          </a:prstGeom>
        </p:spPr>
      </p:pic>
      <p:pic>
        <p:nvPicPr>
          <p:cNvPr id="11" name="Picture 10">
            <a:extLst>
              <a:ext uri="{FF2B5EF4-FFF2-40B4-BE49-F238E27FC236}">
                <a16:creationId xmlns:a16="http://schemas.microsoft.com/office/drawing/2014/main" id="{EF20B1B7-FD0D-F16D-FCAC-2C1D59068DE4}"/>
              </a:ext>
            </a:extLst>
          </p:cNvPr>
          <p:cNvPicPr>
            <a:picLocks noChangeAspect="1"/>
          </p:cNvPicPr>
          <p:nvPr/>
        </p:nvPicPr>
        <p:blipFill>
          <a:blip r:embed="rId4"/>
          <a:stretch>
            <a:fillRect/>
          </a:stretch>
        </p:blipFill>
        <p:spPr>
          <a:xfrm>
            <a:off x="9237618" y="3239589"/>
            <a:ext cx="2776672" cy="2776672"/>
          </a:xfrm>
          <a:prstGeom prst="rect">
            <a:avLst/>
          </a:prstGeom>
        </p:spPr>
      </p:pic>
      <p:sp>
        <p:nvSpPr>
          <p:cNvPr id="3" name="TextBox 2">
            <a:extLst>
              <a:ext uri="{FF2B5EF4-FFF2-40B4-BE49-F238E27FC236}">
                <a16:creationId xmlns:a16="http://schemas.microsoft.com/office/drawing/2014/main" id="{038DB631-697B-037B-ADD4-DCEEB5828253}"/>
              </a:ext>
            </a:extLst>
          </p:cNvPr>
          <p:cNvSpPr txBox="1"/>
          <p:nvPr/>
        </p:nvSpPr>
        <p:spPr>
          <a:xfrm>
            <a:off x="4999808" y="5724835"/>
            <a:ext cx="6106886" cy="369332"/>
          </a:xfrm>
          <a:prstGeom prst="rect">
            <a:avLst/>
          </a:prstGeom>
          <a:noFill/>
        </p:spPr>
        <p:txBody>
          <a:bodyPr wrap="square">
            <a:spAutoFit/>
          </a:bodyPr>
          <a:lstStyle/>
          <a:p>
            <a:r>
              <a:rPr lang="en-GB" dirty="0">
                <a:hlinkClick r:id="rId5"/>
              </a:rPr>
              <a:t>https://www.mathshist4edi.org.uk/</a:t>
            </a:r>
            <a:r>
              <a:rPr lang="en-GB" dirty="0"/>
              <a:t> </a:t>
            </a:r>
          </a:p>
        </p:txBody>
      </p:sp>
    </p:spTree>
    <p:extLst>
      <p:ext uri="{BB962C8B-B14F-4D97-AF65-F5344CB8AC3E}">
        <p14:creationId xmlns:p14="http://schemas.microsoft.com/office/powerpoint/2010/main" val="3082830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27CAB-BEEA-DF90-2FDF-4E86EE25027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85D5BFCD-E54A-CD0C-F6A3-A05F5348C047}"/>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8343038C-0419-6E61-15A0-941EBA56E43C}"/>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posters</a:t>
            </a:r>
          </a:p>
        </p:txBody>
      </p:sp>
      <p:pic>
        <p:nvPicPr>
          <p:cNvPr id="9" name="Picture 8">
            <a:extLst>
              <a:ext uri="{FF2B5EF4-FFF2-40B4-BE49-F238E27FC236}">
                <a16:creationId xmlns:a16="http://schemas.microsoft.com/office/drawing/2014/main" id="{8D8BCC22-BBD5-E63B-7F71-A4D916346A9C}"/>
              </a:ext>
            </a:extLst>
          </p:cNvPr>
          <p:cNvPicPr>
            <a:picLocks noChangeAspect="1"/>
          </p:cNvPicPr>
          <p:nvPr/>
        </p:nvPicPr>
        <p:blipFill>
          <a:blip r:embed="rId2"/>
          <a:stretch>
            <a:fillRect/>
          </a:stretch>
        </p:blipFill>
        <p:spPr>
          <a:xfrm>
            <a:off x="1490135" y="398365"/>
            <a:ext cx="10615729" cy="5623611"/>
          </a:xfrm>
          <a:prstGeom prst="rect">
            <a:avLst/>
          </a:prstGeom>
        </p:spPr>
      </p:pic>
    </p:spTree>
    <p:extLst>
      <p:ext uri="{BB962C8B-B14F-4D97-AF65-F5344CB8AC3E}">
        <p14:creationId xmlns:p14="http://schemas.microsoft.com/office/powerpoint/2010/main" val="921224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5F2C3-03F1-94DE-6D67-B156806E7F8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BB09985-F36B-F2DD-210E-B854A9D04644}"/>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5ADB0873-0691-D9D4-6862-E2C8919B9F30}"/>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pic>
        <p:nvPicPr>
          <p:cNvPr id="2" name="Picture 1" descr="A white text on a white background&#10;&#10;AI-generated content may be incorrect.">
            <a:extLst>
              <a:ext uri="{FF2B5EF4-FFF2-40B4-BE49-F238E27FC236}">
                <a16:creationId xmlns:a16="http://schemas.microsoft.com/office/drawing/2014/main" id="{5B55A9AA-CA53-B538-B44A-C6589794EC3B}"/>
              </a:ext>
            </a:extLst>
          </p:cNvPr>
          <p:cNvPicPr>
            <a:picLocks noChangeAspect="1"/>
          </p:cNvPicPr>
          <p:nvPr/>
        </p:nvPicPr>
        <p:blipFill>
          <a:blip r:embed="rId3"/>
          <a:stretch>
            <a:fillRect/>
          </a:stretch>
        </p:blipFill>
        <p:spPr>
          <a:xfrm>
            <a:off x="1611995" y="223974"/>
            <a:ext cx="9399993" cy="5641249"/>
          </a:xfrm>
          <a:prstGeom prst="rect">
            <a:avLst/>
          </a:prstGeom>
        </p:spPr>
      </p:pic>
      <p:sp>
        <p:nvSpPr>
          <p:cNvPr id="4" name="TextBox 3">
            <a:extLst>
              <a:ext uri="{FF2B5EF4-FFF2-40B4-BE49-F238E27FC236}">
                <a16:creationId xmlns:a16="http://schemas.microsoft.com/office/drawing/2014/main" id="{7276E4FB-E140-9CFF-D30F-94E822C53FAF}"/>
              </a:ext>
            </a:extLst>
          </p:cNvPr>
          <p:cNvSpPr txBox="1"/>
          <p:nvPr/>
        </p:nvSpPr>
        <p:spPr>
          <a:xfrm rot="16200000">
            <a:off x="8528232" y="2444434"/>
            <a:ext cx="6106886" cy="1200329"/>
          </a:xfrm>
          <a:prstGeom prst="rect">
            <a:avLst/>
          </a:prstGeom>
          <a:noFill/>
        </p:spPr>
        <p:txBody>
          <a:bodyPr wrap="square">
            <a:spAutoFit/>
          </a:bodyPr>
          <a:lstStyle/>
          <a:p>
            <a:r>
              <a:rPr lang="en-GB" i="1" dirty="0"/>
              <a:t>Number theory activity on Sun Zi’s method (the Chinese remainder theorem)</a:t>
            </a:r>
            <a:r>
              <a:rPr lang="en-GB" i="1" dirty="0">
                <a:effectLst/>
                <a:latin typeface="Aptos" panose="020B0004020202020204" pitchFamily="34" charset="0"/>
                <a:ea typeface="Aptos" panose="020B0004020202020204" pitchFamily="34" charset="0"/>
                <a:cs typeface="Times New Roman" panose="02020603050405020304" pitchFamily="18" charset="0"/>
              </a:rPr>
              <a:t>Cameron, Peter, et al. (2009) “A course on number theory” p9, available from </a:t>
            </a:r>
            <a:r>
              <a:rPr lang="en-GB" i="1"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4"/>
              </a:rPr>
              <a:t>https://cameroncounts.wordpress.com/lecture-notes/</a:t>
            </a:r>
            <a:r>
              <a:rPr lang="en-GB" i="1" dirty="0">
                <a:effectLst/>
                <a:latin typeface="Aptos" panose="020B0004020202020204" pitchFamily="34" charset="0"/>
                <a:ea typeface="Aptos" panose="020B0004020202020204" pitchFamily="34" charset="0"/>
                <a:cs typeface="Times New Roman" panose="02020603050405020304" pitchFamily="18" charset="0"/>
              </a:rPr>
              <a:t> </a:t>
            </a:r>
            <a:endParaRPr lang="en-GB" i="1" dirty="0"/>
          </a:p>
        </p:txBody>
      </p:sp>
    </p:spTree>
    <p:extLst>
      <p:ext uri="{BB962C8B-B14F-4D97-AF65-F5344CB8AC3E}">
        <p14:creationId xmlns:p14="http://schemas.microsoft.com/office/powerpoint/2010/main" val="164667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443AD3-90D8-5A7B-0C95-375033F3B7F0}"/>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FB2A1704-12BB-B014-365D-4C81EFEF681B}"/>
              </a:ext>
            </a:extLst>
          </p:cNvPr>
          <p:cNvSpPr txBox="1">
            <a:spLocks/>
          </p:cNvSpPr>
          <p:nvPr/>
        </p:nvSpPr>
        <p:spPr>
          <a:xfrm rot="16200000">
            <a:off x="-2341439"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History for Inclusion &amp; Diversity in Mathematics</a:t>
            </a:r>
            <a:endParaRPr lang="en-GB" sz="4000" b="1" dirty="0">
              <a:solidFill>
                <a:schemeClr val="bg1"/>
              </a:solidFill>
            </a:endParaRPr>
          </a:p>
        </p:txBody>
      </p:sp>
      <p:sp>
        <p:nvSpPr>
          <p:cNvPr id="3" name="Content Placeholder 2">
            <a:extLst>
              <a:ext uri="{FF2B5EF4-FFF2-40B4-BE49-F238E27FC236}">
                <a16:creationId xmlns:a16="http://schemas.microsoft.com/office/drawing/2014/main" id="{D917C336-8DE7-AD0C-7F8C-8B25E22AA095}"/>
              </a:ext>
            </a:extLst>
          </p:cNvPr>
          <p:cNvSpPr>
            <a:spLocks noGrp="1"/>
          </p:cNvSpPr>
          <p:nvPr>
            <p:ph idx="1"/>
          </p:nvPr>
        </p:nvSpPr>
        <p:spPr>
          <a:xfrm>
            <a:off x="1606731" y="747888"/>
            <a:ext cx="10296672" cy="4211760"/>
          </a:xfrm>
        </p:spPr>
        <p:txBody>
          <a:bodyPr/>
          <a:lstStyle/>
          <a:p>
            <a:pPr marL="0" indent="0">
              <a:buNone/>
            </a:pPr>
            <a:endParaRPr lang="en-GB" dirty="0">
              <a:latin typeface="Arial" panose="020B0604020202020204" pitchFamily="34" charset="0"/>
            </a:endParaRPr>
          </a:p>
          <a:p>
            <a:pPr marL="0" indent="0">
              <a:buNone/>
            </a:pPr>
            <a:endParaRPr lang="en-GB" dirty="0"/>
          </a:p>
        </p:txBody>
      </p:sp>
      <p:sp>
        <p:nvSpPr>
          <p:cNvPr id="14" name="TextBox 13">
            <a:extLst>
              <a:ext uri="{FF2B5EF4-FFF2-40B4-BE49-F238E27FC236}">
                <a16:creationId xmlns:a16="http://schemas.microsoft.com/office/drawing/2014/main" id="{88468C72-99F4-66AE-F1CF-C263242B96BB}"/>
              </a:ext>
            </a:extLst>
          </p:cNvPr>
          <p:cNvSpPr txBox="1"/>
          <p:nvPr/>
        </p:nvSpPr>
        <p:spPr>
          <a:xfrm>
            <a:off x="1768979" y="817793"/>
            <a:ext cx="10074603" cy="3794629"/>
          </a:xfrm>
          <a:prstGeom prst="rect">
            <a:avLst/>
          </a:prstGeom>
          <a:noFill/>
        </p:spPr>
        <p:txBody>
          <a:bodyPr wrap="square">
            <a:spAutoFit/>
          </a:bodyPr>
          <a:lstStyle/>
          <a:p>
            <a:pPr marL="0" indent="0">
              <a:lnSpc>
                <a:spcPct val="103000"/>
              </a:lnSpc>
              <a:spcAft>
                <a:spcPts val="1800"/>
              </a:spcAft>
              <a:buNone/>
            </a:pPr>
            <a:r>
              <a:rPr lang="en-GB" sz="3200" dirty="0"/>
              <a:t>HIDIM aims:</a:t>
            </a:r>
            <a:endParaRPr lang="en-GB" sz="3200" i="1" dirty="0"/>
          </a:p>
          <a:p>
            <a:pPr marL="0" indent="0">
              <a:lnSpc>
                <a:spcPct val="103000"/>
              </a:lnSpc>
              <a:spcAft>
                <a:spcPts val="1800"/>
              </a:spcAft>
              <a:buNone/>
            </a:pPr>
            <a:r>
              <a:rPr lang="en-GB" sz="3200" i="1" dirty="0"/>
              <a:t>To build </a:t>
            </a:r>
            <a:r>
              <a:rPr lang="en-GB" sz="3200" i="1" dirty="0">
                <a:effectLst/>
                <a:ea typeface="Arial" panose="020B0604020202020204" pitchFamily="34" charset="0"/>
              </a:rPr>
              <a:t>a network around using history of mathematics to promote equality, diversity and inclusion in the mathematics curriculum in UK HE</a:t>
            </a:r>
          </a:p>
          <a:p>
            <a:pPr marL="0" indent="0">
              <a:lnSpc>
                <a:spcPct val="103000"/>
              </a:lnSpc>
              <a:spcAft>
                <a:spcPts val="1800"/>
              </a:spcAft>
              <a:buNone/>
            </a:pPr>
            <a:endParaRPr lang="en-GB" sz="3200" i="1" dirty="0">
              <a:ea typeface="Arial" panose="020B0604020202020204" pitchFamily="34" charset="0"/>
            </a:endParaRPr>
          </a:p>
          <a:p>
            <a:pPr>
              <a:lnSpc>
                <a:spcPct val="103000"/>
              </a:lnSpc>
              <a:spcAft>
                <a:spcPts val="1800"/>
              </a:spcAft>
            </a:pPr>
            <a:r>
              <a:rPr lang="en-GB" sz="2800" i="1" dirty="0">
                <a:ea typeface="Arial" panose="020B0604020202020204" pitchFamily="34" charset="0"/>
                <a:hlinkClick r:id="rId3"/>
              </a:rPr>
              <a:t>https://mathshist4edi.wp.st-andrews.ac.uk/</a:t>
            </a:r>
            <a:r>
              <a:rPr lang="en-GB" sz="2800" i="1" dirty="0">
                <a:ea typeface="Arial" panose="020B0604020202020204" pitchFamily="34" charset="0"/>
              </a:rPr>
              <a:t> </a:t>
            </a:r>
            <a:endParaRPr lang="en-GB" sz="2800" i="1" dirty="0">
              <a:effectLst/>
              <a:ea typeface="Arial" panose="020B0604020202020204" pitchFamily="34" charset="0"/>
            </a:endParaRPr>
          </a:p>
        </p:txBody>
      </p:sp>
      <p:pic>
        <p:nvPicPr>
          <p:cNvPr id="16" name="Picture 15">
            <a:extLst>
              <a:ext uri="{FF2B5EF4-FFF2-40B4-BE49-F238E27FC236}">
                <a16:creationId xmlns:a16="http://schemas.microsoft.com/office/drawing/2014/main" id="{2AF99B9D-B9BD-2F2F-1F89-B1FF3FF82404}"/>
              </a:ext>
            </a:extLst>
          </p:cNvPr>
          <p:cNvPicPr>
            <a:picLocks noChangeAspect="1"/>
          </p:cNvPicPr>
          <p:nvPr/>
        </p:nvPicPr>
        <p:blipFill>
          <a:blip r:embed="rId4"/>
          <a:stretch>
            <a:fillRect/>
          </a:stretch>
        </p:blipFill>
        <p:spPr>
          <a:xfrm>
            <a:off x="9300754" y="3275650"/>
            <a:ext cx="2705076" cy="2705076"/>
          </a:xfrm>
          <a:prstGeom prst="rect">
            <a:avLst/>
          </a:prstGeom>
        </p:spPr>
      </p:pic>
    </p:spTree>
    <p:extLst>
      <p:ext uri="{BB962C8B-B14F-4D97-AF65-F5344CB8AC3E}">
        <p14:creationId xmlns:p14="http://schemas.microsoft.com/office/powerpoint/2010/main" val="1469276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46FD3-E2DF-5E26-DCB2-DD7C000ED36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739309B0-CC7D-E5F7-A1E4-EB4E82C53875}"/>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D03A60BE-DB85-B057-47EA-AC8669E7440B}"/>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sp>
        <p:nvSpPr>
          <p:cNvPr id="8" name="TextBox 7">
            <a:extLst>
              <a:ext uri="{FF2B5EF4-FFF2-40B4-BE49-F238E27FC236}">
                <a16:creationId xmlns:a16="http://schemas.microsoft.com/office/drawing/2014/main" id="{D33239E8-F226-1849-9EB3-23DFB6449972}"/>
              </a:ext>
            </a:extLst>
          </p:cNvPr>
          <p:cNvSpPr txBox="1"/>
          <p:nvPr/>
        </p:nvSpPr>
        <p:spPr>
          <a:xfrm>
            <a:off x="1972493" y="1695047"/>
            <a:ext cx="9601198" cy="1200329"/>
          </a:xfrm>
          <a:prstGeom prst="rect">
            <a:avLst/>
          </a:prstGeom>
          <a:noFill/>
        </p:spPr>
        <p:txBody>
          <a:bodyPr wrap="square">
            <a:spAutoFit/>
          </a:bodyPr>
          <a:lstStyle/>
          <a:p>
            <a:r>
              <a:rPr lang="en-GB" sz="3600" dirty="0"/>
              <a:t>How to include history as a core element of mathematics rather than an optional extra?</a:t>
            </a:r>
          </a:p>
        </p:txBody>
      </p:sp>
    </p:spTree>
    <p:extLst>
      <p:ext uri="{BB962C8B-B14F-4D97-AF65-F5344CB8AC3E}">
        <p14:creationId xmlns:p14="http://schemas.microsoft.com/office/powerpoint/2010/main" val="4245512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BFDED-D9F8-02A3-1DF5-D3D1D5F7366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F5E834F-1209-946A-17E2-CAFB51820EFA}"/>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D1611175-E2D0-0CB4-ABB3-69AF9F96F4E0}"/>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pic>
        <p:nvPicPr>
          <p:cNvPr id="7" name="Picture 6">
            <a:extLst>
              <a:ext uri="{FF2B5EF4-FFF2-40B4-BE49-F238E27FC236}">
                <a16:creationId xmlns:a16="http://schemas.microsoft.com/office/drawing/2014/main" id="{EE9BAF11-2278-8F1C-7DAA-D6801E3708CE}"/>
              </a:ext>
            </a:extLst>
          </p:cNvPr>
          <p:cNvPicPr>
            <a:picLocks noChangeAspect="1"/>
          </p:cNvPicPr>
          <p:nvPr/>
        </p:nvPicPr>
        <p:blipFill>
          <a:blip r:embed="rId3"/>
          <a:stretch>
            <a:fillRect/>
          </a:stretch>
        </p:blipFill>
        <p:spPr>
          <a:xfrm>
            <a:off x="2096009" y="11673"/>
            <a:ext cx="4234621" cy="6120000"/>
          </a:xfrm>
          <a:prstGeom prst="rect">
            <a:avLst/>
          </a:prstGeom>
        </p:spPr>
      </p:pic>
      <p:pic>
        <p:nvPicPr>
          <p:cNvPr id="9" name="Picture 8">
            <a:extLst>
              <a:ext uri="{FF2B5EF4-FFF2-40B4-BE49-F238E27FC236}">
                <a16:creationId xmlns:a16="http://schemas.microsoft.com/office/drawing/2014/main" id="{59652970-4729-8CE0-822D-120133AA7789}"/>
              </a:ext>
            </a:extLst>
          </p:cNvPr>
          <p:cNvPicPr>
            <a:picLocks noChangeAspect="1"/>
          </p:cNvPicPr>
          <p:nvPr/>
        </p:nvPicPr>
        <p:blipFill>
          <a:blip r:embed="rId4"/>
          <a:stretch>
            <a:fillRect/>
          </a:stretch>
        </p:blipFill>
        <p:spPr>
          <a:xfrm>
            <a:off x="7022638" y="-6479"/>
            <a:ext cx="4234621" cy="6036427"/>
          </a:xfrm>
          <a:prstGeom prst="rect">
            <a:avLst/>
          </a:prstGeom>
        </p:spPr>
      </p:pic>
      <p:sp>
        <p:nvSpPr>
          <p:cNvPr id="10" name="TextBox 9">
            <a:extLst>
              <a:ext uri="{FF2B5EF4-FFF2-40B4-BE49-F238E27FC236}">
                <a16:creationId xmlns:a16="http://schemas.microsoft.com/office/drawing/2014/main" id="{3AF46843-DFA7-C65D-055D-447267C7B4EC}"/>
              </a:ext>
            </a:extLst>
          </p:cNvPr>
          <p:cNvSpPr txBox="1"/>
          <p:nvPr/>
        </p:nvSpPr>
        <p:spPr>
          <a:xfrm rot="16200000">
            <a:off x="8752092" y="2706722"/>
            <a:ext cx="6036429" cy="646331"/>
          </a:xfrm>
          <a:prstGeom prst="rect">
            <a:avLst/>
          </a:prstGeom>
          <a:noFill/>
        </p:spPr>
        <p:txBody>
          <a:bodyPr wrap="square" rtlCol="0">
            <a:spAutoFit/>
          </a:bodyPr>
          <a:lstStyle/>
          <a:p>
            <a:r>
              <a:rPr lang="en-GB" i="1" dirty="0"/>
              <a:t>St Andrews MT1003 iterative methods activities, </a:t>
            </a:r>
          </a:p>
          <a:p>
            <a:r>
              <a:rPr lang="en-GB" i="1" dirty="0"/>
              <a:t>Varun Gogoi, Malachi Johns, Stefania </a:t>
            </a:r>
            <a:r>
              <a:rPr lang="en-GB" i="1" dirty="0" err="1"/>
              <a:t>Lisai</a:t>
            </a:r>
            <a:endParaRPr lang="en-GB" i="1" dirty="0"/>
          </a:p>
        </p:txBody>
      </p:sp>
    </p:spTree>
    <p:extLst>
      <p:ext uri="{BB962C8B-B14F-4D97-AF65-F5344CB8AC3E}">
        <p14:creationId xmlns:p14="http://schemas.microsoft.com/office/powerpoint/2010/main" val="2827424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79739-A2E8-844A-0474-8D00510CFD1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6B6111C0-DC9E-1FEE-153A-790BD786470A}"/>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0C0364A6-4380-559D-8854-699DBC737328}"/>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sp>
        <p:nvSpPr>
          <p:cNvPr id="10" name="TextBox 9">
            <a:extLst>
              <a:ext uri="{FF2B5EF4-FFF2-40B4-BE49-F238E27FC236}">
                <a16:creationId xmlns:a16="http://schemas.microsoft.com/office/drawing/2014/main" id="{02CA9256-5D47-D40C-2743-3B23A411C1B4}"/>
              </a:ext>
            </a:extLst>
          </p:cNvPr>
          <p:cNvSpPr txBox="1"/>
          <p:nvPr/>
        </p:nvSpPr>
        <p:spPr>
          <a:xfrm rot="16200000">
            <a:off x="8752092" y="2706722"/>
            <a:ext cx="6036429" cy="646331"/>
          </a:xfrm>
          <a:prstGeom prst="rect">
            <a:avLst/>
          </a:prstGeom>
          <a:noFill/>
        </p:spPr>
        <p:txBody>
          <a:bodyPr wrap="square" rtlCol="0">
            <a:spAutoFit/>
          </a:bodyPr>
          <a:lstStyle/>
          <a:p>
            <a:r>
              <a:rPr lang="en-GB" i="1" dirty="0"/>
              <a:t>St Andrews MT1003 iterative methods activities, </a:t>
            </a:r>
          </a:p>
          <a:p>
            <a:r>
              <a:rPr lang="en-GB" i="1" dirty="0"/>
              <a:t>Varun Gogoi, Malachi Johns, Stefania </a:t>
            </a:r>
            <a:r>
              <a:rPr lang="en-GB" i="1" dirty="0" err="1"/>
              <a:t>Lisai</a:t>
            </a:r>
            <a:endParaRPr lang="en-GB" i="1" dirty="0"/>
          </a:p>
        </p:txBody>
      </p:sp>
      <p:sp>
        <p:nvSpPr>
          <p:cNvPr id="2" name="TextBox 1">
            <a:extLst>
              <a:ext uri="{FF2B5EF4-FFF2-40B4-BE49-F238E27FC236}">
                <a16:creationId xmlns:a16="http://schemas.microsoft.com/office/drawing/2014/main" id="{20A80E25-3540-C755-BC97-F06C08F71306}"/>
              </a:ext>
            </a:extLst>
          </p:cNvPr>
          <p:cNvSpPr txBox="1"/>
          <p:nvPr/>
        </p:nvSpPr>
        <p:spPr>
          <a:xfrm>
            <a:off x="1957743" y="1081320"/>
            <a:ext cx="8935656" cy="3970318"/>
          </a:xfrm>
          <a:prstGeom prst="rect">
            <a:avLst/>
          </a:prstGeom>
          <a:noFill/>
        </p:spPr>
        <p:txBody>
          <a:bodyPr wrap="square" rtlCol="0">
            <a:spAutoFit/>
          </a:bodyPr>
          <a:lstStyle/>
          <a:p>
            <a:r>
              <a:rPr lang="en-GB" sz="2800" dirty="0"/>
              <a:t>What do you think the value to you might be of studying older [iterative] methods such as the </a:t>
            </a:r>
            <a:r>
              <a:rPr lang="en-GB" sz="2800" i="1" dirty="0" err="1"/>
              <a:t>Bakhshali</a:t>
            </a:r>
            <a:r>
              <a:rPr lang="en-GB" sz="2800" dirty="0"/>
              <a:t> method and that from the </a:t>
            </a:r>
            <a:r>
              <a:rPr lang="en-GB" sz="2800" i="1" dirty="0"/>
              <a:t>Nine Chapters</a:t>
            </a:r>
            <a:r>
              <a:rPr lang="en-GB" sz="2800" dirty="0"/>
              <a:t>?</a:t>
            </a:r>
          </a:p>
          <a:p>
            <a:endParaRPr lang="en-GB" sz="2800" i="1" dirty="0"/>
          </a:p>
          <a:p>
            <a:r>
              <a:rPr lang="en-GB" sz="2800" i="1" dirty="0"/>
              <a:t>It seems very valuable especially because of the speed of convergence and cultural context. Knowledge of maths external to European maths is vital especially because maths was around so early there, e.g. ancient architecture like Alhambra</a:t>
            </a:r>
          </a:p>
        </p:txBody>
      </p:sp>
    </p:spTree>
    <p:extLst>
      <p:ext uri="{BB962C8B-B14F-4D97-AF65-F5344CB8AC3E}">
        <p14:creationId xmlns:p14="http://schemas.microsoft.com/office/powerpoint/2010/main" val="3618802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34F5F-46A1-AEF5-761D-0C5DFB1ABFE5}"/>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8446E93-732A-F684-BEDE-8BEB904D1B16}"/>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48D748C-515B-6F99-EF42-9704C2E71361}"/>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sp>
        <p:nvSpPr>
          <p:cNvPr id="10" name="TextBox 9">
            <a:extLst>
              <a:ext uri="{FF2B5EF4-FFF2-40B4-BE49-F238E27FC236}">
                <a16:creationId xmlns:a16="http://schemas.microsoft.com/office/drawing/2014/main" id="{530695F1-848B-8DB3-9F51-699DB6E0ACD0}"/>
              </a:ext>
            </a:extLst>
          </p:cNvPr>
          <p:cNvSpPr txBox="1"/>
          <p:nvPr/>
        </p:nvSpPr>
        <p:spPr>
          <a:xfrm rot="16200000">
            <a:off x="8752092" y="2706722"/>
            <a:ext cx="6036429" cy="646331"/>
          </a:xfrm>
          <a:prstGeom prst="rect">
            <a:avLst/>
          </a:prstGeom>
          <a:noFill/>
        </p:spPr>
        <p:txBody>
          <a:bodyPr wrap="square" rtlCol="0">
            <a:spAutoFit/>
          </a:bodyPr>
          <a:lstStyle/>
          <a:p>
            <a:r>
              <a:rPr lang="en-GB" i="1" dirty="0"/>
              <a:t>St Andrews MT1007 sampling strategy activities, Michelle Arnette, Malachi Johns, Louise Burt, Charles Paxton</a:t>
            </a:r>
          </a:p>
        </p:txBody>
      </p:sp>
      <p:sp>
        <p:nvSpPr>
          <p:cNvPr id="12" name="TextBox 11">
            <a:extLst>
              <a:ext uri="{FF2B5EF4-FFF2-40B4-BE49-F238E27FC236}">
                <a16:creationId xmlns:a16="http://schemas.microsoft.com/office/drawing/2014/main" id="{EC4286EC-CDE7-F7E0-4D23-253089C208AE}"/>
              </a:ext>
            </a:extLst>
          </p:cNvPr>
          <p:cNvSpPr txBox="1"/>
          <p:nvPr/>
        </p:nvSpPr>
        <p:spPr>
          <a:xfrm>
            <a:off x="1420200" y="210298"/>
            <a:ext cx="10026941" cy="5830058"/>
          </a:xfrm>
          <a:prstGeom prst="rect">
            <a:avLst/>
          </a:prstGeom>
          <a:noFill/>
        </p:spPr>
        <p:txBody>
          <a:bodyPr wrap="square">
            <a:spAutoFit/>
          </a:bodyPr>
          <a:lstStyle/>
          <a:p>
            <a:pPr>
              <a:lnSpc>
                <a:spcPct val="107000"/>
              </a:lnSpc>
              <a:spcAft>
                <a:spcPts val="600"/>
              </a:spcAft>
              <a:buNone/>
            </a:pPr>
            <a:r>
              <a:rPr lang="en-GB" sz="2000" dirty="0">
                <a:effectLst/>
                <a:latin typeface="Calibri" panose="020F0502020204030204" pitchFamily="34" charset="0"/>
                <a:ea typeface="SimSun" panose="02010600030101010101" pitchFamily="2" charset="-122"/>
                <a:cs typeface="Courier New" panose="02070309020205020404" pitchFamily="49" charset="0"/>
              </a:rPr>
              <a:t>The 2022 Kenya Demographic and Health Survey was carried out by the Kenya National Bureau of Statistics and the Ministry of Health. The sampling design is briefly described below: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The 2019 census was used to divide the country into 129,067 enumeration areas (EA).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10,000 EAs were selected at random in proportion to their size.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Each EA was divided into 4 equal subsamples, and one subsample in each EA was selected at random for inclusion in the study.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25 households in each subsample were selected; if there were fewer than 25 households, all households were included. This was called a cluster (of households).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Each cluster was classified as either rural or urban. In total there were 1,026 rural clusters and 666 urban clusters.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All women aged 15-49 in the selected households were eligible to take part in the study (33,879 women in total); 32,156 women were interviewed.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spcAft>
                <a:spcPts val="600"/>
              </a:spcAft>
              <a:buFont typeface="Symbol" panose="05050102010706020507" pitchFamily="18" charset="2"/>
              <a:buChar char=""/>
            </a:pPr>
            <a:r>
              <a:rPr lang="en-GB" sz="2000" dirty="0">
                <a:effectLst/>
                <a:latin typeface="Calibri" panose="020F0502020204030204" pitchFamily="34" charset="0"/>
                <a:ea typeface="SimSun" panose="02010600030101010101" pitchFamily="2" charset="-122"/>
                <a:cs typeface="Courier New" panose="02070309020205020404" pitchFamily="49" charset="0"/>
              </a:rPr>
              <a:t>All men aged 15-54 in half of the selected households were eligible to take part (16,552 men in total); 14,453 men were interviewed.  </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nSpc>
                <a:spcPct val="107000"/>
              </a:lnSpc>
              <a:spcAft>
                <a:spcPts val="800"/>
              </a:spcAft>
              <a:buFont typeface="+mj-lt"/>
              <a:buAutoNum type="arabicPeriod"/>
            </a:pPr>
            <a:r>
              <a:rPr lang="en-GB" sz="2000" dirty="0">
                <a:effectLst/>
                <a:latin typeface="Calibri" panose="020F0502020204030204" pitchFamily="34" charset="0"/>
                <a:ea typeface="SimSun" panose="02010600030101010101" pitchFamily="2" charset="-122"/>
                <a:cs typeface="Courier New" panose="02070309020205020404" pitchFamily="49" charset="0"/>
              </a:rPr>
              <a:t>Is this a nationally representative sample? What aspects of the design are beneficial, and could any improvements be made? Is there any other information that might be useful to have?</a:t>
            </a:r>
            <a:endParaRPr lang="en-GB" sz="20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71298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0CC14-8454-4298-AFBC-8188285574A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21631677-8ED0-5127-3BFD-9F4EEE65811B}"/>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Is the IQ test a reliable measure of intelligence? Justify your answer</a:t>
            </a:r>
            <a:endParaRPr lang="en-GB" dirty="0"/>
          </a:p>
        </p:txBody>
      </p:sp>
      <p:sp>
        <p:nvSpPr>
          <p:cNvPr id="6" name="Title 1">
            <a:extLst>
              <a:ext uri="{FF2B5EF4-FFF2-40B4-BE49-F238E27FC236}">
                <a16:creationId xmlns:a16="http://schemas.microsoft.com/office/drawing/2014/main" id="{0B7D60CB-0B49-1615-D041-EF30F7404781}"/>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graphicFrame>
        <p:nvGraphicFramePr>
          <p:cNvPr id="2" name="Table 1">
            <a:extLst>
              <a:ext uri="{FF2B5EF4-FFF2-40B4-BE49-F238E27FC236}">
                <a16:creationId xmlns:a16="http://schemas.microsoft.com/office/drawing/2014/main" id="{3DB1906F-862F-1FD8-4C17-815DEFD2F9BE}"/>
              </a:ext>
            </a:extLst>
          </p:cNvPr>
          <p:cNvGraphicFramePr>
            <a:graphicFrameLocks noGrp="1"/>
          </p:cNvGraphicFramePr>
          <p:nvPr>
            <p:extLst>
              <p:ext uri="{D42A27DB-BD31-4B8C-83A1-F6EECF244321}">
                <p14:modId xmlns:p14="http://schemas.microsoft.com/office/powerpoint/2010/main" val="1383677681"/>
              </p:ext>
            </p:extLst>
          </p:nvPr>
        </p:nvGraphicFramePr>
        <p:xfrm>
          <a:off x="1502529" y="2104553"/>
          <a:ext cx="3560326" cy="3789785"/>
        </p:xfrm>
        <a:graphic>
          <a:graphicData uri="http://schemas.openxmlformats.org/drawingml/2006/table">
            <a:tbl>
              <a:tblPr>
                <a:tableStyleId>{5C22544A-7EE6-4342-B048-85BDC9FD1C3A}</a:tableStyleId>
              </a:tblPr>
              <a:tblGrid>
                <a:gridCol w="915855">
                  <a:extLst>
                    <a:ext uri="{9D8B030D-6E8A-4147-A177-3AD203B41FA5}">
                      <a16:colId xmlns:a16="http://schemas.microsoft.com/office/drawing/2014/main" val="4227763104"/>
                    </a:ext>
                  </a:extLst>
                </a:gridCol>
                <a:gridCol w="961900">
                  <a:extLst>
                    <a:ext uri="{9D8B030D-6E8A-4147-A177-3AD203B41FA5}">
                      <a16:colId xmlns:a16="http://schemas.microsoft.com/office/drawing/2014/main" val="3434055950"/>
                    </a:ext>
                  </a:extLst>
                </a:gridCol>
                <a:gridCol w="1682571">
                  <a:extLst>
                    <a:ext uri="{9D8B030D-6E8A-4147-A177-3AD203B41FA5}">
                      <a16:colId xmlns:a16="http://schemas.microsoft.com/office/drawing/2014/main" val="2388060311"/>
                    </a:ext>
                  </a:extLst>
                </a:gridCol>
              </a:tblGrid>
              <a:tr h="757957">
                <a:tc>
                  <a:txBody>
                    <a:bodyPr/>
                    <a:lstStyle/>
                    <a:p>
                      <a:pPr algn="ctr">
                        <a:lnSpc>
                          <a:spcPct val="107000"/>
                        </a:lnSpc>
                        <a:spcAft>
                          <a:spcPts val="800"/>
                        </a:spcAft>
                        <a:buNone/>
                      </a:pPr>
                      <a:r>
                        <a:rPr lang="en-GB" sz="2000" kern="100">
                          <a:effectLst/>
                        </a:rPr>
                        <a:t>Group</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ctr">
                        <a:lnSpc>
                          <a:spcPct val="107000"/>
                        </a:lnSpc>
                        <a:spcAft>
                          <a:spcPts val="800"/>
                        </a:spcAft>
                        <a:buNone/>
                      </a:pPr>
                      <a:r>
                        <a:rPr lang="en-GB" sz="2000" kern="100">
                          <a:effectLst/>
                        </a:rPr>
                        <a:t>Mean</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ctr">
                        <a:lnSpc>
                          <a:spcPct val="107000"/>
                        </a:lnSpc>
                        <a:spcAft>
                          <a:spcPts val="800"/>
                        </a:spcAft>
                        <a:buNone/>
                      </a:pPr>
                      <a:r>
                        <a:rPr lang="en-GB" sz="2000" kern="100">
                          <a:effectLst/>
                        </a:rPr>
                        <a:t>Sample Size</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extLst>
                  <a:ext uri="{0D108BD9-81ED-4DB2-BD59-A6C34878D82A}">
                    <a16:rowId xmlns:a16="http://schemas.microsoft.com/office/drawing/2014/main" val="1627065622"/>
                  </a:ext>
                </a:extLst>
              </a:tr>
              <a:tr h="757957">
                <a:tc>
                  <a:txBody>
                    <a:bodyPr/>
                    <a:lstStyle/>
                    <a:p>
                      <a:pPr algn="ctr">
                        <a:lnSpc>
                          <a:spcPct val="107000"/>
                        </a:lnSpc>
                        <a:spcAft>
                          <a:spcPts val="800"/>
                        </a:spcAft>
                        <a:buNone/>
                      </a:pPr>
                      <a:r>
                        <a:rPr lang="en-GB" sz="2000" kern="100">
                          <a:effectLst/>
                        </a:rPr>
                        <a:t>A</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dirty="0">
                          <a:effectLst/>
                        </a:rPr>
                        <a:t>104.32</a:t>
                      </a:r>
                      <a:endParaRPr lang="en-GB" sz="20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1689</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extLst>
                  <a:ext uri="{0D108BD9-81ED-4DB2-BD59-A6C34878D82A}">
                    <a16:rowId xmlns:a16="http://schemas.microsoft.com/office/drawing/2014/main" val="1182741963"/>
                  </a:ext>
                </a:extLst>
              </a:tr>
              <a:tr h="757957">
                <a:tc>
                  <a:txBody>
                    <a:bodyPr/>
                    <a:lstStyle/>
                    <a:p>
                      <a:pPr algn="ctr">
                        <a:lnSpc>
                          <a:spcPct val="107000"/>
                        </a:lnSpc>
                        <a:spcAft>
                          <a:spcPts val="800"/>
                        </a:spcAft>
                        <a:buNone/>
                      </a:pPr>
                      <a:r>
                        <a:rPr lang="en-GB" sz="2000" kern="100">
                          <a:effectLst/>
                        </a:rPr>
                        <a:t>B</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100.21</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233</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extLst>
                  <a:ext uri="{0D108BD9-81ED-4DB2-BD59-A6C34878D82A}">
                    <a16:rowId xmlns:a16="http://schemas.microsoft.com/office/drawing/2014/main" val="4208299405"/>
                  </a:ext>
                </a:extLst>
              </a:tr>
              <a:tr h="757957">
                <a:tc>
                  <a:txBody>
                    <a:bodyPr/>
                    <a:lstStyle/>
                    <a:p>
                      <a:pPr algn="ctr">
                        <a:lnSpc>
                          <a:spcPct val="107000"/>
                        </a:lnSpc>
                        <a:spcAft>
                          <a:spcPts val="800"/>
                        </a:spcAft>
                        <a:buNone/>
                      </a:pPr>
                      <a:r>
                        <a:rPr lang="en-GB" sz="2000" kern="100">
                          <a:effectLst/>
                        </a:rPr>
                        <a:t>C</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90.42</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254</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extLst>
                  <a:ext uri="{0D108BD9-81ED-4DB2-BD59-A6C34878D82A}">
                    <a16:rowId xmlns:a16="http://schemas.microsoft.com/office/drawing/2014/main" val="2415079391"/>
                  </a:ext>
                </a:extLst>
              </a:tr>
              <a:tr h="757957">
                <a:tc>
                  <a:txBody>
                    <a:bodyPr/>
                    <a:lstStyle/>
                    <a:p>
                      <a:pPr algn="ctr">
                        <a:lnSpc>
                          <a:spcPct val="107000"/>
                        </a:lnSpc>
                        <a:spcAft>
                          <a:spcPts val="800"/>
                        </a:spcAft>
                        <a:buNone/>
                      </a:pPr>
                      <a:r>
                        <a:rPr lang="en-GB" sz="2000" kern="100">
                          <a:effectLst/>
                        </a:rPr>
                        <a:t>D</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a:effectLst/>
                        </a:rPr>
                        <a:t>88.63</a:t>
                      </a:r>
                      <a:endParaRPr lang="en-GB" sz="2000" kern="10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tc>
                  <a:txBody>
                    <a:bodyPr/>
                    <a:lstStyle/>
                    <a:p>
                      <a:pPr algn="r">
                        <a:lnSpc>
                          <a:spcPct val="107000"/>
                        </a:lnSpc>
                        <a:spcAft>
                          <a:spcPts val="800"/>
                        </a:spcAft>
                        <a:buNone/>
                      </a:pPr>
                      <a:r>
                        <a:rPr lang="en-GB" sz="2000" kern="100" dirty="0">
                          <a:effectLst/>
                        </a:rPr>
                        <a:t>67</a:t>
                      </a:r>
                      <a:endParaRPr lang="en-GB" sz="2000" kern="100" dirty="0">
                        <a:effectLst/>
                        <a:latin typeface="Aptos" panose="020B0004020202020204" pitchFamily="34" charset="0"/>
                        <a:ea typeface="Times New Roman" panose="02020603050405020304" pitchFamily="18" charset="0"/>
                        <a:cs typeface="Times New Roman" panose="02020603050405020304" pitchFamily="18" charset="0"/>
                      </a:endParaRPr>
                    </a:p>
                  </a:txBody>
                  <a:tcPr marL="63500" marR="63500" marT="63500" marB="63500"/>
                </a:tc>
                <a:extLst>
                  <a:ext uri="{0D108BD9-81ED-4DB2-BD59-A6C34878D82A}">
                    <a16:rowId xmlns:a16="http://schemas.microsoft.com/office/drawing/2014/main" val="1069305163"/>
                  </a:ext>
                </a:extLst>
              </a:tr>
            </a:tbl>
          </a:graphicData>
        </a:graphic>
      </p:graphicFrame>
      <p:sp>
        <p:nvSpPr>
          <p:cNvPr id="4" name="Rectangle 1">
            <a:extLst>
              <a:ext uri="{FF2B5EF4-FFF2-40B4-BE49-F238E27FC236}">
                <a16:creationId xmlns:a16="http://schemas.microsoft.com/office/drawing/2014/main" id="{6C20FDC6-2969-8446-DA21-6C13ED60D5F7}"/>
              </a:ext>
            </a:extLst>
          </p:cNvPr>
          <p:cNvSpPr>
            <a:spLocks noChangeArrowheads="1"/>
          </p:cNvSpPr>
          <p:nvPr/>
        </p:nvSpPr>
        <p:spPr bwMode="auto">
          <a:xfrm>
            <a:off x="1492305" y="113780"/>
            <a:ext cx="9832506"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GB" altLang="zh-CN" sz="22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This question involves four groups (A, B, C, and D) where each group differs in origin and culture. An IQ test was designed by people from group A and was heavily influenced by the cultural intelligence metrics of that group. This test was taken by people from all four groups. </a:t>
            </a:r>
            <a:r>
              <a:rPr kumimoji="0" lang="en-GB" altLang="zh-CN" sz="2200" b="0" i="0" u="none" strike="noStrike" cap="none" normalizeH="0" baseline="0" dirty="0">
                <a:ln>
                  <a:noFill/>
                </a:ln>
                <a:solidFill>
                  <a:srgbClr val="0A0A0A"/>
                </a:solidFill>
                <a:effectLst/>
                <a:latin typeface="Aptos" panose="020B0004020202020204" pitchFamily="34" charset="0"/>
                <a:ea typeface="Times New Roman" panose="02020603050405020304" pitchFamily="18" charset="0"/>
                <a:cs typeface="Times New Roman" panose="02020603050405020304" pitchFamily="18" charset="0"/>
              </a:rPr>
              <a:t>The following table shows the mean of the IQ test results and the sample size of each group:</a:t>
            </a:r>
            <a:endParaRPr kumimoji="0" lang="en-GB" altLang="zh-CN" sz="2200" b="0" i="0" u="none" strike="noStrike" cap="none" normalizeH="0" baseline="0" dirty="0">
              <a:ln>
                <a:noFill/>
              </a:ln>
              <a:solidFill>
                <a:schemeClr val="tx1"/>
              </a:solidFill>
              <a:effectLst/>
            </a:endParaRPr>
          </a:p>
        </p:txBody>
      </p:sp>
      <p:sp>
        <p:nvSpPr>
          <p:cNvPr id="7" name="TextBox 6">
            <a:extLst>
              <a:ext uri="{FF2B5EF4-FFF2-40B4-BE49-F238E27FC236}">
                <a16:creationId xmlns:a16="http://schemas.microsoft.com/office/drawing/2014/main" id="{46470E1E-882E-719E-1CD2-EDC80CF9B7A5}"/>
              </a:ext>
            </a:extLst>
          </p:cNvPr>
          <p:cNvSpPr txBox="1"/>
          <p:nvPr/>
        </p:nvSpPr>
        <p:spPr>
          <a:xfrm rot="16200000">
            <a:off x="8752092" y="2706722"/>
            <a:ext cx="6036429" cy="646331"/>
          </a:xfrm>
          <a:prstGeom prst="rect">
            <a:avLst/>
          </a:prstGeom>
          <a:noFill/>
        </p:spPr>
        <p:txBody>
          <a:bodyPr wrap="square" rtlCol="0">
            <a:spAutoFit/>
          </a:bodyPr>
          <a:lstStyle/>
          <a:p>
            <a:r>
              <a:rPr lang="en-GB" i="1" dirty="0"/>
              <a:t>St Andrews MT1007 statistics in society activity, Michelle Arnette, Malachi Johns, Louise Burt, Charles Paxton</a:t>
            </a:r>
          </a:p>
        </p:txBody>
      </p:sp>
      <p:sp>
        <p:nvSpPr>
          <p:cNvPr id="14" name="TextBox 13">
            <a:extLst>
              <a:ext uri="{FF2B5EF4-FFF2-40B4-BE49-F238E27FC236}">
                <a16:creationId xmlns:a16="http://schemas.microsoft.com/office/drawing/2014/main" id="{262F3CF2-79AD-7680-C8A4-74D2983C9A2B}"/>
              </a:ext>
            </a:extLst>
          </p:cNvPr>
          <p:cNvSpPr txBox="1"/>
          <p:nvPr/>
        </p:nvSpPr>
        <p:spPr>
          <a:xfrm>
            <a:off x="5209072" y="2024511"/>
            <a:ext cx="6139542" cy="486287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2200" b="0" i="0" u="none" strike="noStrike" cap="none" normalizeH="0" baseline="0" dirty="0">
                <a:ln>
                  <a:noFill/>
                </a:ln>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A person claims that since the mean IQ of group A is higher than group D, then everyone from group A has a higher IQ than everyone from group D. Is this a justifiable claim? Why or why not?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zh-CN" sz="2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lang="en-US" sz="2200" dirty="0">
                <a:latin typeface="Aptos" panose="020B0004020202020204" pitchFamily="34" charset="0"/>
                <a:ea typeface="Times New Roman" panose="02020603050405020304" pitchFamily="18" charset="0"/>
                <a:cs typeface="Times New Roman" panose="02020603050405020304" pitchFamily="18" charset="0"/>
              </a:rPr>
              <a:t>If the person modifies their statement to “most group A members have a higher IQ than most group D members”, would the claim be sufficiently justified?</a:t>
            </a:r>
          </a:p>
          <a:p>
            <a:pPr eaLnBrk="0" fontAlgn="base" hangingPunct="0">
              <a:spcBef>
                <a:spcPct val="0"/>
              </a:spcBef>
              <a:spcAft>
                <a:spcPct val="0"/>
              </a:spcAft>
            </a:pPr>
            <a:endParaRPr lang="en-US" sz="2200" dirty="0">
              <a:latin typeface="Aptos" panose="020B0004020202020204" pitchFamily="34" charset="0"/>
              <a:ea typeface="Times New Roman" panose="02020603050405020304" pitchFamily="18" charset="0"/>
              <a:cs typeface="Times New Roman" panose="02020603050405020304" pitchFamily="18" charset="0"/>
            </a:endParaRPr>
          </a:p>
          <a:p>
            <a:pPr eaLnBrk="0" fontAlgn="base" hangingPunct="0">
              <a:spcBef>
                <a:spcPct val="0"/>
              </a:spcBef>
              <a:spcAft>
                <a:spcPct val="0"/>
              </a:spcAft>
            </a:pPr>
            <a:r>
              <a:rPr lang="en-US" sz="2200" kern="0" dirty="0">
                <a:highlight>
                  <a:srgbClr val="FFFFFF"/>
                </a:highlight>
                <a:latin typeface="Aptos" panose="020B0004020202020204" pitchFamily="34" charset="0"/>
                <a:ea typeface="Times New Roman" panose="02020603050405020304" pitchFamily="18" charset="0"/>
                <a:cs typeface="Times New Roman" panose="02020603050405020304" pitchFamily="18" charset="0"/>
              </a:rPr>
              <a:t>Is the IQ test a reliable measure of intelligence? Justify your answer</a:t>
            </a:r>
            <a:endParaRPr lang="en-GB" sz="2200" dirty="0"/>
          </a:p>
          <a:p>
            <a:pPr eaLnBrk="0" fontAlgn="base" hangingPunct="0">
              <a:spcBef>
                <a:spcPct val="0"/>
              </a:spcBef>
              <a:spcAft>
                <a:spcPct val="0"/>
              </a:spcAft>
            </a:pPr>
            <a:endParaRPr lang="en-GB" sz="2400" dirty="0">
              <a:latin typeface="Aptos" panose="020B00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zh-CN" sz="2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8448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9A8BB-3460-27FC-015C-622466BAD709}"/>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49254E7-6830-CC42-95E5-4459A4EF344A}"/>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Is the IQ test a reliable measure of intelligence? Justify your answer</a:t>
            </a:r>
            <a:endParaRPr lang="en-GB" dirty="0"/>
          </a:p>
        </p:txBody>
      </p:sp>
      <p:sp>
        <p:nvSpPr>
          <p:cNvPr id="6" name="Title 1">
            <a:extLst>
              <a:ext uri="{FF2B5EF4-FFF2-40B4-BE49-F238E27FC236}">
                <a16:creationId xmlns:a16="http://schemas.microsoft.com/office/drawing/2014/main" id="{4A130DE8-0916-5582-75F1-6A7A64968093}"/>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Examples: embedded </a:t>
            </a:r>
            <a:r>
              <a:rPr lang="en-GB" sz="4000" dirty="0" err="1">
                <a:solidFill>
                  <a:schemeClr val="bg1"/>
                </a:solidFill>
              </a:rPr>
              <a:t>HoM</a:t>
            </a:r>
            <a:endParaRPr lang="en-GB" sz="4000" dirty="0">
              <a:solidFill>
                <a:schemeClr val="bg1"/>
              </a:solidFill>
            </a:endParaRPr>
          </a:p>
        </p:txBody>
      </p:sp>
      <p:sp>
        <p:nvSpPr>
          <p:cNvPr id="7" name="TextBox 6">
            <a:extLst>
              <a:ext uri="{FF2B5EF4-FFF2-40B4-BE49-F238E27FC236}">
                <a16:creationId xmlns:a16="http://schemas.microsoft.com/office/drawing/2014/main" id="{D27FAFC8-39EB-CA3D-E126-6A0D2D90A08A}"/>
              </a:ext>
            </a:extLst>
          </p:cNvPr>
          <p:cNvSpPr txBox="1"/>
          <p:nvPr/>
        </p:nvSpPr>
        <p:spPr>
          <a:xfrm rot="16200000">
            <a:off x="8752092" y="2706722"/>
            <a:ext cx="6036429" cy="646331"/>
          </a:xfrm>
          <a:prstGeom prst="rect">
            <a:avLst/>
          </a:prstGeom>
          <a:noFill/>
        </p:spPr>
        <p:txBody>
          <a:bodyPr wrap="square" rtlCol="0">
            <a:spAutoFit/>
          </a:bodyPr>
          <a:lstStyle/>
          <a:p>
            <a:r>
              <a:rPr lang="en-GB" i="1" dirty="0"/>
              <a:t>St Andrews MT1007 statistics in society activity, Michelle Arnette, Malachi Johns, Louise Burt, Charles Paxton</a:t>
            </a:r>
          </a:p>
        </p:txBody>
      </p:sp>
      <p:sp>
        <p:nvSpPr>
          <p:cNvPr id="3" name="TextBox 2">
            <a:extLst>
              <a:ext uri="{FF2B5EF4-FFF2-40B4-BE49-F238E27FC236}">
                <a16:creationId xmlns:a16="http://schemas.microsoft.com/office/drawing/2014/main" id="{7AA1278D-125F-55E4-2601-BF82FB2D831F}"/>
              </a:ext>
            </a:extLst>
          </p:cNvPr>
          <p:cNvSpPr txBox="1"/>
          <p:nvPr/>
        </p:nvSpPr>
        <p:spPr>
          <a:xfrm>
            <a:off x="1574157" y="530713"/>
            <a:ext cx="9774458" cy="5355312"/>
          </a:xfrm>
          <a:prstGeom prst="rect">
            <a:avLst/>
          </a:prstGeom>
          <a:noFill/>
        </p:spPr>
        <p:txBody>
          <a:bodyPr wrap="square" rtlCol="0">
            <a:spAutoFit/>
          </a:bodyPr>
          <a:lstStyle/>
          <a:p>
            <a:r>
              <a:rPr lang="en-GB" sz="2400" dirty="0"/>
              <a:t>How, (if at all) did these problems change your experience of studying statistics?</a:t>
            </a:r>
          </a:p>
          <a:p>
            <a:r>
              <a:rPr lang="en-GB" sz="1000" dirty="0"/>
              <a:t>  </a:t>
            </a:r>
          </a:p>
          <a:p>
            <a:r>
              <a:rPr lang="en-GB" sz="2400" i="1" dirty="0"/>
              <a:t>These problems showed how statistics applies to real-world issues beyond standard examples</a:t>
            </a:r>
          </a:p>
          <a:p>
            <a:endParaRPr lang="en-GB" sz="2400" i="1" dirty="0"/>
          </a:p>
          <a:p>
            <a:r>
              <a:rPr lang="en-GB" sz="2400" dirty="0"/>
              <a:t>How (if at all) did these problems change your sense of being included in the statistics community?</a:t>
            </a:r>
          </a:p>
          <a:p>
            <a:r>
              <a:rPr lang="en-GB" sz="1000" dirty="0"/>
              <a:t>  </a:t>
            </a:r>
          </a:p>
          <a:p>
            <a:r>
              <a:rPr lang="en-GB" sz="2400" i="1" dirty="0"/>
              <a:t>They slightly improved my sense of inclusion by showing a wider range of contexts</a:t>
            </a:r>
          </a:p>
          <a:p>
            <a:endParaRPr lang="en-GB" sz="2400" i="1" dirty="0"/>
          </a:p>
          <a:p>
            <a:r>
              <a:rPr lang="en-GB" sz="2400" dirty="0"/>
              <a:t>If any problems stood out as particularly useful or unhelpful, please tell us about them</a:t>
            </a:r>
          </a:p>
          <a:p>
            <a:r>
              <a:rPr lang="en-GB" sz="1000" dirty="0"/>
              <a:t> </a:t>
            </a:r>
          </a:p>
          <a:p>
            <a:r>
              <a:rPr lang="en-GB" sz="2400" i="1" dirty="0"/>
              <a:t>Problems using real world data-sets were more engaging and helpful</a:t>
            </a:r>
          </a:p>
        </p:txBody>
      </p:sp>
    </p:spTree>
    <p:extLst>
      <p:ext uri="{BB962C8B-B14F-4D97-AF65-F5344CB8AC3E}">
        <p14:creationId xmlns:p14="http://schemas.microsoft.com/office/powerpoint/2010/main" val="230412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42CD0-113A-8BCF-FE67-137E9565CAC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85614F53-F0ED-FDE7-AC03-27F37275B011}"/>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 the IQ test a reliable measure of intelligence? Justify your answer</a:t>
            </a:r>
            <a:endParaRPr lang="en-GB" dirty="0"/>
          </a:p>
        </p:txBody>
      </p:sp>
      <p:sp>
        <p:nvSpPr>
          <p:cNvPr id="6" name="Title 1">
            <a:extLst>
              <a:ext uri="{FF2B5EF4-FFF2-40B4-BE49-F238E27FC236}">
                <a16:creationId xmlns:a16="http://schemas.microsoft.com/office/drawing/2014/main" id="{F13FF7A4-8914-D432-1234-4C5ECC07C304}"/>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Pressing challenges</a:t>
            </a:r>
          </a:p>
        </p:txBody>
      </p:sp>
      <p:sp>
        <p:nvSpPr>
          <p:cNvPr id="9" name="TextBox 8">
            <a:extLst>
              <a:ext uri="{FF2B5EF4-FFF2-40B4-BE49-F238E27FC236}">
                <a16:creationId xmlns:a16="http://schemas.microsoft.com/office/drawing/2014/main" id="{91962722-17B2-0622-5EA7-06259F85DBCB}"/>
              </a:ext>
            </a:extLst>
          </p:cNvPr>
          <p:cNvSpPr txBox="1"/>
          <p:nvPr/>
        </p:nvSpPr>
        <p:spPr>
          <a:xfrm>
            <a:off x="1698171" y="285369"/>
            <a:ext cx="10241280" cy="5816977"/>
          </a:xfrm>
          <a:prstGeom prst="rect">
            <a:avLst/>
          </a:prstGeom>
          <a:noFill/>
        </p:spPr>
        <p:txBody>
          <a:bodyPr wrap="square">
            <a:spAutoFit/>
          </a:bodyPr>
          <a:lstStyle/>
          <a:p>
            <a:r>
              <a:rPr lang="en-GB" sz="2800" dirty="0"/>
              <a:t>How to evaluate: </a:t>
            </a:r>
            <a:r>
              <a:rPr lang="en-US" sz="2800" dirty="0"/>
              <a:t>what has worked, for whom, why, and in what circumstances</a:t>
            </a:r>
            <a:r>
              <a:rPr lang="en-US" dirty="0"/>
              <a:t>,</a:t>
            </a:r>
            <a:r>
              <a:rPr lang="en-GB" sz="3200" dirty="0"/>
              <a:t>? </a:t>
            </a:r>
          </a:p>
          <a:p>
            <a:pPr lvl="1"/>
            <a:r>
              <a:rPr lang="en-GB" sz="2800" dirty="0"/>
              <a:t>Confirmation bias </a:t>
            </a:r>
          </a:p>
          <a:p>
            <a:pPr lvl="1"/>
            <a:r>
              <a:rPr lang="en-GB" sz="2800" dirty="0"/>
              <a:t>Students working harder </a:t>
            </a:r>
          </a:p>
          <a:p>
            <a:pPr lvl="1"/>
            <a:r>
              <a:rPr lang="en-GB" sz="2800" dirty="0"/>
              <a:t>Novelty</a:t>
            </a:r>
          </a:p>
          <a:p>
            <a:pPr lvl="1"/>
            <a:r>
              <a:rPr lang="en-GB" sz="2800" dirty="0"/>
              <a:t>Lack of recognition of resource constraints</a:t>
            </a:r>
          </a:p>
          <a:p>
            <a:r>
              <a:rPr lang="en-GB" sz="1600" dirty="0"/>
              <a:t> </a:t>
            </a:r>
          </a:p>
          <a:p>
            <a:r>
              <a:rPr lang="en-GB" sz="2800" dirty="0"/>
              <a:t>Difficulties of addressing diverse audience </a:t>
            </a:r>
          </a:p>
          <a:p>
            <a:pPr lvl="1"/>
            <a:r>
              <a:rPr lang="en-GB" sz="2800" dirty="0"/>
              <a:t>Entrenched social &amp; cultural attitudes</a:t>
            </a:r>
          </a:p>
          <a:p>
            <a:r>
              <a:rPr lang="en-GB" sz="1600" dirty="0"/>
              <a:t> </a:t>
            </a:r>
          </a:p>
          <a:p>
            <a:r>
              <a:rPr lang="en-GB" sz="2800" dirty="0"/>
              <a:t>Pitfalls</a:t>
            </a:r>
          </a:p>
          <a:p>
            <a:pPr lvl="1"/>
            <a:r>
              <a:rPr lang="en-GB" sz="2800" dirty="0"/>
              <a:t>Tokenism</a:t>
            </a:r>
          </a:p>
          <a:p>
            <a:pPr lvl="1"/>
            <a:r>
              <a:rPr lang="en-GB" sz="2800" dirty="0"/>
              <a:t>Irrelevance</a:t>
            </a:r>
          </a:p>
          <a:p>
            <a:pPr lvl="1"/>
            <a:r>
              <a:rPr lang="en-GB" sz="2800" dirty="0"/>
              <a:t>Insider view</a:t>
            </a:r>
          </a:p>
        </p:txBody>
      </p:sp>
    </p:spTree>
    <p:extLst>
      <p:ext uri="{BB962C8B-B14F-4D97-AF65-F5344CB8AC3E}">
        <p14:creationId xmlns:p14="http://schemas.microsoft.com/office/powerpoint/2010/main" val="3487764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FD347-3A4E-C36F-10CB-F811845FA8B4}"/>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26AC4F13-A33F-B1CE-26C3-D1A0C6F36A10}"/>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https://mathshist4edi.wp.st-andrews.ac.uk/</a:t>
            </a:r>
            <a:endParaRPr lang="en-GB" dirty="0"/>
          </a:p>
        </p:txBody>
      </p:sp>
      <p:sp>
        <p:nvSpPr>
          <p:cNvPr id="6" name="Title 1">
            <a:extLst>
              <a:ext uri="{FF2B5EF4-FFF2-40B4-BE49-F238E27FC236}">
                <a16:creationId xmlns:a16="http://schemas.microsoft.com/office/drawing/2014/main" id="{0BD0CA49-704B-EF2C-45F4-9EC6F43F0463}"/>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Forthcoming Events</a:t>
            </a:r>
          </a:p>
        </p:txBody>
      </p:sp>
      <p:sp>
        <p:nvSpPr>
          <p:cNvPr id="2" name="TextBox 1">
            <a:extLst>
              <a:ext uri="{FF2B5EF4-FFF2-40B4-BE49-F238E27FC236}">
                <a16:creationId xmlns:a16="http://schemas.microsoft.com/office/drawing/2014/main" id="{6B4301B8-D4E0-9526-2118-3A32CC681969}"/>
              </a:ext>
            </a:extLst>
          </p:cNvPr>
          <p:cNvSpPr txBox="1"/>
          <p:nvPr/>
        </p:nvSpPr>
        <p:spPr>
          <a:xfrm>
            <a:off x="1567543" y="582471"/>
            <a:ext cx="10211834" cy="5386090"/>
          </a:xfrm>
          <a:prstGeom prst="rect">
            <a:avLst/>
          </a:prstGeom>
          <a:noFill/>
        </p:spPr>
        <p:txBody>
          <a:bodyPr wrap="none" rtlCol="0">
            <a:spAutoFit/>
          </a:bodyPr>
          <a:lstStyle/>
          <a:p>
            <a:r>
              <a:rPr lang="en-GB" sz="2400" dirty="0"/>
              <a:t>15 May, Seminar by Rowena Ball (Australia National University)</a:t>
            </a:r>
          </a:p>
          <a:p>
            <a:r>
              <a:rPr lang="en-GB" sz="2400" dirty="0"/>
              <a:t>	</a:t>
            </a:r>
            <a:r>
              <a:rPr lang="en-US" altLang="en-US" sz="2400" i="1" dirty="0">
                <a:solidFill>
                  <a:srgbClr val="000000"/>
                </a:solidFill>
                <a:latin typeface="Arial" panose="020B0604020202020204" pitchFamily="34" charset="0"/>
              </a:rPr>
              <a:t>Empirical Mathematics in Australian Indigenous Smoke Telegraphy</a:t>
            </a:r>
          </a:p>
          <a:p>
            <a:endParaRPr lang="en-US" altLang="en-US" sz="2400" i="1" dirty="0">
              <a:solidFill>
                <a:srgbClr val="000000"/>
              </a:solidFill>
              <a:latin typeface="Arial" panose="020B0604020202020204" pitchFamily="34" charset="0"/>
            </a:endParaRPr>
          </a:p>
          <a:p>
            <a:r>
              <a:rPr lang="en-US" altLang="en-US" sz="2400" dirty="0">
                <a:solidFill>
                  <a:srgbClr val="000000"/>
                </a:solidFill>
                <a:latin typeface="Arial" panose="020B0604020202020204" pitchFamily="34" charset="0"/>
              </a:rPr>
              <a:t>5 June, Experience sharing by David Pritchard (Strathclyde University)</a:t>
            </a:r>
          </a:p>
          <a:p>
            <a:r>
              <a:rPr lang="en-US" altLang="en-US" sz="2400" dirty="0">
                <a:solidFill>
                  <a:srgbClr val="000000"/>
                </a:solidFill>
                <a:latin typeface="Arial" panose="020B0604020202020204" pitchFamily="34" charset="0"/>
              </a:rPr>
              <a:t>	</a:t>
            </a:r>
            <a:r>
              <a:rPr lang="en-US" altLang="en-US" sz="2400" i="1" dirty="0">
                <a:solidFill>
                  <a:srgbClr val="000000"/>
                </a:solidFill>
                <a:latin typeface="Arial" panose="020B0604020202020204" pitchFamily="34" charset="0"/>
              </a:rPr>
              <a:t>New Y1 Mathematics in Society module</a:t>
            </a:r>
          </a:p>
          <a:p>
            <a:endParaRPr lang="en-US" altLang="en-US" sz="2400" i="1" dirty="0">
              <a:solidFill>
                <a:srgbClr val="000000"/>
              </a:solidFill>
              <a:latin typeface="Arial" panose="020B0604020202020204" pitchFamily="34" charset="0"/>
            </a:endParaRPr>
          </a:p>
          <a:p>
            <a:r>
              <a:rPr lang="en-US" altLang="en-US" sz="2400" dirty="0">
                <a:solidFill>
                  <a:srgbClr val="000000"/>
                </a:solidFill>
                <a:latin typeface="Arial" panose="020B0604020202020204" pitchFamily="34" charset="0"/>
              </a:rPr>
              <a:t>7-8 September, 2-day workshop, Manchester University</a:t>
            </a:r>
          </a:p>
          <a:p>
            <a:r>
              <a:rPr lang="en-US" altLang="en-US" sz="2400" dirty="0">
                <a:solidFill>
                  <a:srgbClr val="000000"/>
                </a:solidFill>
                <a:latin typeface="Arial" panose="020B0604020202020204" pitchFamily="34" charset="0"/>
              </a:rPr>
              <a:t>	</a:t>
            </a:r>
            <a:r>
              <a:rPr lang="en-US" altLang="en-US" sz="2400" i="1" dirty="0">
                <a:solidFill>
                  <a:srgbClr val="000000"/>
                </a:solidFill>
                <a:latin typeface="Arial" panose="020B0604020202020204" pitchFamily="34" charset="0"/>
              </a:rPr>
              <a:t>Co-creating and curating resources with students</a:t>
            </a:r>
          </a:p>
          <a:p>
            <a:endParaRPr lang="en-US" altLang="en-US" sz="2400" i="1" dirty="0">
              <a:solidFill>
                <a:srgbClr val="000000"/>
              </a:solidFill>
              <a:latin typeface="Arial" panose="020B0604020202020204" pitchFamily="34" charset="0"/>
            </a:endParaRPr>
          </a:p>
          <a:p>
            <a:endParaRPr lang="en-US" altLang="en-US" sz="2400" i="1" dirty="0">
              <a:solidFill>
                <a:srgbClr val="000000"/>
              </a:solidFill>
              <a:latin typeface="Arial" panose="020B0604020202020204" pitchFamily="34" charset="0"/>
            </a:endParaRPr>
          </a:p>
          <a:p>
            <a:endParaRPr lang="en-US" altLang="en-US" sz="2400" i="1" dirty="0">
              <a:solidFill>
                <a:srgbClr val="000000"/>
              </a:solidFill>
              <a:latin typeface="Arial" panose="020B0604020202020204" pitchFamily="34" charset="0"/>
            </a:endParaRPr>
          </a:p>
          <a:p>
            <a:endParaRPr lang="en-US" altLang="en-US" sz="2400" i="1" dirty="0">
              <a:solidFill>
                <a:srgbClr val="000000"/>
              </a:solidFill>
              <a:latin typeface="Arial" panose="020B0604020202020204" pitchFamily="34" charset="0"/>
            </a:endParaRPr>
          </a:p>
          <a:p>
            <a:pPr lvl="1"/>
            <a:r>
              <a:rPr lang="en-US" altLang="en-US" sz="2400" dirty="0" err="1">
                <a:solidFill>
                  <a:srgbClr val="000000"/>
                </a:solidFill>
                <a:latin typeface="Arial" panose="020B0604020202020204" pitchFamily="34" charset="0"/>
              </a:rPr>
              <a:t>JISCmail</a:t>
            </a:r>
            <a:r>
              <a:rPr lang="en-US" altLang="en-US" sz="2400" dirty="0">
                <a:solidFill>
                  <a:srgbClr val="000000"/>
                </a:solidFill>
                <a:latin typeface="Arial" panose="020B0604020202020204" pitchFamily="34" charset="0"/>
              </a:rPr>
              <a:t> list signup </a:t>
            </a:r>
          </a:p>
          <a:p>
            <a:pPr lvl="1"/>
            <a:r>
              <a:rPr lang="en-US" altLang="en-US" sz="1400" dirty="0">
                <a:solidFill>
                  <a:srgbClr val="000000"/>
                </a:solidFill>
                <a:latin typeface="Arial" panose="020B0604020202020204" pitchFamily="34" charset="0"/>
                <a:hlinkClick r:id="rId3"/>
              </a:rPr>
              <a:t>https://www.jiscmail.ac.uk/cgi-bin/webadmin?SUBED1=HISTORY-FOR-EDI-IN-MATHS&amp;A=1</a:t>
            </a:r>
            <a:r>
              <a:rPr lang="en-US" altLang="en-US" sz="1400" dirty="0">
                <a:solidFill>
                  <a:srgbClr val="000000"/>
                </a:solidFill>
                <a:latin typeface="Arial" panose="020B0604020202020204" pitchFamily="34" charset="0"/>
              </a:rPr>
              <a:t> </a:t>
            </a:r>
            <a:endParaRPr lang="en-US" altLang="en-US" sz="1400" dirty="0">
              <a:latin typeface="Arial" panose="020B0604020202020204" pitchFamily="34" charset="0"/>
            </a:endParaRPr>
          </a:p>
          <a:p>
            <a:endParaRPr lang="en-GB" dirty="0"/>
          </a:p>
        </p:txBody>
      </p:sp>
      <p:pic>
        <p:nvPicPr>
          <p:cNvPr id="8" name="Picture 7">
            <a:extLst>
              <a:ext uri="{FF2B5EF4-FFF2-40B4-BE49-F238E27FC236}">
                <a16:creationId xmlns:a16="http://schemas.microsoft.com/office/drawing/2014/main" id="{E874D82F-7DA7-F22C-BE12-F917D1F5BD4A}"/>
              </a:ext>
            </a:extLst>
          </p:cNvPr>
          <p:cNvPicPr>
            <a:picLocks noChangeAspect="1"/>
          </p:cNvPicPr>
          <p:nvPr/>
        </p:nvPicPr>
        <p:blipFill>
          <a:blip r:embed="rId4"/>
          <a:stretch>
            <a:fillRect/>
          </a:stretch>
        </p:blipFill>
        <p:spPr>
          <a:xfrm>
            <a:off x="9527059" y="3405236"/>
            <a:ext cx="2664940" cy="2664940"/>
          </a:xfrm>
          <a:prstGeom prst="rect">
            <a:avLst/>
          </a:prstGeom>
        </p:spPr>
      </p:pic>
      <p:sp>
        <p:nvSpPr>
          <p:cNvPr id="4" name="TextBox 3">
            <a:extLst>
              <a:ext uri="{FF2B5EF4-FFF2-40B4-BE49-F238E27FC236}">
                <a16:creationId xmlns:a16="http://schemas.microsoft.com/office/drawing/2014/main" id="{71432B6D-0F2A-0CB8-F32F-8E268BA6B5F8}"/>
              </a:ext>
            </a:extLst>
          </p:cNvPr>
          <p:cNvSpPr txBox="1"/>
          <p:nvPr/>
        </p:nvSpPr>
        <p:spPr>
          <a:xfrm>
            <a:off x="3837214" y="5683315"/>
            <a:ext cx="6106886" cy="461665"/>
          </a:xfrm>
          <a:prstGeom prst="rect">
            <a:avLst/>
          </a:prstGeom>
          <a:noFill/>
        </p:spPr>
        <p:txBody>
          <a:bodyPr wrap="square">
            <a:spAutoFit/>
          </a:bodyPr>
          <a:lstStyle/>
          <a:p>
            <a:r>
              <a:rPr lang="en-GB" sz="2400" dirty="0">
                <a:hlinkClick r:id="rId5">
                  <a:extLst>
                    <a:ext uri="{A12FA001-AC4F-418D-AE19-62706E023703}">
                      <ahyp:hlinkClr xmlns:ahyp="http://schemas.microsoft.com/office/drawing/2018/hyperlinkcolor" val="tx"/>
                    </a:ext>
                  </a:extLst>
                </a:hlinkClick>
              </a:rPr>
              <a:t>Website </a:t>
            </a:r>
            <a:r>
              <a:rPr lang="en-GB" dirty="0">
                <a:solidFill>
                  <a:srgbClr val="004077"/>
                </a:solidFill>
                <a:hlinkClick r:id="rId5">
                  <a:extLst>
                    <a:ext uri="{A12FA001-AC4F-418D-AE19-62706E023703}">
                      <ahyp:hlinkClr xmlns:ahyp="http://schemas.microsoft.com/office/drawing/2018/hyperlinkcolor" val="tx"/>
                    </a:ext>
                  </a:extLst>
                </a:hlinkClick>
              </a:rPr>
              <a:t>https://mathshist4edi.wp.st-andrews.ac.uk/</a:t>
            </a:r>
            <a:r>
              <a:rPr lang="en-GB" dirty="0"/>
              <a:t> </a:t>
            </a:r>
          </a:p>
        </p:txBody>
      </p:sp>
    </p:spTree>
    <p:extLst>
      <p:ext uri="{BB962C8B-B14F-4D97-AF65-F5344CB8AC3E}">
        <p14:creationId xmlns:p14="http://schemas.microsoft.com/office/powerpoint/2010/main" val="1754133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FB708-95A2-A012-DCAD-4C4CD6801927}"/>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203EACE1-E43B-63AF-9D02-ECD41DDB4B98}"/>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 the IQ test a reliable measure of intelligence? Justify your answer</a:t>
            </a:r>
            <a:endParaRPr lang="en-GB" dirty="0"/>
          </a:p>
        </p:txBody>
      </p:sp>
      <p:pic>
        <p:nvPicPr>
          <p:cNvPr id="9" name="Picture 8">
            <a:extLst>
              <a:ext uri="{FF2B5EF4-FFF2-40B4-BE49-F238E27FC236}">
                <a16:creationId xmlns:a16="http://schemas.microsoft.com/office/drawing/2014/main" id="{61900806-8875-971A-8443-BC736254DA84}"/>
              </a:ext>
            </a:extLst>
          </p:cNvPr>
          <p:cNvPicPr>
            <a:picLocks noChangeAspect="1"/>
          </p:cNvPicPr>
          <p:nvPr/>
        </p:nvPicPr>
        <p:blipFill>
          <a:blip r:embed="rId3"/>
          <a:stretch>
            <a:fillRect/>
          </a:stretch>
        </p:blipFill>
        <p:spPr>
          <a:xfrm>
            <a:off x="1404001" y="6479"/>
            <a:ext cx="10143565" cy="6141059"/>
          </a:xfrm>
          <a:prstGeom prst="rect">
            <a:avLst/>
          </a:prstGeom>
        </p:spPr>
      </p:pic>
      <p:sp>
        <p:nvSpPr>
          <p:cNvPr id="6" name="Title 1">
            <a:extLst>
              <a:ext uri="{FF2B5EF4-FFF2-40B4-BE49-F238E27FC236}">
                <a16:creationId xmlns:a16="http://schemas.microsoft.com/office/drawing/2014/main" id="{1CBA083B-5C88-B8D1-AF85-65F4006823A0}"/>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Forthcoming Publication</a:t>
            </a:r>
          </a:p>
        </p:txBody>
      </p:sp>
      <p:pic>
        <p:nvPicPr>
          <p:cNvPr id="4" name="Picture 3">
            <a:extLst>
              <a:ext uri="{FF2B5EF4-FFF2-40B4-BE49-F238E27FC236}">
                <a16:creationId xmlns:a16="http://schemas.microsoft.com/office/drawing/2014/main" id="{7DDCBF07-BDB0-1DA6-6683-808AFC673E37}"/>
              </a:ext>
            </a:extLst>
          </p:cNvPr>
          <p:cNvPicPr>
            <a:picLocks noChangeAspect="1"/>
          </p:cNvPicPr>
          <p:nvPr/>
        </p:nvPicPr>
        <p:blipFill>
          <a:blip r:embed="rId4"/>
          <a:stretch>
            <a:fillRect/>
          </a:stretch>
        </p:blipFill>
        <p:spPr>
          <a:xfrm>
            <a:off x="10110651" y="6479"/>
            <a:ext cx="2081348" cy="2081348"/>
          </a:xfrm>
          <a:prstGeom prst="rect">
            <a:avLst/>
          </a:prstGeom>
        </p:spPr>
      </p:pic>
      <p:sp>
        <p:nvSpPr>
          <p:cNvPr id="3" name="TextBox 2">
            <a:extLst>
              <a:ext uri="{FF2B5EF4-FFF2-40B4-BE49-F238E27FC236}">
                <a16:creationId xmlns:a16="http://schemas.microsoft.com/office/drawing/2014/main" id="{61A33D2C-8F3B-E7BA-0FBF-28658E1E71C2}"/>
              </a:ext>
            </a:extLst>
          </p:cNvPr>
          <p:cNvSpPr txBox="1"/>
          <p:nvPr/>
        </p:nvSpPr>
        <p:spPr>
          <a:xfrm>
            <a:off x="5762897" y="213751"/>
            <a:ext cx="6106886" cy="369332"/>
          </a:xfrm>
          <a:prstGeom prst="rect">
            <a:avLst/>
          </a:prstGeom>
          <a:noFill/>
        </p:spPr>
        <p:txBody>
          <a:bodyPr wrap="square">
            <a:spAutoFit/>
          </a:bodyPr>
          <a:lstStyle/>
          <a:p>
            <a:r>
              <a:rPr lang="en-GB" dirty="0">
                <a:hlinkClick r:id="rId5"/>
              </a:rPr>
              <a:t>https://forms.gle/BnwzbWHoF4vTqKg66</a:t>
            </a:r>
            <a:r>
              <a:rPr lang="en-GB" dirty="0"/>
              <a:t> </a:t>
            </a:r>
          </a:p>
        </p:txBody>
      </p:sp>
    </p:spTree>
    <p:extLst>
      <p:ext uri="{BB962C8B-B14F-4D97-AF65-F5344CB8AC3E}">
        <p14:creationId xmlns:p14="http://schemas.microsoft.com/office/powerpoint/2010/main" val="108342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2EF9E-C67D-AF51-4C1B-718C8E2C5646}"/>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17AB9D27-A9F9-A5A0-ED29-0ACC4814E793}"/>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 the IQ test a reliable measure of intelligence? Justify your answer</a:t>
            </a:r>
            <a:endParaRPr lang="en-GB" dirty="0"/>
          </a:p>
        </p:txBody>
      </p:sp>
      <p:sp>
        <p:nvSpPr>
          <p:cNvPr id="6" name="Title 1">
            <a:extLst>
              <a:ext uri="{FF2B5EF4-FFF2-40B4-BE49-F238E27FC236}">
                <a16:creationId xmlns:a16="http://schemas.microsoft.com/office/drawing/2014/main" id="{4DEE42B1-716B-2042-5C88-F21B7B935327}"/>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sz="4000" dirty="0">
              <a:solidFill>
                <a:schemeClr val="bg1"/>
              </a:solidFill>
            </a:endParaRPr>
          </a:p>
        </p:txBody>
      </p:sp>
      <p:sp>
        <p:nvSpPr>
          <p:cNvPr id="2" name="TextBox 1">
            <a:extLst>
              <a:ext uri="{FF2B5EF4-FFF2-40B4-BE49-F238E27FC236}">
                <a16:creationId xmlns:a16="http://schemas.microsoft.com/office/drawing/2014/main" id="{CD167A30-E4DE-CAFA-94E3-52B79E78FD7A}"/>
              </a:ext>
            </a:extLst>
          </p:cNvPr>
          <p:cNvSpPr txBox="1"/>
          <p:nvPr/>
        </p:nvSpPr>
        <p:spPr>
          <a:xfrm>
            <a:off x="1797736" y="893548"/>
            <a:ext cx="10000527" cy="3416320"/>
          </a:xfrm>
          <a:prstGeom prst="rect">
            <a:avLst/>
          </a:prstGeom>
          <a:noFill/>
        </p:spPr>
        <p:txBody>
          <a:bodyPr wrap="square" rtlCol="0">
            <a:spAutoFit/>
          </a:bodyPr>
          <a:lstStyle/>
          <a:p>
            <a:pPr algn="ctr"/>
            <a:r>
              <a:rPr lang="en-GB" sz="4000" dirty="0"/>
              <a:t>Many thanks to all HIDIM members and especially Laura Johnson and Stefania </a:t>
            </a:r>
            <a:r>
              <a:rPr lang="en-GB" sz="4000" dirty="0" err="1"/>
              <a:t>Lisai</a:t>
            </a:r>
            <a:r>
              <a:rPr lang="en-GB" sz="4000" dirty="0"/>
              <a:t> </a:t>
            </a:r>
          </a:p>
          <a:p>
            <a:endParaRPr lang="en-GB" sz="4800" dirty="0"/>
          </a:p>
          <a:p>
            <a:pPr algn="ctr"/>
            <a:r>
              <a:rPr lang="en-GB" sz="4800" dirty="0"/>
              <a:t>Thank You!</a:t>
            </a:r>
          </a:p>
        </p:txBody>
      </p:sp>
    </p:spTree>
    <p:extLst>
      <p:ext uri="{BB962C8B-B14F-4D97-AF65-F5344CB8AC3E}">
        <p14:creationId xmlns:p14="http://schemas.microsoft.com/office/powerpoint/2010/main" val="32939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022FC-B715-ECC5-3BE3-057D6377BFA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E690F302-37C6-149B-1120-74D76C59DC73}"/>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3198883C-420F-33BD-F8CB-438C1947654B}"/>
              </a:ext>
            </a:extLst>
          </p:cNvPr>
          <p:cNvSpPr txBox="1">
            <a:spLocks/>
          </p:cNvSpPr>
          <p:nvPr/>
        </p:nvSpPr>
        <p:spPr>
          <a:xfrm rot="16200000">
            <a:off x="-2341439"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HIDIM background</a:t>
            </a:r>
            <a:endParaRPr lang="en-GB" sz="4000" b="1" dirty="0">
              <a:solidFill>
                <a:schemeClr val="bg1"/>
              </a:solidFill>
            </a:endParaRPr>
          </a:p>
        </p:txBody>
      </p:sp>
      <p:sp>
        <p:nvSpPr>
          <p:cNvPr id="3" name="Content Placeholder 2">
            <a:extLst>
              <a:ext uri="{FF2B5EF4-FFF2-40B4-BE49-F238E27FC236}">
                <a16:creationId xmlns:a16="http://schemas.microsoft.com/office/drawing/2014/main" id="{86E5C200-8170-F3B4-9C9F-A2F56F2A85DF}"/>
              </a:ext>
            </a:extLst>
          </p:cNvPr>
          <p:cNvSpPr>
            <a:spLocks noGrp="1"/>
          </p:cNvSpPr>
          <p:nvPr>
            <p:ph idx="1"/>
          </p:nvPr>
        </p:nvSpPr>
        <p:spPr>
          <a:xfrm>
            <a:off x="1606731" y="747888"/>
            <a:ext cx="10296672" cy="4211760"/>
          </a:xfrm>
        </p:spPr>
        <p:txBody>
          <a:bodyPr/>
          <a:lstStyle/>
          <a:p>
            <a:pPr marL="0" lvl="0" indent="0">
              <a:lnSpc>
                <a:spcPct val="115000"/>
              </a:lnSpc>
              <a:buNone/>
            </a:pPr>
            <a:r>
              <a:rPr lang="en-GB" sz="3200" dirty="0"/>
              <a:t>Is </a:t>
            </a:r>
            <a:r>
              <a:rPr lang="en-GB" dirty="0"/>
              <a:t>Mathematics Inclusive or Exclusive, Jan 2022 - </a:t>
            </a:r>
            <a:r>
              <a:rPr lang="en-GB" dirty="0">
                <a:latin typeface="Arial" panose="020B0604020202020204" pitchFamily="34" charset="0"/>
                <a:ea typeface="Arial" panose="020B0604020202020204" pitchFamily="34" charset="0"/>
              </a:rPr>
              <a:t>Some actions:</a:t>
            </a:r>
          </a:p>
          <a:p>
            <a:pPr marL="457200" lvl="1" indent="0">
              <a:lnSpc>
                <a:spcPct val="115000"/>
              </a:lnSpc>
              <a:buNone/>
            </a:pPr>
            <a:r>
              <a:rPr lang="en-GB" sz="2800" dirty="0">
                <a:latin typeface="Arial" panose="020B0604020202020204" pitchFamily="34" charset="0"/>
                <a:ea typeface="Arial" panose="020B0604020202020204" pitchFamily="34" charset="0"/>
              </a:rPr>
              <a:t>• Provide support for projects to develop resources for incorporating ethics and race in teaching,</a:t>
            </a:r>
          </a:p>
          <a:p>
            <a:pPr marL="457200" lvl="1" indent="0">
              <a:lnSpc>
                <a:spcPct val="115000"/>
              </a:lnSpc>
              <a:buNone/>
            </a:pPr>
            <a:r>
              <a:rPr lang="en-GB" sz="2800" dirty="0">
                <a:latin typeface="Arial" panose="020B0604020202020204" pitchFamily="34" charset="0"/>
                <a:ea typeface="Arial" panose="020B0604020202020204" pitchFamily="34" charset="0"/>
              </a:rPr>
              <a:t>• Develop an easily searchable and accessible means of sharing such resources,[but plan for this, rather than do it in this project]</a:t>
            </a:r>
          </a:p>
          <a:p>
            <a:pPr marL="457200" lvl="1" indent="0">
              <a:lnSpc>
                <a:spcPct val="115000"/>
              </a:lnSpc>
              <a:buNone/>
            </a:pPr>
            <a:r>
              <a:rPr lang="en-GB" sz="2800" dirty="0">
                <a:latin typeface="Arial" panose="020B0604020202020204" pitchFamily="34" charset="0"/>
                <a:ea typeface="Arial" panose="020B0604020202020204" pitchFamily="34" charset="0"/>
              </a:rPr>
              <a:t>• Organise follow up/follow on events to provide further opportunities for collaboration and discussion</a:t>
            </a:r>
          </a:p>
          <a:p>
            <a:pPr marL="0" indent="0">
              <a:buNone/>
            </a:pPr>
            <a:endParaRPr lang="en-GB" dirty="0">
              <a:latin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3713580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9091E-BD81-99F2-8BE7-2EADA84BA1F2}"/>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8D6A2FFD-0BD8-BDF2-4756-179E37B454FE}"/>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0EA5D9FA-A054-6330-9328-21EC149949F3}"/>
              </a:ext>
            </a:extLst>
          </p:cNvPr>
          <p:cNvSpPr txBox="1">
            <a:spLocks/>
          </p:cNvSpPr>
          <p:nvPr/>
        </p:nvSpPr>
        <p:spPr>
          <a:xfrm rot="16200000">
            <a:off x="-2374198"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HIDIM startup</a:t>
            </a:r>
            <a:endParaRPr lang="en-GB" sz="4000" b="1" dirty="0">
              <a:solidFill>
                <a:schemeClr val="bg1"/>
              </a:solidFill>
            </a:endParaRPr>
          </a:p>
        </p:txBody>
      </p:sp>
      <p:sp>
        <p:nvSpPr>
          <p:cNvPr id="3" name="Content Placeholder 2">
            <a:extLst>
              <a:ext uri="{FF2B5EF4-FFF2-40B4-BE49-F238E27FC236}">
                <a16:creationId xmlns:a16="http://schemas.microsoft.com/office/drawing/2014/main" id="{EF73825F-1768-A3B3-5F43-42075ACFB1D2}"/>
              </a:ext>
            </a:extLst>
          </p:cNvPr>
          <p:cNvSpPr>
            <a:spLocks noGrp="1"/>
          </p:cNvSpPr>
          <p:nvPr>
            <p:ph idx="1"/>
          </p:nvPr>
        </p:nvSpPr>
        <p:spPr>
          <a:xfrm>
            <a:off x="1606731" y="747888"/>
            <a:ext cx="10296672" cy="4211760"/>
          </a:xfrm>
        </p:spPr>
        <p:txBody>
          <a:bodyPr/>
          <a:lstStyle/>
          <a:p>
            <a:pPr marL="0" indent="0">
              <a:lnSpc>
                <a:spcPct val="103000"/>
              </a:lnSpc>
              <a:spcBef>
                <a:spcPts val="0"/>
              </a:spcBef>
              <a:spcAft>
                <a:spcPts val="1800"/>
              </a:spcAft>
              <a:buNone/>
            </a:pPr>
            <a:r>
              <a:rPr lang="en-GB" sz="3200" dirty="0"/>
              <a:t>Isaac Newton Institute funded 2023-2025</a:t>
            </a:r>
          </a:p>
          <a:p>
            <a:pPr marL="0" indent="0">
              <a:lnSpc>
                <a:spcPct val="103000"/>
              </a:lnSpc>
              <a:spcBef>
                <a:spcPts val="0"/>
              </a:spcBef>
              <a:spcAft>
                <a:spcPts val="1800"/>
              </a:spcAft>
              <a:buNone/>
            </a:pPr>
            <a:r>
              <a:rPr lang="en-GB" sz="3200" dirty="0"/>
              <a:t>St Andrews, Open University, Oxford, led startup phase</a:t>
            </a:r>
          </a:p>
          <a:p>
            <a:pPr marL="0" indent="0" fontAlgn="base">
              <a:lnSpc>
                <a:spcPct val="103000"/>
              </a:lnSpc>
              <a:spcBef>
                <a:spcPts val="0"/>
              </a:spcBef>
              <a:spcAft>
                <a:spcPts val="1800"/>
              </a:spcAft>
              <a:buNone/>
            </a:pPr>
            <a:r>
              <a:rPr lang="en-GB" sz="3200" dirty="0"/>
              <a:t>Current steering group:: Troy Astarte (Swansea); Ilaria </a:t>
            </a:r>
            <a:r>
              <a:rPr lang="en-GB" sz="3200" dirty="0" err="1"/>
              <a:t>Bussoli</a:t>
            </a:r>
            <a:r>
              <a:rPr lang="en-GB" sz="3200" dirty="0"/>
              <a:t> (Bath); Gemma Crowe (Manchester); Isobel Falconer (St Andrews); Ciarán Mac an Bhaird (Maynooth), Peter Rowlett (Sheffield Hallam), Rehan Shah (Queen Mary, London)</a:t>
            </a:r>
          </a:p>
          <a:p>
            <a:pPr marL="0" indent="0">
              <a:buNone/>
            </a:pPr>
            <a:endParaRPr lang="en-GB" dirty="0">
              <a:latin typeface="Arial" panose="020B0604020202020204" pitchFamily="34" charset="0"/>
            </a:endParaRPr>
          </a:p>
          <a:p>
            <a:pPr marL="0" indent="0">
              <a:buNone/>
            </a:pPr>
            <a:endParaRPr lang="en-GB" dirty="0"/>
          </a:p>
        </p:txBody>
      </p:sp>
      <p:pic>
        <p:nvPicPr>
          <p:cNvPr id="4" name="Picture 3">
            <a:extLst>
              <a:ext uri="{FF2B5EF4-FFF2-40B4-BE49-F238E27FC236}">
                <a16:creationId xmlns:a16="http://schemas.microsoft.com/office/drawing/2014/main" id="{6972E825-68DF-72CE-7262-E8AA728FD568}"/>
              </a:ext>
            </a:extLst>
          </p:cNvPr>
          <p:cNvPicPr>
            <a:picLocks noChangeAspect="1"/>
          </p:cNvPicPr>
          <p:nvPr/>
        </p:nvPicPr>
        <p:blipFill>
          <a:blip r:embed="rId3"/>
          <a:stretch>
            <a:fillRect/>
          </a:stretch>
        </p:blipFill>
        <p:spPr>
          <a:xfrm>
            <a:off x="1335945" y="5574596"/>
            <a:ext cx="3067529" cy="331293"/>
          </a:xfrm>
          <a:prstGeom prst="rect">
            <a:avLst/>
          </a:prstGeom>
        </p:spPr>
      </p:pic>
      <p:pic>
        <p:nvPicPr>
          <p:cNvPr id="5" name="Picture 4" descr="A blue and white flag&#10;&#10;Description automatically generated with medium confidence">
            <a:extLst>
              <a:ext uri="{FF2B5EF4-FFF2-40B4-BE49-F238E27FC236}">
                <a16:creationId xmlns:a16="http://schemas.microsoft.com/office/drawing/2014/main" id="{34322295-C823-7964-46CD-F7967B519F79}"/>
              </a:ext>
            </a:extLst>
          </p:cNvPr>
          <p:cNvPicPr>
            <a:picLocks noChangeAspect="1"/>
          </p:cNvPicPr>
          <p:nvPr/>
        </p:nvPicPr>
        <p:blipFill>
          <a:blip r:embed="rId4"/>
          <a:stretch>
            <a:fillRect/>
          </a:stretch>
        </p:blipFill>
        <p:spPr>
          <a:xfrm>
            <a:off x="4641212" y="5316898"/>
            <a:ext cx="2100649" cy="922185"/>
          </a:xfrm>
          <a:prstGeom prst="rect">
            <a:avLst/>
          </a:prstGeom>
        </p:spPr>
      </p:pic>
      <p:pic>
        <p:nvPicPr>
          <p:cNvPr id="7" name="Picture 6" descr="A logo for a university&#10;&#10;Description automatically generated">
            <a:extLst>
              <a:ext uri="{FF2B5EF4-FFF2-40B4-BE49-F238E27FC236}">
                <a16:creationId xmlns:a16="http://schemas.microsoft.com/office/drawing/2014/main" id="{2CD8601D-3B79-1ABA-340E-2C3EE2525F04}"/>
              </a:ext>
            </a:extLst>
          </p:cNvPr>
          <p:cNvPicPr>
            <a:picLocks noChangeAspect="1"/>
          </p:cNvPicPr>
          <p:nvPr/>
        </p:nvPicPr>
        <p:blipFill rotWithShape="1">
          <a:blip r:embed="rId5"/>
          <a:srcRect l="5466" t="35087" r="7579" b="30388"/>
          <a:stretch/>
        </p:blipFill>
        <p:spPr>
          <a:xfrm>
            <a:off x="6988331" y="5468844"/>
            <a:ext cx="1676451" cy="499605"/>
          </a:xfrm>
          <a:prstGeom prst="rect">
            <a:avLst/>
          </a:prstGeom>
        </p:spPr>
      </p:pic>
      <p:pic>
        <p:nvPicPr>
          <p:cNvPr id="8" name="Picture 7" descr="A close up of a sign&#10;&#10;Description automatically generated">
            <a:extLst>
              <a:ext uri="{FF2B5EF4-FFF2-40B4-BE49-F238E27FC236}">
                <a16:creationId xmlns:a16="http://schemas.microsoft.com/office/drawing/2014/main" id="{392FFBE6-57F5-8A12-384C-8E8A2728A218}"/>
              </a:ext>
            </a:extLst>
          </p:cNvPr>
          <p:cNvPicPr>
            <a:picLocks noChangeAspect="1"/>
          </p:cNvPicPr>
          <p:nvPr/>
        </p:nvPicPr>
        <p:blipFill>
          <a:blip r:embed="rId6"/>
          <a:stretch>
            <a:fillRect/>
          </a:stretch>
        </p:blipFill>
        <p:spPr>
          <a:xfrm>
            <a:off x="9037122" y="5446899"/>
            <a:ext cx="2908407" cy="521550"/>
          </a:xfrm>
          <a:prstGeom prst="rect">
            <a:avLst/>
          </a:prstGeom>
        </p:spPr>
      </p:pic>
    </p:spTree>
    <p:extLst>
      <p:ext uri="{BB962C8B-B14F-4D97-AF65-F5344CB8AC3E}">
        <p14:creationId xmlns:p14="http://schemas.microsoft.com/office/powerpoint/2010/main" val="865804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26C1EAA-11F0-A864-5274-08A71F5C98EF}"/>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65A2424A-BDA0-F97E-C273-108A60445E3F}"/>
              </a:ext>
            </a:extLst>
          </p:cNvPr>
          <p:cNvSpPr txBox="1">
            <a:spLocks/>
          </p:cNvSpPr>
          <p:nvPr/>
        </p:nvSpPr>
        <p:spPr>
          <a:xfrm rot="16200000">
            <a:off x="-2374198"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Focus Group Qs (Staff)</a:t>
            </a:r>
          </a:p>
        </p:txBody>
      </p:sp>
      <p:sp>
        <p:nvSpPr>
          <p:cNvPr id="3" name="Content Placeholder 2">
            <a:extLst>
              <a:ext uri="{FF2B5EF4-FFF2-40B4-BE49-F238E27FC236}">
                <a16:creationId xmlns:a16="http://schemas.microsoft.com/office/drawing/2014/main" id="{95AF0FD1-E0BA-70A3-A2E3-65E3059D9838}"/>
              </a:ext>
            </a:extLst>
          </p:cNvPr>
          <p:cNvSpPr>
            <a:spLocks noGrp="1"/>
          </p:cNvSpPr>
          <p:nvPr>
            <p:ph idx="1"/>
          </p:nvPr>
        </p:nvSpPr>
        <p:spPr>
          <a:xfrm>
            <a:off x="1677007" y="744713"/>
            <a:ext cx="10223256" cy="4211760"/>
          </a:xfrm>
        </p:spPr>
        <p:txBody>
          <a:bodyPr/>
          <a:lstStyle/>
          <a:p>
            <a:pPr marL="0" indent="0">
              <a:lnSpc>
                <a:spcPct val="103000"/>
              </a:lnSpc>
              <a:spcBef>
                <a:spcPts val="0"/>
              </a:spcBef>
              <a:spcAft>
                <a:spcPts val="1800"/>
              </a:spcAft>
              <a:buNone/>
            </a:pPr>
            <a:r>
              <a:rPr lang="en-GB" sz="3200" u="none" strike="noStrike" dirty="0">
                <a:effectLst/>
                <a:latin typeface="Arial" panose="020B0604020202020204" pitchFamily="34" charset="0"/>
                <a:ea typeface="Arial" panose="020B0604020202020204" pitchFamily="34" charset="0"/>
              </a:rPr>
              <a:t>In what ways are current HE maths curricula experienced as exclusive?</a:t>
            </a:r>
          </a:p>
          <a:p>
            <a:pPr marL="0" indent="0">
              <a:lnSpc>
                <a:spcPct val="115000"/>
              </a:lnSpc>
              <a:spcBef>
                <a:spcPts val="0"/>
              </a:spcBef>
              <a:spcAft>
                <a:spcPts val="1800"/>
              </a:spcAft>
              <a:buNone/>
            </a:pPr>
            <a:r>
              <a:rPr lang="en-GB" sz="3200" u="none" strike="noStrike" dirty="0">
                <a:effectLst/>
                <a:latin typeface="Arial" panose="020B0604020202020204" pitchFamily="34" charset="0"/>
                <a:ea typeface="Arial" panose="020B0604020202020204" pitchFamily="34" charset="0"/>
              </a:rPr>
              <a:t>What examples are there of using history to make the curriculum more inclusive?</a:t>
            </a:r>
          </a:p>
          <a:p>
            <a:pPr marL="0" indent="0">
              <a:lnSpc>
                <a:spcPct val="115000"/>
              </a:lnSpc>
              <a:spcBef>
                <a:spcPts val="0"/>
              </a:spcBef>
              <a:spcAft>
                <a:spcPts val="1800"/>
              </a:spcAft>
              <a:buNone/>
            </a:pPr>
            <a:r>
              <a:rPr lang="en-GB" sz="3200" b="1" u="none" strike="noStrike" dirty="0">
                <a:effectLst/>
                <a:latin typeface="Arial" panose="020B0604020202020204" pitchFamily="34" charset="0"/>
                <a:ea typeface="Arial" panose="020B0604020202020204" pitchFamily="34" charset="0"/>
              </a:rPr>
              <a:t>What support do practitioners need in using history to diversify the curriculum?</a:t>
            </a:r>
          </a:p>
          <a:p>
            <a:pPr marL="0" indent="0">
              <a:lnSpc>
                <a:spcPct val="115000"/>
              </a:lnSpc>
              <a:spcBef>
                <a:spcPts val="0"/>
              </a:spcBef>
              <a:spcAft>
                <a:spcPts val="1800"/>
              </a:spcAft>
              <a:buNone/>
            </a:pPr>
            <a:r>
              <a:rPr lang="en-GB" sz="3200" u="none" strike="noStrike" dirty="0">
                <a:effectLst/>
                <a:latin typeface="Arial" panose="020B0604020202020204" pitchFamily="34" charset="0"/>
                <a:ea typeface="Arial" panose="020B0604020202020204" pitchFamily="34" charset="0"/>
              </a:rPr>
              <a:t>How is the effectiveness of such initiatives best evaluated?</a:t>
            </a:r>
          </a:p>
          <a:p>
            <a:endParaRPr lang="en-GB" dirty="0"/>
          </a:p>
        </p:txBody>
      </p:sp>
    </p:spTree>
    <p:extLst>
      <p:ext uri="{BB962C8B-B14F-4D97-AF65-F5344CB8AC3E}">
        <p14:creationId xmlns:p14="http://schemas.microsoft.com/office/powerpoint/2010/main" val="3057933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0F726-F67A-D155-1554-972FE2FF0D54}"/>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B99F6566-FD0C-EE96-1531-75BFFF07D845}"/>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68019FDA-EEB0-4820-CF2C-6D0B0B276613}"/>
              </a:ext>
            </a:extLst>
          </p:cNvPr>
          <p:cNvSpPr txBox="1">
            <a:spLocks/>
          </p:cNvSpPr>
          <p:nvPr/>
        </p:nvSpPr>
        <p:spPr>
          <a:xfrm rot="16200000">
            <a:off x="-2374198"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Focus Group Qs (students)</a:t>
            </a:r>
          </a:p>
        </p:txBody>
      </p:sp>
      <p:sp>
        <p:nvSpPr>
          <p:cNvPr id="3" name="Content Placeholder 2">
            <a:extLst>
              <a:ext uri="{FF2B5EF4-FFF2-40B4-BE49-F238E27FC236}">
                <a16:creationId xmlns:a16="http://schemas.microsoft.com/office/drawing/2014/main" id="{8A1FF7D5-F511-948D-B77C-BB6F3C82E621}"/>
              </a:ext>
            </a:extLst>
          </p:cNvPr>
          <p:cNvSpPr>
            <a:spLocks noGrp="1"/>
          </p:cNvSpPr>
          <p:nvPr>
            <p:ph idx="1"/>
          </p:nvPr>
        </p:nvSpPr>
        <p:spPr>
          <a:xfrm>
            <a:off x="1645919" y="1177252"/>
            <a:ext cx="10257483" cy="4211760"/>
          </a:xfrm>
        </p:spPr>
        <p:txBody>
          <a:bodyPr>
            <a:normAutofit/>
          </a:bodyPr>
          <a:lstStyle/>
          <a:p>
            <a:pPr marL="0" lvl="0" indent="0">
              <a:lnSpc>
                <a:spcPct val="103000"/>
              </a:lnSpc>
              <a:spcBef>
                <a:spcPts val="0"/>
              </a:spcBef>
              <a:spcAft>
                <a:spcPts val="1800"/>
              </a:spcAft>
              <a:buNone/>
            </a:pPr>
            <a:r>
              <a:rPr lang="en-GB" sz="3200" dirty="0"/>
              <a:t>Do you feel represented and included by the mathematics curriculum you have experienced? </a:t>
            </a:r>
          </a:p>
          <a:p>
            <a:pPr marL="0" lvl="0" indent="0">
              <a:lnSpc>
                <a:spcPct val="103000"/>
              </a:lnSpc>
              <a:spcBef>
                <a:spcPts val="0"/>
              </a:spcBef>
              <a:spcAft>
                <a:spcPts val="1800"/>
              </a:spcAft>
              <a:buNone/>
            </a:pPr>
            <a:r>
              <a:rPr lang="en-GB" sz="3200" dirty="0"/>
              <a:t>What does EDI mean to you?</a:t>
            </a:r>
          </a:p>
          <a:p>
            <a:pPr marL="0" lvl="0" indent="0">
              <a:lnSpc>
                <a:spcPct val="103000"/>
              </a:lnSpc>
              <a:spcBef>
                <a:spcPts val="0"/>
              </a:spcBef>
              <a:spcAft>
                <a:spcPts val="1800"/>
              </a:spcAft>
              <a:buNone/>
            </a:pPr>
            <a:r>
              <a:rPr lang="en-GB" sz="3200" dirty="0"/>
              <a:t>During your undergraduate *maths* lectures in what ways has historical material been included?</a:t>
            </a:r>
          </a:p>
          <a:p>
            <a:pPr marL="0" lvl="0" indent="0">
              <a:lnSpc>
                <a:spcPct val="103000"/>
              </a:lnSpc>
              <a:spcBef>
                <a:spcPts val="0"/>
              </a:spcBef>
              <a:spcAft>
                <a:spcPts val="1800"/>
              </a:spcAft>
              <a:buNone/>
            </a:pPr>
            <a:r>
              <a:rPr lang="en-GB" sz="3200" dirty="0"/>
              <a:t>How has this impacted EDI within your mathematics degree?</a:t>
            </a:r>
          </a:p>
        </p:txBody>
      </p:sp>
    </p:spTree>
    <p:extLst>
      <p:ext uri="{BB962C8B-B14F-4D97-AF65-F5344CB8AC3E}">
        <p14:creationId xmlns:p14="http://schemas.microsoft.com/office/powerpoint/2010/main" val="63900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50CE2-0EE4-8E0F-F4AA-B2849CC589BD}"/>
            </a:ext>
          </a:extLst>
        </p:cNvPr>
        <p:cNvGrpSpPr/>
        <p:nvPr/>
      </p:nvGrpSpPr>
      <p:grpSpPr>
        <a:xfrm>
          <a:off x="0" y="0"/>
          <a:ext cx="0" cy="0"/>
          <a:chOff x="0" y="0"/>
          <a:chExt cx="0" cy="0"/>
        </a:xfrm>
      </p:grpSpPr>
      <p:sp>
        <p:nvSpPr>
          <p:cNvPr id="24" name="Rectangle 23">
            <a:extLst>
              <a:ext uri="{FF2B5EF4-FFF2-40B4-BE49-F238E27FC236}">
                <a16:creationId xmlns:a16="http://schemas.microsoft.com/office/drawing/2014/main" id="{3F74A056-B58C-3744-4DF0-211570CD45B8}"/>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Content Placeholder 4">
            <a:extLst>
              <a:ext uri="{FF2B5EF4-FFF2-40B4-BE49-F238E27FC236}">
                <a16:creationId xmlns:a16="http://schemas.microsoft.com/office/drawing/2014/main" id="{1051872B-5352-6EEC-5A7D-49930FEB99D5}"/>
              </a:ext>
            </a:extLst>
          </p:cNvPr>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tretch>
            <a:fillRect/>
          </a:stretch>
        </p:blipFill>
        <p:spPr bwMode="auto">
          <a:xfrm>
            <a:off x="1321822" y="6480"/>
            <a:ext cx="6826755" cy="6139917"/>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5DFA776D-3F09-D903-1FC0-3FE52E8CDEF6}"/>
              </a:ext>
            </a:extLst>
          </p:cNvPr>
          <p:cNvSpPr>
            <a:spLocks noGrp="1"/>
          </p:cNvSpPr>
          <p:nvPr>
            <p:ph sz="half" idx="2"/>
          </p:nvPr>
        </p:nvSpPr>
        <p:spPr>
          <a:xfrm>
            <a:off x="8000896" y="365760"/>
            <a:ext cx="3863444" cy="5671625"/>
          </a:xfrm>
        </p:spPr>
        <p:txBody>
          <a:bodyPr/>
          <a:lstStyle/>
          <a:p>
            <a:pPr>
              <a:lnSpc>
                <a:spcPct val="103000"/>
              </a:lnSpc>
            </a:pPr>
            <a:r>
              <a:rPr lang="en-GB" dirty="0"/>
              <a:t>Complex web of stakeholder interactions affect a student’s feeling of inclusion in mathematics</a:t>
            </a:r>
          </a:p>
          <a:p>
            <a:pPr>
              <a:lnSpc>
                <a:spcPct val="103000"/>
              </a:lnSpc>
            </a:pPr>
            <a:r>
              <a:rPr lang="en-GB" dirty="0">
                <a:solidFill>
                  <a:srgbClr val="FF0000"/>
                </a:solidFill>
              </a:rPr>
              <a:t>Red</a:t>
            </a:r>
            <a:r>
              <a:rPr lang="en-GB" dirty="0"/>
              <a:t> = interactions within which individual educators have the most agency – HIDIM is supporting these</a:t>
            </a:r>
          </a:p>
        </p:txBody>
      </p:sp>
      <p:sp>
        <p:nvSpPr>
          <p:cNvPr id="7" name="Title 1">
            <a:extLst>
              <a:ext uri="{FF2B5EF4-FFF2-40B4-BE49-F238E27FC236}">
                <a16:creationId xmlns:a16="http://schemas.microsoft.com/office/drawing/2014/main" id="{074F828D-D749-D69B-E4CD-1FBABC933D8B}"/>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Focus Group Outcomes</a:t>
            </a:r>
          </a:p>
        </p:txBody>
      </p:sp>
      <p:sp>
        <p:nvSpPr>
          <p:cNvPr id="2" name="Oval 1">
            <a:extLst>
              <a:ext uri="{FF2B5EF4-FFF2-40B4-BE49-F238E27FC236}">
                <a16:creationId xmlns:a16="http://schemas.microsoft.com/office/drawing/2014/main" id="{613771B3-AA9C-AFFE-E321-03C956682D53}"/>
              </a:ext>
            </a:extLst>
          </p:cNvPr>
          <p:cNvSpPr/>
          <p:nvPr/>
        </p:nvSpPr>
        <p:spPr>
          <a:xfrm>
            <a:off x="1631949" y="3375025"/>
            <a:ext cx="1012825" cy="1000205"/>
          </a:xfrm>
          <a:prstGeom prst="ellips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15130B36-355D-B5FF-4069-288368D9BCDD}"/>
              </a:ext>
            </a:extLst>
          </p:cNvPr>
          <p:cNvSpPr txBox="1"/>
          <p:nvPr/>
        </p:nvSpPr>
        <p:spPr>
          <a:xfrm>
            <a:off x="1553104" y="3667125"/>
            <a:ext cx="1172720" cy="523220"/>
          </a:xfrm>
          <a:prstGeom prst="rect">
            <a:avLst/>
          </a:prstGeom>
          <a:noFill/>
        </p:spPr>
        <p:txBody>
          <a:bodyPr wrap="square" rtlCol="0">
            <a:spAutoFit/>
          </a:bodyPr>
          <a:lstStyle/>
          <a:p>
            <a:r>
              <a:rPr lang="en-GB" sz="1400" dirty="0"/>
              <a:t>professional</a:t>
            </a:r>
          </a:p>
          <a:p>
            <a:pPr algn="ctr"/>
            <a:r>
              <a:rPr lang="en-GB" sz="1400" dirty="0"/>
              <a:t>bodies</a:t>
            </a:r>
          </a:p>
        </p:txBody>
      </p:sp>
      <p:sp>
        <p:nvSpPr>
          <p:cNvPr id="4" name="Oval 3">
            <a:extLst>
              <a:ext uri="{FF2B5EF4-FFF2-40B4-BE49-F238E27FC236}">
                <a16:creationId xmlns:a16="http://schemas.microsoft.com/office/drawing/2014/main" id="{88FB3ECC-64D3-867F-854D-5FCB908F013E}"/>
              </a:ext>
            </a:extLst>
          </p:cNvPr>
          <p:cNvSpPr/>
          <p:nvPr/>
        </p:nvSpPr>
        <p:spPr>
          <a:xfrm>
            <a:off x="3121024" y="4816475"/>
            <a:ext cx="1012825" cy="1000205"/>
          </a:xfrm>
          <a:prstGeom prst="ellipse">
            <a:avLst/>
          </a:prstGeom>
          <a:solidFill>
            <a:srgbClr val="99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5001456A-5581-84CF-8E4C-7492619A162F}"/>
              </a:ext>
            </a:extLst>
          </p:cNvPr>
          <p:cNvSpPr txBox="1"/>
          <p:nvPr/>
        </p:nvSpPr>
        <p:spPr>
          <a:xfrm>
            <a:off x="3041076" y="5054967"/>
            <a:ext cx="1172720" cy="523220"/>
          </a:xfrm>
          <a:prstGeom prst="rect">
            <a:avLst/>
          </a:prstGeom>
          <a:noFill/>
        </p:spPr>
        <p:txBody>
          <a:bodyPr wrap="square" rtlCol="0">
            <a:spAutoFit/>
          </a:bodyPr>
          <a:lstStyle/>
          <a:p>
            <a:pPr algn="ctr"/>
            <a:r>
              <a:rPr lang="en-GB" sz="1400" dirty="0" err="1"/>
              <a:t>mathemati-cians</a:t>
            </a:r>
            <a:endParaRPr lang="en-GB" sz="1400" dirty="0"/>
          </a:p>
        </p:txBody>
      </p:sp>
      <p:sp>
        <p:nvSpPr>
          <p:cNvPr id="10" name="Oval 9">
            <a:extLst>
              <a:ext uri="{FF2B5EF4-FFF2-40B4-BE49-F238E27FC236}">
                <a16:creationId xmlns:a16="http://schemas.microsoft.com/office/drawing/2014/main" id="{3B4BBBC4-7BFD-BF64-F832-9EDFBCFFCCED}"/>
              </a:ext>
            </a:extLst>
          </p:cNvPr>
          <p:cNvSpPr/>
          <p:nvPr/>
        </p:nvSpPr>
        <p:spPr>
          <a:xfrm>
            <a:off x="5165724" y="4864100"/>
            <a:ext cx="1012825" cy="1000205"/>
          </a:xfrm>
          <a:prstGeom prst="ellipse">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9D5F14FA-3A79-A33D-20E6-5584169A788E}"/>
              </a:ext>
            </a:extLst>
          </p:cNvPr>
          <p:cNvSpPr txBox="1"/>
          <p:nvPr/>
        </p:nvSpPr>
        <p:spPr>
          <a:xfrm>
            <a:off x="5085776" y="5077462"/>
            <a:ext cx="1172720" cy="523220"/>
          </a:xfrm>
          <a:prstGeom prst="rect">
            <a:avLst/>
          </a:prstGeom>
          <a:noFill/>
        </p:spPr>
        <p:txBody>
          <a:bodyPr wrap="square" rtlCol="0">
            <a:spAutoFit/>
          </a:bodyPr>
          <a:lstStyle/>
          <a:p>
            <a:pPr algn="ctr"/>
            <a:r>
              <a:rPr lang="en-GB" sz="1400" dirty="0"/>
              <a:t>teaching staff</a:t>
            </a:r>
          </a:p>
        </p:txBody>
      </p:sp>
      <p:sp>
        <p:nvSpPr>
          <p:cNvPr id="12" name="Oval 11">
            <a:extLst>
              <a:ext uri="{FF2B5EF4-FFF2-40B4-BE49-F238E27FC236}">
                <a16:creationId xmlns:a16="http://schemas.microsoft.com/office/drawing/2014/main" id="{8F4A522F-5286-F1E3-CEEC-F2E25C9F1AD4}"/>
              </a:ext>
            </a:extLst>
          </p:cNvPr>
          <p:cNvSpPr/>
          <p:nvPr/>
        </p:nvSpPr>
        <p:spPr>
          <a:xfrm>
            <a:off x="6810374" y="4114800"/>
            <a:ext cx="1012825" cy="1000205"/>
          </a:xfrm>
          <a:prstGeom prst="ellipse">
            <a:avLst/>
          </a:prstGeom>
          <a:solidFill>
            <a:srgbClr val="CC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571E11D1-9772-48C5-EB83-3595FF41757C}"/>
              </a:ext>
            </a:extLst>
          </p:cNvPr>
          <p:cNvSpPr txBox="1"/>
          <p:nvPr/>
        </p:nvSpPr>
        <p:spPr>
          <a:xfrm>
            <a:off x="6730426" y="4293255"/>
            <a:ext cx="1172720" cy="523220"/>
          </a:xfrm>
          <a:prstGeom prst="rect">
            <a:avLst/>
          </a:prstGeom>
          <a:noFill/>
        </p:spPr>
        <p:txBody>
          <a:bodyPr wrap="square" rtlCol="0">
            <a:spAutoFit/>
          </a:bodyPr>
          <a:lstStyle/>
          <a:p>
            <a:pPr algn="ctr"/>
            <a:r>
              <a:rPr lang="en-GB" sz="1400" dirty="0"/>
              <a:t>other institutions</a:t>
            </a:r>
          </a:p>
        </p:txBody>
      </p:sp>
      <p:sp>
        <p:nvSpPr>
          <p:cNvPr id="14" name="Oval 13">
            <a:extLst>
              <a:ext uri="{FF2B5EF4-FFF2-40B4-BE49-F238E27FC236}">
                <a16:creationId xmlns:a16="http://schemas.microsoft.com/office/drawing/2014/main" id="{332694D5-6ACD-2C24-4ECF-9773A75518FF}"/>
              </a:ext>
            </a:extLst>
          </p:cNvPr>
          <p:cNvSpPr/>
          <p:nvPr/>
        </p:nvSpPr>
        <p:spPr>
          <a:xfrm>
            <a:off x="6912545" y="2284775"/>
            <a:ext cx="1012825" cy="1000205"/>
          </a:xfrm>
          <a:prstGeom prst="ellipse">
            <a:avLst/>
          </a:prstGeom>
          <a:solidFill>
            <a:srgbClr val="CC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141F3DE8-6330-D47A-31FF-5FEEEC6B275C}"/>
              </a:ext>
            </a:extLst>
          </p:cNvPr>
          <p:cNvSpPr txBox="1"/>
          <p:nvPr/>
        </p:nvSpPr>
        <p:spPr>
          <a:xfrm>
            <a:off x="6832597" y="2589311"/>
            <a:ext cx="1172720" cy="307777"/>
          </a:xfrm>
          <a:prstGeom prst="rect">
            <a:avLst/>
          </a:prstGeom>
          <a:noFill/>
        </p:spPr>
        <p:txBody>
          <a:bodyPr wrap="square" rtlCol="0">
            <a:spAutoFit/>
          </a:bodyPr>
          <a:lstStyle/>
          <a:p>
            <a:pPr algn="ctr"/>
            <a:r>
              <a:rPr lang="en-GB" sz="1400" dirty="0"/>
              <a:t>institution</a:t>
            </a:r>
          </a:p>
        </p:txBody>
      </p:sp>
      <p:sp>
        <p:nvSpPr>
          <p:cNvPr id="16" name="Oval 15">
            <a:extLst>
              <a:ext uri="{FF2B5EF4-FFF2-40B4-BE49-F238E27FC236}">
                <a16:creationId xmlns:a16="http://schemas.microsoft.com/office/drawing/2014/main" id="{999B5697-223A-73E6-61EA-CB488CE938F5}"/>
              </a:ext>
            </a:extLst>
          </p:cNvPr>
          <p:cNvSpPr/>
          <p:nvPr/>
        </p:nvSpPr>
        <p:spPr>
          <a:xfrm>
            <a:off x="4402186" y="2743199"/>
            <a:ext cx="1012825" cy="1000205"/>
          </a:xfrm>
          <a:prstGeom prst="ellips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8A2B28A3-B747-F298-AD95-592D25B1756E}"/>
              </a:ext>
            </a:extLst>
          </p:cNvPr>
          <p:cNvSpPr txBox="1"/>
          <p:nvPr/>
        </p:nvSpPr>
        <p:spPr>
          <a:xfrm>
            <a:off x="4322238" y="3076438"/>
            <a:ext cx="1172720" cy="307777"/>
          </a:xfrm>
          <a:prstGeom prst="rect">
            <a:avLst/>
          </a:prstGeom>
          <a:noFill/>
        </p:spPr>
        <p:txBody>
          <a:bodyPr wrap="square" rtlCol="0">
            <a:spAutoFit/>
          </a:bodyPr>
          <a:lstStyle/>
          <a:p>
            <a:pPr algn="ctr"/>
            <a:r>
              <a:rPr lang="en-GB" sz="1400" dirty="0"/>
              <a:t>student</a:t>
            </a:r>
          </a:p>
        </p:txBody>
      </p:sp>
      <p:sp>
        <p:nvSpPr>
          <p:cNvPr id="18" name="Oval 17">
            <a:extLst>
              <a:ext uri="{FF2B5EF4-FFF2-40B4-BE49-F238E27FC236}">
                <a16:creationId xmlns:a16="http://schemas.microsoft.com/office/drawing/2014/main" id="{78DF14AC-D1D3-D38F-6DE1-9A6D2BB763DD}"/>
              </a:ext>
            </a:extLst>
          </p:cNvPr>
          <p:cNvSpPr/>
          <p:nvPr/>
        </p:nvSpPr>
        <p:spPr>
          <a:xfrm>
            <a:off x="6144391" y="584924"/>
            <a:ext cx="1012825" cy="1000205"/>
          </a:xfrm>
          <a:prstGeom prst="ellipse">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71463EDA-1671-00AD-BE12-B83D096C76CA}"/>
              </a:ext>
            </a:extLst>
          </p:cNvPr>
          <p:cNvSpPr txBox="1"/>
          <p:nvPr/>
        </p:nvSpPr>
        <p:spPr>
          <a:xfrm>
            <a:off x="6064443" y="862810"/>
            <a:ext cx="1172720" cy="523220"/>
          </a:xfrm>
          <a:prstGeom prst="rect">
            <a:avLst/>
          </a:prstGeom>
          <a:noFill/>
        </p:spPr>
        <p:txBody>
          <a:bodyPr wrap="square" rtlCol="0">
            <a:spAutoFit/>
          </a:bodyPr>
          <a:lstStyle/>
          <a:p>
            <a:pPr algn="ctr"/>
            <a:r>
              <a:rPr lang="en-GB" sz="1400" dirty="0"/>
              <a:t>student body</a:t>
            </a:r>
          </a:p>
        </p:txBody>
      </p:sp>
      <p:sp>
        <p:nvSpPr>
          <p:cNvPr id="20" name="Oval 19">
            <a:extLst>
              <a:ext uri="{FF2B5EF4-FFF2-40B4-BE49-F238E27FC236}">
                <a16:creationId xmlns:a16="http://schemas.microsoft.com/office/drawing/2014/main" id="{25198D17-F9C7-3AA9-937E-4981B96573B5}"/>
              </a:ext>
            </a:extLst>
          </p:cNvPr>
          <p:cNvSpPr/>
          <p:nvPr/>
        </p:nvSpPr>
        <p:spPr>
          <a:xfrm>
            <a:off x="3753954" y="232532"/>
            <a:ext cx="1012825" cy="1000205"/>
          </a:xfrm>
          <a:prstGeom prst="ellipse">
            <a:avLst/>
          </a:prstGeom>
          <a:solidFill>
            <a:srgbClr val="99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AD6E4DBE-5E20-2C0C-DAA1-4A9E45AE4129}"/>
              </a:ext>
            </a:extLst>
          </p:cNvPr>
          <p:cNvSpPr txBox="1"/>
          <p:nvPr/>
        </p:nvSpPr>
        <p:spPr>
          <a:xfrm>
            <a:off x="3674006" y="524307"/>
            <a:ext cx="1172720" cy="307777"/>
          </a:xfrm>
          <a:prstGeom prst="rect">
            <a:avLst/>
          </a:prstGeom>
          <a:noFill/>
        </p:spPr>
        <p:txBody>
          <a:bodyPr wrap="square" rtlCol="0">
            <a:spAutoFit/>
          </a:bodyPr>
          <a:lstStyle/>
          <a:p>
            <a:pPr algn="ctr"/>
            <a:r>
              <a:rPr lang="en-GB" sz="1400" dirty="0"/>
              <a:t>employers</a:t>
            </a:r>
          </a:p>
        </p:txBody>
      </p:sp>
      <p:sp>
        <p:nvSpPr>
          <p:cNvPr id="22" name="Oval 21">
            <a:extLst>
              <a:ext uri="{FF2B5EF4-FFF2-40B4-BE49-F238E27FC236}">
                <a16:creationId xmlns:a16="http://schemas.microsoft.com/office/drawing/2014/main" id="{AB82AF3F-ADD3-118D-9446-B653CAB6CE0D}"/>
              </a:ext>
            </a:extLst>
          </p:cNvPr>
          <p:cNvSpPr/>
          <p:nvPr/>
        </p:nvSpPr>
        <p:spPr>
          <a:xfrm>
            <a:off x="1890268" y="1418973"/>
            <a:ext cx="1012825" cy="1000205"/>
          </a:xfrm>
          <a:prstGeom prst="ellipse">
            <a:avLst/>
          </a:prstGeom>
          <a:solidFill>
            <a:srgbClr val="CCCC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8E917947-0D7E-C17A-C816-EE513471994A}"/>
              </a:ext>
            </a:extLst>
          </p:cNvPr>
          <p:cNvSpPr txBox="1"/>
          <p:nvPr/>
        </p:nvSpPr>
        <p:spPr>
          <a:xfrm>
            <a:off x="1836410" y="1736264"/>
            <a:ext cx="1172720" cy="307777"/>
          </a:xfrm>
          <a:prstGeom prst="rect">
            <a:avLst/>
          </a:prstGeom>
          <a:noFill/>
        </p:spPr>
        <p:txBody>
          <a:bodyPr wrap="square" rtlCol="0">
            <a:spAutoFit/>
          </a:bodyPr>
          <a:lstStyle/>
          <a:p>
            <a:pPr algn="ctr"/>
            <a:r>
              <a:rPr lang="en-GB" sz="1400" dirty="0"/>
              <a:t>public</a:t>
            </a:r>
          </a:p>
        </p:txBody>
      </p:sp>
    </p:spTree>
    <p:extLst>
      <p:ext uri="{BB962C8B-B14F-4D97-AF65-F5344CB8AC3E}">
        <p14:creationId xmlns:p14="http://schemas.microsoft.com/office/powerpoint/2010/main" val="42526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87FA9-CBBF-7C7B-425C-8363FBD1B7C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D45D0F9C-76B0-0C46-8627-0E2DB6B84206}"/>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5">
            <a:extLst>
              <a:ext uri="{FF2B5EF4-FFF2-40B4-BE49-F238E27FC236}">
                <a16:creationId xmlns:a16="http://schemas.microsoft.com/office/drawing/2014/main" id="{BC2B1EE4-3116-55D2-194C-984B18239A03}"/>
              </a:ext>
            </a:extLst>
          </p:cNvPr>
          <p:cNvSpPr>
            <a:spLocks noGrp="1"/>
          </p:cNvSpPr>
          <p:nvPr>
            <p:ph sz="half" idx="2"/>
          </p:nvPr>
        </p:nvSpPr>
        <p:spPr>
          <a:xfrm>
            <a:off x="1642430" y="3429000"/>
            <a:ext cx="10244770" cy="2534036"/>
          </a:xfrm>
        </p:spPr>
        <p:txBody>
          <a:bodyPr/>
          <a:lstStyle/>
          <a:p>
            <a:pPr marL="0" indent="0">
              <a:lnSpc>
                <a:spcPct val="103000"/>
              </a:lnSpc>
              <a:buNone/>
            </a:pPr>
            <a:r>
              <a:rPr lang="en-GB" i="1" dirty="0"/>
              <a:t>Maths goes through a degree of dehumanisation…. Facts are thought of as true, even though it’s not possible for these facts to be thought of as true without humans agreeing on what is an acceptable amount of information to prove a result.</a:t>
            </a:r>
          </a:p>
        </p:txBody>
      </p:sp>
      <p:sp>
        <p:nvSpPr>
          <p:cNvPr id="7" name="Content Placeholder 6">
            <a:extLst>
              <a:ext uri="{FF2B5EF4-FFF2-40B4-BE49-F238E27FC236}">
                <a16:creationId xmlns:a16="http://schemas.microsoft.com/office/drawing/2014/main" id="{F5FB308C-8F5D-1A74-FC40-FB1DD97394A6}"/>
              </a:ext>
            </a:extLst>
          </p:cNvPr>
          <p:cNvSpPr>
            <a:spLocks noGrp="1"/>
          </p:cNvSpPr>
          <p:nvPr>
            <p:ph sz="half" idx="1"/>
          </p:nvPr>
        </p:nvSpPr>
        <p:spPr>
          <a:xfrm>
            <a:off x="1642430" y="1339114"/>
            <a:ext cx="10244770" cy="2093362"/>
          </a:xfrm>
        </p:spPr>
        <p:txBody>
          <a:bodyPr/>
          <a:lstStyle/>
          <a:p>
            <a:pPr marL="0" indent="0">
              <a:lnSpc>
                <a:spcPct val="103000"/>
              </a:lnSpc>
              <a:buNone/>
            </a:pPr>
            <a:r>
              <a:rPr lang="en-GB" dirty="0" err="1"/>
              <a:t>HoM</a:t>
            </a:r>
            <a:r>
              <a:rPr lang="en-GB" dirty="0"/>
              <a:t> counters the widespread perception that mathematics is an abstract and fully-formed subject, divorced from social – which is detrimental to students’ </a:t>
            </a:r>
            <a:r>
              <a:rPr lang="en-GB" i="1" dirty="0"/>
              <a:t>mathematical</a:t>
            </a:r>
            <a:r>
              <a:rPr lang="en-GB" dirty="0"/>
              <a:t> understanding. </a:t>
            </a:r>
          </a:p>
          <a:p>
            <a:endParaRPr lang="en-GB" dirty="0"/>
          </a:p>
        </p:txBody>
      </p:sp>
      <p:sp>
        <p:nvSpPr>
          <p:cNvPr id="3" name="Title 1">
            <a:extLst>
              <a:ext uri="{FF2B5EF4-FFF2-40B4-BE49-F238E27FC236}">
                <a16:creationId xmlns:a16="http://schemas.microsoft.com/office/drawing/2014/main" id="{69E7610D-C2B4-9273-F5A9-4C868C77F189}"/>
              </a:ext>
            </a:extLst>
          </p:cNvPr>
          <p:cNvSpPr txBox="1">
            <a:spLocks/>
          </p:cNvSpPr>
          <p:nvPr/>
        </p:nvSpPr>
        <p:spPr>
          <a:xfrm rot="16200000">
            <a:off x="-2358000" y="2364479"/>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Positive attitudes to </a:t>
            </a:r>
            <a:r>
              <a:rPr lang="en-GB" sz="4000" dirty="0" err="1">
                <a:solidFill>
                  <a:schemeClr val="bg1"/>
                </a:solidFill>
              </a:rPr>
              <a:t>HoM</a:t>
            </a:r>
            <a:endParaRPr lang="en-GB" sz="4000" dirty="0">
              <a:solidFill>
                <a:schemeClr val="bg1"/>
              </a:solidFill>
            </a:endParaRPr>
          </a:p>
        </p:txBody>
      </p:sp>
    </p:spTree>
    <p:extLst>
      <p:ext uri="{BB962C8B-B14F-4D97-AF65-F5344CB8AC3E}">
        <p14:creationId xmlns:p14="http://schemas.microsoft.com/office/powerpoint/2010/main" val="3741480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E43AB-30B1-6DCB-F151-BA1165CF7A9D}"/>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FEBB4367-12C0-A753-BE4C-CA0C516B2F61}"/>
              </a:ext>
            </a:extLst>
          </p:cNvPr>
          <p:cNvSpPr/>
          <p:nvPr/>
        </p:nvSpPr>
        <p:spPr>
          <a:xfrm>
            <a:off x="-16200" y="0"/>
            <a:ext cx="12208199" cy="612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5">
            <a:extLst>
              <a:ext uri="{FF2B5EF4-FFF2-40B4-BE49-F238E27FC236}">
                <a16:creationId xmlns:a16="http://schemas.microsoft.com/office/drawing/2014/main" id="{9933B7F2-7412-9C87-2E67-DEAE3D9CE2E4}"/>
              </a:ext>
            </a:extLst>
          </p:cNvPr>
          <p:cNvSpPr>
            <a:spLocks noGrp="1"/>
          </p:cNvSpPr>
          <p:nvPr>
            <p:ph sz="half" idx="2"/>
          </p:nvPr>
        </p:nvSpPr>
        <p:spPr>
          <a:xfrm>
            <a:off x="1656198" y="3451951"/>
            <a:ext cx="9745499" cy="4211760"/>
          </a:xfrm>
        </p:spPr>
        <p:txBody>
          <a:bodyPr/>
          <a:lstStyle/>
          <a:p>
            <a:pPr marL="0" indent="0">
              <a:lnSpc>
                <a:spcPct val="103000"/>
              </a:lnSpc>
              <a:buNone/>
            </a:pPr>
            <a:r>
              <a:rPr lang="en-GB" i="1" dirty="0"/>
              <a:t>On occasion, we may ‘deliberately not use history because it runs counter to what we are trying to teach. An example might be the tension between teaching calculus using rigorous methods versus teaching it through its historical development.’ </a:t>
            </a:r>
          </a:p>
          <a:p>
            <a:pPr>
              <a:lnSpc>
                <a:spcPct val="103000"/>
              </a:lnSpc>
            </a:pPr>
            <a:endParaRPr lang="en-GB" dirty="0"/>
          </a:p>
        </p:txBody>
      </p:sp>
      <p:sp>
        <p:nvSpPr>
          <p:cNvPr id="7" name="Content Placeholder 6">
            <a:extLst>
              <a:ext uri="{FF2B5EF4-FFF2-40B4-BE49-F238E27FC236}">
                <a16:creationId xmlns:a16="http://schemas.microsoft.com/office/drawing/2014/main" id="{9E279A57-3E61-231D-254B-6D3E35A85230}"/>
              </a:ext>
            </a:extLst>
          </p:cNvPr>
          <p:cNvSpPr>
            <a:spLocks noGrp="1"/>
          </p:cNvSpPr>
          <p:nvPr>
            <p:ph sz="half" idx="1"/>
          </p:nvPr>
        </p:nvSpPr>
        <p:spPr>
          <a:xfrm>
            <a:off x="1706755" y="702219"/>
            <a:ext cx="10180446" cy="4211760"/>
          </a:xfrm>
        </p:spPr>
        <p:txBody>
          <a:bodyPr/>
          <a:lstStyle/>
          <a:p>
            <a:pPr marL="0" indent="0">
              <a:lnSpc>
                <a:spcPct val="103000"/>
              </a:lnSpc>
              <a:buNone/>
            </a:pPr>
            <a:r>
              <a:rPr lang="en-GB" dirty="0" err="1"/>
              <a:t>HoM</a:t>
            </a:r>
            <a:r>
              <a:rPr lang="en-GB" dirty="0"/>
              <a:t> is only one potential contributor to this aim</a:t>
            </a:r>
          </a:p>
          <a:p>
            <a:pPr marL="0" indent="0">
              <a:lnSpc>
                <a:spcPct val="103000"/>
              </a:lnSpc>
              <a:buNone/>
            </a:pPr>
            <a:r>
              <a:rPr lang="en-GB" dirty="0" err="1"/>
              <a:t>HoM</a:t>
            </a:r>
            <a:r>
              <a:rPr lang="en-GB" dirty="0"/>
              <a:t> is the study with the most potential to bring about the necessary cultural change</a:t>
            </a:r>
          </a:p>
          <a:p>
            <a:pPr marL="0" indent="0">
              <a:lnSpc>
                <a:spcPct val="103000"/>
              </a:lnSpc>
              <a:buNone/>
            </a:pPr>
            <a:r>
              <a:rPr lang="en-GB" dirty="0"/>
              <a:t>BUT going outside standard 21</a:t>
            </a:r>
            <a:r>
              <a:rPr lang="en-GB" baseline="30000" dirty="0"/>
              <a:t>st</a:t>
            </a:r>
            <a:r>
              <a:rPr lang="en-GB" dirty="0"/>
              <a:t> – century (European) mathematics can confuse students</a:t>
            </a:r>
          </a:p>
        </p:txBody>
      </p:sp>
      <p:sp>
        <p:nvSpPr>
          <p:cNvPr id="8" name="Title 1">
            <a:extLst>
              <a:ext uri="{FF2B5EF4-FFF2-40B4-BE49-F238E27FC236}">
                <a16:creationId xmlns:a16="http://schemas.microsoft.com/office/drawing/2014/main" id="{F3CEFEC4-8B27-05C4-47D0-9355EE2BA4D9}"/>
              </a:ext>
            </a:extLst>
          </p:cNvPr>
          <p:cNvSpPr txBox="1">
            <a:spLocks/>
          </p:cNvSpPr>
          <p:nvPr/>
        </p:nvSpPr>
        <p:spPr>
          <a:xfrm rot="16200000">
            <a:off x="-2374198" y="2358000"/>
            <a:ext cx="6120000" cy="1404000"/>
          </a:xfrm>
          <a:prstGeom prst="rect">
            <a:avLst/>
          </a:prstGeom>
          <a:solidFill>
            <a:srgbClr val="03519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bg1"/>
                </a:solidFill>
              </a:rPr>
              <a:t>Caveat: </a:t>
            </a:r>
            <a:r>
              <a:rPr lang="en-GB" sz="4000" b="1" dirty="0">
                <a:solidFill>
                  <a:schemeClr val="bg1"/>
                </a:solidFill>
              </a:rPr>
              <a:t>Tackling EDI is the main aim</a:t>
            </a:r>
          </a:p>
        </p:txBody>
      </p:sp>
    </p:spTree>
    <p:extLst>
      <p:ext uri="{BB962C8B-B14F-4D97-AF65-F5344CB8AC3E}">
        <p14:creationId xmlns:p14="http://schemas.microsoft.com/office/powerpoint/2010/main" val="2129479374"/>
      </p:ext>
    </p:extLst>
  </p:cSld>
  <p:clrMapOvr>
    <a:masterClrMapping/>
  </p:clrMapOvr>
</p:sld>
</file>

<file path=ppt/theme/theme1.xml><?xml version="1.0" encoding="utf-8"?>
<a:theme xmlns:a="http://schemas.openxmlformats.org/drawingml/2006/main" name="Office Theme">
  <a:themeElements>
    <a:clrScheme name="University of St Andrews 1">
      <a:dk1>
        <a:srgbClr val="202024"/>
      </a:dk1>
      <a:lt1>
        <a:srgbClr val="FFFFFF"/>
      </a:lt1>
      <a:dk2>
        <a:srgbClr val="6A6A6B"/>
      </a:dk2>
      <a:lt2>
        <a:srgbClr val="F0F0F0"/>
      </a:lt2>
      <a:accent1>
        <a:srgbClr val="00539B"/>
      </a:accent1>
      <a:accent2>
        <a:srgbClr val="C22A22"/>
      </a:accent2>
      <a:accent3>
        <a:srgbClr val="F4C900"/>
      </a:accent3>
      <a:accent4>
        <a:srgbClr val="1B74C3"/>
      </a:accent4>
      <a:accent5>
        <a:srgbClr val="608738"/>
      </a:accent5>
      <a:accent6>
        <a:srgbClr val="785596"/>
      </a:accent6>
      <a:hlink>
        <a:srgbClr val="004077"/>
      </a:hlink>
      <a:folHlink>
        <a:srgbClr val="1B74C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ty of St Andrews" id="{9F2FFB2B-CBA0-6442-B6E2-B406182147C6}" vid="{4AE9A99B-60C5-F14D-A0E8-157FA40E57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16-9-university-of-st-andrews</Template>
  <TotalTime>10090</TotalTime>
  <Words>2608</Words>
  <Application>Microsoft Office PowerPoint</Application>
  <PresentationFormat>Widescreen</PresentationFormat>
  <Paragraphs>280</Paragraphs>
  <Slides>29</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Aptos</vt:lpstr>
      <vt:lpstr>Arial</vt:lpstr>
      <vt:lpstr>Calibri</vt:lpstr>
      <vt:lpstr>Symbol</vt:lpstr>
      <vt:lpstr>Office Theme</vt:lpstr>
      <vt:lpstr>History for Inclusion &amp; Diversity in Mathematics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Barriers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Isobel Falconer</dc:creator>
  <cp:lastModifiedBy>Isobel Falconer</cp:lastModifiedBy>
  <cp:revision>37</cp:revision>
  <dcterms:created xsi:type="dcterms:W3CDTF">2026-04-30T13:30:41Z</dcterms:created>
  <dcterms:modified xsi:type="dcterms:W3CDTF">2026-05-12T20:21:12Z</dcterms:modified>
</cp:coreProperties>
</file>