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7" r:id="rId5"/>
    <p:sldId id="189985539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F38"/>
    <a:srgbClr val="FED550"/>
    <a:srgbClr val="6E5DED"/>
    <a:srgbClr val="9083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78657" autoAdjust="0"/>
  </p:normalViewPr>
  <p:slideViewPr>
    <p:cSldViewPr snapToGrid="0">
      <p:cViewPr varScale="1">
        <p:scale>
          <a:sx n="66" d="100"/>
          <a:sy n="66" d="100"/>
        </p:scale>
        <p:origin x="123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4222D-F4E4-4DDF-B7E2-3A2296D0409D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B34B0-3863-44C9-9AD8-EC1AA44EAB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89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DA70695-2501-E77B-EFCA-F8982C3AF85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573EA90-025A-92E5-9459-5C7BEE7EA5EC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555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3B91A3E3-F049-5B54-8336-88231750EE4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3972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2CACF877-98EB-C504-2170-B2D84E90BF7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B27849B-CB10-F1E0-A5A8-5B05A3F3F9E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F4178E48-5E26-7133-CEE5-105663E56BA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59933AFB-C5B9-05B3-AA63-1283AF1920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BE189048-A4DC-8194-6856-2E45B35726C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C0D125F2-CF42-C81F-11C5-AAA95CDA9F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0375886-2AF5-4107-AE31-D263FB07CD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2CB9AFF-7FE6-A460-A0CB-BB99149489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091017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7040CE-A94D-AA9F-2647-AFA5B84257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20F49C91-0553-D74D-2497-E699C53932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4" name="Content Placeholder 15">
            <a:extLst>
              <a:ext uri="{FF2B5EF4-FFF2-40B4-BE49-F238E27FC236}">
                <a16:creationId xmlns:a16="http://schemas.microsoft.com/office/drawing/2014/main" id="{D63F3000-138E-2A82-B6ED-0E923DAF35B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2230340E-87C8-BAF7-89D1-25433C9E30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02E724E-A288-EFC3-E3BB-BE3CABCA3ACC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2BB48BA-E4D7-01A5-235A-B675AB141423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DC605D0-8A67-116B-F38D-738685542D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9C74E85-CCD9-756F-E57A-188000714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30521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CB57F59-3C57-C85A-4795-3FD9AD5D848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0BE81EC-17A2-AF37-8B15-8B6D9CEC69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D633C40-011D-9E95-0EE5-FEDBCC39F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348084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BC30E919-61CD-A0E3-FBE6-8B10FDC911E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FB6437F4-92A5-139A-A9C4-A697581FC0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2B071D6-2E80-5842-B9C1-E84C09937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66678E-B6BC-A6EA-D020-113EF97B1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01897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3FFC4DE-4136-486C-252C-5AD4A808106F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2996C-6DB5-A199-8218-F2160223F1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B3A5009-B28B-F2B8-8E32-188E9E05E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37101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9A4667DD-C338-BED4-997B-55E10BCF384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658589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84AF844-7532-EA26-6DF9-7821D6DAAA23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F3443A7-ED34-25B2-4D80-A6F4038F79F9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E34DAB9-73AF-CCFF-D154-A20EF66F3E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99888369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25198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0B7C26A-DD06-48F4-6F84-2D4126BA4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2398182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37AF688-F2F4-5A61-7DEC-E4536AC766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A0E0DF3-0C51-3B21-3B96-9D21D63737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930484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3121777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5" y="472594"/>
            <a:ext cx="7841417" cy="38350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3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1" y="390843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672798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82893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F9BD1-A4DD-6A62-9BB5-F304498F64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7A09F-609D-6141-5F28-1FE05BC421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6419A-B37A-74F5-E24E-782EAA1AB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72145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A3BBA274-D5FA-81FC-EF2A-782133FFBF8D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2" y="1888476"/>
            <a:ext cx="11192533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B92C1-F22F-9E51-6976-3986B0F6A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0EE97-C53A-24F1-7226-4B77D9302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39549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86F01CE-863C-2545-F359-8EA7DA242B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4300F38-9E19-2837-5541-00EE5F9E9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71277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F4D0E-28C6-7F57-EE08-455ACB208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92581-57BF-3501-A81B-FE662EA3EA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43048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B511903-CB70-1128-6EEE-9FF21DD89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3EB83CE-0CDC-FE94-D907-C47260ACA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18725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483C78-BC28-1830-F13E-92BD8D4DB6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E5F5AA-B1A2-E9D6-D14D-2F3AD3C514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43952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255418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ransition spd="slow">
    <p:push dir="u"/>
  </p:transition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303F4157-55B0-FE86-3580-E331778EFA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752" y="4476641"/>
            <a:ext cx="6540500" cy="1339299"/>
          </a:xfrm>
        </p:spPr>
        <p:txBody>
          <a:bodyPr/>
          <a:lstStyle/>
          <a:p>
            <a:r>
              <a:rPr lang="en-GB" sz="2000" dirty="0"/>
              <a:t>Diversity and Decolonisation in </a:t>
            </a:r>
            <a:br>
              <a:rPr lang="en-GB" sz="2000" dirty="0"/>
            </a:br>
            <a:r>
              <a:rPr lang="en-GB" sz="2000" dirty="0"/>
              <a:t>Mathematics Conference 26</a:t>
            </a:r>
            <a:endParaRPr lang="en-US" sz="2000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974AB4BE-A300-D67C-1EEE-23535A37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39" y="2007760"/>
            <a:ext cx="6542513" cy="2468881"/>
          </a:xfrm>
        </p:spPr>
        <p:txBody>
          <a:bodyPr/>
          <a:lstStyle/>
          <a:p>
            <a:r>
              <a:rPr lang="en-GB" sz="6600" dirty="0"/>
              <a:t>Inclusive Education at Warwick</a:t>
            </a:r>
            <a:endParaRPr lang="en-US" sz="6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AEF852-D77F-B39A-7A4F-7C069C51E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9766" y="0"/>
            <a:ext cx="4234900" cy="63515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26931572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DF96F-735C-D27A-CBBD-DBF0CF2D4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1">
            <a:extLst>
              <a:ext uri="{FF2B5EF4-FFF2-40B4-BE49-F238E27FC236}">
                <a16:creationId xmlns:a16="http://schemas.microsoft.com/office/drawing/2014/main" id="{E3969997-6AFE-B6C9-81F9-3150E5224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62" y="846687"/>
            <a:ext cx="4860000" cy="903452"/>
          </a:xfrm>
        </p:spPr>
        <p:txBody>
          <a:bodyPr/>
          <a:lstStyle/>
          <a:p>
            <a:r>
              <a:rPr lang="en-US" sz="3600" dirty="0"/>
              <a:t>Warwick’s Inclusive Education Approach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28FC23-93AB-6C39-F9EE-E1D33466AAD3}"/>
              </a:ext>
            </a:extLst>
          </p:cNvPr>
          <p:cNvSpPr txBox="1">
            <a:spLocks/>
          </p:cNvSpPr>
          <p:nvPr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5176222" y="846687"/>
            <a:ext cx="5676838" cy="540537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500"/>
              </a:spcBef>
            </a:pPr>
            <a:r>
              <a:rPr lang="en-US" sz="1700" b="1" dirty="0">
                <a:latin typeface="+mn-lt"/>
              </a:rPr>
              <a:t>Thank you!</a:t>
            </a:r>
          </a:p>
          <a:p>
            <a:r>
              <a:rPr lang="en-GB" sz="1700" dirty="0">
                <a:latin typeface="+mn-lt"/>
              </a:rPr>
              <a:t>Events like this are so important for sharing research/practice and for creating space to reflect and think critically about how maths is experienced by our staff and our students. </a:t>
            </a:r>
          </a:p>
          <a:p>
            <a:pPr>
              <a:spcBef>
                <a:spcPts val="2500"/>
              </a:spcBef>
            </a:pPr>
            <a:r>
              <a:rPr lang="en-US" sz="1700" b="1" dirty="0">
                <a:latin typeface="+mn-lt"/>
              </a:rPr>
              <a:t>Our Inclusive Ed approach has been developing over a number of years. Three key pillars:</a:t>
            </a:r>
          </a:p>
          <a:p>
            <a:pPr>
              <a:spcBef>
                <a:spcPts val="2500"/>
              </a:spcBef>
            </a:pPr>
            <a:r>
              <a:rPr lang="en-US" sz="1700" b="1" dirty="0">
                <a:latin typeface="+mn-lt"/>
              </a:rPr>
              <a:t>Curriculum and Teaching</a:t>
            </a:r>
          </a:p>
          <a:p>
            <a:pPr marL="0" lvl="1"/>
            <a:r>
              <a:rPr lang="en-US" sz="1700" dirty="0">
                <a:latin typeface="+mn-lt"/>
              </a:rPr>
              <a:t>Inclusive curriculum reflects diverse histories and cultures, enabling all students to see themselves represented.</a:t>
            </a:r>
          </a:p>
          <a:p>
            <a:pPr>
              <a:spcBef>
                <a:spcPts val="2500"/>
              </a:spcBef>
            </a:pPr>
            <a:r>
              <a:rPr lang="en-US" sz="1700" b="1" dirty="0">
                <a:latin typeface="+mn-lt"/>
              </a:rPr>
              <a:t>Student Partnership</a:t>
            </a:r>
          </a:p>
          <a:p>
            <a:pPr marL="0" lvl="1"/>
            <a:r>
              <a:rPr lang="en-US" sz="1700" dirty="0">
                <a:latin typeface="+mn-lt"/>
              </a:rPr>
              <a:t>Students act as collaborators and critical voices shaping curricula and institutional changes.</a:t>
            </a:r>
          </a:p>
          <a:p>
            <a:pPr>
              <a:spcBef>
                <a:spcPts val="2500"/>
              </a:spcBef>
            </a:pPr>
            <a:r>
              <a:rPr lang="en-US" sz="1700" b="1" dirty="0">
                <a:latin typeface="+mn-lt"/>
              </a:rPr>
              <a:t>Institutional Support</a:t>
            </a:r>
          </a:p>
          <a:p>
            <a:pPr marL="0" lvl="1"/>
            <a:r>
              <a:rPr lang="en-US" sz="1700" dirty="0">
                <a:latin typeface="+mn-lt"/>
              </a:rPr>
              <a:t>Action plans and funding sustain ongoing inclusive education initiatives and collaborations.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F3643A-2B8F-DCFD-F2D8-2F841D67E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3" t="6080" r="19704" b="-968"/>
          <a:stretch>
            <a:fillRect/>
          </a:stretch>
        </p:blipFill>
        <p:spPr>
          <a:xfrm>
            <a:off x="554162" y="1889273"/>
            <a:ext cx="4224667" cy="422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55119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oW_Template_Whit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5b40125-565a-4b4e-953c-6ae03c098b30" xsi:nil="true"/>
    <lcf76f155ced4ddcb4097134ff3c332f xmlns="6c5b8c11-4bbc-4a0b-bdb2-80b98a808fa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43B3837BA24E45BFC01FBBE39B3163" ma:contentTypeVersion="13" ma:contentTypeDescription="Create a new document." ma:contentTypeScope="" ma:versionID="cdea03016d62bfc8daffad8e885cbfa9">
  <xsd:schema xmlns:xsd="http://www.w3.org/2001/XMLSchema" xmlns:xs="http://www.w3.org/2001/XMLSchema" xmlns:p="http://schemas.microsoft.com/office/2006/metadata/properties" xmlns:ns2="6c5b8c11-4bbc-4a0b-bdb2-80b98a808fae" xmlns:ns3="d5b40125-565a-4b4e-953c-6ae03c098b30" targetNamespace="http://schemas.microsoft.com/office/2006/metadata/properties" ma:root="true" ma:fieldsID="e528c6cc045ddfff26aeaac0e16e7d05" ns2:_="" ns3:_="">
    <xsd:import namespace="6c5b8c11-4bbc-4a0b-bdb2-80b98a808fae"/>
    <xsd:import namespace="d5b40125-565a-4b4e-953c-6ae03c098b30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BillingMetadata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5b8c11-4bbc-4a0b-bdb2-80b98a808fa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18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b40125-565a-4b4e-953c-6ae03c098b30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d5e50a59-7c6a-49ea-94bd-23a65a3082fc}" ma:internalName="TaxCatchAll" ma:showField="CatchAllData" ma:web="d5b40125-565a-4b4e-953c-6ae03c098b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7AA8C3-F22F-4932-96CA-08401823710E}">
  <ds:schemaRefs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d5b40125-565a-4b4e-953c-6ae03c098b30"/>
    <ds:schemaRef ds:uri="6c5b8c11-4bbc-4a0b-bdb2-80b98a808fa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D05FC1E-3657-4F22-886B-998384465C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5b8c11-4bbc-4a0b-bdb2-80b98a808fae"/>
    <ds:schemaRef ds:uri="d5b40125-565a-4b4e-953c-6ae03c098b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2DDEF0-9822-4E62-8F5F-14201ACE6A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3717</TotalTime>
  <Words>116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Calibri</vt:lpstr>
      <vt:lpstr>UoW_Template_White</vt:lpstr>
      <vt:lpstr>Inclusive Education at Warwick</vt:lpstr>
      <vt:lpstr>Warwick’s Inclusive Education Approach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Caulfield, Megan</dc:creator>
  <cp:lastModifiedBy>Caulfield, Megan</cp:lastModifiedBy>
  <cp:revision>17</cp:revision>
  <dcterms:created xsi:type="dcterms:W3CDTF">2026-03-04T10:39:26Z</dcterms:created>
  <dcterms:modified xsi:type="dcterms:W3CDTF">2026-05-07T08:04:38Z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0x010100B343B3837BA24E45BFC01FBBE39B3163</vt:lpwstr>
  </property>
  <property fmtid="{D5CDD505-2E9C-101B-9397-08002B2CF9AE}" pid="3" name="MediaServiceImageTags">
    <vt:lpwstr/>
  </property>
</Properties>
</file>