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Props/app0.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package/2006/relationships/metadata/extended-properties" Target="docProps/app0.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3" r:id="rId6"/>
    <p:sldId id="264" r:id="rId7"/>
    <p:sldId id="265" r:id="rId8"/>
    <p:sldId id="266" r:id="rId9"/>
    <p:sldId id="267" r:id="rId10"/>
    <p:sldId id="268" r:id="rId11"/>
    <p:sldId id="269" r:id="rId12"/>
    <p:sldId id="273" r:id="rId13"/>
    <p:sldId id="276" r:id="rId14"/>
    <p:sldId id="277" r:id="rId1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0B52A5-9584-4841-A3F7-77DC049A587C}" v="3" dt="2026-05-11T05:39:37.4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autoAdjust="0"/>
    <p:restoredTop sz="94725" autoAdjust="0"/>
  </p:normalViewPr>
  <p:slideViewPr>
    <p:cSldViewPr snapToGrid="0" snapToObjects="1">
      <p:cViewPr varScale="1">
        <p:scale>
          <a:sx n="147" d="100"/>
          <a:sy n="147" d="100"/>
        </p:scale>
        <p:origin x="536" y="1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rker, Martyn" userId="b436e679-ebf1-4665-8947-f935bc4cb34a" providerId="ADAL" clId="{7B275CDF-50ED-5B18-A849-5215DE8115C1}"/>
    <pc:docChg chg="custSel delSld modSld">
      <pc:chgData name="Parker, Martyn" userId="b436e679-ebf1-4665-8947-f935bc4cb34a" providerId="ADAL" clId="{7B275CDF-50ED-5B18-A849-5215DE8115C1}" dt="2026-05-11T05:39:39.305" v="61" actId="2696"/>
      <pc:docMkLst>
        <pc:docMk/>
      </pc:docMkLst>
      <pc:sldChg chg="modSp mod">
        <pc:chgData name="Parker, Martyn" userId="b436e679-ebf1-4665-8947-f935bc4cb34a" providerId="ADAL" clId="{7B275CDF-50ED-5B18-A849-5215DE8115C1}" dt="2026-05-11T05:38:33.434" v="9" actId="27636"/>
        <pc:sldMkLst>
          <pc:docMk/>
          <pc:sldMk cId="0" sldId="258"/>
        </pc:sldMkLst>
        <pc:spChg chg="mod">
          <ac:chgData name="Parker, Martyn" userId="b436e679-ebf1-4665-8947-f935bc4cb34a" providerId="ADAL" clId="{7B275CDF-50ED-5B18-A849-5215DE8115C1}" dt="2026-05-11T05:38:33.434" v="9" actId="27636"/>
          <ac:spMkLst>
            <pc:docMk/>
            <pc:sldMk cId="0" sldId="258"/>
            <ac:spMk id="3" creationId="{00000000-0000-0000-0000-000000000000}"/>
          </ac:spMkLst>
        </pc:spChg>
      </pc:sldChg>
      <pc:sldChg chg="addSp delSp modSp mod">
        <pc:chgData name="Parker, Martyn" userId="b436e679-ebf1-4665-8947-f935bc4cb34a" providerId="ADAL" clId="{7B275CDF-50ED-5B18-A849-5215DE8115C1}" dt="2026-05-11T05:39:08.689" v="51" actId="207"/>
        <pc:sldMkLst>
          <pc:docMk/>
          <pc:sldMk cId="0" sldId="259"/>
        </pc:sldMkLst>
        <pc:spChg chg="add mod">
          <ac:chgData name="Parker, Martyn" userId="b436e679-ebf1-4665-8947-f935bc4cb34a" providerId="ADAL" clId="{7B275CDF-50ED-5B18-A849-5215DE8115C1}" dt="2026-05-11T05:39:08.689" v="51" actId="207"/>
          <ac:spMkLst>
            <pc:docMk/>
            <pc:sldMk cId="0" sldId="259"/>
            <ac:spMk id="4" creationId="{B6890A4D-0CA6-4B9D-DF53-C5CB233AABA5}"/>
          </ac:spMkLst>
        </pc:spChg>
        <pc:picChg chg="del">
          <ac:chgData name="Parker, Martyn" userId="b436e679-ebf1-4665-8947-f935bc4cb34a" providerId="ADAL" clId="{7B275CDF-50ED-5B18-A849-5215DE8115C1}" dt="2026-05-11T05:38:21.634" v="0" actId="478"/>
          <ac:picMkLst>
            <pc:docMk/>
            <pc:sldMk cId="0" sldId="259"/>
            <ac:picMk id="3" creationId="{00000000-0000-0000-0000-000000000000}"/>
          </ac:picMkLst>
        </pc:picChg>
      </pc:sldChg>
      <pc:sldChg chg="del">
        <pc:chgData name="Parker, Martyn" userId="b436e679-ebf1-4665-8947-f935bc4cb34a" providerId="ADAL" clId="{7B275CDF-50ED-5B18-A849-5215DE8115C1}" dt="2026-05-11T05:38:22.724" v="1" actId="2696"/>
        <pc:sldMkLst>
          <pc:docMk/>
          <pc:sldMk cId="0" sldId="260"/>
        </pc:sldMkLst>
      </pc:sldChg>
      <pc:sldChg chg="del">
        <pc:chgData name="Parker, Martyn" userId="b436e679-ebf1-4665-8947-f935bc4cb34a" providerId="ADAL" clId="{7B275CDF-50ED-5B18-A849-5215DE8115C1}" dt="2026-05-11T05:38:23.180" v="2" actId="2696"/>
        <pc:sldMkLst>
          <pc:docMk/>
          <pc:sldMk cId="0" sldId="261"/>
        </pc:sldMkLst>
      </pc:sldChg>
      <pc:sldChg chg="del">
        <pc:chgData name="Parker, Martyn" userId="b436e679-ebf1-4665-8947-f935bc4cb34a" providerId="ADAL" clId="{7B275CDF-50ED-5B18-A849-5215DE8115C1}" dt="2026-05-11T05:38:23.830" v="3" actId="2696"/>
        <pc:sldMkLst>
          <pc:docMk/>
          <pc:sldMk cId="0" sldId="262"/>
        </pc:sldMkLst>
      </pc:sldChg>
      <pc:sldChg chg="modSp mod">
        <pc:chgData name="Parker, Martyn" userId="b436e679-ebf1-4665-8947-f935bc4cb34a" providerId="ADAL" clId="{7B275CDF-50ED-5B18-A849-5215DE8115C1}" dt="2026-05-11T05:38:33.384" v="5" actId="27636"/>
        <pc:sldMkLst>
          <pc:docMk/>
          <pc:sldMk cId="0" sldId="263"/>
        </pc:sldMkLst>
        <pc:spChg chg="mod">
          <ac:chgData name="Parker, Martyn" userId="b436e679-ebf1-4665-8947-f935bc4cb34a" providerId="ADAL" clId="{7B275CDF-50ED-5B18-A849-5215DE8115C1}" dt="2026-05-11T05:38:33.384" v="5" actId="27636"/>
          <ac:spMkLst>
            <pc:docMk/>
            <pc:sldMk cId="0" sldId="263"/>
            <ac:spMk id="3" creationId="{00000000-0000-0000-0000-000000000000}"/>
          </ac:spMkLst>
        </pc:spChg>
      </pc:sldChg>
      <pc:sldChg chg="modSp mod">
        <pc:chgData name="Parker, Martyn" userId="b436e679-ebf1-4665-8947-f935bc4cb34a" providerId="ADAL" clId="{7B275CDF-50ED-5B18-A849-5215DE8115C1}" dt="2026-05-11T05:38:33.403" v="6" actId="27636"/>
        <pc:sldMkLst>
          <pc:docMk/>
          <pc:sldMk cId="0" sldId="266"/>
        </pc:sldMkLst>
        <pc:spChg chg="mod">
          <ac:chgData name="Parker, Martyn" userId="b436e679-ebf1-4665-8947-f935bc4cb34a" providerId="ADAL" clId="{7B275CDF-50ED-5B18-A849-5215DE8115C1}" dt="2026-05-11T05:38:33.403" v="6" actId="27636"/>
          <ac:spMkLst>
            <pc:docMk/>
            <pc:sldMk cId="0" sldId="266"/>
            <ac:spMk id="3" creationId="{00000000-0000-0000-0000-000000000000}"/>
          </ac:spMkLst>
        </pc:spChg>
      </pc:sldChg>
      <pc:sldChg chg="addSp delSp modSp mod">
        <pc:chgData name="Parker, Martyn" userId="b436e679-ebf1-4665-8947-f935bc4cb34a" providerId="ADAL" clId="{7B275CDF-50ED-5B18-A849-5215DE8115C1}" dt="2026-05-11T05:39:21.528" v="53"/>
        <pc:sldMkLst>
          <pc:docMk/>
          <pc:sldMk cId="0" sldId="269"/>
        </pc:sldMkLst>
        <pc:spChg chg="add mod">
          <ac:chgData name="Parker, Martyn" userId="b436e679-ebf1-4665-8947-f935bc4cb34a" providerId="ADAL" clId="{7B275CDF-50ED-5B18-A849-5215DE8115C1}" dt="2026-05-11T05:39:21.528" v="53"/>
          <ac:spMkLst>
            <pc:docMk/>
            <pc:sldMk cId="0" sldId="269"/>
            <ac:spMk id="4" creationId="{D9B769AA-15FF-6B32-6A17-538090F80414}"/>
          </ac:spMkLst>
        </pc:spChg>
        <pc:picChg chg="del">
          <ac:chgData name="Parker, Martyn" userId="b436e679-ebf1-4665-8947-f935bc4cb34a" providerId="ADAL" clId="{7B275CDF-50ED-5B18-A849-5215DE8115C1}" dt="2026-05-11T05:39:20.248" v="52" actId="478"/>
          <ac:picMkLst>
            <pc:docMk/>
            <pc:sldMk cId="0" sldId="269"/>
            <ac:picMk id="3" creationId="{00000000-0000-0000-0000-000000000000}"/>
          </ac:picMkLst>
        </pc:picChg>
      </pc:sldChg>
      <pc:sldChg chg="del">
        <pc:chgData name="Parker, Martyn" userId="b436e679-ebf1-4665-8947-f935bc4cb34a" providerId="ADAL" clId="{7B275CDF-50ED-5B18-A849-5215DE8115C1}" dt="2026-05-11T05:39:24.365" v="54" actId="2696"/>
        <pc:sldMkLst>
          <pc:docMk/>
          <pc:sldMk cId="0" sldId="270"/>
        </pc:sldMkLst>
      </pc:sldChg>
      <pc:sldChg chg="del">
        <pc:chgData name="Parker, Martyn" userId="b436e679-ebf1-4665-8947-f935bc4cb34a" providerId="ADAL" clId="{7B275CDF-50ED-5B18-A849-5215DE8115C1}" dt="2026-05-11T05:39:24.866" v="55" actId="2696"/>
        <pc:sldMkLst>
          <pc:docMk/>
          <pc:sldMk cId="0" sldId="271"/>
        </pc:sldMkLst>
      </pc:sldChg>
      <pc:sldChg chg="del">
        <pc:chgData name="Parker, Martyn" userId="b436e679-ebf1-4665-8947-f935bc4cb34a" providerId="ADAL" clId="{7B275CDF-50ED-5B18-A849-5215DE8115C1}" dt="2026-05-11T05:39:25.362" v="56" actId="2696"/>
        <pc:sldMkLst>
          <pc:docMk/>
          <pc:sldMk cId="0" sldId="272"/>
        </pc:sldMkLst>
      </pc:sldChg>
      <pc:sldChg chg="modSp mod">
        <pc:chgData name="Parker, Martyn" userId="b436e679-ebf1-4665-8947-f935bc4cb34a" providerId="ADAL" clId="{7B275CDF-50ED-5B18-A849-5215DE8115C1}" dt="2026-05-11T05:38:33.412" v="7" actId="27636"/>
        <pc:sldMkLst>
          <pc:docMk/>
          <pc:sldMk cId="0" sldId="273"/>
        </pc:sldMkLst>
        <pc:spChg chg="mod">
          <ac:chgData name="Parker, Martyn" userId="b436e679-ebf1-4665-8947-f935bc4cb34a" providerId="ADAL" clId="{7B275CDF-50ED-5B18-A849-5215DE8115C1}" dt="2026-05-11T05:38:33.412" v="7" actId="27636"/>
          <ac:spMkLst>
            <pc:docMk/>
            <pc:sldMk cId="0" sldId="273"/>
            <ac:spMk id="3" creationId="{00000000-0000-0000-0000-000000000000}"/>
          </ac:spMkLst>
        </pc:spChg>
      </pc:sldChg>
      <pc:sldChg chg="del">
        <pc:chgData name="Parker, Martyn" userId="b436e679-ebf1-4665-8947-f935bc4cb34a" providerId="ADAL" clId="{7B275CDF-50ED-5B18-A849-5215DE8115C1}" dt="2026-05-11T05:39:30.590" v="57" actId="2696"/>
        <pc:sldMkLst>
          <pc:docMk/>
          <pc:sldMk cId="0" sldId="274"/>
        </pc:sldMkLst>
      </pc:sldChg>
      <pc:sldChg chg="delSp del mod">
        <pc:chgData name="Parker, Martyn" userId="b436e679-ebf1-4665-8947-f935bc4cb34a" providerId="ADAL" clId="{7B275CDF-50ED-5B18-A849-5215DE8115C1}" dt="2026-05-11T05:39:39.305" v="61" actId="2696"/>
        <pc:sldMkLst>
          <pc:docMk/>
          <pc:sldMk cId="0" sldId="275"/>
        </pc:sldMkLst>
        <pc:picChg chg="del">
          <ac:chgData name="Parker, Martyn" userId="b436e679-ebf1-4665-8947-f935bc4cb34a" providerId="ADAL" clId="{7B275CDF-50ED-5B18-A849-5215DE8115C1}" dt="2026-05-11T05:39:32.599" v="58" actId="478"/>
          <ac:picMkLst>
            <pc:docMk/>
            <pc:sldMk cId="0" sldId="275"/>
            <ac:picMk id="3" creationId="{00000000-0000-0000-0000-000000000000}"/>
          </ac:picMkLst>
        </pc:picChg>
      </pc:sldChg>
      <pc:sldChg chg="addSp delSp modSp mod">
        <pc:chgData name="Parker, Martyn" userId="b436e679-ebf1-4665-8947-f935bc4cb34a" providerId="ADAL" clId="{7B275CDF-50ED-5B18-A849-5215DE8115C1}" dt="2026-05-11T05:39:37.438" v="60"/>
        <pc:sldMkLst>
          <pc:docMk/>
          <pc:sldMk cId="0" sldId="276"/>
        </pc:sldMkLst>
        <pc:spChg chg="add mod">
          <ac:chgData name="Parker, Martyn" userId="b436e679-ebf1-4665-8947-f935bc4cb34a" providerId="ADAL" clId="{7B275CDF-50ED-5B18-A849-5215DE8115C1}" dt="2026-05-11T05:39:37.438" v="60"/>
          <ac:spMkLst>
            <pc:docMk/>
            <pc:sldMk cId="0" sldId="276"/>
            <ac:spMk id="4" creationId="{2DB7F29F-6044-FEE4-39B5-2AB879E515F7}"/>
          </ac:spMkLst>
        </pc:spChg>
        <pc:picChg chg="del">
          <ac:chgData name="Parker, Martyn" userId="b436e679-ebf1-4665-8947-f935bc4cb34a" providerId="ADAL" clId="{7B275CDF-50ED-5B18-A849-5215DE8115C1}" dt="2026-05-11T05:39:34.166" v="59" actId="478"/>
          <ac:picMkLst>
            <pc:docMk/>
            <pc:sldMk cId="0" sldId="276"/>
            <ac:picMk id="3" creationId="{00000000-0000-0000-0000-000000000000}"/>
          </ac:picMkLst>
        </pc:picChg>
      </pc:sldChg>
      <pc:sldChg chg="modSp mod">
        <pc:chgData name="Parker, Martyn" userId="b436e679-ebf1-4665-8947-f935bc4cb34a" providerId="ADAL" clId="{7B275CDF-50ED-5B18-A849-5215DE8115C1}" dt="2026-05-11T05:38:33.426" v="8" actId="27636"/>
        <pc:sldMkLst>
          <pc:docMk/>
          <pc:sldMk cId="0" sldId="277"/>
        </pc:sldMkLst>
        <pc:spChg chg="mod">
          <ac:chgData name="Parker, Martyn" userId="b436e679-ebf1-4665-8947-f935bc4cb34a" providerId="ADAL" clId="{7B275CDF-50ED-5B18-A849-5215DE8115C1}" dt="2026-05-11T05:38:33.426" v="8" actId="27636"/>
          <ac:spMkLst>
            <pc:docMk/>
            <pc:sldMk cId="0" sldId="277"/>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1EB5C9-1307-BA42-ABA2-0BC069CD8E7F}" type="datetimeFigureOut">
              <a:rPr lang="en-US" smtClean="0"/>
              <a:t>5/11/26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444357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5/11/26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1391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5/11/26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8152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1EB5C9-1307-BA42-ABA2-0BC069CD8E7F}" type="datetimeFigureOut">
              <a:rPr lang="en-US" smtClean="0"/>
              <a:t>5/11/26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3834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1EB5C9-1307-BA42-ABA2-0BC069CD8E7F}" type="datetimeFigureOut">
              <a:rPr lang="en-US" smtClean="0"/>
              <a:t>5/11/26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107306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1EB5C9-1307-BA42-ABA2-0BC069CD8E7F}" type="datetimeFigureOut">
              <a:rPr lang="en-US" smtClean="0"/>
              <a:t>5/11/26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61988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1EB5C9-1307-BA42-ABA2-0BC069CD8E7F}" type="datetimeFigureOut">
              <a:rPr lang="en-US" smtClean="0"/>
              <a:t>5/11/26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53579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41EB5C9-1307-BA42-ABA2-0BC069CD8E7F}" type="datetimeFigureOut">
              <a:rPr lang="en-US" smtClean="0"/>
              <a:t>5/11/26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47272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EB5C9-1307-BA42-ABA2-0BC069CD8E7F}" type="datetimeFigureOut">
              <a:rPr lang="en-US" smtClean="0"/>
              <a:t>5/11/26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213090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5/11/26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4089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241EB5C9-1307-BA42-ABA2-0BC069CD8E7F}" type="datetimeFigureOut">
              <a:rPr lang="en-US" smtClean="0"/>
              <a:t>5/11/26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EF2332-01BF-834F-8236-50238282D533}" type="slidenum">
              <a:rPr lang="en-US" smtClean="0"/>
              <a:t>‹#›</a:t>
            </a:fld>
            <a:endParaRPr lang="en-US"/>
          </a:p>
        </p:txBody>
      </p:sp>
    </p:spTree>
    <p:extLst>
      <p:ext uri="{BB962C8B-B14F-4D97-AF65-F5344CB8AC3E}">
        <p14:creationId xmlns:p14="http://schemas.microsoft.com/office/powerpoint/2010/main" val="3566899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41EB5C9-1307-BA42-ABA2-0BC069CD8E7F}" type="datetimeFigureOut">
              <a:rPr lang="en-US" smtClean="0"/>
              <a:t>5/11/26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5EF2332-01BF-834F-8236-50238282D533}" type="slidenum">
              <a:rPr lang="en-US" smtClean="0"/>
              <a:t>‹#›</a:t>
            </a:fld>
            <a:endParaRPr lang="en-US"/>
          </a:p>
        </p:txBody>
      </p:sp>
    </p:spTree>
    <p:extLst>
      <p:ext uri="{BB962C8B-B14F-4D97-AF65-F5344CB8AC3E}">
        <p14:creationId xmlns:p14="http://schemas.microsoft.com/office/powerpoint/2010/main" val="3676200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342900" indent="-342900" algn="l" defTabSz="342900" rtl="0" eaLnBrk="1" latinLnBrk="0" hangingPunct="1">
        <a:spcBef>
          <a:spcPct val="20000"/>
        </a:spcBef>
        <a:buFont typeface="Arial"/>
        <a:buChar char="•"/>
        <a:defRPr sz="2400" kern="1200">
          <a:solidFill>
            <a:schemeClr val="tx1"/>
          </a:solidFill>
          <a:latin typeface="+mn-lt"/>
          <a:ea typeface="+mn-ea"/>
          <a:cs typeface="+mn-cs"/>
        </a:defRPr>
      </a:lvl1pPr>
      <a:lvl2pPr marL="685800" indent="-342900" algn="l" defTabSz="342900" rtl="0" eaLnBrk="1" latinLnBrk="0" hangingPunct="1">
        <a:spcBef>
          <a:spcPct val="20000"/>
        </a:spcBef>
        <a:buFont typeface="Arial"/>
        <a:buChar char="–"/>
        <a:defRPr sz="2100" kern="1200">
          <a:solidFill>
            <a:schemeClr val="tx1"/>
          </a:solidFill>
          <a:latin typeface="+mn-lt"/>
          <a:ea typeface="+mn-ea"/>
          <a:cs typeface="+mn-cs"/>
        </a:defRPr>
      </a:lvl2pPr>
      <a:lvl3pPr marL="1028700" indent="-34290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371600" indent="-34290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714500" indent="-342900" algn="l" defTabSz="342900" rtl="0" eaLnBrk="1" latinLnBrk="0" hangingPunct="1">
        <a:spcBef>
          <a:spcPct val="20000"/>
        </a:spcBef>
        <a:buFont typeface="Arial"/>
        <a:buChar char="»"/>
        <a:defRPr sz="1500" kern="1200">
          <a:solidFill>
            <a:schemeClr val="tx1"/>
          </a:solidFill>
          <a:latin typeface="+mn-lt"/>
          <a:ea typeface="+mn-ea"/>
          <a:cs typeface="+mn-cs"/>
        </a:defRPr>
      </a:lvl5pPr>
      <a:lvl6pPr marL="2057400" indent="-34290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400300" indent="-34290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743200" indent="-342900" algn="l" defTabSz="342900" rtl="0" eaLnBrk="1" latinLnBrk="0" hangingPunct="1">
        <a:spcBef>
          <a:spcPct val="20000"/>
        </a:spcBef>
        <a:buFont typeface="Arial"/>
        <a:buChar char="•"/>
        <a:defRPr sz="1500" kern="1200">
          <a:solidFill>
            <a:schemeClr val="tx1"/>
          </a:solidFill>
          <a:latin typeface="+mn-lt"/>
          <a:ea typeface="+mn-ea"/>
          <a:cs typeface="+mn-cs"/>
        </a:defRPr>
      </a:lvl8pPr>
      <a:lvl9pPr marL="3086100" indent="-34290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pPr marL="0" lvl="0" indent="0">
              <a:buNone/>
            </a:pPr>
            <a:r>
              <a:t>Reading Time in Exams</a:t>
            </a:r>
          </a:p>
        </p:txBody>
      </p:sp>
      <p:sp>
        <p:nvSpPr>
          <p:cNvPr id="3" name="Subtitle 2"/>
          <p:cNvSpPr>
            <a:spLocks noGrp="1"/>
          </p:cNvSpPr>
          <p:nvPr>
            <p:ph type="subTitle" idx="1"/>
          </p:nvPr>
        </p:nvSpPr>
        <p:spPr>
          <a:xfrm>
            <a:off x="1371600" y="2914650"/>
            <a:ext cx="6400800" cy="1314450"/>
          </a:xfrm>
        </p:spPr>
        <p:txBody>
          <a:bodyPr/>
          <a:lstStyle/>
          <a:p>
            <a:pPr marL="0" lvl="0" indent="0">
              <a:buNone/>
            </a:pPr>
            <a:r>
              <a:t>Support for English Language Learners</a:t>
            </a:r>
            <a:br/>
            <a:br/>
            <a:r>
              <a:t>Martyn Parker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The intervention: reading time</a:t>
            </a:r>
          </a:p>
        </p:txBody>
      </p:sp>
      <p:sp>
        <p:nvSpPr>
          <p:cNvPr id="3" name="Content Placeholder 2"/>
          <p:cNvSpPr>
            <a:spLocks noGrp="1"/>
          </p:cNvSpPr>
          <p:nvPr>
            <p:ph idx="1"/>
          </p:nvPr>
        </p:nvSpPr>
        <p:spPr/>
        <p:txBody>
          <a:bodyPr/>
          <a:lstStyle/>
          <a:p>
            <a:pPr marL="0" lvl="0" indent="0">
              <a:buNone/>
            </a:pPr>
            <a:r>
              <a:t>Reading time was introduced across in-person Statistics examinations to give students a defined period to:</a:t>
            </a:r>
          </a:p>
          <a:p>
            <a:pPr lvl="0"/>
            <a:r>
              <a:t>read and process questions before writing begins;</a:t>
            </a:r>
          </a:p>
          <a:p>
            <a:pPr lvl="0"/>
            <a:r>
              <a:t>identify difficult vocabulary or phrasing;</a:t>
            </a:r>
          </a:p>
          <a:p>
            <a:pPr lvl="0"/>
            <a:r>
              <a:t>understand the structure of tasks;</a:t>
            </a:r>
          </a:p>
          <a:p>
            <a:pPr lvl="0"/>
            <a:r>
              <a:t>plan their approach before the formal timed period starts.</a:t>
            </a:r>
          </a:p>
          <a:p>
            <a:pPr marL="1270000" lvl="0" indent="0">
              <a:buNone/>
            </a:pPr>
            <a:r>
              <a:rPr sz="2000"/>
              <a:t>The underlying aim was simple: reduce an avoidable barrier to task access without changing academic standards.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Where are we</a:t>
            </a:r>
          </a:p>
        </p:txBody>
      </p:sp>
      <p:sp>
        <p:nvSpPr>
          <p:cNvPr id="4" name="TextBox 3">
            <a:extLst>
              <a:ext uri="{FF2B5EF4-FFF2-40B4-BE49-F238E27FC236}">
                <a16:creationId xmlns:a16="http://schemas.microsoft.com/office/drawing/2014/main" id="{D9B769AA-15FF-6B32-6A17-538090F80414}"/>
              </a:ext>
            </a:extLst>
          </p:cNvPr>
          <p:cNvSpPr txBox="1"/>
          <p:nvPr/>
        </p:nvSpPr>
        <p:spPr>
          <a:xfrm>
            <a:off x="2603448" y="2571750"/>
            <a:ext cx="3937103" cy="369332"/>
          </a:xfrm>
          <a:prstGeom prst="rect">
            <a:avLst/>
          </a:prstGeom>
          <a:solidFill>
            <a:schemeClr val="accent2">
              <a:lumMod val="20000"/>
              <a:lumOff val="80000"/>
            </a:schemeClr>
          </a:solidFill>
        </p:spPr>
        <p:txBody>
          <a:bodyPr wrap="none" rtlCol="0">
            <a:spAutoFit/>
          </a:bodyPr>
          <a:lstStyle/>
          <a:p>
            <a:r>
              <a:rPr lang="en-US" dirty="0"/>
              <a:t>Data redacted from public presentation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Comments</a:t>
            </a:r>
          </a:p>
        </p:txBody>
      </p:sp>
      <p:sp>
        <p:nvSpPr>
          <p:cNvPr id="3" name="Content Placeholder 2"/>
          <p:cNvSpPr>
            <a:spLocks noGrp="1"/>
          </p:cNvSpPr>
          <p:nvPr>
            <p:ph idx="1"/>
          </p:nvPr>
        </p:nvSpPr>
        <p:spPr/>
        <p:txBody>
          <a:bodyPr>
            <a:normAutofit fontScale="92500" lnSpcReduction="10000"/>
          </a:bodyPr>
          <a:lstStyle/>
          <a:p>
            <a:pPr marL="0" lvl="0" indent="0">
              <a:buNone/>
            </a:pPr>
            <a:r>
              <a:t>Plots of estimated yearly change in agreed mark, with:</a:t>
            </a:r>
          </a:p>
          <a:p>
            <a:pPr lvl="0"/>
            <a:r>
              <a:t>dot: estimated change in marks;</a:t>
            </a:r>
          </a:p>
          <a:p>
            <a:pPr lvl="0"/>
            <a:r>
              <a:t>horizontal line: uncertainty;</a:t>
            </a:r>
          </a:p>
          <a:p>
            <a:pPr lvl="0"/>
            <a:r>
              <a:t>vertical line at 0: no change over time.</a:t>
            </a:r>
          </a:p>
          <a:p>
            <a:pPr marL="0" lvl="0" indent="0">
              <a:buNone/>
            </a:pPr>
            <a:r>
              <a:t>Reading:</a:t>
            </a:r>
          </a:p>
          <a:p>
            <a:pPr lvl="0"/>
            <a:r>
              <a:t>if the interval is entirely to the right of 0, that suggests a positive increase over time;</a:t>
            </a:r>
          </a:p>
          <a:p>
            <a:pPr lvl="0"/>
            <a:r>
              <a:t>if it crosses 0, the evidence for change is weak or uncertain;</a:t>
            </a:r>
          </a:p>
          <a:p>
            <a:pPr lvl="0"/>
            <a:r>
              <a:t>if it is entirely to the left of 0, that suggests decline over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Comments</a:t>
            </a:r>
          </a:p>
        </p:txBody>
      </p:sp>
      <p:sp>
        <p:nvSpPr>
          <p:cNvPr id="4" name="TextBox 3">
            <a:extLst>
              <a:ext uri="{FF2B5EF4-FFF2-40B4-BE49-F238E27FC236}">
                <a16:creationId xmlns:a16="http://schemas.microsoft.com/office/drawing/2014/main" id="{2DB7F29F-6044-FEE4-39B5-2AB879E515F7}"/>
              </a:ext>
            </a:extLst>
          </p:cNvPr>
          <p:cNvSpPr txBox="1"/>
          <p:nvPr/>
        </p:nvSpPr>
        <p:spPr>
          <a:xfrm>
            <a:off x="2603448" y="2571750"/>
            <a:ext cx="3937103" cy="369332"/>
          </a:xfrm>
          <a:prstGeom prst="rect">
            <a:avLst/>
          </a:prstGeom>
          <a:solidFill>
            <a:schemeClr val="accent2">
              <a:lumMod val="20000"/>
              <a:lumOff val="80000"/>
            </a:schemeClr>
          </a:solidFill>
        </p:spPr>
        <p:txBody>
          <a:bodyPr wrap="none" rtlCol="0">
            <a:spAutoFit/>
          </a:bodyPr>
          <a:lstStyle/>
          <a:p>
            <a:r>
              <a:rPr lang="en-US" dirty="0"/>
              <a:t>Data redacted from public presentation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Conclusion to finish</a:t>
            </a:r>
          </a:p>
        </p:txBody>
      </p:sp>
      <p:sp>
        <p:nvSpPr>
          <p:cNvPr id="3" name="Content Placeholder 2"/>
          <p:cNvSpPr>
            <a:spLocks noGrp="1"/>
          </p:cNvSpPr>
          <p:nvPr>
            <p:ph idx="1"/>
          </p:nvPr>
        </p:nvSpPr>
        <p:spPr/>
        <p:txBody>
          <a:bodyPr>
            <a:normAutofit fontScale="70000" lnSpcReduction="20000"/>
          </a:bodyPr>
          <a:lstStyle/>
          <a:p>
            <a:pPr lvl="0"/>
            <a:r>
              <a:t>No assessment is always bad: in fact, this project highlighted that many students “excelled” in examinations compared to other assessment types.</a:t>
            </a:r>
          </a:p>
          <a:p>
            <a:pPr lvl="0"/>
            <a:r>
              <a:t>Consider accessibility before the exam starts, not only through compensatory support during it.</a:t>
            </a:r>
          </a:p>
          <a:p>
            <a:pPr lvl="0"/>
            <a:r>
              <a:t>Small, scalable changes can prompt useful rethinking of what assessments are really measuring.</a:t>
            </a:r>
          </a:p>
          <a:p>
            <a:pPr marL="1270000" lvl="0" indent="0">
              <a:buNone/>
            </a:pPr>
            <a:r>
              <a:rPr sz="2000"/>
              <a:t>Reading time in examinations can be understood as a practical response to an issue.</a:t>
            </a:r>
          </a:p>
          <a:p>
            <a:pPr marL="1270000" lvl="0" indent="0">
              <a:buNone/>
            </a:pPr>
            <a:r>
              <a:rPr sz="2000"/>
              <a:t>Suggests a relatively modest changes to examination conditions may improve access to assessment, while also prompting wider reflection.</a:t>
            </a:r>
          </a:p>
          <a:p>
            <a:pPr marL="0" lvl="0" indent="0">
              <a:buNone/>
            </a:pPr>
            <a:r>
              <a:t>Some prompts to think about:</a:t>
            </a:r>
          </a:p>
          <a:p>
            <a:pPr lvl="0"/>
            <a:r>
              <a:t>Should we review content irrelevant “demands” in examinations?</a:t>
            </a:r>
          </a:p>
          <a:p>
            <a:pPr lvl="0"/>
            <a:r>
              <a:t>What counts as inclusive design, rather than individual accommodation?</a:t>
            </a:r>
          </a:p>
          <a:p>
            <a:pPr lvl="0"/>
            <a:r>
              <a:t>Which small assessment changes have had the greatest impact in your context?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Overview</a:t>
            </a:r>
          </a:p>
        </p:txBody>
      </p:sp>
      <p:sp>
        <p:nvSpPr>
          <p:cNvPr id="3" name="Content Placeholder 2"/>
          <p:cNvSpPr>
            <a:spLocks noGrp="1"/>
          </p:cNvSpPr>
          <p:nvPr>
            <p:ph idx="1"/>
          </p:nvPr>
        </p:nvSpPr>
        <p:spPr/>
        <p:txBody>
          <a:bodyPr/>
          <a:lstStyle/>
          <a:p>
            <a:pPr lvl="0"/>
            <a:r>
              <a:t>Present a case for reading time across in-person examinations.</a:t>
            </a:r>
          </a:p>
          <a:p>
            <a:pPr lvl="0"/>
            <a:r>
              <a:t>Show some data while making </a:t>
            </a:r>
            <a:r>
              <a:rPr b="1"/>
              <a:t>no</a:t>
            </a:r>
            <a:r>
              <a:t> claims regarding causality.</a:t>
            </a:r>
          </a:p>
          <a:p>
            <a:pPr marL="1270000" lvl="0" indent="0">
              <a:buNone/>
            </a:pPr>
            <a:r>
              <a:rPr sz="2000"/>
              <a:t>I am </a:t>
            </a:r>
            <a:r>
              <a:rPr sz="2000" b="1"/>
              <a:t>not</a:t>
            </a:r>
            <a:r>
              <a:rPr sz="2000"/>
              <a:t> stating that examinations are terrible!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Context</a:t>
            </a:r>
          </a:p>
        </p:txBody>
      </p:sp>
      <p:sp>
        <p:nvSpPr>
          <p:cNvPr id="3" name="Content Placeholder 2"/>
          <p:cNvSpPr>
            <a:spLocks noGrp="1"/>
          </p:cNvSpPr>
          <p:nvPr>
            <p:ph idx="1"/>
          </p:nvPr>
        </p:nvSpPr>
        <p:spPr/>
        <p:txBody>
          <a:bodyPr>
            <a:normAutofit lnSpcReduction="10000"/>
          </a:bodyPr>
          <a:lstStyle/>
          <a:p>
            <a:pPr lvl="0"/>
            <a:r>
              <a:t>Summer 2022 (end of 21/22 AY), a student-led project examined teaching, assessment, and student experience.</a:t>
            </a:r>
          </a:p>
          <a:p>
            <a:pPr lvl="0"/>
            <a:r>
              <a:t>Carried out against the background of:</a:t>
            </a:r>
          </a:p>
          <a:p>
            <a:pPr lvl="1"/>
            <a:r>
              <a:t>Covid;</a:t>
            </a:r>
          </a:p>
          <a:p>
            <a:pPr lvl="1"/>
            <a:r>
              <a:t>the OfS conditions of registration;</a:t>
            </a:r>
          </a:p>
          <a:p>
            <a:pPr lvl="1"/>
            <a:r>
              <a:t>Warwick’s Inclusive Education Action plans incoming for 2022/23;</a:t>
            </a:r>
          </a:p>
          <a:p>
            <a:pPr lvl="1"/>
            <a:r>
              <a:t>Requirement to make progress on attainment gaps.</a:t>
            </a:r>
          </a:p>
          <a:p>
            <a:pPr lvl="0"/>
            <a:r>
              <a:t>We focus on </a:t>
            </a:r>
            <a:r>
              <a:rPr b="1"/>
              <a:t>one</a:t>
            </a:r>
            <a:r>
              <a:t> area that emerged, the role of </a:t>
            </a:r>
            <a:r>
              <a:rPr b="1"/>
              <a:t>linguistic demand</a:t>
            </a:r>
            <a: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Where we were</a:t>
            </a:r>
          </a:p>
        </p:txBody>
      </p:sp>
      <p:sp>
        <p:nvSpPr>
          <p:cNvPr id="4" name="TextBox 3">
            <a:extLst>
              <a:ext uri="{FF2B5EF4-FFF2-40B4-BE49-F238E27FC236}">
                <a16:creationId xmlns:a16="http://schemas.microsoft.com/office/drawing/2014/main" id="{B6890A4D-0CA6-4B9D-DF53-C5CB233AABA5}"/>
              </a:ext>
            </a:extLst>
          </p:cNvPr>
          <p:cNvSpPr txBox="1"/>
          <p:nvPr/>
        </p:nvSpPr>
        <p:spPr>
          <a:xfrm>
            <a:off x="2603448" y="2571750"/>
            <a:ext cx="3937103" cy="369332"/>
          </a:xfrm>
          <a:prstGeom prst="rect">
            <a:avLst/>
          </a:prstGeom>
          <a:solidFill>
            <a:schemeClr val="accent2">
              <a:lumMod val="20000"/>
              <a:lumOff val="80000"/>
            </a:schemeClr>
          </a:solidFill>
        </p:spPr>
        <p:txBody>
          <a:bodyPr wrap="none" rtlCol="0">
            <a:spAutoFit/>
          </a:bodyPr>
          <a:lstStyle/>
          <a:p>
            <a:r>
              <a:rPr lang="en-US" dirty="0"/>
              <a:t>Data redacted from public presentation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The problem</a:t>
            </a:r>
          </a:p>
        </p:txBody>
      </p:sp>
      <p:sp>
        <p:nvSpPr>
          <p:cNvPr id="3" name="Content Placeholder 2"/>
          <p:cNvSpPr>
            <a:spLocks noGrp="1"/>
          </p:cNvSpPr>
          <p:nvPr>
            <p:ph idx="1"/>
          </p:nvPr>
        </p:nvSpPr>
        <p:spPr/>
        <p:txBody>
          <a:bodyPr>
            <a:normAutofit fontScale="85000" lnSpcReduction="10000"/>
          </a:bodyPr>
          <a:lstStyle/>
          <a:p>
            <a:pPr marL="0" lvl="0" indent="0">
              <a:buNone/>
            </a:pPr>
            <a:r>
              <a:rPr b="1"/>
              <a:t>What can a timed examination unintentionally assess?</a:t>
            </a:r>
          </a:p>
          <a:p>
            <a:pPr marL="0" lvl="0" indent="0">
              <a:buNone/>
            </a:pPr>
            <a:r>
              <a:t>Alongside knowledge, it may also test a student’s ability to:</a:t>
            </a:r>
          </a:p>
          <a:p>
            <a:pPr lvl="0"/>
            <a:r>
              <a:t>process dense written English quickly;</a:t>
            </a:r>
          </a:p>
          <a:p>
            <a:pPr lvl="0"/>
            <a:r>
              <a:t>decode complex vocabulary under pressure;</a:t>
            </a:r>
          </a:p>
          <a:p>
            <a:pPr lvl="0"/>
            <a:r>
              <a:t>interpret complex phrasing before writing begins.</a:t>
            </a:r>
          </a:p>
          <a:p>
            <a:pPr marL="1270000" lvl="0" indent="0">
              <a:buNone/>
            </a:pPr>
            <a:r>
              <a:rPr sz="2000"/>
              <a:t>A </a:t>
            </a:r>
            <a:r>
              <a:rPr sz="2000" b="1"/>
              <a:t>hidden/implicit</a:t>
            </a:r>
            <a:r>
              <a:rPr sz="2000"/>
              <a:t> curriculum requirement not explicitly part of module ILOs.</a:t>
            </a:r>
          </a:p>
          <a:p>
            <a:pPr marL="0" lvl="0" indent="0">
              <a:buNone/>
            </a:pPr>
            <a:r>
              <a:t>Study highlighted evidence of additional demands for ELLs around:</a:t>
            </a:r>
          </a:p>
          <a:p>
            <a:pPr lvl="0"/>
            <a:r>
              <a:t>unfamiliar or infrequent vocabulary;</a:t>
            </a:r>
          </a:p>
          <a:p>
            <a:pPr lvl="0"/>
            <a:r>
              <a:t>multiple linguistic demands within the same task.</a:t>
            </a:r>
          </a:p>
          <a:p>
            <a:pPr marL="1270000" lvl="0" indent="0">
              <a:buNone/>
            </a:pPr>
            <a:r>
              <a:rPr sz="2000"/>
              <a:t>These features may introduce </a:t>
            </a:r>
            <a:r>
              <a:rPr sz="2000" b="1"/>
              <a:t>construct-irrelevant barriers</a:t>
            </a:r>
            <a:r>
              <a:rPr sz="200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Existing support is not the whole answer</a:t>
            </a:r>
          </a:p>
        </p:txBody>
      </p:sp>
      <p:sp>
        <p:nvSpPr>
          <p:cNvPr id="3" name="Content Placeholder 2"/>
          <p:cNvSpPr>
            <a:spLocks noGrp="1"/>
          </p:cNvSpPr>
          <p:nvPr>
            <p:ph idx="1"/>
          </p:nvPr>
        </p:nvSpPr>
        <p:spPr/>
        <p:txBody>
          <a:bodyPr/>
          <a:lstStyle/>
          <a:p>
            <a:pPr marL="0" lvl="0" indent="0">
              <a:buNone/>
            </a:pPr>
            <a:r>
              <a:t>At Warwick, bilingual dictionaries are permitted in examinations.</a:t>
            </a:r>
          </a:p>
          <a:p>
            <a:pPr marL="0" lvl="0" indent="0">
              <a:buNone/>
            </a:pPr>
            <a:r>
              <a:t>However, dictionary use:</a:t>
            </a:r>
          </a:p>
          <a:p>
            <a:pPr lvl="0"/>
            <a:r>
              <a:t>carries a clear time cost;</a:t>
            </a:r>
          </a:p>
          <a:p>
            <a:pPr lvl="0"/>
            <a:r>
              <a:t>can interrupt concentration and task flow;</a:t>
            </a:r>
          </a:p>
          <a:p>
            <a:pPr lvl="0"/>
            <a:r>
              <a:t>helps with vocabulary, but not necessarily with syntax or task structure;</a:t>
            </a:r>
          </a:p>
          <a:p>
            <a:pPr lvl="0"/>
            <a:r>
              <a:t>is less effective when all clarification must come out of writing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Solution</a:t>
            </a:r>
          </a:p>
        </p:txBody>
      </p:sp>
      <p:sp>
        <p:nvSpPr>
          <p:cNvPr id="3" name="Content Placeholder 2"/>
          <p:cNvSpPr>
            <a:spLocks noGrp="1"/>
          </p:cNvSpPr>
          <p:nvPr>
            <p:ph idx="1"/>
          </p:nvPr>
        </p:nvSpPr>
        <p:spPr/>
        <p:txBody>
          <a:bodyPr/>
          <a:lstStyle/>
          <a:p>
            <a:pPr marL="1270000" lvl="0" indent="0">
              <a:buNone/>
            </a:pPr>
            <a:r>
              <a:rPr sz="2000"/>
              <a:t>So we just use </a:t>
            </a:r>
            <a:r>
              <a:rPr sz="2000" b="1"/>
              <a:t>universal design for learning</a:t>
            </a:r>
            <a:r>
              <a:rPr sz="2000"/>
              <a:t> and problem solved…..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lvl="0" indent="0">
              <a:buNone/>
            </a:pPr>
            <a:r>
              <a:t>Aside: implementation gap</a:t>
            </a:r>
          </a:p>
        </p:txBody>
      </p:sp>
      <p:sp>
        <p:nvSpPr>
          <p:cNvPr id="3" name="Content Placeholder 2"/>
          <p:cNvSpPr>
            <a:spLocks noGrp="1"/>
          </p:cNvSpPr>
          <p:nvPr>
            <p:ph idx="1"/>
          </p:nvPr>
        </p:nvSpPr>
        <p:spPr/>
        <p:txBody>
          <a:bodyPr>
            <a:normAutofit fontScale="55000" lnSpcReduction="20000"/>
          </a:bodyPr>
          <a:lstStyle/>
          <a:p>
            <a:pPr marL="0" lvl="0" indent="0">
              <a:buNone/>
            </a:pPr>
            <a:r>
              <a:t>The following is from a LinkedIn post made by Emily Nordmann based on something from Philip Dawson. It illustrates what I call the </a:t>
            </a:r>
            <a:r>
              <a:rPr b="1"/>
              <a:t>implementation gap</a:t>
            </a:r>
            <a:r>
              <a:t>.</a:t>
            </a:r>
          </a:p>
          <a:p>
            <a:pPr lvl="0"/>
            <a:r>
              <a:t>The problem, they opined wisely, is not AI, it’s that everything about higher education assessment is and has always been terrible.</a:t>
            </a:r>
          </a:p>
          <a:p>
            <a:pPr marL="1270000" lvl="0" indent="0">
              <a:buNone/>
            </a:pPr>
            <a:r>
              <a:rPr sz="2000"/>
              <a:t>“Ok, but concretely, can you tell how how I can adapt my assessments?”</a:t>
            </a:r>
          </a:p>
          <a:p>
            <a:pPr lvl="0"/>
            <a:r>
              <a:t>Trust your students.</a:t>
            </a:r>
          </a:p>
          <a:p>
            <a:pPr marL="1270000" lvl="0" indent="0">
              <a:buNone/>
            </a:pPr>
            <a:r>
              <a:rPr sz="2000"/>
              <a:t>“Ok, but we know they’re cheating at scale and even when it’s not cheating, they’re cognitively offloading all the processes that let them learn anything so I’m not sure that romanticising them is the way forward?”</a:t>
            </a:r>
          </a:p>
          <a:p>
            <a:pPr lvl="0"/>
            <a:r>
              <a:t>Authentic assessment.</a:t>
            </a:r>
          </a:p>
          <a:p>
            <a:pPr marL="1270000" lvl="0" indent="0">
              <a:buNone/>
            </a:pPr>
            <a:r>
              <a:rPr sz="2000"/>
              <a:t>“Ok, but AI can now do almost any task, including reflection. Also why isn’t having knowledge you can draw on without looking it up authentic?”</a:t>
            </a:r>
          </a:p>
          <a:p>
            <a:pPr marL="0" lvl="0" indent="0">
              <a:buNone/>
            </a:pPr>
            <a:r>
              <a:t>Exams are bad. Rote memorisation is bad.</a:t>
            </a:r>
          </a:p>
          <a:p>
            <a:pPr marL="1270000" lvl="0" indent="0">
              <a:buNone/>
            </a:pPr>
            <a:r>
              <a:rPr sz="2000"/>
              <a:t>“Ok, but again, concretely, can you tell me how I can adapt my assessments?”</a:t>
            </a:r>
          </a:p>
          <a:p>
            <a:pPr marL="0" lvl="0" indent="0">
              <a:buNone/>
            </a:pPr>
            <a:r>
              <a:t>Assess the process.</a:t>
            </a:r>
          </a:p>
          <a:p>
            <a:pPr marL="1270000" lvl="0" indent="0">
              <a:buNone/>
            </a:pPr>
            <a:r>
              <a:rPr sz="2000"/>
              <a:t>“Ok, I have 600 students, concretely, can you tell how do I do this at scale?”</a:t>
            </a:r>
          </a:p>
          <a:p>
            <a:pPr marL="1270000" lvl="0" indent="0">
              <a:buNone/>
            </a:pPr>
            <a:r>
              <a:rPr sz="2000"/>
              <a:t>“Hello?”</a:t>
            </a:r>
          </a:p>
          <a:p>
            <a:pPr lvl="0"/>
            <a:r>
              <a:t>This came up countless times during a project on SEM assessment. There is a huge gap between the strategic deliverables and practical implementation.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p>
            <a:pPr marL="0" lvl="0" indent="0">
              <a:buNone/>
            </a:pPr>
            <a:r>
              <a:t>Aside: implementation gap</a:t>
            </a:r>
          </a:p>
        </p:txBody>
      </p:sp>
      <p:sp>
        <p:nvSpPr>
          <p:cNvPr id="4" name="Text Placeholder 3"/>
          <p:cNvSpPr>
            <a:spLocks noGrp="1"/>
          </p:cNvSpPr>
          <p:nvPr>
            <p:ph type="body" sz="half" idx="2"/>
          </p:nvPr>
        </p:nvSpPr>
        <p:spPr/>
        <p:txBody>
          <a:bodyPr/>
          <a:lstStyle/>
          <a:p>
            <a:pPr marL="0" lvl="0" indent="0">
              <a:buNone/>
            </a:pPr>
            <a:r>
              <a:t>What practical, scalable, and evidence-informed approaches can</a:t>
            </a:r>
          </a:p>
          <a:p>
            <a:pPr lvl="0"/>
            <a:r>
              <a:t>Bridge the implementation gap between broad principles and day-to-day practice?</a:t>
            </a:r>
          </a:p>
          <a:p>
            <a:pPr lvl="0"/>
            <a:r>
              <a:t>Make assessment more inclusive in ways that remain manageable for staff and robust against current challenges such as scale, workload, and AI-enabled cognitive offloading?</a:t>
            </a:r>
          </a:p>
        </p:txBody>
      </p:sp>
      <p:pic>
        <p:nvPicPr>
          <p:cNvPr id="3" name="Picture 1" descr="owl.png"/>
          <p:cNvPicPr>
            <a:picLocks noGrp="1" noChangeAspect="1"/>
          </p:cNvPicPr>
          <p:nvPr/>
        </p:nvPicPr>
        <p:blipFill>
          <a:blip r:embed="rId2"/>
          <a:stretch>
            <a:fillRect/>
          </a:stretch>
        </p:blipFill>
        <p:spPr bwMode="auto">
          <a:xfrm>
            <a:off x="3568700" y="215900"/>
            <a:ext cx="5105400" cy="4368800"/>
          </a:xfrm>
          <a:prstGeom prst="rect">
            <a:avLst/>
          </a:prstGeom>
          <a:noFill/>
          <a:ln w="9525">
            <a:noFill/>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861</Words>
  <Application>Microsoft Macintosh PowerPoint</Application>
  <PresentationFormat>On-screen Show (16:9)</PresentationFormat>
  <Paragraphs>84</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Reading Time in Exams</vt:lpstr>
      <vt:lpstr>Overview</vt:lpstr>
      <vt:lpstr>Context</vt:lpstr>
      <vt:lpstr>Where we were</vt:lpstr>
      <vt:lpstr>The problem</vt:lpstr>
      <vt:lpstr>Existing support is not the whole answer</vt:lpstr>
      <vt:lpstr>Solution</vt:lpstr>
      <vt:lpstr>Aside: implementation gap</vt:lpstr>
      <vt:lpstr>Aside: implementation gap</vt:lpstr>
      <vt:lpstr>The intervention: reading time</vt:lpstr>
      <vt:lpstr>Where are we</vt:lpstr>
      <vt:lpstr>Comments</vt:lpstr>
      <vt:lpstr>Comments</vt:lpstr>
      <vt:lpstr>Conclusion to finish</vt:lpstr>
    </vt:vector>
  </TitlesOfParts>
  <LinksUpToDate>false</LinksUpToDate>
  <SharedDoc>false</SharedDoc>
  <HyperlinksChanged>false</HyperlinksChanged>
  <AppVersion>16.0000</AppVersion>
</Properties>
</file>

<file path=docProps/app0.xml><?xml version="1.0" encoding="utf-8"?>
<Properties xmlns="http://schemas.openxmlformats.org/officeDocument/2006/extended-properties" xmlns:vt="http://schemas.openxmlformats.org/officeDocument/2006/docPropsVTypes">
  <TotalTime>2</TotalTime>
  <Words>49</Words>
  <Application>Microsoft Macintosh PowerPoint</Application>
  <PresentationFormat>On-screen Show (16:9)</PresentationFormat>
  <Paragraphs>15</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Presentation Title</vt:lpstr>
      <vt:lpstr>Slide Title</vt:lpstr>
      <vt:lpstr>Section header</vt:lpstr>
      <vt:lpstr>Slide Title for Two-Content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Time in Exams</dc:title>
  <dc:creator>Martyn Parker</dc:creator>
  <cp:keywords/>
  <cp:lastModifiedBy>Parker, Martyn</cp:lastModifiedBy>
  <cp:revision>1</cp:revision>
  <dcterms:created xsi:type="dcterms:W3CDTF">2026-05-10T12:50:20Z</dcterms:created>
  <dcterms:modified xsi:type="dcterms:W3CDTF">2026-05-11T05:39:47Z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ffiliations">
    <vt:lpwstr/>
  </property>
  <property fmtid="{D5CDD505-2E9C-101B-9397-08002B2CF9AE}" pid="3" name="authors">
    <vt:lpwstr/>
  </property>
  <property fmtid="{D5CDD505-2E9C-101B-9397-08002B2CF9AE}" pid="4" name="biblio-config">
    <vt:lpwstr>True</vt:lpwstr>
  </property>
  <property fmtid="{D5CDD505-2E9C-101B-9397-08002B2CF9AE}" pid="5" name="by-affiliation">
    <vt:lpwstr/>
  </property>
  <property fmtid="{D5CDD505-2E9C-101B-9397-08002B2CF9AE}" pid="6" name="by-author">
    <vt:lpwstr/>
  </property>
  <property fmtid="{D5CDD505-2E9C-101B-9397-08002B2CF9AE}" pid="7" name="execute">
    <vt:lpwstr/>
  </property>
  <property fmtid="{D5CDD505-2E9C-101B-9397-08002B2CF9AE}" pid="8" name="header-includes">
    <vt:lpwstr/>
  </property>
  <property fmtid="{D5CDD505-2E9C-101B-9397-08002B2CF9AE}" pid="9" name="include-after">
    <vt:lpwstr/>
  </property>
  <property fmtid="{D5CDD505-2E9C-101B-9397-08002B2CF9AE}" pid="10" name="include-before">
    <vt:lpwstr/>
  </property>
  <property fmtid="{D5CDD505-2E9C-101B-9397-08002B2CF9AE}" pid="11" name="institute">
    <vt:lpwstr>Department of Statistics, University of Warwick</vt:lpwstr>
  </property>
  <property fmtid="{D5CDD505-2E9C-101B-9397-08002B2CF9AE}" pid="12" name="institutes">
    <vt:lpwstr/>
  </property>
  <property fmtid="{D5CDD505-2E9C-101B-9397-08002B2CF9AE}" pid="13" name="labels">
    <vt:lpwstr/>
  </property>
  <property fmtid="{D5CDD505-2E9C-101B-9397-08002B2CF9AE}" pid="14" name="subtitle">
    <vt:lpwstr>Support for English Language Learners</vt:lpwstr>
  </property>
  <property fmtid="{D5CDD505-2E9C-101B-9397-08002B2CF9AE}" pid="15" name="toc-title">
    <vt:lpwstr>Table of contents</vt:lpwstr>
  </property>
</Properties>
</file>