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  <p:sldMasterId id="2147483685" r:id="rId2"/>
    <p:sldMasterId id="2147483697" r:id="rId3"/>
  </p:sldMasterIdLst>
  <p:notesMasterIdLst>
    <p:notesMasterId r:id="rId11"/>
  </p:notesMasterIdLst>
  <p:handoutMasterIdLst>
    <p:handoutMasterId r:id="rId12"/>
  </p:handoutMasterIdLst>
  <p:sldIdLst>
    <p:sldId id="322" r:id="rId4"/>
    <p:sldId id="324" r:id="rId5"/>
    <p:sldId id="325" r:id="rId6"/>
    <p:sldId id="320" r:id="rId7"/>
    <p:sldId id="326" r:id="rId8"/>
    <p:sldId id="327" r:id="rId9"/>
    <p:sldId id="328" r:id="rId10"/>
  </p:sldIdLst>
  <p:sldSz cx="9144000" cy="6858000" type="screen4x3"/>
  <p:notesSz cx="6781800" cy="9907588"/>
  <p:defaultTextStyle>
    <a:defPPr>
      <a:defRPr lang="en-US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1pPr>
    <a:lvl2pPr marL="4572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2pPr>
    <a:lvl3pPr marL="9144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3pPr>
    <a:lvl4pPr marL="1371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4pPr>
    <a:lvl5pPr marL="18288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88000"/>
    <a:srgbClr val="4E8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336"/>
    <p:restoredTop sz="94764"/>
  </p:normalViewPr>
  <p:slideViewPr>
    <p:cSldViewPr>
      <p:cViewPr varScale="1">
        <p:scale>
          <a:sx n="121" d="100"/>
          <a:sy n="121" d="100"/>
        </p:scale>
        <p:origin x="192" y="10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F0A9E6D-D0E4-C24C-990B-E5CD7DBEE9D5}" type="datetimeFigureOut">
              <a:rPr lang="en-US"/>
              <a:pPr>
                <a:defRPr/>
              </a:pPr>
              <a:t>10/8/20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1070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750" y="941070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309D007-8909-454F-8B93-5373A04B7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45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1"/>
          <p:cNvSpPr>
            <a:spLocks noChangeArrowheads="1"/>
          </p:cNvSpPr>
          <p:nvPr/>
        </p:nvSpPr>
        <p:spPr bwMode="auto">
          <a:xfrm>
            <a:off x="0" y="0"/>
            <a:ext cx="6783388" cy="99075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GB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368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43338" y="0"/>
            <a:ext cx="29368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891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4400" y="742950"/>
            <a:ext cx="49514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4875" y="4705350"/>
            <a:ext cx="4970463" cy="445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9410700"/>
            <a:ext cx="29368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43338" y="9410700"/>
            <a:ext cx="29368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3AAA780-CCDD-C745-B9C5-DAB66B1191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9664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7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56465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27493-478F-E242-9451-5080363A14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2155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642F8-2856-D74A-83B0-B8FD23714DC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92940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0CE64-70C6-DB41-8D19-336CD06B2A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984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45B79-826F-0B4A-843F-A061E279D9FA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9BDDF-AD10-1B4D-90DA-EB3EFF737B3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31547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5DABC-8438-6F44-A63D-E4C3EECC4D29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73EBF-E4FF-F04E-9A50-51B63BEA413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4272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F8D56-D590-714F-B541-46F1A264A94B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8DCC3-B0D1-FB41-8325-F5612E0190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68932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81EB7-4736-9C4E-8C9F-692500F3F77B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EEF5A-7DD5-1749-B995-0A9D7E9DECB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5477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C2504-E7CE-5C44-A68F-71C187EB5B21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CD7AC-A6D2-7E4A-8501-A0A456611E7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65406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92A0-A156-8344-AD27-24A7466BF042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8F68A-F2F4-0647-8A4E-6A1B3F80650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999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BE717-EF5C-3444-A8D9-1E43952942C2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CBD48-89CE-0842-B35E-8E00284B27C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08173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4084662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AF4C3-94CF-6C4B-ABCE-047B753AA74D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4B546-6CD1-2747-88EE-FFD47737BBF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82581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B5B69-FDF0-884E-8018-EB7CB1A9F038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7678A-2666-A94E-86CC-911ABB4242B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6961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0735F-A4D3-C140-AF06-CDB0AAA696A4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F41F3-BA86-FC42-8995-C747CCEE44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278341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38B4D-C573-8641-B302-B117B788ADFB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F2EFF-704E-9243-8F19-3C8CDB6901C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4282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C89B8-3411-A74F-AEC4-AAEBFF9A2687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F3A3B-8A68-E547-BE0E-35228826CF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50999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1485E-9A31-CD42-84C0-45F51DD80CC6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6D95D-C4B5-9149-8ACC-DB50B0CCE4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27464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C768F-7D37-8142-8E61-28D47BFA1399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A5F9-EF9E-CF4B-AF53-64AEBBC4004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27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67669-ED1E-6141-B03C-64465C56AF76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DCE0E-1422-264E-8901-CB48770C73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00840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67EB-4B99-594D-9BDD-D1E3E39B39CE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6BFFB-53BD-BE40-B800-839D7287FE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84076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0A513-86EE-244E-BF80-E95CE50D4442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7224C-3DF0-0C4C-84D1-6A624E3CBD5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306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0153B-2303-8D4E-AA13-A470B01219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027472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4A7F4-3C6C-E241-921B-3D6D25CDBF9C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ED75F-A8CC-764F-A3FD-C518972BBC0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61179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90A90-E49C-F249-AED4-8434B72B4249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A5B92-79F1-BD43-AC42-8B9AD53DFD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02764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3B4E0-C320-A641-B484-E0445FEC25EE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F2223-E055-AA46-B7C9-EB8283CF061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4360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7FB5A-7776-ED4C-8BD8-0F0FAC4EA531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47CA9-3E3F-9A4F-8B8B-EC5B61CEBB0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59934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04C84-46B8-1745-918F-1F3026EF02F2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C7A7F-A264-7343-AF85-CC9A6DC5E76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5654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661025"/>
            <a:ext cx="9155113" cy="1008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defTabSz="914400">
              <a:defRPr/>
            </a:pPr>
            <a:endParaRPr lang="en-GB" altLang="en-US">
              <a:solidFill>
                <a:schemeClr val="tx1"/>
              </a:solidFill>
            </a:endParaRP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31B5F-C9F0-4C40-B9B2-0A4864BC6F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439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B6222-7AD5-BB48-9DA4-5E779892D08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9716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8A0B5-B9C1-964F-AA2A-CF6AF2B059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96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165DF-D3BA-B440-949A-6E3158719C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43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2E97-D1D3-834F-BAED-C1BE868E4F0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0717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AA549-EC62-D644-B950-DD3600EBB1E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59084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9475"/>
            <a:ext cx="91503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400">
                <a:latin typeface="+mn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400">
                <a:latin typeface="+mn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400">
                <a:latin typeface="Calibri" charset="0"/>
              </a:defRPr>
            </a:lvl1pPr>
          </a:lstStyle>
          <a:p>
            <a:pPr>
              <a:defRPr/>
            </a:pPr>
            <a:fld id="{E56C88DA-D6CA-6749-8F41-E5F7ACD5A8D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27" r:id="rId3"/>
    <p:sldLayoutId id="2147483859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3B6EF97-47ED-DD43-AF77-6CE61BF7E325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399CD3D-7235-2E42-93C1-4574A7AA94C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4343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61501C9-A94D-4441-BEDF-AFCEDA3F6496}" type="datetimeFigureOut">
              <a:rPr lang="en-GB" altLang="en-US"/>
              <a:pPr>
                <a:defRPr/>
              </a:pPr>
              <a:t>08/10/2020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FD8A5E1-C127-1442-AC57-69B553F8541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60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8E1CF-2569-C24E-80EE-B67FE2CDC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476" y="2203239"/>
            <a:ext cx="5484881" cy="936104"/>
          </a:xfrm>
        </p:spPr>
        <p:txBody>
          <a:bodyPr/>
          <a:lstStyle/>
          <a:p>
            <a:r>
              <a:rPr lang="en-US" dirty="0"/>
              <a:t>Shared Facilities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0D57D3-E87A-6042-BA56-F27E34862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952" y="4653136"/>
            <a:ext cx="6400800" cy="720080"/>
          </a:xfrm>
        </p:spPr>
        <p:txBody>
          <a:bodyPr/>
          <a:lstStyle/>
          <a:p>
            <a:r>
              <a:rPr lang="en-US" sz="1800" dirty="0"/>
              <a:t>Prof. David Quigley</a:t>
            </a:r>
          </a:p>
          <a:p>
            <a:r>
              <a:rPr lang="en-US" sz="1800" dirty="0"/>
              <a:t>Scientific Computing Research Technology Platform</a:t>
            </a:r>
          </a:p>
          <a:p>
            <a:r>
              <a:rPr lang="en-US" sz="1800" dirty="0" err="1"/>
              <a:t>warwick.ac.uk</a:t>
            </a:r>
            <a:r>
              <a:rPr lang="en-US" sz="1800" dirty="0"/>
              <a:t>/</a:t>
            </a:r>
            <a:r>
              <a:rPr lang="en-US" sz="1800" dirty="0" err="1"/>
              <a:t>scrtp</a:t>
            </a:r>
            <a:r>
              <a:rPr lang="en-US" sz="1800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B1D826-683E-BA40-B052-F46E4D5DB3F0}"/>
              </a:ext>
            </a:extLst>
          </p:cNvPr>
          <p:cNvSpPr txBox="1"/>
          <p:nvPr/>
        </p:nvSpPr>
        <p:spPr>
          <a:xfrm>
            <a:off x="54952" y="6381328"/>
            <a:ext cx="2970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cap="all" dirty="0">
                <a:solidFill>
                  <a:srgbClr val="660066"/>
                </a:solidFill>
                <a:latin typeface="Avenir Light"/>
                <a:cs typeface="Avenir Light"/>
              </a:rPr>
              <a:t>12</a:t>
            </a:r>
            <a:r>
              <a:rPr lang="en-GB" sz="1000" cap="all" baseline="30000" dirty="0">
                <a:solidFill>
                  <a:srgbClr val="660066"/>
                </a:solidFill>
                <a:latin typeface="Avenir Light"/>
                <a:cs typeface="Avenir Light"/>
              </a:rPr>
              <a:t>th</a:t>
            </a:r>
            <a:r>
              <a:rPr lang="en-GB" sz="1000" cap="all" dirty="0">
                <a:solidFill>
                  <a:srgbClr val="660066"/>
                </a:solidFill>
                <a:latin typeface="Avenir Light"/>
                <a:cs typeface="Avenir Light"/>
              </a:rPr>
              <a:t> DECEMBER 2020</a:t>
            </a:r>
          </a:p>
          <a:p>
            <a:r>
              <a:rPr lang="en-GB" sz="1000" b="1" cap="all" dirty="0">
                <a:solidFill>
                  <a:schemeClr val="tx1"/>
                </a:solidFill>
                <a:latin typeface="Avenir Next Medium"/>
                <a:cs typeface="Avenir Next Medium"/>
              </a:rPr>
              <a:t>Warwick and the Alan Turing Institute</a:t>
            </a:r>
            <a:endParaRPr lang="en-GB" sz="1000" b="1" cap="all" dirty="0">
              <a:latin typeface="Avenir Next Medium"/>
              <a:cs typeface="Avenir Next Medium"/>
            </a:endParaRPr>
          </a:p>
        </p:txBody>
      </p:sp>
    </p:spTree>
    <p:extLst>
      <p:ext uri="{BB962C8B-B14F-4D97-AF65-F5344CB8AC3E}">
        <p14:creationId xmlns:p14="http://schemas.microsoft.com/office/powerpoint/2010/main" val="1473218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003CFCF7-0001-9E49-9A22-ABCA5A98C0E9}"/>
              </a:ext>
            </a:extLst>
          </p:cNvPr>
          <p:cNvSpPr txBox="1">
            <a:spLocks/>
          </p:cNvSpPr>
          <p:nvPr/>
        </p:nvSpPr>
        <p:spPr bwMode="auto">
          <a:xfrm>
            <a:off x="179512" y="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/>
            <a:r>
              <a:rPr lang="en-US" sz="4000" kern="0" dirty="0"/>
              <a:t>Shared facilities at Warwick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0EAD07A3-903A-B447-B411-C86AFF1E936E}"/>
              </a:ext>
            </a:extLst>
          </p:cNvPr>
          <p:cNvSpPr txBox="1">
            <a:spLocks/>
          </p:cNvSpPr>
          <p:nvPr/>
        </p:nvSpPr>
        <p:spPr>
          <a:xfrm>
            <a:off x="251520" y="1124744"/>
            <a:ext cx="8496944" cy="4752528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defTabSz="914400">
              <a:buNone/>
            </a:pPr>
            <a:endParaRPr lang="en-US" sz="2000" kern="0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18B1FBBF-421F-CB46-BB1D-83C4FE36597B}"/>
              </a:ext>
            </a:extLst>
          </p:cNvPr>
          <p:cNvSpPr txBox="1">
            <a:spLocks/>
          </p:cNvSpPr>
          <p:nvPr/>
        </p:nvSpPr>
        <p:spPr>
          <a:xfrm>
            <a:off x="403920" y="1277144"/>
            <a:ext cx="8496944" cy="4752528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400" dirty="0"/>
              <a:t>What I’m here to say….</a:t>
            </a:r>
            <a:br>
              <a:rPr lang="en-GB" sz="2000" dirty="0"/>
            </a:br>
            <a:br>
              <a:rPr lang="en-GB" sz="2000" dirty="0"/>
            </a:br>
            <a:r>
              <a:rPr lang="en-GB" sz="1600" dirty="0"/>
              <a:t>“</a:t>
            </a:r>
            <a:r>
              <a:rPr lang="en-GB" sz="1600" i="1" dirty="0"/>
              <a:t>Warwick has new </a:t>
            </a:r>
            <a:r>
              <a:rPr lang="en-GB" sz="1600" b="1" i="1" dirty="0"/>
              <a:t>shared</a:t>
            </a:r>
            <a:r>
              <a:rPr lang="en-GB" sz="1600" i="1" dirty="0"/>
              <a:t> kit you might want to use”</a:t>
            </a:r>
            <a:br>
              <a:rPr lang="en-GB" sz="1600" i="1" dirty="0"/>
            </a:br>
            <a:endParaRPr lang="en-GB" sz="1600" i="1" dirty="0"/>
          </a:p>
          <a:p>
            <a:pPr marL="0" indent="0">
              <a:spcAft>
                <a:spcPts val="600"/>
              </a:spcAft>
              <a:buNone/>
            </a:pPr>
            <a:r>
              <a:rPr lang="en-GB" sz="1600" i="1" dirty="0"/>
              <a:t>					     		“More kit is coming”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2800" b="1" dirty="0"/>
              <a:t>										</a:t>
            </a:r>
            <a:r>
              <a:rPr lang="en-GB" sz="1600" i="1" dirty="0"/>
              <a:t>“Help is available on how to use it”</a:t>
            </a:r>
            <a:endParaRPr lang="en-GB" sz="2800" i="1" dirty="0"/>
          </a:p>
          <a:p>
            <a:pPr defTabSz="914400"/>
            <a:r>
              <a:rPr lang="en-GB" sz="2400" dirty="0"/>
              <a:t>What I’m NOT here to say….</a:t>
            </a:r>
            <a:br>
              <a:rPr lang="en-GB" sz="2400" kern="0" dirty="0"/>
            </a:br>
            <a:br>
              <a:rPr lang="en-GB" sz="2400" kern="0" dirty="0"/>
            </a:br>
            <a:r>
              <a:rPr lang="en-GB" sz="1600" i="1" kern="0" dirty="0"/>
              <a:t>“Don’t use cloud virtual machines”</a:t>
            </a:r>
            <a:br>
              <a:rPr lang="en-GB" sz="1600" i="1" kern="0" dirty="0"/>
            </a:br>
            <a:br>
              <a:rPr lang="en-GB" sz="1600" i="1" kern="0" dirty="0"/>
            </a:br>
            <a:r>
              <a:rPr lang="en-GB" sz="1600" i="1" kern="0" dirty="0"/>
              <a:t>			         “Don’t buy your own kit”</a:t>
            </a:r>
            <a:br>
              <a:rPr lang="en-GB" sz="1600" i="1" kern="0" dirty="0"/>
            </a:br>
            <a:br>
              <a:rPr lang="en-GB" sz="1600" i="1" kern="0" dirty="0"/>
            </a:br>
            <a:r>
              <a:rPr lang="en-GB" sz="1600" i="1" kern="0" dirty="0"/>
              <a:t>			  		      “You’re all doing it wrong”</a:t>
            </a:r>
            <a:endParaRPr lang="en-GB" sz="2400" i="1" kern="0" dirty="0"/>
          </a:p>
        </p:txBody>
      </p:sp>
    </p:spTree>
    <p:extLst>
      <p:ext uri="{BB962C8B-B14F-4D97-AF65-F5344CB8AC3E}">
        <p14:creationId xmlns:p14="http://schemas.microsoft.com/office/powerpoint/2010/main" val="3014321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1B5EDD75-C023-7F49-B95F-29DB2F80825D}"/>
              </a:ext>
            </a:extLst>
          </p:cNvPr>
          <p:cNvSpPr txBox="1">
            <a:spLocks/>
          </p:cNvSpPr>
          <p:nvPr/>
        </p:nvSpPr>
        <p:spPr bwMode="auto">
          <a:xfrm>
            <a:off x="179512" y="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/>
            <a:r>
              <a:rPr lang="en-US" sz="4000" kern="0" dirty="0"/>
              <a:t>RTP Shared Facilities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FE84F3EB-B22B-F644-9F27-5F1E6B5C6ED5}"/>
              </a:ext>
            </a:extLst>
          </p:cNvPr>
          <p:cNvSpPr txBox="1">
            <a:spLocks/>
          </p:cNvSpPr>
          <p:nvPr/>
        </p:nvSpPr>
        <p:spPr>
          <a:xfrm>
            <a:off x="403920" y="1277144"/>
            <a:ext cx="8496944" cy="4752528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1800" kern="0" dirty="0"/>
              <a:t>Shared facilities suitable for:</a:t>
            </a:r>
          </a:p>
          <a:p>
            <a:pPr lvl="1">
              <a:spcAft>
                <a:spcPts val="600"/>
              </a:spcAft>
            </a:pPr>
            <a:r>
              <a:rPr lang="en-GB" sz="1600" i="1" kern="0" dirty="0"/>
              <a:t>non-interactive batch workloads</a:t>
            </a:r>
          </a:p>
          <a:p>
            <a:pPr lvl="1">
              <a:spcAft>
                <a:spcPts val="600"/>
              </a:spcAft>
            </a:pPr>
            <a:r>
              <a:rPr lang="en-GB" sz="1600" i="1" kern="0" dirty="0"/>
              <a:t>workflows/software with checkpoint &amp; resume capability</a:t>
            </a:r>
          </a:p>
          <a:p>
            <a:pPr lvl="1">
              <a:spcAft>
                <a:spcPts val="600"/>
              </a:spcAft>
            </a:pPr>
            <a:endParaRPr lang="en-GB" sz="1600" i="1" kern="0" dirty="0"/>
          </a:p>
          <a:p>
            <a:pPr>
              <a:spcAft>
                <a:spcPts val="600"/>
              </a:spcAft>
            </a:pPr>
            <a:r>
              <a:rPr lang="en-GB" sz="1800" kern="0" dirty="0"/>
              <a:t>Yes</a:t>
            </a:r>
          </a:p>
          <a:p>
            <a:pPr lvl="1">
              <a:spcAft>
                <a:spcPts val="600"/>
              </a:spcAft>
            </a:pPr>
            <a:r>
              <a:rPr lang="en-GB" sz="1600" i="1" kern="0" dirty="0"/>
              <a:t>you can run Docker images developed elsewhere (via Singularity)</a:t>
            </a:r>
          </a:p>
          <a:p>
            <a:pPr lvl="1">
              <a:spcAft>
                <a:spcPts val="600"/>
              </a:spcAft>
            </a:pPr>
            <a:r>
              <a:rPr lang="en-GB" sz="1600" i="1" kern="0" dirty="0"/>
              <a:t>you can install your own Python/R/Julia packages</a:t>
            </a:r>
          </a:p>
          <a:p>
            <a:pPr lvl="1">
              <a:spcAft>
                <a:spcPts val="600"/>
              </a:spcAft>
            </a:pPr>
            <a:r>
              <a:rPr lang="en-GB" sz="1600" i="1" kern="0" dirty="0"/>
              <a:t>we have </a:t>
            </a:r>
            <a:r>
              <a:rPr lang="en-GB" sz="1600" i="1" kern="0" dirty="0" err="1"/>
              <a:t>Tensorflow</a:t>
            </a:r>
            <a:endParaRPr lang="en-GB" sz="1600" i="1" kern="0" dirty="0"/>
          </a:p>
          <a:p>
            <a:pPr lvl="1">
              <a:spcAft>
                <a:spcPts val="600"/>
              </a:spcAft>
            </a:pPr>
            <a:endParaRPr lang="en-GB" sz="1600" kern="0" dirty="0"/>
          </a:p>
          <a:p>
            <a:pPr>
              <a:spcAft>
                <a:spcPts val="600"/>
              </a:spcAft>
            </a:pPr>
            <a:r>
              <a:rPr lang="en-GB" sz="1800" kern="0" dirty="0"/>
              <a:t>No</a:t>
            </a:r>
          </a:p>
          <a:p>
            <a:pPr lvl="1">
              <a:spcAft>
                <a:spcPts val="600"/>
              </a:spcAft>
            </a:pPr>
            <a:r>
              <a:rPr lang="en-GB" sz="1600" i="1" kern="0" dirty="0"/>
              <a:t>you can’t run whenever you want for as long as your want</a:t>
            </a:r>
          </a:p>
          <a:p>
            <a:pPr lvl="1">
              <a:spcAft>
                <a:spcPts val="600"/>
              </a:spcAft>
            </a:pPr>
            <a:r>
              <a:rPr lang="en-GB" sz="1600" i="1" kern="0" dirty="0"/>
              <a:t>you can’t have admin privileges on the shared hardware</a:t>
            </a:r>
          </a:p>
          <a:p>
            <a:pPr lvl="1">
              <a:spcAft>
                <a:spcPts val="600"/>
              </a:spcAft>
            </a:pPr>
            <a:endParaRPr lang="en-GB" sz="2000" kern="0" dirty="0"/>
          </a:p>
          <a:p>
            <a:pPr marL="171450" indent="0">
              <a:spcAft>
                <a:spcPts val="600"/>
              </a:spcAft>
              <a:buNone/>
            </a:pPr>
            <a:endParaRPr lang="en-GB" sz="2400" kern="0" dirty="0"/>
          </a:p>
          <a:p>
            <a:pPr lvl="1">
              <a:spcAft>
                <a:spcPts val="600"/>
              </a:spcAft>
            </a:pPr>
            <a:endParaRPr lang="en-GB" sz="2000" i="1" kern="0" dirty="0"/>
          </a:p>
          <a:p>
            <a:pPr lvl="1">
              <a:spcAft>
                <a:spcPts val="600"/>
              </a:spcAft>
            </a:pPr>
            <a:endParaRPr lang="en-GB" sz="2000" i="1" kern="0" dirty="0"/>
          </a:p>
        </p:txBody>
      </p:sp>
    </p:spTree>
    <p:extLst>
      <p:ext uri="{BB962C8B-B14F-4D97-AF65-F5344CB8AC3E}">
        <p14:creationId xmlns:p14="http://schemas.microsoft.com/office/powerpoint/2010/main" val="3980417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0031A9A7-78C4-804E-9003-54F2801EA1D6}"/>
              </a:ext>
            </a:extLst>
          </p:cNvPr>
          <p:cNvSpPr txBox="1">
            <a:spLocks/>
          </p:cNvSpPr>
          <p:nvPr/>
        </p:nvSpPr>
        <p:spPr bwMode="auto">
          <a:xfrm>
            <a:off x="179512" y="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/>
            <a:r>
              <a:rPr lang="en-US" sz="4000" kern="0" dirty="0"/>
              <a:t>Avon (2020)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D62442E-5502-8842-9ABF-B5BCB2F51DDE}"/>
              </a:ext>
            </a:extLst>
          </p:cNvPr>
          <p:cNvSpPr txBox="1">
            <a:spLocks/>
          </p:cNvSpPr>
          <p:nvPr/>
        </p:nvSpPr>
        <p:spPr>
          <a:xfrm>
            <a:off x="251520" y="1124744"/>
            <a:ext cx="8496944" cy="4752528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000" b="1" dirty="0"/>
              <a:t>Compute nodes: </a:t>
            </a:r>
            <a:r>
              <a:rPr lang="en-GB" sz="2000" dirty="0"/>
              <a:t>Dell C6420 servers with 2 x Intel Xeon 8268 (Cascade Lake) 2.9 GHz 24-core processors; 48 cores per node; 180 nodes; 8,640 cores total; 192 GB DDR4-2933 RAM per node</a:t>
            </a:r>
          </a:p>
          <a:p>
            <a:pPr>
              <a:spcAft>
                <a:spcPts val="600"/>
              </a:spcAft>
            </a:pPr>
            <a:r>
              <a:rPr lang="en-GB" sz="2000" b="1" dirty="0"/>
              <a:t>Interconnect: </a:t>
            </a:r>
            <a:r>
              <a:rPr lang="en-GB" sz="2000" dirty="0"/>
              <a:t>Mellanox HDR100, 100 Gbit/s with sub 0.6 </a:t>
            </a:r>
            <a:r>
              <a:rPr lang="en-GB" sz="2000" dirty="0" err="1"/>
              <a:t>μs</a:t>
            </a:r>
            <a:r>
              <a:rPr lang="en-GB" sz="2000" dirty="0"/>
              <a:t> latency</a:t>
            </a:r>
            <a:br>
              <a:rPr lang="en-GB" sz="2000" dirty="0"/>
            </a:br>
            <a:endParaRPr lang="en-GB" sz="2000" dirty="0"/>
          </a:p>
          <a:p>
            <a:pPr marL="3336925" lvl="0" indent="-3143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GPU nodes: </a:t>
            </a:r>
            <a:r>
              <a:rPr lang="en-GB" sz="2000" dirty="0"/>
              <a:t>As above with 3x Nvidia RTX 6000 per node; 16 nodes; 192 GB RAM per node </a:t>
            </a:r>
            <a:br>
              <a:rPr lang="en-GB" sz="2000" dirty="0"/>
            </a:br>
            <a:endParaRPr lang="en-GB" sz="2000" dirty="0"/>
          </a:p>
          <a:p>
            <a:pPr marL="33655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High memory nodes: </a:t>
            </a:r>
            <a:r>
              <a:rPr lang="en-GB" sz="2000" dirty="0"/>
              <a:t>1.5 TB RAM per node; 48 cores per node; 4 nodes</a:t>
            </a:r>
            <a:br>
              <a:rPr lang="en-GB" sz="2000" dirty="0"/>
            </a:br>
            <a:endParaRPr lang="en-GB" sz="2000" b="1" dirty="0"/>
          </a:p>
          <a:p>
            <a:pPr marL="33655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Availability: </a:t>
            </a:r>
            <a:r>
              <a:rPr lang="en-GB" sz="2000" dirty="0"/>
              <a:t>All researchers at Warwick on an (unequal) fair-share basis from November(</a:t>
            </a:r>
            <a:r>
              <a:rPr lang="en-GB" sz="2000" dirty="0" err="1"/>
              <a:t>ish</a:t>
            </a:r>
            <a:r>
              <a:rPr lang="en-GB" sz="2000" dirty="0"/>
              <a:t>)</a:t>
            </a:r>
          </a:p>
          <a:p>
            <a:pPr marL="457200" lvl="1" indent="0" defTabSz="914400">
              <a:buNone/>
            </a:pPr>
            <a:endParaRPr lang="en-US" sz="2000" kern="0" dirty="0"/>
          </a:p>
        </p:txBody>
      </p:sp>
      <p:pic>
        <p:nvPicPr>
          <p:cNvPr id="8" name="Picture 7" descr="A picture containing indoor, train, building, computer&#10;&#10;Description automatically generated">
            <a:extLst>
              <a:ext uri="{FF2B5EF4-FFF2-40B4-BE49-F238E27FC236}">
                <a16:creationId xmlns:a16="http://schemas.microsoft.com/office/drawing/2014/main" id="{27023E44-E3F5-FB4C-A8C6-480BB9A38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723744"/>
            <a:ext cx="1972051" cy="315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824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4DB974D6-724E-2340-B9C8-E386BBD963D8}"/>
              </a:ext>
            </a:extLst>
          </p:cNvPr>
          <p:cNvSpPr txBox="1">
            <a:spLocks/>
          </p:cNvSpPr>
          <p:nvPr/>
        </p:nvSpPr>
        <p:spPr bwMode="auto">
          <a:xfrm>
            <a:off x="179512" y="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/>
            <a:r>
              <a:rPr lang="en-US" sz="4000" kern="0" dirty="0"/>
              <a:t>HPC for Data Science Training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AA6D228-23EF-894E-94E7-0A67D302CA44}"/>
              </a:ext>
            </a:extLst>
          </p:cNvPr>
          <p:cNvSpPr txBox="1">
            <a:spLocks/>
          </p:cNvSpPr>
          <p:nvPr/>
        </p:nvSpPr>
        <p:spPr>
          <a:xfrm>
            <a:off x="251520" y="1124744"/>
            <a:ext cx="8496944" cy="4752528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defTabSz="914400">
              <a:buNone/>
            </a:pPr>
            <a:endParaRPr lang="en-US" sz="2000" kern="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41D5B02D-90C6-E340-ACCB-D2616208A03A}"/>
              </a:ext>
            </a:extLst>
          </p:cNvPr>
          <p:cNvSpPr txBox="1">
            <a:spLocks/>
          </p:cNvSpPr>
          <p:nvPr/>
        </p:nvSpPr>
        <p:spPr>
          <a:xfrm>
            <a:off x="403920" y="1277144"/>
            <a:ext cx="8496944" cy="4752528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000" dirty="0"/>
              <a:t>Turing funded project – </a:t>
            </a:r>
            <a:r>
              <a:rPr lang="en-GB" sz="2000" b="1" dirty="0" err="1"/>
              <a:t>warwick.ac.uk</a:t>
            </a:r>
            <a:r>
              <a:rPr lang="en-GB" sz="2000" b="1" dirty="0"/>
              <a:t>/</a:t>
            </a:r>
            <a:r>
              <a:rPr lang="en-GB" sz="2000" b="1" dirty="0" err="1"/>
              <a:t>hpcdatasci</a:t>
            </a:r>
            <a:endParaRPr lang="en-GB" sz="2000" b="1" dirty="0"/>
          </a:p>
          <a:p>
            <a:pPr>
              <a:spcAft>
                <a:spcPts val="600"/>
              </a:spcAft>
            </a:pPr>
            <a:endParaRPr lang="en-GB" sz="2000" b="1" dirty="0"/>
          </a:p>
          <a:p>
            <a:pPr>
              <a:spcAft>
                <a:spcPts val="600"/>
              </a:spcAft>
            </a:pPr>
            <a:r>
              <a:rPr lang="en-GB" sz="2000" dirty="0"/>
              <a:t>Moved to “asynchronous delivery” due to covid-19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First video lectures released last week 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Exercises to follow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Will ”run” in December, i.e. with some opportunity for live discussion/feedback</a:t>
            </a:r>
          </a:p>
          <a:p>
            <a:pPr lvl="1">
              <a:spcAft>
                <a:spcPts val="600"/>
              </a:spcAft>
            </a:pPr>
            <a:endParaRPr lang="en-GB" sz="1600" dirty="0"/>
          </a:p>
          <a:p>
            <a:pPr>
              <a:spcAft>
                <a:spcPts val="600"/>
              </a:spcAft>
            </a:pPr>
            <a:r>
              <a:rPr lang="en-GB" sz="2000" dirty="0"/>
              <a:t>Topics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Converting notebooks to batch scripts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Using containerised software in a shared environment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Dealing with limited runtimes on shared clusters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…and more </a:t>
            </a:r>
          </a:p>
          <a:p>
            <a:pPr marL="457200" lvl="1" indent="0" defTabSz="914400"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45950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7821AD60-86DD-024D-8A95-217030506F3E}"/>
              </a:ext>
            </a:extLst>
          </p:cNvPr>
          <p:cNvSpPr txBox="1">
            <a:spLocks/>
          </p:cNvSpPr>
          <p:nvPr/>
        </p:nvSpPr>
        <p:spPr bwMode="auto">
          <a:xfrm>
            <a:off x="179512" y="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/>
            <a:r>
              <a:rPr lang="en-US" sz="2800" kern="0" dirty="0"/>
              <a:t>EPSRC tier-2 service for ensemble computing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53B4714-46C0-0241-8364-5700AE770B0D}"/>
              </a:ext>
            </a:extLst>
          </p:cNvPr>
          <p:cNvSpPr txBox="1">
            <a:spLocks/>
          </p:cNvSpPr>
          <p:nvPr/>
        </p:nvSpPr>
        <p:spPr>
          <a:xfrm>
            <a:off x="251520" y="1124744"/>
            <a:ext cx="8496944" cy="4752528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defTabSz="914400">
              <a:buNone/>
            </a:pPr>
            <a:endParaRPr lang="en-US" sz="2000" kern="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35C201-80B4-F645-B65F-3EAD7C7D3780}"/>
              </a:ext>
            </a:extLst>
          </p:cNvPr>
          <p:cNvSpPr txBox="1">
            <a:spLocks/>
          </p:cNvSpPr>
          <p:nvPr/>
        </p:nvSpPr>
        <p:spPr>
          <a:xfrm>
            <a:off x="395536" y="1040387"/>
            <a:ext cx="8496944" cy="4752528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000" dirty="0"/>
              <a:t>£3M capital award deferred from 2019 panel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Awarded to the HPC Midlands+ consortium (ATI is a partner)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Available to researchers in the Midlands via university access, and nationally via mechanisms TBA</a:t>
            </a:r>
            <a:br>
              <a:rPr lang="en-GB" sz="1600" dirty="0"/>
            </a:br>
            <a:endParaRPr lang="en-GB" sz="1600" dirty="0"/>
          </a:p>
          <a:p>
            <a:pPr>
              <a:spcAft>
                <a:spcPts val="600"/>
              </a:spcAft>
            </a:pPr>
            <a:r>
              <a:rPr lang="en-GB" sz="2000" dirty="0"/>
              <a:t>Kit coming to Warwick in December 2020, online around April 2021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12,000 to 18,000 cores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120 to 180 Quadro RTX GPUs</a:t>
            </a:r>
            <a:br>
              <a:rPr lang="en-GB" sz="1600" dirty="0"/>
            </a:br>
            <a:endParaRPr lang="en-GB" sz="2000" b="1" dirty="0"/>
          </a:p>
          <a:p>
            <a:pPr>
              <a:spcAft>
                <a:spcPts val="600"/>
              </a:spcAft>
            </a:pPr>
            <a:r>
              <a:rPr lang="en-GB" sz="2000" dirty="0"/>
              <a:t>Challenges around “ensemble computing”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Replicating workstation-scale workflows thousands of times concurrently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Marshalling loosely-coupled (e.g. Python driven) workflows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Limitations of file-based IO</a:t>
            </a:r>
          </a:p>
          <a:p>
            <a:pPr lvl="1">
              <a:spcAft>
                <a:spcPts val="600"/>
              </a:spcAft>
            </a:pPr>
            <a:r>
              <a:rPr lang="en-GB" sz="1600" i="1" dirty="0"/>
              <a:t>Fault tolerance etc</a:t>
            </a:r>
          </a:p>
          <a:p>
            <a:pPr lvl="1">
              <a:spcAft>
                <a:spcPts val="600"/>
              </a:spcAft>
            </a:pPr>
            <a:endParaRPr lang="en-GB" sz="1600" i="1" dirty="0"/>
          </a:p>
          <a:p>
            <a:pPr marL="457200" lvl="1" indent="0" defTabSz="914400"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731615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7821AD60-86DD-024D-8A95-217030506F3E}"/>
              </a:ext>
            </a:extLst>
          </p:cNvPr>
          <p:cNvSpPr txBox="1">
            <a:spLocks/>
          </p:cNvSpPr>
          <p:nvPr/>
        </p:nvSpPr>
        <p:spPr bwMode="auto">
          <a:xfrm>
            <a:off x="685800" y="2564904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/>
            <a:r>
              <a:rPr lang="en-US" sz="2800" kern="0" dirty="0" err="1"/>
              <a:t>warwick.ac.uk</a:t>
            </a:r>
            <a:r>
              <a:rPr lang="en-US" sz="2800" kern="0" dirty="0"/>
              <a:t>/</a:t>
            </a:r>
            <a:r>
              <a:rPr lang="en-US" sz="2800" kern="0" dirty="0" err="1"/>
              <a:t>scrtp</a:t>
            </a:r>
            <a:endParaRPr lang="en-US" sz="2800" kern="0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53B4714-46C0-0241-8364-5700AE770B0D}"/>
              </a:ext>
            </a:extLst>
          </p:cNvPr>
          <p:cNvSpPr txBox="1">
            <a:spLocks/>
          </p:cNvSpPr>
          <p:nvPr/>
        </p:nvSpPr>
        <p:spPr>
          <a:xfrm>
            <a:off x="251520" y="1124744"/>
            <a:ext cx="8496944" cy="4752528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defTabSz="914400"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16354974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template_warwick.pptx</Template>
  <TotalTime>12745</TotalTime>
  <Words>495</Words>
  <Application>Microsoft Macintosh PowerPoint</Application>
  <PresentationFormat>On-screen Show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Avenir Light</vt:lpstr>
      <vt:lpstr>Avenir Next Medium</vt:lpstr>
      <vt:lpstr>Calibri</vt:lpstr>
      <vt:lpstr>StarSymbol</vt:lpstr>
      <vt:lpstr>Times New Roman</vt:lpstr>
      <vt:lpstr>Template_Warwick</vt:lpstr>
      <vt:lpstr>1_Custom Design</vt:lpstr>
      <vt:lpstr>Custom Design</vt:lpstr>
      <vt:lpstr>Shared Facilities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Rudolf A Roemer</dc:creator>
  <cp:lastModifiedBy>Quigley, David</cp:lastModifiedBy>
  <cp:revision>172</cp:revision>
  <cp:lastPrinted>2015-10-01T10:45:24Z</cp:lastPrinted>
  <dcterms:created xsi:type="dcterms:W3CDTF">2010-09-16T14:04:50Z</dcterms:created>
  <dcterms:modified xsi:type="dcterms:W3CDTF">2020-10-08T17:41:44Z</dcterms:modified>
</cp:coreProperties>
</file>