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7" r:id="rId3"/>
    <p:sldId id="257" r:id="rId4"/>
    <p:sldId id="258" r:id="rId5"/>
    <p:sldId id="259" r:id="rId6"/>
    <p:sldId id="260" r:id="rId7"/>
    <p:sldId id="261" r:id="rId8"/>
    <p:sldId id="278" r:id="rId9"/>
    <p:sldId id="267" r:id="rId10"/>
    <p:sldId id="262" r:id="rId11"/>
    <p:sldId id="263" r:id="rId12"/>
    <p:sldId id="268" r:id="rId13"/>
    <p:sldId id="264" r:id="rId14"/>
    <p:sldId id="269" r:id="rId15"/>
    <p:sldId id="273" r:id="rId16"/>
    <p:sldId id="266" r:id="rId17"/>
    <p:sldId id="276" r:id="rId18"/>
    <p:sldId id="270" r:id="rId19"/>
    <p:sldId id="271" r:id="rId20"/>
    <p:sldId id="272" r:id="rId21"/>
    <p:sldId id="27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67"/>
    <p:restoredTop sz="94490"/>
  </p:normalViewPr>
  <p:slideViewPr>
    <p:cSldViewPr snapToGrid="0" snapToObjects="1">
      <p:cViewPr varScale="1">
        <p:scale>
          <a:sx n="78" d="100"/>
          <a:sy n="78" d="100"/>
        </p:scale>
        <p:origin x="152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2F2B3-E432-E24B-AD2A-F3A5EAE0CC7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B2AEC6D-FB53-A44E-85E8-D7943B01BF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B1D7583-C343-F345-B617-7C52DF839D43}"/>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5" name="Footer Placeholder 4">
            <a:extLst>
              <a:ext uri="{FF2B5EF4-FFF2-40B4-BE49-F238E27FC236}">
                <a16:creationId xmlns:a16="http://schemas.microsoft.com/office/drawing/2014/main" id="{D4793CEE-7111-454D-B267-CFC4ACFA83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543605-0261-AB4E-AD5C-632B4ED2B5A8}"/>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1981322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45EFA-0285-4245-8BBE-220874FB8B6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2EC0EA0-3838-5C4C-9F0F-92A6818A031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FC3055E-C272-5B41-ACEC-C55421A74F2B}"/>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5" name="Footer Placeholder 4">
            <a:extLst>
              <a:ext uri="{FF2B5EF4-FFF2-40B4-BE49-F238E27FC236}">
                <a16:creationId xmlns:a16="http://schemas.microsoft.com/office/drawing/2014/main" id="{3A0D1D24-F7A2-2E4C-946B-C4BC1D3196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983BA2-2A25-0B48-B4FC-0706154094CD}"/>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878829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59A3A8-49A4-4C4A-8813-BDE660B9DAC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31B8F7D-F9EE-304C-8A61-5A4A10CE2D8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3098AE3-D107-BB4A-A016-976C136BE148}"/>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5" name="Footer Placeholder 4">
            <a:extLst>
              <a:ext uri="{FF2B5EF4-FFF2-40B4-BE49-F238E27FC236}">
                <a16:creationId xmlns:a16="http://schemas.microsoft.com/office/drawing/2014/main" id="{AF531005-1C87-3242-83FE-B90B12E94C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005C47-26CF-C947-9F89-DDBCC5585025}"/>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1995515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35E96-C2A5-804E-9AAF-DC0E4878306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3CD4ED4-B5D4-F04B-845C-0562825A8E0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4D85711-5994-0547-A144-E07F28E68E6A}"/>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5" name="Footer Placeholder 4">
            <a:extLst>
              <a:ext uri="{FF2B5EF4-FFF2-40B4-BE49-F238E27FC236}">
                <a16:creationId xmlns:a16="http://schemas.microsoft.com/office/drawing/2014/main" id="{9DBF30D9-C6C0-2442-8C6B-A282D252DE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A23AA4-F8A7-1B4B-97B5-5A9871C4AF43}"/>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392790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EAB0B-EDAC-E04E-999A-DBEF6DFA8B1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27DDA87-C541-DA4B-949A-41FFCA499E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296AA68-57BE-D645-B53F-80C99A64593A}"/>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5" name="Footer Placeholder 4">
            <a:extLst>
              <a:ext uri="{FF2B5EF4-FFF2-40B4-BE49-F238E27FC236}">
                <a16:creationId xmlns:a16="http://schemas.microsoft.com/office/drawing/2014/main" id="{85211FCC-5244-D445-A7E1-B8BB19027E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F9D23C-A3E9-604A-A2B8-ED6199A044BB}"/>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3862881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7E6-3160-454D-A92F-CE55E85BF72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D2429F3-6490-6649-A1E3-491A4FF36A4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A93A56E-73B1-2D48-B96B-5BE3D4188DD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DE2FB05-0D65-894F-982E-24B373488A0A}"/>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6" name="Footer Placeholder 5">
            <a:extLst>
              <a:ext uri="{FF2B5EF4-FFF2-40B4-BE49-F238E27FC236}">
                <a16:creationId xmlns:a16="http://schemas.microsoft.com/office/drawing/2014/main" id="{570A5D7F-3E5B-8040-98A9-5B1A77F2A5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E670A9-6CED-9043-95F2-CDCD91A194E2}"/>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134285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F2D7E-CE91-C943-8EC8-8E9298A45DD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C8B7A81-9EF4-1C4F-BF93-CB26589D65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4B4EB96-E62E-9249-9F63-2BE490A25E0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770CFB5-FB1D-EC4E-974F-F713857B6D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5AB7050-87AF-6E4A-87E5-78DE1F77E5E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3408476-7111-B540-892B-078B8ECC4C14}"/>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8" name="Footer Placeholder 7">
            <a:extLst>
              <a:ext uri="{FF2B5EF4-FFF2-40B4-BE49-F238E27FC236}">
                <a16:creationId xmlns:a16="http://schemas.microsoft.com/office/drawing/2014/main" id="{062A0A32-8F32-C041-96B0-37E70EF46F1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03605D-B8DD-884B-B014-C9DAE7FBD8B9}"/>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2649223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6587C-735B-6D41-9577-453A1B1C241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38995DF-A6FB-0F47-98D9-38850C584E89}"/>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4" name="Footer Placeholder 3">
            <a:extLst>
              <a:ext uri="{FF2B5EF4-FFF2-40B4-BE49-F238E27FC236}">
                <a16:creationId xmlns:a16="http://schemas.microsoft.com/office/drawing/2014/main" id="{A59443B2-BEBB-144B-A997-ED52333F6DB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23D8D77-2688-C34F-912D-DCC8ED546325}"/>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3649296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563BB8F-BC1D-0543-AEBF-A31C29AFC54D}"/>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3" name="Footer Placeholder 2">
            <a:extLst>
              <a:ext uri="{FF2B5EF4-FFF2-40B4-BE49-F238E27FC236}">
                <a16:creationId xmlns:a16="http://schemas.microsoft.com/office/drawing/2014/main" id="{0EA61DC8-F762-764F-B197-C8253E2DEC3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CB587F1-FE7E-B64E-9EB4-E53543291BD8}"/>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4191809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64B64-C190-9E41-980B-E9F81015FF2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FF79861-7FAD-FD49-A86C-47A0B2F210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AEDF892-324D-7B4B-AE56-CAA16755AB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16B77CC-A5AB-1943-8587-8DF5EA2958CF}"/>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6" name="Footer Placeholder 5">
            <a:extLst>
              <a:ext uri="{FF2B5EF4-FFF2-40B4-BE49-F238E27FC236}">
                <a16:creationId xmlns:a16="http://schemas.microsoft.com/office/drawing/2014/main" id="{79207C18-6DF2-824E-949A-DFAE208103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EC1B35-0DC8-BA4E-8E67-ECD57CF60F53}"/>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2544191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D15C8-9FDE-B843-8499-54624FB1759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7FC444D-1868-8840-BE47-25B17EEDBA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49A240B-1081-284F-A81B-9D3EF616DC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3B46E26-5F26-2142-9228-2DD56069CD43}"/>
              </a:ext>
            </a:extLst>
          </p:cNvPr>
          <p:cNvSpPr>
            <a:spLocks noGrp="1"/>
          </p:cNvSpPr>
          <p:nvPr>
            <p:ph type="dt" sz="half" idx="10"/>
          </p:nvPr>
        </p:nvSpPr>
        <p:spPr/>
        <p:txBody>
          <a:bodyPr/>
          <a:lstStyle/>
          <a:p>
            <a:fld id="{A55F3A67-67BE-1E4E-9A65-F9F179B4A039}" type="datetimeFigureOut">
              <a:rPr lang="en-US" smtClean="0"/>
              <a:t>1/11/21</a:t>
            </a:fld>
            <a:endParaRPr lang="en-US"/>
          </a:p>
        </p:txBody>
      </p:sp>
      <p:sp>
        <p:nvSpPr>
          <p:cNvPr id="6" name="Footer Placeholder 5">
            <a:extLst>
              <a:ext uri="{FF2B5EF4-FFF2-40B4-BE49-F238E27FC236}">
                <a16:creationId xmlns:a16="http://schemas.microsoft.com/office/drawing/2014/main" id="{EA5E8CAF-25E8-A74D-8D6D-B5F2F41999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9AEA4C-FED9-684F-A2B5-C4C57D909CF1}"/>
              </a:ext>
            </a:extLst>
          </p:cNvPr>
          <p:cNvSpPr>
            <a:spLocks noGrp="1"/>
          </p:cNvSpPr>
          <p:nvPr>
            <p:ph type="sldNum" sz="quarter" idx="12"/>
          </p:nvPr>
        </p:nvSpPr>
        <p:spPr/>
        <p:txBody>
          <a:bodyPr/>
          <a:lstStyle/>
          <a:p>
            <a:fld id="{55DF6076-3DBF-0544-AF48-F13B8CB7D45F}" type="slidenum">
              <a:rPr lang="en-US" smtClean="0"/>
              <a:t>‹#›</a:t>
            </a:fld>
            <a:endParaRPr lang="en-US"/>
          </a:p>
        </p:txBody>
      </p:sp>
    </p:spTree>
    <p:extLst>
      <p:ext uri="{BB962C8B-B14F-4D97-AF65-F5344CB8AC3E}">
        <p14:creationId xmlns:p14="http://schemas.microsoft.com/office/powerpoint/2010/main" val="3391558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2F6436-13C4-E24D-894C-8789679A53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5291D73-0D14-144C-AA50-DE255B22A3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4A06982-D54E-9341-83E6-E3D6440BF8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5F3A67-67BE-1E4E-9A65-F9F179B4A039}" type="datetimeFigureOut">
              <a:rPr lang="en-US" smtClean="0"/>
              <a:t>1/11/21</a:t>
            </a:fld>
            <a:endParaRPr lang="en-US"/>
          </a:p>
        </p:txBody>
      </p:sp>
      <p:sp>
        <p:nvSpPr>
          <p:cNvPr id="5" name="Footer Placeholder 4">
            <a:extLst>
              <a:ext uri="{FF2B5EF4-FFF2-40B4-BE49-F238E27FC236}">
                <a16:creationId xmlns:a16="http://schemas.microsoft.com/office/drawing/2014/main" id="{6DF852DD-3DFF-B941-9BBC-FF256B5BE9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BF772BE-A57A-BF4A-BA1C-C8A378EC38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DF6076-3DBF-0544-AF48-F13B8CB7D45F}" type="slidenum">
              <a:rPr lang="en-US" smtClean="0"/>
              <a:t>‹#›</a:t>
            </a:fld>
            <a:endParaRPr lang="en-US"/>
          </a:p>
        </p:txBody>
      </p:sp>
    </p:spTree>
    <p:extLst>
      <p:ext uri="{BB962C8B-B14F-4D97-AF65-F5344CB8AC3E}">
        <p14:creationId xmlns:p14="http://schemas.microsoft.com/office/powerpoint/2010/main" val="4006623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math.uchicago.edu/~min/GRE/"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D37B9-9C56-AB41-A8E4-7E0984E77A28}"/>
              </a:ext>
            </a:extLst>
          </p:cNvPr>
          <p:cNvSpPr>
            <a:spLocks noGrp="1"/>
          </p:cNvSpPr>
          <p:nvPr>
            <p:ph type="ctrTitle"/>
          </p:nvPr>
        </p:nvSpPr>
        <p:spPr/>
        <p:txBody>
          <a:bodyPr/>
          <a:lstStyle/>
          <a:p>
            <a:r>
              <a:rPr lang="en-US" dirty="0"/>
              <a:t>How to get a PhD</a:t>
            </a:r>
          </a:p>
        </p:txBody>
      </p:sp>
      <p:sp>
        <p:nvSpPr>
          <p:cNvPr id="3" name="Subtitle 2">
            <a:extLst>
              <a:ext uri="{FF2B5EF4-FFF2-40B4-BE49-F238E27FC236}">
                <a16:creationId xmlns:a16="http://schemas.microsoft.com/office/drawing/2014/main" id="{A85B6E4C-A62F-2443-889E-A28F70328566}"/>
              </a:ext>
            </a:extLst>
          </p:cNvPr>
          <p:cNvSpPr>
            <a:spLocks noGrp="1"/>
          </p:cNvSpPr>
          <p:nvPr>
            <p:ph type="subTitle" idx="1"/>
          </p:nvPr>
        </p:nvSpPr>
        <p:spPr/>
        <p:txBody>
          <a:bodyPr>
            <a:normAutofit lnSpcReduction="10000"/>
          </a:bodyPr>
          <a:lstStyle/>
          <a:p>
            <a:r>
              <a:rPr lang="en-US" dirty="0"/>
              <a:t>And other student tales</a:t>
            </a:r>
          </a:p>
          <a:p>
            <a:endParaRPr lang="en-US" dirty="0"/>
          </a:p>
          <a:p>
            <a:r>
              <a:rPr lang="en-US" dirty="0"/>
              <a:t>In the UK: slides 2-13</a:t>
            </a:r>
          </a:p>
          <a:p>
            <a:r>
              <a:rPr lang="en-US" dirty="0"/>
              <a:t>In the US: slides 14-21</a:t>
            </a:r>
          </a:p>
        </p:txBody>
      </p:sp>
    </p:spTree>
    <p:extLst>
      <p:ext uri="{BB962C8B-B14F-4D97-AF65-F5344CB8AC3E}">
        <p14:creationId xmlns:p14="http://schemas.microsoft.com/office/powerpoint/2010/main" val="116432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44ED6-1587-BF47-99C2-5D200F19C1A0}"/>
              </a:ext>
            </a:extLst>
          </p:cNvPr>
          <p:cNvSpPr>
            <a:spLocks noGrp="1"/>
          </p:cNvSpPr>
          <p:nvPr>
            <p:ph type="title"/>
          </p:nvPr>
        </p:nvSpPr>
        <p:spPr/>
        <p:txBody>
          <a:bodyPr/>
          <a:lstStyle/>
          <a:p>
            <a:r>
              <a:rPr lang="en-US" dirty="0"/>
              <a:t>How to prepare</a:t>
            </a:r>
          </a:p>
        </p:txBody>
      </p:sp>
      <p:sp>
        <p:nvSpPr>
          <p:cNvPr id="3" name="Content Placeholder 2">
            <a:extLst>
              <a:ext uri="{FF2B5EF4-FFF2-40B4-BE49-F238E27FC236}">
                <a16:creationId xmlns:a16="http://schemas.microsoft.com/office/drawing/2014/main" id="{2BF01237-B4AF-8C42-B1E5-82B648F77DFB}"/>
              </a:ext>
            </a:extLst>
          </p:cNvPr>
          <p:cNvSpPr>
            <a:spLocks noGrp="1"/>
          </p:cNvSpPr>
          <p:nvPr>
            <p:ph idx="1"/>
          </p:nvPr>
        </p:nvSpPr>
        <p:spPr/>
        <p:txBody>
          <a:bodyPr>
            <a:normAutofit fontScale="92500" lnSpcReduction="20000"/>
          </a:bodyPr>
          <a:lstStyle/>
          <a:p>
            <a:r>
              <a:rPr lang="en-US" dirty="0"/>
              <a:t>Typically lasts 30 min to one hour, usually happens between January and March.</a:t>
            </a:r>
          </a:p>
          <a:p>
            <a:r>
              <a:rPr lang="en-US" dirty="0"/>
              <a:t>Not all professors ask mathematical questions, but there are still a few commonsense things to do to prepare.</a:t>
            </a:r>
          </a:p>
          <a:p>
            <a:r>
              <a:rPr lang="en-US" dirty="0"/>
              <a:t>Make sure you are able to explain what your fourth-year project is about and what you have been doing so far (all the more reasons to start early).</a:t>
            </a:r>
          </a:p>
          <a:p>
            <a:r>
              <a:rPr lang="en-US" dirty="0"/>
              <a:t>Try to remember the “fundamental theorems” in your area.</a:t>
            </a:r>
          </a:p>
          <a:p>
            <a:r>
              <a:rPr lang="en-US" dirty="0"/>
              <a:t>Some examples of questions asked to our veterans:</a:t>
            </a:r>
          </a:p>
          <a:p>
            <a:pPr lvl="1"/>
            <a:r>
              <a:rPr lang="en-US" dirty="0"/>
              <a:t>Tell us about your masters thesis (very common)</a:t>
            </a:r>
          </a:p>
          <a:p>
            <a:pPr lvl="1"/>
            <a:r>
              <a:rPr lang="en-US" dirty="0"/>
              <a:t>Prove the Central Limit Theorem (for a PhD in probability theory)</a:t>
            </a:r>
          </a:p>
          <a:p>
            <a:pPr lvl="1"/>
            <a:r>
              <a:rPr lang="en-US" dirty="0"/>
              <a:t>Prove the Intermediate Value Theorem</a:t>
            </a:r>
          </a:p>
          <a:p>
            <a:pPr lvl="1"/>
            <a:r>
              <a:rPr lang="en-US" dirty="0"/>
              <a:t>Define some stuff related to your area of application</a:t>
            </a:r>
          </a:p>
          <a:p>
            <a:pPr lvl="1"/>
            <a:endParaRPr lang="en-US" dirty="0"/>
          </a:p>
          <a:p>
            <a:endParaRPr lang="en-US" dirty="0"/>
          </a:p>
        </p:txBody>
      </p:sp>
    </p:spTree>
    <p:extLst>
      <p:ext uri="{BB962C8B-B14F-4D97-AF65-F5344CB8AC3E}">
        <p14:creationId xmlns:p14="http://schemas.microsoft.com/office/powerpoint/2010/main" val="495270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4214A-1F2C-8F4F-8DDB-A1018EEB04CE}"/>
              </a:ext>
            </a:extLst>
          </p:cNvPr>
          <p:cNvSpPr>
            <a:spLocks noGrp="1"/>
          </p:cNvSpPr>
          <p:nvPr>
            <p:ph type="title"/>
          </p:nvPr>
        </p:nvSpPr>
        <p:spPr/>
        <p:txBody>
          <a:bodyPr/>
          <a:lstStyle/>
          <a:p>
            <a:r>
              <a:rPr lang="en-US" dirty="0"/>
              <a:t>What to take away</a:t>
            </a:r>
          </a:p>
        </p:txBody>
      </p:sp>
      <p:sp>
        <p:nvSpPr>
          <p:cNvPr id="3" name="Content Placeholder 2">
            <a:extLst>
              <a:ext uri="{FF2B5EF4-FFF2-40B4-BE49-F238E27FC236}">
                <a16:creationId xmlns:a16="http://schemas.microsoft.com/office/drawing/2014/main" id="{80814E8E-5810-3641-B189-597EAF24C788}"/>
              </a:ext>
            </a:extLst>
          </p:cNvPr>
          <p:cNvSpPr>
            <a:spLocks noGrp="1"/>
          </p:cNvSpPr>
          <p:nvPr>
            <p:ph idx="1"/>
          </p:nvPr>
        </p:nvSpPr>
        <p:spPr/>
        <p:txBody>
          <a:bodyPr>
            <a:normAutofit fontScale="92500" lnSpcReduction="10000"/>
          </a:bodyPr>
          <a:lstStyle/>
          <a:p>
            <a:r>
              <a:rPr lang="en-US" dirty="0"/>
              <a:t>Interviews outcomes are unpredictable. A disastrous interview can still lead to an offer. Likewise, an interview that went well can lead to a rejection.</a:t>
            </a:r>
          </a:p>
          <a:p>
            <a:r>
              <a:rPr lang="en-US" dirty="0"/>
              <a:t>So don’t be depressed, but don’t relax just yet either. The outcome doesn’t just depend on you, it depends on the performance of students from all across the UK.</a:t>
            </a:r>
          </a:p>
          <a:p>
            <a:endParaRPr lang="en-US" dirty="0"/>
          </a:p>
          <a:p>
            <a:r>
              <a:rPr lang="en-US" dirty="0"/>
              <a:t>It’s also a good chance to meet with your potential PhD supervisor. Typically they will ask you if you have questions for them at the end of the interview. As an esteemed Professor once said:</a:t>
            </a:r>
          </a:p>
          <a:p>
            <a:pPr marL="0" indent="0">
              <a:buNone/>
            </a:pPr>
            <a:r>
              <a:rPr lang="en-US" dirty="0">
                <a:solidFill>
                  <a:schemeClr val="accent1">
                    <a:lumMod val="60000"/>
                    <a:lumOff val="40000"/>
                  </a:schemeClr>
                </a:solidFill>
                <a:latin typeface="Apple Chancery" panose="03020702040506060504" pitchFamily="66" charset="-79"/>
                <a:cs typeface="Apple Chancery" panose="03020702040506060504" pitchFamily="66" charset="-79"/>
              </a:rPr>
              <a:t>“You may be stuck with that person for four years. Some marriages don’t even last that long.”</a:t>
            </a:r>
            <a:r>
              <a:rPr lang="en-US" dirty="0">
                <a:latin typeface="Apple Chancery" panose="03020702040506060504" pitchFamily="66" charset="-79"/>
                <a:cs typeface="Apple Chancery" panose="03020702040506060504" pitchFamily="66" charset="-79"/>
              </a:rPr>
              <a:t> </a:t>
            </a:r>
            <a:r>
              <a:rPr lang="en-US" sz="1700" dirty="0"/>
              <a:t>– Prof José Luis Rodrigo</a:t>
            </a:r>
          </a:p>
        </p:txBody>
      </p:sp>
    </p:spTree>
    <p:extLst>
      <p:ext uri="{BB962C8B-B14F-4D97-AF65-F5344CB8AC3E}">
        <p14:creationId xmlns:p14="http://schemas.microsoft.com/office/powerpoint/2010/main" val="1038075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A8BA1-C79D-5045-B85F-6EFD08EBB3CA}"/>
              </a:ext>
            </a:extLst>
          </p:cNvPr>
          <p:cNvSpPr>
            <a:spLocks noGrp="1"/>
          </p:cNvSpPr>
          <p:nvPr>
            <p:ph type="ctrTitle"/>
          </p:nvPr>
        </p:nvSpPr>
        <p:spPr/>
        <p:txBody>
          <a:bodyPr/>
          <a:lstStyle/>
          <a:p>
            <a:r>
              <a:rPr lang="en-US" dirty="0"/>
              <a:t>Stage 3: Get your reply</a:t>
            </a:r>
          </a:p>
        </p:txBody>
      </p:sp>
      <p:sp>
        <p:nvSpPr>
          <p:cNvPr id="3" name="Subtitle 2">
            <a:extLst>
              <a:ext uri="{FF2B5EF4-FFF2-40B4-BE49-F238E27FC236}">
                <a16:creationId xmlns:a16="http://schemas.microsoft.com/office/drawing/2014/main" id="{ECCFBF66-313C-1D42-B42A-D287F7751A90}"/>
              </a:ext>
            </a:extLst>
          </p:cNvPr>
          <p:cNvSpPr>
            <a:spLocks noGrp="1"/>
          </p:cNvSpPr>
          <p:nvPr>
            <p:ph type="subTitle" idx="1"/>
          </p:nvPr>
        </p:nvSpPr>
        <p:spPr/>
        <p:txBody>
          <a:bodyPr/>
          <a:lstStyle/>
          <a:p>
            <a:r>
              <a:rPr lang="en-US" dirty="0"/>
              <a:t>No pressure</a:t>
            </a:r>
          </a:p>
        </p:txBody>
      </p:sp>
    </p:spTree>
    <p:extLst>
      <p:ext uri="{BB962C8B-B14F-4D97-AF65-F5344CB8AC3E}">
        <p14:creationId xmlns:p14="http://schemas.microsoft.com/office/powerpoint/2010/main" val="177340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5F76D-437C-744C-A70D-2D2D7E96527B}"/>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id="{2A40670D-FB30-9B45-B3CC-7E2F12A4C2B5}"/>
              </a:ext>
            </a:extLst>
          </p:cNvPr>
          <p:cNvSpPr>
            <a:spLocks noGrp="1"/>
          </p:cNvSpPr>
          <p:nvPr>
            <p:ph idx="1"/>
          </p:nvPr>
        </p:nvSpPr>
        <p:spPr/>
        <p:txBody>
          <a:bodyPr/>
          <a:lstStyle/>
          <a:p>
            <a:r>
              <a:rPr lang="en-US" dirty="0"/>
              <a:t>Results arrive in your mailbox anytime after the interviews.</a:t>
            </a:r>
          </a:p>
          <a:p>
            <a:r>
              <a:rPr lang="en-US" dirty="0"/>
              <a:t>If you get an offer, that’s when you’ll know your salary. Some </a:t>
            </a:r>
            <a:r>
              <a:rPr lang="en-US" dirty="0" err="1"/>
              <a:t>unis</a:t>
            </a:r>
            <a:r>
              <a:rPr lang="en-US" dirty="0"/>
              <a:t> also have a reply deadline, some as early as two weeks from the day they send you your offer.</a:t>
            </a:r>
          </a:p>
          <a:p>
            <a:r>
              <a:rPr lang="en-US" dirty="0"/>
              <a:t>Don’t lose hope if people around you start getting offers and you don’t. Some people don’t get any offer until the end of March. As long as you haven’t received a rejection letter, there is still hope.</a:t>
            </a:r>
          </a:p>
        </p:txBody>
      </p:sp>
    </p:spTree>
    <p:extLst>
      <p:ext uri="{BB962C8B-B14F-4D97-AF65-F5344CB8AC3E}">
        <p14:creationId xmlns:p14="http://schemas.microsoft.com/office/powerpoint/2010/main" val="261618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2132E-31FC-4C47-A534-6AD6AC0126E2}"/>
              </a:ext>
            </a:extLst>
          </p:cNvPr>
          <p:cNvSpPr>
            <a:spLocks noGrp="1"/>
          </p:cNvSpPr>
          <p:nvPr>
            <p:ph type="ctrTitle"/>
          </p:nvPr>
        </p:nvSpPr>
        <p:spPr/>
        <p:txBody>
          <a:bodyPr/>
          <a:lstStyle/>
          <a:p>
            <a:r>
              <a:rPr lang="en-US" dirty="0"/>
              <a:t>Bonus: How to apply in the US</a:t>
            </a:r>
          </a:p>
        </p:txBody>
      </p:sp>
      <p:sp>
        <p:nvSpPr>
          <p:cNvPr id="3" name="Subtitle 2">
            <a:extLst>
              <a:ext uri="{FF2B5EF4-FFF2-40B4-BE49-F238E27FC236}">
                <a16:creationId xmlns:a16="http://schemas.microsoft.com/office/drawing/2014/main" id="{D44C4085-2960-9842-A962-512AB53C84D3}"/>
              </a:ext>
            </a:extLst>
          </p:cNvPr>
          <p:cNvSpPr>
            <a:spLocks noGrp="1"/>
          </p:cNvSpPr>
          <p:nvPr>
            <p:ph type="subTitle" idx="1"/>
          </p:nvPr>
        </p:nvSpPr>
        <p:spPr/>
        <p:txBody>
          <a:bodyPr/>
          <a:lstStyle/>
          <a:p>
            <a:r>
              <a:rPr lang="en-US" dirty="0"/>
              <a:t>Welcome to the land of capitalism</a:t>
            </a:r>
          </a:p>
        </p:txBody>
      </p:sp>
    </p:spTree>
    <p:extLst>
      <p:ext uri="{BB962C8B-B14F-4D97-AF65-F5344CB8AC3E}">
        <p14:creationId xmlns:p14="http://schemas.microsoft.com/office/powerpoint/2010/main" val="1249887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7B605-B774-1C4A-83EB-48BABED91239}"/>
              </a:ext>
            </a:extLst>
          </p:cNvPr>
          <p:cNvSpPr>
            <a:spLocks noGrp="1"/>
          </p:cNvSpPr>
          <p:nvPr>
            <p:ph type="title"/>
          </p:nvPr>
        </p:nvSpPr>
        <p:spPr/>
        <p:txBody>
          <a:bodyPr/>
          <a:lstStyle/>
          <a:p>
            <a:r>
              <a:rPr lang="en-US" dirty="0"/>
              <a:t>Differences between the US and UK systems</a:t>
            </a:r>
          </a:p>
        </p:txBody>
      </p:sp>
      <p:sp>
        <p:nvSpPr>
          <p:cNvPr id="3" name="Content Placeholder 2">
            <a:extLst>
              <a:ext uri="{FF2B5EF4-FFF2-40B4-BE49-F238E27FC236}">
                <a16:creationId xmlns:a16="http://schemas.microsoft.com/office/drawing/2014/main" id="{7D14405B-F990-174E-BE60-F920B26E0428}"/>
              </a:ext>
            </a:extLst>
          </p:cNvPr>
          <p:cNvSpPr>
            <a:spLocks noGrp="1"/>
          </p:cNvSpPr>
          <p:nvPr>
            <p:ph idx="1"/>
          </p:nvPr>
        </p:nvSpPr>
        <p:spPr/>
        <p:txBody>
          <a:bodyPr>
            <a:normAutofit lnSpcReduction="10000"/>
          </a:bodyPr>
          <a:lstStyle/>
          <a:p>
            <a:r>
              <a:rPr lang="en-US" dirty="0"/>
              <a:t>US PhDs are longer (5 to 6 years).</a:t>
            </a:r>
          </a:p>
          <a:p>
            <a:r>
              <a:rPr lang="en-US" dirty="0"/>
              <a:t>Typically spend the first year taking advanced courses and only start research in your second year.</a:t>
            </a:r>
          </a:p>
          <a:p>
            <a:r>
              <a:rPr lang="en-US" dirty="0"/>
              <a:t>This leaves you with more time and more freedom to choose your supervisor.</a:t>
            </a:r>
          </a:p>
          <a:p>
            <a:r>
              <a:rPr lang="en-US" dirty="0"/>
              <a:t>By the end of your first year you’ll know as much as if you had taken most fourth-year advanced analysis + geometry + topology courses at Warwick.</a:t>
            </a:r>
          </a:p>
          <a:p>
            <a:r>
              <a:rPr lang="en-US" dirty="0"/>
              <a:t>Salaries are higher than the UK, but the cost of living is higher as well. But you should still have enough to sustain yourself.</a:t>
            </a:r>
          </a:p>
          <a:p>
            <a:endParaRPr lang="en-US" dirty="0"/>
          </a:p>
        </p:txBody>
      </p:sp>
    </p:spTree>
    <p:extLst>
      <p:ext uri="{BB962C8B-B14F-4D97-AF65-F5344CB8AC3E}">
        <p14:creationId xmlns:p14="http://schemas.microsoft.com/office/powerpoint/2010/main" val="37744518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3DF87-DD0B-4043-B849-82F25C7344C7}"/>
              </a:ext>
            </a:extLst>
          </p:cNvPr>
          <p:cNvSpPr>
            <a:spLocks noGrp="1"/>
          </p:cNvSpPr>
          <p:nvPr>
            <p:ph type="title"/>
          </p:nvPr>
        </p:nvSpPr>
        <p:spPr/>
        <p:txBody>
          <a:bodyPr/>
          <a:lstStyle/>
          <a:p>
            <a:r>
              <a:rPr lang="en-US" dirty="0"/>
              <a:t>Where to start</a:t>
            </a:r>
          </a:p>
        </p:txBody>
      </p:sp>
      <p:sp>
        <p:nvSpPr>
          <p:cNvPr id="3" name="Content Placeholder 2">
            <a:extLst>
              <a:ext uri="{FF2B5EF4-FFF2-40B4-BE49-F238E27FC236}">
                <a16:creationId xmlns:a16="http://schemas.microsoft.com/office/drawing/2014/main" id="{0CDDC143-0073-FF40-B00F-459A721B7FC9}"/>
              </a:ext>
            </a:extLst>
          </p:cNvPr>
          <p:cNvSpPr>
            <a:spLocks noGrp="1"/>
          </p:cNvSpPr>
          <p:nvPr>
            <p:ph idx="1"/>
          </p:nvPr>
        </p:nvSpPr>
        <p:spPr/>
        <p:txBody>
          <a:bodyPr/>
          <a:lstStyle/>
          <a:p>
            <a:r>
              <a:rPr lang="en-US" dirty="0"/>
              <a:t>EARLY (at the end of your third year / early July or August).</a:t>
            </a:r>
          </a:p>
          <a:p>
            <a:r>
              <a:rPr lang="en-US" dirty="0"/>
              <a:t>Be prepared to spend at least $1000 in the process (maybe more depending on how many universities you want to apply to).</a:t>
            </a:r>
          </a:p>
          <a:p>
            <a:r>
              <a:rPr lang="en-US" dirty="0"/>
              <a:t>Keep in mind US applications deadlines are earlier than in the UK (as soon as December 1</a:t>
            </a:r>
            <a:r>
              <a:rPr lang="en-US" baseline="30000" dirty="0"/>
              <a:t>st</a:t>
            </a:r>
            <a:r>
              <a:rPr lang="en-US" dirty="0"/>
              <a:t>)!</a:t>
            </a:r>
          </a:p>
        </p:txBody>
      </p:sp>
    </p:spTree>
    <p:extLst>
      <p:ext uri="{BB962C8B-B14F-4D97-AF65-F5344CB8AC3E}">
        <p14:creationId xmlns:p14="http://schemas.microsoft.com/office/powerpoint/2010/main" val="2712458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DC099-AD2F-0549-83AD-BE7467300FD2}"/>
              </a:ext>
            </a:extLst>
          </p:cNvPr>
          <p:cNvSpPr>
            <a:spLocks noGrp="1"/>
          </p:cNvSpPr>
          <p:nvPr>
            <p:ph type="title"/>
          </p:nvPr>
        </p:nvSpPr>
        <p:spPr/>
        <p:txBody>
          <a:bodyPr/>
          <a:lstStyle/>
          <a:p>
            <a:r>
              <a:rPr lang="en-US" dirty="0"/>
              <a:t>What you’ll need</a:t>
            </a:r>
          </a:p>
        </p:txBody>
      </p:sp>
      <p:sp>
        <p:nvSpPr>
          <p:cNvPr id="3" name="Content Placeholder 2">
            <a:extLst>
              <a:ext uri="{FF2B5EF4-FFF2-40B4-BE49-F238E27FC236}">
                <a16:creationId xmlns:a16="http://schemas.microsoft.com/office/drawing/2014/main" id="{5F356F01-8451-9B4B-A930-C6F06C98040D}"/>
              </a:ext>
            </a:extLst>
          </p:cNvPr>
          <p:cNvSpPr>
            <a:spLocks noGrp="1"/>
          </p:cNvSpPr>
          <p:nvPr>
            <p:ph idx="1"/>
          </p:nvPr>
        </p:nvSpPr>
        <p:spPr/>
        <p:txBody>
          <a:bodyPr>
            <a:normAutofit lnSpcReduction="10000"/>
          </a:bodyPr>
          <a:lstStyle/>
          <a:p>
            <a:r>
              <a:rPr lang="en-US" dirty="0"/>
              <a:t>Legal details, transcript, cover letter.</a:t>
            </a:r>
          </a:p>
          <a:p>
            <a:r>
              <a:rPr lang="en-US" dirty="0"/>
              <a:t>THREE reference letters.</a:t>
            </a:r>
          </a:p>
          <a:p>
            <a:r>
              <a:rPr lang="en-US" dirty="0"/>
              <a:t>You need to pay an administration fee to each university you apply to (ranges from $65 to $140 roughly, the more prestigious the university the more expensive).</a:t>
            </a:r>
          </a:p>
          <a:p>
            <a:r>
              <a:rPr lang="en-US" dirty="0"/>
              <a:t>General GRE and </a:t>
            </a:r>
            <a:r>
              <a:rPr lang="en-US" dirty="0" err="1"/>
              <a:t>Maths</a:t>
            </a:r>
            <a:r>
              <a:rPr lang="en-US" dirty="0"/>
              <a:t> GRE ($355 + $27 per university you want to send your results to after the first five universities).</a:t>
            </a:r>
          </a:p>
          <a:p>
            <a:r>
              <a:rPr lang="en-US" dirty="0"/>
              <a:t>Note that US undergrads don’t need a master to apply for PhD. They are required to get their research experience elsewhere, so make sure to brag about yours too.</a:t>
            </a:r>
          </a:p>
        </p:txBody>
      </p:sp>
    </p:spTree>
    <p:extLst>
      <p:ext uri="{BB962C8B-B14F-4D97-AF65-F5344CB8AC3E}">
        <p14:creationId xmlns:p14="http://schemas.microsoft.com/office/powerpoint/2010/main" val="1791640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1CA44-7694-A24E-A519-3803F0ADF417}"/>
              </a:ext>
            </a:extLst>
          </p:cNvPr>
          <p:cNvSpPr>
            <a:spLocks noGrp="1"/>
          </p:cNvSpPr>
          <p:nvPr>
            <p:ph type="title"/>
          </p:nvPr>
        </p:nvSpPr>
        <p:spPr/>
        <p:txBody>
          <a:bodyPr/>
          <a:lstStyle/>
          <a:p>
            <a:r>
              <a:rPr lang="en-US" dirty="0"/>
              <a:t>The GREs (Graduate Records Examinations)</a:t>
            </a:r>
          </a:p>
        </p:txBody>
      </p:sp>
      <p:sp>
        <p:nvSpPr>
          <p:cNvPr id="3" name="Content Placeholder 2">
            <a:extLst>
              <a:ext uri="{FF2B5EF4-FFF2-40B4-BE49-F238E27FC236}">
                <a16:creationId xmlns:a16="http://schemas.microsoft.com/office/drawing/2014/main" id="{172D0D19-5EF8-DB45-ABA7-991F33752D94}"/>
              </a:ext>
            </a:extLst>
          </p:cNvPr>
          <p:cNvSpPr>
            <a:spLocks noGrp="1"/>
          </p:cNvSpPr>
          <p:nvPr>
            <p:ph idx="1"/>
          </p:nvPr>
        </p:nvSpPr>
        <p:spPr/>
        <p:txBody>
          <a:bodyPr/>
          <a:lstStyle/>
          <a:p>
            <a:r>
              <a:rPr lang="en-US" dirty="0"/>
              <a:t>You can take both GREs in the UK.</a:t>
            </a:r>
          </a:p>
          <a:p>
            <a:r>
              <a:rPr lang="en-US" dirty="0"/>
              <a:t>The general GRE can be taken all year round in various test centers across the UK / Europe (there is one in Birmingham). Think of it as a high school test on steroids. It has three parts: analytical writing, verbal reasoning and quantitative reasoning (easy-peasy </a:t>
            </a:r>
            <a:r>
              <a:rPr lang="en-US" dirty="0" err="1"/>
              <a:t>maths</a:t>
            </a:r>
            <a:r>
              <a:rPr lang="en-US" dirty="0"/>
              <a:t>). You WILL need to prepare, at least for the first two. You can take it as many times as you want, but registration costs $150.</a:t>
            </a:r>
          </a:p>
          <a:p>
            <a:r>
              <a:rPr lang="en-US" dirty="0"/>
              <a:t>The </a:t>
            </a:r>
            <a:r>
              <a:rPr lang="en-US" dirty="0" err="1"/>
              <a:t>maths</a:t>
            </a:r>
            <a:r>
              <a:rPr lang="en-US" dirty="0"/>
              <a:t> GRE is where things get funky…</a:t>
            </a:r>
          </a:p>
        </p:txBody>
      </p:sp>
    </p:spTree>
    <p:extLst>
      <p:ext uri="{BB962C8B-B14F-4D97-AF65-F5344CB8AC3E}">
        <p14:creationId xmlns:p14="http://schemas.microsoft.com/office/powerpoint/2010/main" val="3674342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BDFA7-0131-1947-8CFD-58BD0568B86B}"/>
              </a:ext>
            </a:extLst>
          </p:cNvPr>
          <p:cNvSpPr>
            <a:spLocks noGrp="1"/>
          </p:cNvSpPr>
          <p:nvPr>
            <p:ph type="title"/>
          </p:nvPr>
        </p:nvSpPr>
        <p:spPr/>
        <p:txBody>
          <a:bodyPr/>
          <a:lstStyle/>
          <a:p>
            <a:r>
              <a:rPr lang="en-US" dirty="0"/>
              <a:t>The </a:t>
            </a:r>
            <a:r>
              <a:rPr lang="en-US" dirty="0" err="1"/>
              <a:t>Maths</a:t>
            </a:r>
            <a:r>
              <a:rPr lang="en-US" dirty="0"/>
              <a:t> GRE</a:t>
            </a:r>
          </a:p>
        </p:txBody>
      </p:sp>
      <p:sp>
        <p:nvSpPr>
          <p:cNvPr id="3" name="Content Placeholder 2">
            <a:extLst>
              <a:ext uri="{FF2B5EF4-FFF2-40B4-BE49-F238E27FC236}">
                <a16:creationId xmlns:a16="http://schemas.microsoft.com/office/drawing/2014/main" id="{C76FC604-D128-7543-B89E-F0E2A2C571EC}"/>
              </a:ext>
            </a:extLst>
          </p:cNvPr>
          <p:cNvSpPr>
            <a:spLocks noGrp="1"/>
          </p:cNvSpPr>
          <p:nvPr>
            <p:ph idx="1"/>
          </p:nvPr>
        </p:nvSpPr>
        <p:spPr/>
        <p:txBody>
          <a:bodyPr>
            <a:normAutofit lnSpcReduction="10000"/>
          </a:bodyPr>
          <a:lstStyle/>
          <a:p>
            <a:r>
              <a:rPr lang="en-US" dirty="0"/>
              <a:t>Only happens three times a year in April, September and October.</a:t>
            </a:r>
          </a:p>
          <a:p>
            <a:r>
              <a:rPr lang="en-US" dirty="0"/>
              <a:t>Only two test centers in the UK: in London and Leicester.</a:t>
            </a:r>
          </a:p>
          <a:p>
            <a:r>
              <a:rPr lang="en-US" dirty="0"/>
              <a:t>Technically registration is open until about a month before test dates. But UK test centers fill up VERY quickly, so book your seat ASAP if you don’t want to have to sit your test in Finland or Bulgaria…</a:t>
            </a:r>
          </a:p>
          <a:p>
            <a:r>
              <a:rPr lang="en-US" dirty="0"/>
              <a:t>You will also need to prepare.</a:t>
            </a:r>
          </a:p>
          <a:p>
            <a:r>
              <a:rPr lang="en-US" dirty="0"/>
              <a:t>Registration costs $205 (+ travel expenses and hotel, can be expensive if you need a flight to Finland…).</a:t>
            </a:r>
          </a:p>
          <a:p>
            <a:r>
              <a:rPr lang="en-US" dirty="0"/>
              <a:t>You should apply for this in early July or August. You can still apply in September, but you will very likely have to travel.</a:t>
            </a:r>
          </a:p>
        </p:txBody>
      </p:sp>
    </p:spTree>
    <p:extLst>
      <p:ext uri="{BB962C8B-B14F-4D97-AF65-F5344CB8AC3E}">
        <p14:creationId xmlns:p14="http://schemas.microsoft.com/office/powerpoint/2010/main" val="2797535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34046-227B-7B4D-B730-D911A040CEF5}"/>
              </a:ext>
            </a:extLst>
          </p:cNvPr>
          <p:cNvSpPr>
            <a:spLocks noGrp="1"/>
          </p:cNvSpPr>
          <p:nvPr>
            <p:ph type="title"/>
          </p:nvPr>
        </p:nvSpPr>
        <p:spPr/>
        <p:txBody>
          <a:bodyPr/>
          <a:lstStyle/>
          <a:p>
            <a:r>
              <a:rPr lang="en-US" dirty="0"/>
              <a:t>Before you start</a:t>
            </a:r>
          </a:p>
        </p:txBody>
      </p:sp>
      <p:sp>
        <p:nvSpPr>
          <p:cNvPr id="3" name="Content Placeholder 2">
            <a:extLst>
              <a:ext uri="{FF2B5EF4-FFF2-40B4-BE49-F238E27FC236}">
                <a16:creationId xmlns:a16="http://schemas.microsoft.com/office/drawing/2014/main" id="{4525CBB6-0C77-8D47-A45D-6198D4B551C7}"/>
              </a:ext>
            </a:extLst>
          </p:cNvPr>
          <p:cNvSpPr>
            <a:spLocks noGrp="1"/>
          </p:cNvSpPr>
          <p:nvPr>
            <p:ph idx="1"/>
          </p:nvPr>
        </p:nvSpPr>
        <p:spPr/>
        <p:txBody>
          <a:bodyPr/>
          <a:lstStyle/>
          <a:p>
            <a:r>
              <a:rPr lang="en-US" dirty="0"/>
              <a:t>Narrow your interests to a few areas. This can be done by trying out lots of modules. In particular, try to take some fourth-year modules in your third year (even if you don’t take them for credit). You can also go to the </a:t>
            </a:r>
            <a:r>
              <a:rPr lang="en-US" dirty="0" err="1"/>
              <a:t>maths</a:t>
            </a:r>
            <a:r>
              <a:rPr lang="en-US" dirty="0"/>
              <a:t> society weekly talks.</a:t>
            </a:r>
          </a:p>
          <a:p>
            <a:r>
              <a:rPr lang="en-US" dirty="0"/>
              <a:t>Consider doing summer projects in your second and third years (e.g. URSS or through the LMS. There are many options once you start looking).</a:t>
            </a:r>
          </a:p>
          <a:p>
            <a:endParaRPr lang="en-US" dirty="0"/>
          </a:p>
        </p:txBody>
      </p:sp>
    </p:spTree>
    <p:extLst>
      <p:ext uri="{BB962C8B-B14F-4D97-AF65-F5344CB8AC3E}">
        <p14:creationId xmlns:p14="http://schemas.microsoft.com/office/powerpoint/2010/main" val="534309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3B61B-31B1-FB49-994C-BC9A9084B994}"/>
              </a:ext>
            </a:extLst>
          </p:cNvPr>
          <p:cNvSpPr>
            <a:spLocks noGrp="1"/>
          </p:cNvSpPr>
          <p:nvPr>
            <p:ph type="title"/>
          </p:nvPr>
        </p:nvSpPr>
        <p:spPr/>
        <p:txBody>
          <a:bodyPr/>
          <a:lstStyle/>
          <a:p>
            <a:r>
              <a:rPr lang="en-US" dirty="0"/>
              <a:t>How to prepare for the GRE</a:t>
            </a:r>
          </a:p>
        </p:txBody>
      </p:sp>
      <p:sp>
        <p:nvSpPr>
          <p:cNvPr id="3" name="Content Placeholder 2">
            <a:extLst>
              <a:ext uri="{FF2B5EF4-FFF2-40B4-BE49-F238E27FC236}">
                <a16:creationId xmlns:a16="http://schemas.microsoft.com/office/drawing/2014/main" id="{074277FD-AA51-8C43-B1AF-A0D5C5EBE9C2}"/>
              </a:ext>
            </a:extLst>
          </p:cNvPr>
          <p:cNvSpPr>
            <a:spLocks noGrp="1"/>
          </p:cNvSpPr>
          <p:nvPr>
            <p:ph idx="1"/>
          </p:nvPr>
        </p:nvSpPr>
        <p:spPr/>
        <p:txBody>
          <a:bodyPr/>
          <a:lstStyle/>
          <a:p>
            <a:r>
              <a:rPr lang="en-US" dirty="0"/>
              <a:t>There are some resources online, but free, legally obtained resources are scarce (you can find some past papers and original exercises for the </a:t>
            </a:r>
            <a:r>
              <a:rPr lang="en-US" dirty="0" err="1"/>
              <a:t>Maths</a:t>
            </a:r>
            <a:r>
              <a:rPr lang="en-US" dirty="0"/>
              <a:t> GRE here: </a:t>
            </a:r>
            <a:r>
              <a:rPr lang="en-US" dirty="0">
                <a:hlinkClick r:id="rId2"/>
              </a:rPr>
              <a:t>https://math.uchicago.edu/~min/GRE/</a:t>
            </a:r>
            <a:r>
              <a:rPr lang="en-US" dirty="0"/>
              <a:t>)…</a:t>
            </a:r>
          </a:p>
          <a:p>
            <a:r>
              <a:rPr lang="en-US" dirty="0"/>
              <a:t>There are a lot of books which you can buy to help you prepare.</a:t>
            </a:r>
          </a:p>
          <a:p>
            <a:r>
              <a:rPr lang="en-US" dirty="0" err="1"/>
              <a:t>Maths</a:t>
            </a:r>
            <a:r>
              <a:rPr lang="en-US" dirty="0"/>
              <a:t> GRE essentially includes material from all first- and second-year core modules + </a:t>
            </a:r>
            <a:r>
              <a:rPr lang="en-US"/>
              <a:t>some basic measure theory and </a:t>
            </a:r>
            <a:r>
              <a:rPr lang="en-US" dirty="0"/>
              <a:t>complex analysis.</a:t>
            </a:r>
          </a:p>
          <a:p>
            <a:r>
              <a:rPr lang="en-US" dirty="0"/>
              <a:t>On the bright side, this is a very good way to remind yourself or earlier material if you are planning on becoming a first-year supervisor…</a:t>
            </a:r>
          </a:p>
        </p:txBody>
      </p:sp>
    </p:spTree>
    <p:extLst>
      <p:ext uri="{BB962C8B-B14F-4D97-AF65-F5344CB8AC3E}">
        <p14:creationId xmlns:p14="http://schemas.microsoft.com/office/powerpoint/2010/main" val="25271606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7934A-4768-CC4B-BEB6-E868A8A6A7CD}"/>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id="{7FC18306-376F-B346-88EF-145CE9F098C7}"/>
              </a:ext>
            </a:extLst>
          </p:cNvPr>
          <p:cNvSpPr>
            <a:spLocks noGrp="1"/>
          </p:cNvSpPr>
          <p:nvPr>
            <p:ph idx="1"/>
          </p:nvPr>
        </p:nvSpPr>
        <p:spPr/>
        <p:txBody>
          <a:bodyPr/>
          <a:lstStyle/>
          <a:p>
            <a:r>
              <a:rPr lang="en-US" dirty="0"/>
              <a:t>You don’t need to pass any interviews. This means that they will judge you solely based on your application documents. Having solid grades is vital. Having a famous referee can help too.</a:t>
            </a:r>
          </a:p>
          <a:p>
            <a:r>
              <a:rPr lang="en-US" dirty="0"/>
              <a:t>If you get an offer, you will have until April 15</a:t>
            </a:r>
            <a:r>
              <a:rPr lang="en-US" baseline="30000" dirty="0"/>
              <a:t>th</a:t>
            </a:r>
            <a:r>
              <a:rPr lang="en-US" dirty="0"/>
              <a:t> to reply (but they do appreciate if you reply sooner).</a:t>
            </a:r>
          </a:p>
          <a:p>
            <a:r>
              <a:rPr lang="en-US" dirty="0"/>
              <a:t>If you decide to go to the US, universities have a lot of resources to help new international graduate students settle in the US. In particular, they will help you with your visa and health insurance (typically universities have their own health insurance program for their students, and is quite advantageous).</a:t>
            </a:r>
          </a:p>
        </p:txBody>
      </p:sp>
    </p:spTree>
    <p:extLst>
      <p:ext uri="{BB962C8B-B14F-4D97-AF65-F5344CB8AC3E}">
        <p14:creationId xmlns:p14="http://schemas.microsoft.com/office/powerpoint/2010/main" val="1362307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F55B7-FC4D-ED4B-A575-042E9D259C9B}"/>
              </a:ext>
            </a:extLst>
          </p:cNvPr>
          <p:cNvSpPr>
            <a:spLocks noGrp="1"/>
          </p:cNvSpPr>
          <p:nvPr>
            <p:ph type="title"/>
          </p:nvPr>
        </p:nvSpPr>
        <p:spPr/>
        <p:txBody>
          <a:bodyPr/>
          <a:lstStyle/>
          <a:p>
            <a:r>
              <a:rPr lang="en-US" dirty="0"/>
              <a:t>Where to start</a:t>
            </a:r>
          </a:p>
        </p:txBody>
      </p:sp>
      <p:sp>
        <p:nvSpPr>
          <p:cNvPr id="3" name="Content Placeholder 2">
            <a:extLst>
              <a:ext uri="{FF2B5EF4-FFF2-40B4-BE49-F238E27FC236}">
                <a16:creationId xmlns:a16="http://schemas.microsoft.com/office/drawing/2014/main" id="{727C23E7-C103-7C4E-854D-332E20A1A1D6}"/>
              </a:ext>
            </a:extLst>
          </p:cNvPr>
          <p:cNvSpPr>
            <a:spLocks noGrp="1"/>
          </p:cNvSpPr>
          <p:nvPr>
            <p:ph idx="1"/>
          </p:nvPr>
        </p:nvSpPr>
        <p:spPr/>
        <p:txBody>
          <a:bodyPr>
            <a:normAutofit fontScale="92500" lnSpcReduction="20000"/>
          </a:bodyPr>
          <a:lstStyle/>
          <a:p>
            <a:r>
              <a:rPr lang="en-US" dirty="0"/>
              <a:t>Get a supervisor for your fourth-year project (research projects are very much indicated for students willing to pursue a PhD).</a:t>
            </a:r>
          </a:p>
          <a:p>
            <a:r>
              <a:rPr lang="en-US" dirty="0"/>
              <a:t>Talk to him and / or to relevant faculty members about suitable people and places given your area of interest.</a:t>
            </a:r>
          </a:p>
          <a:p>
            <a:r>
              <a:rPr lang="en-US" dirty="0"/>
              <a:t>Contact these suitable people. Send a short email with your CV or transcript and see if they reply. This can really help in securing more interviews.</a:t>
            </a:r>
          </a:p>
          <a:p>
            <a:r>
              <a:rPr lang="en-US" dirty="0"/>
              <a:t>Make sure you are aware of the various application deadlines for the universities you are interested in! (Typically Christmas / beginning of term 2)</a:t>
            </a:r>
          </a:p>
          <a:p>
            <a:r>
              <a:rPr lang="en-US" dirty="0"/>
              <a:t>It is recommended that you apply to many places. Try to apply to at least 5 places and include some less prestigious universities as “backup choice”.</a:t>
            </a:r>
          </a:p>
          <a:p>
            <a:endParaRPr lang="en-US" dirty="0"/>
          </a:p>
        </p:txBody>
      </p:sp>
    </p:spTree>
    <p:extLst>
      <p:ext uri="{BB962C8B-B14F-4D97-AF65-F5344CB8AC3E}">
        <p14:creationId xmlns:p14="http://schemas.microsoft.com/office/powerpoint/2010/main" val="2928279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9332D-7783-4E40-AED0-6DD11DBBD6D2}"/>
              </a:ext>
            </a:extLst>
          </p:cNvPr>
          <p:cNvSpPr>
            <a:spLocks noGrp="1"/>
          </p:cNvSpPr>
          <p:nvPr>
            <p:ph type="title"/>
          </p:nvPr>
        </p:nvSpPr>
        <p:spPr/>
        <p:txBody>
          <a:bodyPr/>
          <a:lstStyle/>
          <a:p>
            <a:r>
              <a:rPr lang="en-US" dirty="0"/>
              <a:t>What do you need for your application?</a:t>
            </a:r>
          </a:p>
        </p:txBody>
      </p:sp>
      <p:sp>
        <p:nvSpPr>
          <p:cNvPr id="3" name="Content Placeholder 2">
            <a:extLst>
              <a:ext uri="{FF2B5EF4-FFF2-40B4-BE49-F238E27FC236}">
                <a16:creationId xmlns:a16="http://schemas.microsoft.com/office/drawing/2014/main" id="{F533A6C0-51F3-0F43-9330-E05CAAE655D4}"/>
              </a:ext>
            </a:extLst>
          </p:cNvPr>
          <p:cNvSpPr>
            <a:spLocks noGrp="1"/>
          </p:cNvSpPr>
          <p:nvPr>
            <p:ph idx="1"/>
          </p:nvPr>
        </p:nvSpPr>
        <p:spPr/>
        <p:txBody>
          <a:bodyPr/>
          <a:lstStyle/>
          <a:p>
            <a:r>
              <a:rPr lang="en-US" dirty="0"/>
              <a:t>Name, date of birth, you know the drill…</a:t>
            </a:r>
          </a:p>
          <a:p>
            <a:r>
              <a:rPr lang="en-US" dirty="0"/>
              <a:t>A cover letter</a:t>
            </a:r>
          </a:p>
          <a:p>
            <a:r>
              <a:rPr lang="en-US" dirty="0"/>
              <a:t>A CV</a:t>
            </a:r>
          </a:p>
          <a:p>
            <a:r>
              <a:rPr lang="en-US" dirty="0"/>
              <a:t>Your HEAR transcript</a:t>
            </a:r>
          </a:p>
          <a:p>
            <a:r>
              <a:rPr lang="en-US" dirty="0"/>
              <a:t>Reference letters (two for most </a:t>
            </a:r>
            <a:r>
              <a:rPr lang="en-US" dirty="0" err="1"/>
              <a:t>unis</a:t>
            </a:r>
            <a:r>
              <a:rPr lang="en-US" dirty="0"/>
              <a:t>, three for Oxford cos they’re a bit posh…)</a:t>
            </a:r>
          </a:p>
          <a:p>
            <a:endParaRPr lang="en-US" dirty="0"/>
          </a:p>
          <a:p>
            <a:r>
              <a:rPr lang="en-US" dirty="0"/>
              <a:t>The applications happen online (just google “[Uni name] </a:t>
            </a:r>
            <a:r>
              <a:rPr lang="en-US" dirty="0" err="1"/>
              <a:t>maths</a:t>
            </a:r>
            <a:r>
              <a:rPr lang="en-US" dirty="0"/>
              <a:t> PhD application”)</a:t>
            </a:r>
          </a:p>
        </p:txBody>
      </p:sp>
    </p:spTree>
    <p:extLst>
      <p:ext uri="{BB962C8B-B14F-4D97-AF65-F5344CB8AC3E}">
        <p14:creationId xmlns:p14="http://schemas.microsoft.com/office/powerpoint/2010/main" val="1618649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CCF4D-DD87-064C-961F-309DD8CCB4B4}"/>
              </a:ext>
            </a:extLst>
          </p:cNvPr>
          <p:cNvSpPr>
            <a:spLocks noGrp="1"/>
          </p:cNvSpPr>
          <p:nvPr>
            <p:ph type="title"/>
          </p:nvPr>
        </p:nvSpPr>
        <p:spPr/>
        <p:txBody>
          <a:bodyPr/>
          <a:lstStyle/>
          <a:p>
            <a:r>
              <a:rPr lang="en-US" dirty="0"/>
              <a:t>What does a successful application look like?</a:t>
            </a:r>
          </a:p>
        </p:txBody>
      </p:sp>
      <p:sp>
        <p:nvSpPr>
          <p:cNvPr id="3" name="Content Placeholder 2">
            <a:extLst>
              <a:ext uri="{FF2B5EF4-FFF2-40B4-BE49-F238E27FC236}">
                <a16:creationId xmlns:a16="http://schemas.microsoft.com/office/drawing/2014/main" id="{CF8C697C-B981-4C40-8108-DD4C3B4E5B22}"/>
              </a:ext>
            </a:extLst>
          </p:cNvPr>
          <p:cNvSpPr>
            <a:spLocks noGrp="1"/>
          </p:cNvSpPr>
          <p:nvPr>
            <p:ph idx="1"/>
          </p:nvPr>
        </p:nvSpPr>
        <p:spPr/>
        <p:txBody>
          <a:bodyPr/>
          <a:lstStyle/>
          <a:p>
            <a:r>
              <a:rPr lang="en-US" dirty="0"/>
              <a:t>The one part of your application that you shouldn’t neglect is the reference letters.</a:t>
            </a:r>
          </a:p>
          <a:p>
            <a:r>
              <a:rPr lang="en-US" dirty="0"/>
              <a:t>Typically the reference letters are written by your fourth-year supervisor and your personal tutor, but there are no obligations. Ideally you want people who somewhat know you and know how you work. A URSS supervisor is also a very good choice.</a:t>
            </a:r>
          </a:p>
          <a:p>
            <a:r>
              <a:rPr lang="en-US" dirty="0"/>
              <a:t>Talk to people before you put their names in your applications! Typically </a:t>
            </a:r>
            <a:r>
              <a:rPr lang="en-US" dirty="0" err="1"/>
              <a:t>unis</a:t>
            </a:r>
            <a:r>
              <a:rPr lang="en-US" dirty="0"/>
              <a:t> ask for your referees’ details and contact them later.</a:t>
            </a:r>
          </a:p>
          <a:p>
            <a:r>
              <a:rPr lang="en-US" dirty="0"/>
              <a:t>Obviously, a good transcript is also important. </a:t>
            </a:r>
          </a:p>
        </p:txBody>
      </p:sp>
    </p:spTree>
    <p:extLst>
      <p:ext uri="{BB962C8B-B14F-4D97-AF65-F5344CB8AC3E}">
        <p14:creationId xmlns:p14="http://schemas.microsoft.com/office/powerpoint/2010/main" val="1419586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040C2-2348-3247-A0D4-50049769797E}"/>
              </a:ext>
            </a:extLst>
          </p:cNvPr>
          <p:cNvSpPr>
            <a:spLocks noGrp="1"/>
          </p:cNvSpPr>
          <p:nvPr>
            <p:ph type="title"/>
          </p:nvPr>
        </p:nvSpPr>
        <p:spPr/>
        <p:txBody>
          <a:bodyPr/>
          <a:lstStyle/>
          <a:p>
            <a:r>
              <a:rPr lang="en-US" dirty="0"/>
              <a:t>Reference letters</a:t>
            </a:r>
          </a:p>
        </p:txBody>
      </p:sp>
      <p:sp>
        <p:nvSpPr>
          <p:cNvPr id="3" name="Content Placeholder 2">
            <a:extLst>
              <a:ext uri="{FF2B5EF4-FFF2-40B4-BE49-F238E27FC236}">
                <a16:creationId xmlns:a16="http://schemas.microsoft.com/office/drawing/2014/main" id="{F2D4DA86-C3F5-1146-A785-62ADBDB6703A}"/>
              </a:ext>
            </a:extLst>
          </p:cNvPr>
          <p:cNvSpPr>
            <a:spLocks noGrp="1"/>
          </p:cNvSpPr>
          <p:nvPr>
            <p:ph idx="1"/>
          </p:nvPr>
        </p:nvSpPr>
        <p:spPr/>
        <p:txBody>
          <a:bodyPr/>
          <a:lstStyle/>
          <a:p>
            <a:r>
              <a:rPr lang="en-US" dirty="0"/>
              <a:t>Perhaps the most important part of your application. These are direct testimonies about how you work in practice from experienced academics.</a:t>
            </a:r>
          </a:p>
          <a:p>
            <a:r>
              <a:rPr lang="en-US" dirty="0"/>
              <a:t>It is VERY important that you be well on your way with your fourth-year project by the end of term 1, as this is typically when reference letters are sent. You really want to have impressed your fourth-year supervisor by then (and time goes </a:t>
            </a:r>
            <a:r>
              <a:rPr lang="en-US" dirty="0" err="1"/>
              <a:t>faaaaaast</a:t>
            </a:r>
            <a:r>
              <a:rPr lang="en-US" dirty="0"/>
              <a:t>).</a:t>
            </a:r>
          </a:p>
        </p:txBody>
      </p:sp>
    </p:spTree>
    <p:extLst>
      <p:ext uri="{BB962C8B-B14F-4D97-AF65-F5344CB8AC3E}">
        <p14:creationId xmlns:p14="http://schemas.microsoft.com/office/powerpoint/2010/main" val="2045456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D21B7-12CE-324F-B8C2-A98C48ABE802}"/>
              </a:ext>
            </a:extLst>
          </p:cNvPr>
          <p:cNvSpPr>
            <a:spLocks noGrp="1"/>
          </p:cNvSpPr>
          <p:nvPr>
            <p:ph type="title"/>
          </p:nvPr>
        </p:nvSpPr>
        <p:spPr/>
        <p:txBody>
          <a:bodyPr/>
          <a:lstStyle/>
          <a:p>
            <a:r>
              <a:rPr lang="en-US" dirty="0"/>
              <a:t>Cover letters</a:t>
            </a:r>
          </a:p>
        </p:txBody>
      </p:sp>
      <p:sp>
        <p:nvSpPr>
          <p:cNvPr id="3" name="Content Placeholder 2">
            <a:extLst>
              <a:ext uri="{FF2B5EF4-FFF2-40B4-BE49-F238E27FC236}">
                <a16:creationId xmlns:a16="http://schemas.microsoft.com/office/drawing/2014/main" id="{2611C47E-2F8C-FD49-A0FB-922125A9B54C}"/>
              </a:ext>
            </a:extLst>
          </p:cNvPr>
          <p:cNvSpPr>
            <a:spLocks noGrp="1"/>
          </p:cNvSpPr>
          <p:nvPr>
            <p:ph idx="1"/>
          </p:nvPr>
        </p:nvSpPr>
        <p:spPr/>
        <p:txBody>
          <a:bodyPr>
            <a:normAutofit lnSpcReduction="10000"/>
          </a:bodyPr>
          <a:lstStyle/>
          <a:p>
            <a:r>
              <a:rPr lang="en-US" dirty="0"/>
              <a:t>No need to freak out about them, but make sure they are well written. Usually one to two pages long.</a:t>
            </a:r>
          </a:p>
          <a:p>
            <a:r>
              <a:rPr lang="en-US" dirty="0"/>
              <a:t>Typically includes (in no particular order):</a:t>
            </a:r>
          </a:p>
          <a:p>
            <a:pPr lvl="1"/>
            <a:r>
              <a:rPr lang="en-US" dirty="0"/>
              <a:t>Short introduction</a:t>
            </a:r>
          </a:p>
          <a:p>
            <a:pPr lvl="1"/>
            <a:r>
              <a:rPr lang="en-US" dirty="0"/>
              <a:t>Area(s) of interest (mathematical ones, your passion for kayaking goes at the bottom of your CV)</a:t>
            </a:r>
          </a:p>
          <a:p>
            <a:pPr lvl="1"/>
            <a:r>
              <a:rPr lang="en-US" dirty="0"/>
              <a:t>A bit about your fourth-year project</a:t>
            </a:r>
          </a:p>
          <a:p>
            <a:pPr lvl="1"/>
            <a:r>
              <a:rPr lang="en-US" dirty="0"/>
              <a:t>Relevant research experience (e.g. URSS)</a:t>
            </a:r>
          </a:p>
          <a:p>
            <a:pPr lvl="1"/>
            <a:r>
              <a:rPr lang="en-US" dirty="0"/>
              <a:t>Other relevant experience (e.g. first-year supervisor, </a:t>
            </a:r>
            <a:r>
              <a:rPr lang="en-US" dirty="0" err="1"/>
              <a:t>maths</a:t>
            </a:r>
            <a:r>
              <a:rPr lang="en-US" dirty="0"/>
              <a:t> café helper)</a:t>
            </a:r>
          </a:p>
          <a:p>
            <a:pPr lvl="1"/>
            <a:r>
              <a:rPr lang="en-US" dirty="0"/>
              <a:t>A short paragraph where you explain why [Uni name] is the best </a:t>
            </a:r>
            <a:r>
              <a:rPr lang="en-US" dirty="0" err="1"/>
              <a:t>uni</a:t>
            </a:r>
            <a:r>
              <a:rPr lang="en-US" dirty="0"/>
              <a:t> for you and you’re the best student for them</a:t>
            </a:r>
          </a:p>
        </p:txBody>
      </p:sp>
    </p:spTree>
    <p:extLst>
      <p:ext uri="{BB962C8B-B14F-4D97-AF65-F5344CB8AC3E}">
        <p14:creationId xmlns:p14="http://schemas.microsoft.com/office/powerpoint/2010/main" val="76505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25283-FA59-644A-9846-4BD3B79CF353}"/>
              </a:ext>
            </a:extLst>
          </p:cNvPr>
          <p:cNvSpPr>
            <a:spLocks noGrp="1"/>
          </p:cNvSpPr>
          <p:nvPr>
            <p:ph type="title"/>
          </p:nvPr>
        </p:nvSpPr>
        <p:spPr/>
        <p:txBody>
          <a:bodyPr/>
          <a:lstStyle/>
          <a:p>
            <a:r>
              <a:rPr lang="en-US" dirty="0"/>
              <a:t>Transcript</a:t>
            </a:r>
          </a:p>
        </p:txBody>
      </p:sp>
      <p:sp>
        <p:nvSpPr>
          <p:cNvPr id="3" name="Content Placeholder 2">
            <a:extLst>
              <a:ext uri="{FF2B5EF4-FFF2-40B4-BE49-F238E27FC236}">
                <a16:creationId xmlns:a16="http://schemas.microsoft.com/office/drawing/2014/main" id="{B812B001-2536-9B4B-A841-BA8A9A4739E6}"/>
              </a:ext>
            </a:extLst>
          </p:cNvPr>
          <p:cNvSpPr>
            <a:spLocks noGrp="1"/>
          </p:cNvSpPr>
          <p:nvPr>
            <p:ph idx="1"/>
          </p:nvPr>
        </p:nvSpPr>
        <p:spPr/>
        <p:txBody>
          <a:bodyPr/>
          <a:lstStyle/>
          <a:p>
            <a:r>
              <a:rPr lang="en-US" dirty="0"/>
              <a:t>Being on track for a strong first (80 or above) will give you an advantage, but it is not a requirement!</a:t>
            </a:r>
          </a:p>
          <a:p>
            <a:r>
              <a:rPr lang="en-US" dirty="0"/>
              <a:t>There are cases of people being accepted with low firsts. But you would need very enthusiastic referees. Research internships also make you look great (again, not a requirement!).</a:t>
            </a:r>
          </a:p>
          <a:p>
            <a:r>
              <a:rPr lang="en-US" dirty="0"/>
              <a:t>Even with an average above 80, you are not guaranteed to get a PhD. It is important that you apply to several places to maximize your chances of getting an offer.</a:t>
            </a:r>
          </a:p>
        </p:txBody>
      </p:sp>
    </p:spTree>
    <p:extLst>
      <p:ext uri="{BB962C8B-B14F-4D97-AF65-F5344CB8AC3E}">
        <p14:creationId xmlns:p14="http://schemas.microsoft.com/office/powerpoint/2010/main" val="4260202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38D76-E80E-D442-BDB4-48E89F603F03}"/>
              </a:ext>
            </a:extLst>
          </p:cNvPr>
          <p:cNvSpPr>
            <a:spLocks noGrp="1"/>
          </p:cNvSpPr>
          <p:nvPr>
            <p:ph type="ctrTitle"/>
          </p:nvPr>
        </p:nvSpPr>
        <p:spPr/>
        <p:txBody>
          <a:bodyPr/>
          <a:lstStyle/>
          <a:p>
            <a:r>
              <a:rPr lang="en-US" dirty="0"/>
              <a:t>Stage 2: Getting interviews</a:t>
            </a:r>
          </a:p>
        </p:txBody>
      </p:sp>
      <p:sp>
        <p:nvSpPr>
          <p:cNvPr id="3" name="Subtitle 2">
            <a:extLst>
              <a:ext uri="{FF2B5EF4-FFF2-40B4-BE49-F238E27FC236}">
                <a16:creationId xmlns:a16="http://schemas.microsoft.com/office/drawing/2014/main" id="{B7689489-CB4F-F847-A479-0DD3091F807A}"/>
              </a:ext>
            </a:extLst>
          </p:cNvPr>
          <p:cNvSpPr>
            <a:spLocks noGrp="1"/>
          </p:cNvSpPr>
          <p:nvPr>
            <p:ph type="subTitle" idx="1"/>
          </p:nvPr>
        </p:nvSpPr>
        <p:spPr/>
        <p:txBody>
          <a:bodyPr/>
          <a:lstStyle/>
          <a:p>
            <a:r>
              <a:rPr lang="en-US" dirty="0"/>
              <a:t>(It’s not so bad)</a:t>
            </a:r>
          </a:p>
        </p:txBody>
      </p:sp>
    </p:spTree>
    <p:extLst>
      <p:ext uri="{BB962C8B-B14F-4D97-AF65-F5344CB8AC3E}">
        <p14:creationId xmlns:p14="http://schemas.microsoft.com/office/powerpoint/2010/main" val="28314753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8959</TotalTime>
  <Words>1784</Words>
  <Application>Microsoft Macintosh PowerPoint</Application>
  <PresentationFormat>Widescreen</PresentationFormat>
  <Paragraphs>105</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Apple Chancery</vt:lpstr>
      <vt:lpstr>Arial</vt:lpstr>
      <vt:lpstr>Calibri</vt:lpstr>
      <vt:lpstr>Calibri Light</vt:lpstr>
      <vt:lpstr>Office Theme</vt:lpstr>
      <vt:lpstr>How to get a PhD</vt:lpstr>
      <vt:lpstr>Before you start</vt:lpstr>
      <vt:lpstr>Where to start</vt:lpstr>
      <vt:lpstr>What do you need for your application?</vt:lpstr>
      <vt:lpstr>What does a successful application look like?</vt:lpstr>
      <vt:lpstr>Reference letters</vt:lpstr>
      <vt:lpstr>Cover letters</vt:lpstr>
      <vt:lpstr>Transcript</vt:lpstr>
      <vt:lpstr>Stage 2: Getting interviews</vt:lpstr>
      <vt:lpstr>How to prepare</vt:lpstr>
      <vt:lpstr>What to take away</vt:lpstr>
      <vt:lpstr>Stage 3: Get your reply</vt:lpstr>
      <vt:lpstr>Results</vt:lpstr>
      <vt:lpstr>Bonus: How to apply in the US</vt:lpstr>
      <vt:lpstr>Differences between the US and UK systems</vt:lpstr>
      <vt:lpstr>Where to start</vt:lpstr>
      <vt:lpstr>What you’ll need</vt:lpstr>
      <vt:lpstr>The GREs (Graduate Records Examinations)</vt:lpstr>
      <vt:lpstr>The Maths GRE</vt:lpstr>
      <vt:lpstr>How to prepare for the GRE</vt:lpstr>
      <vt:lpstr>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get a PhD</dc:title>
  <dc:creator>Chloe Postel-Vinay</dc:creator>
  <cp:lastModifiedBy>SOOD, SUNNY (PGR)</cp:lastModifiedBy>
  <cp:revision>25</cp:revision>
  <dcterms:created xsi:type="dcterms:W3CDTF">2020-06-17T16:18:44Z</dcterms:created>
  <dcterms:modified xsi:type="dcterms:W3CDTF">2021-01-11T19:54:40Z</dcterms:modified>
</cp:coreProperties>
</file>