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ppt/embeddings/oleObject7.bin" ContentType="application/vnd.openxmlformats-officedocument.oleObject"/>
  <Override PartName="/ppt/notesSlides/notesSlide3.xml" ContentType="application/vnd.openxmlformats-officedocument.presentationml.notesSlide+xml"/>
  <Override PartName="/ppt/embeddings/Microsoft_Equation1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notesSlides/notesSlide6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7.xml" ContentType="application/vnd.openxmlformats-officedocument.presentationml.notesSlide+xml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notesSlides/notesSlide8.xml" ContentType="application/vnd.openxmlformats-officedocument.presentationml.notesSlide+xml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notesSlides/notesSlide9.xml" ContentType="application/vnd.openxmlformats-officedocument.presentationml.notesSlide+xml"/>
  <Override PartName="/ppt/embeddings/oleObject3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8"/>
  </p:notesMasterIdLst>
  <p:sldIdLst>
    <p:sldId id="256" r:id="rId2"/>
    <p:sldId id="464" r:id="rId3"/>
    <p:sldId id="466" r:id="rId4"/>
    <p:sldId id="519" r:id="rId5"/>
    <p:sldId id="351" r:id="rId6"/>
    <p:sldId id="321" r:id="rId7"/>
    <p:sldId id="352" r:id="rId8"/>
    <p:sldId id="259" r:id="rId9"/>
    <p:sldId id="539" r:id="rId10"/>
    <p:sldId id="506" r:id="rId11"/>
    <p:sldId id="322" r:id="rId12"/>
    <p:sldId id="323" r:id="rId13"/>
    <p:sldId id="467" r:id="rId14"/>
    <p:sldId id="324" r:id="rId15"/>
    <p:sldId id="353" r:id="rId16"/>
    <p:sldId id="261" r:id="rId17"/>
    <p:sldId id="260" r:id="rId18"/>
    <p:sldId id="474" r:id="rId19"/>
    <p:sldId id="473" r:id="rId20"/>
    <p:sldId id="514" r:id="rId21"/>
    <p:sldId id="262" r:id="rId22"/>
    <p:sldId id="376" r:id="rId23"/>
    <p:sldId id="377" r:id="rId24"/>
    <p:sldId id="476" r:id="rId25"/>
    <p:sldId id="378" r:id="rId26"/>
    <p:sldId id="379" r:id="rId27"/>
    <p:sldId id="263" r:id="rId28"/>
    <p:sldId id="265" r:id="rId29"/>
    <p:sldId id="371" r:id="rId30"/>
    <p:sldId id="372" r:id="rId31"/>
    <p:sldId id="373" r:id="rId32"/>
    <p:sldId id="478" r:id="rId33"/>
    <p:sldId id="479" r:id="rId34"/>
    <p:sldId id="480" r:id="rId35"/>
    <p:sldId id="374" r:id="rId36"/>
    <p:sldId id="409" r:id="rId37"/>
    <p:sldId id="517" r:id="rId38"/>
    <p:sldId id="380" r:id="rId39"/>
    <p:sldId id="410" r:id="rId40"/>
    <p:sldId id="516" r:id="rId41"/>
    <p:sldId id="382" r:id="rId42"/>
    <p:sldId id="383" r:id="rId43"/>
    <p:sldId id="384" r:id="rId44"/>
    <p:sldId id="386" r:id="rId45"/>
    <p:sldId id="430" r:id="rId46"/>
    <p:sldId id="422" r:id="rId47"/>
    <p:sldId id="423" r:id="rId48"/>
    <p:sldId id="540" r:id="rId49"/>
    <p:sldId id="387" r:id="rId50"/>
    <p:sldId id="575" r:id="rId51"/>
    <p:sldId id="458" r:id="rId52"/>
    <p:sldId id="381" r:id="rId53"/>
    <p:sldId id="518" r:id="rId54"/>
    <p:sldId id="531" r:id="rId55"/>
    <p:sldId id="459" r:id="rId56"/>
    <p:sldId id="431" r:id="rId57"/>
    <p:sldId id="432" r:id="rId58"/>
    <p:sldId id="532" r:id="rId59"/>
    <p:sldId id="462" r:id="rId60"/>
    <p:sldId id="590" r:id="rId61"/>
    <p:sldId id="591" r:id="rId62"/>
    <p:sldId id="592" r:id="rId63"/>
    <p:sldId id="433" r:id="rId64"/>
    <p:sldId id="541" r:id="rId65"/>
    <p:sldId id="573" r:id="rId66"/>
    <p:sldId id="578" r:id="rId67"/>
    <p:sldId id="579" r:id="rId68"/>
    <p:sldId id="566" r:id="rId69"/>
    <p:sldId id="567" r:id="rId70"/>
    <p:sldId id="557" r:id="rId71"/>
    <p:sldId id="542" r:id="rId72"/>
    <p:sldId id="564" r:id="rId73"/>
    <p:sldId id="565" r:id="rId74"/>
    <p:sldId id="574" r:id="rId75"/>
    <p:sldId id="543" r:id="rId76"/>
    <p:sldId id="544" r:id="rId77"/>
    <p:sldId id="533" r:id="rId78"/>
    <p:sldId id="435" r:id="rId79"/>
    <p:sldId id="534" r:id="rId80"/>
    <p:sldId id="561" r:id="rId81"/>
    <p:sldId id="562" r:id="rId82"/>
    <p:sldId id="438" r:id="rId83"/>
    <p:sldId id="453" r:id="rId84"/>
    <p:sldId id="535" r:id="rId85"/>
    <p:sldId id="436" r:id="rId86"/>
    <p:sldId id="437" r:id="rId87"/>
    <p:sldId id="568" r:id="rId88"/>
    <p:sldId id="508" r:id="rId89"/>
    <p:sldId id="563" r:id="rId90"/>
    <p:sldId id="576" r:id="rId91"/>
    <p:sldId id="577" r:id="rId92"/>
    <p:sldId id="580" r:id="rId93"/>
    <p:sldId id="547" r:id="rId94"/>
    <p:sldId id="593" r:id="rId95"/>
    <p:sldId id="594" r:id="rId96"/>
    <p:sldId id="596" r:id="rId97"/>
    <p:sldId id="358" r:id="rId98"/>
    <p:sldId id="595" r:id="rId99"/>
    <p:sldId id="581" r:id="rId100"/>
    <p:sldId id="502" r:id="rId101"/>
    <p:sldId id="354" r:id="rId102"/>
    <p:sldId id="355" r:id="rId103"/>
    <p:sldId id="356" r:id="rId104"/>
    <p:sldId id="357" r:id="rId105"/>
    <p:sldId id="361" r:id="rId106"/>
    <p:sldId id="427" r:id="rId107"/>
    <p:sldId id="428" r:id="rId108"/>
    <p:sldId id="546" r:id="rId109"/>
    <p:sldId id="582" r:id="rId110"/>
    <p:sldId id="583" r:id="rId111"/>
    <p:sldId id="584" r:id="rId112"/>
    <p:sldId id="585" r:id="rId113"/>
    <p:sldId id="586" r:id="rId114"/>
    <p:sldId id="587" r:id="rId115"/>
    <p:sldId id="588" r:id="rId116"/>
    <p:sldId id="589" r:id="rId1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0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presProps" Target="presProps.xml"/><Relationship Id="rId121" Type="http://schemas.openxmlformats.org/officeDocument/2006/relationships/viewProps" Target="viewProps.xml"/><Relationship Id="rId122" Type="http://schemas.openxmlformats.org/officeDocument/2006/relationships/theme" Target="theme/theme1.xml"/><Relationship Id="rId12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notesMaster" Target="notesMasters/notesMaster1.xml"/><Relationship Id="rId119" Type="http://schemas.openxmlformats.org/officeDocument/2006/relationships/printerSettings" Target="printerSettings/printerSettings1.bin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Relationship Id="rId2" Type="http://schemas.openxmlformats.org/officeDocument/2006/relationships/image" Target="../media/image3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Relationship Id="rId2" Type="http://schemas.openxmlformats.org/officeDocument/2006/relationships/image" Target="../media/image3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Relationship Id="rId2" Type="http://schemas.openxmlformats.org/officeDocument/2006/relationships/image" Target="../media/image58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Relationship Id="rId2" Type="http://schemas.openxmlformats.org/officeDocument/2006/relationships/image" Target="../media/image58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BF500-08A5-0C44-A822-4B2AC699A51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2EB3F-010A-8F4A-912A-BDF33247F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2EB3F-010A-8F4A-912A-BDF33247FA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76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2EB3F-010A-8F4A-912A-BDF33247FA1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95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DE6C-0B3B-8149-8662-828A5D169DE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 overview of stat </a:t>
            </a:r>
            <a:r>
              <a:rPr lang="en-US" dirty="0" err="1" smtClean="0"/>
              <a:t>mech</a:t>
            </a:r>
            <a:endParaRPr lang="en-US" dirty="0" smtClean="0"/>
          </a:p>
          <a:p>
            <a:r>
              <a:rPr lang="en-US" dirty="0" smtClean="0"/>
              <a:t>Continuous parameter: </a:t>
            </a:r>
            <a:r>
              <a:rPr lang="en-US" dirty="0" err="1" smtClean="0"/>
              <a:t>t</a:t>
            </a:r>
            <a:r>
              <a:rPr lang="en-US" baseline="0" dirty="0" smtClean="0"/>
              <a:t>   </a:t>
            </a:r>
            <a:r>
              <a:rPr lang="en-US" dirty="0" smtClean="0"/>
              <a:t>Discrete parameters: </a:t>
            </a:r>
            <a:r>
              <a:rPr lang="en-US" dirty="0" err="1" smtClean="0"/>
              <a:t>n</a:t>
            </a:r>
            <a:r>
              <a:rPr lang="en-US" dirty="0" smtClean="0"/>
              <a:t>, N, \nu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DE6C-0B3B-8149-8662-828A5D169DE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 </a:t>
            </a:r>
            <a:r>
              <a:rPr lang="en-US" dirty="0" err="1" smtClean="0"/>
              <a:t>mech</a:t>
            </a:r>
            <a:r>
              <a:rPr lang="en-US" dirty="0" smtClean="0"/>
              <a:t>: partition </a:t>
            </a:r>
            <a:r>
              <a:rPr lang="en-US" dirty="0" err="1" smtClean="0"/>
              <a:t>fcns</a:t>
            </a:r>
            <a:endParaRPr lang="en-US" dirty="0" smtClean="0"/>
          </a:p>
          <a:p>
            <a:r>
              <a:rPr lang="en-US" dirty="0" smtClean="0"/>
              <a:t>Pro &amp; Stat: moment gen </a:t>
            </a:r>
            <a:r>
              <a:rPr lang="en-US" dirty="0" err="1" smtClean="0"/>
              <a:t>fcn</a:t>
            </a:r>
            <a:endParaRPr lang="en-US" dirty="0" smtClean="0"/>
          </a:p>
          <a:p>
            <a:r>
              <a:rPr lang="en-US" dirty="0" err="1" smtClean="0"/>
              <a:t>Cramers</a:t>
            </a:r>
            <a:r>
              <a:rPr lang="en-US" dirty="0" smtClean="0"/>
              <a:t>:</a:t>
            </a:r>
            <a:r>
              <a:rPr lang="en-US" baseline="0" dirty="0" smtClean="0"/>
              <a:t> bridge to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2EB3F-010A-8F4A-912A-BDF33247FA1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657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 </a:t>
            </a:r>
            <a:r>
              <a:rPr lang="en-US" dirty="0" err="1" smtClean="0"/>
              <a:t>mech</a:t>
            </a:r>
            <a:r>
              <a:rPr lang="en-US" dirty="0" smtClean="0"/>
              <a:t>: partition </a:t>
            </a:r>
            <a:r>
              <a:rPr lang="en-US" dirty="0" err="1" smtClean="0"/>
              <a:t>fcns</a:t>
            </a:r>
            <a:endParaRPr lang="en-US" dirty="0" smtClean="0"/>
          </a:p>
          <a:p>
            <a:r>
              <a:rPr lang="en-US" dirty="0" smtClean="0"/>
              <a:t>Pro &amp; Stat: moment gen </a:t>
            </a:r>
            <a:r>
              <a:rPr lang="en-US" dirty="0" err="1" smtClean="0"/>
              <a:t>fcn</a:t>
            </a:r>
            <a:endParaRPr lang="en-US" dirty="0" smtClean="0"/>
          </a:p>
          <a:p>
            <a:r>
              <a:rPr lang="en-US" dirty="0" err="1" smtClean="0"/>
              <a:t>Cramers</a:t>
            </a:r>
            <a:r>
              <a:rPr lang="en-US" dirty="0" smtClean="0"/>
              <a:t>:</a:t>
            </a:r>
            <a:r>
              <a:rPr lang="en-US" baseline="0" dirty="0" smtClean="0"/>
              <a:t> bridge to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2EB3F-010A-8F4A-912A-BDF33247FA1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657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</a:t>
            </a:r>
            <a:r>
              <a:rPr lang="en-US" baseline="0" dirty="0" smtClean="0"/>
              <a:t> diagram, . </a:t>
            </a:r>
            <a:r>
              <a:rPr lang="en-US" baseline="0" dirty="0" err="1" smtClean="0"/>
              <a:t>Pictues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DE6C-0B3B-8149-8662-828A5D169DE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choice of double-scaling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DE6C-0B3B-8149-8662-828A5D169DE5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358EB-A0D9-DE47-885D-DD6DBE02CFE1}" type="slidenum">
              <a:rPr lang="en-US"/>
              <a:pPr/>
              <a:t>107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3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0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0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3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0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55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1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2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86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1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33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F5D35-F2A2-FA46-9CE4-2B5E48D82D40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76AC4-AF95-2940-B401-09E553557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54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emf"/><Relationship Id="rId3" Type="http://schemas.openxmlformats.org/officeDocument/2006/relationships/image" Target="../media/image96.e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e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Relationship Id="rId3" Type="http://schemas.openxmlformats.org/officeDocument/2006/relationships/image" Target="../media/image101.emf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4" Type="http://schemas.openxmlformats.org/officeDocument/2006/relationships/image" Target="../media/image102.emf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emf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9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4" Type="http://schemas.openxmlformats.org/officeDocument/2006/relationships/image" Target="../media/image108.emf"/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3.emf"/><Relationship Id="rId5" Type="http://schemas.openxmlformats.org/officeDocument/2006/relationships/image" Target="../media/image14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29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30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1.bin"/><Relationship Id="rId5" Type="http://schemas.openxmlformats.org/officeDocument/2006/relationships/image" Target="../media/image33.wmf"/><Relationship Id="rId6" Type="http://schemas.openxmlformats.org/officeDocument/2006/relationships/oleObject" Target="../embeddings/oleObject12.bin"/><Relationship Id="rId7" Type="http://schemas.openxmlformats.org/officeDocument/2006/relationships/oleObject" Target="../embeddings/oleObject13.bin"/><Relationship Id="rId8" Type="http://schemas.openxmlformats.org/officeDocument/2006/relationships/image" Target="../media/image34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4.bin"/><Relationship Id="rId5" Type="http://schemas.openxmlformats.org/officeDocument/2006/relationships/image" Target="../media/image33.wmf"/><Relationship Id="rId6" Type="http://schemas.openxmlformats.org/officeDocument/2006/relationships/oleObject" Target="../embeddings/oleObject15.bin"/><Relationship Id="rId7" Type="http://schemas.openxmlformats.org/officeDocument/2006/relationships/oleObject" Target="../embeddings/oleObject16.bin"/><Relationship Id="rId8" Type="http://schemas.openxmlformats.org/officeDocument/2006/relationships/image" Target="../media/image35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39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oleObject" Target="../embeddings/oleObject18.bin"/><Relationship Id="rId5" Type="http://schemas.openxmlformats.org/officeDocument/2006/relationships/image" Target="../media/image40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57.e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58.emf"/><Relationship Id="rId7" Type="http://schemas.openxmlformats.org/officeDocument/2006/relationships/image" Target="../media/image59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oleObject" Target="../embeddings/oleObject25.bin"/><Relationship Id="rId5" Type="http://schemas.openxmlformats.org/officeDocument/2006/relationships/image" Target="../media/image57.emf"/><Relationship Id="rId6" Type="http://schemas.openxmlformats.org/officeDocument/2006/relationships/oleObject" Target="../embeddings/oleObject26.bin"/><Relationship Id="rId7" Type="http://schemas.openxmlformats.org/officeDocument/2006/relationships/image" Target="../media/image58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gi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tiff"/><Relationship Id="rId3" Type="http://schemas.openxmlformats.org/officeDocument/2006/relationships/image" Target="../media/image67.tif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e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8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4" Type="http://schemas.openxmlformats.org/officeDocument/2006/relationships/image" Target="../media/image71.emf"/><Relationship Id="rId5" Type="http://schemas.openxmlformats.org/officeDocument/2006/relationships/oleObject" Target="../embeddings/oleObject27.bin"/><Relationship Id="rId6" Type="http://schemas.openxmlformats.org/officeDocument/2006/relationships/image" Target="../media/image69.e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4" Type="http://schemas.openxmlformats.org/officeDocument/2006/relationships/image" Target="../media/image72.emf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emf"/><Relationship Id="rId5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emf"/><Relationship Id="rId3" Type="http://schemas.openxmlformats.org/officeDocument/2006/relationships/image" Target="../media/image74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emf"/><Relationship Id="rId3" Type="http://schemas.openxmlformats.org/officeDocument/2006/relationships/image" Target="../media/image79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e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88.emf"/><Relationship Id="rId5" Type="http://schemas.openxmlformats.org/officeDocument/2006/relationships/image" Target="../media/image8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emf"/><Relationship Id="rId3" Type="http://schemas.openxmlformats.org/officeDocument/2006/relationships/image" Target="../media/image63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5160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Nonlinear Evolution Equations </a:t>
            </a:r>
            <a:r>
              <a:rPr lang="en-US" dirty="0" smtClean="0">
                <a:solidFill>
                  <a:srgbClr val="0000FF"/>
                </a:solidFill>
              </a:rPr>
              <a:t>in the </a:t>
            </a:r>
            <a:r>
              <a:rPr lang="en-US" dirty="0" err="1">
                <a:solidFill>
                  <a:srgbClr val="0000FF"/>
                </a:solidFill>
              </a:rPr>
              <a:t>Combinatorics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of Random Maps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Random Combinatorial Structures and Statistical Mechanics</a:t>
            </a:r>
            <a:endParaRPr lang="en-US" b="1" dirty="0" smtClean="0"/>
          </a:p>
          <a:p>
            <a:r>
              <a:rPr lang="en-US" dirty="0" smtClean="0"/>
              <a:t>Venice, Italy</a:t>
            </a:r>
            <a:endParaRPr lang="en-US" dirty="0" smtClean="0"/>
          </a:p>
          <a:p>
            <a:r>
              <a:rPr lang="en-US" dirty="0" smtClean="0"/>
              <a:t>May 8,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328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Catalan Numbers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75" y="1111250"/>
            <a:ext cx="8730447" cy="55562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Euler </a:t>
            </a:r>
            <a:r>
              <a:rPr lang="en-US" dirty="0" smtClean="0"/>
              <a:t>(1751) How many triangulations of an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(n+2)-</a:t>
            </a:r>
            <a:r>
              <a:rPr lang="en-US" dirty="0" err="1" smtClean="0"/>
              <a:t>gon</a:t>
            </a:r>
            <a:r>
              <a:rPr lang="en-US" dirty="0"/>
              <a:t> </a:t>
            </a:r>
            <a:r>
              <a:rPr lang="en-US" dirty="0" smtClean="0">
                <a:solidFill>
                  <a:srgbClr val="000000"/>
                </a:solidFill>
              </a:rPr>
              <a:t>are there?</a:t>
            </a:r>
          </a:p>
          <a:p>
            <a:endParaRPr lang="en-US" dirty="0" smtClean="0">
              <a:solidFill>
                <a:srgbClr val="FF6600"/>
              </a:solidFill>
            </a:endParaRPr>
          </a:p>
          <a:p>
            <a:endParaRPr lang="en-US" dirty="0">
              <a:solidFill>
                <a:srgbClr val="FF6600"/>
              </a:solidFill>
            </a:endParaRPr>
          </a:p>
          <a:p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FF6600"/>
                </a:solidFill>
              </a:rPr>
              <a:t>Euler-</a:t>
            </a:r>
            <a:r>
              <a:rPr lang="en-US" dirty="0" err="1" smtClean="0">
                <a:solidFill>
                  <a:srgbClr val="FF6600"/>
                </a:solidFill>
              </a:rPr>
              <a:t>Segner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(1758) : </a:t>
            </a:r>
          </a:p>
          <a:p>
            <a:pPr>
              <a:buFont typeface="Wingdings" charset="0"/>
              <a:buChar char="è"/>
            </a:pPr>
            <a:r>
              <a:rPr lang="en-US" i="1" dirty="0" smtClean="0">
                <a:solidFill>
                  <a:srgbClr val="000000"/>
                </a:solidFill>
                <a:sym typeface="Wingdings"/>
              </a:rPr>
              <a:t>Z(t) = 1 + t Z(t)</a:t>
            </a:r>
            <a:r>
              <a:rPr lang="en-US" i="1" dirty="0" smtClean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i="1" dirty="0" smtClean="0">
                <a:solidFill>
                  <a:srgbClr val="000000"/>
                </a:solidFill>
                <a:sym typeface="Wingdings"/>
              </a:rPr>
              <a:t>Z(t)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FF6600"/>
                </a:solidFill>
              </a:rPr>
              <a:t>Pfaff &amp; Fuss </a:t>
            </a:r>
            <a:r>
              <a:rPr lang="en-US" dirty="0" smtClean="0">
                <a:solidFill>
                  <a:srgbClr val="000000"/>
                </a:solidFill>
              </a:rPr>
              <a:t>(1791) How many dissections of a 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(kn+2)-</a:t>
            </a:r>
            <a:r>
              <a:rPr lang="en-US" dirty="0" err="1" smtClean="0">
                <a:solidFill>
                  <a:srgbClr val="000000"/>
                </a:solidFill>
              </a:rPr>
              <a:t>gon</a:t>
            </a:r>
            <a:r>
              <a:rPr lang="en-US" dirty="0" smtClean="0">
                <a:solidFill>
                  <a:srgbClr val="000000"/>
                </a:solidFill>
              </a:rPr>
              <a:t> are there using (k+2)-</a:t>
            </a:r>
            <a:r>
              <a:rPr lang="en-US" dirty="0" err="1" smtClean="0">
                <a:solidFill>
                  <a:srgbClr val="000000"/>
                </a:solidFill>
              </a:rPr>
              <a:t>gons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3997753"/>
              </p:ext>
            </p:extLst>
          </p:nvPr>
        </p:nvGraphicFramePr>
        <p:xfrm>
          <a:off x="4573588" y="3768725"/>
          <a:ext cx="3411537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5" name="Equation" r:id="rId3" imgW="1409700" imgH="457200" progId="Equation.3">
                  <p:embed/>
                </p:oleObj>
              </mc:Choice>
              <mc:Fallback>
                <p:oleObj name="Equation" r:id="rId3" imgW="14097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3588" y="3768725"/>
                        <a:ext cx="3411537" cy="1108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9749" y="1683100"/>
            <a:ext cx="2441575" cy="20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60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Recursion Formulae &amp; Finite Determinacy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866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Derived Generating Functions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Coefficient Extraction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201" y="1931033"/>
            <a:ext cx="6696582" cy="8696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80" y="3800007"/>
            <a:ext cx="8752763" cy="253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10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Blossom Trees </a:t>
            </a:r>
            <a:r>
              <a:rPr lang="en-US" sz="2700" dirty="0" smtClean="0">
                <a:solidFill>
                  <a:srgbClr val="FF6600"/>
                </a:solidFill>
              </a:rPr>
              <a:t>(Cori</a:t>
            </a:r>
            <a:r>
              <a:rPr lang="en-US" sz="2700" dirty="0">
                <a:solidFill>
                  <a:srgbClr val="FF6600"/>
                </a:solidFill>
              </a:rPr>
              <a:t>, </a:t>
            </a:r>
            <a:r>
              <a:rPr lang="en-US" sz="2700" dirty="0" err="1">
                <a:solidFill>
                  <a:srgbClr val="FF6600"/>
                </a:solidFill>
              </a:rPr>
              <a:t>Vauquelin</a:t>
            </a:r>
            <a:r>
              <a:rPr lang="en-US" sz="2700" dirty="0">
                <a:solidFill>
                  <a:srgbClr val="FF6600"/>
                </a:solidFill>
              </a:rPr>
              <a:t>; </a:t>
            </a:r>
            <a:r>
              <a:rPr lang="en-US" sz="2700" dirty="0" smtClean="0">
                <a:solidFill>
                  <a:srgbClr val="FF6600"/>
                </a:solidFill>
              </a:rPr>
              <a:t>Schaeffer)</a:t>
            </a:r>
            <a:r>
              <a:rPr lang="en-US" sz="2700" dirty="0">
                <a:solidFill>
                  <a:srgbClr val="FF6600"/>
                </a:solidFill>
              </a:rPr>
              <a:t/>
            </a:r>
            <a:br>
              <a:rPr lang="en-US" sz="2700" dirty="0">
                <a:solidFill>
                  <a:srgbClr val="FF6600"/>
                </a:solidFill>
              </a:rPr>
            </a:br>
            <a:endParaRPr lang="en-US" sz="2700" dirty="0">
              <a:solidFill>
                <a:srgbClr val="FF66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6092" b="-16092"/>
          <a:stretch>
            <a:fillRect/>
          </a:stretch>
        </p:blipFill>
        <p:spPr>
          <a:xfrm>
            <a:off x="287870" y="2001551"/>
            <a:ext cx="8615000" cy="4737918"/>
          </a:xfrm>
        </p:spPr>
      </p:pic>
      <p:sp>
        <p:nvSpPr>
          <p:cNvPr id="5" name="TextBox 4"/>
          <p:cNvSpPr txBox="1"/>
          <p:nvPr/>
        </p:nvSpPr>
        <p:spPr>
          <a:xfrm>
            <a:off x="321731" y="808049"/>
            <a:ext cx="87674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6600"/>
              </a:solidFill>
            </a:endParaRPr>
          </a:p>
          <a:p>
            <a:r>
              <a:rPr lang="en-US" sz="3200" dirty="0"/>
              <a:t>z</a:t>
            </a:r>
            <a:r>
              <a:rPr lang="en-US" sz="3200" baseline="-25000" dirty="0"/>
              <a:t>0</a:t>
            </a:r>
            <a:r>
              <a:rPr lang="en-US" sz="3200" dirty="0"/>
              <a:t>(s</a:t>
            </a:r>
            <a:r>
              <a:rPr lang="en-US" sz="3200" dirty="0" smtClean="0"/>
              <a:t>) = gen. </a:t>
            </a:r>
            <a:r>
              <a:rPr lang="en-US" sz="3200" dirty="0" err="1" smtClean="0"/>
              <a:t>func</a:t>
            </a:r>
            <a:r>
              <a:rPr lang="en-US" sz="3200" dirty="0" smtClean="0"/>
              <a:t>. for 2-legged </a:t>
            </a:r>
            <a:r>
              <a:rPr lang="en-US" sz="3200" dirty="0" smtClean="0">
                <a:latin typeface="Symbol" charset="2"/>
                <a:cs typeface="Symbol" charset="2"/>
              </a:rPr>
              <a:t>2n </a:t>
            </a:r>
            <a:r>
              <a:rPr lang="en-US" sz="3200" dirty="0" err="1" smtClean="0">
                <a:cs typeface="Symbol" charset="2"/>
              </a:rPr>
              <a:t>valent</a:t>
            </a:r>
            <a:r>
              <a:rPr lang="en-US" sz="3200" dirty="0" smtClean="0">
                <a:cs typeface="Symbol" charset="2"/>
              </a:rPr>
              <a:t> planar</a:t>
            </a:r>
            <a:r>
              <a:rPr lang="en-US" sz="3200" dirty="0" smtClean="0"/>
              <a:t> maps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= gen. </a:t>
            </a:r>
            <a:r>
              <a:rPr lang="en-US" sz="3200" dirty="0" err="1" smtClean="0"/>
              <a:t>func</a:t>
            </a:r>
            <a:r>
              <a:rPr lang="en-US" sz="3200" dirty="0" smtClean="0"/>
              <a:t>. for blossom trees w/ </a:t>
            </a:r>
            <a:r>
              <a:rPr lang="en-US" sz="3200" dirty="0" smtClean="0">
                <a:latin typeface="Symbol" charset="2"/>
                <a:cs typeface="Symbol" charset="2"/>
              </a:rPr>
              <a:t>n-1 </a:t>
            </a:r>
            <a:r>
              <a:rPr lang="en-US" sz="3200" dirty="0" smtClean="0">
                <a:cs typeface="Symbol" charset="2"/>
              </a:rPr>
              <a:t>black leaves</a:t>
            </a:r>
            <a:r>
              <a:rPr lang="en-US" sz="3200" dirty="0" smtClean="0"/>
              <a:t>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60143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4" y="11853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Geodesic Distance </a:t>
            </a:r>
            <a:r>
              <a:rPr lang="en-US" sz="2700" dirty="0" smtClean="0">
                <a:solidFill>
                  <a:srgbClr val="FF6600"/>
                </a:solidFill>
              </a:rPr>
              <a:t>(</a:t>
            </a:r>
            <a:r>
              <a:rPr lang="en-US" sz="2700" dirty="0" err="1" smtClean="0">
                <a:solidFill>
                  <a:srgbClr val="FF6600"/>
                </a:solidFill>
              </a:rPr>
              <a:t>Bouttier</a:t>
            </a:r>
            <a:r>
              <a:rPr lang="en-US" sz="2700" dirty="0">
                <a:solidFill>
                  <a:srgbClr val="FF6600"/>
                </a:solidFill>
              </a:rPr>
              <a:t>, Di Francesco &amp; </a:t>
            </a:r>
            <a:r>
              <a:rPr lang="en-US" sz="2700" dirty="0" err="1" smtClean="0">
                <a:solidFill>
                  <a:srgbClr val="FF6600"/>
                </a:solidFill>
              </a:rPr>
              <a:t>Guitter</a:t>
            </a:r>
            <a:r>
              <a:rPr lang="en-US" sz="2700" dirty="0" smtClean="0">
                <a:solidFill>
                  <a:srgbClr val="FF6600"/>
                </a:solidFill>
              </a:rPr>
              <a:t>}</a:t>
            </a:r>
            <a:r>
              <a:rPr lang="en-US" sz="2700" dirty="0">
                <a:solidFill>
                  <a:srgbClr val="FF6600"/>
                </a:solidFill>
              </a:rPr>
              <a:t/>
            </a:r>
            <a:br>
              <a:rPr lang="en-US" sz="2700" dirty="0">
                <a:solidFill>
                  <a:srgbClr val="FF6600"/>
                </a:solidFill>
              </a:rPr>
            </a:br>
            <a:endParaRPr lang="en-US" sz="2700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7" y="1075277"/>
            <a:ext cx="8873066" cy="4525963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6600"/>
                </a:solidFill>
              </a:rPr>
              <a:t>geod</a:t>
            </a:r>
            <a:r>
              <a:rPr lang="en-US" dirty="0" smtClean="0">
                <a:solidFill>
                  <a:srgbClr val="FF6600"/>
                </a:solidFill>
              </a:rPr>
              <a:t>. dist. = </a:t>
            </a:r>
            <a:r>
              <a:rPr lang="en-US" dirty="0" err="1" smtClean="0">
                <a:solidFill>
                  <a:srgbClr val="FF6600"/>
                </a:solidFill>
              </a:rPr>
              <a:t>min</a:t>
            </a:r>
            <a:r>
              <a:rPr lang="en-US" baseline="-25000" dirty="0" err="1" smtClean="0">
                <a:solidFill>
                  <a:srgbClr val="FF6600"/>
                </a:solidFill>
              </a:rPr>
              <a:t>paths</a:t>
            </a:r>
            <a:r>
              <a:rPr lang="en-US" baseline="-25000" dirty="0" smtClean="0">
                <a:solidFill>
                  <a:srgbClr val="FF6600"/>
                </a:solidFill>
              </a:rPr>
              <a:t> leg(1)</a:t>
            </a:r>
            <a:r>
              <a:rPr lang="en-US" baseline="-25000" dirty="0" smtClean="0">
                <a:solidFill>
                  <a:srgbClr val="FF6600"/>
                </a:solidFill>
                <a:sym typeface="Wingdings"/>
              </a:rPr>
              <a:t>leg(2)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{# bonds crossed}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</a:p>
          <a:p>
            <a:r>
              <a:rPr lang="en-US" dirty="0" err="1" smtClean="0">
                <a:solidFill>
                  <a:srgbClr val="FF6600"/>
                </a:solidFill>
              </a:rPr>
              <a:t>R</a:t>
            </a:r>
            <a:r>
              <a:rPr lang="en-US" baseline="-25000" dirty="0" err="1" smtClean="0">
                <a:solidFill>
                  <a:srgbClr val="FF6600"/>
                </a:solidFill>
              </a:rPr>
              <a:t>nk</a:t>
            </a:r>
            <a:r>
              <a:rPr lang="en-US" dirty="0" smtClean="0">
                <a:solidFill>
                  <a:srgbClr val="FF6600"/>
                </a:solidFill>
              </a:rPr>
              <a:t> = # 2-legged planar maps w/ k nodes, </a:t>
            </a:r>
            <a:r>
              <a:rPr lang="en-US" dirty="0" err="1" smtClean="0">
                <a:solidFill>
                  <a:srgbClr val="FF6600"/>
                </a:solidFill>
              </a:rPr>
              <a:t>g.d</a:t>
            </a:r>
            <a:r>
              <a:rPr lang="en-US" dirty="0" smtClean="0">
                <a:solidFill>
                  <a:srgbClr val="FF6600"/>
                </a:solidFill>
              </a:rPr>
              <a:t>. ≤ n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86" y="2235221"/>
            <a:ext cx="7757031" cy="456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38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Coding Trees by Contour Functions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707" r="-6707"/>
          <a:stretch>
            <a:fillRect/>
          </a:stretch>
        </p:blipFill>
        <p:spPr>
          <a:xfrm>
            <a:off x="89040" y="1509164"/>
            <a:ext cx="9030986" cy="4966694"/>
          </a:xfrm>
        </p:spPr>
      </p:pic>
    </p:spTree>
    <p:extLst>
      <p:ext uri="{BB962C8B-B14F-4D97-AF65-F5344CB8AC3E}">
        <p14:creationId xmlns:p14="http://schemas.microsoft.com/office/powerpoint/2010/main" val="391706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505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Aldous’ Theorem (finite variance case)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8830" b="-18830"/>
          <a:stretch>
            <a:fillRect/>
          </a:stretch>
        </p:blipFill>
        <p:spPr>
          <a:xfrm>
            <a:off x="457200" y="2888550"/>
            <a:ext cx="8229600" cy="45259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08" y="1274277"/>
            <a:ext cx="8209812" cy="205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0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ECA3-51C9-1D46-87B8-82FF35A664A5}" type="slidenum">
              <a:rPr lang="en-US"/>
              <a:pPr/>
              <a:t>105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33513" y="2024063"/>
            <a:ext cx="4114800" cy="3352800"/>
            <a:chOff x="1632" y="1344"/>
            <a:chExt cx="2592" cy="2112"/>
          </a:xfrm>
        </p:grpSpPr>
        <p:sp>
          <p:nvSpPr>
            <p:cNvPr id="404483" name="Line 3"/>
            <p:cNvSpPr>
              <a:spLocks noChangeShapeType="1"/>
            </p:cNvSpPr>
            <p:nvPr/>
          </p:nvSpPr>
          <p:spPr bwMode="auto">
            <a:xfrm flipH="1">
              <a:off x="2400" y="1920"/>
              <a:ext cx="144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4" name="Line 4"/>
            <p:cNvSpPr>
              <a:spLocks noChangeShapeType="1"/>
            </p:cNvSpPr>
            <p:nvPr/>
          </p:nvSpPr>
          <p:spPr bwMode="auto">
            <a:xfrm>
              <a:off x="2544" y="1920"/>
              <a:ext cx="480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5" name="Line 5"/>
            <p:cNvSpPr>
              <a:spLocks noChangeShapeType="1"/>
            </p:cNvSpPr>
            <p:nvPr/>
          </p:nvSpPr>
          <p:spPr bwMode="auto">
            <a:xfrm>
              <a:off x="3024" y="1968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6" name="Line 6"/>
            <p:cNvSpPr>
              <a:spLocks noChangeShapeType="1"/>
            </p:cNvSpPr>
            <p:nvPr/>
          </p:nvSpPr>
          <p:spPr bwMode="auto">
            <a:xfrm flipH="1">
              <a:off x="2688" y="2352"/>
              <a:ext cx="336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7" name="Line 7"/>
            <p:cNvSpPr>
              <a:spLocks noChangeShapeType="1"/>
            </p:cNvSpPr>
            <p:nvPr/>
          </p:nvSpPr>
          <p:spPr bwMode="auto">
            <a:xfrm flipH="1" flipV="1">
              <a:off x="2400" y="2304"/>
              <a:ext cx="288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8" name="Line 8"/>
            <p:cNvSpPr>
              <a:spLocks noChangeShapeType="1"/>
            </p:cNvSpPr>
            <p:nvPr/>
          </p:nvSpPr>
          <p:spPr bwMode="auto">
            <a:xfrm>
              <a:off x="3024" y="2352"/>
              <a:ext cx="33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9" name="Line 9"/>
            <p:cNvSpPr>
              <a:spLocks noChangeShapeType="1"/>
            </p:cNvSpPr>
            <p:nvPr/>
          </p:nvSpPr>
          <p:spPr bwMode="auto">
            <a:xfrm flipH="1">
              <a:off x="3312" y="2544"/>
              <a:ext cx="48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0" name="Line 10"/>
            <p:cNvSpPr>
              <a:spLocks noChangeShapeType="1"/>
            </p:cNvSpPr>
            <p:nvPr/>
          </p:nvSpPr>
          <p:spPr bwMode="auto">
            <a:xfrm flipH="1">
              <a:off x="3072" y="2928"/>
              <a:ext cx="240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1" name="Line 11"/>
            <p:cNvSpPr>
              <a:spLocks noChangeShapeType="1"/>
            </p:cNvSpPr>
            <p:nvPr/>
          </p:nvSpPr>
          <p:spPr bwMode="auto">
            <a:xfrm flipH="1" flipV="1">
              <a:off x="2688" y="2880"/>
              <a:ext cx="38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2" name="Line 12"/>
            <p:cNvSpPr>
              <a:spLocks noChangeShapeType="1"/>
            </p:cNvSpPr>
            <p:nvPr/>
          </p:nvSpPr>
          <p:spPr bwMode="auto">
            <a:xfrm flipV="1">
              <a:off x="2688" y="2496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3" name="Line 13"/>
            <p:cNvSpPr>
              <a:spLocks noChangeShapeType="1"/>
            </p:cNvSpPr>
            <p:nvPr/>
          </p:nvSpPr>
          <p:spPr bwMode="auto">
            <a:xfrm flipV="1">
              <a:off x="3360" y="2496"/>
              <a:ext cx="240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4" name="Line 14"/>
            <p:cNvSpPr>
              <a:spLocks noChangeShapeType="1"/>
            </p:cNvSpPr>
            <p:nvPr/>
          </p:nvSpPr>
          <p:spPr bwMode="auto">
            <a:xfrm flipV="1">
              <a:off x="3600" y="2304"/>
              <a:ext cx="192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5" name="Line 15"/>
            <p:cNvSpPr>
              <a:spLocks noChangeShapeType="1"/>
            </p:cNvSpPr>
            <p:nvPr/>
          </p:nvSpPr>
          <p:spPr bwMode="auto">
            <a:xfrm flipH="1" flipV="1">
              <a:off x="3744" y="2016"/>
              <a:ext cx="4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6" name="Line 16"/>
            <p:cNvSpPr>
              <a:spLocks noChangeShapeType="1"/>
            </p:cNvSpPr>
            <p:nvPr/>
          </p:nvSpPr>
          <p:spPr bwMode="auto">
            <a:xfrm flipH="1" flipV="1">
              <a:off x="3552" y="1824"/>
              <a:ext cx="192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7" name="Line 17"/>
            <p:cNvSpPr>
              <a:spLocks noChangeShapeType="1"/>
            </p:cNvSpPr>
            <p:nvPr/>
          </p:nvSpPr>
          <p:spPr bwMode="auto">
            <a:xfrm flipH="1" flipV="1">
              <a:off x="3264" y="1776"/>
              <a:ext cx="2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8" name="Line 18"/>
            <p:cNvSpPr>
              <a:spLocks noChangeShapeType="1"/>
            </p:cNvSpPr>
            <p:nvPr/>
          </p:nvSpPr>
          <p:spPr bwMode="auto">
            <a:xfrm flipH="1">
              <a:off x="3024" y="1776"/>
              <a:ext cx="24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9" name="Line 19"/>
            <p:cNvSpPr>
              <a:spLocks noChangeShapeType="1"/>
            </p:cNvSpPr>
            <p:nvPr/>
          </p:nvSpPr>
          <p:spPr bwMode="auto">
            <a:xfrm>
              <a:off x="3600" y="2496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0" name="Line 20"/>
            <p:cNvSpPr>
              <a:spLocks noChangeShapeType="1"/>
            </p:cNvSpPr>
            <p:nvPr/>
          </p:nvSpPr>
          <p:spPr bwMode="auto">
            <a:xfrm flipH="1">
              <a:off x="3312" y="2880"/>
              <a:ext cx="2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1" name="Line 21"/>
            <p:cNvSpPr>
              <a:spLocks noChangeShapeType="1"/>
            </p:cNvSpPr>
            <p:nvPr/>
          </p:nvSpPr>
          <p:spPr bwMode="auto">
            <a:xfrm flipH="1">
              <a:off x="2400" y="2880"/>
              <a:ext cx="288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2" name="Line 22"/>
            <p:cNvSpPr>
              <a:spLocks noChangeShapeType="1"/>
            </p:cNvSpPr>
            <p:nvPr/>
          </p:nvSpPr>
          <p:spPr bwMode="auto">
            <a:xfrm flipH="1" flipV="1">
              <a:off x="2160" y="2976"/>
              <a:ext cx="240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3" name="Line 23"/>
            <p:cNvSpPr>
              <a:spLocks noChangeShapeType="1"/>
            </p:cNvSpPr>
            <p:nvPr/>
          </p:nvSpPr>
          <p:spPr bwMode="auto">
            <a:xfrm flipH="1" flipV="1">
              <a:off x="1920" y="2688"/>
              <a:ext cx="24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4" name="Line 24"/>
            <p:cNvSpPr>
              <a:spLocks noChangeShapeType="1"/>
            </p:cNvSpPr>
            <p:nvPr/>
          </p:nvSpPr>
          <p:spPr bwMode="auto">
            <a:xfrm flipV="1">
              <a:off x="1920" y="2400"/>
              <a:ext cx="96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5" name="Line 25"/>
            <p:cNvSpPr>
              <a:spLocks noChangeShapeType="1"/>
            </p:cNvSpPr>
            <p:nvPr/>
          </p:nvSpPr>
          <p:spPr bwMode="auto">
            <a:xfrm flipV="1">
              <a:off x="2016" y="2304"/>
              <a:ext cx="384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6" name="Line 26"/>
            <p:cNvSpPr>
              <a:spLocks noChangeShapeType="1"/>
            </p:cNvSpPr>
            <p:nvPr/>
          </p:nvSpPr>
          <p:spPr bwMode="auto">
            <a:xfrm flipH="1">
              <a:off x="2976" y="3024"/>
              <a:ext cx="9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7" name="Line 27"/>
            <p:cNvSpPr>
              <a:spLocks noChangeShapeType="1"/>
            </p:cNvSpPr>
            <p:nvPr/>
          </p:nvSpPr>
          <p:spPr bwMode="auto">
            <a:xfrm>
              <a:off x="3600" y="2880"/>
              <a:ext cx="14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8" name="Line 28"/>
            <p:cNvSpPr>
              <a:spLocks noChangeShapeType="1"/>
            </p:cNvSpPr>
            <p:nvPr/>
          </p:nvSpPr>
          <p:spPr bwMode="auto">
            <a:xfrm>
              <a:off x="3792" y="2304"/>
              <a:ext cx="432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9" name="Line 29"/>
            <p:cNvSpPr>
              <a:spLocks noChangeShapeType="1"/>
            </p:cNvSpPr>
            <p:nvPr/>
          </p:nvSpPr>
          <p:spPr bwMode="auto">
            <a:xfrm flipV="1">
              <a:off x="3744" y="1872"/>
              <a:ext cx="38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0" name="Line 30"/>
            <p:cNvSpPr>
              <a:spLocks noChangeShapeType="1"/>
            </p:cNvSpPr>
            <p:nvPr/>
          </p:nvSpPr>
          <p:spPr bwMode="auto">
            <a:xfrm flipV="1">
              <a:off x="3552" y="1488"/>
              <a:ext cx="19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1" name="Line 31"/>
            <p:cNvSpPr>
              <a:spLocks noChangeShapeType="1"/>
            </p:cNvSpPr>
            <p:nvPr/>
          </p:nvSpPr>
          <p:spPr bwMode="auto">
            <a:xfrm flipH="1" flipV="1">
              <a:off x="3168" y="1344"/>
              <a:ext cx="9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2" name="Line 32"/>
            <p:cNvSpPr>
              <a:spLocks noChangeShapeType="1"/>
            </p:cNvSpPr>
            <p:nvPr/>
          </p:nvSpPr>
          <p:spPr bwMode="auto">
            <a:xfrm flipH="1" flipV="1">
              <a:off x="2448" y="1728"/>
              <a:ext cx="9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3" name="Line 33"/>
            <p:cNvSpPr>
              <a:spLocks noChangeShapeType="1"/>
            </p:cNvSpPr>
            <p:nvPr/>
          </p:nvSpPr>
          <p:spPr bwMode="auto">
            <a:xfrm flipH="1" flipV="1">
              <a:off x="1776" y="2016"/>
              <a:ext cx="24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4" name="Line 34"/>
            <p:cNvSpPr>
              <a:spLocks noChangeShapeType="1"/>
            </p:cNvSpPr>
            <p:nvPr/>
          </p:nvSpPr>
          <p:spPr bwMode="auto">
            <a:xfrm flipH="1">
              <a:off x="1632" y="2688"/>
              <a:ext cx="28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5" name="Line 35"/>
            <p:cNvSpPr>
              <a:spLocks noChangeShapeType="1"/>
            </p:cNvSpPr>
            <p:nvPr/>
          </p:nvSpPr>
          <p:spPr bwMode="auto">
            <a:xfrm flipH="1">
              <a:off x="1920" y="2976"/>
              <a:ext cx="24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6" name="Line 36"/>
            <p:cNvSpPr>
              <a:spLocks noChangeShapeType="1"/>
            </p:cNvSpPr>
            <p:nvPr/>
          </p:nvSpPr>
          <p:spPr bwMode="auto">
            <a:xfrm>
              <a:off x="2400" y="3072"/>
              <a:ext cx="4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509713" y="2328863"/>
            <a:ext cx="3733800" cy="2743200"/>
            <a:chOff x="1680" y="1536"/>
            <a:chExt cx="2352" cy="1728"/>
          </a:xfrm>
        </p:grpSpPr>
        <p:sp>
          <p:nvSpPr>
            <p:cNvPr id="404518" name="Line 38"/>
            <p:cNvSpPr>
              <a:spLocks noChangeShapeType="1"/>
            </p:cNvSpPr>
            <p:nvPr/>
          </p:nvSpPr>
          <p:spPr bwMode="auto">
            <a:xfrm flipV="1">
              <a:off x="1680" y="2016"/>
              <a:ext cx="480" cy="384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9" name="Line 39"/>
            <p:cNvSpPr>
              <a:spLocks noChangeShapeType="1"/>
            </p:cNvSpPr>
            <p:nvPr/>
          </p:nvSpPr>
          <p:spPr bwMode="auto">
            <a:xfrm flipV="1">
              <a:off x="2160" y="1584"/>
              <a:ext cx="768" cy="432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0" name="Line 40"/>
            <p:cNvSpPr>
              <a:spLocks noChangeShapeType="1"/>
            </p:cNvSpPr>
            <p:nvPr/>
          </p:nvSpPr>
          <p:spPr bwMode="auto">
            <a:xfrm flipV="1">
              <a:off x="2928" y="1536"/>
              <a:ext cx="528" cy="4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1" name="Line 41"/>
            <p:cNvSpPr>
              <a:spLocks noChangeShapeType="1"/>
            </p:cNvSpPr>
            <p:nvPr/>
          </p:nvSpPr>
          <p:spPr bwMode="auto">
            <a:xfrm>
              <a:off x="3456" y="1536"/>
              <a:ext cx="384" cy="192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2" name="Line 42"/>
            <p:cNvSpPr>
              <a:spLocks noChangeShapeType="1"/>
            </p:cNvSpPr>
            <p:nvPr/>
          </p:nvSpPr>
          <p:spPr bwMode="auto">
            <a:xfrm>
              <a:off x="3840" y="1728"/>
              <a:ext cx="192" cy="432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3" name="Line 43"/>
            <p:cNvSpPr>
              <a:spLocks noChangeShapeType="1"/>
            </p:cNvSpPr>
            <p:nvPr/>
          </p:nvSpPr>
          <p:spPr bwMode="auto">
            <a:xfrm flipH="1">
              <a:off x="3984" y="2160"/>
              <a:ext cx="48" cy="52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4" name="Line 44"/>
            <p:cNvSpPr>
              <a:spLocks noChangeShapeType="1"/>
            </p:cNvSpPr>
            <p:nvPr/>
          </p:nvSpPr>
          <p:spPr bwMode="auto">
            <a:xfrm flipH="1">
              <a:off x="3312" y="2688"/>
              <a:ext cx="672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5" name="Line 45"/>
            <p:cNvSpPr>
              <a:spLocks noChangeShapeType="1"/>
            </p:cNvSpPr>
            <p:nvPr/>
          </p:nvSpPr>
          <p:spPr bwMode="auto">
            <a:xfrm flipH="1" flipV="1">
              <a:off x="2736" y="3216"/>
              <a:ext cx="576" cy="4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6" name="Line 46"/>
            <p:cNvSpPr>
              <a:spLocks noChangeShapeType="1"/>
            </p:cNvSpPr>
            <p:nvPr/>
          </p:nvSpPr>
          <p:spPr bwMode="auto">
            <a:xfrm flipH="1">
              <a:off x="2208" y="3216"/>
              <a:ext cx="528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7" name="Line 47"/>
            <p:cNvSpPr>
              <a:spLocks noChangeShapeType="1"/>
            </p:cNvSpPr>
            <p:nvPr/>
          </p:nvSpPr>
          <p:spPr bwMode="auto">
            <a:xfrm flipH="1" flipV="1">
              <a:off x="1872" y="2976"/>
              <a:ext cx="336" cy="24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8" name="Line 48"/>
            <p:cNvSpPr>
              <a:spLocks noChangeShapeType="1"/>
            </p:cNvSpPr>
            <p:nvPr/>
          </p:nvSpPr>
          <p:spPr bwMode="auto">
            <a:xfrm flipH="1" flipV="1">
              <a:off x="1680" y="2400"/>
              <a:ext cx="192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9" name="Line 49"/>
            <p:cNvSpPr>
              <a:spLocks noChangeShapeType="1"/>
            </p:cNvSpPr>
            <p:nvPr/>
          </p:nvSpPr>
          <p:spPr bwMode="auto">
            <a:xfrm>
              <a:off x="1680" y="2400"/>
              <a:ext cx="624" cy="33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0" name="Line 50"/>
            <p:cNvSpPr>
              <a:spLocks noChangeShapeType="1"/>
            </p:cNvSpPr>
            <p:nvPr/>
          </p:nvSpPr>
          <p:spPr bwMode="auto">
            <a:xfrm>
              <a:off x="2160" y="2016"/>
              <a:ext cx="144" cy="72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1" name="Line 51"/>
            <p:cNvSpPr>
              <a:spLocks noChangeShapeType="1"/>
            </p:cNvSpPr>
            <p:nvPr/>
          </p:nvSpPr>
          <p:spPr bwMode="auto">
            <a:xfrm flipV="1">
              <a:off x="1872" y="2736"/>
              <a:ext cx="432" cy="24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2" name="Line 52"/>
            <p:cNvSpPr>
              <a:spLocks noChangeShapeType="1"/>
            </p:cNvSpPr>
            <p:nvPr/>
          </p:nvSpPr>
          <p:spPr bwMode="auto">
            <a:xfrm flipV="1">
              <a:off x="2208" y="2736"/>
              <a:ext cx="96" cy="48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3" name="Line 53"/>
            <p:cNvSpPr>
              <a:spLocks noChangeShapeType="1"/>
            </p:cNvSpPr>
            <p:nvPr/>
          </p:nvSpPr>
          <p:spPr bwMode="auto">
            <a:xfrm flipH="1" flipV="1">
              <a:off x="2304" y="2736"/>
              <a:ext cx="432" cy="48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4" name="Line 54"/>
            <p:cNvSpPr>
              <a:spLocks noChangeShapeType="1"/>
            </p:cNvSpPr>
            <p:nvPr/>
          </p:nvSpPr>
          <p:spPr bwMode="auto">
            <a:xfrm flipH="1">
              <a:off x="2304" y="2736"/>
              <a:ext cx="768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5" name="Line 55"/>
            <p:cNvSpPr>
              <a:spLocks noChangeShapeType="1"/>
            </p:cNvSpPr>
            <p:nvPr/>
          </p:nvSpPr>
          <p:spPr bwMode="auto">
            <a:xfrm flipH="1">
              <a:off x="2304" y="2160"/>
              <a:ext cx="384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6" name="Line 56"/>
            <p:cNvSpPr>
              <a:spLocks noChangeShapeType="1"/>
            </p:cNvSpPr>
            <p:nvPr/>
          </p:nvSpPr>
          <p:spPr bwMode="auto">
            <a:xfrm>
              <a:off x="2160" y="2016"/>
              <a:ext cx="528" cy="144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7" name="Line 57"/>
            <p:cNvSpPr>
              <a:spLocks noChangeShapeType="1"/>
            </p:cNvSpPr>
            <p:nvPr/>
          </p:nvSpPr>
          <p:spPr bwMode="auto">
            <a:xfrm flipH="1">
              <a:off x="2688" y="1584"/>
              <a:ext cx="240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8" name="Line 58"/>
            <p:cNvSpPr>
              <a:spLocks noChangeShapeType="1"/>
            </p:cNvSpPr>
            <p:nvPr/>
          </p:nvSpPr>
          <p:spPr bwMode="auto">
            <a:xfrm>
              <a:off x="2688" y="2160"/>
              <a:ext cx="672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9" name="Line 59"/>
            <p:cNvSpPr>
              <a:spLocks noChangeShapeType="1"/>
            </p:cNvSpPr>
            <p:nvPr/>
          </p:nvSpPr>
          <p:spPr bwMode="auto">
            <a:xfrm>
              <a:off x="2688" y="2160"/>
              <a:ext cx="384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0" name="Line 60"/>
            <p:cNvSpPr>
              <a:spLocks noChangeShapeType="1"/>
            </p:cNvSpPr>
            <p:nvPr/>
          </p:nvSpPr>
          <p:spPr bwMode="auto">
            <a:xfrm flipV="1">
              <a:off x="2736" y="2736"/>
              <a:ext cx="336" cy="48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1" name="Line 61"/>
            <p:cNvSpPr>
              <a:spLocks noChangeShapeType="1"/>
            </p:cNvSpPr>
            <p:nvPr/>
          </p:nvSpPr>
          <p:spPr bwMode="auto">
            <a:xfrm flipH="1">
              <a:off x="3072" y="2160"/>
              <a:ext cx="288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2" name="Line 62"/>
            <p:cNvSpPr>
              <a:spLocks noChangeShapeType="1"/>
            </p:cNvSpPr>
            <p:nvPr/>
          </p:nvSpPr>
          <p:spPr bwMode="auto">
            <a:xfrm>
              <a:off x="3360" y="2160"/>
              <a:ext cx="96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3" name="Line 63"/>
            <p:cNvSpPr>
              <a:spLocks noChangeShapeType="1"/>
            </p:cNvSpPr>
            <p:nvPr/>
          </p:nvSpPr>
          <p:spPr bwMode="auto">
            <a:xfrm flipV="1">
              <a:off x="3072" y="2736"/>
              <a:ext cx="384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4" name="Line 64"/>
            <p:cNvSpPr>
              <a:spLocks noChangeShapeType="1"/>
            </p:cNvSpPr>
            <p:nvPr/>
          </p:nvSpPr>
          <p:spPr bwMode="auto">
            <a:xfrm>
              <a:off x="3072" y="2736"/>
              <a:ext cx="240" cy="52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5" name="Line 65"/>
            <p:cNvSpPr>
              <a:spLocks noChangeShapeType="1"/>
            </p:cNvSpPr>
            <p:nvPr/>
          </p:nvSpPr>
          <p:spPr bwMode="auto">
            <a:xfrm flipV="1">
              <a:off x="3456" y="2688"/>
              <a:ext cx="528" cy="4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6" name="Line 66"/>
            <p:cNvSpPr>
              <a:spLocks noChangeShapeType="1"/>
            </p:cNvSpPr>
            <p:nvPr/>
          </p:nvSpPr>
          <p:spPr bwMode="auto">
            <a:xfrm flipH="1">
              <a:off x="3360" y="1536"/>
              <a:ext cx="96" cy="624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7" name="Line 67"/>
            <p:cNvSpPr>
              <a:spLocks noChangeShapeType="1"/>
            </p:cNvSpPr>
            <p:nvPr/>
          </p:nvSpPr>
          <p:spPr bwMode="auto">
            <a:xfrm flipH="1">
              <a:off x="3360" y="1728"/>
              <a:ext cx="480" cy="432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8" name="Line 68"/>
            <p:cNvSpPr>
              <a:spLocks noChangeShapeType="1"/>
            </p:cNvSpPr>
            <p:nvPr/>
          </p:nvSpPr>
          <p:spPr bwMode="auto">
            <a:xfrm flipH="1">
              <a:off x="3360" y="2160"/>
              <a:ext cx="672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9" name="Line 69"/>
            <p:cNvSpPr>
              <a:spLocks noChangeShapeType="1"/>
            </p:cNvSpPr>
            <p:nvPr/>
          </p:nvSpPr>
          <p:spPr bwMode="auto">
            <a:xfrm flipH="1" flipV="1">
              <a:off x="3360" y="2160"/>
              <a:ext cx="624" cy="52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50" name="Line 70"/>
            <p:cNvSpPr>
              <a:spLocks noChangeShapeType="1"/>
            </p:cNvSpPr>
            <p:nvPr/>
          </p:nvSpPr>
          <p:spPr bwMode="auto">
            <a:xfrm flipH="1">
              <a:off x="3312" y="2736"/>
              <a:ext cx="144" cy="52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51" name="Line 71"/>
            <p:cNvSpPr>
              <a:spLocks noChangeShapeType="1"/>
            </p:cNvSpPr>
            <p:nvPr/>
          </p:nvSpPr>
          <p:spPr bwMode="auto">
            <a:xfrm>
              <a:off x="2928" y="1584"/>
              <a:ext cx="432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1600200" y="2286000"/>
            <a:ext cx="3681413" cy="2819400"/>
            <a:chOff x="1737" y="1509"/>
            <a:chExt cx="2319" cy="1776"/>
          </a:xfrm>
        </p:grpSpPr>
        <p:grpSp>
          <p:nvGrpSpPr>
            <p:cNvPr id="5" name="Group 73"/>
            <p:cNvGrpSpPr>
              <a:grpSpLocks/>
            </p:cNvGrpSpPr>
            <p:nvPr/>
          </p:nvGrpSpPr>
          <p:grpSpPr bwMode="auto">
            <a:xfrm>
              <a:off x="1737" y="1509"/>
              <a:ext cx="2319" cy="1776"/>
              <a:chOff x="1737" y="1509"/>
              <a:chExt cx="2319" cy="1776"/>
            </a:xfrm>
          </p:grpSpPr>
          <p:sp>
            <p:nvSpPr>
              <p:cNvPr id="404554" name="AutoShape 74"/>
              <p:cNvSpPr>
                <a:spLocks noChangeArrowheads="1"/>
              </p:cNvSpPr>
              <p:nvPr/>
            </p:nvSpPr>
            <p:spPr bwMode="auto">
              <a:xfrm>
                <a:off x="2172" y="2304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55" name="AutoShape 75"/>
              <p:cNvSpPr>
                <a:spLocks noChangeArrowheads="1"/>
              </p:cNvSpPr>
              <p:nvPr/>
            </p:nvSpPr>
            <p:spPr bwMode="auto">
              <a:xfrm>
                <a:off x="2484" y="2349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56" name="AutoShape 76"/>
              <p:cNvSpPr>
                <a:spLocks noChangeArrowheads="1"/>
              </p:cNvSpPr>
              <p:nvPr/>
            </p:nvSpPr>
            <p:spPr bwMode="auto">
              <a:xfrm>
                <a:off x="2643" y="2691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57" name="AutoShape 77"/>
              <p:cNvSpPr>
                <a:spLocks noChangeArrowheads="1"/>
              </p:cNvSpPr>
              <p:nvPr/>
            </p:nvSpPr>
            <p:spPr bwMode="auto">
              <a:xfrm>
                <a:off x="1917" y="2508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58" name="AutoShape 78"/>
              <p:cNvSpPr>
                <a:spLocks noChangeArrowheads="1"/>
              </p:cNvSpPr>
              <p:nvPr/>
            </p:nvSpPr>
            <p:spPr bwMode="auto">
              <a:xfrm>
                <a:off x="2490" y="2940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59" name="AutoShape 79"/>
              <p:cNvSpPr>
                <a:spLocks noChangeArrowheads="1"/>
              </p:cNvSpPr>
              <p:nvPr/>
            </p:nvSpPr>
            <p:spPr bwMode="auto">
              <a:xfrm>
                <a:off x="2211" y="2970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0" name="AutoShape 80"/>
              <p:cNvSpPr>
                <a:spLocks noChangeArrowheads="1"/>
              </p:cNvSpPr>
              <p:nvPr/>
            </p:nvSpPr>
            <p:spPr bwMode="auto">
              <a:xfrm>
                <a:off x="2019" y="2817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1" name="AutoShape 81"/>
              <p:cNvSpPr>
                <a:spLocks noChangeArrowheads="1"/>
              </p:cNvSpPr>
              <p:nvPr/>
            </p:nvSpPr>
            <p:spPr bwMode="auto">
              <a:xfrm>
                <a:off x="2427" y="2055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2" name="AutoShape 82"/>
              <p:cNvSpPr>
                <a:spLocks noChangeArrowheads="1"/>
              </p:cNvSpPr>
              <p:nvPr/>
            </p:nvSpPr>
            <p:spPr bwMode="auto">
              <a:xfrm>
                <a:off x="2727" y="1896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3" name="AutoShape 83"/>
              <p:cNvSpPr>
                <a:spLocks noChangeArrowheads="1"/>
              </p:cNvSpPr>
              <p:nvPr/>
            </p:nvSpPr>
            <p:spPr bwMode="auto">
              <a:xfrm>
                <a:off x="2973" y="2112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4" name="AutoShape 84"/>
              <p:cNvSpPr>
                <a:spLocks noChangeArrowheads="1"/>
              </p:cNvSpPr>
              <p:nvPr/>
            </p:nvSpPr>
            <p:spPr bwMode="auto">
              <a:xfrm>
                <a:off x="2823" y="2373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5" name="AutoShape 85"/>
              <p:cNvSpPr>
                <a:spLocks noChangeArrowheads="1"/>
              </p:cNvSpPr>
              <p:nvPr/>
            </p:nvSpPr>
            <p:spPr bwMode="auto">
              <a:xfrm>
                <a:off x="3162" y="2415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6" name="AutoShape 86"/>
              <p:cNvSpPr>
                <a:spLocks noChangeArrowheads="1"/>
              </p:cNvSpPr>
              <p:nvPr/>
            </p:nvSpPr>
            <p:spPr bwMode="auto">
              <a:xfrm>
                <a:off x="2859" y="2919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7" name="AutoShape 87"/>
              <p:cNvSpPr>
                <a:spLocks noChangeArrowheads="1"/>
              </p:cNvSpPr>
              <p:nvPr/>
            </p:nvSpPr>
            <p:spPr bwMode="auto">
              <a:xfrm>
                <a:off x="3141" y="2931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8" name="AutoShape 88"/>
              <p:cNvSpPr>
                <a:spLocks noChangeArrowheads="1"/>
              </p:cNvSpPr>
              <p:nvPr/>
            </p:nvSpPr>
            <p:spPr bwMode="auto">
              <a:xfrm>
                <a:off x="3096" y="1827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69" name="AutoShape 89"/>
              <p:cNvSpPr>
                <a:spLocks noChangeArrowheads="1"/>
              </p:cNvSpPr>
              <p:nvPr/>
            </p:nvSpPr>
            <p:spPr bwMode="auto">
              <a:xfrm>
                <a:off x="3369" y="1752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0" name="AutoShape 90"/>
              <p:cNvSpPr>
                <a:spLocks noChangeArrowheads="1"/>
              </p:cNvSpPr>
              <p:nvPr/>
            </p:nvSpPr>
            <p:spPr bwMode="auto">
              <a:xfrm>
                <a:off x="3591" y="1866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1" name="AutoShape 91"/>
              <p:cNvSpPr>
                <a:spLocks noChangeArrowheads="1"/>
              </p:cNvSpPr>
              <p:nvPr/>
            </p:nvSpPr>
            <p:spPr bwMode="auto">
              <a:xfrm>
                <a:off x="3711" y="2115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2" name="AutoShape 92"/>
              <p:cNvSpPr>
                <a:spLocks noChangeArrowheads="1"/>
              </p:cNvSpPr>
              <p:nvPr/>
            </p:nvSpPr>
            <p:spPr bwMode="auto">
              <a:xfrm>
                <a:off x="1860" y="2178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3" name="AutoShape 93"/>
              <p:cNvSpPr>
                <a:spLocks noChangeArrowheads="1"/>
              </p:cNvSpPr>
              <p:nvPr/>
            </p:nvSpPr>
            <p:spPr bwMode="auto">
              <a:xfrm>
                <a:off x="3624" y="2367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4" name="AutoShape 94"/>
              <p:cNvSpPr>
                <a:spLocks noChangeArrowheads="1"/>
              </p:cNvSpPr>
              <p:nvPr/>
            </p:nvSpPr>
            <p:spPr bwMode="auto">
              <a:xfrm>
                <a:off x="3888" y="1902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5" name="AutoShape 95"/>
              <p:cNvSpPr>
                <a:spLocks noChangeArrowheads="1"/>
              </p:cNvSpPr>
              <p:nvPr/>
            </p:nvSpPr>
            <p:spPr bwMode="auto">
              <a:xfrm>
                <a:off x="3960" y="2376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6" name="AutoShape 96"/>
              <p:cNvSpPr>
                <a:spLocks noChangeArrowheads="1"/>
              </p:cNvSpPr>
              <p:nvPr/>
            </p:nvSpPr>
            <p:spPr bwMode="auto">
              <a:xfrm>
                <a:off x="3552" y="2661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7" name="AutoShape 97"/>
              <p:cNvSpPr>
                <a:spLocks noChangeArrowheads="1"/>
              </p:cNvSpPr>
              <p:nvPr/>
            </p:nvSpPr>
            <p:spPr bwMode="auto">
              <a:xfrm>
                <a:off x="3390" y="2478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8" name="AutoShape 98"/>
              <p:cNvSpPr>
                <a:spLocks noChangeArrowheads="1"/>
              </p:cNvSpPr>
              <p:nvPr/>
            </p:nvSpPr>
            <p:spPr bwMode="auto">
              <a:xfrm>
                <a:off x="3285" y="2682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79" name="AutoShape 99"/>
              <p:cNvSpPr>
                <a:spLocks noChangeArrowheads="1"/>
              </p:cNvSpPr>
              <p:nvPr/>
            </p:nvSpPr>
            <p:spPr bwMode="auto">
              <a:xfrm>
                <a:off x="3378" y="2856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80" name="AutoShape 100"/>
              <p:cNvSpPr>
                <a:spLocks noChangeArrowheads="1"/>
              </p:cNvSpPr>
              <p:nvPr/>
            </p:nvSpPr>
            <p:spPr bwMode="auto">
              <a:xfrm>
                <a:off x="3621" y="2913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81" name="AutoShape 101"/>
              <p:cNvSpPr>
                <a:spLocks noChangeArrowheads="1"/>
              </p:cNvSpPr>
              <p:nvPr/>
            </p:nvSpPr>
            <p:spPr bwMode="auto">
              <a:xfrm>
                <a:off x="2976" y="3189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82" name="AutoShape 102"/>
              <p:cNvSpPr>
                <a:spLocks noChangeArrowheads="1"/>
              </p:cNvSpPr>
              <p:nvPr/>
            </p:nvSpPr>
            <p:spPr bwMode="auto">
              <a:xfrm>
                <a:off x="2382" y="3174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83" name="AutoShape 103"/>
              <p:cNvSpPr>
                <a:spLocks noChangeArrowheads="1"/>
              </p:cNvSpPr>
              <p:nvPr/>
            </p:nvSpPr>
            <p:spPr bwMode="auto">
              <a:xfrm>
                <a:off x="1992" y="3051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84" name="AutoShape 104"/>
              <p:cNvSpPr>
                <a:spLocks noChangeArrowheads="1"/>
              </p:cNvSpPr>
              <p:nvPr/>
            </p:nvSpPr>
            <p:spPr bwMode="auto">
              <a:xfrm>
                <a:off x="1737" y="2682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85" name="AutoShape 105"/>
              <p:cNvSpPr>
                <a:spLocks noChangeArrowheads="1"/>
              </p:cNvSpPr>
              <p:nvPr/>
            </p:nvSpPr>
            <p:spPr bwMode="auto">
              <a:xfrm>
                <a:off x="2445" y="1773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586" name="AutoShape 106"/>
              <p:cNvSpPr>
                <a:spLocks noChangeArrowheads="1"/>
              </p:cNvSpPr>
              <p:nvPr/>
            </p:nvSpPr>
            <p:spPr bwMode="auto">
              <a:xfrm>
                <a:off x="3165" y="1509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4587" name="AutoShape 107"/>
            <p:cNvSpPr>
              <a:spLocks noChangeArrowheads="1"/>
            </p:cNvSpPr>
            <p:nvPr/>
          </p:nvSpPr>
          <p:spPr bwMode="auto">
            <a:xfrm>
              <a:off x="3616" y="1592"/>
              <a:ext cx="96" cy="96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08"/>
          <p:cNvGrpSpPr>
            <a:grpSpLocks/>
          </p:cNvGrpSpPr>
          <p:nvPr/>
        </p:nvGrpSpPr>
        <p:grpSpPr bwMode="auto">
          <a:xfrm>
            <a:off x="1509713" y="2328863"/>
            <a:ext cx="3733800" cy="2743200"/>
            <a:chOff x="1680" y="1536"/>
            <a:chExt cx="2352" cy="1728"/>
          </a:xfrm>
        </p:grpSpPr>
        <p:sp>
          <p:nvSpPr>
            <p:cNvPr id="404589" name="Line 109"/>
            <p:cNvSpPr>
              <a:spLocks noChangeShapeType="1"/>
            </p:cNvSpPr>
            <p:nvPr/>
          </p:nvSpPr>
          <p:spPr bwMode="auto">
            <a:xfrm flipV="1">
              <a:off x="3072" y="2544"/>
              <a:ext cx="288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0" name="Line 110"/>
            <p:cNvSpPr>
              <a:spLocks noChangeShapeType="1"/>
            </p:cNvSpPr>
            <p:nvPr/>
          </p:nvSpPr>
          <p:spPr bwMode="auto">
            <a:xfrm flipH="1" flipV="1">
              <a:off x="3024" y="2352"/>
              <a:ext cx="48" cy="38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1" name="Line 111"/>
            <p:cNvSpPr>
              <a:spLocks noChangeShapeType="1"/>
            </p:cNvSpPr>
            <p:nvPr/>
          </p:nvSpPr>
          <p:spPr bwMode="auto">
            <a:xfrm flipH="1" flipV="1">
              <a:off x="2688" y="2496"/>
              <a:ext cx="384" cy="24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2" name="Line 112"/>
            <p:cNvSpPr>
              <a:spLocks noChangeShapeType="1"/>
            </p:cNvSpPr>
            <p:nvPr/>
          </p:nvSpPr>
          <p:spPr bwMode="auto">
            <a:xfrm flipH="1">
              <a:off x="2688" y="2736"/>
              <a:ext cx="384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3" name="Line 113"/>
            <p:cNvSpPr>
              <a:spLocks noChangeShapeType="1"/>
            </p:cNvSpPr>
            <p:nvPr/>
          </p:nvSpPr>
          <p:spPr bwMode="auto">
            <a:xfrm>
              <a:off x="3072" y="2736"/>
              <a:ext cx="0" cy="288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4" name="Line 114"/>
            <p:cNvSpPr>
              <a:spLocks noChangeShapeType="1"/>
            </p:cNvSpPr>
            <p:nvPr/>
          </p:nvSpPr>
          <p:spPr bwMode="auto">
            <a:xfrm>
              <a:off x="3072" y="2736"/>
              <a:ext cx="240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5" name="Line 115"/>
            <p:cNvSpPr>
              <a:spLocks noChangeShapeType="1"/>
            </p:cNvSpPr>
            <p:nvPr/>
          </p:nvSpPr>
          <p:spPr bwMode="auto">
            <a:xfrm flipH="1">
              <a:off x="3024" y="2160"/>
              <a:ext cx="336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6" name="Line 116"/>
            <p:cNvSpPr>
              <a:spLocks noChangeShapeType="1"/>
            </p:cNvSpPr>
            <p:nvPr/>
          </p:nvSpPr>
          <p:spPr bwMode="auto">
            <a:xfrm>
              <a:off x="3360" y="2160"/>
              <a:ext cx="0" cy="38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7" name="Line 117"/>
            <p:cNvSpPr>
              <a:spLocks noChangeShapeType="1"/>
            </p:cNvSpPr>
            <p:nvPr/>
          </p:nvSpPr>
          <p:spPr bwMode="auto">
            <a:xfrm>
              <a:off x="3360" y="2160"/>
              <a:ext cx="240" cy="33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8" name="Line 118"/>
            <p:cNvSpPr>
              <a:spLocks noChangeShapeType="1"/>
            </p:cNvSpPr>
            <p:nvPr/>
          </p:nvSpPr>
          <p:spPr bwMode="auto">
            <a:xfrm>
              <a:off x="3360" y="2160"/>
              <a:ext cx="432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99" name="Line 119"/>
            <p:cNvSpPr>
              <a:spLocks noChangeShapeType="1"/>
            </p:cNvSpPr>
            <p:nvPr/>
          </p:nvSpPr>
          <p:spPr bwMode="auto">
            <a:xfrm flipV="1">
              <a:off x="3360" y="2016"/>
              <a:ext cx="384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0" name="Line 120"/>
            <p:cNvSpPr>
              <a:spLocks noChangeShapeType="1"/>
            </p:cNvSpPr>
            <p:nvPr/>
          </p:nvSpPr>
          <p:spPr bwMode="auto">
            <a:xfrm flipV="1">
              <a:off x="3360" y="1824"/>
              <a:ext cx="192" cy="33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1" name="Line 121"/>
            <p:cNvSpPr>
              <a:spLocks noChangeShapeType="1"/>
            </p:cNvSpPr>
            <p:nvPr/>
          </p:nvSpPr>
          <p:spPr bwMode="auto">
            <a:xfrm flipH="1" flipV="1">
              <a:off x="3264" y="1776"/>
              <a:ext cx="96" cy="38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2" name="Line 122"/>
            <p:cNvSpPr>
              <a:spLocks noChangeShapeType="1"/>
            </p:cNvSpPr>
            <p:nvPr/>
          </p:nvSpPr>
          <p:spPr bwMode="auto">
            <a:xfrm flipH="1" flipV="1">
              <a:off x="3024" y="1968"/>
              <a:ext cx="336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3" name="Line 123"/>
            <p:cNvSpPr>
              <a:spLocks noChangeShapeType="1"/>
            </p:cNvSpPr>
            <p:nvPr/>
          </p:nvSpPr>
          <p:spPr bwMode="auto">
            <a:xfrm flipV="1">
              <a:off x="2688" y="1968"/>
              <a:ext cx="336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4" name="Line 124"/>
            <p:cNvSpPr>
              <a:spLocks noChangeShapeType="1"/>
            </p:cNvSpPr>
            <p:nvPr/>
          </p:nvSpPr>
          <p:spPr bwMode="auto">
            <a:xfrm flipH="1" flipV="1">
              <a:off x="2544" y="1920"/>
              <a:ext cx="144" cy="24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5" name="Line 125"/>
            <p:cNvSpPr>
              <a:spLocks noChangeShapeType="1"/>
            </p:cNvSpPr>
            <p:nvPr/>
          </p:nvSpPr>
          <p:spPr bwMode="auto">
            <a:xfrm flipH="1">
              <a:off x="2400" y="2160"/>
              <a:ext cx="288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6" name="Line 126"/>
            <p:cNvSpPr>
              <a:spLocks noChangeShapeType="1"/>
            </p:cNvSpPr>
            <p:nvPr/>
          </p:nvSpPr>
          <p:spPr bwMode="auto">
            <a:xfrm>
              <a:off x="2688" y="2160"/>
              <a:ext cx="0" cy="33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7" name="Line 127"/>
            <p:cNvSpPr>
              <a:spLocks noChangeShapeType="1"/>
            </p:cNvSpPr>
            <p:nvPr/>
          </p:nvSpPr>
          <p:spPr bwMode="auto">
            <a:xfrm>
              <a:off x="2688" y="2160"/>
              <a:ext cx="336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8" name="Line 128"/>
            <p:cNvSpPr>
              <a:spLocks noChangeShapeType="1"/>
            </p:cNvSpPr>
            <p:nvPr/>
          </p:nvSpPr>
          <p:spPr bwMode="auto">
            <a:xfrm flipH="1">
              <a:off x="2544" y="1584"/>
              <a:ext cx="384" cy="33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09" name="Line 129"/>
            <p:cNvSpPr>
              <a:spLocks noChangeShapeType="1"/>
            </p:cNvSpPr>
            <p:nvPr/>
          </p:nvSpPr>
          <p:spPr bwMode="auto">
            <a:xfrm>
              <a:off x="2928" y="1584"/>
              <a:ext cx="96" cy="38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0" name="Line 130"/>
            <p:cNvSpPr>
              <a:spLocks noChangeShapeType="1"/>
            </p:cNvSpPr>
            <p:nvPr/>
          </p:nvSpPr>
          <p:spPr bwMode="auto">
            <a:xfrm>
              <a:off x="2928" y="1584"/>
              <a:ext cx="336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1" name="Line 131"/>
            <p:cNvSpPr>
              <a:spLocks noChangeShapeType="1"/>
            </p:cNvSpPr>
            <p:nvPr/>
          </p:nvSpPr>
          <p:spPr bwMode="auto">
            <a:xfrm flipH="1">
              <a:off x="3264" y="1536"/>
              <a:ext cx="192" cy="24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2" name="Line 132"/>
            <p:cNvSpPr>
              <a:spLocks noChangeShapeType="1"/>
            </p:cNvSpPr>
            <p:nvPr/>
          </p:nvSpPr>
          <p:spPr bwMode="auto">
            <a:xfrm>
              <a:off x="3456" y="1536"/>
              <a:ext cx="96" cy="288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3" name="Line 133"/>
            <p:cNvSpPr>
              <a:spLocks noChangeShapeType="1"/>
            </p:cNvSpPr>
            <p:nvPr/>
          </p:nvSpPr>
          <p:spPr bwMode="auto">
            <a:xfrm flipH="1">
              <a:off x="3552" y="1728"/>
              <a:ext cx="288" cy="9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4" name="Line 134"/>
            <p:cNvSpPr>
              <a:spLocks noChangeShapeType="1"/>
            </p:cNvSpPr>
            <p:nvPr/>
          </p:nvSpPr>
          <p:spPr bwMode="auto">
            <a:xfrm flipH="1">
              <a:off x="3744" y="1728"/>
              <a:ext cx="96" cy="288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5" name="Line 135"/>
            <p:cNvSpPr>
              <a:spLocks noChangeShapeType="1"/>
            </p:cNvSpPr>
            <p:nvPr/>
          </p:nvSpPr>
          <p:spPr bwMode="auto">
            <a:xfrm flipH="1" flipV="1">
              <a:off x="3744" y="2016"/>
              <a:ext cx="288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6" name="Line 136"/>
            <p:cNvSpPr>
              <a:spLocks noChangeShapeType="1"/>
            </p:cNvSpPr>
            <p:nvPr/>
          </p:nvSpPr>
          <p:spPr bwMode="auto">
            <a:xfrm flipH="1">
              <a:off x="3792" y="2160"/>
              <a:ext cx="240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7" name="Line 137"/>
            <p:cNvSpPr>
              <a:spLocks noChangeShapeType="1"/>
            </p:cNvSpPr>
            <p:nvPr/>
          </p:nvSpPr>
          <p:spPr bwMode="auto">
            <a:xfrm flipH="1" flipV="1">
              <a:off x="3792" y="2304"/>
              <a:ext cx="192" cy="38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8" name="Line 138"/>
            <p:cNvSpPr>
              <a:spLocks noChangeShapeType="1"/>
            </p:cNvSpPr>
            <p:nvPr/>
          </p:nvSpPr>
          <p:spPr bwMode="auto">
            <a:xfrm flipH="1" flipV="1">
              <a:off x="3600" y="2496"/>
              <a:ext cx="384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19" name="Line 139"/>
            <p:cNvSpPr>
              <a:spLocks noChangeShapeType="1"/>
            </p:cNvSpPr>
            <p:nvPr/>
          </p:nvSpPr>
          <p:spPr bwMode="auto">
            <a:xfrm flipH="1">
              <a:off x="3600" y="2688"/>
              <a:ext cx="384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0" name="Line 140"/>
            <p:cNvSpPr>
              <a:spLocks noChangeShapeType="1"/>
            </p:cNvSpPr>
            <p:nvPr/>
          </p:nvSpPr>
          <p:spPr bwMode="auto">
            <a:xfrm flipV="1">
              <a:off x="3456" y="2496"/>
              <a:ext cx="144" cy="24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1" name="Line 141"/>
            <p:cNvSpPr>
              <a:spLocks noChangeShapeType="1"/>
            </p:cNvSpPr>
            <p:nvPr/>
          </p:nvSpPr>
          <p:spPr bwMode="auto">
            <a:xfrm flipH="1" flipV="1">
              <a:off x="3360" y="2544"/>
              <a:ext cx="96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2" name="Line 142"/>
            <p:cNvSpPr>
              <a:spLocks noChangeShapeType="1"/>
            </p:cNvSpPr>
            <p:nvPr/>
          </p:nvSpPr>
          <p:spPr bwMode="auto">
            <a:xfrm flipH="1">
              <a:off x="3312" y="2736"/>
              <a:ext cx="144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3" name="Line 143"/>
            <p:cNvSpPr>
              <a:spLocks noChangeShapeType="1"/>
            </p:cNvSpPr>
            <p:nvPr/>
          </p:nvSpPr>
          <p:spPr bwMode="auto">
            <a:xfrm>
              <a:off x="3456" y="2736"/>
              <a:ext cx="144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4" name="Line 144"/>
            <p:cNvSpPr>
              <a:spLocks noChangeShapeType="1"/>
            </p:cNvSpPr>
            <p:nvPr/>
          </p:nvSpPr>
          <p:spPr bwMode="auto">
            <a:xfrm flipV="1">
              <a:off x="3312" y="2880"/>
              <a:ext cx="288" cy="38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5" name="Line 145"/>
            <p:cNvSpPr>
              <a:spLocks noChangeShapeType="1"/>
            </p:cNvSpPr>
            <p:nvPr/>
          </p:nvSpPr>
          <p:spPr bwMode="auto">
            <a:xfrm flipV="1">
              <a:off x="3312" y="2928"/>
              <a:ext cx="0" cy="33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6" name="Line 146"/>
            <p:cNvSpPr>
              <a:spLocks noChangeShapeType="1"/>
            </p:cNvSpPr>
            <p:nvPr/>
          </p:nvSpPr>
          <p:spPr bwMode="auto">
            <a:xfrm flipH="1" flipV="1">
              <a:off x="3072" y="3024"/>
              <a:ext cx="240" cy="24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7" name="Line 147"/>
            <p:cNvSpPr>
              <a:spLocks noChangeShapeType="1"/>
            </p:cNvSpPr>
            <p:nvPr/>
          </p:nvSpPr>
          <p:spPr bwMode="auto">
            <a:xfrm flipV="1">
              <a:off x="2736" y="3024"/>
              <a:ext cx="336" cy="19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8" name="Line 148"/>
            <p:cNvSpPr>
              <a:spLocks noChangeShapeType="1"/>
            </p:cNvSpPr>
            <p:nvPr/>
          </p:nvSpPr>
          <p:spPr bwMode="auto">
            <a:xfrm flipH="1" flipV="1">
              <a:off x="2688" y="2880"/>
              <a:ext cx="48" cy="33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29" name="Line 149"/>
            <p:cNvSpPr>
              <a:spLocks noChangeShapeType="1"/>
            </p:cNvSpPr>
            <p:nvPr/>
          </p:nvSpPr>
          <p:spPr bwMode="auto">
            <a:xfrm flipH="1" flipV="1">
              <a:off x="2400" y="3072"/>
              <a:ext cx="336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0" name="Line 150"/>
            <p:cNvSpPr>
              <a:spLocks noChangeShapeType="1"/>
            </p:cNvSpPr>
            <p:nvPr/>
          </p:nvSpPr>
          <p:spPr bwMode="auto">
            <a:xfrm flipV="1">
              <a:off x="2208" y="3072"/>
              <a:ext cx="192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1" name="Line 151"/>
            <p:cNvSpPr>
              <a:spLocks noChangeShapeType="1"/>
            </p:cNvSpPr>
            <p:nvPr/>
          </p:nvSpPr>
          <p:spPr bwMode="auto">
            <a:xfrm flipH="1" flipV="1">
              <a:off x="2160" y="2976"/>
              <a:ext cx="48" cy="24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2" name="Line 152"/>
            <p:cNvSpPr>
              <a:spLocks noChangeShapeType="1"/>
            </p:cNvSpPr>
            <p:nvPr/>
          </p:nvSpPr>
          <p:spPr bwMode="auto">
            <a:xfrm>
              <a:off x="1872" y="2976"/>
              <a:ext cx="288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3" name="Line 153"/>
            <p:cNvSpPr>
              <a:spLocks noChangeShapeType="1"/>
            </p:cNvSpPr>
            <p:nvPr/>
          </p:nvSpPr>
          <p:spPr bwMode="auto">
            <a:xfrm flipV="1">
              <a:off x="1872" y="2688"/>
              <a:ext cx="48" cy="288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4" name="Line 154"/>
            <p:cNvSpPr>
              <a:spLocks noChangeShapeType="1"/>
            </p:cNvSpPr>
            <p:nvPr/>
          </p:nvSpPr>
          <p:spPr bwMode="auto">
            <a:xfrm>
              <a:off x="1680" y="2400"/>
              <a:ext cx="240" cy="288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5" name="Line 155"/>
            <p:cNvSpPr>
              <a:spLocks noChangeShapeType="1"/>
            </p:cNvSpPr>
            <p:nvPr/>
          </p:nvSpPr>
          <p:spPr bwMode="auto">
            <a:xfrm>
              <a:off x="1680" y="2400"/>
              <a:ext cx="336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6" name="Line 156"/>
            <p:cNvSpPr>
              <a:spLocks noChangeShapeType="1"/>
            </p:cNvSpPr>
            <p:nvPr/>
          </p:nvSpPr>
          <p:spPr bwMode="auto">
            <a:xfrm flipH="1">
              <a:off x="2016" y="2016"/>
              <a:ext cx="144" cy="38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7" name="Line 157"/>
            <p:cNvSpPr>
              <a:spLocks noChangeShapeType="1"/>
            </p:cNvSpPr>
            <p:nvPr/>
          </p:nvSpPr>
          <p:spPr bwMode="auto">
            <a:xfrm>
              <a:off x="2160" y="2016"/>
              <a:ext cx="240" cy="288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8" name="Line 158"/>
            <p:cNvSpPr>
              <a:spLocks noChangeShapeType="1"/>
            </p:cNvSpPr>
            <p:nvPr/>
          </p:nvSpPr>
          <p:spPr bwMode="auto">
            <a:xfrm flipH="1" flipV="1">
              <a:off x="2016" y="2400"/>
              <a:ext cx="288" cy="33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39" name="Line 159"/>
            <p:cNvSpPr>
              <a:spLocks noChangeShapeType="1"/>
            </p:cNvSpPr>
            <p:nvPr/>
          </p:nvSpPr>
          <p:spPr bwMode="auto">
            <a:xfrm flipV="1">
              <a:off x="2304" y="2304"/>
              <a:ext cx="96" cy="432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40" name="Line 160"/>
            <p:cNvSpPr>
              <a:spLocks noChangeShapeType="1"/>
            </p:cNvSpPr>
            <p:nvPr/>
          </p:nvSpPr>
          <p:spPr bwMode="auto">
            <a:xfrm flipH="1" flipV="1">
              <a:off x="1920" y="2688"/>
              <a:ext cx="384" cy="48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41" name="Line 161"/>
            <p:cNvSpPr>
              <a:spLocks noChangeShapeType="1"/>
            </p:cNvSpPr>
            <p:nvPr/>
          </p:nvSpPr>
          <p:spPr bwMode="auto">
            <a:xfrm flipH="1">
              <a:off x="2160" y="2736"/>
              <a:ext cx="144" cy="24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42" name="Line 162"/>
            <p:cNvSpPr>
              <a:spLocks noChangeShapeType="1"/>
            </p:cNvSpPr>
            <p:nvPr/>
          </p:nvSpPr>
          <p:spPr bwMode="auto">
            <a:xfrm>
              <a:off x="2304" y="2736"/>
              <a:ext cx="96" cy="33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43" name="Line 163"/>
            <p:cNvSpPr>
              <a:spLocks noChangeShapeType="1"/>
            </p:cNvSpPr>
            <p:nvPr/>
          </p:nvSpPr>
          <p:spPr bwMode="auto">
            <a:xfrm>
              <a:off x="2304" y="2736"/>
              <a:ext cx="384" cy="144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44" name="Line 164"/>
            <p:cNvSpPr>
              <a:spLocks noChangeShapeType="1"/>
            </p:cNvSpPr>
            <p:nvPr/>
          </p:nvSpPr>
          <p:spPr bwMode="auto">
            <a:xfrm flipV="1">
              <a:off x="2304" y="2496"/>
              <a:ext cx="384" cy="24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45" name="Line 165"/>
            <p:cNvSpPr>
              <a:spLocks noChangeShapeType="1"/>
            </p:cNvSpPr>
            <p:nvPr/>
          </p:nvSpPr>
          <p:spPr bwMode="auto">
            <a:xfrm flipV="1">
              <a:off x="2160" y="1920"/>
              <a:ext cx="384" cy="96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66"/>
          <p:cNvGrpSpPr>
            <a:grpSpLocks/>
          </p:cNvGrpSpPr>
          <p:nvPr/>
        </p:nvGrpSpPr>
        <p:grpSpPr bwMode="auto">
          <a:xfrm>
            <a:off x="1854200" y="2678113"/>
            <a:ext cx="3048000" cy="2133600"/>
            <a:chOff x="1897" y="1756"/>
            <a:chExt cx="1920" cy="1344"/>
          </a:xfrm>
        </p:grpSpPr>
        <p:sp>
          <p:nvSpPr>
            <p:cNvPr id="404647" name="AutoShape 167"/>
            <p:cNvSpPr>
              <a:spLocks noChangeArrowheads="1"/>
            </p:cNvSpPr>
            <p:nvPr/>
          </p:nvSpPr>
          <p:spPr bwMode="auto">
            <a:xfrm>
              <a:off x="2518" y="1897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48" name="AutoShape 168"/>
            <p:cNvSpPr>
              <a:spLocks noChangeArrowheads="1"/>
            </p:cNvSpPr>
            <p:nvPr/>
          </p:nvSpPr>
          <p:spPr bwMode="auto">
            <a:xfrm>
              <a:off x="3001" y="1939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49" name="AutoShape 169"/>
            <p:cNvSpPr>
              <a:spLocks noChangeArrowheads="1"/>
            </p:cNvSpPr>
            <p:nvPr/>
          </p:nvSpPr>
          <p:spPr bwMode="auto">
            <a:xfrm>
              <a:off x="3244" y="1756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0" name="AutoShape 170"/>
            <p:cNvSpPr>
              <a:spLocks noChangeArrowheads="1"/>
            </p:cNvSpPr>
            <p:nvPr/>
          </p:nvSpPr>
          <p:spPr bwMode="auto">
            <a:xfrm>
              <a:off x="3001" y="2329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1" name="AutoShape 171"/>
            <p:cNvSpPr>
              <a:spLocks noChangeArrowheads="1"/>
            </p:cNvSpPr>
            <p:nvPr/>
          </p:nvSpPr>
          <p:spPr bwMode="auto">
            <a:xfrm>
              <a:off x="2668" y="2470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2" name="AutoShape 172"/>
            <p:cNvSpPr>
              <a:spLocks noChangeArrowheads="1"/>
            </p:cNvSpPr>
            <p:nvPr/>
          </p:nvSpPr>
          <p:spPr bwMode="auto">
            <a:xfrm>
              <a:off x="2371" y="2284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3" name="AutoShape 173"/>
            <p:cNvSpPr>
              <a:spLocks noChangeArrowheads="1"/>
            </p:cNvSpPr>
            <p:nvPr/>
          </p:nvSpPr>
          <p:spPr bwMode="auto">
            <a:xfrm>
              <a:off x="1990" y="2371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4" name="AutoShape 174"/>
            <p:cNvSpPr>
              <a:spLocks noChangeArrowheads="1"/>
            </p:cNvSpPr>
            <p:nvPr/>
          </p:nvSpPr>
          <p:spPr bwMode="auto">
            <a:xfrm>
              <a:off x="3529" y="1798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5" name="AutoShape 175"/>
            <p:cNvSpPr>
              <a:spLocks noChangeArrowheads="1"/>
            </p:cNvSpPr>
            <p:nvPr/>
          </p:nvSpPr>
          <p:spPr bwMode="auto">
            <a:xfrm>
              <a:off x="3727" y="1996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6" name="AutoShape 176"/>
            <p:cNvSpPr>
              <a:spLocks noChangeArrowheads="1"/>
            </p:cNvSpPr>
            <p:nvPr/>
          </p:nvSpPr>
          <p:spPr bwMode="auto">
            <a:xfrm>
              <a:off x="3337" y="2521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7" name="AutoShape 177"/>
            <p:cNvSpPr>
              <a:spLocks noChangeArrowheads="1"/>
            </p:cNvSpPr>
            <p:nvPr/>
          </p:nvSpPr>
          <p:spPr bwMode="auto">
            <a:xfrm>
              <a:off x="3574" y="2473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8" name="AutoShape 178"/>
            <p:cNvSpPr>
              <a:spLocks noChangeArrowheads="1"/>
            </p:cNvSpPr>
            <p:nvPr/>
          </p:nvSpPr>
          <p:spPr bwMode="auto">
            <a:xfrm>
              <a:off x="3769" y="2278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59" name="AutoShape 179"/>
            <p:cNvSpPr>
              <a:spLocks noChangeArrowheads="1"/>
            </p:cNvSpPr>
            <p:nvPr/>
          </p:nvSpPr>
          <p:spPr bwMode="auto">
            <a:xfrm>
              <a:off x="2668" y="2860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60" name="AutoShape 180"/>
            <p:cNvSpPr>
              <a:spLocks noChangeArrowheads="1"/>
            </p:cNvSpPr>
            <p:nvPr/>
          </p:nvSpPr>
          <p:spPr bwMode="auto">
            <a:xfrm>
              <a:off x="2377" y="3052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61" name="AutoShape 181"/>
            <p:cNvSpPr>
              <a:spLocks noChangeArrowheads="1"/>
            </p:cNvSpPr>
            <p:nvPr/>
          </p:nvSpPr>
          <p:spPr bwMode="auto">
            <a:xfrm>
              <a:off x="2134" y="2953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62" name="AutoShape 182"/>
            <p:cNvSpPr>
              <a:spLocks noChangeArrowheads="1"/>
            </p:cNvSpPr>
            <p:nvPr/>
          </p:nvSpPr>
          <p:spPr bwMode="auto">
            <a:xfrm>
              <a:off x="1897" y="2668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63" name="AutoShape 183"/>
            <p:cNvSpPr>
              <a:spLocks noChangeArrowheads="1"/>
            </p:cNvSpPr>
            <p:nvPr/>
          </p:nvSpPr>
          <p:spPr bwMode="auto">
            <a:xfrm>
              <a:off x="3046" y="3001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64" name="AutoShape 184"/>
            <p:cNvSpPr>
              <a:spLocks noChangeArrowheads="1"/>
            </p:cNvSpPr>
            <p:nvPr/>
          </p:nvSpPr>
          <p:spPr bwMode="auto">
            <a:xfrm>
              <a:off x="3289" y="2905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65" name="AutoShape 185"/>
            <p:cNvSpPr>
              <a:spLocks noChangeArrowheads="1"/>
            </p:cNvSpPr>
            <p:nvPr/>
          </p:nvSpPr>
          <p:spPr bwMode="auto">
            <a:xfrm>
              <a:off x="3577" y="2860"/>
              <a:ext cx="48" cy="48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4666" name="Rectangle 18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Duality</a:t>
            </a:r>
            <a:endParaRPr lang="en-US" dirty="0">
              <a:solidFill>
                <a:srgbClr val="000090"/>
              </a:solidFill>
            </a:endParaRPr>
          </a:p>
        </p:txBody>
      </p:sp>
      <p:grpSp>
        <p:nvGrpSpPr>
          <p:cNvPr id="8" name="Group 187"/>
          <p:cNvGrpSpPr>
            <a:grpSpLocks/>
          </p:cNvGrpSpPr>
          <p:nvPr/>
        </p:nvGrpSpPr>
        <p:grpSpPr bwMode="auto">
          <a:xfrm>
            <a:off x="1462088" y="2282825"/>
            <a:ext cx="3829050" cy="2832100"/>
            <a:chOff x="1650" y="1507"/>
            <a:chExt cx="2412" cy="1784"/>
          </a:xfrm>
        </p:grpSpPr>
        <p:sp>
          <p:nvSpPr>
            <p:cNvPr id="404668" name="Oval 188"/>
            <p:cNvSpPr>
              <a:spLocks noChangeArrowheads="1"/>
            </p:cNvSpPr>
            <p:nvPr/>
          </p:nvSpPr>
          <p:spPr bwMode="auto">
            <a:xfrm>
              <a:off x="3033" y="2704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69" name="Oval 189"/>
            <p:cNvSpPr>
              <a:spLocks noChangeArrowheads="1"/>
            </p:cNvSpPr>
            <p:nvPr/>
          </p:nvSpPr>
          <p:spPr bwMode="auto">
            <a:xfrm>
              <a:off x="2268" y="2704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0" name="Oval 190"/>
            <p:cNvSpPr>
              <a:spLocks noChangeArrowheads="1"/>
            </p:cNvSpPr>
            <p:nvPr/>
          </p:nvSpPr>
          <p:spPr bwMode="auto">
            <a:xfrm>
              <a:off x="2658" y="2131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1" name="Oval 191"/>
            <p:cNvSpPr>
              <a:spLocks noChangeArrowheads="1"/>
            </p:cNvSpPr>
            <p:nvPr/>
          </p:nvSpPr>
          <p:spPr bwMode="auto">
            <a:xfrm>
              <a:off x="2709" y="3184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2" name="Oval 192"/>
            <p:cNvSpPr>
              <a:spLocks noChangeArrowheads="1"/>
            </p:cNvSpPr>
            <p:nvPr/>
          </p:nvSpPr>
          <p:spPr bwMode="auto">
            <a:xfrm>
              <a:off x="2172" y="3181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3" name="Oval 193"/>
            <p:cNvSpPr>
              <a:spLocks noChangeArrowheads="1"/>
            </p:cNvSpPr>
            <p:nvPr/>
          </p:nvSpPr>
          <p:spPr bwMode="auto">
            <a:xfrm>
              <a:off x="1836" y="2944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4" name="Oval 194"/>
            <p:cNvSpPr>
              <a:spLocks noChangeArrowheads="1"/>
            </p:cNvSpPr>
            <p:nvPr/>
          </p:nvSpPr>
          <p:spPr bwMode="auto">
            <a:xfrm>
              <a:off x="1650" y="2371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5" name="Oval 195"/>
            <p:cNvSpPr>
              <a:spLocks noChangeArrowheads="1"/>
            </p:cNvSpPr>
            <p:nvPr/>
          </p:nvSpPr>
          <p:spPr bwMode="auto">
            <a:xfrm>
              <a:off x="2124" y="1993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6" name="Oval 196"/>
            <p:cNvSpPr>
              <a:spLocks noChangeArrowheads="1"/>
            </p:cNvSpPr>
            <p:nvPr/>
          </p:nvSpPr>
          <p:spPr bwMode="auto">
            <a:xfrm>
              <a:off x="3330" y="2128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7" name="Oval 197"/>
            <p:cNvSpPr>
              <a:spLocks noChangeArrowheads="1"/>
            </p:cNvSpPr>
            <p:nvPr/>
          </p:nvSpPr>
          <p:spPr bwMode="auto">
            <a:xfrm>
              <a:off x="3417" y="2703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8" name="Oval 198"/>
            <p:cNvSpPr>
              <a:spLocks noChangeArrowheads="1"/>
            </p:cNvSpPr>
            <p:nvPr/>
          </p:nvSpPr>
          <p:spPr bwMode="auto">
            <a:xfrm>
              <a:off x="3276" y="3226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9" name="Oval 199"/>
            <p:cNvSpPr>
              <a:spLocks noChangeArrowheads="1"/>
            </p:cNvSpPr>
            <p:nvPr/>
          </p:nvSpPr>
          <p:spPr bwMode="auto">
            <a:xfrm>
              <a:off x="3948" y="2656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80" name="Oval 200"/>
            <p:cNvSpPr>
              <a:spLocks noChangeArrowheads="1"/>
            </p:cNvSpPr>
            <p:nvPr/>
          </p:nvSpPr>
          <p:spPr bwMode="auto">
            <a:xfrm>
              <a:off x="3993" y="2125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81" name="Oval 201"/>
            <p:cNvSpPr>
              <a:spLocks noChangeArrowheads="1"/>
            </p:cNvSpPr>
            <p:nvPr/>
          </p:nvSpPr>
          <p:spPr bwMode="auto">
            <a:xfrm>
              <a:off x="2892" y="1558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82" name="Oval 202"/>
            <p:cNvSpPr>
              <a:spLocks noChangeArrowheads="1"/>
            </p:cNvSpPr>
            <p:nvPr/>
          </p:nvSpPr>
          <p:spPr bwMode="auto">
            <a:xfrm>
              <a:off x="3423" y="1507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83" name="Oval 203"/>
            <p:cNvSpPr>
              <a:spLocks noChangeArrowheads="1"/>
            </p:cNvSpPr>
            <p:nvPr/>
          </p:nvSpPr>
          <p:spPr bwMode="auto">
            <a:xfrm>
              <a:off x="3810" y="1702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204"/>
          <p:cNvGrpSpPr>
            <a:grpSpLocks/>
          </p:cNvGrpSpPr>
          <p:nvPr/>
        </p:nvGrpSpPr>
        <p:grpSpPr bwMode="auto">
          <a:xfrm>
            <a:off x="6477000" y="4191000"/>
            <a:ext cx="2133600" cy="2286000"/>
            <a:chOff x="4272" y="2688"/>
            <a:chExt cx="1344" cy="1440"/>
          </a:xfrm>
        </p:grpSpPr>
        <p:grpSp>
          <p:nvGrpSpPr>
            <p:cNvPr id="10" name="Group 205"/>
            <p:cNvGrpSpPr>
              <a:grpSpLocks/>
            </p:cNvGrpSpPr>
            <p:nvPr/>
          </p:nvGrpSpPr>
          <p:grpSpPr bwMode="auto">
            <a:xfrm>
              <a:off x="4416" y="2911"/>
              <a:ext cx="195" cy="983"/>
              <a:chOff x="4608" y="2911"/>
              <a:chExt cx="195" cy="983"/>
            </a:xfrm>
          </p:grpSpPr>
          <p:sp>
            <p:nvSpPr>
              <p:cNvPr id="404686" name="Oval 206"/>
              <p:cNvSpPr>
                <a:spLocks noChangeArrowheads="1"/>
              </p:cNvSpPr>
              <p:nvPr/>
            </p:nvSpPr>
            <p:spPr bwMode="auto">
              <a:xfrm>
                <a:off x="4674" y="2911"/>
                <a:ext cx="69" cy="65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687" name="AutoShape 207"/>
              <p:cNvSpPr>
                <a:spLocks noChangeArrowheads="1"/>
              </p:cNvSpPr>
              <p:nvPr/>
            </p:nvSpPr>
            <p:spPr bwMode="auto">
              <a:xfrm>
                <a:off x="4662" y="3078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688" name="AutoShape 208"/>
              <p:cNvSpPr>
                <a:spLocks noChangeArrowheads="1"/>
              </p:cNvSpPr>
              <p:nvPr/>
            </p:nvSpPr>
            <p:spPr bwMode="auto">
              <a:xfrm>
                <a:off x="4680" y="3297"/>
                <a:ext cx="48" cy="48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689" name="Line 209"/>
              <p:cNvSpPr>
                <a:spLocks noChangeShapeType="1"/>
              </p:cNvSpPr>
              <p:nvPr/>
            </p:nvSpPr>
            <p:spPr bwMode="auto">
              <a:xfrm>
                <a:off x="4608" y="3519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690" name="Line 210"/>
              <p:cNvSpPr>
                <a:spLocks noChangeShapeType="1"/>
              </p:cNvSpPr>
              <p:nvPr/>
            </p:nvSpPr>
            <p:spPr bwMode="auto">
              <a:xfrm>
                <a:off x="4611" y="3696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33CCCC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691" name="Line 211"/>
              <p:cNvSpPr>
                <a:spLocks noChangeShapeType="1"/>
              </p:cNvSpPr>
              <p:nvPr/>
            </p:nvSpPr>
            <p:spPr bwMode="auto">
              <a:xfrm>
                <a:off x="4608" y="3894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4692" name="Text Box 212"/>
            <p:cNvSpPr txBox="1">
              <a:spLocks noChangeArrowheads="1"/>
            </p:cNvSpPr>
            <p:nvPr/>
          </p:nvSpPr>
          <p:spPr bwMode="auto">
            <a:xfrm>
              <a:off x="4748" y="2784"/>
              <a:ext cx="843" cy="1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/>
                <a:t>over “0”</a:t>
              </a:r>
              <a:br>
                <a:rPr lang="en-US" sz="2000"/>
              </a:br>
              <a:r>
                <a:rPr lang="en-US" sz="2000"/>
                <a:t>over “1”</a:t>
              </a:r>
              <a:br>
                <a:rPr lang="en-US" sz="2000"/>
              </a:br>
              <a:r>
                <a:rPr lang="en-US" sz="2000"/>
                <a:t>over “</a:t>
              </a:r>
              <a:r>
                <a:rPr lang="en-US">
                  <a:sym typeface="Symbol" pitchFamily="-108" charset="2"/>
                </a:rPr>
                <a:t></a:t>
              </a:r>
              <a:r>
                <a:rPr lang="en-US" sz="2000">
                  <a:ea typeface="Times New Roman" pitchFamily="-108" charset="0"/>
                  <a:cs typeface="Times New Roman" pitchFamily="-108" charset="0"/>
                </a:rPr>
                <a:t>”</a:t>
              </a:r>
              <a:r>
                <a:rPr lang="en-US" sz="2000"/>
                <a:t> </a:t>
              </a:r>
            </a:p>
            <a:p>
              <a:r>
                <a:rPr lang="en-US" sz="2000">
                  <a:sym typeface="Times New Roman" pitchFamily="-108" charset="0"/>
                </a:rPr>
                <a:t>over (1, </a:t>
              </a:r>
              <a:r>
                <a:rPr lang="en-US">
                  <a:sym typeface="Symbol" pitchFamily="-108" charset="2"/>
                </a:rPr>
                <a:t></a:t>
              </a:r>
              <a:r>
                <a:rPr lang="en-US" sz="2000">
                  <a:sym typeface="Times New Roman" pitchFamily="-108" charset="0"/>
                </a:rPr>
                <a:t>)</a:t>
              </a:r>
              <a:br>
                <a:rPr lang="en-US" sz="2000">
                  <a:sym typeface="Times New Roman" pitchFamily="-108" charset="0"/>
                </a:rPr>
              </a:br>
              <a:r>
                <a:rPr lang="en-US" sz="2000">
                  <a:sym typeface="Times New Roman" pitchFamily="-108" charset="0"/>
                </a:rPr>
                <a:t>over (0,1)</a:t>
              </a:r>
              <a:br>
                <a:rPr lang="en-US" sz="2000">
                  <a:sym typeface="Times New Roman" pitchFamily="-108" charset="0"/>
                </a:rPr>
              </a:br>
              <a:r>
                <a:rPr lang="en-US" sz="2000">
                  <a:sym typeface="Times New Roman" pitchFamily="-108" charset="0"/>
                </a:rPr>
                <a:t>over (0, </a:t>
              </a:r>
              <a:r>
                <a:rPr lang="en-US">
                  <a:sym typeface="Symbol" pitchFamily="-108" charset="2"/>
                </a:rPr>
                <a:t></a:t>
              </a:r>
              <a:r>
                <a:rPr lang="en-US" sz="2000">
                  <a:sym typeface="Times New Roman" pitchFamily="-108" charset="0"/>
                </a:rPr>
                <a:t>)</a:t>
              </a:r>
            </a:p>
          </p:txBody>
        </p:sp>
        <p:sp>
          <p:nvSpPr>
            <p:cNvPr id="404693" name="Rectangle 213"/>
            <p:cNvSpPr>
              <a:spLocks noChangeArrowheads="1"/>
            </p:cNvSpPr>
            <p:nvPr/>
          </p:nvSpPr>
          <p:spPr bwMode="auto">
            <a:xfrm>
              <a:off x="4272" y="2688"/>
              <a:ext cx="1344" cy="144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214"/>
          <p:cNvGrpSpPr>
            <a:grpSpLocks/>
          </p:cNvGrpSpPr>
          <p:nvPr/>
        </p:nvGrpSpPr>
        <p:grpSpPr bwMode="auto">
          <a:xfrm>
            <a:off x="7162800" y="2362200"/>
            <a:ext cx="641350" cy="695325"/>
            <a:chOff x="4512" y="1488"/>
            <a:chExt cx="404" cy="438"/>
          </a:xfrm>
        </p:grpSpPr>
        <p:sp>
          <p:nvSpPr>
            <p:cNvPr id="404695" name="AutoShape 215"/>
            <p:cNvSpPr>
              <a:spLocks noChangeArrowheads="1"/>
            </p:cNvSpPr>
            <p:nvPr/>
          </p:nvSpPr>
          <p:spPr bwMode="auto">
            <a:xfrm>
              <a:off x="4554" y="1506"/>
              <a:ext cx="336" cy="188"/>
            </a:xfrm>
            <a:prstGeom prst="rtTriangle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216"/>
            <p:cNvGrpSpPr>
              <a:grpSpLocks/>
            </p:cNvGrpSpPr>
            <p:nvPr/>
          </p:nvGrpSpPr>
          <p:grpSpPr bwMode="auto">
            <a:xfrm>
              <a:off x="4512" y="1488"/>
              <a:ext cx="404" cy="438"/>
              <a:chOff x="4707" y="1137"/>
              <a:chExt cx="404" cy="438"/>
            </a:xfrm>
          </p:grpSpPr>
          <p:sp>
            <p:nvSpPr>
              <p:cNvPr id="404697" name="Line 217"/>
              <p:cNvSpPr>
                <a:spLocks noChangeShapeType="1"/>
              </p:cNvSpPr>
              <p:nvPr/>
            </p:nvSpPr>
            <p:spPr bwMode="auto">
              <a:xfrm flipH="1">
                <a:off x="4752" y="1344"/>
                <a:ext cx="336" cy="192"/>
              </a:xfrm>
              <a:prstGeom prst="line">
                <a:avLst/>
              </a:prstGeom>
              <a:noFill/>
              <a:ln w="190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698" name="Line 218"/>
              <p:cNvSpPr>
                <a:spLocks noChangeShapeType="1"/>
              </p:cNvSpPr>
              <p:nvPr/>
            </p:nvSpPr>
            <p:spPr bwMode="auto">
              <a:xfrm flipH="1" flipV="1">
                <a:off x="4752" y="1152"/>
                <a:ext cx="336" cy="192"/>
              </a:xfrm>
              <a:prstGeom prst="line">
                <a:avLst/>
              </a:prstGeom>
              <a:noFill/>
              <a:ln w="190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699" name="Line 219"/>
              <p:cNvSpPr>
                <a:spLocks noChangeShapeType="1"/>
              </p:cNvSpPr>
              <p:nvPr/>
            </p:nvSpPr>
            <p:spPr bwMode="auto">
              <a:xfrm flipV="1">
                <a:off x="4752" y="115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700" name="AutoShape 220"/>
              <p:cNvSpPr>
                <a:spLocks noChangeArrowheads="1"/>
              </p:cNvSpPr>
              <p:nvPr/>
            </p:nvSpPr>
            <p:spPr bwMode="auto">
              <a:xfrm>
                <a:off x="4728" y="1137"/>
                <a:ext cx="48" cy="48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701" name="AutoShape 221"/>
              <p:cNvSpPr>
                <a:spLocks noChangeArrowheads="1"/>
              </p:cNvSpPr>
              <p:nvPr/>
            </p:nvSpPr>
            <p:spPr bwMode="auto">
              <a:xfrm>
                <a:off x="4728" y="1527"/>
                <a:ext cx="48" cy="48"/>
              </a:xfrm>
              <a:prstGeom prst="diamond">
                <a:avLst/>
              </a:prstGeom>
              <a:solidFill>
                <a:srgbClr val="FF0000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702" name="Line 222"/>
              <p:cNvSpPr>
                <a:spLocks noChangeShapeType="1"/>
              </p:cNvSpPr>
              <p:nvPr/>
            </p:nvSpPr>
            <p:spPr bwMode="auto">
              <a:xfrm>
                <a:off x="4752" y="1344"/>
                <a:ext cx="336" cy="0"/>
              </a:xfrm>
              <a:prstGeom prst="line">
                <a:avLst/>
              </a:prstGeom>
              <a:noFill/>
              <a:ln w="19050">
                <a:solidFill>
                  <a:srgbClr val="33CCCC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703" name="AutoShape 223"/>
              <p:cNvSpPr>
                <a:spLocks noChangeArrowheads="1"/>
              </p:cNvSpPr>
              <p:nvPr/>
            </p:nvSpPr>
            <p:spPr bwMode="auto">
              <a:xfrm>
                <a:off x="4707" y="1295"/>
                <a:ext cx="96" cy="9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704" name="Oval 224"/>
              <p:cNvSpPr>
                <a:spLocks noChangeArrowheads="1"/>
              </p:cNvSpPr>
              <p:nvPr/>
            </p:nvSpPr>
            <p:spPr bwMode="auto">
              <a:xfrm>
                <a:off x="5042" y="1311"/>
                <a:ext cx="69" cy="65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912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C4117C-6223-DC41-826E-E7BA5A63ACA7}" type="slidenum">
              <a:rPr lang="en-US" smtClean="0"/>
              <a:pPr/>
              <a:t>106</a:t>
            </a:fld>
            <a:endParaRPr lang="en-US" smtClean="0"/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898525" y="1559255"/>
            <a:ext cx="7635875" cy="452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/>
              <a:t>In the bulk, </a:t>
            </a:r>
            <a:r>
              <a:rPr lang="en-US" dirty="0">
                <a:sym typeface="Times New Roman" pitchFamily="-109" charset="0"/>
              </a:rPr>
              <a:t> </a:t>
            </a:r>
          </a:p>
          <a:p>
            <a:endParaRPr lang="en-US" dirty="0">
              <a:sym typeface="Times New Roman" pitchFamily="-109" charset="0"/>
            </a:endParaRPr>
          </a:p>
          <a:p>
            <a:endParaRPr lang="en-US" dirty="0">
              <a:sym typeface="Times New Roman" pitchFamily="-109" charset="0"/>
            </a:endParaRPr>
          </a:p>
          <a:p>
            <a:endParaRPr lang="en-US" dirty="0">
              <a:sym typeface="Times New Roman" pitchFamily="-109" charset="0"/>
            </a:endParaRPr>
          </a:p>
          <a:p>
            <a:endParaRPr lang="en-US" dirty="0">
              <a:sym typeface="Times New Roman" pitchFamily="-109" charset="0"/>
            </a:endParaRPr>
          </a:p>
          <a:p>
            <a:endParaRPr lang="en-US" dirty="0">
              <a:sym typeface="Times New Roman" pitchFamily="-109" charset="0"/>
            </a:endParaRPr>
          </a:p>
          <a:p>
            <a:endParaRPr lang="en-US" dirty="0">
              <a:sym typeface="Times New Roman" pitchFamily="-109" charset="0"/>
            </a:endParaRPr>
          </a:p>
          <a:p>
            <a:endParaRPr lang="en-US" dirty="0" smtClean="0">
              <a:solidFill>
                <a:schemeClr val="accent2"/>
              </a:solidFill>
              <a:sym typeface="Times New Roman" pitchFamily="-109" charset="0"/>
            </a:endParaRPr>
          </a:p>
          <a:p>
            <a:endParaRPr lang="en-US" dirty="0" smtClean="0">
              <a:solidFill>
                <a:schemeClr val="accent2"/>
              </a:solidFill>
              <a:sym typeface="Times New Roman" pitchFamily="-109" charset="0"/>
            </a:endParaRPr>
          </a:p>
          <a:p>
            <a:endParaRPr lang="en-US" dirty="0" smtClean="0">
              <a:solidFill>
                <a:schemeClr val="accent2"/>
              </a:solidFill>
              <a:sym typeface="Times New Roman" pitchFamily="-109" charset="0"/>
            </a:endParaRPr>
          </a:p>
          <a:p>
            <a:endParaRPr lang="en-US" dirty="0" smtClean="0">
              <a:solidFill>
                <a:schemeClr val="accent2"/>
              </a:solidFill>
              <a:sym typeface="Times New Roman" pitchFamily="-109" charset="0"/>
            </a:endParaRPr>
          </a:p>
          <a:p>
            <a:r>
              <a:rPr lang="en-US" dirty="0" smtClean="0">
                <a:solidFill>
                  <a:schemeClr val="accent2"/>
                </a:solidFill>
                <a:sym typeface="Times New Roman" pitchFamily="-109" charset="0"/>
              </a:rPr>
              <a:t>where</a:t>
            </a:r>
            <a:r>
              <a:rPr lang="en-US" dirty="0" smtClean="0">
                <a:sym typeface="Times New Roman" pitchFamily="-109" charset="0"/>
              </a:rPr>
              <a:t> </a:t>
            </a:r>
            <a:r>
              <a:rPr lang="en-US" dirty="0">
                <a:sym typeface="Times New Roman" pitchFamily="-109" charset="0"/>
              </a:rPr>
              <a:t>H and G are explicit locally analytic functions expressible in terms of the eq. measure. Here, and more generally, </a:t>
            </a:r>
            <a:r>
              <a:rPr lang="en-US" dirty="0" smtClean="0">
                <a:solidFill>
                  <a:srgbClr val="0000FF"/>
                </a:solidFill>
                <a:latin typeface="Symbol" pitchFamily="-109" charset="2"/>
                <a:sym typeface="Times New Roman" pitchFamily="-109" charset="0"/>
              </a:rPr>
              <a:t>r</a:t>
            </a:r>
            <a:r>
              <a:rPr lang="en-US" baseline="-25000" dirty="0" smtClean="0">
                <a:solidFill>
                  <a:srgbClr val="0000FF"/>
                </a:solidFill>
                <a:latin typeface="Symbol" pitchFamily="-109" charset="2"/>
                <a:sym typeface="Times New Roman" pitchFamily="-109" charset="0"/>
              </a:rPr>
              <a:t>1</a:t>
            </a:r>
            <a:r>
              <a:rPr lang="en-US" baseline="30000" dirty="0" smtClean="0">
                <a:solidFill>
                  <a:srgbClr val="0000FF"/>
                </a:solidFill>
                <a:sym typeface="Times New Roman" pitchFamily="-109" charset="0"/>
              </a:rPr>
              <a:t>(N)</a:t>
            </a:r>
            <a:r>
              <a:rPr lang="en-US" baseline="-25000" dirty="0" smtClean="0">
                <a:solidFill>
                  <a:srgbClr val="0000FF"/>
                </a:solidFill>
                <a:sym typeface="Times New Roman" pitchFamily="-10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Times New Roman" pitchFamily="-109" charset="0"/>
              </a:rPr>
              <a:t> </a:t>
            </a:r>
            <a:r>
              <a:rPr lang="en-US" dirty="0">
                <a:solidFill>
                  <a:srgbClr val="0000FF"/>
                </a:solidFill>
                <a:sym typeface="Times New Roman" pitchFamily="-109" charset="0"/>
              </a:rPr>
              <a:t>depends only on the equilibrium </a:t>
            </a:r>
            <a:r>
              <a:rPr lang="en-US" dirty="0" smtClean="0">
                <a:solidFill>
                  <a:srgbClr val="0000FF"/>
                </a:solidFill>
                <a:sym typeface="Times New Roman" pitchFamily="-109" charset="0"/>
              </a:rPr>
              <a:t>measure</a:t>
            </a:r>
            <a:r>
              <a:rPr lang="en-US" dirty="0" smtClean="0">
                <a:sym typeface="Times New Roman" pitchFamily="-109" charset="0"/>
              </a:rPr>
              <a:t>, d</a:t>
            </a:r>
            <a:r>
              <a:rPr lang="en-US" dirty="0" smtClean="0">
                <a:latin typeface="Symbol" charset="2"/>
                <a:cs typeface="Symbol" charset="2"/>
                <a:sym typeface="Times New Roman" pitchFamily="-109" charset="0"/>
              </a:rPr>
              <a:t>m = y(l) </a:t>
            </a:r>
            <a:r>
              <a:rPr lang="en-US" dirty="0" smtClean="0">
                <a:cs typeface="Symbol" charset="2"/>
                <a:sym typeface="Times New Roman" pitchFamily="-109" charset="0"/>
              </a:rPr>
              <a:t>d</a:t>
            </a:r>
            <a:r>
              <a:rPr lang="en-US" dirty="0" smtClean="0">
                <a:latin typeface="Symbol" charset="2"/>
                <a:cs typeface="Symbol" charset="2"/>
                <a:sym typeface="Times New Roman" pitchFamily="-109" charset="0"/>
              </a:rPr>
              <a:t>l. </a:t>
            </a:r>
            <a:endParaRPr lang="en-US" dirty="0" smtClean="0">
              <a:sym typeface="Times New Roman" pitchFamily="-109" charset="0"/>
            </a:endParaRPr>
          </a:p>
          <a:p>
            <a:endParaRPr lang="en-US" dirty="0">
              <a:sym typeface="Times New Roman" pitchFamily="-109" charset="0"/>
            </a:endParaRPr>
          </a:p>
          <a:p>
            <a:r>
              <a:rPr lang="en-US" dirty="0"/>
              <a:t> </a:t>
            </a:r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511465" y="2250503"/>
          <a:ext cx="8385175" cy="200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38" name="Equation" r:id="rId3" imgW="3505200" imgH="838200" progId="Equation.3">
                  <p:embed/>
                </p:oleObj>
              </mc:Choice>
              <mc:Fallback>
                <p:oleObj name="Equation" r:id="rId3" imgW="3505200" imgH="838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65" y="2250503"/>
                        <a:ext cx="8385175" cy="2005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264620" y="446773"/>
            <a:ext cx="893886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dirty="0">
                <a:solidFill>
                  <a:srgbClr val="000090"/>
                </a:solidFill>
              </a:rPr>
              <a:t>Bulk </a:t>
            </a:r>
            <a:r>
              <a:rPr lang="en-US" sz="3200" dirty="0" err="1">
                <a:solidFill>
                  <a:srgbClr val="000090"/>
                </a:solidFill>
              </a:rPr>
              <a:t>Asymptotics</a:t>
            </a:r>
            <a:r>
              <a:rPr lang="en-US" sz="3200" dirty="0">
                <a:solidFill>
                  <a:srgbClr val="000090"/>
                </a:solidFill>
              </a:rPr>
              <a:t> of the One-Point </a:t>
            </a:r>
            <a:r>
              <a:rPr lang="en-US" sz="3200" dirty="0" smtClean="0">
                <a:solidFill>
                  <a:srgbClr val="000090"/>
                </a:solidFill>
              </a:rPr>
              <a:t>Function </a:t>
            </a:r>
            <a:r>
              <a:rPr lang="en-US" sz="3200" dirty="0" smtClean="0">
                <a:solidFill>
                  <a:schemeClr val="hlink"/>
                </a:solidFill>
                <a:ea typeface="ＭＳ Ｐゴシック" pitchFamily="-109" charset="-128"/>
                <a:cs typeface="ＭＳ Ｐゴシック" pitchFamily="-109" charset="-128"/>
              </a:rPr>
              <a:t>[EM ‘03]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773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CA03E5-89D1-4F48-9635-7C14CCE56140}" type="slidenum">
              <a:rPr lang="en-US" smtClean="0"/>
              <a:pPr/>
              <a:t>107</a:t>
            </a:fld>
            <a:endParaRPr lang="en-US" smtClean="0"/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71800"/>
            <a:ext cx="91440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370388"/>
            <a:ext cx="7848600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676275" y="2590800"/>
            <a:ext cx="1457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>
                <a:latin typeface="Times" pitchFamily="-109" charset="0"/>
              </a:rPr>
              <a:t>Near an endpoint:</a:t>
            </a:r>
          </a:p>
        </p:txBody>
      </p:sp>
      <p:pic>
        <p:nvPicPr>
          <p:cNvPr id="60422" name="Picture 16"/>
          <p:cNvPicPr>
            <a:picLocks noChangeAspect="1" noChangeArrowheads="1"/>
          </p:cNvPicPr>
          <p:nvPr/>
        </p:nvPicPr>
        <p:blipFill>
          <a:blip r:embed="rId5"/>
          <a:srcRect l="18750" t="26042" r="39844" b="56250"/>
          <a:stretch>
            <a:fillRect/>
          </a:stretch>
        </p:blipFill>
        <p:spPr bwMode="auto">
          <a:xfrm>
            <a:off x="2286000" y="1295400"/>
            <a:ext cx="44196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TextBox 9"/>
          <p:cNvSpPr txBox="1">
            <a:spLocks noChangeArrowheads="1"/>
          </p:cNvSpPr>
          <p:nvPr/>
        </p:nvSpPr>
        <p:spPr bwMode="auto">
          <a:xfrm>
            <a:off x="60708" y="452438"/>
            <a:ext cx="89225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    Endpoint </a:t>
            </a:r>
            <a:r>
              <a:rPr lang="en-US" sz="2800" dirty="0" err="1">
                <a:solidFill>
                  <a:srgbClr val="000090"/>
                </a:solidFill>
              </a:rPr>
              <a:t>Asymptotics</a:t>
            </a:r>
            <a:r>
              <a:rPr lang="en-US" sz="2800" dirty="0">
                <a:solidFill>
                  <a:srgbClr val="000090"/>
                </a:solidFill>
              </a:rPr>
              <a:t> of the One-Point </a:t>
            </a:r>
            <a:r>
              <a:rPr lang="en-US" sz="2800" dirty="0" smtClean="0">
                <a:solidFill>
                  <a:srgbClr val="000090"/>
                </a:solidFill>
              </a:rPr>
              <a:t>Function [EM ‘03] </a:t>
            </a:r>
            <a:endParaRPr lang="en-US" sz="2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160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Schwinger – Dyson Equations (</a:t>
            </a:r>
            <a:r>
              <a:rPr lang="en-US" sz="3600" dirty="0" err="1" smtClean="0">
                <a:solidFill>
                  <a:srgbClr val="008000"/>
                </a:solidFill>
              </a:rPr>
              <a:t>Tova</a:t>
            </a:r>
            <a:r>
              <a:rPr lang="en-US" sz="3600" dirty="0" smtClean="0">
                <a:solidFill>
                  <a:srgbClr val="008000"/>
                </a:solidFill>
              </a:rPr>
              <a:t> Lindberg</a:t>
            </a:r>
            <a:r>
              <a:rPr lang="en-US" sz="3600" dirty="0" smtClean="0">
                <a:solidFill>
                  <a:srgbClr val="000090"/>
                </a:solidFill>
              </a:rPr>
              <a:t>)</a:t>
            </a:r>
            <a:endParaRPr lang="en-US" sz="3600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413" r="-94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7262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Hermite</a:t>
            </a:r>
            <a:r>
              <a:rPr lang="en-US" dirty="0" smtClean="0">
                <a:solidFill>
                  <a:srgbClr val="000090"/>
                </a:solidFill>
              </a:rPr>
              <a:t> Polynomials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0475" r="-20475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5993464" y="6190807"/>
            <a:ext cx="2659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Courtesy X. </a:t>
            </a:r>
            <a:r>
              <a:rPr lang="en-US" sz="2400" dirty="0" err="1" smtClean="0"/>
              <a:t>Viennot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649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Algebraic OGF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ea typeface="ＭＳ ゴシック"/>
                <a:cs typeface="ＭＳ ゴシック"/>
              </a:rPr>
              <a:t> </a:t>
            </a:r>
            <a:r>
              <a:rPr lang="en-US" sz="3600" i="1" dirty="0" smtClean="0">
                <a:solidFill>
                  <a:srgbClr val="0000FF"/>
                </a:solidFill>
                <a:ea typeface="ＭＳ ゴシック"/>
                <a:cs typeface="ＭＳ ゴシック"/>
              </a:rPr>
              <a:t>Z(t)</a:t>
            </a:r>
            <a:r>
              <a:rPr lang="en-US" sz="3600" dirty="0" smtClean="0">
                <a:solidFill>
                  <a:srgbClr val="0000FF"/>
                </a:solidFill>
                <a:ea typeface="ＭＳ ゴシック"/>
                <a:cs typeface="ＭＳ ゴシック"/>
              </a:rPr>
              <a:t> = 1 + t </a:t>
            </a:r>
            <a:r>
              <a:rPr lang="en-US" sz="3600" i="1" dirty="0" smtClean="0">
                <a:solidFill>
                  <a:srgbClr val="0000FF"/>
                </a:solidFill>
                <a:ea typeface="ＭＳ ゴシック"/>
                <a:cs typeface="ＭＳ ゴシック"/>
              </a:rPr>
              <a:t>Z(t)</a:t>
            </a:r>
            <a:r>
              <a:rPr lang="en-US" sz="3600" baseline="30000" dirty="0" smtClean="0">
                <a:solidFill>
                  <a:srgbClr val="0000FF"/>
                </a:solidFill>
                <a:ea typeface="ＭＳ ゴシック"/>
                <a:cs typeface="ＭＳ ゴシック"/>
              </a:rPr>
              <a:t>2</a:t>
            </a:r>
          </a:p>
          <a:p>
            <a:endParaRPr lang="en-US" sz="3600" baseline="30000" dirty="0">
              <a:solidFill>
                <a:srgbClr val="0000FF"/>
              </a:solidFill>
              <a:ea typeface="ＭＳ ゴシック"/>
              <a:cs typeface="ＭＳ ゴシック"/>
            </a:endParaRPr>
          </a:p>
          <a:p>
            <a:endParaRPr lang="en-US" sz="3600" baseline="30000" dirty="0" smtClean="0">
              <a:solidFill>
                <a:srgbClr val="0000FF"/>
              </a:solidFill>
              <a:ea typeface="ＭＳ ゴシック"/>
              <a:cs typeface="ＭＳ ゴシック"/>
            </a:endParaRPr>
          </a:p>
          <a:p>
            <a:endParaRPr lang="en-US" sz="3600" baseline="30000" dirty="0">
              <a:solidFill>
                <a:srgbClr val="0000FF"/>
              </a:solidFill>
              <a:ea typeface="ＭＳ ゴシック"/>
              <a:cs typeface="ＭＳ ゴシック"/>
            </a:endParaRPr>
          </a:p>
          <a:p>
            <a:endParaRPr lang="en-US" sz="3600" baseline="30000" dirty="0" smtClean="0">
              <a:solidFill>
                <a:srgbClr val="0000FF"/>
              </a:solidFill>
              <a:ea typeface="ＭＳ ゴシック"/>
              <a:cs typeface="ＭＳ ゴシック"/>
            </a:endParaRPr>
          </a:p>
          <a:p>
            <a:endParaRPr lang="en-US" baseline="30000" dirty="0">
              <a:solidFill>
                <a:srgbClr val="0000FF"/>
              </a:solidFill>
              <a:ea typeface="ＭＳ ゴシック"/>
              <a:cs typeface="ＭＳ ゴシック"/>
            </a:endParaRPr>
          </a:p>
          <a:p>
            <a:endParaRPr lang="en-US" dirty="0" smtClean="0">
              <a:solidFill>
                <a:srgbClr val="0000FF"/>
              </a:solidFill>
              <a:ea typeface="ＭＳ ゴシック"/>
              <a:cs typeface="ＭＳ ゴシック"/>
            </a:endParaRPr>
          </a:p>
          <a:p>
            <a:endParaRPr lang="en-US" dirty="0" smtClean="0">
              <a:solidFill>
                <a:srgbClr val="0000FF"/>
              </a:solidFill>
              <a:ea typeface="ＭＳ ゴシック"/>
              <a:cs typeface="ＭＳ ゴシック"/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501" y="2492128"/>
            <a:ext cx="4748792" cy="4185234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405388"/>
              </p:ext>
            </p:extLst>
          </p:nvPr>
        </p:nvGraphicFramePr>
        <p:xfrm>
          <a:off x="908243" y="2651125"/>
          <a:ext cx="3309696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3" name="Equation" r:id="rId4" imgW="1092200" imgH="419100" progId="Equation.3">
                  <p:embed/>
                </p:oleObj>
              </mc:Choice>
              <mc:Fallback>
                <p:oleObj name="Equation" r:id="rId4" imgW="10922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8243" y="2651125"/>
                        <a:ext cx="3309696" cy="127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8719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Gaussian Moments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004792"/>
              </p:ext>
            </p:extLst>
          </p:nvPr>
        </p:nvGraphicFramePr>
        <p:xfrm>
          <a:off x="427685" y="1798638"/>
          <a:ext cx="8376869" cy="415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45" name="Equation" r:id="rId3" imgW="3073400" imgH="1524000" progId="Equation.3">
                  <p:embed/>
                </p:oleObj>
              </mc:Choice>
              <mc:Fallback>
                <p:oleObj name="Equation" r:id="rId3" imgW="3073400" imgH="152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685" y="1798638"/>
                        <a:ext cx="8376869" cy="4154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7439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Matchings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0577" r="-205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954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Involutions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080" r="-60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4696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Weighted Configurations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809" r="-88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362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Hermite</a:t>
            </a:r>
            <a:r>
              <a:rPr lang="en-US" dirty="0" smtClean="0">
                <a:solidFill>
                  <a:srgbClr val="000090"/>
                </a:solidFill>
              </a:rPr>
              <a:t> Generating Function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0577" r="-205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8379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Askey</a:t>
            </a:r>
            <a:r>
              <a:rPr lang="en-US" dirty="0" smtClean="0">
                <a:solidFill>
                  <a:srgbClr val="000090"/>
                </a:solidFill>
              </a:rPr>
              <a:t>-Wilson Tableaux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5609" b="56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9858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Combinatorial Interpretations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0253" r="-202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9217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Coefficient Analysis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Extended Binomial Theorem: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5673988"/>
            <a:ext cx="7759700" cy="111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24" y="2355757"/>
            <a:ext cx="8937013" cy="305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410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The Inverse: Coefficient Extraction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926818"/>
              </p:ext>
            </p:extLst>
          </p:nvPr>
        </p:nvGraphicFramePr>
        <p:xfrm>
          <a:off x="1783422" y="1258152"/>
          <a:ext cx="5820704" cy="203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6" name="Equation" r:id="rId3" imgW="2578100" imgH="901700" progId="Equation.3">
                  <p:embed/>
                </p:oleObj>
              </mc:Choice>
              <mc:Fallback>
                <p:oleObj name="Equation" r:id="rId3" imgW="2578100" imgH="901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83422" y="1258152"/>
                        <a:ext cx="5820704" cy="203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2625" y="3707289"/>
            <a:ext cx="832792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Study </a:t>
            </a:r>
            <a:r>
              <a:rPr lang="en-US" sz="2800" dirty="0" err="1" smtClean="0">
                <a:solidFill>
                  <a:srgbClr val="0000FF"/>
                </a:solidFill>
              </a:rPr>
              <a:t>asymptotics</a:t>
            </a:r>
            <a:r>
              <a:rPr lang="en-US" sz="2800" dirty="0" smtClean="0">
                <a:solidFill>
                  <a:srgbClr val="0000FF"/>
                </a:solidFill>
              </a:rPr>
              <a:t> by steepest descent.</a:t>
            </a:r>
            <a:endParaRPr lang="en-US" sz="2800" dirty="0" smtClean="0">
              <a:solidFill>
                <a:srgbClr val="FF6600"/>
              </a:solidFill>
            </a:endParaRPr>
          </a:p>
          <a:p>
            <a:r>
              <a:rPr lang="en-US" sz="2800" dirty="0" err="1" smtClean="0">
                <a:solidFill>
                  <a:srgbClr val="FF6600"/>
                </a:solidFill>
              </a:rPr>
              <a:t>Pringsheim’s</a:t>
            </a:r>
            <a:r>
              <a:rPr lang="en-US" sz="2800" dirty="0" smtClean="0">
                <a:solidFill>
                  <a:srgbClr val="FF6600"/>
                </a:solidFill>
              </a:rPr>
              <a:t> Theorem</a:t>
            </a:r>
            <a:r>
              <a:rPr lang="en-US" sz="2800" dirty="0" smtClean="0"/>
              <a:t>: Z(t) necessarily has a singularity </a:t>
            </a:r>
          </a:p>
          <a:p>
            <a:r>
              <a:rPr lang="en-US" sz="2800" dirty="0" smtClean="0"/>
              <a:t>at t = radius of convergence. </a:t>
            </a:r>
          </a:p>
          <a:p>
            <a:r>
              <a:rPr lang="en-US" sz="2800" dirty="0" err="1" smtClean="0">
                <a:solidFill>
                  <a:srgbClr val="FF6600"/>
                </a:solidFill>
              </a:rPr>
              <a:t>Hankel</a:t>
            </a:r>
            <a:r>
              <a:rPr lang="en-US" sz="2800" dirty="0" smtClean="0">
                <a:solidFill>
                  <a:srgbClr val="FF6600"/>
                </a:solidFill>
              </a:rPr>
              <a:t> Contour:   </a:t>
            </a:r>
          </a:p>
          <a:p>
            <a:r>
              <a:rPr lang="en-US" sz="2800" dirty="0" smtClean="0"/>
              <a:t> </a:t>
            </a:r>
          </a:p>
          <a:p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0978" y="4667566"/>
            <a:ext cx="2238215" cy="212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681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Catalan </a:t>
            </a:r>
            <a:r>
              <a:rPr lang="en-US" dirty="0" err="1" smtClean="0">
                <a:solidFill>
                  <a:srgbClr val="000090"/>
                </a:solidFill>
              </a:rPr>
              <a:t>Asymptotics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* </a:t>
            </a:r>
            <a:r>
              <a:rPr lang="en-US" dirty="0" smtClean="0"/>
              <a:t>= 2.25  vs. C</a:t>
            </a:r>
            <a:r>
              <a:rPr lang="en-US" baseline="-25000" dirty="0" smtClean="0"/>
              <a:t>1</a:t>
            </a:r>
            <a:r>
              <a:rPr lang="en-US" dirty="0" smtClean="0"/>
              <a:t> = 1</a:t>
            </a:r>
          </a:p>
          <a:p>
            <a:pPr>
              <a:buNone/>
            </a:pPr>
            <a:r>
              <a:rPr lang="en-US" dirty="0" smtClean="0"/>
              <a:t>Error</a:t>
            </a:r>
          </a:p>
          <a:p>
            <a:r>
              <a:rPr lang="en-US" dirty="0" err="1" smtClean="0">
                <a:latin typeface="Wingdings"/>
                <a:ea typeface="Wingdings"/>
                <a:cs typeface="Wingdings"/>
              </a:rPr>
              <a:t></a:t>
            </a:r>
            <a:r>
              <a:rPr lang="en-US" dirty="0" smtClean="0"/>
              <a:t> 10% for </a:t>
            </a:r>
            <a:r>
              <a:rPr lang="en-US" dirty="0" err="1" smtClean="0"/>
              <a:t>n</a:t>
            </a:r>
            <a:r>
              <a:rPr lang="en-US" dirty="0" smtClean="0"/>
              <a:t>=10</a:t>
            </a:r>
          </a:p>
          <a:p>
            <a:r>
              <a:rPr lang="en-US" dirty="0" smtClean="0"/>
              <a:t>&lt; 1% for any </a:t>
            </a:r>
            <a:r>
              <a:rPr lang="en-US" dirty="0" err="1" smtClean="0"/>
              <a:t>n</a:t>
            </a:r>
            <a:r>
              <a:rPr lang="en-US" dirty="0" smtClean="0"/>
              <a:t> ≥ 100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Steepest descent: </a:t>
            </a:r>
            <a:r>
              <a:rPr lang="en-US" dirty="0" smtClean="0">
                <a:solidFill>
                  <a:srgbClr val="000000"/>
                </a:solidFill>
              </a:rPr>
              <a:t>singularity at </a:t>
            </a:r>
            <a:r>
              <a:rPr lang="en-US" dirty="0" err="1" smtClean="0">
                <a:solidFill>
                  <a:srgbClr val="000000"/>
                </a:solidFill>
              </a:rPr>
              <a:t>ρ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asymptotic form of coefficients is </a:t>
            </a:r>
            <a:r>
              <a:rPr lang="en-US" dirty="0" err="1" smtClean="0">
                <a:solidFill>
                  <a:srgbClr val="FF6600"/>
                </a:solidFill>
              </a:rPr>
              <a:t>ρ</a:t>
            </a:r>
            <a:r>
              <a:rPr lang="en-US" baseline="30000" dirty="0" err="1" smtClean="0">
                <a:solidFill>
                  <a:srgbClr val="FF6600"/>
                </a:solidFill>
              </a:rPr>
              <a:t>-n</a:t>
            </a:r>
            <a:r>
              <a:rPr lang="en-US" baseline="30000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n</a:t>
            </a:r>
            <a:r>
              <a:rPr lang="en-US" baseline="30000" dirty="0" smtClean="0">
                <a:solidFill>
                  <a:srgbClr val="FF6600"/>
                </a:solidFill>
              </a:rPr>
              <a:t>-3/2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Universality in large combinatorial structures:</a:t>
            </a:r>
          </a:p>
          <a:p>
            <a:r>
              <a:rPr lang="en-US" dirty="0" smtClean="0"/>
              <a:t>coefficients ~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K</a:t>
            </a:r>
            <a:r>
              <a:rPr lang="en-US" dirty="0" smtClean="0"/>
              <a:t> A</a:t>
            </a:r>
            <a:r>
              <a:rPr lang="en-US" baseline="30000" dirty="0" smtClean="0"/>
              <a:t>n </a:t>
            </a:r>
            <a:r>
              <a:rPr lang="en-US" dirty="0" smtClean="0">
                <a:solidFill>
                  <a:srgbClr val="FF6600"/>
                </a:solidFill>
              </a:rPr>
              <a:t>n</a:t>
            </a:r>
            <a:r>
              <a:rPr lang="en-US" baseline="30000" dirty="0" smtClean="0">
                <a:solidFill>
                  <a:srgbClr val="FF6600"/>
                </a:solidFill>
              </a:rPr>
              <a:t>-3/2 </a:t>
            </a:r>
            <a:r>
              <a:rPr lang="en-US" dirty="0" smtClean="0"/>
              <a:t>for all varieties of trees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920238"/>
              </p:ext>
            </p:extLst>
          </p:nvPr>
        </p:nvGraphicFramePr>
        <p:xfrm>
          <a:off x="3139620" y="1190625"/>
          <a:ext cx="249827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7" name="Equation" r:id="rId3" imgW="1028700" imgH="444500" progId="Equation.3">
                  <p:embed/>
                </p:oleObj>
              </mc:Choice>
              <mc:Fallback>
                <p:oleObj name="Equation" r:id="rId3" imgW="10287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39620" y="1190625"/>
                        <a:ext cx="2498273" cy="107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229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Analytical </a:t>
            </a:r>
            <a:r>
              <a:rPr lang="en-US" dirty="0" err="1" smtClean="0">
                <a:solidFill>
                  <a:srgbClr val="000090"/>
                </a:solidFill>
              </a:rPr>
              <a:t>Combinatorics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Discrete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 Continuous</a:t>
            </a:r>
          </a:p>
          <a:p>
            <a:r>
              <a:rPr lang="en-US" dirty="0" smtClean="0">
                <a:solidFill>
                  <a:srgbClr val="008000"/>
                </a:solidFill>
                <a:sym typeface="Wingdings"/>
              </a:rPr>
              <a:t>Generating Functions</a:t>
            </a:r>
          </a:p>
          <a:p>
            <a:r>
              <a:rPr lang="en-US" dirty="0" smtClean="0">
                <a:solidFill>
                  <a:srgbClr val="008000"/>
                </a:solidFill>
                <a:sym typeface="Wingdings"/>
              </a:rPr>
              <a:t>Combinatorial Geometry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50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Euler &amp; </a:t>
            </a:r>
            <a:r>
              <a:rPr lang="en-US" dirty="0" err="1" smtClean="0">
                <a:solidFill>
                  <a:srgbClr val="000090"/>
                </a:solidFill>
              </a:rPr>
              <a:t>Königsberg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Birth of Combinatorial Graph Theory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Euler characteristic of a surface </a:t>
            </a:r>
          </a:p>
          <a:p>
            <a:pPr marL="0" indent="0">
              <a:buNone/>
            </a:pPr>
            <a:r>
              <a:rPr lang="en-US" dirty="0" smtClean="0"/>
              <a:t>= 2 – 2g = # vertices - # edges + # faces</a:t>
            </a:r>
            <a:endParaRPr lang="en-US" dirty="0"/>
          </a:p>
        </p:txBody>
      </p:sp>
      <p:pic>
        <p:nvPicPr>
          <p:cNvPr id="4" name="Picture 3" descr="Konigsberg_bridg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475" y="2211711"/>
            <a:ext cx="38354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5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Singularities &amp; </a:t>
            </a:r>
            <a:r>
              <a:rPr lang="en-US" dirty="0" err="1" smtClean="0">
                <a:solidFill>
                  <a:srgbClr val="000090"/>
                </a:solidFill>
              </a:rPr>
              <a:t>Asymptotics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 smtClean="0"/>
              <a:t>Phillipe</a:t>
            </a:r>
            <a:r>
              <a:rPr lang="en-US" dirty="0" smtClean="0"/>
              <a:t> </a:t>
            </a:r>
            <a:r>
              <a:rPr lang="en-US" dirty="0" err="1" smtClean="0"/>
              <a:t>Flajolet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flajolet_philippe_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29" y="2841079"/>
            <a:ext cx="3332698" cy="3471560"/>
          </a:xfrm>
          <a:prstGeom prst="rect">
            <a:avLst/>
          </a:prstGeom>
        </p:spPr>
      </p:pic>
      <p:pic>
        <p:nvPicPr>
          <p:cNvPr id="6" name="Picture 5" descr="FlSe08-cov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53" y="2757557"/>
            <a:ext cx="2521848" cy="359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65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Low-Dimensional Random Spaces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6675" r="-66675"/>
          <a:stretch>
            <a:fillRect/>
          </a:stretch>
        </p:blipFill>
        <p:spPr>
          <a:xfrm>
            <a:off x="457200" y="1421622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3532563" y="6170962"/>
            <a:ext cx="2024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Bill Thurston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5650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Solvable Models &amp; Topological Invariants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845" t="22568" r="20483" b="33081"/>
          <a:stretch/>
        </p:blipFill>
        <p:spPr>
          <a:xfrm>
            <a:off x="2560120" y="1474689"/>
            <a:ext cx="3512726" cy="4400318"/>
          </a:xfrm>
        </p:spPr>
      </p:pic>
      <p:sp>
        <p:nvSpPr>
          <p:cNvPr id="5" name="TextBox 4"/>
          <p:cNvSpPr txBox="1"/>
          <p:nvPr/>
        </p:nvSpPr>
        <p:spPr>
          <a:xfrm>
            <a:off x="3512725" y="6210644"/>
            <a:ext cx="2560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Miki </a:t>
            </a:r>
            <a:r>
              <a:rPr lang="en-US" sz="2800" dirty="0" err="1" smtClean="0"/>
              <a:t>Wadati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7905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Combinatorial Dynamics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Random </a:t>
            </a:r>
            <a:r>
              <a:rPr lang="en-US" dirty="0" smtClean="0"/>
              <a:t>Graphs</a:t>
            </a:r>
            <a:endParaRPr lang="en-US" dirty="0"/>
          </a:p>
          <a:p>
            <a:r>
              <a:rPr lang="en-US" dirty="0"/>
              <a:t>Random Matrices</a:t>
            </a:r>
          </a:p>
          <a:p>
            <a:r>
              <a:rPr lang="en-US" dirty="0"/>
              <a:t>Random Maps</a:t>
            </a:r>
          </a:p>
          <a:p>
            <a:r>
              <a:rPr lang="en-US" dirty="0" err="1" smtClean="0"/>
              <a:t>Polynuclear</a:t>
            </a:r>
            <a:r>
              <a:rPr lang="en-US" dirty="0" smtClean="0"/>
              <a:t> Growth</a:t>
            </a:r>
          </a:p>
          <a:p>
            <a:r>
              <a:rPr lang="en-US" dirty="0" smtClean="0"/>
              <a:t>Virtual</a:t>
            </a:r>
            <a:r>
              <a:rPr lang="en-US" dirty="0" smtClean="0"/>
              <a:t> </a:t>
            </a:r>
            <a:r>
              <a:rPr lang="en-US" dirty="0"/>
              <a:t>Permutations</a:t>
            </a:r>
          </a:p>
          <a:p>
            <a:r>
              <a:rPr lang="en-US" dirty="0" smtClean="0"/>
              <a:t>Random </a:t>
            </a:r>
            <a:r>
              <a:rPr lang="en-US" dirty="0"/>
              <a:t>Polymers</a:t>
            </a:r>
          </a:p>
          <a:p>
            <a:r>
              <a:rPr lang="en-US" dirty="0"/>
              <a:t>Zero-Range Processes</a:t>
            </a:r>
          </a:p>
          <a:p>
            <a:r>
              <a:rPr lang="en-US" dirty="0" smtClean="0"/>
              <a:t>Exclusion Processes</a:t>
            </a:r>
          </a:p>
          <a:p>
            <a:r>
              <a:rPr lang="en-US" dirty="0"/>
              <a:t>First Passage </a:t>
            </a:r>
            <a:r>
              <a:rPr lang="en-US" dirty="0" smtClean="0"/>
              <a:t>Percolation</a:t>
            </a:r>
          </a:p>
          <a:p>
            <a:r>
              <a:rPr lang="en-US" dirty="0" smtClean="0"/>
              <a:t>Singular </a:t>
            </a:r>
            <a:r>
              <a:rPr lang="en-US" dirty="0" err="1" smtClean="0"/>
              <a:t>Toeplitz</a:t>
            </a:r>
            <a:r>
              <a:rPr lang="en-US" dirty="0" smtClean="0"/>
              <a:t>/</a:t>
            </a:r>
            <a:r>
              <a:rPr lang="en-US" dirty="0" err="1" smtClean="0"/>
              <a:t>Hankel</a:t>
            </a:r>
            <a:r>
              <a:rPr lang="en-US" dirty="0" smtClean="0"/>
              <a:t> Ops.</a:t>
            </a:r>
          </a:p>
          <a:p>
            <a:r>
              <a:rPr lang="en-US" dirty="0" err="1" smtClean="0"/>
              <a:t>Fekete</a:t>
            </a:r>
            <a:r>
              <a:rPr lang="en-US" dirty="0" smtClean="0"/>
              <a:t> Points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381573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Clustering &amp; “Small Worlds”</a:t>
            </a:r>
          </a:p>
          <a:p>
            <a:r>
              <a:rPr lang="en-US" dirty="0"/>
              <a:t>2D Quantum Gravity</a:t>
            </a:r>
          </a:p>
          <a:p>
            <a:r>
              <a:rPr lang="en-US" dirty="0"/>
              <a:t>Stat </a:t>
            </a:r>
            <a:r>
              <a:rPr lang="en-US" dirty="0" err="1"/>
              <a:t>Mech</a:t>
            </a:r>
            <a:r>
              <a:rPr lang="en-US" dirty="0"/>
              <a:t> on Random Lattices</a:t>
            </a:r>
          </a:p>
          <a:p>
            <a:r>
              <a:rPr lang="en-US" dirty="0"/>
              <a:t>KPZ </a:t>
            </a:r>
            <a:r>
              <a:rPr lang="en-US" dirty="0"/>
              <a:t>D</a:t>
            </a:r>
            <a:r>
              <a:rPr lang="en-US" dirty="0" smtClean="0"/>
              <a:t>ynamics</a:t>
            </a:r>
            <a:endParaRPr lang="en-US" dirty="0"/>
          </a:p>
          <a:p>
            <a:r>
              <a:rPr lang="en-US" dirty="0" err="1" smtClean="0"/>
              <a:t>Schur</a:t>
            </a:r>
            <a:r>
              <a:rPr lang="en-US" dirty="0" smtClean="0"/>
              <a:t> Processes</a:t>
            </a:r>
            <a:endParaRPr lang="en-US" dirty="0"/>
          </a:p>
          <a:p>
            <a:r>
              <a:rPr lang="en-US" dirty="0" err="1"/>
              <a:t>Chern</a:t>
            </a:r>
            <a:r>
              <a:rPr lang="en-US" dirty="0"/>
              <a:t>-Simons Field Theory</a:t>
            </a:r>
          </a:p>
          <a:p>
            <a:r>
              <a:rPr lang="en-US" dirty="0"/>
              <a:t>Coagulation Models</a:t>
            </a:r>
          </a:p>
          <a:p>
            <a:r>
              <a:rPr lang="en-US" dirty="0" smtClean="0"/>
              <a:t>Non-equilibrium </a:t>
            </a:r>
            <a:r>
              <a:rPr lang="en-US" dirty="0"/>
              <a:t>Steady </a:t>
            </a:r>
            <a:r>
              <a:rPr lang="en-US" dirty="0" smtClean="0"/>
              <a:t>States</a:t>
            </a:r>
          </a:p>
          <a:p>
            <a:r>
              <a:rPr lang="en-US" dirty="0" smtClean="0"/>
              <a:t>Sorting Networks</a:t>
            </a:r>
            <a:endParaRPr lang="en-US" dirty="0"/>
          </a:p>
          <a:p>
            <a:r>
              <a:rPr lang="en-US" dirty="0" smtClean="0"/>
              <a:t>Quantum Spin Chains</a:t>
            </a:r>
          </a:p>
          <a:p>
            <a:r>
              <a:rPr lang="en-US" dirty="0" smtClean="0"/>
              <a:t>Pattern Formation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782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129852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71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444500" y="1818720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45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Combinatorics</a:t>
            </a:r>
            <a:r>
              <a:rPr lang="en-US" dirty="0" smtClean="0">
                <a:solidFill>
                  <a:srgbClr val="000090"/>
                </a:solidFill>
              </a:rPr>
              <a:t> of Maps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31666"/>
          </a:xfrm>
        </p:spPr>
        <p:txBody>
          <a:bodyPr>
            <a:normAutofit/>
          </a:bodyPr>
          <a:lstStyle/>
          <a:p>
            <a:r>
              <a:rPr lang="en-US" dirty="0" smtClean="0"/>
              <a:t>This subject goes back at least to the work of </a:t>
            </a:r>
            <a:r>
              <a:rPr lang="en-US" dirty="0" err="1" smtClean="0"/>
              <a:t>Tutte</a:t>
            </a:r>
            <a:r>
              <a:rPr lang="en-US" dirty="0" smtClean="0"/>
              <a:t> in the ‘60s and was motivated by the goal of classifying and algorithmically constructing graphs with specified properties.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2693" y="4556226"/>
            <a:ext cx="3810232" cy="1874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William Thomas </a:t>
            </a:r>
            <a:r>
              <a:rPr lang="en-US" b="1" dirty="0" err="1" smtClean="0"/>
              <a:t>Tutte</a:t>
            </a:r>
            <a:r>
              <a:rPr lang="en-US" dirty="0" smtClean="0"/>
              <a:t> (1917 –2002) British, later Canadian, mathematician and </a:t>
            </a:r>
            <a:r>
              <a:rPr lang="en-US" dirty="0" err="1" smtClean="0"/>
              <a:t>codebreaker</a:t>
            </a:r>
            <a:r>
              <a:rPr lang="en-US" dirty="0" smtClean="0"/>
              <a:t>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i="1" dirty="0" smtClean="0"/>
              <a:t>A census of planar maps</a:t>
            </a:r>
            <a:r>
              <a:rPr lang="en-US" dirty="0" smtClean="0"/>
              <a:t> (1963)</a:t>
            </a:r>
          </a:p>
          <a:p>
            <a:pPr>
              <a:lnSpc>
                <a:spcPct val="80000"/>
              </a:lnSpc>
            </a:pPr>
            <a:endParaRPr lang="en-US" dirty="0"/>
          </a:p>
        </p:txBody>
      </p:sp>
      <p:pic>
        <p:nvPicPr>
          <p:cNvPr id="6" name="Picture 4" descr="250px-WTTutte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0625" y="4038600"/>
            <a:ext cx="23812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725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Four Color Theorem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Francis Guthrie (1852) South African</a:t>
            </a:r>
          </a:p>
          <a:p>
            <a:pPr>
              <a:buNone/>
            </a:pPr>
            <a:r>
              <a:rPr lang="en-US" dirty="0" smtClean="0"/>
              <a:t>    botanist, student at University </a:t>
            </a:r>
          </a:p>
          <a:p>
            <a:pPr>
              <a:buNone/>
            </a:pPr>
            <a:r>
              <a:rPr lang="en-US" dirty="0" smtClean="0"/>
              <a:t>    College London</a:t>
            </a:r>
          </a:p>
          <a:p>
            <a:r>
              <a:rPr lang="en-US" dirty="0" smtClean="0"/>
              <a:t>Augustus de Morgan</a:t>
            </a:r>
          </a:p>
          <a:p>
            <a:r>
              <a:rPr lang="en-US" dirty="0" smtClean="0"/>
              <a:t>Arthur </a:t>
            </a:r>
            <a:r>
              <a:rPr lang="en-US" dirty="0" err="1" smtClean="0"/>
              <a:t>Cayley</a:t>
            </a:r>
            <a:r>
              <a:rPr lang="en-US" dirty="0" smtClean="0"/>
              <a:t> (1878)</a:t>
            </a:r>
          </a:p>
          <a:p>
            <a:r>
              <a:rPr lang="en-US" dirty="0" smtClean="0"/>
              <a:t>Computer-aided proof</a:t>
            </a:r>
          </a:p>
          <a:p>
            <a:pPr>
              <a:buNone/>
            </a:pPr>
            <a:r>
              <a:rPr lang="en-US" dirty="0" smtClean="0"/>
              <a:t>    by Kenneth </a:t>
            </a:r>
            <a:r>
              <a:rPr lang="en-US" dirty="0" err="1" smtClean="0"/>
              <a:t>Appel</a:t>
            </a:r>
            <a:r>
              <a:rPr lang="en-US" dirty="0" smtClean="0"/>
              <a:t> &amp; </a:t>
            </a:r>
          </a:p>
          <a:p>
            <a:pPr>
              <a:buNone/>
            </a:pPr>
            <a:r>
              <a:rPr lang="en-US" dirty="0" smtClean="0"/>
              <a:t>   Wolfgang </a:t>
            </a:r>
            <a:r>
              <a:rPr lang="en-US" dirty="0" err="1" smtClean="0"/>
              <a:t>Haken</a:t>
            </a:r>
            <a:r>
              <a:rPr lang="en-US" dirty="0" smtClean="0"/>
              <a:t> (1976) 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600" y="2854457"/>
            <a:ext cx="1728478" cy="24948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708" y="2660237"/>
            <a:ext cx="2268310" cy="403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6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Generalizations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280"/>
            <a:ext cx="8229600" cy="4876791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Heawood’s</a:t>
            </a:r>
            <a:r>
              <a:rPr lang="en-US" dirty="0" smtClean="0"/>
              <a:t> Conjecture (1890) The </a:t>
            </a:r>
            <a:r>
              <a:rPr lang="en-US" i="1" dirty="0" smtClean="0"/>
              <a:t>chromatic number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dirty="0" smtClean="0"/>
              <a:t>, of an </a:t>
            </a:r>
            <a:r>
              <a:rPr lang="en-US" dirty="0" err="1" smtClean="0"/>
              <a:t>orientable</a:t>
            </a:r>
            <a:r>
              <a:rPr lang="en-US" dirty="0" smtClean="0"/>
              <a:t> Riemann surface of </a:t>
            </a:r>
            <a:r>
              <a:rPr lang="en-US" i="1" dirty="0" smtClean="0"/>
              <a:t>genus</a:t>
            </a:r>
            <a:r>
              <a:rPr lang="en-US" dirty="0" smtClean="0"/>
              <a:t> </a:t>
            </a:r>
            <a:r>
              <a:rPr lang="en-US" dirty="0" err="1" smtClean="0"/>
              <a:t>g</a:t>
            </a:r>
            <a:r>
              <a:rPr lang="en-US" dirty="0" smtClean="0"/>
              <a:t> is </a:t>
            </a:r>
          </a:p>
          <a:p>
            <a:pPr>
              <a:buNone/>
            </a:pPr>
            <a:r>
              <a:rPr lang="en-US" dirty="0" smtClean="0"/>
              <a:t>                           </a:t>
            </a:r>
            <a:r>
              <a:rPr lang="en-US" dirty="0" err="1" smtClean="0"/>
              <a:t>p</a:t>
            </a:r>
            <a:r>
              <a:rPr lang="en-US" dirty="0" smtClean="0"/>
              <a:t> = {7 + (1+48g)</a:t>
            </a:r>
            <a:r>
              <a:rPr lang="en-US" baseline="30000" dirty="0" smtClean="0"/>
              <a:t>1/2 </a:t>
            </a:r>
            <a:r>
              <a:rPr lang="en-US" dirty="0" smtClean="0"/>
              <a:t>}/2 </a:t>
            </a:r>
          </a:p>
          <a:p>
            <a:r>
              <a:rPr lang="en-US" dirty="0" smtClean="0"/>
              <a:t>Proven, for </a:t>
            </a:r>
            <a:r>
              <a:rPr lang="en-US" dirty="0" err="1" smtClean="0"/>
              <a:t>g</a:t>
            </a:r>
            <a:r>
              <a:rPr lang="en-US" dirty="0" smtClean="0"/>
              <a:t> ≥ 1 by </a:t>
            </a:r>
            <a:r>
              <a:rPr lang="en-US" dirty="0" err="1" smtClean="0"/>
              <a:t>Ringel</a:t>
            </a:r>
            <a:r>
              <a:rPr lang="en-US" dirty="0" smtClean="0"/>
              <a:t> &amp; </a:t>
            </a:r>
            <a:r>
              <a:rPr lang="en-US" dirty="0" err="1" smtClean="0"/>
              <a:t>Youngs</a:t>
            </a:r>
            <a:r>
              <a:rPr lang="en-US" dirty="0" smtClean="0"/>
              <a:t> (1969)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836" y="1175193"/>
            <a:ext cx="66421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68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ECA3-51C9-1D46-87B8-82FF35A664A5}" type="slidenum">
              <a:rPr lang="en-US"/>
              <a:pPr/>
              <a:t>24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33513" y="2024063"/>
            <a:ext cx="4114800" cy="3352800"/>
            <a:chOff x="1632" y="1344"/>
            <a:chExt cx="2592" cy="2112"/>
          </a:xfrm>
        </p:grpSpPr>
        <p:sp>
          <p:nvSpPr>
            <p:cNvPr id="404483" name="Line 3"/>
            <p:cNvSpPr>
              <a:spLocks noChangeShapeType="1"/>
            </p:cNvSpPr>
            <p:nvPr/>
          </p:nvSpPr>
          <p:spPr bwMode="auto">
            <a:xfrm flipH="1">
              <a:off x="2400" y="1920"/>
              <a:ext cx="144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4" name="Line 4"/>
            <p:cNvSpPr>
              <a:spLocks noChangeShapeType="1"/>
            </p:cNvSpPr>
            <p:nvPr/>
          </p:nvSpPr>
          <p:spPr bwMode="auto">
            <a:xfrm>
              <a:off x="2544" y="1920"/>
              <a:ext cx="480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5" name="Line 5"/>
            <p:cNvSpPr>
              <a:spLocks noChangeShapeType="1"/>
            </p:cNvSpPr>
            <p:nvPr/>
          </p:nvSpPr>
          <p:spPr bwMode="auto">
            <a:xfrm>
              <a:off x="3024" y="1968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6" name="Line 6"/>
            <p:cNvSpPr>
              <a:spLocks noChangeShapeType="1"/>
            </p:cNvSpPr>
            <p:nvPr/>
          </p:nvSpPr>
          <p:spPr bwMode="auto">
            <a:xfrm flipH="1">
              <a:off x="2688" y="2352"/>
              <a:ext cx="336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7" name="Line 7"/>
            <p:cNvSpPr>
              <a:spLocks noChangeShapeType="1"/>
            </p:cNvSpPr>
            <p:nvPr/>
          </p:nvSpPr>
          <p:spPr bwMode="auto">
            <a:xfrm flipH="1" flipV="1">
              <a:off x="2400" y="2304"/>
              <a:ext cx="288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8" name="Line 8"/>
            <p:cNvSpPr>
              <a:spLocks noChangeShapeType="1"/>
            </p:cNvSpPr>
            <p:nvPr/>
          </p:nvSpPr>
          <p:spPr bwMode="auto">
            <a:xfrm>
              <a:off x="3024" y="2352"/>
              <a:ext cx="33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89" name="Line 9"/>
            <p:cNvSpPr>
              <a:spLocks noChangeShapeType="1"/>
            </p:cNvSpPr>
            <p:nvPr/>
          </p:nvSpPr>
          <p:spPr bwMode="auto">
            <a:xfrm flipH="1">
              <a:off x="3312" y="2544"/>
              <a:ext cx="48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0" name="Line 10"/>
            <p:cNvSpPr>
              <a:spLocks noChangeShapeType="1"/>
            </p:cNvSpPr>
            <p:nvPr/>
          </p:nvSpPr>
          <p:spPr bwMode="auto">
            <a:xfrm flipH="1">
              <a:off x="3072" y="2928"/>
              <a:ext cx="240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1" name="Line 11"/>
            <p:cNvSpPr>
              <a:spLocks noChangeShapeType="1"/>
            </p:cNvSpPr>
            <p:nvPr/>
          </p:nvSpPr>
          <p:spPr bwMode="auto">
            <a:xfrm flipH="1" flipV="1">
              <a:off x="2688" y="2880"/>
              <a:ext cx="38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2" name="Line 12"/>
            <p:cNvSpPr>
              <a:spLocks noChangeShapeType="1"/>
            </p:cNvSpPr>
            <p:nvPr/>
          </p:nvSpPr>
          <p:spPr bwMode="auto">
            <a:xfrm flipV="1">
              <a:off x="2688" y="2496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3" name="Line 13"/>
            <p:cNvSpPr>
              <a:spLocks noChangeShapeType="1"/>
            </p:cNvSpPr>
            <p:nvPr/>
          </p:nvSpPr>
          <p:spPr bwMode="auto">
            <a:xfrm flipV="1">
              <a:off x="3360" y="2496"/>
              <a:ext cx="240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4" name="Line 14"/>
            <p:cNvSpPr>
              <a:spLocks noChangeShapeType="1"/>
            </p:cNvSpPr>
            <p:nvPr/>
          </p:nvSpPr>
          <p:spPr bwMode="auto">
            <a:xfrm flipV="1">
              <a:off x="3600" y="2304"/>
              <a:ext cx="192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5" name="Line 15"/>
            <p:cNvSpPr>
              <a:spLocks noChangeShapeType="1"/>
            </p:cNvSpPr>
            <p:nvPr/>
          </p:nvSpPr>
          <p:spPr bwMode="auto">
            <a:xfrm flipH="1" flipV="1">
              <a:off x="3744" y="2016"/>
              <a:ext cx="4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6" name="Line 16"/>
            <p:cNvSpPr>
              <a:spLocks noChangeShapeType="1"/>
            </p:cNvSpPr>
            <p:nvPr/>
          </p:nvSpPr>
          <p:spPr bwMode="auto">
            <a:xfrm flipH="1" flipV="1">
              <a:off x="3552" y="1824"/>
              <a:ext cx="192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7" name="Line 17"/>
            <p:cNvSpPr>
              <a:spLocks noChangeShapeType="1"/>
            </p:cNvSpPr>
            <p:nvPr/>
          </p:nvSpPr>
          <p:spPr bwMode="auto">
            <a:xfrm flipH="1" flipV="1">
              <a:off x="3264" y="1776"/>
              <a:ext cx="2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8" name="Line 18"/>
            <p:cNvSpPr>
              <a:spLocks noChangeShapeType="1"/>
            </p:cNvSpPr>
            <p:nvPr/>
          </p:nvSpPr>
          <p:spPr bwMode="auto">
            <a:xfrm flipH="1">
              <a:off x="3024" y="1776"/>
              <a:ext cx="24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99" name="Line 19"/>
            <p:cNvSpPr>
              <a:spLocks noChangeShapeType="1"/>
            </p:cNvSpPr>
            <p:nvPr/>
          </p:nvSpPr>
          <p:spPr bwMode="auto">
            <a:xfrm>
              <a:off x="3600" y="2496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0" name="Line 20"/>
            <p:cNvSpPr>
              <a:spLocks noChangeShapeType="1"/>
            </p:cNvSpPr>
            <p:nvPr/>
          </p:nvSpPr>
          <p:spPr bwMode="auto">
            <a:xfrm flipH="1">
              <a:off x="3312" y="2880"/>
              <a:ext cx="2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1" name="Line 21"/>
            <p:cNvSpPr>
              <a:spLocks noChangeShapeType="1"/>
            </p:cNvSpPr>
            <p:nvPr/>
          </p:nvSpPr>
          <p:spPr bwMode="auto">
            <a:xfrm flipH="1">
              <a:off x="2400" y="2880"/>
              <a:ext cx="288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2" name="Line 22"/>
            <p:cNvSpPr>
              <a:spLocks noChangeShapeType="1"/>
            </p:cNvSpPr>
            <p:nvPr/>
          </p:nvSpPr>
          <p:spPr bwMode="auto">
            <a:xfrm flipH="1" flipV="1">
              <a:off x="2160" y="2976"/>
              <a:ext cx="240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3" name="Line 23"/>
            <p:cNvSpPr>
              <a:spLocks noChangeShapeType="1"/>
            </p:cNvSpPr>
            <p:nvPr/>
          </p:nvSpPr>
          <p:spPr bwMode="auto">
            <a:xfrm flipH="1" flipV="1">
              <a:off x="1920" y="2688"/>
              <a:ext cx="24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4" name="Line 24"/>
            <p:cNvSpPr>
              <a:spLocks noChangeShapeType="1"/>
            </p:cNvSpPr>
            <p:nvPr/>
          </p:nvSpPr>
          <p:spPr bwMode="auto">
            <a:xfrm flipV="1">
              <a:off x="1920" y="2400"/>
              <a:ext cx="96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5" name="Line 25"/>
            <p:cNvSpPr>
              <a:spLocks noChangeShapeType="1"/>
            </p:cNvSpPr>
            <p:nvPr/>
          </p:nvSpPr>
          <p:spPr bwMode="auto">
            <a:xfrm flipV="1">
              <a:off x="2016" y="2304"/>
              <a:ext cx="384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6" name="Line 26"/>
            <p:cNvSpPr>
              <a:spLocks noChangeShapeType="1"/>
            </p:cNvSpPr>
            <p:nvPr/>
          </p:nvSpPr>
          <p:spPr bwMode="auto">
            <a:xfrm flipH="1">
              <a:off x="2976" y="3024"/>
              <a:ext cx="9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7" name="Line 27"/>
            <p:cNvSpPr>
              <a:spLocks noChangeShapeType="1"/>
            </p:cNvSpPr>
            <p:nvPr/>
          </p:nvSpPr>
          <p:spPr bwMode="auto">
            <a:xfrm>
              <a:off x="3600" y="2880"/>
              <a:ext cx="14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8" name="Line 28"/>
            <p:cNvSpPr>
              <a:spLocks noChangeShapeType="1"/>
            </p:cNvSpPr>
            <p:nvPr/>
          </p:nvSpPr>
          <p:spPr bwMode="auto">
            <a:xfrm>
              <a:off x="3792" y="2304"/>
              <a:ext cx="432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09" name="Line 29"/>
            <p:cNvSpPr>
              <a:spLocks noChangeShapeType="1"/>
            </p:cNvSpPr>
            <p:nvPr/>
          </p:nvSpPr>
          <p:spPr bwMode="auto">
            <a:xfrm flipV="1">
              <a:off x="3744" y="1872"/>
              <a:ext cx="38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0" name="Line 30"/>
            <p:cNvSpPr>
              <a:spLocks noChangeShapeType="1"/>
            </p:cNvSpPr>
            <p:nvPr/>
          </p:nvSpPr>
          <p:spPr bwMode="auto">
            <a:xfrm flipV="1">
              <a:off x="3552" y="1488"/>
              <a:ext cx="19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1" name="Line 31"/>
            <p:cNvSpPr>
              <a:spLocks noChangeShapeType="1"/>
            </p:cNvSpPr>
            <p:nvPr/>
          </p:nvSpPr>
          <p:spPr bwMode="auto">
            <a:xfrm flipH="1" flipV="1">
              <a:off x="3168" y="1344"/>
              <a:ext cx="9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2" name="Line 32"/>
            <p:cNvSpPr>
              <a:spLocks noChangeShapeType="1"/>
            </p:cNvSpPr>
            <p:nvPr/>
          </p:nvSpPr>
          <p:spPr bwMode="auto">
            <a:xfrm flipH="1" flipV="1">
              <a:off x="2448" y="1728"/>
              <a:ext cx="9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3" name="Line 33"/>
            <p:cNvSpPr>
              <a:spLocks noChangeShapeType="1"/>
            </p:cNvSpPr>
            <p:nvPr/>
          </p:nvSpPr>
          <p:spPr bwMode="auto">
            <a:xfrm flipH="1" flipV="1">
              <a:off x="1776" y="2016"/>
              <a:ext cx="24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4" name="Line 34"/>
            <p:cNvSpPr>
              <a:spLocks noChangeShapeType="1"/>
            </p:cNvSpPr>
            <p:nvPr/>
          </p:nvSpPr>
          <p:spPr bwMode="auto">
            <a:xfrm flipH="1">
              <a:off x="1632" y="2688"/>
              <a:ext cx="28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5" name="Line 35"/>
            <p:cNvSpPr>
              <a:spLocks noChangeShapeType="1"/>
            </p:cNvSpPr>
            <p:nvPr/>
          </p:nvSpPr>
          <p:spPr bwMode="auto">
            <a:xfrm flipH="1">
              <a:off x="1920" y="2976"/>
              <a:ext cx="24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6" name="Line 36"/>
            <p:cNvSpPr>
              <a:spLocks noChangeShapeType="1"/>
            </p:cNvSpPr>
            <p:nvPr/>
          </p:nvSpPr>
          <p:spPr bwMode="auto">
            <a:xfrm>
              <a:off x="2400" y="3072"/>
              <a:ext cx="4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509713" y="2328863"/>
            <a:ext cx="3733800" cy="2743200"/>
            <a:chOff x="1680" y="1536"/>
            <a:chExt cx="2352" cy="1728"/>
          </a:xfrm>
        </p:grpSpPr>
        <p:sp>
          <p:nvSpPr>
            <p:cNvPr id="404518" name="Line 38"/>
            <p:cNvSpPr>
              <a:spLocks noChangeShapeType="1"/>
            </p:cNvSpPr>
            <p:nvPr/>
          </p:nvSpPr>
          <p:spPr bwMode="auto">
            <a:xfrm flipV="1">
              <a:off x="1680" y="2016"/>
              <a:ext cx="480" cy="384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19" name="Line 39"/>
            <p:cNvSpPr>
              <a:spLocks noChangeShapeType="1"/>
            </p:cNvSpPr>
            <p:nvPr/>
          </p:nvSpPr>
          <p:spPr bwMode="auto">
            <a:xfrm flipV="1">
              <a:off x="2160" y="1584"/>
              <a:ext cx="768" cy="432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0" name="Line 40"/>
            <p:cNvSpPr>
              <a:spLocks noChangeShapeType="1"/>
            </p:cNvSpPr>
            <p:nvPr/>
          </p:nvSpPr>
          <p:spPr bwMode="auto">
            <a:xfrm flipV="1">
              <a:off x="2928" y="1536"/>
              <a:ext cx="528" cy="4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1" name="Line 41"/>
            <p:cNvSpPr>
              <a:spLocks noChangeShapeType="1"/>
            </p:cNvSpPr>
            <p:nvPr/>
          </p:nvSpPr>
          <p:spPr bwMode="auto">
            <a:xfrm>
              <a:off x="3456" y="1536"/>
              <a:ext cx="384" cy="192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2" name="Line 42"/>
            <p:cNvSpPr>
              <a:spLocks noChangeShapeType="1"/>
            </p:cNvSpPr>
            <p:nvPr/>
          </p:nvSpPr>
          <p:spPr bwMode="auto">
            <a:xfrm>
              <a:off x="3840" y="1728"/>
              <a:ext cx="192" cy="432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3" name="Line 43"/>
            <p:cNvSpPr>
              <a:spLocks noChangeShapeType="1"/>
            </p:cNvSpPr>
            <p:nvPr/>
          </p:nvSpPr>
          <p:spPr bwMode="auto">
            <a:xfrm flipH="1">
              <a:off x="3984" y="2160"/>
              <a:ext cx="48" cy="52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4" name="Line 44"/>
            <p:cNvSpPr>
              <a:spLocks noChangeShapeType="1"/>
            </p:cNvSpPr>
            <p:nvPr/>
          </p:nvSpPr>
          <p:spPr bwMode="auto">
            <a:xfrm flipH="1">
              <a:off x="3312" y="2688"/>
              <a:ext cx="672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5" name="Line 45"/>
            <p:cNvSpPr>
              <a:spLocks noChangeShapeType="1"/>
            </p:cNvSpPr>
            <p:nvPr/>
          </p:nvSpPr>
          <p:spPr bwMode="auto">
            <a:xfrm flipH="1" flipV="1">
              <a:off x="2736" y="3216"/>
              <a:ext cx="576" cy="4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6" name="Line 46"/>
            <p:cNvSpPr>
              <a:spLocks noChangeShapeType="1"/>
            </p:cNvSpPr>
            <p:nvPr/>
          </p:nvSpPr>
          <p:spPr bwMode="auto">
            <a:xfrm flipH="1">
              <a:off x="2208" y="3216"/>
              <a:ext cx="528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7" name="Line 47"/>
            <p:cNvSpPr>
              <a:spLocks noChangeShapeType="1"/>
            </p:cNvSpPr>
            <p:nvPr/>
          </p:nvSpPr>
          <p:spPr bwMode="auto">
            <a:xfrm flipH="1" flipV="1">
              <a:off x="1872" y="2976"/>
              <a:ext cx="336" cy="24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8" name="Line 48"/>
            <p:cNvSpPr>
              <a:spLocks noChangeShapeType="1"/>
            </p:cNvSpPr>
            <p:nvPr/>
          </p:nvSpPr>
          <p:spPr bwMode="auto">
            <a:xfrm flipH="1" flipV="1">
              <a:off x="1680" y="2400"/>
              <a:ext cx="192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29" name="Line 49"/>
            <p:cNvSpPr>
              <a:spLocks noChangeShapeType="1"/>
            </p:cNvSpPr>
            <p:nvPr/>
          </p:nvSpPr>
          <p:spPr bwMode="auto">
            <a:xfrm>
              <a:off x="1680" y="2400"/>
              <a:ext cx="624" cy="33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0" name="Line 50"/>
            <p:cNvSpPr>
              <a:spLocks noChangeShapeType="1"/>
            </p:cNvSpPr>
            <p:nvPr/>
          </p:nvSpPr>
          <p:spPr bwMode="auto">
            <a:xfrm>
              <a:off x="2160" y="2016"/>
              <a:ext cx="144" cy="72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1" name="Line 51"/>
            <p:cNvSpPr>
              <a:spLocks noChangeShapeType="1"/>
            </p:cNvSpPr>
            <p:nvPr/>
          </p:nvSpPr>
          <p:spPr bwMode="auto">
            <a:xfrm flipV="1">
              <a:off x="1872" y="2736"/>
              <a:ext cx="432" cy="24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2" name="Line 52"/>
            <p:cNvSpPr>
              <a:spLocks noChangeShapeType="1"/>
            </p:cNvSpPr>
            <p:nvPr/>
          </p:nvSpPr>
          <p:spPr bwMode="auto">
            <a:xfrm flipV="1">
              <a:off x="2208" y="2736"/>
              <a:ext cx="96" cy="48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3" name="Line 53"/>
            <p:cNvSpPr>
              <a:spLocks noChangeShapeType="1"/>
            </p:cNvSpPr>
            <p:nvPr/>
          </p:nvSpPr>
          <p:spPr bwMode="auto">
            <a:xfrm flipH="1" flipV="1">
              <a:off x="2304" y="2736"/>
              <a:ext cx="432" cy="48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4" name="Line 54"/>
            <p:cNvSpPr>
              <a:spLocks noChangeShapeType="1"/>
            </p:cNvSpPr>
            <p:nvPr/>
          </p:nvSpPr>
          <p:spPr bwMode="auto">
            <a:xfrm flipH="1">
              <a:off x="2304" y="2736"/>
              <a:ext cx="768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5" name="Line 55"/>
            <p:cNvSpPr>
              <a:spLocks noChangeShapeType="1"/>
            </p:cNvSpPr>
            <p:nvPr/>
          </p:nvSpPr>
          <p:spPr bwMode="auto">
            <a:xfrm flipH="1">
              <a:off x="2304" y="2160"/>
              <a:ext cx="384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6" name="Line 56"/>
            <p:cNvSpPr>
              <a:spLocks noChangeShapeType="1"/>
            </p:cNvSpPr>
            <p:nvPr/>
          </p:nvSpPr>
          <p:spPr bwMode="auto">
            <a:xfrm>
              <a:off x="2160" y="2016"/>
              <a:ext cx="528" cy="144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7" name="Line 57"/>
            <p:cNvSpPr>
              <a:spLocks noChangeShapeType="1"/>
            </p:cNvSpPr>
            <p:nvPr/>
          </p:nvSpPr>
          <p:spPr bwMode="auto">
            <a:xfrm flipH="1">
              <a:off x="2688" y="1584"/>
              <a:ext cx="240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8" name="Line 58"/>
            <p:cNvSpPr>
              <a:spLocks noChangeShapeType="1"/>
            </p:cNvSpPr>
            <p:nvPr/>
          </p:nvSpPr>
          <p:spPr bwMode="auto">
            <a:xfrm>
              <a:off x="2688" y="2160"/>
              <a:ext cx="672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39" name="Line 59"/>
            <p:cNvSpPr>
              <a:spLocks noChangeShapeType="1"/>
            </p:cNvSpPr>
            <p:nvPr/>
          </p:nvSpPr>
          <p:spPr bwMode="auto">
            <a:xfrm>
              <a:off x="2688" y="2160"/>
              <a:ext cx="384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0" name="Line 60"/>
            <p:cNvSpPr>
              <a:spLocks noChangeShapeType="1"/>
            </p:cNvSpPr>
            <p:nvPr/>
          </p:nvSpPr>
          <p:spPr bwMode="auto">
            <a:xfrm flipV="1">
              <a:off x="2736" y="2736"/>
              <a:ext cx="336" cy="48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1" name="Line 61"/>
            <p:cNvSpPr>
              <a:spLocks noChangeShapeType="1"/>
            </p:cNvSpPr>
            <p:nvPr/>
          </p:nvSpPr>
          <p:spPr bwMode="auto">
            <a:xfrm flipH="1">
              <a:off x="3072" y="2160"/>
              <a:ext cx="288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2" name="Line 62"/>
            <p:cNvSpPr>
              <a:spLocks noChangeShapeType="1"/>
            </p:cNvSpPr>
            <p:nvPr/>
          </p:nvSpPr>
          <p:spPr bwMode="auto">
            <a:xfrm>
              <a:off x="3360" y="2160"/>
              <a:ext cx="96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3" name="Line 63"/>
            <p:cNvSpPr>
              <a:spLocks noChangeShapeType="1"/>
            </p:cNvSpPr>
            <p:nvPr/>
          </p:nvSpPr>
          <p:spPr bwMode="auto">
            <a:xfrm flipV="1">
              <a:off x="3072" y="2736"/>
              <a:ext cx="384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4" name="Line 64"/>
            <p:cNvSpPr>
              <a:spLocks noChangeShapeType="1"/>
            </p:cNvSpPr>
            <p:nvPr/>
          </p:nvSpPr>
          <p:spPr bwMode="auto">
            <a:xfrm>
              <a:off x="3072" y="2736"/>
              <a:ext cx="240" cy="52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5" name="Line 65"/>
            <p:cNvSpPr>
              <a:spLocks noChangeShapeType="1"/>
            </p:cNvSpPr>
            <p:nvPr/>
          </p:nvSpPr>
          <p:spPr bwMode="auto">
            <a:xfrm flipV="1">
              <a:off x="3456" y="2688"/>
              <a:ext cx="528" cy="4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6" name="Line 66"/>
            <p:cNvSpPr>
              <a:spLocks noChangeShapeType="1"/>
            </p:cNvSpPr>
            <p:nvPr/>
          </p:nvSpPr>
          <p:spPr bwMode="auto">
            <a:xfrm flipH="1">
              <a:off x="3360" y="1536"/>
              <a:ext cx="96" cy="624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7" name="Line 67"/>
            <p:cNvSpPr>
              <a:spLocks noChangeShapeType="1"/>
            </p:cNvSpPr>
            <p:nvPr/>
          </p:nvSpPr>
          <p:spPr bwMode="auto">
            <a:xfrm flipH="1">
              <a:off x="3360" y="1728"/>
              <a:ext cx="480" cy="432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8" name="Line 68"/>
            <p:cNvSpPr>
              <a:spLocks noChangeShapeType="1"/>
            </p:cNvSpPr>
            <p:nvPr/>
          </p:nvSpPr>
          <p:spPr bwMode="auto">
            <a:xfrm flipH="1">
              <a:off x="3360" y="2160"/>
              <a:ext cx="672" cy="0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49" name="Line 69"/>
            <p:cNvSpPr>
              <a:spLocks noChangeShapeType="1"/>
            </p:cNvSpPr>
            <p:nvPr/>
          </p:nvSpPr>
          <p:spPr bwMode="auto">
            <a:xfrm flipH="1" flipV="1">
              <a:off x="3360" y="2160"/>
              <a:ext cx="624" cy="52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50" name="Line 70"/>
            <p:cNvSpPr>
              <a:spLocks noChangeShapeType="1"/>
            </p:cNvSpPr>
            <p:nvPr/>
          </p:nvSpPr>
          <p:spPr bwMode="auto">
            <a:xfrm flipH="1">
              <a:off x="3312" y="2736"/>
              <a:ext cx="144" cy="528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51" name="Line 71"/>
            <p:cNvSpPr>
              <a:spLocks noChangeShapeType="1"/>
            </p:cNvSpPr>
            <p:nvPr/>
          </p:nvSpPr>
          <p:spPr bwMode="auto">
            <a:xfrm>
              <a:off x="2928" y="1584"/>
              <a:ext cx="432" cy="576"/>
            </a:xfrm>
            <a:prstGeom prst="line">
              <a:avLst/>
            </a:prstGeom>
            <a:noFill/>
            <a:ln w="1905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4666" name="Rectangle 18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Duality</a:t>
            </a:r>
            <a:endParaRPr lang="en-US" dirty="0">
              <a:solidFill>
                <a:srgbClr val="000090"/>
              </a:solidFill>
            </a:endParaRPr>
          </a:p>
        </p:txBody>
      </p:sp>
      <p:grpSp>
        <p:nvGrpSpPr>
          <p:cNvPr id="8" name="Group 187"/>
          <p:cNvGrpSpPr>
            <a:grpSpLocks/>
          </p:cNvGrpSpPr>
          <p:nvPr/>
        </p:nvGrpSpPr>
        <p:grpSpPr bwMode="auto">
          <a:xfrm>
            <a:off x="1462088" y="2282825"/>
            <a:ext cx="3829050" cy="2832100"/>
            <a:chOff x="1650" y="1507"/>
            <a:chExt cx="2412" cy="1784"/>
          </a:xfrm>
        </p:grpSpPr>
        <p:sp>
          <p:nvSpPr>
            <p:cNvPr id="404668" name="Oval 188"/>
            <p:cNvSpPr>
              <a:spLocks noChangeArrowheads="1"/>
            </p:cNvSpPr>
            <p:nvPr/>
          </p:nvSpPr>
          <p:spPr bwMode="auto">
            <a:xfrm>
              <a:off x="3033" y="2704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69" name="Oval 189"/>
            <p:cNvSpPr>
              <a:spLocks noChangeArrowheads="1"/>
            </p:cNvSpPr>
            <p:nvPr/>
          </p:nvSpPr>
          <p:spPr bwMode="auto">
            <a:xfrm>
              <a:off x="2268" y="2704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0" name="Oval 190"/>
            <p:cNvSpPr>
              <a:spLocks noChangeArrowheads="1"/>
            </p:cNvSpPr>
            <p:nvPr/>
          </p:nvSpPr>
          <p:spPr bwMode="auto">
            <a:xfrm>
              <a:off x="2658" y="2131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1" name="Oval 191"/>
            <p:cNvSpPr>
              <a:spLocks noChangeArrowheads="1"/>
            </p:cNvSpPr>
            <p:nvPr/>
          </p:nvSpPr>
          <p:spPr bwMode="auto">
            <a:xfrm>
              <a:off x="2709" y="3184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2" name="Oval 192"/>
            <p:cNvSpPr>
              <a:spLocks noChangeArrowheads="1"/>
            </p:cNvSpPr>
            <p:nvPr/>
          </p:nvSpPr>
          <p:spPr bwMode="auto">
            <a:xfrm>
              <a:off x="2172" y="3181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3" name="Oval 193"/>
            <p:cNvSpPr>
              <a:spLocks noChangeArrowheads="1"/>
            </p:cNvSpPr>
            <p:nvPr/>
          </p:nvSpPr>
          <p:spPr bwMode="auto">
            <a:xfrm>
              <a:off x="1836" y="2944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4" name="Oval 194"/>
            <p:cNvSpPr>
              <a:spLocks noChangeArrowheads="1"/>
            </p:cNvSpPr>
            <p:nvPr/>
          </p:nvSpPr>
          <p:spPr bwMode="auto">
            <a:xfrm>
              <a:off x="1650" y="2371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5" name="Oval 195"/>
            <p:cNvSpPr>
              <a:spLocks noChangeArrowheads="1"/>
            </p:cNvSpPr>
            <p:nvPr/>
          </p:nvSpPr>
          <p:spPr bwMode="auto">
            <a:xfrm>
              <a:off x="2124" y="1993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6" name="Oval 196"/>
            <p:cNvSpPr>
              <a:spLocks noChangeArrowheads="1"/>
            </p:cNvSpPr>
            <p:nvPr/>
          </p:nvSpPr>
          <p:spPr bwMode="auto">
            <a:xfrm>
              <a:off x="3330" y="2128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7" name="Oval 197"/>
            <p:cNvSpPr>
              <a:spLocks noChangeArrowheads="1"/>
            </p:cNvSpPr>
            <p:nvPr/>
          </p:nvSpPr>
          <p:spPr bwMode="auto">
            <a:xfrm>
              <a:off x="3417" y="2703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8" name="Oval 198"/>
            <p:cNvSpPr>
              <a:spLocks noChangeArrowheads="1"/>
            </p:cNvSpPr>
            <p:nvPr/>
          </p:nvSpPr>
          <p:spPr bwMode="auto">
            <a:xfrm>
              <a:off x="3276" y="3226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79" name="Oval 199"/>
            <p:cNvSpPr>
              <a:spLocks noChangeArrowheads="1"/>
            </p:cNvSpPr>
            <p:nvPr/>
          </p:nvSpPr>
          <p:spPr bwMode="auto">
            <a:xfrm>
              <a:off x="3948" y="2656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80" name="Oval 200"/>
            <p:cNvSpPr>
              <a:spLocks noChangeArrowheads="1"/>
            </p:cNvSpPr>
            <p:nvPr/>
          </p:nvSpPr>
          <p:spPr bwMode="auto">
            <a:xfrm>
              <a:off x="3993" y="2125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81" name="Oval 201"/>
            <p:cNvSpPr>
              <a:spLocks noChangeArrowheads="1"/>
            </p:cNvSpPr>
            <p:nvPr/>
          </p:nvSpPr>
          <p:spPr bwMode="auto">
            <a:xfrm>
              <a:off x="2892" y="1558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82" name="Oval 202"/>
            <p:cNvSpPr>
              <a:spLocks noChangeArrowheads="1"/>
            </p:cNvSpPr>
            <p:nvPr/>
          </p:nvSpPr>
          <p:spPr bwMode="auto">
            <a:xfrm>
              <a:off x="3423" y="1507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83" name="Oval 203"/>
            <p:cNvSpPr>
              <a:spLocks noChangeArrowheads="1"/>
            </p:cNvSpPr>
            <p:nvPr/>
          </p:nvSpPr>
          <p:spPr bwMode="auto">
            <a:xfrm>
              <a:off x="3810" y="1702"/>
              <a:ext cx="69" cy="6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2601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Vertex Coloring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396"/>
            <a:ext cx="8229600" cy="547212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6600"/>
                </a:solidFill>
              </a:rPr>
              <a:t>Graph Coloring </a:t>
            </a:r>
            <a:r>
              <a:rPr lang="en-US" sz="2800" dirty="0" smtClean="0"/>
              <a:t>(dual problem): Replace each region (“country”) by a vertex (its “capital”) and connect the capitals of contiguous countries by an edge. The four color theorem is equivalent to saying that </a:t>
            </a:r>
          </a:p>
          <a:p>
            <a:r>
              <a:rPr lang="en-US" sz="2800" dirty="0" smtClean="0"/>
              <a:t>The vertices of every planar graph can be colored with just four colors so that no edge has vertices of the same color; i.e.,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FF6600"/>
                </a:solidFill>
              </a:rPr>
              <a:t>Every planar graph is 4-partite.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662" y="4564538"/>
            <a:ext cx="2230798" cy="191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11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Edge Coloring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rgbClr val="FF6600"/>
                </a:solidFill>
              </a:rPr>
              <a:t>Tait’s</a:t>
            </a:r>
            <a:r>
              <a:rPr lang="en-US" dirty="0" smtClean="0">
                <a:solidFill>
                  <a:srgbClr val="FF6600"/>
                </a:solidFill>
              </a:rPr>
              <a:t> Theorem</a:t>
            </a:r>
            <a:r>
              <a:rPr lang="en-US" dirty="0" smtClean="0"/>
              <a:t>: A </a:t>
            </a:r>
            <a:r>
              <a:rPr lang="en-US" dirty="0" smtClean="0"/>
              <a:t>bridgeless </a:t>
            </a:r>
            <a:r>
              <a:rPr lang="en-US" dirty="0" smtClean="0"/>
              <a:t>trivalent </a:t>
            </a:r>
            <a:r>
              <a:rPr lang="en-US" dirty="0" smtClean="0"/>
              <a:t>planar </a:t>
            </a:r>
            <a:r>
              <a:rPr lang="en-US" dirty="0" smtClean="0"/>
              <a:t>map </a:t>
            </a:r>
            <a:r>
              <a:rPr lang="en-US" dirty="0" smtClean="0"/>
              <a:t>is </a:t>
            </a:r>
            <a:r>
              <a:rPr lang="en-US" dirty="0" smtClean="0"/>
              <a:t>4-face colorable </a:t>
            </a:r>
            <a:r>
              <a:rPr lang="en-US" dirty="0" err="1" smtClean="0"/>
              <a:t>iff</a:t>
            </a:r>
            <a:r>
              <a:rPr lang="en-US" dirty="0" smtClean="0"/>
              <a:t> </a:t>
            </a:r>
            <a:r>
              <a:rPr lang="en-US" dirty="0" smtClean="0"/>
              <a:t>its graph is </a:t>
            </a:r>
            <a:r>
              <a:rPr lang="en-US" dirty="0" smtClean="0"/>
              <a:t>3 edge colorable. </a:t>
            </a:r>
          </a:p>
          <a:p>
            <a:endParaRPr lang="en-US" dirty="0" smtClean="0"/>
          </a:p>
          <a:p>
            <a:r>
              <a:rPr lang="en-US" dirty="0" err="1" smtClean="0"/>
              <a:t>Submap</a:t>
            </a:r>
            <a:r>
              <a:rPr lang="en-US" dirty="0" smtClean="0"/>
              <a:t> density – </a:t>
            </a:r>
            <a:r>
              <a:rPr lang="en-US" dirty="0" smtClean="0">
                <a:solidFill>
                  <a:srgbClr val="FF6600"/>
                </a:solidFill>
              </a:rPr>
              <a:t>Bender, Canfield, </a:t>
            </a:r>
            <a:r>
              <a:rPr lang="en-US" dirty="0" err="1" smtClean="0">
                <a:solidFill>
                  <a:srgbClr val="FF6600"/>
                </a:solidFill>
              </a:rPr>
              <a:t>Gao</a:t>
            </a:r>
            <a:r>
              <a:rPr lang="en-US" dirty="0" smtClean="0">
                <a:solidFill>
                  <a:srgbClr val="FF6600"/>
                </a:solidFill>
              </a:rPr>
              <a:t>, Richmond</a:t>
            </a:r>
          </a:p>
          <a:p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/>
              <a:t>3-matrix models and colored triangulations--</a:t>
            </a:r>
            <a:r>
              <a:rPr lang="en-US" dirty="0" smtClean="0">
                <a:solidFill>
                  <a:srgbClr val="008000"/>
                </a:solidFill>
              </a:rPr>
              <a:t>Enrique Acosta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10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g</a:t>
            </a:r>
            <a:r>
              <a:rPr lang="en-US" dirty="0" smtClean="0">
                <a:solidFill>
                  <a:srgbClr val="000090"/>
                </a:solidFill>
              </a:rPr>
              <a:t> - Maps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43" y="1760388"/>
            <a:ext cx="8877809" cy="375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58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Random Surfaces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Random Topology (Thurston et al)</a:t>
            </a:r>
          </a:p>
          <a:p>
            <a:endParaRPr lang="en-US" dirty="0" smtClean="0"/>
          </a:p>
          <a:p>
            <a:r>
              <a:rPr lang="en-US" dirty="0" smtClean="0"/>
              <a:t>Well-ordered Trees (Schaefer)</a:t>
            </a:r>
          </a:p>
          <a:p>
            <a:endParaRPr lang="en-US" dirty="0" smtClean="0"/>
          </a:p>
          <a:p>
            <a:r>
              <a:rPr lang="en-US" dirty="0" smtClean="0"/>
              <a:t>Geodesic distance on maps (</a:t>
            </a:r>
            <a:r>
              <a:rPr lang="en-US" dirty="0" err="1" smtClean="0"/>
              <a:t>DiFrancesco</a:t>
            </a:r>
            <a:r>
              <a:rPr lang="en-US" dirty="0" smtClean="0"/>
              <a:t> et al)</a:t>
            </a:r>
          </a:p>
          <a:p>
            <a:endParaRPr lang="en-US" dirty="0" smtClean="0"/>
          </a:p>
          <a:p>
            <a:r>
              <a:rPr lang="en-US" dirty="0" smtClean="0"/>
              <a:t>Maps </a:t>
            </a:r>
            <a:r>
              <a:rPr lang="en-US" dirty="0" smtClean="0">
                <a:sym typeface="Wingdings"/>
              </a:rPr>
              <a:t> Continuum Trees (a la Aldous)</a:t>
            </a:r>
          </a:p>
          <a:p>
            <a:endParaRPr lang="en-US" dirty="0" smtClean="0"/>
          </a:p>
          <a:p>
            <a:r>
              <a:rPr lang="en-US" dirty="0"/>
              <a:t>Brownian Maps (</a:t>
            </a:r>
            <a:r>
              <a:rPr lang="en-US" dirty="0" err="1"/>
              <a:t>LeGall</a:t>
            </a:r>
            <a:r>
              <a:rPr lang="en-US" dirty="0"/>
              <a:t> et al)</a:t>
            </a:r>
          </a:p>
          <a:p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901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Random Surfaces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 descr="Cover and Kah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06" r="-3000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151062" y="6151120"/>
            <a:ext cx="6798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</a:rPr>
              <a:t>Black Holes and Time Warps: Einstein's Outrageous Legacy</a:t>
            </a:r>
            <a:r>
              <a:rPr lang="en-US" dirty="0" smtClean="0"/>
              <a:t>, Kip Thorne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646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Combinatorial Dynamics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Random </a:t>
            </a:r>
            <a:r>
              <a:rPr lang="en-US" dirty="0" smtClean="0"/>
              <a:t>Graphs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Random Matrices</a:t>
            </a:r>
          </a:p>
          <a:p>
            <a:r>
              <a:rPr lang="en-US" dirty="0">
                <a:solidFill>
                  <a:srgbClr val="0000FF"/>
                </a:solidFill>
              </a:rPr>
              <a:t>Random Maps</a:t>
            </a:r>
          </a:p>
          <a:p>
            <a:r>
              <a:rPr lang="en-US" dirty="0" err="1" smtClean="0"/>
              <a:t>Polynuclear</a:t>
            </a:r>
            <a:r>
              <a:rPr lang="en-US" dirty="0" smtClean="0"/>
              <a:t> Growth</a:t>
            </a:r>
          </a:p>
          <a:p>
            <a:r>
              <a:rPr lang="en-US" dirty="0" smtClean="0"/>
              <a:t>Virtual </a:t>
            </a:r>
            <a:r>
              <a:rPr lang="en-US" dirty="0" smtClean="0"/>
              <a:t>Permutations</a:t>
            </a:r>
            <a:endParaRPr lang="en-US" dirty="0"/>
          </a:p>
          <a:p>
            <a:r>
              <a:rPr lang="en-US" dirty="0" smtClean="0"/>
              <a:t>Random </a:t>
            </a:r>
            <a:r>
              <a:rPr lang="en-US" dirty="0"/>
              <a:t>Polymers</a:t>
            </a:r>
          </a:p>
          <a:p>
            <a:r>
              <a:rPr lang="en-US" dirty="0"/>
              <a:t>Zero-Range Processes</a:t>
            </a:r>
          </a:p>
          <a:p>
            <a:r>
              <a:rPr lang="en-US" dirty="0" smtClean="0"/>
              <a:t>Exclusion Processes</a:t>
            </a:r>
          </a:p>
          <a:p>
            <a:r>
              <a:rPr lang="en-US" dirty="0"/>
              <a:t>First Passage </a:t>
            </a:r>
            <a:r>
              <a:rPr lang="en-US" dirty="0" smtClean="0"/>
              <a:t>Percolation</a:t>
            </a:r>
          </a:p>
          <a:p>
            <a:r>
              <a:rPr lang="en-US" dirty="0" smtClean="0"/>
              <a:t>Singular </a:t>
            </a:r>
            <a:r>
              <a:rPr lang="en-US" dirty="0" err="1" smtClean="0"/>
              <a:t>Toeplitz</a:t>
            </a:r>
            <a:r>
              <a:rPr lang="en-US" dirty="0" smtClean="0"/>
              <a:t>/</a:t>
            </a:r>
            <a:r>
              <a:rPr lang="en-US" dirty="0" err="1" smtClean="0"/>
              <a:t>Hankel</a:t>
            </a:r>
            <a:r>
              <a:rPr lang="en-US" dirty="0" smtClean="0"/>
              <a:t> Ops.</a:t>
            </a:r>
          </a:p>
          <a:p>
            <a:r>
              <a:rPr lang="en-US" dirty="0" err="1" smtClean="0"/>
              <a:t>Fekete</a:t>
            </a:r>
            <a:r>
              <a:rPr lang="en-US" dirty="0" smtClean="0"/>
              <a:t> Points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381573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Clustering &amp; “Small Worlds”</a:t>
            </a:r>
          </a:p>
          <a:p>
            <a:r>
              <a:rPr lang="en-US" dirty="0">
                <a:solidFill>
                  <a:srgbClr val="0000FF"/>
                </a:solidFill>
              </a:rPr>
              <a:t>2D Quantum Gravity</a:t>
            </a:r>
          </a:p>
          <a:p>
            <a:r>
              <a:rPr lang="en-US" dirty="0"/>
              <a:t>Stat </a:t>
            </a:r>
            <a:r>
              <a:rPr lang="en-US" dirty="0" err="1"/>
              <a:t>Mech</a:t>
            </a:r>
            <a:r>
              <a:rPr lang="en-US" dirty="0"/>
              <a:t> on Random Lattices</a:t>
            </a:r>
          </a:p>
          <a:p>
            <a:r>
              <a:rPr lang="en-US" dirty="0"/>
              <a:t>KPZ </a:t>
            </a:r>
            <a:r>
              <a:rPr lang="en-US" dirty="0" smtClean="0"/>
              <a:t>Dynamics</a:t>
            </a:r>
            <a:endParaRPr lang="en-US" dirty="0"/>
          </a:p>
          <a:p>
            <a:r>
              <a:rPr lang="en-US" dirty="0" err="1" smtClean="0"/>
              <a:t>Schur</a:t>
            </a:r>
            <a:r>
              <a:rPr lang="en-US" dirty="0" smtClean="0"/>
              <a:t> Processes</a:t>
            </a:r>
            <a:endParaRPr lang="en-US" dirty="0"/>
          </a:p>
          <a:p>
            <a:r>
              <a:rPr lang="en-US" dirty="0" err="1"/>
              <a:t>Chern</a:t>
            </a:r>
            <a:r>
              <a:rPr lang="en-US" dirty="0"/>
              <a:t>-Simons Field Theory</a:t>
            </a:r>
          </a:p>
          <a:p>
            <a:r>
              <a:rPr lang="en-US" dirty="0"/>
              <a:t>Coagulation Models</a:t>
            </a:r>
          </a:p>
          <a:p>
            <a:r>
              <a:rPr lang="en-US" dirty="0" smtClean="0"/>
              <a:t>Non-equilibrium </a:t>
            </a:r>
            <a:r>
              <a:rPr lang="en-US" dirty="0"/>
              <a:t>Steady </a:t>
            </a:r>
            <a:r>
              <a:rPr lang="en-US" dirty="0" smtClean="0"/>
              <a:t>States</a:t>
            </a:r>
          </a:p>
          <a:p>
            <a:r>
              <a:rPr lang="en-US" dirty="0" smtClean="0"/>
              <a:t>Sorting Networks</a:t>
            </a:r>
            <a:endParaRPr lang="en-US" dirty="0"/>
          </a:p>
          <a:p>
            <a:r>
              <a:rPr lang="en-US" dirty="0" smtClean="0"/>
              <a:t>Quantum Spin Chains</a:t>
            </a:r>
          </a:p>
          <a:p>
            <a:r>
              <a:rPr lang="en-US" dirty="0" smtClean="0"/>
              <a:t>Pattern Formation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6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Some Examples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 descr="triangles_kahl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50" b="-20385"/>
          <a:stretch/>
        </p:blipFill>
        <p:spPr>
          <a:xfrm>
            <a:off x="2017902" y="1025113"/>
            <a:ext cx="5142807" cy="1300457"/>
          </a:xfrm>
        </p:spPr>
      </p:pic>
    </p:spTree>
    <p:extLst>
      <p:ext uri="{BB962C8B-B14F-4D97-AF65-F5344CB8AC3E}">
        <p14:creationId xmlns:p14="http://schemas.microsoft.com/office/powerpoint/2010/main" val="355630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Some Examples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 descr="triangles_kahl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50" b="-20385"/>
          <a:stretch/>
        </p:blipFill>
        <p:spPr>
          <a:xfrm>
            <a:off x="2017902" y="1025113"/>
            <a:ext cx="5142807" cy="1300457"/>
          </a:xfrm>
        </p:spPr>
      </p:pic>
      <p:sp>
        <p:nvSpPr>
          <p:cNvPr id="6" name="TextBox 5"/>
          <p:cNvSpPr txBox="1"/>
          <p:nvPr/>
        </p:nvSpPr>
        <p:spPr>
          <a:xfrm>
            <a:off x="856831" y="2279602"/>
            <a:ext cx="7650283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</a:rPr>
              <a:t>Randomly Triangulated Surfaces </a:t>
            </a:r>
            <a:r>
              <a:rPr lang="en-US" sz="2800" dirty="0" smtClean="0">
                <a:solidFill>
                  <a:srgbClr val="FF6600"/>
                </a:solidFill>
              </a:rPr>
              <a:t>(Thurston)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</a:t>
            </a:r>
            <a:r>
              <a:rPr lang="en-US" sz="2800" dirty="0" smtClean="0"/>
              <a:t>n =  # of faces (even), # of edges = 3n/2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V = # of vertices =  2 – 2g(</a:t>
            </a:r>
            <a:r>
              <a:rPr lang="en-US" sz="2800" dirty="0" err="1" smtClean="0"/>
              <a:t>Σ</a:t>
            </a:r>
            <a:r>
              <a:rPr lang="en-US" sz="2800" dirty="0" smtClean="0"/>
              <a:t>) + n/2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        </a:t>
            </a:r>
            <a:r>
              <a:rPr lang="en-US" sz="2800" dirty="0" smtClean="0">
                <a:solidFill>
                  <a:srgbClr val="000000"/>
                </a:solidFill>
              </a:rPr>
              <a:t>c = # connected components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            </a:t>
            </a:r>
            <a:r>
              <a:rPr lang="en-US" sz="2800" i="1" baseline="-25000" dirty="0" smtClean="0">
                <a:solidFill>
                  <a:srgbClr val="000000"/>
                </a:solidFill>
                <a:sym typeface="Wingdings"/>
              </a:rPr>
              <a:t>                                                                                     </a:t>
            </a:r>
            <a:endParaRPr lang="en-US" sz="2800" i="1" baseline="-25000" dirty="0" smtClean="0">
              <a:solidFill>
                <a:srgbClr val="000000"/>
              </a:solidFill>
            </a:endParaRP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615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Some Examples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 descr="triangles_kahl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50" b="-20385"/>
          <a:stretch/>
        </p:blipFill>
        <p:spPr>
          <a:xfrm>
            <a:off x="2017902" y="1025113"/>
            <a:ext cx="5142807" cy="1300457"/>
          </a:xfrm>
        </p:spPr>
      </p:pic>
      <p:sp>
        <p:nvSpPr>
          <p:cNvPr id="6" name="TextBox 5"/>
          <p:cNvSpPr txBox="1"/>
          <p:nvPr/>
        </p:nvSpPr>
        <p:spPr>
          <a:xfrm>
            <a:off x="856831" y="2279602"/>
            <a:ext cx="7650283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</a:rPr>
              <a:t>Randomly Triangulated Surfaces </a:t>
            </a:r>
            <a:r>
              <a:rPr lang="en-US" sz="2800" dirty="0" smtClean="0">
                <a:solidFill>
                  <a:srgbClr val="FF6600"/>
                </a:solidFill>
              </a:rPr>
              <a:t>(Thurston)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</a:t>
            </a:r>
            <a:r>
              <a:rPr lang="en-US" sz="2800" dirty="0" smtClean="0"/>
              <a:t>n =  # of faces (even), # of edges = 3n/2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V = # of vertices =  2 – 2g(</a:t>
            </a:r>
            <a:r>
              <a:rPr lang="en-US" sz="2800" dirty="0" err="1" smtClean="0"/>
              <a:t>Σ</a:t>
            </a:r>
            <a:r>
              <a:rPr lang="en-US" sz="2800" dirty="0" smtClean="0"/>
              <a:t>) + n/2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        </a:t>
            </a:r>
            <a:r>
              <a:rPr lang="en-US" sz="2800" dirty="0" smtClean="0">
                <a:solidFill>
                  <a:srgbClr val="000000"/>
                </a:solidFill>
              </a:rPr>
              <a:t>c = # connected components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             </a:t>
            </a:r>
            <a:r>
              <a:rPr lang="en-US" sz="2800" dirty="0" smtClean="0">
                <a:solidFill>
                  <a:srgbClr val="0000FF"/>
                </a:solidFill>
              </a:rPr>
              <a:t>P</a:t>
            </a:r>
            <a:r>
              <a:rPr lang="en-US" sz="2800" baseline="-25000" dirty="0" smtClean="0">
                <a:solidFill>
                  <a:srgbClr val="0000FF"/>
                </a:solidFill>
              </a:rPr>
              <a:t>U</a:t>
            </a:r>
            <a:r>
              <a:rPr lang="en-US" sz="2800" dirty="0" smtClean="0">
                <a:solidFill>
                  <a:srgbClr val="0000FF"/>
                </a:solidFill>
              </a:rPr>
              <a:t>(c ≥ 2) = 5/18n +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(1/n</a:t>
            </a:r>
            <a:r>
              <a:rPr lang="en-US" sz="2800" baseline="30000" dirty="0" smtClean="0">
                <a:solidFill>
                  <a:srgbClr val="0000FF"/>
                </a:solidFill>
              </a:rPr>
              <a:t>2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          </a:t>
            </a:r>
            <a:r>
              <a:rPr lang="en-US" sz="2800" i="1" baseline="-25000" dirty="0" smtClean="0">
                <a:solidFill>
                  <a:srgbClr val="000000"/>
                </a:solidFill>
                <a:sym typeface="Wingdings"/>
              </a:rPr>
              <a:t>                                                                                     </a:t>
            </a:r>
            <a:endParaRPr lang="en-US" sz="2800" i="1" baseline="-25000" dirty="0" smtClean="0">
              <a:solidFill>
                <a:srgbClr val="000000"/>
              </a:solidFill>
            </a:endParaRP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26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Some Examples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 descr="triangles_kahl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50" b="-20385"/>
          <a:stretch/>
        </p:blipFill>
        <p:spPr>
          <a:xfrm>
            <a:off x="2017902" y="1025113"/>
            <a:ext cx="5142807" cy="1300457"/>
          </a:xfrm>
        </p:spPr>
      </p:pic>
      <p:sp>
        <p:nvSpPr>
          <p:cNvPr id="6" name="TextBox 5"/>
          <p:cNvSpPr txBox="1"/>
          <p:nvPr/>
        </p:nvSpPr>
        <p:spPr>
          <a:xfrm>
            <a:off x="856831" y="2279602"/>
            <a:ext cx="7650283" cy="4257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</a:rPr>
              <a:t>Randomly Triangulated Surfaces </a:t>
            </a:r>
            <a:r>
              <a:rPr lang="en-US" sz="2800" dirty="0" smtClean="0">
                <a:solidFill>
                  <a:srgbClr val="FF6600"/>
                </a:solidFill>
              </a:rPr>
              <a:t>(Thurston)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</a:t>
            </a:r>
            <a:r>
              <a:rPr lang="en-US" sz="2800" dirty="0" smtClean="0"/>
              <a:t>n =  # of faces (even), # of edges = 3n/2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V = # of vertices =  2 – 2g(</a:t>
            </a:r>
            <a:r>
              <a:rPr lang="en-US" sz="2800" dirty="0" err="1" smtClean="0"/>
              <a:t>Σ</a:t>
            </a:r>
            <a:r>
              <a:rPr lang="en-US" sz="2800" dirty="0" smtClean="0"/>
              <a:t>) + n/2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        </a:t>
            </a:r>
            <a:r>
              <a:rPr lang="en-US" sz="2800" dirty="0" smtClean="0">
                <a:solidFill>
                  <a:srgbClr val="000000"/>
                </a:solidFill>
              </a:rPr>
              <a:t>c = # connected components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             </a:t>
            </a:r>
            <a:r>
              <a:rPr lang="en-US" sz="2800" dirty="0" smtClean="0">
                <a:solidFill>
                  <a:srgbClr val="0000FF"/>
                </a:solidFill>
              </a:rPr>
              <a:t>P</a:t>
            </a:r>
            <a:r>
              <a:rPr lang="en-US" sz="2800" baseline="-25000" dirty="0" smtClean="0">
                <a:solidFill>
                  <a:srgbClr val="0000FF"/>
                </a:solidFill>
              </a:rPr>
              <a:t>U</a:t>
            </a:r>
            <a:r>
              <a:rPr lang="en-US" sz="2800" dirty="0" smtClean="0">
                <a:solidFill>
                  <a:srgbClr val="0000FF"/>
                </a:solidFill>
              </a:rPr>
              <a:t>(c ≥ 2) = 5/18n +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(1/n</a:t>
            </a:r>
            <a:r>
              <a:rPr lang="en-US" sz="2800" baseline="30000" dirty="0" smtClean="0">
                <a:solidFill>
                  <a:srgbClr val="0000FF"/>
                </a:solidFill>
              </a:rPr>
              <a:t>2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           E</a:t>
            </a:r>
            <a:r>
              <a:rPr lang="en-US" sz="2800" baseline="-25000" dirty="0" smtClean="0">
                <a:solidFill>
                  <a:srgbClr val="0000FF"/>
                </a:solidFill>
              </a:rPr>
              <a:t>U</a:t>
            </a:r>
            <a:r>
              <a:rPr lang="en-US" sz="2800" dirty="0" smtClean="0">
                <a:solidFill>
                  <a:srgbClr val="0000FF"/>
                </a:solidFill>
              </a:rPr>
              <a:t>(g) = n/4 - ½ log n +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(1)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        </a:t>
            </a:r>
          </a:p>
          <a:p>
            <a:r>
              <a:rPr lang="en-US" sz="2800" i="1" baseline="-25000" dirty="0" smtClean="0">
                <a:solidFill>
                  <a:srgbClr val="000000"/>
                </a:solidFill>
                <a:sym typeface="Wingdings"/>
              </a:rPr>
              <a:t>                                                                                     </a:t>
            </a:r>
            <a:endParaRPr lang="en-US" sz="2800" i="1" baseline="-25000" dirty="0" smtClean="0">
              <a:solidFill>
                <a:srgbClr val="000000"/>
              </a:solidFill>
            </a:endParaRP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26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Some Examples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 descr="triangles_kahl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50" b="-20385"/>
          <a:stretch/>
        </p:blipFill>
        <p:spPr>
          <a:xfrm>
            <a:off x="2017902" y="1025113"/>
            <a:ext cx="5142807" cy="1300457"/>
          </a:xfrm>
        </p:spPr>
      </p:pic>
      <p:sp>
        <p:nvSpPr>
          <p:cNvPr id="6" name="TextBox 5"/>
          <p:cNvSpPr txBox="1"/>
          <p:nvPr/>
        </p:nvSpPr>
        <p:spPr>
          <a:xfrm>
            <a:off x="856831" y="2279602"/>
            <a:ext cx="7650283" cy="4257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</a:rPr>
              <a:t>Randomly Triangulated Surfaces </a:t>
            </a:r>
            <a:r>
              <a:rPr lang="en-US" sz="2800" dirty="0" smtClean="0">
                <a:solidFill>
                  <a:srgbClr val="FF6600"/>
                </a:solidFill>
              </a:rPr>
              <a:t>(Thurston)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</a:t>
            </a:r>
            <a:r>
              <a:rPr lang="en-US" sz="2800" dirty="0" smtClean="0"/>
              <a:t>n =  # of faces (even), # of edges = 3n/2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V = # of vertices =  2 – 2g(</a:t>
            </a:r>
            <a:r>
              <a:rPr lang="en-US" sz="2800" dirty="0" err="1" smtClean="0"/>
              <a:t>Σ</a:t>
            </a:r>
            <a:r>
              <a:rPr lang="en-US" sz="2800" dirty="0" smtClean="0"/>
              <a:t>) + n/2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        </a:t>
            </a:r>
            <a:r>
              <a:rPr lang="en-US" sz="2800" dirty="0" smtClean="0">
                <a:solidFill>
                  <a:srgbClr val="000000"/>
                </a:solidFill>
              </a:rPr>
              <a:t>c = # connected components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             </a:t>
            </a:r>
            <a:r>
              <a:rPr lang="en-US" sz="2800" dirty="0" smtClean="0">
                <a:solidFill>
                  <a:srgbClr val="0000FF"/>
                </a:solidFill>
              </a:rPr>
              <a:t>P</a:t>
            </a:r>
            <a:r>
              <a:rPr lang="en-US" sz="2800" baseline="-25000" dirty="0" smtClean="0">
                <a:solidFill>
                  <a:srgbClr val="0000FF"/>
                </a:solidFill>
              </a:rPr>
              <a:t>U</a:t>
            </a:r>
            <a:r>
              <a:rPr lang="en-US" sz="2800" dirty="0" smtClean="0">
                <a:solidFill>
                  <a:srgbClr val="0000FF"/>
                </a:solidFill>
              </a:rPr>
              <a:t>(c ≥ 2) = 5/18n +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(1/n</a:t>
            </a:r>
            <a:r>
              <a:rPr lang="en-US" sz="2800" baseline="30000" dirty="0" smtClean="0">
                <a:solidFill>
                  <a:srgbClr val="0000FF"/>
                </a:solidFill>
              </a:rPr>
              <a:t>2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           E</a:t>
            </a:r>
            <a:r>
              <a:rPr lang="en-US" sz="2800" baseline="-25000" dirty="0" smtClean="0">
                <a:solidFill>
                  <a:srgbClr val="0000FF"/>
                </a:solidFill>
              </a:rPr>
              <a:t>U</a:t>
            </a:r>
            <a:r>
              <a:rPr lang="en-US" sz="2800" dirty="0" smtClean="0">
                <a:solidFill>
                  <a:srgbClr val="0000FF"/>
                </a:solidFill>
              </a:rPr>
              <a:t>(g) = n/4 - ½ log n +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(1)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           </a:t>
            </a:r>
            <a:r>
              <a:rPr lang="en-US" sz="2800" dirty="0" err="1" smtClean="0">
                <a:solidFill>
                  <a:srgbClr val="0000FF"/>
                </a:solidFill>
              </a:rPr>
              <a:t>Var</a:t>
            </a:r>
            <a:r>
              <a:rPr lang="en-US" sz="2800" dirty="0" smtClean="0">
                <a:solidFill>
                  <a:srgbClr val="0000FF"/>
                </a:solidFill>
              </a:rPr>
              <a:t>(g) =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(log n)</a:t>
            </a:r>
          </a:p>
          <a:p>
            <a:r>
              <a:rPr lang="en-US" sz="2800" i="1" baseline="-25000" dirty="0" smtClean="0">
                <a:solidFill>
                  <a:srgbClr val="000000"/>
                </a:solidFill>
                <a:sym typeface="Wingdings"/>
              </a:rPr>
              <a:t>                                                                                     </a:t>
            </a:r>
            <a:endParaRPr lang="en-US" sz="2800" i="1" baseline="-25000" dirty="0" smtClean="0">
              <a:solidFill>
                <a:srgbClr val="000000"/>
              </a:solidFill>
            </a:endParaRP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26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768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Some Examples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 descr="triangles_kahle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28" b="-17028"/>
          <a:stretch/>
        </p:blipFill>
        <p:spPr>
          <a:xfrm>
            <a:off x="2017713" y="783637"/>
            <a:ext cx="5143500" cy="1300163"/>
          </a:xfrm>
        </p:spPr>
      </p:pic>
      <p:sp>
        <p:nvSpPr>
          <p:cNvPr id="6" name="TextBox 5"/>
          <p:cNvSpPr txBox="1"/>
          <p:nvPr/>
        </p:nvSpPr>
        <p:spPr>
          <a:xfrm>
            <a:off x="794947" y="2091506"/>
            <a:ext cx="7650283" cy="555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</a:rPr>
              <a:t>Randomly Triangulated Surfaces </a:t>
            </a:r>
            <a:r>
              <a:rPr lang="en-US" sz="2800" dirty="0" smtClean="0">
                <a:solidFill>
                  <a:srgbClr val="FF6600"/>
                </a:solidFill>
              </a:rPr>
              <a:t>(Thurston)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</a:t>
            </a:r>
            <a:r>
              <a:rPr lang="en-US" sz="2800" dirty="0" smtClean="0"/>
              <a:t>n =  # of faces (even), # of edges = 3n/2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V = # of vertices =  2 – 2g(</a:t>
            </a:r>
            <a:r>
              <a:rPr lang="en-US" sz="2800" dirty="0" err="1" smtClean="0"/>
              <a:t>Σ</a:t>
            </a:r>
            <a:r>
              <a:rPr lang="en-US" sz="2800" dirty="0" smtClean="0"/>
              <a:t>) + n/2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         </a:t>
            </a:r>
            <a:r>
              <a:rPr lang="en-US" sz="2800" dirty="0" smtClean="0">
                <a:solidFill>
                  <a:srgbClr val="000000"/>
                </a:solidFill>
              </a:rPr>
              <a:t>c = # connected components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             </a:t>
            </a:r>
            <a:r>
              <a:rPr lang="en-US" sz="2800" dirty="0" smtClean="0">
                <a:solidFill>
                  <a:srgbClr val="0000FF"/>
                </a:solidFill>
              </a:rPr>
              <a:t>P</a:t>
            </a:r>
            <a:r>
              <a:rPr lang="en-US" sz="2800" baseline="-25000" dirty="0" smtClean="0">
                <a:solidFill>
                  <a:srgbClr val="0000FF"/>
                </a:solidFill>
              </a:rPr>
              <a:t>U</a:t>
            </a:r>
            <a:r>
              <a:rPr lang="en-US" sz="2800" dirty="0" smtClean="0">
                <a:solidFill>
                  <a:srgbClr val="0000FF"/>
                </a:solidFill>
              </a:rPr>
              <a:t>(c ≥ 2) = 5/18n +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(1/n</a:t>
            </a:r>
            <a:r>
              <a:rPr lang="en-US" sz="2800" baseline="30000" dirty="0" smtClean="0">
                <a:solidFill>
                  <a:srgbClr val="0000FF"/>
                </a:solidFill>
              </a:rPr>
              <a:t>2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           E</a:t>
            </a:r>
            <a:r>
              <a:rPr lang="en-US" sz="2800" baseline="-25000" dirty="0" smtClean="0">
                <a:solidFill>
                  <a:srgbClr val="0000FF"/>
                </a:solidFill>
              </a:rPr>
              <a:t>U</a:t>
            </a:r>
            <a:r>
              <a:rPr lang="en-US" sz="2800" dirty="0" smtClean="0">
                <a:solidFill>
                  <a:srgbClr val="0000FF"/>
                </a:solidFill>
              </a:rPr>
              <a:t>(g) = n/4 - ½ log n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(1)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           </a:t>
            </a:r>
            <a:r>
              <a:rPr lang="en-US" sz="2800" dirty="0" err="1" smtClean="0">
                <a:solidFill>
                  <a:srgbClr val="0000FF"/>
                </a:solidFill>
              </a:rPr>
              <a:t>Var</a:t>
            </a:r>
            <a:r>
              <a:rPr lang="en-US" sz="2800" dirty="0" smtClean="0">
                <a:solidFill>
                  <a:srgbClr val="0000FF"/>
                </a:solidFill>
              </a:rPr>
              <a:t>(g) = </a:t>
            </a:r>
            <a:r>
              <a:rPr lang="en-US" sz="2800" i="1" dirty="0" smtClean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(log n)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</a:rPr>
              <a:t>Random side </a:t>
            </a:r>
            <a:r>
              <a:rPr lang="en-US" sz="2800" dirty="0" err="1" smtClean="0">
                <a:solidFill>
                  <a:srgbClr val="008000"/>
                </a:solidFill>
              </a:rPr>
              <a:t>glueings</a:t>
            </a:r>
            <a:r>
              <a:rPr lang="en-US" sz="2800" dirty="0" smtClean="0">
                <a:solidFill>
                  <a:srgbClr val="008000"/>
                </a:solidFill>
              </a:rPr>
              <a:t> of an n-</a:t>
            </a:r>
            <a:r>
              <a:rPr lang="en-US" sz="2800" dirty="0" err="1" smtClean="0">
                <a:solidFill>
                  <a:srgbClr val="008000"/>
                </a:solidFill>
              </a:rPr>
              <a:t>gon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(</a:t>
            </a:r>
            <a:r>
              <a:rPr lang="en-US" sz="2800" dirty="0" err="1" smtClean="0">
                <a:solidFill>
                  <a:srgbClr val="FF6600"/>
                </a:solidFill>
              </a:rPr>
              <a:t>Harer-Zagier</a:t>
            </a:r>
            <a:r>
              <a:rPr lang="en-US" sz="2800" dirty="0" smtClean="0">
                <a:solidFill>
                  <a:srgbClr val="FF6600"/>
                </a:solidFill>
              </a:rPr>
              <a:t>)</a:t>
            </a:r>
          </a:p>
          <a:p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  </a:t>
            </a:r>
            <a:r>
              <a:rPr lang="en-US" sz="2800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US" sz="2800" dirty="0" smtClean="0">
                <a:solidFill>
                  <a:srgbClr val="000000"/>
                </a:solidFill>
                <a:sym typeface="Wingdings"/>
              </a:rPr>
              <a:t>computes Euler characteristic of </a:t>
            </a:r>
            <a:r>
              <a:rPr lang="en-US" sz="2800" i="1" dirty="0" smtClean="0">
                <a:solidFill>
                  <a:srgbClr val="000000"/>
                </a:solidFill>
                <a:sym typeface="Wingdings"/>
              </a:rPr>
              <a:t>M</a:t>
            </a:r>
            <a:r>
              <a:rPr lang="en-US" sz="2800" i="1" baseline="-25000" dirty="0" smtClean="0">
                <a:solidFill>
                  <a:srgbClr val="000000"/>
                </a:solidFill>
                <a:sym typeface="Wingdings"/>
              </a:rPr>
              <a:t>g  </a:t>
            </a:r>
            <a:r>
              <a:rPr lang="en-US" sz="2800" dirty="0" smtClean="0">
                <a:solidFill>
                  <a:srgbClr val="0000FF"/>
                </a:solidFill>
                <a:sym typeface="Wingdings"/>
              </a:rPr>
              <a:t>= -B</a:t>
            </a:r>
            <a:r>
              <a:rPr lang="en-US" sz="2800" baseline="-25000" dirty="0" smtClean="0">
                <a:solidFill>
                  <a:srgbClr val="0000FF"/>
                </a:solidFill>
                <a:sym typeface="Wingdings"/>
              </a:rPr>
              <a:t>2g</a:t>
            </a:r>
            <a:r>
              <a:rPr lang="en-US" sz="2800" dirty="0" smtClean="0">
                <a:solidFill>
                  <a:srgbClr val="0000FF"/>
                </a:solidFill>
                <a:sym typeface="Wingdings"/>
              </a:rPr>
              <a:t> /</a:t>
            </a:r>
            <a:r>
              <a:rPr lang="en-US" sz="2800" dirty="0" smtClean="0">
                <a:solidFill>
                  <a:srgbClr val="0000FF"/>
                </a:solidFill>
                <a:sym typeface="Wingdings"/>
              </a:rPr>
              <a:t>2g</a:t>
            </a:r>
          </a:p>
          <a:p>
            <a:endParaRPr lang="en-US" sz="2800" dirty="0" smtClean="0">
              <a:solidFill>
                <a:srgbClr val="000000"/>
              </a:solidFill>
              <a:sym typeface="Wingdings"/>
            </a:endParaRPr>
          </a:p>
          <a:p>
            <a:r>
              <a:rPr lang="en-US" sz="2800" i="1" baseline="-25000" dirty="0">
                <a:solidFill>
                  <a:srgbClr val="000000"/>
                </a:solidFill>
                <a:sym typeface="Wingdings"/>
              </a:rPr>
              <a:t> </a:t>
            </a:r>
            <a:r>
              <a:rPr lang="en-US" sz="2800" i="1" baseline="-25000" dirty="0" smtClean="0">
                <a:solidFill>
                  <a:srgbClr val="000000"/>
                </a:solidFill>
                <a:sym typeface="Wingdings"/>
              </a:rPr>
              <a:t>                                                                                    </a:t>
            </a:r>
            <a:endParaRPr lang="en-US" sz="2800" i="1" baseline="-25000" dirty="0" smtClean="0">
              <a:solidFill>
                <a:srgbClr val="000000"/>
              </a:solidFill>
            </a:endParaRP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rgbClr val="008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9421780"/>
              </p:ext>
            </p:extLst>
          </p:nvPr>
        </p:nvGraphicFramePr>
        <p:xfrm>
          <a:off x="2136775" y="5876925"/>
          <a:ext cx="485775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5" name="Equation" r:id="rId4" imgW="2413000" imgH="482600" progId="Equation.3">
                  <p:embed/>
                </p:oleObj>
              </mc:Choice>
              <mc:Fallback>
                <p:oleObj name="Equation" r:id="rId4" imgW="24130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36775" y="5876925"/>
                        <a:ext cx="4857750" cy="971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4156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Stochastic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Quantum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39465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Black Holes &amp; Wheeler’s Quantum Foam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Feynman, </a:t>
            </a:r>
            <a:r>
              <a:rPr lang="en-US" dirty="0" err="1" smtClean="0"/>
              <a:t>t’Hooft</a:t>
            </a:r>
            <a:r>
              <a:rPr lang="en-US" dirty="0" smtClean="0"/>
              <a:t> and </a:t>
            </a:r>
            <a:r>
              <a:rPr lang="en-US" dirty="0" err="1" smtClean="0"/>
              <a:t>Bessis-Itzykson-Zuber</a:t>
            </a:r>
            <a:r>
              <a:rPr lang="en-US" dirty="0" smtClean="0"/>
              <a:t> (BIZ)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Painlevé</a:t>
            </a:r>
            <a:r>
              <a:rPr lang="en-US" dirty="0" smtClean="0"/>
              <a:t> &amp; Double-</a:t>
            </a:r>
            <a:r>
              <a:rPr lang="en-US" dirty="0"/>
              <a:t>S</a:t>
            </a:r>
            <a:r>
              <a:rPr lang="en-US" dirty="0" smtClean="0"/>
              <a:t>caling Limit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Enumerative Geometry of moduli spaces of Riemann surfaces (Mumford, </a:t>
            </a:r>
            <a:r>
              <a:rPr lang="en-US" dirty="0" err="1" smtClean="0"/>
              <a:t>Harer-Zagier</a:t>
            </a:r>
            <a:r>
              <a:rPr lang="en-US" dirty="0" smtClean="0"/>
              <a:t>, Witten)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020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113222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47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8043885" y="5703790"/>
            <a:ext cx="2540000" cy="42396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794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</a:rPr>
              <a:t>Quantum Gravity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Einstein-Hilbert action</a:t>
            </a:r>
          </a:p>
          <a:p>
            <a:r>
              <a:rPr lang="en-US" dirty="0" smtClean="0"/>
              <a:t>Discretize (squares, fixed area)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           4-valent maps </a:t>
            </a:r>
            <a:r>
              <a:rPr lang="en-US" dirty="0" err="1" smtClean="0">
                <a:sym typeface="Wingdings"/>
              </a:rPr>
              <a:t>Σ</a:t>
            </a:r>
            <a:endParaRPr lang="en-US" dirty="0" smtClean="0"/>
          </a:p>
          <a:p>
            <a:r>
              <a:rPr lang="en-US" dirty="0" smtClean="0"/>
              <a:t>A(</a:t>
            </a:r>
            <a:r>
              <a:rPr lang="en-US" dirty="0" err="1" smtClean="0"/>
              <a:t>Σ</a:t>
            </a:r>
            <a:r>
              <a:rPr lang="en-US" dirty="0" smtClean="0"/>
              <a:t>) = n</a:t>
            </a:r>
            <a:r>
              <a:rPr lang="en-US" baseline="-25000" dirty="0" smtClean="0"/>
              <a:t>4</a:t>
            </a:r>
          </a:p>
          <a:p>
            <a:endParaRPr lang="en-US" baseline="-25000" dirty="0"/>
          </a:p>
          <a:p>
            <a:r>
              <a:rPr lang="en-US" dirty="0" smtClean="0"/>
              <a:t>&lt;n</a:t>
            </a:r>
            <a:r>
              <a:rPr lang="en-US" baseline="-25000" dirty="0" smtClean="0"/>
              <a:t>4</a:t>
            </a:r>
            <a:r>
              <a:rPr lang="en-US" dirty="0" smtClean="0"/>
              <a:t> &gt; = Σ</a:t>
            </a:r>
            <a:r>
              <a:rPr lang="en-US" baseline="-25000" dirty="0" smtClean="0"/>
              <a:t>Σ</a:t>
            </a:r>
            <a:r>
              <a:rPr lang="en-US" dirty="0" smtClean="0"/>
              <a:t> n</a:t>
            </a:r>
            <a:r>
              <a:rPr lang="en-US" baseline="-25000" dirty="0" smtClean="0"/>
              <a:t>4</a:t>
            </a:r>
            <a:r>
              <a:rPr lang="en-US" dirty="0" smtClean="0"/>
              <a:t> (</a:t>
            </a:r>
            <a:r>
              <a:rPr lang="en-US" dirty="0" err="1" smtClean="0"/>
              <a:t>Σ</a:t>
            </a:r>
            <a:r>
              <a:rPr lang="en-US" dirty="0" smtClean="0"/>
              <a:t>) p(</a:t>
            </a:r>
            <a:r>
              <a:rPr lang="en-US" dirty="0" err="1" smtClean="0"/>
              <a:t>Σ</a:t>
            </a:r>
            <a:r>
              <a:rPr lang="en-US" dirty="0" smtClean="0"/>
              <a:t>)</a:t>
            </a:r>
          </a:p>
          <a:p>
            <a:endParaRPr lang="en-US" baseline="-25000" dirty="0"/>
          </a:p>
          <a:p>
            <a:r>
              <a:rPr lang="en-US" dirty="0" smtClean="0"/>
              <a:t>Seek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baseline="-25000" dirty="0" smtClean="0"/>
              <a:t> </a:t>
            </a:r>
            <a:r>
              <a:rPr lang="en-US" dirty="0" smtClean="0"/>
              <a:t>so that </a:t>
            </a:r>
            <a:r>
              <a:rPr lang="en-US" dirty="0"/>
              <a:t>&lt;n</a:t>
            </a:r>
            <a:r>
              <a:rPr lang="en-US" baseline="-25000" dirty="0"/>
              <a:t>4</a:t>
            </a:r>
            <a:r>
              <a:rPr lang="en-US" dirty="0"/>
              <a:t> &gt; </a:t>
            </a:r>
            <a:r>
              <a:rPr lang="en-US" dirty="0" smtClean="0">
                <a:sym typeface="Wingdings"/>
              </a:rPr>
              <a:t> ∞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as t 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baseline="-25000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baseline="-250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704686"/>
              </p:ext>
            </p:extLst>
          </p:nvPr>
        </p:nvGraphicFramePr>
        <p:xfrm>
          <a:off x="5544121" y="1640229"/>
          <a:ext cx="3400951" cy="4591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Equation" r:id="rId3" imgW="1778000" imgH="2400300" progId="Equation.3">
                  <p:embed/>
                </p:oleObj>
              </mc:Choice>
              <mc:Fallback>
                <p:oleObj name="Equation" r:id="rId3" imgW="1778000" imgH="2400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44121" y="1640229"/>
                        <a:ext cx="3400951" cy="45912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7355" y="291203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23588" y="297399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06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Quantum Gravity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21659" r="-21659"/>
          <a:stretch>
            <a:fillRect/>
          </a:stretch>
        </p:blipFill>
        <p:spPr>
          <a:xfrm>
            <a:off x="102152" y="1619251"/>
            <a:ext cx="8916602" cy="4903788"/>
          </a:xfrm>
        </p:spPr>
      </p:pic>
    </p:spTree>
    <p:extLst>
      <p:ext uri="{BB962C8B-B14F-4D97-AF65-F5344CB8AC3E}">
        <p14:creationId xmlns:p14="http://schemas.microsoft.com/office/powerpoint/2010/main" val="425286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956528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14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3446024" y="1268505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3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689808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9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6289675" y="1786970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244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Random Matrix Measures (</a:t>
            </a:r>
            <a:r>
              <a:rPr lang="en-US" dirty="0" smtClean="0">
                <a:solidFill>
                  <a:srgbClr val="0000FF"/>
                </a:solidFill>
              </a:rPr>
              <a:t>UE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85" y="1600200"/>
            <a:ext cx="8712285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alibri"/>
              </a:rPr>
              <a:t>M  </a:t>
            </a:r>
            <a:r>
              <a:rPr lang="en-US" dirty="0" err="1" smtClean="0">
                <a:latin typeface="Symbol"/>
              </a:rPr>
              <a:t>e</a:t>
            </a:r>
            <a:r>
              <a:rPr lang="en-US" dirty="0" smtClean="0">
                <a:latin typeface="Lucida Calligraphy"/>
              </a:rPr>
              <a:t> </a:t>
            </a:r>
            <a:r>
              <a:rPr lang="en-US" dirty="0" err="1" smtClean="0">
                <a:latin typeface="Lucida Calligraphy"/>
              </a:rPr>
              <a:t>H</a:t>
            </a:r>
            <a:r>
              <a:rPr lang="en-US" baseline="-25000" dirty="0" err="1" smtClean="0">
                <a:latin typeface="Calibri"/>
              </a:rPr>
              <a:t>n</a:t>
            </a:r>
            <a:r>
              <a:rPr lang="en-US" baseline="-25000" dirty="0" smtClean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, </a:t>
            </a:r>
            <a:r>
              <a:rPr lang="en-US" dirty="0" err="1" smtClean="0">
                <a:latin typeface="Calibri"/>
              </a:rPr>
              <a:t>n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x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n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alibri"/>
              </a:rPr>
              <a:t>Hermitian</a:t>
            </a:r>
            <a:r>
              <a:rPr lang="en-US" dirty="0" smtClean="0">
                <a:latin typeface="Calibri"/>
              </a:rPr>
              <a:t> matrices</a:t>
            </a:r>
          </a:p>
          <a:p>
            <a:r>
              <a:rPr lang="en-US" dirty="0" smtClean="0">
                <a:latin typeface="Calibri"/>
              </a:rPr>
              <a:t>Family of measures on </a:t>
            </a:r>
            <a:r>
              <a:rPr lang="en-US" dirty="0" err="1" smtClean="0">
                <a:latin typeface="Lucida Calligraphy"/>
              </a:rPr>
              <a:t>H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 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00FF"/>
                </a:solidFill>
              </a:rPr>
              <a:t>Unitary Ensembles</a:t>
            </a:r>
            <a:r>
              <a:rPr lang="en-US" dirty="0" smtClean="0"/>
              <a:t>)</a:t>
            </a:r>
          </a:p>
          <a:p>
            <a:endParaRPr lang="en-US" dirty="0" smtClean="0">
              <a:latin typeface="Lucida Calligraphy"/>
            </a:endParaRPr>
          </a:p>
          <a:p>
            <a:endParaRPr lang="en-US" dirty="0" smtClean="0">
              <a:latin typeface="Lucida Calligraphy"/>
            </a:endParaRPr>
          </a:p>
          <a:p>
            <a:endParaRPr lang="en-US" dirty="0" smtClean="0">
              <a:latin typeface="Lucida Calligraphy"/>
            </a:endParaRPr>
          </a:p>
          <a:p>
            <a:endParaRPr lang="en-US" dirty="0" smtClean="0">
              <a:latin typeface="Lucida Calligraphy"/>
            </a:endParaRPr>
          </a:p>
          <a:p>
            <a:pPr marL="0" indent="0">
              <a:buNone/>
            </a:pPr>
            <a:endParaRPr lang="en-US" dirty="0">
              <a:latin typeface="Lucida Calligraphy"/>
            </a:endParaRPr>
          </a:p>
          <a:p>
            <a:r>
              <a:rPr lang="en-US" i="1" dirty="0" smtClean="0"/>
              <a:t>N </a:t>
            </a:r>
            <a:r>
              <a:rPr lang="en-US" dirty="0" smtClean="0"/>
              <a:t>= 1/</a:t>
            </a:r>
            <a:r>
              <a:rPr lang="en-US" dirty="0" err="1" smtClean="0"/>
              <a:t>g</a:t>
            </a:r>
            <a:r>
              <a:rPr lang="en-US" baseline="-25000" dirty="0" err="1" smtClean="0"/>
              <a:t>s</a:t>
            </a:r>
            <a:r>
              <a:rPr lang="en-US" baseline="-25000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8000"/>
                </a:solidFill>
              </a:rPr>
              <a:t>x=n/N (</a:t>
            </a:r>
            <a:r>
              <a:rPr lang="en-US" dirty="0" err="1" smtClean="0">
                <a:solidFill>
                  <a:srgbClr val="008000"/>
                </a:solidFill>
              </a:rPr>
              <a:t>t’Hooft</a:t>
            </a:r>
            <a:r>
              <a:rPr lang="en-US" dirty="0" smtClean="0">
                <a:solidFill>
                  <a:srgbClr val="008000"/>
                </a:solidFill>
              </a:rPr>
              <a:t> parameter) ~ 1</a:t>
            </a:r>
            <a:endParaRPr lang="en-US" baseline="-25000" dirty="0" smtClean="0">
              <a:solidFill>
                <a:srgbClr val="008000"/>
              </a:solidFill>
            </a:endParaRPr>
          </a:p>
          <a:p>
            <a:r>
              <a:rPr lang="el-GR" i="1" dirty="0" smtClean="0">
                <a:solidFill>
                  <a:srgbClr val="FF6600"/>
                </a:solidFill>
              </a:rPr>
              <a:t>τ</a:t>
            </a:r>
            <a:r>
              <a:rPr lang="en-US" i="1" baseline="30000" dirty="0" smtClean="0">
                <a:solidFill>
                  <a:srgbClr val="FF6600"/>
                </a:solidFill>
              </a:rPr>
              <a:t>2</a:t>
            </a:r>
            <a:r>
              <a:rPr lang="en-US" i="1" baseline="-25000" dirty="0" smtClean="0">
                <a:solidFill>
                  <a:srgbClr val="FF6600"/>
                </a:solidFill>
              </a:rPr>
              <a:t>n,N</a:t>
            </a:r>
            <a:r>
              <a:rPr lang="en-US" baseline="-25000" dirty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(t) = Z(t)/Z(0)</a:t>
            </a:r>
            <a:endParaRPr lang="en-US" i="1" dirty="0" smtClean="0">
              <a:solidFill>
                <a:srgbClr val="FF6600"/>
              </a:solidFill>
            </a:endParaRPr>
          </a:p>
          <a:p>
            <a:r>
              <a:rPr lang="en-US" dirty="0" err="1" smtClean="0">
                <a:latin typeface="Calibri"/>
              </a:rPr>
              <a:t>t</a:t>
            </a:r>
            <a:r>
              <a:rPr lang="en-US" dirty="0" smtClean="0">
                <a:latin typeface="Calibri"/>
              </a:rPr>
              <a:t> =  0:  </a:t>
            </a:r>
            <a:r>
              <a:rPr lang="en-US" i="1" dirty="0" smtClean="0">
                <a:latin typeface="Calibri"/>
              </a:rPr>
              <a:t>Gaussian Unitary Ensemble </a:t>
            </a:r>
            <a:r>
              <a:rPr lang="en-US" dirty="0" smtClean="0">
                <a:latin typeface="Calibri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alibri"/>
              </a:rPr>
              <a:t>GUE</a:t>
            </a:r>
            <a:r>
              <a:rPr lang="en-US" dirty="0" smtClean="0">
                <a:latin typeface="Calibri"/>
              </a:rPr>
              <a:t>) </a:t>
            </a:r>
            <a:endParaRPr lang="en-US" dirty="0"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75" y="2797873"/>
            <a:ext cx="7683930" cy="224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204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E161316-784A-DD4A-9D68-174DB3BD52CF}" type="slidenum">
              <a:rPr lang="en-US"/>
              <a:pPr eaLnBrk="1" hangingPunct="1"/>
              <a:t>42</a:t>
            </a:fld>
            <a:endParaRPr lang="en-US"/>
          </a:p>
        </p:txBody>
      </p:sp>
      <p:sp>
        <p:nvSpPr>
          <p:cNvPr id="26630" name="Text Box 2"/>
          <p:cNvSpPr txBox="1">
            <a:spLocks noChangeArrowheads="1"/>
          </p:cNvSpPr>
          <p:nvPr/>
        </p:nvSpPr>
        <p:spPr bwMode="auto">
          <a:xfrm>
            <a:off x="2889250" y="349250"/>
            <a:ext cx="3270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dirty="0">
                <a:solidFill>
                  <a:srgbClr val="000090"/>
                </a:solidFill>
                <a:latin typeface="Times" charset="0"/>
              </a:rPr>
              <a:t>Matrix Moments</a:t>
            </a:r>
          </a:p>
        </p:txBody>
      </p:sp>
      <p:sp>
        <p:nvSpPr>
          <p:cNvPr id="26631" name="Rectangle 3"/>
          <p:cNvSpPr>
            <a:spLocks noChangeArrowheads="1"/>
          </p:cNvSpPr>
          <p:nvPr/>
        </p:nvSpPr>
        <p:spPr bwMode="auto">
          <a:xfrm>
            <a:off x="452438" y="5562600"/>
            <a:ext cx="861536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charset="0"/>
              <a:buNone/>
            </a:pPr>
            <a:endParaRPr lang="en-US" sz="2000"/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charset="0"/>
              <a:buNone/>
            </a:pPr>
            <a:endParaRPr lang="en-US" sz="2000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4322763" y="2630488"/>
          <a:ext cx="225425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1" name="Equation" r:id="rId4" imgW="126720" imgH="241200" progId="Equation.3">
                  <p:embed/>
                </p:oleObj>
              </mc:Choice>
              <mc:Fallback>
                <p:oleObj name="Equation" r:id="rId4" imgW="126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2763" y="2630488"/>
                        <a:ext cx="225425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33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4144963" y="3529013"/>
          <a:ext cx="24447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2" name="Equation" r:id="rId6" imgW="126720" imgH="241200" progId="Equation.3">
                  <p:embed/>
                </p:oleObj>
              </mc:Choice>
              <mc:Fallback>
                <p:oleObj name="Equation" r:id="rId6" imgW="126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963" y="3529013"/>
                        <a:ext cx="244475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Text Box 6"/>
          <p:cNvSpPr txBox="1">
            <a:spLocks noChangeArrowheads="1"/>
          </p:cNvSpPr>
          <p:nvPr/>
        </p:nvSpPr>
        <p:spPr bwMode="auto">
          <a:xfrm>
            <a:off x="76200" y="1698625"/>
            <a:ext cx="1841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>
                <a:latin typeface="Times" charset="0"/>
                <a:sym typeface="Times New Roman" charset="0"/>
              </a:rPr>
              <a:t/>
            </a:r>
            <a:br>
              <a:rPr lang="en-US">
                <a:latin typeface="Times" charset="0"/>
                <a:sym typeface="Times New Roman" charset="0"/>
              </a:rPr>
            </a:br>
            <a:endParaRPr lang="en-US">
              <a:latin typeface="Times" charset="0"/>
              <a:sym typeface="Times New Roman" charset="0"/>
            </a:endParaRP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441325" y="5394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US">
              <a:latin typeface="Times" charset="0"/>
            </a:endParaRP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048541"/>
              </p:ext>
            </p:extLst>
          </p:nvPr>
        </p:nvGraphicFramePr>
        <p:xfrm>
          <a:off x="1431925" y="1735138"/>
          <a:ext cx="6518275" cy="482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3" name="Equation" r:id="rId7" imgW="3670300" imgH="2705100" progId="Equation.3">
                  <p:embed/>
                </p:oleObj>
              </mc:Choice>
              <mc:Fallback>
                <p:oleObj name="Equation" r:id="rId7" imgW="3670300" imgH="270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925" y="1735138"/>
                        <a:ext cx="6518275" cy="482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33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3973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E161316-784A-DD4A-9D68-174DB3BD52CF}" type="slidenum">
              <a:rPr lang="en-US"/>
              <a:pPr eaLnBrk="1" hangingPunct="1"/>
              <a:t>43</a:t>
            </a:fld>
            <a:endParaRPr lang="en-US"/>
          </a:p>
        </p:txBody>
      </p:sp>
      <p:sp>
        <p:nvSpPr>
          <p:cNvPr id="26630" name="Text Box 2"/>
          <p:cNvSpPr txBox="1">
            <a:spLocks noChangeArrowheads="1"/>
          </p:cNvSpPr>
          <p:nvPr/>
        </p:nvSpPr>
        <p:spPr bwMode="auto">
          <a:xfrm>
            <a:off x="2889250" y="349250"/>
            <a:ext cx="3270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dirty="0">
                <a:solidFill>
                  <a:srgbClr val="000090"/>
                </a:solidFill>
                <a:latin typeface="Times" charset="0"/>
              </a:rPr>
              <a:t>Matrix Moments</a:t>
            </a:r>
          </a:p>
        </p:txBody>
      </p:sp>
      <p:sp>
        <p:nvSpPr>
          <p:cNvPr id="26631" name="Rectangle 3"/>
          <p:cNvSpPr>
            <a:spLocks noChangeArrowheads="1"/>
          </p:cNvSpPr>
          <p:nvPr/>
        </p:nvSpPr>
        <p:spPr bwMode="auto">
          <a:xfrm>
            <a:off x="452438" y="5562600"/>
            <a:ext cx="861536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charset="0"/>
              <a:buNone/>
            </a:pPr>
            <a:endParaRPr lang="en-US" sz="2000"/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charset="0"/>
              <a:buNone/>
            </a:pPr>
            <a:endParaRPr lang="en-US" sz="2000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4322763" y="2630488"/>
          <a:ext cx="225425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5" name="Equation" r:id="rId4" imgW="126720" imgH="241200" progId="Equation.3">
                  <p:embed/>
                </p:oleObj>
              </mc:Choice>
              <mc:Fallback>
                <p:oleObj name="Equation" r:id="rId4" imgW="126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2763" y="2630488"/>
                        <a:ext cx="225425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33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4144963" y="3529013"/>
          <a:ext cx="24447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6" name="Equation" r:id="rId6" imgW="126720" imgH="241200" progId="Equation.3">
                  <p:embed/>
                </p:oleObj>
              </mc:Choice>
              <mc:Fallback>
                <p:oleObj name="Equation" r:id="rId6" imgW="126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963" y="3529013"/>
                        <a:ext cx="244475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Text Box 6"/>
          <p:cNvSpPr txBox="1">
            <a:spLocks noChangeArrowheads="1"/>
          </p:cNvSpPr>
          <p:nvPr/>
        </p:nvSpPr>
        <p:spPr bwMode="auto">
          <a:xfrm>
            <a:off x="76200" y="1698625"/>
            <a:ext cx="1841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>
                <a:latin typeface="Times" charset="0"/>
                <a:sym typeface="Times New Roman" charset="0"/>
              </a:rPr>
              <a:t/>
            </a:r>
            <a:br>
              <a:rPr lang="en-US">
                <a:latin typeface="Times" charset="0"/>
                <a:sym typeface="Times New Roman" charset="0"/>
              </a:rPr>
            </a:br>
            <a:endParaRPr lang="en-US">
              <a:latin typeface="Times" charset="0"/>
              <a:sym typeface="Times New Roman" charset="0"/>
            </a:endParaRP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441325" y="5394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US">
              <a:latin typeface="Times" charset="0"/>
            </a:endParaRP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84354"/>
              </p:ext>
            </p:extLst>
          </p:nvPr>
        </p:nvGraphicFramePr>
        <p:xfrm>
          <a:off x="1431925" y="1282700"/>
          <a:ext cx="6518275" cy="573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7" name="Equation" r:id="rId7" imgW="3670300" imgH="3213100" progId="Equation.3">
                  <p:embed/>
                </p:oleObj>
              </mc:Choice>
              <mc:Fallback>
                <p:oleObj name="Equation" r:id="rId7" imgW="3670300" imgH="3213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925" y="1282700"/>
                        <a:ext cx="6518275" cy="573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33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357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sz="3600"/>
              <a:t> 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4700"/>
            <a:ext cx="8229600" cy="4525963"/>
          </a:xfrm>
        </p:spPr>
        <p:txBody>
          <a:bodyPr/>
          <a:lstStyle/>
          <a:p>
            <a:pPr>
              <a:buFont typeface="Wingdings" pitchFamily="-106" charset="2"/>
              <a:buNone/>
            </a:pPr>
            <a:r>
              <a:rPr lang="en-US" sz="2800" dirty="0" smtClean="0"/>
              <a:t> </a:t>
            </a:r>
            <a:r>
              <a:rPr lang="en-US" sz="2800" dirty="0" err="1" smtClean="0">
                <a:solidFill>
                  <a:srgbClr val="FF6600"/>
                </a:solidFill>
              </a:rPr>
              <a:t>ν</a:t>
            </a:r>
            <a:r>
              <a:rPr lang="en-US" sz="2800" dirty="0" smtClean="0">
                <a:solidFill>
                  <a:srgbClr val="FF6600"/>
                </a:solidFill>
              </a:rPr>
              <a:t> = 2 case</a:t>
            </a:r>
          </a:p>
          <a:p>
            <a:pPr>
              <a:buFont typeface="Wingdings" pitchFamily="-106" charset="2"/>
              <a:buNone/>
            </a:pPr>
            <a:r>
              <a:rPr lang="en-US" sz="2400" dirty="0" smtClean="0"/>
              <a:t>A </a:t>
            </a:r>
            <a:r>
              <a:rPr lang="en-US" sz="2400" i="1" dirty="0"/>
              <a:t>4-valent</a:t>
            </a:r>
            <a:r>
              <a:rPr lang="en-US" sz="2400" i="1" dirty="0" smtClean="0"/>
              <a:t> </a:t>
            </a:r>
            <a:r>
              <a:rPr lang="en-US" sz="2400" b="1" i="1" dirty="0" smtClean="0"/>
              <a:t>diagram</a:t>
            </a:r>
            <a:r>
              <a:rPr lang="en-US" sz="2400" i="1" dirty="0" smtClean="0"/>
              <a:t> </a:t>
            </a:r>
            <a:r>
              <a:rPr lang="en-US" sz="2400" dirty="0"/>
              <a:t>consists of</a:t>
            </a:r>
          </a:p>
          <a:p>
            <a:r>
              <a:rPr lang="en-US" sz="2400" dirty="0"/>
              <a:t> </a:t>
            </a:r>
            <a:r>
              <a:rPr lang="en-US" sz="2400" dirty="0" err="1"/>
              <a:t>n</a:t>
            </a:r>
            <a:r>
              <a:rPr lang="en-US" sz="2400" dirty="0"/>
              <a:t> (4-valent) vertices;</a:t>
            </a:r>
          </a:p>
          <a:p>
            <a:r>
              <a:rPr lang="en-US" sz="2400" dirty="0"/>
              <a:t> a labeling of the vertices by the numbers 1,2,…,</a:t>
            </a:r>
            <a:r>
              <a:rPr lang="en-US" sz="2400" dirty="0" err="1"/>
              <a:t>n</a:t>
            </a:r>
            <a:r>
              <a:rPr lang="en-US" sz="2400" dirty="0"/>
              <a:t>;</a:t>
            </a:r>
          </a:p>
          <a:p>
            <a:r>
              <a:rPr lang="en-US" sz="2400" dirty="0"/>
              <a:t> a labeling of the edges incident to the vertex </a:t>
            </a:r>
            <a:r>
              <a:rPr lang="en-US" sz="2400" dirty="0" err="1"/>
              <a:t>s</a:t>
            </a:r>
            <a:r>
              <a:rPr lang="en-US" sz="2400" dirty="0"/>
              <a:t> </a:t>
            </a:r>
          </a:p>
          <a:p>
            <a:pPr>
              <a:buFont typeface="Wingdings" pitchFamily="-106" charset="2"/>
              <a:buNone/>
            </a:pPr>
            <a:r>
              <a:rPr lang="en-US" sz="2400" dirty="0"/>
              <a:t>     (for </a:t>
            </a:r>
            <a:r>
              <a:rPr lang="en-US" sz="2400" dirty="0" err="1"/>
              <a:t>s</a:t>
            </a:r>
            <a:r>
              <a:rPr lang="en-US" sz="2400" dirty="0"/>
              <a:t> = 1 , </a:t>
            </a:r>
            <a:r>
              <a:rPr lang="en-US" sz="2400" dirty="0">
                <a:ea typeface="Times New Roman" pitchFamily="-106" charset="0"/>
                <a:cs typeface="Times New Roman" pitchFamily="-106" charset="0"/>
              </a:rPr>
              <a:t>…, </a:t>
            </a:r>
            <a:r>
              <a:rPr lang="en-US" sz="2400" dirty="0" err="1">
                <a:ea typeface="Times New Roman" pitchFamily="-106" charset="0"/>
                <a:cs typeface="Times New Roman" pitchFamily="-106" charset="0"/>
              </a:rPr>
              <a:t>n</a:t>
            </a:r>
            <a:r>
              <a:rPr lang="en-US" sz="2400" dirty="0"/>
              <a:t>) by letters i</a:t>
            </a:r>
            <a:r>
              <a:rPr lang="en-US" sz="2400" baseline="-25000" dirty="0"/>
              <a:t>s </a:t>
            </a:r>
            <a:r>
              <a:rPr lang="en-US" sz="2400" dirty="0"/>
              <a:t>, </a:t>
            </a:r>
            <a:r>
              <a:rPr lang="en-US" sz="2400" dirty="0" err="1"/>
              <a:t>j</a:t>
            </a:r>
            <a:r>
              <a:rPr lang="en-US" sz="2400" baseline="-25000" dirty="0" err="1"/>
              <a:t>s</a:t>
            </a:r>
            <a:r>
              <a:rPr lang="en-US" sz="2400" baseline="-25000" dirty="0"/>
              <a:t> </a:t>
            </a:r>
            <a:r>
              <a:rPr lang="en-US" sz="2400" dirty="0"/>
              <a:t>, </a:t>
            </a:r>
            <a:r>
              <a:rPr lang="en-US" sz="2400" dirty="0" err="1"/>
              <a:t>k</a:t>
            </a:r>
            <a:r>
              <a:rPr lang="en-US" sz="2400" baseline="-25000" dirty="0" err="1"/>
              <a:t>s</a:t>
            </a:r>
            <a:r>
              <a:rPr lang="en-US" sz="2400" dirty="0"/>
              <a:t> and </a:t>
            </a:r>
            <a:r>
              <a:rPr lang="en-US" sz="2400" dirty="0" err="1"/>
              <a:t>l</a:t>
            </a:r>
            <a:r>
              <a:rPr lang="en-US" sz="2400" baseline="-25000" dirty="0" err="1"/>
              <a:t>s</a:t>
            </a:r>
            <a:r>
              <a:rPr lang="en-US" sz="2400" baseline="-25000" dirty="0"/>
              <a:t> </a:t>
            </a:r>
            <a:r>
              <a:rPr lang="en-US" sz="2400" dirty="0"/>
              <a:t>where this alphabetic order corresponds to the cyclic order of the edges around the vertex).</a:t>
            </a:r>
            <a:endParaRPr lang="en-US" sz="2400" baseline="-25000" dirty="0"/>
          </a:p>
        </p:txBody>
      </p:sp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1581731" y="225425"/>
            <a:ext cx="58480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dirty="0" smtClean="0">
                <a:solidFill>
                  <a:srgbClr val="000090"/>
                </a:solidFill>
              </a:rPr>
              <a:t>Feynman/</a:t>
            </a:r>
            <a:r>
              <a:rPr lang="en-US" sz="4000" dirty="0" err="1" smtClean="0">
                <a:solidFill>
                  <a:srgbClr val="000090"/>
                </a:solidFill>
              </a:rPr>
              <a:t>t’Hooft</a:t>
            </a:r>
            <a:r>
              <a:rPr lang="en-US" sz="4000" dirty="0" smtClean="0">
                <a:solidFill>
                  <a:srgbClr val="000090"/>
                </a:solidFill>
              </a:rPr>
              <a:t> Diagrams</a:t>
            </a:r>
            <a:endParaRPr lang="en-US" sz="4000" dirty="0">
              <a:solidFill>
                <a:srgbClr val="000090"/>
              </a:solidFill>
            </a:endParaRPr>
          </a:p>
        </p:txBody>
      </p:sp>
      <p:sp>
        <p:nvSpPr>
          <p:cNvPr id="270341" name="Text Box 5"/>
          <p:cNvSpPr txBox="1">
            <a:spLocks noChangeArrowheads="1"/>
          </p:cNvSpPr>
          <p:nvPr/>
        </p:nvSpPr>
        <p:spPr bwMode="auto">
          <a:xfrm>
            <a:off x="1279525" y="158591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baseline="-25000"/>
          </a:p>
        </p:txBody>
      </p:sp>
      <p:sp>
        <p:nvSpPr>
          <p:cNvPr id="270342" name="Text Box 6"/>
          <p:cNvSpPr txBox="1">
            <a:spLocks noChangeArrowheads="1"/>
          </p:cNvSpPr>
          <p:nvPr/>
        </p:nvSpPr>
        <p:spPr bwMode="auto">
          <a:xfrm>
            <a:off x="3565525" y="5222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0343" name="Picture 7"/>
          <p:cNvPicPr>
            <a:picLocks noChangeAspect="1" noChangeArrowheads="1"/>
          </p:cNvPicPr>
          <p:nvPr/>
        </p:nvPicPr>
        <p:blipFill>
          <a:blip r:embed="rId2"/>
          <a:srcRect l="19196" t="17708" r="33064" b="65625"/>
          <a:stretch>
            <a:fillRect/>
          </a:stretch>
        </p:blipFill>
        <p:spPr bwMode="auto">
          <a:xfrm>
            <a:off x="838200" y="4280120"/>
            <a:ext cx="777240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0344" name="Text Box 8"/>
          <p:cNvSpPr txBox="1">
            <a:spLocks noChangeArrowheads="1"/>
          </p:cNvSpPr>
          <p:nvPr/>
        </p:nvSpPr>
        <p:spPr bwMode="auto">
          <a:xfrm>
            <a:off x="5486400" y="5045075"/>
            <a:ext cx="565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….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27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The Genus Expansion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400" dirty="0" smtClean="0"/>
          </a:p>
          <a:p>
            <a:r>
              <a:rPr lang="en-US" sz="2400" dirty="0" err="1"/>
              <a:t>e</a:t>
            </a:r>
            <a:r>
              <a:rPr lang="en-US" sz="2400" baseline="-25000" dirty="0" err="1" smtClean="0"/>
              <a:t>g</a:t>
            </a:r>
            <a:r>
              <a:rPr lang="en-US" sz="2400" dirty="0" smtClean="0"/>
              <a:t>(x, 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) = bivariate generating function for g-maps with </a:t>
            </a:r>
            <a:r>
              <a:rPr lang="en-US" sz="2400" i="1" dirty="0" smtClean="0"/>
              <a:t>m</a:t>
            </a:r>
            <a:r>
              <a:rPr lang="en-US" sz="2400" dirty="0" smtClean="0"/>
              <a:t> vertices and </a:t>
            </a:r>
            <a:r>
              <a:rPr lang="en-US" sz="2400" i="1" dirty="0" smtClean="0"/>
              <a:t>f </a:t>
            </a:r>
            <a:r>
              <a:rPr lang="en-US" sz="2400" dirty="0" smtClean="0"/>
              <a:t>faces.</a:t>
            </a:r>
          </a:p>
          <a:p>
            <a:r>
              <a:rPr lang="en-US" sz="2400" dirty="0"/>
              <a:t>Information about </a:t>
            </a:r>
            <a:r>
              <a:rPr lang="en-US" sz="2400" dirty="0">
                <a:solidFill>
                  <a:srgbClr val="0000FF"/>
                </a:solidFill>
              </a:rPr>
              <a:t>generating functions </a:t>
            </a:r>
            <a:r>
              <a:rPr lang="en-US" sz="2400" dirty="0"/>
              <a:t>for graphical enumeration is encoded in </a:t>
            </a:r>
            <a:r>
              <a:rPr lang="en-US" sz="2400" dirty="0">
                <a:solidFill>
                  <a:srgbClr val="0000FF"/>
                </a:solidFill>
              </a:rPr>
              <a:t>asymptotic correlation functions</a:t>
            </a:r>
            <a:r>
              <a:rPr lang="en-US" sz="2400" dirty="0"/>
              <a:t> for the spectra of random matrices and vice-versa.</a:t>
            </a:r>
          </a:p>
          <a:p>
            <a:pPr marL="0" indent="0">
              <a:buNone/>
            </a:pPr>
            <a:endParaRPr lang="en-US" sz="2400" i="1" dirty="0"/>
          </a:p>
          <a:p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31" y="1429256"/>
            <a:ext cx="8354108" cy="207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14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BIZ Conjecture (‘80)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625" y="1208633"/>
            <a:ext cx="5634058" cy="277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348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1"/>
          <p:cNvSpPr>
            <a:spLocks noGrp="1"/>
          </p:cNvSpPr>
          <p:nvPr>
            <p:ph type="title"/>
          </p:nvPr>
        </p:nvSpPr>
        <p:spPr>
          <a:xfrm>
            <a:off x="0" y="232350"/>
            <a:ext cx="9143999" cy="859082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solidFill>
                  <a:srgbClr val="FF6600"/>
                </a:solidFill>
                <a:ea typeface="ＭＳ Ｐゴシック" pitchFamily="-109" charset="-128"/>
                <a:cs typeface="ＭＳ Ｐゴシック" pitchFamily="-109" charset="-128"/>
              </a:rPr>
              <a:t>Rationality of Higher </a:t>
            </a:r>
            <a:r>
              <a:rPr lang="en-US" sz="3200" dirty="0" err="1" smtClean="0">
                <a:solidFill>
                  <a:srgbClr val="FF6600"/>
                </a:solidFill>
                <a:ea typeface="ＭＳ Ｐゴシック" pitchFamily="-109" charset="-128"/>
                <a:cs typeface="ＭＳ Ｐゴシック" pitchFamily="-109" charset="-128"/>
              </a:rPr>
              <a:t>e</a:t>
            </a:r>
            <a:r>
              <a:rPr lang="en-US" sz="3200" baseline="-25000" dirty="0" err="1" smtClean="0">
                <a:solidFill>
                  <a:srgbClr val="FF6600"/>
                </a:solidFill>
                <a:ea typeface="ＭＳ Ｐゴシック" pitchFamily="-109" charset="-128"/>
                <a:cs typeface="ＭＳ Ｐゴシック" pitchFamily="-109" charset="-128"/>
              </a:rPr>
              <a:t>g</a:t>
            </a:r>
            <a:r>
              <a:rPr lang="en-US" sz="3200" baseline="-25000" dirty="0" smtClean="0">
                <a:solidFill>
                  <a:srgbClr val="FF6600"/>
                </a:solidFill>
                <a:ea typeface="ＭＳ Ｐゴシック" pitchFamily="-109" charset="-128"/>
                <a:cs typeface="ＭＳ Ｐゴシック" pitchFamily="-109" charset="-128"/>
              </a:rPr>
              <a:t>      </a:t>
            </a:r>
            <a:r>
              <a:rPr lang="en-US" sz="3200" dirty="0" smtClean="0">
                <a:solidFill>
                  <a:srgbClr val="3366FF"/>
                </a:solidFill>
                <a:ea typeface="ＭＳ Ｐゴシック" pitchFamily="-109" charset="-128"/>
                <a:cs typeface="ＭＳ Ｐゴシック" pitchFamily="-109" charset="-128"/>
              </a:rPr>
              <a:t>(valence 2</a:t>
            </a:r>
            <a:r>
              <a:rPr lang="en-US" sz="3200" dirty="0" smtClean="0">
                <a:solidFill>
                  <a:srgbClr val="3366FF"/>
                </a:solidFill>
                <a:latin typeface="Symbol" charset="2"/>
                <a:ea typeface="ＭＳ Ｐゴシック" pitchFamily="-109" charset="-128"/>
                <a:cs typeface="Symbol" charset="2"/>
              </a:rPr>
              <a:t>n</a:t>
            </a:r>
            <a:r>
              <a:rPr lang="en-US" sz="3200" dirty="0" smtClean="0">
                <a:solidFill>
                  <a:srgbClr val="3366FF"/>
                </a:solidFill>
                <a:ea typeface="ＭＳ Ｐゴシック" pitchFamily="-109" charset="-128"/>
                <a:cs typeface="ＭＳ Ｐゴシック" pitchFamily="-109" charset="-128"/>
              </a:rPr>
              <a:t>) </a:t>
            </a:r>
            <a:br>
              <a:rPr lang="en-US" sz="3200" dirty="0" smtClean="0">
                <a:solidFill>
                  <a:srgbClr val="3366FF"/>
                </a:solidFill>
                <a:ea typeface="ＭＳ Ｐゴシック" pitchFamily="-109" charset="-128"/>
                <a:cs typeface="ＭＳ Ｐゴシック" pitchFamily="-109" charset="-128"/>
              </a:rPr>
            </a:br>
            <a:r>
              <a:rPr lang="en-US" sz="3200" dirty="0" smtClean="0">
                <a:solidFill>
                  <a:srgbClr val="3366FF"/>
                </a:solidFill>
                <a:ea typeface="ＭＳ Ｐゴシック" pitchFamily="-109" charset="-128"/>
                <a:cs typeface="ＭＳ Ｐゴシック" pitchFamily="-109" charset="-128"/>
              </a:rPr>
              <a:t> </a:t>
            </a:r>
            <a:r>
              <a:rPr lang="en-US" sz="3200" dirty="0" smtClean="0">
                <a:solidFill>
                  <a:srgbClr val="008000"/>
                </a:solidFill>
                <a:ea typeface="ＭＳ Ｐゴシック" pitchFamily="-109" charset="-128"/>
                <a:cs typeface="ＭＳ Ｐゴシック" pitchFamily="-109" charset="-128"/>
              </a:rPr>
              <a:t>E-McLaughlin-Pierce</a:t>
            </a:r>
          </a:p>
        </p:txBody>
      </p:sp>
      <p:sp>
        <p:nvSpPr>
          <p:cNvPr id="48132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A5C73A-B79A-9D4D-9AE2-267D5A5E23A2}" type="slidenum">
              <a:rPr lang="en-US" smtClean="0"/>
              <a:pPr/>
              <a:t>47</a:t>
            </a:fld>
            <a:endParaRPr lang="en-US" smtClean="0"/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345584"/>
              </p:ext>
            </p:extLst>
          </p:nvPr>
        </p:nvGraphicFramePr>
        <p:xfrm>
          <a:off x="737104" y="1267254"/>
          <a:ext cx="7239453" cy="541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1" name="Equation" r:id="rId3" imgW="3937000" imgH="2946400" progId="Equation.3">
                  <p:embed/>
                </p:oleObj>
              </mc:Choice>
              <mc:Fallback>
                <p:oleObj name="Equation" r:id="rId3" imgW="3937000" imgH="294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104" y="1267254"/>
                        <a:ext cx="7239453" cy="541296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899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BIZ Conjecture (‘80)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625" y="1208633"/>
            <a:ext cx="5634058" cy="27742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4375" y="4984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47661"/>
              </p:ext>
            </p:extLst>
          </p:nvPr>
        </p:nvGraphicFramePr>
        <p:xfrm>
          <a:off x="15875" y="4156075"/>
          <a:ext cx="9110663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93" name="Equation" r:id="rId4" imgW="4368800" imgH="800100" progId="Equation.3">
                  <p:embed/>
                </p:oleObj>
              </mc:Choice>
              <mc:Fallback>
                <p:oleObj name="Equation" r:id="rId4" imgW="4368800" imgH="800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75" y="4156075"/>
                        <a:ext cx="9110663" cy="167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2366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Rigorous </a:t>
            </a:r>
            <a:r>
              <a:rPr lang="en-US" dirty="0" err="1" smtClean="0">
                <a:solidFill>
                  <a:srgbClr val="000090"/>
                </a:solidFill>
              </a:rPr>
              <a:t>Asymptotics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[EM ‘03]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798" y="1600200"/>
            <a:ext cx="86868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6321" y="1947349"/>
            <a:ext cx="8560479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 uniformly valid as 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N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−&gt; ∞ for 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x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≈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1, Re 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t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&gt; 0, |t| &lt; T</a:t>
            </a: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.</a:t>
            </a:r>
          </a:p>
          <a:p>
            <a:pPr>
              <a:buFont typeface="Arial"/>
              <a:buChar char="•"/>
            </a:pPr>
            <a:endParaRPr lang="en-US" sz="2800" dirty="0" smtClean="0">
              <a:solidFill>
                <a:prstClr val="black"/>
              </a:solidFill>
              <a:latin typeface="Calibri"/>
            </a:endParaRPr>
          </a:p>
          <a:p>
            <a:endParaRPr lang="en-US" sz="2800" dirty="0" smtClean="0">
              <a:solidFill>
                <a:prstClr val="black"/>
              </a:solidFill>
              <a:latin typeface="Calibri"/>
            </a:endParaRPr>
          </a:p>
          <a:p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e</a:t>
            </a:r>
            <a:r>
              <a:rPr lang="en-US" sz="2800" i="1" baseline="-25000" dirty="0" err="1">
                <a:solidFill>
                  <a:prstClr val="black"/>
                </a:solidFill>
                <a:latin typeface="Calibri"/>
              </a:rPr>
              <a:t>g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(x,t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)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locally analytic in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near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0, 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x≈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. </a:t>
            </a:r>
          </a:p>
          <a:p>
            <a:pPr>
              <a:buFont typeface="Arial"/>
              <a:buChar char="•"/>
            </a:pP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 Coefficients only depend on the endpoints of the  </a:t>
            </a:r>
          </a:p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   support of the equilibrium measure (thru </a:t>
            </a:r>
            <a:r>
              <a:rPr lang="en-US" sz="2800" dirty="0">
                <a:solidFill>
                  <a:srgbClr val="FF6600"/>
                </a:solidFill>
                <a:latin typeface="Calibri"/>
              </a:rPr>
              <a:t>z</a:t>
            </a:r>
            <a:r>
              <a:rPr lang="en-US" sz="2800" baseline="-25000" dirty="0">
                <a:solidFill>
                  <a:srgbClr val="FF6600"/>
                </a:solidFill>
                <a:latin typeface="Calibri"/>
              </a:rPr>
              <a:t>0</a:t>
            </a:r>
            <a:r>
              <a:rPr lang="en-US" sz="2800" dirty="0">
                <a:solidFill>
                  <a:srgbClr val="FF6600"/>
                </a:solidFill>
                <a:latin typeface="Calibri"/>
              </a:rPr>
              <a:t>(t) = β</a:t>
            </a:r>
            <a:r>
              <a:rPr lang="en-US" sz="2800" baseline="30000" dirty="0">
                <a:solidFill>
                  <a:srgbClr val="FF6600"/>
                </a:solidFill>
                <a:latin typeface="Calibri"/>
              </a:rPr>
              <a:t>2</a:t>
            </a:r>
            <a:r>
              <a:rPr lang="en-US" sz="2800" dirty="0">
                <a:solidFill>
                  <a:srgbClr val="FF6600"/>
                </a:solidFill>
                <a:latin typeface="Calibri"/>
              </a:rPr>
              <a:t>/4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).</a:t>
            </a:r>
          </a:p>
          <a:p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 The asymptotic expansion of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-derivatives may be </a:t>
            </a:r>
          </a:p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   calculated through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term-by-term differentiation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. </a:t>
            </a:r>
          </a:p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 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21" y="1370055"/>
            <a:ext cx="8926959" cy="5280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129" y="2644942"/>
            <a:ext cx="8686800" cy="86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64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Analytical </a:t>
            </a:r>
            <a:r>
              <a:rPr lang="en-US" dirty="0" err="1" smtClean="0">
                <a:solidFill>
                  <a:srgbClr val="000090"/>
                </a:solidFill>
              </a:rPr>
              <a:t>Combinatorics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Discrete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 Continuous</a:t>
            </a:r>
          </a:p>
          <a:p>
            <a:r>
              <a:rPr lang="en-US" dirty="0" smtClean="0">
                <a:sym typeface="Wingdings"/>
              </a:rPr>
              <a:t>Generating Functions</a:t>
            </a:r>
          </a:p>
          <a:p>
            <a:r>
              <a:rPr lang="en-US" dirty="0" smtClean="0">
                <a:sym typeface="Wingdings"/>
              </a:rPr>
              <a:t>Combinatorial Geometry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521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Universal </a:t>
            </a:r>
            <a:r>
              <a:rPr lang="en-US" dirty="0" err="1" smtClean="0">
                <a:solidFill>
                  <a:srgbClr val="000090"/>
                </a:solidFill>
              </a:rPr>
              <a:t>Asymptotics</a:t>
            </a:r>
            <a:r>
              <a:rPr lang="en-US" dirty="0" smtClean="0">
                <a:solidFill>
                  <a:srgbClr val="000090"/>
                </a:solidFill>
              </a:rPr>
              <a:t> ? </a:t>
            </a:r>
            <a:r>
              <a:rPr lang="en-US" dirty="0" err="1" smtClean="0">
                <a:solidFill>
                  <a:srgbClr val="000090"/>
                </a:solidFill>
              </a:rPr>
              <a:t>Gao</a:t>
            </a:r>
            <a:r>
              <a:rPr lang="en-US" dirty="0" smtClean="0">
                <a:solidFill>
                  <a:srgbClr val="000090"/>
                </a:solidFill>
              </a:rPr>
              <a:t> (1993)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3" y="1609844"/>
            <a:ext cx="4424057" cy="348897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809" y="1577710"/>
            <a:ext cx="4508080" cy="36450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257" y="5472359"/>
            <a:ext cx="7452415" cy="128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076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Quantum Gravity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21659" r="-216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675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Max Envelope of </a:t>
            </a:r>
            <a:r>
              <a:rPr lang="en-US" dirty="0" err="1" smtClean="0">
                <a:solidFill>
                  <a:srgbClr val="000090"/>
                </a:solidFill>
              </a:rPr>
              <a:t>Holomorphy</a:t>
            </a:r>
            <a:r>
              <a:rPr lang="en-US" dirty="0" smtClean="0">
                <a:solidFill>
                  <a:srgbClr val="000090"/>
                </a:solidFill>
              </a:rPr>
              <a:t> for </a:t>
            </a:r>
            <a:r>
              <a:rPr lang="en-US" dirty="0" err="1" smtClean="0">
                <a:solidFill>
                  <a:srgbClr val="000090"/>
                </a:solidFill>
              </a:rPr>
              <a:t>e</a:t>
            </a:r>
            <a:r>
              <a:rPr lang="en-US" baseline="-25000" dirty="0" err="1" smtClean="0">
                <a:solidFill>
                  <a:srgbClr val="000090"/>
                </a:solidFill>
              </a:rPr>
              <a:t>g</a:t>
            </a:r>
            <a:r>
              <a:rPr lang="en-US" cap="small" dirty="0" err="1" smtClean="0">
                <a:solidFill>
                  <a:srgbClr val="000090"/>
                </a:solidFill>
              </a:rPr>
              <a:t>(</a:t>
            </a:r>
            <a:r>
              <a:rPr lang="en-US" dirty="0" err="1" smtClean="0">
                <a:solidFill>
                  <a:srgbClr val="000090"/>
                </a:solidFill>
              </a:rPr>
              <a:t>t</a:t>
            </a:r>
            <a:r>
              <a:rPr lang="en-US" cap="small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8516" y="964705"/>
            <a:ext cx="6670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prstClr val="black"/>
                </a:solidFill>
                <a:latin typeface="Calibri"/>
              </a:rPr>
              <a:t>“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e</a:t>
            </a:r>
            <a:r>
              <a:rPr lang="en-US" sz="2800" i="1" baseline="-25000" dirty="0" err="1">
                <a:solidFill>
                  <a:prstClr val="black"/>
                </a:solidFill>
                <a:latin typeface="Calibri"/>
              </a:rPr>
              <a:t>g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(x,t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)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locally analytic in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near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0, 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x≈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1”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22684"/>
            <a:ext cx="7361592" cy="3903479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63" y="1545846"/>
            <a:ext cx="7938094" cy="529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883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956528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91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3413196" y="2460625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3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088783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7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457200" y="3117829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695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 </a:t>
            </a:r>
            <a:r>
              <a:rPr lang="en-US" sz="3600" dirty="0">
                <a:solidFill>
                  <a:srgbClr val="000090"/>
                </a:solidFill>
              </a:rPr>
              <a:t>Orthogonal </a:t>
            </a:r>
            <a:r>
              <a:rPr lang="en-US" sz="3600" dirty="0" smtClean="0">
                <a:solidFill>
                  <a:srgbClr val="000090"/>
                </a:solidFill>
              </a:rPr>
              <a:t>Polynomials with Exponential Weights</a:t>
            </a:r>
            <a:endParaRPr lang="en-US" sz="3600" dirty="0">
              <a:solidFill>
                <a:srgbClr val="FF6600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t="-428" b="-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9044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509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  </a:t>
            </a:r>
            <a:r>
              <a:rPr lang="en-US" dirty="0" smtClean="0">
                <a:solidFill>
                  <a:srgbClr val="FF6600"/>
                </a:solidFill>
              </a:rPr>
              <a:t>Weighted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Lattice Paths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" y="2049537"/>
            <a:ext cx="9004300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914" y="1247863"/>
            <a:ext cx="86169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halkboard"/>
                <a:cs typeface="Chalkboard"/>
              </a:rPr>
              <a:t>P</a:t>
            </a:r>
            <a:r>
              <a:rPr lang="en-US" sz="2800" cap="small" baseline="30000" dirty="0" smtClean="0">
                <a:cs typeface="Times New Roman"/>
              </a:rPr>
              <a:t> </a:t>
            </a:r>
            <a:r>
              <a:rPr lang="en-US" sz="2800" baseline="30000" dirty="0" smtClean="0">
                <a:cs typeface="Times New Roman"/>
              </a:rPr>
              <a:t>j</a:t>
            </a:r>
            <a:r>
              <a:rPr lang="en-US" sz="2800" dirty="0" smtClean="0">
                <a:cs typeface="Times New Roman"/>
              </a:rPr>
              <a:t>(m</a:t>
            </a:r>
            <a:r>
              <a:rPr lang="en-US" sz="2800" baseline="-25000" dirty="0" smtClean="0">
                <a:cs typeface="Times New Roman"/>
              </a:rPr>
              <a:t>1</a:t>
            </a:r>
            <a:r>
              <a:rPr lang="en-US" sz="2800" dirty="0" smtClean="0">
                <a:cs typeface="Times New Roman"/>
              </a:rPr>
              <a:t>, m</a:t>
            </a:r>
            <a:r>
              <a:rPr lang="en-US" sz="2800" baseline="-25000" dirty="0" smtClean="0">
                <a:cs typeface="Times New Roman"/>
              </a:rPr>
              <a:t>2</a:t>
            </a:r>
            <a:r>
              <a:rPr lang="en-US" sz="2800" dirty="0" smtClean="0">
                <a:cs typeface="Times New Roman"/>
              </a:rPr>
              <a:t>) =set of </a:t>
            </a:r>
            <a:r>
              <a:rPr lang="en-US" sz="2800" dirty="0" err="1" smtClean="0">
                <a:solidFill>
                  <a:srgbClr val="FF6600"/>
                </a:solidFill>
                <a:cs typeface="Times New Roman"/>
              </a:rPr>
              <a:t>Motzkin</a:t>
            </a:r>
            <a:r>
              <a:rPr lang="en-US" sz="2800" dirty="0" smtClean="0">
                <a:solidFill>
                  <a:srgbClr val="FF6600"/>
                </a:solidFill>
                <a:cs typeface="Times New Roman"/>
              </a:rPr>
              <a:t> paths </a:t>
            </a:r>
            <a:r>
              <a:rPr lang="en-US" sz="2800" dirty="0" smtClean="0">
                <a:cs typeface="Times New Roman"/>
              </a:rPr>
              <a:t>of length j from m</a:t>
            </a:r>
            <a:r>
              <a:rPr lang="en-US" sz="2800" baseline="-25000" dirty="0" smtClean="0">
                <a:cs typeface="Times New Roman"/>
              </a:rPr>
              <a:t>1</a:t>
            </a:r>
            <a:r>
              <a:rPr lang="en-US" sz="2800" dirty="0" smtClean="0">
                <a:cs typeface="Times New Roman"/>
              </a:rPr>
              <a:t> to m</a:t>
            </a:r>
            <a:r>
              <a:rPr lang="en-US" sz="2800" baseline="-25000" dirty="0" smtClean="0">
                <a:cs typeface="Times New Roman"/>
              </a:rPr>
              <a:t>2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49907" y="2158752"/>
            <a:ext cx="1225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   a</a:t>
            </a:r>
            <a:r>
              <a:rPr lang="en-US" baseline="-25000" dirty="0" smtClean="0"/>
              <a:t>2   </a:t>
            </a:r>
            <a:r>
              <a:rPr lang="en-US" dirty="0" smtClean="0"/>
              <a:t>b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2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226" y="527881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01" y="2956843"/>
            <a:ext cx="8059128" cy="348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16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49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Example</a:t>
            </a:r>
            <a:r>
              <a:rPr lang="en-US" dirty="0">
                <a:solidFill>
                  <a:srgbClr val="000090"/>
                </a:solidFill>
              </a:rPr>
              <a:t>s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/>
          <a:srcRect t="27815" b="27815"/>
          <a:stretch>
            <a:fillRect/>
          </a:stretch>
        </p:blipFill>
        <p:spPr>
          <a:xfrm>
            <a:off x="191408" y="1417638"/>
            <a:ext cx="2573080" cy="1415095"/>
          </a:xfr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00" y="1304588"/>
            <a:ext cx="2330745" cy="196162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1465612"/>
            <a:ext cx="2431232" cy="202602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29510"/>
            <a:ext cx="9144000" cy="365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298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518583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1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6455021" y="3117829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997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Hankel</a:t>
            </a:r>
            <a:r>
              <a:rPr lang="en-US" dirty="0" smtClean="0">
                <a:solidFill>
                  <a:srgbClr val="000090"/>
                </a:solidFill>
              </a:rPr>
              <a:t> Determinants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13908" r="-1390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4905375" y="5776913"/>
            <a:ext cx="2587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----------------------------------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4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Euler &amp; Gamma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806" y="1351491"/>
            <a:ext cx="3758486" cy="22582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8" y="3513999"/>
            <a:ext cx="4127500" cy="330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188" y="4388369"/>
            <a:ext cx="2794000" cy="2019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6292" y="3728287"/>
            <a:ext cx="1179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|</a:t>
            </a:r>
            <a:r>
              <a:rPr lang="en-US" sz="2400" dirty="0" err="1" smtClean="0">
                <a:solidFill>
                  <a:srgbClr val="FF6600"/>
                </a:solidFill>
              </a:rPr>
              <a:t>Γ(z</a:t>
            </a:r>
            <a:r>
              <a:rPr lang="en-US" sz="2400" dirty="0" smtClean="0">
                <a:solidFill>
                  <a:srgbClr val="FF6600"/>
                </a:solidFill>
              </a:rPr>
              <a:t>)</a:t>
            </a:r>
            <a:r>
              <a:rPr lang="en-US" sz="2000" dirty="0" smtClean="0">
                <a:solidFill>
                  <a:srgbClr val="FF6600"/>
                </a:solidFill>
              </a:rPr>
              <a:t>|</a:t>
            </a:r>
            <a:endParaRPr lang="en-US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104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The Catalan Matrix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92"/>
            <a:ext cx="8229600" cy="4960072"/>
          </a:xfrm>
        </p:spPr>
        <p:txBody>
          <a:bodyPr/>
          <a:lstStyle/>
          <a:p>
            <a:r>
              <a:rPr lang="en-US" dirty="0" smtClean="0"/>
              <a:t>L </a:t>
            </a:r>
            <a:r>
              <a:rPr lang="en-US" dirty="0" smtClean="0"/>
              <a:t>= </a:t>
            </a:r>
            <a:r>
              <a:rPr lang="en-US" dirty="0" smtClean="0"/>
              <a:t>(</a:t>
            </a:r>
            <a:r>
              <a:rPr lang="en-US" dirty="0" err="1" smtClean="0"/>
              <a:t>a</a:t>
            </a:r>
            <a:r>
              <a:rPr lang="en-US" baseline="-25000" dirty="0" err="1" smtClean="0"/>
              <a:t>n,k</a:t>
            </a:r>
            <a:r>
              <a:rPr lang="en-US" dirty="0" smtClean="0"/>
              <a:t>)</a:t>
            </a:r>
          </a:p>
          <a:p>
            <a:r>
              <a:rPr lang="en-US" dirty="0" smtClean="0"/>
              <a:t>a</a:t>
            </a:r>
            <a:r>
              <a:rPr lang="en-US" baseline="-25000" dirty="0" smtClean="0"/>
              <a:t>0,0 </a:t>
            </a:r>
            <a:r>
              <a:rPr lang="en-US" dirty="0" smtClean="0"/>
              <a:t>= 1, a</a:t>
            </a:r>
            <a:r>
              <a:rPr lang="en-US" baseline="-25000" dirty="0" smtClean="0"/>
              <a:t>0,k </a:t>
            </a:r>
            <a:r>
              <a:rPr lang="en-US" dirty="0" smtClean="0"/>
              <a:t>= 0     (</a:t>
            </a:r>
            <a:r>
              <a:rPr lang="en-US" dirty="0" err="1" smtClean="0"/>
              <a:t>k</a:t>
            </a:r>
            <a:r>
              <a:rPr lang="en-US" dirty="0" smtClean="0"/>
              <a:t> &gt; 0)</a:t>
            </a:r>
          </a:p>
          <a:p>
            <a:r>
              <a:rPr lang="en-US" dirty="0" err="1" smtClean="0"/>
              <a:t>a</a:t>
            </a:r>
            <a:r>
              <a:rPr lang="en-US" baseline="-25000" dirty="0" err="1" smtClean="0"/>
              <a:t>n,k</a:t>
            </a:r>
            <a:r>
              <a:rPr lang="en-US" baseline="-25000" dirty="0" smtClean="0"/>
              <a:t> </a:t>
            </a:r>
            <a:r>
              <a:rPr lang="en-US" dirty="0" smtClean="0"/>
              <a:t>= a</a:t>
            </a:r>
            <a:r>
              <a:rPr lang="en-US" baseline="-25000" dirty="0" smtClean="0"/>
              <a:t>n-1,k-1 </a:t>
            </a:r>
            <a:r>
              <a:rPr lang="en-US" dirty="0" smtClean="0"/>
              <a:t>+ a</a:t>
            </a:r>
            <a:r>
              <a:rPr lang="en-US" baseline="-25000" dirty="0" smtClean="0"/>
              <a:t>n-1,k+1     </a:t>
            </a:r>
            <a:r>
              <a:rPr lang="en-US" dirty="0" smtClean="0"/>
              <a:t>(</a:t>
            </a:r>
            <a:r>
              <a:rPr lang="en-US" dirty="0" err="1" smtClean="0"/>
              <a:t>n</a:t>
            </a:r>
            <a:r>
              <a:rPr lang="en-US" dirty="0" smtClean="0"/>
              <a:t> ≥ 1)</a:t>
            </a:r>
          </a:p>
          <a:p>
            <a:r>
              <a:rPr lang="en-US" dirty="0" smtClean="0"/>
              <a:t>Note that a</a:t>
            </a:r>
            <a:r>
              <a:rPr lang="en-US" baseline="-25000" dirty="0" smtClean="0"/>
              <a:t>2n,0 </a:t>
            </a:r>
            <a:r>
              <a:rPr lang="en-US" dirty="0" smtClean="0"/>
              <a:t>=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3497" y="3701568"/>
            <a:ext cx="5315457" cy="301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83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General Catalan Numbers &amp; Matrices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46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Now consider complex sequences</a:t>
            </a:r>
          </a:p>
          <a:p>
            <a:pPr>
              <a:buNone/>
            </a:pPr>
            <a:r>
              <a:rPr lang="en-US" dirty="0" err="1" smtClean="0"/>
              <a:t>σ</a:t>
            </a:r>
            <a:r>
              <a:rPr lang="en-US" dirty="0" smtClean="0"/>
              <a:t> = {s</a:t>
            </a:r>
            <a:r>
              <a:rPr lang="en-US" baseline="-25000" dirty="0" smtClean="0"/>
              <a:t>0</a:t>
            </a:r>
            <a:r>
              <a:rPr lang="en-US" dirty="0" smtClean="0"/>
              <a:t> , s</a:t>
            </a:r>
            <a:r>
              <a:rPr lang="en-US" baseline="-25000" dirty="0" smtClean="0"/>
              <a:t>1 </a:t>
            </a:r>
            <a:r>
              <a:rPr lang="en-US" dirty="0" smtClean="0"/>
              <a:t>, s</a:t>
            </a:r>
            <a:r>
              <a:rPr lang="en-US" baseline="-25000" dirty="0" smtClean="0"/>
              <a:t>2</a:t>
            </a:r>
            <a:r>
              <a:rPr lang="en-US" dirty="0" smtClean="0"/>
              <a:t> , …}   and  </a:t>
            </a:r>
            <a:r>
              <a:rPr lang="en-US" dirty="0" err="1" smtClean="0"/>
              <a:t>τ</a:t>
            </a:r>
            <a:r>
              <a:rPr lang="en-US" dirty="0" smtClean="0"/>
              <a:t> = {t</a:t>
            </a:r>
            <a:r>
              <a:rPr lang="en-US" baseline="-25000" dirty="0" smtClean="0"/>
              <a:t>0</a:t>
            </a:r>
            <a:r>
              <a:rPr lang="en-US" dirty="0" smtClean="0"/>
              <a:t> , t</a:t>
            </a:r>
            <a:r>
              <a:rPr lang="en-US" baseline="-25000" dirty="0" smtClean="0"/>
              <a:t>1 </a:t>
            </a:r>
            <a:r>
              <a:rPr lang="en-US" dirty="0" smtClean="0"/>
              <a:t>, t</a:t>
            </a:r>
            <a:r>
              <a:rPr lang="en-US" baseline="-25000" dirty="0" smtClean="0"/>
              <a:t>2</a:t>
            </a:r>
            <a:r>
              <a:rPr lang="en-US" dirty="0" smtClean="0"/>
              <a:t> , …}   (</a:t>
            </a:r>
            <a:r>
              <a:rPr lang="en-US" dirty="0" err="1" smtClean="0"/>
              <a:t>t</a:t>
            </a:r>
            <a:r>
              <a:rPr lang="en-US" baseline="-25000" dirty="0" err="1" smtClean="0"/>
              <a:t>k</a:t>
            </a:r>
            <a:r>
              <a:rPr lang="en-US" baseline="-25000" dirty="0" smtClean="0"/>
              <a:t> </a:t>
            </a:r>
            <a:r>
              <a:rPr lang="en-US" dirty="0" smtClean="0"/>
              <a:t>≠ 0)</a:t>
            </a:r>
          </a:p>
          <a:p>
            <a:pPr>
              <a:buNone/>
            </a:pPr>
            <a:r>
              <a:rPr lang="en-US" dirty="0" smtClean="0"/>
              <a:t>Define A</a:t>
            </a:r>
            <a:r>
              <a:rPr lang="en-US" baseline="30000" dirty="0" smtClean="0"/>
              <a:t>σ </a:t>
            </a:r>
            <a:r>
              <a:rPr lang="en-US" baseline="30000" dirty="0" err="1" smtClean="0"/>
              <a:t>τ</a:t>
            </a:r>
            <a:r>
              <a:rPr lang="en-US" baseline="30000" dirty="0" smtClean="0"/>
              <a:t>  </a:t>
            </a:r>
            <a:r>
              <a:rPr lang="en-US" dirty="0" smtClean="0"/>
              <a:t>by the recurrence</a:t>
            </a:r>
          </a:p>
          <a:p>
            <a:r>
              <a:rPr lang="en-US" dirty="0" smtClean="0"/>
              <a:t>a</a:t>
            </a:r>
            <a:r>
              <a:rPr lang="en-US" baseline="-25000" dirty="0" smtClean="0"/>
              <a:t>0,0 </a:t>
            </a:r>
            <a:r>
              <a:rPr lang="en-US" dirty="0" smtClean="0"/>
              <a:t>= 1, a</a:t>
            </a:r>
            <a:r>
              <a:rPr lang="en-US" baseline="-25000" dirty="0" smtClean="0"/>
              <a:t>0,k </a:t>
            </a:r>
            <a:r>
              <a:rPr lang="en-US" dirty="0" smtClean="0"/>
              <a:t>= 0     (</a:t>
            </a:r>
            <a:r>
              <a:rPr lang="en-US" dirty="0" err="1" smtClean="0"/>
              <a:t>k</a:t>
            </a:r>
            <a:r>
              <a:rPr lang="en-US" dirty="0" smtClean="0"/>
              <a:t> &gt; 0)</a:t>
            </a:r>
          </a:p>
          <a:p>
            <a:r>
              <a:rPr lang="en-US" dirty="0" err="1" smtClean="0"/>
              <a:t>a</a:t>
            </a:r>
            <a:r>
              <a:rPr lang="en-US" baseline="-25000" dirty="0" err="1" smtClean="0"/>
              <a:t>n,k</a:t>
            </a:r>
            <a:r>
              <a:rPr lang="en-US" baseline="-25000" dirty="0" smtClean="0"/>
              <a:t> </a:t>
            </a:r>
            <a:r>
              <a:rPr lang="en-US" dirty="0" smtClean="0"/>
              <a:t>= a</a:t>
            </a:r>
            <a:r>
              <a:rPr lang="en-US" baseline="-25000" dirty="0" smtClean="0"/>
              <a:t>n-1,k-1 </a:t>
            </a:r>
            <a:r>
              <a:rPr lang="en-US" dirty="0" smtClean="0"/>
              <a:t>+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k</a:t>
            </a:r>
            <a:r>
              <a:rPr lang="en-US" baseline="-25000" dirty="0" smtClean="0"/>
              <a:t> </a:t>
            </a:r>
            <a:r>
              <a:rPr lang="en-US" dirty="0" smtClean="0"/>
              <a:t>a</a:t>
            </a:r>
            <a:r>
              <a:rPr lang="en-US" baseline="-25000" dirty="0" smtClean="0"/>
              <a:t>n-1,k </a:t>
            </a:r>
            <a:r>
              <a:rPr lang="en-US" dirty="0" smtClean="0"/>
              <a:t>+</a:t>
            </a:r>
            <a:r>
              <a:rPr lang="en-US" baseline="-25000" dirty="0" smtClean="0"/>
              <a:t> </a:t>
            </a:r>
            <a:r>
              <a:rPr lang="en-US" dirty="0" smtClean="0"/>
              <a:t> t</a:t>
            </a:r>
            <a:r>
              <a:rPr lang="en-US" baseline="-25000" dirty="0" smtClean="0"/>
              <a:t>k+1</a:t>
            </a:r>
            <a:r>
              <a:rPr lang="en-US" dirty="0" smtClean="0"/>
              <a:t> a</a:t>
            </a:r>
            <a:r>
              <a:rPr lang="en-US" baseline="-25000" dirty="0" smtClean="0"/>
              <a:t>n-1,k+1     </a:t>
            </a:r>
            <a:r>
              <a:rPr lang="en-US" dirty="0" smtClean="0"/>
              <a:t>(</a:t>
            </a:r>
            <a:r>
              <a:rPr lang="en-US" dirty="0" err="1" smtClean="0"/>
              <a:t>n</a:t>
            </a:r>
            <a:r>
              <a:rPr lang="en-US" dirty="0" smtClean="0"/>
              <a:t> ≥ 1)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 </a:t>
            </a:r>
            <a:r>
              <a:rPr lang="en-US" dirty="0" err="1" smtClean="0"/>
              <a:t>L</a:t>
            </a:r>
            <a:r>
              <a:rPr lang="en-US" baseline="30000" dirty="0" err="1" smtClean="0"/>
              <a:t>σ</a:t>
            </a:r>
            <a:r>
              <a:rPr lang="en-US" baseline="30000" dirty="0" smtClean="0"/>
              <a:t> </a:t>
            </a:r>
            <a:r>
              <a:rPr lang="en-US" baseline="30000" dirty="0" err="1" smtClean="0"/>
              <a:t>τ</a:t>
            </a:r>
            <a:r>
              <a:rPr lang="en-US" baseline="30000" dirty="0" smtClean="0"/>
              <a:t> </a:t>
            </a:r>
            <a:r>
              <a:rPr lang="en-US" dirty="0" smtClean="0"/>
              <a:t> is called a </a:t>
            </a:r>
            <a:r>
              <a:rPr lang="en-US" i="1" dirty="0" smtClean="0"/>
              <a:t>Catalan matrix </a:t>
            </a:r>
            <a:r>
              <a:rPr lang="en-US" dirty="0" smtClean="0"/>
              <a:t>and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i="1" dirty="0" err="1" smtClean="0"/>
              <a:t>H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</a:t>
            </a:r>
            <a:r>
              <a:rPr lang="en-US" dirty="0" smtClean="0"/>
              <a:t>= a</a:t>
            </a:r>
            <a:r>
              <a:rPr lang="en-US" baseline="-25000" dirty="0" smtClean="0"/>
              <a:t>n,0</a:t>
            </a:r>
            <a:r>
              <a:rPr lang="en-US" dirty="0" smtClean="0"/>
              <a:t> are called the </a:t>
            </a:r>
            <a:r>
              <a:rPr lang="en-US" i="1" dirty="0" smtClean="0"/>
              <a:t>Catalan numbers    </a:t>
            </a:r>
            <a:r>
              <a:rPr lang="en-US" dirty="0" smtClean="0"/>
              <a:t>associated to </a:t>
            </a:r>
            <a:r>
              <a:rPr lang="en-US" dirty="0" err="1" smtClean="0"/>
              <a:t>σ</a:t>
            </a:r>
            <a:r>
              <a:rPr lang="en-US" dirty="0" smtClean="0"/>
              <a:t>, </a:t>
            </a:r>
            <a:r>
              <a:rPr lang="en-US" dirty="0" err="1" smtClean="0"/>
              <a:t>τ</a:t>
            </a:r>
            <a:r>
              <a:rPr lang="en-US" dirty="0" smtClean="0"/>
              <a:t>. </a:t>
            </a:r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aseline="30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933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Hankel</a:t>
            </a:r>
            <a:r>
              <a:rPr lang="en-US" dirty="0" smtClean="0">
                <a:solidFill>
                  <a:srgbClr val="000090"/>
                </a:solidFill>
              </a:rPr>
              <a:t> Determinants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13908" r="-1390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4905375" y="5776913"/>
            <a:ext cx="2587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----------------------------------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31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1794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err="1">
                <a:solidFill>
                  <a:srgbClr val="000090"/>
                </a:solidFill>
              </a:rPr>
              <a:t>Szegö</a:t>
            </a:r>
            <a:r>
              <a:rPr lang="en-US" dirty="0">
                <a:solidFill>
                  <a:srgbClr val="000090"/>
                </a:solidFill>
              </a:rPr>
              <a:t> – </a:t>
            </a:r>
            <a:r>
              <a:rPr lang="en-US" dirty="0" err="1">
                <a:solidFill>
                  <a:srgbClr val="000090"/>
                </a:solidFill>
              </a:rPr>
              <a:t>Hirota</a:t>
            </a:r>
            <a:r>
              <a:rPr lang="en-US" dirty="0">
                <a:solidFill>
                  <a:srgbClr val="000090"/>
                </a:solidFill>
              </a:rPr>
              <a:t> Representations</a:t>
            </a:r>
            <a:r>
              <a:rPr lang="en-US" dirty="0">
                <a:solidFill>
                  <a:srgbClr val="008000"/>
                </a:solidFill>
              </a:rPr>
              <a:t/>
            </a:r>
            <a:br>
              <a:rPr lang="en-US" dirty="0">
                <a:solidFill>
                  <a:srgbClr val="008000"/>
                </a:solidFill>
              </a:rPr>
            </a:b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248" b="1248"/>
          <a:stretch>
            <a:fillRect/>
          </a:stretch>
        </p:blipFill>
        <p:spPr>
          <a:xfrm>
            <a:off x="150641" y="1538506"/>
            <a:ext cx="8750013" cy="4812170"/>
          </a:xfrm>
        </p:spPr>
      </p:pic>
    </p:spTree>
    <p:extLst>
      <p:ext uri="{BB962C8B-B14F-4D97-AF65-F5344CB8AC3E}">
        <p14:creationId xmlns:p14="http://schemas.microsoft.com/office/powerpoint/2010/main" val="241915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788882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80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3422939" y="4972158"/>
            <a:ext cx="4414212" cy="1812278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1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Max Envelope of </a:t>
            </a:r>
            <a:r>
              <a:rPr lang="en-US" dirty="0" err="1" smtClean="0">
                <a:solidFill>
                  <a:srgbClr val="000090"/>
                </a:solidFill>
              </a:rPr>
              <a:t>Holomorphy</a:t>
            </a:r>
            <a:r>
              <a:rPr lang="en-US" dirty="0" smtClean="0">
                <a:solidFill>
                  <a:srgbClr val="000090"/>
                </a:solidFill>
              </a:rPr>
              <a:t> for </a:t>
            </a:r>
            <a:r>
              <a:rPr lang="en-US" dirty="0" err="1" smtClean="0">
                <a:solidFill>
                  <a:srgbClr val="000090"/>
                </a:solidFill>
              </a:rPr>
              <a:t>e</a:t>
            </a:r>
            <a:r>
              <a:rPr lang="en-US" baseline="-25000" dirty="0" err="1" smtClean="0">
                <a:solidFill>
                  <a:srgbClr val="000090"/>
                </a:solidFill>
              </a:rPr>
              <a:t>g</a:t>
            </a:r>
            <a:r>
              <a:rPr lang="en-US" cap="small" dirty="0" err="1" smtClean="0">
                <a:solidFill>
                  <a:srgbClr val="000090"/>
                </a:solidFill>
              </a:rPr>
              <a:t>(</a:t>
            </a:r>
            <a:r>
              <a:rPr lang="en-US" dirty="0" err="1" smtClean="0">
                <a:solidFill>
                  <a:srgbClr val="000090"/>
                </a:solidFill>
              </a:rPr>
              <a:t>t</a:t>
            </a:r>
            <a:r>
              <a:rPr lang="en-US" cap="small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8516" y="964705"/>
            <a:ext cx="6670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prstClr val="black"/>
                </a:solidFill>
                <a:latin typeface="Calibri"/>
              </a:rPr>
              <a:t>“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e</a:t>
            </a:r>
            <a:r>
              <a:rPr lang="en-US" sz="2800" i="1" baseline="-25000" dirty="0" err="1">
                <a:solidFill>
                  <a:prstClr val="black"/>
                </a:solidFill>
                <a:latin typeface="Calibri"/>
              </a:rPr>
              <a:t>g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(x,t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)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locally analytic in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x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 near </a:t>
            </a:r>
            <a:r>
              <a:rPr lang="en-US" sz="2800" i="1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0, 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x≈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1”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22684"/>
            <a:ext cx="7361592" cy="3903479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63" y="1545846"/>
            <a:ext cx="7938094" cy="529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07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Mean Density of Eigenvalues (</a:t>
            </a:r>
            <a:r>
              <a:rPr lang="en-US" dirty="0" smtClean="0">
                <a:solidFill>
                  <a:srgbClr val="0000FF"/>
                </a:solidFill>
              </a:rPr>
              <a:t>GUE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438051"/>
              </p:ext>
            </p:extLst>
          </p:nvPr>
        </p:nvGraphicFramePr>
        <p:xfrm>
          <a:off x="2149475" y="4574118"/>
          <a:ext cx="370205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15" name="Equation" r:id="rId3" imgW="1384300" imgH="228600" progId="Equation.3">
                  <p:embed/>
                </p:oleObj>
              </mc:Choice>
              <mc:Fallback>
                <p:oleObj name="Equation" r:id="rId3" imgW="13843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9475" y="4574118"/>
                        <a:ext cx="3702050" cy="614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157219"/>
              </p:ext>
            </p:extLst>
          </p:nvPr>
        </p:nvGraphicFramePr>
        <p:xfrm>
          <a:off x="1538288" y="5429390"/>
          <a:ext cx="5253037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16" name="Equation" r:id="rId5" imgW="2197100" imgH="431800" progId="Equation.3">
                  <p:embed/>
                </p:oleObj>
              </mc:Choice>
              <mc:Fallback>
                <p:oleObj name="Equation" r:id="rId5" imgW="2197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5429390"/>
                        <a:ext cx="5253037" cy="1036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4831" y="3915419"/>
            <a:ext cx="864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000FF"/>
                </a:solidFill>
                <a:latin typeface="Calibri"/>
              </a:rPr>
              <a:t>Integrable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 Kernel for a </a:t>
            </a:r>
            <a:r>
              <a:rPr lang="en-US" sz="2400" dirty="0" err="1">
                <a:solidFill>
                  <a:srgbClr val="0000FF"/>
                </a:solidFill>
                <a:latin typeface="Calibri"/>
              </a:rPr>
              <a:t>Determinantal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 Point Process (</a:t>
            </a:r>
            <a:r>
              <a:rPr lang="en-US" sz="2400" dirty="0" err="1">
                <a:solidFill>
                  <a:srgbClr val="FF6600"/>
                </a:solidFill>
                <a:latin typeface="Calibri"/>
              </a:rPr>
              <a:t>Gaudin</a:t>
            </a:r>
            <a:r>
              <a:rPr lang="en-US" sz="2400" dirty="0">
                <a:solidFill>
                  <a:srgbClr val="FF6600"/>
                </a:solidFill>
                <a:latin typeface="Calibri"/>
              </a:rPr>
              <a:t>-Mehta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6103" y="1368297"/>
            <a:ext cx="2616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alibri"/>
              </a:rPr>
              <a:t>One-point </a:t>
            </a:r>
            <a:r>
              <a:rPr lang="en-US" sz="2400" dirty="0" smtClean="0">
                <a:solidFill>
                  <a:srgbClr val="0000FF"/>
                </a:solidFill>
                <a:latin typeface="Calibri"/>
              </a:rPr>
              <a:t>Function </a:t>
            </a:r>
            <a:endParaRPr lang="en-US" sz="2400" dirty="0">
              <a:solidFill>
                <a:srgbClr val="0000FF"/>
              </a:solidFill>
              <a:latin typeface="Calibri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/>
          <a:srcRect t="-150486" b="-150486"/>
          <a:stretch>
            <a:fillRect/>
          </a:stretch>
        </p:blipFill>
        <p:spPr>
          <a:xfrm>
            <a:off x="457200" y="47124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169081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Mean Density of Eigenvalues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047648"/>
            <a:ext cx="8229600" cy="1680822"/>
          </a:xfrm>
          <a:prstGeom prst="rect">
            <a:avLst/>
          </a:prstGeom>
        </p:spPr>
      </p:pic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2149475" y="4872038"/>
          <a:ext cx="370205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39" name="Equation" r:id="rId4" imgW="1384300" imgH="228600" progId="Equation.3">
                  <p:embed/>
                </p:oleObj>
              </mc:Choice>
              <mc:Fallback>
                <p:oleObj name="Equation" r:id="rId4" imgW="13843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9475" y="4872038"/>
                        <a:ext cx="3702050" cy="614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1538288" y="5695950"/>
          <a:ext cx="5253037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40" name="Equation" r:id="rId6" imgW="2197100" imgH="431800" progId="Equation.3">
                  <p:embed/>
                </p:oleObj>
              </mc:Choice>
              <mc:Fallback>
                <p:oleObj name="Equation" r:id="rId6" imgW="2197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5695950"/>
                        <a:ext cx="5253037" cy="1036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4831" y="4323099"/>
            <a:ext cx="864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000FF"/>
                </a:solidFill>
                <a:latin typeface="Calibri"/>
              </a:rPr>
              <a:t>Integrable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 Kernel for a </a:t>
            </a:r>
            <a:r>
              <a:rPr lang="en-US" sz="2400" dirty="0" err="1">
                <a:solidFill>
                  <a:srgbClr val="0000FF"/>
                </a:solidFill>
                <a:latin typeface="Calibri"/>
              </a:rPr>
              <a:t>Determinantal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 Point Process (</a:t>
            </a:r>
            <a:r>
              <a:rPr lang="en-US" sz="2400" dirty="0" err="1">
                <a:solidFill>
                  <a:srgbClr val="FF6600"/>
                </a:solidFill>
                <a:latin typeface="Calibri"/>
              </a:rPr>
              <a:t>Gaudin</a:t>
            </a:r>
            <a:r>
              <a:rPr lang="en-US" sz="2400" dirty="0">
                <a:solidFill>
                  <a:srgbClr val="FF6600"/>
                </a:solidFill>
                <a:latin typeface="Calibri"/>
              </a:rPr>
              <a:t>-Mehta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6103" y="1368297"/>
            <a:ext cx="2686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alibri"/>
              </a:rPr>
              <a:t>One-point  </a:t>
            </a:r>
            <a:r>
              <a:rPr lang="en-US" sz="2400" dirty="0" smtClean="0">
                <a:solidFill>
                  <a:srgbClr val="0000FF"/>
                </a:solidFill>
                <a:latin typeface="Calibri"/>
              </a:rPr>
              <a:t>Function </a:t>
            </a:r>
            <a:endParaRPr lang="en-US" sz="24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7383" y="3931487"/>
            <a:ext cx="86526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  <a:latin typeface="Calibri"/>
              </a:rPr>
              <a:t>where </a:t>
            </a:r>
            <a:r>
              <a:rPr lang="en-US" sz="2000" dirty="0">
                <a:solidFill>
                  <a:srgbClr val="FF6600"/>
                </a:solidFill>
                <a:latin typeface="Calibri"/>
              </a:rPr>
              <a:t>Y</a:t>
            </a:r>
            <a:r>
              <a:rPr lang="en-US" sz="2000" dirty="0">
                <a:solidFill>
                  <a:srgbClr val="000090"/>
                </a:solidFill>
                <a:latin typeface="Calibri"/>
              </a:rPr>
              <a:t> solves a RHP (</a:t>
            </a:r>
            <a:r>
              <a:rPr lang="en-US" sz="2000" dirty="0">
                <a:solidFill>
                  <a:srgbClr val="FF6600"/>
                </a:solidFill>
                <a:latin typeface="Calibri"/>
              </a:rPr>
              <a:t>Its et al</a:t>
            </a:r>
            <a:r>
              <a:rPr lang="en-US" sz="2000" dirty="0">
                <a:solidFill>
                  <a:srgbClr val="000090"/>
                </a:solidFill>
                <a:latin typeface="Calibri"/>
              </a:rPr>
              <a:t>) for </a:t>
            </a:r>
            <a:r>
              <a:rPr lang="en-US" sz="2000" dirty="0" err="1">
                <a:solidFill>
                  <a:srgbClr val="000090"/>
                </a:solidFill>
                <a:latin typeface="Calibri"/>
              </a:rPr>
              <a:t>monic</a:t>
            </a:r>
            <a:r>
              <a:rPr lang="en-US" sz="2000" dirty="0">
                <a:solidFill>
                  <a:srgbClr val="000090"/>
                </a:solidFill>
                <a:latin typeface="Calibri"/>
              </a:rPr>
              <a:t> orthogonal </a:t>
            </a:r>
            <a:r>
              <a:rPr lang="en-US" sz="2000" dirty="0" err="1">
                <a:solidFill>
                  <a:srgbClr val="000090"/>
                </a:solidFill>
                <a:latin typeface="Calibri"/>
              </a:rPr>
              <a:t>polys</a:t>
            </a:r>
            <a:r>
              <a:rPr lang="en-US" sz="2000" dirty="0">
                <a:solidFill>
                  <a:srgbClr val="000090"/>
                </a:solidFill>
                <a:latin typeface="Calibri"/>
              </a:rPr>
              <a:t>. </a:t>
            </a:r>
            <a:r>
              <a:rPr lang="en-US" sz="2000" dirty="0" err="1">
                <a:solidFill>
                  <a:srgbClr val="FF6600"/>
                </a:solidFill>
                <a:latin typeface="Calibri"/>
              </a:rPr>
              <a:t>p</a:t>
            </a:r>
            <a:r>
              <a:rPr lang="en-US" sz="2000" baseline="-25000" dirty="0" err="1">
                <a:solidFill>
                  <a:srgbClr val="FF6600"/>
                </a:solidFill>
                <a:latin typeface="Calibri"/>
              </a:rPr>
              <a:t>j</a:t>
            </a:r>
            <a:r>
              <a:rPr lang="en-US" sz="2000" dirty="0" err="1">
                <a:solidFill>
                  <a:srgbClr val="FF6600"/>
                </a:solidFill>
                <a:latin typeface="Calibri"/>
              </a:rPr>
              <a:t>(λ</a:t>
            </a:r>
            <a:r>
              <a:rPr lang="en-US" sz="2000" dirty="0">
                <a:solidFill>
                  <a:srgbClr val="FF6600"/>
                </a:solidFill>
                <a:latin typeface="Calibri"/>
              </a:rPr>
              <a:t>)</a:t>
            </a:r>
            <a:r>
              <a:rPr lang="en-US" sz="2000" dirty="0">
                <a:solidFill>
                  <a:srgbClr val="000090"/>
                </a:solidFill>
                <a:latin typeface="Calibri"/>
              </a:rPr>
              <a:t> with weight </a:t>
            </a:r>
            <a:r>
              <a:rPr lang="en-US" sz="2000" dirty="0" err="1">
                <a:solidFill>
                  <a:srgbClr val="FF6600"/>
                </a:solidFill>
                <a:latin typeface="Calibri"/>
              </a:rPr>
              <a:t>e</a:t>
            </a:r>
            <a:r>
              <a:rPr lang="en-US" sz="2000" baseline="30000" dirty="0">
                <a:solidFill>
                  <a:srgbClr val="FF6600"/>
                </a:solidFill>
                <a:latin typeface="Calibri"/>
              </a:rPr>
              <a:t>-NV(λ)</a:t>
            </a:r>
            <a:endParaRPr lang="en-US" sz="2000" dirty="0">
              <a:solidFill>
                <a:srgbClr val="FF66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0219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Mean Density of Eigenvalues (</a:t>
            </a:r>
            <a:r>
              <a:rPr lang="en-US" dirty="0" smtClean="0">
                <a:solidFill>
                  <a:srgbClr val="0000FF"/>
                </a:solidFill>
              </a:rPr>
              <a:t>GUE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 descr="MeanDensity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60" r="-5860"/>
          <a:stretch>
            <a:fillRect/>
          </a:stretch>
        </p:blipFill>
        <p:spPr>
          <a:xfrm>
            <a:off x="927540" y="1787515"/>
            <a:ext cx="7345094" cy="4040585"/>
          </a:xfrm>
        </p:spPr>
      </p:pic>
      <p:sp>
        <p:nvSpPr>
          <p:cNvPr id="5" name="TextBox 4"/>
          <p:cNvSpPr txBox="1"/>
          <p:nvPr/>
        </p:nvSpPr>
        <p:spPr>
          <a:xfrm>
            <a:off x="1363957" y="6209243"/>
            <a:ext cx="2381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K. McLaughlin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27540" y="1677750"/>
            <a:ext cx="114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 = 1 … 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335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Mean Density Correction (</a:t>
            </a:r>
            <a:r>
              <a:rPr lang="en-US" dirty="0" smtClean="0">
                <a:solidFill>
                  <a:srgbClr val="3366FF"/>
                </a:solidFill>
              </a:rPr>
              <a:t>GUE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 descr="MDCorrect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75" r="-5875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128792" y="6319003"/>
            <a:ext cx="2381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K. McLaughlin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46594" y="1600200"/>
            <a:ext cx="134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 x (MD -SC)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03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Analytical </a:t>
            </a:r>
            <a:r>
              <a:rPr lang="en-US" dirty="0" err="1" smtClean="0">
                <a:solidFill>
                  <a:srgbClr val="000090"/>
                </a:solidFill>
              </a:rPr>
              <a:t>Combinatorics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Discrete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 Continuous</a:t>
            </a:r>
          </a:p>
          <a:p>
            <a:r>
              <a:rPr lang="en-US" dirty="0" smtClean="0">
                <a:solidFill>
                  <a:srgbClr val="008000"/>
                </a:solidFill>
                <a:sym typeface="Wingdings"/>
              </a:rPr>
              <a:t>Generating Functions</a:t>
            </a:r>
          </a:p>
          <a:p>
            <a:r>
              <a:rPr lang="en-US" dirty="0" smtClean="0">
                <a:sym typeface="Wingdings"/>
              </a:rPr>
              <a:t>Combinatorial Geometry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718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Spectral Interpretations of </a:t>
            </a:r>
            <a:r>
              <a:rPr lang="en-US" i="1" dirty="0" smtClean="0">
                <a:solidFill>
                  <a:schemeClr val="tx2"/>
                </a:solidFill>
              </a:rPr>
              <a:t>z</a:t>
            </a:r>
            <a:r>
              <a:rPr lang="en-US" baseline="-25000" dirty="0" smtClean="0">
                <a:solidFill>
                  <a:schemeClr val="tx2"/>
                </a:solidFill>
              </a:rPr>
              <a:t>0</a:t>
            </a:r>
            <a:r>
              <a:rPr lang="en-US" dirty="0" smtClean="0">
                <a:solidFill>
                  <a:schemeClr val="tx2"/>
                </a:solidFill>
              </a:rPr>
              <a:t>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188" y="2382013"/>
            <a:ext cx="91440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Equilibrium measure for </a:t>
            </a:r>
            <a:r>
              <a:rPr lang="en-US" i="1" dirty="0" smtClean="0"/>
              <a:t>V</a:t>
            </a:r>
            <a:r>
              <a:rPr lang="en-US" dirty="0" smtClean="0"/>
              <a:t> = ½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baseline="30000" dirty="0" smtClean="0">
                <a:cs typeface="Symbol" charset="2"/>
              </a:rPr>
              <a:t>2 </a:t>
            </a:r>
            <a:r>
              <a:rPr lang="en-US" dirty="0" smtClean="0">
                <a:cs typeface="Symbol" charset="2"/>
              </a:rPr>
              <a:t>+ </a:t>
            </a:r>
            <a:r>
              <a:rPr lang="en-US" dirty="0" err="1" smtClean="0">
                <a:cs typeface="Symbol" charset="2"/>
              </a:rPr>
              <a:t>t</a:t>
            </a:r>
            <a:r>
              <a:rPr lang="en-US" dirty="0" smtClean="0">
                <a:cs typeface="Symbol" charset="2"/>
              </a:rPr>
              <a:t>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baseline="30000" dirty="0" smtClean="0">
                <a:cs typeface="Symbol" charset="2"/>
              </a:rPr>
              <a:t>4</a:t>
            </a:r>
            <a:r>
              <a:rPr lang="en-US" dirty="0" smtClean="0">
                <a:cs typeface="Symbol" charset="2"/>
              </a:rPr>
              <a:t>, </a:t>
            </a:r>
            <a:r>
              <a:rPr lang="en-US" dirty="0" err="1" smtClean="0">
                <a:cs typeface="Symbol" charset="2"/>
              </a:rPr>
              <a:t>t</a:t>
            </a:r>
            <a:r>
              <a:rPr lang="en-US" dirty="0" smtClean="0">
                <a:cs typeface="Symbol" charset="2"/>
              </a:rPr>
              <a:t>=1</a:t>
            </a:r>
            <a:endParaRPr lang="en-US" baseline="30000" dirty="0" smtClean="0">
              <a:cs typeface="Symbol" charset="2"/>
            </a:endParaRPr>
          </a:p>
          <a:p>
            <a:endParaRPr lang="en-US" i="1" dirty="0" smtClean="0">
              <a:solidFill>
                <a:srgbClr val="0000FF"/>
              </a:solidFill>
              <a:cs typeface="Symbol" charset="2"/>
            </a:endParaRPr>
          </a:p>
          <a:p>
            <a:endParaRPr lang="en-US" dirty="0">
              <a:cs typeface="Symbol" charset="2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27170" t="24428" r="21277" b="16176"/>
          <a:stretch>
            <a:fillRect/>
          </a:stretch>
        </p:blipFill>
        <p:spPr bwMode="auto">
          <a:xfrm>
            <a:off x="2204854" y="1444242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00684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Phase Transitions/Connection Problem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6" name="Content Placeholder 5" descr="New_Orleans_Slid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673" r="-10673"/>
          <a:stretch>
            <a:fillRect/>
          </a:stretch>
        </p:blipFill>
        <p:spPr>
          <a:xfrm>
            <a:off x="-281119" y="1187198"/>
            <a:ext cx="9450478" cy="5197398"/>
          </a:xfrm>
        </p:spPr>
      </p:pic>
      <p:sp>
        <p:nvSpPr>
          <p:cNvPr id="4" name="TextBox 3"/>
          <p:cNvSpPr txBox="1"/>
          <p:nvPr/>
        </p:nvSpPr>
        <p:spPr>
          <a:xfrm>
            <a:off x="795130" y="971826"/>
            <a:ext cx="430696" cy="55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655" y="971826"/>
            <a:ext cx="8912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211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52" y="-12480"/>
            <a:ext cx="8845826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90"/>
                </a:solidFill>
              </a:rPr>
              <a:t> </a:t>
            </a:r>
            <a:r>
              <a:rPr lang="en-US" sz="3200" dirty="0" smtClean="0">
                <a:solidFill>
                  <a:srgbClr val="FF6600"/>
                </a:solidFill>
              </a:rPr>
              <a:t>Uniformizing the Equilibrium Measure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553"/>
            <a:ext cx="8229600" cy="3813792"/>
          </a:xfrm>
        </p:spPr>
        <p:txBody>
          <a:bodyPr>
            <a:normAutofit fontScale="62500" lnSpcReduction="20000"/>
          </a:bodyPr>
          <a:lstStyle/>
          <a:p>
            <a:r>
              <a:rPr lang="en-US" sz="4571" dirty="0" smtClean="0"/>
              <a:t>For  </a:t>
            </a:r>
            <a:r>
              <a:rPr lang="en-US" sz="457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l</a:t>
            </a:r>
            <a:r>
              <a:rPr lang="en-US" sz="457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= 2 </a:t>
            </a:r>
            <a:r>
              <a:rPr lang="en-US" sz="4571" i="1" dirty="0" smtClean="0">
                <a:solidFill>
                  <a:srgbClr val="0000FF"/>
                </a:solidFill>
                <a:cs typeface="Symbol" charset="2"/>
              </a:rPr>
              <a:t>z</a:t>
            </a:r>
            <a:r>
              <a:rPr lang="en-US" sz="4571" i="1" baseline="-25000" dirty="0" smtClean="0">
                <a:solidFill>
                  <a:srgbClr val="0000FF"/>
                </a:solidFill>
                <a:cs typeface="Symbol" charset="2"/>
              </a:rPr>
              <a:t>0</a:t>
            </a:r>
            <a:r>
              <a:rPr lang="en-US" sz="4571" baseline="30000" dirty="0" smtClean="0">
                <a:solidFill>
                  <a:srgbClr val="0000FF"/>
                </a:solidFill>
                <a:cs typeface="Symbol" charset="2"/>
              </a:rPr>
              <a:t>1/2</a:t>
            </a:r>
            <a:r>
              <a:rPr lang="en-US" sz="4571" dirty="0" smtClean="0">
                <a:solidFill>
                  <a:srgbClr val="0000FF"/>
                </a:solidFill>
                <a:cs typeface="Symbol" charset="2"/>
              </a:rPr>
              <a:t> </a:t>
            </a:r>
            <a:r>
              <a:rPr lang="en-US" sz="457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457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                                           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45" y="1660996"/>
            <a:ext cx="8086973" cy="2970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6044" y="5217513"/>
            <a:ext cx="8150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Each measure continues to the complex </a:t>
            </a:r>
            <a:r>
              <a:rPr lang="en-US" sz="3200" dirty="0" err="1" smtClean="0">
                <a:solidFill>
                  <a:prstClr val="black"/>
                </a:solidFill>
                <a:latin typeface="Calibri"/>
              </a:rPr>
              <a:t>η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   plane </a:t>
            </a:r>
            <a:r>
              <a:rPr lang="en-US" sz="3200" dirty="0" smtClean="0">
                <a:solidFill>
                  <a:prstClr val="black"/>
                </a:solidFill>
                <a:latin typeface="Calibri"/>
                <a:cs typeface="Symbol" charset="2"/>
              </a:rPr>
              <a:t>as </a:t>
            </a:r>
            <a:r>
              <a:rPr lang="en-US" sz="3200" dirty="0">
                <a:solidFill>
                  <a:prstClr val="black"/>
                </a:solidFill>
                <a:latin typeface="Calibri"/>
                <a:cs typeface="Symbol" charset="2"/>
              </a:rPr>
              <a:t>a differential whose </a:t>
            </a:r>
            <a:r>
              <a:rPr lang="en-US" sz="3200" i="1" dirty="0">
                <a:solidFill>
                  <a:prstClr val="black"/>
                </a:solidFill>
                <a:latin typeface="Calibri"/>
                <a:cs typeface="Symbol" charset="2"/>
              </a:rPr>
              <a:t>square </a:t>
            </a:r>
            <a:r>
              <a:rPr lang="en-US" sz="3200" dirty="0">
                <a:solidFill>
                  <a:prstClr val="black"/>
                </a:solidFill>
                <a:latin typeface="Calibri"/>
                <a:cs typeface="Symbol" charset="2"/>
              </a:rPr>
              <a:t>is a </a:t>
            </a:r>
            <a:r>
              <a:rPr lang="en-US" sz="3200" i="1" dirty="0">
                <a:solidFill>
                  <a:srgbClr val="FF6600"/>
                </a:solidFill>
                <a:latin typeface="Calibri"/>
                <a:cs typeface="Symbol" charset="2"/>
              </a:rPr>
              <a:t>holomorphic quadratic differential</a:t>
            </a:r>
            <a:r>
              <a:rPr lang="en-US" sz="3200" i="1" dirty="0">
                <a:solidFill>
                  <a:prstClr val="black"/>
                </a:solidFill>
                <a:latin typeface="Calibri"/>
                <a:cs typeface="Symbol" charset="2"/>
              </a:rPr>
              <a:t>. </a:t>
            </a:r>
            <a:endParaRPr lang="en-US" sz="32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22744" y="4706270"/>
            <a:ext cx="6908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Calibri"/>
              </a:rPr>
              <a:t>=  z</a:t>
            </a:r>
            <a:r>
              <a:rPr lang="en-US" sz="2400" baseline="-25000" dirty="0">
                <a:solidFill>
                  <a:srgbClr val="000090"/>
                </a:solidFill>
                <a:latin typeface="Calibri"/>
              </a:rPr>
              <a:t>0 </a:t>
            </a:r>
            <a:r>
              <a:rPr lang="en-US" sz="2400" dirty="0" err="1">
                <a:solidFill>
                  <a:srgbClr val="000090"/>
                </a:solidFill>
                <a:latin typeface="Calibri"/>
              </a:rPr>
              <a:t>û</a:t>
            </a:r>
            <a:r>
              <a:rPr lang="en-US" sz="2400" baseline="-25000" dirty="0" err="1">
                <a:solidFill>
                  <a:srgbClr val="000090"/>
                </a:solidFill>
                <a:latin typeface="Calibri"/>
              </a:rPr>
              <a:t>Gauss</a:t>
            </a:r>
            <a:r>
              <a:rPr lang="en-US" sz="2400" dirty="0" err="1">
                <a:solidFill>
                  <a:srgbClr val="000090"/>
                </a:solidFill>
                <a:latin typeface="Calibri"/>
              </a:rPr>
              <a:t>(η</a:t>
            </a:r>
            <a:r>
              <a:rPr lang="en-US" sz="2400" dirty="0">
                <a:solidFill>
                  <a:srgbClr val="000090"/>
                </a:solidFill>
                <a:latin typeface="Calibri"/>
              </a:rPr>
              <a:t>)</a:t>
            </a:r>
            <a:r>
              <a:rPr lang="en-US" sz="2400" baseline="-25000" dirty="0">
                <a:solidFill>
                  <a:srgbClr val="000090"/>
                </a:solidFill>
                <a:latin typeface="Calibri"/>
              </a:rPr>
              <a:t> </a:t>
            </a:r>
            <a:r>
              <a:rPr lang="en-US" sz="2400" dirty="0">
                <a:solidFill>
                  <a:srgbClr val="000090"/>
                </a:solidFill>
                <a:latin typeface="Calibri"/>
              </a:rPr>
              <a:t>+ (1 – z</a:t>
            </a:r>
            <a:r>
              <a:rPr lang="en-US" sz="2400" baseline="-25000" dirty="0">
                <a:solidFill>
                  <a:srgbClr val="000090"/>
                </a:solidFill>
                <a:latin typeface="Calibri"/>
              </a:rPr>
              <a:t>0</a:t>
            </a:r>
            <a:r>
              <a:rPr lang="en-US" sz="2400" dirty="0">
                <a:solidFill>
                  <a:srgbClr val="000090"/>
                </a:solidFill>
                <a:latin typeface="Calibri"/>
              </a:rPr>
              <a:t>) û</a:t>
            </a:r>
            <a:r>
              <a:rPr lang="en-US" sz="2400" baseline="-25000" dirty="0">
                <a:solidFill>
                  <a:srgbClr val="000090"/>
                </a:solidFill>
                <a:latin typeface="Calibri"/>
              </a:rPr>
              <a:t>mon(2ν)</a:t>
            </a:r>
            <a:r>
              <a:rPr lang="en-US" sz="2400" dirty="0">
                <a:solidFill>
                  <a:srgbClr val="000090"/>
                </a:solidFill>
                <a:latin typeface="Calibri"/>
              </a:rPr>
              <a:t>(η)  </a:t>
            </a:r>
          </a:p>
        </p:txBody>
      </p:sp>
    </p:spTree>
    <p:extLst>
      <p:ext uri="{BB962C8B-B14F-4D97-AF65-F5344CB8AC3E}">
        <p14:creationId xmlns:p14="http://schemas.microsoft.com/office/powerpoint/2010/main" val="3808193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Analysis </a:t>
            </a:r>
            <a:r>
              <a:rPr lang="en-US" dirty="0" err="1" smtClean="0">
                <a:solidFill>
                  <a:srgbClr val="FF6600"/>
                </a:solidFill>
              </a:rPr>
              <a:t>Situs</a:t>
            </a:r>
            <a:r>
              <a:rPr lang="en-US" dirty="0" smtClean="0">
                <a:solidFill>
                  <a:srgbClr val="FF6600"/>
                </a:solidFill>
              </a:rPr>
              <a:t> for </a:t>
            </a:r>
            <a:r>
              <a:rPr lang="en-US" dirty="0" err="1" smtClean="0">
                <a:solidFill>
                  <a:srgbClr val="FF6600"/>
                </a:solidFill>
              </a:rPr>
              <a:t>RHPs</a:t>
            </a:r>
            <a:endParaRPr lang="en-US" dirty="0"/>
          </a:p>
        </p:txBody>
      </p:sp>
      <p:pic>
        <p:nvPicPr>
          <p:cNvPr id="5" name="Picture 4" descr="F1.tif"/>
          <p:cNvPicPr>
            <a:picLocks noChangeAspect="1"/>
          </p:cNvPicPr>
          <p:nvPr/>
        </p:nvPicPr>
        <p:blipFill>
          <a:blip r:embed="rId2"/>
          <a:srcRect l="2150" t="9421" r="8547" b="14853"/>
          <a:stretch>
            <a:fillRect/>
          </a:stretch>
        </p:blipFill>
        <p:spPr>
          <a:xfrm>
            <a:off x="133696" y="2283671"/>
            <a:ext cx="4294648" cy="3798713"/>
          </a:xfrm>
          <a:prstGeom prst="rect">
            <a:avLst/>
          </a:prstGeom>
        </p:spPr>
      </p:pic>
      <p:pic>
        <p:nvPicPr>
          <p:cNvPr id="6" name="Picture 5" descr="F2.tif"/>
          <p:cNvPicPr>
            <a:picLocks noChangeAspect="1"/>
          </p:cNvPicPr>
          <p:nvPr/>
        </p:nvPicPr>
        <p:blipFill>
          <a:blip r:embed="rId3"/>
          <a:srcRect l="2489" t="9259" r="8716" b="15046"/>
          <a:stretch>
            <a:fillRect/>
          </a:stretch>
        </p:blipFill>
        <p:spPr>
          <a:xfrm>
            <a:off x="4428344" y="2354218"/>
            <a:ext cx="4282219" cy="38078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8671" y="1693265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Trajectories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60453" y="1704403"/>
            <a:ext cx="2391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Orthogonal Trajectories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11303" y="6249481"/>
            <a:ext cx="84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r>
              <a:rPr lang="en-US" baseline="-25000" dirty="0" smtClean="0"/>
              <a:t>0</a:t>
            </a:r>
            <a:r>
              <a:rPr lang="en-US" dirty="0" smtClean="0"/>
              <a:t>  =  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37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Phase Transitions/Connection Problem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6" name="Content Placeholder 5" descr="New_Orleans_Slid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673" r="-10673"/>
          <a:stretch>
            <a:fillRect/>
          </a:stretch>
        </p:blipFill>
        <p:spPr>
          <a:xfrm>
            <a:off x="-281119" y="1187198"/>
            <a:ext cx="9450478" cy="5197398"/>
          </a:xfrm>
        </p:spPr>
      </p:pic>
      <p:sp>
        <p:nvSpPr>
          <p:cNvPr id="4" name="TextBox 3"/>
          <p:cNvSpPr txBox="1"/>
          <p:nvPr/>
        </p:nvSpPr>
        <p:spPr>
          <a:xfrm>
            <a:off x="795130" y="971826"/>
            <a:ext cx="430696" cy="55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655" y="971826"/>
            <a:ext cx="8912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192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Double-Scaling Limits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9133" y="5329913"/>
            <a:ext cx="768827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(</a:t>
            </a:r>
            <a:r>
              <a:rPr lang="en-US" sz="24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n</a:t>
            </a:r>
            <a:r>
              <a:rPr lang="en-US" sz="2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– (n-1) </a:t>
            </a:r>
            <a:r>
              <a:rPr lang="en-US" sz="2400" i="1" dirty="0" smtClean="0">
                <a:solidFill>
                  <a:srgbClr val="0000FF"/>
                </a:solidFill>
                <a:cs typeface="Symbol" charset="2"/>
              </a:rPr>
              <a:t>z</a:t>
            </a:r>
            <a:r>
              <a:rPr lang="en-US" sz="2400" i="1" baseline="-25000" dirty="0" smtClean="0">
                <a:solidFill>
                  <a:srgbClr val="0000FF"/>
                </a:solidFill>
                <a:cs typeface="Symbol" charset="2"/>
              </a:rPr>
              <a:t>0</a:t>
            </a:r>
            <a:r>
              <a:rPr lang="en-US" sz="2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) ~ </a:t>
            </a:r>
            <a:r>
              <a:rPr lang="en-US" sz="24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N</a:t>
            </a:r>
            <a:r>
              <a:rPr lang="en-US" sz="2400" baseline="300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sz="2400" baseline="30000" dirty="0" smtClean="0">
                <a:latin typeface="Symbol" charset="2"/>
                <a:cs typeface="Symbol" charset="2"/>
              </a:rPr>
              <a:t>   </a:t>
            </a:r>
            <a:r>
              <a:rPr lang="en-US" sz="2400" dirty="0" smtClean="0">
                <a:cs typeface="Symbol" charset="2"/>
              </a:rPr>
              <a:t>such that highest order terms have a common factor in </a:t>
            </a:r>
            <a:r>
              <a:rPr lang="en-US" sz="2400" dirty="0" smtClean="0">
                <a:latin typeface="Symbol" charset="2"/>
                <a:cs typeface="Symbol" charset="2"/>
              </a:rPr>
              <a:t>N</a:t>
            </a:r>
            <a:r>
              <a:rPr lang="en-US" sz="2400" dirty="0" smtClean="0">
                <a:cs typeface="Symbol" charset="2"/>
              </a:rPr>
              <a:t> that is independent of </a:t>
            </a:r>
            <a:r>
              <a:rPr lang="en-US" sz="2400" i="1" dirty="0" err="1" smtClean="0">
                <a:cs typeface="Symbol" charset="2"/>
              </a:rPr>
              <a:t>g</a:t>
            </a:r>
            <a:r>
              <a:rPr lang="en-US" sz="2400" dirty="0" smtClean="0">
                <a:cs typeface="Symbol" charset="2"/>
              </a:rPr>
              <a:t> :</a:t>
            </a:r>
          </a:p>
          <a:p>
            <a:r>
              <a:rPr lang="en-US" sz="2400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rgbClr val="FF6600"/>
                </a:solidFill>
                <a:cs typeface="Symbol" charset="2"/>
              </a:rPr>
              <a:t>= - 2/5 </a:t>
            </a:r>
            <a:r>
              <a:rPr lang="en-US" sz="2400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 </a:t>
            </a:r>
            <a:r>
              <a:rPr lang="en-US" sz="2400" dirty="0" smtClean="0">
                <a:latin typeface="Wingdings"/>
                <a:ea typeface="Wingdings"/>
                <a:cs typeface="Wingdings"/>
              </a:rPr>
              <a:t> 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2400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4/5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(</a:t>
            </a:r>
            <a:r>
              <a:rPr lang="en-US" sz="2400" dirty="0">
                <a:solidFill>
                  <a:srgbClr val="FF0000"/>
                </a:solidFill>
                <a:cs typeface="Symbol" charset="2"/>
              </a:rPr>
              <a:t>t</a:t>
            </a:r>
            <a:r>
              <a:rPr lang="en-US" sz="2400" dirty="0" smtClean="0">
                <a:solidFill>
                  <a:srgbClr val="FF0000"/>
                </a:solidFill>
                <a:cs typeface="Symbol" charset="2"/>
              </a:rPr>
              <a:t> – </a:t>
            </a:r>
            <a:r>
              <a:rPr lang="en-US" sz="2400" dirty="0" err="1" smtClean="0">
                <a:solidFill>
                  <a:srgbClr val="FF0000"/>
                </a:solidFill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FF0000"/>
                </a:solidFill>
                <a:cs typeface="Symbol" charset="2"/>
              </a:rPr>
              <a:t>c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) </a:t>
            </a:r>
            <a:r>
              <a:rPr lang="en-US" sz="2400" dirty="0" smtClean="0">
                <a:solidFill>
                  <a:srgbClr val="FF0000"/>
                </a:solidFill>
                <a:ea typeface="Wingdings"/>
                <a:cs typeface="Wingdings"/>
              </a:rPr>
              <a:t>= 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ea typeface="Wingdings"/>
                <a:cs typeface="Symbol" charset="2"/>
              </a:rPr>
              <a:t>g</a:t>
            </a:r>
            <a:r>
              <a:rPr lang="en-US" sz="2400" baseline="30000" dirty="0" smtClean="0">
                <a:solidFill>
                  <a:srgbClr val="FF0000"/>
                </a:solidFill>
                <a:latin typeface="Symbol" charset="2"/>
                <a:ea typeface="Wingdings"/>
                <a:cs typeface="Symbol" charset="2"/>
              </a:rPr>
              <a:t>(n)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ea typeface="Wingdings"/>
                <a:cs typeface="Symbol" charset="2"/>
              </a:rPr>
              <a:t> x </a:t>
            </a:r>
            <a:r>
              <a:rPr lang="en-US" sz="2400" dirty="0" smtClean="0">
                <a:ea typeface="Wingdings"/>
                <a:cs typeface="Symbol" charset="2"/>
              </a:rPr>
              <a:t>where </a:t>
            </a:r>
            <a:r>
              <a:rPr lang="en-US" sz="2400" dirty="0">
                <a:solidFill>
                  <a:srgbClr val="0000FF"/>
                </a:solidFill>
                <a:ea typeface="Wingdings"/>
                <a:cs typeface="Symbol" charset="2"/>
              </a:rPr>
              <a:t>t</a:t>
            </a:r>
            <a:r>
              <a:rPr lang="en-US" sz="2400" baseline="-25000" smtClean="0">
                <a:solidFill>
                  <a:srgbClr val="0000FF"/>
                </a:solidFill>
                <a:ea typeface="Wingdings"/>
                <a:cs typeface="Symbol" charset="2"/>
              </a:rPr>
              <a:t>c</a:t>
            </a:r>
            <a:r>
              <a:rPr lang="en-US" sz="2400" baseline="-25000" dirty="0" smtClean="0">
                <a:solidFill>
                  <a:srgbClr val="0000FF"/>
                </a:solidFill>
                <a:ea typeface="Wingdings"/>
                <a:cs typeface="Symbol" charset="2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ea typeface="Wingdings"/>
                <a:cs typeface="Symbol" charset="2"/>
              </a:rPr>
              <a:t>= (</a:t>
            </a:r>
            <a:r>
              <a:rPr lang="en-US" sz="2400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</a:rPr>
              <a:t>n</a:t>
            </a:r>
            <a:r>
              <a:rPr lang="en-US" sz="2400" dirty="0" smtClean="0">
                <a:solidFill>
                  <a:srgbClr val="0000FF"/>
                </a:solidFill>
                <a:ea typeface="Wingdings"/>
                <a:cs typeface="Symbol" charset="2"/>
              </a:rPr>
              <a:t>-1)</a:t>
            </a:r>
            <a:r>
              <a:rPr lang="en-US" sz="2400" baseline="30000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</a:rPr>
              <a:t>n</a:t>
            </a:r>
            <a:r>
              <a:rPr lang="en-US" sz="2400" baseline="30000" dirty="0" smtClean="0">
                <a:solidFill>
                  <a:srgbClr val="0000FF"/>
                </a:solidFill>
                <a:ea typeface="Wingdings"/>
                <a:cs typeface="Symbol" charset="2"/>
              </a:rPr>
              <a:t>-1</a:t>
            </a:r>
            <a:r>
              <a:rPr lang="en-US" sz="2400" dirty="0" smtClean="0">
                <a:solidFill>
                  <a:srgbClr val="0000FF"/>
                </a:solidFill>
                <a:ea typeface="Wingdings"/>
                <a:cs typeface="Symbol" charset="2"/>
              </a:rPr>
              <a:t>/(c</a:t>
            </a:r>
            <a:r>
              <a:rPr lang="en-US" sz="2400" baseline="-25000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</a:rPr>
              <a:t>n</a:t>
            </a:r>
            <a:r>
              <a:rPr lang="en-US" sz="2400" baseline="-25000" dirty="0" smtClean="0">
                <a:solidFill>
                  <a:srgbClr val="0000FF"/>
                </a:solidFill>
                <a:ea typeface="Wingdings"/>
                <a:cs typeface="Symbol" charset="2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</a:rPr>
              <a:t>n</a:t>
            </a:r>
            <a:r>
              <a:rPr lang="en-US" sz="2400" baseline="30000" dirty="0" err="1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</a:rPr>
              <a:t>n</a:t>
            </a:r>
            <a:r>
              <a:rPr lang="en-US" sz="2400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</a:rPr>
              <a:t>)</a:t>
            </a:r>
            <a:endParaRPr lang="en-US" sz="2400" dirty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rcRect t="-12040" b="-12040"/>
          <a:stretch>
            <a:fillRect/>
          </a:stretch>
        </p:blipFill>
        <p:spPr>
          <a:xfrm>
            <a:off x="457200" y="118745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025856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New Recursion Relations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28" y="1362074"/>
            <a:ext cx="7833840" cy="17616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459" y="4284868"/>
            <a:ext cx="6566916" cy="25559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4575" y="3291322"/>
            <a:ext cx="63017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  Coincides with with the recursion for PI in the case </a:t>
            </a:r>
            <a:r>
              <a:rPr lang="en-US" sz="2000" dirty="0" err="1" smtClean="0">
                <a:solidFill>
                  <a:srgbClr val="0000FF"/>
                </a:solidFill>
              </a:rPr>
              <a:t>ν</a:t>
            </a:r>
            <a:r>
              <a:rPr lang="en-US" sz="2000" dirty="0" smtClean="0">
                <a:solidFill>
                  <a:srgbClr val="0000FF"/>
                </a:solidFill>
              </a:rPr>
              <a:t> = 2.</a:t>
            </a:r>
          </a:p>
          <a:p>
            <a:pPr>
              <a:buFont typeface="Arial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                                                 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2901923"/>
              </p:ext>
            </p:extLst>
          </p:nvPr>
        </p:nvGraphicFramePr>
        <p:xfrm>
          <a:off x="3524249" y="3746500"/>
          <a:ext cx="1985131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04" name="Equation" r:id="rId5" imgW="825500" imgH="266700" progId="Equation.3">
                  <p:embed/>
                </p:oleObj>
              </mc:Choice>
              <mc:Fallback>
                <p:oleObj name="Equation" r:id="rId5" imgW="8255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24249" y="3746500"/>
                        <a:ext cx="1985131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48375" y="44291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689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779940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4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3440810" y="3759734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313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Discrete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Continuous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48806"/>
              </p:ext>
            </p:extLst>
          </p:nvPr>
        </p:nvGraphicFramePr>
        <p:xfrm>
          <a:off x="1453016" y="2080130"/>
          <a:ext cx="6280326" cy="3585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3" name="Equation" r:id="rId3" imgW="2425700" imgH="1384300" progId="Equation.3">
                  <p:embed/>
                </p:oleObj>
              </mc:Choice>
              <mc:Fallback>
                <p:oleObj name="Equation" r:id="rId3" imgW="2425700" imgH="1384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53016" y="2080130"/>
                        <a:ext cx="6280326" cy="35855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5814" y="6041055"/>
            <a:ext cx="4930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 &gt;&gt; 1 ; w = x(1 +</a:t>
            </a:r>
            <a:r>
              <a:rPr lang="en-US" sz="2800" i="1" dirty="0" smtClean="0"/>
              <a:t> l/</a:t>
            </a:r>
            <a:r>
              <a:rPr lang="en-US" sz="2800" dirty="0" smtClean="0"/>
              <a:t>n) = (n +</a:t>
            </a:r>
            <a:r>
              <a:rPr lang="en-US" sz="2800" i="1" dirty="0" smtClean="0"/>
              <a:t> l</a:t>
            </a:r>
            <a:r>
              <a:rPr lang="en-US" sz="2800" dirty="0" smtClean="0"/>
              <a:t>)</a:t>
            </a:r>
            <a:r>
              <a:rPr lang="en-US" sz="2800" i="1" dirty="0" smtClean="0"/>
              <a:t> </a:t>
            </a:r>
            <a:r>
              <a:rPr lang="en-US" sz="2800" dirty="0" smtClean="0"/>
              <a:t>/N</a:t>
            </a:r>
            <a:r>
              <a:rPr lang="en-US" sz="2800" i="1" dirty="0" smtClean="0"/>
              <a:t>            </a:t>
            </a:r>
            <a:endParaRPr lang="en-US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301750" y="1301750"/>
            <a:ext cx="6535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Based on 1/n</a:t>
            </a:r>
            <a:r>
              <a:rPr lang="en-US" sz="2400" baseline="30000" dirty="0" smtClean="0">
                <a:solidFill>
                  <a:srgbClr val="FF6600"/>
                </a:solidFill>
              </a:rPr>
              <a:t>2  </a:t>
            </a:r>
            <a:r>
              <a:rPr lang="en-US" sz="2400" dirty="0" smtClean="0">
                <a:solidFill>
                  <a:srgbClr val="FF6600"/>
                </a:solidFill>
              </a:rPr>
              <a:t>expansion of the recursion operator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77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636286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8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579605" y="4401639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105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The “Shapes” of Binary Trees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37620"/>
            <a:ext cx="9144000" cy="4525963"/>
          </a:xfrm>
        </p:spPr>
        <p:txBody>
          <a:bodyPr/>
          <a:lstStyle/>
          <a:p>
            <a:pPr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90"/>
                </a:solidFill>
              </a:rPr>
              <a:t>  </a:t>
            </a:r>
            <a:r>
              <a:rPr lang="en-US" sz="2400" dirty="0" smtClean="0"/>
              <a:t>One can use </a:t>
            </a:r>
            <a:r>
              <a:rPr lang="en-US" sz="2400" dirty="0" smtClean="0">
                <a:solidFill>
                  <a:srgbClr val="008000"/>
                </a:solidFill>
              </a:rPr>
              <a:t>generating functions </a:t>
            </a:r>
            <a:r>
              <a:rPr lang="en-US" sz="2400" dirty="0" smtClean="0"/>
              <a:t>to study the problem of enumerating binary trees.</a:t>
            </a:r>
          </a:p>
          <a:p>
            <a:r>
              <a:rPr lang="en-US" sz="2400" dirty="0" err="1" smtClean="0">
                <a:solidFill>
                  <a:srgbClr val="3366FF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3366FF"/>
                </a:solidFill>
              </a:rPr>
              <a:t>n</a:t>
            </a:r>
            <a:r>
              <a:rPr lang="en-US" sz="2400" dirty="0" smtClean="0"/>
              <a:t> = # binary trees </a:t>
            </a:r>
            <a:r>
              <a:rPr lang="en-US" sz="2400" dirty="0" err="1" smtClean="0"/>
              <a:t>w</a:t>
            </a:r>
            <a:r>
              <a:rPr lang="en-US" sz="2400" dirty="0" smtClean="0"/>
              <a:t>/ </a:t>
            </a:r>
            <a:r>
              <a:rPr lang="en-US" sz="2400" dirty="0" err="1" smtClean="0"/>
              <a:t>n</a:t>
            </a:r>
            <a:r>
              <a:rPr lang="en-US" sz="2400" dirty="0" smtClean="0"/>
              <a:t> binary branching (internal) nodes   =                 </a:t>
            </a:r>
          </a:p>
          <a:p>
            <a:pPr>
              <a:buNone/>
            </a:pPr>
            <a:r>
              <a:rPr lang="en-US" sz="2400" dirty="0" smtClean="0"/>
              <a:t>             # binary trees </a:t>
            </a:r>
            <a:r>
              <a:rPr lang="en-US" sz="2400" dirty="0" err="1" smtClean="0"/>
              <a:t>w</a:t>
            </a:r>
            <a:r>
              <a:rPr lang="en-US" sz="2400" dirty="0" smtClean="0"/>
              <a:t>/ </a:t>
            </a:r>
            <a:r>
              <a:rPr lang="en-US" sz="2400" dirty="0" err="1" smtClean="0"/>
              <a:t>n</a:t>
            </a:r>
            <a:r>
              <a:rPr lang="en-US" sz="2400" dirty="0" smtClean="0"/>
              <a:t>  + 1 external nodes                                                                                              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378" y="4259372"/>
            <a:ext cx="5521152" cy="16508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9217" y="6135622"/>
            <a:ext cx="419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</a:t>
            </a:r>
            <a:r>
              <a:rPr lang="en-US" baseline="-25000" dirty="0" smtClean="0">
                <a:solidFill>
                  <a:srgbClr val="3366FF"/>
                </a:solidFill>
              </a:rPr>
              <a:t>0</a:t>
            </a:r>
            <a:r>
              <a:rPr lang="en-US" dirty="0" smtClean="0">
                <a:solidFill>
                  <a:srgbClr val="3366FF"/>
                </a:solidFill>
              </a:rPr>
              <a:t> = 1, C</a:t>
            </a:r>
            <a:r>
              <a:rPr lang="en-US" baseline="-25000" dirty="0" smtClean="0">
                <a:solidFill>
                  <a:srgbClr val="3366FF"/>
                </a:solidFill>
              </a:rPr>
              <a:t>1</a:t>
            </a:r>
            <a:r>
              <a:rPr lang="en-US" dirty="0" smtClean="0">
                <a:solidFill>
                  <a:srgbClr val="3366FF"/>
                </a:solidFill>
              </a:rPr>
              <a:t> = 1, C</a:t>
            </a:r>
            <a:r>
              <a:rPr lang="en-US" baseline="-25000" dirty="0" smtClean="0">
                <a:solidFill>
                  <a:srgbClr val="3366FF"/>
                </a:solidFill>
              </a:rPr>
              <a:t>2</a:t>
            </a:r>
            <a:r>
              <a:rPr lang="en-US" dirty="0" smtClean="0">
                <a:solidFill>
                  <a:srgbClr val="3366FF"/>
                </a:solidFill>
              </a:rPr>
              <a:t> = 2, C</a:t>
            </a:r>
            <a:r>
              <a:rPr lang="en-US" baseline="-25000" dirty="0" smtClean="0">
                <a:solidFill>
                  <a:srgbClr val="3366FF"/>
                </a:solidFill>
              </a:rPr>
              <a:t>3</a:t>
            </a:r>
            <a:r>
              <a:rPr lang="en-US" dirty="0" smtClean="0">
                <a:solidFill>
                  <a:srgbClr val="3366FF"/>
                </a:solidFill>
              </a:rPr>
              <a:t> = 5, C</a:t>
            </a:r>
            <a:r>
              <a:rPr lang="en-US" baseline="-25000" dirty="0" smtClean="0">
                <a:solidFill>
                  <a:srgbClr val="3366FF"/>
                </a:solidFill>
              </a:rPr>
              <a:t>4</a:t>
            </a:r>
            <a:r>
              <a:rPr lang="en-US" dirty="0" smtClean="0">
                <a:solidFill>
                  <a:srgbClr val="3366FF"/>
                </a:solidFill>
              </a:rPr>
              <a:t> = 14, C</a:t>
            </a:r>
            <a:r>
              <a:rPr lang="en-US" baseline="-25000" dirty="0" smtClean="0">
                <a:solidFill>
                  <a:srgbClr val="3366FF"/>
                </a:solidFill>
              </a:rPr>
              <a:t>5</a:t>
            </a:r>
            <a:r>
              <a:rPr lang="en-US" dirty="0" smtClean="0">
                <a:solidFill>
                  <a:srgbClr val="3366FF"/>
                </a:solidFill>
              </a:rPr>
              <a:t> = 42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20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777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Differential </a:t>
            </a:r>
            <a:r>
              <a:rPr lang="en-US" dirty="0" err="1" smtClean="0">
                <a:solidFill>
                  <a:srgbClr val="000090"/>
                </a:solidFill>
              </a:rPr>
              <a:t>Posets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7310"/>
            <a:ext cx="8229600" cy="4525963"/>
          </a:xfrm>
        </p:spPr>
        <p:txBody>
          <a:bodyPr/>
          <a:lstStyle/>
          <a:p>
            <a:r>
              <a:rPr lang="en-US" sz="2000" dirty="0" smtClean="0"/>
              <a:t>The Toda, String and Schwinger-Dyson equations are bound together in a tight </a:t>
            </a:r>
            <a:r>
              <a:rPr lang="en-US" sz="2000" dirty="0" smtClean="0"/>
              <a:t>configuration </a:t>
            </a:r>
            <a:r>
              <a:rPr lang="en-US" sz="2000" dirty="0" smtClean="0"/>
              <a:t>that is well suited to the mutual analysis of their cluster expansions that emerge in the continuum limit. However, this is only the case for recursion operators with  the </a:t>
            </a:r>
            <a:r>
              <a:rPr lang="en-US" sz="2000" dirty="0" err="1" smtClean="0"/>
              <a:t>asymptotics</a:t>
            </a:r>
            <a:r>
              <a:rPr lang="en-US" sz="2000" dirty="0" smtClean="0"/>
              <a:t> described here.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Example: Even Valence String Equations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52" y="3930428"/>
            <a:ext cx="8114138" cy="1672942"/>
          </a:xfrm>
          <a:prstGeom prst="rect">
            <a:avLst/>
          </a:prstGeom>
        </p:spPr>
      </p:pic>
      <p:pic>
        <p:nvPicPr>
          <p:cNvPr id="6" name="Picture 5" descr="Young_latti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144000" y="6857999"/>
            <a:ext cx="61992" cy="45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5" y="3209004"/>
            <a:ext cx="8477250" cy="5938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9278" y="5738270"/>
            <a:ext cx="5795382" cy="71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815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9535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0090"/>
                </a:solidFill>
              </a:rPr>
              <a:t>Differential </a:t>
            </a:r>
            <a:r>
              <a:rPr lang="en-US" dirty="0" err="1">
                <a:solidFill>
                  <a:srgbClr val="000090"/>
                </a:solidFill>
              </a:rPr>
              <a:t>Posets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/>
          <a:srcRect l="-18446" r="-18446"/>
          <a:stretch>
            <a:fillRect/>
          </a:stretch>
        </p:blipFill>
        <p:spPr>
          <a:xfrm>
            <a:off x="-944209" y="1103834"/>
            <a:ext cx="9938585" cy="5465839"/>
          </a:xfrm>
        </p:spPr>
      </p:pic>
      <p:pic>
        <p:nvPicPr>
          <p:cNvPr id="15" name="Picture 14" descr="Young_latti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772" y="3734074"/>
            <a:ext cx="2579296" cy="190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9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Closed Form Generating Functions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-84750" b="-84750"/>
          <a:stretch>
            <a:fillRect/>
          </a:stretch>
        </p:blipFill>
        <p:spPr>
          <a:xfrm>
            <a:off x="457200" y="379341"/>
            <a:ext cx="8229600" cy="4525963"/>
          </a:xfr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3"/>
          <a:srcRect t="-26895" b="-26895"/>
          <a:stretch>
            <a:fillRect/>
          </a:stretch>
        </p:blipFill>
        <p:spPr>
          <a:xfrm>
            <a:off x="236303" y="2797371"/>
            <a:ext cx="8726617" cy="47993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3125" y="1254125"/>
            <a:ext cx="171152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Patrick Waters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77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402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Trivalent Solutions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8" y="846701"/>
            <a:ext cx="8839200" cy="3366033"/>
          </a:xfrm>
        </p:spPr>
        <p:txBody>
          <a:bodyPr/>
          <a:lstStyle/>
          <a:p>
            <a:r>
              <a:rPr lang="en-US" sz="2800" dirty="0" smtClean="0">
                <a:solidFill>
                  <a:srgbClr val="008000"/>
                </a:solidFill>
              </a:rPr>
              <a:t>w/ Virgil </a:t>
            </a:r>
            <a:r>
              <a:rPr lang="en-US" sz="2800" dirty="0" smtClean="0">
                <a:solidFill>
                  <a:srgbClr val="008000"/>
                </a:solidFill>
              </a:rPr>
              <a:t>Pierce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968" y="1700670"/>
            <a:ext cx="6070600" cy="439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207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325679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2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6345260" y="4401639"/>
            <a:ext cx="2540000" cy="6419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771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“Hyperbolic” System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4548" r="-14548"/>
          <a:stretch>
            <a:fillRect/>
          </a:stretch>
        </p:blipFill>
        <p:spPr>
          <a:xfrm>
            <a:off x="76200" y="1476375"/>
            <a:ext cx="9003200" cy="4951413"/>
          </a:xfrm>
        </p:spPr>
      </p:pic>
      <p:sp>
        <p:nvSpPr>
          <p:cNvPr id="3" name="TextBox 2"/>
          <p:cNvSpPr txBox="1"/>
          <p:nvPr/>
        </p:nvSpPr>
        <p:spPr>
          <a:xfrm>
            <a:off x="7254875" y="1063625"/>
            <a:ext cx="1419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Virgil Pierce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63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Riemann Invariants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3304" r="-33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1698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Characteristic Geometry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15129" r="-15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571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Characteristic Geometry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6765" r="-26765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5492750" y="6397625"/>
            <a:ext cx="314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Wolfram  Math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0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Recent Results (w/ </a:t>
            </a:r>
            <a:r>
              <a:rPr lang="en-US" dirty="0">
                <a:solidFill>
                  <a:srgbClr val="008000"/>
                </a:solidFill>
              </a:rPr>
              <a:t>Patrick Waters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9360" cy="452596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Universal Toda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r>
              <a:rPr lang="en-US" dirty="0">
                <a:solidFill>
                  <a:srgbClr val="0000FF"/>
                </a:solidFill>
                <a:sym typeface="Wingdings"/>
              </a:rPr>
              <a:t>V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alence free equations</a:t>
            </a: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olidFill>
                  <a:srgbClr val="0000FF"/>
                </a:solidFill>
                <a:sym typeface="Wingdings"/>
              </a:rPr>
              <a:t>Riemann-invariants &amp; the edge of the spectrum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442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Generating Functions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468615"/>
              </p:ext>
            </p:extLst>
          </p:nvPr>
        </p:nvGraphicFramePr>
        <p:xfrm>
          <a:off x="639556" y="2013650"/>
          <a:ext cx="7962161" cy="3856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9" name="Equation" r:id="rId3" imgW="3695700" imgH="1790700" progId="Equation.3">
                  <p:embed/>
                </p:oleObj>
              </mc:Choice>
              <mc:Fallback>
                <p:oleObj name="Equation" r:id="rId3" imgW="3695700" imgH="179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9556" y="2013650"/>
                        <a:ext cx="7962161" cy="38569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540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Universal Toda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57070" r="-57070"/>
          <a:stretch>
            <a:fillRect/>
          </a:stretch>
        </p:blipFill>
        <p:spPr>
          <a:xfrm>
            <a:off x="4662" y="1308220"/>
            <a:ext cx="9115660" cy="5013262"/>
          </a:xfrm>
        </p:spPr>
      </p:pic>
    </p:spTree>
    <p:extLst>
      <p:ext uri="{BB962C8B-B14F-4D97-AF65-F5344CB8AC3E}">
        <p14:creationId xmlns:p14="http://schemas.microsoft.com/office/powerpoint/2010/main" val="3820678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Valence Free Equations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53662" b="-53662"/>
          <a:stretch>
            <a:fillRect/>
          </a:stretch>
        </p:blipFill>
        <p:spPr>
          <a:xfrm>
            <a:off x="209034" y="3191491"/>
            <a:ext cx="8818182" cy="4638360"/>
          </a:xfrm>
        </p:spPr>
      </p:pic>
      <p:sp>
        <p:nvSpPr>
          <p:cNvPr id="6" name="TextBox 5"/>
          <p:cNvSpPr txBox="1"/>
          <p:nvPr/>
        </p:nvSpPr>
        <p:spPr>
          <a:xfrm>
            <a:off x="262783" y="3775451"/>
            <a:ext cx="664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e</a:t>
            </a:r>
            <a:r>
              <a:rPr lang="en-US" sz="2400" baseline="-25000" dirty="0" smtClean="0">
                <a:solidFill>
                  <a:srgbClr val="0000FF"/>
                </a:solidFill>
              </a:rPr>
              <a:t>2</a:t>
            </a:r>
            <a:r>
              <a:rPr lang="en-US" sz="2400" dirty="0" smtClean="0">
                <a:solidFill>
                  <a:srgbClr val="0000FF"/>
                </a:solidFill>
              </a:rPr>
              <a:t> =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400" y="3213100"/>
            <a:ext cx="711200" cy="419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4" y="2113665"/>
            <a:ext cx="8560069" cy="7046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166" y="3062599"/>
            <a:ext cx="8800642" cy="7128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2783" y="1649716"/>
            <a:ext cx="1294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= 1/2  h</a:t>
            </a:r>
            <a:r>
              <a:rPr lang="en-US" baseline="-25000" dirty="0" smtClean="0">
                <a:solidFill>
                  <a:srgbClr val="0000FF"/>
                </a:solidFill>
              </a:rPr>
              <a:t>0,1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210" y="274638"/>
            <a:ext cx="8374762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Riemann Invariants &amp; the Spectral Edge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-10823" r="-10823"/>
          <a:stretch>
            <a:fillRect/>
          </a:stretch>
        </p:blipFill>
        <p:spPr>
          <a:xfrm>
            <a:off x="209036" y="1650673"/>
            <a:ext cx="9089115" cy="4998663"/>
          </a:xfrm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/>
          <a:srcRect l="27170" t="24428" r="21277" b="16176"/>
          <a:stretch>
            <a:fillRect/>
          </a:stretch>
        </p:blipFill>
        <p:spPr bwMode="auto">
          <a:xfrm>
            <a:off x="6160436" y="4648268"/>
            <a:ext cx="2979536" cy="223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8758972" y="6284361"/>
            <a:ext cx="39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r</a:t>
            </a:r>
            <a:r>
              <a:rPr lang="en-US" sz="2400" baseline="-25000" dirty="0" smtClean="0">
                <a:solidFill>
                  <a:srgbClr val="FF6600"/>
                </a:solidFill>
              </a:rPr>
              <a:t>+</a:t>
            </a:r>
            <a:r>
              <a:rPr lang="en-US" baseline="-25000" dirty="0" smtClean="0">
                <a:solidFill>
                  <a:srgbClr val="FF6600"/>
                </a:solidFill>
              </a:rPr>
              <a:t>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91869" y="6277685"/>
            <a:ext cx="354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r</a:t>
            </a:r>
            <a:r>
              <a:rPr lang="en-US" sz="2400" baseline="-25000" dirty="0" smtClean="0">
                <a:solidFill>
                  <a:srgbClr val="FF6600"/>
                </a:solidFill>
              </a:rPr>
              <a:t>-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795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Overview</a:t>
            </a:r>
            <a:endParaRPr lang="en-US" dirty="0">
              <a:solidFill>
                <a:srgbClr val="00009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688457"/>
              </p:ext>
            </p:extLst>
          </p:nvPr>
        </p:nvGraphicFramePr>
        <p:xfrm>
          <a:off x="279423" y="1910410"/>
          <a:ext cx="8605837" cy="421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29" name="Equation" r:id="rId3" imgW="5727700" imgH="2806700" progId="Equation.3">
                  <p:embed/>
                </p:oleObj>
              </mc:Choice>
              <mc:Fallback>
                <p:oleObj name="Equation" r:id="rId3" imgW="5727700" imgH="280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423" y="1910410"/>
                        <a:ext cx="8605837" cy="4217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3990" y="141763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Combinatorics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FF0000"/>
                </a:solidFill>
              </a:rPr>
              <a:t>Analytical </a:t>
            </a:r>
            <a:r>
              <a:rPr lang="en-US" dirty="0" err="1" smtClean="0">
                <a:solidFill>
                  <a:srgbClr val="FF0000"/>
                </a:solidFill>
              </a:rPr>
              <a:t>Combinatorics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3366FF"/>
                </a:solidFill>
              </a:rPr>
              <a:t>Analysis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Connector 3"/>
          <p:cNvSpPr/>
          <p:nvPr/>
        </p:nvSpPr>
        <p:spPr>
          <a:xfrm>
            <a:off x="279422" y="5485845"/>
            <a:ext cx="2863827" cy="959405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85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Phase Transition at </a:t>
            </a:r>
            <a:r>
              <a:rPr lang="en-US" dirty="0" err="1" smtClean="0">
                <a:solidFill>
                  <a:srgbClr val="000090"/>
                </a:solidFill>
              </a:rPr>
              <a:t>t</a:t>
            </a:r>
            <a:r>
              <a:rPr lang="en-US" baseline="-25000" dirty="0" err="1" smtClean="0">
                <a:solidFill>
                  <a:srgbClr val="000090"/>
                </a:solidFill>
              </a:rPr>
              <a:t>c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Dispersive Regularization &amp; emergence of </a:t>
            </a:r>
            <a:r>
              <a:rPr lang="en-US" dirty="0" err="1" smtClean="0">
                <a:solidFill>
                  <a:srgbClr val="3366FF"/>
                </a:solidFill>
              </a:rPr>
              <a:t>KdV</a:t>
            </a:r>
            <a:endParaRPr lang="en-US" dirty="0" smtClean="0">
              <a:solidFill>
                <a:srgbClr val="3366FF"/>
              </a:solidFill>
            </a:endParaRPr>
          </a:p>
          <a:p>
            <a:endParaRPr lang="en-US" dirty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Small h-bar limit of Non-linear Schrodinger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888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03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hlinkClick r:id="rId2" action="ppaction://hlinksldjump"/>
              </a:rPr>
              <a:t>Small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err="1" smtClean="0">
                <a:solidFill>
                  <a:srgbClr val="000090"/>
                </a:solidFill>
              </a:rPr>
              <a:t>ħ</a:t>
            </a:r>
            <a:r>
              <a:rPr lang="en-US" dirty="0" smtClean="0">
                <a:solidFill>
                  <a:srgbClr val="000090"/>
                </a:solidFill>
              </a:rPr>
              <a:t>-Limit of NLS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9893"/>
            <a:ext cx="6432057" cy="43962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" y="1894601"/>
            <a:ext cx="4418871" cy="43531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546" y="1716639"/>
            <a:ext cx="4725993" cy="44350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20791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6600"/>
                </a:solidFill>
              </a:rPr>
              <a:t>Bertola</a:t>
            </a:r>
            <a:r>
              <a:rPr lang="en-US" dirty="0" smtClean="0">
                <a:solidFill>
                  <a:srgbClr val="FF6600"/>
                </a:solidFill>
              </a:rPr>
              <a:t>, </a:t>
            </a:r>
            <a:r>
              <a:rPr lang="en-US" dirty="0" err="1" smtClean="0">
                <a:solidFill>
                  <a:srgbClr val="FF6600"/>
                </a:solidFill>
              </a:rPr>
              <a:t>Tovbis</a:t>
            </a:r>
            <a:r>
              <a:rPr lang="en-US" dirty="0" smtClean="0">
                <a:solidFill>
                  <a:srgbClr val="FF6600"/>
                </a:solidFill>
              </a:rPr>
              <a:t>, (2010) </a:t>
            </a:r>
            <a:r>
              <a:rPr lang="en-US" dirty="0" smtClean="0"/>
              <a:t>Universality for focusing NLS at the gradient catastrophe point:</a:t>
            </a:r>
          </a:p>
          <a:p>
            <a:r>
              <a:rPr lang="en-US" dirty="0" smtClean="0"/>
              <a:t>Rational breathers and poles of the </a:t>
            </a:r>
            <a:r>
              <a:rPr lang="en-US" i="1" dirty="0" err="1" smtClean="0"/>
              <a:t>tritronquée</a:t>
            </a:r>
            <a:r>
              <a:rPr lang="en-US" i="1" dirty="0" smtClean="0"/>
              <a:t> solution to </a:t>
            </a:r>
            <a:r>
              <a:rPr lang="en-US" i="1" dirty="0" err="1" smtClean="0"/>
              <a:t>Painlevé</a:t>
            </a:r>
            <a:r>
              <a:rPr lang="en-US" i="1" dirty="0" smtClean="0"/>
              <a:t> I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182455"/>
            <a:ext cx="501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Riemann-Hilbert Analysis  </a:t>
            </a:r>
            <a:r>
              <a:rPr lang="en-US" dirty="0" smtClean="0">
                <a:solidFill>
                  <a:srgbClr val="FF6600"/>
                </a:solidFill>
              </a:rPr>
              <a:t>P. Miller &amp; K. McLaughlin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9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Phase Transition at </a:t>
            </a:r>
            <a:r>
              <a:rPr lang="en-US" dirty="0" err="1" smtClean="0">
                <a:solidFill>
                  <a:srgbClr val="000090"/>
                </a:solidFill>
              </a:rPr>
              <a:t>t</a:t>
            </a:r>
            <a:r>
              <a:rPr lang="en-US" baseline="-25000" dirty="0" err="1" smtClean="0">
                <a:solidFill>
                  <a:srgbClr val="000090"/>
                </a:solidFill>
              </a:rPr>
              <a:t>c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Dispersive Regularization &amp; emergence of </a:t>
            </a:r>
            <a:r>
              <a:rPr lang="en-US" dirty="0" err="1" smtClean="0">
                <a:solidFill>
                  <a:srgbClr val="3366FF"/>
                </a:solidFill>
              </a:rPr>
              <a:t>KdV</a:t>
            </a:r>
            <a:endParaRPr lang="en-US" dirty="0" smtClean="0">
              <a:solidFill>
                <a:srgbClr val="3366FF"/>
              </a:solidFill>
            </a:endParaRPr>
          </a:p>
          <a:p>
            <a:endParaRPr lang="en-US" dirty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Small h-bar limit of Non-linear Schrodinger</a:t>
            </a:r>
          </a:p>
          <a:p>
            <a:endParaRPr lang="en-US" dirty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Statistical Mechanics on </a:t>
            </a:r>
            <a:r>
              <a:rPr lang="en-US" smtClean="0">
                <a:solidFill>
                  <a:srgbClr val="3366FF"/>
                </a:solidFill>
              </a:rPr>
              <a:t>Random Lattices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20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37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Brownian Maps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191" r="-10191"/>
          <a:stretch>
            <a:fillRect/>
          </a:stretch>
        </p:blipFill>
        <p:spPr>
          <a:xfrm>
            <a:off x="457200" y="104805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472554" y="5852646"/>
            <a:ext cx="5470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Large Random Triangulation of the Sphere</a:t>
            </a:r>
            <a:endParaRPr lang="en-US" sz="2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74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References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1292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i="1" dirty="0" smtClean="0">
                <a:solidFill>
                  <a:srgbClr val="660066"/>
                </a:solidFill>
              </a:rPr>
              <a:t> </a:t>
            </a:r>
            <a:r>
              <a:rPr lang="en-US" i="1" dirty="0" err="1" smtClean="0">
                <a:solidFill>
                  <a:srgbClr val="660066"/>
                </a:solidFill>
              </a:rPr>
              <a:t>Asymptotics</a:t>
            </a:r>
            <a:r>
              <a:rPr lang="en-US" i="1" dirty="0" smtClean="0">
                <a:solidFill>
                  <a:srgbClr val="660066"/>
                </a:solidFill>
              </a:rPr>
              <a:t> of the Partition Function for Random Matrices via Riemann-Hilbert Techniques, and Applications to Graphical Enumeration, </a:t>
            </a:r>
            <a:r>
              <a:rPr lang="en-US" dirty="0" smtClean="0"/>
              <a:t>E., K. D</a:t>
            </a:r>
            <a:r>
              <a:rPr lang="en-US" i="1" dirty="0" smtClean="0"/>
              <a:t>.</a:t>
            </a:r>
            <a:r>
              <a:rPr lang="en-US" dirty="0" smtClean="0"/>
              <a:t>T.-R. McLaughlin, </a:t>
            </a:r>
            <a:r>
              <a:rPr lang="en-US" i="1" dirty="0" smtClean="0"/>
              <a:t>International Mathematics Research Notices </a:t>
            </a:r>
            <a:r>
              <a:rPr lang="en-US" b="1" i="1" dirty="0" smtClean="0"/>
              <a:t>14, </a:t>
            </a:r>
            <a:r>
              <a:rPr lang="en-US" i="1" dirty="0" smtClean="0"/>
              <a:t>755-</a:t>
            </a:r>
            <a:r>
              <a:rPr lang="en-US" dirty="0" smtClean="0"/>
              <a:t>820 (2003).</a:t>
            </a:r>
          </a:p>
          <a:p>
            <a:endParaRPr lang="en-US" dirty="0" smtClean="0"/>
          </a:p>
          <a:p>
            <a:r>
              <a:rPr lang="en-US" i="1" dirty="0" smtClean="0">
                <a:solidFill>
                  <a:srgbClr val="660066"/>
                </a:solidFill>
              </a:rPr>
              <a:t>Random Matrices, Graphical Enumeration and the Continuum Limit of Toda Lattices</a:t>
            </a:r>
            <a:r>
              <a:rPr lang="en-US" i="1" dirty="0" smtClean="0"/>
              <a:t>, </a:t>
            </a:r>
            <a:r>
              <a:rPr lang="en-US" dirty="0" smtClean="0"/>
              <a:t>E., K. D. T-R McLaughlin and V. U. Pierce</a:t>
            </a:r>
            <a:r>
              <a:rPr lang="en-US" i="1" dirty="0" smtClean="0"/>
              <a:t>, Communications in Mathematical Physics </a:t>
            </a:r>
            <a:r>
              <a:rPr lang="en-US" b="1" i="1" dirty="0" smtClean="0"/>
              <a:t>278, </a:t>
            </a:r>
            <a:r>
              <a:rPr lang="en-US" dirty="0" smtClean="0"/>
              <a:t>31-81, (2008).</a:t>
            </a:r>
          </a:p>
          <a:p>
            <a:endParaRPr lang="en-US" dirty="0" smtClean="0"/>
          </a:p>
          <a:p>
            <a:r>
              <a:rPr lang="en-US" i="1" dirty="0" smtClean="0">
                <a:solidFill>
                  <a:srgbClr val="660066"/>
                </a:solidFill>
              </a:rPr>
              <a:t>Caustics, Counting Maps and Semi-classical </a:t>
            </a:r>
            <a:r>
              <a:rPr lang="en-US" i="1" dirty="0" err="1" smtClean="0">
                <a:solidFill>
                  <a:srgbClr val="660066"/>
                </a:solidFill>
              </a:rPr>
              <a:t>Asymptotics</a:t>
            </a:r>
            <a:r>
              <a:rPr lang="en-US" i="1" dirty="0" smtClean="0"/>
              <a:t>, </a:t>
            </a:r>
            <a:r>
              <a:rPr lang="en-US" dirty="0" smtClean="0"/>
              <a:t>E</a:t>
            </a:r>
            <a:r>
              <a:rPr lang="en-US" i="1" dirty="0" smtClean="0"/>
              <a:t>., Nonlinearity </a:t>
            </a:r>
            <a:r>
              <a:rPr lang="en-US" b="1" i="1" dirty="0" smtClean="0"/>
              <a:t>24,  </a:t>
            </a:r>
            <a:r>
              <a:rPr lang="en-US" dirty="0" smtClean="0"/>
              <a:t>481–526</a:t>
            </a:r>
            <a:r>
              <a:rPr lang="en-US" b="1" i="1" dirty="0" smtClean="0"/>
              <a:t> </a:t>
            </a:r>
            <a:r>
              <a:rPr lang="en-US" dirty="0" smtClean="0"/>
              <a:t>(2011)</a:t>
            </a:r>
            <a:r>
              <a:rPr lang="en-US" i="1" dirty="0" smtClean="0"/>
              <a:t>.</a:t>
            </a:r>
          </a:p>
          <a:p>
            <a:endParaRPr lang="en-US" i="1" dirty="0" smtClean="0"/>
          </a:p>
          <a:p>
            <a:r>
              <a:rPr lang="en-US" i="1" dirty="0" smtClean="0">
                <a:solidFill>
                  <a:srgbClr val="660066"/>
                </a:solidFill>
              </a:rPr>
              <a:t>The Continuum Limit of Toda Lattices for Random Matrices with Odd Weights, </a:t>
            </a:r>
            <a:r>
              <a:rPr lang="en-US" dirty="0" smtClean="0"/>
              <a:t>E. and V. U. Pierce, </a:t>
            </a:r>
            <a:r>
              <a:rPr lang="en-US" i="1" dirty="0" smtClean="0"/>
              <a:t>Communications in Mathematical Science </a:t>
            </a:r>
            <a:r>
              <a:rPr lang="en-US" b="1" i="1" dirty="0" smtClean="0"/>
              <a:t>10, </a:t>
            </a:r>
            <a:r>
              <a:rPr lang="en-US" dirty="0" smtClean="0"/>
              <a:t>267-305 (2012).</a:t>
            </a:r>
          </a:p>
          <a:p>
            <a:endParaRPr lang="en-US" i="1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968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88" y="274638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Tutte’s</a:t>
            </a:r>
            <a:r>
              <a:rPr lang="en-US" dirty="0" smtClean="0">
                <a:solidFill>
                  <a:srgbClr val="000090"/>
                </a:solidFill>
              </a:rPr>
              <a:t> Counter-example to </a:t>
            </a:r>
            <a:r>
              <a:rPr lang="en-US" dirty="0" err="1" smtClean="0">
                <a:solidFill>
                  <a:srgbClr val="000090"/>
                </a:solidFill>
              </a:rPr>
              <a:t>Tait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5108" r="-35108"/>
          <a:stretch>
            <a:fillRect/>
          </a:stretch>
        </p:blipFill>
        <p:spPr>
          <a:xfrm>
            <a:off x="763764" y="1235225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532819" y="6204683"/>
            <a:ext cx="696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 trivalent  planar graph that is not Hamiltonian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33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82525</TotalTime>
  <Words>3137</Words>
  <Application>Microsoft Macintosh PowerPoint</Application>
  <PresentationFormat>On-screen Show (4:3)</PresentationFormat>
  <Paragraphs>553</Paragraphs>
  <Slides>116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116</vt:i4>
      </vt:variant>
    </vt:vector>
  </HeadingPairs>
  <TitlesOfParts>
    <vt:vector size="119" baseType="lpstr">
      <vt:lpstr>Office Theme</vt:lpstr>
      <vt:lpstr>Equation</vt:lpstr>
      <vt:lpstr>Microsoft Equation</vt:lpstr>
      <vt:lpstr>Nonlinear Evolution Equations in the Combinatorics of Random Maps</vt:lpstr>
      <vt:lpstr>Combinatorial Dynamics</vt:lpstr>
      <vt:lpstr>Combinatorial Dynamics</vt:lpstr>
      <vt:lpstr>Overview</vt:lpstr>
      <vt:lpstr>Analytical Combinatorics</vt:lpstr>
      <vt:lpstr>Euler &amp; Gamma </vt:lpstr>
      <vt:lpstr>Analytical Combinatorics</vt:lpstr>
      <vt:lpstr>The “Shapes” of Binary Trees</vt:lpstr>
      <vt:lpstr>Generating Functions</vt:lpstr>
      <vt:lpstr>Catalan Numbers</vt:lpstr>
      <vt:lpstr>Algebraic OGF</vt:lpstr>
      <vt:lpstr>Coefficient Analysis</vt:lpstr>
      <vt:lpstr>The Inverse: Coefficient Extraction</vt:lpstr>
      <vt:lpstr>Catalan Asymptotics</vt:lpstr>
      <vt:lpstr>Analytical Combinatorics</vt:lpstr>
      <vt:lpstr>Euler &amp; Königsberg</vt:lpstr>
      <vt:lpstr>Singularities &amp; Asymptotics</vt:lpstr>
      <vt:lpstr>Low-Dimensional Random Spaces</vt:lpstr>
      <vt:lpstr>Solvable Models &amp; Topological Invariants</vt:lpstr>
      <vt:lpstr>Overview</vt:lpstr>
      <vt:lpstr>Combinatorics of Maps</vt:lpstr>
      <vt:lpstr>Four Color Theorem</vt:lpstr>
      <vt:lpstr>Generalizations</vt:lpstr>
      <vt:lpstr>Duality</vt:lpstr>
      <vt:lpstr>Vertex Coloring</vt:lpstr>
      <vt:lpstr>Edge Coloring</vt:lpstr>
      <vt:lpstr>g - Maps</vt:lpstr>
      <vt:lpstr>Random Surfaces</vt:lpstr>
      <vt:lpstr>Random Surfaces</vt:lpstr>
      <vt:lpstr>Some Examples</vt:lpstr>
      <vt:lpstr>Some Examples</vt:lpstr>
      <vt:lpstr>Some Examples</vt:lpstr>
      <vt:lpstr>Some Examples</vt:lpstr>
      <vt:lpstr>Some Examples</vt:lpstr>
      <vt:lpstr>Some Examples</vt:lpstr>
      <vt:lpstr>Stochastic  Quantum</vt:lpstr>
      <vt:lpstr>Overview</vt:lpstr>
      <vt:lpstr>Quantum Gravity</vt:lpstr>
      <vt:lpstr>Quantum Gravity</vt:lpstr>
      <vt:lpstr>Overview</vt:lpstr>
      <vt:lpstr>Random Matrix Measures (UE)</vt:lpstr>
      <vt:lpstr>PowerPoint Presentation</vt:lpstr>
      <vt:lpstr>PowerPoint Presentation</vt:lpstr>
      <vt:lpstr> </vt:lpstr>
      <vt:lpstr>The Genus Expansion</vt:lpstr>
      <vt:lpstr>BIZ Conjecture (‘80)</vt:lpstr>
      <vt:lpstr>Rationality of Higher eg      (valence 2n)   E-McLaughlin-Pierce</vt:lpstr>
      <vt:lpstr>BIZ Conjecture (‘80)</vt:lpstr>
      <vt:lpstr>Rigorous Asymptotics [EM ‘03]</vt:lpstr>
      <vt:lpstr>Universal Asymptotics ? Gao (1993) </vt:lpstr>
      <vt:lpstr>Quantum Gravity</vt:lpstr>
      <vt:lpstr>Max Envelope of Holomorphy for eg(t)</vt:lpstr>
      <vt:lpstr>Overview</vt:lpstr>
      <vt:lpstr>Overview</vt:lpstr>
      <vt:lpstr> Orthogonal Polynomials with Exponential Weights</vt:lpstr>
      <vt:lpstr>  Weighted Lattice Paths</vt:lpstr>
      <vt:lpstr>Examples</vt:lpstr>
      <vt:lpstr>Overview</vt:lpstr>
      <vt:lpstr>Hankel Determinants</vt:lpstr>
      <vt:lpstr>The Catalan Matrix </vt:lpstr>
      <vt:lpstr>General Catalan Numbers &amp; Matrices</vt:lpstr>
      <vt:lpstr>Hankel Determinants</vt:lpstr>
      <vt:lpstr>Szegö – Hirota Representations </vt:lpstr>
      <vt:lpstr>Overview</vt:lpstr>
      <vt:lpstr>Max Envelope of Holomorphy for eg(t)</vt:lpstr>
      <vt:lpstr>Mean Density of Eigenvalues (GUE)</vt:lpstr>
      <vt:lpstr>Mean Density of Eigenvalues</vt:lpstr>
      <vt:lpstr>Mean Density of Eigenvalues (GUE)</vt:lpstr>
      <vt:lpstr>Mean Density Correction (GUE)</vt:lpstr>
      <vt:lpstr>Spectral Interpretations of z0(t)</vt:lpstr>
      <vt:lpstr>Phase Transitions/Connection Problem</vt:lpstr>
      <vt:lpstr> Uniformizing the Equilibrium Measure</vt:lpstr>
      <vt:lpstr>Analysis Situs for RHPs</vt:lpstr>
      <vt:lpstr>Phase Transitions/Connection Problem</vt:lpstr>
      <vt:lpstr>Double-Scaling Limits</vt:lpstr>
      <vt:lpstr>New Recursion Relations</vt:lpstr>
      <vt:lpstr>Overview</vt:lpstr>
      <vt:lpstr>Discrete  Continuous</vt:lpstr>
      <vt:lpstr>Overview</vt:lpstr>
      <vt:lpstr>Differential Posets</vt:lpstr>
      <vt:lpstr>Differential Posets</vt:lpstr>
      <vt:lpstr>Closed Form Generating Functions</vt:lpstr>
      <vt:lpstr>Trivalent Solutions</vt:lpstr>
      <vt:lpstr>Overview</vt:lpstr>
      <vt:lpstr>“Hyperbolic” System</vt:lpstr>
      <vt:lpstr>Riemann Invariants</vt:lpstr>
      <vt:lpstr>Characteristic Geometry</vt:lpstr>
      <vt:lpstr>Characteristic Geometry</vt:lpstr>
      <vt:lpstr>Recent Results (w/ Patrick Waters)</vt:lpstr>
      <vt:lpstr>Universal Toda</vt:lpstr>
      <vt:lpstr>Valence Free Equations</vt:lpstr>
      <vt:lpstr>Riemann Invariants &amp; the Spectral Edge</vt:lpstr>
      <vt:lpstr>Overview</vt:lpstr>
      <vt:lpstr>Phase Transition at tc</vt:lpstr>
      <vt:lpstr>Small ħ-Limit of NLS</vt:lpstr>
      <vt:lpstr>Phase Transition at tc</vt:lpstr>
      <vt:lpstr>Brownian Maps</vt:lpstr>
      <vt:lpstr>References</vt:lpstr>
      <vt:lpstr>Tutte’s Counter-example to Tait</vt:lpstr>
      <vt:lpstr>Recursion Formulae &amp; Finite Determinacy</vt:lpstr>
      <vt:lpstr>Blossom Trees (Cori, Vauquelin; Schaeffer) </vt:lpstr>
      <vt:lpstr>Geodesic Distance (Bouttier, Di Francesco &amp; Guitter} </vt:lpstr>
      <vt:lpstr>Coding Trees by Contour Functions</vt:lpstr>
      <vt:lpstr>Aldous’ Theorem (finite variance case)</vt:lpstr>
      <vt:lpstr>Duality</vt:lpstr>
      <vt:lpstr>PowerPoint Presentation</vt:lpstr>
      <vt:lpstr>PowerPoint Presentation</vt:lpstr>
      <vt:lpstr>Schwinger – Dyson Equations (Tova Lindberg)</vt:lpstr>
      <vt:lpstr>Hermite Polynomials</vt:lpstr>
      <vt:lpstr>Gaussian Moments</vt:lpstr>
      <vt:lpstr>Matchings</vt:lpstr>
      <vt:lpstr>Involutions</vt:lpstr>
      <vt:lpstr>Weighted Configurations</vt:lpstr>
      <vt:lpstr>Hermite Generating Function</vt:lpstr>
      <vt:lpstr>Askey-Wilson Tableaux</vt:lpstr>
      <vt:lpstr>Combinatorial Interpretations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Nonlinear Analysis in Combinatorics and Probability Theory</dc:title>
  <dc:creator>ercolani</dc:creator>
  <cp:lastModifiedBy>ercolani</cp:lastModifiedBy>
  <cp:revision>302</cp:revision>
  <dcterms:created xsi:type="dcterms:W3CDTF">2012-08-26T19:48:33Z</dcterms:created>
  <dcterms:modified xsi:type="dcterms:W3CDTF">2013-05-08T09:12:28Z</dcterms:modified>
</cp:coreProperties>
</file>