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2" r:id="rId3"/>
    <p:sldId id="290" r:id="rId4"/>
    <p:sldId id="276" r:id="rId5"/>
    <p:sldId id="283" r:id="rId6"/>
    <p:sldId id="277" r:id="rId7"/>
    <p:sldId id="279" r:id="rId8"/>
    <p:sldId id="285" r:id="rId9"/>
    <p:sldId id="284" r:id="rId10"/>
    <p:sldId id="286" r:id="rId11"/>
    <p:sldId id="287" r:id="rId12"/>
    <p:sldId id="269" r:id="rId13"/>
    <p:sldId id="288" r:id="rId14"/>
    <p:sldId id="265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946"/>
    <a:srgbClr val="3B51F3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713" autoAdjust="0"/>
  </p:normalViewPr>
  <p:slideViewPr>
    <p:cSldViewPr>
      <p:cViewPr>
        <p:scale>
          <a:sx n="100" d="100"/>
          <a:sy n="100" d="100"/>
        </p:scale>
        <p:origin x="-6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3123B9-E3C9-4793-93E7-369B3DC409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4D5EB09-1FC2-402F-92C0-7A614A8FA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Talk about gradient in horizontal and vertical</a:t>
            </a: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AFA32-AED5-465B-BD1F-56F8596CC61C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9574-82A2-4368-A4AF-ABDEFFCC7461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751C0-DF72-48F8-B1A4-A36E1E5D8F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2CC0-25D0-41B0-B6C0-2578A8BBC0E9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F2B2-9303-46C9-AAE1-3FA4C604A0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6400" y="896938"/>
            <a:ext cx="1676400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96938"/>
            <a:ext cx="4876800" cy="5229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5685-D883-49A3-96E9-D3F03E44E75F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2DD15-7CC1-40E2-B51D-D42300E938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3886200" y="2133600"/>
            <a:ext cx="3276600" cy="39925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414C2-6A01-4FB3-81FD-6CADB62BE1BD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14D2D-4DD4-4A20-9790-0E15A28B84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2133600"/>
            <a:ext cx="6705600" cy="39925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D1EE5-4F50-464B-A92C-82622ED429E7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88A32-B8A9-4153-B42F-8F6235014E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B8B14-EB5E-4B85-97FC-D2AF645CA1F0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284A-2E7D-4B6C-84BD-092E99693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1239-43F1-4B94-BE32-E456C1FE77F6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FC9E3-4A4F-45B2-BE93-C2D4743779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95D7-11F4-4807-96AE-A17682471BC0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E9594-2A54-4EBB-8BB1-CABC306863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2133600"/>
            <a:ext cx="3276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46779-68C1-4D24-87EF-1CC04DCE35D0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A995-A3E0-47A5-99C0-70B69403DD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EC4B-EEDA-4B6E-ADE5-60CC223B4800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148E-A8EC-4615-99B5-6CF56F5292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EE302-B8D4-4692-83E7-6C235A8510F1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7BE37-23E7-491D-B98A-45CB717AED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CDDF3-CD85-4644-B230-96ED7585BE58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79F9A-9304-4043-9371-C93E3E62AA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CC7B-DD55-4B24-B473-6DF2A02BEECC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A9C8C-1391-49EA-99F8-5378D1EEE9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2ED07-F42D-4840-96E1-0CAEC78B7284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5043C-CCAC-4C5F-8995-716737BF34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96938"/>
            <a:ext cx="6705600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6705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FDBB38B-75B2-440E-8A2F-68818DB935EC}" type="datetime1">
              <a:rPr lang="en-GB"/>
              <a:pPr>
                <a:defRPr/>
              </a:pPr>
              <a:t>25/09/2010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0B21DE-1835-4459-BC9D-12E048DC93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1" name="Group 9"/>
          <p:cNvGrpSpPr>
            <a:grpSpLocks/>
          </p:cNvGrpSpPr>
          <p:nvPr/>
        </p:nvGrpSpPr>
        <p:grpSpPr bwMode="auto">
          <a:xfrm>
            <a:off x="0" y="0"/>
            <a:ext cx="9067800" cy="6705600"/>
            <a:chOff x="0" y="0"/>
            <a:chExt cx="5712" cy="4224"/>
          </a:xfrm>
        </p:grpSpPr>
        <p:pic>
          <p:nvPicPr>
            <p:cNvPr id="1032" name="Picture 7" descr="MS3 copy"/>
            <p:cNvPicPr>
              <a:picLocks noChangeAspect="1" noChangeArrowheads="1"/>
            </p:cNvPicPr>
            <p:nvPr userDrawn="1"/>
          </p:nvPicPr>
          <p:blipFill>
            <a:blip r:embed="rId17">
              <a:lum bright="20000"/>
              <a:grayscl/>
            </a:blip>
            <a:srcRect/>
            <a:stretch>
              <a:fillRect/>
            </a:stretch>
          </p:blipFill>
          <p:spPr bwMode="auto">
            <a:xfrm>
              <a:off x="0" y="0"/>
              <a:ext cx="4560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8" descr="MS2 copy"/>
            <p:cNvPicPr>
              <a:picLocks noChangeAspect="1" noChangeArrowheads="1"/>
            </p:cNvPicPr>
            <p:nvPr userDrawn="1"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4599" y="48"/>
              <a:ext cx="1113" cy="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/>
          <p:cNvSpPr>
            <a:spLocks noChangeArrowheads="1"/>
          </p:cNvSpPr>
          <p:nvPr/>
        </p:nvSpPr>
        <p:spPr bwMode="auto">
          <a:xfrm>
            <a:off x="285750" y="2786063"/>
            <a:ext cx="7010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5000"/>
              </a:lnSpc>
            </a:pPr>
            <a:r>
              <a:rPr lang="en-GB" sz="4000" b="1">
                <a:solidFill>
                  <a:schemeClr val="tx2"/>
                </a:solidFill>
                <a:latin typeface="Times New Roman" pitchFamily="18" charset="0"/>
              </a:rPr>
              <a:t>Modelling the effects of short-term immune responses on competing influenza strains</a:t>
            </a:r>
          </a:p>
        </p:txBody>
      </p:sp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5214938" y="1214438"/>
            <a:ext cx="20129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1400"/>
          </a:p>
        </p:txBody>
      </p: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428625" y="5286375"/>
            <a:ext cx="500697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GB" b="1"/>
              <a:t>Ben Ashby</a:t>
            </a:r>
          </a:p>
          <a:p>
            <a:pPr>
              <a:lnSpc>
                <a:spcPct val="125000"/>
              </a:lnSpc>
            </a:pPr>
            <a:r>
              <a:rPr lang="en-GB"/>
              <a:t>Department of Zoology, University of Oxford</a:t>
            </a:r>
          </a:p>
        </p:txBody>
      </p:sp>
      <p:sp>
        <p:nvSpPr>
          <p:cNvPr id="1843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14 September,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r>
              <a:rPr lang="en-US" sz="2200" smtClean="0"/>
              <a:t>Effects of temporary immunity on host-contact networks (HCNs)</a:t>
            </a:r>
          </a:p>
          <a:p>
            <a:pPr lvl="1"/>
            <a:r>
              <a:rPr lang="en-US" sz="1800" smtClean="0"/>
              <a:t>Why introduce this? </a:t>
            </a:r>
          </a:p>
          <a:p>
            <a:pPr lvl="1"/>
            <a:r>
              <a:rPr lang="en-US" sz="1800" smtClean="0"/>
              <a:t>Temporary immunity may produce a synergistic effect on HCNs by increasing the average path length between individuals</a:t>
            </a:r>
          </a:p>
          <a:p>
            <a:pPr lvl="1"/>
            <a:endParaRPr lang="en-US" sz="1800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00063" y="571500"/>
            <a:ext cx="67056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Results</a:t>
            </a:r>
            <a:endParaRPr lang="en-GB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571875"/>
            <a:ext cx="4206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57338"/>
            <a:ext cx="6705600" cy="4149725"/>
          </a:xfrm>
        </p:spPr>
        <p:txBody>
          <a:bodyPr/>
          <a:lstStyle/>
          <a:p>
            <a:r>
              <a:rPr lang="en-US" sz="2200" smtClean="0"/>
              <a:t>Effects of temporary immunity on host-contact networks (HCNs)</a:t>
            </a:r>
          </a:p>
          <a:p>
            <a:pPr lvl="1"/>
            <a:r>
              <a:rPr lang="en-US" sz="1800" smtClean="0"/>
              <a:t>3360 simulations over 336 parameter combinations</a:t>
            </a:r>
          </a:p>
          <a:p>
            <a:pPr lvl="1"/>
            <a:r>
              <a:rPr lang="en-US" sz="1800" smtClean="0"/>
              <a:t>Results indicate temporary immunity does block transmission routes on HCNs and can be crucial in suppressing other strains</a:t>
            </a:r>
          </a:p>
          <a:p>
            <a:pPr lvl="1"/>
            <a:endParaRPr lang="en-US" sz="1800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00063" y="571500"/>
            <a:ext cx="67056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Results</a:t>
            </a:r>
            <a:endParaRPr lang="en-GB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500438"/>
            <a:ext cx="5214937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4135438"/>
          </a:xfrm>
        </p:spPr>
        <p:txBody>
          <a:bodyPr/>
          <a:lstStyle/>
          <a:p>
            <a:r>
              <a:rPr lang="en-GB" sz="2200" smtClean="0"/>
              <a:t>Notable caveats:</a:t>
            </a:r>
          </a:p>
          <a:p>
            <a:endParaRPr lang="en-GB" sz="2200" smtClean="0"/>
          </a:p>
          <a:p>
            <a:pPr lvl="1"/>
            <a:r>
              <a:rPr lang="en-GB" sz="1800" smtClean="0"/>
              <a:t>The seasonal model was quite idealised (only two strains &amp; new strain always seeded at the same time)</a:t>
            </a:r>
          </a:p>
          <a:p>
            <a:pPr lvl="1"/>
            <a:endParaRPr lang="en-GB" sz="1800" smtClean="0"/>
          </a:p>
          <a:p>
            <a:pPr lvl="1"/>
            <a:r>
              <a:rPr lang="en-GB" sz="1800" smtClean="0"/>
              <a:t>HCN model was of a small population (5000) – a good preliminary investigation, but further work is required in this area before deeper conclusions can be drawn</a:t>
            </a:r>
          </a:p>
          <a:p>
            <a:pPr lvl="1"/>
            <a:endParaRPr lang="en-GB" sz="1800" smtClean="0"/>
          </a:p>
          <a:p>
            <a:pPr lvl="1"/>
            <a:r>
              <a:rPr lang="en-GB" sz="1800" smtClean="0"/>
              <a:t>No conclusive biological data to consistently demonstrate this effect</a:t>
            </a:r>
          </a:p>
          <a:p>
            <a:pPr lvl="1">
              <a:buFontTx/>
              <a:buNone/>
            </a:pPr>
            <a:endParaRPr lang="en-GB" sz="18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Discussion</a:t>
            </a:r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41354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3100" smtClean="0"/>
              <a:t>Implications:</a:t>
            </a:r>
          </a:p>
          <a:p>
            <a:pPr lvl="1">
              <a:lnSpc>
                <a:spcPct val="90000"/>
              </a:lnSpc>
            </a:pPr>
            <a:endParaRPr lang="en-GB" sz="2400" smtClean="0"/>
          </a:p>
          <a:p>
            <a:pPr lvl="1">
              <a:lnSpc>
                <a:spcPct val="90000"/>
              </a:lnSpc>
            </a:pPr>
            <a:r>
              <a:rPr lang="en-GB" sz="2400" smtClean="0"/>
              <a:t>Short-term, heterosubtypic (strain-transcending) immunity appears to explain some of the problems associated with many influenza models</a:t>
            </a:r>
          </a:p>
          <a:p>
            <a:pPr lvl="1">
              <a:lnSpc>
                <a:spcPct val="90000"/>
              </a:lnSpc>
            </a:pPr>
            <a:endParaRPr lang="en-GB" sz="2400" smtClean="0"/>
          </a:p>
          <a:p>
            <a:pPr lvl="1">
              <a:lnSpc>
                <a:spcPct val="90000"/>
              </a:lnSpc>
            </a:pPr>
            <a:r>
              <a:rPr lang="en-GB" sz="2400" smtClean="0"/>
              <a:t>Temporary immunity could be masking mutation and recombination rates, as many new strains could be suppressed before they are established</a:t>
            </a:r>
          </a:p>
          <a:p>
            <a:pPr lvl="1">
              <a:lnSpc>
                <a:spcPct val="90000"/>
              </a:lnSpc>
            </a:pPr>
            <a:endParaRPr lang="en-GB" sz="2400" smtClean="0"/>
          </a:p>
          <a:p>
            <a:pPr lvl="1">
              <a:lnSpc>
                <a:spcPct val="90000"/>
              </a:lnSpc>
            </a:pPr>
            <a:endParaRPr lang="en-GB" sz="2400" smtClean="0"/>
          </a:p>
          <a:p>
            <a:pPr lvl="1">
              <a:lnSpc>
                <a:spcPct val="90000"/>
              </a:lnSpc>
            </a:pPr>
            <a:endParaRPr lang="en-GB" sz="240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Discussion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057400"/>
            <a:ext cx="6705600" cy="2684463"/>
          </a:xfrm>
        </p:spPr>
        <p:txBody>
          <a:bodyPr/>
          <a:lstStyle/>
          <a:p>
            <a:r>
              <a:rPr lang="en-GB" smtClean="0"/>
              <a:t>Questions</a:t>
            </a:r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r>
              <a:rPr lang="en-GB" sz="2000" smtClean="0"/>
              <a:t>Influenzavirus A exhibits:</a:t>
            </a:r>
          </a:p>
          <a:p>
            <a:pPr lvl="1"/>
            <a:r>
              <a:rPr lang="en-GB" sz="1600" smtClean="0"/>
              <a:t>Antigenic drift (via point mutations in the surface glycoproteins HA and NA)</a:t>
            </a:r>
          </a:p>
          <a:p>
            <a:pPr lvl="1"/>
            <a:r>
              <a:rPr lang="en-GB" sz="1600" smtClean="0"/>
              <a:t>Antigenic shift (via recombination of multiple strains)</a:t>
            </a:r>
          </a:p>
          <a:p>
            <a:endParaRPr lang="en-GB" sz="2000" smtClean="0"/>
          </a:p>
          <a:p>
            <a:endParaRPr lang="en-GB" sz="2000" smtClean="0"/>
          </a:p>
          <a:p>
            <a:r>
              <a:rPr lang="en-GB" sz="2000" smtClean="0"/>
              <a:t>Investigate notions of ‘antigenic space’</a:t>
            </a:r>
          </a:p>
          <a:p>
            <a:pPr lvl="1"/>
            <a:r>
              <a:rPr lang="en-GB" sz="1600" smtClean="0"/>
              <a:t>Normally model cross-immunity a function of distance</a:t>
            </a:r>
          </a:p>
          <a:p>
            <a:endParaRPr lang="en-GB" sz="2000" smtClean="0"/>
          </a:p>
          <a:p>
            <a:pPr lvl="1"/>
            <a:endParaRPr lang="en-GB" sz="80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Introduction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pPr marL="514350" indent="-457200">
              <a:buFont typeface="+mj-lt"/>
              <a:buAutoNum type="arabicPeriod"/>
              <a:defRPr/>
            </a:pPr>
            <a:r>
              <a:rPr lang="en-GB" sz="2000" dirty="0" smtClean="0"/>
              <a:t>Pandemic strains are completely novel, so we should have no cross-immunity to them </a:t>
            </a:r>
          </a:p>
          <a:p>
            <a:pPr marL="914400" lvl="1" indent="-457200">
              <a:defRPr/>
            </a:pPr>
            <a:r>
              <a:rPr lang="en-GB" sz="1600" dirty="0" smtClean="0"/>
              <a:t>i.e. seasonal strains should be unaffected by pandemics</a:t>
            </a:r>
          </a:p>
          <a:p>
            <a:pPr lvl="1">
              <a:defRPr/>
            </a:pPr>
            <a:endParaRPr lang="en-GB" sz="1600" dirty="0" smtClean="0"/>
          </a:p>
          <a:p>
            <a:pPr lvl="1">
              <a:buFontTx/>
              <a:buNone/>
              <a:defRPr/>
            </a:pPr>
            <a:r>
              <a:rPr lang="en-GB" sz="1600" dirty="0" smtClean="0"/>
              <a:t>However, this is not the pattern we see in the data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Problems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0484" name="Picture 5" descr="C:\Users\Ben\Documents\Work\Undergraduate\Year 4\MA469 - 4th Year Project\LaTeX\Figures\swinefl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357563"/>
            <a:ext cx="453548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28625" y="1714500"/>
            <a:ext cx="6705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GB" sz="1600" kern="0" dirty="0">
              <a:latin typeface="+mn-lt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Problems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81025" y="1628775"/>
            <a:ext cx="670560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+mj-lt"/>
              <a:buAutoNum type="arabicPeriod" startAt="2"/>
              <a:defRPr/>
            </a:pPr>
            <a:r>
              <a:rPr lang="en-GB" sz="2000" dirty="0">
                <a:latin typeface="+mn-lt"/>
              </a:rPr>
              <a:t>Seasonal strains should see an exponential growth in lineages, but again this is not the case</a:t>
            </a:r>
          </a:p>
        </p:txBody>
      </p:sp>
      <p:pic>
        <p:nvPicPr>
          <p:cNvPr id="21509" name="Picture 8" descr="C:\Users\Ben\Documents\Work\Undergraduate\Year 4\MA469 - 4th Year Project\Presentation\dsedi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571750"/>
            <a:ext cx="298132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C:\Users\Ben\Documents\Work\Undergraduate\Year 4\MA469 - 4th Year Project\Presentation\antigenicma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857500"/>
            <a:ext cx="1614488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1000125" y="2500313"/>
            <a:ext cx="2357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/>
              <a:t>Antigenic map of H3N2</a:t>
            </a:r>
            <a:r>
              <a:rPr lang="en-GB" sz="1400" baseline="30000">
                <a:solidFill>
                  <a:srgbClr val="FF0000"/>
                </a:solidFill>
              </a:rPr>
              <a:t>1</a:t>
            </a:r>
            <a:r>
              <a:rPr lang="en-GB" sz="1400"/>
              <a:t>:</a:t>
            </a:r>
          </a:p>
        </p:txBody>
      </p:sp>
      <p:sp>
        <p:nvSpPr>
          <p:cNvPr id="21512" name="TextBox 14"/>
          <p:cNvSpPr txBox="1">
            <a:spLocks noChangeArrowheads="1"/>
          </p:cNvSpPr>
          <p:nvPr/>
        </p:nvSpPr>
        <p:spPr bwMode="auto">
          <a:xfrm>
            <a:off x="214313" y="6429375"/>
            <a:ext cx="74295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aseline="30000">
                <a:solidFill>
                  <a:srgbClr val="FF0000"/>
                </a:solidFill>
              </a:rPr>
              <a:t>1</a:t>
            </a:r>
            <a:r>
              <a:rPr lang="en-GB" sz="1200"/>
              <a:t>Smith et al. Mapping the antigenic and genetic evolution of the influenza virus. </a:t>
            </a:r>
            <a:r>
              <a:rPr lang="en-GB" sz="1200" i="1"/>
              <a:t>Science, </a:t>
            </a:r>
            <a:r>
              <a:rPr lang="en-GB" sz="1200" b="1"/>
              <a:t>305</a:t>
            </a:r>
            <a:r>
              <a:rPr lang="en-GB" sz="1200"/>
              <a:t>:371-376</a:t>
            </a:r>
            <a:r>
              <a:rPr lang="en-GB" sz="1200" i="1"/>
              <a:t> </a:t>
            </a:r>
            <a:r>
              <a:rPr lang="en-GB" sz="1200"/>
              <a:t>2004.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071688"/>
            <a:ext cx="6705600" cy="3992562"/>
          </a:xfrm>
        </p:spPr>
        <p:txBody>
          <a:bodyPr/>
          <a:lstStyle/>
          <a:p>
            <a:pPr marL="400050"/>
            <a:r>
              <a:rPr lang="en-US" sz="2200" smtClean="0"/>
              <a:t>Limit the dimensionality of antigenic space</a:t>
            </a:r>
          </a:p>
          <a:p>
            <a:pPr marL="400050"/>
            <a:endParaRPr lang="en-US" sz="2200" smtClean="0"/>
          </a:p>
          <a:p>
            <a:pPr marL="400050"/>
            <a:r>
              <a:rPr lang="en-US" sz="2200" smtClean="0"/>
              <a:t>Limit the ‘size’ of antigenic space (Recker et al. 2007)</a:t>
            </a:r>
          </a:p>
          <a:p>
            <a:pPr marL="400050"/>
            <a:endParaRPr lang="en-US" sz="2200" smtClean="0"/>
          </a:p>
          <a:p>
            <a:pPr marL="400050"/>
            <a:r>
              <a:rPr lang="en-US" sz="2200" smtClean="0"/>
              <a:t>Employ strain-transcending short-term immunity (Ferguson and Bush 2004)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Possible solutions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071688"/>
            <a:ext cx="6705600" cy="3992562"/>
          </a:xfrm>
        </p:spPr>
        <p:txBody>
          <a:bodyPr/>
          <a:lstStyle/>
          <a:p>
            <a:r>
              <a:rPr lang="en-US" sz="2200" smtClean="0"/>
              <a:t>Introduce strain-transcending (heterosubtypic) temporary immunity: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705600" cy="931863"/>
          </a:xfrm>
        </p:spPr>
        <p:txBody>
          <a:bodyPr/>
          <a:lstStyle/>
          <a:p>
            <a:r>
              <a:rPr lang="en-GB" smtClean="0"/>
              <a:t>Methodology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852738"/>
            <a:ext cx="62674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r>
              <a:rPr lang="en-US" sz="2200" smtClean="0"/>
              <a:t>Pandemic influenza</a:t>
            </a:r>
          </a:p>
          <a:p>
            <a:pPr lvl="1"/>
            <a:r>
              <a:rPr lang="en-US" sz="1800" smtClean="0"/>
              <a:t>Even very short periods of temporary immunity can dramatically reduce the prevalence of seasonal influenza</a:t>
            </a:r>
          </a:p>
          <a:p>
            <a:pPr lvl="1"/>
            <a:r>
              <a:rPr lang="en-US" sz="1800" smtClean="0"/>
              <a:t>Effects are most pronounced in the 0-50 day range in this example</a:t>
            </a:r>
          </a:p>
          <a:p>
            <a:pPr lvl="1"/>
            <a:r>
              <a:rPr lang="en-US" sz="1800" smtClean="0"/>
              <a:t>Provides an explanation as to why seasonal strains ‘disappear’ in pandemic years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00063" y="571500"/>
            <a:ext cx="67056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Results</a:t>
            </a:r>
            <a:endParaRPr lang="en-GB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000500"/>
            <a:ext cx="35845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4000500"/>
            <a:ext cx="3833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r>
              <a:rPr lang="en-US" sz="2200" smtClean="0"/>
              <a:t>Seasonal influenza</a:t>
            </a:r>
          </a:p>
          <a:p>
            <a:pPr lvl="1"/>
            <a:r>
              <a:rPr lang="en-US" sz="1800" smtClean="0"/>
              <a:t>Limited the investigation to a two-strain system for simplicity</a:t>
            </a:r>
          </a:p>
          <a:p>
            <a:pPr lvl="1"/>
            <a:r>
              <a:rPr lang="en-US" sz="1800" smtClean="0"/>
              <a:t>Used a stochastic, individual-based model to measure the mean time to extinction of one strain, following the introduction of a second strain</a:t>
            </a:r>
          </a:p>
          <a:p>
            <a:pPr lvl="1"/>
            <a:r>
              <a:rPr lang="en-US" sz="1800" smtClean="0"/>
              <a:t>Results of 6000 simulations:</a:t>
            </a:r>
          </a:p>
          <a:p>
            <a:pPr lvl="1"/>
            <a:endParaRPr lang="en-US" sz="1800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00063" y="571500"/>
            <a:ext cx="67056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Results</a:t>
            </a:r>
            <a:endParaRPr lang="en-GB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  <p:pic>
        <p:nvPicPr>
          <p:cNvPr id="25604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000500"/>
            <a:ext cx="35861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3929063"/>
            <a:ext cx="3597275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6705600" cy="3992563"/>
          </a:xfrm>
        </p:spPr>
        <p:txBody>
          <a:bodyPr/>
          <a:lstStyle/>
          <a:p>
            <a:r>
              <a:rPr lang="en-US" sz="2200" smtClean="0"/>
              <a:t>Effects of temporary immunity on host-contact networks (HCNs)</a:t>
            </a:r>
          </a:p>
          <a:p>
            <a:pPr lvl="1"/>
            <a:r>
              <a:rPr lang="en-US" sz="1800" smtClean="0"/>
              <a:t>Previous models assumed the population mixed homogeneously</a:t>
            </a:r>
          </a:p>
          <a:p>
            <a:pPr lvl="1">
              <a:buFontTx/>
              <a:buNone/>
            </a:pPr>
            <a:endParaRPr lang="en-US" sz="1800" smtClean="0"/>
          </a:p>
          <a:p>
            <a:pPr lvl="1"/>
            <a:r>
              <a:rPr lang="en-US" sz="1800" smtClean="0"/>
              <a:t>A more realistic approach is to create a social contact network between hosts, through which infection can be transmitted</a:t>
            </a:r>
          </a:p>
          <a:p>
            <a:pPr lvl="1"/>
            <a:endParaRPr lang="en-US" sz="1800" smtClean="0"/>
          </a:p>
          <a:p>
            <a:pPr lvl="1"/>
            <a:r>
              <a:rPr lang="en-US" sz="1800" smtClean="0"/>
              <a:t>i.e. you are more likely to infect family and friends than strangers due to more frequent contact, so this should be reflected in the model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00063" y="571500"/>
            <a:ext cx="67056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Results</a:t>
            </a:r>
            <a:endParaRPr lang="en-GB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0" y="0"/>
            <a:ext cx="7686675" cy="307975"/>
          </a:xfrm>
          <a:prstGeom prst="rect">
            <a:avLst/>
          </a:prstGeom>
          <a:gradFill rotWithShape="1">
            <a:gsLst>
              <a:gs pos="0">
                <a:srgbClr val="3B51F3"/>
              </a:gs>
              <a:gs pos="100000">
                <a:srgbClr val="060946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Modelling the effects of short-term immune responses on competing influenza strains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xford Presentation2">
  <a:themeElements>
    <a:clrScheme name="113_StudentPresentationTemplate_DesignReview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3_StudentPresentationTemplate_DesignReview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3_StudentPresentationTemplate_DesignReview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3_StudentPresentationTemplate_DesignReview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3_StudentPresentationTemplate_DesignReview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3_StudentPresentationTemplate_DesignReview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3_StudentPresentationTemplate_DesignReview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3_StudentPresentationTemplate_DesignReview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3_StudentPresentationTemplate_DesignReview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Oxford Presentation2</Template>
  <TotalTime>1636</TotalTime>
  <Words>616</Words>
  <Application>Microsoft Office PowerPoint</Application>
  <PresentationFormat>On-screen Show (4:3)</PresentationFormat>
  <Paragraphs>85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15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Times New Roman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Oxford Presentation2</vt:lpstr>
      <vt:lpstr>Slide 1</vt:lpstr>
      <vt:lpstr>Introduction</vt:lpstr>
      <vt:lpstr>Problems</vt:lpstr>
      <vt:lpstr>Problems</vt:lpstr>
      <vt:lpstr>Possible solutions</vt:lpstr>
      <vt:lpstr>Methodology</vt:lpstr>
      <vt:lpstr>Slide 7</vt:lpstr>
      <vt:lpstr>Slide 8</vt:lpstr>
      <vt:lpstr>Slide 9</vt:lpstr>
      <vt:lpstr>Slide 10</vt:lpstr>
      <vt:lpstr>Slide 11</vt:lpstr>
      <vt:lpstr>Discussion</vt:lpstr>
      <vt:lpstr>Discussion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 Ashby</dc:creator>
  <cp:lastModifiedBy>CCM-Client: 27287p</cp:lastModifiedBy>
  <cp:revision>60</cp:revision>
  <dcterms:created xsi:type="dcterms:W3CDTF">2010-04-24T14:36:43Z</dcterms:created>
  <dcterms:modified xsi:type="dcterms:W3CDTF">2010-09-25T10:03:40Z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TC011424121033</vt:lpwstr>
  </property>
</Properties>
</file>