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73" r:id="rId2"/>
  </p:sldMasterIdLst>
  <p:notesMasterIdLst>
    <p:notesMasterId r:id="rId54"/>
  </p:notesMasterIdLst>
  <p:handoutMasterIdLst>
    <p:handoutMasterId r:id="rId55"/>
  </p:handoutMasterIdLst>
  <p:sldIdLst>
    <p:sldId id="269" r:id="rId3"/>
    <p:sldId id="728" r:id="rId4"/>
    <p:sldId id="775" r:id="rId5"/>
    <p:sldId id="733" r:id="rId6"/>
    <p:sldId id="732" r:id="rId7"/>
    <p:sldId id="638" r:id="rId8"/>
    <p:sldId id="766" r:id="rId9"/>
    <p:sldId id="713" r:id="rId10"/>
    <p:sldId id="637" r:id="rId11"/>
    <p:sldId id="776" r:id="rId12"/>
    <p:sldId id="656" r:id="rId13"/>
    <p:sldId id="795" r:id="rId14"/>
    <p:sldId id="777" r:id="rId15"/>
    <p:sldId id="641" r:id="rId16"/>
    <p:sldId id="642" r:id="rId17"/>
    <p:sldId id="805" r:id="rId18"/>
    <p:sldId id="778" r:id="rId19"/>
    <p:sldId id="779" r:id="rId20"/>
    <p:sldId id="644" r:id="rId21"/>
    <p:sldId id="815" r:id="rId22"/>
    <p:sldId id="816" r:id="rId23"/>
    <p:sldId id="817" r:id="rId24"/>
    <p:sldId id="818" r:id="rId25"/>
    <p:sldId id="819" r:id="rId26"/>
    <p:sldId id="825" r:id="rId27"/>
    <p:sldId id="820" r:id="rId28"/>
    <p:sldId id="822" r:id="rId29"/>
    <p:sldId id="735" r:id="rId30"/>
    <p:sldId id="810" r:id="rId31"/>
    <p:sldId id="811" r:id="rId32"/>
    <p:sldId id="823" r:id="rId33"/>
    <p:sldId id="757" r:id="rId34"/>
    <p:sldId id="781" r:id="rId35"/>
    <p:sldId id="806" r:id="rId36"/>
    <p:sldId id="743" r:id="rId37"/>
    <p:sldId id="799" r:id="rId38"/>
    <p:sldId id="744" r:id="rId39"/>
    <p:sldId id="773" r:id="rId40"/>
    <p:sldId id="741" r:id="rId41"/>
    <p:sldId id="742" r:id="rId42"/>
    <p:sldId id="814" r:id="rId43"/>
    <p:sldId id="782" r:id="rId44"/>
    <p:sldId id="824" r:id="rId45"/>
    <p:sldId id="784" r:id="rId46"/>
    <p:sldId id="783" r:id="rId47"/>
    <p:sldId id="785" r:id="rId48"/>
    <p:sldId id="786" r:id="rId49"/>
    <p:sldId id="787" r:id="rId50"/>
    <p:sldId id="797" r:id="rId51"/>
    <p:sldId id="808" r:id="rId52"/>
    <p:sldId id="800" r:id="rId53"/>
  </p:sldIdLst>
  <p:sldSz cx="9144000" cy="6858000" type="screen4x3"/>
  <p:notesSz cx="6797675" cy="9928225"/>
  <p:defaultTextStyle>
    <a:defPPr>
      <a:defRPr lang="he-IL"/>
    </a:defPPr>
    <a:lvl1pPr algn="r" rtl="1" fontAlgn="base">
      <a:spcBef>
        <a:spcPct val="0"/>
      </a:spcBef>
      <a:spcAft>
        <a:spcPct val="0"/>
      </a:spcAft>
      <a:defRPr sz="2400" kern="1200">
        <a:solidFill>
          <a:srgbClr val="000066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sz="2400" kern="1200">
        <a:solidFill>
          <a:srgbClr val="000066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sz="2400" kern="1200">
        <a:solidFill>
          <a:srgbClr val="000066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sz="2400" kern="1200">
        <a:solidFill>
          <a:srgbClr val="000066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sz="2400" kern="1200">
        <a:solidFill>
          <a:srgbClr val="000066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rgbClr val="000066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rgbClr val="000066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rgbClr val="000066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rgbClr val="000066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000066"/>
    <a:srgbClr val="003300"/>
    <a:srgbClr val="339933"/>
    <a:srgbClr val="A50021"/>
    <a:srgbClr val="FA5534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87725" autoAdjust="0"/>
    <p:restoredTop sz="94707" autoAdjust="0"/>
  </p:normalViewPr>
  <p:slideViewPr>
    <p:cSldViewPr>
      <p:cViewPr>
        <p:scale>
          <a:sx n="70" d="100"/>
          <a:sy n="70" d="100"/>
        </p:scale>
        <p:origin x="-576" y="-72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" d="100"/>
        <a:sy n="2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9E150A-2588-4FAE-B35B-A83EC845CAE0}" type="datetimeFigureOut">
              <a:rPr lang="en-US" smtClean="0"/>
              <a:t>12-Sep-13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C4EA9-6968-4593-A8E3-A4B5DB6E9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1158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D5863F-5F85-4EA7-99A0-BC5ADC509C44}" type="datetimeFigureOut">
              <a:rPr lang="en-US" smtClean="0"/>
              <a:t>12-Sep-13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0D893-F4A5-4A35-858D-A962B53E76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873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C69D75-0240-48AD-9D9B-FC0075E1DD8C}" type="slidenum">
              <a:rPr lang="he-IL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313ACB-EEAB-4F9F-80C0-21CE625FD0F2}" type="slidenum">
              <a:rPr lang="he-IL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EB9268-C8EF-4027-9E1D-657D1F1A4CE5}" type="slidenum">
              <a:rPr lang="he-IL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7769C40-D6EE-41A7-A3A6-A8607101321B}" type="slidenum">
              <a:rPr lang="he-IL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B3F06-5547-45B4-84D8-4E01683B1F59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12-09-2013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8ACDC-0DF4-49BF-AEE3-26A60EB0770D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3755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B3F06-5547-45B4-84D8-4E01683B1F59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12-09-2013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8ACDC-0DF4-49BF-AEE3-26A60EB0770D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10536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B3F06-5547-45B4-84D8-4E01683B1F59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12-09-2013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8ACDC-0DF4-49BF-AEE3-26A60EB0770D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2535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B3F06-5547-45B4-84D8-4E01683B1F59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12-09-2013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8ACDC-0DF4-49BF-AEE3-26A60EB0770D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0015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B3F06-5547-45B4-84D8-4E01683B1F59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12-09-2013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8ACDC-0DF4-49BF-AEE3-26A60EB0770D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114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B3F06-5547-45B4-84D8-4E01683B1F59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12-09-2013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8ACDC-0DF4-49BF-AEE3-26A60EB0770D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1479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B3F06-5547-45B4-84D8-4E01683B1F59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12-09-2013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8ACDC-0DF4-49BF-AEE3-26A60EB0770D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357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06A22D-28F3-4E49-B6D7-9308CB876011}" type="slidenum">
              <a:rPr lang="he-IL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B3F06-5547-45B4-84D8-4E01683B1F59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12-09-2013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8ACDC-0DF4-49BF-AEE3-26A60EB0770D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9460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B3F06-5547-45B4-84D8-4E01683B1F59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12-09-2013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8ACDC-0DF4-49BF-AEE3-26A60EB0770D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466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B3F06-5547-45B4-84D8-4E01683B1F59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12-09-2013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8ACDC-0DF4-49BF-AEE3-26A60EB0770D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2189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B3F06-5547-45B4-84D8-4E01683B1F59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12-09-2013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8ACDC-0DF4-49BF-AEE3-26A60EB0770D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505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A3D1C0-94A3-419A-8CE7-40C7766EE418}" type="slidenum">
              <a:rPr lang="he-IL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CFFD2D-4B9D-494D-81AE-8EC8EE6EBDA7}" type="slidenum">
              <a:rPr lang="he-IL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9C671F-08D4-4E8E-8C30-B8B9755AA5FA}" type="slidenum">
              <a:rPr lang="he-IL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D24024-9656-4EC7-8B67-3200AB1C9316}" type="slidenum">
              <a:rPr lang="he-IL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A63930-5FF4-4CD8-922A-33B0A1670B0D}" type="slidenum">
              <a:rPr lang="he-IL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4C8F92-AD48-4DA9-867B-ADC6061E61F9}" type="slidenum">
              <a:rPr lang="he-IL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2F4275-66B7-49AE-8D63-08D098B25225}" type="slidenum">
              <a:rPr lang="he-IL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fld id="{154817F7-FE9E-4DF6-A081-67F9F8D88C59}" type="slidenum">
              <a:rPr lang="he-IL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>
              <a:spcBef>
                <a:spcPts val="0"/>
              </a:spcBef>
              <a:spcAft>
                <a:spcPts val="0"/>
              </a:spcAft>
            </a:pPr>
            <a:fld id="{03BB3F06-5547-45B4-84D8-4E01683B1F59}" type="datetimeFigureOut">
              <a:rPr lang="en-IN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rtl="0" fontAlgn="auto">
                <a:spcBef>
                  <a:spcPts val="0"/>
                </a:spcBef>
                <a:spcAft>
                  <a:spcPts val="0"/>
                </a:spcAft>
              </a:pPr>
              <a:t>12-09-2013</a:t>
            </a:fld>
            <a:endParaRPr lang="en-IN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>
              <a:spcBef>
                <a:spcPts val="0"/>
              </a:spcBef>
              <a:spcAft>
                <a:spcPts val="0"/>
              </a:spcAft>
            </a:pPr>
            <a:endParaRPr lang="en-IN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>
              <a:spcBef>
                <a:spcPts val="0"/>
              </a:spcBef>
              <a:spcAft>
                <a:spcPts val="0"/>
              </a:spcAft>
            </a:pPr>
            <a:fld id="{8308ACDC-0DF4-49BF-AEE3-26A60EB0770D}" type="slidenum">
              <a:rPr lang="en-IN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rtl="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IN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8568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6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440.png"/><Relationship Id="rId4" Type="http://schemas.openxmlformats.org/officeDocument/2006/relationships/image" Target="../media/image43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0.png"/><Relationship Id="rId7" Type="http://schemas.openxmlformats.org/officeDocument/2006/relationships/image" Target="../media/image4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1.png"/><Relationship Id="rId9" Type="http://schemas.openxmlformats.org/officeDocument/2006/relationships/image" Target="../media/image5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1.pn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5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5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1.png"/><Relationship Id="rId2" Type="http://schemas.openxmlformats.org/officeDocument/2006/relationships/image" Target="../media/image551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6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560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69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4.emf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wmf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9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wmf"/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0.png"/><Relationship Id="rId2" Type="http://schemas.openxmlformats.org/officeDocument/2006/relationships/image" Target="../media/image571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630.png"/><Relationship Id="rId4" Type="http://schemas.openxmlformats.org/officeDocument/2006/relationships/image" Target="../media/image62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640.png"/><Relationship Id="rId1" Type="http://schemas.openxmlformats.org/officeDocument/2006/relationships/slideLayout" Target="../slideLayouts/slideLayout19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79.png"/><Relationship Id="rId4" Type="http://schemas.openxmlformats.org/officeDocument/2006/relationships/image" Target="../media/image11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19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3" Type="http://schemas.openxmlformats.org/officeDocument/2006/relationships/image" Target="../media/image98.png"/><Relationship Id="rId7" Type="http://schemas.openxmlformats.org/officeDocument/2006/relationships/image" Target="../media/image101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00.png"/><Relationship Id="rId5" Type="http://schemas.openxmlformats.org/officeDocument/2006/relationships/image" Target="../media/image99.png"/><Relationship Id="rId4" Type="http://schemas.openxmlformats.org/officeDocument/2006/relationships/image" Target="../media/image88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19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19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14.xml"/><Relationship Id="rId11" Type="http://schemas.openxmlformats.org/officeDocument/2006/relationships/image" Target="../media/image110.png"/><Relationship Id="rId10" Type="http://schemas.openxmlformats.org/officeDocument/2006/relationships/image" Target="../media/image109.png"/><Relationship Id="rId9" Type="http://schemas.openxmlformats.org/officeDocument/2006/relationships/image" Target="../media/image10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15.png"/><Relationship Id="rId5" Type="http://schemas.openxmlformats.org/officeDocument/2006/relationships/image" Target="../media/image113.png"/><Relationship Id="rId4" Type="http://schemas.openxmlformats.org/officeDocument/2006/relationships/image" Target="../media/image114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10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639242" y="786291"/>
            <a:ext cx="7789313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rtl="0"/>
            <a:r>
              <a:rPr lang="en-US" sz="3200" dirty="0" smtClean="0">
                <a:solidFill>
                  <a:srgbClr val="003366"/>
                </a:solidFill>
              </a:rPr>
              <a:t>Long-range </a:t>
            </a:r>
            <a:r>
              <a:rPr lang="en-US" sz="3200" dirty="0">
                <a:solidFill>
                  <a:srgbClr val="003366"/>
                </a:solidFill>
              </a:rPr>
              <a:t>c</a:t>
            </a:r>
            <a:r>
              <a:rPr lang="en-US" sz="3200" dirty="0" smtClean="0">
                <a:solidFill>
                  <a:srgbClr val="003366"/>
                </a:solidFill>
              </a:rPr>
              <a:t>orrelations in driven systems</a:t>
            </a:r>
          </a:p>
          <a:p>
            <a:pPr algn="ctr" rtl="0"/>
            <a:endParaRPr lang="en-US" sz="3200" dirty="0">
              <a:solidFill>
                <a:srgbClr val="003366"/>
              </a:solidFill>
            </a:endParaRPr>
          </a:p>
          <a:p>
            <a:pPr algn="ctr" rtl="0"/>
            <a:r>
              <a:rPr lang="en-US" dirty="0">
                <a:solidFill>
                  <a:srgbClr val="003366"/>
                </a:solidFill>
              </a:rPr>
              <a:t>David </a:t>
            </a:r>
            <a:r>
              <a:rPr lang="en-US" dirty="0" err="1">
                <a:solidFill>
                  <a:srgbClr val="003366"/>
                </a:solidFill>
              </a:rPr>
              <a:t>Mukamel</a:t>
            </a:r>
            <a:endParaRPr lang="he-IL" dirty="0">
              <a:solidFill>
                <a:srgbClr val="003366"/>
              </a:solidFill>
            </a:endParaRPr>
          </a:p>
          <a:p>
            <a:pPr algn="ctr" rtl="0"/>
            <a:endParaRPr lang="en-US" dirty="0"/>
          </a:p>
        </p:txBody>
      </p:sp>
      <p:pic>
        <p:nvPicPr>
          <p:cNvPr id="15366" name="Picture 6" descr="Pictur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4953000"/>
            <a:ext cx="5257800" cy="85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955285" y="533400"/>
            <a:ext cx="5029200" cy="685800"/>
            <a:chOff x="1752600" y="5029200"/>
            <a:chExt cx="5029200" cy="68580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/>
                <p:cNvSpPr txBox="1"/>
                <p:nvPr/>
              </p:nvSpPr>
              <p:spPr>
                <a:xfrm>
                  <a:off x="1955285" y="5029200"/>
                  <a:ext cx="4623830" cy="60830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 rtl="0" fontAlgn="auto"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IN" sz="26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lang="en-IN" sz="2600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  <m:t>𝛻</m:t>
                            </m:r>
                          </m:e>
                          <m:sup>
                            <m:r>
                              <a:rPr lang="en-IN" sz="26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  <m:t>2</m:t>
                            </m:r>
                          </m:sup>
                        </m:sSup>
                        <m:r>
                          <a:rPr lang="en-IN" sz="2600" i="1" smtClean="0">
                            <a:solidFill>
                              <a:srgbClr val="003366"/>
                            </a:solidFill>
                            <a:latin typeface="Cambria Math"/>
                            <a:cs typeface="+mn-cs"/>
                          </a:rPr>
                          <m:t>𝜙</m:t>
                        </m:r>
                        <m:d>
                          <m:dPr>
                            <m:ctrlPr>
                              <a:rPr lang="en-IN" sz="26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IN" sz="260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cs typeface="+mn-cs"/>
                                  </a:rPr>
                                </m:ctrlPr>
                              </m:accPr>
                              <m:e>
                                <m:r>
                                  <a:rPr lang="en-IN" sz="260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cs typeface="+mn-cs"/>
                                  </a:rPr>
                                  <m:t>𝑟</m:t>
                                </m:r>
                              </m:e>
                            </m:acc>
                          </m:e>
                        </m:d>
                        <m:r>
                          <a:rPr lang="en-IN" sz="2600" i="1" smtClean="0">
                            <a:solidFill>
                              <a:srgbClr val="003366"/>
                            </a:solidFill>
                            <a:latin typeface="Cambria Math"/>
                            <a:cs typeface="+mn-cs"/>
                          </a:rPr>
                          <m:t>=−</m:t>
                        </m:r>
                        <m:r>
                          <a:rPr lang="en-IN" sz="2600" i="1" smtClean="0">
                            <a:solidFill>
                              <a:srgbClr val="003366"/>
                            </a:solidFill>
                            <a:latin typeface="Cambria Math"/>
                            <a:cs typeface="+mn-cs"/>
                          </a:rPr>
                          <m:t>𝜖𝜙</m:t>
                        </m:r>
                        <m:r>
                          <a:rPr lang="en-IN" sz="2600" i="1" smtClean="0">
                            <a:solidFill>
                              <a:srgbClr val="003366"/>
                            </a:solidFill>
                            <a:latin typeface="Cambria Math"/>
                            <a:cs typeface="+mn-cs"/>
                          </a:rPr>
                          <m:t>(</m:t>
                        </m:r>
                        <m:acc>
                          <m:accPr>
                            <m:chr m:val="⃗"/>
                            <m:ctrlPr>
                              <a:rPr lang="en-IN" sz="26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</m:ctrlPr>
                          </m:accPr>
                          <m:e>
                            <m:r>
                              <a:rPr lang="en-IN" sz="26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  <m:t>0</m:t>
                            </m:r>
                          </m:e>
                        </m:acc>
                        <m:r>
                          <a:rPr lang="en-IN" sz="2600" i="1" smtClean="0">
                            <a:solidFill>
                              <a:srgbClr val="003366"/>
                            </a:solidFill>
                            <a:latin typeface="Cambria Math"/>
                            <a:cs typeface="+mn-cs"/>
                          </a:rPr>
                          <m:t>)[</m:t>
                        </m:r>
                        <m:sSub>
                          <m:sSubPr>
                            <m:ctrlPr>
                              <a:rPr lang="en-IN" sz="26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en-IN" sz="26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  <m:t>𝛿</m:t>
                            </m:r>
                          </m:e>
                          <m:sub>
                            <m:acc>
                              <m:accPr>
                                <m:chr m:val="⃗"/>
                                <m:ctrlPr>
                                  <a:rPr lang="en-IN" sz="260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cs typeface="+mn-cs"/>
                                  </a:rPr>
                                </m:ctrlPr>
                              </m:accPr>
                              <m:e>
                                <m:r>
                                  <a:rPr lang="en-IN" sz="260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cs typeface="+mn-cs"/>
                                  </a:rPr>
                                  <m:t>𝑟</m:t>
                                </m:r>
                              </m:e>
                            </m:acc>
                            <m:r>
                              <a:rPr lang="en-IN" sz="26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  <m:t>,</m:t>
                            </m:r>
                            <m:acc>
                              <m:accPr>
                                <m:chr m:val="⃗"/>
                                <m:ctrlPr>
                                  <a:rPr lang="en-IN" sz="260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cs typeface="+mn-cs"/>
                                  </a:rPr>
                                </m:ctrlPr>
                              </m:accPr>
                              <m:e>
                                <m:r>
                                  <a:rPr lang="en-IN" sz="260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cs typeface="+mn-cs"/>
                                  </a:rPr>
                                  <m:t>0</m:t>
                                </m:r>
                              </m:e>
                            </m:acc>
                          </m:sub>
                        </m:sSub>
                        <m:r>
                          <a:rPr lang="en-IN" sz="2600" i="1" smtClean="0">
                            <a:solidFill>
                              <a:srgbClr val="003366"/>
                            </a:solidFill>
                            <a:latin typeface="Cambria Math"/>
                            <a:cs typeface="+mn-cs"/>
                          </a:rPr>
                          <m:t>−</m:t>
                        </m:r>
                        <m:sSub>
                          <m:sSubPr>
                            <m:ctrlPr>
                              <a:rPr lang="en-IN" sz="26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en-IN" sz="26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  <m:t>𝛿</m:t>
                            </m:r>
                          </m:e>
                          <m:sub>
                            <m:acc>
                              <m:accPr>
                                <m:chr m:val="⃗"/>
                                <m:ctrlPr>
                                  <a:rPr lang="en-IN" sz="260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cs typeface="+mn-cs"/>
                                  </a:rPr>
                                </m:ctrlPr>
                              </m:accPr>
                              <m:e>
                                <m:r>
                                  <a:rPr lang="en-IN" sz="260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cs typeface="+mn-cs"/>
                                  </a:rPr>
                                  <m:t>𝑟</m:t>
                                </m:r>
                              </m:e>
                            </m:acc>
                            <m:r>
                              <a:rPr lang="en-IN" sz="26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  <m:t>,</m:t>
                            </m:r>
                            <m:acc>
                              <m:accPr>
                                <m:chr m:val="⃗"/>
                                <m:ctrlPr>
                                  <a:rPr lang="en-IN" sz="260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cs typeface="+mn-cs"/>
                                  </a:rPr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en-IN" sz="260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sz="260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  <a:cs typeface="+mn-cs"/>
                                      </a:rPr>
                                      <m:t>𝑒</m:t>
                                    </m:r>
                                  </m:e>
                                  <m:sub>
                                    <m:r>
                                      <a:rPr lang="en-IN" sz="260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  <a:cs typeface="+mn-cs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acc>
                          </m:sub>
                        </m:sSub>
                        <m:r>
                          <a:rPr lang="en-IN" sz="2600" i="1" smtClean="0">
                            <a:solidFill>
                              <a:srgbClr val="003366"/>
                            </a:solidFill>
                            <a:latin typeface="Cambria Math"/>
                            <a:cs typeface="+mn-cs"/>
                          </a:rPr>
                          <m:t>]</m:t>
                        </m:r>
                      </m:oMath>
                    </m:oMathPara>
                  </a14:m>
                  <a:endParaRPr lang="en-IN" sz="2600" dirty="0">
                    <a:solidFill>
                      <a:srgbClr val="003366"/>
                    </a:solidFill>
                    <a:latin typeface="Calibri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3" name="Text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55285" y="5029200"/>
                  <a:ext cx="4623830" cy="608308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" name="Rectangle 3"/>
            <p:cNvSpPr/>
            <p:nvPr/>
          </p:nvSpPr>
          <p:spPr>
            <a:xfrm>
              <a:off x="1752600" y="5029200"/>
              <a:ext cx="5029200" cy="685800"/>
            </a:xfrm>
            <a:prstGeom prst="rect">
              <a:avLst/>
            </a:prstGeom>
            <a:noFill/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3366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663469" y="2438400"/>
                <a:ext cx="2794098" cy="50763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IN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N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𝛻</m:t>
                          </m:r>
                        </m:e>
                        <m:sup>
                          <m:r>
                            <a:rPr lang="en-IN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IN" i="1">
                          <a:solidFill>
                            <a:srgbClr val="003366"/>
                          </a:solidFill>
                          <a:latin typeface="Cambria Math"/>
                        </a:rPr>
                        <m:t>𝐺</m:t>
                      </m:r>
                      <m:d>
                        <m:dPr>
                          <m:ctrlPr>
                            <a:rPr lang="en-IN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IN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IN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𝑟</m:t>
                              </m:r>
                            </m:e>
                          </m:acc>
                          <m:r>
                            <a:rPr lang="en-IN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IN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IN" i="1">
                                      <a:solidFill>
                                        <a:srgbClr val="003366"/>
                                      </a:solidFill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IN" i="1">
                                      <a:solidFill>
                                        <a:srgbClr val="003366"/>
                                      </a:solidFill>
                                      <a:latin typeface="Cambria Math"/>
                                    </a:rPr>
                                    <m:t>𝑟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IN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𝑜</m:t>
                              </m:r>
                            </m:sub>
                          </m:sSub>
                        </m:e>
                      </m:d>
                      <m:r>
                        <a:rPr lang="en-IN" i="1">
                          <a:solidFill>
                            <a:srgbClr val="003366"/>
                          </a:solidFill>
                          <a:latin typeface="Cambria Math"/>
                        </a:rPr>
                        <m:t>=−</m:t>
                      </m:r>
                      <m:sSub>
                        <m:sSubPr>
                          <m:ctrlPr>
                            <a:rPr lang="en-IN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N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𝛿</m:t>
                          </m:r>
                        </m:e>
                        <m:sub>
                          <m:acc>
                            <m:accPr>
                              <m:chr m:val="⃗"/>
                              <m:ctrlPr>
                                <a:rPr lang="en-IN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IN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𝑟</m:t>
                              </m:r>
                            </m:e>
                          </m:acc>
                          <m:r>
                            <a:rPr lang="en-IN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IN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IN" i="1">
                                      <a:solidFill>
                                        <a:srgbClr val="003366"/>
                                      </a:solidFill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IN" i="1">
                                      <a:solidFill>
                                        <a:srgbClr val="003366"/>
                                      </a:solidFill>
                                      <a:latin typeface="Cambria Math"/>
                                    </a:rPr>
                                    <m:t>𝑟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IN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𝑜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3469" y="2438400"/>
                <a:ext cx="2794098" cy="507639"/>
              </a:xfrm>
              <a:prstGeom prst="rect">
                <a:avLst/>
              </a:prstGeom>
              <a:blipFill rotWithShape="1">
                <a:blip r:embed="rId3"/>
                <a:stretch>
                  <a:fillRect t="-15663" r="-48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1371600" y="2492164"/>
            <a:ext cx="20459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2000" dirty="0" smtClean="0">
                <a:solidFill>
                  <a:srgbClr val="003366"/>
                </a:solidFill>
              </a:rPr>
              <a:t>Green’s function</a:t>
            </a:r>
            <a:endParaRPr lang="en-US" sz="2000" dirty="0">
              <a:solidFill>
                <a:srgbClr val="003366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3352800" y="3347719"/>
                <a:ext cx="5171567" cy="5384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IN" i="1">
                        <a:solidFill>
                          <a:srgbClr val="003366"/>
                        </a:solidFill>
                        <a:latin typeface="Cambria Math"/>
                      </a:rPr>
                      <m:t>𝜙</m:t>
                    </m:r>
                    <m:d>
                      <m:dPr>
                        <m:ctrlPr>
                          <a:rPr lang="en-IN" i="1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𝑟</m:t>
                            </m:r>
                          </m:e>
                        </m:acc>
                      </m:e>
                    </m:d>
                    <m:r>
                      <a:rPr lang="en-IN" i="1">
                        <a:solidFill>
                          <a:srgbClr val="003366"/>
                        </a:solidFill>
                        <a:latin typeface="Cambria Math"/>
                      </a:rPr>
                      <m:t>=</m:t>
                    </m:r>
                    <m:r>
                      <a:rPr lang="en-IN" i="1">
                        <a:solidFill>
                          <a:srgbClr val="003366"/>
                        </a:solidFill>
                        <a:latin typeface="Cambria Math"/>
                      </a:rPr>
                      <m:t>𝜌</m:t>
                    </m:r>
                    <m:r>
                      <a:rPr lang="en-IN" i="1">
                        <a:solidFill>
                          <a:srgbClr val="003366"/>
                        </a:solidFill>
                        <a:latin typeface="Cambria Math"/>
                      </a:rPr>
                      <m:t>+</m:t>
                    </m:r>
                    <m:r>
                      <a:rPr lang="en-IN" i="1">
                        <a:solidFill>
                          <a:srgbClr val="003366"/>
                        </a:solidFill>
                        <a:latin typeface="Cambria Math"/>
                      </a:rPr>
                      <m:t>𝜖𝜙</m:t>
                    </m:r>
                    <m:d>
                      <m:dPr>
                        <m:ctrlPr>
                          <a:rPr lang="en-IN" i="1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0</m:t>
                            </m:r>
                          </m:e>
                        </m:acc>
                      </m:e>
                    </m:d>
                    <m:r>
                      <a:rPr lang="en-IN" i="1">
                        <a:solidFill>
                          <a:srgbClr val="003366"/>
                        </a:solidFill>
                        <a:latin typeface="Cambria Math"/>
                      </a:rPr>
                      <m:t>[</m:t>
                    </m:r>
                    <m:r>
                      <a:rPr lang="en-IN" i="1">
                        <a:solidFill>
                          <a:srgbClr val="003366"/>
                        </a:solidFill>
                        <a:latin typeface="Cambria Math"/>
                      </a:rPr>
                      <m:t>𝐺</m:t>
                    </m:r>
                    <m:d>
                      <m:dPr>
                        <m:ctrlPr>
                          <a:rPr lang="en-IN" i="1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𝑟</m:t>
                            </m:r>
                          </m:e>
                        </m:acc>
                        <m:r>
                          <a:rPr lang="en-IN" i="1">
                            <a:solidFill>
                              <a:srgbClr val="003366"/>
                            </a:solidFill>
                            <a:latin typeface="Cambria Math"/>
                          </a:rPr>
                          <m:t>,</m:t>
                        </m:r>
                        <m:acc>
                          <m:accPr>
                            <m:chr m:val="⃗"/>
                            <m:ctrlP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0</m:t>
                            </m:r>
                          </m:e>
                        </m:acc>
                      </m:e>
                    </m:d>
                    <m:r>
                      <a:rPr lang="en-IN" i="1">
                        <a:solidFill>
                          <a:srgbClr val="003366"/>
                        </a:solidFill>
                        <a:latin typeface="Cambria Math"/>
                      </a:rPr>
                      <m:t>−</m:t>
                    </m:r>
                    <m:r>
                      <a:rPr lang="en-IN" i="1">
                        <a:solidFill>
                          <a:srgbClr val="003366"/>
                        </a:solidFill>
                        <a:latin typeface="Cambria Math"/>
                      </a:rPr>
                      <m:t>𝐺</m:t>
                    </m:r>
                    <m:r>
                      <a:rPr lang="en-IN" i="1">
                        <a:solidFill>
                          <a:srgbClr val="003366"/>
                        </a:solidFill>
                        <a:latin typeface="Cambria Math"/>
                      </a:rPr>
                      <m:t>(</m:t>
                    </m:r>
                    <m:acc>
                      <m:accPr>
                        <m:chr m:val="⃗"/>
                        <m:ctrlPr>
                          <a:rPr lang="en-IN" i="1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IN" i="1">
                            <a:solidFill>
                              <a:srgbClr val="003366"/>
                            </a:solidFill>
                            <a:latin typeface="Cambria Math"/>
                          </a:rPr>
                          <m:t>𝑟</m:t>
                        </m:r>
                      </m:e>
                    </m:acc>
                    <m:r>
                      <a:rPr lang="en-IN" i="1">
                        <a:solidFill>
                          <a:srgbClr val="003366"/>
                        </a:solidFill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IN" i="1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IN" i="1">
                            <a:solidFill>
                              <a:srgbClr val="003366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IN" i="1">
                        <a:solidFill>
                          <a:srgbClr val="003366"/>
                        </a:solidFill>
                        <a:latin typeface="Cambria Math"/>
                      </a:rPr>
                      <m:t>)]</m:t>
                    </m:r>
                  </m:oMath>
                </a14:m>
                <a:r>
                  <a:rPr lang="en-IN" dirty="0">
                    <a:solidFill>
                      <a:srgbClr val="003366"/>
                    </a:solidFill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2800" y="3347719"/>
                <a:ext cx="5171567" cy="53848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1420523" y="3429000"/>
            <a:ext cx="1069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2000" dirty="0" smtClean="0">
                <a:solidFill>
                  <a:srgbClr val="003366"/>
                </a:solidFill>
              </a:rPr>
              <a:t>solution</a:t>
            </a:r>
            <a:endParaRPr lang="en-US" sz="2000" dirty="0">
              <a:solidFill>
                <a:srgbClr val="003366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762000" y="5105400"/>
            <a:ext cx="7848600" cy="1219200"/>
            <a:chOff x="762000" y="5105400"/>
            <a:chExt cx="7848600" cy="1219200"/>
          </a:xfrm>
        </p:grpSpPr>
        <p:sp>
          <p:nvSpPr>
            <p:cNvPr id="10" name="TextBox 9"/>
            <p:cNvSpPr txBox="1"/>
            <p:nvPr/>
          </p:nvSpPr>
          <p:spPr>
            <a:xfrm>
              <a:off x="976401" y="5276189"/>
              <a:ext cx="737413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rtl="0"/>
              <a:r>
                <a:rPr lang="en-US" dirty="0" smtClean="0">
                  <a:solidFill>
                    <a:srgbClr val="003366"/>
                  </a:solidFill>
                </a:rPr>
                <a:t>Unlike electrostatic configuration here the strength of</a:t>
              </a:r>
            </a:p>
            <a:p>
              <a:pPr algn="ctr" rtl="0"/>
              <a:r>
                <a:rPr lang="en-US" dirty="0">
                  <a:solidFill>
                    <a:srgbClr val="003366"/>
                  </a:solidFill>
                </a:rPr>
                <a:t>t</a:t>
              </a:r>
              <a:r>
                <a:rPr lang="en-US" dirty="0" smtClean="0">
                  <a:solidFill>
                    <a:srgbClr val="003366"/>
                  </a:solidFill>
                </a:rPr>
                <a:t>he dipole should be determined self consistently.</a:t>
              </a:r>
              <a:endParaRPr lang="en-US" dirty="0">
                <a:solidFill>
                  <a:srgbClr val="003366"/>
                </a:solidFill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762000" y="5105400"/>
              <a:ext cx="7848600" cy="1219200"/>
            </a:xfrm>
            <a:prstGeom prst="roundRect">
              <a:avLst/>
            </a:prstGeom>
            <a:noFill/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2438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78402072"/>
                  </p:ext>
                </p:extLst>
              </p:nvPr>
            </p:nvGraphicFramePr>
            <p:xfrm>
              <a:off x="76200" y="1219200"/>
              <a:ext cx="8915400" cy="274319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28850"/>
                    <a:gridCol w="2228850"/>
                    <a:gridCol w="2228850"/>
                    <a:gridCol w="2228850"/>
                  </a:tblGrid>
                  <a:tr h="464207">
                    <a:tc>
                      <a:txBody>
                        <a:bodyPr/>
                        <a:lstStyle/>
                        <a:p>
                          <a:r>
                            <a:rPr lang="en-IN" dirty="0" smtClean="0"/>
                            <a:t>p\q</a:t>
                          </a:r>
                          <a:endParaRPr lang="en-IN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dirty="0" smtClean="0"/>
                            <a:t>0</a:t>
                          </a:r>
                          <a:endParaRPr lang="en-IN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dirty="0" smtClean="0"/>
                            <a:t>1</a:t>
                          </a:r>
                          <a:endParaRPr lang="en-IN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dirty="0" smtClean="0"/>
                            <a:t>2</a:t>
                          </a:r>
                          <a:endParaRPr lang="en-IN" dirty="0"/>
                        </a:p>
                      </a:txBody>
                      <a:tcPr/>
                    </a:tc>
                  </a:tr>
                  <a:tr h="759664">
                    <a:tc>
                      <a:txBody>
                        <a:bodyPr/>
                        <a:lstStyle/>
                        <a:p>
                          <a:r>
                            <a:rPr lang="en-IN" dirty="0" smtClean="0"/>
                            <a:t>0</a:t>
                          </a:r>
                          <a:endParaRPr lang="en-IN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dirty="0" smtClean="0"/>
                            <a:t>0</a:t>
                          </a:r>
                          <a:endParaRPr lang="en-IN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IN" b="0" i="1" smtClean="0">
                                    <a:latin typeface="Cambria Math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IN" b="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IN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IN" b="0" i="1" smtClean="0">
                                        <a:latin typeface="Cambria Math"/>
                                      </a:rPr>
                                      <m:t>4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IN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IN" b="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IN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num>
                                  <m:den>
                                    <m:r>
                                      <a:rPr lang="en-IN" b="0" i="1" smtClean="0">
                                        <a:latin typeface="Cambria Math"/>
                                      </a:rPr>
                                      <m:t>𝜋</m:t>
                                    </m:r>
                                  </m:den>
                                </m:f>
                                <m:r>
                                  <a:rPr lang="en-IN" b="0" i="1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IN" b="0" i="1" smtClean="0">
                                    <a:latin typeface="Cambria Math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IN" dirty="0"/>
                        </a:p>
                      </a:txBody>
                      <a:tcPr/>
                    </a:tc>
                  </a:tr>
                  <a:tr h="759664">
                    <a:tc>
                      <a:txBody>
                        <a:bodyPr/>
                        <a:lstStyle/>
                        <a:p>
                          <a:r>
                            <a:rPr lang="en-IN" dirty="0" smtClean="0"/>
                            <a:t>1</a:t>
                          </a:r>
                          <a:endParaRPr lang="en-IN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IN" b="0" i="1" smtClean="0">
                                    <a:latin typeface="Cambria Math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IN" b="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IN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IN" b="0" i="1" smtClean="0">
                                        <a:latin typeface="Cambria Math"/>
                                      </a:rPr>
                                      <m:t>4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IN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IN" b="0" i="1" smtClean="0">
                                    <a:latin typeface="Cambria Math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IN" b="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IN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IN" b="0" i="1" smtClean="0">
                                        <a:latin typeface="Cambria Math"/>
                                      </a:rPr>
                                      <m:t>𝜋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IN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IN" b="0" i="1" smtClean="0">
                                    <a:latin typeface="Cambria Math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IN" b="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IN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IN" b="0" i="1" smtClean="0">
                                        <a:latin typeface="Cambria Math"/>
                                      </a:rPr>
                                      <m:t>4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IN" dirty="0"/>
                        </a:p>
                      </a:txBody>
                      <a:tcPr/>
                    </a:tc>
                  </a:tr>
                  <a:tr h="759664">
                    <a:tc>
                      <a:txBody>
                        <a:bodyPr/>
                        <a:lstStyle/>
                        <a:p>
                          <a:r>
                            <a:rPr lang="en-IN" dirty="0" smtClean="0"/>
                            <a:t>2</a:t>
                          </a:r>
                          <a:endParaRPr lang="en-IN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IN" b="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IN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num>
                                  <m:den>
                                    <m:r>
                                      <a:rPr lang="en-IN" b="0" i="1" smtClean="0">
                                        <a:latin typeface="Cambria Math"/>
                                      </a:rPr>
                                      <m:t>𝜋</m:t>
                                    </m:r>
                                  </m:den>
                                </m:f>
                                <m:r>
                                  <a:rPr lang="en-IN" b="0" i="1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IN" b="0" i="1" smtClean="0">
                                    <a:latin typeface="Cambria Math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IN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IN" b="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IN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IN" b="0" i="1" smtClean="0">
                                        <a:latin typeface="Cambria Math"/>
                                      </a:rPr>
                                      <m:t>4</m:t>
                                    </m:r>
                                  </m:den>
                                </m:f>
                                <m:r>
                                  <a:rPr lang="en-IN" b="0" i="1" smtClean="0">
                                    <a:latin typeface="Cambria Math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IN" b="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IN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num>
                                  <m:den>
                                    <m:r>
                                      <a:rPr lang="en-IN" b="0" i="1" smtClean="0">
                                        <a:latin typeface="Cambria Math"/>
                                      </a:rPr>
                                      <m:t>𝜋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IN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IN" b="0" i="1" smtClean="0">
                                    <a:latin typeface="Cambria Math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IN" b="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IN" b="0" i="1" smtClean="0">
                                        <a:latin typeface="Cambria Math"/>
                                      </a:rPr>
                                      <m:t>4</m:t>
                                    </m:r>
                                  </m:num>
                                  <m:den>
                                    <m:r>
                                      <a:rPr lang="en-IN" b="0" i="1" smtClean="0">
                                        <a:latin typeface="Cambria Math"/>
                                      </a:rPr>
                                      <m:t>3</m:t>
                                    </m:r>
                                    <m:r>
                                      <a:rPr lang="en-IN" b="0" i="1" smtClean="0">
                                        <a:latin typeface="Cambria Math"/>
                                      </a:rPr>
                                      <m:t>𝜋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IN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78402072"/>
                  </p:ext>
                </p:extLst>
              </p:nvPr>
            </p:nvGraphicFramePr>
            <p:xfrm>
              <a:off x="76200" y="1219200"/>
              <a:ext cx="8915400" cy="274319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28850"/>
                    <a:gridCol w="2228850"/>
                    <a:gridCol w="2228850"/>
                    <a:gridCol w="2228850"/>
                  </a:tblGrid>
                  <a:tr h="464207">
                    <a:tc>
                      <a:txBody>
                        <a:bodyPr/>
                        <a:lstStyle/>
                        <a:p>
                          <a:r>
                            <a:rPr lang="en-IN" dirty="0" smtClean="0"/>
                            <a:t>p\q</a:t>
                          </a:r>
                          <a:endParaRPr lang="en-IN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dirty="0" smtClean="0"/>
                            <a:t>0</a:t>
                          </a:r>
                          <a:endParaRPr lang="en-IN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dirty="0" smtClean="0"/>
                            <a:t>1</a:t>
                          </a:r>
                          <a:endParaRPr lang="en-IN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dirty="0" smtClean="0"/>
                            <a:t>2</a:t>
                          </a:r>
                          <a:endParaRPr lang="en-IN" dirty="0"/>
                        </a:p>
                      </a:txBody>
                      <a:tcPr/>
                    </a:tc>
                  </a:tr>
                  <a:tr h="759664">
                    <a:tc>
                      <a:txBody>
                        <a:bodyPr/>
                        <a:lstStyle/>
                        <a:p>
                          <a:r>
                            <a:rPr lang="en-IN" dirty="0" smtClean="0"/>
                            <a:t>0</a:t>
                          </a:r>
                          <a:endParaRPr lang="en-IN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dirty="0" smtClean="0"/>
                            <a:t>0</a:t>
                          </a:r>
                          <a:endParaRPr lang="en-IN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00000" t="-64800" r="-99727" b="-1992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00822" t="-64800" b="-199200"/>
                          </a:stretch>
                        </a:blipFill>
                      </a:tcPr>
                    </a:tc>
                  </a:tr>
                  <a:tr h="759664">
                    <a:tc>
                      <a:txBody>
                        <a:bodyPr/>
                        <a:lstStyle/>
                        <a:p>
                          <a:r>
                            <a:rPr lang="en-IN" dirty="0" smtClean="0"/>
                            <a:t>1</a:t>
                          </a:r>
                          <a:endParaRPr lang="en-IN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0548" t="-166129" r="-200274" b="-10080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00000" t="-166129" r="-99727" b="-10080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00822" t="-166129" b="-100806"/>
                          </a:stretch>
                        </a:blipFill>
                      </a:tcPr>
                    </a:tc>
                  </a:tr>
                  <a:tr h="759664">
                    <a:tc>
                      <a:txBody>
                        <a:bodyPr/>
                        <a:lstStyle/>
                        <a:p>
                          <a:r>
                            <a:rPr lang="en-IN" dirty="0" smtClean="0"/>
                            <a:t>2</a:t>
                          </a:r>
                          <a:endParaRPr lang="en-IN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0548" t="-264000" r="-2002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00000" t="-264000" r="-997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00822" t="-26400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TextBox 3"/>
          <p:cNvSpPr txBox="1"/>
          <p:nvPr/>
        </p:nvSpPr>
        <p:spPr>
          <a:xfrm>
            <a:off x="1371600" y="457200"/>
            <a:ext cx="68732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dirty="0" smtClean="0">
                <a:solidFill>
                  <a:srgbClr val="003366"/>
                </a:solidFill>
              </a:rPr>
              <a:t>Green’s function of the discrete Laplace equation</a:t>
            </a:r>
            <a:endParaRPr lang="en-US" dirty="0">
              <a:solidFill>
                <a:srgbClr val="003366"/>
              </a:solidFill>
            </a:endParaRPr>
          </a:p>
        </p:txBody>
      </p:sp>
      <p:pic>
        <p:nvPicPr>
          <p:cNvPr id="4208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5553073"/>
            <a:ext cx="5170487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2514600" y="4419598"/>
                <a:ext cx="3742307" cy="7861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l" rt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N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𝐺</m:t>
                      </m:r>
                      <m:d>
                        <m:dPr>
                          <m:ctrlPr>
                            <a:rPr lang="en-IN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IN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IN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𝑟</m:t>
                              </m:r>
                            </m:e>
                          </m:acc>
                          <m:r>
                            <a:rPr lang="en-IN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IN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IN" i="1">
                                      <a:solidFill>
                                        <a:srgbClr val="003366"/>
                                      </a:solidFill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IN" i="1">
                                      <a:solidFill>
                                        <a:srgbClr val="003366"/>
                                      </a:solidFill>
                                      <a:latin typeface="Cambria Math"/>
                                    </a:rPr>
                                    <m:t>𝑟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IN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𝑜</m:t>
                              </m:r>
                            </m:sub>
                          </m:sSub>
                        </m:e>
                      </m:d>
                      <m:r>
                        <a:rPr lang="en-IN" i="1" smtClean="0">
                          <a:solidFill>
                            <a:srgbClr val="003366"/>
                          </a:solidFill>
                          <a:latin typeface="Cambria Math"/>
                          <a:ea typeface="Cambria Math"/>
                        </a:rPr>
                        <m:t>≈</m:t>
                      </m:r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003366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003366"/>
                              </a:solidFill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003366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  <m:r>
                            <a:rPr lang="en-US" b="0" i="1" smtClean="0">
                              <a:solidFill>
                                <a:srgbClr val="003366"/>
                              </a:solidFill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rgbClr val="003366"/>
                              </a:solidFill>
                              <a:latin typeface="Cambria Math"/>
                              <a:ea typeface="Cambria Math"/>
                            </a:rPr>
                            <m:t>𝜋</m:t>
                          </m:r>
                        </m:den>
                      </m:f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003366"/>
                          </a:solidFill>
                          <a:latin typeface="Cambria Math"/>
                          <a:ea typeface="Cambria Math"/>
                        </a:rPr>
                        <m:t>ln</m:t>
                      </m:r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  <a:ea typeface="Cambria Math"/>
                        </a:rPr>
                        <m:t>⁡|</m:t>
                      </m:r>
                      <m:acc>
                        <m:accPr>
                          <m:chr m:val="⃗"/>
                          <m:ctrlPr>
                            <a:rPr lang="en-US" b="0" i="1" smtClean="0">
                              <a:solidFill>
                                <a:srgbClr val="003366"/>
                              </a:solidFill>
                              <a:latin typeface="Cambria Math"/>
                              <a:ea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003366"/>
                              </a:solidFill>
                              <a:latin typeface="Cambria Math"/>
                              <a:ea typeface="Cambria Math"/>
                            </a:rPr>
                            <m:t>𝑟</m:t>
                          </m:r>
                        </m:e>
                      </m:acc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−</m:t>
                      </m:r>
                      <m:acc>
                        <m:accPr>
                          <m:chr m:val="⃗"/>
                          <m:ctrlPr>
                            <a:rPr lang="en-US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e>
                      </m:acc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|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4600" y="4419598"/>
                <a:ext cx="3742307" cy="78617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64100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90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9287" y="1918482"/>
            <a:ext cx="5170487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112322" y="3048000"/>
                <a:ext cx="7649402" cy="613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:r>
                  <a:rPr lang="en-US" sz="2000" dirty="0" smtClean="0">
                    <a:solidFill>
                      <a:srgbClr val="003366"/>
                    </a:solidFill>
                  </a:rPr>
                  <a:t>To find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3366"/>
                        </a:solidFill>
                        <a:latin typeface="Cambria Math"/>
                      </a:rPr>
                      <m:t>𝜙</m:t>
                    </m:r>
                    <m:r>
                      <a:rPr lang="en-US" sz="2000" b="0" i="1" smtClean="0">
                        <a:solidFill>
                          <a:srgbClr val="003366"/>
                        </a:solidFill>
                        <a:latin typeface="Cambria Math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0</m:t>
                        </m:r>
                      </m:e>
                    </m:acc>
                    <m:r>
                      <a:rPr lang="en-US" sz="2000" b="0" i="1" smtClean="0">
                        <a:solidFill>
                          <a:srgbClr val="003366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sz="2000" dirty="0" smtClean="0">
                    <a:solidFill>
                      <a:srgbClr val="003366"/>
                    </a:solidFill>
                  </a:rPr>
                  <a:t> one uses the values </a:t>
                </a:r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rgbClr val="003366"/>
                        </a:solidFill>
                        <a:latin typeface="Cambria Math"/>
                      </a:rPr>
                      <m:t> </m:t>
                    </m:r>
                    <m:r>
                      <a:rPr lang="en-IN" i="1">
                        <a:solidFill>
                          <a:srgbClr val="003366"/>
                        </a:solidFill>
                        <a:latin typeface="Cambria Math"/>
                      </a:rPr>
                      <m:t>𝐺</m:t>
                    </m:r>
                    <m:d>
                      <m:dPr>
                        <m:ctrlPr>
                          <a:rPr lang="en-IN" i="1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0</m:t>
                            </m:r>
                          </m:e>
                        </m:acc>
                        <m:r>
                          <a:rPr lang="en-IN" i="1">
                            <a:solidFill>
                              <a:srgbClr val="003366"/>
                            </a:solidFill>
                            <a:latin typeface="Cambria Math"/>
                          </a:rPr>
                          <m:t>,</m:t>
                        </m:r>
                        <m:acc>
                          <m:accPr>
                            <m:chr m:val="⃗"/>
                            <m:ctrlP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0</m:t>
                            </m:r>
                          </m:e>
                        </m:acc>
                      </m:e>
                    </m:d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=</m:t>
                    </m:r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0</m:t>
                    </m:r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 , </m:t>
                    </m:r>
                    <m:r>
                      <a:rPr lang="en-IN" i="1">
                        <a:solidFill>
                          <a:srgbClr val="003366"/>
                        </a:solidFill>
                        <a:latin typeface="Cambria Math"/>
                      </a:rPr>
                      <m:t>𝐺</m:t>
                    </m:r>
                    <m:d>
                      <m:dPr>
                        <m:ctrlPr>
                          <a:rPr lang="en-IN" i="1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0</m:t>
                            </m:r>
                          </m:e>
                        </m:acc>
                        <m:r>
                          <a:rPr lang="en-IN" i="1">
                            <a:solidFill>
                              <a:srgbClr val="003366"/>
                            </a:solidFill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𝑒</m:t>
                                </m:r>
                              </m:e>
                            </m:acc>
                          </m:e>
                          <m:sub>
                            <m: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sz="2000" dirty="0" smtClean="0">
                    <a:solidFill>
                      <a:srgbClr val="003366"/>
                    </a:solidFill>
                  </a:rPr>
                  <a:t> </a:t>
                </a:r>
                <a:endParaRPr lang="en-US" sz="2000" dirty="0">
                  <a:solidFill>
                    <a:srgbClr val="003366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2322" y="3048000"/>
                <a:ext cx="7649402" cy="613886"/>
              </a:xfrm>
              <a:prstGeom prst="rect">
                <a:avLst/>
              </a:prstGeom>
              <a:blipFill rotWithShape="1">
                <a:blip r:embed="rId3"/>
                <a:stretch>
                  <a:fillRect l="-797" b="-19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3305232" y="4724400"/>
            <a:ext cx="2057400" cy="966854"/>
            <a:chOff x="3429000" y="3376546"/>
            <a:chExt cx="2057400" cy="96685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Rectangle 4"/>
                <p:cNvSpPr/>
                <p:nvPr/>
              </p:nvSpPr>
              <p:spPr>
                <a:xfrm>
                  <a:off x="3505200" y="3505200"/>
                  <a:ext cx="1735090" cy="8144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N" sz="2000" i="1">
                            <a:solidFill>
                              <a:srgbClr val="003366"/>
                            </a:solidFill>
                            <a:latin typeface="Cambria Math"/>
                          </a:rPr>
                          <m:t>𝜙</m:t>
                        </m:r>
                        <m:d>
                          <m:dPr>
                            <m:ctrlPr>
                              <a:rPr lang="en-IN" sz="2000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IN" sz="2000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IN" sz="2000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acc>
                          </m:e>
                        </m:d>
                        <m:r>
                          <a:rPr lang="en-IN" sz="2000" i="1">
                            <a:solidFill>
                              <a:srgbClr val="003366"/>
                            </a:solidFill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en-IN" sz="2000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IN" sz="2000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𝜌</m:t>
                            </m:r>
                          </m:num>
                          <m:den>
                            <m:r>
                              <a:rPr lang="en-IN" sz="2000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1</m:t>
                            </m:r>
                            <m:r>
                              <a:rPr lang="en-IN" sz="2000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IN" sz="2000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IN" sz="2000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𝜖</m:t>
                                </m:r>
                              </m:num>
                              <m:den>
                                <m:r>
                                  <a:rPr lang="en-IN" sz="2000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4</m:t>
                                </m:r>
                              </m:den>
                            </m:f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" name="Rectangle 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05200" y="3505200"/>
                  <a:ext cx="1735090" cy="814454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" name="Rectangle 3"/>
            <p:cNvSpPr/>
            <p:nvPr/>
          </p:nvSpPr>
          <p:spPr>
            <a:xfrm>
              <a:off x="3429000" y="3376546"/>
              <a:ext cx="2057400" cy="966854"/>
            </a:xfrm>
            <a:prstGeom prst="rect">
              <a:avLst/>
            </a:prstGeom>
            <a:noFill/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272080" y="652342"/>
                <a:ext cx="2608599" cy="5088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:r>
                  <a:rPr lang="en-US" dirty="0">
                    <a:solidFill>
                      <a:srgbClr val="003366"/>
                    </a:solidFill>
                  </a:rPr>
                  <a:t>d</a:t>
                </a:r>
                <a:r>
                  <a:rPr lang="en-US" dirty="0" smtClean="0">
                    <a:solidFill>
                      <a:srgbClr val="003366"/>
                    </a:solidFill>
                  </a:rPr>
                  <a:t>etermining 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𝜙</m:t>
                    </m:r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0</m:t>
                        </m:r>
                      </m:e>
                    </m:acc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en-US" dirty="0">
                  <a:solidFill>
                    <a:srgbClr val="003366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2080" y="652342"/>
                <a:ext cx="2608599" cy="508857"/>
              </a:xfrm>
              <a:prstGeom prst="rect">
                <a:avLst/>
              </a:prstGeom>
              <a:blipFill rotWithShape="1">
                <a:blip r:embed="rId5"/>
                <a:stretch>
                  <a:fillRect l="-3738" b="-277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6680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18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" y="1234550"/>
            <a:ext cx="8132763" cy="190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4" name="Group 13"/>
          <p:cNvGrpSpPr/>
          <p:nvPr/>
        </p:nvGrpSpPr>
        <p:grpSpPr>
          <a:xfrm>
            <a:off x="2971800" y="3709547"/>
            <a:ext cx="4648200" cy="1068798"/>
            <a:chOff x="2971800" y="2855997"/>
            <a:chExt cx="4648200" cy="106879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/>
                <p:cNvSpPr txBox="1"/>
                <p:nvPr/>
              </p:nvSpPr>
              <p:spPr>
                <a:xfrm>
                  <a:off x="3124200" y="2855997"/>
                  <a:ext cx="4267643" cy="88370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 rtl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𝜙</m:t>
                        </m:r>
                        <m:d>
                          <m:dPr>
                            <m:ctrlP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𝑟</m:t>
                                </m:r>
                              </m:e>
                            </m:acc>
                          </m:e>
                        </m:d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𝜌</m:t>
                        </m:r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𝜖𝜙</m:t>
                            </m:r>
                            <m:d>
                              <m:dPr>
                                <m:ctrlP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US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</m:acc>
                              </m:e>
                            </m:d>
                          </m:num>
                          <m:den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2</m:t>
                            </m:r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𝜋</m:t>
                            </m:r>
                          </m:den>
                        </m:f>
                        <m:f>
                          <m:fPr>
                            <m:ctrlP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US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𝑒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acc>
                              <m:accPr>
                                <m:chr m:val="⃗"/>
                                <m:ctrlP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𝑟</m:t>
                                </m:r>
                              </m:e>
                            </m:acc>
                          </m:num>
                          <m:den>
                            <m:sSup>
                              <m:sSupPr>
                                <m:ctrlP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𝑟</m:t>
                                </m:r>
                              </m:e>
                              <m:sup>
                                <m: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𝑂</m:t>
                        </m:r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(</m:t>
                        </m:r>
                        <m:f>
                          <m:fPr>
                            <m:ctrlP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𝑟</m:t>
                                </m:r>
                              </m:e>
                              <m:sup>
                                <m: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)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" name="TextBox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24200" y="2855997"/>
                  <a:ext cx="4267643" cy="883703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" name="Rectangle 7"/>
            <p:cNvSpPr/>
            <p:nvPr/>
          </p:nvSpPr>
          <p:spPr>
            <a:xfrm>
              <a:off x="2971800" y="2855997"/>
              <a:ext cx="4648200" cy="1068798"/>
            </a:xfrm>
            <a:prstGeom prst="rect">
              <a:avLst/>
            </a:prstGeom>
            <a:noFill/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573215" y="5562599"/>
            <a:ext cx="5369611" cy="1066801"/>
            <a:chOff x="1886400" y="4800599"/>
            <a:chExt cx="5369611" cy="106680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/>
                <p:cNvSpPr txBox="1"/>
                <p:nvPr/>
              </p:nvSpPr>
              <p:spPr>
                <a:xfrm>
                  <a:off x="1886400" y="4800599"/>
                  <a:ext cx="5369611" cy="88370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 rtl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𝑗</m:t>
                        </m:r>
                        <m:d>
                          <m:dPr>
                            <m:ctrlP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𝑟</m:t>
                                </m:r>
                              </m:e>
                            </m:acc>
                          </m:e>
                        </m:d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en-US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𝜖𝜙</m:t>
                            </m:r>
                            <m:d>
                              <m:dPr>
                                <m:ctrlPr>
                                  <a:rPr lang="en-US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US" i="1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</m:acc>
                              </m:e>
                            </m:d>
                          </m:num>
                          <m:den>
                            <m:r>
                              <a:rPr lang="en-US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2</m:t>
                            </m:r>
                            <m:r>
                              <a:rPr lang="en-US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𝜋</m:t>
                            </m:r>
                          </m:den>
                        </m:f>
                        <m:f>
                          <m:fPr>
                            <m:ctrlPr>
                              <a:rPr lang="en-US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𝑟</m:t>
                                </m:r>
                              </m:e>
                              <m:sup>
                                <m: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[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𝑒</m:t>
                                </m:r>
                              </m:e>
                            </m:acc>
                          </m:e>
                          <m:sub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2</m:t>
                            </m:r>
                            <m:d>
                              <m:dPr>
                                <m:ctrlP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en-US" b="0" i="1" smtClean="0">
                                            <a:solidFill>
                                              <a:srgbClr val="003366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b="0" i="1" smtClean="0">
                                            <a:solidFill>
                                              <a:srgbClr val="003366"/>
                                            </a:solidFill>
                                            <a:latin typeface="Cambria Math"/>
                                          </a:rPr>
                                          <m:t>𝑒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acc>
                                  <m:accPr>
                                    <m:chr m:val="⃗"/>
                                    <m:ctrlPr>
                                      <a:rPr lang="en-US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𝑟</m:t>
                                    </m:r>
                                  </m:e>
                                </m:acc>
                              </m:e>
                            </m:d>
                            <m:acc>
                              <m:accPr>
                                <m:chr m:val="⃗"/>
                                <m:ctrlP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𝑟</m:t>
                                </m:r>
                              </m:e>
                            </m:acc>
                          </m:num>
                          <m:den>
                            <m:sSup>
                              <m:sSupPr>
                                <m:ctrlP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𝑟</m:t>
                                </m:r>
                              </m:e>
                              <m:sup>
                                <m: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𝑂</m:t>
                        </m:r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(</m:t>
                        </m:r>
                        <m:f>
                          <m:fPr>
                            <m:ctrlP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𝑟</m:t>
                                </m:r>
                              </m:e>
                              <m:sup>
                                <m: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sup>
                            </m:sSup>
                          </m:den>
                        </m:f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)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" name="TextBox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86400" y="4800599"/>
                  <a:ext cx="5369611" cy="883703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" name="Rectangle 8"/>
            <p:cNvSpPr/>
            <p:nvPr/>
          </p:nvSpPr>
          <p:spPr>
            <a:xfrm>
              <a:off x="1886400" y="4800599"/>
              <a:ext cx="5369611" cy="1066801"/>
            </a:xfrm>
            <a:prstGeom prst="rect">
              <a:avLst/>
            </a:prstGeom>
            <a:noFill/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762000" y="4141800"/>
            <a:ext cx="10679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2000" dirty="0">
                <a:solidFill>
                  <a:srgbClr val="003366"/>
                </a:solidFill>
              </a:rPr>
              <a:t>d</a:t>
            </a:r>
            <a:r>
              <a:rPr lang="en-US" sz="2000" dirty="0" smtClean="0">
                <a:solidFill>
                  <a:srgbClr val="003366"/>
                </a:solidFill>
              </a:rPr>
              <a:t>ensity:</a:t>
            </a:r>
            <a:endParaRPr lang="en-US" sz="2000" dirty="0">
              <a:solidFill>
                <a:srgbClr val="00336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14399" y="5885848"/>
            <a:ext cx="10518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2000" dirty="0">
                <a:solidFill>
                  <a:srgbClr val="003366"/>
                </a:solidFill>
              </a:rPr>
              <a:t>c</a:t>
            </a:r>
            <a:r>
              <a:rPr lang="en-US" sz="2000" dirty="0" smtClean="0">
                <a:solidFill>
                  <a:srgbClr val="003366"/>
                </a:solidFill>
              </a:rPr>
              <a:t>urrent:</a:t>
            </a:r>
            <a:endParaRPr lang="en-US" sz="2000" dirty="0">
              <a:solidFill>
                <a:srgbClr val="003366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3808264" y="459487"/>
                <a:ext cx="144975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:r>
                  <a:rPr lang="en-US" dirty="0">
                    <a:solidFill>
                      <a:srgbClr val="003366"/>
                    </a:solidFill>
                  </a:rPr>
                  <a:t>a</a:t>
                </a:r>
                <a:r>
                  <a:rPr lang="en-US" dirty="0" smtClean="0">
                    <a:solidFill>
                      <a:srgbClr val="003366"/>
                    </a:solidFill>
                  </a:rPr>
                  <a:t>t large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𝑟</m:t>
                        </m:r>
                      </m:e>
                    </m:acc>
                  </m:oMath>
                </a14:m>
                <a:endParaRPr lang="en-US" dirty="0">
                  <a:solidFill>
                    <a:srgbClr val="003366"/>
                  </a:solidFill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8264" y="459487"/>
                <a:ext cx="1449756" cy="461665"/>
              </a:xfrm>
              <a:prstGeom prst="rect">
                <a:avLst/>
              </a:prstGeom>
              <a:blipFill rotWithShape="1">
                <a:blip r:embed="rId5"/>
                <a:stretch>
                  <a:fillRect l="-6723" t="-17105" r="-26891" b="-30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32711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-22270"/>
            <a:ext cx="8229600" cy="1143000"/>
          </a:xfrm>
        </p:spPr>
        <p:txBody>
          <a:bodyPr>
            <a:normAutofit/>
          </a:bodyPr>
          <a:lstStyle/>
          <a:p>
            <a:r>
              <a:rPr lang="en-IN" sz="2800" dirty="0" smtClean="0">
                <a:solidFill>
                  <a:srgbClr val="003366"/>
                </a:solidFill>
              </a:rPr>
              <a:t>Multiple driven bonds</a:t>
            </a:r>
            <a:endParaRPr lang="en-IN" sz="2800" dirty="0">
              <a:solidFill>
                <a:srgbClr val="003366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1" y="993492"/>
            <a:ext cx="2590800" cy="2901856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609600" y="4184809"/>
                <a:ext cx="8153400" cy="16487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rtl="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IN" dirty="0" smtClean="0">
                    <a:solidFill>
                      <a:srgbClr val="003366"/>
                    </a:solidFill>
                    <a:latin typeface="Calibri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lang="en-IN" sz="1800" i="1" smtClean="0">
                        <a:solidFill>
                          <a:srgbClr val="003366"/>
                        </a:solidFill>
                        <a:latin typeface="Cambria Math"/>
                        <a:cs typeface="+mn-cs"/>
                      </a:rPr>
                      <m:t>𝜙</m:t>
                    </m:r>
                    <m:d>
                      <m:dPr>
                        <m:ctrlPr>
                          <a:rPr lang="en-IN" sz="1800" i="1" smtClean="0">
                            <a:solidFill>
                              <a:srgbClr val="003366"/>
                            </a:solidFill>
                            <a:latin typeface="Cambria Math"/>
                            <a:cs typeface="+mn-cs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IN" sz="18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</m:ctrlPr>
                          </m:accPr>
                          <m:e>
                            <m:r>
                              <a:rPr lang="en-IN" sz="18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  <m:t>𝑟</m:t>
                            </m:r>
                          </m:e>
                        </m:acc>
                      </m:e>
                    </m:d>
                    <m:r>
                      <a:rPr lang="en-IN" sz="1800" i="1" smtClean="0">
                        <a:solidFill>
                          <a:srgbClr val="003366"/>
                        </a:solidFill>
                        <a:latin typeface="Cambria Math"/>
                        <a:cs typeface="+mn-cs"/>
                      </a:rPr>
                      <m:t>=</m:t>
                    </m:r>
                    <m:r>
                      <a:rPr lang="en-IN" sz="1800" i="1" smtClean="0">
                        <a:solidFill>
                          <a:srgbClr val="003366"/>
                        </a:solidFill>
                        <a:latin typeface="Cambria Math"/>
                        <a:cs typeface="+mn-cs"/>
                      </a:rPr>
                      <m:t>𝜌</m:t>
                    </m:r>
                    <m:r>
                      <a:rPr lang="en-IN" sz="1800" i="1" smtClean="0">
                        <a:solidFill>
                          <a:srgbClr val="003366"/>
                        </a:solidFill>
                        <a:latin typeface="Cambria Math"/>
                        <a:cs typeface="+mn-cs"/>
                      </a:rPr>
                      <m:t>+</m:t>
                    </m:r>
                    <m:r>
                      <a:rPr lang="en-IN" sz="1800" i="1" smtClean="0">
                        <a:solidFill>
                          <a:srgbClr val="003366"/>
                        </a:solidFill>
                        <a:latin typeface="Cambria Math"/>
                        <a:cs typeface="+mn-cs"/>
                      </a:rPr>
                      <m:t>𝜖𝜙</m:t>
                    </m:r>
                    <m:d>
                      <m:dPr>
                        <m:ctrlPr>
                          <a:rPr lang="en-IN" sz="1800" i="1" smtClean="0">
                            <a:solidFill>
                              <a:srgbClr val="003366"/>
                            </a:solidFill>
                            <a:latin typeface="Cambria Math"/>
                            <a:cs typeface="+mn-cs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IN" sz="18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IN" sz="180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cs typeface="+mn-cs"/>
                                  </a:rPr>
                                </m:ctrlPr>
                              </m:accPr>
                              <m:e>
                                <m:r>
                                  <a:rPr lang="en-IN" sz="180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cs typeface="+mn-cs"/>
                                  </a:rPr>
                                  <m:t>𝑖</m:t>
                                </m:r>
                              </m:e>
                            </m:acc>
                          </m:e>
                          <m:sub>
                            <m:r>
                              <a:rPr lang="en-IN" sz="18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  <m:t>1</m:t>
                            </m:r>
                          </m:sub>
                        </m:sSub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IN" sz="1800" i="1" smtClean="0">
                            <a:solidFill>
                              <a:srgbClr val="003366"/>
                            </a:solidFill>
                            <a:latin typeface="Cambria Math"/>
                            <a:cs typeface="+mn-cs"/>
                          </a:rPr>
                        </m:ctrlPr>
                      </m:dPr>
                      <m:e>
                        <m:r>
                          <a:rPr lang="en-IN" sz="1800" i="1" smtClean="0">
                            <a:solidFill>
                              <a:srgbClr val="003366"/>
                            </a:solidFill>
                            <a:latin typeface="Cambria Math"/>
                            <a:cs typeface="+mn-cs"/>
                          </a:rPr>
                          <m:t>𝐺</m:t>
                        </m:r>
                        <m:d>
                          <m:dPr>
                            <m:ctrlPr>
                              <a:rPr lang="en-IN" sz="18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IN" sz="180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cs typeface="+mn-cs"/>
                                  </a:rPr>
                                </m:ctrlPr>
                              </m:accPr>
                              <m:e>
                                <m:r>
                                  <a:rPr lang="en-IN" sz="180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cs typeface="+mn-cs"/>
                                  </a:rPr>
                                  <m:t>𝑟</m:t>
                                </m:r>
                              </m:e>
                            </m:acc>
                            <m:r>
                              <a:rPr lang="en-IN" sz="18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  <m:t>, </m:t>
                            </m:r>
                            <m:sSub>
                              <m:sSubPr>
                                <m:ctrlPr>
                                  <a:rPr lang="en-IN" sz="180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cs typeface="+mn-cs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IN" sz="180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  <a:cs typeface="+mn-cs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IN" sz="180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  <a:cs typeface="+mn-cs"/>
                                      </a:rPr>
                                      <m:t>𝑖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IN" sz="180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cs typeface="+mn-cs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  <m:r>
                          <a:rPr lang="en-IN" sz="1800" i="1" smtClean="0">
                            <a:solidFill>
                              <a:srgbClr val="003366"/>
                            </a:solidFill>
                            <a:latin typeface="Cambria Math"/>
                            <a:cs typeface="+mn-cs"/>
                          </a:rPr>
                          <m:t>−</m:t>
                        </m:r>
                        <m:r>
                          <a:rPr lang="en-IN" sz="1800" i="1" smtClean="0">
                            <a:solidFill>
                              <a:srgbClr val="003366"/>
                            </a:solidFill>
                            <a:latin typeface="Cambria Math"/>
                            <a:cs typeface="+mn-cs"/>
                          </a:rPr>
                          <m:t>𝐺</m:t>
                        </m:r>
                        <m:d>
                          <m:dPr>
                            <m:ctrlPr>
                              <a:rPr lang="en-IN" sz="18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IN" sz="180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cs typeface="+mn-cs"/>
                                  </a:rPr>
                                </m:ctrlPr>
                              </m:accPr>
                              <m:e>
                                <m:r>
                                  <a:rPr lang="en-IN" sz="180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cs typeface="+mn-cs"/>
                                  </a:rPr>
                                  <m:t>𝑟</m:t>
                                </m:r>
                              </m:e>
                            </m:acc>
                            <m:r>
                              <a:rPr lang="en-IN" sz="18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  <m:t>, </m:t>
                            </m:r>
                            <m:sSub>
                              <m:sSubPr>
                                <m:ctrlPr>
                                  <a:rPr lang="en-IN" sz="180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cs typeface="+mn-cs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IN" sz="180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  <a:cs typeface="+mn-cs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IN" sz="180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  <a:cs typeface="+mn-cs"/>
                                      </a:rPr>
                                      <m:t>𝑖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IN" sz="180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cs typeface="+mn-cs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IN" sz="18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IN" sz="180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cs typeface="+mn-cs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IN" sz="180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  <a:cs typeface="+mn-cs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IN" sz="180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  <a:cs typeface="+mn-cs"/>
                                      </a:rPr>
                                      <m:t>𝑒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IN" sz="180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cs typeface="+mn-cs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en-IN" sz="1800" i="1" smtClean="0">
                        <a:solidFill>
                          <a:srgbClr val="003366"/>
                        </a:solidFill>
                        <a:latin typeface="Cambria Math"/>
                        <a:cs typeface="+mn-cs"/>
                      </a:rPr>
                      <m:t>+</m:t>
                    </m:r>
                    <m:r>
                      <a:rPr lang="en-IN" sz="1800" i="1" smtClean="0">
                        <a:solidFill>
                          <a:srgbClr val="003366"/>
                        </a:solidFill>
                        <a:latin typeface="Cambria Math"/>
                        <a:cs typeface="+mn-cs"/>
                      </a:rPr>
                      <m:t>𝜖𝜙</m:t>
                    </m:r>
                    <m:d>
                      <m:dPr>
                        <m:ctrlPr>
                          <a:rPr lang="en-IN" sz="1800" i="1" smtClean="0">
                            <a:solidFill>
                              <a:srgbClr val="003366"/>
                            </a:solidFill>
                            <a:latin typeface="Cambria Math"/>
                            <a:cs typeface="+mn-cs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IN" sz="18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IN" sz="180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cs typeface="+mn-cs"/>
                                  </a:rPr>
                                </m:ctrlPr>
                              </m:accPr>
                              <m:e>
                                <m:r>
                                  <a:rPr lang="en-IN" sz="180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cs typeface="+mn-cs"/>
                                  </a:rPr>
                                  <m:t>𝑖</m:t>
                                </m:r>
                              </m:e>
                            </m:acc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  <m:t>2</m:t>
                            </m:r>
                          </m:sub>
                        </m:sSub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IN" sz="1800" i="1" smtClean="0">
                            <a:solidFill>
                              <a:srgbClr val="003366"/>
                            </a:solidFill>
                            <a:latin typeface="Cambria Math"/>
                            <a:cs typeface="+mn-cs"/>
                          </a:rPr>
                        </m:ctrlPr>
                      </m:dPr>
                      <m:e>
                        <m:r>
                          <a:rPr lang="en-IN" sz="1800" i="1" smtClean="0">
                            <a:solidFill>
                              <a:srgbClr val="003366"/>
                            </a:solidFill>
                            <a:latin typeface="Cambria Math"/>
                            <a:cs typeface="+mn-cs"/>
                          </a:rPr>
                          <m:t>𝐺</m:t>
                        </m:r>
                        <m:d>
                          <m:dPr>
                            <m:ctrlPr>
                              <a:rPr lang="en-IN" sz="18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IN" sz="180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cs typeface="+mn-cs"/>
                                  </a:rPr>
                                </m:ctrlPr>
                              </m:accPr>
                              <m:e>
                                <m:r>
                                  <a:rPr lang="en-IN" sz="180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cs typeface="+mn-cs"/>
                                  </a:rPr>
                                  <m:t>𝑟</m:t>
                                </m:r>
                              </m:e>
                            </m:acc>
                            <m:r>
                              <a:rPr lang="en-IN" sz="18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  <m:t>, </m:t>
                            </m:r>
                            <m:sSub>
                              <m:sSubPr>
                                <m:ctrlPr>
                                  <a:rPr lang="en-IN" sz="180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cs typeface="+mn-cs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IN" sz="180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  <a:cs typeface="+mn-cs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IN" sz="180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  <a:cs typeface="+mn-cs"/>
                                      </a:rPr>
                                      <m:t>𝑖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IN" sz="180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cs typeface="+mn-cs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  <m:r>
                          <a:rPr lang="en-IN" sz="1800" i="1" smtClean="0">
                            <a:solidFill>
                              <a:srgbClr val="003366"/>
                            </a:solidFill>
                            <a:latin typeface="Cambria Math"/>
                            <a:cs typeface="+mn-cs"/>
                          </a:rPr>
                          <m:t>−</m:t>
                        </m:r>
                        <m:r>
                          <a:rPr lang="en-IN" sz="1800" i="1" smtClean="0">
                            <a:solidFill>
                              <a:srgbClr val="003366"/>
                            </a:solidFill>
                            <a:latin typeface="Cambria Math"/>
                            <a:cs typeface="+mn-cs"/>
                          </a:rPr>
                          <m:t>𝐺</m:t>
                        </m:r>
                        <m:d>
                          <m:dPr>
                            <m:ctrlPr>
                              <a:rPr lang="en-IN" sz="18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IN" sz="180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cs typeface="+mn-cs"/>
                                  </a:rPr>
                                </m:ctrlPr>
                              </m:accPr>
                              <m:e>
                                <m:r>
                                  <a:rPr lang="en-IN" sz="180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cs typeface="+mn-cs"/>
                                  </a:rPr>
                                  <m:t>𝑟</m:t>
                                </m:r>
                              </m:e>
                            </m:acc>
                            <m:r>
                              <a:rPr lang="en-IN" sz="18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  <m:t>, </m:t>
                            </m:r>
                            <m:sSub>
                              <m:sSubPr>
                                <m:ctrlPr>
                                  <a:rPr lang="en-IN" sz="180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cs typeface="+mn-cs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IN" sz="180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  <a:cs typeface="+mn-cs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IN" sz="180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  <a:cs typeface="+mn-cs"/>
                                      </a:rPr>
                                      <m:t>𝑖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IN" sz="180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cs typeface="+mn-cs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IN" sz="18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IN" sz="180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cs typeface="+mn-cs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IN" sz="180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  <a:cs typeface="+mn-cs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IN" sz="180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  <a:cs typeface="+mn-cs"/>
                                      </a:rPr>
                                      <m:t>𝑒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IN" sz="180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cs typeface="+mn-cs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en-IN" sz="1800" i="1" smtClean="0">
                        <a:solidFill>
                          <a:srgbClr val="003366"/>
                        </a:solidFill>
                        <a:latin typeface="Cambria Math"/>
                        <a:cs typeface="+mn-cs"/>
                      </a:rPr>
                      <m:t>+…</m:t>
                    </m:r>
                  </m:oMath>
                </a14:m>
                <a:endParaRPr lang="en-IN" dirty="0" smtClean="0">
                  <a:solidFill>
                    <a:srgbClr val="003366"/>
                  </a:solidFill>
                  <a:latin typeface="Calibri"/>
                  <a:cs typeface="+mn-cs"/>
                </a:endParaRPr>
              </a:p>
              <a:p>
                <a:pPr algn="l" rtl="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srgbClr val="003366"/>
                  </a:solidFill>
                  <a:latin typeface="Calibri"/>
                  <a:cs typeface="+mn-cs"/>
                </a:endParaRPr>
              </a:p>
              <a:p>
                <a:pPr algn="l" rtl="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IN" dirty="0" smtClean="0">
                    <a:solidFill>
                      <a:srgbClr val="003366"/>
                    </a:solidFill>
                    <a:latin typeface="Calibri"/>
                    <a:cs typeface="+mn-cs"/>
                  </a:rPr>
                  <a:t>Using the Green’s function one can solve for </a:t>
                </a:r>
                <a14:m>
                  <m:oMath xmlns:m="http://schemas.openxmlformats.org/officeDocument/2006/math">
                    <m:r>
                      <a:rPr lang="en-IN" i="1">
                        <a:solidFill>
                          <a:srgbClr val="003366"/>
                        </a:solidFill>
                        <a:latin typeface="Cambria Math"/>
                      </a:rPr>
                      <m:t>𝜙</m:t>
                    </m:r>
                    <m:d>
                      <m:dPr>
                        <m:ctrlPr>
                          <a:rPr lang="en-IN" i="1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</m:e>
                            </m:acc>
                          </m:e>
                          <m:sub>
                            <m: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IN" dirty="0" smtClean="0">
                    <a:solidFill>
                      <a:srgbClr val="003366"/>
                    </a:solidFill>
                    <a:latin typeface="Calibri"/>
                    <a:cs typeface="+mn-cs"/>
                  </a:rPr>
                  <a:t>,</a:t>
                </a:r>
                <a:r>
                  <a:rPr lang="en-IN" dirty="0">
                    <a:solidFill>
                      <a:srgbClr val="003366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IN" i="1">
                        <a:solidFill>
                          <a:srgbClr val="003366"/>
                        </a:solidFill>
                        <a:latin typeface="Cambria Math"/>
                      </a:rPr>
                      <m:t>𝜙</m:t>
                    </m:r>
                    <m:d>
                      <m:dPr>
                        <m:ctrlPr>
                          <a:rPr lang="en-IN" i="1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</m:e>
                            </m:acc>
                          </m:e>
                          <m:sub>
                            <m:r>
                              <a:rPr lang="en-US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IN" dirty="0" smtClean="0">
                    <a:solidFill>
                      <a:srgbClr val="003366"/>
                    </a:solidFill>
                    <a:latin typeface="Calibri"/>
                    <a:cs typeface="+mn-cs"/>
                  </a:rPr>
                  <a:t>…</a:t>
                </a:r>
              </a:p>
              <a:p>
                <a:pPr algn="l" rtl="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IN" dirty="0">
                    <a:solidFill>
                      <a:srgbClr val="003366"/>
                    </a:solidFill>
                    <a:latin typeface="Calibri"/>
                    <a:cs typeface="+mn-cs"/>
                  </a:rPr>
                  <a:t>b</a:t>
                </a:r>
                <a:r>
                  <a:rPr lang="en-IN" dirty="0" smtClean="0">
                    <a:solidFill>
                      <a:srgbClr val="003366"/>
                    </a:solidFill>
                    <a:latin typeface="Calibri"/>
                    <a:cs typeface="+mn-cs"/>
                  </a:rPr>
                  <a:t>y solving the set of linear equations for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IN" i="1" smtClean="0">
                            <a:solidFill>
                              <a:srgbClr val="003366"/>
                            </a:solidFill>
                            <a:latin typeface="Cambria Math"/>
                            <a:cs typeface="+mn-cs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  <a:cs typeface="+mn-cs"/>
                          </a:rPr>
                          <m:t> </m:t>
                        </m:r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  <a:cs typeface="+mn-cs"/>
                          </a:rPr>
                          <m:t>𝑟</m:t>
                        </m:r>
                      </m:e>
                    </m:acc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  <a:cs typeface="+mn-cs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  <a:cs typeface="+mn-cs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cs typeface="+mn-cs"/>
                                  </a:rPr>
                                  <m:t>𝑖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cs typeface="+mn-cs"/>
                                  </a:rPr>
                                  <m:t>1</m:t>
                                </m:r>
                              </m:sub>
                            </m:sSub>
                          </m:e>
                          <m:sub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  <a:cs typeface="+mn-cs"/>
                      </a:rPr>
                      <m:t>,</m:t>
                    </m:r>
                    <m:acc>
                      <m:accPr>
                        <m:chr m:val="⃗"/>
                        <m:ctrlP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  <a:cs typeface="+mn-cs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  <m:t>2</m:t>
                            </m:r>
                          </m:sub>
                        </m:sSub>
                      </m:e>
                    </m:acc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  <a:cs typeface="+mn-cs"/>
                      </a:rPr>
                      <m:t>,</m:t>
                    </m:r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  <a:ea typeface="Cambria Math"/>
                        <a:cs typeface="+mn-cs"/>
                      </a:rPr>
                      <m:t>⋯</m:t>
                    </m:r>
                  </m:oMath>
                </a14:m>
                <a:r>
                  <a:rPr lang="en-IN" dirty="0" smtClean="0">
                    <a:solidFill>
                      <a:srgbClr val="003366"/>
                    </a:solidFill>
                    <a:latin typeface="Calibri"/>
                    <a:cs typeface="+mn-cs"/>
                  </a:rPr>
                  <a:t> </a:t>
                </a: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4184809"/>
                <a:ext cx="8153400" cy="1648721"/>
              </a:xfrm>
              <a:prstGeom prst="rect">
                <a:avLst/>
              </a:prstGeom>
              <a:blipFill rotWithShape="1">
                <a:blip r:embed="rId3"/>
                <a:stretch>
                  <a:fillRect l="-1121" t="-738" b="-59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17509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838200"/>
            <a:ext cx="3168352" cy="3129085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762000" y="4267200"/>
                <a:ext cx="7543800" cy="4889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rtl="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IN" sz="2000" dirty="0" smtClean="0">
                    <a:solidFill>
                      <a:srgbClr val="003366"/>
                    </a:solidFill>
                    <a:latin typeface="Calibri"/>
                    <a:cs typeface="+mn-cs"/>
                  </a:rPr>
                  <a:t>The steady state equation: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N" sz="2000" i="1" smtClean="0">
                            <a:solidFill>
                              <a:srgbClr val="003366"/>
                            </a:solidFill>
                            <a:latin typeface="Cambria Math"/>
                            <a:cs typeface="+mn-cs"/>
                          </a:rPr>
                        </m:ctrlPr>
                      </m:sSupPr>
                      <m:e>
                        <m:r>
                          <a:rPr lang="en-IN" sz="2000" smtClean="0">
                            <a:solidFill>
                              <a:srgbClr val="003366"/>
                            </a:solidFill>
                            <a:latin typeface="Cambria Math"/>
                            <a:cs typeface="+mn-cs"/>
                          </a:rPr>
                          <m:t>𝛻</m:t>
                        </m:r>
                      </m:e>
                      <m:sup>
                        <m:r>
                          <a:rPr lang="en-IN" sz="2000" i="1" smtClean="0">
                            <a:solidFill>
                              <a:srgbClr val="003366"/>
                            </a:solidFill>
                            <a:latin typeface="Cambria Math"/>
                            <a:cs typeface="+mn-cs"/>
                          </a:rPr>
                          <m:t>2</m:t>
                        </m:r>
                      </m:sup>
                    </m:sSup>
                    <m:r>
                      <a:rPr lang="en-IN" sz="2000" i="1" smtClean="0">
                        <a:solidFill>
                          <a:srgbClr val="003366"/>
                        </a:solidFill>
                        <a:latin typeface="Cambria Math"/>
                        <a:cs typeface="+mn-cs"/>
                      </a:rPr>
                      <m:t>𝜙</m:t>
                    </m:r>
                    <m:d>
                      <m:dPr>
                        <m:ctrlPr>
                          <a:rPr lang="en-IN" sz="2000" i="1" smtClean="0">
                            <a:solidFill>
                              <a:srgbClr val="003366"/>
                            </a:solidFill>
                            <a:latin typeface="Cambria Math"/>
                            <a:cs typeface="+mn-cs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IN" sz="20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</m:ctrlPr>
                          </m:accPr>
                          <m:e>
                            <m:r>
                              <a:rPr lang="en-IN" sz="20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  <m:t>𝑟</m:t>
                            </m:r>
                          </m:e>
                        </m:acc>
                      </m:e>
                    </m:d>
                    <m:r>
                      <a:rPr lang="en-IN" sz="2000" i="1" smtClean="0">
                        <a:solidFill>
                          <a:srgbClr val="003366"/>
                        </a:solidFill>
                        <a:latin typeface="Cambria Math"/>
                        <a:cs typeface="+mn-cs"/>
                      </a:rPr>
                      <m:t>=−</m:t>
                    </m:r>
                    <m:r>
                      <a:rPr lang="en-IN" sz="2000" i="1" smtClean="0">
                        <a:solidFill>
                          <a:srgbClr val="003366"/>
                        </a:solidFill>
                        <a:latin typeface="Cambria Math"/>
                        <a:cs typeface="+mn-cs"/>
                      </a:rPr>
                      <m:t>𝜖𝜙</m:t>
                    </m:r>
                    <m:r>
                      <a:rPr lang="en-IN" sz="2000" i="1" smtClean="0">
                        <a:solidFill>
                          <a:srgbClr val="003366"/>
                        </a:solidFill>
                        <a:latin typeface="Cambria Math"/>
                        <a:cs typeface="+mn-cs"/>
                      </a:rPr>
                      <m:t>(</m:t>
                    </m:r>
                    <m:acc>
                      <m:accPr>
                        <m:chr m:val="⃗"/>
                        <m:ctrlPr>
                          <a:rPr lang="en-IN" sz="2000" i="1" smtClean="0">
                            <a:solidFill>
                              <a:srgbClr val="003366"/>
                            </a:solidFill>
                            <a:latin typeface="Cambria Math"/>
                            <a:cs typeface="+mn-cs"/>
                          </a:rPr>
                        </m:ctrlPr>
                      </m:accPr>
                      <m:e>
                        <m:r>
                          <a:rPr lang="en-IN" sz="2000" i="1" smtClean="0">
                            <a:solidFill>
                              <a:srgbClr val="003366"/>
                            </a:solidFill>
                            <a:latin typeface="Cambria Math"/>
                            <a:cs typeface="+mn-cs"/>
                          </a:rPr>
                          <m:t>0</m:t>
                        </m:r>
                      </m:e>
                    </m:acc>
                    <m:r>
                      <a:rPr lang="en-IN" sz="2000" i="1" smtClean="0">
                        <a:solidFill>
                          <a:srgbClr val="003366"/>
                        </a:solidFill>
                        <a:latin typeface="Cambria Math"/>
                        <a:cs typeface="+mn-cs"/>
                      </a:rPr>
                      <m:t>)[</m:t>
                    </m:r>
                    <m:r>
                      <a:rPr lang="en-IN" sz="2000" i="1" smtClean="0">
                        <a:solidFill>
                          <a:srgbClr val="003366"/>
                        </a:solidFill>
                        <a:latin typeface="Cambria Math"/>
                        <a:cs typeface="+mn-cs"/>
                      </a:rPr>
                      <m:t>2</m:t>
                    </m:r>
                    <m:sSub>
                      <m:sSubPr>
                        <m:ctrlPr>
                          <a:rPr lang="en-IN" sz="2000" i="1" smtClean="0">
                            <a:solidFill>
                              <a:srgbClr val="003366"/>
                            </a:solidFill>
                            <a:latin typeface="Cambria Math"/>
                            <a:cs typeface="+mn-cs"/>
                          </a:rPr>
                        </m:ctrlPr>
                      </m:sSubPr>
                      <m:e>
                        <m:r>
                          <a:rPr lang="en-IN" sz="2000" i="1" smtClean="0">
                            <a:solidFill>
                              <a:srgbClr val="003366"/>
                            </a:solidFill>
                            <a:latin typeface="Cambria Math"/>
                            <a:cs typeface="+mn-cs"/>
                          </a:rPr>
                          <m:t>𝛿</m:t>
                        </m:r>
                      </m:e>
                      <m:sub>
                        <m:acc>
                          <m:accPr>
                            <m:chr m:val="⃗"/>
                            <m:ctrlPr>
                              <a:rPr lang="en-IN" sz="20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</m:ctrlPr>
                          </m:accPr>
                          <m:e>
                            <m:r>
                              <a:rPr lang="en-IN" sz="20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  <m:t>𝑟</m:t>
                            </m:r>
                          </m:e>
                        </m:acc>
                        <m:r>
                          <a:rPr lang="en-IN" sz="2000" i="1" smtClean="0">
                            <a:solidFill>
                              <a:srgbClr val="003366"/>
                            </a:solidFill>
                            <a:latin typeface="Cambria Math"/>
                            <a:cs typeface="+mn-cs"/>
                          </a:rPr>
                          <m:t>,</m:t>
                        </m:r>
                        <m:acc>
                          <m:accPr>
                            <m:chr m:val="⃗"/>
                            <m:ctrlPr>
                              <a:rPr lang="en-IN" sz="20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</m:ctrlPr>
                          </m:accPr>
                          <m:e>
                            <m:r>
                              <a:rPr lang="en-IN" sz="20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  <m:t>0</m:t>
                            </m:r>
                          </m:e>
                        </m:acc>
                      </m:sub>
                    </m:sSub>
                    <m:r>
                      <a:rPr lang="en-IN" sz="2000" i="1" smtClean="0">
                        <a:solidFill>
                          <a:srgbClr val="003366"/>
                        </a:solidFill>
                        <a:latin typeface="Cambria Math"/>
                        <a:cs typeface="+mn-cs"/>
                      </a:rPr>
                      <m:t>−</m:t>
                    </m:r>
                    <m:sSub>
                      <m:sSubPr>
                        <m:ctrlPr>
                          <a:rPr lang="en-IN" sz="2000" i="1" smtClean="0">
                            <a:solidFill>
                              <a:srgbClr val="003366"/>
                            </a:solidFill>
                            <a:latin typeface="Cambria Math"/>
                            <a:cs typeface="+mn-cs"/>
                          </a:rPr>
                        </m:ctrlPr>
                      </m:sSubPr>
                      <m:e>
                        <m:r>
                          <a:rPr lang="en-IN" sz="2000" i="1" smtClean="0">
                            <a:solidFill>
                              <a:srgbClr val="003366"/>
                            </a:solidFill>
                            <a:latin typeface="Cambria Math"/>
                            <a:cs typeface="+mn-cs"/>
                          </a:rPr>
                          <m:t>𝛿</m:t>
                        </m:r>
                      </m:e>
                      <m:sub>
                        <m:acc>
                          <m:accPr>
                            <m:chr m:val="⃗"/>
                            <m:ctrlPr>
                              <a:rPr lang="en-IN" sz="20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</m:ctrlPr>
                          </m:accPr>
                          <m:e>
                            <m:r>
                              <a:rPr lang="en-IN" sz="20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  <m:t>𝑟</m:t>
                            </m:r>
                          </m:e>
                        </m:acc>
                        <m:r>
                          <a:rPr lang="en-IN" sz="2000" i="1" smtClean="0">
                            <a:solidFill>
                              <a:srgbClr val="003366"/>
                            </a:solidFill>
                            <a:latin typeface="Cambria Math"/>
                            <a:cs typeface="+mn-cs"/>
                          </a:rPr>
                          <m:t>,</m:t>
                        </m:r>
                        <m:sSub>
                          <m:sSubPr>
                            <m:ctrlPr>
                              <a:rPr lang="en-IN" sz="20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IN" sz="200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cs typeface="+mn-cs"/>
                                  </a:rPr>
                                </m:ctrlPr>
                              </m:accPr>
                              <m:e>
                                <m:r>
                                  <a:rPr lang="en-IN" sz="200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cs typeface="+mn-cs"/>
                                  </a:rPr>
                                  <m:t>𝑒</m:t>
                                </m:r>
                              </m:e>
                            </m:acc>
                          </m:e>
                          <m:sub>
                            <m:r>
                              <a:rPr lang="en-IN" sz="20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  <m:t>1</m:t>
                            </m:r>
                          </m:sub>
                        </m:sSub>
                      </m:sub>
                    </m:sSub>
                    <m:sSub>
                      <m:sSubPr>
                        <m:ctrlPr>
                          <a:rPr lang="en-IN" sz="2000" i="1" smtClean="0">
                            <a:solidFill>
                              <a:srgbClr val="003366"/>
                            </a:solidFill>
                            <a:latin typeface="Cambria Math"/>
                            <a:cs typeface="+mn-cs"/>
                          </a:rPr>
                        </m:ctrlPr>
                      </m:sSubPr>
                      <m:e>
                        <m:r>
                          <a:rPr lang="en-IN" sz="2000" i="1" smtClean="0">
                            <a:solidFill>
                              <a:srgbClr val="003366"/>
                            </a:solidFill>
                            <a:latin typeface="Cambria Math"/>
                            <a:cs typeface="+mn-cs"/>
                          </a:rPr>
                          <m:t>−</m:t>
                        </m:r>
                        <m:r>
                          <a:rPr lang="en-IN" sz="2000" i="1" smtClean="0">
                            <a:solidFill>
                              <a:srgbClr val="003366"/>
                            </a:solidFill>
                            <a:latin typeface="Cambria Math"/>
                            <a:cs typeface="+mn-cs"/>
                          </a:rPr>
                          <m:t>𝛿</m:t>
                        </m:r>
                      </m:e>
                      <m:sub>
                        <m:acc>
                          <m:accPr>
                            <m:chr m:val="⃗"/>
                            <m:ctrlPr>
                              <a:rPr lang="en-IN" sz="20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</m:ctrlPr>
                          </m:accPr>
                          <m:e>
                            <m:r>
                              <a:rPr lang="en-IN" sz="20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  <m:t>𝑟</m:t>
                            </m:r>
                          </m:e>
                        </m:acc>
                        <m:r>
                          <a:rPr lang="en-IN" sz="2000" i="1" smtClean="0">
                            <a:solidFill>
                              <a:srgbClr val="003366"/>
                            </a:solidFill>
                            <a:latin typeface="Cambria Math"/>
                            <a:cs typeface="+mn-cs"/>
                          </a:rPr>
                          <m:t>,</m:t>
                        </m:r>
                        <m:sSub>
                          <m:sSubPr>
                            <m:ctrlPr>
                              <a:rPr lang="en-IN" sz="20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en-IN" sz="20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  <m:t>−</m:t>
                            </m:r>
                            <m:acc>
                              <m:accPr>
                                <m:chr m:val="⃗"/>
                                <m:ctrlPr>
                                  <a:rPr lang="en-IN" sz="200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cs typeface="+mn-cs"/>
                                  </a:rPr>
                                </m:ctrlPr>
                              </m:accPr>
                              <m:e>
                                <m:r>
                                  <a:rPr lang="en-IN" sz="200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cs typeface="+mn-cs"/>
                                  </a:rPr>
                                  <m:t>𝑒</m:t>
                                </m:r>
                              </m:e>
                            </m:acc>
                          </m:e>
                          <m:sub>
                            <m:r>
                              <a:rPr lang="en-IN" sz="20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  <m:t>1</m:t>
                            </m:r>
                          </m:sub>
                        </m:sSub>
                      </m:sub>
                    </m:sSub>
                    <m:r>
                      <a:rPr lang="en-IN" sz="2000" i="1" smtClean="0">
                        <a:solidFill>
                          <a:srgbClr val="003366"/>
                        </a:solidFill>
                        <a:latin typeface="Cambria Math"/>
                        <a:cs typeface="+mn-cs"/>
                      </a:rPr>
                      <m:t>]</m:t>
                    </m:r>
                  </m:oMath>
                </a14:m>
                <a:endParaRPr lang="en-IN" sz="2000" dirty="0">
                  <a:solidFill>
                    <a:srgbClr val="003366"/>
                  </a:solidFill>
                  <a:latin typeface="Calibri"/>
                  <a:cs typeface="+mn-cs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4267200"/>
                <a:ext cx="7543800" cy="488980"/>
              </a:xfrm>
              <a:prstGeom prst="rect">
                <a:avLst/>
              </a:prstGeom>
              <a:blipFill rotWithShape="1">
                <a:blip r:embed="rId3"/>
                <a:stretch>
                  <a:fillRect l="-808" t="-5000" b="-137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1162792" y="233548"/>
            <a:ext cx="65135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2000" dirty="0" smtClean="0">
                <a:solidFill>
                  <a:srgbClr val="003366"/>
                </a:solidFill>
              </a:rPr>
              <a:t>Two oppositely directed driven bonds – </a:t>
            </a:r>
            <a:r>
              <a:rPr lang="en-US" sz="2000" dirty="0" err="1" smtClean="0">
                <a:solidFill>
                  <a:srgbClr val="003366"/>
                </a:solidFill>
              </a:rPr>
              <a:t>quadrupole</a:t>
            </a:r>
            <a:r>
              <a:rPr lang="en-US" sz="2000" dirty="0" smtClean="0">
                <a:solidFill>
                  <a:srgbClr val="003366"/>
                </a:solidFill>
              </a:rPr>
              <a:t> field</a:t>
            </a:r>
            <a:endParaRPr lang="en-US" sz="2000" dirty="0">
              <a:solidFill>
                <a:srgbClr val="003366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828800" y="5257800"/>
            <a:ext cx="5562600" cy="1066800"/>
            <a:chOff x="1828800" y="5257800"/>
            <a:chExt cx="5562600" cy="106680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Rectangle 6"/>
                <p:cNvSpPr/>
                <p:nvPr/>
              </p:nvSpPr>
              <p:spPr>
                <a:xfrm>
                  <a:off x="1941979" y="5334000"/>
                  <a:ext cx="4955203" cy="89800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𝜙</m:t>
                        </m:r>
                        <m:d>
                          <m:dPr>
                            <m:ctrlPr>
                              <a:rPr lang="en-US" sz="2000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sz="2000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sz="2000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𝑟</m:t>
                                </m:r>
                              </m:e>
                            </m:acc>
                          </m:e>
                        </m:d>
                        <m:r>
                          <a:rPr lang="en-US" sz="2000" i="1">
                            <a:solidFill>
                              <a:srgbClr val="003366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en-US" sz="2000" i="1">
                            <a:solidFill>
                              <a:srgbClr val="003366"/>
                            </a:solidFill>
                            <a:latin typeface="Cambria Math"/>
                          </a:rPr>
                          <m:t>𝜌</m:t>
                        </m:r>
                        <m:r>
                          <a:rPr lang="en-US" sz="2000" i="1">
                            <a:solidFill>
                              <a:srgbClr val="003366"/>
                            </a:solidFill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US" sz="2000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𝜖𝜙</m:t>
                            </m:r>
                            <m:d>
                              <m:dPr>
                                <m:ctrlPr>
                                  <a:rPr lang="en-US" sz="2000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US" sz="2000" i="1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000" i="1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</m:acc>
                              </m:e>
                            </m:d>
                          </m:num>
                          <m:den>
                            <m:r>
                              <a:rPr lang="en-US" sz="2000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2</m:t>
                            </m:r>
                            <m:r>
                              <a:rPr lang="en-US" sz="2000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𝜋</m:t>
                            </m:r>
                          </m:den>
                        </m:f>
                        <m:d>
                          <m:dPr>
                            <m:begChr m:val="["/>
                            <m:endChr m:val="]"/>
                            <m:ctrlP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0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20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en-US" sz="2000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𝑟</m:t>
                                    </m:r>
                                  </m:e>
                                  <m:sup>
                                    <m:r>
                                      <a:rPr lang="en-US" sz="2000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  <m: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2</m:t>
                            </m:r>
                            <m:sSup>
                              <m:sSupPr>
                                <m:ctrlPr>
                                  <a:rPr lang="en-US" sz="20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sz="2000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sz="2000" i="1">
                                            <a:solidFill>
                                              <a:srgbClr val="003366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sz="2000" i="1">
                                                <a:solidFill>
                                                  <a:srgbClr val="003366"/>
                                                </a:solidFill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acc>
                                              <m:accPr>
                                                <m:chr m:val="⃗"/>
                                                <m:ctrlPr>
                                                  <a:rPr lang="en-US" sz="2000" i="1">
                                                    <a:solidFill>
                                                      <a:srgbClr val="003366"/>
                                                    </a:solidFill>
                                                    <a:latin typeface="Cambria Math"/>
                                                  </a:rPr>
                                                </m:ctrlPr>
                                              </m:accPr>
                                              <m:e>
                                                <m:r>
                                                  <a:rPr lang="en-US" sz="2000" i="1">
                                                    <a:solidFill>
                                                      <a:srgbClr val="003366"/>
                                                    </a:solidFill>
                                                    <a:latin typeface="Cambria Math"/>
                                                  </a:rPr>
                                                  <m:t>𝑒</m:t>
                                                </m:r>
                                              </m:e>
                                            </m:acc>
                                          </m:e>
                                          <m:sub>
                                            <m:r>
                                              <a:rPr lang="en-US" sz="2000" i="1">
                                                <a:solidFill>
                                                  <a:srgbClr val="003366"/>
                                                </a:solidFill>
                                                <a:latin typeface="Cambria Math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  <m:acc>
                                          <m:accPr>
                                            <m:chr m:val="⃗"/>
                                            <m:ctrlPr>
                                              <a:rPr lang="en-US" sz="2000" i="1">
                                                <a:solidFill>
                                                  <a:srgbClr val="003366"/>
                                                </a:solidFill>
                                                <a:latin typeface="Cambria Math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000" i="1">
                                                <a:solidFill>
                                                  <a:srgbClr val="003366"/>
                                                </a:solidFill>
                                                <a:latin typeface="Cambria Math"/>
                                              </a:rPr>
                                              <m:t>𝑟</m:t>
                                            </m:r>
                                          </m:e>
                                        </m:acc>
                                      </m:num>
                                      <m:den>
                                        <m:sSup>
                                          <m:sSupPr>
                                            <m:ctrlPr>
                                              <a:rPr lang="en-US" sz="2000" i="1">
                                                <a:solidFill>
                                                  <a:srgbClr val="003366"/>
                                                </a:solidFill>
                                                <a:latin typeface="Cambria Math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2000" i="1">
                                                <a:solidFill>
                                                  <a:srgbClr val="003366"/>
                                                </a:solidFill>
                                                <a:latin typeface="Cambria Math"/>
                                              </a:rPr>
                                              <m:t>𝑟</m:t>
                                            </m:r>
                                          </m:e>
                                          <m:sup>
                                            <m:r>
                                              <a:rPr lang="en-US" sz="2000" i="1">
                                                <a:solidFill>
                                                  <a:srgbClr val="003366"/>
                                                </a:solidFill>
                                                <a:latin typeface="Cambria Math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sz="20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  <m: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𝑂</m:t>
                        </m:r>
                        <m: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(</m:t>
                        </m:r>
                        <m:f>
                          <m:fPr>
                            <m:ctrlP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sz="20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𝑟</m:t>
                                </m:r>
                              </m:e>
                              <m:sup>
                                <m:r>
                                  <a:rPr lang="en-US" sz="20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4</m:t>
                                </m:r>
                              </m:sup>
                            </m:sSup>
                          </m:den>
                        </m:f>
                        <m: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)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" name="Rectangle 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41979" y="5334000"/>
                  <a:ext cx="4955203" cy="898003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" name="Rectangle 7"/>
            <p:cNvSpPr/>
            <p:nvPr/>
          </p:nvSpPr>
          <p:spPr>
            <a:xfrm>
              <a:off x="1828800" y="5257800"/>
              <a:ext cx="5562600" cy="1066800"/>
            </a:xfrm>
            <a:prstGeom prst="rect">
              <a:avLst/>
            </a:prstGeom>
            <a:noFill/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769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352800" y="152400"/>
                <a:ext cx="265444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𝑑</m:t>
                    </m:r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≠</m:t>
                    </m:r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2</m:t>
                    </m:r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>
                    <a:solidFill>
                      <a:srgbClr val="003366"/>
                    </a:solidFill>
                  </a:rPr>
                  <a:t> dimensions</a:t>
                </a:r>
                <a:endParaRPr lang="en-US" dirty="0">
                  <a:solidFill>
                    <a:srgbClr val="003366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2800" y="152400"/>
                <a:ext cx="2654445" cy="461665"/>
              </a:xfrm>
              <a:prstGeom prst="rect">
                <a:avLst/>
              </a:prstGeom>
              <a:blipFill rotWithShape="1">
                <a:blip r:embed="rId3"/>
                <a:stretch>
                  <a:fillRect l="-460" t="-9211" r="-2759" b="-30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/>
          <p:cNvGrpSpPr/>
          <p:nvPr/>
        </p:nvGrpSpPr>
        <p:grpSpPr>
          <a:xfrm>
            <a:off x="533400" y="4724400"/>
            <a:ext cx="7560840" cy="838200"/>
            <a:chOff x="668760" y="1524000"/>
            <a:chExt cx="7560840" cy="83820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/>
                <p:cNvSpPr txBox="1"/>
                <p:nvPr/>
              </p:nvSpPr>
              <p:spPr>
                <a:xfrm>
                  <a:off x="668760" y="1600200"/>
                  <a:ext cx="7560840" cy="613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rtl="0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IN" dirty="0" smtClean="0">
                      <a:solidFill>
                        <a:srgbClr val="003366"/>
                      </a:solidFill>
                      <a:latin typeface="Calibri"/>
                      <a:cs typeface="+mn-cs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IN" i="1" smtClean="0">
                          <a:solidFill>
                            <a:srgbClr val="003366"/>
                          </a:solidFill>
                          <a:latin typeface="Cambria Math"/>
                          <a:cs typeface="+mn-cs"/>
                        </a:rPr>
                        <m:t>𝑑</m:t>
                      </m:r>
                      <m:r>
                        <a:rPr lang="en-IN" i="1" smtClean="0">
                          <a:solidFill>
                            <a:srgbClr val="003366"/>
                          </a:solidFill>
                          <a:latin typeface="Cambria Math"/>
                          <a:cs typeface="+mn-cs"/>
                        </a:rPr>
                        <m:t>≥</m:t>
                      </m:r>
                      <m:r>
                        <a:rPr lang="en-IN" i="1" smtClean="0">
                          <a:solidFill>
                            <a:srgbClr val="003366"/>
                          </a:solidFill>
                          <a:latin typeface="Cambria Math"/>
                          <a:cs typeface="+mn-cs"/>
                        </a:rPr>
                        <m:t>2</m:t>
                      </m:r>
                    </m:oMath>
                  </a14:m>
                  <a:r>
                    <a:rPr lang="en-IN" dirty="0" smtClean="0">
                      <a:solidFill>
                        <a:srgbClr val="003366"/>
                      </a:solidFill>
                      <a:latin typeface="Calibri"/>
                      <a:cs typeface="+mn-cs"/>
                    </a:rPr>
                    <a:t>                             </a:t>
                  </a:r>
                  <a14:m>
                    <m:oMath xmlns:m="http://schemas.openxmlformats.org/officeDocument/2006/math">
                      <m:r>
                        <a:rPr lang="en-IN" i="1" dirty="0" smtClean="0">
                          <a:solidFill>
                            <a:srgbClr val="003366"/>
                          </a:solidFill>
                          <a:latin typeface="Cambria Math"/>
                          <a:cs typeface="+mn-cs"/>
                        </a:rPr>
                        <m:t>𝜙</m:t>
                      </m:r>
                      <m:d>
                        <m:dPr>
                          <m:ctrlPr>
                            <a:rPr lang="en-IN" i="1" dirty="0" smtClean="0">
                              <a:solidFill>
                                <a:srgbClr val="003366"/>
                              </a:solidFill>
                              <a:latin typeface="Cambria Math"/>
                              <a:cs typeface="+mn-cs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IN" i="1" dirty="0" smtClean="0">
                                  <a:solidFill>
                                    <a:srgbClr val="003366"/>
                                  </a:solidFill>
                                  <a:latin typeface="Cambria Math"/>
                                  <a:cs typeface="+mn-cs"/>
                                </a:rPr>
                              </m:ctrlPr>
                            </m:accPr>
                            <m:e>
                              <m:r>
                                <a:rPr lang="en-IN" i="1" dirty="0" smtClean="0">
                                  <a:solidFill>
                                    <a:srgbClr val="003366"/>
                                  </a:solidFill>
                                  <a:latin typeface="Cambria Math"/>
                                  <a:cs typeface="+mn-cs"/>
                                </a:rPr>
                                <m:t>𝑟</m:t>
                              </m:r>
                            </m:e>
                          </m:acc>
                        </m:e>
                      </m:d>
                      <m:r>
                        <a:rPr lang="en-IN" i="1" dirty="0" smtClean="0">
                          <a:solidFill>
                            <a:srgbClr val="003366"/>
                          </a:solidFill>
                          <a:latin typeface="Cambria Math"/>
                          <a:cs typeface="+mn-cs"/>
                        </a:rPr>
                        <m:t>∼</m:t>
                      </m:r>
                      <m:f>
                        <m:fPr>
                          <m:ctrlPr>
                            <a:rPr lang="en-IN" i="1" dirty="0" smtClean="0">
                              <a:solidFill>
                                <a:srgbClr val="003366"/>
                              </a:solidFill>
                              <a:latin typeface="Cambria Math"/>
                              <a:cs typeface="+mn-cs"/>
                            </a:rPr>
                          </m:ctrlPr>
                        </m:fPr>
                        <m:num>
                          <m:r>
                            <a:rPr lang="en-IN" i="1" dirty="0" smtClean="0">
                              <a:solidFill>
                                <a:srgbClr val="003366"/>
                              </a:solidFill>
                              <a:latin typeface="Cambria Math"/>
                              <a:cs typeface="+mn-cs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IN" i="1" dirty="0" smtClean="0">
                                  <a:solidFill>
                                    <a:srgbClr val="003366"/>
                                  </a:solidFill>
                                  <a:latin typeface="Cambria Math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IN" i="1" dirty="0" smtClean="0">
                                  <a:solidFill>
                                    <a:srgbClr val="003366"/>
                                  </a:solidFill>
                                  <a:latin typeface="Cambria Math"/>
                                  <a:cs typeface="+mn-cs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IN" i="1" dirty="0" smtClean="0">
                                  <a:solidFill>
                                    <a:srgbClr val="003366"/>
                                  </a:solidFill>
                                  <a:latin typeface="Cambria Math"/>
                                  <a:cs typeface="+mn-cs"/>
                                </a:rPr>
                                <m:t>𝑑</m:t>
                              </m:r>
                              <m:r>
                                <a:rPr lang="en-IN" i="1" dirty="0" smtClean="0">
                                  <a:solidFill>
                                    <a:srgbClr val="003366"/>
                                  </a:solidFill>
                                  <a:latin typeface="Cambria Math"/>
                                  <a:cs typeface="+mn-cs"/>
                                </a:rPr>
                                <m:t>−</m:t>
                              </m:r>
                              <m:r>
                                <a:rPr lang="en-IN" i="1" dirty="0" smtClean="0">
                                  <a:solidFill>
                                    <a:srgbClr val="003366"/>
                                  </a:solidFill>
                                  <a:latin typeface="Cambria Math"/>
                                  <a:cs typeface="+mn-cs"/>
                                </a:rPr>
                                <m:t>1</m:t>
                              </m:r>
                            </m:sup>
                          </m:sSup>
                        </m:den>
                      </m:f>
                    </m:oMath>
                  </a14:m>
                  <a:r>
                    <a:rPr lang="en-IN" dirty="0" smtClean="0">
                      <a:solidFill>
                        <a:srgbClr val="003366"/>
                      </a:solidFill>
                      <a:latin typeface="Calibri"/>
                      <a:cs typeface="+mn-cs"/>
                    </a:rPr>
                    <a:t>   </a:t>
                  </a:r>
                </a:p>
              </p:txBody>
            </p:sp>
          </mc:Choice>
          <mc:Fallback xmlns="">
            <p:sp>
              <p:nvSpPr>
                <p:cNvPr id="3" name="Text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8760" y="1600200"/>
                  <a:ext cx="7560840" cy="613886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" name="Rounded Rectangle 6"/>
            <p:cNvSpPr/>
            <p:nvPr/>
          </p:nvSpPr>
          <p:spPr>
            <a:xfrm>
              <a:off x="2133600" y="1524000"/>
              <a:ext cx="4800600" cy="838200"/>
            </a:xfrm>
            <a:prstGeom prst="roundRect">
              <a:avLst/>
            </a:prstGeom>
            <a:noFill/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600200" y="1676400"/>
            <a:ext cx="5867400" cy="1703801"/>
            <a:chOff x="1981200" y="2590800"/>
            <a:chExt cx="5867400" cy="170380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Rectangle 4"/>
                <p:cNvSpPr/>
                <p:nvPr/>
              </p:nvSpPr>
              <p:spPr>
                <a:xfrm>
                  <a:off x="2013670" y="2783952"/>
                  <a:ext cx="5607882" cy="64504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IN" dirty="0" smtClean="0">
                      <a:solidFill>
                        <a:srgbClr val="003366"/>
                      </a:solidFill>
                      <a:latin typeface="Calibri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IN" i="1">
                          <a:solidFill>
                            <a:srgbClr val="003366"/>
                          </a:solidFill>
                          <a:latin typeface="Cambria Math"/>
                        </a:rPr>
                        <m:t>𝑑</m:t>
                      </m:r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1</m:t>
                      </m:r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              </m:t>
                      </m:r>
                      <m:r>
                        <a:rPr lang="en-IN" i="1">
                          <a:solidFill>
                            <a:srgbClr val="003366"/>
                          </a:solidFill>
                          <a:latin typeface="Cambria Math"/>
                        </a:rPr>
                        <m:t>𝜙</m:t>
                      </m:r>
                      <m:d>
                        <m:dPr>
                          <m:ctrlPr>
                            <a:rPr lang="en-IN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IN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IN" i="1">
                          <a:solidFill>
                            <a:srgbClr val="003366"/>
                          </a:solidFill>
                          <a:latin typeface="Cambria Math"/>
                        </a:rPr>
                        <m:t>=</m:t>
                      </m:r>
                      <m:r>
                        <a:rPr lang="en-IN" i="1">
                          <a:solidFill>
                            <a:srgbClr val="003366"/>
                          </a:solidFill>
                          <a:latin typeface="Cambria Math"/>
                        </a:rPr>
                        <m:t>𝜌</m:t>
                      </m:r>
                      <m:r>
                        <a:rPr lang="en-IN" i="1">
                          <a:solidFill>
                            <a:srgbClr val="003366"/>
                          </a:solidFill>
                          <a:latin typeface="Cambria Math"/>
                        </a:rPr>
                        <m:t>−</m:t>
                      </m:r>
                      <m:d>
                        <m:dPr>
                          <m:ctrlPr>
                            <a:rPr lang="en-IN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IN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IN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𝜖</m:t>
                              </m:r>
                            </m:num>
                            <m:den>
                              <m:r>
                                <a:rPr lang="en-IN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en-IN" i="1">
                          <a:solidFill>
                            <a:srgbClr val="003366"/>
                          </a:solidFill>
                          <a:latin typeface="Cambria Math"/>
                        </a:rPr>
                        <m:t>𝜙</m:t>
                      </m:r>
                      <m:d>
                        <m:dPr>
                          <m:ctrlPr>
                            <a:rPr lang="en-IN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IN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0</m:t>
                          </m:r>
                        </m:e>
                      </m:d>
                      <m:r>
                        <a:rPr lang="en-IN" i="1">
                          <a:solidFill>
                            <a:srgbClr val="003366"/>
                          </a:solidFill>
                          <a:latin typeface="Cambria Math"/>
                        </a:rPr>
                        <m:t>𝑠𝑔𝑛</m:t>
                      </m:r>
                      <m:r>
                        <a:rPr lang="en-IN" i="1">
                          <a:solidFill>
                            <a:srgbClr val="003366"/>
                          </a:solidFill>
                          <a:latin typeface="Cambria Math"/>
                        </a:rPr>
                        <m:t>(</m:t>
                      </m:r>
                      <m:r>
                        <a:rPr lang="en-IN" i="1">
                          <a:solidFill>
                            <a:srgbClr val="003366"/>
                          </a:solidFill>
                          <a:latin typeface="Cambria Math"/>
                        </a:rPr>
                        <m:t>𝑥</m:t>
                      </m:r>
                      <m:r>
                        <a:rPr lang="en-IN" i="1">
                          <a:solidFill>
                            <a:srgbClr val="003366"/>
                          </a:solidFill>
                          <a:latin typeface="Cambria Math"/>
                        </a:rPr>
                        <m:t>)</m:t>
                      </m:r>
                    </m:oMath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" name="Rectangle 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13670" y="2783952"/>
                  <a:ext cx="5607882" cy="645048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Rectangle 5"/>
                <p:cNvSpPr/>
                <p:nvPr/>
              </p:nvSpPr>
              <p:spPr>
                <a:xfrm>
                  <a:off x="2819400" y="3581400"/>
                  <a:ext cx="3345835" cy="63876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l" rtl="0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IN" dirty="0" smtClean="0">
                      <a:solidFill>
                        <a:srgbClr val="003366"/>
                      </a:solidFill>
                      <a:latin typeface="Calibri"/>
                    </a:rPr>
                    <a:t>      </a:t>
                  </a:r>
                  <a14:m>
                    <m:oMath xmlns:m="http://schemas.openxmlformats.org/officeDocument/2006/math">
                      <m:r>
                        <a:rPr lang="en-IN" i="1">
                          <a:solidFill>
                            <a:srgbClr val="003366"/>
                          </a:solidFill>
                          <a:latin typeface="Cambria Math"/>
                        </a:rPr>
                        <m:t>𝐺</m:t>
                      </m:r>
                      <m:d>
                        <m:dPr>
                          <m:ctrlPr>
                            <a:rPr lang="en-IN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IN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𝑥</m:t>
                          </m:r>
                          <m:r>
                            <a:rPr lang="en-IN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IN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IN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IN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𝑜</m:t>
                              </m:r>
                            </m:sub>
                          </m:sSub>
                        </m:e>
                      </m:d>
                      <m:r>
                        <a:rPr lang="en-IN" i="1">
                          <a:solidFill>
                            <a:srgbClr val="003366"/>
                          </a:solidFill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n-IN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n-IN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IN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IN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IN" i="1">
                                      <a:solidFill>
                                        <a:srgbClr val="003366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IN" i="1">
                                      <a:solidFill>
                                        <a:srgbClr val="003366"/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IN" i="1">
                                      <a:solidFill>
                                        <a:srgbClr val="003366"/>
                                      </a:solidFill>
                                      <a:latin typeface="Cambria Math"/>
                                    </a:rPr>
                                    <m:t>𝑜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IN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a14:m>
                  <a:endParaRPr lang="en-IN" dirty="0">
                    <a:solidFill>
                      <a:srgbClr val="003366"/>
                    </a:solidFill>
                    <a:latin typeface="Calibri"/>
                  </a:endParaRPr>
                </a:p>
              </p:txBody>
            </p:sp>
          </mc:Choice>
          <mc:Fallback xmlns="">
            <p:sp>
              <p:nvSpPr>
                <p:cNvPr id="6" name="Rectangle 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19400" y="3581400"/>
                  <a:ext cx="3345835" cy="638765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" name="Rounded Rectangle 7"/>
            <p:cNvSpPr/>
            <p:nvPr/>
          </p:nvSpPr>
          <p:spPr>
            <a:xfrm>
              <a:off x="1981200" y="2590800"/>
              <a:ext cx="5867400" cy="1703801"/>
            </a:xfrm>
            <a:prstGeom prst="roundRect">
              <a:avLst/>
            </a:prstGeom>
            <a:noFill/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479172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2743200" y="2971800"/>
                <a:ext cx="6257739" cy="48898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l" rt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N" sz="200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N" sz="2000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𝜕</m:t>
                          </m:r>
                        </m:e>
                        <m:sub>
                          <m:r>
                            <a:rPr lang="en-IN" sz="2000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𝑡</m:t>
                          </m:r>
                        </m:sub>
                      </m:sSub>
                      <m:r>
                        <a:rPr lang="en-IN" sz="2000" i="1">
                          <a:solidFill>
                            <a:srgbClr val="003366"/>
                          </a:solidFill>
                          <a:latin typeface="Cambria Math"/>
                        </a:rPr>
                        <m:t>𝜙</m:t>
                      </m:r>
                      <m:d>
                        <m:dPr>
                          <m:ctrlPr>
                            <a:rPr lang="en-IN" sz="2000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IN" sz="2000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IN" sz="2000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𝑟</m:t>
                              </m:r>
                            </m:e>
                          </m:acc>
                          <m:r>
                            <a:rPr lang="en-IN" sz="2000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, </m:t>
                          </m:r>
                          <m:r>
                            <a:rPr lang="en-IN" sz="2000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IN" sz="2000" i="1">
                          <a:solidFill>
                            <a:srgbClr val="003366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IN" sz="2000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N" sz="200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𝛻</m:t>
                          </m:r>
                        </m:e>
                        <m:sup>
                          <m:r>
                            <a:rPr lang="en-IN" sz="2000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000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𝜙</m:t>
                      </m:r>
                      <m:d>
                        <m:dPr>
                          <m:ctrlPr>
                            <a:rPr lang="en-IN" sz="2000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IN" sz="2000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IN" sz="2000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𝑟</m:t>
                              </m:r>
                            </m:e>
                          </m:acc>
                          <m:r>
                            <a:rPr lang="en-IN" sz="2000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, </m:t>
                          </m:r>
                          <m:r>
                            <a:rPr lang="en-IN" sz="2000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IN" sz="2000" i="1">
                          <a:solidFill>
                            <a:srgbClr val="003366"/>
                          </a:solidFill>
                          <a:latin typeface="Cambria Math"/>
                        </a:rPr>
                        <m:t>+</m:t>
                      </m:r>
                      <m:r>
                        <a:rPr lang="en-IN" sz="2000" i="1">
                          <a:solidFill>
                            <a:srgbClr val="003366"/>
                          </a:solidFill>
                          <a:latin typeface="Cambria Math"/>
                        </a:rPr>
                        <m:t>𝜖</m:t>
                      </m:r>
                      <m:d>
                        <m:dPr>
                          <m:begChr m:val="〈"/>
                          <m:endChr m:val="〉"/>
                          <m:ctrlPr>
                            <a:rPr lang="en-IN" sz="2000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IN" sz="2000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𝜏</m:t>
                          </m:r>
                          <m:d>
                            <m:dPr>
                              <m:ctrlPr>
                                <a:rPr lang="en-IN" sz="2000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en-IN" sz="2000" i="1">
                                      <a:solidFill>
                                        <a:srgbClr val="003366"/>
                                      </a:solidFill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IN" sz="2000" i="1">
                                      <a:solidFill>
                                        <a:srgbClr val="003366"/>
                                      </a:solidFill>
                                      <a:latin typeface="Cambria Math"/>
                                    </a:rPr>
                                    <m:t>0</m:t>
                                  </m:r>
                                </m:e>
                              </m:acc>
                            </m:e>
                          </m:d>
                          <m:d>
                            <m:dPr>
                              <m:begChr m:val="{"/>
                              <m:endChr m:val="}"/>
                              <m:ctrlPr>
                                <a:rPr lang="en-IN" sz="2000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IN" sz="2000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1</m:t>
                              </m:r>
                              <m:r>
                                <a:rPr lang="en-IN" sz="2000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IN" sz="2000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𝜏</m:t>
                              </m:r>
                              <m:d>
                                <m:dPr>
                                  <m:ctrlPr>
                                    <a:rPr lang="en-IN" sz="2000" i="1">
                                      <a:solidFill>
                                        <a:srgbClr val="003366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IN" sz="2000" i="1">
                                          <a:solidFill>
                                            <a:srgbClr val="003366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⃗"/>
                                          <m:ctrlPr>
                                            <a:rPr lang="en-IN" sz="2000" i="1">
                                              <a:solidFill>
                                                <a:srgbClr val="003366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IN" sz="2000" i="1">
                                              <a:solidFill>
                                                <a:srgbClr val="003366"/>
                                              </a:solidFill>
                                              <a:latin typeface="Cambria Math"/>
                                            </a:rPr>
                                            <m:t>𝑒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IN" sz="2000" i="1">
                                          <a:solidFill>
                                            <a:srgbClr val="003366"/>
                                          </a:solidFill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</m:e>
                      </m:d>
                      <m:r>
                        <a:rPr lang="en-IN" sz="2000" i="1">
                          <a:solidFill>
                            <a:srgbClr val="003366"/>
                          </a:solidFill>
                          <a:latin typeface="Cambria Math"/>
                        </a:rPr>
                        <m:t>[</m:t>
                      </m:r>
                      <m:sSub>
                        <m:sSubPr>
                          <m:ctrlPr>
                            <a:rPr lang="en-IN" sz="2000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N" sz="2000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𝛿</m:t>
                          </m:r>
                        </m:e>
                        <m:sub>
                          <m:acc>
                            <m:accPr>
                              <m:chr m:val="⃗"/>
                              <m:ctrlPr>
                                <a:rPr lang="en-IN" sz="2000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IN" sz="2000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𝑟</m:t>
                              </m:r>
                            </m:e>
                          </m:acc>
                          <m:r>
                            <a:rPr lang="en-IN" sz="2000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,</m:t>
                          </m:r>
                          <m:acc>
                            <m:accPr>
                              <m:chr m:val="⃗"/>
                              <m:ctrlPr>
                                <a:rPr lang="en-IN" sz="2000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IN" sz="2000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</m:acc>
                        </m:sub>
                      </m:sSub>
                      <m:r>
                        <a:rPr lang="en-IN" sz="2000" i="1">
                          <a:solidFill>
                            <a:srgbClr val="003366"/>
                          </a:solidFill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IN" sz="2000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N" sz="2000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𝛿</m:t>
                          </m:r>
                        </m:e>
                        <m:sub>
                          <m:acc>
                            <m:accPr>
                              <m:chr m:val="⃗"/>
                              <m:ctrlPr>
                                <a:rPr lang="en-IN" sz="2000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IN" sz="2000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𝑟</m:t>
                              </m:r>
                            </m:e>
                          </m:acc>
                          <m:r>
                            <a:rPr lang="en-IN" sz="2000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,</m:t>
                          </m:r>
                          <m:acc>
                            <m:accPr>
                              <m:chr m:val="⃗"/>
                              <m:ctrlPr>
                                <a:rPr lang="en-IN" sz="2000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IN" sz="2000" i="1">
                                      <a:solidFill>
                                        <a:srgbClr val="003366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IN" sz="2000" i="1">
                                      <a:solidFill>
                                        <a:srgbClr val="003366"/>
                                      </a:solidFill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b>
                                  <m:r>
                                    <a:rPr lang="en-IN" sz="2000" i="1">
                                      <a:solidFill>
                                        <a:srgbClr val="003366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acc>
                        </m:sub>
                      </m:sSub>
                      <m:r>
                        <a:rPr lang="en-IN" sz="2000" i="1">
                          <a:solidFill>
                            <a:srgbClr val="003366"/>
                          </a:solidFill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2971800"/>
                <a:ext cx="6257739" cy="488980"/>
              </a:xfrm>
              <a:prstGeom prst="rect">
                <a:avLst/>
              </a:prstGeom>
              <a:blipFill rotWithShape="1">
                <a:blip r:embed="rId2"/>
                <a:stretch>
                  <a:fillRect t="-5000" b="-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2057400" y="497291"/>
            <a:ext cx="54585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dirty="0" smtClean="0">
                <a:solidFill>
                  <a:srgbClr val="003366"/>
                </a:solidFill>
              </a:rPr>
              <a:t>The model of local drive </a:t>
            </a:r>
            <a:r>
              <a:rPr lang="en-US" dirty="0" smtClean="0">
                <a:solidFill>
                  <a:srgbClr val="C00000"/>
                </a:solidFill>
              </a:rPr>
              <a:t>with exclusion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1219200"/>
            <a:ext cx="72042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2000" dirty="0" smtClean="0">
                <a:solidFill>
                  <a:srgbClr val="003366"/>
                </a:solidFill>
              </a:rPr>
              <a:t>Here the steady state measure is not known however one can</a:t>
            </a:r>
          </a:p>
          <a:p>
            <a:pPr algn="l" rtl="0"/>
            <a:r>
              <a:rPr lang="en-US" sz="2000" dirty="0">
                <a:solidFill>
                  <a:srgbClr val="003366"/>
                </a:solidFill>
              </a:rPr>
              <a:t>d</a:t>
            </a:r>
            <a:r>
              <a:rPr lang="en-US" sz="2000" dirty="0" smtClean="0">
                <a:solidFill>
                  <a:srgbClr val="003366"/>
                </a:solidFill>
              </a:rPr>
              <a:t>etermine the behavior of the density. </a:t>
            </a:r>
            <a:endParaRPr lang="en-US" sz="2000" dirty="0">
              <a:solidFill>
                <a:srgbClr val="003366"/>
              </a:solidFill>
            </a:endParaRPr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286000"/>
            <a:ext cx="2057400" cy="2057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729061" y="3733800"/>
                <a:ext cx="4162934" cy="4531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𝜏</m:t>
                    </m:r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=</m:t>
                    </m:r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0</m:t>
                    </m:r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,</m:t>
                    </m:r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1</m:t>
                    </m:r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  </m:t>
                    </m:r>
                  </m:oMath>
                </a14:m>
                <a:r>
                  <a:rPr lang="en-US" sz="2000" dirty="0" smtClean="0">
                    <a:solidFill>
                      <a:srgbClr val="003366"/>
                    </a:solidFill>
                  </a:rPr>
                  <a:t>is the occupation variable</a:t>
                </a:r>
                <a:endParaRPr lang="en-US" dirty="0">
                  <a:solidFill>
                    <a:srgbClr val="003366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9061" y="3733800"/>
                <a:ext cx="4162934" cy="453137"/>
              </a:xfrm>
              <a:prstGeom prst="rect">
                <a:avLst/>
              </a:prstGeom>
              <a:blipFill rotWithShape="1">
                <a:blip r:embed="rId4"/>
                <a:stretch>
                  <a:fillRect r="-878" b="-216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/>
          <p:cNvGrpSpPr/>
          <p:nvPr/>
        </p:nvGrpSpPr>
        <p:grpSpPr>
          <a:xfrm>
            <a:off x="1447800" y="4800600"/>
            <a:ext cx="5989961" cy="1066800"/>
            <a:chOff x="1630039" y="5105400"/>
            <a:chExt cx="5989961" cy="106680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/>
                <p:cNvSpPr txBox="1"/>
                <p:nvPr/>
              </p:nvSpPr>
              <p:spPr>
                <a:xfrm>
                  <a:off x="1630039" y="5181600"/>
                  <a:ext cx="5885907" cy="88370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 rtl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𝜙</m:t>
                        </m:r>
                        <m:d>
                          <m:dPr>
                            <m:ctrlP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𝑟</m:t>
                                </m:r>
                              </m:e>
                            </m:acc>
                          </m:e>
                        </m:d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𝜌</m:t>
                        </m:r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𝜖</m:t>
                            </m:r>
                            <m:d>
                              <m:dPr>
                                <m:begChr m:val="〈"/>
                                <m:endChr m:val="〉"/>
                                <m:ctrlP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𝜏</m:t>
                                </m:r>
                                <m:d>
                                  <m:dPr>
                                    <m:ctrlPr>
                                      <a:rPr lang="en-IN" i="1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en-IN" i="1">
                                            <a:solidFill>
                                              <a:srgbClr val="003366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IN" i="1">
                                            <a:solidFill>
                                              <a:srgbClr val="003366"/>
                                            </a:solidFill>
                                            <a:latin typeface="Cambria Math"/>
                                          </a:rPr>
                                          <m:t>0</m:t>
                                        </m:r>
                                      </m:e>
                                    </m:acc>
                                  </m:e>
                                </m:d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en-IN" i="1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IN" i="1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  <m:r>
                                      <a:rPr lang="en-IN" i="1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en-IN" i="1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𝜏</m:t>
                                    </m:r>
                                    <m:d>
                                      <m:dPr>
                                        <m:ctrlPr>
                                          <a:rPr lang="en-IN" i="1">
                                            <a:solidFill>
                                              <a:srgbClr val="003366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IN" i="1">
                                                <a:solidFill>
                                                  <a:srgbClr val="003366"/>
                                                </a:solidFill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acc>
                                              <m:accPr>
                                                <m:chr m:val="⃗"/>
                                                <m:ctrlPr>
                                                  <a:rPr lang="en-IN" i="1">
                                                    <a:solidFill>
                                                      <a:srgbClr val="003366"/>
                                                    </a:solidFill>
                                                    <a:latin typeface="Cambria Math"/>
                                                  </a:rPr>
                                                </m:ctrlPr>
                                              </m:accPr>
                                              <m:e>
                                                <m:r>
                                                  <a:rPr lang="en-IN" i="1">
                                                    <a:solidFill>
                                                      <a:srgbClr val="003366"/>
                                                    </a:solidFill>
                                                    <a:latin typeface="Cambria Math"/>
                                                  </a:rPr>
                                                  <m:t>𝑒</m:t>
                                                </m:r>
                                              </m:e>
                                            </m:acc>
                                          </m:e>
                                          <m:sub>
                                            <m:r>
                                              <a:rPr lang="en-IN" i="1">
                                                <a:solidFill>
                                                  <a:srgbClr val="003366"/>
                                                </a:solidFill>
                                                <a:latin typeface="Cambria Math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d>
                              </m:e>
                            </m:d>
                          </m:num>
                          <m:den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2</m:t>
                            </m:r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𝜋</m:t>
                            </m:r>
                          </m:den>
                        </m:f>
                        <m:f>
                          <m:fPr>
                            <m:ctrlP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US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𝑒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acc>
                              <m:accPr>
                                <m:chr m:val="⃗"/>
                                <m:ctrlP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𝑟</m:t>
                                </m:r>
                              </m:e>
                            </m:acc>
                          </m:num>
                          <m:den>
                            <m:sSup>
                              <m:sSupPr>
                                <m:ctrlP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𝑟</m:t>
                                </m:r>
                              </m:e>
                              <m:sup>
                                <m: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𝑂</m:t>
                        </m:r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(</m:t>
                        </m:r>
                        <m:f>
                          <m:fPr>
                            <m:ctrlP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𝑟</m:t>
                                </m:r>
                              </m:e>
                              <m:sup>
                                <m: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)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30039" y="5181600"/>
                  <a:ext cx="5885907" cy="883703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" name="Rectangle 7"/>
            <p:cNvSpPr/>
            <p:nvPr/>
          </p:nvSpPr>
          <p:spPr>
            <a:xfrm>
              <a:off x="1630039" y="5105400"/>
              <a:ext cx="5989961" cy="1066800"/>
            </a:xfrm>
            <a:prstGeom prst="rect">
              <a:avLst/>
            </a:prstGeom>
            <a:noFill/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764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447800" y="914400"/>
            <a:ext cx="5989961" cy="1066800"/>
            <a:chOff x="1630039" y="5105400"/>
            <a:chExt cx="5989961" cy="106680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/>
                <p:cNvSpPr txBox="1"/>
                <p:nvPr/>
              </p:nvSpPr>
              <p:spPr>
                <a:xfrm>
                  <a:off x="1630039" y="5181600"/>
                  <a:ext cx="5885907" cy="88370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 rtl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𝜙</m:t>
                        </m:r>
                        <m:d>
                          <m:dPr>
                            <m:ctrlP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𝑟</m:t>
                                </m:r>
                              </m:e>
                            </m:acc>
                          </m:e>
                        </m:d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𝜌</m:t>
                        </m:r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𝜖</m:t>
                            </m:r>
                            <m:d>
                              <m:dPr>
                                <m:begChr m:val="〈"/>
                                <m:endChr m:val="〉"/>
                                <m:ctrlP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𝜏</m:t>
                                </m:r>
                                <m:d>
                                  <m:dPr>
                                    <m:ctrlPr>
                                      <a:rPr lang="en-IN" i="1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en-IN" i="1">
                                            <a:solidFill>
                                              <a:srgbClr val="003366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IN" i="1">
                                            <a:solidFill>
                                              <a:srgbClr val="003366"/>
                                            </a:solidFill>
                                            <a:latin typeface="Cambria Math"/>
                                          </a:rPr>
                                          <m:t>0</m:t>
                                        </m:r>
                                      </m:e>
                                    </m:acc>
                                  </m:e>
                                </m:d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en-IN" i="1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IN" i="1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  <m:r>
                                      <a:rPr lang="en-IN" i="1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en-IN" i="1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𝜏</m:t>
                                    </m:r>
                                    <m:d>
                                      <m:dPr>
                                        <m:ctrlPr>
                                          <a:rPr lang="en-IN" i="1">
                                            <a:solidFill>
                                              <a:srgbClr val="003366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IN" i="1">
                                                <a:solidFill>
                                                  <a:srgbClr val="003366"/>
                                                </a:solidFill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acc>
                                              <m:accPr>
                                                <m:chr m:val="⃗"/>
                                                <m:ctrlPr>
                                                  <a:rPr lang="en-IN" i="1">
                                                    <a:solidFill>
                                                      <a:srgbClr val="003366"/>
                                                    </a:solidFill>
                                                    <a:latin typeface="Cambria Math"/>
                                                  </a:rPr>
                                                </m:ctrlPr>
                                              </m:accPr>
                                              <m:e>
                                                <m:r>
                                                  <a:rPr lang="en-IN" i="1">
                                                    <a:solidFill>
                                                      <a:srgbClr val="003366"/>
                                                    </a:solidFill>
                                                    <a:latin typeface="Cambria Math"/>
                                                  </a:rPr>
                                                  <m:t>𝑒</m:t>
                                                </m:r>
                                              </m:e>
                                            </m:acc>
                                          </m:e>
                                          <m:sub>
                                            <m:r>
                                              <a:rPr lang="en-IN" i="1">
                                                <a:solidFill>
                                                  <a:srgbClr val="003366"/>
                                                </a:solidFill>
                                                <a:latin typeface="Cambria Math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d>
                              </m:e>
                            </m:d>
                          </m:num>
                          <m:den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2</m:t>
                            </m:r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𝜋</m:t>
                            </m:r>
                          </m:den>
                        </m:f>
                        <m:f>
                          <m:fPr>
                            <m:ctrlP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US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𝑒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acc>
                              <m:accPr>
                                <m:chr m:val="⃗"/>
                                <m:ctrlP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𝑟</m:t>
                                </m:r>
                              </m:e>
                            </m:acc>
                          </m:num>
                          <m:den>
                            <m:sSup>
                              <m:sSupPr>
                                <m:ctrlP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𝑟</m:t>
                                </m:r>
                              </m:e>
                              <m:sup>
                                <m: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𝑂</m:t>
                        </m:r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(</m:t>
                        </m:r>
                        <m:f>
                          <m:fPr>
                            <m:ctrlP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𝑟</m:t>
                                </m:r>
                              </m:e>
                              <m:sup>
                                <m: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)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" name="Text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30039" y="5181600"/>
                  <a:ext cx="5885907" cy="883703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" name="Rectangle 3"/>
            <p:cNvSpPr/>
            <p:nvPr/>
          </p:nvSpPr>
          <p:spPr>
            <a:xfrm>
              <a:off x="1630039" y="5105400"/>
              <a:ext cx="5989961" cy="1066800"/>
            </a:xfrm>
            <a:prstGeom prst="rect">
              <a:avLst/>
            </a:prstGeom>
            <a:noFill/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066800" y="2895600"/>
            <a:ext cx="70375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2000" dirty="0" smtClean="0">
                <a:solidFill>
                  <a:srgbClr val="003366"/>
                </a:solidFill>
              </a:rPr>
              <a:t>The density profile is that of the dipole potential with a dipole</a:t>
            </a:r>
          </a:p>
          <a:p>
            <a:pPr algn="l" rtl="0"/>
            <a:r>
              <a:rPr lang="en-US" sz="2000" dirty="0">
                <a:solidFill>
                  <a:srgbClr val="003366"/>
                </a:solidFill>
              </a:rPr>
              <a:t>s</a:t>
            </a:r>
            <a:r>
              <a:rPr lang="en-US" sz="2000" dirty="0" smtClean="0">
                <a:solidFill>
                  <a:srgbClr val="003366"/>
                </a:solidFill>
              </a:rPr>
              <a:t>trength which can only be computed numerically.</a:t>
            </a:r>
            <a:endParaRPr lang="en-US" sz="200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132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178" y="3276594"/>
            <a:ext cx="5943612" cy="3200406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95536" y="1556792"/>
                <a:ext cx="8064896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rtl="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IN" dirty="0" smtClean="0">
                    <a:solidFill>
                      <a:srgbClr val="003366"/>
                    </a:solidFill>
                    <a:latin typeface="Calibri"/>
                    <a:cs typeface="+mn-cs"/>
                  </a:rPr>
                  <a:t>Simulation on a </a:t>
                </a:r>
                <a14:m>
                  <m:oMath xmlns:m="http://schemas.openxmlformats.org/officeDocument/2006/math">
                    <m:r>
                      <a:rPr lang="en-IN" i="1" smtClean="0">
                        <a:solidFill>
                          <a:srgbClr val="003366"/>
                        </a:solidFill>
                        <a:latin typeface="Cambria Math"/>
                        <a:cs typeface="+mn-cs"/>
                      </a:rPr>
                      <m:t>200</m:t>
                    </m:r>
                    <m:r>
                      <a:rPr lang="en-IN" i="1" smtClean="0">
                        <a:solidFill>
                          <a:srgbClr val="003366"/>
                        </a:solidFill>
                        <a:latin typeface="Cambria Math"/>
                        <a:cs typeface="+mn-cs"/>
                      </a:rPr>
                      <m:t>×</m:t>
                    </m:r>
                    <m:r>
                      <a:rPr lang="en-IN" i="1" smtClean="0">
                        <a:solidFill>
                          <a:srgbClr val="003366"/>
                        </a:solidFill>
                        <a:latin typeface="Cambria Math"/>
                        <a:cs typeface="+mn-cs"/>
                      </a:rPr>
                      <m:t>200</m:t>
                    </m:r>
                  </m:oMath>
                </a14:m>
                <a:r>
                  <a:rPr lang="en-IN" dirty="0" smtClean="0">
                    <a:solidFill>
                      <a:srgbClr val="003366"/>
                    </a:solidFill>
                    <a:latin typeface="Calibri"/>
                    <a:cs typeface="+mn-cs"/>
                  </a:rPr>
                  <a:t> lattice with </a:t>
                </a:r>
                <a14:m>
                  <m:oMath xmlns:m="http://schemas.openxmlformats.org/officeDocument/2006/math">
                    <m:r>
                      <a:rPr lang="en-IN" i="1" smtClean="0">
                        <a:solidFill>
                          <a:srgbClr val="003366"/>
                        </a:solidFill>
                        <a:latin typeface="Cambria Math"/>
                        <a:cs typeface="+mn-cs"/>
                      </a:rPr>
                      <m:t>𝜌</m:t>
                    </m:r>
                    <m:r>
                      <a:rPr lang="en-IN" i="1" smtClean="0">
                        <a:solidFill>
                          <a:srgbClr val="003366"/>
                        </a:solidFill>
                        <a:latin typeface="Cambria Math"/>
                        <a:cs typeface="+mn-cs"/>
                      </a:rPr>
                      <m:t>=</m:t>
                    </m:r>
                    <m:r>
                      <a:rPr lang="en-IN" i="1" smtClean="0">
                        <a:solidFill>
                          <a:srgbClr val="003366"/>
                        </a:solidFill>
                        <a:latin typeface="Cambria Math"/>
                        <a:cs typeface="+mn-cs"/>
                      </a:rPr>
                      <m:t>0</m:t>
                    </m:r>
                    <m:r>
                      <a:rPr lang="en-IN" i="1" smtClean="0">
                        <a:solidFill>
                          <a:srgbClr val="003366"/>
                        </a:solidFill>
                        <a:latin typeface="Cambria Math"/>
                        <a:cs typeface="+mn-cs"/>
                      </a:rPr>
                      <m:t>.</m:t>
                    </m:r>
                    <m:r>
                      <a:rPr lang="en-IN" i="1" smtClean="0">
                        <a:solidFill>
                          <a:srgbClr val="003366"/>
                        </a:solidFill>
                        <a:latin typeface="Cambria Math"/>
                        <a:cs typeface="+mn-cs"/>
                      </a:rPr>
                      <m:t>6</m:t>
                    </m:r>
                  </m:oMath>
                </a14:m>
                <a:r>
                  <a:rPr lang="en-IN" dirty="0" smtClean="0">
                    <a:solidFill>
                      <a:srgbClr val="003366"/>
                    </a:solidFill>
                    <a:latin typeface="Calibri"/>
                    <a:cs typeface="+mn-cs"/>
                  </a:rPr>
                  <a:t> </a:t>
                </a:r>
              </a:p>
              <a:p>
                <a:pPr algn="l" rtl="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srgbClr val="003366"/>
                  </a:solidFill>
                  <a:latin typeface="Calibri"/>
                  <a:cs typeface="+mn-cs"/>
                </a:endParaRPr>
              </a:p>
              <a:p>
                <a:pPr algn="l" rtl="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IN" dirty="0" smtClean="0">
                    <a:solidFill>
                      <a:srgbClr val="003366"/>
                    </a:solidFill>
                    <a:latin typeface="Calibri"/>
                    <a:cs typeface="+mn-cs"/>
                  </a:rPr>
                  <a:t>For the interacting case the strength of the dipole was measured separately .</a:t>
                </a:r>
                <a:endParaRPr lang="en-IN" dirty="0">
                  <a:solidFill>
                    <a:srgbClr val="003366"/>
                  </a:solidFill>
                  <a:latin typeface="Calibri"/>
                  <a:cs typeface="+mn-cs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1556792"/>
                <a:ext cx="8064896" cy="1569660"/>
              </a:xfrm>
              <a:prstGeom prst="rect">
                <a:avLst/>
              </a:prstGeom>
              <a:blipFill rotWithShape="1">
                <a:blip r:embed="rId3"/>
                <a:stretch>
                  <a:fillRect l="-1209" t="-3101" b="-7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3048000" y="750631"/>
            <a:ext cx="26164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dirty="0" smtClean="0">
                <a:solidFill>
                  <a:srgbClr val="003366"/>
                </a:solidFill>
              </a:rPr>
              <a:t>Simulation results</a:t>
            </a:r>
            <a:endParaRPr lang="en-US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54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840387"/>
            <a:ext cx="8153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dirty="0" smtClean="0">
                <a:solidFill>
                  <a:srgbClr val="003366"/>
                </a:solidFill>
              </a:rPr>
              <a:t>Outline</a:t>
            </a:r>
            <a:endParaRPr lang="en-US" dirty="0">
              <a:solidFill>
                <a:srgbClr val="003366"/>
              </a:solidFill>
            </a:endParaRPr>
          </a:p>
          <a:p>
            <a:pPr algn="ctr" rtl="0"/>
            <a:endParaRPr lang="en-US" sz="2000" dirty="0">
              <a:solidFill>
                <a:srgbClr val="003366"/>
              </a:solidFill>
            </a:endParaRPr>
          </a:p>
          <a:p>
            <a:pPr algn="ctr" rtl="0"/>
            <a:r>
              <a:rPr lang="en-US" sz="2000" dirty="0" smtClean="0">
                <a:solidFill>
                  <a:srgbClr val="003366"/>
                </a:solidFill>
              </a:rPr>
              <a:t>Will discuss  two examples where long-range correlations show up</a:t>
            </a:r>
          </a:p>
          <a:p>
            <a:pPr algn="ctr" rtl="0"/>
            <a:r>
              <a:rPr lang="en-US" sz="2000" dirty="0">
                <a:solidFill>
                  <a:srgbClr val="003366"/>
                </a:solidFill>
              </a:rPr>
              <a:t>a</a:t>
            </a:r>
            <a:r>
              <a:rPr lang="en-US" sz="2000" dirty="0" smtClean="0">
                <a:solidFill>
                  <a:srgbClr val="003366"/>
                </a:solidFill>
              </a:rPr>
              <a:t>nd consider some consequences</a:t>
            </a:r>
            <a:endParaRPr lang="en-US" sz="2000" dirty="0">
              <a:solidFill>
                <a:srgbClr val="003366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38200" y="2782431"/>
            <a:ext cx="7916556" cy="1323439"/>
            <a:chOff x="838200" y="2782431"/>
            <a:chExt cx="7916556" cy="1323439"/>
          </a:xfrm>
        </p:grpSpPr>
        <p:sp>
          <p:nvSpPr>
            <p:cNvPr id="3" name="TextBox 2"/>
            <p:cNvSpPr txBox="1"/>
            <p:nvPr/>
          </p:nvSpPr>
          <p:spPr>
            <a:xfrm>
              <a:off x="979871" y="2782431"/>
              <a:ext cx="7774885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2000" dirty="0" smtClean="0">
                  <a:solidFill>
                    <a:srgbClr val="C00000"/>
                  </a:solidFill>
                </a:rPr>
                <a:t>Example </a:t>
              </a:r>
              <a:r>
                <a:rPr lang="en-US" sz="2000" dirty="0" smtClean="0">
                  <a:solidFill>
                    <a:srgbClr val="FF0000"/>
                  </a:solidFill>
                </a:rPr>
                <a:t>I</a:t>
              </a:r>
              <a:r>
                <a:rPr lang="en-US" sz="2000" dirty="0" smtClean="0">
                  <a:solidFill>
                    <a:srgbClr val="003366"/>
                  </a:solidFill>
                </a:rPr>
                <a:t>: Effect of a local drive on the </a:t>
              </a:r>
              <a:r>
                <a:rPr lang="en-US" sz="2000" dirty="0">
                  <a:solidFill>
                    <a:srgbClr val="003366"/>
                  </a:solidFill>
                </a:rPr>
                <a:t>s</a:t>
              </a:r>
              <a:r>
                <a:rPr lang="en-US" sz="2000" dirty="0" smtClean="0">
                  <a:solidFill>
                    <a:srgbClr val="003366"/>
                  </a:solidFill>
                </a:rPr>
                <a:t>teady state of a system</a:t>
              </a:r>
            </a:p>
            <a:p>
              <a:pPr algn="l" rtl="0"/>
              <a:endParaRPr lang="en-US" sz="2000" dirty="0">
                <a:solidFill>
                  <a:srgbClr val="003366"/>
                </a:solidFill>
              </a:endParaRPr>
            </a:p>
            <a:p>
              <a:pPr algn="l" rtl="0"/>
              <a:r>
                <a:rPr lang="en-US" sz="2000" dirty="0" smtClean="0">
                  <a:solidFill>
                    <a:srgbClr val="C00000"/>
                  </a:solidFill>
                </a:rPr>
                <a:t>Example II</a:t>
              </a:r>
              <a:r>
                <a:rPr lang="en-US" sz="2000" dirty="0" smtClean="0">
                  <a:solidFill>
                    <a:srgbClr val="003366"/>
                  </a:solidFill>
                </a:rPr>
                <a:t>: Linear drive in two dimensions: spontaneous symmetry</a:t>
              </a:r>
            </a:p>
            <a:p>
              <a:pPr algn="l" rtl="0"/>
              <a:r>
                <a:rPr lang="en-US" sz="2000" dirty="0" smtClean="0">
                  <a:solidFill>
                    <a:srgbClr val="003366"/>
                  </a:solidFill>
                </a:rPr>
                <a:t> breaking</a:t>
              </a:r>
            </a:p>
          </p:txBody>
        </p:sp>
        <p:sp>
          <p:nvSpPr>
            <p:cNvPr id="4" name="Oval 3"/>
            <p:cNvSpPr/>
            <p:nvPr/>
          </p:nvSpPr>
          <p:spPr>
            <a:xfrm>
              <a:off x="838200" y="2934831"/>
              <a:ext cx="118554" cy="12251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838200" y="3544431"/>
              <a:ext cx="118554" cy="12251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9542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3420953"/>
            <a:ext cx="5098762" cy="221784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5800" y="6248400"/>
            <a:ext cx="6387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0"/>
            <a:r>
              <a:rPr lang="en-US" sz="1800" dirty="0" smtClean="0">
                <a:solidFill>
                  <a:srgbClr val="003366"/>
                </a:solidFill>
              </a:rPr>
              <a:t>T. </a:t>
            </a:r>
            <a:r>
              <a:rPr lang="en-US" sz="1800" dirty="0" err="1" smtClean="0">
                <a:solidFill>
                  <a:srgbClr val="003366"/>
                </a:solidFill>
              </a:rPr>
              <a:t>Bodineau</a:t>
            </a:r>
            <a:r>
              <a:rPr lang="en-US" sz="1800" dirty="0" smtClean="0">
                <a:solidFill>
                  <a:srgbClr val="003366"/>
                </a:solidFill>
              </a:rPr>
              <a:t>, B. Derrida, J.L. </a:t>
            </a:r>
            <a:r>
              <a:rPr lang="en-US" sz="1800" dirty="0" err="1" smtClean="0">
                <a:solidFill>
                  <a:srgbClr val="003366"/>
                </a:solidFill>
              </a:rPr>
              <a:t>Lebowitz</a:t>
            </a:r>
            <a:r>
              <a:rPr lang="en-US" sz="1800" dirty="0" smtClean="0">
                <a:solidFill>
                  <a:srgbClr val="003366"/>
                </a:solidFill>
              </a:rPr>
              <a:t>, JSP, 140 648 (2010). </a:t>
            </a:r>
            <a:endParaRPr lang="en-US" sz="1800" dirty="0">
              <a:solidFill>
                <a:srgbClr val="003366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71471" y="457200"/>
            <a:ext cx="42088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dirty="0" smtClean="0">
                <a:solidFill>
                  <a:srgbClr val="003366"/>
                </a:solidFill>
              </a:rPr>
              <a:t>Two-point correlation function</a:t>
            </a:r>
            <a:endParaRPr lang="en-US" dirty="0">
              <a:solidFill>
                <a:srgbClr val="003366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209800" y="1219200"/>
                <a:ext cx="4572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rtl="0"/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𝐶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𝑟</m:t>
                        </m:r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𝑠</m:t>
                        </m:r>
                      </m:e>
                    </m:d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=&lt;</m:t>
                    </m:r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𝜏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𝑟</m:t>
                        </m:r>
                      </m:e>
                    </m:d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𝜏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𝑠</m:t>
                        </m:r>
                      </m:e>
                    </m:d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&gt;</m:t>
                    </m:r>
                  </m:oMath>
                </a14:m>
                <a:r>
                  <a:rPr lang="en-US" dirty="0" smtClean="0">
                    <a:solidFill>
                      <a:srgbClr val="003366"/>
                    </a:solidFill>
                  </a:rPr>
                  <a:t>-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3366"/>
                        </a:solidFill>
                        <a:latin typeface="Cambria Math"/>
                      </a:rPr>
                      <m:t>𝜙</m:t>
                    </m:r>
                  </m:oMath>
                </a14:m>
                <a:r>
                  <a:rPr lang="en-US" dirty="0" smtClean="0">
                    <a:solidFill>
                      <a:srgbClr val="003366"/>
                    </a:solidFill>
                  </a:rPr>
                  <a:t>(r)</a:t>
                </a:r>
                <a:r>
                  <a:rPr lang="en-US" dirty="0">
                    <a:solidFill>
                      <a:srgbClr val="003366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3366"/>
                        </a:solidFill>
                        <a:latin typeface="Cambria Math"/>
                      </a:rPr>
                      <m:t>𝜙</m:t>
                    </m:r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(</m:t>
                    </m:r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𝑠</m:t>
                    </m:r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en-US" dirty="0">
                  <a:solidFill>
                    <a:srgbClr val="003366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9800" y="1219200"/>
                <a:ext cx="4572000" cy="461665"/>
              </a:xfrm>
              <a:prstGeom prst="rect">
                <a:avLst/>
              </a:prstGeom>
              <a:blipFill rotWithShape="1">
                <a:blip r:embed="rId3"/>
                <a:stretch>
                  <a:fillRect l="-400" t="-9211" b="-30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743200" y="2743200"/>
                <a:ext cx="2522632" cy="6473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𝐿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𝑖</m:t>
                        </m:r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𝑗</m:t>
                        </m:r>
                      </m:e>
                    </m:d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𝐿</m:t>
                        </m:r>
                      </m:den>
                    </m:f>
                  </m:oMath>
                </a14:m>
                <a:r>
                  <a:rPr lang="en-US" dirty="0" smtClean="0">
                    <a:solidFill>
                      <a:srgbClr val="003366"/>
                    </a:solidFill>
                  </a:rPr>
                  <a:t>g(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𝑖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𝐿</m:t>
                        </m:r>
                      </m:den>
                    </m:f>
                  </m:oMath>
                </a14:m>
                <a:r>
                  <a:rPr lang="en-US" dirty="0" smtClean="0">
                    <a:solidFill>
                      <a:srgbClr val="003366"/>
                    </a:solidFill>
                  </a:rPr>
                  <a:t> 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dirty="0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𝑗</m:t>
                        </m:r>
                      </m:num>
                      <m:den>
                        <m:r>
                          <a:rPr lang="en-US" b="0" i="1" dirty="0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𝐿</m:t>
                        </m:r>
                      </m:den>
                    </m:f>
                  </m:oMath>
                </a14:m>
                <a:r>
                  <a:rPr lang="en-US" dirty="0" smtClean="0">
                    <a:solidFill>
                      <a:srgbClr val="003366"/>
                    </a:solidFill>
                  </a:rPr>
                  <a:t>)</a:t>
                </a:r>
                <a:endParaRPr lang="en-US" dirty="0">
                  <a:solidFill>
                    <a:srgbClr val="003366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2743200"/>
                <a:ext cx="2522632" cy="647357"/>
              </a:xfrm>
              <a:prstGeom prst="rect">
                <a:avLst/>
              </a:prstGeom>
              <a:blipFill rotWithShape="1">
                <a:blip r:embed="rId4"/>
                <a:stretch>
                  <a:fillRect r="-2174" b="-56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914400" y="2057400"/>
            <a:ext cx="60997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dirty="0" smtClean="0">
                <a:solidFill>
                  <a:srgbClr val="003366"/>
                </a:solidFill>
              </a:rPr>
              <a:t>In d=1 dimension, in the hydrodynamic limit</a:t>
            </a:r>
            <a:endParaRPr lang="en-US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0676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1023857"/>
            <a:ext cx="80808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dirty="0" smtClean="0">
                <a:solidFill>
                  <a:srgbClr val="003366"/>
                </a:solidFill>
              </a:rPr>
              <a:t>In higher dimensions local currents do not vanish for large</a:t>
            </a:r>
          </a:p>
          <a:p>
            <a:pPr algn="l" rtl="0"/>
            <a:r>
              <a:rPr lang="en-US" dirty="0" smtClean="0">
                <a:solidFill>
                  <a:srgbClr val="003366"/>
                </a:solidFill>
              </a:rPr>
              <a:t>L  and the correlation function does not vanish in this limit.</a:t>
            </a:r>
            <a:endParaRPr lang="en-US" dirty="0">
              <a:solidFill>
                <a:srgbClr val="0033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9600" y="6248400"/>
            <a:ext cx="4275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1800" dirty="0" smtClean="0">
                <a:solidFill>
                  <a:srgbClr val="003366"/>
                </a:solidFill>
              </a:rPr>
              <a:t>T. Sadhu, S. Majumdar, DM, in progress</a:t>
            </a:r>
            <a:endParaRPr lang="en-US" sz="1800" dirty="0">
              <a:solidFill>
                <a:srgbClr val="003366"/>
              </a:solidFill>
            </a:endParaRPr>
          </a:p>
        </p:txBody>
      </p:sp>
      <p:pic>
        <p:nvPicPr>
          <p:cNvPr id="12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2113756"/>
            <a:ext cx="4671917" cy="3753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0061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623889" y="304800"/>
            <a:ext cx="51972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dirty="0" smtClean="0">
                <a:solidFill>
                  <a:srgbClr val="003366"/>
                </a:solidFill>
              </a:rPr>
              <a:t>Symmetry of the correlation function:</a:t>
            </a:r>
            <a:endParaRPr lang="en-US" dirty="0">
              <a:solidFill>
                <a:srgbClr val="003366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2209800" y="5257800"/>
            <a:ext cx="4077828" cy="685800"/>
            <a:chOff x="2209800" y="5181600"/>
            <a:chExt cx="4077828" cy="68580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/>
                <p:cNvSpPr txBox="1"/>
                <p:nvPr/>
              </p:nvSpPr>
              <p:spPr>
                <a:xfrm>
                  <a:off x="2423109" y="5293667"/>
                  <a:ext cx="3864519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en-IN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IN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IN" b="0" i="0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Δ</m:t>
                                </m:r>
                              </m:e>
                              <m:sub>
                                <m:r>
                                  <a:rPr lang="en-IN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𝑟</m:t>
                                </m:r>
                              </m:sub>
                            </m:sSub>
                            <m:r>
                              <a:rPr lang="en-IN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IN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IN" b="0" i="0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Δ</m:t>
                                </m:r>
                              </m:e>
                              <m:sub>
                                <m:r>
                                  <a:rPr lang="en-IN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𝑠</m:t>
                                </m:r>
                              </m:sub>
                            </m:sSub>
                          </m:e>
                        </m:d>
                        <m:r>
                          <a:rPr lang="en-IN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𝐶</m:t>
                        </m:r>
                        <m:d>
                          <m:dPr>
                            <m:ctrlPr>
                              <a:rPr lang="en-IN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IN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𝑟</m:t>
                            </m:r>
                            <m:r>
                              <a:rPr lang="en-IN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a:rPr lang="en-IN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𝑠</m:t>
                            </m:r>
                          </m:e>
                        </m:d>
                        <m:r>
                          <a:rPr lang="en-IN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lang="en-IN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IN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𝜎</m:t>
                            </m:r>
                          </m:e>
                          <m:sub/>
                        </m:sSub>
                        <m:d>
                          <m:dPr>
                            <m:ctrlPr>
                              <a:rPr lang="en-IN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IN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𝑟</m:t>
                            </m:r>
                            <m:r>
                              <a:rPr lang="en-IN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a:rPr lang="en-IN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𝑠</m:t>
                            </m:r>
                          </m:e>
                        </m:d>
                      </m:oMath>
                    </m:oMathPara>
                  </a14:m>
                  <a:endParaRPr lang="en-IN" dirty="0">
                    <a:solidFill>
                      <a:srgbClr val="003366"/>
                    </a:solidFill>
                  </a:endParaRPr>
                </a:p>
              </p:txBody>
            </p:sp>
          </mc:Choice>
          <mc:Fallback xmlns=""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23109" y="5293667"/>
                  <a:ext cx="3864519" cy="461665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Rounded Rectangle 9"/>
            <p:cNvSpPr/>
            <p:nvPr/>
          </p:nvSpPr>
          <p:spPr>
            <a:xfrm>
              <a:off x="2209800" y="5181600"/>
              <a:ext cx="4077828" cy="685800"/>
            </a:xfrm>
            <a:prstGeom prst="roundRect">
              <a:avLst/>
            </a:prstGeom>
            <a:noFill/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027453" y="1752600"/>
            <a:ext cx="6362413" cy="3124200"/>
            <a:chOff x="1027453" y="1371600"/>
            <a:chExt cx="6362413" cy="312420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TextBox 1"/>
                <p:cNvSpPr txBox="1"/>
                <p:nvPr/>
              </p:nvSpPr>
              <p:spPr>
                <a:xfrm>
                  <a:off x="3542054" y="1600200"/>
                  <a:ext cx="320581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 rtl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𝜖</m:t>
                            </m:r>
                          </m:sub>
                        </m:sSub>
                        <m:d>
                          <m:dPr>
                            <m:ctrlP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r</m:t>
                            </m:r>
                            <m:r>
                              <a:rPr lang="en-US" b="0" i="0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s</m:t>
                            </m:r>
                          </m:e>
                        </m:d>
                        <m:r>
                          <a:rPr lang="en-US" b="0" i="0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C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𝜖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(−</m:t>
                        </m:r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𝑟</m:t>
                        </m:r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,−</m:t>
                        </m:r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𝑠</m:t>
                        </m:r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)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" name="TextBox 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42054" y="1600200"/>
                  <a:ext cx="3205813" cy="461665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 b="-2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/>
                <p:cNvSpPr txBox="1"/>
                <p:nvPr/>
              </p:nvSpPr>
              <p:spPr>
                <a:xfrm>
                  <a:off x="3506811" y="2131585"/>
                  <a:ext cx="3388043" cy="49455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 rtl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𝜖</m:t>
                            </m:r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𝜌</m:t>
                            </m:r>
                          </m:sub>
                        </m:sSub>
                        <m:d>
                          <m:dPr>
                            <m:ctrlP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r</m:t>
                            </m:r>
                            <m:r>
                              <a:rPr lang="en-US" b="0" i="0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s</m:t>
                            </m:r>
                          </m:e>
                        </m:d>
                        <m:r>
                          <a:rPr lang="en-US" b="0" i="0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C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𝜖</m:t>
                            </m:r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1</m:t>
                            </m:r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𝜌</m:t>
                            </m:r>
                          </m:sub>
                        </m:sSub>
                        <m:r>
                          <a:rPr lang="en-US" b="0" i="0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r</m:t>
                        </m:r>
                        <m:r>
                          <a:rPr lang="en-US" b="0" i="0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s</m:t>
                        </m:r>
                        <m:r>
                          <a:rPr lang="en-US" b="0" i="0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)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" name="Text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06811" y="2131585"/>
                  <a:ext cx="3388043" cy="494559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" name="TextBox 3"/>
            <p:cNvSpPr txBox="1"/>
            <p:nvPr/>
          </p:nvSpPr>
          <p:spPr>
            <a:xfrm>
              <a:off x="1256054" y="1635544"/>
              <a:ext cx="14189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dirty="0" smtClean="0">
                  <a:solidFill>
                    <a:srgbClr val="003366"/>
                  </a:solidFill>
                </a:rPr>
                <a:t>inversion</a:t>
              </a:r>
              <a:endParaRPr lang="en-US" dirty="0">
                <a:solidFill>
                  <a:srgbClr val="003366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179854" y="2092744"/>
              <a:ext cx="186461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dirty="0">
                  <a:solidFill>
                    <a:srgbClr val="003366"/>
                  </a:solidFill>
                </a:rPr>
                <a:t>p</a:t>
              </a:r>
              <a:r>
                <a:rPr lang="en-US" dirty="0" smtClean="0">
                  <a:solidFill>
                    <a:srgbClr val="003366"/>
                  </a:solidFill>
                </a:rPr>
                <a:t>article-hole</a:t>
              </a:r>
              <a:endParaRPr lang="en-US" dirty="0">
                <a:solidFill>
                  <a:srgbClr val="003366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/>
                <p:cNvSpPr txBox="1"/>
                <p:nvPr/>
              </p:nvSpPr>
              <p:spPr>
                <a:xfrm>
                  <a:off x="2932644" y="3358540"/>
                  <a:ext cx="2579745" cy="10610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n-US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naryPr>
                          <m:sub/>
                          <m:sup/>
                          <m:e>
                            <m:sSup>
                              <m:sSupPr>
                                <m:ctrlP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𝑑</m:t>
                                </m:r>
                              </m:sup>
                            </m:sSup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𝑟</m:t>
                            </m:r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𝐶</m:t>
                            </m:r>
                            <m:d>
                              <m:dPr>
                                <m:ctrlP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𝑟</m:t>
                                </m:r>
                                <m: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𝑠</m:t>
                                </m:r>
                              </m:e>
                            </m:d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0</m:t>
                            </m:r>
                          </m:e>
                        </m:nary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" name="TextBox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2644" y="3358540"/>
                  <a:ext cx="2579745" cy="1061060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" name="Rounded Rectangle 8"/>
            <p:cNvSpPr/>
            <p:nvPr/>
          </p:nvSpPr>
          <p:spPr>
            <a:xfrm>
              <a:off x="1027453" y="1371600"/>
              <a:ext cx="6362413" cy="3124200"/>
            </a:xfrm>
            <a:prstGeom prst="roundRect">
              <a:avLst/>
            </a:prstGeom>
            <a:noFill/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1219200" y="2667000"/>
              <a:ext cx="5068428" cy="498490"/>
              <a:chOff x="1219200" y="2667000"/>
              <a:chExt cx="5068428" cy="498490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" name="TextBox 12"/>
                  <p:cNvSpPr txBox="1"/>
                  <p:nvPr/>
                </p:nvSpPr>
                <p:spPr>
                  <a:xfrm>
                    <a:off x="1219200" y="2703825"/>
                    <a:ext cx="1593706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l" rtl="0"/>
                    <a:r>
                      <a:rPr lang="en-US" dirty="0">
                        <a:solidFill>
                          <a:srgbClr val="003366"/>
                        </a:solidFill>
                      </a:rPr>
                      <a:t>a</a:t>
                    </a:r>
                    <a:r>
                      <a:rPr lang="en-US" dirty="0" smtClean="0">
                        <a:solidFill>
                          <a:srgbClr val="003366"/>
                        </a:solidFill>
                      </a:rPr>
                      <a:t>t </a:t>
                    </a:r>
                    <a14:m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𝜌</m:t>
                        </m:r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1</m:t>
                        </m:r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/</m:t>
                        </m:r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2</m:t>
                        </m:r>
                      </m:oMath>
                    </a14:m>
                    <a:endParaRPr lang="en-US" dirty="0">
                      <a:solidFill>
                        <a:srgbClr val="003366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3" name="TextBox 1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219200" y="2703825"/>
                    <a:ext cx="1593706" cy="461665"/>
                  </a:xfrm>
                  <a:prstGeom prst="rect">
                    <a:avLst/>
                  </a:prstGeom>
                  <a:blipFill rotWithShape="1">
                    <a:blip r:embed="rId6"/>
                    <a:stretch>
                      <a:fillRect l="-5747" t="-9333" r="-383" b="-32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" name="TextBox 14"/>
                  <p:cNvSpPr txBox="1"/>
                  <p:nvPr/>
                </p:nvSpPr>
                <p:spPr>
                  <a:xfrm>
                    <a:off x="3505200" y="2667000"/>
                    <a:ext cx="2782428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l" rtl="0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𝜖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𝑟</m:t>
                              </m:r>
                              <m:r>
                                <a:rPr lang="en-US" b="0" i="1" smtClean="0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b="0" i="1" smtClean="0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𝑠</m:t>
                              </m:r>
                            </m:e>
                          </m:d>
                          <m:r>
                            <a:rPr lang="en-US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𝜖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𝑟</m:t>
                          </m:r>
                          <m:r>
                            <a:rPr lang="en-US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US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𝑠</m:t>
                          </m:r>
                          <m:r>
                            <a:rPr lang="en-US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)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5" name="TextBox 1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505200" y="2667000"/>
                    <a:ext cx="2782428" cy="461665"/>
                  </a:xfrm>
                  <a:prstGeom prst="rect">
                    <a:avLst/>
                  </a:prstGeom>
                  <a:blipFill rotWithShape="1">
                    <a:blip r:embed="rId7"/>
                    <a:stretch>
                      <a:fillRect b="-20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-18494" y="6168780"/>
                <a:ext cx="926619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𝐶</m:t>
                    </m:r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(</m:t>
                    </m:r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𝑟</m:t>
                    </m:r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,</m:t>
                    </m:r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𝑠</m:t>
                    </m:r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>
                    <a:solidFill>
                      <a:srgbClr val="003366"/>
                    </a:solidFill>
                  </a:rPr>
                  <a:t> corresponds to an electrostatic potential in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2</m:t>
                    </m:r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𝑑</m:t>
                    </m:r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>
                    <a:solidFill>
                      <a:srgbClr val="003366"/>
                    </a:solidFill>
                  </a:rPr>
                  <a:t>induced by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𝜎</m:t>
                    </m:r>
                  </m:oMath>
                </a14:m>
                <a:r>
                  <a:rPr lang="en-US" dirty="0" smtClean="0">
                    <a:solidFill>
                      <a:srgbClr val="003366"/>
                    </a:solidFill>
                  </a:rPr>
                  <a:t> </a:t>
                </a:r>
                <a:endParaRPr lang="en-US" dirty="0">
                  <a:solidFill>
                    <a:srgbClr val="003366"/>
                  </a:solidFill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8494" y="6168780"/>
                <a:ext cx="9266191" cy="461665"/>
              </a:xfrm>
              <a:prstGeom prst="rect">
                <a:avLst/>
              </a:prstGeom>
              <a:blipFill rotWithShape="1">
                <a:blip r:embed="rId8"/>
                <a:stretch>
                  <a:fillRect l="-197" t="-9211" b="-30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2057400" y="986135"/>
                <a:ext cx="4572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rtl="0"/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𝐶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𝑟</m:t>
                        </m:r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𝑠</m:t>
                        </m:r>
                      </m:e>
                    </m:d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=&lt;</m:t>
                    </m:r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𝜏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𝑟</m:t>
                        </m:r>
                      </m:e>
                    </m:d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𝜏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𝑠</m:t>
                        </m:r>
                      </m:e>
                    </m:d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&gt;</m:t>
                    </m:r>
                  </m:oMath>
                </a14:m>
                <a:r>
                  <a:rPr lang="en-US" dirty="0" smtClean="0">
                    <a:solidFill>
                      <a:srgbClr val="003366"/>
                    </a:solidFill>
                  </a:rPr>
                  <a:t>-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3366"/>
                        </a:solidFill>
                        <a:latin typeface="Cambria Math"/>
                      </a:rPr>
                      <m:t>𝜙</m:t>
                    </m:r>
                  </m:oMath>
                </a14:m>
                <a:r>
                  <a:rPr lang="en-US" dirty="0" smtClean="0">
                    <a:solidFill>
                      <a:srgbClr val="003366"/>
                    </a:solidFill>
                  </a:rPr>
                  <a:t>(r)</a:t>
                </a:r>
                <a:r>
                  <a:rPr lang="en-US" dirty="0">
                    <a:solidFill>
                      <a:srgbClr val="003366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3366"/>
                        </a:solidFill>
                        <a:latin typeface="Cambria Math"/>
                      </a:rPr>
                      <m:t>𝜙</m:t>
                    </m:r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(</m:t>
                    </m:r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𝑠</m:t>
                    </m:r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en-US" dirty="0">
                  <a:solidFill>
                    <a:srgbClr val="003366"/>
                  </a:solidFill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7400" y="986135"/>
                <a:ext cx="4572000" cy="461665"/>
              </a:xfrm>
              <a:prstGeom prst="rect">
                <a:avLst/>
              </a:prstGeom>
              <a:blipFill rotWithShape="1">
                <a:blip r:embed="rId9"/>
                <a:stretch>
                  <a:fillRect l="-400" t="-9211" b="-30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85814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838200"/>
            <a:ext cx="45993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dirty="0" smtClean="0">
                <a:solidFill>
                  <a:srgbClr val="003366"/>
                </a:solidFill>
              </a:rPr>
              <a:t>Consequences of the symmetry:</a:t>
            </a:r>
            <a:endParaRPr lang="en-US" dirty="0">
              <a:solidFill>
                <a:srgbClr val="003366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95400" y="1828800"/>
            <a:ext cx="2691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dirty="0" smtClean="0">
                <a:solidFill>
                  <a:srgbClr val="003366"/>
                </a:solidFill>
              </a:rPr>
              <a:t>The net charge =0</a:t>
            </a:r>
            <a:endParaRPr lang="en-US" dirty="0">
              <a:solidFill>
                <a:srgbClr val="003366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371600" y="2438400"/>
                <a:ext cx="435683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:r>
                  <a:rPr lang="en-US" dirty="0">
                    <a:solidFill>
                      <a:srgbClr val="003366"/>
                    </a:solidFill>
                  </a:rPr>
                  <a:t>A</a:t>
                </a:r>
                <a:r>
                  <a:rPr lang="en-US" dirty="0" smtClean="0">
                    <a:solidFill>
                      <a:srgbClr val="003366"/>
                    </a:solidFill>
                  </a:rPr>
                  <a:t>t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𝜌</m:t>
                    </m:r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=</m:t>
                    </m:r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0</m:t>
                    </m:r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.</m:t>
                    </m:r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5</m:t>
                    </m:r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  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𝜖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𝑟</m:t>
                        </m:r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𝑠</m:t>
                        </m:r>
                      </m:e>
                    </m:d>
                  </m:oMath>
                </a14:m>
                <a:r>
                  <a:rPr lang="en-US" dirty="0" smtClean="0">
                    <a:solidFill>
                      <a:srgbClr val="003366"/>
                    </a:solidFill>
                  </a:rPr>
                  <a:t> is even in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𝜖</m:t>
                    </m:r>
                  </m:oMath>
                </a14:m>
                <a:r>
                  <a:rPr lang="en-US" dirty="0" smtClean="0">
                    <a:solidFill>
                      <a:srgbClr val="003366"/>
                    </a:solidFill>
                  </a:rPr>
                  <a:t> </a:t>
                </a:r>
                <a:endParaRPr lang="en-US" dirty="0">
                  <a:solidFill>
                    <a:srgbClr val="003366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600" y="2438400"/>
                <a:ext cx="4356834" cy="461665"/>
              </a:xfrm>
              <a:prstGeom prst="rect">
                <a:avLst/>
              </a:prstGeom>
              <a:blipFill rotWithShape="1">
                <a:blip r:embed="rId2"/>
                <a:stretch>
                  <a:fillRect l="-2098" t="-9211" b="-30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1279634" y="3124200"/>
            <a:ext cx="68948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dirty="0" smtClean="0">
                <a:solidFill>
                  <a:srgbClr val="003366"/>
                </a:solidFill>
              </a:rPr>
              <a:t>Thus the charge cannot support a dipole and the </a:t>
            </a:r>
          </a:p>
          <a:p>
            <a:pPr algn="l" rtl="0"/>
            <a:r>
              <a:rPr lang="en-US" dirty="0" smtClean="0">
                <a:solidFill>
                  <a:srgbClr val="003366"/>
                </a:solidFill>
              </a:rPr>
              <a:t>leading contribution in </a:t>
            </a:r>
            <a:r>
              <a:rPr lang="en-US" dirty="0" err="1" smtClean="0">
                <a:solidFill>
                  <a:srgbClr val="003366"/>
                </a:solidFill>
              </a:rPr>
              <a:t>multipole</a:t>
            </a:r>
            <a:r>
              <a:rPr lang="en-US" dirty="0" smtClean="0">
                <a:solidFill>
                  <a:srgbClr val="003366"/>
                </a:solidFill>
              </a:rPr>
              <a:t> expansion is </a:t>
            </a:r>
          </a:p>
          <a:p>
            <a:pPr algn="l" rtl="0"/>
            <a:r>
              <a:rPr lang="en-US" dirty="0" smtClean="0">
                <a:solidFill>
                  <a:srgbClr val="003366"/>
                </a:solidFill>
              </a:rPr>
              <a:t>that of a </a:t>
            </a:r>
            <a:r>
              <a:rPr lang="en-US" dirty="0" err="1" smtClean="0">
                <a:solidFill>
                  <a:srgbClr val="003366"/>
                </a:solidFill>
              </a:rPr>
              <a:t>quadrupole</a:t>
            </a:r>
            <a:r>
              <a:rPr lang="en-US" dirty="0" smtClean="0">
                <a:solidFill>
                  <a:srgbClr val="003366"/>
                </a:solidFill>
              </a:rPr>
              <a:t> (in 2d dimensions).</a:t>
            </a:r>
            <a:endParaRPr lang="en-US" dirty="0">
              <a:solidFill>
                <a:srgbClr val="003366"/>
              </a:solidFill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1110238" y="1981200"/>
            <a:ext cx="108962" cy="115416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1066800" y="2590800"/>
            <a:ext cx="108962" cy="115416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1066800" y="3276600"/>
            <a:ext cx="108962" cy="115416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452897" y="4852599"/>
                <a:ext cx="3068532" cy="4682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𝐶</m:t>
                      </m:r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(</m:t>
                      </m:r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𝑟</m:t>
                      </m:r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,</m:t>
                      </m:r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𝑠</m:t>
                      </m:r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)</m:t>
                      </m:r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  <a:ea typeface="Cambria Math"/>
                        </a:rPr>
                        <m:t>~</m:t>
                      </m:r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  <a:ea typeface="Cambria Math"/>
                        </a:rPr>
                        <m:t>1</m:t>
                      </m:r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  <a:ea typeface="Cambria Math"/>
                        </a:rPr>
                        <m:t>/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003366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solidFill>
                                    <a:srgbClr val="003366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rgbClr val="003366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rgbClr val="003366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rgbClr val="003366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solidFill>
                                    <a:srgbClr val="003366"/>
                                  </a:solidFill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rgbClr val="003366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rgbClr val="003366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rgbClr val="003366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b="0" i="1" smtClean="0">
                              <a:solidFill>
                                <a:srgbClr val="003366"/>
                              </a:solidFill>
                              <a:latin typeface="Cambria Math"/>
                              <a:ea typeface="Cambria Math"/>
                            </a:rPr>
                            <m:t>𝑑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52897" y="4852599"/>
                <a:ext cx="3068532" cy="468205"/>
              </a:xfrm>
              <a:prstGeom prst="rect">
                <a:avLst/>
              </a:prstGeom>
              <a:blipFill rotWithShape="1">
                <a:blip r:embed="rId3"/>
                <a:stretch>
                  <a:fillRect b="-194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ounded Rectangle 9"/>
          <p:cNvSpPr/>
          <p:nvPr/>
        </p:nvSpPr>
        <p:spPr>
          <a:xfrm>
            <a:off x="2286000" y="4648200"/>
            <a:ext cx="3442434" cy="914400"/>
          </a:xfrm>
          <a:prstGeom prst="roundRect">
            <a:avLst/>
          </a:prstGeom>
          <a:noFill/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9684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143000" y="503706"/>
                <a:ext cx="636065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:r>
                  <a:rPr lang="en-US" dirty="0" smtClean="0">
                    <a:solidFill>
                      <a:srgbClr val="003366"/>
                    </a:solidFill>
                  </a:rPr>
                  <a:t>For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𝜌</m:t>
                    </m:r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  <a:ea typeface="Cambria Math"/>
                      </a:rPr>
                      <m:t>≠</m:t>
                    </m:r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  <a:ea typeface="Cambria Math"/>
                      </a:rPr>
                      <m:t>0</m:t>
                    </m:r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  <a:ea typeface="Cambria Math"/>
                      </a:rPr>
                      <m:t>.</m:t>
                    </m:r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  <a:ea typeface="Cambria Math"/>
                      </a:rPr>
                      <m:t>5</m:t>
                    </m:r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  <a:ea typeface="Cambria Math"/>
                      </a:rPr>
                      <m:t>   </m:t>
                    </m:r>
                  </m:oMath>
                </a14:m>
                <a:r>
                  <a:rPr lang="en-US" dirty="0" smtClean="0">
                    <a:solidFill>
                      <a:srgbClr val="003366"/>
                    </a:solidFill>
                  </a:rPr>
                  <a:t>one can expand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𝜎</m:t>
                    </m:r>
                  </m:oMath>
                </a14:m>
                <a:r>
                  <a:rPr lang="en-US" dirty="0" smtClean="0">
                    <a:solidFill>
                      <a:srgbClr val="003366"/>
                    </a:solidFill>
                  </a:rPr>
                  <a:t> in powers of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𝜖</m:t>
                    </m:r>
                  </m:oMath>
                </a14:m>
                <a:endParaRPr lang="en-US" dirty="0">
                  <a:solidFill>
                    <a:srgbClr val="003366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0" y="503706"/>
                <a:ext cx="6360652" cy="461665"/>
              </a:xfrm>
              <a:prstGeom prst="rect">
                <a:avLst/>
              </a:prstGeom>
              <a:blipFill rotWithShape="1">
                <a:blip r:embed="rId2"/>
                <a:stretch>
                  <a:fillRect l="-1534" t="-9333" b="-3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02879" y="1364485"/>
                <a:ext cx="7872668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:r>
                  <a:rPr lang="en-US" dirty="0" smtClean="0">
                    <a:solidFill>
                      <a:srgbClr val="003366"/>
                    </a:solidFill>
                  </a:rPr>
                  <a:t>One finds: </a:t>
                </a:r>
              </a:p>
              <a:p>
                <a:pPr algn="l" rtl="0"/>
                <a:r>
                  <a:rPr lang="en-US" dirty="0" smtClean="0">
                    <a:solidFill>
                      <a:srgbClr val="003366"/>
                    </a:solidFill>
                  </a:rPr>
                  <a:t>The leading contribution to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𝜎</m:t>
                    </m:r>
                  </m:oMath>
                </a14:m>
                <a:r>
                  <a:rPr lang="en-US" dirty="0" smtClean="0">
                    <a:solidFill>
                      <a:srgbClr val="003366"/>
                    </a:solidFill>
                  </a:rPr>
                  <a:t> is of order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𝜖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>
                    <a:solidFill>
                      <a:srgbClr val="003366"/>
                    </a:solidFill>
                  </a:rPr>
                  <a:t> implying </a:t>
                </a:r>
              </a:p>
              <a:p>
                <a:pPr algn="l" rtl="0"/>
                <a:r>
                  <a:rPr lang="en-US" dirty="0" smtClean="0">
                    <a:solidFill>
                      <a:srgbClr val="003366"/>
                    </a:solidFill>
                  </a:rPr>
                  <a:t>no dipolar contribution, with the correlation decaying as  </a:t>
                </a:r>
                <a:endParaRPr lang="en-US" dirty="0">
                  <a:solidFill>
                    <a:srgbClr val="003366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879" y="1364485"/>
                <a:ext cx="7872668" cy="1200329"/>
              </a:xfrm>
              <a:prstGeom prst="rect">
                <a:avLst/>
              </a:prstGeom>
              <a:blipFill rotWithShape="1">
                <a:blip r:embed="rId3"/>
                <a:stretch>
                  <a:fillRect l="-1239" t="-3553" r="-232" b="-111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667000" y="2732195"/>
                <a:ext cx="3068532" cy="4682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𝐶</m:t>
                      </m:r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(</m:t>
                      </m:r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𝑟</m:t>
                      </m:r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,</m:t>
                      </m:r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𝑠</m:t>
                      </m:r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)</m:t>
                      </m:r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  <a:ea typeface="Cambria Math"/>
                        </a:rPr>
                        <m:t>~</m:t>
                      </m:r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  <a:ea typeface="Cambria Math"/>
                        </a:rPr>
                        <m:t>1</m:t>
                      </m:r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  <a:ea typeface="Cambria Math"/>
                        </a:rPr>
                        <m:t>/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003366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solidFill>
                                    <a:srgbClr val="003366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rgbClr val="003366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rgbClr val="003366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rgbClr val="003366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solidFill>
                                    <a:srgbClr val="003366"/>
                                  </a:solidFill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rgbClr val="003366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rgbClr val="003366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rgbClr val="003366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b="0" i="1" smtClean="0">
                              <a:solidFill>
                                <a:srgbClr val="003366"/>
                              </a:solidFill>
                              <a:latin typeface="Cambria Math"/>
                              <a:ea typeface="Cambria Math"/>
                            </a:rPr>
                            <m:t>𝑑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7000" y="2732195"/>
                <a:ext cx="3068532" cy="468205"/>
              </a:xfrm>
              <a:prstGeom prst="rect">
                <a:avLst/>
              </a:prstGeom>
              <a:blipFill rotWithShape="1">
                <a:blip r:embed="rId4"/>
                <a:stretch>
                  <a:fillRect b="-194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085345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828800" y="1642112"/>
                <a:ext cx="497841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𝐶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𝜖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𝜖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+…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8800" y="1642112"/>
                <a:ext cx="4978414" cy="461665"/>
              </a:xfrm>
              <a:prstGeom prst="rect">
                <a:avLst/>
              </a:prstGeom>
              <a:blipFill rotWithShape="1">
                <a:blip r:embed="rId2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392324" y="2667000"/>
                <a:ext cx="5237075" cy="12573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rt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𝑝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,−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=−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𝑝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𝑠</m:t>
                          </m:r>
                        </m:e>
                      </m:d>
                    </m:oMath>
                  </m:oMathPara>
                </a14:m>
                <a:endParaRPr lang="en-US" b="0" i="1" dirty="0" smtClean="0">
                  <a:latin typeface="Cambria Math"/>
                </a:endParaRPr>
              </a:p>
              <a:p>
                <a:pPr algn="l" rtl="0"/>
                <a:endParaRPr lang="en-US" b="0" i="1" dirty="0" smtClean="0">
                  <a:latin typeface="Cambria Math"/>
                </a:endParaRPr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𝑝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,−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𝑝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(</m:t>
                      </m:r>
                      <m:r>
                        <a:rPr lang="en-US" b="0" i="1" smtClean="0">
                          <a:latin typeface="Cambria Math"/>
                        </a:rPr>
                        <m:t>𝑟</m:t>
                      </m:r>
                      <m:r>
                        <a:rPr lang="en-US" b="0" i="1" smtClean="0">
                          <a:latin typeface="Cambria Math"/>
                        </a:rPr>
                        <m:t>,</m:t>
                      </m:r>
                      <m:r>
                        <a:rPr lang="en-US" b="0" i="1" smtClean="0">
                          <a:latin typeface="Cambria Math"/>
                        </a:rPr>
                        <m:t>𝑠</m:t>
                      </m:r>
                      <m:r>
                        <a:rPr lang="en-US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2324" y="2667000"/>
                <a:ext cx="5237075" cy="1257395"/>
              </a:xfrm>
              <a:prstGeom prst="rect">
                <a:avLst/>
              </a:prstGeom>
              <a:blipFill rotWithShape="1">
                <a:blip r:embed="rId3"/>
                <a:stretch>
                  <a:fillRect b="-33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33400" y="4760793"/>
                <a:ext cx="78486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rtl="0"/>
                <a:r>
                  <a:rPr lang="en-US" dirty="0" smtClean="0">
                    <a:solidFill>
                      <a:srgbClr val="003366"/>
                    </a:solidFill>
                  </a:rPr>
                  <a:t>Since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=</m:t>
                    </m:r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0</m:t>
                    </m:r>
                  </m:oMath>
                </a14:m>
                <a:r>
                  <a:rPr lang="en-US" dirty="0" smtClean="0">
                    <a:solidFill>
                      <a:srgbClr val="003366"/>
                    </a:solidFill>
                  </a:rPr>
                  <a:t> (no dipole) and the net charge is zero  </a:t>
                </a:r>
              </a:p>
              <a:p>
                <a:pPr algn="l" rtl="0"/>
                <a:r>
                  <a:rPr lang="en-US" dirty="0" smtClean="0">
                    <a:solidFill>
                      <a:srgbClr val="003366"/>
                    </a:solidFill>
                  </a:rPr>
                  <a:t>the leading contribution is quadrupolar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 </m:t>
                    </m:r>
                  </m:oMath>
                </a14:m>
                <a:endParaRPr lang="en-US" dirty="0">
                  <a:solidFill>
                    <a:srgbClr val="003366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4760793"/>
                <a:ext cx="7848600" cy="830997"/>
              </a:xfrm>
              <a:prstGeom prst="rect">
                <a:avLst/>
              </a:prstGeom>
              <a:blipFill rotWithShape="1">
                <a:blip r:embed="rId4"/>
                <a:stretch>
                  <a:fillRect l="-1243" t="-5147" b="-169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958107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390675" y="76200"/>
                <a:ext cx="643221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IN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IN" b="0" i="1" smtClean="0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IN" b="0" i="0" smtClean="0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Δ</m:t>
                              </m:r>
                            </m:e>
                            <m:sub>
                              <m:r>
                                <a:rPr lang="en-IN" b="0" i="1" smtClean="0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𝑟</m:t>
                              </m:r>
                            </m:sub>
                          </m:sSub>
                          <m:r>
                            <a:rPr lang="en-IN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IN" b="0" i="1" smtClean="0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IN" b="0" i="0" smtClean="0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Δ</m:t>
                              </m:r>
                            </m:e>
                            <m:sub>
                              <m:r>
                                <a:rPr lang="en-IN" b="0" i="1" smtClean="0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  <m:r>
                        <a:rPr lang="en-IN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𝐶</m:t>
                      </m:r>
                      <m:d>
                        <m:dPr>
                          <m:ctrlPr>
                            <a:rPr lang="en-IN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IN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𝑟</m:t>
                          </m:r>
                          <m:r>
                            <a:rPr lang="en-IN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IN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IN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IN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N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IN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IN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IN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𝑟</m:t>
                          </m:r>
                          <m:r>
                            <a:rPr lang="en-IN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IN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IN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IN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N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IN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IN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IN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𝑟</m:t>
                          </m:r>
                          <m:r>
                            <a:rPr lang="en-IN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IN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IN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IN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N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IN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n-IN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(</m:t>
                      </m:r>
                      <m:r>
                        <a:rPr lang="en-IN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𝑟</m:t>
                      </m:r>
                      <m:r>
                        <a:rPr lang="en-IN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,</m:t>
                      </m:r>
                      <m:r>
                        <a:rPr lang="en-IN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𝑠</m:t>
                      </m:r>
                      <m:r>
                        <a:rPr lang="en-IN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IN" dirty="0">
                  <a:solidFill>
                    <a:srgbClr val="003366"/>
                  </a:solidFill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0675" y="76200"/>
                <a:ext cx="6432210" cy="461665"/>
              </a:xfrm>
              <a:prstGeom prst="rect">
                <a:avLst/>
              </a:prstGeom>
              <a:blipFill rotWithShape="1">
                <a:blip r:embed="rId2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/>
          <p:cNvGrpSpPr/>
          <p:nvPr/>
        </p:nvGrpSpPr>
        <p:grpSpPr>
          <a:xfrm>
            <a:off x="-76200" y="762000"/>
            <a:ext cx="8382000" cy="1293196"/>
            <a:chOff x="-76200" y="972261"/>
            <a:chExt cx="8382000" cy="129319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/>
                <p:cNvSpPr txBox="1"/>
                <p:nvPr/>
              </p:nvSpPr>
              <p:spPr>
                <a:xfrm>
                  <a:off x="-76200" y="1145204"/>
                  <a:ext cx="7899085" cy="94731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IN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IN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𝜎</m:t>
                            </m:r>
                          </m:e>
                          <m:sub>
                            <m:r>
                              <a:rPr lang="en-IN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IN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IN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𝑟</m:t>
                            </m:r>
                            <m:r>
                              <a:rPr lang="en-IN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a:rPr lang="en-IN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𝑠</m:t>
                            </m:r>
                          </m:e>
                        </m:d>
                        <m:r>
                          <a:rPr lang="en-IN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en-IN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𝜖</m:t>
                        </m:r>
                        <m:d>
                          <m:dPr>
                            <m:begChr m:val="〈"/>
                            <m:endChr m:val="〉"/>
                            <m:ctrlPr>
                              <a:rPr lang="en-IN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IN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𝑄</m:t>
                            </m:r>
                            <m:r>
                              <a:rPr lang="en-IN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 </m:t>
                            </m:r>
                            <m:acc>
                              <m:accPr>
                                <m:chr m:val="̃"/>
                                <m:ctrlPr>
                                  <a:rPr lang="en-IN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IN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𝑛</m:t>
                                </m:r>
                              </m:e>
                            </m:acc>
                            <m:d>
                              <m:dPr>
                                <m:ctrlPr>
                                  <a:rPr lang="en-IN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IN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𝑟</m:t>
                                </m:r>
                              </m:e>
                            </m:d>
                          </m:e>
                        </m:d>
                        <m:d>
                          <m:dPr>
                            <m:ctrlPr>
                              <a:rPr lang="en-IN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IN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IN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𝛿</m:t>
                                </m:r>
                              </m:e>
                              <m:sub>
                                <m:r>
                                  <a:rPr lang="en-IN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𝑠</m:t>
                                </m:r>
                                <m:r>
                                  <a:rPr lang="en-IN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IN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IN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IN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IN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𝛿</m:t>
                                </m:r>
                              </m:e>
                              <m:sub>
                                <m:r>
                                  <a:rPr lang="en-IN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𝑠</m:t>
                                </m:r>
                                <m:r>
                                  <a:rPr lang="en-IN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IN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𝑒</m:t>
                                    </m:r>
                                  </m:e>
                                  <m:sub>
                                    <m:r>
                                      <a:rPr lang="en-IN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IN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IN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  <m:d>
                          <m:dPr>
                            <m:ctrlPr>
                              <a:rPr lang="en-IN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IN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1</m:t>
                            </m:r>
                            <m:r>
                              <a:rPr lang="en-IN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𝛿</m:t>
                                </m:r>
                              </m:e>
                              <m:sub>
                                <m:r>
                                  <a:rPr lang="en-IN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𝑟</m:t>
                                </m:r>
                                <m: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𝛿</m:t>
                                </m:r>
                              </m:e>
                              <m:sub>
                                <m:r>
                                  <a:rPr lang="en-IN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𝑟</m:t>
                                </m:r>
                                <m: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IN" i="1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i="1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𝑒</m:t>
                                    </m:r>
                                  </m:e>
                                  <m:sub>
                                    <m:r>
                                      <a:rPr lang="en-IN" i="1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en-IN" b="0" dirty="0" smtClean="0">
                    <a:solidFill>
                      <a:srgbClr val="003366"/>
                    </a:solidFill>
                  </a:endParaRPr>
                </a:p>
                <a:p>
                  <a:r>
                    <a:rPr lang="en-IN" dirty="0" smtClean="0">
                      <a:solidFill>
                        <a:srgbClr val="003366"/>
                      </a:solidFill>
                    </a:rPr>
                    <a:t>+</a:t>
                  </a:r>
                  <a:r>
                    <a:rPr lang="en-IN" dirty="0">
                      <a:solidFill>
                        <a:srgbClr val="003366"/>
                      </a:solidFill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IN" i="1">
                          <a:solidFill>
                            <a:srgbClr val="003366"/>
                          </a:solidFill>
                          <a:latin typeface="Cambria Math"/>
                        </a:rPr>
                        <m:t>𝜖</m:t>
                      </m:r>
                      <m:d>
                        <m:dPr>
                          <m:begChr m:val="〈"/>
                          <m:endChr m:val="〉"/>
                          <m:ctrlPr>
                            <a:rPr lang="en-IN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IN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𝑄</m:t>
                          </m:r>
                          <m:r>
                            <a:rPr lang="en-IN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 </m:t>
                          </m:r>
                          <m:acc>
                            <m:accPr>
                              <m:chr m:val="̃"/>
                              <m:ctrlPr>
                                <a:rPr lang="en-IN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IN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e>
                          </m:acc>
                          <m:d>
                            <m:dPr>
                              <m:ctrlPr>
                                <a:rPr lang="en-IN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IN" b="0" i="1" smtClean="0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𝑠</m:t>
                              </m:r>
                            </m:e>
                          </m:d>
                        </m:e>
                      </m:d>
                      <m:d>
                        <m:dPr>
                          <m:ctrlPr>
                            <a:rPr lang="en-IN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IN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IN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n-IN" b="0" i="1" smtClean="0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𝑟</m:t>
                              </m:r>
                              <m:r>
                                <a:rPr lang="en-IN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en-IN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IN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IN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IN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n-IN" b="0" i="1" smtClean="0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𝑟</m:t>
                              </m:r>
                              <m:r>
                                <a:rPr lang="en-IN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IN" i="1">
                                      <a:solidFill>
                                        <a:srgbClr val="003366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IN" i="1">
                                      <a:solidFill>
                                        <a:srgbClr val="003366"/>
                                      </a:solidFill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b>
                                  <m:r>
                                    <a:rPr lang="en-IN" i="1">
                                      <a:solidFill>
                                        <a:srgbClr val="003366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IN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en-IN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d>
                        <m:dPr>
                          <m:ctrlPr>
                            <a:rPr lang="en-IN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IN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n-IN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IN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IN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n-IN" b="0" i="1" smtClean="0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𝑠</m:t>
                              </m:r>
                              <m:r>
                                <a:rPr lang="en-IN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en-IN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IN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IN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IN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n-IN" b="0" i="1" smtClean="0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𝑠</m:t>
                              </m:r>
                              <m:r>
                                <a:rPr lang="en-IN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IN" i="1">
                                      <a:solidFill>
                                        <a:srgbClr val="003366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IN" i="1">
                                      <a:solidFill>
                                        <a:srgbClr val="003366"/>
                                      </a:solidFill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b>
                                  <m:r>
                                    <a:rPr lang="en-IN" i="1">
                                      <a:solidFill>
                                        <a:srgbClr val="003366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IN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en-IN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</m:oMath>
                  </a14:m>
                  <a:endParaRPr lang="en-IN" dirty="0"/>
                </a:p>
              </p:txBody>
            </p:sp>
          </mc:Choice>
          <mc:Fallback xmlns="">
            <p:sp>
              <p:nvSpPr>
                <p:cNvPr id="3" name="Text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76200" y="1145204"/>
                  <a:ext cx="7899085" cy="947311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b="-961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" name="Rounded Rectangle 6"/>
            <p:cNvSpPr/>
            <p:nvPr/>
          </p:nvSpPr>
          <p:spPr>
            <a:xfrm>
              <a:off x="218032" y="972261"/>
              <a:ext cx="8087768" cy="1293196"/>
            </a:xfrm>
            <a:prstGeom prst="roundRect">
              <a:avLst/>
            </a:prstGeom>
            <a:noFill/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18032" y="2286000"/>
            <a:ext cx="8544968" cy="1884234"/>
            <a:chOff x="218032" y="2514600"/>
            <a:chExt cx="8544968" cy="188423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/>
                <p:cNvSpPr txBox="1"/>
                <p:nvPr/>
              </p:nvSpPr>
              <p:spPr>
                <a:xfrm>
                  <a:off x="218032" y="2514600"/>
                  <a:ext cx="8544968" cy="188423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IN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IN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𝜎</m:t>
                            </m:r>
                          </m:e>
                          <m:sub>
                            <m:r>
                              <a:rPr lang="en-IN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d>
                          <m:dPr>
                            <m:ctrlPr>
                              <a:rPr lang="en-IN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IN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𝑟</m:t>
                            </m:r>
                            <m:r>
                              <a:rPr lang="en-IN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a:rPr lang="en-IN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𝑠</m:t>
                            </m:r>
                          </m:e>
                        </m:d>
                        <m:r>
                          <a:rPr lang="en-IN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=−</m:t>
                        </m:r>
                        <m:f>
                          <m:fPr>
                            <m:ctrlP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𝑑</m:t>
                            </m:r>
                          </m:den>
                        </m:f>
                        <m:sSup>
                          <m:sSupPr>
                            <m:ctrlP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𝜖</m:t>
                            </m:r>
                          </m:e>
                          <m:sup>
                            <m: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begChr m:val="〈"/>
                                <m:endChr m:val="〉"/>
                                <m:ctrlP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𝑄</m:t>
                                </m:r>
                              </m:e>
                            </m:d>
                          </m:e>
                          <m:sup>
                            <m: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sSub>
                          <m:sSubPr>
                            <m:ctrlP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𝛿</m:t>
                            </m:r>
                          </m:e>
                          <m:sub>
                            <m: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𝑟</m:t>
                            </m:r>
                            <m: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sub>
                        </m:sSub>
                        <m:sSub>
                          <m:sSubPr>
                            <m:ctrlP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𝛿</m:t>
                            </m:r>
                          </m:e>
                          <m:sub>
                            <m: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𝑠</m:t>
                            </m:r>
                            <m: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IN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+</m:t>
                        </m:r>
                        <m:nary>
                          <m:naryPr>
                            <m:chr m:val="∑"/>
                            <m:supHide m:val="on"/>
                            <m:ctrlPr>
                              <a:rPr lang="en-IN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a:rPr lang="en-IN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𝜈</m:t>
                            </m:r>
                          </m:sub>
                          <m:sup/>
                          <m:e>
                            <m:sSup>
                              <m:sSupPr>
                                <m:ctrlP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IN" i="1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IN" i="1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𝜙</m:t>
                                    </m:r>
                                    <m:d>
                                      <m:dPr>
                                        <m:ctrlPr>
                                          <a:rPr lang="en-IN" i="1">
                                            <a:solidFill>
                                              <a:srgbClr val="003366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IN" i="1">
                                            <a:solidFill>
                                              <a:srgbClr val="003366"/>
                                            </a:solidFill>
                                            <a:latin typeface="Cambria Math"/>
                                          </a:rPr>
                                          <m:t>𝑟</m:t>
                                        </m:r>
                                        <m:r>
                                          <a:rPr lang="en-IN" i="1">
                                            <a:solidFill>
                                              <a:srgbClr val="003366"/>
                                            </a:solidFill>
                                            <a:latin typeface="Cambria Math"/>
                                          </a:rPr>
                                          <m:t>+</m:t>
                                        </m:r>
                                        <m:sSub>
                                          <m:sSubPr>
                                            <m:ctrlPr>
                                              <a:rPr lang="en-IN" i="1">
                                                <a:solidFill>
                                                  <a:srgbClr val="003366"/>
                                                </a:solidFill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IN" i="1">
                                                <a:solidFill>
                                                  <a:srgbClr val="003366"/>
                                                </a:solidFill>
                                                <a:latin typeface="Cambria Math"/>
                                              </a:rPr>
                                              <m:t>𝑒</m:t>
                                            </m:r>
                                          </m:e>
                                          <m:sub>
                                            <m:r>
                                              <a:rPr lang="en-IN" i="1">
                                                <a:solidFill>
                                                  <a:srgbClr val="003366"/>
                                                </a:solidFill>
                                                <a:latin typeface="Cambria Math"/>
                                              </a:rPr>
                                              <m:t>𝜈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  <m:r>
                                      <a:rPr lang="en-IN" i="1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en-IN" i="1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𝜙</m:t>
                                    </m:r>
                                    <m:d>
                                      <m:dPr>
                                        <m:ctrlPr>
                                          <a:rPr lang="en-IN" i="1">
                                            <a:solidFill>
                                              <a:srgbClr val="003366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IN" i="1">
                                            <a:solidFill>
                                              <a:srgbClr val="003366"/>
                                            </a:solidFill>
                                            <a:latin typeface="Cambria Math"/>
                                          </a:rPr>
                                          <m:t>𝑟</m:t>
                                        </m:r>
                                      </m:e>
                                    </m:d>
                                  </m:e>
                                </m:d>
                              </m:e>
                              <m:sup>
                                <m: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sSub>
                              <m:sSubPr>
                                <m:ctrlPr>
                                  <a:rPr lang="en-IN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IN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𝛿</m:t>
                                </m:r>
                              </m:e>
                              <m:sub>
                                <m:r>
                                  <a:rPr lang="en-IN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𝑠</m:t>
                                </m:r>
                                <m:r>
                                  <a:rPr lang="en-IN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IN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𝑟</m:t>
                                </m:r>
                                <m:r>
                                  <a:rPr lang="en-IN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IN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𝑒</m:t>
                                    </m:r>
                                  </m:e>
                                  <m:sub>
                                    <m:r>
                                      <a:rPr lang="en-IN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𝜈</m:t>
                                    </m:r>
                                  </m:sub>
                                </m:sSub>
                              </m:sub>
                            </m:sSub>
                          </m:e>
                        </m:nary>
                      </m:oMath>
                    </m:oMathPara>
                  </a14:m>
                  <a:endParaRPr lang="en-IN" b="0" i="1" dirty="0" smtClean="0">
                    <a:solidFill>
                      <a:srgbClr val="003366"/>
                    </a:solidFill>
                    <a:latin typeface="Cambria Math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N" i="1">
                            <a:solidFill>
                              <a:srgbClr val="003366"/>
                            </a:solidFill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𝑑</m:t>
                            </m:r>
                          </m:den>
                        </m:f>
                        <m:sSup>
                          <m:sSupPr>
                            <m:ctrlP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𝜖</m:t>
                            </m:r>
                          </m:e>
                          <m:sup>
                            <m: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begChr m:val="〈"/>
                                <m:endChr m:val="〉"/>
                                <m:ctrlP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𝑄</m:t>
                                </m:r>
                              </m:e>
                            </m:d>
                          </m:e>
                          <m:sup>
                            <m: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sSub>
                          <m:sSubPr>
                            <m:ctrlP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𝛿</m:t>
                            </m:r>
                          </m:e>
                          <m:sub>
                            <m: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𝑠</m:t>
                            </m:r>
                            <m: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sub>
                        </m:sSub>
                        <m:sSub>
                          <m:sSubPr>
                            <m:ctrlPr>
                              <a:rPr lang="en-IN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IN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𝛿</m:t>
                            </m:r>
                          </m:e>
                          <m:sub>
                            <m:r>
                              <a:rPr lang="en-IN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𝑟</m:t>
                            </m:r>
                            <m:r>
                              <a:rPr lang="en-IN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a:rPr lang="en-IN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IN" b="0" i="0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+</m:t>
                        </m:r>
                        <m:nary>
                          <m:naryPr>
                            <m:chr m:val="∑"/>
                            <m:supHide m:val="on"/>
                            <m:ctrlP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𝜈</m:t>
                            </m:r>
                          </m:sub>
                          <m:sup/>
                          <m:e>
                            <m:sSup>
                              <m:sSupPr>
                                <m:ctrlP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IN" i="1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IN" i="1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𝜙</m:t>
                                    </m:r>
                                    <m:d>
                                      <m:dPr>
                                        <m:ctrlPr>
                                          <a:rPr lang="en-IN" i="1">
                                            <a:solidFill>
                                              <a:srgbClr val="003366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IN" i="1">
                                            <a:solidFill>
                                              <a:srgbClr val="003366"/>
                                            </a:solidFill>
                                            <a:latin typeface="Cambria Math"/>
                                          </a:rPr>
                                          <m:t>𝑠</m:t>
                                        </m:r>
                                        <m:r>
                                          <a:rPr lang="en-IN" i="1">
                                            <a:solidFill>
                                              <a:srgbClr val="003366"/>
                                            </a:solidFill>
                                            <a:latin typeface="Cambria Math"/>
                                          </a:rPr>
                                          <m:t>+</m:t>
                                        </m:r>
                                        <m:sSub>
                                          <m:sSubPr>
                                            <m:ctrlPr>
                                              <a:rPr lang="en-IN" i="1">
                                                <a:solidFill>
                                                  <a:srgbClr val="003366"/>
                                                </a:solidFill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IN" i="1">
                                                <a:solidFill>
                                                  <a:srgbClr val="003366"/>
                                                </a:solidFill>
                                                <a:latin typeface="Cambria Math"/>
                                              </a:rPr>
                                              <m:t>𝑒</m:t>
                                            </m:r>
                                          </m:e>
                                          <m:sub>
                                            <m:r>
                                              <a:rPr lang="en-IN" i="1">
                                                <a:solidFill>
                                                  <a:srgbClr val="003366"/>
                                                </a:solidFill>
                                                <a:latin typeface="Cambria Math"/>
                                              </a:rPr>
                                              <m:t>𝜈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  <m:r>
                                      <a:rPr lang="en-IN" i="1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en-IN" i="1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𝜙</m:t>
                                    </m:r>
                                    <m:d>
                                      <m:dPr>
                                        <m:ctrlPr>
                                          <a:rPr lang="en-IN" i="1">
                                            <a:solidFill>
                                              <a:srgbClr val="003366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IN" i="1">
                                            <a:solidFill>
                                              <a:srgbClr val="003366"/>
                                            </a:solidFill>
                                            <a:latin typeface="Cambria Math"/>
                                          </a:rPr>
                                          <m:t>𝑠</m:t>
                                        </m:r>
                                      </m:e>
                                    </m:d>
                                  </m:e>
                                </m:d>
                              </m:e>
                              <m:sup>
                                <m: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sSub>
                              <m:sSubPr>
                                <m:ctrlP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𝛿</m:t>
                                </m:r>
                              </m:e>
                              <m:sub>
                                <m: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𝑠</m:t>
                                </m:r>
                                <m: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𝑟</m:t>
                                </m:r>
                                <m:r>
                                  <a:rPr lang="en-IN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IN" i="1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i="1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𝑒</m:t>
                                    </m:r>
                                  </m:e>
                                  <m:sub>
                                    <m:r>
                                      <a:rPr lang="en-IN" i="1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𝜈</m:t>
                                    </m:r>
                                  </m:sub>
                                </m:sSub>
                              </m:sub>
                            </m:sSub>
                          </m:e>
                        </m:nary>
                      </m:oMath>
                    </m:oMathPara>
                  </a14:m>
                  <a:endParaRPr lang="en-IN" dirty="0" smtClean="0">
                    <a:solidFill>
                      <a:srgbClr val="003366"/>
                    </a:solidFill>
                  </a:endParaRPr>
                </a:p>
              </p:txBody>
            </p:sp>
          </mc:Choice>
          <mc:Fallback xmlns="">
            <p:sp>
              <p:nvSpPr>
                <p:cNvPr id="4" name="TextBox 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8032" y="2514600"/>
                  <a:ext cx="8544968" cy="1884234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" name="Rounded Rectangle 7"/>
            <p:cNvSpPr/>
            <p:nvPr/>
          </p:nvSpPr>
          <p:spPr>
            <a:xfrm>
              <a:off x="218032" y="2514600"/>
              <a:ext cx="8544968" cy="1884234"/>
            </a:xfrm>
            <a:prstGeom prst="roundRect">
              <a:avLst/>
            </a:prstGeom>
            <a:noFill/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37645" y="4267200"/>
            <a:ext cx="9024265" cy="1884234"/>
            <a:chOff x="137645" y="4398834"/>
            <a:chExt cx="9024265" cy="188423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/>
                <p:cNvSpPr txBox="1"/>
                <p:nvPr/>
              </p:nvSpPr>
              <p:spPr>
                <a:xfrm>
                  <a:off x="137645" y="4398834"/>
                  <a:ext cx="9024265" cy="188423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IN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IN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𝜎</m:t>
                            </m:r>
                          </m:e>
                          <m:sub>
                            <m:r>
                              <a:rPr lang="en-IN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3</m:t>
                            </m:r>
                          </m:sub>
                        </m:sSub>
                        <m:d>
                          <m:dPr>
                            <m:ctrlPr>
                              <a:rPr lang="en-IN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IN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𝑟</m:t>
                            </m:r>
                            <m:r>
                              <a:rPr lang="en-IN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a:rPr lang="en-IN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𝑠</m:t>
                            </m:r>
                          </m:e>
                        </m:d>
                        <m:r>
                          <a:rPr lang="en-IN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=</m:t>
                        </m:r>
                        <m:nary>
                          <m:naryPr>
                            <m:chr m:val="∑"/>
                            <m:supHide m:val="on"/>
                            <m:ctrlPr>
                              <a:rPr lang="en-IN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a:rPr lang="en-IN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𝜈</m:t>
                            </m:r>
                          </m:sub>
                          <m:sup/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en-IN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IN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𝐶</m:t>
                                </m:r>
                                <m:d>
                                  <m:dPr>
                                    <m:ctrlPr>
                                      <a:rPr lang="en-IN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IN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𝑟</m:t>
                                    </m:r>
                                    <m:r>
                                      <a:rPr lang="en-IN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IN" b="0" i="1" smtClean="0">
                                            <a:solidFill>
                                              <a:srgbClr val="003366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IN" b="0" i="1" smtClean="0">
                                            <a:solidFill>
                                              <a:srgbClr val="003366"/>
                                            </a:solidFill>
                                            <a:latin typeface="Cambria Math"/>
                                          </a:rPr>
                                          <m:t>𝑒</m:t>
                                        </m:r>
                                      </m:e>
                                      <m:sub>
                                        <m:r>
                                          <a:rPr lang="en-IN" b="0" i="1" smtClean="0">
                                            <a:solidFill>
                                              <a:srgbClr val="003366"/>
                                            </a:solidFill>
                                            <a:latin typeface="Cambria Math"/>
                                          </a:rPr>
                                          <m:t>𝜈</m:t>
                                        </m:r>
                                      </m:sub>
                                    </m:sSub>
                                    <m:r>
                                      <a:rPr lang="en-IN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IN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𝑠</m:t>
                                    </m:r>
                                  </m:e>
                                </m:d>
                                <m:r>
                                  <a:rPr lang="en-IN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IN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IN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𝐶</m:t>
                                </m:r>
                                <m:d>
                                  <m:dPr>
                                    <m:ctrlPr>
                                      <a:rPr lang="en-IN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IN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𝑟</m:t>
                                    </m:r>
                                    <m:r>
                                      <a:rPr lang="en-IN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IN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𝑠</m:t>
                                    </m:r>
                                  </m:e>
                                </m:d>
                                <m:r>
                                  <a:rPr lang="en-IN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en-IN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𝐶</m:t>
                                </m:r>
                                <m:d>
                                  <m:dPr>
                                    <m:ctrlPr>
                                      <a:rPr lang="en-IN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IN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𝑟</m:t>
                                    </m:r>
                                    <m:r>
                                      <a:rPr lang="en-IN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IN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𝑠</m:t>
                                    </m:r>
                                    <m:r>
                                      <a:rPr lang="en-IN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IN" b="0" i="1" smtClean="0">
                                            <a:solidFill>
                                              <a:srgbClr val="003366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IN" b="0" i="1" smtClean="0">
                                            <a:solidFill>
                                              <a:srgbClr val="003366"/>
                                            </a:solidFill>
                                            <a:latin typeface="Cambria Math"/>
                                          </a:rPr>
                                          <m:t>𝑒</m:t>
                                        </m:r>
                                      </m:e>
                                      <m:sub>
                                        <m:r>
                                          <a:rPr lang="en-IN" b="0" i="1" smtClean="0">
                                            <a:solidFill>
                                              <a:srgbClr val="003366"/>
                                            </a:solidFill>
                                            <a:latin typeface="Cambria Math"/>
                                          </a:rPr>
                                          <m:t>𝜈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d>
                            <m:d>
                              <m:dPr>
                                <m:ctrlPr>
                                  <a:rPr lang="en-IN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IN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𝛿</m:t>
                                    </m:r>
                                  </m:e>
                                  <m:sub>
                                    <m:r>
                                      <a:rPr lang="en-IN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𝑠</m:t>
                                    </m:r>
                                    <m:r>
                                      <a:rPr lang="en-IN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IN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𝑟</m:t>
                                    </m:r>
                                    <m:r>
                                      <a:rPr lang="en-IN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IN" b="0" i="1" smtClean="0">
                                            <a:solidFill>
                                              <a:srgbClr val="003366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IN" b="0" i="1" smtClean="0">
                                            <a:solidFill>
                                              <a:srgbClr val="003366"/>
                                            </a:solidFill>
                                            <a:latin typeface="Cambria Math"/>
                                          </a:rPr>
                                          <m:t>𝑒</m:t>
                                        </m:r>
                                      </m:e>
                                      <m:sub>
                                        <m:r>
                                          <a:rPr lang="en-IN" b="0" i="1" smtClean="0">
                                            <a:solidFill>
                                              <a:srgbClr val="003366"/>
                                            </a:solidFill>
                                            <a:latin typeface="Cambria Math"/>
                                          </a:rPr>
                                          <m:t>𝜈</m:t>
                                        </m:r>
                                      </m:sub>
                                    </m:sSub>
                                  </m:sub>
                                </m:sSub>
                                <m:r>
                                  <a:rPr lang="en-IN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IN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𝛿</m:t>
                                    </m:r>
                                  </m:e>
                                  <m:sub>
                                    <m:r>
                                      <a:rPr lang="en-IN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𝑠</m:t>
                                    </m:r>
                                    <m:r>
                                      <a:rPr lang="en-IN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IN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𝑟</m:t>
                                    </m:r>
                                  </m:sub>
                                </m:sSub>
                              </m:e>
                            </m:d>
                          </m:e>
                        </m:nary>
                      </m:oMath>
                    </m:oMathPara>
                  </a14:m>
                  <a:endParaRPr lang="en-IN" b="0" i="1" dirty="0" smtClean="0">
                    <a:solidFill>
                      <a:srgbClr val="003366"/>
                    </a:solidFill>
                    <a:latin typeface="Cambria Math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N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+</m:t>
                        </m:r>
                        <m:nary>
                          <m:naryPr>
                            <m:chr m:val="∑"/>
                            <m:supHide m:val="on"/>
                            <m:ctrlP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𝜈</m:t>
                            </m:r>
                          </m:sub>
                          <m:sup/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𝐶</m:t>
                                </m:r>
                                <m:d>
                                  <m:dPr>
                                    <m:ctrlPr>
                                      <a:rPr lang="en-IN" i="1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IN" i="1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𝑟</m:t>
                                    </m:r>
                                    <m:r>
                                      <a:rPr lang="en-IN" i="1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IN" i="1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𝑠</m:t>
                                    </m:r>
                                    <m:r>
                                      <a:rPr lang="en-IN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IN" b="0" i="1" smtClean="0">
                                            <a:solidFill>
                                              <a:srgbClr val="003366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IN" b="0" i="1" smtClean="0">
                                            <a:solidFill>
                                              <a:srgbClr val="003366"/>
                                            </a:solidFill>
                                            <a:latin typeface="Cambria Math"/>
                                          </a:rPr>
                                          <m:t>𝑒</m:t>
                                        </m:r>
                                      </m:e>
                                      <m:sub>
                                        <m:r>
                                          <a:rPr lang="en-IN" b="0" i="1" smtClean="0">
                                            <a:solidFill>
                                              <a:srgbClr val="003366"/>
                                            </a:solidFill>
                                            <a:latin typeface="Cambria Math"/>
                                          </a:rPr>
                                          <m:t>𝜈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𝐶</m:t>
                                </m:r>
                                <m:d>
                                  <m:dPr>
                                    <m:ctrlPr>
                                      <a:rPr lang="en-IN" i="1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IN" i="1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𝑟</m:t>
                                    </m:r>
                                    <m:r>
                                      <a:rPr lang="en-IN" i="1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IN" i="1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𝑠</m:t>
                                    </m:r>
                                  </m:e>
                                </m:d>
                                <m: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𝐶</m:t>
                                </m:r>
                                <m:d>
                                  <m:dPr>
                                    <m:ctrlPr>
                                      <a:rPr lang="en-IN" i="1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IN" i="1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𝑟</m:t>
                                    </m:r>
                                    <m:r>
                                      <a:rPr lang="en-IN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IN" b="0" i="1" smtClean="0">
                                            <a:solidFill>
                                              <a:srgbClr val="003366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IN" b="0" i="1" smtClean="0">
                                            <a:solidFill>
                                              <a:srgbClr val="003366"/>
                                            </a:solidFill>
                                            <a:latin typeface="Cambria Math"/>
                                          </a:rPr>
                                          <m:t>𝑒</m:t>
                                        </m:r>
                                      </m:e>
                                      <m:sub>
                                        <m:r>
                                          <a:rPr lang="en-IN" b="0" i="1" smtClean="0">
                                            <a:solidFill>
                                              <a:srgbClr val="003366"/>
                                            </a:solidFill>
                                            <a:latin typeface="Cambria Math"/>
                                          </a:rPr>
                                          <m:t>𝜈</m:t>
                                        </m:r>
                                      </m:sub>
                                    </m:sSub>
                                    <m:r>
                                      <a:rPr lang="en-IN" i="1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IN" i="1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𝑠</m:t>
                                    </m:r>
                                  </m:e>
                                </m:d>
                              </m:e>
                            </m:d>
                            <m:d>
                              <m:dPr>
                                <m:ctrlP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IN" i="1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i="1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𝛿</m:t>
                                    </m:r>
                                  </m:e>
                                  <m:sub>
                                    <m:r>
                                      <a:rPr lang="en-IN" i="1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𝑠</m:t>
                                    </m:r>
                                    <m:r>
                                      <a:rPr lang="en-IN" i="1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IN" i="1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𝑟</m:t>
                                    </m:r>
                                    <m:r>
                                      <a:rPr lang="en-IN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IN" i="1">
                                            <a:solidFill>
                                              <a:srgbClr val="003366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IN" i="1">
                                            <a:solidFill>
                                              <a:srgbClr val="003366"/>
                                            </a:solidFill>
                                            <a:latin typeface="Cambria Math"/>
                                          </a:rPr>
                                          <m:t>𝑒</m:t>
                                        </m:r>
                                      </m:e>
                                      <m:sub>
                                        <m:r>
                                          <a:rPr lang="en-IN" i="1">
                                            <a:solidFill>
                                              <a:srgbClr val="003366"/>
                                            </a:solidFill>
                                            <a:latin typeface="Cambria Math"/>
                                          </a:rPr>
                                          <m:t>𝜈</m:t>
                                        </m:r>
                                      </m:sub>
                                    </m:sSub>
                                  </m:sub>
                                </m:sSub>
                                <m: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IN" i="1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i="1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𝛿</m:t>
                                    </m:r>
                                  </m:e>
                                  <m:sub>
                                    <m:r>
                                      <a:rPr lang="en-IN" i="1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𝑠</m:t>
                                    </m:r>
                                    <m:r>
                                      <a:rPr lang="en-IN" i="1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IN" i="1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𝑟</m:t>
                                    </m:r>
                                  </m:sub>
                                </m:sSub>
                              </m:e>
                            </m:d>
                          </m:e>
                        </m:nary>
                      </m:oMath>
                    </m:oMathPara>
                  </a14:m>
                  <a:endParaRPr lang="en-IN" dirty="0">
                    <a:solidFill>
                      <a:srgbClr val="003366"/>
                    </a:solidFill>
                  </a:endParaRPr>
                </a:p>
              </p:txBody>
            </p:sp>
          </mc:Choice>
          <mc:Fallback xmlns="">
            <p:sp>
              <p:nvSpPr>
                <p:cNvPr id="5" name="TextBox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7645" y="4398834"/>
                  <a:ext cx="9024265" cy="1884234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" name="Rounded Rectangle 8"/>
            <p:cNvSpPr/>
            <p:nvPr/>
          </p:nvSpPr>
          <p:spPr>
            <a:xfrm>
              <a:off x="218032" y="4495800"/>
              <a:ext cx="8849768" cy="1787268"/>
            </a:xfrm>
            <a:prstGeom prst="roundRect">
              <a:avLst/>
            </a:prstGeom>
            <a:noFill/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905000" y="6283068"/>
                <a:ext cx="5010411" cy="4397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N" sz="2000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𝑄</m:t>
                      </m:r>
                      <m:r>
                        <a:rPr lang="en-IN" sz="2000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=</m:t>
                      </m:r>
                      <m:r>
                        <a:rPr lang="en-IN" sz="2000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𝑛</m:t>
                      </m:r>
                      <m:d>
                        <m:dPr>
                          <m:ctrlPr>
                            <a:rPr lang="en-IN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IN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0</m:t>
                          </m:r>
                        </m:e>
                      </m:d>
                      <m:d>
                        <m:dPr>
                          <m:ctrlPr>
                            <a:rPr lang="en-IN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IN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n-IN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IN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𝑛</m:t>
                          </m:r>
                          <m:d>
                            <m:dPr>
                              <m:ctrlPr>
                                <a:rPr lang="en-IN" sz="2000" b="0" i="1" smtClean="0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IN" sz="2000" b="0" i="1" smtClean="0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IN" sz="2000" b="0" i="1" smtClean="0">
                                      <a:solidFill>
                                        <a:srgbClr val="003366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IN" sz="2000" b="0" i="1" smtClean="0">
                                      <a:solidFill>
                                        <a:srgbClr val="003366"/>
                                      </a:solidFill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b>
                                  <m:r>
                                    <a:rPr lang="en-IN" sz="2000" b="0" i="1" smtClean="0">
                                      <a:solidFill>
                                        <a:srgbClr val="003366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IN" sz="2000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+</m:t>
                      </m:r>
                      <m:r>
                        <a:rPr lang="en-IN" sz="2000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𝑛</m:t>
                      </m:r>
                      <m:r>
                        <a:rPr lang="en-IN" sz="2000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(−</m:t>
                      </m:r>
                      <m:sSub>
                        <m:sSubPr>
                          <m:ctrlPr>
                            <a:rPr lang="en-IN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N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IN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IN" sz="2000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)</m:t>
                      </m:r>
                      <m:d>
                        <m:dPr>
                          <m:ctrlPr>
                            <a:rPr lang="en-IN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IN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n-IN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IN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𝑛</m:t>
                          </m:r>
                          <m:r>
                            <a:rPr lang="en-IN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IN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0</m:t>
                          </m:r>
                          <m:r>
                            <a:rPr lang="en-IN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en-IN" sz="2000" dirty="0">
                  <a:solidFill>
                    <a:srgbClr val="003366"/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5000" y="6283068"/>
                <a:ext cx="5010411" cy="439736"/>
              </a:xfrm>
              <a:prstGeom prst="rect">
                <a:avLst/>
              </a:prstGeom>
              <a:blipFill rotWithShape="1">
                <a:blip r:embed="rId6"/>
                <a:stretch>
                  <a:fillRect b="-97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206210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28600" y="838200"/>
            <a:ext cx="8524134" cy="5257800"/>
            <a:chOff x="228600" y="838200"/>
            <a:chExt cx="8524134" cy="525780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TextBox 1"/>
                <p:cNvSpPr txBox="1"/>
                <p:nvPr/>
              </p:nvSpPr>
              <p:spPr>
                <a:xfrm>
                  <a:off x="483724" y="838200"/>
                  <a:ext cx="8216352" cy="379219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 rtl="0"/>
                  <a:r>
                    <a:rPr lang="en-US" dirty="0" smtClean="0">
                      <a:solidFill>
                        <a:srgbClr val="003366"/>
                      </a:solidFill>
                    </a:rPr>
                    <a:t>Summary</a:t>
                  </a:r>
                </a:p>
                <a:p>
                  <a:pPr algn="l" rtl="0"/>
                  <a:endParaRPr lang="en-US" dirty="0">
                    <a:solidFill>
                      <a:srgbClr val="003366"/>
                    </a:solidFill>
                  </a:endParaRPr>
                </a:p>
                <a:p>
                  <a:pPr algn="l" rtl="0"/>
                  <a:r>
                    <a:rPr lang="en-US" dirty="0" smtClean="0">
                      <a:solidFill>
                        <a:srgbClr val="003366"/>
                      </a:solidFill>
                    </a:rPr>
                    <a:t>Local drive in 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𝑑</m:t>
                      </m:r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&gt;</m:t>
                      </m:r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1</m:t>
                      </m:r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 </m:t>
                      </m:r>
                    </m:oMath>
                  </a14:m>
                  <a:r>
                    <a:rPr lang="en-US" dirty="0" smtClean="0">
                      <a:solidFill>
                        <a:srgbClr val="003366"/>
                      </a:solidFill>
                    </a:rPr>
                    <a:t>dimensions results in:</a:t>
                  </a:r>
                </a:p>
                <a:p>
                  <a:pPr algn="l" rtl="0"/>
                  <a:endParaRPr lang="en-US" dirty="0" smtClean="0">
                    <a:solidFill>
                      <a:srgbClr val="003366"/>
                    </a:solidFill>
                  </a:endParaRPr>
                </a:p>
                <a:p>
                  <a:pPr algn="l" rtl="0"/>
                  <a:r>
                    <a:rPr lang="en-US" dirty="0" smtClean="0">
                      <a:solidFill>
                        <a:srgbClr val="003366"/>
                      </a:solidFill>
                    </a:rPr>
                    <a:t>Density profile  corresponds to a dipole in d dimensions  </a:t>
                  </a:r>
                </a:p>
                <a:p>
                  <a:pPr algn="l" rtl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𝜙</m:t>
                        </m:r>
                        <m:d>
                          <m:dPr>
                            <m:ctrlP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𝑟</m:t>
                            </m:r>
                          </m:e>
                        </m:d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  <a:ea typeface="Cambria Math"/>
                          </a:rPr>
                          <m:t>~ </m:t>
                        </m:r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  <a:ea typeface="Cambria Math"/>
                          </a:rPr>
                          <m:t>/</m:t>
                        </m:r>
                        <m:sSup>
                          <m:sSupPr>
                            <m:ctrlP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  <a:ea typeface="Cambria Math"/>
                              </a:rPr>
                              <m:t>𝑟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  <a:ea typeface="Cambria Math"/>
                              </a:rPr>
                              <m:t>𝑑</m:t>
                            </m:r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p>
                        </m:sSup>
                      </m:oMath>
                    </m:oMathPara>
                  </a14:m>
                  <a:endParaRPr lang="en-US" dirty="0" smtClean="0">
                    <a:solidFill>
                      <a:srgbClr val="003366"/>
                    </a:solidFill>
                  </a:endParaRPr>
                </a:p>
                <a:p>
                  <a:pPr algn="l" rtl="0"/>
                  <a:endParaRPr lang="en-US" dirty="0" smtClean="0">
                    <a:solidFill>
                      <a:srgbClr val="003366"/>
                    </a:solidFill>
                  </a:endParaRPr>
                </a:p>
                <a:p>
                  <a:pPr algn="l" rtl="0"/>
                  <a:r>
                    <a:rPr lang="en-US" dirty="0" smtClean="0">
                      <a:solidFill>
                        <a:srgbClr val="003366"/>
                      </a:solidFill>
                    </a:rPr>
                    <a:t>Two-point correlation function corresponds to a </a:t>
                  </a:r>
                  <a:r>
                    <a:rPr lang="en-US" dirty="0" err="1" smtClean="0">
                      <a:solidFill>
                        <a:srgbClr val="003366"/>
                      </a:solidFill>
                    </a:rPr>
                    <a:t>quadrupole</a:t>
                  </a:r>
                  <a:endParaRPr lang="en-US" dirty="0">
                    <a:solidFill>
                      <a:srgbClr val="003366"/>
                    </a:solidFill>
                  </a:endParaRPr>
                </a:p>
                <a:p>
                  <a:pPr algn="l" rtl="0"/>
                  <a:r>
                    <a:rPr lang="en-US" dirty="0">
                      <a:solidFill>
                        <a:srgbClr val="003366"/>
                      </a:solidFill>
                    </a:rPr>
                    <a:t>i</a:t>
                  </a:r>
                  <a:r>
                    <a:rPr lang="en-US" dirty="0" smtClean="0">
                      <a:solidFill>
                        <a:srgbClr val="003366"/>
                      </a:solidFill>
                    </a:rPr>
                    <a:t>n 2d dimensions</a:t>
                  </a:r>
                  <a:endParaRPr lang="en-US" dirty="0">
                    <a:solidFill>
                      <a:srgbClr val="003366"/>
                    </a:solidFill>
                  </a:endParaRPr>
                </a:p>
                <a:p>
                  <a:pPr algn="l" rtl="0"/>
                  <a:endParaRPr lang="en-US" dirty="0">
                    <a:solidFill>
                      <a:srgbClr val="003366"/>
                    </a:solidFill>
                  </a:endParaRPr>
                </a:p>
              </p:txBody>
            </p:sp>
          </mc:Choice>
          <mc:Fallback xmlns="">
            <p:sp>
              <p:nvSpPr>
                <p:cNvPr id="2" name="TextBox 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3724" y="838200"/>
                  <a:ext cx="8216352" cy="3792192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 l="-1113" t="-1125" r="-37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/>
                <p:cNvSpPr txBox="1"/>
                <p:nvPr/>
              </p:nvSpPr>
              <p:spPr>
                <a:xfrm>
                  <a:off x="2819400" y="4161853"/>
                  <a:ext cx="3068532" cy="46820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 rtl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𝐶</m:t>
                        </m:r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𝑟</m:t>
                        </m:r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𝑠</m:t>
                        </m:r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)</m:t>
                        </m:r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  <a:ea typeface="Cambria Math"/>
                          </a:rPr>
                          <m:t>~</m:t>
                        </m:r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  <a:ea typeface="Cambria Math"/>
                          </a:rPr>
                          <m:t>/</m:t>
                        </m:r>
                        <m:sSup>
                          <m:sSupPr>
                            <m:ctrlP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𝑟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ea typeface="Cambria Math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𝑠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  <a:ea typeface="Cambria Math"/>
                              </a:rPr>
                              <m:t>𝑑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" name="Text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19400" y="4161853"/>
                  <a:ext cx="3068532" cy="468205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b="-1948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/>
                <p:cNvSpPr txBox="1"/>
                <p:nvPr/>
              </p:nvSpPr>
              <p:spPr>
                <a:xfrm>
                  <a:off x="1857986" y="4800600"/>
                  <a:ext cx="5435591" cy="83099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 rtl="0"/>
                  <a:r>
                    <a:rPr lang="en-US" dirty="0" smtClean="0">
                      <a:solidFill>
                        <a:srgbClr val="003366"/>
                      </a:solidFill>
                    </a:rPr>
                    <a:t>At density 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𝜌</m:t>
                      </m:r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0</m:t>
                      </m:r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.</m:t>
                      </m:r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5</m:t>
                      </m:r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 </m:t>
                      </m:r>
                    </m:oMath>
                  </a14:m>
                  <a:r>
                    <a:rPr lang="en-US" dirty="0" smtClean="0">
                      <a:solidFill>
                        <a:srgbClr val="003366"/>
                      </a:solidFill>
                    </a:rPr>
                    <a:t>to all orders in 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𝜖</m:t>
                      </m:r>
                    </m:oMath>
                  </a14:m>
                  <a:endParaRPr lang="en-US" b="0" dirty="0" smtClean="0">
                    <a:solidFill>
                      <a:srgbClr val="003366"/>
                    </a:solidFill>
                  </a:endParaRPr>
                </a:p>
                <a:p>
                  <a:pPr algn="l" rtl="0"/>
                  <a:r>
                    <a:rPr lang="en-US" dirty="0" smtClean="0">
                      <a:solidFill>
                        <a:srgbClr val="003366"/>
                      </a:solidFill>
                    </a:rPr>
                    <a:t>At other densities to leading 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(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𝜖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)</m:t>
                      </m:r>
                    </m:oMath>
                  </a14:m>
                  <a:r>
                    <a:rPr lang="en-US" dirty="0" smtClean="0">
                      <a:solidFill>
                        <a:srgbClr val="003366"/>
                      </a:solidFill>
                    </a:rPr>
                    <a:t> order</a:t>
                  </a:r>
                  <a:endParaRPr lang="en-US" dirty="0">
                    <a:solidFill>
                      <a:srgbClr val="003366"/>
                    </a:solidFill>
                  </a:endParaRPr>
                </a:p>
              </p:txBody>
            </p:sp>
          </mc:Choice>
          <mc:Fallback xmlns="">
            <p:sp>
              <p:nvSpPr>
                <p:cNvPr id="4" name="TextBox 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57986" y="4800600"/>
                  <a:ext cx="5435591" cy="830997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1796" t="-5147" r="-898" b="-1617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" name="Oval 4"/>
            <p:cNvSpPr/>
            <p:nvPr/>
          </p:nvSpPr>
          <p:spPr bwMode="auto">
            <a:xfrm>
              <a:off x="381476" y="2438400"/>
              <a:ext cx="108962" cy="115416"/>
            </a:xfrm>
            <a:prstGeom prst="ellipse">
              <a:avLst/>
            </a:prstGeom>
            <a:solidFill>
              <a:srgbClr val="C0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rgbClr val="000066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6" name="Oval 5"/>
            <p:cNvSpPr/>
            <p:nvPr/>
          </p:nvSpPr>
          <p:spPr bwMode="auto">
            <a:xfrm>
              <a:off x="374762" y="3505200"/>
              <a:ext cx="108962" cy="115416"/>
            </a:xfrm>
            <a:prstGeom prst="ellipse">
              <a:avLst/>
            </a:prstGeom>
            <a:solidFill>
              <a:srgbClr val="C0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rgbClr val="000066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228600" y="1371599"/>
              <a:ext cx="8524134" cy="4724401"/>
            </a:xfrm>
            <a:prstGeom prst="roundRect">
              <a:avLst/>
            </a:prstGeom>
            <a:noFill/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435210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0" y="1156695"/>
            <a:ext cx="75126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dirty="0" smtClean="0">
                <a:solidFill>
                  <a:srgbClr val="C00000"/>
                </a:solidFill>
              </a:rPr>
              <a:t>Example II</a:t>
            </a:r>
            <a:r>
              <a:rPr lang="en-US" dirty="0" smtClean="0">
                <a:solidFill>
                  <a:srgbClr val="003366"/>
                </a:solidFill>
              </a:rPr>
              <a:t>: a two dimensional model with a driven line</a:t>
            </a:r>
            <a:endParaRPr lang="en-US" dirty="0">
              <a:solidFill>
                <a:srgbClr val="003366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3000" y="5638800"/>
            <a:ext cx="5357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1800" dirty="0" smtClean="0">
                <a:solidFill>
                  <a:srgbClr val="003366"/>
                </a:solidFill>
              </a:rPr>
              <a:t>T. Sadhu, Z. Shapira, DM PRL 109, 130601 (2012)</a:t>
            </a:r>
          </a:p>
        </p:txBody>
      </p:sp>
      <p:sp>
        <p:nvSpPr>
          <p:cNvPr id="4" name="Oval 3"/>
          <p:cNvSpPr/>
          <p:nvPr/>
        </p:nvSpPr>
        <p:spPr>
          <a:xfrm>
            <a:off x="1024446" y="1295400"/>
            <a:ext cx="118554" cy="12251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371600" y="1978967"/>
            <a:ext cx="63378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dirty="0" smtClean="0">
                <a:solidFill>
                  <a:srgbClr val="003366"/>
                </a:solidFill>
              </a:rPr>
              <a:t>The effect of a drive on a fluctuating interface</a:t>
            </a:r>
            <a:endParaRPr lang="en-US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75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90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862459"/>
            <a:ext cx="3990975" cy="2938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200" y="762000"/>
            <a:ext cx="83960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dirty="0" smtClean="0">
                <a:solidFill>
                  <a:srgbClr val="003366"/>
                </a:solidFill>
              </a:rPr>
              <a:t>Motivated by an experimental study of the effect of shear on</a:t>
            </a:r>
          </a:p>
          <a:p>
            <a:pPr algn="l" rtl="0"/>
            <a:r>
              <a:rPr lang="en-US" dirty="0">
                <a:solidFill>
                  <a:srgbClr val="003366"/>
                </a:solidFill>
              </a:rPr>
              <a:t>c</a:t>
            </a:r>
            <a:r>
              <a:rPr lang="en-US" dirty="0" smtClean="0">
                <a:solidFill>
                  <a:srgbClr val="003366"/>
                </a:solidFill>
              </a:rPr>
              <a:t>olloidal </a:t>
            </a:r>
            <a:r>
              <a:rPr lang="en-US" dirty="0">
                <a:solidFill>
                  <a:srgbClr val="003366"/>
                </a:solidFill>
              </a:rPr>
              <a:t>liquid-gas </a:t>
            </a:r>
            <a:r>
              <a:rPr lang="en-US" dirty="0" smtClean="0">
                <a:solidFill>
                  <a:srgbClr val="003366"/>
                </a:solidFill>
              </a:rPr>
              <a:t>interface.</a:t>
            </a:r>
            <a:endParaRPr lang="en-US" dirty="0">
              <a:solidFill>
                <a:srgbClr val="003366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5053" y="5257800"/>
            <a:ext cx="723820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1800" dirty="0" smtClean="0">
                <a:solidFill>
                  <a:srgbClr val="003366"/>
                </a:solidFill>
              </a:rPr>
              <a:t>D. </a:t>
            </a:r>
            <a:r>
              <a:rPr lang="en-US" sz="1800" dirty="0" err="1" smtClean="0">
                <a:solidFill>
                  <a:srgbClr val="003366"/>
                </a:solidFill>
              </a:rPr>
              <a:t>Derks</a:t>
            </a:r>
            <a:r>
              <a:rPr lang="en-US" sz="1800" dirty="0" smtClean="0">
                <a:solidFill>
                  <a:srgbClr val="003366"/>
                </a:solidFill>
              </a:rPr>
              <a:t>, D. G. A. L. </a:t>
            </a:r>
            <a:r>
              <a:rPr lang="en-US" sz="1800" dirty="0" err="1" smtClean="0">
                <a:solidFill>
                  <a:srgbClr val="003366"/>
                </a:solidFill>
              </a:rPr>
              <a:t>Aarts</a:t>
            </a:r>
            <a:r>
              <a:rPr lang="en-US" sz="1800" dirty="0" smtClean="0">
                <a:solidFill>
                  <a:srgbClr val="003366"/>
                </a:solidFill>
              </a:rPr>
              <a:t>, D. Bonn, H. N. W. </a:t>
            </a:r>
            <a:r>
              <a:rPr lang="en-US" sz="1800" dirty="0" err="1" smtClean="0">
                <a:solidFill>
                  <a:srgbClr val="003366"/>
                </a:solidFill>
              </a:rPr>
              <a:t>Lekkerkerker</a:t>
            </a:r>
            <a:r>
              <a:rPr lang="en-US" sz="1800" dirty="0" smtClean="0">
                <a:solidFill>
                  <a:srgbClr val="003366"/>
                </a:solidFill>
              </a:rPr>
              <a:t>, A. </a:t>
            </a:r>
            <a:r>
              <a:rPr lang="en-US" sz="1800" dirty="0" err="1" smtClean="0">
                <a:solidFill>
                  <a:srgbClr val="003366"/>
                </a:solidFill>
              </a:rPr>
              <a:t>Imhof</a:t>
            </a:r>
            <a:r>
              <a:rPr lang="en-US" sz="1800" dirty="0" smtClean="0">
                <a:solidFill>
                  <a:srgbClr val="003366"/>
                </a:solidFill>
              </a:rPr>
              <a:t>,</a:t>
            </a:r>
          </a:p>
          <a:p>
            <a:pPr algn="l" rtl="0"/>
            <a:r>
              <a:rPr lang="en-US" sz="1800" dirty="0" smtClean="0">
                <a:solidFill>
                  <a:srgbClr val="003366"/>
                </a:solidFill>
              </a:rPr>
              <a:t>PRL 97, 038301 (2006).</a:t>
            </a:r>
          </a:p>
          <a:p>
            <a:pPr algn="l" rtl="0"/>
            <a:endParaRPr lang="en-US" sz="1800" dirty="0" smtClean="0">
              <a:solidFill>
                <a:srgbClr val="003366"/>
              </a:solidFill>
            </a:endParaRPr>
          </a:p>
          <a:p>
            <a:pPr algn="l" rtl="0"/>
            <a:r>
              <a:rPr lang="en-US" sz="1800" dirty="0" smtClean="0">
                <a:solidFill>
                  <a:srgbClr val="003366"/>
                </a:solidFill>
              </a:rPr>
              <a:t>T.H.R. Smith, O. </a:t>
            </a:r>
            <a:r>
              <a:rPr lang="en-US" sz="1800" dirty="0" err="1" smtClean="0">
                <a:solidFill>
                  <a:srgbClr val="003366"/>
                </a:solidFill>
              </a:rPr>
              <a:t>Vasilyev</a:t>
            </a:r>
            <a:r>
              <a:rPr lang="en-US" sz="1800" dirty="0" smtClean="0">
                <a:solidFill>
                  <a:srgbClr val="003366"/>
                </a:solidFill>
              </a:rPr>
              <a:t>, D.B. Abraham, A. Maciolek, M. Schmidt,</a:t>
            </a:r>
          </a:p>
          <a:p>
            <a:pPr algn="l" rtl="0"/>
            <a:r>
              <a:rPr lang="en-US" sz="1800" dirty="0" smtClean="0">
                <a:solidFill>
                  <a:srgbClr val="003366"/>
                </a:solidFill>
              </a:rPr>
              <a:t>PRL 101, 067203 (2008).</a:t>
            </a:r>
          </a:p>
        </p:txBody>
      </p:sp>
    </p:spTree>
    <p:extLst>
      <p:ext uri="{BB962C8B-B14F-4D97-AF65-F5344CB8AC3E}">
        <p14:creationId xmlns:p14="http://schemas.microsoft.com/office/powerpoint/2010/main" val="555146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93984" y="1595759"/>
            <a:ext cx="49439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dirty="0" smtClean="0">
                <a:solidFill>
                  <a:srgbClr val="C00000"/>
                </a:solidFill>
              </a:rPr>
              <a:t>Example I </a:t>
            </a:r>
            <a:r>
              <a:rPr lang="en-US" dirty="0" smtClean="0">
                <a:solidFill>
                  <a:srgbClr val="003366"/>
                </a:solidFill>
              </a:rPr>
              <a:t>:Local drive perturbation</a:t>
            </a:r>
            <a:endParaRPr lang="en-US" dirty="0">
              <a:solidFill>
                <a:srgbClr val="003366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83020" y="5810808"/>
            <a:ext cx="6365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1800" dirty="0" smtClean="0">
                <a:solidFill>
                  <a:srgbClr val="003366"/>
                </a:solidFill>
              </a:rPr>
              <a:t>T. Sadhu, S. </a:t>
            </a:r>
            <a:r>
              <a:rPr lang="en-US" sz="1800" dirty="0" err="1" smtClean="0">
                <a:solidFill>
                  <a:srgbClr val="003366"/>
                </a:solidFill>
              </a:rPr>
              <a:t>Majumdar</a:t>
            </a:r>
            <a:r>
              <a:rPr lang="en-US" sz="1800" dirty="0" smtClean="0">
                <a:solidFill>
                  <a:srgbClr val="003366"/>
                </a:solidFill>
              </a:rPr>
              <a:t>, DM, Phys. Rev. E 84, 051136 (2011)</a:t>
            </a:r>
            <a:endParaRPr lang="en-US" sz="1800" dirty="0">
              <a:solidFill>
                <a:srgbClr val="003366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1938846" y="1782482"/>
            <a:ext cx="118554" cy="12251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98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658467" y="1600200"/>
            <a:ext cx="2970929" cy="3581400"/>
          </a:xfrm>
          <a:prstGeom prst="rect">
            <a:avLst/>
          </a:prstGeom>
          <a:noFill/>
          <a:ln w="38100">
            <a:solidFill>
              <a:srgbClr val="00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3"/>
          <p:cNvSpPr/>
          <p:nvPr/>
        </p:nvSpPr>
        <p:spPr>
          <a:xfrm>
            <a:off x="2665541" y="3231027"/>
            <a:ext cx="2970929" cy="350373"/>
          </a:xfrm>
          <a:custGeom>
            <a:avLst/>
            <a:gdLst>
              <a:gd name="connsiteX0" fmla="*/ 0 w 4572000"/>
              <a:gd name="connsiteY0" fmla="*/ 182422 h 313099"/>
              <a:gd name="connsiteX1" fmla="*/ 403761 w 4572000"/>
              <a:gd name="connsiteY1" fmla="*/ 28043 h 313099"/>
              <a:gd name="connsiteX2" fmla="*/ 807522 w 4572000"/>
              <a:gd name="connsiteY2" fmla="*/ 28043 h 313099"/>
              <a:gd name="connsiteX3" fmla="*/ 1805049 w 4572000"/>
              <a:gd name="connsiteY3" fmla="*/ 313051 h 313099"/>
              <a:gd name="connsiteX4" fmla="*/ 2493818 w 4572000"/>
              <a:gd name="connsiteY4" fmla="*/ 4292 h 313099"/>
              <a:gd name="connsiteX5" fmla="*/ 3443844 w 4572000"/>
              <a:gd name="connsiteY5" fmla="*/ 301176 h 313099"/>
              <a:gd name="connsiteX6" fmla="*/ 4085111 w 4572000"/>
              <a:gd name="connsiteY6" fmla="*/ 63669 h 313099"/>
              <a:gd name="connsiteX7" fmla="*/ 4572000 w 4572000"/>
              <a:gd name="connsiteY7" fmla="*/ 277425 h 313099"/>
              <a:gd name="connsiteX8" fmla="*/ 4572000 w 4572000"/>
              <a:gd name="connsiteY8" fmla="*/ 277425 h 31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72000" h="313099">
                <a:moveTo>
                  <a:pt x="0" y="182422"/>
                </a:moveTo>
                <a:cubicBezTo>
                  <a:pt x="134587" y="118097"/>
                  <a:pt x="269174" y="53773"/>
                  <a:pt x="403761" y="28043"/>
                </a:cubicBezTo>
                <a:cubicBezTo>
                  <a:pt x="538348" y="2313"/>
                  <a:pt x="573974" y="-19458"/>
                  <a:pt x="807522" y="28043"/>
                </a:cubicBezTo>
                <a:cubicBezTo>
                  <a:pt x="1041070" y="75544"/>
                  <a:pt x="1524000" y="317009"/>
                  <a:pt x="1805049" y="313051"/>
                </a:cubicBezTo>
                <a:cubicBezTo>
                  <a:pt x="2086098" y="309093"/>
                  <a:pt x="2220686" y="6271"/>
                  <a:pt x="2493818" y="4292"/>
                </a:cubicBezTo>
                <a:cubicBezTo>
                  <a:pt x="2766950" y="2313"/>
                  <a:pt x="3178629" y="291280"/>
                  <a:pt x="3443844" y="301176"/>
                </a:cubicBezTo>
                <a:cubicBezTo>
                  <a:pt x="3709060" y="311072"/>
                  <a:pt x="3897085" y="67627"/>
                  <a:pt x="4085111" y="63669"/>
                </a:cubicBezTo>
                <a:cubicBezTo>
                  <a:pt x="4273137" y="59710"/>
                  <a:pt x="4572000" y="277425"/>
                  <a:pt x="4572000" y="277425"/>
                </a:cubicBezTo>
                <a:lnTo>
                  <a:pt x="4572000" y="277425"/>
                </a:lnTo>
              </a:path>
            </a:pathLst>
          </a:cu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967107" y="4077325"/>
            <a:ext cx="294994" cy="723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3600" dirty="0" smtClean="0"/>
              <a:t>+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3539492" y="2019925"/>
            <a:ext cx="219996" cy="723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3600" dirty="0" smtClean="0"/>
              <a:t>-</a:t>
            </a:r>
            <a:endParaRPr lang="en-US" sz="36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361374" y="3429000"/>
            <a:ext cx="3664146" cy="0"/>
          </a:xfrm>
          <a:prstGeom prst="straightConnector1">
            <a:avLst/>
          </a:prstGeom>
          <a:ln w="38100">
            <a:solidFill>
              <a:srgbClr val="00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66800" y="762000"/>
            <a:ext cx="70062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What is the effect of a driving line on an interface?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5224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99132" y="4419600"/>
            <a:ext cx="8252387" cy="1371600"/>
            <a:chOff x="381000" y="3810000"/>
            <a:chExt cx="8252387" cy="137160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/>
                <p:cNvSpPr txBox="1"/>
                <p:nvPr/>
              </p:nvSpPr>
              <p:spPr>
                <a:xfrm>
                  <a:off x="457200" y="4013537"/>
                  <a:ext cx="7728719" cy="101566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 algn="l" rtl="0"/>
                  <a:r>
                    <a:rPr lang="en-US" sz="2000" dirty="0" smtClean="0">
                      <a:solidFill>
                        <a:srgbClr val="003366"/>
                      </a:solidFill>
                    </a:rPr>
                    <a:t>Local potential </a:t>
                  </a:r>
                  <a:r>
                    <a:rPr lang="en-US" sz="2000" dirty="0" smtClean="0">
                      <a:solidFill>
                        <a:srgbClr val="C00000"/>
                      </a:solidFill>
                    </a:rPr>
                    <a:t>localizes</a:t>
                  </a:r>
                  <a:r>
                    <a:rPr lang="en-US" sz="2000" dirty="0" smtClean="0">
                      <a:solidFill>
                        <a:srgbClr val="003366"/>
                      </a:solidFill>
                    </a:rPr>
                    <a:t> the interface at </a:t>
                  </a:r>
                  <a:r>
                    <a:rPr lang="en-US" sz="2000" dirty="0" smtClean="0">
                      <a:solidFill>
                        <a:srgbClr val="C00000"/>
                      </a:solidFill>
                    </a:rPr>
                    <a:t>any</a:t>
                  </a:r>
                  <a:r>
                    <a:rPr lang="en-US" sz="2000" dirty="0" smtClean="0">
                      <a:solidFill>
                        <a:srgbClr val="003366"/>
                      </a:solidFill>
                    </a:rPr>
                    <a:t> temperature  </a:t>
                  </a:r>
                  <a14:m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𝑇</m:t>
                      </m:r>
                      <m:r>
                        <a:rPr lang="en-US" sz="2000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&lt;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𝑐</m:t>
                          </m:r>
                        </m:sub>
                      </m:sSub>
                    </m:oMath>
                  </a14:m>
                  <a:endParaRPr lang="en-US" sz="2000" dirty="0" smtClean="0">
                    <a:solidFill>
                      <a:srgbClr val="003366"/>
                    </a:solidFill>
                  </a:endParaRPr>
                </a:p>
                <a:p>
                  <a:pPr algn="l" rtl="0"/>
                  <a:r>
                    <a:rPr lang="en-US" sz="2000" dirty="0" smtClean="0">
                      <a:solidFill>
                        <a:srgbClr val="003366"/>
                      </a:solidFill>
                    </a:rPr>
                    <a:t> Transfer matrix: 1d quantum particle in a local attractive potential, </a:t>
                  </a:r>
                </a:p>
                <a:p>
                  <a:pPr algn="l" rtl="0"/>
                  <a:r>
                    <a:rPr lang="en-US" sz="2000" dirty="0" smtClean="0">
                      <a:solidFill>
                        <a:srgbClr val="003366"/>
                      </a:solidFill>
                    </a:rPr>
                    <a:t>the wave-function is localized.</a:t>
                  </a:r>
                  <a:endParaRPr lang="en-US" sz="2000" dirty="0">
                    <a:solidFill>
                      <a:srgbClr val="003366"/>
                    </a:solidFill>
                  </a:endParaRPr>
                </a:p>
              </p:txBody>
            </p:sp>
          </mc:Choice>
          <mc:Fallback xmlns="">
            <p:sp>
              <p:nvSpPr>
                <p:cNvPr id="3" name="Text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7200" y="4013537"/>
                  <a:ext cx="7728719" cy="1015663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 l="-868" t="-2395" b="-10180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" name="Rectangle 3"/>
            <p:cNvSpPr/>
            <p:nvPr/>
          </p:nvSpPr>
          <p:spPr>
            <a:xfrm>
              <a:off x="381000" y="3810000"/>
              <a:ext cx="8252387" cy="13716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549423" y="5874603"/>
                <a:ext cx="5888600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:r>
                  <a:rPr lang="en-US" sz="2000" b="0" dirty="0" smtClean="0"/>
                  <a:t>no localizing potential: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&lt;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Δ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h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&gt;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~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𝐿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   </m:t>
                    </m:r>
                  </m:oMath>
                </a14:m>
                <a:endParaRPr lang="en-US" b="0" i="1" dirty="0" smtClean="0">
                  <a:latin typeface="Cambria Math"/>
                  <a:ea typeface="Cambria Math"/>
                </a:endParaRPr>
              </a:p>
              <a:p>
                <a:pPr algn="l" rtl="0"/>
                <a:r>
                  <a:rPr lang="en-US" sz="2000" dirty="0">
                    <a:ea typeface="Cambria Math"/>
                  </a:rPr>
                  <a:t>w</a:t>
                </a:r>
                <a:r>
                  <a:rPr lang="en-US" sz="2000" b="0" dirty="0" smtClean="0">
                    <a:ea typeface="Cambria Math"/>
                  </a:rPr>
                  <a:t>ith localizing potential: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ea typeface="Cambria Math"/>
                      </a:rPr>
                      <m:t>&lt;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𝐽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 &lt;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  <a:ea typeface="Cambria Math"/>
                      </a:rPr>
                      <m:t>Δ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h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  <a:ea typeface="Cambria Math"/>
                      </a:rPr>
                      <m:t>&gt; ~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𝑐𝑜𝑛𝑠𝑡</m:t>
                    </m:r>
                  </m:oMath>
                </a14:m>
                <a:r>
                  <a:rPr lang="en-US" dirty="0" smtClean="0"/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9423" y="5874603"/>
                <a:ext cx="5888600" cy="830997"/>
              </a:xfrm>
              <a:prstGeom prst="rect">
                <a:avLst/>
              </a:prstGeom>
              <a:blipFill rotWithShape="1">
                <a:blip r:embed="rId3"/>
                <a:stretch>
                  <a:fillRect l="-1035" b="-11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3124200" y="914400"/>
            <a:ext cx="2819400" cy="3276600"/>
            <a:chOff x="4953000" y="1435356"/>
            <a:chExt cx="3345668" cy="3526971"/>
          </a:xfrm>
        </p:grpSpPr>
        <p:sp>
          <p:nvSpPr>
            <p:cNvPr id="7" name="Rectangle 6"/>
            <p:cNvSpPr/>
            <p:nvPr/>
          </p:nvSpPr>
          <p:spPr>
            <a:xfrm>
              <a:off x="5105400" y="1435356"/>
              <a:ext cx="2995507" cy="3526971"/>
            </a:xfrm>
            <a:prstGeom prst="rect">
              <a:avLst/>
            </a:prstGeom>
            <a:noFill/>
            <a:ln w="38100">
              <a:solidFill>
                <a:srgbClr val="00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5112532" y="2971800"/>
              <a:ext cx="2995507" cy="411249"/>
            </a:xfrm>
            <a:custGeom>
              <a:avLst/>
              <a:gdLst>
                <a:gd name="connsiteX0" fmla="*/ 0 w 4572000"/>
                <a:gd name="connsiteY0" fmla="*/ 276454 h 332161"/>
                <a:gd name="connsiteX1" fmla="*/ 522514 w 4572000"/>
                <a:gd name="connsiteY1" fmla="*/ 312080 h 332161"/>
                <a:gd name="connsiteX2" fmla="*/ 997527 w 4572000"/>
                <a:gd name="connsiteY2" fmla="*/ 3322 h 332161"/>
                <a:gd name="connsiteX3" fmla="*/ 1436914 w 4572000"/>
                <a:gd name="connsiteY3" fmla="*/ 157701 h 332161"/>
                <a:gd name="connsiteX4" fmla="*/ 2101932 w 4572000"/>
                <a:gd name="connsiteY4" fmla="*/ 300205 h 332161"/>
                <a:gd name="connsiteX5" fmla="*/ 2885704 w 4572000"/>
                <a:gd name="connsiteY5" fmla="*/ 169576 h 332161"/>
                <a:gd name="connsiteX6" fmla="*/ 3562597 w 4572000"/>
                <a:gd name="connsiteY6" fmla="*/ 15197 h 332161"/>
                <a:gd name="connsiteX7" fmla="*/ 4168239 w 4572000"/>
                <a:gd name="connsiteY7" fmla="*/ 252704 h 332161"/>
                <a:gd name="connsiteX8" fmla="*/ 4572000 w 4572000"/>
                <a:gd name="connsiteY8" fmla="*/ 205202 h 332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72000" h="332161">
                  <a:moveTo>
                    <a:pt x="0" y="276454"/>
                  </a:moveTo>
                  <a:cubicBezTo>
                    <a:pt x="178130" y="317028"/>
                    <a:pt x="356260" y="357602"/>
                    <a:pt x="522514" y="312080"/>
                  </a:cubicBezTo>
                  <a:cubicBezTo>
                    <a:pt x="688768" y="266558"/>
                    <a:pt x="845127" y="29052"/>
                    <a:pt x="997527" y="3322"/>
                  </a:cubicBezTo>
                  <a:cubicBezTo>
                    <a:pt x="1149927" y="-22408"/>
                    <a:pt x="1252847" y="108221"/>
                    <a:pt x="1436914" y="157701"/>
                  </a:cubicBezTo>
                  <a:cubicBezTo>
                    <a:pt x="1620981" y="207181"/>
                    <a:pt x="1860467" y="298226"/>
                    <a:pt x="2101932" y="300205"/>
                  </a:cubicBezTo>
                  <a:cubicBezTo>
                    <a:pt x="2343397" y="302184"/>
                    <a:pt x="2642260" y="217077"/>
                    <a:pt x="2885704" y="169576"/>
                  </a:cubicBezTo>
                  <a:cubicBezTo>
                    <a:pt x="3129148" y="122075"/>
                    <a:pt x="3348841" y="1342"/>
                    <a:pt x="3562597" y="15197"/>
                  </a:cubicBezTo>
                  <a:cubicBezTo>
                    <a:pt x="3776353" y="29052"/>
                    <a:pt x="4000005" y="221037"/>
                    <a:pt x="4168239" y="252704"/>
                  </a:cubicBezTo>
                  <a:cubicBezTo>
                    <a:pt x="4336473" y="284371"/>
                    <a:pt x="4454236" y="244786"/>
                    <a:pt x="4572000" y="205202"/>
                  </a:cubicBezTo>
                </a:path>
              </a:pathLst>
            </a:custGeom>
            <a:no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424866" y="2286000"/>
              <a:ext cx="297434" cy="8002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3600" dirty="0" smtClean="0"/>
                <a:t>+</a:t>
              </a:r>
              <a:endParaRPr lang="en-US" sz="3600" dirty="0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4953000" y="3177424"/>
              <a:ext cx="3345668" cy="26545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6443246" y="3657600"/>
              <a:ext cx="33855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3600" dirty="0" smtClean="0"/>
                <a:t>-</a:t>
              </a:r>
              <a:endParaRPr lang="en-US" sz="3600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295400" y="228600"/>
            <a:ext cx="63834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dirty="0" smtClean="0">
                <a:solidFill>
                  <a:srgbClr val="003366"/>
                </a:solidFill>
              </a:rPr>
              <a:t>In equilibrium- under local attractive potential </a:t>
            </a:r>
            <a:endParaRPr lang="en-US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4129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066800"/>
            <a:ext cx="5334000" cy="3651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48296" y="457200"/>
            <a:ext cx="38186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2000" dirty="0" smtClean="0">
                <a:solidFill>
                  <a:srgbClr val="003366"/>
                </a:solidFill>
              </a:rPr>
              <a:t>Schematic magnetization profile</a:t>
            </a:r>
            <a:endParaRPr lang="en-US" sz="2000" dirty="0">
              <a:solidFill>
                <a:srgbClr val="003366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914400" y="5486400"/>
                <a:ext cx="7688323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:r>
                  <a:rPr lang="en-US" sz="2000" dirty="0" smtClean="0">
                    <a:solidFill>
                      <a:srgbClr val="003366"/>
                    </a:solidFill>
                  </a:rPr>
                  <a:t>The magnetization profile is </a:t>
                </a:r>
                <a:r>
                  <a:rPr lang="en-US" sz="2000" dirty="0" err="1" smtClean="0">
                    <a:solidFill>
                      <a:srgbClr val="C00000"/>
                    </a:solidFill>
                  </a:rPr>
                  <a:t>antisymmetric</a:t>
                </a:r>
                <a:r>
                  <a:rPr lang="en-US" sz="2000" dirty="0" smtClean="0">
                    <a:solidFill>
                      <a:srgbClr val="003366"/>
                    </a:solidFill>
                  </a:rPr>
                  <a:t> with respect to the zero</a:t>
                </a:r>
              </a:p>
              <a:p>
                <a:pPr algn="l" rtl="0"/>
                <a:r>
                  <a:rPr lang="en-US" sz="2000" dirty="0">
                    <a:solidFill>
                      <a:srgbClr val="003366"/>
                    </a:solidFill>
                  </a:rPr>
                  <a:t>l</a:t>
                </a:r>
                <a:r>
                  <a:rPr lang="en-US" sz="2000" dirty="0" smtClean="0">
                    <a:solidFill>
                      <a:srgbClr val="003366"/>
                    </a:solidFill>
                  </a:rPr>
                  <a:t>ine with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3366"/>
                        </a:solidFill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𝑦</m:t>
                        </m:r>
                        <m: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0</m:t>
                        </m:r>
                      </m:e>
                    </m:d>
                    <m:r>
                      <a:rPr lang="en-US" sz="2000" b="0" i="1" smtClean="0">
                        <a:solidFill>
                          <a:srgbClr val="003366"/>
                        </a:solidFill>
                        <a:latin typeface="Cambria Math"/>
                      </a:rPr>
                      <m:t>=</m:t>
                    </m:r>
                    <m:r>
                      <a:rPr lang="en-US" sz="2000" b="0" i="1" smtClean="0">
                        <a:solidFill>
                          <a:srgbClr val="003366"/>
                        </a:solidFill>
                        <a:latin typeface="Cambria Math"/>
                      </a:rPr>
                      <m:t>0</m:t>
                    </m:r>
                  </m:oMath>
                </a14:m>
                <a:r>
                  <a:rPr lang="en-US" sz="2000" dirty="0" smtClean="0">
                    <a:solidFill>
                      <a:srgbClr val="003366"/>
                    </a:solidFill>
                  </a:rPr>
                  <a:t> </a:t>
                </a:r>
                <a:endParaRPr lang="en-US" sz="2000" dirty="0">
                  <a:solidFill>
                    <a:srgbClr val="003366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0" y="5486400"/>
                <a:ext cx="7688323" cy="707886"/>
              </a:xfrm>
              <a:prstGeom prst="rect">
                <a:avLst/>
              </a:prstGeom>
              <a:blipFill rotWithShape="1">
                <a:blip r:embed="rId3"/>
                <a:stretch>
                  <a:fillRect l="-793" t="-3448" b="-155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97338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" name="Group 124"/>
          <p:cNvGrpSpPr/>
          <p:nvPr/>
        </p:nvGrpSpPr>
        <p:grpSpPr>
          <a:xfrm>
            <a:off x="888242" y="846129"/>
            <a:ext cx="3048000" cy="3929742"/>
            <a:chOff x="2819400" y="1045029"/>
            <a:chExt cx="3048000" cy="3929742"/>
          </a:xfrm>
        </p:grpSpPr>
        <p:grpSp>
          <p:nvGrpSpPr>
            <p:cNvPr id="103" name="Group 102"/>
            <p:cNvGrpSpPr/>
            <p:nvPr/>
          </p:nvGrpSpPr>
          <p:grpSpPr>
            <a:xfrm>
              <a:off x="2819400" y="1045029"/>
              <a:ext cx="3048000" cy="3526971"/>
              <a:chOff x="346768" y="1435356"/>
              <a:chExt cx="3048000" cy="3526971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346768" y="3399913"/>
                <a:ext cx="3048000" cy="783771"/>
                <a:chOff x="3581400" y="3200400"/>
                <a:chExt cx="3657600" cy="914400"/>
              </a:xfrm>
            </p:grpSpPr>
            <p:grpSp>
              <p:nvGrpSpPr>
                <p:cNvPr id="86" name="Group 85"/>
                <p:cNvGrpSpPr/>
                <p:nvPr/>
              </p:nvGrpSpPr>
              <p:grpSpPr>
                <a:xfrm>
                  <a:off x="3581400" y="3200400"/>
                  <a:ext cx="914400" cy="914400"/>
                  <a:chOff x="3581400" y="3200400"/>
                  <a:chExt cx="914400" cy="914400"/>
                </a:xfrm>
              </p:grpSpPr>
              <p:sp>
                <p:nvSpPr>
                  <p:cNvPr id="99" name="Rectangle 98"/>
                  <p:cNvSpPr/>
                  <p:nvPr/>
                </p:nvSpPr>
                <p:spPr>
                  <a:xfrm>
                    <a:off x="3581400" y="3200400"/>
                    <a:ext cx="914400" cy="9144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00" name="Straight Connector 99"/>
                  <p:cNvCxnSpPr>
                    <a:stCxn id="99" idx="1"/>
                    <a:endCxn id="99" idx="3"/>
                  </p:cNvCxnSpPr>
                  <p:nvPr/>
                </p:nvCxnSpPr>
                <p:spPr>
                  <a:xfrm>
                    <a:off x="3581400" y="3657600"/>
                    <a:ext cx="914400" cy="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" name="Straight Connector 100"/>
                  <p:cNvCxnSpPr>
                    <a:stCxn id="99" idx="0"/>
                    <a:endCxn id="99" idx="2"/>
                  </p:cNvCxnSpPr>
                  <p:nvPr/>
                </p:nvCxnSpPr>
                <p:spPr>
                  <a:xfrm>
                    <a:off x="4038600" y="3200400"/>
                    <a:ext cx="0" cy="914400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7" name="Group 86"/>
                <p:cNvGrpSpPr/>
                <p:nvPr/>
              </p:nvGrpSpPr>
              <p:grpSpPr>
                <a:xfrm>
                  <a:off x="4495800" y="3200400"/>
                  <a:ext cx="914400" cy="914400"/>
                  <a:chOff x="3581400" y="3200400"/>
                  <a:chExt cx="914400" cy="914400"/>
                </a:xfrm>
              </p:grpSpPr>
              <p:sp>
                <p:nvSpPr>
                  <p:cNvPr id="96" name="Rectangle 95"/>
                  <p:cNvSpPr/>
                  <p:nvPr/>
                </p:nvSpPr>
                <p:spPr>
                  <a:xfrm>
                    <a:off x="3581400" y="3200400"/>
                    <a:ext cx="914400" cy="9144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97" name="Straight Connector 96"/>
                  <p:cNvCxnSpPr>
                    <a:stCxn id="96" idx="1"/>
                    <a:endCxn id="96" idx="3"/>
                  </p:cNvCxnSpPr>
                  <p:nvPr/>
                </p:nvCxnSpPr>
                <p:spPr>
                  <a:xfrm>
                    <a:off x="3581400" y="3657600"/>
                    <a:ext cx="914400" cy="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Straight Connector 97"/>
                  <p:cNvCxnSpPr>
                    <a:stCxn id="96" idx="0"/>
                    <a:endCxn id="96" idx="2"/>
                  </p:cNvCxnSpPr>
                  <p:nvPr/>
                </p:nvCxnSpPr>
                <p:spPr>
                  <a:xfrm>
                    <a:off x="4038600" y="3200400"/>
                    <a:ext cx="0" cy="914400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8" name="Group 87"/>
                <p:cNvGrpSpPr/>
                <p:nvPr/>
              </p:nvGrpSpPr>
              <p:grpSpPr>
                <a:xfrm>
                  <a:off x="5410200" y="3200400"/>
                  <a:ext cx="914400" cy="914400"/>
                  <a:chOff x="3581400" y="3200400"/>
                  <a:chExt cx="914400" cy="914400"/>
                </a:xfrm>
              </p:grpSpPr>
              <p:sp>
                <p:nvSpPr>
                  <p:cNvPr id="93" name="Rectangle 92"/>
                  <p:cNvSpPr/>
                  <p:nvPr/>
                </p:nvSpPr>
                <p:spPr>
                  <a:xfrm>
                    <a:off x="3581400" y="3200400"/>
                    <a:ext cx="914400" cy="9144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94" name="Straight Connector 93"/>
                  <p:cNvCxnSpPr>
                    <a:stCxn id="93" idx="1"/>
                    <a:endCxn id="93" idx="3"/>
                  </p:cNvCxnSpPr>
                  <p:nvPr/>
                </p:nvCxnSpPr>
                <p:spPr>
                  <a:xfrm>
                    <a:off x="3581400" y="3657600"/>
                    <a:ext cx="914400" cy="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" name="Straight Connector 94"/>
                  <p:cNvCxnSpPr>
                    <a:stCxn id="93" idx="0"/>
                    <a:endCxn id="93" idx="2"/>
                  </p:cNvCxnSpPr>
                  <p:nvPr/>
                </p:nvCxnSpPr>
                <p:spPr>
                  <a:xfrm>
                    <a:off x="4038600" y="3200400"/>
                    <a:ext cx="0" cy="914400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9" name="Group 88"/>
                <p:cNvGrpSpPr/>
                <p:nvPr/>
              </p:nvGrpSpPr>
              <p:grpSpPr>
                <a:xfrm>
                  <a:off x="6324600" y="3200400"/>
                  <a:ext cx="914400" cy="914400"/>
                  <a:chOff x="3581400" y="3200400"/>
                  <a:chExt cx="914400" cy="914400"/>
                </a:xfrm>
              </p:grpSpPr>
              <p:sp>
                <p:nvSpPr>
                  <p:cNvPr id="90" name="Rectangle 89"/>
                  <p:cNvSpPr/>
                  <p:nvPr/>
                </p:nvSpPr>
                <p:spPr>
                  <a:xfrm>
                    <a:off x="3581400" y="3200400"/>
                    <a:ext cx="914400" cy="9144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91" name="Straight Connector 90"/>
                  <p:cNvCxnSpPr>
                    <a:stCxn id="90" idx="1"/>
                    <a:endCxn id="90" idx="3"/>
                  </p:cNvCxnSpPr>
                  <p:nvPr/>
                </p:nvCxnSpPr>
                <p:spPr>
                  <a:xfrm>
                    <a:off x="3581400" y="3657600"/>
                    <a:ext cx="914400" cy="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2" name="Straight Connector 91"/>
                  <p:cNvCxnSpPr>
                    <a:stCxn id="90" idx="0"/>
                    <a:endCxn id="90" idx="2"/>
                  </p:cNvCxnSpPr>
                  <p:nvPr/>
                </p:nvCxnSpPr>
                <p:spPr>
                  <a:xfrm>
                    <a:off x="4038600" y="3200400"/>
                    <a:ext cx="0" cy="914400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5" name="Group 4"/>
              <p:cNvGrpSpPr/>
              <p:nvPr/>
            </p:nvGrpSpPr>
            <p:grpSpPr>
              <a:xfrm>
                <a:off x="346768" y="2224256"/>
                <a:ext cx="3048000" cy="783771"/>
                <a:chOff x="3581400" y="3200400"/>
                <a:chExt cx="3657600" cy="914400"/>
              </a:xfrm>
            </p:grpSpPr>
            <p:grpSp>
              <p:nvGrpSpPr>
                <p:cNvPr id="70" name="Group 69"/>
                <p:cNvGrpSpPr/>
                <p:nvPr/>
              </p:nvGrpSpPr>
              <p:grpSpPr>
                <a:xfrm>
                  <a:off x="3581400" y="3200400"/>
                  <a:ext cx="914400" cy="914400"/>
                  <a:chOff x="3581400" y="3200400"/>
                  <a:chExt cx="914400" cy="914400"/>
                </a:xfrm>
              </p:grpSpPr>
              <p:sp>
                <p:nvSpPr>
                  <p:cNvPr id="83" name="Rectangle 82"/>
                  <p:cNvSpPr/>
                  <p:nvPr/>
                </p:nvSpPr>
                <p:spPr>
                  <a:xfrm>
                    <a:off x="3581400" y="3200400"/>
                    <a:ext cx="914400" cy="9144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84" name="Straight Connector 83"/>
                  <p:cNvCxnSpPr>
                    <a:stCxn id="83" idx="1"/>
                    <a:endCxn id="83" idx="3"/>
                  </p:cNvCxnSpPr>
                  <p:nvPr/>
                </p:nvCxnSpPr>
                <p:spPr>
                  <a:xfrm>
                    <a:off x="3581400" y="3657600"/>
                    <a:ext cx="914400" cy="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" name="Straight Connector 84"/>
                  <p:cNvCxnSpPr>
                    <a:stCxn id="83" idx="0"/>
                    <a:endCxn id="83" idx="2"/>
                  </p:cNvCxnSpPr>
                  <p:nvPr/>
                </p:nvCxnSpPr>
                <p:spPr>
                  <a:xfrm>
                    <a:off x="4038600" y="3200400"/>
                    <a:ext cx="0" cy="914400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1" name="Group 70"/>
                <p:cNvGrpSpPr/>
                <p:nvPr/>
              </p:nvGrpSpPr>
              <p:grpSpPr>
                <a:xfrm>
                  <a:off x="4495800" y="3200400"/>
                  <a:ext cx="914400" cy="914400"/>
                  <a:chOff x="3581400" y="3200400"/>
                  <a:chExt cx="914400" cy="914400"/>
                </a:xfrm>
              </p:grpSpPr>
              <p:sp>
                <p:nvSpPr>
                  <p:cNvPr id="80" name="Rectangle 79"/>
                  <p:cNvSpPr/>
                  <p:nvPr/>
                </p:nvSpPr>
                <p:spPr>
                  <a:xfrm>
                    <a:off x="3581400" y="3200400"/>
                    <a:ext cx="914400" cy="9144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81" name="Straight Connector 80"/>
                  <p:cNvCxnSpPr>
                    <a:stCxn id="80" idx="1"/>
                    <a:endCxn id="80" idx="3"/>
                  </p:cNvCxnSpPr>
                  <p:nvPr/>
                </p:nvCxnSpPr>
                <p:spPr>
                  <a:xfrm>
                    <a:off x="3581400" y="3657600"/>
                    <a:ext cx="914400" cy="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2" name="Straight Connector 81"/>
                  <p:cNvCxnSpPr>
                    <a:stCxn id="80" idx="0"/>
                    <a:endCxn id="80" idx="2"/>
                  </p:cNvCxnSpPr>
                  <p:nvPr/>
                </p:nvCxnSpPr>
                <p:spPr>
                  <a:xfrm>
                    <a:off x="4038600" y="3200400"/>
                    <a:ext cx="0" cy="914400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2" name="Group 71"/>
                <p:cNvGrpSpPr/>
                <p:nvPr/>
              </p:nvGrpSpPr>
              <p:grpSpPr>
                <a:xfrm>
                  <a:off x="5410200" y="3200400"/>
                  <a:ext cx="914400" cy="914400"/>
                  <a:chOff x="3581400" y="3200400"/>
                  <a:chExt cx="914400" cy="914400"/>
                </a:xfrm>
              </p:grpSpPr>
              <p:sp>
                <p:nvSpPr>
                  <p:cNvPr id="77" name="Rectangle 76"/>
                  <p:cNvSpPr/>
                  <p:nvPr/>
                </p:nvSpPr>
                <p:spPr>
                  <a:xfrm>
                    <a:off x="3581400" y="3200400"/>
                    <a:ext cx="914400" cy="9144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78" name="Straight Connector 77"/>
                  <p:cNvCxnSpPr>
                    <a:stCxn id="77" idx="1"/>
                    <a:endCxn id="77" idx="3"/>
                  </p:cNvCxnSpPr>
                  <p:nvPr/>
                </p:nvCxnSpPr>
                <p:spPr>
                  <a:xfrm>
                    <a:off x="3581400" y="3657600"/>
                    <a:ext cx="914400" cy="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Straight Connector 78"/>
                  <p:cNvCxnSpPr>
                    <a:stCxn id="77" idx="0"/>
                    <a:endCxn id="77" idx="2"/>
                  </p:cNvCxnSpPr>
                  <p:nvPr/>
                </p:nvCxnSpPr>
                <p:spPr>
                  <a:xfrm>
                    <a:off x="4038600" y="3200400"/>
                    <a:ext cx="0" cy="914400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3" name="Group 72"/>
                <p:cNvGrpSpPr/>
                <p:nvPr/>
              </p:nvGrpSpPr>
              <p:grpSpPr>
                <a:xfrm>
                  <a:off x="6324600" y="3200400"/>
                  <a:ext cx="914400" cy="914400"/>
                  <a:chOff x="3581400" y="3200400"/>
                  <a:chExt cx="914400" cy="914400"/>
                </a:xfrm>
              </p:grpSpPr>
              <p:sp>
                <p:nvSpPr>
                  <p:cNvPr id="74" name="Rectangle 73"/>
                  <p:cNvSpPr/>
                  <p:nvPr/>
                </p:nvSpPr>
                <p:spPr>
                  <a:xfrm>
                    <a:off x="3581400" y="3200400"/>
                    <a:ext cx="914400" cy="9144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75" name="Straight Connector 74"/>
                  <p:cNvCxnSpPr>
                    <a:stCxn id="74" idx="1"/>
                    <a:endCxn id="74" idx="3"/>
                  </p:cNvCxnSpPr>
                  <p:nvPr/>
                </p:nvCxnSpPr>
                <p:spPr>
                  <a:xfrm>
                    <a:off x="3581400" y="3657600"/>
                    <a:ext cx="914400" cy="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Straight Connector 75"/>
                  <p:cNvCxnSpPr>
                    <a:stCxn id="74" idx="0"/>
                    <a:endCxn id="74" idx="2"/>
                  </p:cNvCxnSpPr>
                  <p:nvPr/>
                </p:nvCxnSpPr>
                <p:spPr>
                  <a:xfrm>
                    <a:off x="4038600" y="3200400"/>
                    <a:ext cx="0" cy="914400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6" name="Group 5"/>
              <p:cNvGrpSpPr/>
              <p:nvPr/>
            </p:nvGrpSpPr>
            <p:grpSpPr>
              <a:xfrm>
                <a:off x="346768" y="3008027"/>
                <a:ext cx="3048000" cy="783771"/>
                <a:chOff x="3581400" y="3200400"/>
                <a:chExt cx="3657600" cy="914400"/>
              </a:xfrm>
            </p:grpSpPr>
            <p:grpSp>
              <p:nvGrpSpPr>
                <p:cNvPr id="54" name="Group 53"/>
                <p:cNvGrpSpPr/>
                <p:nvPr/>
              </p:nvGrpSpPr>
              <p:grpSpPr>
                <a:xfrm>
                  <a:off x="3581400" y="3200400"/>
                  <a:ext cx="914400" cy="914400"/>
                  <a:chOff x="3581400" y="3200400"/>
                  <a:chExt cx="914400" cy="914400"/>
                </a:xfrm>
              </p:grpSpPr>
              <p:sp>
                <p:nvSpPr>
                  <p:cNvPr id="67" name="Rectangle 66"/>
                  <p:cNvSpPr/>
                  <p:nvPr/>
                </p:nvSpPr>
                <p:spPr>
                  <a:xfrm>
                    <a:off x="3581400" y="3200400"/>
                    <a:ext cx="914400" cy="9144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68" name="Straight Connector 67"/>
                  <p:cNvCxnSpPr>
                    <a:stCxn id="67" idx="1"/>
                    <a:endCxn id="67" idx="3"/>
                  </p:cNvCxnSpPr>
                  <p:nvPr/>
                </p:nvCxnSpPr>
                <p:spPr>
                  <a:xfrm>
                    <a:off x="3581400" y="3657600"/>
                    <a:ext cx="914400" cy="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" name="Straight Connector 68"/>
                  <p:cNvCxnSpPr>
                    <a:stCxn id="67" idx="0"/>
                    <a:endCxn id="67" idx="2"/>
                  </p:cNvCxnSpPr>
                  <p:nvPr/>
                </p:nvCxnSpPr>
                <p:spPr>
                  <a:xfrm>
                    <a:off x="4038600" y="3200400"/>
                    <a:ext cx="0" cy="914400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5" name="Group 54"/>
                <p:cNvGrpSpPr/>
                <p:nvPr/>
              </p:nvGrpSpPr>
              <p:grpSpPr>
                <a:xfrm>
                  <a:off x="4495800" y="3200400"/>
                  <a:ext cx="914400" cy="914400"/>
                  <a:chOff x="3581400" y="3200400"/>
                  <a:chExt cx="914400" cy="914400"/>
                </a:xfrm>
              </p:grpSpPr>
              <p:sp>
                <p:nvSpPr>
                  <p:cNvPr id="64" name="Rectangle 63"/>
                  <p:cNvSpPr/>
                  <p:nvPr/>
                </p:nvSpPr>
                <p:spPr>
                  <a:xfrm>
                    <a:off x="3581400" y="3200400"/>
                    <a:ext cx="914400" cy="9144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65" name="Straight Connector 64"/>
                  <p:cNvCxnSpPr>
                    <a:stCxn id="64" idx="1"/>
                    <a:endCxn id="64" idx="3"/>
                  </p:cNvCxnSpPr>
                  <p:nvPr/>
                </p:nvCxnSpPr>
                <p:spPr>
                  <a:xfrm>
                    <a:off x="3581400" y="3657600"/>
                    <a:ext cx="914400" cy="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" name="Straight Connector 65"/>
                  <p:cNvCxnSpPr>
                    <a:stCxn id="64" idx="0"/>
                    <a:endCxn id="64" idx="2"/>
                  </p:cNvCxnSpPr>
                  <p:nvPr/>
                </p:nvCxnSpPr>
                <p:spPr>
                  <a:xfrm>
                    <a:off x="4038600" y="3200400"/>
                    <a:ext cx="0" cy="914400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6" name="Group 55"/>
                <p:cNvGrpSpPr/>
                <p:nvPr/>
              </p:nvGrpSpPr>
              <p:grpSpPr>
                <a:xfrm>
                  <a:off x="5410200" y="3200400"/>
                  <a:ext cx="914400" cy="914400"/>
                  <a:chOff x="3581400" y="3200400"/>
                  <a:chExt cx="914400" cy="914400"/>
                </a:xfrm>
              </p:grpSpPr>
              <p:sp>
                <p:nvSpPr>
                  <p:cNvPr id="61" name="Rectangle 60"/>
                  <p:cNvSpPr/>
                  <p:nvPr/>
                </p:nvSpPr>
                <p:spPr>
                  <a:xfrm>
                    <a:off x="3581400" y="3200400"/>
                    <a:ext cx="914400" cy="9144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62" name="Straight Connector 61"/>
                  <p:cNvCxnSpPr>
                    <a:stCxn id="61" idx="1"/>
                    <a:endCxn id="61" idx="3"/>
                  </p:cNvCxnSpPr>
                  <p:nvPr/>
                </p:nvCxnSpPr>
                <p:spPr>
                  <a:xfrm>
                    <a:off x="3581400" y="3657600"/>
                    <a:ext cx="914400" cy="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Straight Connector 62"/>
                  <p:cNvCxnSpPr>
                    <a:stCxn id="61" idx="0"/>
                    <a:endCxn id="61" idx="2"/>
                  </p:cNvCxnSpPr>
                  <p:nvPr/>
                </p:nvCxnSpPr>
                <p:spPr>
                  <a:xfrm>
                    <a:off x="4038600" y="3200400"/>
                    <a:ext cx="0" cy="914400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7" name="Group 56"/>
                <p:cNvGrpSpPr/>
                <p:nvPr/>
              </p:nvGrpSpPr>
              <p:grpSpPr>
                <a:xfrm>
                  <a:off x="6324600" y="3200400"/>
                  <a:ext cx="914400" cy="914400"/>
                  <a:chOff x="3581400" y="3200400"/>
                  <a:chExt cx="914400" cy="914400"/>
                </a:xfrm>
              </p:grpSpPr>
              <p:sp>
                <p:nvSpPr>
                  <p:cNvPr id="58" name="Rectangle 57"/>
                  <p:cNvSpPr/>
                  <p:nvPr/>
                </p:nvSpPr>
                <p:spPr>
                  <a:xfrm>
                    <a:off x="3581400" y="3200400"/>
                    <a:ext cx="914400" cy="9144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59" name="Straight Connector 58"/>
                  <p:cNvCxnSpPr>
                    <a:stCxn id="58" idx="1"/>
                    <a:endCxn id="58" idx="3"/>
                  </p:cNvCxnSpPr>
                  <p:nvPr/>
                </p:nvCxnSpPr>
                <p:spPr>
                  <a:xfrm>
                    <a:off x="3581400" y="3657600"/>
                    <a:ext cx="914400" cy="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Straight Connector 59"/>
                  <p:cNvCxnSpPr>
                    <a:stCxn id="58" idx="0"/>
                    <a:endCxn id="58" idx="2"/>
                  </p:cNvCxnSpPr>
                  <p:nvPr/>
                </p:nvCxnSpPr>
                <p:spPr>
                  <a:xfrm>
                    <a:off x="4038600" y="3200400"/>
                    <a:ext cx="0" cy="914400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6" name="Group 15"/>
              <p:cNvGrpSpPr/>
              <p:nvPr/>
            </p:nvGrpSpPr>
            <p:grpSpPr>
              <a:xfrm>
                <a:off x="346768" y="4178556"/>
                <a:ext cx="3048000" cy="783771"/>
                <a:chOff x="3581400" y="3200400"/>
                <a:chExt cx="3657600" cy="914400"/>
              </a:xfrm>
            </p:grpSpPr>
            <p:grpSp>
              <p:nvGrpSpPr>
                <p:cNvPr id="38" name="Group 37"/>
                <p:cNvGrpSpPr/>
                <p:nvPr/>
              </p:nvGrpSpPr>
              <p:grpSpPr>
                <a:xfrm>
                  <a:off x="3581400" y="3200400"/>
                  <a:ext cx="914400" cy="914400"/>
                  <a:chOff x="3581400" y="3200400"/>
                  <a:chExt cx="914400" cy="914400"/>
                </a:xfrm>
              </p:grpSpPr>
              <p:sp>
                <p:nvSpPr>
                  <p:cNvPr id="51" name="Rectangle 50"/>
                  <p:cNvSpPr/>
                  <p:nvPr/>
                </p:nvSpPr>
                <p:spPr>
                  <a:xfrm>
                    <a:off x="3581400" y="3200400"/>
                    <a:ext cx="914400" cy="9144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52" name="Straight Connector 51"/>
                  <p:cNvCxnSpPr>
                    <a:stCxn id="51" idx="1"/>
                    <a:endCxn id="51" idx="3"/>
                  </p:cNvCxnSpPr>
                  <p:nvPr/>
                </p:nvCxnSpPr>
                <p:spPr>
                  <a:xfrm>
                    <a:off x="3581400" y="3657600"/>
                    <a:ext cx="914400" cy="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Straight Connector 52"/>
                  <p:cNvCxnSpPr>
                    <a:stCxn id="51" idx="0"/>
                    <a:endCxn id="51" idx="2"/>
                  </p:cNvCxnSpPr>
                  <p:nvPr/>
                </p:nvCxnSpPr>
                <p:spPr>
                  <a:xfrm>
                    <a:off x="4038600" y="3200400"/>
                    <a:ext cx="0" cy="914400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9" name="Group 38"/>
                <p:cNvGrpSpPr/>
                <p:nvPr/>
              </p:nvGrpSpPr>
              <p:grpSpPr>
                <a:xfrm>
                  <a:off x="4495800" y="3200400"/>
                  <a:ext cx="914400" cy="914400"/>
                  <a:chOff x="3581400" y="3200400"/>
                  <a:chExt cx="914400" cy="914400"/>
                </a:xfrm>
              </p:grpSpPr>
              <p:sp>
                <p:nvSpPr>
                  <p:cNvPr id="48" name="Rectangle 47"/>
                  <p:cNvSpPr/>
                  <p:nvPr/>
                </p:nvSpPr>
                <p:spPr>
                  <a:xfrm>
                    <a:off x="3581400" y="3200400"/>
                    <a:ext cx="914400" cy="9144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49" name="Straight Connector 48"/>
                  <p:cNvCxnSpPr>
                    <a:stCxn id="48" idx="1"/>
                    <a:endCxn id="48" idx="3"/>
                  </p:cNvCxnSpPr>
                  <p:nvPr/>
                </p:nvCxnSpPr>
                <p:spPr>
                  <a:xfrm>
                    <a:off x="3581400" y="3657600"/>
                    <a:ext cx="914400" cy="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Straight Connector 49"/>
                  <p:cNvCxnSpPr>
                    <a:stCxn id="48" idx="0"/>
                    <a:endCxn id="48" idx="2"/>
                  </p:cNvCxnSpPr>
                  <p:nvPr/>
                </p:nvCxnSpPr>
                <p:spPr>
                  <a:xfrm>
                    <a:off x="4038600" y="3200400"/>
                    <a:ext cx="0" cy="914400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0" name="Group 39"/>
                <p:cNvGrpSpPr/>
                <p:nvPr/>
              </p:nvGrpSpPr>
              <p:grpSpPr>
                <a:xfrm>
                  <a:off x="5410200" y="3200400"/>
                  <a:ext cx="914400" cy="914400"/>
                  <a:chOff x="3581400" y="3200400"/>
                  <a:chExt cx="914400" cy="914400"/>
                </a:xfrm>
              </p:grpSpPr>
              <p:sp>
                <p:nvSpPr>
                  <p:cNvPr id="45" name="Rectangle 44"/>
                  <p:cNvSpPr/>
                  <p:nvPr/>
                </p:nvSpPr>
                <p:spPr>
                  <a:xfrm>
                    <a:off x="3581400" y="3200400"/>
                    <a:ext cx="914400" cy="9144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46" name="Straight Connector 45"/>
                  <p:cNvCxnSpPr>
                    <a:stCxn id="45" idx="1"/>
                    <a:endCxn id="45" idx="3"/>
                  </p:cNvCxnSpPr>
                  <p:nvPr/>
                </p:nvCxnSpPr>
                <p:spPr>
                  <a:xfrm>
                    <a:off x="3581400" y="3657600"/>
                    <a:ext cx="914400" cy="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Straight Connector 46"/>
                  <p:cNvCxnSpPr>
                    <a:stCxn id="45" idx="0"/>
                    <a:endCxn id="45" idx="2"/>
                  </p:cNvCxnSpPr>
                  <p:nvPr/>
                </p:nvCxnSpPr>
                <p:spPr>
                  <a:xfrm>
                    <a:off x="4038600" y="3200400"/>
                    <a:ext cx="0" cy="914400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1" name="Group 40"/>
                <p:cNvGrpSpPr/>
                <p:nvPr/>
              </p:nvGrpSpPr>
              <p:grpSpPr>
                <a:xfrm>
                  <a:off x="6324600" y="3200400"/>
                  <a:ext cx="914400" cy="914400"/>
                  <a:chOff x="3581400" y="3200400"/>
                  <a:chExt cx="914400" cy="914400"/>
                </a:xfrm>
              </p:grpSpPr>
              <p:sp>
                <p:nvSpPr>
                  <p:cNvPr id="42" name="Rectangle 41"/>
                  <p:cNvSpPr/>
                  <p:nvPr/>
                </p:nvSpPr>
                <p:spPr>
                  <a:xfrm>
                    <a:off x="3581400" y="3200400"/>
                    <a:ext cx="914400" cy="9144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43" name="Straight Connector 42"/>
                  <p:cNvCxnSpPr>
                    <a:stCxn id="42" idx="1"/>
                    <a:endCxn id="42" idx="3"/>
                  </p:cNvCxnSpPr>
                  <p:nvPr/>
                </p:nvCxnSpPr>
                <p:spPr>
                  <a:xfrm>
                    <a:off x="3581400" y="3657600"/>
                    <a:ext cx="914400" cy="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Straight Connector 43"/>
                  <p:cNvCxnSpPr>
                    <a:stCxn id="42" idx="0"/>
                    <a:endCxn id="42" idx="2"/>
                  </p:cNvCxnSpPr>
                  <p:nvPr/>
                </p:nvCxnSpPr>
                <p:spPr>
                  <a:xfrm>
                    <a:off x="4038600" y="3200400"/>
                    <a:ext cx="0" cy="914400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7" name="Group 16"/>
              <p:cNvGrpSpPr/>
              <p:nvPr/>
            </p:nvGrpSpPr>
            <p:grpSpPr>
              <a:xfrm>
                <a:off x="346768" y="1435356"/>
                <a:ext cx="3048000" cy="783771"/>
                <a:chOff x="3581400" y="3200400"/>
                <a:chExt cx="3657600" cy="914400"/>
              </a:xfrm>
            </p:grpSpPr>
            <p:grpSp>
              <p:nvGrpSpPr>
                <p:cNvPr id="22" name="Group 21"/>
                <p:cNvGrpSpPr/>
                <p:nvPr/>
              </p:nvGrpSpPr>
              <p:grpSpPr>
                <a:xfrm>
                  <a:off x="3581400" y="3200400"/>
                  <a:ext cx="914400" cy="914400"/>
                  <a:chOff x="3581400" y="3200400"/>
                  <a:chExt cx="914400" cy="914400"/>
                </a:xfrm>
              </p:grpSpPr>
              <p:sp>
                <p:nvSpPr>
                  <p:cNvPr id="35" name="Rectangle 34"/>
                  <p:cNvSpPr/>
                  <p:nvPr/>
                </p:nvSpPr>
                <p:spPr>
                  <a:xfrm>
                    <a:off x="3581400" y="3200400"/>
                    <a:ext cx="914400" cy="9144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36" name="Straight Connector 35"/>
                  <p:cNvCxnSpPr>
                    <a:stCxn id="35" idx="1"/>
                    <a:endCxn id="35" idx="3"/>
                  </p:cNvCxnSpPr>
                  <p:nvPr/>
                </p:nvCxnSpPr>
                <p:spPr>
                  <a:xfrm>
                    <a:off x="3581400" y="3657600"/>
                    <a:ext cx="914400" cy="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Connector 36"/>
                  <p:cNvCxnSpPr>
                    <a:stCxn id="35" idx="0"/>
                    <a:endCxn id="35" idx="2"/>
                  </p:cNvCxnSpPr>
                  <p:nvPr/>
                </p:nvCxnSpPr>
                <p:spPr>
                  <a:xfrm>
                    <a:off x="4038600" y="3200400"/>
                    <a:ext cx="0" cy="914400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3" name="Group 22"/>
                <p:cNvGrpSpPr/>
                <p:nvPr/>
              </p:nvGrpSpPr>
              <p:grpSpPr>
                <a:xfrm>
                  <a:off x="4495800" y="3200400"/>
                  <a:ext cx="914400" cy="914400"/>
                  <a:chOff x="3581400" y="3200400"/>
                  <a:chExt cx="914400" cy="914400"/>
                </a:xfrm>
              </p:grpSpPr>
              <p:sp>
                <p:nvSpPr>
                  <p:cNvPr id="32" name="Rectangle 31"/>
                  <p:cNvSpPr/>
                  <p:nvPr/>
                </p:nvSpPr>
                <p:spPr>
                  <a:xfrm>
                    <a:off x="3581400" y="3200400"/>
                    <a:ext cx="914400" cy="9144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33" name="Straight Connector 32"/>
                  <p:cNvCxnSpPr>
                    <a:stCxn id="32" idx="1"/>
                    <a:endCxn id="32" idx="3"/>
                  </p:cNvCxnSpPr>
                  <p:nvPr/>
                </p:nvCxnSpPr>
                <p:spPr>
                  <a:xfrm>
                    <a:off x="3581400" y="3657600"/>
                    <a:ext cx="914400" cy="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Straight Connector 33"/>
                  <p:cNvCxnSpPr>
                    <a:stCxn id="32" idx="0"/>
                    <a:endCxn id="32" idx="2"/>
                  </p:cNvCxnSpPr>
                  <p:nvPr/>
                </p:nvCxnSpPr>
                <p:spPr>
                  <a:xfrm>
                    <a:off x="4038600" y="3200400"/>
                    <a:ext cx="0" cy="914400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4" name="Group 23"/>
                <p:cNvGrpSpPr/>
                <p:nvPr/>
              </p:nvGrpSpPr>
              <p:grpSpPr>
                <a:xfrm>
                  <a:off x="5410200" y="3200400"/>
                  <a:ext cx="914400" cy="914400"/>
                  <a:chOff x="3581400" y="3200400"/>
                  <a:chExt cx="914400" cy="914400"/>
                </a:xfrm>
              </p:grpSpPr>
              <p:sp>
                <p:nvSpPr>
                  <p:cNvPr id="29" name="Rectangle 28"/>
                  <p:cNvSpPr/>
                  <p:nvPr/>
                </p:nvSpPr>
                <p:spPr>
                  <a:xfrm>
                    <a:off x="3581400" y="3200400"/>
                    <a:ext cx="914400" cy="9144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30" name="Straight Connector 29"/>
                  <p:cNvCxnSpPr>
                    <a:stCxn id="29" idx="1"/>
                    <a:endCxn id="29" idx="3"/>
                  </p:cNvCxnSpPr>
                  <p:nvPr/>
                </p:nvCxnSpPr>
                <p:spPr>
                  <a:xfrm>
                    <a:off x="3581400" y="3657600"/>
                    <a:ext cx="914400" cy="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Connector 30"/>
                  <p:cNvCxnSpPr>
                    <a:stCxn id="29" idx="0"/>
                    <a:endCxn id="29" idx="2"/>
                  </p:cNvCxnSpPr>
                  <p:nvPr/>
                </p:nvCxnSpPr>
                <p:spPr>
                  <a:xfrm>
                    <a:off x="4038600" y="3200400"/>
                    <a:ext cx="0" cy="914400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5" name="Group 24"/>
                <p:cNvGrpSpPr/>
                <p:nvPr/>
              </p:nvGrpSpPr>
              <p:grpSpPr>
                <a:xfrm>
                  <a:off x="6324600" y="3200400"/>
                  <a:ext cx="914400" cy="914400"/>
                  <a:chOff x="3581400" y="3200400"/>
                  <a:chExt cx="914400" cy="914400"/>
                </a:xfrm>
              </p:grpSpPr>
              <p:sp>
                <p:nvSpPr>
                  <p:cNvPr id="26" name="Rectangle 25"/>
                  <p:cNvSpPr/>
                  <p:nvPr/>
                </p:nvSpPr>
                <p:spPr>
                  <a:xfrm>
                    <a:off x="3581400" y="3200400"/>
                    <a:ext cx="914400" cy="9144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27" name="Straight Connector 26"/>
                  <p:cNvCxnSpPr>
                    <a:stCxn id="26" idx="1"/>
                    <a:endCxn id="26" idx="3"/>
                  </p:cNvCxnSpPr>
                  <p:nvPr/>
                </p:nvCxnSpPr>
                <p:spPr>
                  <a:xfrm>
                    <a:off x="3581400" y="3657600"/>
                    <a:ext cx="914400" cy="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Straight Connector 27"/>
                  <p:cNvCxnSpPr>
                    <a:stCxn id="26" idx="0"/>
                    <a:endCxn id="26" idx="2"/>
                  </p:cNvCxnSpPr>
                  <p:nvPr/>
                </p:nvCxnSpPr>
                <p:spPr>
                  <a:xfrm>
                    <a:off x="4038600" y="3200400"/>
                    <a:ext cx="0" cy="914400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105" name="Straight Arrow Connector 104"/>
            <p:cNvCxnSpPr>
              <a:stCxn id="67" idx="1"/>
              <a:endCxn id="58" idx="3"/>
            </p:cNvCxnSpPr>
            <p:nvPr/>
          </p:nvCxnSpPr>
          <p:spPr>
            <a:xfrm>
              <a:off x="2819400" y="3009586"/>
              <a:ext cx="3048000" cy="0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8" name="Group 107"/>
            <p:cNvGrpSpPr/>
            <p:nvPr/>
          </p:nvGrpSpPr>
          <p:grpSpPr>
            <a:xfrm>
              <a:off x="2819400" y="4191000"/>
              <a:ext cx="3048000" cy="783771"/>
              <a:chOff x="3581400" y="3200400"/>
              <a:chExt cx="3657600" cy="914400"/>
            </a:xfrm>
          </p:grpSpPr>
          <p:grpSp>
            <p:nvGrpSpPr>
              <p:cNvPr id="109" name="Group 108"/>
              <p:cNvGrpSpPr/>
              <p:nvPr/>
            </p:nvGrpSpPr>
            <p:grpSpPr>
              <a:xfrm>
                <a:off x="3581400" y="3200400"/>
                <a:ext cx="914400" cy="914400"/>
                <a:chOff x="3581400" y="3200400"/>
                <a:chExt cx="914400" cy="914400"/>
              </a:xfrm>
            </p:grpSpPr>
            <p:sp>
              <p:nvSpPr>
                <p:cNvPr id="122" name="Rectangle 121"/>
                <p:cNvSpPr/>
                <p:nvPr/>
              </p:nvSpPr>
              <p:spPr>
                <a:xfrm>
                  <a:off x="3581400" y="3200400"/>
                  <a:ext cx="914400" cy="9144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23" name="Straight Connector 122"/>
                <p:cNvCxnSpPr>
                  <a:stCxn id="122" idx="1"/>
                  <a:endCxn id="122" idx="3"/>
                </p:cNvCxnSpPr>
                <p:nvPr/>
              </p:nvCxnSpPr>
              <p:spPr>
                <a:xfrm>
                  <a:off x="3581400" y="3657600"/>
                  <a:ext cx="91440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Connector 123"/>
                <p:cNvCxnSpPr>
                  <a:stCxn id="122" idx="0"/>
                  <a:endCxn id="122" idx="2"/>
                </p:cNvCxnSpPr>
                <p:nvPr/>
              </p:nvCxnSpPr>
              <p:spPr>
                <a:xfrm>
                  <a:off x="4038600" y="3200400"/>
                  <a:ext cx="0" cy="91440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0" name="Group 109"/>
              <p:cNvGrpSpPr/>
              <p:nvPr/>
            </p:nvGrpSpPr>
            <p:grpSpPr>
              <a:xfrm>
                <a:off x="4495800" y="3200400"/>
                <a:ext cx="914400" cy="914400"/>
                <a:chOff x="3581400" y="3200400"/>
                <a:chExt cx="914400" cy="914400"/>
              </a:xfrm>
            </p:grpSpPr>
            <p:sp>
              <p:nvSpPr>
                <p:cNvPr id="119" name="Rectangle 118"/>
                <p:cNvSpPr/>
                <p:nvPr/>
              </p:nvSpPr>
              <p:spPr>
                <a:xfrm>
                  <a:off x="3581400" y="3200400"/>
                  <a:ext cx="914400" cy="9144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20" name="Straight Connector 119"/>
                <p:cNvCxnSpPr>
                  <a:stCxn id="119" idx="1"/>
                  <a:endCxn id="119" idx="3"/>
                </p:cNvCxnSpPr>
                <p:nvPr/>
              </p:nvCxnSpPr>
              <p:spPr>
                <a:xfrm>
                  <a:off x="3581400" y="3657600"/>
                  <a:ext cx="91440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20"/>
                <p:cNvCxnSpPr>
                  <a:stCxn id="119" idx="0"/>
                  <a:endCxn id="119" idx="2"/>
                </p:cNvCxnSpPr>
                <p:nvPr/>
              </p:nvCxnSpPr>
              <p:spPr>
                <a:xfrm>
                  <a:off x="4038600" y="3200400"/>
                  <a:ext cx="0" cy="91440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1" name="Group 110"/>
              <p:cNvGrpSpPr/>
              <p:nvPr/>
            </p:nvGrpSpPr>
            <p:grpSpPr>
              <a:xfrm>
                <a:off x="5410200" y="3200400"/>
                <a:ext cx="914400" cy="914400"/>
                <a:chOff x="3581400" y="3200400"/>
                <a:chExt cx="914400" cy="914400"/>
              </a:xfrm>
            </p:grpSpPr>
            <p:sp>
              <p:nvSpPr>
                <p:cNvPr id="116" name="Rectangle 115"/>
                <p:cNvSpPr/>
                <p:nvPr/>
              </p:nvSpPr>
              <p:spPr>
                <a:xfrm>
                  <a:off x="3581400" y="3200400"/>
                  <a:ext cx="914400" cy="9144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17" name="Straight Connector 116"/>
                <p:cNvCxnSpPr>
                  <a:stCxn id="116" idx="1"/>
                  <a:endCxn id="116" idx="3"/>
                </p:cNvCxnSpPr>
                <p:nvPr/>
              </p:nvCxnSpPr>
              <p:spPr>
                <a:xfrm>
                  <a:off x="3581400" y="3657600"/>
                  <a:ext cx="91440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/>
                <p:cNvCxnSpPr>
                  <a:stCxn id="116" idx="0"/>
                  <a:endCxn id="116" idx="2"/>
                </p:cNvCxnSpPr>
                <p:nvPr/>
              </p:nvCxnSpPr>
              <p:spPr>
                <a:xfrm>
                  <a:off x="4038600" y="3200400"/>
                  <a:ext cx="0" cy="91440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2" name="Group 111"/>
              <p:cNvGrpSpPr/>
              <p:nvPr/>
            </p:nvGrpSpPr>
            <p:grpSpPr>
              <a:xfrm>
                <a:off x="6324600" y="3200400"/>
                <a:ext cx="914400" cy="914400"/>
                <a:chOff x="3581400" y="3200400"/>
                <a:chExt cx="914400" cy="9144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3581400" y="3200400"/>
                  <a:ext cx="914400" cy="9144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14" name="Straight Connector 113"/>
                <p:cNvCxnSpPr>
                  <a:stCxn id="113" idx="1"/>
                  <a:endCxn id="113" idx="3"/>
                </p:cNvCxnSpPr>
                <p:nvPr/>
              </p:nvCxnSpPr>
              <p:spPr>
                <a:xfrm>
                  <a:off x="3581400" y="3657600"/>
                  <a:ext cx="91440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14"/>
                <p:cNvCxnSpPr>
                  <a:stCxn id="113" idx="0"/>
                  <a:endCxn id="113" idx="2"/>
                </p:cNvCxnSpPr>
                <p:nvPr/>
              </p:nvCxnSpPr>
              <p:spPr>
                <a:xfrm>
                  <a:off x="4038600" y="3200400"/>
                  <a:ext cx="0" cy="91440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26" name="Group 125"/>
          <p:cNvGrpSpPr/>
          <p:nvPr/>
        </p:nvGrpSpPr>
        <p:grpSpPr>
          <a:xfrm>
            <a:off x="4369883" y="2349335"/>
            <a:ext cx="4730976" cy="1060952"/>
            <a:chOff x="2081259" y="1524000"/>
            <a:chExt cx="4730976" cy="106095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7" name="TextBox 126"/>
                <p:cNvSpPr txBox="1"/>
                <p:nvPr/>
              </p:nvSpPr>
              <p:spPr>
                <a:xfrm>
                  <a:off x="2081259" y="1524000"/>
                  <a:ext cx="470449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 rtl="0"/>
                  <a:r>
                    <a:rPr lang="en-US" dirty="0" smtClean="0">
                      <a:solidFill>
                        <a:srgbClr val="C00000"/>
                      </a:solidFill>
                    </a:rPr>
                    <a:t>+ -</a:t>
                  </a:r>
                  <a:r>
                    <a:rPr lang="en-US" dirty="0" smtClean="0">
                      <a:solidFill>
                        <a:srgbClr val="003366"/>
                      </a:solidFill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i="1" smtClean="0">
                          <a:solidFill>
                            <a:srgbClr val="003366"/>
                          </a:solidFill>
                          <a:latin typeface="Cambria Math"/>
                          <a:ea typeface="Cambria Math"/>
                        </a:rPr>
                        <m:t>→</m:t>
                      </m:r>
                    </m:oMath>
                  </a14:m>
                  <a:r>
                    <a:rPr lang="en-US" dirty="0" smtClean="0">
                      <a:solidFill>
                        <a:srgbClr val="003366"/>
                      </a:solidFill>
                    </a:rPr>
                    <a:t> </a:t>
                  </a:r>
                  <a:r>
                    <a:rPr lang="en-US" dirty="0" smtClean="0">
                      <a:solidFill>
                        <a:srgbClr val="C00000"/>
                      </a:solidFill>
                    </a:rPr>
                    <a:t>- +</a:t>
                  </a:r>
                  <a:r>
                    <a:rPr lang="en-US" dirty="0" smtClean="0">
                      <a:solidFill>
                        <a:srgbClr val="003366"/>
                      </a:solidFill>
                    </a:rPr>
                    <a:t>    </a:t>
                  </a:r>
                  <a:r>
                    <a:rPr lang="en-US" sz="1800" dirty="0" smtClean="0">
                      <a:solidFill>
                        <a:srgbClr val="003366"/>
                      </a:solidFill>
                    </a:rPr>
                    <a:t>with rate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min</m:t>
                          </m:r>
                          <m:r>
                            <a:rPr lang="en-US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⁡(</m:t>
                          </m:r>
                          <m:r>
                            <a:rPr lang="en-US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n-US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US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𝛽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Δ</m:t>
                          </m:r>
                          <m:r>
                            <a:rPr lang="en-US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𝐻</m:t>
                          </m:r>
                          <m:r>
                            <a:rPr lang="en-US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en-US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𝛽</m:t>
                          </m:r>
                          <m:r>
                            <a:rPr lang="en-US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𝐸</m:t>
                          </m:r>
                          <m:r>
                            <a:rPr lang="en-US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 </m:t>
                          </m:r>
                        </m:sup>
                      </m:sSup>
                      <m:r>
                        <a:rPr lang="en-US" sz="2000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)</m:t>
                      </m:r>
                    </m:oMath>
                  </a14:m>
                  <a:r>
                    <a:rPr lang="en-US" dirty="0" smtClean="0">
                      <a:solidFill>
                        <a:srgbClr val="003366"/>
                      </a:solidFill>
                    </a:rPr>
                    <a:t> </a:t>
                  </a:r>
                  <a:endParaRPr lang="en-US" dirty="0">
                    <a:solidFill>
                      <a:srgbClr val="003366"/>
                    </a:solidFill>
                  </a:endParaRPr>
                </a:p>
              </p:txBody>
            </p:sp>
          </mc:Choice>
          <mc:Fallback xmlns="">
            <p:sp>
              <p:nvSpPr>
                <p:cNvPr id="127" name="TextBox 1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81259" y="1524000"/>
                  <a:ext cx="4704493" cy="461665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 l="-2073" t="-9211" b="-3026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8" name="TextBox 127"/>
                <p:cNvSpPr txBox="1"/>
                <p:nvPr/>
              </p:nvSpPr>
              <p:spPr>
                <a:xfrm>
                  <a:off x="2107742" y="2123287"/>
                  <a:ext cx="470449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 rtl="0"/>
                  <a:r>
                    <a:rPr lang="en-US" dirty="0" smtClean="0">
                      <a:solidFill>
                        <a:srgbClr val="C00000"/>
                      </a:solidFill>
                    </a:rPr>
                    <a:t>- +</a:t>
                  </a:r>
                  <a:r>
                    <a:rPr lang="en-US" dirty="0" smtClean="0">
                      <a:solidFill>
                        <a:srgbClr val="003366"/>
                      </a:solidFill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i="1" smtClean="0">
                          <a:solidFill>
                            <a:srgbClr val="003366"/>
                          </a:solidFill>
                          <a:latin typeface="Cambria Math"/>
                          <a:ea typeface="Cambria Math"/>
                        </a:rPr>
                        <m:t>→</m:t>
                      </m:r>
                    </m:oMath>
                  </a14:m>
                  <a:r>
                    <a:rPr lang="en-US" dirty="0" smtClean="0">
                      <a:solidFill>
                        <a:srgbClr val="003366"/>
                      </a:solidFill>
                    </a:rPr>
                    <a:t> </a:t>
                  </a:r>
                  <a:r>
                    <a:rPr lang="en-US" dirty="0">
                      <a:solidFill>
                        <a:srgbClr val="C00000"/>
                      </a:solidFill>
                    </a:rPr>
                    <a:t>+</a:t>
                  </a:r>
                  <a:r>
                    <a:rPr lang="en-US" dirty="0" smtClean="0">
                      <a:solidFill>
                        <a:srgbClr val="C00000"/>
                      </a:solidFill>
                    </a:rPr>
                    <a:t> -</a:t>
                  </a:r>
                  <a:r>
                    <a:rPr lang="en-US" dirty="0" smtClean="0">
                      <a:solidFill>
                        <a:srgbClr val="003366"/>
                      </a:solidFill>
                    </a:rPr>
                    <a:t>    </a:t>
                  </a:r>
                  <a:r>
                    <a:rPr lang="en-US" sz="1800" dirty="0" smtClean="0">
                      <a:solidFill>
                        <a:srgbClr val="003366"/>
                      </a:solidFill>
                    </a:rPr>
                    <a:t>with rate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rgbClr val="003366"/>
                          </a:solidFill>
                          <a:latin typeface="Cambria Math"/>
                        </a:rPr>
                        <m:t>min</m:t>
                      </m:r>
                      <m:r>
                        <a:rPr lang="en-US" sz="2000" b="0" i="0" smtClean="0">
                          <a:solidFill>
                            <a:srgbClr val="003366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2000" b="0" i="0" smtClean="0">
                          <a:solidFill>
                            <a:srgbClr val="003366"/>
                          </a:solidFill>
                          <a:latin typeface="Cambria Math"/>
                        </a:rPr>
                        <m:t>1</m:t>
                      </m:r>
                      <m:r>
                        <a:rPr lang="en-US" sz="2000" b="0" i="0" smtClean="0">
                          <a:solidFill>
                            <a:srgbClr val="003366"/>
                          </a:solidFill>
                          <a:latin typeface="Cambria Math"/>
                        </a:rPr>
                        <m:t>, </m:t>
                      </m:r>
                      <m:sSup>
                        <m:sSupPr>
                          <m:ctrlPr>
                            <a:rPr lang="en-US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𝛽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Δ</m:t>
                          </m:r>
                          <m:r>
                            <a:rPr lang="en-US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𝐻</m:t>
                          </m:r>
                          <m:r>
                            <a:rPr lang="en-US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𝛽</m:t>
                          </m:r>
                          <m:r>
                            <a:rPr lang="en-US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𝐸</m:t>
                          </m:r>
                          <m:r>
                            <a:rPr lang="en-US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 </m:t>
                          </m:r>
                        </m:sup>
                      </m:sSup>
                      <m:r>
                        <a:rPr lang="en-US" sz="2000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)</m:t>
                      </m:r>
                    </m:oMath>
                  </a14:m>
                  <a:r>
                    <a:rPr lang="en-US" dirty="0" smtClean="0">
                      <a:solidFill>
                        <a:srgbClr val="003366"/>
                      </a:solidFill>
                    </a:rPr>
                    <a:t> </a:t>
                  </a:r>
                  <a:endParaRPr lang="en-US" dirty="0">
                    <a:solidFill>
                      <a:srgbClr val="003366"/>
                    </a:solidFill>
                  </a:endParaRPr>
                </a:p>
              </p:txBody>
            </p:sp>
          </mc:Choice>
          <mc:Fallback xmlns="">
            <p:sp>
              <p:nvSpPr>
                <p:cNvPr id="128" name="TextBox 1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07742" y="2123287"/>
                  <a:ext cx="4704493" cy="461665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1943" t="-9333" b="-32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9" name="TextBox 128"/>
              <p:cNvSpPr txBox="1"/>
              <p:nvPr/>
            </p:nvSpPr>
            <p:spPr>
              <a:xfrm>
                <a:off x="5528504" y="3733800"/>
                <a:ext cx="2015295" cy="8740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𝐻</m:t>
                      </m:r>
                      <m:r>
                        <a:rPr lang="en-US" sz="2000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=−</m:t>
                      </m:r>
                      <m:r>
                        <a:rPr lang="en-US" sz="2000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𝐽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&lt;</m:t>
                          </m:r>
                          <m:r>
                            <m:rPr>
                              <m:brk m:alnAt="7"/>
                            </m:rPr>
                            <a:rPr lang="en-US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𝑗</m:t>
                          </m:r>
                          <m:r>
                            <m:rPr>
                              <m:brk m:alnAt="7"/>
                            </m:rPr>
                            <a:rPr lang="en-US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&gt;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29" name="TextBox 1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8504" y="3733800"/>
                <a:ext cx="2015295" cy="87408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2591000" y="228600"/>
            <a:ext cx="3886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dirty="0" smtClean="0">
                <a:solidFill>
                  <a:srgbClr val="003366"/>
                </a:solidFill>
              </a:rPr>
              <a:t>Consider now a driving line</a:t>
            </a:r>
            <a:endParaRPr lang="en-US" dirty="0">
              <a:solidFill>
                <a:srgbClr val="0033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4220" y="5197557"/>
            <a:ext cx="82525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2000" dirty="0" err="1" smtClean="0">
                <a:solidFill>
                  <a:srgbClr val="003366"/>
                </a:solidFill>
              </a:rPr>
              <a:t>Ising</a:t>
            </a:r>
            <a:r>
              <a:rPr lang="en-US" sz="2000" dirty="0" smtClean="0">
                <a:solidFill>
                  <a:srgbClr val="003366"/>
                </a:solidFill>
              </a:rPr>
              <a:t> model with Kawasaki dynamics which is biased on the middle row</a:t>
            </a:r>
            <a:endParaRPr lang="en-US" sz="200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278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0" y="1143000"/>
            <a:ext cx="7236276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rtl="0"/>
            <a:r>
              <a:rPr lang="en-US" dirty="0" smtClean="0">
                <a:solidFill>
                  <a:srgbClr val="003366"/>
                </a:solidFill>
              </a:rPr>
              <a:t>Main results</a:t>
            </a:r>
            <a:endParaRPr lang="en-US" sz="2000" dirty="0">
              <a:solidFill>
                <a:srgbClr val="003366"/>
              </a:solidFill>
            </a:endParaRPr>
          </a:p>
          <a:p>
            <a:pPr algn="l" rtl="0"/>
            <a:endParaRPr lang="en-US" sz="2000" dirty="0" smtClean="0">
              <a:solidFill>
                <a:srgbClr val="003366"/>
              </a:solidFill>
            </a:endParaRPr>
          </a:p>
          <a:p>
            <a:pPr algn="l" rtl="0"/>
            <a:r>
              <a:rPr lang="en-US" sz="2000" dirty="0" smtClean="0">
                <a:solidFill>
                  <a:srgbClr val="003366"/>
                </a:solidFill>
              </a:rPr>
              <a:t>The interface width is finite (localized)</a:t>
            </a:r>
          </a:p>
          <a:p>
            <a:pPr algn="l" rtl="0"/>
            <a:endParaRPr lang="en-US" sz="2000" dirty="0" smtClean="0">
              <a:solidFill>
                <a:srgbClr val="003366"/>
              </a:solidFill>
            </a:endParaRPr>
          </a:p>
          <a:p>
            <a:pPr algn="l" rtl="0"/>
            <a:r>
              <a:rPr lang="en-US" sz="2000" dirty="0" smtClean="0">
                <a:solidFill>
                  <a:srgbClr val="003366"/>
                </a:solidFill>
              </a:rPr>
              <a:t>A spontaneous symmetry breaking takes place</a:t>
            </a:r>
          </a:p>
          <a:p>
            <a:pPr algn="l" rtl="0"/>
            <a:r>
              <a:rPr lang="en-US" sz="2000" dirty="0">
                <a:solidFill>
                  <a:srgbClr val="003366"/>
                </a:solidFill>
              </a:rPr>
              <a:t>b</a:t>
            </a:r>
            <a:r>
              <a:rPr lang="en-US" sz="2000" dirty="0" smtClean="0">
                <a:solidFill>
                  <a:srgbClr val="003366"/>
                </a:solidFill>
              </a:rPr>
              <a:t>y which the magnetization of the driven line</a:t>
            </a:r>
          </a:p>
          <a:p>
            <a:pPr algn="l" rtl="0"/>
            <a:r>
              <a:rPr lang="en-US" sz="2000" dirty="0">
                <a:solidFill>
                  <a:srgbClr val="003366"/>
                </a:solidFill>
              </a:rPr>
              <a:t>i</a:t>
            </a:r>
            <a:r>
              <a:rPr lang="en-US" sz="2000" dirty="0" smtClean="0">
                <a:solidFill>
                  <a:srgbClr val="003366"/>
                </a:solidFill>
              </a:rPr>
              <a:t>s non-zero and the magnetization profile is not</a:t>
            </a:r>
          </a:p>
          <a:p>
            <a:pPr algn="l" rtl="0"/>
            <a:r>
              <a:rPr lang="en-US" sz="2000" dirty="0" smtClean="0">
                <a:solidFill>
                  <a:srgbClr val="003366"/>
                </a:solidFill>
              </a:rPr>
              <a:t>symmetric.</a:t>
            </a:r>
          </a:p>
          <a:p>
            <a:pPr algn="l" rtl="0"/>
            <a:endParaRPr lang="en-US" sz="2000" dirty="0">
              <a:solidFill>
                <a:srgbClr val="003366"/>
              </a:solidFill>
            </a:endParaRPr>
          </a:p>
          <a:p>
            <a:pPr algn="l" rtl="0"/>
            <a:r>
              <a:rPr lang="en-US" sz="2000" dirty="0" smtClean="0">
                <a:solidFill>
                  <a:srgbClr val="003366"/>
                </a:solidFill>
              </a:rPr>
              <a:t>The fluctuation of the interface are not symmetric around</a:t>
            </a:r>
          </a:p>
          <a:p>
            <a:pPr algn="l" rtl="0"/>
            <a:r>
              <a:rPr lang="en-US" sz="2000" dirty="0">
                <a:solidFill>
                  <a:srgbClr val="003366"/>
                </a:solidFill>
              </a:rPr>
              <a:t>t</a:t>
            </a:r>
            <a:r>
              <a:rPr lang="en-US" sz="2000" dirty="0" smtClean="0">
                <a:solidFill>
                  <a:srgbClr val="003366"/>
                </a:solidFill>
              </a:rPr>
              <a:t>he driven line.</a:t>
            </a:r>
          </a:p>
          <a:p>
            <a:pPr algn="l" rtl="0"/>
            <a:endParaRPr lang="en-US" sz="2000" dirty="0">
              <a:solidFill>
                <a:srgbClr val="003366"/>
              </a:solidFill>
            </a:endParaRPr>
          </a:p>
          <a:p>
            <a:pPr algn="l" rtl="0"/>
            <a:r>
              <a:rPr lang="en-US" sz="2000" dirty="0" smtClean="0">
                <a:solidFill>
                  <a:srgbClr val="003366"/>
                </a:solidFill>
              </a:rPr>
              <a:t>These results can be demonstrated analytically in certain limit.</a:t>
            </a:r>
            <a:endParaRPr lang="en-US" sz="2000" dirty="0">
              <a:solidFill>
                <a:srgbClr val="003366"/>
              </a:solidFill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1034038" y="1905000"/>
            <a:ext cx="108962" cy="115416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1034038" y="2514600"/>
            <a:ext cx="108962" cy="115416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1034038" y="4038600"/>
            <a:ext cx="108962" cy="115416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1034038" y="4953000"/>
            <a:ext cx="108962" cy="115416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654405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0437"/>
            <a:ext cx="4470576" cy="444976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8336" y="960437"/>
            <a:ext cx="4415664" cy="4419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2400" y="5791200"/>
            <a:ext cx="883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IN" sz="2000" dirty="0" smtClean="0"/>
              <a:t>Example of configurations in the two </a:t>
            </a:r>
            <a:r>
              <a:rPr lang="en-IN" sz="2000" dirty="0" err="1" smtClean="0"/>
              <a:t>mesoscopic</a:t>
            </a:r>
            <a:r>
              <a:rPr lang="en-IN" sz="2000" dirty="0" smtClean="0"/>
              <a:t> states for a 100X101 with fixed boundary at  T=0.85Tc</a:t>
            </a:r>
            <a:endParaRPr lang="en-IN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2103058" y="228600"/>
            <a:ext cx="46025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dirty="0" smtClean="0">
                <a:solidFill>
                  <a:srgbClr val="003366"/>
                </a:solidFill>
              </a:rPr>
              <a:t>Results of numerical simulations</a:t>
            </a:r>
            <a:endParaRPr lang="en-US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940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310" y="1348037"/>
            <a:ext cx="3572580" cy="2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295400"/>
            <a:ext cx="3648962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057400" y="304800"/>
            <a:ext cx="47051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dirty="0" smtClean="0">
                <a:solidFill>
                  <a:srgbClr val="003366"/>
                </a:solidFill>
              </a:rPr>
              <a:t>Schematic magnetization profiles</a:t>
            </a:r>
            <a:endParaRPr lang="en-US" dirty="0">
              <a:solidFill>
                <a:srgbClr val="003366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049" y="4876800"/>
            <a:ext cx="2448751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1000" y="5627407"/>
            <a:ext cx="4570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1800" dirty="0">
                <a:solidFill>
                  <a:srgbClr val="003366"/>
                </a:solidFill>
              </a:rPr>
              <a:t>u</a:t>
            </a:r>
            <a:r>
              <a:rPr lang="en-US" sz="1800" dirty="0" smtClean="0">
                <a:solidFill>
                  <a:srgbClr val="003366"/>
                </a:solidFill>
              </a:rPr>
              <a:t>nlike the equilibrium </a:t>
            </a:r>
            <a:r>
              <a:rPr lang="en-US" sz="1800" dirty="0" err="1" smtClean="0">
                <a:solidFill>
                  <a:srgbClr val="003366"/>
                </a:solidFill>
              </a:rPr>
              <a:t>antisymmetric</a:t>
            </a:r>
            <a:r>
              <a:rPr lang="en-US" sz="1800" dirty="0" smtClean="0">
                <a:solidFill>
                  <a:srgbClr val="003366"/>
                </a:solidFill>
              </a:rPr>
              <a:t> profile</a:t>
            </a:r>
            <a:endParaRPr lang="en-US" sz="180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5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914400"/>
            <a:ext cx="6366272" cy="4244181"/>
          </a:xfrm>
        </p:spPr>
      </p:pic>
      <p:sp>
        <p:nvSpPr>
          <p:cNvPr id="5" name="TextBox 4"/>
          <p:cNvSpPr txBox="1"/>
          <p:nvPr/>
        </p:nvSpPr>
        <p:spPr>
          <a:xfrm>
            <a:off x="1447801" y="5715000"/>
            <a:ext cx="655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IN" sz="2000" dirty="0" smtClean="0">
                <a:solidFill>
                  <a:srgbClr val="003366"/>
                </a:solidFill>
              </a:rPr>
              <a:t>L=100 T=0.85Tc</a:t>
            </a:r>
            <a:endParaRPr lang="en-IN" sz="2000" dirty="0">
              <a:solidFill>
                <a:srgbClr val="003366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47801" y="304800"/>
            <a:ext cx="57056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2000" dirty="0" smtClean="0">
                <a:solidFill>
                  <a:srgbClr val="003366"/>
                </a:solidFill>
              </a:rPr>
              <a:t>Averaged magnetization profile in the two states </a:t>
            </a:r>
            <a:endParaRPr lang="en-US" sz="200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80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72491"/>
            <a:ext cx="8229600" cy="2770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60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914400"/>
            <a:ext cx="6124575" cy="4025704"/>
          </a:xfrm>
        </p:spPr>
      </p:pic>
      <p:sp>
        <p:nvSpPr>
          <p:cNvPr id="5" name="TextBox 4"/>
          <p:cNvSpPr txBox="1"/>
          <p:nvPr/>
        </p:nvSpPr>
        <p:spPr>
          <a:xfrm>
            <a:off x="1219200" y="5562600"/>
            <a:ext cx="647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IN" sz="2000" dirty="0" smtClean="0">
                <a:solidFill>
                  <a:srgbClr val="003366"/>
                </a:solidFill>
              </a:rPr>
              <a:t>Time series of Magnetization of driven lane for a 100X101 lattice at T= 0.6Tc.</a:t>
            </a:r>
            <a:endParaRPr lang="en-IN" sz="200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96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447800" y="2121314"/>
            <a:ext cx="3378777" cy="3124200"/>
            <a:chOff x="1752600" y="609600"/>
            <a:chExt cx="4343400" cy="3886200"/>
          </a:xfrm>
        </p:grpSpPr>
        <p:grpSp>
          <p:nvGrpSpPr>
            <p:cNvPr id="5" name="Group 4"/>
            <p:cNvGrpSpPr/>
            <p:nvPr/>
          </p:nvGrpSpPr>
          <p:grpSpPr>
            <a:xfrm>
              <a:off x="1752600" y="609600"/>
              <a:ext cx="4343400" cy="3886200"/>
              <a:chOff x="2743200" y="990600"/>
              <a:chExt cx="4343400" cy="3886200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>
                <a:off x="3434195" y="990600"/>
                <a:ext cx="0" cy="3886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4125191" y="990600"/>
                <a:ext cx="0" cy="3886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4816186" y="990600"/>
                <a:ext cx="0" cy="3886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5507182" y="990600"/>
                <a:ext cx="0" cy="3886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6198177" y="990600"/>
                <a:ext cx="0" cy="3886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rot="5400000">
                <a:off x="4964257" y="316057"/>
                <a:ext cx="0" cy="424468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rot="5400000">
                <a:off x="4865543" y="-903143"/>
                <a:ext cx="0" cy="424468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rot="5400000">
                <a:off x="4865543" y="-293543"/>
                <a:ext cx="0" cy="424468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rot="5400000">
                <a:off x="4865543" y="946922"/>
                <a:ext cx="0" cy="424468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rot="5400000">
                <a:off x="4865543" y="1579559"/>
                <a:ext cx="0" cy="424468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rot="5400000">
                <a:off x="4865543" y="2212196"/>
                <a:ext cx="0" cy="424468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Oval 5"/>
            <p:cNvSpPr/>
            <p:nvPr/>
          </p:nvSpPr>
          <p:spPr>
            <a:xfrm>
              <a:off x="4440382" y="1981200"/>
              <a:ext cx="152400" cy="1524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3048000" y="3877338"/>
              <a:ext cx="152400" cy="1524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3749386" y="3264264"/>
              <a:ext cx="152400" cy="1524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2367395" y="2612065"/>
              <a:ext cx="152400" cy="1524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3048000" y="1371600"/>
              <a:ext cx="152400" cy="1524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5131377" y="3244702"/>
              <a:ext cx="152400" cy="1524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3048000" y="2612065"/>
              <a:ext cx="152400" cy="1524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5437035" y="3847833"/>
            <a:ext cx="1828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000" dirty="0" smtClean="0">
                <a:solidFill>
                  <a:srgbClr val="003366"/>
                </a:solidFill>
              </a:rPr>
              <a:t>N  particles</a:t>
            </a:r>
          </a:p>
          <a:p>
            <a:pPr algn="l" rtl="0"/>
            <a:r>
              <a:rPr lang="en-US" sz="2000" dirty="0" smtClean="0">
                <a:solidFill>
                  <a:srgbClr val="003366"/>
                </a:solidFill>
              </a:rPr>
              <a:t>V  sites</a:t>
            </a:r>
            <a:endParaRPr lang="en-US" sz="2000" dirty="0">
              <a:solidFill>
                <a:srgbClr val="00336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93066" y="1018593"/>
            <a:ext cx="50964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2000" dirty="0" smtClean="0">
                <a:solidFill>
                  <a:srgbClr val="003366"/>
                </a:solidFill>
              </a:rPr>
              <a:t>Particles diffusing (with exclusion) on a grid</a:t>
            </a: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5257800" y="5791200"/>
                <a:ext cx="1561645" cy="7813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𝑝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𝑘</m:t>
                          </m:r>
                        </m:e>
                      </m:d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𝑁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𝑉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srgbClr val="003366"/>
                  </a:solidFill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7800" y="5791200"/>
                <a:ext cx="1561645" cy="78136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/>
          <p:cNvSpPr txBox="1"/>
          <p:nvPr/>
        </p:nvSpPr>
        <p:spPr>
          <a:xfrm>
            <a:off x="914400" y="6076890"/>
            <a:ext cx="39709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2000" dirty="0" smtClean="0">
                <a:solidFill>
                  <a:srgbClr val="003366"/>
                </a:solidFill>
              </a:rPr>
              <a:t>Prob. of finding a particle at site k</a:t>
            </a:r>
            <a:endParaRPr lang="en-US" sz="2000" dirty="0">
              <a:solidFill>
                <a:srgbClr val="003366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531158" y="333345"/>
            <a:ext cx="38202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2000" dirty="0" smtClean="0">
                <a:solidFill>
                  <a:srgbClr val="003366"/>
                </a:solidFill>
              </a:rPr>
              <a:t>Local perturbation in equilibrium</a:t>
            </a:r>
            <a:endParaRPr lang="en-US" sz="2000" dirty="0">
              <a:solidFill>
                <a:srgbClr val="003366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5257800" y="2610496"/>
                <a:ext cx="29972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:r>
                  <a:rPr lang="en-US" sz="1800" dirty="0" smtClean="0">
                    <a:solidFill>
                      <a:srgbClr val="003366"/>
                    </a:solidFill>
                  </a:rPr>
                  <a:t>occupation number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𝜏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sz="1800" b="0" i="1" smtClean="0">
                        <a:solidFill>
                          <a:srgbClr val="003366"/>
                        </a:solidFill>
                        <a:latin typeface="Cambria Math"/>
                      </a:rPr>
                      <m:t>=</m:t>
                    </m:r>
                    <m:r>
                      <a:rPr lang="en-US" sz="1800" b="0" i="1" smtClean="0">
                        <a:solidFill>
                          <a:srgbClr val="003366"/>
                        </a:solidFill>
                        <a:latin typeface="Cambria Math"/>
                      </a:rPr>
                      <m:t>0</m:t>
                    </m:r>
                    <m:r>
                      <a:rPr lang="en-US" sz="1800" b="0" i="1" smtClean="0">
                        <a:solidFill>
                          <a:srgbClr val="003366"/>
                        </a:solidFill>
                        <a:latin typeface="Cambria Math"/>
                      </a:rPr>
                      <m:t>,</m:t>
                    </m:r>
                    <m:r>
                      <a:rPr lang="en-US" sz="1800" b="0" i="1" smtClean="0">
                        <a:solidFill>
                          <a:srgbClr val="003366"/>
                        </a:solidFill>
                        <a:latin typeface="Cambria Math"/>
                      </a:rPr>
                      <m:t>1</m:t>
                    </m:r>
                  </m:oMath>
                </a14:m>
                <a:endParaRPr lang="en-US" sz="1800" dirty="0">
                  <a:solidFill>
                    <a:srgbClr val="003366"/>
                  </a:solidFill>
                </a:endParaRPr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7800" y="2610496"/>
                <a:ext cx="2997231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1833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37385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381000"/>
            <a:ext cx="6588314" cy="4290483"/>
          </a:xfrm>
        </p:spPr>
      </p:pic>
      <p:sp>
        <p:nvSpPr>
          <p:cNvPr id="5" name="TextBox 4"/>
          <p:cNvSpPr txBox="1"/>
          <p:nvPr/>
        </p:nvSpPr>
        <p:spPr>
          <a:xfrm>
            <a:off x="1143000" y="5257800"/>
            <a:ext cx="6781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IN" sz="2000" dirty="0" smtClean="0">
                <a:solidFill>
                  <a:srgbClr val="003366"/>
                </a:solidFill>
              </a:rPr>
              <a:t>Switching time on a square LX(L+1) lattice with Fixed boundary at T=0.6Tc.</a:t>
            </a:r>
            <a:endParaRPr lang="en-IN" sz="200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01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203001" y="2667000"/>
                <a:ext cx="6266459" cy="8090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:r>
                  <a:rPr lang="en-US" sz="2000" dirty="0" smtClean="0">
                    <a:solidFill>
                      <a:srgbClr val="003366"/>
                    </a:solidFill>
                    <a:latin typeface="Arial" pitchFamily="34" charset="0"/>
                    <a:cs typeface="Arial" pitchFamily="34" charset="0"/>
                  </a:rPr>
                  <a:t>Typically one is interested in calculating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3366"/>
                        </a:solidFill>
                        <a:latin typeface="Cambria Math"/>
                      </a:rPr>
                      <m:t>−</m:t>
                    </m:r>
                    <m:r>
                      <a:rPr lang="en-US" sz="2000" b="0" i="1" smtClean="0">
                        <a:solidFill>
                          <a:srgbClr val="003366"/>
                        </a:solidFill>
                        <a:latin typeface="Cambria Math"/>
                      </a:rPr>
                      <m:t>𝐹</m:t>
                    </m:r>
                    <m:d>
                      <m:dPr>
                        <m:ctrlP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𝑚</m:t>
                        </m:r>
                        <m:d>
                          <m:dPr>
                            <m:ctrlP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𝑦</m:t>
                            </m:r>
                          </m:e>
                        </m:d>
                      </m:e>
                    </m:d>
                    <m:r>
                      <a:rPr lang="en-US" sz="2000" b="0" i="1" smtClean="0">
                        <a:solidFill>
                          <a:srgbClr val="003366"/>
                        </a:solidFill>
                        <a:latin typeface="Cambria Math"/>
                      </a:rPr>
                      <m:t> </m:t>
                    </m:r>
                  </m:oMath>
                </a14:m>
                <a:endParaRPr lang="en-US" sz="2000" dirty="0" smtClean="0">
                  <a:solidFill>
                    <a:srgbClr val="003366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algn="l" rtl="0"/>
                <a:r>
                  <a:rPr lang="en-US" sz="2000" dirty="0">
                    <a:solidFill>
                      <a:srgbClr val="003366"/>
                    </a:solidFill>
                    <a:latin typeface="Arial" pitchFamily="34" charset="0"/>
                    <a:cs typeface="Arial" pitchFamily="34" charset="0"/>
                  </a:rPr>
                  <a:t>t</a:t>
                </a:r>
                <a:r>
                  <a:rPr lang="en-US" sz="2000" dirty="0" smtClean="0">
                    <a:solidFill>
                      <a:srgbClr val="003366"/>
                    </a:solidFill>
                    <a:latin typeface="Arial" pitchFamily="34" charset="0"/>
                    <a:cs typeface="Arial" pitchFamily="34" charset="0"/>
                  </a:rPr>
                  <a:t>he large deviation function of a magnetization profile</a:t>
                </a:r>
                <a:r>
                  <a:rPr lang="en-US" dirty="0" smtClean="0">
                    <a:solidFill>
                      <a:srgbClr val="003366"/>
                    </a:solidFill>
                  </a:rPr>
                  <a:t> </a:t>
                </a:r>
                <a:endParaRPr lang="en-US" dirty="0">
                  <a:solidFill>
                    <a:srgbClr val="003366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3001" y="2667000"/>
                <a:ext cx="6266459" cy="809068"/>
              </a:xfrm>
              <a:prstGeom prst="rect">
                <a:avLst/>
              </a:prstGeom>
              <a:blipFill rotWithShape="1">
                <a:blip r:embed="rId2"/>
                <a:stretch>
                  <a:fillRect l="-973" t="-1515" b="-113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115934" y="4702314"/>
                <a:ext cx="7342266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We show that in some limit a restricted large deviation function,</a:t>
                </a:r>
              </a:p>
              <a:p>
                <a:pPr algn="l" rtl="0"/>
                <a:r>
                  <a:rPr lang="en-US" sz="2000" dirty="0">
                    <a:latin typeface="Arial" pitchFamily="34" charset="0"/>
                    <a:cs typeface="Arial" pitchFamily="34" charset="0"/>
                  </a:rPr>
                  <a:t>t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hat of the driven line magnetization,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, can be computed</a:t>
                </a:r>
                <a:endParaRPr lang="en-US" sz="2000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934" y="4702314"/>
                <a:ext cx="7342266" cy="707886"/>
              </a:xfrm>
              <a:prstGeom prst="rect">
                <a:avLst/>
              </a:prstGeom>
              <a:blipFill rotWithShape="1">
                <a:blip r:embed="rId3"/>
                <a:stretch>
                  <a:fillRect l="-830" t="-3419" r="-83" b="-145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3124200" y="572149"/>
            <a:ext cx="24240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2000" dirty="0" smtClean="0">
                <a:solidFill>
                  <a:srgbClr val="003366"/>
                </a:solidFill>
              </a:rPr>
              <a:t>Analytical approach</a:t>
            </a:r>
            <a:endParaRPr lang="en-US" sz="2000" dirty="0">
              <a:solidFill>
                <a:srgbClr val="00336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1219200"/>
            <a:ext cx="885851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2000" dirty="0" smtClean="0">
                <a:solidFill>
                  <a:srgbClr val="003366"/>
                </a:solidFill>
              </a:rPr>
              <a:t>In general one cannot calculate the steady state measure of this system.</a:t>
            </a:r>
          </a:p>
          <a:p>
            <a:pPr algn="l" rtl="0"/>
            <a:r>
              <a:rPr lang="en-US" sz="2000" dirty="0" smtClean="0">
                <a:solidFill>
                  <a:srgbClr val="003366"/>
                </a:solidFill>
              </a:rPr>
              <a:t>However in a certain limit, the steady state distribution (the large </a:t>
            </a:r>
          </a:p>
          <a:p>
            <a:pPr algn="l" rtl="0"/>
            <a:r>
              <a:rPr lang="en-US" sz="2000" dirty="0" smtClean="0">
                <a:solidFill>
                  <a:srgbClr val="003366"/>
                </a:solidFill>
              </a:rPr>
              <a:t>deviations function) of the magnetization of the driven line can be calculated.</a:t>
            </a:r>
            <a:endParaRPr lang="en-US" sz="2000" dirty="0">
              <a:solidFill>
                <a:srgbClr val="003366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2226344" y="3810000"/>
            <a:ext cx="4695498" cy="581317"/>
            <a:chOff x="2226344" y="3810000"/>
            <a:chExt cx="4695498" cy="58131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TextBox 1"/>
                <p:cNvSpPr txBox="1"/>
                <p:nvPr/>
              </p:nvSpPr>
              <p:spPr>
                <a:xfrm>
                  <a:off x="2226344" y="3838283"/>
                  <a:ext cx="4695498" cy="4424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 rtl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latin typeface="Cambria Math"/>
                          </a:rPr>
                          <m:t>𝑃</m:t>
                        </m:r>
                        <m:r>
                          <a:rPr lang="en-US" sz="2000" b="0" i="1" smtClean="0">
                            <a:latin typeface="Cambria Math"/>
                          </a:rPr>
                          <m:t>(</m:t>
                        </m:r>
                        <m:r>
                          <a:rPr lang="en-US" sz="2000" b="0" i="1" smtClean="0">
                            <a:latin typeface="Cambria Math"/>
                          </a:rPr>
                          <m:t>𝑚</m:t>
                        </m:r>
                        <m:d>
                          <m:dPr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sz="2000" b="0" i="1" smtClean="0">
                                <a:latin typeface="Cambria Math"/>
                              </a:rPr>
                              <m:t>,</m:t>
                            </m:r>
                            <m:r>
                              <a:rPr lang="en-US" sz="2000" b="0" i="1" smtClean="0">
                                <a:latin typeface="Cambria Math"/>
                              </a:rPr>
                              <m:t>𝑦</m:t>
                            </m:r>
                          </m:e>
                        </m:d>
                        <m:r>
                          <a:rPr lang="en-US" sz="2000" b="0" i="1" smtClean="0">
                            <a:latin typeface="Cambria Math"/>
                          </a:rPr>
                          <m:t>)</m:t>
                        </m:r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~</m:t>
                        </m:r>
                        <m:sSup>
                          <m:sSupPr>
                            <m:ctrlP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sz="20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1" smtClean="0">
                                    <a:latin typeface="Cambria Math"/>
                                    <a:ea typeface="Cambria Math"/>
                                  </a:rPr>
                                  <m:t>𝐿</m:t>
                                </m:r>
                              </m:e>
                              <m:sup>
                                <m:r>
                                  <a:rPr lang="en-US" sz="2000" b="0" i="1" smtClean="0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𝐹</m:t>
                            </m:r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(</m:t>
                            </m:r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𝑚</m:t>
                            </m:r>
                            <m:d>
                              <m:dPr>
                                <m:ctrlPr>
                                  <a:rPr lang="en-US" sz="20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000" b="0" i="1" smtClean="0">
                                    <a:latin typeface="Cambria Math"/>
                                    <a:ea typeface="Cambria Math"/>
                                  </a:rPr>
                                  <m:t>𝑥</m:t>
                                </m:r>
                                <m:r>
                                  <a:rPr lang="en-US" sz="2000" b="0" i="1" smtClean="0">
                                    <a:latin typeface="Cambria Math"/>
                                    <a:ea typeface="Cambria Math"/>
                                  </a:rPr>
                                  <m:t>,</m:t>
                                </m:r>
                                <m:r>
                                  <a:rPr lang="en-US" sz="2000" b="0" i="1" smtClean="0">
                                    <a:latin typeface="Cambria Math"/>
                                    <a:ea typeface="Cambria Math"/>
                                  </a:rPr>
                                  <m:t>𝑦</m:t>
                                </m:r>
                              </m:e>
                            </m:d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)</m:t>
                            </m:r>
                          </m:sup>
                        </m:sSup>
                      </m:oMath>
                    </m:oMathPara>
                  </a14:m>
                  <a:endParaRPr lang="en-US" sz="2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2" name="TextBox 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26344" y="3838283"/>
                  <a:ext cx="4695498" cy="442429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b="-1527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" name="Rounded Rectangle 8"/>
            <p:cNvSpPr/>
            <p:nvPr/>
          </p:nvSpPr>
          <p:spPr>
            <a:xfrm>
              <a:off x="2971800" y="3810000"/>
              <a:ext cx="3124200" cy="581317"/>
            </a:xfrm>
            <a:prstGeom prst="roundRect">
              <a:avLst/>
            </a:prstGeom>
            <a:noFill/>
            <a:ln>
              <a:solidFill>
                <a:srgbClr val="33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429000" y="5715000"/>
            <a:ext cx="2259401" cy="553190"/>
            <a:chOff x="3429000" y="5715000"/>
            <a:chExt cx="2259401" cy="55319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Rectangle 5"/>
                <p:cNvSpPr/>
                <p:nvPr/>
              </p:nvSpPr>
              <p:spPr>
                <a:xfrm>
                  <a:off x="3429000" y="5771410"/>
                  <a:ext cx="2259401" cy="41293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i="1">
                            <a:solidFill>
                              <a:srgbClr val="003366"/>
                            </a:solidFill>
                            <a:latin typeface="Cambria Math"/>
                          </a:rPr>
                          <m:t>𝑃</m:t>
                        </m:r>
                        <m:d>
                          <m:dPr>
                            <m:ctrlPr>
                              <a:rPr lang="en-US" sz="2000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000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2000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  <m:r>
                          <a:rPr lang="en-US" sz="2000" i="1">
                            <a:solidFill>
                              <a:srgbClr val="003366"/>
                            </a:solidFill>
                            <a:latin typeface="Cambria Math"/>
                          </a:rPr>
                          <m:t>=</m:t>
                        </m:r>
                        <m:sSup>
                          <m:sSupPr>
                            <m:ctrlPr>
                              <a:rPr lang="en-US" sz="2000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000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en-US" sz="2000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𝐿𝑈</m:t>
                            </m:r>
                            <m:r>
                              <a:rPr lang="en-US" sz="2000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sz="2000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2000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sz="2000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)</m:t>
                            </m:r>
                          </m:sup>
                        </m:sSup>
                      </m:oMath>
                    </m:oMathPara>
                  </a14:m>
                  <a:endParaRPr lang="en-US" sz="2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6" name="Rectangle 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29000" y="5771410"/>
                  <a:ext cx="2259401" cy="412934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b="-447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Rounded Rectangle 10"/>
            <p:cNvSpPr/>
            <p:nvPr/>
          </p:nvSpPr>
          <p:spPr>
            <a:xfrm>
              <a:off x="3429000" y="5715000"/>
              <a:ext cx="2259401" cy="553190"/>
            </a:xfrm>
            <a:prstGeom prst="roundRect">
              <a:avLst/>
            </a:prstGeom>
            <a:noFill/>
            <a:ln>
              <a:solidFill>
                <a:srgbClr val="33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06061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57200" y="4800600"/>
                <a:ext cx="8207491" cy="7207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rtl="0"/>
                <a:r>
                  <a:rPr lang="en-US" sz="2000" b="0" dirty="0" smtClean="0">
                    <a:solidFill>
                      <a:srgbClr val="003366"/>
                    </a:solidFill>
                  </a:rPr>
                  <a:t>In this limit the probability distribution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m</m:t>
                        </m:r>
                      </m:e>
                      <m:sub>
                        <m:r>
                          <a:rPr lang="en-US" sz="2000" b="0" i="0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2000" b="0" i="0" smtClean="0">
                        <a:solidFill>
                          <a:srgbClr val="003366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2000" dirty="0">
                    <a:solidFill>
                      <a:srgbClr val="003366"/>
                    </a:solidFill>
                  </a:rPr>
                  <a:t>i</a:t>
                </a:r>
                <a:r>
                  <a:rPr lang="en-US" sz="2000" dirty="0" smtClean="0">
                    <a:solidFill>
                      <a:srgbClr val="003366"/>
                    </a:solidFill>
                  </a:rPr>
                  <a:t>s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3366"/>
                        </a:solidFill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sz="2000" b="0" i="1" smtClean="0">
                        <a:solidFill>
                          <a:srgbClr val="003366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𝐿𝑈</m:t>
                        </m:r>
                        <m: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(</m:t>
                        </m:r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)</m:t>
                        </m:r>
                      </m:sup>
                    </m:sSup>
                  </m:oMath>
                </a14:m>
                <a:r>
                  <a:rPr lang="en-US" sz="2000" dirty="0" smtClean="0">
                    <a:solidFill>
                      <a:srgbClr val="003366"/>
                    </a:solidFill>
                  </a:rPr>
                  <a:t> </a:t>
                </a:r>
              </a:p>
              <a:p>
                <a:pPr algn="l" rtl="0"/>
                <a:r>
                  <a:rPr lang="en-US" sz="2000" dirty="0">
                    <a:solidFill>
                      <a:srgbClr val="003366"/>
                    </a:solidFill>
                  </a:rPr>
                  <a:t>w</a:t>
                </a:r>
                <a:r>
                  <a:rPr lang="en-US" sz="2000" dirty="0" smtClean="0">
                    <a:solidFill>
                      <a:srgbClr val="003366"/>
                    </a:solidFill>
                  </a:rPr>
                  <a:t>here the potential (large deviations function)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3366"/>
                        </a:solidFill>
                        <a:latin typeface="Cambria Math"/>
                      </a:rPr>
                      <m:t>𝑈</m:t>
                    </m:r>
                    <m:d>
                      <m:dPr>
                        <m:ctrlP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000" dirty="0" smtClean="0">
                    <a:solidFill>
                      <a:srgbClr val="003366"/>
                    </a:solidFill>
                  </a:rPr>
                  <a:t> can be computed.</a:t>
                </a:r>
                <a:endParaRPr lang="en-US" sz="2000" dirty="0">
                  <a:solidFill>
                    <a:srgbClr val="003366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4800600"/>
                <a:ext cx="8207491" cy="720710"/>
              </a:xfrm>
              <a:prstGeom prst="rect">
                <a:avLst/>
              </a:prstGeom>
              <a:blipFill rotWithShape="1">
                <a:blip r:embed="rId2"/>
                <a:stretch>
                  <a:fillRect l="-743" t="-1695" r="-520" b="-144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14"/>
          <p:cNvGrpSpPr/>
          <p:nvPr/>
        </p:nvGrpSpPr>
        <p:grpSpPr>
          <a:xfrm>
            <a:off x="457200" y="2514600"/>
            <a:ext cx="8153400" cy="1676400"/>
            <a:chOff x="457200" y="2514600"/>
            <a:chExt cx="8153400" cy="1676400"/>
          </a:xfrm>
        </p:grpSpPr>
        <p:sp>
          <p:nvSpPr>
            <p:cNvPr id="6" name="Oval 5"/>
            <p:cNvSpPr/>
            <p:nvPr/>
          </p:nvSpPr>
          <p:spPr bwMode="auto">
            <a:xfrm>
              <a:off x="762000" y="3694584"/>
              <a:ext cx="108962" cy="115416"/>
            </a:xfrm>
            <a:prstGeom prst="ellipse">
              <a:avLst/>
            </a:prstGeom>
            <a:solidFill>
              <a:srgbClr val="C0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rgbClr val="000066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7" name="Oval 6"/>
            <p:cNvSpPr/>
            <p:nvPr/>
          </p:nvSpPr>
          <p:spPr bwMode="auto">
            <a:xfrm>
              <a:off x="762000" y="2868052"/>
              <a:ext cx="108962" cy="115416"/>
            </a:xfrm>
            <a:prstGeom prst="ellipse">
              <a:avLst/>
            </a:prstGeom>
            <a:solidFill>
              <a:srgbClr val="C0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rgbClr val="000066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8" name="Oval 7"/>
            <p:cNvSpPr/>
            <p:nvPr/>
          </p:nvSpPr>
          <p:spPr bwMode="auto">
            <a:xfrm>
              <a:off x="762000" y="3288268"/>
              <a:ext cx="108962" cy="115416"/>
            </a:xfrm>
            <a:prstGeom prst="ellipse">
              <a:avLst/>
            </a:prstGeom>
            <a:solidFill>
              <a:srgbClr val="C0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rgbClr val="000066"/>
                </a:solidFill>
                <a:effectLst/>
                <a:latin typeface="Arial" charset="0"/>
                <a:cs typeface="Arial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/>
                <p:cNvSpPr txBox="1"/>
                <p:nvPr/>
              </p:nvSpPr>
              <p:spPr>
                <a:xfrm>
                  <a:off x="870962" y="3135868"/>
                  <a:ext cx="277742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 rtl="0"/>
                  <a:r>
                    <a:rPr lang="en-US" sz="1800" dirty="0" smtClean="0">
                      <a:solidFill>
                        <a:srgbClr val="003366"/>
                      </a:solidFill>
                    </a:rPr>
                    <a:t>Large driving field </a:t>
                  </a:r>
                  <a14:m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𝐸</m:t>
                      </m:r>
                      <m:r>
                        <a:rPr lang="en-US" sz="1800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≫</m:t>
                      </m:r>
                      <m:r>
                        <a:rPr lang="en-US" sz="1800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𝐽</m:t>
                      </m:r>
                    </m:oMath>
                  </a14:m>
                  <a:r>
                    <a:rPr lang="en-US" sz="1800" dirty="0" smtClean="0">
                      <a:solidFill>
                        <a:srgbClr val="003366"/>
                      </a:solidFill>
                    </a:rPr>
                    <a:t>  </a:t>
                  </a:r>
                  <a:endParaRPr lang="en-US" sz="1800" dirty="0">
                    <a:solidFill>
                      <a:srgbClr val="003366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0962" y="3135868"/>
                  <a:ext cx="2777427" cy="369332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1978" t="-8197" b="-245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TextBox 9"/>
            <p:cNvSpPr txBox="1"/>
            <p:nvPr/>
          </p:nvSpPr>
          <p:spPr>
            <a:xfrm>
              <a:off x="857156" y="2754868"/>
              <a:ext cx="74302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1800" dirty="0" smtClean="0">
                  <a:solidFill>
                    <a:srgbClr val="003366"/>
                  </a:solidFill>
                </a:rPr>
                <a:t>Slow exchange rate between the driven line and the rest of the system </a:t>
              </a:r>
              <a:endParaRPr lang="en-US" sz="1800" dirty="0">
                <a:solidFill>
                  <a:srgbClr val="003366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70962" y="3593068"/>
              <a:ext cx="19159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1800" dirty="0" smtClean="0">
                  <a:solidFill>
                    <a:srgbClr val="003366"/>
                  </a:solidFill>
                </a:rPr>
                <a:t>Low temperature</a:t>
              </a:r>
              <a:endParaRPr lang="en-US" sz="1800" dirty="0">
                <a:solidFill>
                  <a:srgbClr val="003366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57200" y="2514600"/>
              <a:ext cx="8153400" cy="1676400"/>
            </a:xfrm>
            <a:prstGeom prst="rect">
              <a:avLst/>
            </a:prstGeom>
            <a:noFill/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941784" y="1138535"/>
            <a:ext cx="45352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dirty="0" smtClean="0"/>
              <a:t>The following limit is considered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84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676400" y="1828800"/>
            <a:ext cx="4716348" cy="2971800"/>
            <a:chOff x="1951152" y="1828800"/>
            <a:chExt cx="4716348" cy="2971800"/>
          </a:xfrm>
        </p:grpSpPr>
        <p:pic>
          <p:nvPicPr>
            <p:cNvPr id="3" name="Picture 2" descr="D:\Office\Papers\driven_interface_Tridib_Tsvika\MetropolisPotentialJ1eqJeq0.6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7400" y="1828800"/>
              <a:ext cx="4610100" cy="2971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/>
                <p:cNvSpPr txBox="1"/>
                <p:nvPr/>
              </p:nvSpPr>
              <p:spPr>
                <a:xfrm>
                  <a:off x="1951152" y="2069995"/>
                  <a:ext cx="487248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 rtl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</a:rPr>
                          <m:t>𝑈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" name="TextBox 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51152" y="2069995"/>
                  <a:ext cx="487248" cy="46166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" name="Rectangle 4"/>
            <p:cNvSpPr/>
            <p:nvPr/>
          </p:nvSpPr>
          <p:spPr>
            <a:xfrm>
              <a:off x="1951152" y="2667000"/>
              <a:ext cx="487248" cy="76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2743200" y="679889"/>
            <a:ext cx="35477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2000" dirty="0" smtClean="0">
                <a:solidFill>
                  <a:srgbClr val="003366"/>
                </a:solidFill>
              </a:rPr>
              <a:t>The large deviations function</a:t>
            </a:r>
            <a:endParaRPr lang="en-US" sz="2000" dirty="0">
              <a:solidFill>
                <a:srgbClr val="003366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3336346" y="5410200"/>
                <a:ext cx="2660087" cy="47699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003366"/>
                          </a:solidFill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solidFill>
                            <a:srgbClr val="003366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𝐿𝑈</m:t>
                          </m:r>
                          <m:r>
                            <a:rPr lang="en-US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)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6346" y="5410200"/>
                <a:ext cx="2660087" cy="47699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9685132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914400"/>
            <a:ext cx="69477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2000" dirty="0" smtClean="0">
                <a:solidFill>
                  <a:srgbClr val="003366"/>
                </a:solidFill>
              </a:rPr>
              <a:t> Slow exchange between the line and the rest of the system</a:t>
            </a:r>
            <a:endParaRPr lang="en-US" sz="2000" dirty="0">
              <a:solidFill>
                <a:srgbClr val="003366"/>
              </a:solidFill>
            </a:endParaRPr>
          </a:p>
        </p:txBody>
      </p:sp>
      <p:sp>
        <p:nvSpPr>
          <p:cNvPr id="3" name="Oval 2"/>
          <p:cNvSpPr/>
          <p:nvPr/>
        </p:nvSpPr>
        <p:spPr bwMode="auto">
          <a:xfrm>
            <a:off x="990600" y="1066800"/>
            <a:ext cx="108962" cy="115416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324600" y="1899138"/>
            <a:ext cx="2209800" cy="2743200"/>
            <a:chOff x="2590800" y="2057400"/>
            <a:chExt cx="2514600" cy="3962400"/>
          </a:xfrm>
        </p:grpSpPr>
        <p:sp>
          <p:nvSpPr>
            <p:cNvPr id="4" name="Rectangle 3"/>
            <p:cNvSpPr/>
            <p:nvPr/>
          </p:nvSpPr>
          <p:spPr>
            <a:xfrm>
              <a:off x="2590800" y="2057400"/>
              <a:ext cx="2514600" cy="1752600"/>
            </a:xfrm>
            <a:prstGeom prst="rect">
              <a:avLst/>
            </a:prstGeom>
            <a:noFill/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2590800" y="4267200"/>
              <a:ext cx="2514600" cy="1752600"/>
            </a:xfrm>
            <a:prstGeom prst="rect">
              <a:avLst/>
            </a:prstGeom>
            <a:noFill/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/>
            </a:p>
          </p:txBody>
        </p:sp>
        <p:cxnSp>
          <p:nvCxnSpPr>
            <p:cNvPr id="7" name="Straight Arrow Connector 6"/>
            <p:cNvCxnSpPr/>
            <p:nvPr/>
          </p:nvCxnSpPr>
          <p:spPr>
            <a:xfrm>
              <a:off x="2590800" y="4038600"/>
              <a:ext cx="2514600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533400" y="4930914"/>
            <a:ext cx="60548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2000" dirty="0" smtClean="0">
                <a:solidFill>
                  <a:srgbClr val="003366"/>
                </a:solidFill>
              </a:rPr>
              <a:t>In between exchange processes the systems is</a:t>
            </a:r>
          </a:p>
          <a:p>
            <a:pPr algn="l" rtl="0"/>
            <a:r>
              <a:rPr lang="en-US" sz="2000" dirty="0">
                <a:solidFill>
                  <a:srgbClr val="003366"/>
                </a:solidFill>
              </a:rPr>
              <a:t>c</a:t>
            </a:r>
            <a:r>
              <a:rPr lang="en-US" sz="2000" dirty="0" smtClean="0">
                <a:solidFill>
                  <a:srgbClr val="003366"/>
                </a:solidFill>
              </a:rPr>
              <a:t>omposed of 3 sub-systems evolving independently</a:t>
            </a:r>
            <a:endParaRPr lang="en-US" sz="2000" dirty="0">
              <a:solidFill>
                <a:srgbClr val="003366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524000" y="1899138"/>
            <a:ext cx="4110225" cy="1103635"/>
            <a:chOff x="1524000" y="1899138"/>
            <a:chExt cx="4110225" cy="110363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1524000" y="2274974"/>
                  <a:ext cx="2541080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 rtl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b="0" i="1" smtClean="0">
                            <a:latin typeface="Cambria Math"/>
                          </a:rPr>
                          <m:t> −      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⇆     </m:t>
                        </m:r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 + 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24000" y="2274974"/>
                  <a:ext cx="2541080" cy="461665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 b="-131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2086962" y="1899138"/>
                  <a:ext cx="103970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 rtl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8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𝑟𝑤</m:t>
                        </m:r>
                        <m:r>
                          <a:rPr lang="en-US" sz="18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sz="1800" b="0" i="0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Δ</m:t>
                        </m:r>
                        <m:r>
                          <a:rPr lang="en-US" sz="18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𝐻</m:t>
                        </m:r>
                        <m:r>
                          <a:rPr lang="en-US" sz="18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)</m:t>
                        </m:r>
                      </m:oMath>
                    </m:oMathPara>
                  </a14:m>
                  <a:endParaRPr lang="en-US" sz="1800" dirty="0"/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86962" y="1899138"/>
                  <a:ext cx="1039708" cy="369332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b="-1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/>
                <p:cNvSpPr txBox="1"/>
                <p:nvPr/>
              </p:nvSpPr>
              <p:spPr>
                <a:xfrm>
                  <a:off x="2147877" y="2633441"/>
                  <a:ext cx="121283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 rtl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8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𝑟𝑤</m:t>
                        </m:r>
                        <m:r>
                          <a:rPr lang="en-US" sz="18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(−</m:t>
                        </m:r>
                        <m:r>
                          <m:rPr>
                            <m:sty m:val="p"/>
                          </m:rPr>
                          <a:rPr lang="en-US" sz="1800" b="0" i="0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Δ</m:t>
                        </m:r>
                        <m:r>
                          <a:rPr lang="en-US" sz="18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𝐻</m:t>
                        </m:r>
                        <m:r>
                          <a:rPr lang="en-US" sz="18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)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47877" y="2633441"/>
                  <a:ext cx="1212833" cy="36933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b="-1311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4284560" y="2272233"/>
                  <a:ext cx="1349665" cy="6685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 rtl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𝑟</m:t>
                        </m:r>
                        <m: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&lt;</m:t>
                        </m:r>
                        <m: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𝑂</m:t>
                        </m:r>
                        <m: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(</m:t>
                        </m:r>
                        <m:f>
                          <m:fPr>
                            <m:ctrlP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sz="20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𝐿</m:t>
                                </m:r>
                              </m:e>
                              <m:sup>
                                <m:r>
                                  <a:rPr lang="en-US" sz="20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sup>
                            </m:sSup>
                          </m:den>
                        </m:f>
                        <m: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)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84560" y="2272233"/>
                  <a:ext cx="1349665" cy="668516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403698" y="3581400"/>
                <a:ext cx="3455241" cy="4789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𝑤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Δ</m:t>
                          </m:r>
                          <m:r>
                            <a:rPr lang="en-US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𝐻</m:t>
                          </m:r>
                        </m:e>
                      </m:d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003366"/>
                          </a:solidFill>
                          <a:latin typeface="Cambria Math"/>
                        </a:rPr>
                        <m:t>min</m:t>
                      </m:r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⁡(</m:t>
                      </m:r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1</m:t>
                      </m:r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,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𝛽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Δ</m:t>
                          </m:r>
                          <m:r>
                            <a:rPr lang="en-US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𝐻</m:t>
                          </m:r>
                        </m:sup>
                      </m:sSup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98" y="3581400"/>
                <a:ext cx="3455241" cy="47897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5599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870962" y="381000"/>
                <a:ext cx="216636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:r>
                  <a:rPr lang="en-US" sz="2000" dirty="0" smtClean="0">
                    <a:solidFill>
                      <a:srgbClr val="003366"/>
                    </a:solidFill>
                  </a:rPr>
                  <a:t> Fast drive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003366"/>
                        </a:solidFill>
                        <a:latin typeface="Cambria Math"/>
                      </a:rPr>
                      <m:t>𝐸</m:t>
                    </m:r>
                    <m:r>
                      <a:rPr lang="en-US" sz="2000" i="1">
                        <a:solidFill>
                          <a:srgbClr val="003366"/>
                        </a:solidFill>
                        <a:latin typeface="Cambria Math"/>
                      </a:rPr>
                      <m:t>≫</m:t>
                    </m:r>
                    <m:r>
                      <a:rPr lang="en-US" sz="2000" i="1">
                        <a:solidFill>
                          <a:srgbClr val="003366"/>
                        </a:solidFill>
                        <a:latin typeface="Cambria Math"/>
                      </a:rPr>
                      <m:t>𝐽</m:t>
                    </m:r>
                  </m:oMath>
                </a14:m>
                <a:r>
                  <a:rPr lang="en-US" sz="2000" dirty="0">
                    <a:solidFill>
                      <a:srgbClr val="003366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962" y="381000"/>
                <a:ext cx="2166362" cy="400110"/>
              </a:xfrm>
              <a:prstGeom prst="rect">
                <a:avLst/>
              </a:prstGeom>
              <a:blipFill rotWithShape="1">
                <a:blip r:embed="rId2"/>
                <a:stretch>
                  <a:fillRect t="-6154" b="-2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Oval 2"/>
          <p:cNvSpPr/>
          <p:nvPr/>
        </p:nvSpPr>
        <p:spPr bwMode="auto">
          <a:xfrm>
            <a:off x="762000" y="533400"/>
            <a:ext cx="108962" cy="115416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524000" y="1066800"/>
                <a:ext cx="7406195" cy="31700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:r>
                  <a:rPr lang="en-US" sz="2000" dirty="0" smtClean="0">
                    <a:solidFill>
                      <a:srgbClr val="003366"/>
                    </a:solidFill>
                  </a:rPr>
                  <a:t>the coupling</a:t>
                </a:r>
                <a:r>
                  <a:rPr lang="en-US" sz="2000" dirty="0">
                    <a:solidFill>
                      <a:srgbClr val="003366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003366"/>
                        </a:solidFill>
                        <a:latin typeface="Cambria Math"/>
                      </a:rPr>
                      <m:t>𝐽</m:t>
                    </m:r>
                  </m:oMath>
                </a14:m>
                <a:r>
                  <a:rPr lang="en-US" sz="2000" dirty="0" smtClean="0">
                    <a:solidFill>
                      <a:srgbClr val="003366"/>
                    </a:solidFill>
                  </a:rPr>
                  <a:t> within the lane can be ignored. As a result</a:t>
                </a:r>
              </a:p>
              <a:p>
                <a:pPr algn="l" rtl="0"/>
                <a:r>
                  <a:rPr lang="en-US" sz="2000" dirty="0">
                    <a:solidFill>
                      <a:srgbClr val="003366"/>
                    </a:solidFill>
                  </a:rPr>
                  <a:t>t</a:t>
                </a:r>
                <a:r>
                  <a:rPr lang="en-US" sz="2000" dirty="0" smtClean="0">
                    <a:solidFill>
                      <a:srgbClr val="003366"/>
                    </a:solidFill>
                  </a:rPr>
                  <a:t>he spins on the driven lane become uncorrelated and they are</a:t>
                </a:r>
              </a:p>
              <a:p>
                <a:pPr algn="l" rtl="0"/>
                <a:r>
                  <a:rPr lang="en-US" sz="2000" dirty="0">
                    <a:solidFill>
                      <a:srgbClr val="003366"/>
                    </a:solidFill>
                  </a:rPr>
                  <a:t>r</a:t>
                </a:r>
                <a:r>
                  <a:rPr lang="en-US" sz="2000" dirty="0" smtClean="0">
                    <a:solidFill>
                      <a:srgbClr val="003366"/>
                    </a:solidFill>
                  </a:rPr>
                  <a:t>andomly distributed (TASEP)</a:t>
                </a:r>
              </a:p>
              <a:p>
                <a:pPr algn="l" rtl="0"/>
                <a:endParaRPr lang="en-US" sz="2000" dirty="0">
                  <a:solidFill>
                    <a:srgbClr val="003366"/>
                  </a:solidFill>
                </a:endParaRPr>
              </a:p>
              <a:p>
                <a:pPr algn="l" rtl="0"/>
                <a:r>
                  <a:rPr lang="en-US" sz="2000" dirty="0" smtClean="0">
                    <a:solidFill>
                      <a:srgbClr val="003366"/>
                    </a:solidFill>
                  </a:rPr>
                  <a:t>The driven lane applies a boundary field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3366"/>
                        </a:solidFill>
                        <a:latin typeface="Cambria Math"/>
                      </a:rPr>
                      <m:t>𝐽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000" dirty="0" smtClean="0">
                    <a:solidFill>
                      <a:srgbClr val="003366"/>
                    </a:solidFill>
                  </a:rPr>
                  <a:t> on the two other</a:t>
                </a:r>
              </a:p>
              <a:p>
                <a:pPr algn="l" rtl="0"/>
                <a:r>
                  <a:rPr lang="en-US" sz="2000" dirty="0" smtClean="0">
                    <a:solidFill>
                      <a:srgbClr val="003366"/>
                    </a:solidFill>
                  </a:rPr>
                  <a:t>parts</a:t>
                </a:r>
              </a:p>
              <a:p>
                <a:pPr algn="l" rtl="0"/>
                <a:endParaRPr lang="en-US" sz="2000" dirty="0">
                  <a:solidFill>
                    <a:srgbClr val="003366"/>
                  </a:solidFill>
                </a:endParaRPr>
              </a:p>
              <a:p>
                <a:pPr algn="l" rtl="0"/>
                <a:r>
                  <a:rPr lang="en-US" sz="2000" dirty="0" smtClean="0">
                    <a:solidFill>
                      <a:srgbClr val="003366"/>
                    </a:solidFill>
                  </a:rPr>
                  <a:t>Due to the slow exchange rate with the bulk, the two bulk </a:t>
                </a:r>
              </a:p>
              <a:p>
                <a:pPr algn="l" rtl="0"/>
                <a:r>
                  <a:rPr lang="en-US" sz="2000" dirty="0">
                    <a:solidFill>
                      <a:srgbClr val="003366"/>
                    </a:solidFill>
                  </a:rPr>
                  <a:t>s</a:t>
                </a:r>
                <a:r>
                  <a:rPr lang="en-US" sz="2000" dirty="0" smtClean="0">
                    <a:solidFill>
                      <a:srgbClr val="003366"/>
                    </a:solidFill>
                  </a:rPr>
                  <a:t>ub-systems reach the equilibrium distribution of an </a:t>
                </a:r>
                <a:r>
                  <a:rPr lang="en-US" sz="2000" dirty="0" err="1" smtClean="0">
                    <a:solidFill>
                      <a:srgbClr val="003366"/>
                    </a:solidFill>
                  </a:rPr>
                  <a:t>Ising</a:t>
                </a:r>
                <a:r>
                  <a:rPr lang="en-US" sz="2000" dirty="0" smtClean="0">
                    <a:solidFill>
                      <a:srgbClr val="003366"/>
                    </a:solidFill>
                  </a:rPr>
                  <a:t> model</a:t>
                </a:r>
              </a:p>
              <a:p>
                <a:pPr algn="l" rtl="0"/>
                <a:r>
                  <a:rPr lang="en-US" sz="2000" dirty="0">
                    <a:solidFill>
                      <a:srgbClr val="003366"/>
                    </a:solidFill>
                  </a:rPr>
                  <a:t>w</a:t>
                </a:r>
                <a:r>
                  <a:rPr lang="en-US" sz="2000" dirty="0" smtClean="0">
                    <a:solidFill>
                      <a:srgbClr val="003366"/>
                    </a:solidFill>
                  </a:rPr>
                  <a:t>ith a boundary field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003366"/>
                        </a:solidFill>
                        <a:latin typeface="Cambria Math"/>
                      </a:rPr>
                      <m:t>𝐽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003366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2000" i="1">
                            <a:solidFill>
                              <a:srgbClr val="003366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000" dirty="0" smtClean="0">
                    <a:solidFill>
                      <a:srgbClr val="003366"/>
                    </a:solidFill>
                  </a:rPr>
                  <a:t> </a:t>
                </a:r>
                <a:endParaRPr lang="en-US" sz="2000" dirty="0">
                  <a:solidFill>
                    <a:srgbClr val="003366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0" y="1066800"/>
                <a:ext cx="7406195" cy="3170099"/>
              </a:xfrm>
              <a:prstGeom prst="rect">
                <a:avLst/>
              </a:prstGeom>
              <a:blipFill rotWithShape="1">
                <a:blip r:embed="rId3"/>
                <a:stretch>
                  <a:fillRect l="-823" t="-769" b="-2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Oval 4"/>
          <p:cNvSpPr/>
          <p:nvPr/>
        </p:nvSpPr>
        <p:spPr bwMode="auto">
          <a:xfrm>
            <a:off x="1338838" y="1219200"/>
            <a:ext cx="108962" cy="115416"/>
          </a:xfrm>
          <a:prstGeom prst="ellipse">
            <a:avLst/>
          </a:prstGeom>
          <a:solidFill>
            <a:srgbClr val="00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1338838" y="2399184"/>
            <a:ext cx="108962" cy="115416"/>
          </a:xfrm>
          <a:prstGeom prst="ellipse">
            <a:avLst/>
          </a:prstGeom>
          <a:solidFill>
            <a:srgbClr val="00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1338838" y="3352800"/>
            <a:ext cx="108962" cy="115416"/>
          </a:xfrm>
          <a:prstGeom prst="ellipse">
            <a:avLst/>
          </a:prstGeom>
          <a:solidFill>
            <a:srgbClr val="00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838200" y="4685184"/>
            <a:ext cx="108962" cy="115416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23362" y="4552890"/>
            <a:ext cx="26340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2000" dirty="0" smtClean="0">
                <a:solidFill>
                  <a:srgbClr val="003366"/>
                </a:solidFill>
              </a:rPr>
              <a:t>Low temperature limit</a:t>
            </a:r>
            <a:endParaRPr lang="en-US" sz="2000" dirty="0">
              <a:solidFill>
                <a:srgbClr val="00336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84276" y="5334000"/>
            <a:ext cx="748352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2000" dirty="0" smtClean="0">
                <a:solidFill>
                  <a:srgbClr val="003366"/>
                </a:solidFill>
              </a:rPr>
              <a:t>In this limit the steady state of the bulk sub systems can</a:t>
            </a:r>
          </a:p>
          <a:p>
            <a:pPr algn="l" rtl="0"/>
            <a:r>
              <a:rPr lang="en-US" sz="2000" dirty="0">
                <a:solidFill>
                  <a:srgbClr val="003366"/>
                </a:solidFill>
              </a:rPr>
              <a:t>b</a:t>
            </a:r>
            <a:r>
              <a:rPr lang="en-US" sz="2000" dirty="0" smtClean="0">
                <a:solidFill>
                  <a:srgbClr val="003366"/>
                </a:solidFill>
              </a:rPr>
              <a:t>e expanded in T and the exchange rate with the driven line can</a:t>
            </a:r>
          </a:p>
          <a:p>
            <a:pPr algn="l" rtl="0"/>
            <a:r>
              <a:rPr lang="en-US" sz="2000" dirty="0">
                <a:solidFill>
                  <a:srgbClr val="003366"/>
                </a:solidFill>
              </a:rPr>
              <a:t>b</a:t>
            </a:r>
            <a:r>
              <a:rPr lang="en-US" sz="2000" dirty="0" smtClean="0">
                <a:solidFill>
                  <a:srgbClr val="003366"/>
                </a:solidFill>
              </a:rPr>
              <a:t>e computed.</a:t>
            </a:r>
            <a:endParaRPr lang="en-US" sz="2000" dirty="0">
              <a:solidFill>
                <a:srgbClr val="003366"/>
              </a:solidFill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1371600" y="5486400"/>
            <a:ext cx="108962" cy="115416"/>
          </a:xfrm>
          <a:prstGeom prst="ellipse">
            <a:avLst/>
          </a:prstGeom>
          <a:solidFill>
            <a:srgbClr val="00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929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286000" y="228600"/>
                <a:ext cx="4247445" cy="6146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IN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IN" i="1">
                            <a:solidFill>
                              <a:srgbClr val="003366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IN" i="1">
                            <a:solidFill>
                              <a:srgbClr val="003366"/>
                            </a:solidFill>
                            <a:latin typeface="Cambria Math"/>
                          </a:rPr>
                          <m:t>𝑜</m:t>
                        </m:r>
                      </m:sub>
                    </m:sSub>
                    <m:r>
                      <a:rPr lang="en-IN" i="1" smtClean="0">
                        <a:solidFill>
                          <a:srgbClr val="003366"/>
                        </a:solidFill>
                        <a:latin typeface="Cambria Math"/>
                        <a:ea typeface="Cambria Math"/>
                      </a:rPr>
                      <m:t>⟶</m:t>
                    </m:r>
                    <m:sSub>
                      <m:sSubPr>
                        <m:ctrlPr>
                          <a:rPr lang="en-IN" i="1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IN" i="1">
                            <a:solidFill>
                              <a:srgbClr val="003366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IN" i="1">
                            <a:solidFill>
                              <a:srgbClr val="003366"/>
                            </a:solidFill>
                            <a:latin typeface="Cambria Math"/>
                          </a:rPr>
                          <m:t>𝑜</m:t>
                        </m:r>
                      </m:sub>
                    </m:sSub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𝐿</m:t>
                        </m:r>
                      </m:den>
                    </m:f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>
                    <a:solidFill>
                      <a:srgbClr val="003366"/>
                    </a:solidFill>
                  </a:rPr>
                  <a:t>  </a:t>
                </a:r>
                <a:r>
                  <a:rPr lang="en-US" sz="1800" dirty="0" smtClean="0">
                    <a:solidFill>
                      <a:srgbClr val="003366"/>
                    </a:solidFill>
                  </a:rPr>
                  <a:t>with rate </a:t>
                </a:r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rgbClr val="003366"/>
                        </a:solidFill>
                        <a:latin typeface="Cambria Math"/>
                      </a:rPr>
                      <m:t>   </m:t>
                    </m:r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𝑝</m:t>
                    </m:r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𝑜</m:t>
                        </m:r>
                      </m:sub>
                    </m:sSub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en-US" dirty="0">
                  <a:solidFill>
                    <a:srgbClr val="003366"/>
                  </a:solidFill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0" y="228600"/>
                <a:ext cx="4247445" cy="61465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286000" y="838200"/>
                <a:ext cx="4246547" cy="6146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IN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IN" i="1">
                            <a:solidFill>
                              <a:srgbClr val="003366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IN" i="1">
                            <a:solidFill>
                              <a:srgbClr val="003366"/>
                            </a:solidFill>
                            <a:latin typeface="Cambria Math"/>
                          </a:rPr>
                          <m:t>𝑜</m:t>
                        </m:r>
                      </m:sub>
                    </m:sSub>
                    <m:r>
                      <a:rPr lang="en-IN" i="1" smtClean="0">
                        <a:solidFill>
                          <a:srgbClr val="003366"/>
                        </a:solidFill>
                        <a:latin typeface="Cambria Math"/>
                        <a:ea typeface="Cambria Math"/>
                      </a:rPr>
                      <m:t>⟶</m:t>
                    </m:r>
                    <m:sSub>
                      <m:sSubPr>
                        <m:ctrlPr>
                          <a:rPr lang="en-IN" i="1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IN" i="1">
                            <a:solidFill>
                              <a:srgbClr val="003366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IN" i="1">
                            <a:solidFill>
                              <a:srgbClr val="003366"/>
                            </a:solidFill>
                            <a:latin typeface="Cambria Math"/>
                          </a:rPr>
                          <m:t>𝑜</m:t>
                        </m:r>
                      </m:sub>
                    </m:sSub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𝐿</m:t>
                        </m:r>
                      </m:den>
                    </m:f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>
                    <a:solidFill>
                      <a:srgbClr val="003366"/>
                    </a:solidFill>
                  </a:rPr>
                  <a:t>  </a:t>
                </a:r>
                <a:r>
                  <a:rPr lang="en-US" sz="1800" dirty="0" smtClean="0">
                    <a:solidFill>
                      <a:srgbClr val="003366"/>
                    </a:solidFill>
                  </a:rPr>
                  <a:t>with rate </a:t>
                </a:r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rgbClr val="003366"/>
                        </a:solidFill>
                        <a:latin typeface="Cambria Math"/>
                      </a:rPr>
                      <m:t>   </m:t>
                    </m:r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𝑞</m:t>
                    </m:r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𝑜</m:t>
                        </m:r>
                      </m:sub>
                    </m:sSub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en-US" dirty="0">
                  <a:solidFill>
                    <a:srgbClr val="003366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0" y="838200"/>
                <a:ext cx="4246547" cy="61465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120239" y="2749138"/>
                <a:ext cx="731552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𝑜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003366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2000" dirty="0" smtClean="0">
                    <a:solidFill>
                      <a:srgbClr val="003366"/>
                    </a:solidFill>
                  </a:rPr>
                  <a:t>performs a random walk with a rate which depends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US" sz="2000" dirty="0" smtClean="0">
                    <a:solidFill>
                      <a:srgbClr val="003366"/>
                    </a:solidFill>
                  </a:rPr>
                  <a:t>  </a:t>
                </a:r>
                <a:endParaRPr lang="en-US" sz="2000" dirty="0">
                  <a:solidFill>
                    <a:srgbClr val="003366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0239" y="2749138"/>
                <a:ext cx="7315529" cy="400110"/>
              </a:xfrm>
              <a:prstGeom prst="rect">
                <a:avLst/>
              </a:prstGeom>
              <a:blipFill rotWithShape="1">
                <a:blip r:embed="rId4"/>
                <a:stretch>
                  <a:fillRect t="-6061" b="-27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/>
          <p:cNvGrpSpPr/>
          <p:nvPr/>
        </p:nvGrpSpPr>
        <p:grpSpPr>
          <a:xfrm>
            <a:off x="1686724" y="5186548"/>
            <a:ext cx="5399876" cy="1295400"/>
            <a:chOff x="1905000" y="5181600"/>
            <a:chExt cx="5399876" cy="129540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/>
                <p:cNvSpPr txBox="1"/>
                <p:nvPr/>
              </p:nvSpPr>
              <p:spPr>
                <a:xfrm>
                  <a:off x="2057400" y="5257800"/>
                  <a:ext cx="4646144" cy="111774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 rtl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𝑈</m:t>
                        </m:r>
                        <m:d>
                          <m:dPr>
                            <m:ctrlP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0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𝑜</m:t>
                                </m:r>
                              </m:sub>
                            </m:sSub>
                          </m:e>
                        </m:d>
                        <m: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=−</m:t>
                        </m:r>
                        <m:nary>
                          <m:naryPr>
                            <m:chr m:val="∑"/>
                            <m:ctrlP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𝑘</m:t>
                            </m:r>
                            <m:r>
                              <m:rPr>
                                <m:brk m:alnAt="23"/>
                              </m:rP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m:rPr>
                                <m:brk m:alnAt="23"/>
                              </m:rP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0</m:t>
                            </m:r>
                          </m:sub>
                          <m:sup>
                            <m:f>
                              <m:fPr>
                                <m:ctrlPr>
                                  <a:rPr lang="en-US" sz="20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000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𝑜</m:t>
                                    </m:r>
                                  </m:sub>
                                </m:sSub>
                                <m:r>
                                  <a:rPr lang="en-US" sz="20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𝐿</m:t>
                                </m:r>
                              </m:num>
                              <m:den>
                                <m:r>
                                  <a:rPr lang="en-US" sz="20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1</m:t>
                            </m:r>
                          </m:sup>
                          <m:e>
                            <m:func>
                              <m:funcPr>
                                <m:ctrlPr>
                                  <a:rPr lang="en-US" sz="20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2000" b="0" i="0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ln</m:t>
                                </m:r>
                              </m:fName>
                              <m:e>
                                <m:r>
                                  <a:rPr lang="en-US" sz="20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𝑝</m:t>
                                </m:r>
                                <m:d>
                                  <m:dPr>
                                    <m:ctrlPr>
                                      <a:rPr lang="en-US" sz="2000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sz="2000" b="0" i="1" smtClean="0">
                                            <a:solidFill>
                                              <a:srgbClr val="003366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2000" b="0" i="1" smtClean="0">
                                            <a:solidFill>
                                              <a:srgbClr val="003366"/>
                                            </a:solidFill>
                                            <a:latin typeface="Cambria Math"/>
                                          </a:rPr>
                                          <m:t>2</m:t>
                                        </m:r>
                                        <m:r>
                                          <a:rPr lang="en-US" sz="2000" b="0" i="1" smtClean="0">
                                            <a:solidFill>
                                              <a:srgbClr val="003366"/>
                                            </a:solidFill>
                                            <a:latin typeface="Cambria Math"/>
                                          </a:rPr>
                                          <m:t>𝑘</m:t>
                                        </m:r>
                                      </m:num>
                                      <m:den>
                                        <m:r>
                                          <a:rPr lang="en-US" sz="2000" b="0" i="1" smtClean="0">
                                            <a:solidFill>
                                              <a:srgbClr val="003366"/>
                                            </a:solidFill>
                                            <a:latin typeface="Cambria Math"/>
                                          </a:rPr>
                                          <m:t>𝐿</m:t>
                                        </m:r>
                                      </m:den>
                                    </m:f>
                                  </m:e>
                                </m:d>
                                <m:r>
                                  <a:rPr lang="en-US" sz="20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+</m:t>
                                </m:r>
                                <m:nary>
                                  <m:naryPr>
                                    <m:chr m:val="∑"/>
                                    <m:ctrlPr>
                                      <a:rPr lang="en-US" sz="2000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brk m:alnAt="23"/>
                                      </m:rPr>
                                      <a:rPr lang="en-US" sz="2000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𝑘</m:t>
                                    </m:r>
                                    <m:r>
                                      <m:rPr>
                                        <m:brk m:alnAt="23"/>
                                      </m:rPr>
                                      <a:rPr lang="en-US" sz="2000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=</m:t>
                                    </m:r>
                                    <m:r>
                                      <m:rPr>
                                        <m:brk m:alnAt="23"/>
                                      </m:rPr>
                                      <a:rPr lang="en-US" sz="2000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  <m:sup>
                                    <m:f>
                                      <m:fPr>
                                        <m:ctrlPr>
                                          <a:rPr lang="en-US" sz="2000" b="0" i="1" smtClean="0">
                                            <a:solidFill>
                                              <a:srgbClr val="003366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sz="2000" b="0" i="1" smtClean="0">
                                                <a:solidFill>
                                                  <a:srgbClr val="003366"/>
                                                </a:solidFill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000" b="0" i="1" smtClean="0">
                                                <a:solidFill>
                                                  <a:srgbClr val="003366"/>
                                                </a:solidFill>
                                                <a:latin typeface="Cambria Math"/>
                                              </a:rPr>
                                              <m:t>𝑚</m:t>
                                            </m:r>
                                          </m:e>
                                          <m:sub>
                                            <m:r>
                                              <a:rPr lang="en-US" sz="2000" b="0" i="1" smtClean="0">
                                                <a:solidFill>
                                                  <a:srgbClr val="003366"/>
                                                </a:solidFill>
                                                <a:latin typeface="Cambria Math"/>
                                              </a:rPr>
                                              <m:t>𝑜</m:t>
                                            </m:r>
                                          </m:sub>
                                        </m:sSub>
                                        <m:r>
                                          <a:rPr lang="en-US" sz="2000" b="0" i="1" smtClean="0">
                                            <a:solidFill>
                                              <a:srgbClr val="003366"/>
                                            </a:solidFill>
                                            <a:latin typeface="Cambria Math"/>
                                          </a:rPr>
                                          <m:t>𝐿</m:t>
                                        </m:r>
                                      </m:num>
                                      <m:den>
                                        <m:r>
                                          <a:rPr lang="en-US" sz="2000" b="0" i="1" smtClean="0">
                                            <a:solidFill>
                                              <a:srgbClr val="003366"/>
                                            </a:solidFill>
                                            <a:latin typeface="Cambria Math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sup>
                                  <m:e>
                                    <m:r>
                                      <a:rPr lang="en-US" sz="2000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𝑞</m:t>
                                    </m:r>
                                    <m:r>
                                      <a:rPr lang="en-US" sz="2000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(</m:t>
                                    </m:r>
                                    <m:f>
                                      <m:fPr>
                                        <m:ctrlPr>
                                          <a:rPr lang="en-US" sz="2000" b="0" i="1" smtClean="0">
                                            <a:solidFill>
                                              <a:srgbClr val="003366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2000" b="0" i="1" smtClean="0">
                                            <a:solidFill>
                                              <a:srgbClr val="003366"/>
                                            </a:solidFill>
                                            <a:latin typeface="Cambria Math"/>
                                          </a:rPr>
                                          <m:t>2</m:t>
                                        </m:r>
                                        <m:r>
                                          <a:rPr lang="en-US" sz="2000" b="0" i="1" smtClean="0">
                                            <a:solidFill>
                                              <a:srgbClr val="003366"/>
                                            </a:solidFill>
                                            <a:latin typeface="Cambria Math"/>
                                          </a:rPr>
                                          <m:t>𝑘</m:t>
                                        </m:r>
                                      </m:num>
                                      <m:den>
                                        <m:r>
                                          <a:rPr lang="en-US" sz="2000" b="0" i="1" smtClean="0">
                                            <a:solidFill>
                                              <a:srgbClr val="003366"/>
                                            </a:solidFill>
                                            <a:latin typeface="Cambria Math"/>
                                          </a:rPr>
                                          <m:t>𝐿</m:t>
                                        </m:r>
                                      </m:den>
                                    </m:f>
                                    <m:r>
                                      <a:rPr lang="en-US" sz="2000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)</m:t>
                                    </m:r>
                                  </m:e>
                                </m:nary>
                              </m:e>
                            </m:func>
                          </m:e>
                        </m:nary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" name="TextBox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57400" y="5257800"/>
                  <a:ext cx="4646144" cy="111774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" name="Rectangle 6"/>
            <p:cNvSpPr/>
            <p:nvPr/>
          </p:nvSpPr>
          <p:spPr>
            <a:xfrm>
              <a:off x="1905000" y="5181600"/>
              <a:ext cx="5399876" cy="1295400"/>
            </a:xfrm>
            <a:prstGeom prst="rect">
              <a:avLst/>
            </a:prstGeom>
            <a:noFill/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600200" y="3429000"/>
            <a:ext cx="5791200" cy="1371600"/>
            <a:chOff x="1600200" y="3429000"/>
            <a:chExt cx="5791200" cy="137160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/>
                <p:cNvSpPr txBox="1"/>
                <p:nvPr/>
              </p:nvSpPr>
              <p:spPr>
                <a:xfrm>
                  <a:off x="1676400" y="3505200"/>
                  <a:ext cx="5662256" cy="11414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 rtl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𝑃</m:t>
                        </m:r>
                        <m:d>
                          <m:dPr>
                            <m:ctrlP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0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𝑜</m:t>
                                </m:r>
                              </m:sub>
                            </m:sSub>
                            <m: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sz="20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20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US" sz="20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𝑘</m:t>
                                </m:r>
                              </m:num>
                              <m:den>
                                <m:r>
                                  <a:rPr lang="en-US" sz="20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𝐿</m:t>
                                </m:r>
                              </m:den>
                            </m:f>
                          </m:e>
                        </m:d>
                        <m: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𝑝</m:t>
                            </m:r>
                            <m: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(</m:t>
                            </m:r>
                            <m: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0</m:t>
                            </m:r>
                            <m: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)⋯⋯</m:t>
                            </m:r>
                            <m: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  <a:ea typeface="Cambria Math"/>
                              </a:rPr>
                              <m:t>𝑝</m:t>
                            </m:r>
                            <m: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  <a:ea typeface="Cambria Math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sz="20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20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  <m:d>
                                  <m:dPr>
                                    <m:ctrlPr>
                                      <a:rPr lang="en-US" sz="2000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𝑘</m:t>
                                    </m:r>
                                    <m:r>
                                      <a:rPr lang="en-US" sz="2000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−</m:t>
                                    </m:r>
                                    <m:r>
                                      <a:rPr lang="en-US" sz="2000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1</m:t>
                                    </m:r>
                                  </m:e>
                                </m:d>
                              </m:num>
                              <m:den>
                                <m:r>
                                  <a:rPr lang="en-US" sz="20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ea typeface="Cambria Math"/>
                                  </a:rPr>
                                  <m:t>𝐿</m:t>
                                </m:r>
                              </m:den>
                            </m:f>
                            <m: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  <a:ea typeface="Cambria Math"/>
                              </a:rPr>
                              <m:t>)</m:t>
                            </m:r>
                          </m:num>
                          <m:den>
                            <m: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  <a:ea typeface="Cambria Math"/>
                              </a:rPr>
                              <m:t>𝑞</m:t>
                            </m:r>
                            <m: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sz="20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20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sz="20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𝐿</m:t>
                                </m:r>
                              </m:den>
                            </m:f>
                            <m: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)</m:t>
                            </m:r>
                            <m: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  <a:ea typeface="Cambria Math"/>
                              </a:rPr>
                              <m:t>⋯⋯</m:t>
                            </m:r>
                            <m: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  <a:ea typeface="Cambria Math"/>
                              </a:rPr>
                              <m:t>𝑞</m:t>
                            </m:r>
                            <m: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  <a:ea typeface="Cambria Math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sz="20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20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  <m:r>
                                  <a:rPr lang="en-US" sz="20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ea typeface="Cambria Math"/>
                                  </a:rPr>
                                  <m:t>𝑘</m:t>
                                </m:r>
                              </m:num>
                              <m:den>
                                <m:r>
                                  <a:rPr lang="en-US" sz="20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ea typeface="Cambria Math"/>
                                  </a:rPr>
                                  <m:t>𝐿</m:t>
                                </m:r>
                              </m:den>
                            </m:f>
                            <m: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  <a:ea typeface="Cambria Math"/>
                              </a:rPr>
                              <m:t>)</m:t>
                            </m:r>
                          </m:den>
                        </m:f>
                        <m: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≡</m:t>
                        </m:r>
                        <m:sSup>
                          <m:sSupPr>
                            <m:ctrlP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𝑈</m:t>
                            </m:r>
                            <m: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sz="20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𝑜</m:t>
                                </m:r>
                              </m:sub>
                            </m:sSub>
                            <m: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)</m:t>
                            </m:r>
                          </m:sup>
                        </m:sSup>
                      </m:oMath>
                    </m:oMathPara>
                  </a14:m>
                  <a:endParaRPr lang="en-US" sz="2000" dirty="0">
                    <a:solidFill>
                      <a:srgbClr val="003366"/>
                    </a:solidFill>
                  </a:endParaRPr>
                </a:p>
              </p:txBody>
            </p:sp>
          </mc:Choice>
          <mc:Fallback xmlns="">
            <p:sp>
              <p:nvSpPr>
                <p:cNvPr id="5" name="TextBox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76400" y="3505200"/>
                  <a:ext cx="5662256" cy="1141466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" name="Rectangle 8"/>
            <p:cNvSpPr/>
            <p:nvPr/>
          </p:nvSpPr>
          <p:spPr>
            <a:xfrm>
              <a:off x="1600200" y="3429000"/>
              <a:ext cx="5791200" cy="1371600"/>
            </a:xfrm>
            <a:prstGeom prst="rect">
              <a:avLst/>
            </a:prstGeom>
            <a:noFill/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2362199" y="1828800"/>
            <a:ext cx="4171245" cy="685800"/>
            <a:chOff x="2362200" y="1871752"/>
            <a:chExt cx="3733800" cy="566648"/>
          </a:xfrm>
        </p:grpSpPr>
        <p:grpSp>
          <p:nvGrpSpPr>
            <p:cNvPr id="60" name="Group 59"/>
            <p:cNvGrpSpPr/>
            <p:nvPr/>
          </p:nvGrpSpPr>
          <p:grpSpPr>
            <a:xfrm>
              <a:off x="2362200" y="2362200"/>
              <a:ext cx="3733800" cy="76200"/>
              <a:chOff x="2590800" y="2133600"/>
              <a:chExt cx="3733800" cy="76200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2590800" y="2133600"/>
                <a:ext cx="304800" cy="76200"/>
                <a:chOff x="838200" y="762000"/>
                <a:chExt cx="304800" cy="76200"/>
              </a:xfrm>
            </p:grpSpPr>
            <p:sp>
              <p:nvSpPr>
                <p:cNvPr id="12" name="Oval 11"/>
                <p:cNvSpPr/>
                <p:nvPr/>
              </p:nvSpPr>
              <p:spPr>
                <a:xfrm>
                  <a:off x="838200" y="764527"/>
                  <a:ext cx="76200" cy="73673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1066800" y="762000"/>
                  <a:ext cx="76200" cy="73673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" name="Group 14"/>
              <p:cNvGrpSpPr/>
              <p:nvPr/>
            </p:nvGrpSpPr>
            <p:grpSpPr>
              <a:xfrm>
                <a:off x="2819400" y="2133600"/>
                <a:ext cx="304800" cy="76200"/>
                <a:chOff x="838200" y="762000"/>
                <a:chExt cx="304800" cy="76200"/>
              </a:xfrm>
            </p:grpSpPr>
            <p:sp>
              <p:nvSpPr>
                <p:cNvPr id="16" name="Oval 15"/>
                <p:cNvSpPr/>
                <p:nvPr/>
              </p:nvSpPr>
              <p:spPr>
                <a:xfrm>
                  <a:off x="838200" y="764527"/>
                  <a:ext cx="76200" cy="73673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Oval 16"/>
                <p:cNvSpPr/>
                <p:nvPr/>
              </p:nvSpPr>
              <p:spPr>
                <a:xfrm>
                  <a:off x="1066800" y="762000"/>
                  <a:ext cx="76200" cy="73673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8" name="Group 17"/>
              <p:cNvGrpSpPr/>
              <p:nvPr/>
            </p:nvGrpSpPr>
            <p:grpSpPr>
              <a:xfrm>
                <a:off x="3048000" y="2133600"/>
                <a:ext cx="304800" cy="76200"/>
                <a:chOff x="838200" y="762000"/>
                <a:chExt cx="304800" cy="76200"/>
              </a:xfrm>
            </p:grpSpPr>
            <p:sp>
              <p:nvSpPr>
                <p:cNvPr id="19" name="Oval 18"/>
                <p:cNvSpPr/>
                <p:nvPr/>
              </p:nvSpPr>
              <p:spPr>
                <a:xfrm>
                  <a:off x="838200" y="764527"/>
                  <a:ext cx="76200" cy="73673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Oval 19"/>
                <p:cNvSpPr/>
                <p:nvPr/>
              </p:nvSpPr>
              <p:spPr>
                <a:xfrm>
                  <a:off x="1066800" y="762000"/>
                  <a:ext cx="76200" cy="73673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1" name="Group 20"/>
              <p:cNvGrpSpPr/>
              <p:nvPr/>
            </p:nvGrpSpPr>
            <p:grpSpPr>
              <a:xfrm>
                <a:off x="3276600" y="2133600"/>
                <a:ext cx="304800" cy="76200"/>
                <a:chOff x="838200" y="762000"/>
                <a:chExt cx="304800" cy="76200"/>
              </a:xfrm>
            </p:grpSpPr>
            <p:sp>
              <p:nvSpPr>
                <p:cNvPr id="22" name="Oval 21"/>
                <p:cNvSpPr/>
                <p:nvPr/>
              </p:nvSpPr>
              <p:spPr>
                <a:xfrm>
                  <a:off x="838200" y="764527"/>
                  <a:ext cx="76200" cy="73673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Oval 22"/>
                <p:cNvSpPr/>
                <p:nvPr/>
              </p:nvSpPr>
              <p:spPr>
                <a:xfrm>
                  <a:off x="1066800" y="762000"/>
                  <a:ext cx="76200" cy="73673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4" name="Group 23"/>
              <p:cNvGrpSpPr/>
              <p:nvPr/>
            </p:nvGrpSpPr>
            <p:grpSpPr>
              <a:xfrm>
                <a:off x="3505200" y="2133600"/>
                <a:ext cx="304800" cy="76200"/>
                <a:chOff x="838200" y="762000"/>
                <a:chExt cx="304800" cy="76200"/>
              </a:xfrm>
            </p:grpSpPr>
            <p:sp>
              <p:nvSpPr>
                <p:cNvPr id="25" name="Oval 24"/>
                <p:cNvSpPr/>
                <p:nvPr/>
              </p:nvSpPr>
              <p:spPr>
                <a:xfrm>
                  <a:off x="838200" y="764527"/>
                  <a:ext cx="76200" cy="73673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Oval 25"/>
                <p:cNvSpPr/>
                <p:nvPr/>
              </p:nvSpPr>
              <p:spPr>
                <a:xfrm>
                  <a:off x="1066800" y="762000"/>
                  <a:ext cx="76200" cy="73673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7" name="Group 26"/>
              <p:cNvGrpSpPr/>
              <p:nvPr/>
            </p:nvGrpSpPr>
            <p:grpSpPr>
              <a:xfrm>
                <a:off x="3733800" y="2133600"/>
                <a:ext cx="304800" cy="76200"/>
                <a:chOff x="838200" y="762000"/>
                <a:chExt cx="304800" cy="76200"/>
              </a:xfrm>
            </p:grpSpPr>
            <p:sp>
              <p:nvSpPr>
                <p:cNvPr id="28" name="Oval 27"/>
                <p:cNvSpPr/>
                <p:nvPr/>
              </p:nvSpPr>
              <p:spPr>
                <a:xfrm>
                  <a:off x="838200" y="764527"/>
                  <a:ext cx="76200" cy="73673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Oval 28"/>
                <p:cNvSpPr/>
                <p:nvPr/>
              </p:nvSpPr>
              <p:spPr>
                <a:xfrm>
                  <a:off x="1066800" y="762000"/>
                  <a:ext cx="76200" cy="73673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0" name="Group 29"/>
              <p:cNvGrpSpPr/>
              <p:nvPr/>
            </p:nvGrpSpPr>
            <p:grpSpPr>
              <a:xfrm>
                <a:off x="3962400" y="2133600"/>
                <a:ext cx="304800" cy="76200"/>
                <a:chOff x="838200" y="762000"/>
                <a:chExt cx="304800" cy="76200"/>
              </a:xfrm>
            </p:grpSpPr>
            <p:sp>
              <p:nvSpPr>
                <p:cNvPr id="31" name="Oval 30"/>
                <p:cNvSpPr/>
                <p:nvPr/>
              </p:nvSpPr>
              <p:spPr>
                <a:xfrm>
                  <a:off x="838200" y="764527"/>
                  <a:ext cx="76200" cy="73673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Oval 31"/>
                <p:cNvSpPr/>
                <p:nvPr/>
              </p:nvSpPr>
              <p:spPr>
                <a:xfrm>
                  <a:off x="1066800" y="762000"/>
                  <a:ext cx="76200" cy="73673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3" name="Group 32"/>
              <p:cNvGrpSpPr/>
              <p:nvPr/>
            </p:nvGrpSpPr>
            <p:grpSpPr>
              <a:xfrm>
                <a:off x="4191000" y="2133600"/>
                <a:ext cx="304800" cy="76200"/>
                <a:chOff x="838200" y="762000"/>
                <a:chExt cx="304800" cy="76200"/>
              </a:xfrm>
            </p:grpSpPr>
            <p:sp>
              <p:nvSpPr>
                <p:cNvPr id="34" name="Oval 33"/>
                <p:cNvSpPr/>
                <p:nvPr/>
              </p:nvSpPr>
              <p:spPr>
                <a:xfrm>
                  <a:off x="838200" y="764527"/>
                  <a:ext cx="76200" cy="73673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Oval 34"/>
                <p:cNvSpPr/>
                <p:nvPr/>
              </p:nvSpPr>
              <p:spPr>
                <a:xfrm>
                  <a:off x="1066800" y="762000"/>
                  <a:ext cx="76200" cy="73673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6" name="Group 35"/>
              <p:cNvGrpSpPr/>
              <p:nvPr/>
            </p:nvGrpSpPr>
            <p:grpSpPr>
              <a:xfrm>
                <a:off x="4419600" y="2133600"/>
                <a:ext cx="304800" cy="76200"/>
                <a:chOff x="838200" y="762000"/>
                <a:chExt cx="304800" cy="76200"/>
              </a:xfrm>
            </p:grpSpPr>
            <p:sp>
              <p:nvSpPr>
                <p:cNvPr id="37" name="Oval 36"/>
                <p:cNvSpPr/>
                <p:nvPr/>
              </p:nvSpPr>
              <p:spPr>
                <a:xfrm>
                  <a:off x="838200" y="764527"/>
                  <a:ext cx="76200" cy="73673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Oval 37"/>
                <p:cNvSpPr/>
                <p:nvPr/>
              </p:nvSpPr>
              <p:spPr>
                <a:xfrm>
                  <a:off x="1066800" y="762000"/>
                  <a:ext cx="76200" cy="73673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9" name="Group 38"/>
              <p:cNvGrpSpPr/>
              <p:nvPr/>
            </p:nvGrpSpPr>
            <p:grpSpPr>
              <a:xfrm>
                <a:off x="4648200" y="2133600"/>
                <a:ext cx="304800" cy="76200"/>
                <a:chOff x="838200" y="762000"/>
                <a:chExt cx="304800" cy="76200"/>
              </a:xfrm>
            </p:grpSpPr>
            <p:sp>
              <p:nvSpPr>
                <p:cNvPr id="40" name="Oval 39"/>
                <p:cNvSpPr/>
                <p:nvPr/>
              </p:nvSpPr>
              <p:spPr>
                <a:xfrm>
                  <a:off x="838200" y="764527"/>
                  <a:ext cx="76200" cy="73673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" name="Oval 40"/>
                <p:cNvSpPr/>
                <p:nvPr/>
              </p:nvSpPr>
              <p:spPr>
                <a:xfrm>
                  <a:off x="1066800" y="762000"/>
                  <a:ext cx="76200" cy="73673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2" name="Group 41"/>
              <p:cNvGrpSpPr/>
              <p:nvPr/>
            </p:nvGrpSpPr>
            <p:grpSpPr>
              <a:xfrm>
                <a:off x="4876800" y="2133600"/>
                <a:ext cx="304800" cy="76200"/>
                <a:chOff x="838200" y="762000"/>
                <a:chExt cx="304800" cy="76200"/>
              </a:xfrm>
            </p:grpSpPr>
            <p:sp>
              <p:nvSpPr>
                <p:cNvPr id="43" name="Oval 42"/>
                <p:cNvSpPr/>
                <p:nvPr/>
              </p:nvSpPr>
              <p:spPr>
                <a:xfrm>
                  <a:off x="838200" y="764527"/>
                  <a:ext cx="76200" cy="73673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" name="Oval 43"/>
                <p:cNvSpPr/>
                <p:nvPr/>
              </p:nvSpPr>
              <p:spPr>
                <a:xfrm>
                  <a:off x="1066800" y="762000"/>
                  <a:ext cx="76200" cy="73673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5" name="Group 44"/>
              <p:cNvGrpSpPr/>
              <p:nvPr/>
            </p:nvGrpSpPr>
            <p:grpSpPr>
              <a:xfrm>
                <a:off x="5105400" y="2133600"/>
                <a:ext cx="304800" cy="76200"/>
                <a:chOff x="838200" y="762000"/>
                <a:chExt cx="304800" cy="76200"/>
              </a:xfrm>
            </p:grpSpPr>
            <p:sp>
              <p:nvSpPr>
                <p:cNvPr id="46" name="Oval 45"/>
                <p:cNvSpPr/>
                <p:nvPr/>
              </p:nvSpPr>
              <p:spPr>
                <a:xfrm>
                  <a:off x="838200" y="764527"/>
                  <a:ext cx="76200" cy="73673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" name="Oval 46"/>
                <p:cNvSpPr/>
                <p:nvPr/>
              </p:nvSpPr>
              <p:spPr>
                <a:xfrm>
                  <a:off x="1066800" y="762000"/>
                  <a:ext cx="76200" cy="73673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8" name="Group 47"/>
              <p:cNvGrpSpPr/>
              <p:nvPr/>
            </p:nvGrpSpPr>
            <p:grpSpPr>
              <a:xfrm>
                <a:off x="5334000" y="2133600"/>
                <a:ext cx="304800" cy="76200"/>
                <a:chOff x="838200" y="762000"/>
                <a:chExt cx="304800" cy="76200"/>
              </a:xfrm>
            </p:grpSpPr>
            <p:sp>
              <p:nvSpPr>
                <p:cNvPr id="49" name="Oval 48"/>
                <p:cNvSpPr/>
                <p:nvPr/>
              </p:nvSpPr>
              <p:spPr>
                <a:xfrm>
                  <a:off x="838200" y="764527"/>
                  <a:ext cx="76200" cy="73673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Oval 49"/>
                <p:cNvSpPr/>
                <p:nvPr/>
              </p:nvSpPr>
              <p:spPr>
                <a:xfrm>
                  <a:off x="1066800" y="762000"/>
                  <a:ext cx="76200" cy="73673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1" name="Group 50"/>
              <p:cNvGrpSpPr/>
              <p:nvPr/>
            </p:nvGrpSpPr>
            <p:grpSpPr>
              <a:xfrm>
                <a:off x="5562600" y="2133600"/>
                <a:ext cx="304800" cy="76200"/>
                <a:chOff x="838200" y="762000"/>
                <a:chExt cx="304800" cy="76200"/>
              </a:xfrm>
            </p:grpSpPr>
            <p:sp>
              <p:nvSpPr>
                <p:cNvPr id="52" name="Oval 51"/>
                <p:cNvSpPr/>
                <p:nvPr/>
              </p:nvSpPr>
              <p:spPr>
                <a:xfrm>
                  <a:off x="838200" y="764527"/>
                  <a:ext cx="76200" cy="73673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" name="Oval 52"/>
                <p:cNvSpPr/>
                <p:nvPr/>
              </p:nvSpPr>
              <p:spPr>
                <a:xfrm>
                  <a:off x="1066800" y="762000"/>
                  <a:ext cx="76200" cy="73673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4" name="Group 53"/>
              <p:cNvGrpSpPr/>
              <p:nvPr/>
            </p:nvGrpSpPr>
            <p:grpSpPr>
              <a:xfrm>
                <a:off x="5791200" y="2133600"/>
                <a:ext cx="304800" cy="76200"/>
                <a:chOff x="838200" y="762000"/>
                <a:chExt cx="304800" cy="76200"/>
              </a:xfrm>
            </p:grpSpPr>
            <p:sp>
              <p:nvSpPr>
                <p:cNvPr id="55" name="Oval 54"/>
                <p:cNvSpPr/>
                <p:nvPr/>
              </p:nvSpPr>
              <p:spPr>
                <a:xfrm>
                  <a:off x="838200" y="764527"/>
                  <a:ext cx="76200" cy="73673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" name="Oval 55"/>
                <p:cNvSpPr/>
                <p:nvPr/>
              </p:nvSpPr>
              <p:spPr>
                <a:xfrm>
                  <a:off x="1066800" y="762000"/>
                  <a:ext cx="76200" cy="73673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7" name="Group 56"/>
              <p:cNvGrpSpPr/>
              <p:nvPr/>
            </p:nvGrpSpPr>
            <p:grpSpPr>
              <a:xfrm>
                <a:off x="6019800" y="2133600"/>
                <a:ext cx="304800" cy="76200"/>
                <a:chOff x="838200" y="762000"/>
                <a:chExt cx="304800" cy="76200"/>
              </a:xfrm>
            </p:grpSpPr>
            <p:sp>
              <p:nvSpPr>
                <p:cNvPr id="58" name="Oval 57"/>
                <p:cNvSpPr/>
                <p:nvPr/>
              </p:nvSpPr>
              <p:spPr>
                <a:xfrm>
                  <a:off x="838200" y="764527"/>
                  <a:ext cx="76200" cy="73673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" name="Oval 58"/>
                <p:cNvSpPr/>
                <p:nvPr/>
              </p:nvSpPr>
              <p:spPr>
                <a:xfrm>
                  <a:off x="1066800" y="762000"/>
                  <a:ext cx="76200" cy="73673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70" name="Group 69"/>
            <p:cNvGrpSpPr/>
            <p:nvPr/>
          </p:nvGrpSpPr>
          <p:grpSpPr>
            <a:xfrm>
              <a:off x="4024745" y="2133600"/>
              <a:ext cx="394855" cy="111442"/>
              <a:chOff x="3567545" y="2133600"/>
              <a:chExt cx="394855" cy="111442"/>
            </a:xfrm>
          </p:grpSpPr>
          <p:sp>
            <p:nvSpPr>
              <p:cNvPr id="68" name="Freeform 67"/>
              <p:cNvSpPr/>
              <p:nvPr/>
            </p:nvSpPr>
            <p:spPr>
              <a:xfrm>
                <a:off x="3796145" y="2137558"/>
                <a:ext cx="166255" cy="107484"/>
              </a:xfrm>
              <a:custGeom>
                <a:avLst/>
                <a:gdLst>
                  <a:gd name="connsiteX0" fmla="*/ 0 w 166255"/>
                  <a:gd name="connsiteY0" fmla="*/ 107484 h 107484"/>
                  <a:gd name="connsiteX1" fmla="*/ 71252 w 166255"/>
                  <a:gd name="connsiteY1" fmla="*/ 607 h 107484"/>
                  <a:gd name="connsiteX2" fmla="*/ 166255 w 166255"/>
                  <a:gd name="connsiteY2" fmla="*/ 71858 h 107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255" h="107484">
                    <a:moveTo>
                      <a:pt x="0" y="107484"/>
                    </a:moveTo>
                    <a:cubicBezTo>
                      <a:pt x="21771" y="57014"/>
                      <a:pt x="43543" y="6545"/>
                      <a:pt x="71252" y="607"/>
                    </a:cubicBezTo>
                    <a:cubicBezTo>
                      <a:pt x="98961" y="-5331"/>
                      <a:pt x="132608" y="33263"/>
                      <a:pt x="166255" y="71858"/>
                    </a:cubicBezTo>
                  </a:path>
                </a:pathLst>
              </a:custGeom>
              <a:noFill/>
              <a:ln>
                <a:solidFill>
                  <a:srgbClr val="003300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Freeform 68"/>
              <p:cNvSpPr/>
              <p:nvPr/>
            </p:nvSpPr>
            <p:spPr>
              <a:xfrm flipH="1">
                <a:off x="3567545" y="2133600"/>
                <a:ext cx="166255" cy="107484"/>
              </a:xfrm>
              <a:custGeom>
                <a:avLst/>
                <a:gdLst>
                  <a:gd name="connsiteX0" fmla="*/ 0 w 166255"/>
                  <a:gd name="connsiteY0" fmla="*/ 107484 h 107484"/>
                  <a:gd name="connsiteX1" fmla="*/ 71252 w 166255"/>
                  <a:gd name="connsiteY1" fmla="*/ 607 h 107484"/>
                  <a:gd name="connsiteX2" fmla="*/ 166255 w 166255"/>
                  <a:gd name="connsiteY2" fmla="*/ 71858 h 107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255" h="107484">
                    <a:moveTo>
                      <a:pt x="0" y="107484"/>
                    </a:moveTo>
                    <a:cubicBezTo>
                      <a:pt x="21771" y="57014"/>
                      <a:pt x="43543" y="6545"/>
                      <a:pt x="71252" y="607"/>
                    </a:cubicBezTo>
                    <a:cubicBezTo>
                      <a:pt x="98961" y="-5331"/>
                      <a:pt x="132608" y="33263"/>
                      <a:pt x="166255" y="71858"/>
                    </a:cubicBezTo>
                  </a:path>
                </a:pathLst>
              </a:custGeom>
              <a:noFill/>
              <a:ln>
                <a:solidFill>
                  <a:srgbClr val="003300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" name="TextBox 70"/>
                <p:cNvSpPr txBox="1"/>
                <p:nvPr/>
              </p:nvSpPr>
              <p:spPr>
                <a:xfrm>
                  <a:off x="4343400" y="1871752"/>
                  <a:ext cx="87350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 rtl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8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𝑝</m:t>
                        </m:r>
                        <m:r>
                          <a:rPr lang="en-US" sz="18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(</m:t>
                        </m:r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US" sz="18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)</m:t>
                        </m:r>
                      </m:oMath>
                    </m:oMathPara>
                  </a14:m>
                  <a:endParaRPr lang="en-US" dirty="0">
                    <a:solidFill>
                      <a:srgbClr val="003366"/>
                    </a:solidFill>
                  </a:endParaRPr>
                </a:p>
              </p:txBody>
            </p:sp>
          </mc:Choice>
          <mc:Fallback xmlns="">
            <p:sp>
              <p:nvSpPr>
                <p:cNvPr id="71" name="TextBox 7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43400" y="1871752"/>
                  <a:ext cx="873508" cy="369332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b="-1311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2" name="TextBox 71"/>
                <p:cNvSpPr txBox="1"/>
                <p:nvPr/>
              </p:nvSpPr>
              <p:spPr>
                <a:xfrm>
                  <a:off x="3276600" y="1916668"/>
                  <a:ext cx="87447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 rtl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8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𝑞</m:t>
                        </m:r>
                        <m:r>
                          <a:rPr lang="en-US" sz="18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(</m:t>
                        </m:r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US" sz="18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)</m:t>
                        </m:r>
                      </m:oMath>
                    </m:oMathPara>
                  </a14:m>
                  <a:endParaRPr lang="en-US" sz="1800" dirty="0">
                    <a:solidFill>
                      <a:srgbClr val="003366"/>
                    </a:solidFill>
                  </a:endParaRPr>
                </a:p>
              </p:txBody>
            </p:sp>
          </mc:Choice>
          <mc:Fallback xmlns="">
            <p:sp>
              <p:nvSpPr>
                <p:cNvPr id="72" name="TextBox 7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76600" y="1916668"/>
                  <a:ext cx="874470" cy="369332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b="-1311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23376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3546052" y="2450429"/>
            <a:ext cx="1564852" cy="1619310"/>
            <a:chOff x="1981200" y="1066800"/>
            <a:chExt cx="1564852" cy="1619310"/>
          </a:xfrm>
        </p:grpSpPr>
        <p:grpSp>
          <p:nvGrpSpPr>
            <p:cNvPr id="34" name="Group 33"/>
            <p:cNvGrpSpPr/>
            <p:nvPr/>
          </p:nvGrpSpPr>
          <p:grpSpPr>
            <a:xfrm>
              <a:off x="1981200" y="1143000"/>
              <a:ext cx="1524000" cy="1524000"/>
              <a:chOff x="1981200" y="1143000"/>
              <a:chExt cx="1524000" cy="1524000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1981200" y="1143000"/>
                <a:ext cx="1524000" cy="304800"/>
                <a:chOff x="1981200" y="1143000"/>
                <a:chExt cx="1524000" cy="304800"/>
              </a:xfrm>
            </p:grpSpPr>
            <p:sp>
              <p:nvSpPr>
                <p:cNvPr id="2" name="Rectangle 1"/>
                <p:cNvSpPr/>
                <p:nvPr/>
              </p:nvSpPr>
              <p:spPr>
                <a:xfrm>
                  <a:off x="1981200" y="1143000"/>
                  <a:ext cx="304800" cy="3048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" name="Rectangle 2"/>
                <p:cNvSpPr/>
                <p:nvPr/>
              </p:nvSpPr>
              <p:spPr>
                <a:xfrm>
                  <a:off x="2286000" y="1143000"/>
                  <a:ext cx="304800" cy="3048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" name="Rectangle 5"/>
                <p:cNvSpPr/>
                <p:nvPr/>
              </p:nvSpPr>
              <p:spPr>
                <a:xfrm>
                  <a:off x="2590800" y="1143000"/>
                  <a:ext cx="304800" cy="3048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" name="Rectangle 6"/>
                <p:cNvSpPr/>
                <p:nvPr/>
              </p:nvSpPr>
              <p:spPr>
                <a:xfrm>
                  <a:off x="2895600" y="1143000"/>
                  <a:ext cx="304800" cy="3048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" name="Rectangle 7"/>
                <p:cNvSpPr/>
                <p:nvPr/>
              </p:nvSpPr>
              <p:spPr>
                <a:xfrm>
                  <a:off x="3200400" y="1143000"/>
                  <a:ext cx="304800" cy="3048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" name="Group 9"/>
              <p:cNvGrpSpPr/>
              <p:nvPr/>
            </p:nvGrpSpPr>
            <p:grpSpPr>
              <a:xfrm>
                <a:off x="1981200" y="1447800"/>
                <a:ext cx="1524000" cy="304800"/>
                <a:chOff x="1981200" y="1143000"/>
                <a:chExt cx="1524000" cy="304800"/>
              </a:xfrm>
            </p:grpSpPr>
            <p:sp>
              <p:nvSpPr>
                <p:cNvPr id="11" name="Rectangle 10"/>
                <p:cNvSpPr/>
                <p:nvPr/>
              </p:nvSpPr>
              <p:spPr>
                <a:xfrm>
                  <a:off x="1981200" y="1143000"/>
                  <a:ext cx="304800" cy="3048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Rectangle 11"/>
                <p:cNvSpPr/>
                <p:nvPr/>
              </p:nvSpPr>
              <p:spPr>
                <a:xfrm>
                  <a:off x="2286000" y="1143000"/>
                  <a:ext cx="304800" cy="3048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Rectangle 12"/>
                <p:cNvSpPr/>
                <p:nvPr/>
              </p:nvSpPr>
              <p:spPr>
                <a:xfrm>
                  <a:off x="2590800" y="1143000"/>
                  <a:ext cx="304800" cy="3048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2895600" y="1143000"/>
                  <a:ext cx="304800" cy="3048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Rectangle 14"/>
                <p:cNvSpPr/>
                <p:nvPr/>
              </p:nvSpPr>
              <p:spPr>
                <a:xfrm>
                  <a:off x="3200400" y="1143000"/>
                  <a:ext cx="304800" cy="3048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" name="Group 15"/>
              <p:cNvGrpSpPr/>
              <p:nvPr/>
            </p:nvGrpSpPr>
            <p:grpSpPr>
              <a:xfrm>
                <a:off x="1981200" y="1752600"/>
                <a:ext cx="1524000" cy="304800"/>
                <a:chOff x="1981200" y="1143000"/>
                <a:chExt cx="1524000" cy="304800"/>
              </a:xfrm>
            </p:grpSpPr>
            <p:sp>
              <p:nvSpPr>
                <p:cNvPr id="17" name="Rectangle 16"/>
                <p:cNvSpPr/>
                <p:nvPr/>
              </p:nvSpPr>
              <p:spPr>
                <a:xfrm>
                  <a:off x="1981200" y="1143000"/>
                  <a:ext cx="304800" cy="304800"/>
                </a:xfrm>
                <a:prstGeom prst="rect">
                  <a:avLst/>
                </a:prstGeom>
                <a:noFill/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8" name="Rectangle 17"/>
                <p:cNvSpPr/>
                <p:nvPr/>
              </p:nvSpPr>
              <p:spPr>
                <a:xfrm>
                  <a:off x="2286000" y="1143000"/>
                  <a:ext cx="304800" cy="304800"/>
                </a:xfrm>
                <a:prstGeom prst="rect">
                  <a:avLst/>
                </a:prstGeom>
                <a:noFill/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9" name="Rectangle 18"/>
                <p:cNvSpPr/>
                <p:nvPr/>
              </p:nvSpPr>
              <p:spPr>
                <a:xfrm>
                  <a:off x="2590800" y="1143000"/>
                  <a:ext cx="304800" cy="304800"/>
                </a:xfrm>
                <a:prstGeom prst="rect">
                  <a:avLst/>
                </a:prstGeom>
                <a:noFill/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20" name="Rectangle 19"/>
                <p:cNvSpPr/>
                <p:nvPr/>
              </p:nvSpPr>
              <p:spPr>
                <a:xfrm>
                  <a:off x="2895600" y="1143000"/>
                  <a:ext cx="304800" cy="304800"/>
                </a:xfrm>
                <a:prstGeom prst="rect">
                  <a:avLst/>
                </a:prstGeom>
                <a:noFill/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21" name="Rectangle 20"/>
                <p:cNvSpPr/>
                <p:nvPr/>
              </p:nvSpPr>
              <p:spPr>
                <a:xfrm>
                  <a:off x="3200400" y="1143000"/>
                  <a:ext cx="304800" cy="304800"/>
                </a:xfrm>
                <a:prstGeom prst="rect">
                  <a:avLst/>
                </a:prstGeom>
                <a:noFill/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C00000"/>
                    </a:solidFill>
                  </a:endParaRPr>
                </a:p>
              </p:txBody>
            </p:sp>
          </p:grpSp>
          <p:grpSp>
            <p:nvGrpSpPr>
              <p:cNvPr id="22" name="Group 21"/>
              <p:cNvGrpSpPr/>
              <p:nvPr/>
            </p:nvGrpSpPr>
            <p:grpSpPr>
              <a:xfrm>
                <a:off x="1981200" y="2057400"/>
                <a:ext cx="1524000" cy="304800"/>
                <a:chOff x="1981200" y="1143000"/>
                <a:chExt cx="1524000" cy="304800"/>
              </a:xfrm>
            </p:grpSpPr>
            <p:sp>
              <p:nvSpPr>
                <p:cNvPr id="23" name="Rectangle 22"/>
                <p:cNvSpPr/>
                <p:nvPr/>
              </p:nvSpPr>
              <p:spPr>
                <a:xfrm>
                  <a:off x="1981200" y="1143000"/>
                  <a:ext cx="304800" cy="3048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Rectangle 23"/>
                <p:cNvSpPr/>
                <p:nvPr/>
              </p:nvSpPr>
              <p:spPr>
                <a:xfrm>
                  <a:off x="2286000" y="1143000"/>
                  <a:ext cx="304800" cy="3048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>
                  <a:off x="2590800" y="1143000"/>
                  <a:ext cx="304800" cy="3048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Rectangle 25"/>
                <p:cNvSpPr/>
                <p:nvPr/>
              </p:nvSpPr>
              <p:spPr>
                <a:xfrm>
                  <a:off x="2895600" y="1143000"/>
                  <a:ext cx="304800" cy="3048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Rectangle 26"/>
                <p:cNvSpPr/>
                <p:nvPr/>
              </p:nvSpPr>
              <p:spPr>
                <a:xfrm>
                  <a:off x="3200400" y="1143000"/>
                  <a:ext cx="304800" cy="3048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8" name="Group 27"/>
              <p:cNvGrpSpPr/>
              <p:nvPr/>
            </p:nvGrpSpPr>
            <p:grpSpPr>
              <a:xfrm>
                <a:off x="1981200" y="2362200"/>
                <a:ext cx="1524000" cy="304800"/>
                <a:chOff x="1981200" y="1143000"/>
                <a:chExt cx="1524000" cy="304800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1981200" y="1143000"/>
                  <a:ext cx="304800" cy="3048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Rectangle 29"/>
                <p:cNvSpPr/>
                <p:nvPr/>
              </p:nvSpPr>
              <p:spPr>
                <a:xfrm>
                  <a:off x="2286000" y="1143000"/>
                  <a:ext cx="304800" cy="3048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Rectangle 30"/>
                <p:cNvSpPr/>
                <p:nvPr/>
              </p:nvSpPr>
              <p:spPr>
                <a:xfrm>
                  <a:off x="2590800" y="1143000"/>
                  <a:ext cx="304800" cy="3048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Rectangle 31"/>
                <p:cNvSpPr/>
                <p:nvPr/>
              </p:nvSpPr>
              <p:spPr>
                <a:xfrm>
                  <a:off x="2895600" y="1143000"/>
                  <a:ext cx="304800" cy="3048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Rectangle 32"/>
                <p:cNvSpPr/>
                <p:nvPr/>
              </p:nvSpPr>
              <p:spPr>
                <a:xfrm>
                  <a:off x="3200400" y="1143000"/>
                  <a:ext cx="304800" cy="3048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35" name="TextBox 34"/>
            <p:cNvSpPr txBox="1"/>
            <p:nvPr/>
          </p:nvSpPr>
          <p:spPr>
            <a:xfrm>
              <a:off x="2257054" y="1704945"/>
              <a:ext cx="99097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2000" dirty="0" smtClean="0">
                  <a:solidFill>
                    <a:srgbClr val="003366"/>
                  </a:solidFill>
                </a:rPr>
                <a:t>+   -   +</a:t>
              </a:r>
              <a:endParaRPr lang="en-US" sz="2000" dirty="0">
                <a:solidFill>
                  <a:srgbClr val="003366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981200" y="1981200"/>
              <a:ext cx="15648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2000" dirty="0" smtClean="0">
                  <a:solidFill>
                    <a:srgbClr val="003366"/>
                  </a:solidFill>
                </a:rPr>
                <a:t>+   +  +  +  +</a:t>
              </a:r>
              <a:endParaRPr lang="en-US" sz="2000" dirty="0">
                <a:solidFill>
                  <a:srgbClr val="003366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981200" y="1371600"/>
              <a:ext cx="152638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2000" dirty="0">
                  <a:solidFill>
                    <a:srgbClr val="003366"/>
                  </a:solidFill>
                </a:rPr>
                <a:t>-</a:t>
              </a:r>
              <a:r>
                <a:rPr lang="en-US" sz="2000" dirty="0" smtClean="0">
                  <a:solidFill>
                    <a:srgbClr val="003366"/>
                  </a:solidFill>
                </a:rPr>
                <a:t>   -    -   -   -</a:t>
              </a:r>
              <a:endParaRPr lang="en-US" sz="2000" dirty="0">
                <a:solidFill>
                  <a:srgbClr val="003366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981200" y="2286000"/>
              <a:ext cx="15648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2000" dirty="0" smtClean="0">
                  <a:solidFill>
                    <a:srgbClr val="003366"/>
                  </a:solidFill>
                </a:rPr>
                <a:t>+   +  +  +  +</a:t>
              </a:r>
              <a:endParaRPr lang="en-US" sz="2000" dirty="0">
                <a:solidFill>
                  <a:srgbClr val="003366"/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981200" y="1066800"/>
              <a:ext cx="152638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2000" dirty="0">
                  <a:solidFill>
                    <a:srgbClr val="003366"/>
                  </a:solidFill>
                </a:rPr>
                <a:t>-</a:t>
              </a:r>
              <a:r>
                <a:rPr lang="en-US" sz="2000" dirty="0" smtClean="0">
                  <a:solidFill>
                    <a:srgbClr val="003366"/>
                  </a:solidFill>
                </a:rPr>
                <a:t>   -    -   -   -</a:t>
              </a:r>
              <a:endParaRPr lang="en-US" sz="2000" dirty="0">
                <a:solidFill>
                  <a:srgbClr val="003366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2649256" y="1154193"/>
                <a:ext cx="423199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:r>
                  <a:rPr lang="en-US" sz="2000" dirty="0" smtClean="0">
                    <a:solidFill>
                      <a:srgbClr val="003366"/>
                    </a:solidFill>
                  </a:rPr>
                  <a:t>Calculate p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𝑜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000" dirty="0" smtClean="0">
                    <a:solidFill>
                      <a:srgbClr val="003366"/>
                    </a:solidFill>
                  </a:rPr>
                  <a:t> at low temperature</a:t>
                </a:r>
                <a:endParaRPr lang="en-US" sz="2000" dirty="0">
                  <a:solidFill>
                    <a:srgbClr val="003366"/>
                  </a:solidFill>
                </a:endParaRPr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9256" y="1154193"/>
                <a:ext cx="4231992" cy="400110"/>
              </a:xfrm>
              <a:prstGeom prst="rect">
                <a:avLst/>
              </a:prstGeom>
              <a:blipFill rotWithShape="1">
                <a:blip r:embed="rId2"/>
                <a:stretch>
                  <a:fillRect l="-1585" t="-6061" r="-288" b="-27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41980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3616748" y="2190690"/>
            <a:ext cx="1564852" cy="1619310"/>
            <a:chOff x="1981200" y="1066800"/>
            <a:chExt cx="1564852" cy="1619310"/>
          </a:xfrm>
        </p:grpSpPr>
        <p:grpSp>
          <p:nvGrpSpPr>
            <p:cNvPr id="2" name="Group 1"/>
            <p:cNvGrpSpPr/>
            <p:nvPr/>
          </p:nvGrpSpPr>
          <p:grpSpPr>
            <a:xfrm>
              <a:off x="1981200" y="1143000"/>
              <a:ext cx="1524000" cy="1524000"/>
              <a:chOff x="1981200" y="1143000"/>
              <a:chExt cx="1524000" cy="1524000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1981200" y="1143000"/>
                <a:ext cx="1524000" cy="304800"/>
                <a:chOff x="1981200" y="1143000"/>
                <a:chExt cx="1524000" cy="304800"/>
              </a:xfrm>
            </p:grpSpPr>
            <p:sp>
              <p:nvSpPr>
                <p:cNvPr id="28" name="Rectangle 27"/>
                <p:cNvSpPr/>
                <p:nvPr/>
              </p:nvSpPr>
              <p:spPr>
                <a:xfrm>
                  <a:off x="1981200" y="1143000"/>
                  <a:ext cx="304800" cy="3048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>
                  <a:off x="2286000" y="1143000"/>
                  <a:ext cx="304800" cy="3048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Rectangle 29"/>
                <p:cNvSpPr/>
                <p:nvPr/>
              </p:nvSpPr>
              <p:spPr>
                <a:xfrm>
                  <a:off x="2590800" y="1143000"/>
                  <a:ext cx="304800" cy="3048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Rectangle 30"/>
                <p:cNvSpPr/>
                <p:nvPr/>
              </p:nvSpPr>
              <p:spPr>
                <a:xfrm>
                  <a:off x="2895600" y="1143000"/>
                  <a:ext cx="304800" cy="3048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Rectangle 31"/>
                <p:cNvSpPr/>
                <p:nvPr/>
              </p:nvSpPr>
              <p:spPr>
                <a:xfrm>
                  <a:off x="3200400" y="1143000"/>
                  <a:ext cx="304800" cy="3048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" name="Group 3"/>
              <p:cNvGrpSpPr/>
              <p:nvPr/>
            </p:nvGrpSpPr>
            <p:grpSpPr>
              <a:xfrm>
                <a:off x="1981200" y="1447800"/>
                <a:ext cx="1524000" cy="304800"/>
                <a:chOff x="1981200" y="1143000"/>
                <a:chExt cx="1524000" cy="304800"/>
              </a:xfrm>
            </p:grpSpPr>
            <p:sp>
              <p:nvSpPr>
                <p:cNvPr id="23" name="Rectangle 22"/>
                <p:cNvSpPr/>
                <p:nvPr/>
              </p:nvSpPr>
              <p:spPr>
                <a:xfrm>
                  <a:off x="1981200" y="1143000"/>
                  <a:ext cx="304800" cy="3048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Rectangle 23"/>
                <p:cNvSpPr/>
                <p:nvPr/>
              </p:nvSpPr>
              <p:spPr>
                <a:xfrm>
                  <a:off x="2286000" y="1143000"/>
                  <a:ext cx="304800" cy="3048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>
                  <a:off x="2590800" y="1143000"/>
                  <a:ext cx="304800" cy="3048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Rectangle 25"/>
                <p:cNvSpPr/>
                <p:nvPr/>
              </p:nvSpPr>
              <p:spPr>
                <a:xfrm>
                  <a:off x="2895600" y="1143000"/>
                  <a:ext cx="304800" cy="3048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Rectangle 26"/>
                <p:cNvSpPr/>
                <p:nvPr/>
              </p:nvSpPr>
              <p:spPr>
                <a:xfrm>
                  <a:off x="3200400" y="1143000"/>
                  <a:ext cx="304800" cy="3048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" name="Group 4"/>
              <p:cNvGrpSpPr/>
              <p:nvPr/>
            </p:nvGrpSpPr>
            <p:grpSpPr>
              <a:xfrm>
                <a:off x="1981200" y="1752600"/>
                <a:ext cx="1524000" cy="304800"/>
                <a:chOff x="1981200" y="1143000"/>
                <a:chExt cx="1524000" cy="304800"/>
              </a:xfrm>
            </p:grpSpPr>
            <p:sp>
              <p:nvSpPr>
                <p:cNvPr id="18" name="Rectangle 17"/>
                <p:cNvSpPr/>
                <p:nvPr/>
              </p:nvSpPr>
              <p:spPr>
                <a:xfrm>
                  <a:off x="1981200" y="1143000"/>
                  <a:ext cx="304800" cy="304800"/>
                </a:xfrm>
                <a:prstGeom prst="rect">
                  <a:avLst/>
                </a:prstGeom>
                <a:noFill/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9" name="Rectangle 18"/>
                <p:cNvSpPr/>
                <p:nvPr/>
              </p:nvSpPr>
              <p:spPr>
                <a:xfrm>
                  <a:off x="2286000" y="1143000"/>
                  <a:ext cx="304800" cy="304800"/>
                </a:xfrm>
                <a:prstGeom prst="rect">
                  <a:avLst/>
                </a:prstGeom>
                <a:noFill/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20" name="Rectangle 19"/>
                <p:cNvSpPr/>
                <p:nvPr/>
              </p:nvSpPr>
              <p:spPr>
                <a:xfrm>
                  <a:off x="2590800" y="1143000"/>
                  <a:ext cx="304800" cy="304800"/>
                </a:xfrm>
                <a:prstGeom prst="rect">
                  <a:avLst/>
                </a:prstGeom>
                <a:noFill/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21" name="Rectangle 20"/>
                <p:cNvSpPr/>
                <p:nvPr/>
              </p:nvSpPr>
              <p:spPr>
                <a:xfrm>
                  <a:off x="2895600" y="1143000"/>
                  <a:ext cx="304800" cy="304800"/>
                </a:xfrm>
                <a:prstGeom prst="rect">
                  <a:avLst/>
                </a:prstGeom>
                <a:noFill/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22" name="Rectangle 21"/>
                <p:cNvSpPr/>
                <p:nvPr/>
              </p:nvSpPr>
              <p:spPr>
                <a:xfrm>
                  <a:off x="3200400" y="1143000"/>
                  <a:ext cx="304800" cy="304800"/>
                </a:xfrm>
                <a:prstGeom prst="rect">
                  <a:avLst/>
                </a:prstGeom>
                <a:noFill/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C00000"/>
                    </a:solidFill>
                  </a:endParaRPr>
                </a:p>
              </p:txBody>
            </p:sp>
          </p:grpSp>
          <p:grpSp>
            <p:nvGrpSpPr>
              <p:cNvPr id="6" name="Group 5"/>
              <p:cNvGrpSpPr/>
              <p:nvPr/>
            </p:nvGrpSpPr>
            <p:grpSpPr>
              <a:xfrm>
                <a:off x="1981200" y="2057400"/>
                <a:ext cx="1524000" cy="304800"/>
                <a:chOff x="1981200" y="1143000"/>
                <a:chExt cx="1524000" cy="304800"/>
              </a:xfrm>
            </p:grpSpPr>
            <p:sp>
              <p:nvSpPr>
                <p:cNvPr id="13" name="Rectangle 12"/>
                <p:cNvSpPr/>
                <p:nvPr/>
              </p:nvSpPr>
              <p:spPr>
                <a:xfrm>
                  <a:off x="1981200" y="1143000"/>
                  <a:ext cx="304800" cy="3048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2286000" y="1143000"/>
                  <a:ext cx="304800" cy="3048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Rectangle 14"/>
                <p:cNvSpPr/>
                <p:nvPr/>
              </p:nvSpPr>
              <p:spPr>
                <a:xfrm>
                  <a:off x="2590800" y="1143000"/>
                  <a:ext cx="304800" cy="3048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Rectangle 15"/>
                <p:cNvSpPr/>
                <p:nvPr/>
              </p:nvSpPr>
              <p:spPr>
                <a:xfrm>
                  <a:off x="2895600" y="1143000"/>
                  <a:ext cx="304800" cy="3048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Rectangle 16"/>
                <p:cNvSpPr/>
                <p:nvPr/>
              </p:nvSpPr>
              <p:spPr>
                <a:xfrm>
                  <a:off x="3200400" y="1143000"/>
                  <a:ext cx="304800" cy="3048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" name="Group 6"/>
              <p:cNvGrpSpPr/>
              <p:nvPr/>
            </p:nvGrpSpPr>
            <p:grpSpPr>
              <a:xfrm>
                <a:off x="1981200" y="2362200"/>
                <a:ext cx="1524000" cy="304800"/>
                <a:chOff x="1981200" y="1143000"/>
                <a:chExt cx="1524000" cy="304800"/>
              </a:xfrm>
            </p:grpSpPr>
            <p:sp>
              <p:nvSpPr>
                <p:cNvPr id="8" name="Rectangle 7"/>
                <p:cNvSpPr/>
                <p:nvPr/>
              </p:nvSpPr>
              <p:spPr>
                <a:xfrm>
                  <a:off x="1981200" y="1143000"/>
                  <a:ext cx="304800" cy="3048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" name="Rectangle 8"/>
                <p:cNvSpPr/>
                <p:nvPr/>
              </p:nvSpPr>
              <p:spPr>
                <a:xfrm>
                  <a:off x="2286000" y="1143000"/>
                  <a:ext cx="304800" cy="3048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" name="Rectangle 9"/>
                <p:cNvSpPr/>
                <p:nvPr/>
              </p:nvSpPr>
              <p:spPr>
                <a:xfrm>
                  <a:off x="2590800" y="1143000"/>
                  <a:ext cx="304800" cy="3048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" name="Rectangle 10"/>
                <p:cNvSpPr/>
                <p:nvPr/>
              </p:nvSpPr>
              <p:spPr>
                <a:xfrm>
                  <a:off x="2895600" y="1143000"/>
                  <a:ext cx="304800" cy="3048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Rectangle 11"/>
                <p:cNvSpPr/>
                <p:nvPr/>
              </p:nvSpPr>
              <p:spPr>
                <a:xfrm>
                  <a:off x="3200400" y="1143000"/>
                  <a:ext cx="304800" cy="3048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33" name="TextBox 32"/>
            <p:cNvSpPr txBox="1"/>
            <p:nvPr/>
          </p:nvSpPr>
          <p:spPr>
            <a:xfrm>
              <a:off x="2257054" y="1704945"/>
              <a:ext cx="99097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2000" dirty="0" smtClean="0">
                  <a:solidFill>
                    <a:srgbClr val="003366"/>
                  </a:solidFill>
                </a:rPr>
                <a:t>+   -   +</a:t>
              </a:r>
              <a:endParaRPr lang="en-US" sz="2000" dirty="0">
                <a:solidFill>
                  <a:srgbClr val="003366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981200" y="1981200"/>
              <a:ext cx="15648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2000" dirty="0" smtClean="0">
                  <a:solidFill>
                    <a:srgbClr val="003366"/>
                  </a:solidFill>
                </a:rPr>
                <a:t>+   +  +  +  +</a:t>
              </a:r>
              <a:endParaRPr lang="en-US" sz="2000" dirty="0">
                <a:solidFill>
                  <a:srgbClr val="003366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981200" y="1371600"/>
              <a:ext cx="152638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2000" dirty="0">
                  <a:solidFill>
                    <a:srgbClr val="003366"/>
                  </a:solidFill>
                </a:rPr>
                <a:t>-</a:t>
              </a:r>
              <a:r>
                <a:rPr lang="en-US" sz="2000" dirty="0" smtClean="0">
                  <a:solidFill>
                    <a:srgbClr val="003366"/>
                  </a:solidFill>
                </a:rPr>
                <a:t>   -    -   -   -</a:t>
              </a:r>
              <a:endParaRPr lang="en-US" sz="2000" dirty="0">
                <a:solidFill>
                  <a:srgbClr val="003366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981200" y="2286000"/>
              <a:ext cx="15648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2000" dirty="0" smtClean="0">
                  <a:solidFill>
                    <a:srgbClr val="003366"/>
                  </a:solidFill>
                </a:rPr>
                <a:t>+   +  +  +  +</a:t>
              </a:r>
              <a:endParaRPr lang="en-US" sz="2000" dirty="0">
                <a:solidFill>
                  <a:srgbClr val="003366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981200" y="1066800"/>
              <a:ext cx="152638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2000" dirty="0">
                  <a:solidFill>
                    <a:srgbClr val="003366"/>
                  </a:solidFill>
                </a:rPr>
                <a:t>-</a:t>
              </a:r>
              <a:r>
                <a:rPr lang="en-US" sz="2000" dirty="0" smtClean="0">
                  <a:solidFill>
                    <a:srgbClr val="003366"/>
                  </a:solidFill>
                </a:rPr>
                <a:t>   -    -   -   -</a:t>
              </a:r>
              <a:endParaRPr lang="en-US" sz="2000" dirty="0">
                <a:solidFill>
                  <a:srgbClr val="003366"/>
                </a:solidFill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2590800" y="1752600"/>
              <a:ext cx="304800" cy="628710"/>
            </a:xfrm>
            <a:prstGeom prst="ellipse">
              <a:avLst/>
            </a:prstGeom>
            <a:noFill/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/>
              <p:cNvSpPr/>
              <p:nvPr/>
            </p:nvSpPr>
            <p:spPr>
              <a:xfrm>
                <a:off x="457200" y="4790219"/>
                <a:ext cx="8252195" cy="6163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l" rtl="0"/>
                <a:r>
                  <a:rPr lang="en-US" sz="2000" dirty="0" smtClean="0">
                    <a:solidFill>
                      <a:srgbClr val="003366"/>
                    </a:solidFill>
                  </a:rPr>
                  <a:t>contribution to p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𝑜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solidFill>
                          <a:srgbClr val="003366"/>
                        </a:solidFill>
                        <a:latin typeface="Cambria Math"/>
                      </a:rPr>
                      <m:t>:                </m:t>
                    </m:r>
                    <m:f>
                      <m:fPr>
                        <m:ctrlP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8</m:t>
                        </m:r>
                      </m:den>
                    </m:f>
                    <m:d>
                      <m:dPr>
                        <m:ctrlPr>
                          <a:rPr lang="en-IN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IN">
                            <a:solidFill>
                              <a:srgbClr val="003366"/>
                            </a:solidFill>
                            <a:latin typeface="Cambria Math"/>
                          </a:rPr>
                          <m:t>1</m:t>
                        </m:r>
                        <m:r>
                          <a:rPr lang="en-IN">
                            <a:solidFill>
                              <a:srgbClr val="003366"/>
                            </a:solidFill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𝑜</m:t>
                            </m:r>
                          </m:sub>
                        </m:sSub>
                      </m:e>
                    </m:d>
                    <m:r>
                      <a:rPr lang="en-IN">
                        <a:solidFill>
                          <a:srgbClr val="003366"/>
                        </a:solidFill>
                        <a:latin typeface="Cambria Math"/>
                      </a:rPr>
                      <m:t>⁢</m:t>
                    </m:r>
                    <m:sSup>
                      <m:sSupPr>
                        <m:ctrlPr>
                          <a:rPr lang="en-IN" i="1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IN" i="1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IN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1</m:t>
                            </m:r>
                            <m:r>
                              <a:rPr lang="en-IN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IN" i="1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𝑜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IN">
                            <a:solidFill>
                              <a:srgbClr val="003366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IN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2</m:t>
                        </m:r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𝛽</m:t>
                        </m:r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𝐽</m:t>
                        </m:r>
                      </m:sup>
                    </m:sSup>
                    <m:sSup>
                      <m:sSupPr>
                        <m:ctrlPr>
                          <a:rPr lang="en-IN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2</m:t>
                        </m:r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𝛽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𝐽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1" name="Rectangle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4790219"/>
                <a:ext cx="8252195" cy="616387"/>
              </a:xfrm>
              <a:prstGeom prst="rect">
                <a:avLst/>
              </a:prstGeom>
              <a:blipFill rotWithShape="1">
                <a:blip r:embed="rId2"/>
                <a:stretch>
                  <a:fillRect l="-739" b="-19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792565" y="5914373"/>
                <a:ext cx="808676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𝐽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003366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2000" dirty="0" smtClean="0">
                    <a:solidFill>
                      <a:srgbClr val="003366"/>
                    </a:solidFill>
                  </a:rPr>
                  <a:t>is the exchange rate between the driven line and the adjacent lines </a:t>
                </a:r>
                <a:endParaRPr lang="en-US" sz="2000" dirty="0">
                  <a:solidFill>
                    <a:srgbClr val="003366"/>
                  </a:solidFill>
                </a:endParaRPr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565" y="5914373"/>
                <a:ext cx="8086766" cy="400110"/>
              </a:xfrm>
              <a:prstGeom prst="rect">
                <a:avLst/>
              </a:prstGeom>
              <a:blipFill rotWithShape="1">
                <a:blip r:embed="rId3"/>
                <a:stretch>
                  <a:fillRect l="-226" t="-6061" b="-27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0888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36674" y="152400"/>
                <a:ext cx="7811626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rtl="0"/>
                <a:r>
                  <a:rPr lang="en-IN" sz="2000" dirty="0" smtClean="0">
                    <a:solidFill>
                      <a:srgbClr val="003366"/>
                    </a:solidFill>
                  </a:rPr>
                  <a:t>  The magnetization of the driven lane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N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IN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IN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∘</m:t>
                        </m:r>
                      </m:sub>
                    </m:sSub>
                    <m:r>
                      <a:rPr lang="en-IN" sz="2000" b="0" i="1" smtClean="0">
                        <a:solidFill>
                          <a:srgbClr val="003366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IN" sz="2000" dirty="0" smtClean="0">
                    <a:solidFill>
                      <a:srgbClr val="003366"/>
                    </a:solidFill>
                  </a:rPr>
                  <a:t>changes in steps of </a:t>
                </a:r>
                <a14:m>
                  <m:oMath xmlns:m="http://schemas.openxmlformats.org/officeDocument/2006/math">
                    <m:r>
                      <a:rPr lang="en-IN" sz="2000" b="0" i="1" smtClean="0">
                        <a:solidFill>
                          <a:srgbClr val="003366"/>
                        </a:solidFill>
                        <a:latin typeface="Cambria Math"/>
                      </a:rPr>
                      <m:t>2</m:t>
                    </m:r>
                    <m:r>
                      <a:rPr lang="en-IN" sz="2000" b="0" i="1" smtClean="0">
                        <a:solidFill>
                          <a:srgbClr val="003366"/>
                        </a:solidFill>
                        <a:latin typeface="Cambria Math"/>
                      </a:rPr>
                      <m:t>/</m:t>
                    </m:r>
                    <m:r>
                      <a:rPr lang="en-IN" sz="2000" b="0" i="1" smtClean="0">
                        <a:solidFill>
                          <a:srgbClr val="003366"/>
                        </a:solidFill>
                        <a:latin typeface="Cambria Math"/>
                      </a:rPr>
                      <m:t>𝐿</m:t>
                    </m:r>
                  </m:oMath>
                </a14:m>
                <a:endParaRPr lang="en-IN" sz="2000" dirty="0" smtClean="0">
                  <a:solidFill>
                    <a:srgbClr val="003366"/>
                  </a:solidFill>
                </a:endParaRPr>
              </a:p>
              <a:p>
                <a:pPr algn="ctr" rtl="0"/>
                <a:endParaRPr lang="en-IN" sz="2000" dirty="0" smtClean="0">
                  <a:solidFill>
                    <a:srgbClr val="003366"/>
                  </a:solidFill>
                </a:endParaRPr>
              </a:p>
              <a:p>
                <a:pPr algn="ctr" rtl="0"/>
                <a:r>
                  <a:rPr lang="en-IN" sz="2000" dirty="0" smtClean="0">
                    <a:solidFill>
                      <a:srgbClr val="003366"/>
                    </a:solidFill>
                  </a:rPr>
                  <a:t>Expression for rate of increase, p</a:t>
                </a:r>
                <a14:m>
                  <m:oMath xmlns:m="http://schemas.openxmlformats.org/officeDocument/2006/math">
                    <m:r>
                      <a:rPr lang="en-IN" sz="2000" b="0" i="1" smtClean="0">
                        <a:solidFill>
                          <a:srgbClr val="003366"/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IN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𝑜</m:t>
                        </m:r>
                      </m:sub>
                    </m:sSub>
                    <m:r>
                      <a:rPr lang="en-IN" sz="2000" b="0" i="1" smtClean="0">
                        <a:solidFill>
                          <a:srgbClr val="003366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en-IN" sz="2000" dirty="0">
                  <a:solidFill>
                    <a:srgbClr val="003366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674" y="152400"/>
                <a:ext cx="7811626" cy="1015663"/>
              </a:xfrm>
              <a:prstGeom prst="rect">
                <a:avLst/>
              </a:prstGeom>
              <a:blipFill rotWithShape="1">
                <a:blip r:embed="rId2"/>
                <a:stretch>
                  <a:fillRect t="-2395" b="-101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5181600" y="6035531"/>
                <a:ext cx="2667000" cy="8224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9D2EBF69-999A-47B4-879F-9D0EF88DBFEF}" type="mathplaceholder">
                        <a:rPr lang="en-US" i="1">
                          <a:solidFill>
                            <a:prstClr val="white"/>
                          </a:solidFill>
                          <a:latin typeface="Cambria Math"/>
                          <a:cs typeface="+mn-cs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1600" y="6035531"/>
                <a:ext cx="2667000" cy="822469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 12"/>
          <p:cNvGrpSpPr/>
          <p:nvPr/>
        </p:nvGrpSpPr>
        <p:grpSpPr>
          <a:xfrm>
            <a:off x="1741379" y="5715000"/>
            <a:ext cx="5878621" cy="990600"/>
            <a:chOff x="1741379" y="5562601"/>
            <a:chExt cx="5878621" cy="99060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1741379" y="5589191"/>
                  <a:ext cx="5624297" cy="89268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 rtl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𝑈</m:t>
                        </m:r>
                        <m:d>
                          <m:dPr>
                            <m:ctrlP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</m:d>
                        <m:r>
                          <a:rPr lang="en-US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=−</m:t>
                        </m:r>
                        <m:nary>
                          <m:naryPr>
                            <m:ctrlP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0</m:t>
                            </m:r>
                          </m:sub>
                          <m:sup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𝑚</m:t>
                            </m:r>
                          </m:sup>
                          <m:e>
                            <m:func>
                              <m:funcPr>
                                <m:ctrlP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ln</m:t>
                                </m:r>
                              </m:fName>
                              <m:e>
                                <m: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𝑝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𝑘</m:t>
                                    </m:r>
                                  </m:e>
                                </m:d>
                              </m:e>
                            </m:func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𝑑𝑘</m:t>
                            </m:r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+</m:t>
                            </m:r>
                            <m:nary>
                              <m:naryPr>
                                <m:ctrlP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23"/>
                                  </m:rP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en-US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𝑚</m:t>
                                </m:r>
                              </m:sup>
                              <m:e>
                                <m:func>
                                  <m:funcPr>
                                    <m:ctrlPr>
                                      <a:rPr lang="en-US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ln</m:t>
                                    </m:r>
                                  </m:fName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𝑞</m:t>
                                    </m:r>
                                    <m:d>
                                      <m:dPr>
                                        <m:ctrlPr>
                                          <a:rPr lang="en-US" b="0" i="1" smtClean="0">
                                            <a:solidFill>
                                              <a:srgbClr val="003366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solidFill>
                                              <a:srgbClr val="003366"/>
                                            </a:solidFill>
                                            <a:latin typeface="Cambria Math"/>
                                          </a:rPr>
                                          <m:t>𝑘</m:t>
                                        </m:r>
                                      </m:e>
                                    </m:d>
                                    <m:r>
                                      <a:rPr lang="en-US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𝑑𝑘</m:t>
                                    </m:r>
                                  </m:e>
                                </m:func>
                              </m:e>
                            </m:nary>
                          </m:e>
                        </m:nary>
                      </m:oMath>
                    </m:oMathPara>
                  </a14:m>
                  <a:endParaRPr lang="en-US" dirty="0">
                    <a:solidFill>
                      <a:srgbClr val="003366"/>
                    </a:solidFill>
                  </a:endParaRPr>
                </a:p>
              </p:txBody>
            </p:sp>
          </mc:Choice>
          <mc:Fallback xmlns=""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41379" y="5589191"/>
                  <a:ext cx="5624297" cy="892680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Rounded Rectangle 11"/>
            <p:cNvSpPr/>
            <p:nvPr/>
          </p:nvSpPr>
          <p:spPr>
            <a:xfrm>
              <a:off x="1741379" y="5562601"/>
              <a:ext cx="5878621" cy="990600"/>
            </a:xfrm>
            <a:prstGeom prst="roundRect">
              <a:avLst/>
            </a:prstGeom>
            <a:noFill/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021878" y="1447800"/>
            <a:ext cx="7080914" cy="3733800"/>
            <a:chOff x="1021878" y="1447800"/>
            <a:chExt cx="7080914" cy="373380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3353182" y="4552890"/>
                  <a:ext cx="2178609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 rtl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𝑞</m:t>
                        </m:r>
                        <m:d>
                          <m:dPr>
                            <m:ctrlP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0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𝑜</m:t>
                                </m:r>
                              </m:sub>
                            </m:sSub>
                          </m:e>
                        </m:d>
                        <m: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𝑝</m:t>
                        </m:r>
                        <m: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(−</m:t>
                        </m:r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𝑜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)</m:t>
                        </m:r>
                      </m:oMath>
                    </m:oMathPara>
                  </a14:m>
                  <a:endParaRPr lang="en-US" sz="2000" dirty="0">
                    <a:solidFill>
                      <a:srgbClr val="003366"/>
                    </a:solidFill>
                  </a:endParaRPr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53182" y="4552890"/>
                  <a:ext cx="2178609" cy="400110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 b="-1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" name="Rounded Rectangle 3"/>
            <p:cNvSpPr/>
            <p:nvPr/>
          </p:nvSpPr>
          <p:spPr>
            <a:xfrm>
              <a:off x="1021878" y="1447800"/>
              <a:ext cx="7049431" cy="3733800"/>
            </a:xfrm>
            <a:prstGeom prst="roundRect">
              <a:avLst/>
            </a:prstGeom>
            <a:noFill/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1021879" y="2090561"/>
                  <a:ext cx="7080913" cy="234673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 rtl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8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𝑝</m:t>
                        </m:r>
                        <m:d>
                          <m:dPr>
                            <m:ctrlP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8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  <m:r>
                          <a:rPr lang="en-US" sz="18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8</m:t>
                            </m:r>
                          </m:den>
                        </m:f>
                        <m:sSup>
                          <m:sSupPr>
                            <m:ctrlP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18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1800" b="0" i="0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  <m:r>
                                  <a:rPr lang="en-US" sz="1800" b="0" i="0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1800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800" b="0" i="0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m</m:t>
                                    </m:r>
                                  </m:e>
                                  <m:sub>
                                    <m:r>
                                      <a:rPr lang="en-US" sz="1800" b="0" i="0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1800" b="0" i="0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d>
                          <m:dPr>
                            <m:ctrlP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b="0" i="0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1</m:t>
                            </m:r>
                            <m:r>
                              <a:rPr lang="en-US" sz="1800" b="0" i="0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8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1800" b="0" i="0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m</m:t>
                                </m:r>
                              </m:e>
                              <m:sub>
                                <m:r>
                                  <a:rPr lang="en-US" sz="1800" b="0" i="0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  <m:sSup>
                          <m:sSupPr>
                            <m:ctrlP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2</m:t>
                            </m:r>
                            <m: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𝛽</m:t>
                            </m:r>
                            <m:d>
                              <m:dPr>
                                <m:ctrlPr>
                                  <a:rPr lang="en-US" sz="18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18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𝐽</m:t>
                                </m:r>
                                <m:r>
                                  <a:rPr lang="en-US" sz="18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1800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𝐽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d>
                          </m:sup>
                        </m:sSup>
                      </m:oMath>
                    </m:oMathPara>
                  </a14:m>
                  <a:endParaRPr lang="en-US" sz="1800" b="0" i="1" dirty="0" smtClean="0">
                    <a:solidFill>
                      <a:srgbClr val="003366"/>
                    </a:solidFill>
                    <a:latin typeface="Cambria Math"/>
                  </a:endParaRPr>
                </a:p>
                <a:p>
                  <a:pPr algn="l" rtl="0"/>
                  <a:endParaRPr lang="en-US" sz="1800" b="0" i="1" dirty="0" smtClean="0">
                    <a:solidFill>
                      <a:srgbClr val="003366"/>
                    </a:solidFill>
                    <a:latin typeface="Cambria Math"/>
                  </a:endParaRPr>
                </a:p>
                <a:p>
                  <a:pPr algn="l" rtl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8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+</m:t>
                        </m:r>
                        <m:f>
                          <m:fPr>
                            <m:ctrlP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8</m:t>
                            </m:r>
                          </m:den>
                        </m:f>
                        <m:r>
                          <a:rPr lang="en-US" sz="18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[</m:t>
                        </m:r>
                        <m:r>
                          <a:rPr lang="en-US" sz="18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2</m:t>
                        </m:r>
                        <m:d>
                          <m:dPr>
                            <m:ctrlP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1</m:t>
                            </m:r>
                            <m: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18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  <m:sSup>
                          <m:sSupPr>
                            <m:ctrlP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18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18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  <m:r>
                                  <a:rPr lang="en-US" sz="18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1800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d>
                          <m:dPr>
                            <m:ctrlP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8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18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18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18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US" sz="18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𝛽</m:t>
                                </m:r>
                                <m:sSub>
                                  <m:sSubPr>
                                    <m:ctrlPr>
                                      <a:rPr lang="en-US" sz="1800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𝐽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sup>
                            </m:sSup>
                            <m: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sz="18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18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18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US" sz="18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𝛽</m:t>
                                </m:r>
                                <m:sSub>
                                  <m:sSubPr>
                                    <m:ctrlPr>
                                      <a:rPr lang="en-US" sz="1800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𝐽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sz="1800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</m:sup>
                            </m:sSup>
                          </m:e>
                        </m:d>
                      </m:oMath>
                    </m:oMathPara>
                  </a14:m>
                  <a:endParaRPr lang="en-US" sz="1800" b="0" i="1" dirty="0" smtClean="0">
                    <a:solidFill>
                      <a:srgbClr val="003366"/>
                    </a:solidFill>
                    <a:latin typeface="Cambria Math"/>
                  </a:endParaRPr>
                </a:p>
                <a:p>
                  <a:pPr algn="l" rtl="0"/>
                  <a:endParaRPr lang="en-US" sz="1800" b="0" i="1" dirty="0" smtClean="0">
                    <a:solidFill>
                      <a:srgbClr val="003366"/>
                    </a:solidFill>
                    <a:latin typeface="Cambria Math"/>
                  </a:endParaRPr>
                </a:p>
                <a:p>
                  <a:pPr algn="l" rtl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8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18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18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  <m:r>
                                  <a:rPr lang="en-US" sz="18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1800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18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sz="18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1</m:t>
                        </m:r>
                        <m:r>
                          <a:rPr lang="en-US" sz="18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US" sz="18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)</m:t>
                        </m:r>
                        <m:sSup>
                          <m:sSupPr>
                            <m:ctrlP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2</m:t>
                            </m:r>
                            <m: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𝛽</m:t>
                            </m:r>
                            <m:sSub>
                              <m:sSubPr>
                                <m:ctrlPr>
                                  <a:rPr lang="en-US" sz="18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sz="18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sup>
                        </m:sSup>
                        <m:r>
                          <a:rPr lang="en-US" sz="18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18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18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  <m:r>
                                  <a:rPr lang="en-US" sz="18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1800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sSup>
                          <m:sSupPr>
                            <m:ctrlP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2</m:t>
                            </m:r>
                            <m: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𝛽</m:t>
                            </m:r>
                            <m:sSub>
                              <m:sSubPr>
                                <m:ctrlPr>
                                  <a:rPr lang="en-US" sz="18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18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sup>
                        </m:sSup>
                        <m:r>
                          <a:rPr lang="en-US" sz="18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]</m:t>
                        </m:r>
                        <m:sSup>
                          <m:sSupPr>
                            <m:ctrlP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6</m:t>
                            </m:r>
                            <m: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𝛽</m:t>
                            </m:r>
                            <m: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𝐽</m:t>
                            </m:r>
                          </m:sup>
                        </m:sSup>
                        <m:r>
                          <a:rPr lang="en-US" sz="18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sz="18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𝑂</m:t>
                        </m:r>
                        <m:sSup>
                          <m:sSupPr>
                            <m:ctrlP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(</m:t>
                            </m:r>
                            <m: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8</m:t>
                            </m:r>
                            <m: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𝛽</m:t>
                            </m:r>
                            <m:r>
                              <a:rPr lang="en-US" sz="18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𝐽</m:t>
                            </m:r>
                          </m:sup>
                        </m:sSup>
                        <m:r>
                          <a:rPr lang="en-US" sz="18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)</m:t>
                        </m:r>
                      </m:oMath>
                    </m:oMathPara>
                  </a14:m>
                  <a:endParaRPr lang="en-US" sz="1800" b="0" i="1" dirty="0" smtClean="0">
                    <a:solidFill>
                      <a:srgbClr val="003366"/>
                    </a:solidFill>
                    <a:latin typeface="Cambria Math"/>
                  </a:endParaRPr>
                </a:p>
                <a:p>
                  <a:pPr algn="l" rtl="0"/>
                  <a:r>
                    <a:rPr lang="en-US" dirty="0" smtClean="0"/>
                    <a:t>           </a:t>
                  </a:r>
                  <a:endParaRPr lang="en-US" dirty="0"/>
                </a:p>
              </p:txBody>
            </p:sp>
          </mc:Choice>
          <mc:Fallback xmlns=""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21879" y="2090561"/>
                  <a:ext cx="7080913" cy="2346733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273651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73" y="2324363"/>
            <a:ext cx="1828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000" dirty="0" smtClean="0">
                <a:solidFill>
                  <a:srgbClr val="003366"/>
                </a:solidFill>
              </a:rPr>
              <a:t>N  particles</a:t>
            </a:r>
          </a:p>
          <a:p>
            <a:pPr algn="l" rtl="0"/>
            <a:r>
              <a:rPr lang="en-US" sz="2000" dirty="0" smtClean="0">
                <a:solidFill>
                  <a:srgbClr val="003366"/>
                </a:solidFill>
              </a:rPr>
              <a:t>V  sites</a:t>
            </a:r>
            <a:endParaRPr lang="en-US" sz="2000" dirty="0">
              <a:solidFill>
                <a:srgbClr val="00336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114023" y="331636"/>
            <a:ext cx="43781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dirty="0" smtClean="0">
                <a:solidFill>
                  <a:srgbClr val="003366"/>
                </a:solidFill>
              </a:rPr>
              <a:t>Add a </a:t>
            </a:r>
            <a:r>
              <a:rPr lang="en-US" dirty="0" smtClean="0">
                <a:solidFill>
                  <a:srgbClr val="C00000"/>
                </a:solidFill>
              </a:rPr>
              <a:t>local</a:t>
            </a:r>
            <a:r>
              <a:rPr lang="en-US" dirty="0" smtClean="0">
                <a:solidFill>
                  <a:srgbClr val="003366"/>
                </a:solidFill>
              </a:rPr>
              <a:t> potential u at site 0</a:t>
            </a:r>
            <a:endParaRPr lang="en-US" dirty="0"/>
          </a:p>
        </p:txBody>
      </p:sp>
      <p:grpSp>
        <p:nvGrpSpPr>
          <p:cNvPr id="50" name="Group 49"/>
          <p:cNvGrpSpPr/>
          <p:nvPr/>
        </p:nvGrpSpPr>
        <p:grpSpPr>
          <a:xfrm>
            <a:off x="1726623" y="1219200"/>
            <a:ext cx="3226377" cy="2749523"/>
            <a:chOff x="1726623" y="1219200"/>
            <a:chExt cx="3226377" cy="2749523"/>
          </a:xfrm>
        </p:grpSpPr>
        <p:grpSp>
          <p:nvGrpSpPr>
            <p:cNvPr id="5" name="Group 4"/>
            <p:cNvGrpSpPr/>
            <p:nvPr/>
          </p:nvGrpSpPr>
          <p:grpSpPr>
            <a:xfrm>
              <a:off x="1726623" y="1219200"/>
              <a:ext cx="3226377" cy="2749523"/>
              <a:chOff x="2743200" y="990600"/>
              <a:chExt cx="4343400" cy="3886200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>
                <a:off x="3434195" y="990600"/>
                <a:ext cx="0" cy="3886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4125191" y="990600"/>
                <a:ext cx="0" cy="3886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4816186" y="990600"/>
                <a:ext cx="0" cy="3886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5507182" y="990600"/>
                <a:ext cx="0" cy="3886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6198177" y="990600"/>
                <a:ext cx="0" cy="3886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rot="5400000">
                <a:off x="4964257" y="316057"/>
                <a:ext cx="0" cy="424468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rot="5400000">
                <a:off x="4865543" y="-903143"/>
                <a:ext cx="0" cy="424468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rot="5400000">
                <a:off x="4865543" y="-293543"/>
                <a:ext cx="0" cy="424468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rot="5400000">
                <a:off x="4865543" y="946922"/>
                <a:ext cx="0" cy="424468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rot="5400000">
                <a:off x="4865543" y="1579559"/>
                <a:ext cx="0" cy="424468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rot="5400000">
                <a:off x="4865543" y="2212196"/>
                <a:ext cx="0" cy="424468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Oval 5"/>
            <p:cNvSpPr/>
            <p:nvPr/>
          </p:nvSpPr>
          <p:spPr>
            <a:xfrm>
              <a:off x="3723169" y="2189620"/>
              <a:ext cx="113206" cy="10782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2688876" y="3531155"/>
              <a:ext cx="113206" cy="10782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3209881" y="3097400"/>
              <a:ext cx="113206" cy="10782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2183307" y="2635963"/>
              <a:ext cx="113206" cy="10782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2688876" y="1758322"/>
              <a:ext cx="113206" cy="10782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4236456" y="3083559"/>
              <a:ext cx="113206" cy="10782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2688876" y="2635963"/>
              <a:ext cx="113206" cy="10782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Isosceles Triangle 25"/>
            <p:cNvSpPr/>
            <p:nvPr/>
          </p:nvSpPr>
          <p:spPr>
            <a:xfrm>
              <a:off x="3133925" y="2528568"/>
              <a:ext cx="291052" cy="233048"/>
            </a:xfrm>
            <a:prstGeom prst="triangle">
              <a:avLst/>
            </a:prstGeom>
            <a:solidFill>
              <a:srgbClr val="3399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2075656" y="4495800"/>
            <a:ext cx="39294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2000" dirty="0" smtClean="0">
                <a:solidFill>
                  <a:srgbClr val="003366"/>
                </a:solidFill>
              </a:rPr>
              <a:t>The density changes only </a:t>
            </a:r>
            <a:r>
              <a:rPr lang="en-US" sz="2000" dirty="0" smtClean="0">
                <a:solidFill>
                  <a:srgbClr val="C00000"/>
                </a:solidFill>
              </a:rPr>
              <a:t>locally</a:t>
            </a:r>
            <a:r>
              <a:rPr lang="en-US" sz="2000" dirty="0" smtClean="0">
                <a:solidFill>
                  <a:srgbClr val="003366"/>
                </a:solidFill>
              </a:rPr>
              <a:t>.</a:t>
            </a:r>
            <a:endParaRPr lang="en-US" sz="2000" dirty="0">
              <a:solidFill>
                <a:srgbClr val="003366"/>
              </a:solidFill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5334000" y="1962654"/>
            <a:ext cx="1727788" cy="1245442"/>
            <a:chOff x="6244272" y="1962654"/>
            <a:chExt cx="1727788" cy="1245442"/>
          </a:xfrm>
        </p:grpSpPr>
        <p:cxnSp>
          <p:nvCxnSpPr>
            <p:cNvPr id="39" name="Straight Arrow Connector 38"/>
            <p:cNvCxnSpPr/>
            <p:nvPr/>
          </p:nvCxnSpPr>
          <p:spPr>
            <a:xfrm>
              <a:off x="6654477" y="2567137"/>
              <a:ext cx="961395" cy="0"/>
            </a:xfrm>
            <a:prstGeom prst="straightConnector1">
              <a:avLst/>
            </a:prstGeom>
            <a:ln w="3810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flipH="1">
              <a:off x="6625272" y="2719537"/>
              <a:ext cx="961395" cy="0"/>
            </a:xfrm>
            <a:prstGeom prst="straightConnector1">
              <a:avLst/>
            </a:prstGeom>
            <a:ln w="3810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6244272" y="2437166"/>
              <a:ext cx="3561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dirty="0" smtClean="0">
                  <a:solidFill>
                    <a:srgbClr val="339933"/>
                  </a:solidFill>
                </a:rPr>
                <a:t>0</a:t>
              </a:r>
              <a:endParaRPr lang="en-US" dirty="0">
                <a:solidFill>
                  <a:srgbClr val="339933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615872" y="2365431"/>
              <a:ext cx="3561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0"/>
              <a:r>
                <a:rPr lang="en-US" dirty="0" smtClean="0"/>
                <a:t>1</a:t>
              </a:r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TextBox 43"/>
                <p:cNvSpPr txBox="1"/>
                <p:nvPr/>
              </p:nvSpPr>
              <p:spPr>
                <a:xfrm>
                  <a:off x="6728590" y="1962654"/>
                  <a:ext cx="754758" cy="4789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𝛽</m:t>
                            </m:r>
                            <m:r>
                              <a:rPr lang="en-US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𝑢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4" name="TextBox 4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28590" y="1962654"/>
                  <a:ext cx="754758" cy="478977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/>
                <p:cNvSpPr txBox="1"/>
                <p:nvPr/>
              </p:nvSpPr>
              <p:spPr>
                <a:xfrm>
                  <a:off x="6915402" y="2746431"/>
                  <a:ext cx="43954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7" name="TextBox 4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15402" y="2746431"/>
                  <a:ext cx="439543" cy="461665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0" name="Group 29"/>
          <p:cNvGrpSpPr/>
          <p:nvPr/>
        </p:nvGrpSpPr>
        <p:grpSpPr>
          <a:xfrm>
            <a:off x="7096496" y="914400"/>
            <a:ext cx="1361704" cy="1560408"/>
            <a:chOff x="7096496" y="877992"/>
            <a:chExt cx="1361704" cy="1560408"/>
          </a:xfrm>
        </p:grpSpPr>
        <p:grpSp>
          <p:nvGrpSpPr>
            <p:cNvPr id="27" name="Group 26"/>
            <p:cNvGrpSpPr/>
            <p:nvPr/>
          </p:nvGrpSpPr>
          <p:grpSpPr>
            <a:xfrm>
              <a:off x="7374266" y="1246006"/>
              <a:ext cx="848740" cy="848740"/>
              <a:chOff x="6506205" y="980060"/>
              <a:chExt cx="848740" cy="848740"/>
            </a:xfrm>
          </p:grpSpPr>
          <p:cxnSp>
            <p:nvCxnSpPr>
              <p:cNvPr id="3" name="Straight Connector 2"/>
              <p:cNvCxnSpPr/>
              <p:nvPr/>
            </p:nvCxnSpPr>
            <p:spPr>
              <a:xfrm>
                <a:off x="6506205" y="1380937"/>
                <a:ext cx="848740" cy="0"/>
              </a:xfrm>
              <a:prstGeom prst="line">
                <a:avLst/>
              </a:prstGeom>
              <a:ln w="38100">
                <a:solidFill>
                  <a:srgbClr val="003366"/>
                </a:solidFill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 rot="5400000">
                <a:off x="6509830" y="1404430"/>
                <a:ext cx="848740" cy="0"/>
              </a:xfrm>
              <a:prstGeom prst="line">
                <a:avLst/>
              </a:prstGeom>
              <a:ln w="38100">
                <a:solidFill>
                  <a:srgbClr val="003366"/>
                </a:solidFill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" name="TextBox 28"/>
            <p:cNvSpPr txBox="1"/>
            <p:nvPr/>
          </p:nvSpPr>
          <p:spPr>
            <a:xfrm>
              <a:off x="8145294" y="1453859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1800" dirty="0" smtClean="0">
                  <a:solidFill>
                    <a:srgbClr val="003366"/>
                  </a:solidFill>
                </a:rPr>
                <a:t>1</a:t>
              </a:r>
              <a:endParaRPr lang="en-US" sz="1800" dirty="0">
                <a:solidFill>
                  <a:srgbClr val="003366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7642183" y="877992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1800" dirty="0" smtClean="0">
                  <a:solidFill>
                    <a:srgbClr val="003366"/>
                  </a:solidFill>
                </a:rPr>
                <a:t>1</a:t>
              </a:r>
              <a:endParaRPr lang="en-US" sz="1800" dirty="0">
                <a:solidFill>
                  <a:srgbClr val="003366"/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645808" y="206906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1800" dirty="0" smtClean="0">
                  <a:solidFill>
                    <a:srgbClr val="003366"/>
                  </a:solidFill>
                </a:rPr>
                <a:t>1</a:t>
              </a:r>
              <a:endParaRPr lang="en-US" sz="1800" dirty="0">
                <a:solidFill>
                  <a:srgbClr val="003366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096496" y="1447800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1800" dirty="0" smtClean="0">
                  <a:solidFill>
                    <a:srgbClr val="003366"/>
                  </a:solidFill>
                </a:rPr>
                <a:t>1</a:t>
              </a:r>
              <a:endParaRPr lang="en-US" sz="1800" dirty="0">
                <a:solidFill>
                  <a:srgbClr val="00336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1110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1447800" y="3886200"/>
                <a:ext cx="6477000" cy="1015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l" rtl="0"/>
                <a:r>
                  <a:rPr lang="en-US" sz="2000" dirty="0" smtClean="0">
                    <a:solidFill>
                      <a:srgbClr val="003366"/>
                    </a:solidFill>
                  </a:rPr>
                  <a:t>This form of the large deviation function demonstrates </a:t>
                </a:r>
              </a:p>
              <a:p>
                <a:pPr lvl="0" algn="l" rtl="0"/>
                <a:r>
                  <a:rPr lang="en-US" sz="2000" dirty="0">
                    <a:solidFill>
                      <a:srgbClr val="003366"/>
                    </a:solidFill>
                  </a:rPr>
                  <a:t>the spontaneous symmetry breaking. It also yield the</a:t>
                </a:r>
              </a:p>
              <a:p>
                <a:pPr lvl="0" algn="l" rtl="0"/>
                <a:r>
                  <a:rPr lang="en-US" sz="2000" dirty="0">
                    <a:solidFill>
                      <a:srgbClr val="003366"/>
                    </a:solidFill>
                  </a:rPr>
                  <a:t>exponential flipping time at finite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003366"/>
                        </a:solidFill>
                        <a:latin typeface="Cambria Math"/>
                      </a:rPr>
                      <m:t>𝐿</m:t>
                    </m:r>
                    <m:r>
                      <a:rPr lang="en-US" sz="2000" i="1">
                        <a:solidFill>
                          <a:srgbClr val="003366"/>
                        </a:solidFill>
                        <a:latin typeface="Cambria Math"/>
                      </a:rPr>
                      <m:t>.</m:t>
                    </m:r>
                    <m:r>
                      <a:rPr lang="en-US" sz="2000" b="0" i="1" smtClean="0">
                        <a:solidFill>
                          <a:srgbClr val="003366"/>
                        </a:solidFill>
                        <a:latin typeface="Cambria Math"/>
                      </a:rPr>
                      <m:t> (</m:t>
                    </m:r>
                    <m:r>
                      <a:rPr lang="en-US" sz="2000" b="0" i="1" smtClean="0">
                        <a:solidFill>
                          <a:srgbClr val="003366"/>
                        </a:solidFill>
                        <a:latin typeface="Cambria Math"/>
                      </a:rPr>
                      <m:t>𝑇</m:t>
                    </m:r>
                    <m:r>
                      <a:rPr lang="en-US" sz="2000" b="0" i="1" smtClean="0">
                        <a:solidFill>
                          <a:srgbClr val="003366"/>
                        </a:solidFill>
                        <a:latin typeface="Cambria Math"/>
                      </a:rPr>
                      <m:t>=</m:t>
                    </m:r>
                    <m:r>
                      <a:rPr lang="en-US" sz="2000" b="0" i="1" smtClean="0">
                        <a:solidFill>
                          <a:srgbClr val="003366"/>
                        </a:solidFill>
                        <a:latin typeface="Cambria Math"/>
                      </a:rPr>
                      <m:t>0</m:t>
                    </m:r>
                    <m:r>
                      <a:rPr lang="en-US" sz="2000" b="0" i="1" smtClean="0">
                        <a:solidFill>
                          <a:srgbClr val="003366"/>
                        </a:solidFill>
                        <a:latin typeface="Cambria Math"/>
                      </a:rPr>
                      <m:t>.</m:t>
                    </m:r>
                    <m:r>
                      <a:rPr lang="en-US" sz="2000" b="0" i="1" smtClean="0">
                        <a:solidFill>
                          <a:srgbClr val="003366"/>
                        </a:solidFill>
                        <a:latin typeface="Cambria Math"/>
                      </a:rPr>
                      <m:t>6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003366"/>
                        </a:solidFill>
                        <a:latin typeface="Cambria Math"/>
                      </a:rPr>
                      <m:t> , 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𝐽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003366"/>
                        </a:solidFill>
                        <a:latin typeface="Cambria Math"/>
                      </a:rPr>
                      <m:t>=</m:t>
                    </m:r>
                    <m:r>
                      <a:rPr lang="en-US" sz="2000" b="0" i="1" smtClean="0">
                        <a:solidFill>
                          <a:srgbClr val="003366"/>
                        </a:solidFill>
                        <a:latin typeface="Cambria Math"/>
                      </a:rPr>
                      <m:t>𝐽</m:t>
                    </m:r>
                    <m:r>
                      <a:rPr lang="en-US" sz="2000" b="0" i="1" smtClean="0">
                        <a:solidFill>
                          <a:srgbClr val="003366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en-US" sz="2000" dirty="0">
                  <a:solidFill>
                    <a:srgbClr val="003366"/>
                  </a:solidFill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0" y="3886200"/>
                <a:ext cx="6477000" cy="1015663"/>
              </a:xfrm>
              <a:prstGeom prst="rect">
                <a:avLst/>
              </a:prstGeom>
              <a:blipFill rotWithShape="1">
                <a:blip r:embed="rId2"/>
                <a:stretch>
                  <a:fillRect l="-1036" t="-2410" b="-10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/>
          <p:cNvGrpSpPr/>
          <p:nvPr/>
        </p:nvGrpSpPr>
        <p:grpSpPr>
          <a:xfrm>
            <a:off x="1951152" y="609600"/>
            <a:ext cx="4716348" cy="2971800"/>
            <a:chOff x="1951152" y="1828800"/>
            <a:chExt cx="4716348" cy="2971800"/>
          </a:xfrm>
        </p:grpSpPr>
        <p:pic>
          <p:nvPicPr>
            <p:cNvPr id="429058" name="Picture 2" descr="D:\Office\Papers\driven_interface_Tridib_Tsvika\MetropolisPotentialJ1eqJeq0.6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7400" y="1828800"/>
              <a:ext cx="4610100" cy="2971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/>
                <p:cNvSpPr txBox="1"/>
                <p:nvPr/>
              </p:nvSpPr>
              <p:spPr>
                <a:xfrm>
                  <a:off x="1951152" y="2069995"/>
                  <a:ext cx="487248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 rtl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</a:rPr>
                          <m:t>𝑈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" name="TextBox 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51152" y="2069995"/>
                  <a:ext cx="487248" cy="46166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" name="Rectangle 6"/>
            <p:cNvSpPr/>
            <p:nvPr/>
          </p:nvSpPr>
          <p:spPr>
            <a:xfrm>
              <a:off x="1951152" y="2667000"/>
              <a:ext cx="487248" cy="76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3336346" y="5181600"/>
                <a:ext cx="2660087" cy="47699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003366"/>
                          </a:solidFill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solidFill>
                            <a:srgbClr val="003366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𝐿𝑈</m:t>
                          </m:r>
                          <m:r>
                            <a:rPr lang="en-US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3366"/>
                                  </a:solidFill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)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6346" y="5181600"/>
                <a:ext cx="2660087" cy="47699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948408" y="5998023"/>
                <a:ext cx="3147592" cy="4789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&lt;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𝑜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&gt;</m:t>
                      </m:r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1</m:t>
                      </m:r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𝑂</m:t>
                      </m:r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(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4</m:t>
                          </m:r>
                          <m:r>
                            <a:rPr lang="en-US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𝛽</m:t>
                          </m:r>
                          <m:r>
                            <a:rPr lang="en-US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𝐽</m:t>
                          </m:r>
                        </m:sup>
                      </m:sSup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8408" y="5998023"/>
                <a:ext cx="3147592" cy="47897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092513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43699" y="912927"/>
            <a:ext cx="1502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dirty="0" smtClean="0">
                <a:solidFill>
                  <a:srgbClr val="003366"/>
                </a:solidFill>
              </a:rPr>
              <a:t>Summary</a:t>
            </a:r>
            <a:endParaRPr lang="en-US" dirty="0">
              <a:solidFill>
                <a:srgbClr val="003366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90600" y="1897015"/>
            <a:ext cx="754264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2000" dirty="0" smtClean="0">
                <a:solidFill>
                  <a:srgbClr val="003366"/>
                </a:solidFill>
              </a:rPr>
              <a:t>Simple examples of the effect of long range correlations in driven</a:t>
            </a:r>
          </a:p>
          <a:p>
            <a:pPr algn="l" rtl="0"/>
            <a:r>
              <a:rPr lang="en-US" sz="2000" dirty="0">
                <a:solidFill>
                  <a:srgbClr val="003366"/>
                </a:solidFill>
              </a:rPr>
              <a:t>m</a:t>
            </a:r>
            <a:r>
              <a:rPr lang="en-US" sz="2000" dirty="0" smtClean="0">
                <a:solidFill>
                  <a:srgbClr val="003366"/>
                </a:solidFill>
              </a:rPr>
              <a:t>odels have been presented.</a:t>
            </a:r>
          </a:p>
          <a:p>
            <a:pPr algn="l" rtl="0"/>
            <a:endParaRPr lang="en-US" sz="2000" dirty="0">
              <a:solidFill>
                <a:srgbClr val="003366"/>
              </a:solidFill>
            </a:endParaRPr>
          </a:p>
          <a:p>
            <a:pPr algn="l" rtl="0"/>
            <a:r>
              <a:rPr lang="en-US" sz="2000" dirty="0" smtClean="0">
                <a:solidFill>
                  <a:srgbClr val="003366"/>
                </a:solidFill>
              </a:rPr>
              <a:t>A limit of slow exchange rate is discussed which enables</a:t>
            </a:r>
          </a:p>
          <a:p>
            <a:pPr algn="l" rtl="0"/>
            <a:r>
              <a:rPr lang="en-US" sz="2000" dirty="0">
                <a:solidFill>
                  <a:srgbClr val="003366"/>
                </a:solidFill>
              </a:rPr>
              <a:t>t</a:t>
            </a:r>
            <a:r>
              <a:rPr lang="en-US" sz="2000" dirty="0" smtClean="0">
                <a:solidFill>
                  <a:srgbClr val="003366"/>
                </a:solidFill>
              </a:rPr>
              <a:t>he evaluation of some large deviation functions far from</a:t>
            </a:r>
          </a:p>
          <a:p>
            <a:pPr algn="l" rtl="0"/>
            <a:r>
              <a:rPr lang="en-US" sz="2000" dirty="0">
                <a:solidFill>
                  <a:srgbClr val="003366"/>
                </a:solidFill>
              </a:rPr>
              <a:t>e</a:t>
            </a:r>
            <a:r>
              <a:rPr lang="en-US" sz="2000" dirty="0" smtClean="0">
                <a:solidFill>
                  <a:srgbClr val="003366"/>
                </a:solidFill>
              </a:rPr>
              <a:t>quilibrium.</a:t>
            </a:r>
            <a:endParaRPr lang="en-US" sz="2000" dirty="0">
              <a:solidFill>
                <a:srgbClr val="003366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838200" y="2895600"/>
            <a:ext cx="152400" cy="152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38200" y="1981200"/>
            <a:ext cx="152400" cy="152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10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609600"/>
            <a:ext cx="6096000" cy="715962"/>
          </a:xfrm>
        </p:spPr>
        <p:txBody>
          <a:bodyPr>
            <a:normAutofit fontScale="90000"/>
          </a:bodyPr>
          <a:lstStyle/>
          <a:p>
            <a:r>
              <a:rPr lang="en-IN" sz="2800" dirty="0" smtClean="0">
                <a:solidFill>
                  <a:srgbClr val="003366"/>
                </a:solidFill>
              </a:rPr>
              <a:t>Effect of a local drive: a single driving bond</a:t>
            </a:r>
            <a:endParaRPr lang="en-IN" sz="2800" dirty="0">
              <a:solidFill>
                <a:srgbClr val="003366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  <p:extLst>
      <p:ext uri="{BB962C8B-B14F-4D97-AF65-F5344CB8AC3E}">
        <p14:creationId xmlns:p14="http://schemas.microsoft.com/office/powerpoint/2010/main" val="165599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066800" y="838200"/>
            <a:ext cx="7814331" cy="4849040"/>
            <a:chOff x="1066800" y="838200"/>
            <a:chExt cx="7814331" cy="484904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/>
                <p:cNvSpPr txBox="1"/>
                <p:nvPr/>
              </p:nvSpPr>
              <p:spPr>
                <a:xfrm>
                  <a:off x="1295400" y="838200"/>
                  <a:ext cx="7585731" cy="133446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 rtl="0"/>
                  <a:endParaRPr lang="en-US" sz="2000" dirty="0" smtClean="0">
                    <a:solidFill>
                      <a:srgbClr val="003366"/>
                    </a:solidFill>
                  </a:endParaRPr>
                </a:p>
                <a:p>
                  <a:pPr algn="l" rtl="0"/>
                  <a:r>
                    <a:rPr lang="en-US" sz="2000" dirty="0" smtClean="0">
                      <a:solidFill>
                        <a:srgbClr val="003366"/>
                      </a:solidFill>
                    </a:rPr>
                    <a:t>In d ≥ 2 dimensions both the density corresponds to a potential of</a:t>
                  </a:r>
                </a:p>
                <a:p>
                  <a:pPr algn="l" rtl="0"/>
                  <a:r>
                    <a:rPr lang="en-US" sz="2000" dirty="0">
                      <a:solidFill>
                        <a:srgbClr val="003366"/>
                      </a:solidFill>
                    </a:rPr>
                    <a:t>a</a:t>
                  </a:r>
                  <a:r>
                    <a:rPr lang="en-US" sz="2000" dirty="0" smtClean="0">
                      <a:solidFill>
                        <a:srgbClr val="003366"/>
                      </a:solidFill>
                    </a:rPr>
                    <a:t> dipole in d dimensions, decaying as </a:t>
                  </a:r>
                  <a14:m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𝜙</m:t>
                      </m:r>
                      <m:d>
                        <m:dPr>
                          <m:ctrlPr>
                            <a:rPr lang="en-US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𝑟</m:t>
                          </m:r>
                        </m:e>
                      </m:d>
                      <m:r>
                        <a:rPr lang="en-US" sz="2000" b="0" i="1" smtClean="0">
                          <a:solidFill>
                            <a:srgbClr val="003366"/>
                          </a:solidFill>
                          <a:latin typeface="Cambria Math"/>
                          <a:ea typeface="Cambria Math"/>
                        </a:rPr>
                        <m:t>~</m:t>
                      </m:r>
                      <m:r>
                        <a:rPr lang="en-US" sz="2000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1</m:t>
                      </m:r>
                      <m:r>
                        <a:rPr lang="en-US" sz="2000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/</m:t>
                      </m:r>
                      <m:sSup>
                        <m:sSupPr>
                          <m:ctrlPr>
                            <a:rPr lang="en-US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𝑟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𝑑</m:t>
                          </m:r>
                          <m:r>
                            <a:rPr lang="en-US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1</m:t>
                          </m:r>
                        </m:sup>
                      </m:sSup>
                    </m:oMath>
                  </a14:m>
                  <a:r>
                    <a:rPr lang="en-US" sz="2000" dirty="0" smtClean="0">
                      <a:solidFill>
                        <a:srgbClr val="003366"/>
                      </a:solidFill>
                    </a:rPr>
                    <a:t> for large r.</a:t>
                  </a:r>
                </a:p>
                <a:p>
                  <a:pPr algn="l" rtl="0"/>
                  <a:r>
                    <a:rPr lang="en-US" sz="2000" dirty="0" smtClean="0">
                      <a:solidFill>
                        <a:srgbClr val="003366"/>
                      </a:solidFill>
                    </a:rPr>
                    <a:t>The current satisfies    </a:t>
                  </a:r>
                  <a14:m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𝑗</m:t>
                      </m:r>
                      <m:r>
                        <a:rPr lang="en-US" sz="2000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2000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𝑟</m:t>
                      </m:r>
                      <m:r>
                        <a:rPr lang="en-US" sz="2000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)</m:t>
                      </m:r>
                      <m:r>
                        <a:rPr lang="en-US" sz="2000" b="0" i="1" smtClean="0">
                          <a:solidFill>
                            <a:srgbClr val="003366"/>
                          </a:solidFill>
                          <a:latin typeface="Cambria Math"/>
                          <a:ea typeface="Cambria Math"/>
                        </a:rPr>
                        <m:t>~</m:t>
                      </m:r>
                      <m:r>
                        <a:rPr lang="en-US" sz="2000" b="0" i="1" smtClean="0">
                          <a:solidFill>
                            <a:srgbClr val="003366"/>
                          </a:solidFill>
                          <a:latin typeface="Cambria Math"/>
                          <a:ea typeface="Cambria Math"/>
                        </a:rPr>
                        <m:t>1</m:t>
                      </m:r>
                      <m:r>
                        <a:rPr lang="en-US" sz="2000" b="0" i="1" smtClean="0">
                          <a:solidFill>
                            <a:srgbClr val="003366"/>
                          </a:solidFill>
                          <a:latin typeface="Cambria Math"/>
                          <a:ea typeface="Cambria Math"/>
                        </a:rPr>
                        <m:t>/</m:t>
                      </m:r>
                      <m:sSup>
                        <m:sSupPr>
                          <m:ctrlPr>
                            <a:rPr lang="en-US" sz="2000" b="0" i="1" smtClean="0">
                              <a:solidFill>
                                <a:srgbClr val="003366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rgbClr val="003366"/>
                              </a:solidFill>
                              <a:latin typeface="Cambria Math"/>
                              <a:ea typeface="Cambria Math"/>
                            </a:rPr>
                            <m:t>𝑟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rgbClr val="003366"/>
                              </a:solidFill>
                              <a:latin typeface="Cambria Math"/>
                              <a:ea typeface="Cambria Math"/>
                            </a:rPr>
                            <m:t>𝑑</m:t>
                          </m:r>
                        </m:sup>
                      </m:sSup>
                    </m:oMath>
                  </a14:m>
                  <a:r>
                    <a:rPr lang="en-US" sz="2000" dirty="0" smtClean="0">
                      <a:solidFill>
                        <a:srgbClr val="003366"/>
                      </a:solidFill>
                    </a:rPr>
                    <a:t>.</a:t>
                  </a:r>
                  <a:endParaRPr lang="en-US" sz="2000" dirty="0">
                    <a:solidFill>
                      <a:srgbClr val="003366"/>
                    </a:solidFill>
                  </a:endParaRPr>
                </a:p>
              </p:txBody>
            </p:sp>
          </mc:Choice>
          <mc:Fallback xmlns="">
            <p:sp>
              <p:nvSpPr>
                <p:cNvPr id="3" name="Text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95400" y="838200"/>
                  <a:ext cx="7585731" cy="1334468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 l="-884" b="-733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" name="Oval 4"/>
            <p:cNvSpPr/>
            <p:nvPr/>
          </p:nvSpPr>
          <p:spPr bwMode="auto">
            <a:xfrm>
              <a:off x="1066800" y="1244263"/>
              <a:ext cx="108962" cy="115416"/>
            </a:xfrm>
            <a:prstGeom prst="ellipse">
              <a:avLst/>
            </a:prstGeom>
            <a:solidFill>
              <a:srgbClr val="C0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rgbClr val="000066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295400" y="2489537"/>
              <a:ext cx="6604693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2000" dirty="0" smtClean="0">
                  <a:solidFill>
                    <a:srgbClr val="003366"/>
                  </a:solidFill>
                </a:rPr>
                <a:t>The same is true for local arrangements of driven bonds.</a:t>
              </a:r>
            </a:p>
            <a:p>
              <a:pPr algn="l" rtl="0"/>
              <a:r>
                <a:rPr lang="en-US" sz="2000" dirty="0" smtClean="0">
                  <a:solidFill>
                    <a:srgbClr val="003366"/>
                  </a:solidFill>
                </a:rPr>
                <a:t>The power law of the decay depends on the specific</a:t>
              </a:r>
            </a:p>
            <a:p>
              <a:pPr algn="l" rtl="0"/>
              <a:r>
                <a:rPr lang="en-US" sz="2000" dirty="0">
                  <a:solidFill>
                    <a:srgbClr val="003366"/>
                  </a:solidFill>
                </a:rPr>
                <a:t>c</a:t>
              </a:r>
              <a:r>
                <a:rPr lang="en-US" sz="2000" dirty="0" smtClean="0">
                  <a:solidFill>
                    <a:srgbClr val="003366"/>
                  </a:solidFill>
                </a:rPr>
                <a:t>onfiguration.</a:t>
              </a:r>
            </a:p>
          </p:txBody>
        </p:sp>
        <p:sp>
          <p:nvSpPr>
            <p:cNvPr id="8" name="Oval 7"/>
            <p:cNvSpPr/>
            <p:nvPr/>
          </p:nvSpPr>
          <p:spPr bwMode="auto">
            <a:xfrm>
              <a:off x="1066800" y="2565737"/>
              <a:ext cx="108962" cy="115416"/>
            </a:xfrm>
            <a:prstGeom prst="ellipse">
              <a:avLst/>
            </a:prstGeom>
            <a:solidFill>
              <a:srgbClr val="C0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rgbClr val="000066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1" name="Oval 10"/>
            <p:cNvSpPr/>
            <p:nvPr/>
          </p:nvSpPr>
          <p:spPr bwMode="auto">
            <a:xfrm>
              <a:off x="1066800" y="3999384"/>
              <a:ext cx="108962" cy="115416"/>
            </a:xfrm>
            <a:prstGeom prst="ellipse">
              <a:avLst/>
            </a:prstGeom>
            <a:solidFill>
              <a:srgbClr val="C0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rgbClr val="000066"/>
                </a:solidFill>
                <a:effectLst/>
                <a:latin typeface="Arial" charset="0"/>
                <a:cs typeface="Arial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1237954" y="3886200"/>
                  <a:ext cx="7438703" cy="71340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 rtl="0"/>
                  <a:r>
                    <a:rPr lang="en-US" sz="2000" dirty="0" smtClean="0">
                      <a:solidFill>
                        <a:srgbClr val="003366"/>
                      </a:solidFill>
                    </a:rPr>
                    <a:t>The two-point correlation function corresponds to a </a:t>
                  </a:r>
                  <a:r>
                    <a:rPr lang="en-US" sz="2000" dirty="0" err="1" smtClean="0">
                      <a:solidFill>
                        <a:srgbClr val="003366"/>
                      </a:solidFill>
                    </a:rPr>
                    <a:t>quadrupole</a:t>
                  </a:r>
                  <a:r>
                    <a:rPr lang="en-US" sz="2000" dirty="0" smtClean="0">
                      <a:solidFill>
                        <a:srgbClr val="003366"/>
                      </a:solidFill>
                    </a:rPr>
                    <a:t> </a:t>
                  </a:r>
                </a:p>
                <a:p>
                  <a:pPr algn="l" rtl="0"/>
                  <a:r>
                    <a:rPr lang="en-US" sz="2000" dirty="0" smtClean="0">
                      <a:solidFill>
                        <a:srgbClr val="003366"/>
                      </a:solidFill>
                    </a:rPr>
                    <a:t>In 2d dimensions, decaying as  </a:t>
                  </a:r>
                  <a:r>
                    <a:rPr lang="en-US" sz="2000" dirty="0">
                      <a:solidFill>
                        <a:srgbClr val="003366"/>
                      </a:solidFill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𝐶</m:t>
                      </m:r>
                      <m:r>
                        <a:rPr lang="en-US" sz="2000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2000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𝑟</m:t>
                      </m:r>
                      <m:r>
                        <a:rPr lang="en-US" sz="2000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,</m:t>
                      </m:r>
                      <m:r>
                        <a:rPr lang="en-US" sz="2000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𝑠</m:t>
                      </m:r>
                      <m:r>
                        <a:rPr lang="en-US" sz="2000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)</m:t>
                      </m:r>
                      <m:r>
                        <a:rPr lang="en-US" sz="2000" b="0" i="1" smtClean="0">
                          <a:solidFill>
                            <a:srgbClr val="003366"/>
                          </a:solidFill>
                          <a:latin typeface="Cambria Math"/>
                          <a:ea typeface="Cambria Math"/>
                        </a:rPr>
                        <m:t>~</m:t>
                      </m:r>
                      <m:r>
                        <a:rPr lang="en-US" sz="2000" b="0" i="1" smtClean="0">
                          <a:solidFill>
                            <a:srgbClr val="003366"/>
                          </a:solidFill>
                          <a:latin typeface="Cambria Math"/>
                          <a:ea typeface="Cambria Math"/>
                        </a:rPr>
                        <m:t>1</m:t>
                      </m:r>
                      <m:r>
                        <a:rPr lang="en-US" sz="2000" b="0" i="1" smtClean="0">
                          <a:solidFill>
                            <a:srgbClr val="003366"/>
                          </a:solidFill>
                          <a:latin typeface="Cambria Math"/>
                          <a:ea typeface="Cambria Math"/>
                        </a:rPr>
                        <m:t>/</m:t>
                      </m:r>
                      <m:sSup>
                        <m:sSupPr>
                          <m:ctrlPr>
                            <a:rPr lang="en-US" sz="2000" b="0" i="1" smtClean="0">
                              <a:solidFill>
                                <a:srgbClr val="003366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0" i="1" smtClean="0">
                                  <a:solidFill>
                                    <a:srgbClr val="003366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000" b="0" i="1" smtClean="0">
                                      <a:solidFill>
                                        <a:srgbClr val="003366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solidFill>
                                        <a:srgbClr val="003366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solidFill>
                                        <a:srgbClr val="003366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000" b="0" i="1" smtClean="0">
                                  <a:solidFill>
                                    <a:srgbClr val="003366"/>
                                  </a:solidFill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sz="2000" b="0" i="1" smtClean="0">
                                      <a:solidFill>
                                        <a:srgbClr val="003366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solidFill>
                                        <a:srgbClr val="003366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solidFill>
                                        <a:srgbClr val="003366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sz="2000" b="0" i="1" smtClean="0">
                              <a:solidFill>
                                <a:srgbClr val="003366"/>
                              </a:solidFill>
                              <a:latin typeface="Cambria Math"/>
                              <a:ea typeface="Cambria Math"/>
                            </a:rPr>
                            <m:t>𝑑</m:t>
                          </m:r>
                        </m:sup>
                      </m:sSup>
                    </m:oMath>
                  </a14:m>
                  <a:r>
                    <a:rPr lang="en-US" sz="2000" dirty="0" smtClean="0">
                      <a:solidFill>
                        <a:srgbClr val="003366"/>
                      </a:solidFill>
                    </a:rPr>
                    <a:t> for </a:t>
                  </a:r>
                  <a14:m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𝜌</m:t>
                      </m:r>
                      <m:r>
                        <a:rPr lang="en-US" sz="2000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000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1</m:t>
                      </m:r>
                      <m:r>
                        <a:rPr lang="en-US" sz="2000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/</m:t>
                      </m:r>
                      <m:r>
                        <a:rPr lang="en-US" sz="2000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2</m:t>
                      </m:r>
                    </m:oMath>
                  </a14:m>
                  <a:endParaRPr lang="en-US" sz="2000" dirty="0">
                    <a:solidFill>
                      <a:srgbClr val="003366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37954" y="3886200"/>
                  <a:ext cx="7438703" cy="713400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820" t="-3419" b="-1367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TextBox 1"/>
                <p:cNvSpPr txBox="1"/>
                <p:nvPr/>
              </p:nvSpPr>
              <p:spPr>
                <a:xfrm>
                  <a:off x="1186700" y="4953000"/>
                  <a:ext cx="6433300" cy="73424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 rtl="0"/>
                  <a:r>
                    <a:rPr lang="en-US" sz="2000" dirty="0" smtClean="0">
                      <a:solidFill>
                        <a:srgbClr val="003366"/>
                      </a:solidFill>
                    </a:rPr>
                    <a:t>The same is true at other densities to leading order in </a:t>
                  </a:r>
                  <a14:m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003366"/>
                          </a:solidFill>
                          <a:latin typeface="Cambria Math"/>
                        </a:rPr>
                        <m:t>𝜖</m:t>
                      </m:r>
                    </m:oMath>
                  </a14:m>
                  <a:endParaRPr lang="en-US" sz="2000" b="0" dirty="0" smtClean="0">
                    <a:solidFill>
                      <a:srgbClr val="003366"/>
                    </a:solidFill>
                  </a:endParaRPr>
                </a:p>
                <a:p>
                  <a:pPr algn="l" rtl="0"/>
                  <a:r>
                    <a:rPr lang="en-US" sz="2000" dirty="0" smtClean="0">
                      <a:solidFill>
                        <a:srgbClr val="003366"/>
                      </a:solidFill>
                    </a:rPr>
                    <a:t>(order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𝜖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rgbClr val="003366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a14:m>
                  <a:r>
                    <a:rPr lang="en-US" sz="2000" dirty="0" smtClean="0">
                      <a:solidFill>
                        <a:srgbClr val="003366"/>
                      </a:solidFill>
                    </a:rPr>
                    <a:t> ).</a:t>
                  </a:r>
                  <a:endParaRPr lang="en-US" sz="2000" dirty="0">
                    <a:solidFill>
                      <a:srgbClr val="003366"/>
                    </a:solidFill>
                  </a:endParaRPr>
                </a:p>
              </p:txBody>
            </p:sp>
          </mc:Choice>
          <mc:Fallback xmlns="">
            <p:sp>
              <p:nvSpPr>
                <p:cNvPr id="2" name="TextBox 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86700" y="4953000"/>
                  <a:ext cx="6433300" cy="734240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1043" t="-3333" b="-108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Oval 9"/>
            <p:cNvSpPr/>
            <p:nvPr/>
          </p:nvSpPr>
          <p:spPr bwMode="auto">
            <a:xfrm>
              <a:off x="1066800" y="5066184"/>
              <a:ext cx="108962" cy="115416"/>
            </a:xfrm>
            <a:prstGeom prst="ellipse">
              <a:avLst/>
            </a:prstGeom>
            <a:solidFill>
              <a:srgbClr val="C0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rgbClr val="000066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3444597" y="533400"/>
            <a:ext cx="19656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rtl="0"/>
            <a:r>
              <a:rPr lang="en-US" dirty="0" smtClean="0">
                <a:solidFill>
                  <a:srgbClr val="003366"/>
                </a:solidFill>
              </a:rPr>
              <a:t>Main Results</a:t>
            </a:r>
            <a:endParaRPr lang="en-US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92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229600" cy="1143000"/>
          </a:xfrm>
        </p:spPr>
        <p:txBody>
          <a:bodyPr>
            <a:noAutofit/>
          </a:bodyPr>
          <a:lstStyle/>
          <a:p>
            <a:r>
              <a:rPr lang="en-IN" sz="2800" dirty="0" smtClean="0">
                <a:solidFill>
                  <a:srgbClr val="003366"/>
                </a:solidFill>
              </a:rPr>
              <a:t> Density profile (with exclusion)</a:t>
            </a:r>
            <a:endParaRPr lang="en-IN" sz="2800" dirty="0">
              <a:solidFill>
                <a:srgbClr val="003366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527" y="1586386"/>
            <a:ext cx="3276599" cy="2293619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818" y="1447800"/>
            <a:ext cx="2415382" cy="2415382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762000" y="4724400"/>
            <a:ext cx="7444502" cy="834652"/>
            <a:chOff x="1066800" y="1676400"/>
            <a:chExt cx="7444502" cy="83465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/>
                <p:cNvSpPr txBox="1"/>
                <p:nvPr/>
              </p:nvSpPr>
              <p:spPr>
                <a:xfrm>
                  <a:off x="1066800" y="1676400"/>
                  <a:ext cx="4782078" cy="8346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 rtl="0"/>
                  <a:r>
                    <a:rPr lang="en-US" sz="2000" dirty="0" smtClean="0">
                      <a:solidFill>
                        <a:srgbClr val="003366"/>
                      </a:solidFill>
                    </a:rPr>
                    <a:t>The density profile      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  <a:ea typeface="Cambria Math"/>
                        </a:rPr>
                        <m:t>𝜙</m:t>
                      </m:r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  <a:ea typeface="Cambria Math"/>
                        </a:rPr>
                        <m:t>(</m:t>
                      </m:r>
                      <m:acc>
                        <m:accPr>
                          <m:chr m:val="⃗"/>
                          <m:ctrlPr>
                            <a:rPr lang="en-US" b="0" i="1" smtClean="0">
                              <a:solidFill>
                                <a:srgbClr val="003366"/>
                              </a:solidFill>
                              <a:latin typeface="Cambria Math"/>
                              <a:ea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003366"/>
                              </a:solidFill>
                              <a:latin typeface="Cambria Math"/>
                              <a:ea typeface="Cambria Math"/>
                            </a:rPr>
                            <m:t>𝑟</m:t>
                          </m:r>
                        </m:e>
                      </m:acc>
                      <m:r>
                        <a:rPr lang="en-US" b="0" i="1" smtClean="0">
                          <a:solidFill>
                            <a:srgbClr val="003366"/>
                          </a:solidFill>
                          <a:latin typeface="Cambria Math"/>
                          <a:ea typeface="Cambria Math"/>
                        </a:rPr>
                        <m:t>)~</m:t>
                      </m:r>
                      <m:d>
                        <m:dPr>
                          <m:begChr m:val="{"/>
                          <m:endChr m:val=""/>
                          <m:ctrlPr>
                            <a:rPr lang="en-US" b="0" i="1" smtClean="0">
                              <a:solidFill>
                                <a:srgbClr val="003366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0" i="1" smtClean="0">
                                  <a:solidFill>
                                    <a:srgbClr val="003366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solidFill>
                                    <a:srgbClr val="003366"/>
                                  </a:solidFill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  <m:r>
                                <a:rPr lang="en-US" b="0" i="1" smtClean="0">
                                  <a:solidFill>
                                    <a:srgbClr val="003366"/>
                                  </a:solidFill>
                                  <a:latin typeface="Cambria Math"/>
                                  <a:ea typeface="Cambria Math"/>
                                </a:rPr>
                                <m:t>/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rgbClr val="003366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rgbClr val="003366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rgbClr val="003366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  <m:r>
                                    <a:rPr lang="en-US" b="0" i="1" smtClean="0">
                                      <a:solidFill>
                                        <a:srgbClr val="003366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  </m:t>
                                  </m:r>
                                </m:sup>
                              </m:sSup>
                            </m:e>
                            <m:e>
                              <m:r>
                                <a:rPr lang="en-US" b="0" i="1" smtClean="0">
                                  <a:solidFill>
                                    <a:srgbClr val="003366"/>
                                  </a:solidFill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  <m:r>
                                <a:rPr lang="en-US" b="0" i="1" smtClean="0">
                                  <a:solidFill>
                                    <a:srgbClr val="003366"/>
                                  </a:solidFill>
                                  <a:latin typeface="Cambria Math"/>
                                  <a:ea typeface="Cambria Math"/>
                                </a:rPr>
                                <m:t>/</m:t>
                              </m:r>
                              <m:r>
                                <a:rPr lang="en-US" b="0" i="1" smtClean="0">
                                  <a:solidFill>
                                    <a:srgbClr val="003366"/>
                                  </a:solidFill>
                                  <a:latin typeface="Cambria Math"/>
                                  <a:ea typeface="Cambria Math"/>
                                </a:rPr>
                                <m:t>𝑟</m:t>
                              </m:r>
                            </m:e>
                          </m:eqArr>
                        </m:e>
                      </m:d>
                    </m:oMath>
                  </a14:m>
                  <a:r>
                    <a:rPr lang="en-US" dirty="0" smtClean="0">
                      <a:solidFill>
                        <a:srgbClr val="003366"/>
                      </a:solidFill>
                    </a:rPr>
                    <a:t>    </a:t>
                  </a:r>
                  <a:endParaRPr lang="en-US" dirty="0">
                    <a:solidFill>
                      <a:srgbClr val="003366"/>
                    </a:solidFill>
                  </a:endParaRPr>
                </a:p>
              </p:txBody>
            </p:sp>
          </mc:Choice>
          <mc:Fallback xmlns="">
            <p:sp>
              <p:nvSpPr>
                <p:cNvPr id="6" name="TextBox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66800" y="1676400"/>
                  <a:ext cx="4782078" cy="83465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127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" name="TextBox 6"/>
            <p:cNvSpPr txBox="1"/>
            <p:nvPr/>
          </p:nvSpPr>
          <p:spPr>
            <a:xfrm>
              <a:off x="6137131" y="1726479"/>
              <a:ext cx="17876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1800" dirty="0">
                  <a:solidFill>
                    <a:srgbClr val="003366"/>
                  </a:solidFill>
                </a:rPr>
                <a:t>a</a:t>
              </a:r>
              <a:r>
                <a:rPr lang="en-US" sz="1800" dirty="0" smtClean="0">
                  <a:solidFill>
                    <a:srgbClr val="003366"/>
                  </a:solidFill>
                </a:rPr>
                <a:t>long the y axis</a:t>
              </a:r>
              <a:endParaRPr lang="en-US" sz="1800" dirty="0">
                <a:solidFill>
                  <a:srgbClr val="003366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172200" y="2057400"/>
              <a:ext cx="23391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1800" dirty="0">
                  <a:solidFill>
                    <a:srgbClr val="003366"/>
                  </a:solidFill>
                </a:rPr>
                <a:t>i</a:t>
              </a:r>
              <a:r>
                <a:rPr lang="en-US" sz="1800" dirty="0" smtClean="0">
                  <a:solidFill>
                    <a:srgbClr val="003366"/>
                  </a:solidFill>
                </a:rPr>
                <a:t>n any other direction</a:t>
              </a:r>
              <a:endParaRPr lang="en-US" sz="1800" dirty="0">
                <a:solidFill>
                  <a:srgbClr val="00336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7161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07686" y="1447800"/>
                <a:ext cx="8229600" cy="4525963"/>
              </a:xfrm>
            </p:spPr>
            <p:txBody>
              <a:bodyPr/>
              <a:lstStyle/>
              <a:p>
                <a:r>
                  <a:rPr lang="en-IN" sz="2800" dirty="0" smtClean="0">
                    <a:solidFill>
                      <a:srgbClr val="003366"/>
                    </a:solidFill>
                  </a:rPr>
                  <a:t>Time evolution of density:</a:t>
                </a:r>
              </a:p>
              <a:p>
                <a:pPr marL="0" indent="0">
                  <a:buNone/>
                </a:pPr>
                <a:endParaRPr lang="en-IN" sz="2800" dirty="0" smtClean="0">
                  <a:solidFill>
                    <a:srgbClr val="003366"/>
                  </a:solidFill>
                </a:endParaRPr>
              </a:p>
              <a:p>
                <a:pPr marL="0" indent="0">
                  <a:buNone/>
                </a:pPr>
                <a:r>
                  <a:rPr lang="en-IN" dirty="0">
                    <a:solidFill>
                      <a:srgbClr val="003366"/>
                    </a:solidFill>
                  </a:rPr>
                  <a:t> </a:t>
                </a:r>
                <a:r>
                  <a:rPr lang="en-IN" dirty="0" smtClean="0">
                    <a:solidFill>
                      <a:srgbClr val="003366"/>
                    </a:solidFill>
                  </a:rPr>
                  <a:t>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N" sz="24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IN" sz="24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𝜕</m:t>
                        </m:r>
                      </m:e>
                      <m:sub>
                        <m:r>
                          <a:rPr lang="en-IN" sz="24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𝑡</m:t>
                        </m:r>
                      </m:sub>
                    </m:sSub>
                    <m:r>
                      <a:rPr lang="en-IN" sz="2400" b="0" i="1" smtClean="0">
                        <a:solidFill>
                          <a:srgbClr val="003366"/>
                        </a:solidFill>
                        <a:latin typeface="Cambria Math"/>
                      </a:rPr>
                      <m:t>𝜙</m:t>
                    </m:r>
                    <m:d>
                      <m:dPr>
                        <m:ctrlPr>
                          <a:rPr lang="en-IN" sz="24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IN" sz="24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IN" sz="24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𝑟</m:t>
                            </m:r>
                          </m:e>
                        </m:acc>
                        <m:r>
                          <a:rPr lang="en-IN" sz="24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, </m:t>
                        </m:r>
                        <m:r>
                          <a:rPr lang="en-IN" sz="24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IN" sz="2400" b="0" i="1" smtClean="0">
                        <a:solidFill>
                          <a:srgbClr val="003366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IN" sz="24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IN" sz="2400" b="0" i="0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𝛻</m:t>
                        </m:r>
                      </m:e>
                      <m:sup>
                        <m:r>
                          <a:rPr lang="en-IN" sz="24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solidFill>
                          <a:srgbClr val="003366"/>
                        </a:solidFill>
                        <a:latin typeface="Cambria Math"/>
                      </a:rPr>
                      <m:t>𝜙</m:t>
                    </m:r>
                    <m:d>
                      <m:dPr>
                        <m:ctrlPr>
                          <a:rPr lang="en-IN" sz="24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IN" sz="24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IN" sz="24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𝑟</m:t>
                            </m:r>
                          </m:e>
                        </m:acc>
                        <m:r>
                          <a:rPr lang="en-IN" sz="24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, </m:t>
                        </m:r>
                        <m:r>
                          <a:rPr lang="en-IN" sz="24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IN" sz="2400" b="0" i="1" smtClean="0">
                        <a:solidFill>
                          <a:srgbClr val="003366"/>
                        </a:solidFill>
                        <a:latin typeface="Cambria Math"/>
                      </a:rPr>
                      <m:t>+</m:t>
                    </m:r>
                    <m:r>
                      <a:rPr lang="en-IN" sz="2400" b="0" i="1" smtClean="0">
                        <a:solidFill>
                          <a:srgbClr val="003366"/>
                        </a:solidFill>
                        <a:latin typeface="Cambria Math"/>
                      </a:rPr>
                      <m:t>𝜖𝜙</m:t>
                    </m:r>
                    <m:d>
                      <m:dPr>
                        <m:ctrlPr>
                          <a:rPr lang="en-IN" sz="24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IN" sz="24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IN" sz="24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0</m:t>
                            </m:r>
                          </m:e>
                        </m:acc>
                        <m:r>
                          <a:rPr lang="en-IN" sz="24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IN" sz="24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IN" sz="2400" b="0" i="1" smtClean="0">
                        <a:solidFill>
                          <a:srgbClr val="003366"/>
                        </a:solidFill>
                        <a:latin typeface="Cambria Math"/>
                      </a:rPr>
                      <m:t>[</m:t>
                    </m:r>
                    <m:sSub>
                      <m:sSubPr>
                        <m:ctrlPr>
                          <a:rPr lang="en-IN" sz="24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IN" sz="24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𝛿</m:t>
                        </m:r>
                      </m:e>
                      <m:sub>
                        <m:acc>
                          <m:accPr>
                            <m:chr m:val="⃗"/>
                            <m:ctrlPr>
                              <a:rPr lang="en-IN" sz="24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IN" sz="24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𝑟</m:t>
                            </m:r>
                          </m:e>
                        </m:acc>
                        <m:r>
                          <a:rPr lang="en-IN" sz="24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,</m:t>
                        </m:r>
                        <m:acc>
                          <m:accPr>
                            <m:chr m:val="⃗"/>
                            <m:ctrlPr>
                              <a:rPr lang="en-IN" sz="24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IN" sz="24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0</m:t>
                            </m:r>
                          </m:e>
                        </m:acc>
                      </m:sub>
                    </m:sSub>
                    <m:r>
                      <a:rPr lang="en-IN" sz="2400" b="0" i="1" smtClean="0">
                        <a:solidFill>
                          <a:srgbClr val="003366"/>
                        </a:solidFill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IN" sz="24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IN" sz="24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𝛿</m:t>
                        </m:r>
                      </m:e>
                      <m:sub>
                        <m:acc>
                          <m:accPr>
                            <m:chr m:val="⃗"/>
                            <m:ctrlPr>
                              <a:rPr lang="en-IN" sz="24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IN" sz="24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  <m:t>𝑟</m:t>
                            </m:r>
                          </m:e>
                        </m:acc>
                        <m:r>
                          <a:rPr lang="en-IN" sz="2400" b="0" i="1" smtClean="0">
                            <a:solidFill>
                              <a:srgbClr val="003366"/>
                            </a:solidFill>
                            <a:latin typeface="Cambria Math"/>
                          </a:rPr>
                          <m:t>,</m:t>
                        </m:r>
                        <m:acc>
                          <m:accPr>
                            <m:chr m:val="⃗"/>
                            <m:ctrlPr>
                              <a:rPr lang="en-IN" sz="2400" b="0" i="1" smtClean="0">
                                <a:solidFill>
                                  <a:srgbClr val="003366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IN" sz="24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IN" sz="24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en-IN" sz="2400" b="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</m:sub>
                    </m:sSub>
                    <m:r>
                      <a:rPr lang="en-IN" sz="2400" b="0" i="1" smtClean="0">
                        <a:solidFill>
                          <a:srgbClr val="003366"/>
                        </a:solidFill>
                        <a:latin typeface="Cambria Math"/>
                      </a:rPr>
                      <m:t>]</m:t>
                    </m:r>
                  </m:oMath>
                </a14:m>
                <a:endParaRPr lang="en-IN" dirty="0" smtClean="0">
                  <a:solidFill>
                    <a:srgbClr val="003366"/>
                  </a:solidFill>
                </a:endParaRPr>
              </a:p>
              <a:p>
                <a:pPr marL="0" indent="0">
                  <a:buNone/>
                </a:pPr>
                <a:endParaRPr lang="en-IN" dirty="0">
                  <a:solidFill>
                    <a:srgbClr val="003366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686" y="1447800"/>
                <a:ext cx="8229600" cy="4525963"/>
              </a:xfrm>
              <a:blipFill rotWithShape="1">
                <a:blip r:embed="rId2"/>
                <a:stretch>
                  <a:fillRect l="-1333" t="-12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58173" y="3508652"/>
                <a:ext cx="832862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IN" sz="2000" i="1" smtClean="0">
                              <a:solidFill>
                                <a:srgbClr val="003366"/>
                              </a:solidFill>
                              <a:latin typeface="Cambria Math"/>
                              <a:cs typeface="+mn-cs"/>
                            </a:rPr>
                          </m:ctrlPr>
                        </m:sSupPr>
                        <m:e>
                          <m:r>
                            <a:rPr lang="en-IN" sz="2000" smtClean="0">
                              <a:solidFill>
                                <a:srgbClr val="003366"/>
                              </a:solidFill>
                              <a:latin typeface="Cambria Math"/>
                              <a:cs typeface="+mn-cs"/>
                            </a:rPr>
                            <m:t>𝛻</m:t>
                          </m:r>
                        </m:e>
                        <m:sup>
                          <m:r>
                            <a:rPr lang="en-IN" sz="2000" i="1" smtClean="0">
                              <a:solidFill>
                                <a:srgbClr val="003366"/>
                              </a:solidFill>
                              <a:latin typeface="Cambria Math"/>
                              <a:cs typeface="+mn-cs"/>
                            </a:rPr>
                            <m:t>2</m:t>
                          </m:r>
                        </m:sup>
                      </m:sSup>
                      <m:r>
                        <a:rPr lang="en-IN" sz="2000" i="1" smtClean="0">
                          <a:solidFill>
                            <a:srgbClr val="003366"/>
                          </a:solidFill>
                          <a:latin typeface="Cambria Math"/>
                          <a:cs typeface="+mn-cs"/>
                        </a:rPr>
                        <m:t>=</m:t>
                      </m:r>
                      <m:r>
                        <a:rPr lang="en-IN" sz="2000" i="1" smtClean="0">
                          <a:solidFill>
                            <a:srgbClr val="003366"/>
                          </a:solidFill>
                          <a:latin typeface="Cambria Math"/>
                          <a:cs typeface="+mn-cs"/>
                        </a:rPr>
                        <m:t>𝜙</m:t>
                      </m:r>
                      <m:d>
                        <m:dPr>
                          <m:ctrlPr>
                            <a:rPr lang="en-IN" sz="2000" i="1" smtClean="0">
                              <a:solidFill>
                                <a:srgbClr val="003366"/>
                              </a:solidFill>
                              <a:latin typeface="Cambria Math"/>
                              <a:cs typeface="+mn-cs"/>
                            </a:rPr>
                          </m:ctrlPr>
                        </m:dPr>
                        <m:e>
                          <m:r>
                            <a:rPr lang="en-IN" sz="2000" i="1" smtClean="0">
                              <a:solidFill>
                                <a:srgbClr val="003366"/>
                              </a:solidFill>
                              <a:latin typeface="Cambria Math"/>
                              <a:cs typeface="+mn-cs"/>
                            </a:rPr>
                            <m:t>𝑚</m:t>
                          </m:r>
                          <m:r>
                            <a:rPr lang="en-US" sz="2000" b="0" i="1" smtClean="0">
                              <a:solidFill>
                                <a:srgbClr val="003366"/>
                              </a:solidFill>
                              <a:latin typeface="Cambria Math"/>
                              <a:cs typeface="+mn-cs"/>
                            </a:rPr>
                            <m:t>+</m:t>
                          </m:r>
                          <m:r>
                            <a:rPr lang="en-US" sz="2000" b="0" i="1" smtClean="0">
                              <a:solidFill>
                                <a:srgbClr val="003366"/>
                              </a:solidFill>
                              <a:latin typeface="Cambria Math"/>
                              <a:cs typeface="+mn-cs"/>
                            </a:rPr>
                            <m:t>1</m:t>
                          </m:r>
                          <m:r>
                            <a:rPr lang="en-IN" sz="2000" i="1" smtClean="0">
                              <a:solidFill>
                                <a:srgbClr val="003366"/>
                              </a:solidFill>
                              <a:latin typeface="Cambria Math"/>
                              <a:cs typeface="+mn-cs"/>
                            </a:rPr>
                            <m:t>,</m:t>
                          </m:r>
                          <m:r>
                            <a:rPr lang="en-IN" sz="2000" i="1" smtClean="0">
                              <a:solidFill>
                                <a:srgbClr val="003366"/>
                              </a:solidFill>
                              <a:latin typeface="Cambria Math"/>
                              <a:cs typeface="+mn-cs"/>
                            </a:rPr>
                            <m:t>𝑛</m:t>
                          </m:r>
                        </m:e>
                      </m:d>
                      <m:r>
                        <a:rPr lang="en-IN" sz="2000" i="1" smtClean="0">
                          <a:solidFill>
                            <a:srgbClr val="003366"/>
                          </a:solidFill>
                          <a:latin typeface="Cambria Math"/>
                          <a:cs typeface="+mn-cs"/>
                        </a:rPr>
                        <m:t>+</m:t>
                      </m:r>
                      <m:r>
                        <a:rPr lang="en-IN" sz="2000" i="1" smtClean="0">
                          <a:solidFill>
                            <a:srgbClr val="003366"/>
                          </a:solidFill>
                          <a:latin typeface="Cambria Math"/>
                          <a:cs typeface="+mn-cs"/>
                        </a:rPr>
                        <m:t>𝜙</m:t>
                      </m:r>
                      <m:d>
                        <m:dPr>
                          <m:ctrlPr>
                            <a:rPr lang="en-IN" sz="2000" i="1" smtClean="0">
                              <a:solidFill>
                                <a:srgbClr val="003366"/>
                              </a:solidFill>
                              <a:latin typeface="Cambria Math"/>
                              <a:cs typeface="+mn-cs"/>
                            </a:rPr>
                          </m:ctrlPr>
                        </m:dPr>
                        <m:e>
                          <m:r>
                            <a:rPr lang="en-IN" sz="2000" i="1" smtClean="0">
                              <a:solidFill>
                                <a:srgbClr val="003366"/>
                              </a:solidFill>
                              <a:latin typeface="Cambria Math"/>
                              <a:cs typeface="+mn-cs"/>
                            </a:rPr>
                            <m:t>𝑚</m:t>
                          </m:r>
                          <m:r>
                            <a:rPr lang="en-IN" sz="2000" i="1" smtClean="0">
                              <a:solidFill>
                                <a:srgbClr val="003366"/>
                              </a:solidFill>
                              <a:latin typeface="Cambria Math"/>
                              <a:cs typeface="+mn-cs"/>
                            </a:rPr>
                            <m:t>−</m:t>
                          </m:r>
                          <m:r>
                            <a:rPr lang="en-IN" sz="2000" i="1" smtClean="0">
                              <a:solidFill>
                                <a:srgbClr val="003366"/>
                              </a:solidFill>
                              <a:latin typeface="Cambria Math"/>
                              <a:cs typeface="+mn-cs"/>
                            </a:rPr>
                            <m:t>1</m:t>
                          </m:r>
                          <m:r>
                            <a:rPr lang="en-IN" sz="2000" i="1" smtClean="0">
                              <a:solidFill>
                                <a:srgbClr val="003366"/>
                              </a:solidFill>
                              <a:latin typeface="Cambria Math"/>
                              <a:cs typeface="+mn-cs"/>
                            </a:rPr>
                            <m:t>,</m:t>
                          </m:r>
                          <m:r>
                            <a:rPr lang="en-IN" sz="2000" i="1" smtClean="0">
                              <a:solidFill>
                                <a:srgbClr val="003366"/>
                              </a:solidFill>
                              <a:latin typeface="Cambria Math"/>
                              <a:cs typeface="+mn-cs"/>
                            </a:rPr>
                            <m:t>𝑛</m:t>
                          </m:r>
                        </m:e>
                      </m:d>
                      <m:r>
                        <a:rPr lang="en-IN" sz="2000" i="1" smtClean="0">
                          <a:solidFill>
                            <a:srgbClr val="003366"/>
                          </a:solidFill>
                          <a:latin typeface="Cambria Math"/>
                          <a:cs typeface="+mn-cs"/>
                        </a:rPr>
                        <m:t>+</m:t>
                      </m:r>
                      <m:r>
                        <a:rPr lang="en-IN" sz="2000" i="1" smtClean="0">
                          <a:solidFill>
                            <a:srgbClr val="003366"/>
                          </a:solidFill>
                          <a:latin typeface="Cambria Math"/>
                          <a:cs typeface="+mn-cs"/>
                        </a:rPr>
                        <m:t>𝜙</m:t>
                      </m:r>
                      <m:d>
                        <m:dPr>
                          <m:ctrlPr>
                            <a:rPr lang="en-IN" sz="2000" i="1" smtClean="0">
                              <a:solidFill>
                                <a:srgbClr val="003366"/>
                              </a:solidFill>
                              <a:latin typeface="Cambria Math"/>
                              <a:cs typeface="+mn-cs"/>
                            </a:rPr>
                          </m:ctrlPr>
                        </m:dPr>
                        <m:e>
                          <m:r>
                            <a:rPr lang="en-IN" sz="2000" i="1" smtClean="0">
                              <a:solidFill>
                                <a:srgbClr val="003366"/>
                              </a:solidFill>
                              <a:latin typeface="Cambria Math"/>
                              <a:cs typeface="+mn-cs"/>
                            </a:rPr>
                            <m:t>𝑚</m:t>
                          </m:r>
                          <m:r>
                            <a:rPr lang="en-IN" sz="2000" i="1" smtClean="0">
                              <a:solidFill>
                                <a:srgbClr val="003366"/>
                              </a:solidFill>
                              <a:latin typeface="Cambria Math"/>
                              <a:cs typeface="+mn-cs"/>
                            </a:rPr>
                            <m:t>,</m:t>
                          </m:r>
                          <m:r>
                            <a:rPr lang="en-IN" sz="2000" i="1" smtClean="0">
                              <a:solidFill>
                                <a:srgbClr val="003366"/>
                              </a:solidFill>
                              <a:latin typeface="Cambria Math"/>
                              <a:cs typeface="+mn-cs"/>
                            </a:rPr>
                            <m:t>𝑛</m:t>
                          </m:r>
                          <m:r>
                            <a:rPr lang="en-IN" sz="2000" i="1" smtClean="0">
                              <a:solidFill>
                                <a:srgbClr val="003366"/>
                              </a:solidFill>
                              <a:latin typeface="Cambria Math"/>
                              <a:cs typeface="+mn-cs"/>
                            </a:rPr>
                            <m:t>+</m:t>
                          </m:r>
                          <m:r>
                            <a:rPr lang="en-IN" sz="2000" i="1" smtClean="0">
                              <a:solidFill>
                                <a:srgbClr val="003366"/>
                              </a:solidFill>
                              <a:latin typeface="Cambria Math"/>
                              <a:cs typeface="+mn-cs"/>
                            </a:rPr>
                            <m:t>1</m:t>
                          </m:r>
                        </m:e>
                      </m:d>
                      <m:r>
                        <a:rPr lang="en-IN" sz="2000" i="1" smtClean="0">
                          <a:solidFill>
                            <a:srgbClr val="003366"/>
                          </a:solidFill>
                          <a:latin typeface="Cambria Math"/>
                          <a:cs typeface="+mn-cs"/>
                        </a:rPr>
                        <m:t>+</m:t>
                      </m:r>
                      <m:r>
                        <a:rPr lang="en-IN" sz="2000" i="1" smtClean="0">
                          <a:solidFill>
                            <a:srgbClr val="003366"/>
                          </a:solidFill>
                          <a:latin typeface="Cambria Math"/>
                          <a:cs typeface="+mn-cs"/>
                        </a:rPr>
                        <m:t>𝜙</m:t>
                      </m:r>
                      <m:d>
                        <m:dPr>
                          <m:ctrlPr>
                            <a:rPr lang="en-IN" sz="2000" i="1" smtClean="0">
                              <a:solidFill>
                                <a:srgbClr val="003366"/>
                              </a:solidFill>
                              <a:latin typeface="Cambria Math"/>
                              <a:cs typeface="+mn-cs"/>
                            </a:rPr>
                          </m:ctrlPr>
                        </m:dPr>
                        <m:e>
                          <m:r>
                            <a:rPr lang="en-IN" sz="2000" i="1" smtClean="0">
                              <a:solidFill>
                                <a:srgbClr val="003366"/>
                              </a:solidFill>
                              <a:latin typeface="Cambria Math"/>
                              <a:cs typeface="+mn-cs"/>
                            </a:rPr>
                            <m:t>𝑚</m:t>
                          </m:r>
                          <m:r>
                            <a:rPr lang="en-IN" sz="2000" i="1" smtClean="0">
                              <a:solidFill>
                                <a:srgbClr val="003366"/>
                              </a:solidFill>
                              <a:latin typeface="Cambria Math"/>
                              <a:cs typeface="+mn-cs"/>
                            </a:rPr>
                            <m:t>,</m:t>
                          </m:r>
                          <m:r>
                            <a:rPr lang="en-IN" sz="2000" i="1" smtClean="0">
                              <a:solidFill>
                                <a:srgbClr val="003366"/>
                              </a:solidFill>
                              <a:latin typeface="Cambria Math"/>
                              <a:cs typeface="+mn-cs"/>
                            </a:rPr>
                            <m:t>𝑛</m:t>
                          </m:r>
                          <m:r>
                            <a:rPr lang="en-IN" sz="2000" i="1" smtClean="0">
                              <a:solidFill>
                                <a:srgbClr val="003366"/>
                              </a:solidFill>
                              <a:latin typeface="Cambria Math"/>
                              <a:cs typeface="+mn-cs"/>
                            </a:rPr>
                            <m:t>−</m:t>
                          </m:r>
                          <m:r>
                            <a:rPr lang="en-IN" sz="2000" i="1" smtClean="0">
                              <a:solidFill>
                                <a:srgbClr val="003366"/>
                              </a:solidFill>
                              <a:latin typeface="Cambria Math"/>
                              <a:cs typeface="+mn-cs"/>
                            </a:rPr>
                            <m:t>1</m:t>
                          </m:r>
                        </m:e>
                      </m:d>
                      <m:r>
                        <a:rPr lang="en-IN" sz="2000" i="1" smtClean="0">
                          <a:solidFill>
                            <a:srgbClr val="003366"/>
                          </a:solidFill>
                          <a:latin typeface="Cambria Math"/>
                          <a:cs typeface="+mn-cs"/>
                        </a:rPr>
                        <m:t>−</m:t>
                      </m:r>
                      <m:r>
                        <a:rPr lang="en-IN" sz="2000" i="1" smtClean="0">
                          <a:solidFill>
                            <a:srgbClr val="003366"/>
                          </a:solidFill>
                          <a:latin typeface="Cambria Math"/>
                          <a:cs typeface="+mn-cs"/>
                        </a:rPr>
                        <m:t>4</m:t>
                      </m:r>
                      <m:r>
                        <a:rPr lang="en-IN" sz="2000" i="1" smtClean="0">
                          <a:solidFill>
                            <a:srgbClr val="003366"/>
                          </a:solidFill>
                          <a:latin typeface="Cambria Math"/>
                          <a:cs typeface="+mn-cs"/>
                        </a:rPr>
                        <m:t>𝜙</m:t>
                      </m:r>
                      <m:r>
                        <a:rPr lang="en-IN" sz="2000" i="1" smtClean="0">
                          <a:solidFill>
                            <a:srgbClr val="003366"/>
                          </a:solidFill>
                          <a:latin typeface="Cambria Math"/>
                          <a:cs typeface="+mn-cs"/>
                        </a:rPr>
                        <m:t>(</m:t>
                      </m:r>
                      <m:r>
                        <a:rPr lang="en-IN" sz="2000" i="1" smtClean="0">
                          <a:solidFill>
                            <a:srgbClr val="003366"/>
                          </a:solidFill>
                          <a:latin typeface="Cambria Math"/>
                          <a:cs typeface="+mn-cs"/>
                        </a:rPr>
                        <m:t>𝑚</m:t>
                      </m:r>
                      <m:r>
                        <a:rPr lang="en-IN" sz="2000" i="1" smtClean="0">
                          <a:solidFill>
                            <a:srgbClr val="003366"/>
                          </a:solidFill>
                          <a:latin typeface="Cambria Math"/>
                          <a:cs typeface="+mn-cs"/>
                        </a:rPr>
                        <m:t>,</m:t>
                      </m:r>
                      <m:r>
                        <a:rPr lang="en-IN" sz="2000" i="1" smtClean="0">
                          <a:solidFill>
                            <a:srgbClr val="003366"/>
                          </a:solidFill>
                          <a:latin typeface="Cambria Math"/>
                          <a:cs typeface="+mn-cs"/>
                        </a:rPr>
                        <m:t>𝑛</m:t>
                      </m:r>
                      <m:r>
                        <a:rPr lang="en-IN" sz="2000" i="1" smtClean="0">
                          <a:solidFill>
                            <a:srgbClr val="003366"/>
                          </a:solidFill>
                          <a:latin typeface="Cambria Math"/>
                          <a:cs typeface="+mn-cs"/>
                        </a:rPr>
                        <m:t>)</m:t>
                      </m:r>
                    </m:oMath>
                  </m:oMathPara>
                </a14:m>
                <a:endParaRPr lang="en-IN" sz="2000" dirty="0">
                  <a:solidFill>
                    <a:srgbClr val="003366"/>
                  </a:solidFill>
                  <a:latin typeface="Calibri"/>
                  <a:cs typeface="+mn-cs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173" y="3508652"/>
                <a:ext cx="8328627" cy="400110"/>
              </a:xfrm>
              <a:prstGeom prst="rect">
                <a:avLst/>
              </a:prstGeom>
              <a:blipFill rotWithShape="1">
                <a:blip r:embed="rId3"/>
                <a:stretch>
                  <a:fillRect b="-15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/>
          <p:cNvGrpSpPr/>
          <p:nvPr/>
        </p:nvGrpSpPr>
        <p:grpSpPr>
          <a:xfrm>
            <a:off x="1752600" y="4876800"/>
            <a:ext cx="5029200" cy="685800"/>
            <a:chOff x="1752600" y="5029200"/>
            <a:chExt cx="5029200" cy="68580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/>
                <p:cNvSpPr txBox="1"/>
                <p:nvPr/>
              </p:nvSpPr>
              <p:spPr>
                <a:xfrm>
                  <a:off x="1955285" y="5029200"/>
                  <a:ext cx="4623830" cy="60830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 rtl="0" fontAlgn="auto"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IN" sz="26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lang="en-IN" sz="2600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  <m:t>𝛻</m:t>
                            </m:r>
                          </m:e>
                          <m:sup>
                            <m:r>
                              <a:rPr lang="en-IN" sz="26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  <m:t>2</m:t>
                            </m:r>
                          </m:sup>
                        </m:sSup>
                        <m:r>
                          <a:rPr lang="en-IN" sz="2600" i="1" smtClean="0">
                            <a:solidFill>
                              <a:srgbClr val="003366"/>
                            </a:solidFill>
                            <a:latin typeface="Cambria Math"/>
                            <a:cs typeface="+mn-cs"/>
                          </a:rPr>
                          <m:t>𝜙</m:t>
                        </m:r>
                        <m:d>
                          <m:dPr>
                            <m:ctrlPr>
                              <a:rPr lang="en-IN" sz="26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IN" sz="260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cs typeface="+mn-cs"/>
                                  </a:rPr>
                                </m:ctrlPr>
                              </m:accPr>
                              <m:e>
                                <m:r>
                                  <a:rPr lang="en-IN" sz="260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cs typeface="+mn-cs"/>
                                  </a:rPr>
                                  <m:t>𝑟</m:t>
                                </m:r>
                              </m:e>
                            </m:acc>
                          </m:e>
                        </m:d>
                        <m:r>
                          <a:rPr lang="en-IN" sz="2600" i="1" smtClean="0">
                            <a:solidFill>
                              <a:srgbClr val="003366"/>
                            </a:solidFill>
                            <a:latin typeface="Cambria Math"/>
                            <a:cs typeface="+mn-cs"/>
                          </a:rPr>
                          <m:t>=−</m:t>
                        </m:r>
                        <m:r>
                          <a:rPr lang="en-IN" sz="2600" i="1" smtClean="0">
                            <a:solidFill>
                              <a:srgbClr val="003366"/>
                            </a:solidFill>
                            <a:latin typeface="Cambria Math"/>
                            <a:cs typeface="+mn-cs"/>
                          </a:rPr>
                          <m:t>𝜖𝜙</m:t>
                        </m:r>
                        <m:r>
                          <a:rPr lang="en-IN" sz="2600" i="1" smtClean="0">
                            <a:solidFill>
                              <a:srgbClr val="003366"/>
                            </a:solidFill>
                            <a:latin typeface="Cambria Math"/>
                            <a:cs typeface="+mn-cs"/>
                          </a:rPr>
                          <m:t>(</m:t>
                        </m:r>
                        <m:acc>
                          <m:accPr>
                            <m:chr m:val="⃗"/>
                            <m:ctrlPr>
                              <a:rPr lang="en-IN" sz="26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</m:ctrlPr>
                          </m:accPr>
                          <m:e>
                            <m:r>
                              <a:rPr lang="en-IN" sz="26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  <m:t>0</m:t>
                            </m:r>
                          </m:e>
                        </m:acc>
                        <m:r>
                          <a:rPr lang="en-IN" sz="2600" i="1" smtClean="0">
                            <a:solidFill>
                              <a:srgbClr val="003366"/>
                            </a:solidFill>
                            <a:latin typeface="Cambria Math"/>
                            <a:cs typeface="+mn-cs"/>
                          </a:rPr>
                          <m:t>)[</m:t>
                        </m:r>
                        <m:sSub>
                          <m:sSubPr>
                            <m:ctrlPr>
                              <a:rPr lang="en-IN" sz="26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en-IN" sz="26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  <m:t>𝛿</m:t>
                            </m:r>
                          </m:e>
                          <m:sub>
                            <m:acc>
                              <m:accPr>
                                <m:chr m:val="⃗"/>
                                <m:ctrlPr>
                                  <a:rPr lang="en-IN" sz="260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cs typeface="+mn-cs"/>
                                  </a:rPr>
                                </m:ctrlPr>
                              </m:accPr>
                              <m:e>
                                <m:r>
                                  <a:rPr lang="en-IN" sz="260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cs typeface="+mn-cs"/>
                                  </a:rPr>
                                  <m:t>𝑟</m:t>
                                </m:r>
                              </m:e>
                            </m:acc>
                            <m:r>
                              <a:rPr lang="en-IN" sz="26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  <m:t>,</m:t>
                            </m:r>
                            <m:acc>
                              <m:accPr>
                                <m:chr m:val="⃗"/>
                                <m:ctrlPr>
                                  <a:rPr lang="en-IN" sz="260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cs typeface="+mn-cs"/>
                                  </a:rPr>
                                </m:ctrlPr>
                              </m:accPr>
                              <m:e>
                                <m:r>
                                  <a:rPr lang="en-IN" sz="260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cs typeface="+mn-cs"/>
                                  </a:rPr>
                                  <m:t>0</m:t>
                                </m:r>
                              </m:e>
                            </m:acc>
                          </m:sub>
                        </m:sSub>
                        <m:r>
                          <a:rPr lang="en-IN" sz="2600" i="1" smtClean="0">
                            <a:solidFill>
                              <a:srgbClr val="003366"/>
                            </a:solidFill>
                            <a:latin typeface="Cambria Math"/>
                            <a:cs typeface="+mn-cs"/>
                          </a:rPr>
                          <m:t>−</m:t>
                        </m:r>
                        <m:sSub>
                          <m:sSubPr>
                            <m:ctrlPr>
                              <a:rPr lang="en-IN" sz="26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en-IN" sz="26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  <m:t>𝛿</m:t>
                            </m:r>
                          </m:e>
                          <m:sub>
                            <m:acc>
                              <m:accPr>
                                <m:chr m:val="⃗"/>
                                <m:ctrlPr>
                                  <a:rPr lang="en-IN" sz="260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cs typeface="+mn-cs"/>
                                  </a:rPr>
                                </m:ctrlPr>
                              </m:accPr>
                              <m:e>
                                <m:r>
                                  <a:rPr lang="en-IN" sz="260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cs typeface="+mn-cs"/>
                                  </a:rPr>
                                  <m:t>𝑟</m:t>
                                </m:r>
                              </m:e>
                            </m:acc>
                            <m:r>
                              <a:rPr lang="en-IN" sz="2600" i="1" smtClean="0">
                                <a:solidFill>
                                  <a:srgbClr val="003366"/>
                                </a:solidFill>
                                <a:latin typeface="Cambria Math"/>
                                <a:cs typeface="+mn-cs"/>
                              </a:rPr>
                              <m:t>,</m:t>
                            </m:r>
                            <m:acc>
                              <m:accPr>
                                <m:chr m:val="⃗"/>
                                <m:ctrlPr>
                                  <a:rPr lang="en-IN" sz="2600" i="1" smtClean="0">
                                    <a:solidFill>
                                      <a:srgbClr val="003366"/>
                                    </a:solidFill>
                                    <a:latin typeface="Cambria Math"/>
                                    <a:cs typeface="+mn-cs"/>
                                  </a:rPr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en-IN" sz="260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sz="260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  <a:cs typeface="+mn-cs"/>
                                      </a:rPr>
                                      <m:t>𝑒</m:t>
                                    </m:r>
                                  </m:e>
                                  <m:sub>
                                    <m:r>
                                      <a:rPr lang="en-IN" sz="2600" i="1" smtClean="0">
                                        <a:solidFill>
                                          <a:srgbClr val="003366"/>
                                        </a:solidFill>
                                        <a:latin typeface="Cambria Math"/>
                                        <a:cs typeface="+mn-cs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acc>
                          </m:sub>
                        </m:sSub>
                        <m:r>
                          <a:rPr lang="en-IN" sz="2600" i="1" smtClean="0">
                            <a:solidFill>
                              <a:srgbClr val="003366"/>
                            </a:solidFill>
                            <a:latin typeface="Cambria Math"/>
                            <a:cs typeface="+mn-cs"/>
                          </a:rPr>
                          <m:t>]</m:t>
                        </m:r>
                      </m:oMath>
                    </m:oMathPara>
                  </a14:m>
                  <a:endParaRPr lang="en-IN" sz="2600" dirty="0">
                    <a:solidFill>
                      <a:srgbClr val="003366"/>
                    </a:solidFill>
                    <a:latin typeface="Calibri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55285" y="5029200"/>
                  <a:ext cx="4623830" cy="608308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" name="Rectangle 3"/>
            <p:cNvSpPr/>
            <p:nvPr/>
          </p:nvSpPr>
          <p:spPr>
            <a:xfrm>
              <a:off x="1752600" y="5029200"/>
              <a:ext cx="5029200" cy="685800"/>
            </a:xfrm>
            <a:prstGeom prst="rect">
              <a:avLst/>
            </a:prstGeom>
            <a:noFill/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3366"/>
                </a:solidFill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667000" y="685800"/>
            <a:ext cx="35076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dirty="0" smtClean="0">
                <a:solidFill>
                  <a:srgbClr val="003366"/>
                </a:solidFill>
              </a:rPr>
              <a:t>Non-interacting particles</a:t>
            </a:r>
            <a:endParaRPr lang="en-US" dirty="0">
              <a:solidFill>
                <a:srgbClr val="00336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54551" y="4292455"/>
            <a:ext cx="31325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2000" dirty="0" smtClean="0">
                <a:solidFill>
                  <a:srgbClr val="003366"/>
                </a:solidFill>
              </a:rPr>
              <a:t>The steady state equation</a:t>
            </a:r>
            <a:endParaRPr lang="en-US" sz="2000" dirty="0">
              <a:solidFill>
                <a:srgbClr val="003366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914400" y="5943600"/>
            <a:ext cx="7455683" cy="685800"/>
            <a:chOff x="914400" y="5943600"/>
            <a:chExt cx="7455683" cy="68580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/>
                <p:cNvSpPr txBox="1"/>
                <p:nvPr/>
              </p:nvSpPr>
              <p:spPr>
                <a:xfrm>
                  <a:off x="979918" y="6019800"/>
                  <a:ext cx="7390165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 rtl="0"/>
                  <a:r>
                    <a:rPr lang="en-US" sz="2000" dirty="0">
                      <a:solidFill>
                        <a:srgbClr val="003366"/>
                      </a:solidFill>
                    </a:rPr>
                    <a:t>p</a:t>
                  </a:r>
                  <a:r>
                    <a:rPr lang="en-US" sz="2000" dirty="0" smtClean="0">
                      <a:solidFill>
                        <a:srgbClr val="003366"/>
                      </a:solidFill>
                    </a:rPr>
                    <a:t>article density  </a:t>
                  </a:r>
                  <a14:m>
                    <m:oMath xmlns:m="http://schemas.openxmlformats.org/officeDocument/2006/math">
                      <m:r>
                        <a:rPr lang="en-US" sz="2000" i="1" smtClean="0">
                          <a:solidFill>
                            <a:srgbClr val="003366"/>
                          </a:solidFill>
                          <a:latin typeface="Cambria Math"/>
                          <a:ea typeface="Cambria Math"/>
                        </a:rPr>
                        <m:t>→</m:t>
                      </m:r>
                    </m:oMath>
                  </a14:m>
                  <a:r>
                    <a:rPr lang="en-US" sz="2000" dirty="0" smtClean="0">
                      <a:solidFill>
                        <a:srgbClr val="003366"/>
                      </a:solidFill>
                    </a:rPr>
                    <a:t>   electrostatic potential of an electric dipole   </a:t>
                  </a:r>
                  <a:endParaRPr lang="en-US" sz="2000" dirty="0">
                    <a:solidFill>
                      <a:srgbClr val="003366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9918" y="6019800"/>
                  <a:ext cx="7390165" cy="400110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l="-908" t="-6154" b="-2769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" name="Rectangle 1"/>
            <p:cNvSpPr/>
            <p:nvPr/>
          </p:nvSpPr>
          <p:spPr>
            <a:xfrm>
              <a:off x="914400" y="5943600"/>
              <a:ext cx="7325882" cy="685800"/>
            </a:xfrm>
            <a:prstGeom prst="rect">
              <a:avLst/>
            </a:prstGeom>
            <a:noFill/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61552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e-IL" sz="2400" b="0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e-IL" sz="2400" b="0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105196</TotalTime>
  <Words>3705</Words>
  <Application>Microsoft Office PowerPoint</Application>
  <PresentationFormat>On-screen Show (4:3)</PresentationFormat>
  <Paragraphs>309</Paragraphs>
  <Slides>51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51</vt:i4>
      </vt:variant>
    </vt:vector>
  </HeadingPairs>
  <TitlesOfParts>
    <vt:vector size="53" baseType="lpstr">
      <vt:lpstr>Default Design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Effect of a local drive: a single driving bond</vt:lpstr>
      <vt:lpstr>PowerPoint Presentation</vt:lpstr>
      <vt:lpstr> Density profile (with exclusion)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Multiple driven bonds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Weizmann INstitute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Complex Systems</dc:creator>
  <cp:lastModifiedBy>fnmukaml</cp:lastModifiedBy>
  <cp:revision>1135</cp:revision>
  <cp:lastPrinted>2011-12-15T12:31:19Z</cp:lastPrinted>
  <dcterms:created xsi:type="dcterms:W3CDTF">2002-12-05T21:16:56Z</dcterms:created>
  <dcterms:modified xsi:type="dcterms:W3CDTF">2013-09-11T22:53:18Z</dcterms:modified>
</cp:coreProperties>
</file>