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60" r:id="rId2"/>
    <p:sldId id="261" r:id="rId3"/>
    <p:sldId id="281" r:id="rId4"/>
    <p:sldId id="263" r:id="rId5"/>
    <p:sldId id="287" r:id="rId6"/>
    <p:sldId id="266" r:id="rId7"/>
    <p:sldId id="267" r:id="rId8"/>
    <p:sldId id="268" r:id="rId9"/>
    <p:sldId id="284" r:id="rId10"/>
    <p:sldId id="269" r:id="rId11"/>
    <p:sldId id="270" r:id="rId12"/>
    <p:sldId id="272" r:id="rId13"/>
    <p:sldId id="273" r:id="rId14"/>
    <p:sldId id="282" r:id="rId15"/>
    <p:sldId id="274" r:id="rId16"/>
    <p:sldId id="275" r:id="rId17"/>
    <p:sldId id="286" r:id="rId18"/>
    <p:sldId id="276" r:id="rId19"/>
    <p:sldId id="277" r:id="rId20"/>
    <p:sldId id="278" r:id="rId21"/>
    <p:sldId id="279" r:id="rId22"/>
    <p:sldId id="280" r:id="rId23"/>
    <p:sldId id="289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/>
    <p:restoredTop sz="86462"/>
  </p:normalViewPr>
  <p:slideViewPr>
    <p:cSldViewPr snapToGrid="0" snapToObjects="1">
      <p:cViewPr varScale="1">
        <p:scale>
          <a:sx n="93" d="100"/>
          <a:sy n="93" d="100"/>
        </p:scale>
        <p:origin x="232" y="272"/>
      </p:cViewPr>
      <p:guideLst/>
    </p:cSldViewPr>
  </p:slideViewPr>
  <p:outlineViewPr>
    <p:cViewPr>
      <p:scale>
        <a:sx n="33" d="100"/>
        <a:sy n="33" d="100"/>
      </p:scale>
      <p:origin x="0" y="-93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2:52.29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1182 1139 24575,'-10'-6'0,"8"-3"0,-13 4 0,10-5 0,-5-1 0,0 1 0,0 0 0,-1 0 0,1 0 0,0 0 0,0 0 0,0 0 0,0 0 0,0 0 0,4 0 0,-2 0 0,2 0 0,-4 0 0,4-1 0,-3 6 0,8-4 0,-8 3 0,8-4 0,-8 0 0,4 5 0,-6-4 0,6 3 0,-4-4 0,3 0 0,1 0 0,-4 4 0,3-3 0,-4 8 0,0-8 0,0 4 0,0-5 0,0 4 0,0-3 0,0 3 0,0-4 0,0 0 0,-1 5 0,1-4 0,0 3 0,0 0 0,0-2 0,0 2 0,5-4 0,-4 0 0,3 0 0,-4 4 0,0-3 0,0 4 0,0-5 0,4-1 0,-3 1 0,4 0 0,-6 5 0,6-4 0,-4 8 0,3-8 0,-4 3 0,0-4 0,0 0 0,0 0 0,0 4 0,0-3 0,4 4 0,-3-5 0,4 0 0,-1 0 0,-3-1 0,4 1 0,-5 0 0,-1 5 0,6-4 0,-4 8 0,3-8 0,-4 3 0,-5-9 0,3 3 0,-8-9 0,3 10 0,0-10 0,-4 8 0,9-2 0,-4 4 0,6 1 0,0 0 0,5 0 0,-4 4 0,8-2 0,-8 6 0,8-7 0,-8 8 0,3-8 0,0 4 0,-8-6 0,7 1 0,-9-6 0,6 5 0,-1-10 0,-4 9 0,2-9 0,-8 9 0,9-9 0,-3 9 0,4-3 0,1 5 0,0 0 0,0 0 0,0-1 0,0 6 0,4-4 0,-8 3 0,7 0 0,-9-3 0,6 3 0,0-4 0,0 0 0,0 4 0,0-3 0,0 8 0,4-8 0,-3 8 0,8-3 0,-3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2:55.57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1001 24575,'0'-15'0,"0"3"0,0-8 0,10 13 0,2-13 0,5 13 0,-2-4 0,0 2 0,-8 3 0,7-5 0,-8 6 0,4-9 0,0 11 0,1-7 0,-6 6 0,4-2 0,-4-4 0,5 0 0,0 0 0,1-5 0,-1 3 0,1-9 0,-1 10 0,0-4 0,0 4 0,0 1 0,0 0 0,0 0 0,0 0 0,0 0 0,-1 0 0,-3 0 0,3 4 0,-4-3 0,5 4 0,0-5 0,0 0 0,0 0 0,5-1 0,-4 1 0,10-6 0,-10 5 0,10-5 0,-10 6 0,5-1 0,-1 0 0,-4 1 0,5-6 0,-6 5 0,0-4 0,1-1 0,-1-1 0,1 1 0,-1-5 0,0 9 0,1-8 0,-5 8 0,-1-3 0,-1 9 0,-3-3 0,4 4 0,-1-5 0,2 4 0,4-8 0,0 7 0,1-9 0,-2 6 0,2-5 0,-1 3 0,0-3 0,0 5 0,0 0 0,0-5 0,1 3 0,-1-3 0,-5 5 0,4 0 0,-8-1 0,8 1 0,-8 0 0,4 0 0,-1 5 0,2 0 0,-1 1 0,4 3 0,-4-8 0,5 8 0,0-4 0,0 1 0,0 2 0,0-7 0,0 8 0,0-8 0,0 4 0,-5-5 0,0 4 0,-5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3:59.73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1311 24575,'10'-5'0,"0"0"0,-1-5 0,2-6 0,-1 5 0,0-5 0,-4 6 0,3 0 0,-8 0 0,8 0 0,-8 0 0,7 0 0,-6 0 0,6 0 0,-6 0 0,6 0 0,-2 0 0,4-6 0,0 5 0,1-5 0,-1 6 0,0 0 0,-1 0 0,1 0 0,0 0 0,-4 0 0,3 4 0,-4-3 0,5 4 0,-4-5 0,2 0 0,-2 0 0,-1-1 0,4 1 0,-3 0 0,4 0 0,0 0 0,0-5 0,0 3 0,1-8 0,-1 8 0,6-4 0,-5 1 0,10 2 0,-4-3 0,5 5 0,-5 1 0,3-1 0,-8 0 0,3 1 0,-5 0 0,0 4 0,0-3 0,-5 4 0,4-1 0,-8-3 0,8 8 0,-8-8 0,8 3 0,-4-4 0,5 0 0,0 0 0,-4-5 0,2 3 0,-2-3 0,4 0 0,0 3 0,1-3 0,-1 5 0,0-6 0,0 5 0,1-5 0,-1 1 0,0 4 0,0-5 0,0 6 0,1-5 0,-6 3 0,5-3 0,-5 5 0,1 0 0,2 0 0,-6 0 0,7-6 0,-4 9 0,1-7 0,3 8 0,-8-4 0,8 0 0,-8 0 0,8 0 0,-3 0 0,-1 0 0,4 4 0,-8-3 0,8 4 0,-8-5 0,8 0 0,-4 0 0,5 0 0,0-1 0,0 1 0,0 0 0,0 0 0,0 0 0,0 0 0,0-5 0,0 3 0,1-3 0,-2 5 0,1 0 0,-4 0 0,3 0 0,-8-1 0,3 1 0,1 5 0,-4-4 0,3 3 0,1 1 0,-4-4 0,7 8 0,-2-4 0,0-5 0,2 8 0,-7-12 0,4 12 0,-5-2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4:02.43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4:19.03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1147 1061 24575,'-10'-5'0,"0"0"0,0 1 0,-1 3 0,6-8 0,-4 8 0,8-8 0,-8 3 0,3 0 0,-4-2 0,-5 1 0,3-3 0,-3 0 0,5 4 0,0-3 0,0 4 0,0-6 0,0 6 0,4-4 0,-3 3 0,3 1 0,1-4 0,-4 8 0,3-8 0,-4 3 0,-5-4 0,3-6 0,-9-1 0,4 0 0,-5-4 0,0 8 0,4-7 0,-2 7 0,7-8 0,-2 9 0,4 1 0,1 3 0,4 2 0,-3 0 0,4-3 0,-5 4 0,0-5 0,0 4 0,0-3 0,-6 3 0,-1-5 0,1 1 0,-5-1 0,9 1 0,-8-1 0,8 0 0,-8 0 0,8 1 0,-3 0 0,-1-1 0,5 1 0,-10-1 0,10 1 0,-10-1 0,9-5 0,-9-1 0,9 0 0,-8-4 0,8 10 0,-9-10 0,10 5 0,-5-1 0,5 1 0,1 1 0,0 4 0,-1-5 0,1 6 0,-5-1 0,3-4 0,-4 3 0,6-3 0,0 5 0,-1-6 0,-4 4 0,3-3 0,-4 4 0,6-4 0,0 3 0,-1-3 0,1 5 0,4 0 0,-3 4 0,8-3 0,-8 4 0,8-5 0,-8 0 0,4-1 0,-1 1 0,-3 0 0,4 0 0,-1 0 0,-3 0 0,3 0 0,1 0 0,0 4 0,5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0T16:24:20.68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0D47-9A3B-D644-BFE9-E2DC9F5B83B7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7DCF3-9115-E346-A054-4BFF25EA7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29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7DCF3-9115-E346-A054-4BFF25EA7B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7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7DCF3-9115-E346-A054-4BFF25EA7B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48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7DCF3-9115-E346-A054-4BFF25EA7B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5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7DCF3-9115-E346-A054-4BFF25EA7B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31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7DCF3-9115-E346-A054-4BFF25EA7B2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02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283D9-7338-BB40-BA7E-E7171D1C3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F8A459-0B2D-EE40-AB6A-45502281B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ED1B-E149-3741-8960-27977F689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03A94-EF31-3B4D-84F7-156F2AE8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BE3DE-535F-4149-B862-C1ED7E49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0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F0F2A-6740-A54D-B874-55DBF497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DE73A-CDE6-214F-80BF-CEB937476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491E5-5FAC-D942-AB50-CA78EE6CD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8F505-E327-6843-89E6-B03285002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29E61-0A87-0945-9279-CED05E1C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1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58D9B2-0D7D-5546-829B-12D63E1014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CBEE6B-765E-AF42-A3ED-68837B163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CC04-33B7-0140-A78D-3DB8E74B7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BE426-8EB7-E246-83C7-28520F01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6AF13-6042-374E-A5AF-10E7B32F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26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2D9E6-8FB4-3447-AFB5-9074CB892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528D9-8660-594C-96E0-30329E58F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28347-7818-454F-AEF2-300523E97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90111-2768-FE4E-9C8E-C4F5BFA6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10E1B-6720-4B4F-9948-9EE8F4AB1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7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D8068-C26E-F94C-95DE-14773DBE0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3F058-710B-9941-AD40-28C1E051D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315C9-FFEB-584E-948F-69206A08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DD752-2E7A-0B4D-B119-7DEFEAA4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30767-D570-B04C-B807-E4535D0F5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8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C1C73-C687-7745-935A-94ED99C37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F58F1-4533-364A-956E-7EC7566132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908887-906B-C040-A055-F2CA6FE8F9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0B34E-BD0E-4044-AF03-54BB76BA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A35E7-B14E-AC4A-8199-654826F45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E7666-97A9-4846-B843-1021EF7BD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3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CF772-2D9D-A84B-87CE-25CD4EEB6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27F4F-3951-C14C-BE0F-675AFC3DB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59DC0-53C6-744E-B472-63F5C374D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D23708-20B2-8545-89C1-4B52E8B64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1E88BA-141A-A54A-9C3C-280F1028A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6225C2-CE57-534D-89CC-E5A1A41B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DAD44-0F99-3A42-8447-A6018E1EB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ACE606-0058-4246-ABA2-4F80F279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CF7CF-314A-E440-9AD2-8573FF405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E5BC8-B437-114E-896D-BE63C5D39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5F22C-825D-3E4D-9926-B86DD030B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3084E-3B89-7A4B-81CA-E3ED7EA62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50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DFE648-9B9D-7A4E-AE7A-6F5487BB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A43484-0C37-754C-82A6-15C043FAA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22ACF-B48F-EA4F-94B7-A6E23518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56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29840-027B-8444-9FED-D002BFF72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4A13A-A073-3949-B429-951B6F054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D1EA2-FEDC-384D-B8E0-F50FEC455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E3797-B3BE-E54F-8538-27CB219DE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F14A6-1FFA-2743-9623-33ED482BE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09FDA-692D-C549-93EC-9C3C025F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27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02F1E-17AB-2749-97DB-2C97E32A8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DA7CE7-D2AC-8B44-BD4D-75403F6B71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40643-2C97-704E-8773-FF4ED17D5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44E19C-1118-EA4B-BA88-0676361D2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C9B70-0A41-B649-804B-7A0B69C6D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6206F-25BF-6A40-A2EA-1ACD86DEB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4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0CD2E4-B65F-5545-B07D-2A3C6CA4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75156-BF80-7944-93C3-061E056BF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F61F9-1F53-1249-9901-2422E7BB8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1B0DC-6FEA-004E-AE28-77AB3EBB1C7B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C00BD-1F0D-3742-B694-4E493380B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63FE-0122-0348-83E4-85A453BE0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DCBF-AD95-F543-A325-44A1FBA87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8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13.png"/><Relationship Id="rId4" Type="http://schemas.openxmlformats.org/officeDocument/2006/relationships/image" Target="../media/image100.png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AC00-3156-6244-89D7-59AB6B5963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Highlights from the Classification of the Finite Simple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E5A6D4-F3B5-D84A-A4CE-3E0CD8103C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Ron Solomon, The Ohio State University</a:t>
            </a:r>
          </a:p>
          <a:p>
            <a:r>
              <a:rPr lang="en-US" dirty="0"/>
              <a:t> University of Warwick Talk</a:t>
            </a:r>
          </a:p>
          <a:p>
            <a:r>
              <a:rPr lang="en-US" dirty="0"/>
              <a:t>November 27, 2020</a:t>
            </a:r>
          </a:p>
        </p:txBody>
      </p:sp>
    </p:spTree>
    <p:extLst>
      <p:ext uri="{BB962C8B-B14F-4D97-AF65-F5344CB8AC3E}">
        <p14:creationId xmlns:p14="http://schemas.microsoft.com/office/powerpoint/2010/main" val="82972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11945-3B6E-194B-B9AD-8D576D1D2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Minimal Case: Groups with a Strongly Embedded Subgroup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10143-64DC-1945-A0B0-1CD34FF0AA3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fact that “G is p-unital” is (roughly) equivalent to: “G is not p-geometric”</a:t>
            </a:r>
          </a:p>
          <a:p>
            <a:pPr marL="0" indent="0">
              <a:buNone/>
            </a:pPr>
            <a:r>
              <a:rPr lang="en-US" dirty="0"/>
              <a:t>was the discovery of John G. Thompson .</a:t>
            </a:r>
          </a:p>
          <a:p>
            <a:pPr marL="0" indent="0">
              <a:buNone/>
            </a:pPr>
            <a:r>
              <a:rPr lang="en-US" u="sng" dirty="0"/>
              <a:t>Note</a:t>
            </a:r>
            <a:r>
              <a:rPr lang="en-US" dirty="0"/>
              <a:t>: 6 divides |SL(2,p)| = (p-1)p(p+1). So, </a:t>
            </a:r>
          </a:p>
          <a:p>
            <a:pPr marL="0" indent="0">
              <a:buNone/>
            </a:pPr>
            <a:r>
              <a:rPr lang="en-US" dirty="0"/>
              <a:t>6 divides |G| for every p-geometric group G</a:t>
            </a:r>
          </a:p>
          <a:p>
            <a:pPr marL="0" indent="0">
              <a:buNone/>
            </a:pPr>
            <a:r>
              <a:rPr lang="en-US" dirty="0"/>
              <a:t>The following deep theorem combines the</a:t>
            </a:r>
          </a:p>
          <a:p>
            <a:pPr marL="0" indent="0">
              <a:buNone/>
            </a:pPr>
            <a:r>
              <a:rPr lang="en-US" b="1" dirty="0" err="1"/>
              <a:t>Feit</a:t>
            </a:r>
            <a:r>
              <a:rPr lang="en-US" b="1" dirty="0"/>
              <a:t>-Thompson Odd Order Theorem </a:t>
            </a:r>
            <a:r>
              <a:rPr lang="en-US" dirty="0"/>
              <a:t>(1963) and the </a:t>
            </a:r>
            <a:r>
              <a:rPr lang="en-US" b="1" dirty="0"/>
              <a:t>Suzuki-Bender Strongly Embedded Subgroup Theorem</a:t>
            </a:r>
            <a:r>
              <a:rPr lang="en-US" dirty="0"/>
              <a:t> (1971).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 </a:t>
            </a:r>
            <a:r>
              <a:rPr lang="en-US" u="sng" dirty="0"/>
              <a:t>Theorem:</a:t>
            </a:r>
            <a:r>
              <a:rPr lang="en-US" dirty="0"/>
              <a:t> Let G be a p-unital (+ </a:t>
            </a:r>
            <a:r>
              <a:rPr lang="en-US" dirty="0">
                <a:latin typeface="MaplePi" panose="02000500070000020004" pitchFamily="2" charset="0"/>
              </a:rPr>
              <a:t>e) </a:t>
            </a:r>
            <a:r>
              <a:rPr lang="en-US" dirty="0"/>
              <a:t>finite simple group, where p is the </a:t>
            </a:r>
            <a:r>
              <a:rPr lang="en-US" u="sng" dirty="0"/>
              <a:t>smallest</a:t>
            </a:r>
            <a:r>
              <a:rPr lang="en-US" dirty="0"/>
              <a:t> prime divisor of |G|. Then p=2 and   G </a:t>
            </a:r>
            <a:r>
              <a:rPr lang="en-US" u="sng" dirty="0"/>
              <a:t>~</a:t>
            </a:r>
            <a:r>
              <a:rPr lang="en-US" dirty="0"/>
              <a:t> PSL(2,2</a:t>
            </a:r>
            <a:r>
              <a:rPr lang="en-US" baseline="30000" dirty="0"/>
              <a:t>n</a:t>
            </a:r>
            <a:r>
              <a:rPr lang="en-US" dirty="0"/>
              <a:t>), PSU(3,2</a:t>
            </a:r>
            <a:r>
              <a:rPr lang="en-US" baseline="30000" dirty="0"/>
              <a:t>n</a:t>
            </a:r>
            <a:r>
              <a:rPr lang="en-US" dirty="0"/>
              <a:t>), or </a:t>
            </a:r>
            <a:r>
              <a:rPr lang="en-US" dirty="0" err="1"/>
              <a:t>Sz</a:t>
            </a:r>
            <a:r>
              <a:rPr lang="en-US" dirty="0"/>
              <a:t>(2</a:t>
            </a:r>
            <a:r>
              <a:rPr lang="en-US" baseline="30000" dirty="0"/>
              <a:t>n</a:t>
            </a:r>
            <a:r>
              <a:rPr lang="en-US" dirty="0"/>
              <a:t>).    [See also Holt’s </a:t>
            </a:r>
            <a:r>
              <a:rPr lang="en-US" dirty="0" err="1"/>
              <a:t>Thm</a:t>
            </a:r>
            <a:r>
              <a:rPr lang="en-US" dirty="0"/>
              <a:t>]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9C99403D-2217-7749-8C00-609FF21247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196888" y="1939758"/>
            <a:ext cx="2400300" cy="3378200"/>
          </a:xfrm>
        </p:spPr>
      </p:pic>
      <p:pic>
        <p:nvPicPr>
          <p:cNvPr id="6" name="Picture 5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671DD985-4402-AD4B-A342-7A696D88C2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225" y="1358900"/>
            <a:ext cx="2971800" cy="4140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24D81A-D716-5C4E-99EC-E7E2783AAC41}"/>
              </a:ext>
            </a:extLst>
          </p:cNvPr>
          <p:cNvSpPr txBox="1"/>
          <p:nvPr/>
        </p:nvSpPr>
        <p:spPr>
          <a:xfrm>
            <a:off x="6644640" y="5803392"/>
            <a:ext cx="1927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John G. Thompson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D8A28B-423A-424C-80C1-7E7A579CD932}"/>
              </a:ext>
            </a:extLst>
          </p:cNvPr>
          <p:cNvSpPr txBox="1"/>
          <p:nvPr/>
        </p:nvSpPr>
        <p:spPr>
          <a:xfrm>
            <a:off x="9777984" y="5632704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Helmut Bender</a:t>
            </a:r>
          </a:p>
        </p:txBody>
      </p:sp>
    </p:spTree>
    <p:extLst>
      <p:ext uri="{BB962C8B-B14F-4D97-AF65-F5344CB8AC3E}">
        <p14:creationId xmlns:p14="http://schemas.microsoft.com/office/powerpoint/2010/main" val="4273015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C3D7D-822D-9546-8C40-5F3BAC800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663" y="316999"/>
            <a:ext cx="10515600" cy="1325563"/>
          </a:xfrm>
        </p:spPr>
        <p:txBody>
          <a:bodyPr/>
          <a:lstStyle/>
          <a:p>
            <a:r>
              <a:rPr lang="en-US" u="sng" dirty="0"/>
              <a:t>The Endgame:  An example of an identification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64511-6877-4943-91E5-0E101684E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Suppose we have a finite group G with F*(G) simple, containing an involution t with C</a:t>
            </a:r>
            <a:r>
              <a:rPr lang="en-US" baseline="-25000" dirty="0"/>
              <a:t>G</a:t>
            </a:r>
            <a:r>
              <a:rPr lang="en-US" dirty="0"/>
              <a:t> (t) = &lt; t &gt; x K </a:t>
            </a:r>
            <a:r>
              <a:rPr lang="en-US" u="sng" dirty="0"/>
              <a:t>~ </a:t>
            </a:r>
            <a:r>
              <a:rPr lang="en-US" dirty="0"/>
              <a:t> C</a:t>
            </a:r>
            <a:r>
              <a:rPr lang="en-US" baseline="-25000" dirty="0"/>
              <a:t>2</a:t>
            </a:r>
            <a:r>
              <a:rPr lang="en-US" dirty="0"/>
              <a:t> x S</a:t>
            </a:r>
            <a:r>
              <a:rPr lang="en-US" baseline="-25000" dirty="0"/>
              <a:t>n</a:t>
            </a:r>
            <a:r>
              <a:rPr lang="en-US" dirty="0"/>
              <a:t> , the symmetric group of degree n, for some n </a:t>
            </a:r>
            <a:r>
              <a:rPr lang="en-US" u="sng" dirty="0"/>
              <a:t>&gt;</a:t>
            </a:r>
            <a:r>
              <a:rPr lang="en-US" dirty="0"/>
              <a:t> 11.  We would like to prove that G is isomorphic to S</a:t>
            </a:r>
            <a:r>
              <a:rPr lang="en-US" baseline="-25000" dirty="0"/>
              <a:t>n+2</a:t>
            </a:r>
            <a:r>
              <a:rPr lang="en-US" dirty="0"/>
              <a:t> .  </a:t>
            </a:r>
          </a:p>
          <a:p>
            <a:pPr>
              <a:lnSpc>
                <a:spcPct val="120000"/>
              </a:lnSpc>
            </a:pPr>
            <a:r>
              <a:rPr lang="en-US" dirty="0"/>
              <a:t>By </a:t>
            </a:r>
            <a:r>
              <a:rPr lang="en-US" dirty="0" err="1"/>
              <a:t>Glauberman’s</a:t>
            </a:r>
            <a:r>
              <a:rPr lang="en-US" dirty="0"/>
              <a:t> Z</a:t>
            </a:r>
            <a:r>
              <a:rPr lang="en-US" baseline="30000" dirty="0"/>
              <a:t>*</a:t>
            </a:r>
            <a:r>
              <a:rPr lang="en-US" dirty="0"/>
              <a:t> -Theorem, C</a:t>
            </a:r>
            <a:r>
              <a:rPr lang="en-US" baseline="-25000" dirty="0"/>
              <a:t>G</a:t>
            </a:r>
            <a:r>
              <a:rPr lang="en-US" dirty="0"/>
              <a:t> (t) – { t } contains a G-conjugate s of t .  With a bit of effort we can show that s is a transposition in K.  In particular,    C</a:t>
            </a:r>
            <a:r>
              <a:rPr lang="en-US" baseline="-25000" dirty="0"/>
              <a:t>K</a:t>
            </a:r>
            <a:r>
              <a:rPr lang="en-US" dirty="0"/>
              <a:t> (s)= &lt; s &gt; x J  with    J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n-2</a:t>
            </a:r>
            <a:r>
              <a:rPr lang="en-US" dirty="0"/>
              <a:t> .  Since s is G-conjugate to t,   C</a:t>
            </a:r>
            <a:r>
              <a:rPr lang="en-US" baseline="-25000" dirty="0"/>
              <a:t>G</a:t>
            </a:r>
            <a:r>
              <a:rPr lang="en-US" dirty="0"/>
              <a:t>(s) = &lt; s &gt; x L, with       L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n</a:t>
            </a:r>
            <a:r>
              <a:rPr lang="en-US" dirty="0"/>
              <a:t> ,  t in L,  and  J = K </a:t>
            </a:r>
            <a:r>
              <a:rPr lang="en-US" dirty="0">
                <a:latin typeface="ESSTIXThree" pitchFamily="2" charset="0"/>
              </a:rPr>
              <a:t>h</a:t>
            </a:r>
            <a:r>
              <a:rPr lang="en-US" dirty="0"/>
              <a:t> L.  </a:t>
            </a:r>
          </a:p>
          <a:p>
            <a:r>
              <a:rPr lang="en-US" dirty="0"/>
              <a:t>Now H := &lt; K,L &gt; contains involutions t = t</a:t>
            </a:r>
            <a:r>
              <a:rPr lang="en-US" baseline="-25000" dirty="0"/>
              <a:t>1</a:t>
            </a:r>
            <a:r>
              <a:rPr lang="en-US" dirty="0"/>
              <a:t> , t</a:t>
            </a:r>
            <a:r>
              <a:rPr lang="en-US" baseline="-25000" dirty="0"/>
              <a:t>2</a:t>
            </a:r>
            <a:r>
              <a:rPr lang="en-US" dirty="0"/>
              <a:t> , … , t</a:t>
            </a:r>
            <a:r>
              <a:rPr lang="en-US" baseline="-25000" dirty="0"/>
              <a:t>n+1</a:t>
            </a:r>
            <a:r>
              <a:rPr lang="en-US" dirty="0"/>
              <a:t> = s  clearly satisfying all but one of the defining relations in the </a:t>
            </a:r>
            <a:r>
              <a:rPr lang="en-US" dirty="0" err="1"/>
              <a:t>Coxeter</a:t>
            </a:r>
            <a:r>
              <a:rPr lang="en-US" dirty="0"/>
              <a:t> presentation for S</a:t>
            </a:r>
            <a:r>
              <a:rPr lang="en-US" baseline="-25000" dirty="0"/>
              <a:t>n+2</a:t>
            </a:r>
            <a:r>
              <a:rPr lang="en-US" dirty="0"/>
              <a:t> :</a:t>
            </a:r>
          </a:p>
          <a:p>
            <a:r>
              <a:rPr lang="en-US" dirty="0"/>
              <a:t>     (t</a:t>
            </a:r>
            <a:r>
              <a:rPr lang="en-US" baseline="-25000" dirty="0"/>
              <a:t>i</a:t>
            </a:r>
            <a:r>
              <a:rPr lang="en-US" dirty="0"/>
              <a:t>t</a:t>
            </a:r>
            <a:r>
              <a:rPr lang="en-US" baseline="-25000" dirty="0"/>
              <a:t>i+1</a:t>
            </a:r>
            <a:r>
              <a:rPr lang="en-US" dirty="0"/>
              <a:t>)</a:t>
            </a:r>
            <a:r>
              <a:rPr lang="en-US" baseline="30000" dirty="0"/>
              <a:t>3</a:t>
            </a:r>
            <a:r>
              <a:rPr lang="en-US" dirty="0"/>
              <a:t> = 1 for all </a:t>
            </a:r>
            <a:r>
              <a:rPr lang="en-US" dirty="0" err="1"/>
              <a:t>i</a:t>
            </a:r>
            <a:r>
              <a:rPr lang="en-US" dirty="0"/>
              <a:t> [i.e., &lt; t</a:t>
            </a:r>
            <a:r>
              <a:rPr lang="en-US" baseline="-25000" dirty="0"/>
              <a:t>i</a:t>
            </a:r>
            <a:r>
              <a:rPr lang="en-US" dirty="0"/>
              <a:t>,t</a:t>
            </a:r>
            <a:r>
              <a:rPr lang="en-US" baseline="-25000" dirty="0"/>
              <a:t>i+1</a:t>
            </a:r>
            <a:r>
              <a:rPr lang="en-US" dirty="0"/>
              <a:t>&gt;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3</a:t>
            </a:r>
            <a:r>
              <a:rPr lang="en-US" dirty="0"/>
              <a:t>],     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 err="1"/>
              <a:t>t</a:t>
            </a:r>
            <a:r>
              <a:rPr lang="en-US" baseline="-25000" dirty="0" err="1"/>
              <a:t>j</a:t>
            </a:r>
            <a:r>
              <a:rPr lang="en-US" dirty="0"/>
              <a:t> = </a:t>
            </a:r>
            <a:r>
              <a:rPr lang="en-US" dirty="0" err="1"/>
              <a:t>t</a:t>
            </a:r>
            <a:r>
              <a:rPr lang="en-US" baseline="-25000" dirty="0" err="1"/>
              <a:t>j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/>
              <a:t>  whenever |</a:t>
            </a:r>
            <a:r>
              <a:rPr lang="en-US" dirty="0" err="1"/>
              <a:t>i</a:t>
            </a:r>
            <a:r>
              <a:rPr lang="en-US" dirty="0"/>
              <a:t>-j| &gt; 1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9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B7E89-6F2F-6348-BD0B-30360E00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example completed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DB1B-2875-6E42-B44C-0BA46CFB4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missing relation is:  t</a:t>
            </a:r>
            <a:r>
              <a:rPr lang="en-US" baseline="-25000" dirty="0"/>
              <a:t>2</a:t>
            </a:r>
            <a:r>
              <a:rPr lang="en-US" dirty="0"/>
              <a:t>t</a:t>
            </a:r>
            <a:r>
              <a:rPr lang="en-US" baseline="-25000" dirty="0"/>
              <a:t>n</a:t>
            </a:r>
            <a:r>
              <a:rPr lang="en-US" dirty="0"/>
              <a:t> = t</a:t>
            </a:r>
            <a:r>
              <a:rPr lang="en-US" baseline="-25000" dirty="0"/>
              <a:t>n</a:t>
            </a:r>
            <a:r>
              <a:rPr lang="en-US" dirty="0"/>
              <a:t>t</a:t>
            </a:r>
            <a:r>
              <a:rPr lang="en-US" baseline="-25000" dirty="0"/>
              <a:t>2</a:t>
            </a:r>
            <a:r>
              <a:rPr lang="en-US" dirty="0"/>
              <a:t> .</a:t>
            </a:r>
          </a:p>
          <a:p>
            <a:r>
              <a:rPr lang="en-US" dirty="0"/>
              <a:t>But since n </a:t>
            </a:r>
            <a:r>
              <a:rPr lang="en-US" u="sng" dirty="0"/>
              <a:t>&gt;</a:t>
            </a:r>
            <a:r>
              <a:rPr lang="en-US" dirty="0"/>
              <a:t> 11 and t</a:t>
            </a:r>
            <a:r>
              <a:rPr lang="en-US" baseline="-25000" dirty="0"/>
              <a:t>5</a:t>
            </a:r>
            <a:r>
              <a:rPr lang="en-US" dirty="0"/>
              <a:t> is G-conjugate to t and commutes with both t</a:t>
            </a:r>
            <a:r>
              <a:rPr lang="en-US" baseline="-25000" dirty="0"/>
              <a:t>2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and </a:t>
            </a:r>
            <a:r>
              <a:rPr lang="en-US" dirty="0" err="1"/>
              <a:t>t</a:t>
            </a:r>
            <a:r>
              <a:rPr lang="en-US" baseline="-25000" dirty="0" err="1"/>
              <a:t>n</a:t>
            </a:r>
            <a:r>
              <a:rPr lang="en-US" dirty="0"/>
              <a:t> , we can verify the relation  t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baseline="-25000" dirty="0" err="1"/>
              <a:t>n</a:t>
            </a:r>
            <a:r>
              <a:rPr lang="en-US" dirty="0"/>
              <a:t> = </a:t>
            </a:r>
            <a:r>
              <a:rPr lang="en-US" dirty="0" err="1"/>
              <a:t>t</a:t>
            </a:r>
            <a:r>
              <a:rPr lang="en-US" baseline="-25000" dirty="0" err="1"/>
              <a:t>n</a:t>
            </a:r>
            <a:r>
              <a:rPr lang="en-US" dirty="0"/>
              <a:t> t</a:t>
            </a:r>
            <a:r>
              <a:rPr lang="en-US" baseline="-25000" dirty="0"/>
              <a:t>2</a:t>
            </a:r>
            <a:r>
              <a:rPr lang="en-US" dirty="0"/>
              <a:t> inside C</a:t>
            </a:r>
            <a:r>
              <a:rPr lang="en-US" baseline="-25000" dirty="0"/>
              <a:t>G</a:t>
            </a:r>
            <a:r>
              <a:rPr lang="en-US" dirty="0"/>
              <a:t> (t</a:t>
            </a:r>
            <a:r>
              <a:rPr lang="en-US" baseline="-25000" dirty="0"/>
              <a:t>5</a:t>
            </a:r>
            <a:r>
              <a:rPr lang="en-US" dirty="0"/>
              <a:t>), thereby proving that H is isomorphic to S</a:t>
            </a:r>
            <a:r>
              <a:rPr lang="en-US" baseline="-25000" dirty="0"/>
              <a:t>n+2</a:t>
            </a:r>
            <a:r>
              <a:rPr lang="en-US" dirty="0"/>
              <a:t> .  </a:t>
            </a:r>
          </a:p>
          <a:p>
            <a:pPr marL="0" indent="0">
              <a:buNone/>
            </a:pPr>
            <a:r>
              <a:rPr lang="en-US" dirty="0"/>
              <a:t>It remains to show that H = G.  But this can be deduced from the Suzuki-Bender Theorem, and we have </a:t>
            </a:r>
          </a:p>
          <a:p>
            <a:pPr marL="0" indent="0">
              <a:buNone/>
            </a:pPr>
            <a:r>
              <a:rPr lang="en-US" u="sng" dirty="0"/>
              <a:t>Theorem</a:t>
            </a:r>
            <a:r>
              <a:rPr lang="en-US" dirty="0"/>
              <a:t>: Let G be a finite group with F*(G) simple. Suppose t is an involution of G such that C</a:t>
            </a:r>
            <a:r>
              <a:rPr lang="en-US" baseline="-25000" dirty="0"/>
              <a:t>G</a:t>
            </a:r>
            <a:r>
              <a:rPr lang="en-US" dirty="0"/>
              <a:t>(t) is isomorphic to C </a:t>
            </a:r>
            <a:r>
              <a:rPr lang="en-US" baseline="-25000" dirty="0"/>
              <a:t>2</a:t>
            </a:r>
            <a:r>
              <a:rPr lang="en-US" dirty="0"/>
              <a:t> x S</a:t>
            </a:r>
            <a:r>
              <a:rPr lang="en-US" baseline="-25000" dirty="0"/>
              <a:t>n</a:t>
            </a:r>
            <a:r>
              <a:rPr lang="en-US" dirty="0"/>
              <a:t>  for some n </a:t>
            </a:r>
            <a:r>
              <a:rPr lang="en-US" u="sng" dirty="0"/>
              <a:t>&gt;</a:t>
            </a:r>
            <a:r>
              <a:rPr lang="en-US" dirty="0"/>
              <a:t> 11.  Then G is isomorphic to S</a:t>
            </a:r>
            <a:r>
              <a:rPr lang="en-US" baseline="-25000" dirty="0"/>
              <a:t>n+2</a:t>
            </a:r>
            <a:r>
              <a:rPr lang="en-US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3162306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E6531-ECE2-1848-BC32-C389A7260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“Curse” of Small Cases and Sporadic Simple 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339DC-E35C-FB45-99EF-2B628C2BF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Remark: </a:t>
            </a:r>
            <a:r>
              <a:rPr lang="en-US" dirty="0"/>
              <a:t>The theorem is false for n = 5, 6, 8 and 10. </a:t>
            </a:r>
          </a:p>
          <a:p>
            <a:r>
              <a:rPr lang="en-US" dirty="0"/>
              <a:t>Suppose n = 8 and C</a:t>
            </a:r>
            <a:r>
              <a:rPr lang="en-US" baseline="-25000" dirty="0"/>
              <a:t>G</a:t>
            </a:r>
            <a:r>
              <a:rPr lang="en-US" dirty="0"/>
              <a:t>(t) = &lt; t &gt; x K, with K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8</a:t>
            </a:r>
            <a:r>
              <a:rPr lang="en-US" dirty="0"/>
              <a:t> .  Then G could be S</a:t>
            </a:r>
            <a:r>
              <a:rPr lang="en-US" baseline="-25000" dirty="0"/>
              <a:t>10</a:t>
            </a:r>
            <a:r>
              <a:rPr lang="en-US" dirty="0"/>
              <a:t> . But also G could be </a:t>
            </a:r>
            <a:r>
              <a:rPr lang="en-US" dirty="0" err="1"/>
              <a:t>Aut</a:t>
            </a:r>
            <a:r>
              <a:rPr lang="en-US" dirty="0"/>
              <a:t>(HS), where HS is the sporadic simple group discovered by Don </a:t>
            </a:r>
            <a:r>
              <a:rPr lang="en-US" dirty="0" err="1"/>
              <a:t>Higman</a:t>
            </a:r>
            <a:r>
              <a:rPr lang="en-US" dirty="0"/>
              <a:t> and Charlie Sims in 1967.</a:t>
            </a:r>
          </a:p>
          <a:p>
            <a:endParaRPr lang="en-US" dirty="0"/>
          </a:p>
          <a:p>
            <a:r>
              <a:rPr lang="en-US" dirty="0"/>
              <a:t>Similarly, if C</a:t>
            </a:r>
            <a:r>
              <a:rPr lang="en-US" baseline="-25000" dirty="0"/>
              <a:t>G</a:t>
            </a:r>
            <a:r>
              <a:rPr lang="en-US" dirty="0"/>
              <a:t>(t) = &lt; t &gt; x K, where K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10 </a:t>
            </a:r>
            <a:r>
              <a:rPr lang="en-US" dirty="0"/>
              <a:t>, then G could be S</a:t>
            </a:r>
            <a:r>
              <a:rPr lang="en-US" baseline="-25000" dirty="0"/>
              <a:t>12 </a:t>
            </a:r>
            <a:r>
              <a:rPr lang="en-US" dirty="0"/>
              <a:t>. But also  G could be </a:t>
            </a:r>
            <a:r>
              <a:rPr lang="en-US" dirty="0" err="1"/>
              <a:t>Aut</a:t>
            </a:r>
            <a:r>
              <a:rPr lang="en-US" dirty="0"/>
              <a:t>(HN), where HN is the sporadic simple group discovered in 1973 by Koichiro Harada and Simon Norton inside the Monster, the largest sporadic simple group.</a:t>
            </a:r>
          </a:p>
        </p:txBody>
      </p:sp>
    </p:spTree>
    <p:extLst>
      <p:ext uri="{BB962C8B-B14F-4D97-AF65-F5344CB8AC3E}">
        <p14:creationId xmlns:p14="http://schemas.microsoft.com/office/powerpoint/2010/main" val="2482838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AB0D84-79CA-7945-A604-D1242E5F3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Presentations for Quasi-Simple Groups</a:t>
            </a:r>
          </a:p>
        </p:txBody>
      </p:sp>
      <p:pic>
        <p:nvPicPr>
          <p:cNvPr id="8" name="Content Placeholder 7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C286BB5D-74B4-C24F-8011-2FC35A5C9D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468881"/>
            <a:ext cx="3421826" cy="4479482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20C748-F7F2-E241-BE58-096F4E14FC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Presentations exist for the quasi-simple groups G(q) of Lie type similar to the </a:t>
            </a:r>
            <a:r>
              <a:rPr lang="en-US" dirty="0" err="1"/>
              <a:t>Coxeter</a:t>
            </a:r>
            <a:r>
              <a:rPr lang="en-US" dirty="0"/>
              <a:t> presentations for S</a:t>
            </a:r>
            <a:r>
              <a:rPr lang="en-US" baseline="-25000" dirty="0"/>
              <a:t>n  </a:t>
            </a:r>
            <a:r>
              <a:rPr lang="en-US" dirty="0"/>
              <a:t>, by work of Steinberg, Curtis and Tits.</a:t>
            </a:r>
          </a:p>
          <a:p>
            <a:r>
              <a:rPr lang="en-US" dirty="0"/>
              <a:t>G(q) = &lt; L</a:t>
            </a:r>
            <a:r>
              <a:rPr lang="en-US" baseline="-25000" dirty="0"/>
              <a:t>1</a:t>
            </a:r>
            <a:r>
              <a:rPr lang="en-US" dirty="0"/>
              <a:t>,L</a:t>
            </a:r>
            <a:r>
              <a:rPr lang="en-US" baseline="-25000" dirty="0"/>
              <a:t>2</a:t>
            </a:r>
            <a:r>
              <a:rPr lang="en-US" dirty="0"/>
              <a:t>, … , L</a:t>
            </a:r>
            <a:r>
              <a:rPr lang="en-US" baseline="-25000" dirty="0"/>
              <a:t>n</a:t>
            </a:r>
            <a:r>
              <a:rPr lang="en-US" dirty="0"/>
              <a:t> &gt; with</a:t>
            </a:r>
          </a:p>
          <a:p>
            <a:pPr marL="0" indent="0">
              <a:buNone/>
            </a:pPr>
            <a:r>
              <a:rPr lang="en-US" dirty="0"/>
              <a:t>L</a:t>
            </a:r>
            <a:r>
              <a:rPr lang="en-US" baseline="-25000" dirty="0"/>
              <a:t>i</a:t>
            </a:r>
            <a:r>
              <a:rPr lang="en-US" dirty="0"/>
              <a:t> usually isomorphic to SL(2,q). </a:t>
            </a:r>
          </a:p>
          <a:p>
            <a:pPr marL="0" indent="0">
              <a:buNone/>
            </a:pPr>
            <a:r>
              <a:rPr lang="en-US" dirty="0"/>
              <a:t>For G(q) = SL(</a:t>
            </a:r>
            <a:r>
              <a:rPr lang="en-US" dirty="0" err="1"/>
              <a:t>n,q</a:t>
            </a:r>
            <a:r>
              <a:rPr lang="en-US" dirty="0"/>
              <a:t>), the relations are:</a:t>
            </a:r>
          </a:p>
          <a:p>
            <a:r>
              <a:rPr lang="en-US" dirty="0"/>
              <a:t>&lt; L</a:t>
            </a:r>
            <a:r>
              <a:rPr lang="en-US" baseline="-25000" dirty="0"/>
              <a:t>i</a:t>
            </a:r>
            <a:r>
              <a:rPr lang="en-US" dirty="0"/>
              <a:t>, L</a:t>
            </a:r>
            <a:r>
              <a:rPr lang="en-US" baseline="-25000" dirty="0"/>
              <a:t>i+1</a:t>
            </a:r>
            <a:r>
              <a:rPr lang="en-US" dirty="0"/>
              <a:t> &gt; = SL(3,q), [</a:t>
            </a:r>
            <a:r>
              <a:rPr lang="en-US" dirty="0" err="1"/>
              <a:t>L</a:t>
            </a:r>
            <a:r>
              <a:rPr lang="en-US" baseline="-25000" dirty="0" err="1"/>
              <a:t>i</a:t>
            </a:r>
            <a:r>
              <a:rPr lang="en-US" dirty="0" err="1"/>
              <a:t>,L</a:t>
            </a:r>
            <a:r>
              <a:rPr lang="en-US" baseline="-25000" dirty="0" err="1"/>
              <a:t>j</a:t>
            </a:r>
            <a:r>
              <a:rPr lang="en-US" dirty="0"/>
              <a:t>] = 1, |</a:t>
            </a:r>
            <a:r>
              <a:rPr lang="en-US" dirty="0" err="1"/>
              <a:t>i</a:t>
            </a:r>
            <a:r>
              <a:rPr lang="en-US" dirty="0"/>
              <a:t>-j|&gt; 1</a:t>
            </a:r>
          </a:p>
          <a:p>
            <a:r>
              <a:rPr lang="en-US" dirty="0"/>
              <a:t>These presentations may be used to identify G(q), just as the </a:t>
            </a:r>
            <a:r>
              <a:rPr lang="en-US" dirty="0" err="1"/>
              <a:t>Coxeter</a:t>
            </a:r>
            <a:r>
              <a:rPr lang="en-US" dirty="0"/>
              <a:t> presentations are used to identify S</a:t>
            </a:r>
            <a:r>
              <a:rPr lang="en-US" baseline="-25000" dirty="0"/>
              <a:t>n+2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3" name="Picture 2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203EDCD2-3152-7F4B-8DC4-9651B7093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670" y="4285695"/>
            <a:ext cx="1422400" cy="2032000"/>
          </a:xfrm>
          <a:prstGeom prst="rect">
            <a:avLst/>
          </a:prstGeom>
        </p:spPr>
      </p:pic>
      <p:pic>
        <p:nvPicPr>
          <p:cNvPr id="5" name="Picture 4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91D07960-2EB8-A340-AD24-54ECD92DB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2613" y="1825625"/>
            <a:ext cx="1689100" cy="203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EE8CC2-00B9-4540-835F-AE39CE07F144}"/>
              </a:ext>
            </a:extLst>
          </p:cNvPr>
          <p:cNvSpPr txBox="1"/>
          <p:nvPr/>
        </p:nvSpPr>
        <p:spPr>
          <a:xfrm>
            <a:off x="838200" y="5948363"/>
            <a:ext cx="17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Robert Steinberg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E4F88C-3373-D94D-8FD1-CE782E4997AF}"/>
              </a:ext>
            </a:extLst>
          </p:cNvPr>
          <p:cNvSpPr txBox="1"/>
          <p:nvPr/>
        </p:nvSpPr>
        <p:spPr>
          <a:xfrm>
            <a:off x="4260026" y="3857625"/>
            <a:ext cx="151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H.S.M.Coxeter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DDFE34-D398-4C4A-A6A2-2325AE7D7B28}"/>
              </a:ext>
            </a:extLst>
          </p:cNvPr>
          <p:cNvSpPr txBox="1"/>
          <p:nvPr/>
        </p:nvSpPr>
        <p:spPr>
          <a:xfrm>
            <a:off x="4204670" y="6317695"/>
            <a:ext cx="1769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Charles W. Curtis</a:t>
            </a:r>
          </a:p>
        </p:txBody>
      </p:sp>
    </p:spTree>
    <p:extLst>
      <p:ext uri="{BB962C8B-B14F-4D97-AF65-F5344CB8AC3E}">
        <p14:creationId xmlns:p14="http://schemas.microsoft.com/office/powerpoint/2010/main" val="917456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A8C5C-3A76-134F-A336-4B4FF1923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Getting to the Endgame: 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1CCE2-C9FA-7444-964F-C54A0E5CB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Can we get from knowing G is simple and 2-geometric, to statements like:</a:t>
            </a:r>
          </a:p>
          <a:p>
            <a:pPr marL="0" indent="0">
              <a:buNone/>
            </a:pPr>
            <a:r>
              <a:rPr lang="en-US" dirty="0"/>
              <a:t>       G contains an involution t with C</a:t>
            </a:r>
            <a:r>
              <a:rPr lang="en-US" baseline="-25000" dirty="0"/>
              <a:t>G</a:t>
            </a:r>
            <a:r>
              <a:rPr lang="en-US" dirty="0"/>
              <a:t>(t) = C</a:t>
            </a:r>
            <a:r>
              <a:rPr lang="en-US" baseline="-25000" dirty="0"/>
              <a:t>2</a:t>
            </a:r>
            <a:r>
              <a:rPr lang="en-US" dirty="0"/>
              <a:t> x S</a:t>
            </a:r>
            <a:r>
              <a:rPr lang="en-US" baseline="-25000" dirty="0"/>
              <a:t>n </a:t>
            </a:r>
            <a:r>
              <a:rPr lang="en-US" dirty="0"/>
              <a:t> with C</a:t>
            </a:r>
            <a:r>
              <a:rPr lang="en-US" baseline="-25000" dirty="0"/>
              <a:t>2</a:t>
            </a:r>
            <a:r>
              <a:rPr lang="en-US" dirty="0"/>
              <a:t> cyclic of order 2 ?</a:t>
            </a:r>
          </a:p>
          <a:p>
            <a:pPr marL="0" indent="0">
              <a:buNone/>
            </a:pPr>
            <a:r>
              <a:rPr lang="en-US" u="sng" dirty="0"/>
              <a:t>TWO EXAMPLES</a:t>
            </a:r>
            <a:r>
              <a:rPr lang="en-US" dirty="0"/>
              <a:t>:</a:t>
            </a:r>
          </a:p>
          <a:p>
            <a:r>
              <a:rPr lang="en-US" dirty="0"/>
              <a:t>If G = GL(</a:t>
            </a:r>
            <a:r>
              <a:rPr lang="en-US" dirty="0" err="1"/>
              <a:t>n,p</a:t>
            </a:r>
            <a:r>
              <a:rPr lang="en-US" baseline="30000" dirty="0" err="1"/>
              <a:t>m</a:t>
            </a:r>
            <a:r>
              <a:rPr lang="en-US" dirty="0"/>
              <a:t>), p odd, and   t = </a:t>
            </a:r>
            <a:r>
              <a:rPr lang="en-US" dirty="0" err="1"/>
              <a:t>diag</a:t>
            </a:r>
            <a:r>
              <a:rPr lang="en-US" dirty="0"/>
              <a:t>(-1,1,…,1),  then</a:t>
            </a:r>
          </a:p>
          <a:p>
            <a:pPr marL="0" indent="0">
              <a:buNone/>
            </a:pPr>
            <a:r>
              <a:rPr lang="en-US" dirty="0"/>
              <a:t>    C</a:t>
            </a:r>
            <a:r>
              <a:rPr lang="en-US" baseline="-25000" dirty="0"/>
              <a:t>G</a:t>
            </a:r>
            <a:r>
              <a:rPr lang="en-US" dirty="0"/>
              <a:t>(t) </a:t>
            </a:r>
            <a:r>
              <a:rPr lang="en-US" u="sng" dirty="0"/>
              <a:t>~</a:t>
            </a:r>
            <a:r>
              <a:rPr lang="en-US" dirty="0"/>
              <a:t> GL(1,p</a:t>
            </a:r>
            <a:r>
              <a:rPr lang="en-US" baseline="30000" dirty="0"/>
              <a:t>m</a:t>
            </a:r>
            <a:r>
              <a:rPr lang="en-US" dirty="0"/>
              <a:t>) x GL(n-1,p</a:t>
            </a:r>
            <a:r>
              <a:rPr lang="en-US" baseline="30000" dirty="0"/>
              <a:t>m</a:t>
            </a:r>
            <a:r>
              <a:rPr lang="en-US" dirty="0"/>
              <a:t>) 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r</a:t>
            </a:r>
            <a:r>
              <a:rPr lang="en-US" dirty="0"/>
              <a:t> x GL(n-1,p</a:t>
            </a:r>
            <a:r>
              <a:rPr lang="en-US" baseline="30000" dirty="0"/>
              <a:t>m</a:t>
            </a:r>
            <a:r>
              <a:rPr lang="en-US" dirty="0"/>
              <a:t>) with C</a:t>
            </a:r>
            <a:r>
              <a:rPr lang="en-US" baseline="-25000" dirty="0"/>
              <a:t>r</a:t>
            </a:r>
            <a:r>
              <a:rPr lang="en-US" dirty="0"/>
              <a:t> cyclic, r = p</a:t>
            </a:r>
            <a:r>
              <a:rPr lang="en-US" baseline="30000" dirty="0"/>
              <a:t>m</a:t>
            </a:r>
            <a:r>
              <a:rPr lang="en-US" dirty="0"/>
              <a:t> – 1.</a:t>
            </a:r>
          </a:p>
          <a:p>
            <a:pPr marL="0" indent="0">
              <a:buNone/>
            </a:pPr>
            <a:r>
              <a:rPr lang="en-US" dirty="0"/>
              <a:t>     This is similar to the G = S</a:t>
            </a:r>
            <a:r>
              <a:rPr lang="en-US" baseline="-25000" dirty="0"/>
              <a:t>n+2</a:t>
            </a:r>
            <a:r>
              <a:rPr lang="en-US" dirty="0"/>
              <a:t> case.</a:t>
            </a:r>
          </a:p>
          <a:p>
            <a:r>
              <a:rPr lang="en-US" b="1" u="sng" dirty="0"/>
              <a:t>BUT</a:t>
            </a:r>
            <a:r>
              <a:rPr lang="en-US" dirty="0"/>
              <a:t> … If  G = PSL(n,2</a:t>
            </a:r>
            <a:r>
              <a:rPr lang="en-US" baseline="30000" dirty="0"/>
              <a:t>m</a:t>
            </a:r>
            <a:r>
              <a:rPr lang="en-US" dirty="0"/>
              <a:t>), then elements of order 2 in G are unipotent, not diagonalizable.  Then F*(C</a:t>
            </a:r>
            <a:r>
              <a:rPr lang="en-US" baseline="-25000" dirty="0"/>
              <a:t>G</a:t>
            </a:r>
            <a:r>
              <a:rPr lang="en-US" dirty="0"/>
              <a:t>(t)) is a 2-group.  </a:t>
            </a:r>
          </a:p>
          <a:p>
            <a:pPr marL="0" indent="0">
              <a:buNone/>
            </a:pPr>
            <a:r>
              <a:rPr lang="en-US" dirty="0"/>
              <a:t>        This is </a:t>
            </a:r>
            <a:r>
              <a:rPr lang="en-US" b="1" u="sng" dirty="0"/>
              <a:t>very different</a:t>
            </a:r>
            <a:r>
              <a:rPr lang="en-US" dirty="0"/>
              <a:t> from the S</a:t>
            </a:r>
            <a:r>
              <a:rPr lang="en-US" baseline="-25000" dirty="0"/>
              <a:t>n+2</a:t>
            </a:r>
            <a:r>
              <a:rPr lang="en-US" dirty="0"/>
              <a:t> and GL(</a:t>
            </a:r>
            <a:r>
              <a:rPr lang="en-US" dirty="0" err="1"/>
              <a:t>n,p</a:t>
            </a:r>
            <a:r>
              <a:rPr lang="en-US" dirty="0"/>
              <a:t> </a:t>
            </a:r>
            <a:r>
              <a:rPr lang="en-US" baseline="30000" dirty="0"/>
              <a:t>m </a:t>
            </a:r>
            <a:r>
              <a:rPr lang="en-US" dirty="0"/>
              <a:t>), p odd, cases.  </a:t>
            </a:r>
          </a:p>
        </p:txBody>
      </p:sp>
    </p:spTree>
    <p:extLst>
      <p:ext uri="{BB962C8B-B14F-4D97-AF65-F5344CB8AC3E}">
        <p14:creationId xmlns:p14="http://schemas.microsoft.com/office/powerpoint/2010/main" val="203860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507E8A-6340-5D43-8501-B3B42155D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Getting to the Endgame: The Dichotomy     Theorem</a:t>
            </a:r>
          </a:p>
        </p:txBody>
      </p:sp>
      <p:pic>
        <p:nvPicPr>
          <p:cNvPr id="8" name="Content Placeholder 7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D47D0809-2D5D-EB4D-8E5A-400BCE2D91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2025" y="1839912"/>
            <a:ext cx="1905000" cy="1651000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F5D3DA-EFF7-F04B-86BD-9D4D4DA32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3491"/>
            <a:ext cx="5181600" cy="4223471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/>
              <a:t>Theorem</a:t>
            </a:r>
            <a:r>
              <a:rPr lang="en-US" dirty="0"/>
              <a:t> (</a:t>
            </a:r>
            <a:r>
              <a:rPr lang="en-US" dirty="0" err="1"/>
              <a:t>Gorenstein</a:t>
            </a:r>
            <a:r>
              <a:rPr lang="en-US" dirty="0"/>
              <a:t>-Walter, </a:t>
            </a:r>
            <a:r>
              <a:rPr lang="en-US" dirty="0" err="1"/>
              <a:t>Aschbacher</a:t>
            </a:r>
            <a:r>
              <a:rPr lang="en-US" dirty="0"/>
              <a:t>, 1967-1974): Let G be a finite simple group. Then one of the following holds:</a:t>
            </a:r>
          </a:p>
          <a:p>
            <a:r>
              <a:rPr lang="en-US" dirty="0"/>
              <a:t>1) </a:t>
            </a:r>
            <a:r>
              <a:rPr lang="en-US" u="sng" dirty="0"/>
              <a:t>Odd Type Case</a:t>
            </a:r>
            <a:r>
              <a:rPr lang="en-US" dirty="0"/>
              <a:t>: For </a:t>
            </a:r>
            <a:r>
              <a:rPr lang="en-US" u="sng" dirty="0"/>
              <a:t>some</a:t>
            </a:r>
            <a:r>
              <a:rPr lang="en-US" dirty="0"/>
              <a:t> involution t, C</a:t>
            </a:r>
            <a:r>
              <a:rPr lang="en-US" baseline="-25000" dirty="0"/>
              <a:t>G</a:t>
            </a:r>
            <a:r>
              <a:rPr lang="en-US" dirty="0"/>
              <a:t>(t) has a large normal </a:t>
            </a:r>
            <a:r>
              <a:rPr lang="en-US" dirty="0" err="1"/>
              <a:t>quasisimple</a:t>
            </a:r>
            <a:r>
              <a:rPr lang="en-US" dirty="0"/>
              <a:t> subgroup K</a:t>
            </a:r>
            <a:r>
              <a:rPr lang="en-US" baseline="-25000" dirty="0"/>
              <a:t>t </a:t>
            </a:r>
            <a:r>
              <a:rPr lang="en-US" dirty="0"/>
              <a:t>(or K</a:t>
            </a:r>
            <a:r>
              <a:rPr lang="en-US" baseline="-25000" dirty="0"/>
              <a:t>t </a:t>
            </a:r>
            <a:r>
              <a:rPr lang="en-US" u="sng" dirty="0"/>
              <a:t>~</a:t>
            </a:r>
            <a:r>
              <a:rPr lang="en-US" dirty="0"/>
              <a:t> SO</a:t>
            </a:r>
            <a:r>
              <a:rPr lang="en-US" baseline="-25000" dirty="0"/>
              <a:t>4</a:t>
            </a:r>
            <a:r>
              <a:rPr lang="en-US" baseline="30000" dirty="0"/>
              <a:t>+ </a:t>
            </a:r>
            <a:r>
              <a:rPr lang="en-US" dirty="0"/>
              <a:t>(q)), or</a:t>
            </a:r>
          </a:p>
          <a:p>
            <a:r>
              <a:rPr lang="en-US" dirty="0"/>
              <a:t>2) </a:t>
            </a:r>
            <a:r>
              <a:rPr lang="en-US" u="sng" dirty="0"/>
              <a:t>Even Type Case</a:t>
            </a:r>
            <a:r>
              <a:rPr lang="en-US" dirty="0"/>
              <a:t>: For all involutions t, F*(C</a:t>
            </a:r>
            <a:r>
              <a:rPr lang="en-US" baseline="-25000" dirty="0"/>
              <a:t>G</a:t>
            </a:r>
            <a:r>
              <a:rPr lang="en-US" dirty="0"/>
              <a:t>(t)) is a 2-group U</a:t>
            </a:r>
            <a:r>
              <a:rPr lang="en-US" baseline="-25000" dirty="0"/>
              <a:t>t </a:t>
            </a:r>
            <a:r>
              <a:rPr lang="en-US" dirty="0"/>
              <a:t>, or</a:t>
            </a:r>
          </a:p>
          <a:p>
            <a:r>
              <a:rPr lang="en-US" dirty="0"/>
              <a:t>3) </a:t>
            </a:r>
            <a:r>
              <a:rPr lang="en-US" u="sng" dirty="0"/>
              <a:t>The Small Case: </a:t>
            </a:r>
            <a:r>
              <a:rPr lang="en-US" dirty="0"/>
              <a:t>G has a dihedral </a:t>
            </a:r>
            <a:r>
              <a:rPr lang="en-US" dirty="0" err="1"/>
              <a:t>Sylow</a:t>
            </a:r>
            <a:r>
              <a:rPr lang="en-US" dirty="0"/>
              <a:t> 2-subgroup, and G = A</a:t>
            </a:r>
            <a:r>
              <a:rPr lang="en-US" baseline="-25000" dirty="0"/>
              <a:t>7</a:t>
            </a:r>
            <a:r>
              <a:rPr lang="en-US" dirty="0"/>
              <a:t> or PSL(2,q) for some odd q </a:t>
            </a:r>
            <a:r>
              <a:rPr lang="en-US" u="sng" dirty="0"/>
              <a:t>&gt;</a:t>
            </a:r>
            <a:r>
              <a:rPr lang="en-US" dirty="0"/>
              <a:t> 5.</a:t>
            </a:r>
          </a:p>
        </p:txBody>
      </p:sp>
      <p:pic>
        <p:nvPicPr>
          <p:cNvPr id="10" name="Picture 9" descr="A person standing in front of a window&#10;&#10;Description automatically generated">
            <a:extLst>
              <a:ext uri="{FF2B5EF4-FFF2-40B4-BE49-F238E27FC236}">
                <a16:creationId xmlns:a16="http://schemas.microsoft.com/office/drawing/2014/main" id="{7090E175-47E2-9744-93FB-4066FB2B2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0" y="3243262"/>
            <a:ext cx="2095500" cy="2628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127BB6-4712-8345-AAB3-2A111402042F}"/>
              </a:ext>
            </a:extLst>
          </p:cNvPr>
          <p:cNvSpPr txBox="1"/>
          <p:nvPr/>
        </p:nvSpPr>
        <p:spPr>
          <a:xfrm>
            <a:off x="838200" y="3633537"/>
            <a:ext cx="1867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Daniel </a:t>
            </a:r>
            <a:r>
              <a:rPr lang="en-US" dirty="0" err="1"/>
              <a:t>Gorenstein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9E654-0233-F841-ACFA-07E0586847A9}"/>
              </a:ext>
            </a:extLst>
          </p:cNvPr>
          <p:cNvSpPr txBox="1"/>
          <p:nvPr/>
        </p:nvSpPr>
        <p:spPr>
          <a:xfrm>
            <a:off x="3236495" y="5872162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 </a:t>
            </a:r>
            <a:r>
              <a:rPr lang="en-US" dirty="0" err="1"/>
              <a:t>Aschbacher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26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26925-34FD-C344-AF2E-027CD9EE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Odd Type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AAF29-D889-7A4F-8618-4F797BDA3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this case, the target groups are:</a:t>
            </a:r>
          </a:p>
          <a:p>
            <a:r>
              <a:rPr lang="en-US" dirty="0"/>
              <a:t>1) the alternating groups A</a:t>
            </a:r>
            <a:r>
              <a:rPr lang="en-US" baseline="-25000" dirty="0"/>
              <a:t>n</a:t>
            </a:r>
            <a:r>
              <a:rPr lang="en-US" dirty="0"/>
              <a:t>, n </a:t>
            </a:r>
            <a:r>
              <a:rPr lang="en-US" u="sng" dirty="0"/>
              <a:t>&gt;</a:t>
            </a:r>
            <a:r>
              <a:rPr lang="en-US" dirty="0"/>
              <a:t> 9,</a:t>
            </a:r>
          </a:p>
          <a:p>
            <a:r>
              <a:rPr lang="en-US" dirty="0"/>
              <a:t>2) the groups G(q) of Lie type for q odd, with a few small exceptions, and</a:t>
            </a:r>
          </a:p>
          <a:p>
            <a:r>
              <a:rPr lang="en-US" dirty="0"/>
              <a:t>3) many of the sporadic simple groups.</a:t>
            </a:r>
          </a:p>
          <a:p>
            <a:pPr marL="0" indent="0">
              <a:buNone/>
            </a:pPr>
            <a:r>
              <a:rPr lang="en-US" dirty="0"/>
              <a:t>For the first two cases, the strategy is similar to that described for the S</a:t>
            </a:r>
            <a:r>
              <a:rPr lang="en-US" baseline="-25000" dirty="0"/>
              <a:t>n+2</a:t>
            </a:r>
            <a:r>
              <a:rPr lang="en-US" dirty="0"/>
              <a:t> example, using </a:t>
            </a:r>
            <a:r>
              <a:rPr lang="en-US" dirty="0" err="1"/>
              <a:t>Coxeter</a:t>
            </a:r>
            <a:r>
              <a:rPr lang="en-US" dirty="0"/>
              <a:t> or Steinberg-Curtis-Tits-Phan presentations to identify the groups. A proof is contained in GLS Volumes 4 – 8.</a:t>
            </a:r>
          </a:p>
        </p:txBody>
      </p:sp>
    </p:spTree>
    <p:extLst>
      <p:ext uri="{BB962C8B-B14F-4D97-AF65-F5344CB8AC3E}">
        <p14:creationId xmlns:p14="http://schemas.microsoft.com/office/powerpoint/2010/main" val="39360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FE95F-2305-5749-8CCD-D2CC1A419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The Even Type Case</a:t>
            </a:r>
            <a:endParaRPr lang="en-US" dirty="0"/>
          </a:p>
        </p:txBody>
      </p:sp>
      <p:pic>
        <p:nvPicPr>
          <p:cNvPr id="6" name="Content Placeholder 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B6F926FD-556A-6E42-AB65-58D1FC7F55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9360" y="1918673"/>
            <a:ext cx="1333500" cy="236220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C1582-414F-834B-AE5F-95F2F9750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257800" cy="49100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err="1"/>
              <a:t>Meierfrankenfeld-Stellmacher-Stroth</a:t>
            </a:r>
            <a:r>
              <a:rPr lang="en-US" dirty="0"/>
              <a:t>  </a:t>
            </a:r>
            <a:r>
              <a:rPr lang="en-US" u="sng" dirty="0"/>
              <a:t>Approach</a:t>
            </a:r>
            <a:r>
              <a:rPr lang="en-US" dirty="0"/>
              <a:t>: </a:t>
            </a:r>
            <a:r>
              <a:rPr lang="en-US" u="sng" dirty="0"/>
              <a:t>Stick with the prime 2</a:t>
            </a:r>
          </a:p>
          <a:p>
            <a:pPr marL="0" indent="0">
              <a:buNone/>
            </a:pPr>
            <a:r>
              <a:rPr lang="en-US" dirty="0"/>
              <a:t>Expand Thompson’s Failure of Factorization Theory to determine the structure of all maximal (parabolic) subgroups   P </a:t>
            </a:r>
            <a:r>
              <a:rPr lang="en-US" baseline="-25000" dirty="0"/>
              <a:t>1 </a:t>
            </a:r>
            <a:r>
              <a:rPr lang="en-US" dirty="0"/>
              <a:t>, …, P </a:t>
            </a:r>
            <a:r>
              <a:rPr lang="en-US" baseline="-25000" dirty="0"/>
              <a:t>n </a:t>
            </a:r>
            <a:r>
              <a:rPr lang="en-US" dirty="0"/>
              <a:t>of G containing   B = N</a:t>
            </a:r>
            <a:r>
              <a:rPr lang="en-US" baseline="-25000" dirty="0"/>
              <a:t>G</a:t>
            </a:r>
            <a:r>
              <a:rPr lang="en-US" dirty="0"/>
              <a:t>(U)  for some </a:t>
            </a:r>
            <a:r>
              <a:rPr lang="en-US" dirty="0" err="1"/>
              <a:t>Sylow</a:t>
            </a:r>
            <a:r>
              <a:rPr lang="en-US" dirty="0"/>
              <a:t> 2-subgroup U of G. Use these to define a Tits building (a geometry like the Fano plane for G = SL(3,2)), whose automorphism group is (roughly) equal to G.</a:t>
            </a:r>
          </a:p>
          <a:p>
            <a:r>
              <a:rPr lang="en-US" u="sng" dirty="0"/>
              <a:t>Target</a:t>
            </a:r>
            <a:r>
              <a:rPr lang="en-US" dirty="0"/>
              <a:t>: Groups of Lie type over </a:t>
            </a:r>
            <a:r>
              <a:rPr lang="en-US" dirty="0" err="1"/>
              <a:t>F</a:t>
            </a:r>
            <a:r>
              <a:rPr lang="en-US" baseline="-25000" dirty="0" err="1"/>
              <a:t>q</a:t>
            </a:r>
            <a:r>
              <a:rPr lang="en-US" dirty="0"/>
              <a:t> , q = 2</a:t>
            </a:r>
            <a:r>
              <a:rPr lang="en-US" baseline="30000" dirty="0"/>
              <a:t>n</a:t>
            </a:r>
            <a:r>
              <a:rPr lang="en-US" dirty="0"/>
              <a:t> , + some sporadic groups</a:t>
            </a:r>
          </a:p>
          <a:p>
            <a:endParaRPr lang="en-US" dirty="0"/>
          </a:p>
        </p:txBody>
      </p:sp>
      <p:pic>
        <p:nvPicPr>
          <p:cNvPr id="8" name="Picture 7" descr="A person sitting on a bench posing for the camera&#10;&#10;Description automatically generated">
            <a:extLst>
              <a:ext uri="{FF2B5EF4-FFF2-40B4-BE49-F238E27FC236}">
                <a16:creationId xmlns:a16="http://schemas.microsoft.com/office/drawing/2014/main" id="{D02C0934-4E35-9242-95B3-36BC64833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181" y="1825625"/>
            <a:ext cx="2832100" cy="2870200"/>
          </a:xfrm>
          <a:prstGeom prst="rect">
            <a:avLst/>
          </a:prstGeom>
        </p:spPr>
      </p:pic>
      <p:pic>
        <p:nvPicPr>
          <p:cNvPr id="10" name="Picture 9" descr="A person wearing glasses&#10;&#10;Description automatically generated">
            <a:extLst>
              <a:ext uri="{FF2B5EF4-FFF2-40B4-BE49-F238E27FC236}">
                <a16:creationId xmlns:a16="http://schemas.microsoft.com/office/drawing/2014/main" id="{CFC240EC-6B85-1A4A-9ACB-A09CB109F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110" y="3978275"/>
            <a:ext cx="3238500" cy="2514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DBE8ED-7D37-4E40-A263-BC57FB2DFC41}"/>
              </a:ext>
            </a:extLst>
          </p:cNvPr>
          <p:cNvSpPr txBox="1"/>
          <p:nvPr/>
        </p:nvSpPr>
        <p:spPr>
          <a:xfrm>
            <a:off x="4932947" y="4830762"/>
            <a:ext cx="153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Bernd</a:t>
            </a:r>
          </a:p>
          <a:p>
            <a:r>
              <a:rPr lang="en-US" dirty="0" err="1"/>
              <a:t>Stellmacher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295A2-E28F-7B46-8AFC-4FA6005F1BF1}"/>
              </a:ext>
            </a:extLst>
          </p:cNvPr>
          <p:cNvSpPr txBox="1"/>
          <p:nvPr/>
        </p:nvSpPr>
        <p:spPr>
          <a:xfrm>
            <a:off x="1961147" y="6492875"/>
            <a:ext cx="147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Gernot </a:t>
            </a:r>
            <a:r>
              <a:rPr lang="en-US" dirty="0" err="1"/>
              <a:t>Stroth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4D5E5C-05CC-CB46-A9B3-76606770194B}"/>
              </a:ext>
            </a:extLst>
          </p:cNvPr>
          <p:cNvSpPr txBox="1"/>
          <p:nvPr/>
        </p:nvSpPr>
        <p:spPr>
          <a:xfrm>
            <a:off x="697832" y="4280638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Jacques</a:t>
            </a:r>
          </a:p>
          <a:p>
            <a:r>
              <a:rPr lang="en-US" dirty="0"/>
              <a:t>  Tits</a:t>
            </a:r>
          </a:p>
        </p:txBody>
      </p:sp>
    </p:spTree>
    <p:extLst>
      <p:ext uri="{BB962C8B-B14F-4D97-AF65-F5344CB8AC3E}">
        <p14:creationId xmlns:p14="http://schemas.microsoft.com/office/powerpoint/2010/main" val="2404752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09C8-F3D5-FF4C-B12E-291D6AF29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Another Way:  </a:t>
            </a:r>
            <a:r>
              <a:rPr lang="en-US" u="sng" dirty="0" err="1"/>
              <a:t>Gorenstein</a:t>
            </a:r>
            <a:r>
              <a:rPr lang="en-US" u="sng" dirty="0"/>
              <a:t>-Lyons Strategy for </a:t>
            </a:r>
            <a:br>
              <a:rPr lang="en-US" u="sng" dirty="0"/>
            </a:br>
            <a:r>
              <a:rPr lang="en-US" u="sng" dirty="0"/>
              <a:t>the Even Type Case</a:t>
            </a:r>
            <a:endParaRPr lang="en-US" dirty="0"/>
          </a:p>
        </p:txBody>
      </p:sp>
      <p:pic>
        <p:nvPicPr>
          <p:cNvPr id="6" name="Content Placeholder 5" descr="A person standing in front of a blackboard&#10;&#10;Description automatically generated">
            <a:extLst>
              <a:ext uri="{FF2B5EF4-FFF2-40B4-BE49-F238E27FC236}">
                <a16:creationId xmlns:a16="http://schemas.microsoft.com/office/drawing/2014/main" id="{CEA34C12-2C85-BD46-B1C4-240E781D2A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7248" y="1825625"/>
            <a:ext cx="3263503" cy="435133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2A7045-3A26-0E4A-A283-CA1E4E521A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Shift from 2 to an odd prime p where elements of order p are “diagonalizable” (or “almost diagonalizable”).  Recall Killing.</a:t>
            </a:r>
          </a:p>
          <a:p>
            <a:r>
              <a:rPr lang="en-US" u="sng" dirty="0"/>
              <a:t>Example</a:t>
            </a:r>
            <a:r>
              <a:rPr lang="en-US" dirty="0"/>
              <a:t>: G = SL(n,4).Choose p = 3</a:t>
            </a:r>
          </a:p>
          <a:p>
            <a:r>
              <a:rPr lang="en-US" dirty="0"/>
              <a:t>t</a:t>
            </a:r>
            <a:r>
              <a:rPr lang="en-US" baseline="-25000" dirty="0"/>
              <a:t>1</a:t>
            </a:r>
            <a:r>
              <a:rPr lang="en-US" dirty="0"/>
              <a:t> = </a:t>
            </a:r>
            <a:r>
              <a:rPr lang="en-US" dirty="0" err="1"/>
              <a:t>diag</a:t>
            </a:r>
            <a:r>
              <a:rPr lang="en-US" dirty="0">
                <a:latin typeface="MaplePi" panose="02000500070000020004" pitchFamily="2" charset="0"/>
              </a:rPr>
              <a:t>(w,w</a:t>
            </a:r>
            <a:r>
              <a:rPr lang="en-US" baseline="30000" dirty="0"/>
              <a:t>-1</a:t>
            </a:r>
            <a:r>
              <a:rPr lang="en-US" dirty="0"/>
              <a:t>,1,…,1), </a:t>
            </a:r>
            <a:r>
              <a:rPr lang="en-US" dirty="0">
                <a:latin typeface="MaplePi" panose="02000500070000020004" pitchFamily="2" charset="0"/>
              </a:rPr>
              <a:t>w</a:t>
            </a:r>
            <a:r>
              <a:rPr lang="en-US" baseline="30000" dirty="0"/>
              <a:t>3</a:t>
            </a:r>
            <a:r>
              <a:rPr lang="en-US" dirty="0"/>
              <a:t> = 1 </a:t>
            </a:r>
          </a:p>
          <a:p>
            <a:r>
              <a:rPr lang="en-US" dirty="0"/>
              <a:t>C</a:t>
            </a:r>
            <a:r>
              <a:rPr lang="en-US" baseline="-25000" dirty="0"/>
              <a:t>G</a:t>
            </a:r>
            <a:r>
              <a:rPr lang="en-US" dirty="0"/>
              <a:t>(t</a:t>
            </a:r>
            <a:r>
              <a:rPr lang="en-US" baseline="-25000" dirty="0"/>
              <a:t>1</a:t>
            </a:r>
            <a:r>
              <a:rPr lang="en-US" dirty="0"/>
              <a:t>) = &lt; t</a:t>
            </a:r>
            <a:r>
              <a:rPr lang="en-US" baseline="-25000" dirty="0"/>
              <a:t>1</a:t>
            </a:r>
            <a:r>
              <a:rPr lang="en-US" dirty="0"/>
              <a:t> &gt; x K</a:t>
            </a:r>
            <a:r>
              <a:rPr lang="en-US" baseline="-25000" dirty="0"/>
              <a:t>1</a:t>
            </a:r>
            <a:r>
              <a:rPr lang="en-US" dirty="0"/>
              <a:t>, K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u="sng" dirty="0"/>
              <a:t>~</a:t>
            </a:r>
            <a:r>
              <a:rPr lang="en-US" dirty="0"/>
              <a:t> SL(n-2,4)</a:t>
            </a:r>
          </a:p>
          <a:p>
            <a:r>
              <a:rPr lang="en-US" dirty="0"/>
              <a:t>Now implement same strategy as in groups of odd type, p = 2. Find the L</a:t>
            </a:r>
            <a:r>
              <a:rPr lang="en-US" baseline="-25000" dirty="0"/>
              <a:t>i</a:t>
            </a:r>
            <a:r>
              <a:rPr lang="en-US" dirty="0"/>
              <a:t>’s inside the K</a:t>
            </a:r>
            <a:r>
              <a:rPr lang="en-US" baseline="-25000" dirty="0"/>
              <a:t>i</a:t>
            </a:r>
            <a:r>
              <a:rPr lang="en-US" dirty="0"/>
              <a:t> ‘s, 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/>
              <a:t> diagonal</a:t>
            </a:r>
          </a:p>
          <a:p>
            <a:r>
              <a:rPr lang="en-US" u="sng" dirty="0"/>
              <a:t>Problem</a:t>
            </a:r>
            <a:r>
              <a:rPr lang="en-US" dirty="0"/>
              <a:t>: What if no such p can be found? Then G is of “p-type” for all primes p. [2-type = even type]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7D3EF5-14BF-104E-A1B4-489F978952FF}"/>
              </a:ext>
            </a:extLst>
          </p:cNvPr>
          <p:cNvSpPr txBox="1"/>
          <p:nvPr/>
        </p:nvSpPr>
        <p:spPr>
          <a:xfrm>
            <a:off x="2165684" y="6176963"/>
            <a:ext cx="146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Richard Lyons</a:t>
            </a:r>
          </a:p>
        </p:txBody>
      </p:sp>
    </p:spTree>
    <p:extLst>
      <p:ext uri="{BB962C8B-B14F-4D97-AF65-F5344CB8AC3E}">
        <p14:creationId xmlns:p14="http://schemas.microsoft.com/office/powerpoint/2010/main" val="323115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7980E7-4772-1D43-A341-C4EAFC93E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Classification Pre-History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CEDB906-74B6-5E4F-93FB-E029CF00B56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931193"/>
                <a:ext cx="5362575" cy="4245769"/>
              </a:xfrm>
            </p:spPr>
            <p:txBody>
              <a:bodyPr>
                <a:normAutofit fontScale="92500"/>
              </a:bodyPr>
              <a:lstStyle/>
              <a:p>
                <a:pPr>
                  <a:spcAft>
                    <a:spcPts val="100"/>
                  </a:spcAft>
                </a:pPr>
                <a:r>
                  <a:rPr lang="en-US" u="sng" dirty="0"/>
                  <a:t>1888-90 Wilhelm Killing</a:t>
                </a:r>
                <a:r>
                  <a:rPr lang="en-US" dirty="0"/>
                  <a:t> publishes classification of finite-dimensional simple Lie algebras (and groups) over </a:t>
                </a:r>
                <a:r>
                  <a:rPr lang="en-US" b="1" dirty="0"/>
                  <a:t>C</a:t>
                </a:r>
                <a:r>
                  <a:rPr lang="en-US" dirty="0"/>
                  <a:t>: classical (linear, </a:t>
                </a:r>
                <a:r>
                  <a:rPr lang="en-US" dirty="0" err="1"/>
                  <a:t>symplectic</a:t>
                </a:r>
                <a:r>
                  <a:rPr lang="en-US" dirty="0"/>
                  <a:t>, orthogonal) + 5 others (exceptional).   Significant role of maximal diagonal subalgebra (</a:t>
                </a:r>
                <a:r>
                  <a:rPr lang="en-US" dirty="0" err="1"/>
                  <a:t>Cartan</a:t>
                </a:r>
                <a:r>
                  <a:rPr lang="en-US" dirty="0"/>
                  <a:t> subalgebra).</a:t>
                </a:r>
              </a:p>
              <a:p>
                <a:r>
                  <a:rPr lang="en-US" u="sng" dirty="0"/>
                  <a:t>1892 Otto H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i="1" u="sng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u="sng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</m:acc>
                  </m:oMath>
                </a14:m>
                <a:r>
                  <a:rPr lang="en-US" u="sng" dirty="0" err="1"/>
                  <a:t>lder</a:t>
                </a:r>
                <a:r>
                  <a:rPr lang="en-US" dirty="0"/>
                  <a:t>: It would be nice to have a similar classification of finite simple groups.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CEDB906-74B6-5E4F-93FB-E029CF00B5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931193"/>
                <a:ext cx="5362575" cy="4245769"/>
              </a:xfrm>
              <a:blipFill>
                <a:blip r:embed="rId3"/>
                <a:stretch>
                  <a:fillRect l="-1651" t="-2388" r="-5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Wilhelm Killing">
            <a:extLst>
              <a:ext uri="{FF2B5EF4-FFF2-40B4-BE49-F238E27FC236}">
                <a16:creationId xmlns:a16="http://schemas.microsoft.com/office/drawing/2014/main" id="{43B78F0D-1B4E-754D-BCD2-321792C9C2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085264" y="1358900"/>
            <a:ext cx="3403600" cy="41402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C8D609-E3D0-5047-AF8C-50CCBBACA3AE}"/>
              </a:ext>
            </a:extLst>
          </p:cNvPr>
          <p:cNvSpPr txBox="1"/>
          <p:nvPr/>
        </p:nvSpPr>
        <p:spPr>
          <a:xfrm>
            <a:off x="7994219" y="5702968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Wilhelm Killing</a:t>
            </a:r>
          </a:p>
        </p:txBody>
      </p:sp>
    </p:spTree>
    <p:extLst>
      <p:ext uri="{BB962C8B-B14F-4D97-AF65-F5344CB8AC3E}">
        <p14:creationId xmlns:p14="http://schemas.microsoft.com/office/powerpoint/2010/main" val="1528949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0FB5C6D-BEB0-474C-BCDA-D635326AE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Klinger-Mason Theorem </a:t>
            </a:r>
            <a:r>
              <a:rPr lang="en-US" dirty="0"/>
              <a:t>(1975)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06DE6E5-90B8-F94D-B330-B8D4C23B8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/>
              <a:t>Definition</a:t>
            </a:r>
            <a:r>
              <a:rPr lang="en-US" dirty="0"/>
              <a:t>: G is of </a:t>
            </a:r>
            <a:r>
              <a:rPr lang="en-US" u="sng" dirty="0"/>
              <a:t>characteristic p-type </a:t>
            </a:r>
            <a:r>
              <a:rPr lang="en-US" dirty="0"/>
              <a:t>if for every non-identity                    p-subgroup P of G, F*(N</a:t>
            </a:r>
            <a:r>
              <a:rPr lang="en-US" baseline="-25000" dirty="0"/>
              <a:t>G</a:t>
            </a:r>
            <a:r>
              <a:rPr lang="en-US" dirty="0"/>
              <a:t>(P)) is a p-group. (Example: Every simple group of Lie type in characteristic p is a group of characteristic p-type.)</a:t>
            </a:r>
          </a:p>
          <a:p>
            <a:r>
              <a:rPr lang="en-US" dirty="0"/>
              <a:t>NOTE: N</a:t>
            </a:r>
            <a:r>
              <a:rPr lang="en-US" baseline="-25000" dirty="0"/>
              <a:t>G</a:t>
            </a:r>
            <a:r>
              <a:rPr lang="en-US" dirty="0"/>
              <a:t>(P) = { g in G : </a:t>
            </a:r>
            <a:r>
              <a:rPr lang="en-US" dirty="0" err="1"/>
              <a:t>gP</a:t>
            </a:r>
            <a:r>
              <a:rPr lang="en-US" dirty="0"/>
              <a:t> = </a:t>
            </a:r>
            <a:r>
              <a:rPr lang="en-US" dirty="0" err="1"/>
              <a:t>Pg</a:t>
            </a:r>
            <a:r>
              <a:rPr lang="en-US" dirty="0"/>
              <a:t> }, the </a:t>
            </a:r>
            <a:r>
              <a:rPr lang="en-US" u="sng" dirty="0"/>
              <a:t>normalizer</a:t>
            </a:r>
            <a:r>
              <a:rPr lang="en-US" dirty="0"/>
              <a:t> in G of P.</a:t>
            </a:r>
          </a:p>
          <a:p>
            <a:r>
              <a:rPr lang="en-US" u="sng" dirty="0"/>
              <a:t>Example</a:t>
            </a:r>
            <a:r>
              <a:rPr lang="en-US" dirty="0"/>
              <a:t>:  G = </a:t>
            </a:r>
            <a:r>
              <a:rPr lang="en-US" dirty="0" err="1"/>
              <a:t>PSp</a:t>
            </a:r>
            <a:r>
              <a:rPr lang="en-US" dirty="0"/>
              <a:t>(4,3) </a:t>
            </a:r>
            <a:r>
              <a:rPr lang="en-US" u="sng" dirty="0"/>
              <a:t>~</a:t>
            </a:r>
            <a:r>
              <a:rPr lang="en-US" dirty="0"/>
              <a:t> PSU(4,2) is a finite simple group with </a:t>
            </a:r>
          </a:p>
          <a:p>
            <a:pPr marL="0" indent="0">
              <a:buNone/>
            </a:pPr>
            <a:r>
              <a:rPr lang="en-US" dirty="0"/>
              <a:t>|G| = 2</a:t>
            </a:r>
            <a:r>
              <a:rPr lang="en-US" baseline="30000" dirty="0"/>
              <a:t>6</a:t>
            </a:r>
            <a:r>
              <a:rPr lang="en-US" dirty="0"/>
              <a:t> x 3</a:t>
            </a:r>
            <a:r>
              <a:rPr lang="en-US" baseline="30000" dirty="0"/>
              <a:t>4</a:t>
            </a:r>
            <a:r>
              <a:rPr lang="en-US" dirty="0"/>
              <a:t> x 5.  G is of characteristic 2-type and of characteristic                 3-type, and even of characteristic 5-type. </a:t>
            </a:r>
          </a:p>
          <a:p>
            <a:r>
              <a:rPr lang="en-US" u="sng" dirty="0"/>
              <a:t>Klinger-Mason Theorem</a:t>
            </a:r>
            <a:r>
              <a:rPr lang="en-US" dirty="0"/>
              <a:t>: Suppose G is a finite simple group of characteristic p-type for </a:t>
            </a:r>
            <a:r>
              <a:rPr lang="en-US" u="sng" dirty="0"/>
              <a:t>all</a:t>
            </a:r>
            <a:r>
              <a:rPr lang="en-US" dirty="0"/>
              <a:t> primes p. Then G is </a:t>
            </a:r>
            <a:r>
              <a:rPr lang="en-US" u="sng" dirty="0"/>
              <a:t>quasithin</a:t>
            </a:r>
            <a:r>
              <a:rPr lang="en-US" dirty="0"/>
              <a:t>, i.e., no                   2-subgroup of G is normalized by a C</a:t>
            </a:r>
            <a:r>
              <a:rPr lang="en-US" baseline="-25000" dirty="0"/>
              <a:t>p</a:t>
            </a:r>
            <a:r>
              <a:rPr lang="en-US" dirty="0"/>
              <a:t> x C</a:t>
            </a:r>
            <a:r>
              <a:rPr lang="en-US" baseline="-25000" dirty="0"/>
              <a:t>p</a:t>
            </a:r>
            <a:r>
              <a:rPr lang="en-US" dirty="0"/>
              <a:t> x C</a:t>
            </a:r>
            <a:r>
              <a:rPr lang="en-US" baseline="-25000" dirty="0"/>
              <a:t>p</a:t>
            </a:r>
            <a:r>
              <a:rPr lang="en-US" dirty="0"/>
              <a:t> for any odd prime p.</a:t>
            </a: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868564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C4A84A-1EFE-E04F-97F1-DBB381DD7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Problem Solved</a:t>
            </a:r>
            <a:r>
              <a:rPr lang="en-US" dirty="0"/>
              <a:t>:  The Quasithin Theorem of </a:t>
            </a:r>
            <a:r>
              <a:rPr lang="en-US" dirty="0" err="1"/>
              <a:t>Aschbacher</a:t>
            </a:r>
            <a:r>
              <a:rPr lang="en-US" dirty="0"/>
              <a:t> and Stephen D. Smith (2004)</a:t>
            </a:r>
          </a:p>
        </p:txBody>
      </p:sp>
      <p:pic>
        <p:nvPicPr>
          <p:cNvPr id="8" name="Content Placeholder 7" descr="A group of people standing in a kitchen&#10;&#10;Description automatically generated">
            <a:extLst>
              <a:ext uri="{FF2B5EF4-FFF2-40B4-BE49-F238E27FC236}">
                <a16:creationId xmlns:a16="http://schemas.microsoft.com/office/drawing/2014/main" id="{5AD0A07C-C7AA-B94D-9EBD-4E980F0319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6FE726-B6E4-3B4B-8C1B-B965C736A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54716"/>
            <a:ext cx="5181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/>
              <a:t>Quasithin Theorem </a:t>
            </a:r>
            <a:r>
              <a:rPr lang="en-US" dirty="0"/>
              <a:t>(</a:t>
            </a:r>
            <a:r>
              <a:rPr lang="en-US" dirty="0" err="1"/>
              <a:t>Aschbacher</a:t>
            </a:r>
            <a:r>
              <a:rPr lang="en-US" dirty="0"/>
              <a:t>-Smith): Let G be a quasithin simple group of even type.  Then either </a:t>
            </a:r>
          </a:p>
          <a:p>
            <a:pPr marL="514350" indent="-514350">
              <a:buAutoNum type="arabicParenR"/>
            </a:pPr>
            <a:r>
              <a:rPr lang="en-US" dirty="0"/>
              <a:t>G is a simple group of Lie type in characteristic 2 and of Lie rank at most 2, or </a:t>
            </a:r>
          </a:p>
          <a:p>
            <a:pPr marL="514350" indent="-514350">
              <a:buAutoNum type="arabicParenR"/>
            </a:pPr>
            <a:r>
              <a:rPr lang="en-US" dirty="0"/>
              <a:t>G is one of 12 sporadic simple groups, or </a:t>
            </a:r>
          </a:p>
          <a:p>
            <a:pPr marL="514350" indent="-514350">
              <a:buAutoNum type="arabicParenR"/>
            </a:pPr>
            <a:r>
              <a:rPr lang="en-US" dirty="0"/>
              <a:t>G = L</a:t>
            </a:r>
            <a:r>
              <a:rPr lang="en-US" baseline="-25000" dirty="0"/>
              <a:t>3</a:t>
            </a:r>
            <a:r>
              <a:rPr lang="en-US" dirty="0"/>
              <a:t>(3), U</a:t>
            </a:r>
            <a:r>
              <a:rPr lang="en-US" baseline="-25000" dirty="0"/>
              <a:t>3</a:t>
            </a:r>
            <a:r>
              <a:rPr lang="en-US" dirty="0"/>
              <a:t>(3), PSp</a:t>
            </a:r>
            <a:r>
              <a:rPr lang="en-US" baseline="-25000" dirty="0"/>
              <a:t>4</a:t>
            </a:r>
            <a:r>
              <a:rPr lang="en-US" dirty="0"/>
              <a:t>(3), L</a:t>
            </a:r>
            <a:r>
              <a:rPr lang="en-US" baseline="-25000" dirty="0"/>
              <a:t>4</a:t>
            </a:r>
            <a:r>
              <a:rPr lang="en-US" dirty="0"/>
              <a:t>(3) , </a:t>
            </a:r>
            <a:endParaRPr lang="en-US" baseline="-25000" dirty="0"/>
          </a:p>
          <a:p>
            <a:pPr marL="0" indent="0">
              <a:buNone/>
            </a:pPr>
            <a:r>
              <a:rPr lang="en-US" dirty="0"/>
              <a:t>        U</a:t>
            </a:r>
            <a:r>
              <a:rPr lang="en-US" baseline="-25000" dirty="0"/>
              <a:t>4</a:t>
            </a:r>
            <a:r>
              <a:rPr lang="en-US" dirty="0"/>
              <a:t>(3) or G</a:t>
            </a:r>
            <a:r>
              <a:rPr lang="en-US" baseline="-25000" dirty="0"/>
              <a:t>2</a:t>
            </a:r>
            <a:r>
              <a:rPr lang="en-US" dirty="0"/>
              <a:t>(3).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proof uses the Thompson factorization method, as do MSS.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BFF4F5-112B-9744-B3A7-AE925E148D68}"/>
              </a:ext>
            </a:extLst>
          </p:cNvPr>
          <p:cNvSpPr txBox="1"/>
          <p:nvPr/>
        </p:nvSpPr>
        <p:spPr>
          <a:xfrm>
            <a:off x="1215189" y="5944394"/>
            <a:ext cx="385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Stephen D. Smith   (with Ron Solomon)</a:t>
            </a:r>
          </a:p>
        </p:txBody>
      </p:sp>
    </p:spTree>
    <p:extLst>
      <p:ext uri="{BB962C8B-B14F-4D97-AF65-F5344CB8AC3E}">
        <p14:creationId xmlns:p14="http://schemas.microsoft.com/office/powerpoint/2010/main" val="968618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4D6E8BF-5566-354E-9ACE-DD522E6BA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Summary of the GLS Strategy </a:t>
            </a:r>
            <a:r>
              <a:rPr lang="en-US" dirty="0"/>
              <a:t>(Work in progress with I. </a:t>
            </a:r>
            <a:r>
              <a:rPr lang="en-US" dirty="0" err="1"/>
              <a:t>Capdeboscq</a:t>
            </a:r>
            <a:r>
              <a:rPr lang="en-US" dirty="0"/>
              <a:t>, Chris Parker and G. </a:t>
            </a:r>
            <a:r>
              <a:rPr lang="en-US" dirty="0" err="1"/>
              <a:t>Stroth</a:t>
            </a:r>
            <a:r>
              <a:rPr lang="en-US" dirty="0"/>
              <a:t>)</a:t>
            </a:r>
            <a:endParaRPr lang="en-US" u="sng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9530F6-C579-7045-807A-DA0519AD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Hypothesis:  </a:t>
            </a:r>
            <a:r>
              <a:rPr lang="en-US" dirty="0"/>
              <a:t>G is a minimal unknown simple group.</a:t>
            </a:r>
          </a:p>
          <a:p>
            <a:r>
              <a:rPr lang="en-US" dirty="0"/>
              <a:t>1) Use </a:t>
            </a:r>
            <a:r>
              <a:rPr lang="en-US" dirty="0" err="1"/>
              <a:t>Feit</a:t>
            </a:r>
            <a:r>
              <a:rPr lang="en-US" dirty="0"/>
              <a:t>-Thompson Theorem + Suzuki-Bender Theorem to conclude that G has even order and is 2-geometric.</a:t>
            </a:r>
          </a:p>
          <a:p>
            <a:r>
              <a:rPr lang="en-US" dirty="0"/>
              <a:t>2) Use the Dichotomy Theorem to conclude that either G is of Odd Type or G is of Even Type.</a:t>
            </a:r>
          </a:p>
          <a:p>
            <a:r>
              <a:rPr lang="en-US" dirty="0"/>
              <a:t>3) Use the Klinger-Mason Theorem and the Quasithin Theorem to conclude that if G is of even type (= 2-type), then there is an odd prime p  such that G is </a:t>
            </a:r>
            <a:r>
              <a:rPr lang="en-US" u="sng" dirty="0"/>
              <a:t>not</a:t>
            </a:r>
            <a:r>
              <a:rPr lang="en-US" dirty="0"/>
              <a:t> of p-type  </a:t>
            </a:r>
            <a:r>
              <a:rPr lang="en-US" u="sng" dirty="0"/>
              <a:t>and</a:t>
            </a:r>
            <a:r>
              <a:rPr lang="en-US" dirty="0"/>
              <a:t> G contains a C</a:t>
            </a:r>
            <a:r>
              <a:rPr lang="en-US" baseline="-25000" dirty="0"/>
              <a:t>p</a:t>
            </a:r>
            <a:r>
              <a:rPr lang="en-US" dirty="0"/>
              <a:t> x C</a:t>
            </a:r>
            <a:r>
              <a:rPr lang="en-US" baseline="-25000" dirty="0"/>
              <a:t>p</a:t>
            </a:r>
            <a:r>
              <a:rPr lang="en-US" dirty="0"/>
              <a:t> x C</a:t>
            </a:r>
            <a:r>
              <a:rPr lang="en-US" baseline="-25000" dirty="0"/>
              <a:t>p </a:t>
            </a:r>
            <a:r>
              <a:rPr lang="en-US" dirty="0"/>
              <a:t>subgroup. </a:t>
            </a:r>
          </a:p>
          <a:p>
            <a:pPr marL="0" indent="0">
              <a:buNone/>
            </a:pPr>
            <a:r>
              <a:rPr lang="en-US" sz="3800" dirty="0"/>
              <a:t>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77972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94EF3-D03F-FA41-84F2-6242EB30B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 of the GLS Strategy,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A6422-3B2E-584B-AF78-7BFEB449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4) Now, for suitable p  (= 2, if G is of Odd Type), find t in G of order p so that (very roughly) C</a:t>
            </a:r>
            <a:r>
              <a:rPr lang="en-US" baseline="-25000" dirty="0"/>
              <a:t>G</a:t>
            </a:r>
            <a:r>
              <a:rPr lang="en-US" dirty="0"/>
              <a:t>(t) = &lt; t &gt; x K, with K </a:t>
            </a:r>
            <a:r>
              <a:rPr lang="en-US" dirty="0" err="1"/>
              <a:t>quasisimple</a:t>
            </a:r>
            <a:r>
              <a:rPr lang="en-US" dirty="0"/>
              <a:t>, as in the S</a:t>
            </a:r>
            <a:r>
              <a:rPr lang="en-US" baseline="-25000" dirty="0"/>
              <a:t>n</a:t>
            </a:r>
            <a:r>
              <a:rPr lang="en-US" dirty="0"/>
              <a:t> case.  Then identify G,  as in the S</a:t>
            </a:r>
            <a:r>
              <a:rPr lang="en-US" baseline="-25000" dirty="0"/>
              <a:t>n</a:t>
            </a:r>
            <a:r>
              <a:rPr lang="en-US" dirty="0"/>
              <a:t> example.   </a:t>
            </a:r>
          </a:p>
          <a:p>
            <a:pPr marL="0" indent="0">
              <a:buNone/>
            </a:pPr>
            <a:r>
              <a:rPr lang="en-US" u="sng" dirty="0"/>
              <a:t>Caveat</a:t>
            </a:r>
            <a:r>
              <a:rPr lang="en-US" dirty="0"/>
              <a:t>: If p is odd, a theorem on p-unital groups G of even type is needed, analogous to the Suzuki-Bender Theorem. One such was proved by </a:t>
            </a:r>
            <a:r>
              <a:rPr lang="en-US" dirty="0" err="1"/>
              <a:t>Aschbacher</a:t>
            </a:r>
            <a:r>
              <a:rPr lang="en-US" dirty="0"/>
              <a:t>, and another, in our setting, by </a:t>
            </a:r>
            <a:r>
              <a:rPr lang="en-US" dirty="0" err="1"/>
              <a:t>Stroth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u="sng" dirty="0"/>
              <a:t>Conclusion</a:t>
            </a:r>
            <a:r>
              <a:rPr lang="en-US" dirty="0"/>
              <a:t>: G was not unknown after all.  So, all finite simple groups are known.  [Work continues with </a:t>
            </a:r>
            <a:r>
              <a:rPr lang="en-US" dirty="0" err="1"/>
              <a:t>Capdeboscq</a:t>
            </a:r>
            <a:r>
              <a:rPr lang="en-US" dirty="0"/>
              <a:t> and Parker on the “almost” quasithin case. The first step, CGLS  Volume 9, has been accepted for publication by the AMS.  (C = </a:t>
            </a:r>
            <a:r>
              <a:rPr lang="en-US" dirty="0" err="1"/>
              <a:t>Capdeboscq</a:t>
            </a:r>
            <a:r>
              <a:rPr lang="en-US" dirty="0"/>
              <a:t>) ]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726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BA676-CE1D-504C-ACC4-C291D41CBC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                   Thank you !</a:t>
            </a:r>
          </a:p>
        </p:txBody>
      </p:sp>
    </p:spTree>
    <p:extLst>
      <p:ext uri="{BB962C8B-B14F-4D97-AF65-F5344CB8AC3E}">
        <p14:creationId xmlns:p14="http://schemas.microsoft.com/office/powerpoint/2010/main" val="199094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BEE183D-77B0-A941-AD53-0B68F874A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Finally .. Success</a:t>
            </a:r>
            <a:r>
              <a:rPr lang="en-US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B8F86C8-9D99-CB4A-B2A1-BE615D2BAE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mere 128 years later, we appear to have a proof of:</a:t>
                </a:r>
              </a:p>
              <a:p>
                <a:r>
                  <a:rPr lang="en-US" b="1" u="sng" dirty="0"/>
                  <a:t>Classification Theorem for the Nonabelian Finite Simple Groups</a:t>
                </a:r>
              </a:p>
              <a:p>
                <a:pPr marL="0" indent="0">
                  <a:buNone/>
                </a:pPr>
                <a:r>
                  <a:rPr lang="en-US" dirty="0"/>
                  <a:t>Let G be a nonabelian finite simple group.  Then G is either</a:t>
                </a:r>
              </a:p>
              <a:p>
                <a:r>
                  <a:rPr lang="en-US" dirty="0"/>
                  <a:t>1) An alternating group, A</a:t>
                </a:r>
                <a:r>
                  <a:rPr lang="en-US" baseline="-25000" dirty="0"/>
                  <a:t>n</a:t>
                </a:r>
                <a:r>
                  <a:rPr lang="en-US" dirty="0"/>
                  <a:t> ,for some n </a:t>
                </a:r>
                <a:r>
                  <a:rPr lang="en-US" u="sng" dirty="0"/>
                  <a:t>&gt;</a:t>
                </a:r>
                <a:r>
                  <a:rPr lang="en-US" dirty="0"/>
                  <a:t> 5, i.e. the group of all even permutations of n letters, or</a:t>
                </a:r>
              </a:p>
              <a:p>
                <a:r>
                  <a:rPr lang="en-US" dirty="0"/>
                  <a:t>2) A finite simple group of Lie type, i.e., the analogue of one of the simple real Lie groups described by Killing and </a:t>
                </a:r>
                <a14:m>
                  <m:oMath xmlns:m="http://schemas.openxmlformats.org/officeDocument/2006/math">
                    <m:acc>
                      <m:accPr>
                        <m:chr m:val="́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dirty="0"/>
                  <a:t>lie </a:t>
                </a:r>
                <a:r>
                  <a:rPr lang="en-US" dirty="0" err="1"/>
                  <a:t>Cartan</a:t>
                </a:r>
                <a:r>
                  <a:rPr lang="en-US" dirty="0"/>
                  <a:t>, or</a:t>
                </a:r>
              </a:p>
              <a:p>
                <a:r>
                  <a:rPr lang="en-US" dirty="0"/>
                  <a:t>3) One of 26 “sporadic” simple groups.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B8F86C8-9D99-CB4A-B2A1-BE615D2BAE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698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6577-58F9-3B46-B539-A2885AB3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A Start</a:t>
            </a:r>
            <a:r>
              <a:rPr lang="en-US" sz="3200" dirty="0"/>
              <a:t>: Richard </a:t>
            </a:r>
            <a:r>
              <a:rPr lang="en-US" sz="3200" dirty="0" err="1"/>
              <a:t>Brauer</a:t>
            </a:r>
            <a:r>
              <a:rPr lang="en-US" sz="3200" dirty="0"/>
              <a:t> (1950) [Foreshadowed by Burnside]</a:t>
            </a:r>
            <a:br>
              <a:rPr lang="en-US" sz="3200" dirty="0"/>
            </a:br>
            <a:r>
              <a:rPr lang="en-US" sz="3200" dirty="0"/>
              <a:t>                                                                  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A78B7-4699-1D45-9FA3-1D7E4239BC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Let G be a finite simple group of even order.  G contains involutions (elements x of order 2, i.e. x</a:t>
            </a:r>
            <a:r>
              <a:rPr lang="en-US" baseline="30000" dirty="0"/>
              <a:t>2</a:t>
            </a:r>
            <a:r>
              <a:rPr lang="en-US" dirty="0"/>
              <a:t> = 1, x not 1).  </a:t>
            </a:r>
          </a:p>
          <a:p>
            <a:r>
              <a:rPr lang="en-US" dirty="0"/>
              <a:t>Let H = C</a:t>
            </a:r>
            <a:r>
              <a:rPr lang="en-US" baseline="-25000" dirty="0"/>
              <a:t>G</a:t>
            </a:r>
            <a:r>
              <a:rPr lang="en-US" dirty="0"/>
              <a:t> (x) = { y in G : </a:t>
            </a:r>
            <a:r>
              <a:rPr lang="en-US" dirty="0" err="1"/>
              <a:t>yx</a:t>
            </a:r>
            <a:r>
              <a:rPr lang="en-US" dirty="0"/>
              <a:t> = </a:t>
            </a:r>
            <a:r>
              <a:rPr lang="en-US" dirty="0" err="1"/>
              <a:t>xy</a:t>
            </a:r>
            <a:r>
              <a:rPr lang="en-US" dirty="0"/>
              <a:t> }</a:t>
            </a:r>
          </a:p>
          <a:p>
            <a:pPr marL="0" indent="0">
              <a:buNone/>
            </a:pPr>
            <a:r>
              <a:rPr lang="en-US" dirty="0"/>
              <a:t>         (centralizer in G of x)</a:t>
            </a:r>
          </a:p>
          <a:p>
            <a:r>
              <a:rPr lang="en-US" u="sng" dirty="0" err="1"/>
              <a:t>Brauer</a:t>
            </a:r>
            <a:r>
              <a:rPr lang="en-US" u="sng" dirty="0"/>
              <a:t> Philosophy:</a:t>
            </a:r>
            <a:r>
              <a:rPr lang="en-US" dirty="0"/>
              <a:t> Given H, it should be possible to find all simple groups G with    H=C</a:t>
            </a:r>
            <a:r>
              <a:rPr lang="en-US" baseline="-25000" dirty="0"/>
              <a:t>G</a:t>
            </a:r>
            <a:r>
              <a:rPr lang="en-US" dirty="0"/>
              <a:t>(x) for some involution x in G.</a:t>
            </a:r>
            <a:endParaRPr lang="en-US" u="sng" dirty="0"/>
          </a:p>
          <a:p>
            <a:r>
              <a:rPr lang="en-US" u="sng" dirty="0" err="1"/>
              <a:t>Brauer</a:t>
            </a:r>
            <a:r>
              <a:rPr lang="en-US" u="sng" dirty="0"/>
              <a:t>-Fowler Theorem</a:t>
            </a:r>
            <a:r>
              <a:rPr lang="en-US" dirty="0"/>
              <a:t>: For any given H, there are only finitely many simple groups G such that H = C</a:t>
            </a:r>
            <a:r>
              <a:rPr lang="en-US" baseline="-25000" dirty="0"/>
              <a:t>G</a:t>
            </a:r>
            <a:r>
              <a:rPr lang="en-US" dirty="0"/>
              <a:t> (x) for some involution x. Indeed, |G| &lt; (|H|</a:t>
            </a:r>
            <a:r>
              <a:rPr lang="en-US" baseline="30000" dirty="0"/>
              <a:t>2</a:t>
            </a:r>
            <a:r>
              <a:rPr lang="en-US" dirty="0"/>
              <a:t>)!.</a:t>
            </a:r>
          </a:p>
          <a:p>
            <a:pPr>
              <a:lnSpc>
                <a:spcPct val="120000"/>
              </a:lnSpc>
            </a:pPr>
            <a:r>
              <a:rPr lang="en-US" u="sng" dirty="0" err="1"/>
              <a:t>Brauer</a:t>
            </a:r>
            <a:r>
              <a:rPr lang="en-US" u="sng" dirty="0"/>
              <a:t> Test Case:</a:t>
            </a:r>
            <a:r>
              <a:rPr lang="en-US" dirty="0"/>
              <a:t> If C </a:t>
            </a:r>
            <a:r>
              <a:rPr lang="en-US" baseline="-25000" dirty="0"/>
              <a:t>G</a:t>
            </a:r>
            <a:r>
              <a:rPr lang="en-US" dirty="0"/>
              <a:t>(x)  </a:t>
            </a:r>
            <a:r>
              <a:rPr lang="en-US" u="sng" dirty="0"/>
              <a:t>~</a:t>
            </a:r>
            <a:r>
              <a:rPr lang="en-US" dirty="0"/>
              <a:t> GL</a:t>
            </a:r>
            <a:r>
              <a:rPr lang="en-US" baseline="-25000" dirty="0"/>
              <a:t>2</a:t>
            </a:r>
            <a:r>
              <a:rPr lang="en-US" dirty="0"/>
              <a:t>(q),  q odd, then G </a:t>
            </a:r>
            <a:r>
              <a:rPr lang="en-US" u="sng" dirty="0"/>
              <a:t>~</a:t>
            </a:r>
            <a:r>
              <a:rPr lang="en-US" dirty="0"/>
              <a:t>  L</a:t>
            </a:r>
            <a:r>
              <a:rPr lang="en-US" baseline="-25000" dirty="0"/>
              <a:t>3</a:t>
            </a:r>
            <a:r>
              <a:rPr lang="en-US" dirty="0"/>
              <a:t>(q), or q = 3 and G</a:t>
            </a:r>
            <a:r>
              <a:rPr lang="en-US" u="sng" dirty="0"/>
              <a:t>~ </a:t>
            </a:r>
            <a:r>
              <a:rPr lang="en-US" dirty="0"/>
              <a:t> L</a:t>
            </a:r>
            <a:r>
              <a:rPr lang="en-US" baseline="-25000" dirty="0"/>
              <a:t>3</a:t>
            </a:r>
            <a:r>
              <a:rPr lang="en-US" dirty="0"/>
              <a:t>(3) or M</a:t>
            </a:r>
            <a:r>
              <a:rPr lang="en-US" baseline="-25000" dirty="0"/>
              <a:t>11 </a:t>
            </a:r>
            <a:r>
              <a:rPr lang="en-US" dirty="0"/>
              <a:t>, the smallest sporadic simple group.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8D03398-DC1F-2144-9832-827292BA589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469983"/>
            <a:ext cx="3416300" cy="2374900"/>
          </a:xfrm>
        </p:spPr>
      </p:pic>
      <p:pic>
        <p:nvPicPr>
          <p:cNvPr id="10" name="Picture 9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78FA7C6A-FF73-0E4B-9EC9-9D9833799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844883"/>
            <a:ext cx="2794000" cy="3289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453BE8-91D7-FF44-A0F6-6FC379BE3CF4}"/>
              </a:ext>
            </a:extLst>
          </p:cNvPr>
          <p:cNvSpPr txBox="1"/>
          <p:nvPr/>
        </p:nvSpPr>
        <p:spPr>
          <a:xfrm>
            <a:off x="4252792" y="1825625"/>
            <a:ext cx="129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Richard and</a:t>
            </a:r>
          </a:p>
          <a:p>
            <a:r>
              <a:rPr lang="en-US" dirty="0"/>
              <a:t>Ilse </a:t>
            </a:r>
            <a:r>
              <a:rPr lang="en-US" dirty="0" err="1"/>
              <a:t>Brauer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867F7D-5B3E-DB45-A5A6-E70EDDB9184C}"/>
              </a:ext>
            </a:extLst>
          </p:cNvPr>
          <p:cNvSpPr txBox="1"/>
          <p:nvPr/>
        </p:nvSpPr>
        <p:spPr>
          <a:xfrm>
            <a:off x="3632200" y="4680284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William</a:t>
            </a:r>
          </a:p>
          <a:p>
            <a:r>
              <a:rPr lang="en-US" dirty="0"/>
              <a:t>Burnside</a:t>
            </a:r>
          </a:p>
        </p:txBody>
      </p:sp>
    </p:spTree>
    <p:extLst>
      <p:ext uri="{BB962C8B-B14F-4D97-AF65-F5344CB8AC3E}">
        <p14:creationId xmlns:p14="http://schemas.microsoft.com/office/powerpoint/2010/main" val="352257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29361-B2C0-A24F-B7D7-78E9ED165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Architecture of Finite Groups</a:t>
            </a:r>
            <a:r>
              <a:rPr lang="en-US" dirty="0"/>
              <a:t>: Hans Fitting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6FD4A-839A-D64D-9974-E06E915A50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Hans Fitting (1938) found the right way to think about a finite solvable group G:</a:t>
            </a:r>
          </a:p>
          <a:p>
            <a:r>
              <a:rPr lang="en-US" dirty="0"/>
              <a:t> There is a unique maximal normal nilpotent subgroup of G, F(G) (the Fitting subgroup of G), often a p-group, and </a:t>
            </a:r>
          </a:p>
          <a:p>
            <a:pPr marL="0" indent="0">
              <a:buNone/>
            </a:pPr>
            <a:r>
              <a:rPr lang="en-US" dirty="0"/>
              <a:t>           C</a:t>
            </a:r>
            <a:r>
              <a:rPr lang="en-US" baseline="-25000" dirty="0"/>
              <a:t>G</a:t>
            </a:r>
            <a:r>
              <a:rPr lang="en-US" dirty="0"/>
              <a:t>(F(G)) </a:t>
            </a:r>
            <a:r>
              <a:rPr lang="en-US" u="sng" dirty="0"/>
              <a:t>&lt; </a:t>
            </a:r>
            <a:r>
              <a:rPr lang="en-US" dirty="0"/>
              <a:t>F(G)).</a:t>
            </a:r>
          </a:p>
          <a:p>
            <a:r>
              <a:rPr lang="en-US" dirty="0"/>
              <a:t>G/C </a:t>
            </a:r>
            <a:r>
              <a:rPr lang="en-US" baseline="-25000" dirty="0"/>
              <a:t>G </a:t>
            </a:r>
            <a:r>
              <a:rPr lang="en-US" dirty="0"/>
              <a:t>(F(G)) embeds in </a:t>
            </a:r>
            <a:r>
              <a:rPr lang="en-US" dirty="0" err="1"/>
              <a:t>Aut</a:t>
            </a:r>
            <a:r>
              <a:rPr lang="en-US" dirty="0"/>
              <a:t>(F(G)).</a:t>
            </a:r>
          </a:p>
          <a:p>
            <a:endParaRPr lang="en-US" dirty="0"/>
          </a:p>
          <a:p>
            <a:r>
              <a:rPr lang="en-US" dirty="0"/>
              <a:t>Helmut Bender (1970) extended Fitting’s analysis to all finite groups.</a:t>
            </a:r>
          </a:p>
          <a:p>
            <a:pPr marL="0" indent="0">
              <a:buNone/>
            </a:pPr>
            <a:r>
              <a:rPr lang="en-US" dirty="0"/>
              <a:t>    His generalized Fitting subgroup F*(G)</a:t>
            </a:r>
          </a:p>
          <a:p>
            <a:pPr marL="0" indent="0">
              <a:buNone/>
            </a:pPr>
            <a:r>
              <a:rPr lang="en-US" dirty="0"/>
              <a:t>    has the Fitting property C</a:t>
            </a:r>
            <a:r>
              <a:rPr lang="en-US" baseline="-25000" dirty="0"/>
              <a:t>G</a:t>
            </a:r>
            <a:r>
              <a:rPr lang="en-US" dirty="0"/>
              <a:t> (F*(G)) </a:t>
            </a:r>
            <a:r>
              <a:rPr lang="en-US" u="sng" dirty="0"/>
              <a:t>&lt; </a:t>
            </a:r>
            <a:r>
              <a:rPr lang="en-US" dirty="0"/>
              <a:t>F*(G)          </a:t>
            </a:r>
          </a:p>
          <a:p>
            <a:pPr marL="0" indent="0">
              <a:buNone/>
            </a:pPr>
            <a:r>
              <a:rPr lang="en-US" dirty="0"/>
              <a:t>    but need not be nilpotent.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221CF7-AC9B-3446-9340-256310285E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/>
              <a:t>Example: The symmetric group </a:t>
            </a:r>
            <a:r>
              <a:rPr lang="en-US" dirty="0"/>
              <a:t>S</a:t>
            </a:r>
            <a:r>
              <a:rPr lang="en-US" baseline="-25000" dirty="0"/>
              <a:t>4</a:t>
            </a:r>
            <a:r>
              <a:rPr lang="en-US" dirty="0"/>
              <a:t>:</a:t>
            </a:r>
          </a:p>
          <a:p>
            <a:r>
              <a:rPr lang="en-US" dirty="0"/>
              <a:t>F(S</a:t>
            </a:r>
            <a:r>
              <a:rPr lang="en-US" baseline="-25000" dirty="0"/>
              <a:t>4</a:t>
            </a:r>
            <a:r>
              <a:rPr lang="en-US" dirty="0"/>
              <a:t>) = V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2</a:t>
            </a:r>
            <a:r>
              <a:rPr lang="en-US" dirty="0"/>
              <a:t> x C</a:t>
            </a:r>
            <a:r>
              <a:rPr lang="en-US" baseline="-25000" dirty="0"/>
              <a:t>2 </a:t>
            </a:r>
            <a:r>
              <a:rPr lang="en-US" dirty="0"/>
              <a:t>  </a:t>
            </a:r>
          </a:p>
          <a:p>
            <a:r>
              <a:rPr lang="en-US" dirty="0"/>
              <a:t>S</a:t>
            </a:r>
            <a:r>
              <a:rPr lang="en-US" baseline="-25000" dirty="0"/>
              <a:t>4</a:t>
            </a:r>
            <a:r>
              <a:rPr lang="en-US" dirty="0"/>
              <a:t>/V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u="sng" dirty="0"/>
              <a:t>~ </a:t>
            </a:r>
            <a:r>
              <a:rPr lang="en-US" dirty="0" err="1"/>
              <a:t>Aut</a:t>
            </a:r>
            <a:r>
              <a:rPr lang="en-US" dirty="0"/>
              <a:t>(V</a:t>
            </a:r>
            <a:r>
              <a:rPr lang="en-US" baseline="-25000" dirty="0"/>
              <a:t>4</a:t>
            </a:r>
            <a:r>
              <a:rPr lang="en-US" dirty="0"/>
              <a:t>) = GL(2,2)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3</a:t>
            </a:r>
          </a:p>
          <a:p>
            <a:r>
              <a:rPr lang="en-US" dirty="0"/>
              <a:t>F(S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3</a:t>
            </a:r>
          </a:p>
          <a:p>
            <a:r>
              <a:rPr lang="en-US" dirty="0"/>
              <a:t>S</a:t>
            </a:r>
            <a:r>
              <a:rPr lang="en-US" baseline="-25000" dirty="0"/>
              <a:t>3</a:t>
            </a:r>
            <a:r>
              <a:rPr lang="en-US" dirty="0"/>
              <a:t>/C</a:t>
            </a:r>
            <a:r>
              <a:rPr lang="en-US" baseline="-25000" dirty="0"/>
              <a:t>3</a:t>
            </a:r>
            <a:r>
              <a:rPr lang="en-US" u="sng" dirty="0"/>
              <a:t>~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(C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2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F593C34-849B-D444-9D77-FD3408090703}"/>
              </a:ext>
            </a:extLst>
          </p:cNvPr>
          <p:cNvSpPr/>
          <p:nvPr/>
        </p:nvSpPr>
        <p:spPr>
          <a:xfrm>
            <a:off x="8583310" y="4943726"/>
            <a:ext cx="2692818" cy="1094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 x C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610021-482C-9144-9DD8-C68B1AD290EB}"/>
              </a:ext>
            </a:extLst>
          </p:cNvPr>
          <p:cNvSpPr/>
          <p:nvPr/>
        </p:nvSpPr>
        <p:spPr>
          <a:xfrm>
            <a:off x="9078829" y="4125579"/>
            <a:ext cx="1421732" cy="818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EA042-D4F2-9D45-8FF9-4E541EC37C6F}"/>
              </a:ext>
            </a:extLst>
          </p:cNvPr>
          <p:cNvSpPr/>
          <p:nvPr/>
        </p:nvSpPr>
        <p:spPr>
          <a:xfrm>
            <a:off x="9332495" y="333654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baseline="-25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9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F1A1E0F-B759-7E40-8FC5-5FC000736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 Role for Linear Algebra</a:t>
            </a:r>
            <a:r>
              <a:rPr lang="en-US" dirty="0"/>
              <a:t>: </a:t>
            </a:r>
            <a:r>
              <a:rPr lang="en-US" sz="3200" b="1" dirty="0"/>
              <a:t>P. Hall – G. </a:t>
            </a:r>
            <a:r>
              <a:rPr lang="en-US" sz="3200" b="1" dirty="0" err="1"/>
              <a:t>Higman</a:t>
            </a:r>
            <a:r>
              <a:rPr lang="en-US" sz="3200" b="1" dirty="0"/>
              <a:t>  (1956)</a:t>
            </a:r>
          </a:p>
        </p:txBody>
      </p:sp>
      <p:pic>
        <p:nvPicPr>
          <p:cNvPr id="9" name="Content Placeholder 8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166E0766-67FD-8741-84E7-B885C461F4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715294"/>
            <a:ext cx="1828800" cy="2286000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661326-A219-264A-B8BD-744788F8B6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Many important subgroups N of simple groups G have the property that F*(N) is a p-group.  If F*(N) = V 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p</a:t>
            </a:r>
            <a:r>
              <a:rPr lang="en-US" dirty="0"/>
              <a:t> x … x C</a:t>
            </a:r>
            <a:r>
              <a:rPr lang="en-US" baseline="-25000" dirty="0"/>
              <a:t>p</a:t>
            </a:r>
            <a:r>
              <a:rPr lang="en-US" dirty="0"/>
              <a:t> , then N/V acts via conjugation as a group of invertible linear operators on V, i.e. a subgroup of GL(V), and can be studied by the methods of linear algebra.</a:t>
            </a:r>
          </a:p>
          <a:p>
            <a:endParaRPr lang="en-US" u="sng" dirty="0"/>
          </a:p>
          <a:p>
            <a:r>
              <a:rPr lang="en-US" u="sng" dirty="0"/>
              <a:t>A small but very important example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V = C</a:t>
            </a:r>
            <a:r>
              <a:rPr lang="en-US" baseline="-25000" dirty="0"/>
              <a:t>N</a:t>
            </a:r>
            <a:r>
              <a:rPr lang="en-US" dirty="0"/>
              <a:t>(V) </a:t>
            </a:r>
            <a:r>
              <a:rPr lang="en-US" u="sng" dirty="0"/>
              <a:t>~</a:t>
            </a:r>
            <a:r>
              <a:rPr lang="en-US" dirty="0"/>
              <a:t> C</a:t>
            </a:r>
            <a:r>
              <a:rPr lang="en-US" baseline="-25000" dirty="0"/>
              <a:t>p</a:t>
            </a:r>
            <a:r>
              <a:rPr lang="en-US" dirty="0"/>
              <a:t> x C</a:t>
            </a:r>
            <a:r>
              <a:rPr lang="en-US" baseline="-25000" dirty="0"/>
              <a:t>p</a:t>
            </a:r>
            <a:r>
              <a:rPr lang="en-US" dirty="0"/>
              <a:t> , N/V </a:t>
            </a:r>
            <a:r>
              <a:rPr lang="en-US" u="sng" dirty="0"/>
              <a:t>~</a:t>
            </a:r>
            <a:r>
              <a:rPr lang="en-US" dirty="0"/>
              <a:t> SL(2,p). </a:t>
            </a:r>
          </a:p>
          <a:p>
            <a:pPr marL="0" indent="0">
              <a:buNone/>
            </a:pPr>
            <a:r>
              <a:rPr lang="en-US" dirty="0"/>
              <a:t>                     N = ASL(2,p),                          </a:t>
            </a:r>
          </a:p>
          <a:p>
            <a:pPr marL="0" indent="0">
              <a:buNone/>
            </a:pPr>
            <a:r>
              <a:rPr lang="en-US" dirty="0"/>
              <a:t>the 2-dimensional affine special linear group.  If p = 2, </a:t>
            </a:r>
          </a:p>
          <a:p>
            <a:pPr marL="0" indent="0">
              <a:buNone/>
            </a:pPr>
            <a:r>
              <a:rPr lang="en-US" dirty="0"/>
              <a:t>ASL(2,2) = (C</a:t>
            </a:r>
            <a:r>
              <a:rPr lang="en-US" baseline="-25000" dirty="0"/>
              <a:t>2</a:t>
            </a:r>
            <a:r>
              <a:rPr lang="en-US" dirty="0"/>
              <a:t> x C</a:t>
            </a:r>
            <a:r>
              <a:rPr lang="en-US" baseline="-25000" dirty="0"/>
              <a:t>2</a:t>
            </a:r>
            <a:r>
              <a:rPr lang="en-US" dirty="0"/>
              <a:t>):SL(2,2) = V</a:t>
            </a:r>
            <a:r>
              <a:rPr lang="en-US" baseline="-25000" dirty="0"/>
              <a:t>4</a:t>
            </a:r>
            <a:r>
              <a:rPr lang="en-US" dirty="0"/>
              <a:t>:S</a:t>
            </a:r>
            <a:r>
              <a:rPr lang="en-US" baseline="-25000" dirty="0"/>
              <a:t>3</a:t>
            </a:r>
            <a:r>
              <a:rPr lang="en-US" dirty="0"/>
              <a:t> = S</a:t>
            </a:r>
            <a:r>
              <a:rPr lang="en-US" baseline="-25000" dirty="0"/>
              <a:t>4</a:t>
            </a:r>
            <a:r>
              <a:rPr lang="en-US" dirty="0"/>
              <a:t> .</a:t>
            </a:r>
          </a:p>
        </p:txBody>
      </p:sp>
      <p:pic>
        <p:nvPicPr>
          <p:cNvPr id="11" name="Picture 10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34DCB5F1-7AB6-0945-83B9-3E5F88664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287" y="3071812"/>
            <a:ext cx="1930400" cy="228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1D6FC6-72B2-9247-AB22-D90835125596}"/>
              </a:ext>
            </a:extLst>
          </p:cNvPr>
          <p:cNvSpPr txBox="1"/>
          <p:nvPr/>
        </p:nvSpPr>
        <p:spPr>
          <a:xfrm>
            <a:off x="950495" y="4271211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Philip Hall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ECD6B1-34F3-E84A-9D35-32269F729AD6}"/>
              </a:ext>
            </a:extLst>
          </p:cNvPr>
          <p:cNvSpPr txBox="1"/>
          <p:nvPr/>
        </p:nvSpPr>
        <p:spPr>
          <a:xfrm>
            <a:off x="3404937" y="5546558"/>
            <a:ext cx="170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Graham </a:t>
            </a:r>
            <a:r>
              <a:rPr lang="en-US" dirty="0" err="1"/>
              <a:t>Higman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36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237C8-05CB-A24D-8E33-A6ED2B05B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/>
              <a:t>The Classification Begins</a:t>
            </a:r>
            <a:r>
              <a:rPr lang="en-US" sz="3200" b="1" dirty="0"/>
              <a:t>: M. Suzuki, W. </a:t>
            </a:r>
            <a:r>
              <a:rPr lang="en-US" sz="3200" b="1" dirty="0" err="1"/>
              <a:t>Feit</a:t>
            </a:r>
            <a:r>
              <a:rPr lang="en-US" sz="3200" b="1" dirty="0"/>
              <a:t>, J. G. Thompson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9B7AA-92B4-2D4C-9736-D8E03ACBE297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10400" y="1957471"/>
            <a:ext cx="5181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If G is a group such that each </a:t>
            </a:r>
            <a:r>
              <a:rPr lang="en-US" dirty="0" err="1"/>
              <a:t>Sylow</a:t>
            </a:r>
            <a:r>
              <a:rPr lang="en-US" dirty="0"/>
              <a:t> p-subgroup is contained in a unique maximal (or maximal p-local) subgroup of G, let’s say G is “p-unital”.</a:t>
            </a:r>
          </a:p>
          <a:p>
            <a:r>
              <a:rPr lang="en-US" dirty="0"/>
              <a:t>If G involves (contains) ASL(2,p), let’s say G is ”p-geometric”.</a:t>
            </a:r>
          </a:p>
          <a:p>
            <a:r>
              <a:rPr lang="en-US" dirty="0"/>
              <a:t>Key examples of  “p-unital” simple groups G are the </a:t>
            </a:r>
            <a:r>
              <a:rPr lang="en-US" dirty="0" err="1"/>
              <a:t>Zassenhaus</a:t>
            </a:r>
            <a:r>
              <a:rPr lang="en-US" dirty="0"/>
              <a:t> groups, an important class of doubly transitive permutation groups studied by </a:t>
            </a:r>
            <a:r>
              <a:rPr lang="en-US" dirty="0" err="1"/>
              <a:t>Zassenhaus</a:t>
            </a:r>
            <a:r>
              <a:rPr lang="en-US" dirty="0"/>
              <a:t> in the 1930s, and classified by </a:t>
            </a:r>
            <a:r>
              <a:rPr lang="en-US" dirty="0" err="1"/>
              <a:t>Feit</a:t>
            </a:r>
            <a:r>
              <a:rPr lang="en-US" dirty="0"/>
              <a:t> and Suzuki in the 1950s as: </a:t>
            </a:r>
          </a:p>
          <a:p>
            <a:pPr marL="0" indent="0">
              <a:buNone/>
            </a:pPr>
            <a:r>
              <a:rPr lang="en-US" dirty="0"/>
              <a:t>   PSL(2,p</a:t>
            </a:r>
            <a:r>
              <a:rPr lang="en-US" baseline="30000" dirty="0"/>
              <a:t>n</a:t>
            </a:r>
            <a:r>
              <a:rPr lang="en-US" dirty="0"/>
              <a:t>) and </a:t>
            </a:r>
            <a:r>
              <a:rPr lang="en-US" dirty="0" err="1"/>
              <a:t>Sz</a:t>
            </a:r>
            <a:r>
              <a:rPr lang="en-US" dirty="0"/>
              <a:t>(2</a:t>
            </a:r>
            <a:r>
              <a:rPr lang="en-US" baseline="30000" dirty="0"/>
              <a:t>n</a:t>
            </a:r>
            <a:r>
              <a:rPr lang="en-US" dirty="0"/>
              <a:t>) (for p=2).</a:t>
            </a:r>
          </a:p>
        </p:txBody>
      </p:sp>
      <p:pic>
        <p:nvPicPr>
          <p:cNvPr id="6" name="Content Placeholder 5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6DACD906-9874-7940-8E84-46102344279E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273076" y="1489033"/>
            <a:ext cx="2019300" cy="2286000"/>
          </a:xfrm>
        </p:spPr>
      </p:pic>
      <p:pic>
        <p:nvPicPr>
          <p:cNvPr id="10" name="Picture 9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5544DB76-63A5-7C4A-866A-5A12C31D0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033" y="4133140"/>
            <a:ext cx="1879600" cy="228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27AB44-E297-9844-B324-C265BF069DA1}"/>
              </a:ext>
            </a:extLst>
          </p:cNvPr>
          <p:cNvSpPr txBox="1"/>
          <p:nvPr/>
        </p:nvSpPr>
        <p:spPr>
          <a:xfrm>
            <a:off x="3486911" y="3777915"/>
            <a:ext cx="1790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Michio Suzuki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3191EF-87F3-4A46-9CE0-75FA6D2AC593}"/>
              </a:ext>
            </a:extLst>
          </p:cNvPr>
          <p:cNvSpPr txBox="1"/>
          <p:nvPr/>
        </p:nvSpPr>
        <p:spPr>
          <a:xfrm flipH="1">
            <a:off x="3862428" y="6419140"/>
            <a:ext cx="179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Walter </a:t>
            </a:r>
            <a:r>
              <a:rPr lang="en-US" dirty="0" err="1"/>
              <a:t>Feit</a:t>
            </a:r>
            <a:endParaRPr lang="en-US" dirty="0"/>
          </a:p>
        </p:txBody>
      </p:sp>
      <p:pic>
        <p:nvPicPr>
          <p:cNvPr id="7" name="Picture 6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59EA1A6C-B5CA-1A4B-B155-64E559FCF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06" y="1733550"/>
            <a:ext cx="2400300" cy="3390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647F55-B334-3141-B947-E24DE41F49C8}"/>
              </a:ext>
            </a:extLst>
          </p:cNvPr>
          <p:cNvSpPr txBox="1"/>
          <p:nvPr/>
        </p:nvSpPr>
        <p:spPr>
          <a:xfrm>
            <a:off x="838200" y="5400675"/>
            <a:ext cx="178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Hans </a:t>
            </a:r>
            <a:r>
              <a:rPr lang="en-US" dirty="0" err="1"/>
              <a:t>Zassenhaus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38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8922EC-6130-9544-A160-85960AE15734}"/>
              </a:ext>
            </a:extLst>
          </p:cNvPr>
          <p:cNvSpPr txBox="1"/>
          <p:nvPr/>
        </p:nvSpPr>
        <p:spPr>
          <a:xfrm>
            <a:off x="-7429499" y="2778917"/>
            <a:ext cx="1097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2CE24C-9E5A-7641-8D6A-6E2B7BA55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715"/>
            <a:ext cx="10515600" cy="663575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A 2-unital Simple Group </a:t>
            </a:r>
            <a:r>
              <a:rPr lang="en-US" sz="3200" b="1" dirty="0"/>
              <a:t>: A</a:t>
            </a:r>
            <a:r>
              <a:rPr lang="en-US" sz="3200" b="1" baseline="-25000" dirty="0"/>
              <a:t>5</a:t>
            </a:r>
            <a:r>
              <a:rPr lang="en-US" sz="3200" baseline="-25000" dirty="0"/>
              <a:t>, </a:t>
            </a:r>
            <a:r>
              <a:rPr lang="en-US" sz="3200" dirty="0"/>
              <a:t>|A</a:t>
            </a:r>
            <a:r>
              <a:rPr lang="en-US" sz="3200" baseline="-25000" dirty="0"/>
              <a:t>5</a:t>
            </a:r>
            <a:r>
              <a:rPr lang="en-US" sz="3200" dirty="0"/>
              <a:t>| = 60 = 12x5 = 4x3x5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825CB4-81E9-E544-8FB1-E311EE8EE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06" y="1128713"/>
            <a:ext cx="10971794" cy="50482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-25000" dirty="0"/>
              <a:t>5 </a:t>
            </a:r>
            <a:r>
              <a:rPr lang="en-US" dirty="0"/>
              <a:t>, the alternating group of degree 5, is a </a:t>
            </a:r>
            <a:r>
              <a:rPr lang="en-US" dirty="0" err="1"/>
              <a:t>Zassenhaus</a:t>
            </a:r>
            <a:r>
              <a:rPr lang="en-US" dirty="0"/>
              <a:t> group two ways.  Indeed, A</a:t>
            </a:r>
            <a:r>
              <a:rPr lang="en-US" baseline="-25000" dirty="0"/>
              <a:t>5</a:t>
            </a:r>
            <a:r>
              <a:rPr lang="en-US" dirty="0"/>
              <a:t> </a:t>
            </a:r>
            <a:r>
              <a:rPr lang="en-US" u="sng" dirty="0"/>
              <a:t>~</a:t>
            </a:r>
            <a:r>
              <a:rPr lang="en-US" dirty="0"/>
              <a:t> PSL(2,4) </a:t>
            </a:r>
            <a:r>
              <a:rPr lang="en-US" u="sng" dirty="0"/>
              <a:t>~ </a:t>
            </a:r>
            <a:r>
              <a:rPr lang="en-US" dirty="0"/>
              <a:t> PSL(2,5).  </a:t>
            </a:r>
          </a:p>
          <a:p>
            <a:pPr marL="0" indent="0">
              <a:buNone/>
            </a:pPr>
            <a:r>
              <a:rPr lang="en-US" dirty="0"/>
              <a:t>A </a:t>
            </a:r>
            <a:r>
              <a:rPr lang="en-US" dirty="0" err="1"/>
              <a:t>Sylow</a:t>
            </a:r>
            <a:r>
              <a:rPr lang="en-US" dirty="0"/>
              <a:t> 2-subgroup U of A</a:t>
            </a:r>
            <a:r>
              <a:rPr lang="en-US" baseline="-25000" dirty="0"/>
              <a:t>5</a:t>
            </a:r>
            <a:r>
              <a:rPr lang="en-US" dirty="0"/>
              <a:t> is contained  in a </a:t>
            </a:r>
            <a:r>
              <a:rPr lang="en-US" u="sng" dirty="0"/>
              <a:t>unique</a:t>
            </a:r>
            <a:r>
              <a:rPr lang="en-US" dirty="0"/>
              <a:t> maximal subgroup B isomorphic to A</a:t>
            </a:r>
            <a:r>
              <a:rPr lang="en-US" baseline="-25000" dirty="0"/>
              <a:t>4</a:t>
            </a:r>
            <a:r>
              <a:rPr lang="en-US" dirty="0"/>
              <a:t>.  There are 5 cosets of B in A</a:t>
            </a:r>
            <a:r>
              <a:rPr lang="en-US" baseline="-25000" dirty="0"/>
              <a:t>5 </a:t>
            </a:r>
            <a:r>
              <a:rPr lang="en-US" dirty="0"/>
              <a:t>, and A</a:t>
            </a:r>
            <a:r>
              <a:rPr lang="en-US" baseline="-25000" dirty="0"/>
              <a:t>5  </a:t>
            </a:r>
            <a:r>
              <a:rPr lang="en-US" dirty="0"/>
              <a:t>permutes this set of 5 cosets as it does {1,2,3,4,5}.</a:t>
            </a:r>
          </a:p>
          <a:p>
            <a:pPr marL="0" indent="0">
              <a:buNone/>
            </a:pPr>
            <a:r>
              <a:rPr lang="en-US" dirty="0"/>
              <a:t>Note: A</a:t>
            </a:r>
            <a:r>
              <a:rPr lang="en-US" baseline="-25000" dirty="0"/>
              <a:t>5</a:t>
            </a:r>
            <a:r>
              <a:rPr lang="en-US" dirty="0"/>
              <a:t> is not 2-geometric.  It does not contain ASL(2,2) </a:t>
            </a:r>
            <a:r>
              <a:rPr lang="en-US" u="sng" dirty="0"/>
              <a:t>~</a:t>
            </a:r>
            <a:r>
              <a:rPr lang="en-US" dirty="0"/>
              <a:t> S</a:t>
            </a:r>
            <a:r>
              <a:rPr lang="en-US" baseline="-25000" dirty="0"/>
              <a:t>4</a:t>
            </a:r>
            <a:r>
              <a:rPr lang="en-US" dirty="0"/>
              <a:t>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[RECALL: A </a:t>
            </a:r>
            <a:r>
              <a:rPr lang="en-US" dirty="0" err="1"/>
              <a:t>Sylow</a:t>
            </a:r>
            <a:r>
              <a:rPr lang="en-US" dirty="0"/>
              <a:t> p-subgroup of a group G is a maximal p-subgroup of G.</a:t>
            </a:r>
          </a:p>
          <a:p>
            <a:pPr marL="0" indent="0">
              <a:buNone/>
            </a:pPr>
            <a:r>
              <a:rPr lang="en-US" dirty="0"/>
              <a:t>By </a:t>
            </a:r>
            <a:r>
              <a:rPr lang="en-US" dirty="0" err="1"/>
              <a:t>Sylow’s</a:t>
            </a:r>
            <a:r>
              <a:rPr lang="en-US" dirty="0"/>
              <a:t> Theorem, all </a:t>
            </a:r>
            <a:r>
              <a:rPr lang="en-US" dirty="0" err="1"/>
              <a:t>Sylow</a:t>
            </a:r>
            <a:r>
              <a:rPr lang="en-US" dirty="0"/>
              <a:t> p-subgroups of G are G-conjugate and have size the p-part of |G|. ]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57FD8E-723F-0440-BECE-ABADF56E6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434"/>
            <a:ext cx="10515600" cy="1325563"/>
          </a:xfrm>
        </p:spPr>
        <p:txBody>
          <a:bodyPr/>
          <a:lstStyle/>
          <a:p>
            <a:r>
              <a:rPr lang="en-US" u="sng" dirty="0"/>
              <a:t>A 2-geometric Simple Group </a:t>
            </a:r>
            <a:r>
              <a:rPr lang="en-US" dirty="0"/>
              <a:t>: SL(3,2) = L</a:t>
            </a:r>
            <a:r>
              <a:rPr lang="en-US" baseline="-25000" dirty="0"/>
              <a:t>3</a:t>
            </a:r>
            <a:r>
              <a:rPr lang="en-US" dirty="0"/>
              <a:t>(2)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34DF099-E570-2140-99E2-BE0399D5C1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71750" y="3232944"/>
            <a:ext cx="1714500" cy="1536700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26A1AA-5DB5-FA41-B44D-579D79FB25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|SL(3,2)| = 168 = 24x7 = 8x3x7</a:t>
            </a:r>
          </a:p>
          <a:p>
            <a:r>
              <a:rPr lang="en-US" dirty="0"/>
              <a:t>If U is the group of 8 unimodular upper triangular matrices in L</a:t>
            </a:r>
            <a:r>
              <a:rPr lang="en-US" baseline="-25000" dirty="0"/>
              <a:t>3</a:t>
            </a:r>
            <a:r>
              <a:rPr lang="en-US" dirty="0"/>
              <a:t>(2), then U is the stabilizer of a maximal flag, i.e. an incident point-line pair (P,L) in the Fano plane (= projective plane of order 2), and U is contained in two different ASL(2,2) subgroups: the stabilizer M of P and the stabilizer N of L. The </a:t>
            </a:r>
            <a:r>
              <a:rPr lang="en-US" dirty="0" err="1"/>
              <a:t>cosets</a:t>
            </a:r>
            <a:r>
              <a:rPr lang="en-US" dirty="0"/>
              <a:t> of M and N give the 7 points and 7 lines of the Fano plane. Incidence is defined by non-trivial intersection </a:t>
            </a:r>
            <a:r>
              <a:rPr lang="en-US" dirty="0" err="1"/>
              <a:t>xM</a:t>
            </a:r>
            <a:r>
              <a:rPr lang="en-US" dirty="0"/>
              <a:t> </a:t>
            </a:r>
            <a:r>
              <a:rPr lang="en-US" dirty="0">
                <a:latin typeface="ESSTIXThree" pitchFamily="2" charset="0"/>
              </a:rPr>
              <a:t>h</a:t>
            </a:r>
            <a:r>
              <a:rPr lang="en-US" dirty="0"/>
              <a:t> </a:t>
            </a:r>
            <a:r>
              <a:rPr lang="en-US" dirty="0" err="1"/>
              <a:t>yN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D4D819-C5F5-C94C-9811-4D2876559D27}"/>
              </a:ext>
            </a:extLst>
          </p:cNvPr>
          <p:cNvSpPr txBox="1"/>
          <p:nvPr/>
        </p:nvSpPr>
        <p:spPr>
          <a:xfrm>
            <a:off x="1039091" y="1691231"/>
            <a:ext cx="171450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G</a:t>
            </a:r>
          </a:p>
          <a:p>
            <a:endParaRPr lang="en-US" dirty="0"/>
          </a:p>
          <a:p>
            <a:r>
              <a:rPr lang="en-US" dirty="0"/>
              <a:t>M                      N</a:t>
            </a:r>
          </a:p>
          <a:p>
            <a:endParaRPr lang="en-US" dirty="0"/>
          </a:p>
          <a:p>
            <a:r>
              <a:rPr lang="en-US" dirty="0"/>
              <a:t>            U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267A004-84B0-F84D-9A96-67EC5C64A7A1}"/>
                  </a:ext>
                </a:extLst>
              </p14:cNvPr>
              <p14:cNvContentPartPr/>
              <p14:nvPr/>
            </p14:nvContentPartPr>
            <p14:xfrm>
              <a:off x="2005538" y="1935360"/>
              <a:ext cx="425520" cy="4100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267A004-84B0-F84D-9A96-67EC5C64A7A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218" y="1931040"/>
                <a:ext cx="434160" cy="41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F1753B3-C21F-424A-8DFE-2EFACEDC7FFD}"/>
                  </a:ext>
                </a:extLst>
              </p14:cNvPr>
              <p14:cNvContentPartPr/>
              <p14:nvPr/>
            </p14:nvContentPartPr>
            <p14:xfrm>
              <a:off x="1289498" y="1913040"/>
              <a:ext cx="317160" cy="360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F1753B3-C21F-424A-8DFE-2EFACEDC7FF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85178" y="1908720"/>
                <a:ext cx="325800" cy="3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F084B3B6-2144-E745-92CD-C611A490C991}"/>
                  </a:ext>
                </a:extLst>
              </p14:cNvPr>
              <p14:cNvContentPartPr/>
              <p14:nvPr/>
            </p14:nvContentPartPr>
            <p14:xfrm>
              <a:off x="1953338" y="2470320"/>
              <a:ext cx="372600" cy="4719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F084B3B6-2144-E745-92CD-C611A490C99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49018" y="2466000"/>
                <a:ext cx="381240" cy="48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676BBB53-DEED-2F48-B7E1-E33DC3AF5977}"/>
                  </a:ext>
                </a:extLst>
              </p14:cNvPr>
              <p14:cNvContentPartPr/>
              <p14:nvPr/>
            </p14:nvContentPartPr>
            <p14:xfrm>
              <a:off x="3361658" y="2420280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676BBB53-DEED-2F48-B7E1-E33DC3AF597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57338" y="241596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01EF5137-EDA4-2447-89B7-B8538A76B953}"/>
                  </a:ext>
                </a:extLst>
              </p14:cNvPr>
              <p14:cNvContentPartPr/>
              <p14:nvPr/>
            </p14:nvContentPartPr>
            <p14:xfrm>
              <a:off x="1297778" y="2588040"/>
              <a:ext cx="412920" cy="3819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1EF5137-EDA4-2447-89B7-B8538A76B95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93458" y="2583720"/>
                <a:ext cx="421560" cy="39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8CD45D3-B4DE-4448-9B7E-77854565DF47}"/>
                  </a:ext>
                </a:extLst>
              </p14:cNvPr>
              <p14:cNvContentPartPr/>
              <p14:nvPr/>
            </p14:nvContentPartPr>
            <p14:xfrm>
              <a:off x="6521018" y="2416680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8CD45D3-B4DE-4448-9B7E-77854565DF4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16698" y="2412360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3189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3141</Words>
  <Application>Microsoft Macintosh PowerPoint</Application>
  <PresentationFormat>Widescreen</PresentationFormat>
  <Paragraphs>186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ESSTIXThree</vt:lpstr>
      <vt:lpstr>MaplePi</vt:lpstr>
      <vt:lpstr>Office Theme</vt:lpstr>
      <vt:lpstr>Highlights from the Classification of the Finite Simple Groups</vt:lpstr>
      <vt:lpstr>Classification Pre-History</vt:lpstr>
      <vt:lpstr>Finally .. Success!</vt:lpstr>
      <vt:lpstr>A Start: Richard Brauer (1950) [Foreshadowed by Burnside]                                                                     </vt:lpstr>
      <vt:lpstr>Architecture of Finite Groups: Hans Fitting</vt:lpstr>
      <vt:lpstr>A Role for Linear Algebra: P. Hall – G. Higman  (1956)</vt:lpstr>
      <vt:lpstr>The Classification Begins: M. Suzuki, W. Feit, J. G. Thompson</vt:lpstr>
      <vt:lpstr>A 2-unital Simple Group : A5, |A5| = 60 = 12x5 = 4x3x5</vt:lpstr>
      <vt:lpstr>A 2-geometric Simple Group : SL(3,2) = L3(2)</vt:lpstr>
      <vt:lpstr>The Minimal Case: Groups with a Strongly Embedded Subgroup</vt:lpstr>
      <vt:lpstr>The Endgame:  An example of an identification theorem</vt:lpstr>
      <vt:lpstr>The example completed</vt:lpstr>
      <vt:lpstr>The “Curse” of Small Cases and Sporadic Simple  Groups</vt:lpstr>
      <vt:lpstr>Presentations for Quasi-Simple Groups</vt:lpstr>
      <vt:lpstr>Getting to the Endgame:  Examples</vt:lpstr>
      <vt:lpstr>Getting to the Endgame: The Dichotomy     Theorem</vt:lpstr>
      <vt:lpstr>The Odd Type Case</vt:lpstr>
      <vt:lpstr>The Even Type Case</vt:lpstr>
      <vt:lpstr>Another Way:  Gorenstein-Lyons Strategy for  the Even Type Case</vt:lpstr>
      <vt:lpstr>Klinger-Mason Theorem (1975)</vt:lpstr>
      <vt:lpstr>Problem Solved:  The Quasithin Theorem of Aschbacher and Stephen D. Smith (2004)</vt:lpstr>
      <vt:lpstr>Summary of the GLS Strategy (Work in progress with I. Capdeboscq, Chris Parker and G. Stroth)</vt:lpstr>
      <vt:lpstr>Summary of the GLS Strategy, Part 2</vt:lpstr>
      <vt:lpstr>                    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Solomon, Ronald</dc:creator>
  <cp:lastModifiedBy>Solomon, Ronald</cp:lastModifiedBy>
  <cp:revision>214</cp:revision>
  <dcterms:created xsi:type="dcterms:W3CDTF">2020-07-27T17:37:03Z</dcterms:created>
  <dcterms:modified xsi:type="dcterms:W3CDTF">2020-11-26T20:05:06Z</dcterms:modified>
</cp:coreProperties>
</file>