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73" r:id="rId2"/>
    <p:sldId id="307" r:id="rId3"/>
    <p:sldId id="257" r:id="rId4"/>
    <p:sldId id="305" r:id="rId5"/>
    <p:sldId id="308" r:id="rId6"/>
    <p:sldId id="279" r:id="rId7"/>
    <p:sldId id="278" r:id="rId8"/>
    <p:sldId id="258" r:id="rId9"/>
    <p:sldId id="259" r:id="rId10"/>
    <p:sldId id="270" r:id="rId11"/>
    <p:sldId id="277" r:id="rId12"/>
    <p:sldId id="304" r:id="rId13"/>
    <p:sldId id="306" r:id="rId14"/>
    <p:sldId id="281" r:id="rId15"/>
    <p:sldId id="301" r:id="rId16"/>
    <p:sldId id="299" r:id="rId17"/>
    <p:sldId id="300" r:id="rId18"/>
    <p:sldId id="260" r:id="rId19"/>
    <p:sldId id="261" r:id="rId20"/>
    <p:sldId id="282" r:id="rId21"/>
    <p:sldId id="263" r:id="rId22"/>
    <p:sldId id="264" r:id="rId23"/>
    <p:sldId id="265" r:id="rId24"/>
    <p:sldId id="271" r:id="rId25"/>
    <p:sldId id="280" r:id="rId26"/>
    <p:sldId id="266" r:id="rId27"/>
    <p:sldId id="303" r:id="rId28"/>
    <p:sldId id="302" r:id="rId2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ston-Wilder, Sue" initials="JS" lastIdx="1" clrIdx="0">
    <p:extLst>
      <p:ext uri="{19B8F6BF-5375-455C-9EA6-DF929625EA0E}">
        <p15:presenceInfo xmlns:p15="http://schemas.microsoft.com/office/powerpoint/2012/main" userId="Johnston-Wilder, Su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DB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2" autoAdjust="0"/>
    <p:restoredTop sz="75047" autoAdjust="0"/>
  </p:normalViewPr>
  <p:slideViewPr>
    <p:cSldViewPr>
      <p:cViewPr varScale="1">
        <p:scale>
          <a:sx n="53" d="100"/>
          <a:sy n="53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3888"/>
    </p:cViewPr>
  </p:sorterViewPr>
  <p:notesViewPr>
    <p:cSldViewPr>
      <p:cViewPr varScale="1">
        <p:scale>
          <a:sx n="55" d="100"/>
          <a:sy n="55" d="100"/>
        </p:scale>
        <p:origin x="18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04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feel free to make your own, or invite the learners to make one.</a:t>
            </a:r>
          </a:p>
        </p:txBody>
      </p:sp>
    </p:spTree>
    <p:extLst>
      <p:ext uri="{BB962C8B-B14F-4D97-AF65-F5344CB8AC3E}">
        <p14:creationId xmlns:p14="http://schemas.microsoft.com/office/powerpoint/2010/main" val="5477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Arousal – time to experience 5/7 breathing</a:t>
            </a:r>
          </a:p>
        </p:txBody>
      </p:sp>
    </p:spTree>
    <p:extLst>
      <p:ext uri="{BB962C8B-B14F-4D97-AF65-F5344CB8AC3E}">
        <p14:creationId xmlns:p14="http://schemas.microsoft.com/office/powerpoint/2010/main" val="3021389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Teachers listening to learner experience as ladder is invisible in maths</a:t>
            </a:r>
          </a:p>
        </p:txBody>
      </p:sp>
    </p:spTree>
    <p:extLst>
      <p:ext uri="{BB962C8B-B14F-4D97-AF65-F5344CB8AC3E}">
        <p14:creationId xmlns:p14="http://schemas.microsoft.com/office/powerpoint/2010/main" val="2146228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127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a different context Dr Trent said this.</a:t>
            </a:r>
          </a:p>
        </p:txBody>
      </p:sp>
    </p:spTree>
    <p:extLst>
      <p:ext uri="{BB962C8B-B14F-4D97-AF65-F5344CB8AC3E}">
        <p14:creationId xmlns:p14="http://schemas.microsoft.com/office/powerpoint/2010/main" val="2009585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96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22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503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585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340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249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5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251519" y="2780927"/>
            <a:ext cx="7056785" cy="129614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245" y="0"/>
            <a:ext cx="9168002" cy="4714827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432" y="4045916"/>
            <a:ext cx="6400801" cy="13273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8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683568" y="2564903"/>
            <a:ext cx="7772401" cy="3204072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2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3021139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1362076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  <a:lvl2pPr marL="0" indent="457200">
              <a:buSzTx/>
              <a:buNone/>
            </a:lvl2pPr>
            <a:lvl3pPr marL="0" indent="914400">
              <a:buSzTx/>
              <a:buNone/>
            </a:lvl3pPr>
            <a:lvl4pPr marL="0" indent="1371600">
              <a:buSzTx/>
              <a:buNone/>
            </a:lvl4pPr>
            <a:lvl5pPr marL="0" indent="182880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64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7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3"/>
              </a:buBlip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3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" descr="Picture 1"/>
          <p:cNvPicPr>
            <a:picLocks noChangeAspect="1"/>
          </p:cNvPicPr>
          <p:nvPr/>
        </p:nvPicPr>
        <p:blipFill>
          <a:blip r:embed="rId2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6" descr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1508761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1"/>
          <p:cNvPicPr>
            <a:picLocks noChangeAspect="1"/>
          </p:cNvPicPr>
          <p:nvPr/>
        </p:nvPicPr>
        <p:blipFill>
          <a:blip r:embed="rId27" cstate="print"/>
          <a:srcRect l="911"/>
          <a:stretch>
            <a:fillRect/>
          </a:stretch>
        </p:blipFill>
        <p:spPr>
          <a:xfrm>
            <a:off x="0" y="5517233"/>
            <a:ext cx="9150350" cy="134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buBlip>
                <a:blip r:embed="rId28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24778" y="5562600"/>
            <a:ext cx="290622" cy="2946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Blip>
          <a:blip r:embed="rId28"/>
        </a:buBlip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m9CIJ74Oxw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7zW8w9kuu6E&amp;t=7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thsontoast.org.uk/how-talking-about-maths-suddenly-became-easier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rp.org/journal/paperinformation.aspx?paperid=55378" TargetMode="External"/><Relationship Id="rId2" Type="http://schemas.openxmlformats.org/officeDocument/2006/relationships/hyperlink" Target="https://www.scirp.org/journal/paperabs.aspx?paperid=10251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cirp.org/journal/paperinformation.aspx?paperid=112110" TargetMode="External"/><Relationship Id="rId4" Type="http://schemas.openxmlformats.org/officeDocument/2006/relationships/hyperlink" Target="https://www.scirp.org/journal/paperinformation.aspx?paperid=8539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53D83-41CB-4EF7-93DC-13F907CB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0" i="0" dirty="0">
                <a:solidFill>
                  <a:srgbClr val="00407A"/>
                </a:solidFill>
                <a:effectLst/>
                <a:latin typeface="Lato" panose="020F0502020204030203" pitchFamily="34" charset="0"/>
              </a:rPr>
              <a:t>Mathematics Teaching and Learning seminar – 10</a:t>
            </a:r>
            <a:r>
              <a:rPr lang="en-GB" b="0" i="0" baseline="30000" dirty="0">
                <a:solidFill>
                  <a:srgbClr val="00407A"/>
                </a:solidFill>
                <a:effectLst/>
                <a:latin typeface="Lato" panose="020F0502020204030203" pitchFamily="34" charset="0"/>
              </a:rPr>
              <a:t>th</a:t>
            </a:r>
            <a:r>
              <a:rPr lang="en-GB" b="0" i="0" dirty="0">
                <a:solidFill>
                  <a:srgbClr val="00407A"/>
                </a:solidFill>
                <a:effectLst/>
                <a:latin typeface="Lato" panose="020F0502020204030203" pitchFamily="34" charset="0"/>
              </a:rPr>
              <a:t> Feb 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8D08D-7B6A-4B2E-B147-6244F2892B2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59432" y="4045916"/>
            <a:ext cx="7768952" cy="2551436"/>
          </a:xfrm>
        </p:spPr>
        <p:txBody>
          <a:bodyPr>
            <a:normAutofit/>
          </a:bodyPr>
          <a:lstStyle/>
          <a:p>
            <a:endParaRPr lang="en-GB" b="1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r>
              <a:rPr lang="en-GB" sz="36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Maths Anxiety and Resilience</a:t>
            </a:r>
          </a:p>
          <a:p>
            <a:endParaRPr lang="en-GB" dirty="0"/>
          </a:p>
          <a:p>
            <a:r>
              <a:rPr lang="en-GB" sz="2800" dirty="0"/>
              <a:t>Sue Johnston-Wilder (Education)</a:t>
            </a:r>
          </a:p>
        </p:txBody>
      </p:sp>
    </p:spTree>
    <p:extLst>
      <p:ext uri="{BB962C8B-B14F-4D97-AF65-F5344CB8AC3E}">
        <p14:creationId xmlns:p14="http://schemas.microsoft.com/office/powerpoint/2010/main" val="33446757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1"/>
          <p:cNvSpPr txBox="1">
            <a:spLocks noGrp="1"/>
          </p:cNvSpPr>
          <p:nvPr>
            <p:ph type="title"/>
          </p:nvPr>
        </p:nvSpPr>
        <p:spPr>
          <a:xfrm>
            <a:off x="251520" y="1033961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Student experience</a:t>
            </a:r>
            <a:endParaRPr dirty="0"/>
          </a:p>
        </p:txBody>
      </p:sp>
      <p:sp>
        <p:nvSpPr>
          <p:cNvPr id="297" name="Text Placeholder 2"/>
          <p:cNvSpPr txBox="1">
            <a:spLocks noGrp="1"/>
          </p:cNvSpPr>
          <p:nvPr>
            <p:ph type="body" idx="1"/>
          </p:nvPr>
        </p:nvSpPr>
        <p:spPr>
          <a:xfrm>
            <a:off x="1" y="1988839"/>
            <a:ext cx="8549072" cy="383519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teacher] would make you stand in front of everyone, and then she would just be, like, “You’re not good, you don’t understand, you’re stupid.” (Halima)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always felt like I was stupid … Starting maths this year it still gives me chills …‘Cos even now, you know, that fear of saying ‘Oh I don’t get it! I still don’t get it!’ is still there. (Nina) 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Molly’s father would grasp her neck in frustration when she didn’t get it.</a:t>
            </a: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200"/>
              </a:spcAf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40389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4EDB-CF40-4E85-AAD3-0372F11A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 stupid but panicking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B2F76-D5FB-4D49-9D1C-C263ADEBE5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3" y="2906712"/>
            <a:ext cx="7735888" cy="3402608"/>
          </a:xfrm>
        </p:spPr>
        <p:txBody>
          <a:bodyPr>
            <a:normAutofit fontScale="92500"/>
          </a:bodyPr>
          <a:lstStyle/>
          <a:p>
            <a:r>
              <a:rPr lang="en-GB" dirty="0"/>
              <a:t>Panic is temporary</a:t>
            </a:r>
          </a:p>
          <a:p>
            <a:endParaRPr lang="en-GB" dirty="0"/>
          </a:p>
          <a:p>
            <a:r>
              <a:rPr lang="en-GB" dirty="0"/>
              <a:t>To build resilience, learners need to understand this state is temporary. (Seligman)</a:t>
            </a:r>
          </a:p>
          <a:p>
            <a:endParaRPr lang="en-GB" dirty="0"/>
          </a:p>
          <a:p>
            <a:r>
              <a:rPr lang="en-GB" dirty="0"/>
              <a:t>Need “anxiety-safe” learning</a:t>
            </a:r>
          </a:p>
        </p:txBody>
      </p:sp>
    </p:spTree>
    <p:extLst>
      <p:ext uri="{BB962C8B-B14F-4D97-AF65-F5344CB8AC3E}">
        <p14:creationId xmlns:p14="http://schemas.microsoft.com/office/powerpoint/2010/main" val="398733479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47CE2-D396-4EE1-8B1B-FA243988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Psychological safety requires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1F3E-553E-49FD-858F-70919105117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3951287"/>
          </a:xfrm>
        </p:spPr>
        <p:txBody>
          <a:bodyPr>
            <a:normAutofit/>
          </a:bodyPr>
          <a:lstStyle/>
          <a:p>
            <a:r>
              <a:rPr lang="en-GB" dirty="0"/>
              <a:t>Relatedness</a:t>
            </a:r>
          </a:p>
          <a:p>
            <a:r>
              <a:rPr lang="en-GB" dirty="0"/>
              <a:t>Autonomy</a:t>
            </a:r>
          </a:p>
          <a:p>
            <a:r>
              <a:rPr lang="en-GB" dirty="0"/>
              <a:t>Competence</a:t>
            </a:r>
          </a:p>
          <a:p>
            <a:r>
              <a:rPr lang="en-GB" dirty="0"/>
              <a:t>…including competence to self-safeguard</a:t>
            </a:r>
          </a:p>
          <a:p>
            <a:endParaRPr lang="en-GB" dirty="0"/>
          </a:p>
          <a:p>
            <a:r>
              <a:rPr lang="en-GB" dirty="0"/>
              <a:t>Ryan and Deci (2017)</a:t>
            </a:r>
          </a:p>
        </p:txBody>
      </p:sp>
    </p:spTree>
    <p:extLst>
      <p:ext uri="{BB962C8B-B14F-4D97-AF65-F5344CB8AC3E}">
        <p14:creationId xmlns:p14="http://schemas.microsoft.com/office/powerpoint/2010/main" val="82656670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47CE2-D396-4EE1-8B1B-FA243988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Competence to self-safeguard …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1F3E-553E-49FD-858F-70919105117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799" y="2348880"/>
            <a:ext cx="7772401" cy="4221087"/>
          </a:xfrm>
        </p:spPr>
        <p:txBody>
          <a:bodyPr>
            <a:normAutofit lnSpcReduction="10000"/>
          </a:bodyPr>
          <a:lstStyle/>
          <a:p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…can be achieved using four tools: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growth zone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hand model of brain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triggering relaxation response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222"/>
                </a:solidFill>
                <a:latin typeface="Calibri" panose="020F0502020204030204" pitchFamily="34" charset="0"/>
              </a:rPr>
              <a:t>the ladder model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Shared between teacher and students, the tools help improve dialogue, awareness, and apt responses to reduce maths anxiety.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7575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395536" y="1229850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</a:t>
            </a:r>
            <a:r>
              <a:rPr sz="4400" dirty="0"/>
              <a:t>growth</a:t>
            </a:r>
            <a:r>
              <a:rPr dirty="0"/>
              <a:t> zone model</a:t>
            </a:r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322487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a means to safeguard the mathematical wellbeing of those involved in learning or supporting maths…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EA05F0-3020-4F7D-895D-EAFE115AC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21" y="5175879"/>
            <a:ext cx="1691680" cy="16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6751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921034"/>
            <a:ext cx="8229600" cy="1143001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green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109" t="39500" r="42876" b="35710"/>
          <a:stretch>
            <a:fillRect/>
          </a:stretch>
        </p:blipFill>
        <p:spPr bwMode="auto">
          <a:xfrm>
            <a:off x="7358205" y="5093057"/>
            <a:ext cx="1773859" cy="176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691680" y="2708920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Cruising in the </a:t>
            </a:r>
            <a:r>
              <a:rPr lang="en-US" sz="32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comfort zone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can build self-confidence &amp; provide opportunities for practice &amp; automaticity.</a:t>
            </a:r>
          </a:p>
        </p:txBody>
      </p:sp>
    </p:spTree>
    <p:extLst>
      <p:ext uri="{BB962C8B-B14F-4D97-AF65-F5344CB8AC3E}">
        <p14:creationId xmlns:p14="http://schemas.microsoft.com/office/powerpoint/2010/main" val="425577623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9951"/>
            <a:ext cx="8229600" cy="1143001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amber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66592" y="5189023"/>
            <a:ext cx="1677408" cy="166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9552" y="2636912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New learning happens in the </a:t>
            </a:r>
            <a:r>
              <a:rPr lang="en-US" sz="3200" b="1" dirty="0">
                <a:solidFill>
                  <a:srgbClr val="F796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growth zone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learners experience </a:t>
            </a:r>
            <a:r>
              <a:rPr lang="en-US" sz="3200" b="1" i="1" dirty="0">
                <a:solidFill>
                  <a:srgbClr val="F796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sufficient safe-guarding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– it should be safe to make mistakes, get stuck, require support, find activities tiring.</a:t>
            </a:r>
          </a:p>
        </p:txBody>
      </p:sp>
    </p:spTree>
    <p:extLst>
      <p:ext uri="{BB962C8B-B14F-4D97-AF65-F5344CB8AC3E}">
        <p14:creationId xmlns:p14="http://schemas.microsoft.com/office/powerpoint/2010/main" val="63119182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" y="979863"/>
            <a:ext cx="8229600" cy="93697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/>
              <a:t>The growth zone model: </a:t>
            </a:r>
            <a:br>
              <a:rPr lang="en-GB" dirty="0"/>
            </a:br>
            <a:r>
              <a:rPr lang="en-GB" dirty="0"/>
              <a:t>red zone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3109" t="39500" r="42876" b="35710"/>
          <a:stretch>
            <a:fillRect/>
          </a:stretch>
        </p:blipFill>
        <p:spPr bwMode="auto">
          <a:xfrm>
            <a:off x="7452320" y="5199603"/>
            <a:ext cx="1666774" cy="165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21196" y="2122863"/>
            <a:ext cx="8301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danger zone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is where what is being asked is not within the learner</a:t>
            </a:r>
            <a:r>
              <a:rPr lang="en-US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 reach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even with support, and mathematical well-being is under </a:t>
            </a: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threat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Stress increases to the point of flight, fight or freeze; little or no useful learning takes place.</a:t>
            </a:r>
          </a:p>
          <a:p>
            <a:pPr eaLnBrk="1" hangingPunct="1">
              <a:spcAft>
                <a:spcPts val="600"/>
              </a:spcAft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5549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itle 1"/>
          <p:cNvSpPr txBox="1">
            <a:spLocks noGrp="1"/>
          </p:cNvSpPr>
          <p:nvPr>
            <p:ph type="title"/>
          </p:nvPr>
        </p:nvSpPr>
        <p:spPr>
          <a:xfrm>
            <a:off x="251520" y="904127"/>
            <a:ext cx="7772400" cy="79790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sz="4400" dirty="0"/>
              <a:t>The hand model of the brain</a:t>
            </a:r>
            <a:r>
              <a:rPr lang="en-GB" sz="4400" dirty="0"/>
              <a:t> </a:t>
            </a:r>
            <a:br>
              <a:rPr lang="en-GB" dirty="0"/>
            </a:br>
            <a:r>
              <a:rPr lang="en-GB" sz="3100" dirty="0"/>
              <a:t>(Dan Siegel)</a:t>
            </a:r>
            <a:endParaRPr sz="3100" dirty="0"/>
          </a:p>
        </p:txBody>
      </p:sp>
      <p:sp>
        <p:nvSpPr>
          <p:cNvPr id="300" name="Text Placeholder 2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  </a:t>
            </a:r>
            <a:endParaRPr dirty="0"/>
          </a:p>
        </p:txBody>
      </p:sp>
      <p:pic>
        <p:nvPicPr>
          <p:cNvPr id="301" name="Picture 3" descr="Picture 3"/>
          <p:cNvPicPr>
            <a:picLocks noChangeAspect="1"/>
          </p:cNvPicPr>
          <p:nvPr/>
        </p:nvPicPr>
        <p:blipFill>
          <a:blip r:embed="rId2" cstate="print"/>
          <a:srcRect l="1181" t="11150" r="76084" b="63864"/>
          <a:stretch>
            <a:fillRect/>
          </a:stretch>
        </p:blipFill>
        <p:spPr>
          <a:xfrm>
            <a:off x="611560" y="2348880"/>
            <a:ext cx="6696744" cy="41399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itle 1"/>
          <p:cNvSpPr txBox="1">
            <a:spLocks noGrp="1"/>
          </p:cNvSpPr>
          <p:nvPr>
            <p:ph type="title"/>
          </p:nvPr>
        </p:nvSpPr>
        <p:spPr>
          <a:xfrm>
            <a:off x="395536" y="1196752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dirty="0"/>
              <a:t>The hand model of the brain</a:t>
            </a:r>
          </a:p>
        </p:txBody>
      </p:sp>
      <p:sp>
        <p:nvSpPr>
          <p:cNvPr id="30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539552" y="2492896"/>
            <a:ext cx="7772401" cy="396044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Key message: </a:t>
            </a:r>
            <a:r>
              <a:rPr lang="en-GB" dirty="0"/>
              <a:t>the brain can’t panic and think effectively at the same time</a:t>
            </a:r>
            <a:endParaRPr lang="en-GB" dirty="0">
              <a:solidFill>
                <a:srgbClr val="0000FF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dirty="0">
              <a:solidFill>
                <a:srgbClr val="0000FF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dirty="0">
                <a:solidFill>
                  <a:schemeClr val="tx1"/>
                </a:solidFill>
              </a:rPr>
              <a:t>Dan Siegel explaining his model:</a:t>
            </a:r>
            <a:endParaRPr lang="en-GB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dirty="0">
                <a:hlinkClick r:id="rId3"/>
              </a:rPr>
              <a:t>https://www.youtube.com/watch?v=gm9CIJ74Oxw</a:t>
            </a:r>
            <a:endParaRPr lang="en-GB" dirty="0"/>
          </a:p>
          <a:p>
            <a:endParaRPr lang="en-GB" dirty="0"/>
          </a:p>
          <a:p>
            <a:r>
              <a:rPr lang="en-GB" dirty="0"/>
              <a:t>Maths resilience version:</a:t>
            </a:r>
          </a:p>
          <a:p>
            <a:r>
              <a:rPr lang="en-GB" dirty="0">
                <a:hlinkClick r:id="rId4"/>
              </a:rPr>
              <a:t>https://www.youtube.com/watch?v=7zW8w9kuu6E&amp;t=7s</a:t>
            </a:r>
            <a:r>
              <a:rPr lang="en-GB" dirty="0"/>
              <a:t> 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53D83-41CB-4EF7-93DC-13F907CB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Introducing the invisible maths monster: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8D08D-7B6A-4B2E-B147-6244F2892B2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59432" y="4045916"/>
            <a:ext cx="7768952" cy="2551436"/>
          </a:xfrm>
        </p:spPr>
        <p:txBody>
          <a:bodyPr>
            <a:normAutofit/>
          </a:bodyPr>
          <a:lstStyle/>
          <a:p>
            <a:r>
              <a:rPr lang="en-GB" dirty="0"/>
              <a:t>addressing maths anxiety with students, and the adults around them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18455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323528" y="1124744"/>
            <a:ext cx="7772400" cy="79790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T</a:t>
            </a:r>
            <a:r>
              <a:rPr dirty="0"/>
              <a:t>he growth zone model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in action</a:t>
            </a:r>
            <a:endParaRPr dirty="0"/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2" y="2636912"/>
            <a:ext cx="7772401" cy="3816424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a means to help learners understand and articulate their feelings when they are learning mathematics...</a:t>
            </a:r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/>
              <a:t>Read about it in action:</a:t>
            </a:r>
          </a:p>
          <a:p>
            <a:pPr defTabSz="585215">
              <a:spcBef>
                <a:spcPts val="400"/>
              </a:spcBef>
              <a:defRPr sz="2048"/>
            </a:pPr>
            <a:r>
              <a:rPr lang="en-GB" sz="2800" dirty="0">
                <a:hlinkClick r:id="rId2"/>
              </a:rPr>
              <a:t>https://www.mathsontoast.org.uk/how-talking-about-maths-suddenly-became-easier/</a:t>
            </a:r>
            <a:endParaRPr lang="en-GB" sz="2800" dirty="0"/>
          </a:p>
          <a:p>
            <a:pPr defTabSz="585215">
              <a:spcBef>
                <a:spcPts val="400"/>
              </a:spcBef>
              <a:defRPr sz="2048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946717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>
            <a:spLocks noGrp="1"/>
          </p:cNvSpPr>
          <p:nvPr>
            <p:ph type="title"/>
          </p:nvPr>
        </p:nvSpPr>
        <p:spPr>
          <a:xfrm>
            <a:off x="685800" y="1550978"/>
            <a:ext cx="7772400" cy="797902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Using t</a:t>
            </a:r>
            <a:r>
              <a:rPr dirty="0"/>
              <a:t>he growth zone model</a:t>
            </a:r>
          </a:p>
        </p:txBody>
      </p:sp>
      <p:sp>
        <p:nvSpPr>
          <p:cNvPr id="31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2"/>
            <a:ext cx="7772401" cy="23224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Accept feeling of stupidity in red zone as temporary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How to get out of the red zone?</a:t>
            </a:r>
          </a:p>
          <a:p>
            <a:pPr marL="457200" indent="-457200" defTabSz="585215">
              <a:spcBef>
                <a:spcPts val="400"/>
              </a:spcBef>
              <a:buFont typeface="Arial" panose="020B0604020202020204" pitchFamily="34" charset="0"/>
              <a:buChar char="•"/>
              <a:defRPr sz="2048"/>
            </a:pPr>
            <a:r>
              <a:rPr sz="2800" dirty="0"/>
              <a:t>Building experience of being in and extending the </a:t>
            </a:r>
            <a:r>
              <a:rPr lang="en-GB" sz="2800" dirty="0"/>
              <a:t>amber/growth</a:t>
            </a:r>
            <a:r>
              <a:rPr sz="2800" dirty="0"/>
              <a:t> zone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1"/>
          <p:cNvSpPr txBox="1">
            <a:spLocks noGrp="1"/>
          </p:cNvSpPr>
          <p:nvPr>
            <p:ph type="title"/>
          </p:nvPr>
        </p:nvSpPr>
        <p:spPr>
          <a:xfrm>
            <a:off x="323528" y="1124744"/>
            <a:ext cx="7772401" cy="765557"/>
          </a:xfrm>
          <a:prstGeom prst="rect">
            <a:avLst/>
          </a:prstGeom>
        </p:spPr>
        <p:txBody>
          <a:bodyPr/>
          <a:lstStyle/>
          <a:p>
            <a:r>
              <a:rPr dirty="0"/>
              <a:t>Getting out of the red zone</a:t>
            </a:r>
          </a:p>
        </p:txBody>
      </p:sp>
      <p:sp>
        <p:nvSpPr>
          <p:cNvPr id="31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1890302"/>
            <a:ext cx="8098160" cy="564315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Relaxation response</a:t>
            </a:r>
            <a:r>
              <a:rPr lang="en-GB" sz="2800" dirty="0"/>
              <a:t> (Benson 2000)</a:t>
            </a:r>
            <a:endParaRPr sz="2800" dirty="0"/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Rest and digest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5/7 breathing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Focus on 5 things you can hear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/>
              <a:t>Go for a walk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lang="en-GB" sz="2800" dirty="0"/>
              <a:t>Has anyone met mindfulness?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sz="2800" dirty="0">
                <a:solidFill>
                  <a:srgbClr val="FF0000"/>
                </a:solidFill>
              </a:rPr>
              <a:t>Don’t try to do maths whilst your brain is focused on the “</a:t>
            </a:r>
            <a:r>
              <a:rPr lang="en-GB" sz="2800" dirty="0">
                <a:solidFill>
                  <a:srgbClr val="FF0000"/>
                </a:solidFill>
              </a:rPr>
              <a:t>maths monster</a:t>
            </a:r>
            <a:r>
              <a:rPr sz="2800" dirty="0">
                <a:solidFill>
                  <a:srgbClr val="FF0000"/>
                </a:solidFill>
              </a:rPr>
              <a:t>”</a:t>
            </a:r>
            <a:r>
              <a:rPr sz="2800" dirty="0"/>
              <a:t>!</a:t>
            </a:r>
          </a:p>
          <a:p>
            <a:pPr marL="457200" indent="-4572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/>
            </a:pPr>
            <a:r>
              <a:rPr lang="en-GB" sz="2800" dirty="0"/>
              <a:t>…</a:t>
            </a:r>
            <a:endParaRPr sz="2800"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6896" y="1023540"/>
            <a:ext cx="7772400" cy="858020"/>
          </a:xfrm>
          <a:prstGeom prst="rect">
            <a:avLst/>
          </a:prstGeom>
        </p:spPr>
        <p:txBody>
          <a:bodyPr/>
          <a:lstStyle/>
          <a:p>
            <a:r>
              <a:rPr dirty="0"/>
              <a:t>Building the</a:t>
            </a:r>
            <a:r>
              <a:rPr lang="en-GB" dirty="0"/>
              <a:t> amber/growth </a:t>
            </a:r>
            <a:r>
              <a:rPr dirty="0"/>
              <a:t>zone</a:t>
            </a:r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685799" y="1916832"/>
            <a:ext cx="7772401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Ask questions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Try a simpler example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Support each other</a:t>
            </a:r>
            <a:endParaRPr lang="en-GB" sz="2800" dirty="0"/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Recruit help</a:t>
            </a:r>
            <a:endParaRPr sz="2800" dirty="0"/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Use the Internet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Expect to get stuck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Expect to make mistakes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Use rough work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Take time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sz="2800" dirty="0"/>
              <a:t>...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179512" y="1018135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ladder model</a:t>
            </a:r>
            <a:endParaRPr dirty="0"/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2" y="2420888"/>
            <a:ext cx="7772401" cy="388843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500"/>
              </a:spcBef>
              <a:buSzPct val="100000"/>
              <a:defRPr sz="2376"/>
            </a:pPr>
            <a:r>
              <a:rPr lang="en-GB" dirty="0"/>
              <a:t>  </a:t>
            </a:r>
            <a:endParaRPr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02C7708-20EE-4DDC-AB5B-F1518EE86D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19551"/>
          <a:stretch/>
        </p:blipFill>
        <p:spPr>
          <a:xfrm>
            <a:off x="2139578" y="1720254"/>
            <a:ext cx="3852267" cy="4968553"/>
          </a:xfrm>
          <a:prstGeom prst="rect">
            <a:avLst/>
          </a:pr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71F3588A-5407-4C60-BA08-8FD166A16A89}"/>
              </a:ext>
            </a:extLst>
          </p:cNvPr>
          <p:cNvSpPr/>
          <p:nvPr/>
        </p:nvSpPr>
        <p:spPr>
          <a:xfrm>
            <a:off x="6156176" y="2708920"/>
            <a:ext cx="2448272" cy="2160240"/>
          </a:xfrm>
          <a:prstGeom prst="cloud">
            <a:avLst/>
          </a:prstGeom>
          <a:solidFill>
            <a:schemeClr val="accent3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0CF8E-7EA4-44C5-96B9-89744AC0B36E}"/>
              </a:ext>
            </a:extLst>
          </p:cNvPr>
          <p:cNvSpPr txBox="1"/>
          <p:nvPr/>
        </p:nvSpPr>
        <p:spPr>
          <a:xfrm>
            <a:off x="6727775" y="3188876"/>
            <a:ext cx="2448272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“I need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another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rung”</a:t>
            </a:r>
          </a:p>
        </p:txBody>
      </p:sp>
    </p:spTree>
    <p:extLst>
      <p:ext uri="{BB962C8B-B14F-4D97-AF65-F5344CB8AC3E}">
        <p14:creationId xmlns:p14="http://schemas.microsoft.com/office/powerpoint/2010/main" val="131833401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4EDB-CF40-4E85-AAD3-0372F11AE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653886"/>
          </a:xfrm>
        </p:spPr>
        <p:txBody>
          <a:bodyPr>
            <a:normAutofit fontScale="90000"/>
          </a:bodyPr>
          <a:lstStyle/>
          <a:p>
            <a:r>
              <a:rPr lang="en-GB" dirty="0"/>
              <a:t>Mathematical resilience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B2F76-D5FB-4D49-9D1C-C263ADEBE5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331236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confidence + persistence + perseverance</a:t>
            </a:r>
          </a:p>
          <a:p>
            <a:r>
              <a:rPr lang="en-GB" dirty="0"/>
              <a:t>	(Williams, 2014, based on Seligman)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growth mindset + inclusion + agency + resources 	(Johnston-Wilder and Lee, 2013)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what it takes to stay longer in the mathematical 	growth zone ...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45453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1"/>
          <p:cNvSpPr txBox="1">
            <a:spLocks noGrp="1"/>
          </p:cNvSpPr>
          <p:nvPr>
            <p:ph type="title"/>
          </p:nvPr>
        </p:nvSpPr>
        <p:spPr>
          <a:xfrm>
            <a:off x="323528" y="988228"/>
            <a:ext cx="7772400" cy="78458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Tools in practice</a:t>
            </a:r>
          </a:p>
        </p:txBody>
      </p:sp>
      <p:sp>
        <p:nvSpPr>
          <p:cNvPr id="317" name="Text Placeholder 2"/>
          <p:cNvSpPr txBox="1">
            <a:spLocks noGrp="1"/>
          </p:cNvSpPr>
          <p:nvPr>
            <p:ph type="body" idx="1"/>
          </p:nvPr>
        </p:nvSpPr>
        <p:spPr>
          <a:xfrm>
            <a:off x="686584" y="1988840"/>
            <a:ext cx="7772401" cy="46085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Building a shared language for mathematical safeguarding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Red means stop talking and listen! This practice takes a while to develop as a teacher!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Some teachers give each learner a copy of the GZM to use with a coin as a marker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Some teachers give learners opportunity to write their own words for the feelings in each zone</a:t>
            </a:r>
          </a:p>
          <a:p>
            <a:pPr marL="342900" indent="-342900" defTabSz="905255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376"/>
            </a:pPr>
            <a:r>
              <a:rPr lang="en-GB" sz="2800" dirty="0"/>
              <a:t>How would you use the tools?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539916207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0AD62-F31C-411A-A620-FFD67E2B2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20" y="1700808"/>
            <a:ext cx="7954144" cy="1362076"/>
          </a:xfrm>
        </p:spPr>
        <p:txBody>
          <a:bodyPr>
            <a:normAutofit/>
          </a:bodyPr>
          <a:lstStyle/>
          <a:p>
            <a:r>
              <a:rPr lang="en-GB" dirty="0"/>
              <a:t>We can tackle the very real, invisible maths monster, together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A2FE1-867C-4498-B786-990FE47DB6D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85799" y="3429000"/>
            <a:ext cx="7772401" cy="3096344"/>
          </a:xfrm>
        </p:spPr>
        <p:txBody>
          <a:bodyPr>
            <a:normAutofit/>
          </a:bodyPr>
          <a:lstStyle/>
          <a:p>
            <a:r>
              <a:rPr lang="en-GB" dirty="0"/>
              <a:t>…building awareness, developing a shared language for mathematical safeguarding, enabling learner autonomy, encouraging learning communities that don’t leave people behind, building growth mindsets 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27364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887F8-7620-4039-BBBB-132E45148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980728"/>
            <a:ext cx="7772400" cy="720080"/>
          </a:xfrm>
        </p:spPr>
        <p:txBody>
          <a:bodyPr/>
          <a:lstStyle/>
          <a:p>
            <a:r>
              <a:rPr lang="en-GB" dirty="0"/>
              <a:t>Further reading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49773-F776-4F92-8CDB-4B2DD2EC989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95536" y="1916833"/>
            <a:ext cx="7772401" cy="475252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 tools:</a:t>
            </a:r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https://www.scirp.org/journal/paperabs.aspx?paperid=102510</a:t>
            </a:r>
            <a:endParaRPr lang="en-GB" dirty="0"/>
          </a:p>
          <a:p>
            <a:r>
              <a:rPr lang="en-GB" dirty="0"/>
              <a:t>At home:</a:t>
            </a:r>
          </a:p>
          <a:p>
            <a:r>
              <a:rPr lang="en-GB" dirty="0">
                <a:hlinkClick r:id="rId3"/>
              </a:rPr>
              <a:t>https://www.scirp.org/journal/paperinformation.aspx?paperid=55378</a:t>
            </a:r>
            <a:endParaRPr lang="en-GB" dirty="0"/>
          </a:p>
          <a:p>
            <a:r>
              <a:rPr lang="en-GB" dirty="0"/>
              <a:t>With a PhD student:</a:t>
            </a:r>
          </a:p>
          <a:p>
            <a:r>
              <a:rPr lang="en-GB" dirty="0">
                <a:hlinkClick r:id="rId4"/>
              </a:rPr>
              <a:t>https://www.scirp.org/journal/paperinformation.aspx?paperid=85398</a:t>
            </a:r>
            <a:r>
              <a:rPr lang="en-GB" dirty="0"/>
              <a:t> </a:t>
            </a:r>
          </a:p>
          <a:p>
            <a:r>
              <a:rPr lang="en-GB" dirty="0"/>
              <a:t>1 to 1 with an adult:</a:t>
            </a:r>
          </a:p>
          <a:p>
            <a:r>
              <a:rPr lang="en-GB" dirty="0">
                <a:hlinkClick r:id="rId5"/>
              </a:rPr>
              <a:t>https://www.scirp.org/journal/paperinformation.aspx?paperid=112110</a:t>
            </a:r>
            <a:r>
              <a:rPr lang="en-GB" dirty="0"/>
              <a:t> </a:t>
            </a:r>
          </a:p>
          <a:p>
            <a:r>
              <a:rPr lang="en-GB" dirty="0"/>
              <a:t>In class:</a:t>
            </a:r>
          </a:p>
          <a:p>
            <a:r>
              <a:rPr lang="en-GB" dirty="0"/>
              <a:t>Para and Johnston-Wilder (submitted) </a:t>
            </a:r>
            <a:r>
              <a:rPr lang="en-GB" dirty="0">
                <a:solidFill>
                  <a:schemeClr val="accent2"/>
                </a:solidFill>
              </a:rPr>
              <a:t>Addressing Mathematics Anxiety: a case study in a High School in Brazil </a:t>
            </a:r>
            <a:r>
              <a:rPr lang="en-GB" dirty="0"/>
              <a:t>– copy available from author</a:t>
            </a:r>
          </a:p>
          <a:p>
            <a:r>
              <a:rPr lang="en-GB" dirty="0"/>
              <a:t>Background:</a:t>
            </a:r>
          </a:p>
          <a:p>
            <a:r>
              <a:rPr lang="en-GB" dirty="0"/>
              <a:t>Siegel D (2011) </a:t>
            </a:r>
            <a:r>
              <a:rPr lang="en-GB" dirty="0">
                <a:solidFill>
                  <a:schemeClr val="accent2"/>
                </a:solidFill>
              </a:rPr>
              <a:t>Mindsight: The New Science of Personal Transformation</a:t>
            </a:r>
          </a:p>
          <a:p>
            <a:r>
              <a:rPr lang="en-GB" dirty="0"/>
              <a:t>Benson H (2000) </a:t>
            </a:r>
            <a:r>
              <a:rPr lang="en-GB" dirty="0">
                <a:solidFill>
                  <a:schemeClr val="accent2"/>
                </a:solidFill>
              </a:rPr>
              <a:t>The Relaxation Response</a:t>
            </a:r>
          </a:p>
        </p:txBody>
      </p:sp>
    </p:spTree>
    <p:extLst>
      <p:ext uri="{BB962C8B-B14F-4D97-AF65-F5344CB8AC3E}">
        <p14:creationId xmlns:p14="http://schemas.microsoft.com/office/powerpoint/2010/main" val="320237349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itle"/>
          <p:cNvSpPr txBox="1">
            <a:spLocks noGrp="1"/>
          </p:cNvSpPr>
          <p:nvPr>
            <p:ph type="title"/>
          </p:nvPr>
        </p:nvSpPr>
        <p:spPr>
          <a:xfrm>
            <a:off x="685800" y="1692087"/>
            <a:ext cx="7772400" cy="7979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power of the invisible threat</a:t>
            </a:r>
            <a:endParaRPr sz="3100" b="0" dirty="0"/>
          </a:p>
        </p:txBody>
      </p:sp>
      <p:sp>
        <p:nvSpPr>
          <p:cNvPr id="291" name="Close your eyes.…"/>
          <p:cNvSpPr txBox="1">
            <a:spLocks noGrp="1"/>
          </p:cNvSpPr>
          <p:nvPr>
            <p:ph type="body" sz="quarter" idx="1"/>
          </p:nvPr>
        </p:nvSpPr>
        <p:spPr>
          <a:xfrm>
            <a:off x="851690" y="3429000"/>
            <a:ext cx="7772401" cy="2736304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spcBef>
                <a:spcPts val="300"/>
              </a:spcBef>
              <a:defRPr sz="1280"/>
            </a:pPr>
            <a:r>
              <a:rPr lang="en-GB" sz="2800" dirty="0"/>
              <a:t>  </a:t>
            </a:r>
            <a:endParaRPr sz="2800" dirty="0"/>
          </a:p>
        </p:txBody>
      </p:sp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22B9066-9D82-4C8D-8F5E-71C487F206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" t="27951" r="33649" b="44750"/>
          <a:stretch/>
        </p:blipFill>
        <p:spPr>
          <a:xfrm>
            <a:off x="519909" y="3068960"/>
            <a:ext cx="8223274" cy="259228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Maths anxiety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...is like an invisible monster, a grim reality for a</a:t>
            </a:r>
            <a:br>
              <a:rPr lang="en-GB" dirty="0"/>
            </a:br>
            <a:r>
              <a:rPr lang="en-GB" dirty="0"/>
              <a:t>    significant proportion of learners</a:t>
            </a:r>
          </a:p>
          <a:p>
            <a:r>
              <a:rPr lang="en-GB" dirty="0"/>
              <a:t>… is acquired</a:t>
            </a:r>
          </a:p>
          <a:p>
            <a:r>
              <a:rPr lang="en-GB" dirty="0"/>
              <a:t>...is disabling</a:t>
            </a:r>
          </a:p>
          <a:p>
            <a:r>
              <a:rPr lang="en-GB" dirty="0"/>
              <a:t>...has been written about since 1950s</a:t>
            </a:r>
          </a:p>
          <a:p>
            <a:r>
              <a:rPr lang="en-GB" dirty="0"/>
              <a:t>...now affects large numbers of people</a:t>
            </a:r>
          </a:p>
          <a:p>
            <a:r>
              <a:rPr lang="en-GB" dirty="0"/>
              <a:t>...causes reduced or backwards progression</a:t>
            </a:r>
          </a:p>
          <a:p>
            <a:r>
              <a:rPr lang="en-GB" b="1" dirty="0"/>
              <a:t>...can be addressed</a:t>
            </a:r>
          </a:p>
        </p:txBody>
      </p:sp>
    </p:spTree>
    <p:extLst>
      <p:ext uri="{BB962C8B-B14F-4D97-AF65-F5344CB8AC3E}">
        <p14:creationId xmlns:p14="http://schemas.microsoft.com/office/powerpoint/2010/main" val="52373430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869910"/>
          </a:xfrm>
        </p:spPr>
        <p:txBody>
          <a:bodyPr/>
          <a:lstStyle/>
          <a:p>
            <a:r>
              <a:rPr lang="en-GB" dirty="0"/>
              <a:t>Maths anxiety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420888"/>
            <a:ext cx="7772401" cy="4032448"/>
          </a:xfrm>
        </p:spPr>
        <p:txBody>
          <a:bodyPr>
            <a:normAutofit/>
          </a:bodyPr>
          <a:lstStyle/>
          <a:p>
            <a:r>
              <a:rPr lang="en-GB" b="1" dirty="0"/>
              <a:t>...can be considered a psychological safe-guarding issue!</a:t>
            </a:r>
          </a:p>
        </p:txBody>
      </p:sp>
    </p:spTree>
    <p:extLst>
      <p:ext uri="{BB962C8B-B14F-4D97-AF65-F5344CB8AC3E}">
        <p14:creationId xmlns:p14="http://schemas.microsoft.com/office/powerpoint/2010/main" val="322634555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71284"/>
            <a:ext cx="7772400" cy="773540"/>
          </a:xfrm>
        </p:spPr>
        <p:txBody>
          <a:bodyPr/>
          <a:lstStyle/>
          <a:p>
            <a:r>
              <a:rPr lang="en-GB" dirty="0"/>
              <a:t>Results of maths anxiety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22312" y="2132856"/>
            <a:ext cx="7772401" cy="472514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“A feeling of tension, apprehension, or fear that interferes with maths performance” (Ashcraft, 2002)</a:t>
            </a:r>
          </a:p>
          <a:p>
            <a:r>
              <a:rPr lang="en-GB" dirty="0"/>
              <a:t>that results in: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negative attitudes &amp; motivation towards maths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avoidance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lower grades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negative self-perceptions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impact on working memory</a:t>
            </a:r>
          </a:p>
          <a:p>
            <a:endParaRPr lang="en-GB" dirty="0"/>
          </a:p>
          <a:p>
            <a:r>
              <a:rPr lang="en-GB" dirty="0"/>
              <a:t>http://www.mccc.edu/~jenningh/Courses/documents/math_anxiety.pdf </a:t>
            </a:r>
          </a:p>
        </p:txBody>
      </p:sp>
    </p:spTree>
    <p:extLst>
      <p:ext uri="{BB962C8B-B14F-4D97-AF65-F5344CB8AC3E}">
        <p14:creationId xmlns:p14="http://schemas.microsoft.com/office/powerpoint/2010/main" val="187988603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0345-6AAB-4DF7-8BE9-E140BA52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2"/>
            <a:ext cx="7772400" cy="1362076"/>
          </a:xfrm>
        </p:spPr>
        <p:txBody>
          <a:bodyPr/>
          <a:lstStyle/>
          <a:p>
            <a:r>
              <a:rPr lang="en-GB" dirty="0"/>
              <a:t>An emotional handbrake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C4506-E1F5-43A3-B197-744967D81D2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23528" y="2420888"/>
            <a:ext cx="7772401" cy="2970559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/>
              <a:t>You might find it helpful to think of maths anxiety as an “emotional handbrake” on learning mathematics – a handbrake that affects a large minority of our staff and students.</a:t>
            </a:r>
          </a:p>
        </p:txBody>
      </p:sp>
    </p:spTree>
    <p:extLst>
      <p:ext uri="{BB962C8B-B14F-4D97-AF65-F5344CB8AC3E}">
        <p14:creationId xmlns:p14="http://schemas.microsoft.com/office/powerpoint/2010/main" val="291178421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itle 1"/>
          <p:cNvSpPr txBox="1">
            <a:spLocks noGrp="1"/>
          </p:cNvSpPr>
          <p:nvPr>
            <p:ph type="title"/>
          </p:nvPr>
        </p:nvSpPr>
        <p:spPr>
          <a:xfrm>
            <a:off x="467544" y="1194978"/>
            <a:ext cx="7772400" cy="1362076"/>
          </a:xfrm>
          <a:prstGeom prst="rect">
            <a:avLst/>
          </a:prstGeom>
        </p:spPr>
        <p:txBody>
          <a:bodyPr/>
          <a:lstStyle/>
          <a:p>
            <a:r>
              <a:rPr dirty="0"/>
              <a:t>The problem</a:t>
            </a:r>
          </a:p>
        </p:txBody>
      </p:sp>
      <p:sp>
        <p:nvSpPr>
          <p:cNvPr id="294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564902"/>
            <a:ext cx="7954145" cy="360040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32104">
              <a:spcBef>
                <a:spcPts val="600"/>
              </a:spcBef>
              <a:buSzPct val="100000"/>
              <a:defRPr sz="2912"/>
            </a:pPr>
            <a:r>
              <a:rPr lang="en-GB" dirty="0"/>
              <a:t>Although l</a:t>
            </a:r>
            <a:r>
              <a:rPr dirty="0"/>
              <a:t>earners are naturally curious</a:t>
            </a:r>
          </a:p>
          <a:p>
            <a:pPr marL="457200" indent="-457200" defTabSz="832104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912"/>
            </a:pPr>
            <a:r>
              <a:rPr lang="en-GB" dirty="0"/>
              <a:t> f</a:t>
            </a:r>
            <a:r>
              <a:rPr dirty="0"/>
              <a:t>ear is learned</a:t>
            </a:r>
            <a:r>
              <a:rPr lang="en-GB" dirty="0"/>
              <a:t>; maths anxiety is contagious</a:t>
            </a:r>
            <a:endParaRPr dirty="0"/>
          </a:p>
          <a:p>
            <a:pPr marL="457200" indent="-457200" defTabSz="832104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912"/>
            </a:pPr>
            <a:r>
              <a:rPr lang="en-GB" dirty="0"/>
              <a:t> t</a:t>
            </a:r>
            <a:r>
              <a:rPr dirty="0" err="1"/>
              <a:t>hings</a:t>
            </a:r>
            <a:r>
              <a:rPr dirty="0"/>
              <a:t> that cause fear become avoided</a:t>
            </a:r>
            <a:endParaRPr lang="en-GB" dirty="0"/>
          </a:p>
          <a:p>
            <a:pPr marL="457200" indent="-457200" defTabSz="832104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912"/>
            </a:pPr>
            <a:r>
              <a:rPr lang="en-GB" dirty="0"/>
              <a:t> v</a:t>
            </a:r>
            <a:r>
              <a:rPr dirty="0" err="1"/>
              <a:t>icious</a:t>
            </a:r>
            <a:r>
              <a:rPr dirty="0"/>
              <a:t> cycle</a:t>
            </a:r>
          </a:p>
          <a:p>
            <a:pPr marL="457200" indent="-457200" defTabSz="832104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912"/>
            </a:pPr>
            <a:r>
              <a:rPr lang="en-GB" dirty="0"/>
              <a:t> c</a:t>
            </a:r>
            <a:r>
              <a:rPr dirty="0" err="1"/>
              <a:t>ombined</a:t>
            </a:r>
            <a:r>
              <a:rPr dirty="0"/>
              <a:t> with fixed mindsets: </a:t>
            </a:r>
            <a:br>
              <a:rPr lang="en-GB" dirty="0"/>
            </a:br>
            <a:r>
              <a:rPr lang="en-GB" dirty="0"/>
              <a:t>	</a:t>
            </a:r>
            <a:r>
              <a:rPr dirty="0"/>
              <a:t>“I am not a maths person”</a:t>
            </a:r>
          </a:p>
          <a:p>
            <a:pPr marL="457200" indent="-457200" defTabSz="832104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912"/>
            </a:pPr>
            <a:r>
              <a:rPr lang="en-GB" dirty="0"/>
              <a:t> s</a:t>
            </a:r>
            <a:r>
              <a:rPr dirty="0"/>
              <a:t>elf-fulfilling prophecy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1"/>
          <p:cNvSpPr txBox="1">
            <a:spLocks noGrp="1"/>
          </p:cNvSpPr>
          <p:nvPr>
            <p:ph type="title"/>
          </p:nvPr>
        </p:nvSpPr>
        <p:spPr>
          <a:xfrm>
            <a:off x="251520" y="1522810"/>
            <a:ext cx="7772400" cy="8737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Some</a:t>
            </a:r>
            <a:r>
              <a:rPr dirty="0"/>
              <a:t> </a:t>
            </a:r>
            <a:r>
              <a:rPr lang="en-GB" dirty="0"/>
              <a:t>brain </a:t>
            </a:r>
            <a:r>
              <a:rPr dirty="0"/>
              <a:t>facts</a:t>
            </a:r>
            <a:r>
              <a:rPr lang="en-GB" dirty="0"/>
              <a:t> we need as educators</a:t>
            </a:r>
            <a:endParaRPr dirty="0"/>
          </a:p>
        </p:txBody>
      </p:sp>
      <p:sp>
        <p:nvSpPr>
          <p:cNvPr id="297" name="Text Placeholder 2"/>
          <p:cNvSpPr txBox="1">
            <a:spLocks noGrp="1"/>
          </p:cNvSpPr>
          <p:nvPr>
            <p:ph type="body" idx="1"/>
          </p:nvPr>
        </p:nvSpPr>
        <p:spPr>
          <a:xfrm>
            <a:off x="851689" y="1988840"/>
            <a:ext cx="7954145" cy="453650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704087">
              <a:spcBef>
                <a:spcPts val="500"/>
              </a:spcBef>
              <a:buSzPct val="100000"/>
              <a:buFont typeface="Arial"/>
              <a:buChar char="•"/>
              <a:defRPr sz="2464"/>
            </a:pPr>
            <a:endParaRPr dirty="0"/>
          </a:p>
          <a:p>
            <a:pPr marL="457200" indent="-4572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As a survival strategy the brain seeks to distinguish challenge from threat to well-being</a:t>
            </a:r>
            <a:r>
              <a:rPr lang="en-GB" sz="2800" dirty="0"/>
              <a:t> or survival</a:t>
            </a:r>
            <a:endParaRPr sz="2800" dirty="0"/>
          </a:p>
          <a:p>
            <a:pPr marL="457200" indent="-4572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The brain doesn’t distinguish between physical and social threats, such as being </a:t>
            </a:r>
            <a:r>
              <a:rPr sz="2800" dirty="0">
                <a:solidFill>
                  <a:srgbClr val="FF0000"/>
                </a:solidFill>
              </a:rPr>
              <a:t>left behind or humiliated or shouted at</a:t>
            </a:r>
          </a:p>
          <a:p>
            <a:pPr marL="457200" indent="-4572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Previous threats are remembered</a:t>
            </a:r>
            <a:r>
              <a:rPr lang="en-GB" sz="2800" dirty="0"/>
              <a:t> – survival strategy</a:t>
            </a:r>
            <a:endParaRPr sz="2800" dirty="0"/>
          </a:p>
          <a:p>
            <a:pPr marL="457200" indent="-457200" defTabSz="704087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64"/>
            </a:pPr>
            <a:r>
              <a:rPr sz="2800" dirty="0"/>
              <a:t>When the brain (sub-consciously) perceives a threat, it </a:t>
            </a:r>
            <a:r>
              <a:rPr lang="en-GB" sz="2800" dirty="0"/>
              <a:t>initially r</a:t>
            </a:r>
            <a:r>
              <a:rPr sz="2800" dirty="0" err="1"/>
              <a:t>esponds</a:t>
            </a:r>
            <a:r>
              <a:rPr sz="2800" dirty="0"/>
              <a:t> by fight or flight mode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plate_aubergine_Uni of Warwick_2810">
  <a:themeElements>
    <a:clrScheme name="template_aubergine_Uni of Warwick_28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aubergine_Uni of Warwick_2810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plate_aubergine_Uni of Warwick_28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1243</Words>
  <Application>Microsoft Office PowerPoint</Application>
  <PresentationFormat>On-screen Show (4:3)</PresentationFormat>
  <Paragraphs>157</Paragraphs>
  <Slides>28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Lato</vt:lpstr>
      <vt:lpstr>Times New Roman</vt:lpstr>
      <vt:lpstr>template_aubergine_Uni of Warwick_2810</vt:lpstr>
      <vt:lpstr>Mathematics Teaching and Learning seminar – 10th Feb 2022</vt:lpstr>
      <vt:lpstr>Introducing the invisible maths monster:</vt:lpstr>
      <vt:lpstr>The power of the invisible threat</vt:lpstr>
      <vt:lpstr>Maths anxiety …</vt:lpstr>
      <vt:lpstr>Maths anxiety …</vt:lpstr>
      <vt:lpstr>Results of maths anxiety</vt:lpstr>
      <vt:lpstr>An emotional handbrake</vt:lpstr>
      <vt:lpstr>The problem</vt:lpstr>
      <vt:lpstr>Some brain facts we need as educators</vt:lpstr>
      <vt:lpstr>Student experience</vt:lpstr>
      <vt:lpstr>Not stupid but panicking</vt:lpstr>
      <vt:lpstr>Psychological safety requires …</vt:lpstr>
      <vt:lpstr>Competence to self-safeguard … </vt:lpstr>
      <vt:lpstr>The growth zone model</vt:lpstr>
      <vt:lpstr>The growth zone model:  green zone</vt:lpstr>
      <vt:lpstr>The growth zone model:  amber zone</vt:lpstr>
      <vt:lpstr>The growth zone model:  red zone</vt:lpstr>
      <vt:lpstr>The hand model of the brain  (Dan Siegel)</vt:lpstr>
      <vt:lpstr>The hand model of the brain</vt:lpstr>
      <vt:lpstr>The growth zone model  in action</vt:lpstr>
      <vt:lpstr>Using the growth zone model</vt:lpstr>
      <vt:lpstr>Getting out of the red zone</vt:lpstr>
      <vt:lpstr>Building the amber/growth zone</vt:lpstr>
      <vt:lpstr>The ladder model</vt:lpstr>
      <vt:lpstr>Mathematical resilience</vt:lpstr>
      <vt:lpstr>Tools in practice</vt:lpstr>
      <vt:lpstr>We can tackle the very real, invisible maths monster, together …</vt:lpstr>
      <vt:lpstr>Further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statistics anxiety</dc:title>
  <dc:creator>Sue</dc:creator>
  <cp:lastModifiedBy>Sue Johnston-Wilder</cp:lastModifiedBy>
  <cp:revision>39</cp:revision>
  <cp:lastPrinted>2021-10-12T10:19:12Z</cp:lastPrinted>
  <dcterms:modified xsi:type="dcterms:W3CDTF">2022-02-10T17:08:15Z</dcterms:modified>
</cp:coreProperties>
</file>