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9"/>
  </p:notesMasterIdLst>
  <p:sldIdLst>
    <p:sldId id="273" r:id="rId2"/>
    <p:sldId id="307" r:id="rId3"/>
    <p:sldId id="310" r:id="rId4"/>
    <p:sldId id="312" r:id="rId5"/>
    <p:sldId id="322" r:id="rId6"/>
    <p:sldId id="319" r:id="rId7"/>
    <p:sldId id="320" r:id="rId8"/>
    <p:sldId id="321" r:id="rId9"/>
    <p:sldId id="275" r:id="rId10"/>
    <p:sldId id="257" r:id="rId11"/>
    <p:sldId id="276" r:id="rId12"/>
    <p:sldId id="259" r:id="rId13"/>
    <p:sldId id="304" r:id="rId14"/>
    <p:sldId id="305" r:id="rId15"/>
    <p:sldId id="262" r:id="rId16"/>
    <p:sldId id="301" r:id="rId17"/>
    <p:sldId id="299" r:id="rId18"/>
    <p:sldId id="315" r:id="rId19"/>
    <p:sldId id="324" r:id="rId20"/>
    <p:sldId id="323" r:id="rId21"/>
    <p:sldId id="300" r:id="rId22"/>
    <p:sldId id="277" r:id="rId23"/>
    <p:sldId id="260" r:id="rId24"/>
    <p:sldId id="261" r:id="rId25"/>
    <p:sldId id="313" r:id="rId26"/>
    <p:sldId id="263" r:id="rId27"/>
    <p:sldId id="264" r:id="rId28"/>
    <p:sldId id="265" r:id="rId29"/>
    <p:sldId id="269" r:id="rId30"/>
    <p:sldId id="271" r:id="rId31"/>
    <p:sldId id="281" r:id="rId32"/>
    <p:sldId id="314" r:id="rId33"/>
    <p:sldId id="316" r:id="rId34"/>
    <p:sldId id="325" r:id="rId35"/>
    <p:sldId id="309" r:id="rId36"/>
    <p:sldId id="318" r:id="rId37"/>
    <p:sldId id="302" r:id="rId38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hnston-Wilder, Sue" initials="JS" lastIdx="1" clrIdx="0">
    <p:extLst>
      <p:ext uri="{19B8F6BF-5375-455C-9EA6-DF929625EA0E}">
        <p15:presenceInfo xmlns:p15="http://schemas.microsoft.com/office/powerpoint/2012/main" userId="Johnston-Wilder, Su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0703A6F-7EFA-414E-822A-338D9DA29757}" v="10" dt="2025-11-20T09:13:27.392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AECDD"/>
          </a:solidFill>
        </a:fill>
      </a:tcStyle>
    </a:wholeTbl>
    <a:band2H>
      <a:tcTxStyle/>
      <a:tcStyle>
        <a:tcBdr/>
        <a:fill>
          <a:solidFill>
            <a:srgbClr val="E6F6EF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CCCE6"/>
          </a:solidFill>
        </a:fill>
      </a:tcStyle>
    </a:wholeTbl>
    <a:band2H>
      <a:tcTxStyle/>
      <a:tcStyle>
        <a:tcBdr/>
        <a:fill>
          <a:solidFill>
            <a:srgbClr val="E7E7F3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78" autoAdjust="0"/>
    <p:restoredTop sz="75047" autoAdjust="0"/>
  </p:normalViewPr>
  <p:slideViewPr>
    <p:cSldViewPr>
      <p:cViewPr varScale="1">
        <p:scale>
          <a:sx n="49" d="100"/>
          <a:sy n="49" d="100"/>
        </p:scale>
        <p:origin x="1212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-7364"/>
    </p:cViewPr>
  </p:sorterViewPr>
  <p:notesViewPr>
    <p:cSldViewPr>
      <p:cViewPr varScale="1">
        <p:scale>
          <a:sx n="55" d="100"/>
          <a:sy n="55" d="100"/>
        </p:scale>
        <p:origin x="1854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commentAuthors" Target="commentAuthors.xml"/><Relationship Id="rId45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microsoft.com/office/2015/10/relationships/revisionInfo" Target="revisionInfo.xml"/><Relationship Id="rId20" Type="http://schemas.openxmlformats.org/officeDocument/2006/relationships/slide" Target="slides/slide19.xml"/><Relationship Id="rId41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hnston-Wilder, Sue" userId="f117cb33-952c-49a5-afce-10183f115419" providerId="ADAL" clId="{C83B8138-4A77-414A-A043-1C7AB8CE6D2E}"/>
    <pc:docChg chg="custSel addSld delSld modSld sldOrd">
      <pc:chgData name="Johnston-Wilder, Sue" userId="f117cb33-952c-49a5-afce-10183f115419" providerId="ADAL" clId="{C83B8138-4A77-414A-A043-1C7AB8CE6D2E}" dt="2025-11-20T09:25:16.663" v="1206" actId="20577"/>
      <pc:docMkLst>
        <pc:docMk/>
      </pc:docMkLst>
      <pc:sldChg chg="modNotesTx">
        <pc:chgData name="Johnston-Wilder, Sue" userId="f117cb33-952c-49a5-afce-10183f115419" providerId="ADAL" clId="{C83B8138-4A77-414A-A043-1C7AB8CE6D2E}" dt="2025-11-20T09:25:16.663" v="1206" actId="20577"/>
        <pc:sldMkLst>
          <pc:docMk/>
          <pc:sldMk cId="0" sldId="257"/>
        </pc:sldMkLst>
      </pc:sldChg>
      <pc:sldChg chg="modSp mod">
        <pc:chgData name="Johnston-Wilder, Sue" userId="f117cb33-952c-49a5-afce-10183f115419" providerId="ADAL" clId="{C83B8138-4A77-414A-A043-1C7AB8CE6D2E}" dt="2025-11-20T09:16:13.188" v="598" actId="20577"/>
        <pc:sldMkLst>
          <pc:docMk/>
          <pc:sldMk cId="0" sldId="259"/>
        </pc:sldMkLst>
        <pc:spChg chg="mod">
          <ac:chgData name="Johnston-Wilder, Sue" userId="f117cb33-952c-49a5-afce-10183f115419" providerId="ADAL" clId="{C83B8138-4A77-414A-A043-1C7AB8CE6D2E}" dt="2025-11-20T09:16:13.188" v="598" actId="20577"/>
          <ac:spMkLst>
            <pc:docMk/>
            <pc:sldMk cId="0" sldId="259"/>
            <ac:spMk id="296" creationId="{00000000-0000-0000-0000-000000000000}"/>
          </ac:spMkLst>
        </pc:spChg>
      </pc:sldChg>
      <pc:sldChg chg="del">
        <pc:chgData name="Johnston-Wilder, Sue" userId="f117cb33-952c-49a5-afce-10183f115419" providerId="ADAL" clId="{C83B8138-4A77-414A-A043-1C7AB8CE6D2E}" dt="2025-11-20T09:16:00.672" v="582" actId="2696"/>
        <pc:sldMkLst>
          <pc:docMk/>
          <pc:sldMk cId="1024038951" sldId="270"/>
        </pc:sldMkLst>
      </pc:sldChg>
      <pc:sldChg chg="modSp mod modNotesTx">
        <pc:chgData name="Johnston-Wilder, Sue" userId="f117cb33-952c-49a5-afce-10183f115419" providerId="ADAL" clId="{C83B8138-4A77-414A-A043-1C7AB8CE6D2E}" dt="2025-11-20T09:24:30.770" v="1168" actId="20577"/>
        <pc:sldMkLst>
          <pc:docMk/>
          <pc:sldMk cId="334467576" sldId="273"/>
        </pc:sldMkLst>
        <pc:spChg chg="mod">
          <ac:chgData name="Johnston-Wilder, Sue" userId="f117cb33-952c-49a5-afce-10183f115419" providerId="ADAL" clId="{C83B8138-4A77-414A-A043-1C7AB8CE6D2E}" dt="2025-11-20T09:07:43.208" v="202" actId="14100"/>
          <ac:spMkLst>
            <pc:docMk/>
            <pc:sldMk cId="334467576" sldId="273"/>
            <ac:spMk id="2" creationId="{66353D83-41CB-4EF7-93DC-13F907CB202E}"/>
          </ac:spMkLst>
        </pc:spChg>
      </pc:sldChg>
      <pc:sldChg chg="modSp mod">
        <pc:chgData name="Johnston-Wilder, Sue" userId="f117cb33-952c-49a5-afce-10183f115419" providerId="ADAL" clId="{C83B8138-4A77-414A-A043-1C7AB8CE6D2E}" dt="2025-11-20T09:25:02.988" v="1205" actId="20577"/>
        <pc:sldMkLst>
          <pc:docMk/>
          <pc:sldMk cId="3122476408" sldId="275"/>
        </pc:sldMkLst>
        <pc:spChg chg="mod">
          <ac:chgData name="Johnston-Wilder, Sue" userId="f117cb33-952c-49a5-afce-10183f115419" providerId="ADAL" clId="{C83B8138-4A77-414A-A043-1C7AB8CE6D2E}" dt="2025-11-20T09:25:02.988" v="1205" actId="20577"/>
          <ac:spMkLst>
            <pc:docMk/>
            <pc:sldMk cId="3122476408" sldId="275"/>
            <ac:spMk id="3" creationId="{1019A532-6DD3-4656-8450-BF6702D13FB4}"/>
          </ac:spMkLst>
        </pc:spChg>
      </pc:sldChg>
      <pc:sldChg chg="mod modShow">
        <pc:chgData name="Johnston-Wilder, Sue" userId="f117cb33-952c-49a5-afce-10183f115419" providerId="ADAL" clId="{C83B8138-4A77-414A-A043-1C7AB8CE6D2E}" dt="2025-11-20T09:15:49.220" v="581" actId="729"/>
        <pc:sldMkLst>
          <pc:docMk/>
          <pc:sldMk cId="751520572" sldId="276"/>
        </pc:sldMkLst>
      </pc:sldChg>
      <pc:sldChg chg="del">
        <pc:chgData name="Johnston-Wilder, Sue" userId="f117cb33-952c-49a5-afce-10183f115419" providerId="ADAL" clId="{C83B8138-4A77-414A-A043-1C7AB8CE6D2E}" dt="2025-11-20T09:16:28.667" v="599" actId="2696"/>
        <pc:sldMkLst>
          <pc:docMk/>
          <pc:sldMk cId="1096430121" sldId="284"/>
        </pc:sldMkLst>
      </pc:sldChg>
      <pc:sldChg chg="del">
        <pc:chgData name="Johnston-Wilder, Sue" userId="f117cb33-952c-49a5-afce-10183f115419" providerId="ADAL" clId="{C83B8138-4A77-414A-A043-1C7AB8CE6D2E}" dt="2025-11-20T09:18:24.439" v="763" actId="2696"/>
        <pc:sldMkLst>
          <pc:docMk/>
          <pc:sldMk cId="3870273645" sldId="303"/>
        </pc:sldMkLst>
      </pc:sldChg>
      <pc:sldChg chg="del">
        <pc:chgData name="Johnston-Wilder, Sue" userId="f117cb33-952c-49a5-afce-10183f115419" providerId="ADAL" clId="{C83B8138-4A77-414A-A043-1C7AB8CE6D2E}" dt="2025-11-20T09:15:40.478" v="580" actId="2696"/>
        <pc:sldMkLst>
          <pc:docMk/>
          <pc:sldMk cId="1351758933" sldId="306"/>
        </pc:sldMkLst>
      </pc:sldChg>
      <pc:sldChg chg="modSp mod">
        <pc:chgData name="Johnston-Wilder, Sue" userId="f117cb33-952c-49a5-afce-10183f115419" providerId="ADAL" clId="{C83B8138-4A77-414A-A043-1C7AB8CE6D2E}" dt="2025-11-20T09:14:01.520" v="570" actId="20577"/>
        <pc:sldMkLst>
          <pc:docMk/>
          <pc:sldMk cId="2547446643" sldId="307"/>
        </pc:sldMkLst>
        <pc:spChg chg="mod">
          <ac:chgData name="Johnston-Wilder, Sue" userId="f117cb33-952c-49a5-afce-10183f115419" providerId="ADAL" clId="{C83B8138-4A77-414A-A043-1C7AB8CE6D2E}" dt="2025-11-20T09:14:01.520" v="570" actId="20577"/>
          <ac:spMkLst>
            <pc:docMk/>
            <pc:sldMk cId="2547446643" sldId="307"/>
            <ac:spMk id="2" creationId="{FB700345-6AAB-4DF7-8BE9-E140BA525E08}"/>
          </ac:spMkLst>
        </pc:spChg>
      </pc:sldChg>
      <pc:sldChg chg="del">
        <pc:chgData name="Johnston-Wilder, Sue" userId="f117cb33-952c-49a5-afce-10183f115419" providerId="ADAL" clId="{C83B8138-4A77-414A-A043-1C7AB8CE6D2E}" dt="2025-11-20T09:14:28.880" v="571" actId="2696"/>
        <pc:sldMkLst>
          <pc:docMk/>
          <pc:sldMk cId="4022564896" sldId="308"/>
        </pc:sldMkLst>
      </pc:sldChg>
      <pc:sldChg chg="del">
        <pc:chgData name="Johnston-Wilder, Sue" userId="f117cb33-952c-49a5-afce-10183f115419" providerId="ADAL" clId="{C83B8138-4A77-414A-A043-1C7AB8CE6D2E}" dt="2025-11-20T09:08:34.035" v="203" actId="2696"/>
        <pc:sldMkLst>
          <pc:docMk/>
          <pc:sldMk cId="258228435" sldId="311"/>
        </pc:sldMkLst>
      </pc:sldChg>
      <pc:sldChg chg="modSp mod">
        <pc:chgData name="Johnston-Wilder, Sue" userId="f117cb33-952c-49a5-afce-10183f115419" providerId="ADAL" clId="{C83B8138-4A77-414A-A043-1C7AB8CE6D2E}" dt="2025-11-20T09:19:29.960" v="765" actId="20577"/>
        <pc:sldMkLst>
          <pc:docMk/>
          <pc:sldMk cId="1958860732" sldId="316"/>
        </pc:sldMkLst>
        <pc:spChg chg="mod">
          <ac:chgData name="Johnston-Wilder, Sue" userId="f117cb33-952c-49a5-afce-10183f115419" providerId="ADAL" clId="{C83B8138-4A77-414A-A043-1C7AB8CE6D2E}" dt="2025-11-20T09:19:29.960" v="765" actId="20577"/>
          <ac:spMkLst>
            <pc:docMk/>
            <pc:sldMk cId="1958860732" sldId="316"/>
            <ac:spMk id="310" creationId="{D52169F6-99E2-8282-1825-6A0AA75D3770}"/>
          </ac:spMkLst>
        </pc:spChg>
        <pc:spChg chg="mod">
          <ac:chgData name="Johnston-Wilder, Sue" userId="f117cb33-952c-49a5-afce-10183f115419" providerId="ADAL" clId="{C83B8138-4A77-414A-A043-1C7AB8CE6D2E}" dt="2025-11-20T09:18:04.470" v="761" actId="20577"/>
          <ac:spMkLst>
            <pc:docMk/>
            <pc:sldMk cId="1958860732" sldId="316"/>
            <ac:spMk id="311" creationId="{74C82277-09F3-92F0-3DBE-893C1291D77C}"/>
          </ac:spMkLst>
        </pc:spChg>
      </pc:sldChg>
      <pc:sldChg chg="del">
        <pc:chgData name="Johnston-Wilder, Sue" userId="f117cb33-952c-49a5-afce-10183f115419" providerId="ADAL" clId="{C83B8138-4A77-414A-A043-1C7AB8CE6D2E}" dt="2025-11-20T09:18:18.345" v="762" actId="2696"/>
        <pc:sldMkLst>
          <pc:docMk/>
          <pc:sldMk cId="3516838714" sldId="317"/>
        </pc:sldMkLst>
      </pc:sldChg>
      <pc:sldChg chg="addSp delSp modSp add mod modNotesTx">
        <pc:chgData name="Johnston-Wilder, Sue" userId="f117cb33-952c-49a5-afce-10183f115419" providerId="ADAL" clId="{C83B8138-4A77-414A-A043-1C7AB8CE6D2E}" dt="2025-11-20T09:14:54.259" v="574" actId="20577"/>
        <pc:sldMkLst>
          <pc:docMk/>
          <pc:sldMk cId="3108734018" sldId="319"/>
        </pc:sldMkLst>
        <pc:spChg chg="mod">
          <ac:chgData name="Johnston-Wilder, Sue" userId="f117cb33-952c-49a5-afce-10183f115419" providerId="ADAL" clId="{C83B8138-4A77-414A-A043-1C7AB8CE6D2E}" dt="2025-11-20T08:57:10.741" v="46" actId="20577"/>
          <ac:spMkLst>
            <pc:docMk/>
            <pc:sldMk cId="3108734018" sldId="319"/>
            <ac:spMk id="2" creationId="{98A3754B-E74D-8990-AF84-256A4EA9E75A}"/>
          </ac:spMkLst>
        </pc:spChg>
        <pc:spChg chg="del mod">
          <ac:chgData name="Johnston-Wilder, Sue" userId="f117cb33-952c-49a5-afce-10183f115419" providerId="ADAL" clId="{C83B8138-4A77-414A-A043-1C7AB8CE6D2E}" dt="2025-11-20T08:55:12.952" v="15" actId="478"/>
          <ac:spMkLst>
            <pc:docMk/>
            <pc:sldMk cId="3108734018" sldId="319"/>
            <ac:spMk id="3" creationId="{CDE68031-F957-A96D-8343-38EBF386897A}"/>
          </ac:spMkLst>
        </pc:spChg>
        <pc:spChg chg="add mod">
          <ac:chgData name="Johnston-Wilder, Sue" userId="f117cb33-952c-49a5-afce-10183f115419" providerId="ADAL" clId="{C83B8138-4A77-414A-A043-1C7AB8CE6D2E}" dt="2025-11-20T09:14:54.259" v="574" actId="20577"/>
          <ac:spMkLst>
            <pc:docMk/>
            <pc:sldMk cId="3108734018" sldId="319"/>
            <ac:spMk id="6" creationId="{4487508D-C366-1DD3-86AD-1E367AB142B5}"/>
          </ac:spMkLst>
        </pc:spChg>
        <pc:picChg chg="del">
          <ac:chgData name="Johnston-Wilder, Sue" userId="f117cb33-952c-49a5-afce-10183f115419" providerId="ADAL" clId="{C83B8138-4A77-414A-A043-1C7AB8CE6D2E}" dt="2025-11-20T08:54:49.591" v="1" actId="478"/>
          <ac:picMkLst>
            <pc:docMk/>
            <pc:sldMk cId="3108734018" sldId="319"/>
            <ac:picMk id="5" creationId="{7023B006-5CB2-E906-6F16-DA96B5BF76BA}"/>
          </ac:picMkLst>
        </pc:picChg>
      </pc:sldChg>
      <pc:sldChg chg="modSp add mod">
        <pc:chgData name="Johnston-Wilder, Sue" userId="f117cb33-952c-49a5-afce-10183f115419" providerId="ADAL" clId="{C83B8138-4A77-414A-A043-1C7AB8CE6D2E}" dt="2025-11-20T09:01:16.951" v="104" actId="20577"/>
        <pc:sldMkLst>
          <pc:docMk/>
          <pc:sldMk cId="2994020981" sldId="320"/>
        </pc:sldMkLst>
        <pc:spChg chg="mod">
          <ac:chgData name="Johnston-Wilder, Sue" userId="f117cb33-952c-49a5-afce-10183f115419" providerId="ADAL" clId="{C83B8138-4A77-414A-A043-1C7AB8CE6D2E}" dt="2025-11-20T09:00:16.392" v="76" actId="1076"/>
          <ac:spMkLst>
            <pc:docMk/>
            <pc:sldMk cId="2994020981" sldId="320"/>
            <ac:spMk id="2" creationId="{6888D5C2-6E1E-6FB4-AA33-2C9C3C390FC0}"/>
          </ac:spMkLst>
        </pc:spChg>
        <pc:spChg chg="mod">
          <ac:chgData name="Johnston-Wilder, Sue" userId="f117cb33-952c-49a5-afce-10183f115419" providerId="ADAL" clId="{C83B8138-4A77-414A-A043-1C7AB8CE6D2E}" dt="2025-11-20T09:01:16.951" v="104" actId="20577"/>
          <ac:spMkLst>
            <pc:docMk/>
            <pc:sldMk cId="2994020981" sldId="320"/>
            <ac:spMk id="6" creationId="{71402AA8-1139-0CAF-6247-0F41B7FA05E3}"/>
          </ac:spMkLst>
        </pc:spChg>
      </pc:sldChg>
      <pc:sldChg chg="modSp add mod">
        <pc:chgData name="Johnston-Wilder, Sue" userId="f117cb33-952c-49a5-afce-10183f115419" providerId="ADAL" clId="{C83B8138-4A77-414A-A043-1C7AB8CE6D2E}" dt="2025-11-20T09:15:09.090" v="579" actId="27636"/>
        <pc:sldMkLst>
          <pc:docMk/>
          <pc:sldMk cId="1278194769" sldId="321"/>
        </pc:sldMkLst>
        <pc:spChg chg="mod">
          <ac:chgData name="Johnston-Wilder, Sue" userId="f117cb33-952c-49a5-afce-10183f115419" providerId="ADAL" clId="{C83B8138-4A77-414A-A043-1C7AB8CE6D2E}" dt="2025-11-20T09:03:30.476" v="124" actId="27636"/>
          <ac:spMkLst>
            <pc:docMk/>
            <pc:sldMk cId="1278194769" sldId="321"/>
            <ac:spMk id="2" creationId="{C2E75AC8-7ACA-F19E-F59E-445A61C517FA}"/>
          </ac:spMkLst>
        </pc:spChg>
        <pc:spChg chg="mod">
          <ac:chgData name="Johnston-Wilder, Sue" userId="f117cb33-952c-49a5-afce-10183f115419" providerId="ADAL" clId="{C83B8138-4A77-414A-A043-1C7AB8CE6D2E}" dt="2025-11-20T09:15:09.090" v="579" actId="27636"/>
          <ac:spMkLst>
            <pc:docMk/>
            <pc:sldMk cId="1278194769" sldId="321"/>
            <ac:spMk id="6" creationId="{A6986DA6-8190-33CA-B720-2408B103AFE4}"/>
          </ac:spMkLst>
        </pc:spChg>
      </pc:sldChg>
      <pc:sldChg chg="modSp add mod">
        <pc:chgData name="Johnston-Wilder, Sue" userId="f117cb33-952c-49a5-afce-10183f115419" providerId="ADAL" clId="{C83B8138-4A77-414A-A043-1C7AB8CE6D2E}" dt="2025-11-20T09:05:41.493" v="172" actId="20577"/>
        <pc:sldMkLst>
          <pc:docMk/>
          <pc:sldMk cId="2778399095" sldId="322"/>
        </pc:sldMkLst>
        <pc:spChg chg="mod">
          <ac:chgData name="Johnston-Wilder, Sue" userId="f117cb33-952c-49a5-afce-10183f115419" providerId="ADAL" clId="{C83B8138-4A77-414A-A043-1C7AB8CE6D2E}" dt="2025-11-20T09:04:31.440" v="132" actId="20577"/>
          <ac:spMkLst>
            <pc:docMk/>
            <pc:sldMk cId="2778399095" sldId="322"/>
            <ac:spMk id="2" creationId="{3F84884F-60B3-937F-37D0-70C2B2BFC550}"/>
          </ac:spMkLst>
        </pc:spChg>
        <pc:spChg chg="mod">
          <ac:chgData name="Johnston-Wilder, Sue" userId="f117cb33-952c-49a5-afce-10183f115419" providerId="ADAL" clId="{C83B8138-4A77-414A-A043-1C7AB8CE6D2E}" dt="2025-11-20T09:05:41.493" v="172" actId="20577"/>
          <ac:spMkLst>
            <pc:docMk/>
            <pc:sldMk cId="2778399095" sldId="322"/>
            <ac:spMk id="3" creationId="{83371722-9523-6F06-2911-0367C9F513FF}"/>
          </ac:spMkLst>
        </pc:spChg>
      </pc:sldChg>
      <pc:sldChg chg="modSp add mod ord">
        <pc:chgData name="Johnston-Wilder, Sue" userId="f117cb33-952c-49a5-afce-10183f115419" providerId="ADAL" clId="{C83B8138-4A77-414A-A043-1C7AB8CE6D2E}" dt="2025-11-20T09:24:03.924" v="1167" actId="20577"/>
        <pc:sldMkLst>
          <pc:docMk/>
          <pc:sldMk cId="1431663441" sldId="323"/>
        </pc:sldMkLst>
        <pc:spChg chg="mod">
          <ac:chgData name="Johnston-Wilder, Sue" userId="f117cb33-952c-49a5-afce-10183f115419" providerId="ADAL" clId="{C83B8138-4A77-414A-A043-1C7AB8CE6D2E}" dt="2025-11-20T09:23:35.251" v="1105" actId="1076"/>
          <ac:spMkLst>
            <pc:docMk/>
            <pc:sldMk cId="1431663441" sldId="323"/>
            <ac:spMk id="2" creationId="{198B763A-C9C8-4C6A-1EC6-3D2B43977085}"/>
          </ac:spMkLst>
        </pc:spChg>
        <pc:spChg chg="mod">
          <ac:chgData name="Johnston-Wilder, Sue" userId="f117cb33-952c-49a5-afce-10183f115419" providerId="ADAL" clId="{C83B8138-4A77-414A-A043-1C7AB8CE6D2E}" dt="2025-11-20T09:24:03.924" v="1167" actId="20577"/>
          <ac:spMkLst>
            <pc:docMk/>
            <pc:sldMk cId="1431663441" sldId="323"/>
            <ac:spMk id="3" creationId="{09C31CB9-90E3-8110-96E5-3F9EC3465822}"/>
          </ac:spMkLst>
        </pc:spChg>
      </pc:sldChg>
      <pc:sldChg chg="new del">
        <pc:chgData name="Johnston-Wilder, Sue" userId="f117cb33-952c-49a5-afce-10183f115419" providerId="ADAL" clId="{C83B8138-4A77-414A-A043-1C7AB8CE6D2E}" dt="2025-11-20T09:08:54.260" v="205" actId="2696"/>
        <pc:sldMkLst>
          <pc:docMk/>
          <pc:sldMk cId="3417052245" sldId="323"/>
        </pc:sldMkLst>
      </pc:sldChg>
      <pc:sldChg chg="addSp delSp modSp add mod">
        <pc:chgData name="Johnston-Wilder, Sue" userId="f117cb33-952c-49a5-afce-10183f115419" providerId="ADAL" clId="{C83B8138-4A77-414A-A043-1C7AB8CE6D2E}" dt="2025-11-20T09:13:45.712" v="569"/>
        <pc:sldMkLst>
          <pc:docMk/>
          <pc:sldMk cId="308766696" sldId="324"/>
        </pc:sldMkLst>
        <pc:spChg chg="mod">
          <ac:chgData name="Johnston-Wilder, Sue" userId="f117cb33-952c-49a5-afce-10183f115419" providerId="ADAL" clId="{C83B8138-4A77-414A-A043-1C7AB8CE6D2E}" dt="2025-11-20T09:13:42.992" v="567" actId="20577"/>
          <ac:spMkLst>
            <pc:docMk/>
            <pc:sldMk cId="308766696" sldId="324"/>
            <ac:spMk id="2" creationId="{D690B754-9D35-3E1D-FA94-6B9F6DCF1B98}"/>
          </ac:spMkLst>
        </pc:spChg>
        <pc:spChg chg="del mod">
          <ac:chgData name="Johnston-Wilder, Sue" userId="f117cb33-952c-49a5-afce-10183f115419" providerId="ADAL" clId="{C83B8138-4A77-414A-A043-1C7AB8CE6D2E}" dt="2025-11-20T09:13:45.712" v="569"/>
          <ac:spMkLst>
            <pc:docMk/>
            <pc:sldMk cId="308766696" sldId="324"/>
            <ac:spMk id="4" creationId="{D896348B-DB5D-9D34-96CC-CB9864C9F268}"/>
          </ac:spMkLst>
        </pc:spChg>
        <pc:picChg chg="add mod">
          <ac:chgData name="Johnston-Wilder, Sue" userId="f117cb33-952c-49a5-afce-10183f115419" providerId="ADAL" clId="{C83B8138-4A77-414A-A043-1C7AB8CE6D2E}" dt="2025-11-20T09:13:30.260" v="547" actId="1076"/>
          <ac:picMkLst>
            <pc:docMk/>
            <pc:sldMk cId="308766696" sldId="324"/>
            <ac:picMk id="3" creationId="{4AF1EDEB-FC97-0F77-9AA4-A6A1E03DD31B}"/>
          </ac:picMkLst>
        </pc:picChg>
      </pc:sldChg>
      <pc:sldChg chg="modSp add mod">
        <pc:chgData name="Johnston-Wilder, Sue" userId="f117cb33-952c-49a5-afce-10183f115419" providerId="ADAL" clId="{C83B8138-4A77-414A-A043-1C7AB8CE6D2E}" dt="2025-11-20T09:22:33.665" v="1102" actId="20577"/>
        <pc:sldMkLst>
          <pc:docMk/>
          <pc:sldMk cId="617483465" sldId="325"/>
        </pc:sldMkLst>
        <pc:spChg chg="mod">
          <ac:chgData name="Johnston-Wilder, Sue" userId="f117cb33-952c-49a5-afce-10183f115419" providerId="ADAL" clId="{C83B8138-4A77-414A-A043-1C7AB8CE6D2E}" dt="2025-11-20T09:19:38.693" v="767" actId="20577"/>
          <ac:spMkLst>
            <pc:docMk/>
            <pc:sldMk cId="617483465" sldId="325"/>
            <ac:spMk id="310" creationId="{D0011DFB-A562-AE0A-AFB8-54376189FF35}"/>
          </ac:spMkLst>
        </pc:spChg>
        <pc:spChg chg="mod">
          <ac:chgData name="Johnston-Wilder, Sue" userId="f117cb33-952c-49a5-afce-10183f115419" providerId="ADAL" clId="{C83B8138-4A77-414A-A043-1C7AB8CE6D2E}" dt="2025-11-20T09:22:33.665" v="1102" actId="20577"/>
          <ac:spMkLst>
            <pc:docMk/>
            <pc:sldMk cId="617483465" sldId="325"/>
            <ac:spMk id="311" creationId="{308E7939-F4FB-2437-F609-DFCB8CCD1443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Shape 282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83" name="Shape 283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j-lt"/>
        <a:ea typeface="+mj-ea"/>
        <a:cs typeface="+mj-cs"/>
        <a:sym typeface="Times New Roman"/>
      </a:defRPr>
    </a:lvl1pPr>
    <a:lvl2pPr indent="228600" latinLnBrk="0">
      <a:spcBef>
        <a:spcPts val="400"/>
      </a:spcBef>
      <a:defRPr sz="1200">
        <a:latin typeface="+mj-lt"/>
        <a:ea typeface="+mj-ea"/>
        <a:cs typeface="+mj-cs"/>
        <a:sym typeface="Times New Roman"/>
      </a:defRPr>
    </a:lvl2pPr>
    <a:lvl3pPr indent="457200" latinLnBrk="0">
      <a:spcBef>
        <a:spcPts val="400"/>
      </a:spcBef>
      <a:defRPr sz="1200">
        <a:latin typeface="+mj-lt"/>
        <a:ea typeface="+mj-ea"/>
        <a:cs typeface="+mj-cs"/>
        <a:sym typeface="Times New Roman"/>
      </a:defRPr>
    </a:lvl3pPr>
    <a:lvl4pPr indent="685800" latinLnBrk="0">
      <a:spcBef>
        <a:spcPts val="400"/>
      </a:spcBef>
      <a:defRPr sz="1200">
        <a:latin typeface="+mj-lt"/>
        <a:ea typeface="+mj-ea"/>
        <a:cs typeface="+mj-cs"/>
        <a:sym typeface="Times New Roman"/>
      </a:defRPr>
    </a:lvl4pPr>
    <a:lvl5pPr indent="914400" latinLnBrk="0">
      <a:spcBef>
        <a:spcPts val="400"/>
      </a:spcBef>
      <a:defRPr sz="1200">
        <a:latin typeface="+mj-lt"/>
        <a:ea typeface="+mj-ea"/>
        <a:cs typeface="+mj-cs"/>
        <a:sym typeface="Times New Roman"/>
      </a:defRPr>
    </a:lvl5pPr>
    <a:lvl6pPr indent="1143000" latinLnBrk="0">
      <a:spcBef>
        <a:spcPts val="400"/>
      </a:spcBef>
      <a:defRPr sz="1200">
        <a:latin typeface="+mj-lt"/>
        <a:ea typeface="+mj-ea"/>
        <a:cs typeface="+mj-cs"/>
        <a:sym typeface="Times New Roman"/>
      </a:defRPr>
    </a:lvl6pPr>
    <a:lvl7pPr indent="1371600" latinLnBrk="0">
      <a:spcBef>
        <a:spcPts val="400"/>
      </a:spcBef>
      <a:defRPr sz="1200">
        <a:latin typeface="+mj-lt"/>
        <a:ea typeface="+mj-ea"/>
        <a:cs typeface="+mj-cs"/>
        <a:sym typeface="Times New Roman"/>
      </a:defRPr>
    </a:lvl7pPr>
    <a:lvl8pPr indent="1600200" latinLnBrk="0">
      <a:spcBef>
        <a:spcPts val="400"/>
      </a:spcBef>
      <a:defRPr sz="1200">
        <a:latin typeface="+mj-lt"/>
        <a:ea typeface="+mj-ea"/>
        <a:cs typeface="+mj-cs"/>
        <a:sym typeface="Times New Roman"/>
      </a:defRPr>
    </a:lvl8pPr>
    <a:lvl9pPr indent="1828800" latinLnBrk="0">
      <a:spcBef>
        <a:spcPts val="400"/>
      </a:spcBef>
      <a:defRPr sz="1200">
        <a:latin typeface="+mj-lt"/>
        <a:ea typeface="+mj-ea"/>
        <a:cs typeface="+mj-cs"/>
        <a:sym typeface="Times New Roman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86956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95859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396098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787180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932869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13404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Comfort – easy; Anxiety – not yet- too hard</a:t>
            </a:r>
          </a:p>
          <a:p>
            <a:r>
              <a:rPr lang="en-GB" dirty="0"/>
              <a:t>Growth: safe enough, brave, </a:t>
            </a:r>
          </a:p>
          <a:p>
            <a:r>
              <a:rPr lang="en-GB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Heart racing; </a:t>
            </a: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Mind goes blank; </a:t>
            </a:r>
            <a:r>
              <a:rPr lang="en-GB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Feel stupid; </a:t>
            </a: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Sweaty hands; </a:t>
            </a:r>
            <a:r>
              <a:rPr lang="en-GB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Overwhelmed; </a:t>
            </a: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Ashamed, embarrassed; Angry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711913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724977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2FBF2F-491D-F652-F8F2-EAC0D8F6D1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19C5702-B9FC-D633-AD8C-1ABEF7A2454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19A2A89-8B62-B684-6D63-CA1CA592742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54717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38A69E-9D61-BE89-BE65-B72300F631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0EE80CE-61BF-36EF-E403-5425D801117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DD11E08-8F11-2721-BBEC-119993F0AB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917628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45FDC3-EADD-0784-E967-2D3E2E656C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AFED995-651B-8617-FB1C-8D04EBA7395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B5D760A-03CB-BC91-F55E-B93AD26CBA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90278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676753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165785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Please feel free to make your own, or invite the learners to make one.</a:t>
            </a:r>
          </a:p>
        </p:txBody>
      </p:sp>
    </p:spTree>
    <p:extLst>
      <p:ext uri="{BB962C8B-B14F-4D97-AF65-F5344CB8AC3E}">
        <p14:creationId xmlns:p14="http://schemas.microsoft.com/office/powerpoint/2010/main" val="547781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D20BB9-0E20-13EC-7CE5-FE3A6CBDF6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A887C34-79FA-8B42-42B5-EC860E191E1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10E3F2A-2EE0-CA40-9B91-8D74D13020B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Please feel free to make your own, or invite the learners to make one.</a:t>
            </a:r>
          </a:p>
        </p:txBody>
      </p:sp>
    </p:spTree>
    <p:extLst>
      <p:ext uri="{BB962C8B-B14F-4D97-AF65-F5344CB8AC3E}">
        <p14:creationId xmlns:p14="http://schemas.microsoft.com/office/powerpoint/2010/main" val="374379174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Cliff into beach</a:t>
            </a:r>
          </a:p>
        </p:txBody>
      </p:sp>
    </p:spTree>
    <p:extLst>
      <p:ext uri="{BB962C8B-B14F-4D97-AF65-F5344CB8AC3E}">
        <p14:creationId xmlns:p14="http://schemas.microsoft.com/office/powerpoint/2010/main" val="57915284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/>
              <a:t>Micromindfulness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138969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Safe; relaxed ; at ease</a:t>
            </a:r>
          </a:p>
          <a:p>
            <a:r>
              <a:rPr lang="en-GB" dirty="0"/>
              <a:t>Excited; nervous; alert</a:t>
            </a:r>
          </a:p>
          <a:p>
            <a:r>
              <a:rPr lang="en-GB" dirty="0"/>
              <a:t>Frightened; panicky; anxious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493865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Teachers listening to learner experience as ladder is invisible in maths</a:t>
            </a:r>
          </a:p>
        </p:txBody>
      </p:sp>
    </p:spTree>
    <p:extLst>
      <p:ext uri="{BB962C8B-B14F-4D97-AF65-F5344CB8AC3E}">
        <p14:creationId xmlns:p14="http://schemas.microsoft.com/office/powerpoint/2010/main" val="214622828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Build a shared language for mathematical safeguarding, awareness, dialogue and action.</a:t>
            </a:r>
          </a:p>
          <a:p>
            <a:r>
              <a:rPr lang="en-GB" dirty="0"/>
              <a:t>Red means stop talking and listen! This practice can take a while to develop as a maths teacher!</a:t>
            </a:r>
          </a:p>
          <a:p>
            <a:r>
              <a:rPr lang="en-GB" dirty="0"/>
              <a:t>Some teachers give each learner a copy of the GZM to use with a coin as a marker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0587068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A5E383-7075-1684-AFCE-5B928F357C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F905431-82C1-1BF6-9E30-5845FA946AC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CE25378-F64C-F25C-CDD3-82CB21E865F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Build a shared language for mathematical safeguarding, awareness, dialogue and action.</a:t>
            </a:r>
          </a:p>
          <a:p>
            <a:r>
              <a:rPr lang="en-GB" dirty="0"/>
              <a:t>Red means stop talking and listen! This practice can take a while to develop as a maths teacher!</a:t>
            </a:r>
          </a:p>
          <a:p>
            <a:r>
              <a:rPr lang="en-GB" dirty="0"/>
              <a:t>Some teachers give each learner a copy of the GZM to use with a coin as a marker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984677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C499F1-9113-49F9-7F3D-645DAC1052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E7E2246-4B1F-3FBB-2233-7E863675CF3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C9EFEEB-19D9-5848-0DA3-2D3C62C7528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Build a shared language for mathematical safeguarding, awareness, dialogue and action.</a:t>
            </a:r>
          </a:p>
          <a:p>
            <a:r>
              <a:rPr lang="en-GB" dirty="0"/>
              <a:t>Red means stop talking and listen! This practice can take a while to develop as a maths teacher!</a:t>
            </a:r>
          </a:p>
          <a:p>
            <a:r>
              <a:rPr lang="en-GB" dirty="0"/>
              <a:t>Some teachers give each learner a copy of the GZM to use with a coin as a marker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33122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3EE520-EFEF-3DC7-367C-C2C39EDE3A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F2ACCD6-CB1D-8209-AB43-1C9329DC400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DA6FF00-866E-0A08-A316-95545315A90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000286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2E912D-96A7-D2B4-1ADF-C75A7E97C8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A045C91-02E1-30B0-9785-4312FAEF83C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BA3CA0C-E24E-FD7B-27D1-6827BB1FA1A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Build a shared language for mathematical safeguarding, awareness, dialogue and action.</a:t>
            </a:r>
          </a:p>
          <a:p>
            <a:r>
              <a:rPr lang="en-GB" dirty="0"/>
              <a:t>Red means stop talking and listen! This practice can take a while to develop as a maths teacher!</a:t>
            </a:r>
          </a:p>
          <a:p>
            <a:r>
              <a:rPr lang="en-GB" dirty="0"/>
              <a:t>Some teachers give each learner a copy of the GZM to use with a coin as a marker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26715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13B051-0F32-E36F-F054-3271303307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96D0B7D-909B-0228-96A3-C5F96C1F421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ED36A1A-A964-5922-DE9C-7656A8CB607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58922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0FB9EF-49EC-23C5-52BB-7AFD85D011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7EA9152-C17C-01BE-BF10-DF02F74C989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48EB4C2-AC79-3909-C15D-458102D72F3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69818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54C2F3-081B-BA4F-C49F-C7412E8474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D414BE3-0EE6-D140-55CA-7E1D5BD9345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9AFD654-26F6-2EF1-F170-7F7FBCD91D0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1856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AFCF61-F81F-D5B4-2B3D-62F0519B36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6BA9279-C9C8-639B-4B95-1E33E016E03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1944DF6-9D28-F4F8-7653-2886CCB3691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85929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F38253-7571-7E03-2E4C-22187CA413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809C638-749C-B59C-0833-CC1FEAE52F3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C2FD272-EEA8-2374-DECE-C7B90A0BE9D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32928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21504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Text"/>
          <p:cNvSpPr txBox="1">
            <a:spLocks noGrp="1"/>
          </p:cNvSpPr>
          <p:nvPr>
            <p:ph type="title"/>
          </p:nvPr>
        </p:nvSpPr>
        <p:spPr>
          <a:xfrm>
            <a:off x="251519" y="2780927"/>
            <a:ext cx="7056785" cy="1296145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</a:lstStyle>
          <a:p>
            <a:r>
              <a:t>Title Text</a:t>
            </a:r>
          </a:p>
        </p:txBody>
      </p:sp>
      <p:pic>
        <p:nvPicPr>
          <p:cNvPr id="23" name="Picture 4" descr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7245" y="0"/>
            <a:ext cx="9168002" cy="4714827"/>
          </a:xfrm>
          <a:prstGeom prst="rect">
            <a:avLst/>
          </a:prstGeom>
          <a:ln w="12700">
            <a:miter lim="400000"/>
          </a:ln>
        </p:spPr>
      </p:pic>
      <p:sp>
        <p:nvSpPr>
          <p:cNvPr id="2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259432" y="4045916"/>
            <a:ext cx="6400801" cy="132730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SzTx/>
              <a:buNone/>
            </a:lvl1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356350"/>
            <a:ext cx="2133600" cy="3683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Picture 6" descr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7384"/>
            <a:ext cx="9144000" cy="1508761"/>
          </a:xfrm>
          <a:prstGeom prst="rect">
            <a:avLst/>
          </a:prstGeom>
          <a:ln w="12700">
            <a:miter lim="400000"/>
          </a:ln>
        </p:spPr>
      </p:pic>
      <p:sp>
        <p:nvSpPr>
          <p:cNvPr id="122" name="Title Text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>
            <a:lvl1pPr algn="ctr">
              <a:defRPr b="0"/>
            </a:lvl1pPr>
          </a:lstStyle>
          <a:p>
            <a:r>
              <a:t>Title Text</a:t>
            </a:r>
          </a:p>
        </p:txBody>
      </p:sp>
      <p:sp>
        <p:nvSpPr>
          <p:cNvPr id="123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Font typeface="Arial"/>
              <a:buChar char="•"/>
            </a:lvl1pPr>
            <a:lvl2pPr>
              <a:buFont typeface="Arial"/>
            </a:lvl2pPr>
            <a:lvl3pPr>
              <a:buFont typeface="Arial"/>
            </a:lvl3pPr>
            <a:lvl4pPr>
              <a:buFont typeface="Arial"/>
            </a:lvl4pPr>
            <a:lvl5pPr>
              <a:buFont typeface="Arial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30260" y="6401179"/>
            <a:ext cx="256541" cy="275467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rgbClr val="888888"/>
                </a:solidFill>
                <a:latin typeface="+mj-lt"/>
                <a:ea typeface="+mj-ea"/>
                <a:cs typeface="+mj-cs"/>
                <a:sym typeface="Times New Roman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Picture 6" descr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7384"/>
            <a:ext cx="9144000" cy="1508761"/>
          </a:xfrm>
          <a:prstGeom prst="rect">
            <a:avLst/>
          </a:prstGeom>
          <a:ln w="12700">
            <a:miter lim="400000"/>
          </a:ln>
        </p:spPr>
      </p:pic>
      <p:sp>
        <p:nvSpPr>
          <p:cNvPr id="132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13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>
                <a:solidFill>
                  <a:srgbClr val="888888"/>
                </a:solidFill>
              </a:defRPr>
            </a:lvl1pPr>
            <a:lvl2pPr marL="0" indent="457200">
              <a:spcBef>
                <a:spcPts val="400"/>
              </a:spcBef>
              <a:buSzTx/>
              <a:buNone/>
              <a:defRPr sz="2000">
                <a:solidFill>
                  <a:srgbClr val="888888"/>
                </a:solidFill>
              </a:defRPr>
            </a:lvl2pPr>
            <a:lvl3pPr marL="0" indent="914400">
              <a:spcBef>
                <a:spcPts val="400"/>
              </a:spcBef>
              <a:buSzTx/>
              <a:buNone/>
              <a:defRPr sz="2000">
                <a:solidFill>
                  <a:srgbClr val="888888"/>
                </a:solidFill>
              </a:defRPr>
            </a:lvl3pPr>
            <a:lvl4pPr marL="0" indent="1371600">
              <a:spcBef>
                <a:spcPts val="400"/>
              </a:spcBef>
              <a:buSzTx/>
              <a:buNone/>
              <a:defRPr sz="2000">
                <a:solidFill>
                  <a:srgbClr val="888888"/>
                </a:solidFill>
              </a:defRPr>
            </a:lvl4pPr>
            <a:lvl5pPr marL="0" indent="1828800">
              <a:spcBef>
                <a:spcPts val="400"/>
              </a:spcBef>
              <a:buSzTx/>
              <a:buNone/>
              <a:defRPr sz="2000"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30260" y="6401179"/>
            <a:ext cx="256541" cy="275467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rgbClr val="888888"/>
                </a:solidFill>
                <a:latin typeface="+mj-lt"/>
                <a:ea typeface="+mj-ea"/>
                <a:cs typeface="+mj-cs"/>
                <a:sym typeface="Times New Roman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Picture 6" descr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7384"/>
            <a:ext cx="9144000" cy="1508761"/>
          </a:xfrm>
          <a:prstGeom prst="rect">
            <a:avLst/>
          </a:prstGeom>
          <a:ln w="12700">
            <a:miter lim="400000"/>
          </a:ln>
        </p:spPr>
      </p:pic>
      <p:sp>
        <p:nvSpPr>
          <p:cNvPr id="142" name="Title Text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>
            <a:lvl1pPr algn="ctr">
              <a:defRPr b="0"/>
            </a:lvl1pPr>
          </a:lstStyle>
          <a:p>
            <a:r>
              <a:t>Title Text</a:t>
            </a:r>
          </a:p>
        </p:txBody>
      </p:sp>
      <p:sp>
        <p:nvSpPr>
          <p:cNvPr id="143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spcBef>
                <a:spcPts val="600"/>
              </a:spcBef>
              <a:buFont typeface="Arial"/>
              <a:buChar char="•"/>
              <a:defRPr sz="2800"/>
            </a:lvl1pPr>
            <a:lvl2pPr marL="790575" indent="-333375">
              <a:spcBef>
                <a:spcPts val="600"/>
              </a:spcBef>
              <a:buFont typeface="Arial"/>
              <a:defRPr sz="2800"/>
            </a:lvl2pPr>
            <a:lvl3pPr marL="1234439" indent="-320039">
              <a:spcBef>
                <a:spcPts val="600"/>
              </a:spcBef>
              <a:buFont typeface="Arial"/>
              <a:defRPr sz="2800"/>
            </a:lvl3pPr>
            <a:lvl4pPr marL="1727200" indent="-355600">
              <a:spcBef>
                <a:spcPts val="600"/>
              </a:spcBef>
              <a:buFont typeface="Arial"/>
              <a:defRPr sz="2800"/>
            </a:lvl4pPr>
            <a:lvl5pPr marL="2184400" indent="-355600">
              <a:spcBef>
                <a:spcPts val="600"/>
              </a:spcBef>
              <a:buFont typeface="Arial"/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30260" y="6401179"/>
            <a:ext cx="256541" cy="275467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rgbClr val="888888"/>
                </a:solidFill>
                <a:latin typeface="+mj-lt"/>
                <a:ea typeface="+mj-ea"/>
                <a:cs typeface="+mj-cs"/>
                <a:sym typeface="Times New Roman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Picture 6" descr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7384"/>
            <a:ext cx="9144000" cy="1508761"/>
          </a:xfrm>
          <a:prstGeom prst="rect">
            <a:avLst/>
          </a:prstGeom>
          <a:ln w="12700">
            <a:miter lim="400000"/>
          </a:ln>
        </p:spPr>
      </p:pic>
      <p:sp>
        <p:nvSpPr>
          <p:cNvPr id="152" name="Title Text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>
            <a:lvl1pPr algn="ctr">
              <a:defRPr b="0"/>
            </a:lvl1pPr>
          </a:lstStyle>
          <a:p>
            <a:r>
              <a:t>Title Text</a:t>
            </a:r>
          </a:p>
        </p:txBody>
      </p:sp>
      <p:sp>
        <p:nvSpPr>
          <p:cNvPr id="15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1535112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500"/>
              </a:spcBef>
              <a:buSzTx/>
              <a:buNone/>
              <a:defRPr sz="2400" b="1"/>
            </a:lvl1pPr>
            <a:lvl2pPr marL="0" indent="457200">
              <a:spcBef>
                <a:spcPts val="500"/>
              </a:spcBef>
              <a:buSzTx/>
              <a:buNone/>
              <a:defRPr sz="2400" b="1"/>
            </a:lvl2pPr>
            <a:lvl3pPr marL="0" indent="914400">
              <a:spcBef>
                <a:spcPts val="500"/>
              </a:spcBef>
              <a:buSzTx/>
              <a:buNone/>
              <a:defRPr sz="2400" b="1"/>
            </a:lvl3pPr>
            <a:lvl4pPr marL="0" indent="1371600">
              <a:spcBef>
                <a:spcPts val="500"/>
              </a:spcBef>
              <a:buSzTx/>
              <a:buNone/>
              <a:defRPr sz="2400" b="1"/>
            </a:lvl4pPr>
            <a:lvl5pPr marL="0" indent="1828800">
              <a:spcBef>
                <a:spcPts val="500"/>
              </a:spcBef>
              <a:buSz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645025" y="1535112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spcBef>
                <a:spcPts val="500"/>
              </a:spcBef>
              <a:buSzTx/>
              <a:buNone/>
              <a:defRPr sz="2400" b="1"/>
            </a:pPr>
            <a:endParaRPr/>
          </a:p>
        </p:txBody>
      </p:sp>
      <p:sp>
        <p:nvSpPr>
          <p:cNvPr id="15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30260" y="6401179"/>
            <a:ext cx="256541" cy="275467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rgbClr val="888888"/>
                </a:solidFill>
                <a:latin typeface="+mj-lt"/>
                <a:ea typeface="+mj-ea"/>
                <a:cs typeface="+mj-cs"/>
                <a:sym typeface="Times New Roman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" name="Picture 6" descr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7384"/>
            <a:ext cx="9144000" cy="1508761"/>
          </a:xfrm>
          <a:prstGeom prst="rect">
            <a:avLst/>
          </a:prstGeom>
          <a:ln w="12700">
            <a:miter lim="400000"/>
          </a:ln>
        </p:spPr>
      </p:pic>
      <p:sp>
        <p:nvSpPr>
          <p:cNvPr id="163" name="Title Text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>
            <a:lvl1pPr algn="ctr">
              <a:defRPr b="0"/>
            </a:lvl1pPr>
          </a:lstStyle>
          <a:p>
            <a:r>
              <a:t>Title Text</a:t>
            </a:r>
          </a:p>
        </p:txBody>
      </p:sp>
      <p:sp>
        <p:nvSpPr>
          <p:cNvPr id="16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30260" y="6401179"/>
            <a:ext cx="256541" cy="275467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rgbClr val="888888"/>
                </a:solidFill>
                <a:latin typeface="+mj-lt"/>
                <a:ea typeface="+mj-ea"/>
                <a:cs typeface="+mj-cs"/>
                <a:sym typeface="Times New Roman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" name="Picture 6" descr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7384"/>
            <a:ext cx="9144000" cy="1508761"/>
          </a:xfrm>
          <a:prstGeom prst="rect">
            <a:avLst/>
          </a:prstGeom>
          <a:ln w="12700">
            <a:miter lim="400000"/>
          </a:ln>
        </p:spPr>
      </p:pic>
      <p:sp>
        <p:nvSpPr>
          <p:cNvPr id="180" name="Title Text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4" cy="1162050"/>
          </a:xfrm>
          <a:prstGeom prst="rect">
            <a:avLst/>
          </a:prstGeom>
        </p:spPr>
        <p:txBody>
          <a:bodyPr anchor="b"/>
          <a:lstStyle>
            <a:lvl1pPr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181" name="Body Level One…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Font typeface="Arial"/>
              <a:buChar char="•"/>
            </a:lvl1pPr>
            <a:lvl2pPr>
              <a:buFont typeface="Arial"/>
            </a:lvl2pPr>
            <a:lvl3pPr>
              <a:buFont typeface="Arial"/>
            </a:lvl3pPr>
            <a:lvl4pPr>
              <a:buFont typeface="Arial"/>
            </a:lvl4pPr>
            <a:lvl5pPr>
              <a:buFont typeface="Arial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82" name="Text Placeholder 3"/>
          <p:cNvSpPr>
            <a:spLocks noGrp="1"/>
          </p:cNvSpPr>
          <p:nvPr>
            <p:ph type="body" sz="half" idx="13"/>
          </p:nvPr>
        </p:nvSpPr>
        <p:spPr>
          <a:xfrm>
            <a:off x="457199" y="1435100"/>
            <a:ext cx="3008315" cy="46910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spcBef>
                <a:spcPts val="300"/>
              </a:spcBef>
              <a:buSzTx/>
              <a:buNone/>
              <a:defRPr sz="1400"/>
            </a:pPr>
            <a:endParaRPr/>
          </a:p>
        </p:txBody>
      </p:sp>
      <p:sp>
        <p:nvSpPr>
          <p:cNvPr id="18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30260" y="6401179"/>
            <a:ext cx="256541" cy="275467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rgbClr val="888888"/>
                </a:solidFill>
                <a:latin typeface="+mj-lt"/>
                <a:ea typeface="+mj-ea"/>
                <a:cs typeface="+mj-cs"/>
                <a:sym typeface="Times New Roman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" name="Picture 6" descr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7384"/>
            <a:ext cx="9144000" cy="1508761"/>
          </a:xfrm>
          <a:prstGeom prst="rect">
            <a:avLst/>
          </a:prstGeom>
          <a:ln w="12700">
            <a:miter lim="400000"/>
          </a:ln>
        </p:spPr>
      </p:pic>
      <p:sp>
        <p:nvSpPr>
          <p:cNvPr id="191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192" name="Picture Placeholder 2"/>
          <p:cNvSpPr>
            <a:spLocks noGrp="1"/>
          </p:cNvSpPr>
          <p:nvPr>
            <p:ph type="pic" sz="half" idx="13"/>
          </p:nvPr>
        </p:nvSpPr>
        <p:spPr>
          <a:xfrm>
            <a:off x="1792288" y="612775"/>
            <a:ext cx="5486401" cy="4114800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19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367337"/>
            <a:ext cx="5486401" cy="80486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30260" y="6401179"/>
            <a:ext cx="256541" cy="275467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rgbClr val="888888"/>
                </a:solidFill>
                <a:latin typeface="+mj-lt"/>
                <a:ea typeface="+mj-ea"/>
                <a:cs typeface="+mj-cs"/>
                <a:sym typeface="Times New Roman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 algn="ctr">
              <a:defRPr b="0"/>
            </a:lvl1pPr>
          </a:lstStyle>
          <a:p>
            <a:r>
              <a:t>Title Text</a:t>
            </a:r>
          </a:p>
        </p:txBody>
      </p:sp>
      <p:sp>
        <p:nvSpPr>
          <p:cNvPr id="20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  <a:defRPr>
                <a:solidFill>
                  <a:srgbClr val="888888"/>
                </a:solidFill>
              </a:defRPr>
            </a:lvl1pPr>
            <a:lvl2pPr marL="0" indent="457200" algn="ctr">
              <a:buSzTx/>
              <a:buNone/>
              <a:defRPr>
                <a:solidFill>
                  <a:srgbClr val="888888"/>
                </a:solidFill>
              </a:defRPr>
            </a:lvl2pPr>
            <a:lvl3pPr marL="0" indent="914400" algn="ctr">
              <a:buSzTx/>
              <a:buNone/>
              <a:defRPr>
                <a:solidFill>
                  <a:srgbClr val="888888"/>
                </a:solidFill>
              </a:defRPr>
            </a:lvl3pPr>
            <a:lvl4pPr marL="0" indent="1371600" algn="ctr">
              <a:buSzTx/>
              <a:buNone/>
              <a:defRPr>
                <a:solidFill>
                  <a:srgbClr val="888888"/>
                </a:solidFill>
              </a:defRPr>
            </a:lvl4pPr>
            <a:lvl5pPr marL="0" indent="1828800" algn="ctr">
              <a:buSzTx/>
              <a:buNone/>
              <a:defRPr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30260" y="6401179"/>
            <a:ext cx="256541" cy="275467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rgbClr val="888888"/>
                </a:solidFill>
                <a:latin typeface="+mj-lt"/>
                <a:ea typeface="+mj-ea"/>
                <a:cs typeface="+mj-cs"/>
                <a:sym typeface="Times New Roman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Title Text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>
            <a:lvl1pPr algn="ctr">
              <a:defRPr b="0"/>
            </a:lvl1pPr>
          </a:lstStyle>
          <a:p>
            <a:r>
              <a:t>Title Text</a:t>
            </a:r>
          </a:p>
        </p:txBody>
      </p:sp>
      <p:sp>
        <p:nvSpPr>
          <p:cNvPr id="211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Font typeface="Arial"/>
              <a:buChar char="•"/>
            </a:lvl1pPr>
            <a:lvl2pPr>
              <a:buFont typeface="Arial"/>
            </a:lvl2pPr>
            <a:lvl3pPr>
              <a:buFont typeface="Arial"/>
            </a:lvl3pPr>
            <a:lvl4pPr>
              <a:buFont typeface="Arial"/>
            </a:lvl4pPr>
            <a:lvl5pPr>
              <a:buFont typeface="Arial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30260" y="6401179"/>
            <a:ext cx="256541" cy="275467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rgbClr val="888888"/>
                </a:solidFill>
                <a:latin typeface="+mj-lt"/>
                <a:ea typeface="+mj-ea"/>
                <a:cs typeface="+mj-cs"/>
                <a:sym typeface="Times New Roman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Title Text"/>
          <p:cNvSpPr txBox="1">
            <a:spLocks noGrp="1"/>
          </p:cNvSpPr>
          <p:nvPr>
            <p:ph type="title"/>
          </p:nvPr>
        </p:nvSpPr>
        <p:spPr>
          <a:xfrm>
            <a:off x="683568" y="2564903"/>
            <a:ext cx="7772401" cy="3204072"/>
          </a:xfrm>
          <a:prstGeom prst="rect">
            <a:avLst/>
          </a:prstGeom>
        </p:spPr>
        <p:txBody>
          <a:bodyPr anchor="t"/>
          <a:lstStyle>
            <a:lvl1pPr>
              <a:defRPr sz="4000"/>
            </a:lvl1pPr>
          </a:lstStyle>
          <a:p>
            <a:r>
              <a:t>Title Text</a:t>
            </a:r>
          </a:p>
        </p:txBody>
      </p:sp>
      <p:sp>
        <p:nvSpPr>
          <p:cNvPr id="22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>
                <a:solidFill>
                  <a:srgbClr val="888888"/>
                </a:solidFill>
              </a:defRPr>
            </a:lvl1pPr>
            <a:lvl2pPr marL="0" indent="457200">
              <a:spcBef>
                <a:spcPts val="400"/>
              </a:spcBef>
              <a:buSzTx/>
              <a:buNone/>
              <a:defRPr sz="2000">
                <a:solidFill>
                  <a:srgbClr val="888888"/>
                </a:solidFill>
              </a:defRPr>
            </a:lvl2pPr>
            <a:lvl3pPr marL="0" indent="914400">
              <a:spcBef>
                <a:spcPts val="400"/>
              </a:spcBef>
              <a:buSzTx/>
              <a:buNone/>
              <a:defRPr sz="2000">
                <a:solidFill>
                  <a:srgbClr val="888888"/>
                </a:solidFill>
              </a:defRPr>
            </a:lvl3pPr>
            <a:lvl4pPr marL="0" indent="1371600">
              <a:spcBef>
                <a:spcPts val="400"/>
              </a:spcBef>
              <a:buSzTx/>
              <a:buNone/>
              <a:defRPr sz="2000">
                <a:solidFill>
                  <a:srgbClr val="888888"/>
                </a:solidFill>
              </a:defRPr>
            </a:lvl4pPr>
            <a:lvl5pPr marL="0" indent="1828800">
              <a:spcBef>
                <a:spcPts val="400"/>
              </a:spcBef>
              <a:buSzTx/>
              <a:buNone/>
              <a:defRPr sz="2000"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221" name="Picture 6" descr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075"/>
            <a:ext cx="9144000" cy="1508759"/>
          </a:xfrm>
          <a:prstGeom prst="rect">
            <a:avLst/>
          </a:prstGeom>
          <a:ln w="12700">
            <a:miter lim="400000"/>
          </a:ln>
        </p:spPr>
      </p:pic>
      <p:sp>
        <p:nvSpPr>
          <p:cNvPr id="22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30260" y="6401179"/>
            <a:ext cx="256541" cy="275467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rgbClr val="888888"/>
                </a:solidFill>
                <a:latin typeface="+mj-lt"/>
                <a:ea typeface="+mj-ea"/>
                <a:cs typeface="+mj-cs"/>
                <a:sym typeface="Times New Roman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4" descr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7384"/>
            <a:ext cx="9144000" cy="3021139"/>
          </a:xfrm>
          <a:prstGeom prst="rect">
            <a:avLst/>
          </a:prstGeom>
          <a:ln w="12700">
            <a:miter lim="400000"/>
          </a:ln>
        </p:spPr>
      </p:pic>
      <p:sp>
        <p:nvSpPr>
          <p:cNvPr id="43" name="Title Text"/>
          <p:cNvSpPr txBox="1">
            <a:spLocks noGrp="1"/>
          </p:cNvSpPr>
          <p:nvPr>
            <p:ph type="title"/>
          </p:nvPr>
        </p:nvSpPr>
        <p:spPr>
          <a:xfrm>
            <a:off x="685800" y="1550978"/>
            <a:ext cx="7772400" cy="1362076"/>
          </a:xfrm>
          <a:prstGeom prst="rect">
            <a:avLst/>
          </a:prstGeom>
        </p:spPr>
        <p:txBody>
          <a:bodyPr anchor="t"/>
          <a:lstStyle>
            <a:lvl1pPr>
              <a:defRPr sz="4000"/>
            </a:lvl1pPr>
          </a:lstStyle>
          <a:p>
            <a:r>
              <a:t>Title Text</a:t>
            </a:r>
          </a:p>
        </p:txBody>
      </p:sp>
      <p:sp>
        <p:nvSpPr>
          <p:cNvPr id="4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SzTx/>
              <a:buNone/>
            </a:lvl1pPr>
            <a:lvl2pPr marL="0" indent="457200">
              <a:buSzTx/>
              <a:buNone/>
            </a:lvl2pPr>
            <a:lvl3pPr marL="0" indent="914400">
              <a:buSzTx/>
              <a:buNone/>
            </a:lvl3pPr>
            <a:lvl4pPr marL="0" indent="1371600">
              <a:buSzTx/>
              <a:buNone/>
            </a:lvl4pPr>
            <a:lvl5pPr marL="0" indent="1828800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Title Text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>
            <a:lvl1pPr algn="ctr">
              <a:defRPr b="0"/>
            </a:lvl1pPr>
          </a:lstStyle>
          <a:p>
            <a:r>
              <a:t>Title Text</a:t>
            </a:r>
          </a:p>
        </p:txBody>
      </p:sp>
      <p:sp>
        <p:nvSpPr>
          <p:cNvPr id="230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spcBef>
                <a:spcPts val="600"/>
              </a:spcBef>
              <a:buFont typeface="Arial"/>
              <a:buChar char="•"/>
              <a:defRPr sz="2800"/>
            </a:lvl1pPr>
            <a:lvl2pPr marL="790575" indent="-333375">
              <a:spcBef>
                <a:spcPts val="600"/>
              </a:spcBef>
              <a:buFont typeface="Arial"/>
              <a:defRPr sz="2800"/>
            </a:lvl2pPr>
            <a:lvl3pPr marL="1234439" indent="-320039">
              <a:spcBef>
                <a:spcPts val="600"/>
              </a:spcBef>
              <a:buFont typeface="Arial"/>
              <a:defRPr sz="2800"/>
            </a:lvl3pPr>
            <a:lvl4pPr marL="1727200" indent="-355600">
              <a:spcBef>
                <a:spcPts val="600"/>
              </a:spcBef>
              <a:buFont typeface="Arial"/>
              <a:defRPr sz="2800"/>
            </a:lvl4pPr>
            <a:lvl5pPr marL="2184400" indent="-355600">
              <a:spcBef>
                <a:spcPts val="600"/>
              </a:spcBef>
              <a:buFont typeface="Arial"/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30260" y="6401179"/>
            <a:ext cx="256541" cy="275467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rgbClr val="888888"/>
                </a:solidFill>
                <a:latin typeface="+mj-lt"/>
                <a:ea typeface="+mj-ea"/>
                <a:cs typeface="+mj-cs"/>
                <a:sym typeface="Times New Roman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Title Text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>
            <a:lvl1pPr algn="ctr">
              <a:defRPr b="0"/>
            </a:lvl1pPr>
          </a:lstStyle>
          <a:p>
            <a:r>
              <a:t>Title Text</a:t>
            </a:r>
          </a:p>
        </p:txBody>
      </p:sp>
      <p:sp>
        <p:nvSpPr>
          <p:cNvPr id="23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1535112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500"/>
              </a:spcBef>
              <a:buSzTx/>
              <a:buNone/>
              <a:defRPr sz="2400" b="1"/>
            </a:lvl1pPr>
            <a:lvl2pPr marL="0" indent="457200">
              <a:spcBef>
                <a:spcPts val="500"/>
              </a:spcBef>
              <a:buSzTx/>
              <a:buNone/>
              <a:defRPr sz="2400" b="1"/>
            </a:lvl2pPr>
            <a:lvl3pPr marL="0" indent="914400">
              <a:spcBef>
                <a:spcPts val="500"/>
              </a:spcBef>
              <a:buSzTx/>
              <a:buNone/>
              <a:defRPr sz="2400" b="1"/>
            </a:lvl3pPr>
            <a:lvl4pPr marL="0" indent="1371600">
              <a:spcBef>
                <a:spcPts val="500"/>
              </a:spcBef>
              <a:buSzTx/>
              <a:buNone/>
              <a:defRPr sz="2400" b="1"/>
            </a:lvl4pPr>
            <a:lvl5pPr marL="0" indent="1828800">
              <a:spcBef>
                <a:spcPts val="500"/>
              </a:spcBef>
              <a:buSz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40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645025" y="1535112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spcBef>
                <a:spcPts val="500"/>
              </a:spcBef>
              <a:buSzTx/>
              <a:buNone/>
              <a:defRPr sz="2400" b="1"/>
            </a:pPr>
            <a:endParaRPr/>
          </a:p>
        </p:txBody>
      </p:sp>
      <p:sp>
        <p:nvSpPr>
          <p:cNvPr id="24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30260" y="6401179"/>
            <a:ext cx="256541" cy="275467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rgbClr val="888888"/>
                </a:solidFill>
                <a:latin typeface="+mj-lt"/>
                <a:ea typeface="+mj-ea"/>
                <a:cs typeface="+mj-cs"/>
                <a:sym typeface="Times New Roman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Title Text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>
            <a:lvl1pPr algn="ctr">
              <a:defRPr b="0"/>
            </a:lvl1pPr>
          </a:lstStyle>
          <a:p>
            <a:r>
              <a:t>Title Text</a:t>
            </a:r>
          </a:p>
        </p:txBody>
      </p:sp>
      <p:sp>
        <p:nvSpPr>
          <p:cNvPr id="24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30260" y="6401179"/>
            <a:ext cx="256541" cy="275467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rgbClr val="888888"/>
                </a:solidFill>
                <a:latin typeface="+mj-lt"/>
                <a:ea typeface="+mj-ea"/>
                <a:cs typeface="+mj-cs"/>
                <a:sym typeface="Times New Roman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30260" y="6401179"/>
            <a:ext cx="256541" cy="275467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rgbClr val="888888"/>
                </a:solidFill>
                <a:latin typeface="+mj-lt"/>
                <a:ea typeface="+mj-ea"/>
                <a:cs typeface="+mj-cs"/>
                <a:sym typeface="Times New Roman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Title Text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4" cy="1162050"/>
          </a:xfrm>
          <a:prstGeom prst="rect">
            <a:avLst/>
          </a:prstGeom>
        </p:spPr>
        <p:txBody>
          <a:bodyPr anchor="b"/>
          <a:lstStyle>
            <a:lvl1pPr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264" name="Body Level One…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Font typeface="Arial"/>
              <a:buChar char="•"/>
            </a:lvl1pPr>
            <a:lvl2pPr>
              <a:buFont typeface="Arial"/>
            </a:lvl2pPr>
            <a:lvl3pPr>
              <a:buFont typeface="Arial"/>
            </a:lvl3pPr>
            <a:lvl4pPr>
              <a:buFont typeface="Arial"/>
            </a:lvl4pPr>
            <a:lvl5pPr>
              <a:buFont typeface="Arial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65" name="Text Placeholder 3"/>
          <p:cNvSpPr>
            <a:spLocks noGrp="1"/>
          </p:cNvSpPr>
          <p:nvPr>
            <p:ph type="body" sz="half" idx="13"/>
          </p:nvPr>
        </p:nvSpPr>
        <p:spPr>
          <a:xfrm>
            <a:off x="457199" y="1435100"/>
            <a:ext cx="3008315" cy="46910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spcBef>
                <a:spcPts val="300"/>
              </a:spcBef>
              <a:buSzTx/>
              <a:buNone/>
              <a:defRPr sz="1400"/>
            </a:pPr>
            <a:endParaRPr/>
          </a:p>
        </p:txBody>
      </p:sp>
      <p:sp>
        <p:nvSpPr>
          <p:cNvPr id="26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30260" y="6401179"/>
            <a:ext cx="256541" cy="275467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rgbClr val="888888"/>
                </a:solidFill>
                <a:latin typeface="+mj-lt"/>
                <a:ea typeface="+mj-ea"/>
                <a:cs typeface="+mj-cs"/>
                <a:sym typeface="Times New Roman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274" name="Picture Placeholder 2"/>
          <p:cNvSpPr>
            <a:spLocks noGrp="1"/>
          </p:cNvSpPr>
          <p:nvPr>
            <p:ph type="pic" sz="half" idx="13"/>
          </p:nvPr>
        </p:nvSpPr>
        <p:spPr>
          <a:xfrm>
            <a:off x="1792288" y="612775"/>
            <a:ext cx="5486401" cy="4114800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27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367337"/>
            <a:ext cx="5486401" cy="80486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7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30260" y="6401179"/>
            <a:ext cx="256541" cy="275467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rgbClr val="888888"/>
                </a:solidFill>
                <a:latin typeface="+mj-lt"/>
                <a:ea typeface="+mj-ea"/>
                <a:cs typeface="+mj-cs"/>
                <a:sym typeface="Times New Roman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icture 1" descr="Picture 1"/>
          <p:cNvPicPr>
            <a:picLocks noChangeAspect="1"/>
          </p:cNvPicPr>
          <p:nvPr/>
        </p:nvPicPr>
        <p:blipFill>
          <a:blip r:embed="rId2" cstate="print"/>
          <a:srcRect l="911"/>
          <a:stretch>
            <a:fillRect/>
          </a:stretch>
        </p:blipFill>
        <p:spPr>
          <a:xfrm>
            <a:off x="0" y="5517233"/>
            <a:ext cx="9150350" cy="1340768"/>
          </a:xfrm>
          <a:prstGeom prst="rect">
            <a:avLst/>
          </a:prstGeom>
          <a:ln w="12700">
            <a:miter lim="400000"/>
          </a:ln>
        </p:spPr>
      </p:pic>
      <p:sp>
        <p:nvSpPr>
          <p:cNvPr id="53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4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685800" y="1371600"/>
            <a:ext cx="3810000" cy="4114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spcBef>
                <a:spcPts val="600"/>
              </a:spcBef>
              <a:buBlip>
                <a:blip r:embed="rId3"/>
              </a:buBlip>
              <a:defRPr sz="2800"/>
            </a:lvl1pPr>
            <a:lvl2pPr marL="790575" indent="-333375">
              <a:spcBef>
                <a:spcPts val="600"/>
              </a:spcBef>
              <a:defRPr sz="2800"/>
            </a:lvl2pPr>
            <a:lvl3pPr marL="1234439" indent="-320039">
              <a:spcBef>
                <a:spcPts val="600"/>
              </a:spcBef>
              <a:defRPr sz="2800"/>
            </a:lvl3pPr>
            <a:lvl4pPr marL="1727200" indent="-355600">
              <a:spcBef>
                <a:spcPts val="600"/>
              </a:spcBef>
              <a:defRPr sz="2800"/>
            </a:lvl4pPr>
            <a:lvl5pPr marL="2184400" indent="-355600">
              <a:spcBef>
                <a:spcPts val="600"/>
              </a:spcBef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1" descr="Picture 1"/>
          <p:cNvPicPr>
            <a:picLocks noChangeAspect="1"/>
          </p:cNvPicPr>
          <p:nvPr/>
        </p:nvPicPr>
        <p:blipFill>
          <a:blip r:embed="rId2" cstate="print"/>
          <a:srcRect l="911"/>
          <a:stretch>
            <a:fillRect/>
          </a:stretch>
        </p:blipFill>
        <p:spPr>
          <a:xfrm>
            <a:off x="0" y="5517233"/>
            <a:ext cx="9150350" cy="1340768"/>
          </a:xfrm>
          <a:prstGeom prst="rect">
            <a:avLst/>
          </a:prstGeom>
          <a:ln w="12700">
            <a:miter lim="400000"/>
          </a:ln>
        </p:spPr>
      </p:pic>
      <p:sp>
        <p:nvSpPr>
          <p:cNvPr id="63" name="Title Text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1535112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500"/>
              </a:spcBef>
              <a:buSzTx/>
              <a:buNone/>
              <a:defRPr sz="2400" b="1"/>
            </a:lvl1pPr>
            <a:lvl2pPr marL="0" indent="457200">
              <a:spcBef>
                <a:spcPts val="500"/>
              </a:spcBef>
              <a:buSzTx/>
              <a:buNone/>
              <a:defRPr sz="2400" b="1"/>
            </a:lvl2pPr>
            <a:lvl3pPr marL="0" indent="914400">
              <a:spcBef>
                <a:spcPts val="500"/>
              </a:spcBef>
              <a:buSzTx/>
              <a:buNone/>
              <a:defRPr sz="2400" b="1"/>
            </a:lvl3pPr>
            <a:lvl4pPr marL="0" indent="1371600">
              <a:spcBef>
                <a:spcPts val="500"/>
              </a:spcBef>
              <a:buSzTx/>
              <a:buNone/>
              <a:defRPr sz="2400" b="1"/>
            </a:lvl4pPr>
            <a:lvl5pPr marL="0" indent="1828800">
              <a:spcBef>
                <a:spcPts val="500"/>
              </a:spcBef>
              <a:buSz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645025" y="1535112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spcBef>
                <a:spcPts val="500"/>
              </a:spcBef>
              <a:buSzTx/>
              <a:buNone/>
              <a:defRPr sz="2400" b="1"/>
            </a:pPr>
            <a:endParaRPr/>
          </a:p>
        </p:txBody>
      </p:sp>
      <p:sp>
        <p:nvSpPr>
          <p:cNvPr id="6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7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Picture 1" descr="Picture 1"/>
          <p:cNvPicPr>
            <a:picLocks noChangeAspect="1"/>
          </p:cNvPicPr>
          <p:nvPr/>
        </p:nvPicPr>
        <p:blipFill>
          <a:blip r:embed="rId2" cstate="print"/>
          <a:srcRect l="911"/>
          <a:stretch>
            <a:fillRect/>
          </a:stretch>
        </p:blipFill>
        <p:spPr>
          <a:xfrm>
            <a:off x="0" y="5517233"/>
            <a:ext cx="9150350" cy="1340768"/>
          </a:xfrm>
          <a:prstGeom prst="rect">
            <a:avLst/>
          </a:prstGeom>
          <a:ln w="12700">
            <a:miter lim="400000"/>
          </a:ln>
        </p:spPr>
      </p:pic>
      <p:sp>
        <p:nvSpPr>
          <p:cNvPr id="8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Picture 1" descr="Picture 1"/>
          <p:cNvPicPr>
            <a:picLocks noChangeAspect="1"/>
          </p:cNvPicPr>
          <p:nvPr/>
        </p:nvPicPr>
        <p:blipFill>
          <a:blip r:embed="rId2" cstate="print"/>
          <a:srcRect l="911"/>
          <a:stretch>
            <a:fillRect/>
          </a:stretch>
        </p:blipFill>
        <p:spPr>
          <a:xfrm>
            <a:off x="0" y="5517233"/>
            <a:ext cx="9150350" cy="1340768"/>
          </a:xfrm>
          <a:prstGeom prst="rect">
            <a:avLst/>
          </a:prstGeom>
          <a:ln w="12700">
            <a:miter lim="400000"/>
          </a:ln>
        </p:spPr>
      </p:pic>
      <p:sp>
        <p:nvSpPr>
          <p:cNvPr id="90" name="Title Text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4" cy="1162050"/>
          </a:xfrm>
          <a:prstGeom prst="rect">
            <a:avLst/>
          </a:prstGeom>
        </p:spPr>
        <p:txBody>
          <a:bodyPr anchor="b"/>
          <a:lstStyle>
            <a:lvl1pPr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91" name="Body Level One…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buBlip>
                <a:blip r:embed="rId3"/>
              </a:buBlip>
            </a:lvl1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2" name="Text Placeholder 3"/>
          <p:cNvSpPr>
            <a:spLocks noGrp="1"/>
          </p:cNvSpPr>
          <p:nvPr>
            <p:ph type="body" sz="half" idx="13"/>
          </p:nvPr>
        </p:nvSpPr>
        <p:spPr>
          <a:xfrm>
            <a:off x="457199" y="1435100"/>
            <a:ext cx="3008315" cy="46910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spcBef>
                <a:spcPts val="300"/>
              </a:spcBef>
              <a:buSzTx/>
              <a:buNone/>
              <a:defRPr sz="1400"/>
            </a:pPr>
            <a:endParaRPr/>
          </a:p>
        </p:txBody>
      </p:sp>
      <p:sp>
        <p:nvSpPr>
          <p:cNvPr id="9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Picture 1" descr="Picture 1"/>
          <p:cNvPicPr>
            <a:picLocks noChangeAspect="1"/>
          </p:cNvPicPr>
          <p:nvPr/>
        </p:nvPicPr>
        <p:blipFill>
          <a:blip r:embed="rId2" cstate="print"/>
          <a:srcRect l="911"/>
          <a:stretch>
            <a:fillRect/>
          </a:stretch>
        </p:blipFill>
        <p:spPr>
          <a:xfrm>
            <a:off x="0" y="5517233"/>
            <a:ext cx="9150350" cy="1340768"/>
          </a:xfrm>
          <a:prstGeom prst="rect">
            <a:avLst/>
          </a:prstGeom>
          <a:ln w="12700">
            <a:miter lim="400000"/>
          </a:ln>
        </p:spPr>
      </p:pic>
      <p:sp>
        <p:nvSpPr>
          <p:cNvPr id="101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102" name="Picture Placeholder 2"/>
          <p:cNvSpPr>
            <a:spLocks noGrp="1"/>
          </p:cNvSpPr>
          <p:nvPr>
            <p:ph type="pic" sz="half" idx="13"/>
          </p:nvPr>
        </p:nvSpPr>
        <p:spPr>
          <a:xfrm>
            <a:off x="1792288" y="612775"/>
            <a:ext cx="5486401" cy="4114800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10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367337"/>
            <a:ext cx="5486401" cy="80486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Picture 6" descr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7384"/>
            <a:ext cx="9144000" cy="1508761"/>
          </a:xfrm>
          <a:prstGeom prst="rect">
            <a:avLst/>
          </a:prstGeom>
          <a:ln w="12700">
            <a:miter lim="400000"/>
          </a:ln>
        </p:spPr>
      </p:pic>
      <p:sp>
        <p:nvSpPr>
          <p:cNvPr id="112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 algn="ctr">
              <a:defRPr b="0"/>
            </a:lvl1pPr>
          </a:lstStyle>
          <a:p>
            <a:r>
              <a:t>Title Text</a:t>
            </a:r>
          </a:p>
        </p:txBody>
      </p:sp>
      <p:sp>
        <p:nvSpPr>
          <p:cNvPr id="11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  <a:defRPr>
                <a:solidFill>
                  <a:srgbClr val="888888"/>
                </a:solidFill>
              </a:defRPr>
            </a:lvl1pPr>
            <a:lvl2pPr marL="0" indent="457200" algn="ctr">
              <a:buSzTx/>
              <a:buNone/>
              <a:defRPr>
                <a:solidFill>
                  <a:srgbClr val="888888"/>
                </a:solidFill>
              </a:defRPr>
            </a:lvl2pPr>
            <a:lvl3pPr marL="0" indent="914400" algn="ctr">
              <a:buSzTx/>
              <a:buNone/>
              <a:defRPr>
                <a:solidFill>
                  <a:srgbClr val="888888"/>
                </a:solidFill>
              </a:defRPr>
            </a:lvl3pPr>
            <a:lvl4pPr marL="0" indent="1371600" algn="ctr">
              <a:buSzTx/>
              <a:buNone/>
              <a:defRPr>
                <a:solidFill>
                  <a:srgbClr val="888888"/>
                </a:solidFill>
              </a:defRPr>
            </a:lvl4pPr>
            <a:lvl5pPr marL="0" indent="1828800" algn="ctr">
              <a:buSzTx/>
              <a:buNone/>
              <a:defRPr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30260" y="6401179"/>
            <a:ext cx="256541" cy="275467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rgbClr val="888888"/>
                </a:solidFill>
                <a:latin typeface="+mj-lt"/>
                <a:ea typeface="+mj-ea"/>
                <a:cs typeface="+mj-cs"/>
                <a:sym typeface="Times New Roman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Off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icture 1"/>
          <p:cNvPicPr>
            <a:picLocks noChangeAspect="1"/>
          </p:cNvPicPr>
          <p:nvPr/>
        </p:nvPicPr>
        <p:blipFill>
          <a:blip r:embed="rId27" cstate="print"/>
          <a:srcRect l="911"/>
          <a:stretch>
            <a:fillRect/>
          </a:stretch>
        </p:blipFill>
        <p:spPr>
          <a:xfrm>
            <a:off x="0" y="5517233"/>
            <a:ext cx="9150350" cy="1340768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itle Text"/>
          <p:cNvSpPr txBox="1">
            <a:spLocks noGrp="1"/>
          </p:cNvSpPr>
          <p:nvPr>
            <p:ph type="title"/>
          </p:nvPr>
        </p:nvSpPr>
        <p:spPr>
          <a:xfrm>
            <a:off x="685800" y="228600"/>
            <a:ext cx="7772400" cy="1066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4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/>
          <a:lstStyle>
            <a:lvl1pPr>
              <a:buBlip>
                <a:blip r:embed="rId28"/>
              </a:buBlip>
            </a:lvl1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624778" y="5562600"/>
            <a:ext cx="290622" cy="294640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>
            <a:spAutoFit/>
          </a:bodyPr>
          <a:lstStyle>
            <a:lvl1pPr algn="r">
              <a:defRPr sz="1400"/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6" r:id="rId15"/>
    <p:sldLayoutId id="2147483667" r:id="rId16"/>
    <p:sldLayoutId id="2147483668" r:id="rId17"/>
    <p:sldLayoutId id="2147483669" r:id="rId18"/>
    <p:sldLayoutId id="2147483670" r:id="rId19"/>
    <p:sldLayoutId id="2147483671" r:id="rId20"/>
    <p:sldLayoutId id="2147483672" r:id="rId21"/>
    <p:sldLayoutId id="2147483673" r:id="rId22"/>
    <p:sldLayoutId id="2147483674" r:id="rId23"/>
    <p:sldLayoutId id="2147483675" r:id="rId24"/>
    <p:sldLayoutId id="2147483676" r:id="rId25"/>
  </p:sldLayoutIdLst>
  <p:transition spd="med"/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5pPr>
      <a:lvl6pPr marL="0" marR="0" indent="457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6pPr>
      <a:lvl7pPr marL="0" marR="0" indent="914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7pPr>
      <a:lvl8pPr marL="0" marR="0" indent="1371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8pPr>
      <a:lvl9pPr marL="0" marR="0" indent="18288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9pPr>
    </p:titleStyle>
    <p:bodyStyle>
      <a:lvl1pPr marL="457200" marR="0" indent="-4572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Blip>
          <a:blip r:embed="rId28"/>
        </a:buBlip>
        <a:tabLst/>
        <a:defRPr sz="32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1pPr>
      <a:lvl2pPr marL="783771" marR="0" indent="-326571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–"/>
        <a:tabLst/>
        <a:defRPr sz="32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2pPr>
      <a:lvl3pPr marL="1219200" marR="0" indent="-3048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3pPr>
      <a:lvl4pPr marL="17373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–"/>
        <a:tabLst/>
        <a:defRPr sz="32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4pPr>
      <a:lvl5pPr marL="21945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5pPr>
      <a:lvl6pPr marL="26517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6pPr>
      <a:lvl7pPr marL="31089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7pPr>
      <a:lvl8pPr marL="3566159" marR="0" indent="-365759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8pPr>
      <a:lvl9pPr marL="4023359" marR="0" indent="-365759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gm9CIJ74Oxw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7zW8w9kuu6E&amp;t=7s" TargetMode="Externa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cirp.org/journal/paperinformation.aspx?paperid=55378" TargetMode="External"/><Relationship Id="rId2" Type="http://schemas.openxmlformats.org/officeDocument/2006/relationships/hyperlink" Target="https://www.scirp.org/journal/paperabs.aspx?paperid=10251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scirp.org/journal/paperinformation.aspx?paperid=112110" TargetMode="External"/><Relationship Id="rId5" Type="http://schemas.openxmlformats.org/officeDocument/2006/relationships/hyperlink" Target="https://www.scirp.org/journal/paperinformation.aspx?paperid=85398" TargetMode="External"/><Relationship Id="rId4" Type="http://schemas.openxmlformats.org/officeDocument/2006/relationships/hyperlink" Target="https://www.mathsontoast.org.uk/how-talking-about-maths-suddenly-became-easier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353D83-41CB-4EF7-93DC-13F907CB20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19" y="2780927"/>
            <a:ext cx="6912769" cy="2664297"/>
          </a:xfrm>
        </p:spPr>
        <p:txBody>
          <a:bodyPr>
            <a:normAutofit fontScale="90000"/>
          </a:bodyPr>
          <a:lstStyle/>
          <a:p>
            <a:r>
              <a:rPr lang="en-GB" dirty="0"/>
              <a:t>Considering resilience and wellbeing in the context of mathematics: seeking to address the prevalence of maths anxiety and increase self-regulation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C8D08D-7B6A-4B2E-B147-6244F2892B23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259432" y="4045916"/>
            <a:ext cx="7768952" cy="2551436"/>
          </a:xfrm>
        </p:spPr>
        <p:txBody>
          <a:bodyPr>
            <a:normAutofit/>
          </a:bodyPr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Sue Johnston-Wilder</a:t>
            </a:r>
          </a:p>
        </p:txBody>
      </p:sp>
    </p:spTree>
    <p:extLst>
      <p:ext uri="{BB962C8B-B14F-4D97-AF65-F5344CB8AC3E}">
        <p14:creationId xmlns:p14="http://schemas.microsoft.com/office/powerpoint/2010/main" val="334467576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Title"/>
          <p:cNvSpPr txBox="1">
            <a:spLocks noGrp="1"/>
          </p:cNvSpPr>
          <p:nvPr>
            <p:ph type="title"/>
          </p:nvPr>
        </p:nvSpPr>
        <p:spPr>
          <a:xfrm>
            <a:off x="685800" y="1692087"/>
            <a:ext cx="7772400" cy="797902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GB" dirty="0"/>
              <a:t>The power of the invisible threat</a:t>
            </a:r>
            <a:endParaRPr sz="3100" b="0" dirty="0"/>
          </a:p>
        </p:txBody>
      </p:sp>
      <p:sp>
        <p:nvSpPr>
          <p:cNvPr id="291" name="Close your eyes.…"/>
          <p:cNvSpPr txBox="1">
            <a:spLocks noGrp="1"/>
          </p:cNvSpPr>
          <p:nvPr>
            <p:ph type="body" sz="quarter" idx="1"/>
          </p:nvPr>
        </p:nvSpPr>
        <p:spPr>
          <a:xfrm>
            <a:off x="851690" y="3429000"/>
            <a:ext cx="7772401" cy="2736304"/>
          </a:xfrm>
          <a:prstGeom prst="rect">
            <a:avLst/>
          </a:prstGeom>
        </p:spPr>
        <p:txBody>
          <a:bodyPr>
            <a:noAutofit/>
          </a:bodyPr>
          <a:lstStyle/>
          <a:p>
            <a:pPr defTabSz="365760">
              <a:spcBef>
                <a:spcPts val="300"/>
              </a:spcBef>
              <a:defRPr sz="1280"/>
            </a:pPr>
            <a:r>
              <a:rPr lang="en-GB" sz="2800" dirty="0"/>
              <a:t>  </a:t>
            </a:r>
            <a:endParaRPr sz="2800" dirty="0"/>
          </a:p>
        </p:txBody>
      </p:sp>
      <p:pic>
        <p:nvPicPr>
          <p:cNvPr id="3" name="Picture 2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322B9066-9D82-4C8D-8F5E-71C487F2067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0" t="27951" r="33649" b="44750"/>
          <a:stretch/>
        </p:blipFill>
        <p:spPr>
          <a:xfrm>
            <a:off x="519909" y="3068960"/>
            <a:ext cx="8223274" cy="3240360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700345-6AAB-4DF7-8BE9-E140BA525E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1550978"/>
            <a:ext cx="7772400" cy="869910"/>
          </a:xfrm>
        </p:spPr>
        <p:txBody>
          <a:bodyPr/>
          <a:lstStyle/>
          <a:p>
            <a:r>
              <a:rPr lang="en-GB" dirty="0"/>
              <a:t>Maths anxiety …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BC4506-E1F5-43A3-B197-744967D81D24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722312" y="2420888"/>
            <a:ext cx="7772401" cy="4032448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...is like an invisible monster, a grim reality for a</a:t>
            </a:r>
            <a:br>
              <a:rPr lang="en-GB" dirty="0"/>
            </a:br>
            <a:r>
              <a:rPr lang="en-GB" dirty="0"/>
              <a:t>    significant proportion of learners</a:t>
            </a:r>
          </a:p>
          <a:p>
            <a:r>
              <a:rPr lang="en-GB" dirty="0"/>
              <a:t>… is acquired</a:t>
            </a:r>
          </a:p>
          <a:p>
            <a:r>
              <a:rPr lang="en-GB" dirty="0"/>
              <a:t>...is disabling</a:t>
            </a:r>
          </a:p>
          <a:p>
            <a:r>
              <a:rPr lang="en-GB" dirty="0"/>
              <a:t>...has been written about since </a:t>
            </a:r>
            <a:r>
              <a:rPr lang="en-GB" dirty="0">
                <a:solidFill>
                  <a:srgbClr val="FF0000"/>
                </a:solidFill>
              </a:rPr>
              <a:t>1924</a:t>
            </a:r>
          </a:p>
          <a:p>
            <a:r>
              <a:rPr lang="en-GB" dirty="0"/>
              <a:t>...now affects large numbers of people</a:t>
            </a:r>
          </a:p>
          <a:p>
            <a:r>
              <a:rPr lang="en-GB" dirty="0"/>
              <a:t>...causes reduced or backwards progression</a:t>
            </a:r>
          </a:p>
          <a:p>
            <a:r>
              <a:rPr lang="en-GB" b="1" dirty="0"/>
              <a:t>...can be addressed</a:t>
            </a:r>
          </a:p>
        </p:txBody>
      </p:sp>
    </p:spTree>
    <p:extLst>
      <p:ext uri="{BB962C8B-B14F-4D97-AF65-F5344CB8AC3E}">
        <p14:creationId xmlns:p14="http://schemas.microsoft.com/office/powerpoint/2010/main" val="751520572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Title 1"/>
          <p:cNvSpPr txBox="1">
            <a:spLocks noGrp="1"/>
          </p:cNvSpPr>
          <p:nvPr>
            <p:ph type="title"/>
          </p:nvPr>
        </p:nvSpPr>
        <p:spPr>
          <a:xfrm>
            <a:off x="251520" y="1522810"/>
            <a:ext cx="7772400" cy="873765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GB" dirty="0"/>
              <a:t>Some</a:t>
            </a:r>
            <a:r>
              <a:rPr dirty="0"/>
              <a:t> </a:t>
            </a:r>
            <a:r>
              <a:rPr lang="en-GB" dirty="0"/>
              <a:t>brain </a:t>
            </a:r>
            <a:r>
              <a:rPr dirty="0"/>
              <a:t>facts</a:t>
            </a:r>
            <a:r>
              <a:rPr lang="en-GB" dirty="0"/>
              <a:t> for maths educators</a:t>
            </a:r>
            <a:endParaRPr dirty="0"/>
          </a:p>
        </p:txBody>
      </p:sp>
      <p:sp>
        <p:nvSpPr>
          <p:cNvPr id="297" name="Text Placeholder 2"/>
          <p:cNvSpPr txBox="1">
            <a:spLocks noGrp="1"/>
          </p:cNvSpPr>
          <p:nvPr>
            <p:ph type="body" idx="1"/>
          </p:nvPr>
        </p:nvSpPr>
        <p:spPr>
          <a:xfrm>
            <a:off x="251520" y="2428245"/>
            <a:ext cx="8352927" cy="3449028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indent="-342900" defTabSz="704087"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464"/>
            </a:pPr>
            <a:r>
              <a:rPr sz="2800" dirty="0"/>
              <a:t>As a survival strategy</a:t>
            </a:r>
            <a:r>
              <a:rPr lang="en-GB" sz="2800" dirty="0"/>
              <a:t>,</a:t>
            </a:r>
            <a:r>
              <a:rPr sz="2800" dirty="0"/>
              <a:t> the brain seeks to distinguish </a:t>
            </a:r>
            <a:br>
              <a:rPr lang="en-GB" sz="2800" dirty="0"/>
            </a:br>
            <a:r>
              <a:rPr sz="2800" dirty="0"/>
              <a:t>challenge</a:t>
            </a:r>
            <a:r>
              <a:rPr lang="en-GB" sz="2800" dirty="0"/>
              <a:t> </a:t>
            </a:r>
            <a:r>
              <a:rPr sz="2800" dirty="0"/>
              <a:t>from threat to well-being</a:t>
            </a:r>
            <a:r>
              <a:rPr lang="en-GB" sz="2800" dirty="0"/>
              <a:t> or survival</a:t>
            </a:r>
            <a:endParaRPr sz="2800" dirty="0"/>
          </a:p>
          <a:p>
            <a:pPr marL="342900" indent="-342900" defTabSz="704087"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464"/>
            </a:pPr>
            <a:r>
              <a:rPr lang="en-GB" sz="2800" dirty="0"/>
              <a:t>Includes </a:t>
            </a:r>
            <a:r>
              <a:rPr sz="2800" dirty="0"/>
              <a:t>physical and social threats, such as </a:t>
            </a:r>
            <a:br>
              <a:rPr lang="en-GB" sz="2800" dirty="0"/>
            </a:br>
            <a:r>
              <a:rPr sz="2800" dirty="0">
                <a:solidFill>
                  <a:srgbClr val="FF0000"/>
                </a:solidFill>
              </a:rPr>
              <a:t>being left behind </a:t>
            </a:r>
            <a:r>
              <a:rPr sz="2800" dirty="0"/>
              <a:t>or </a:t>
            </a:r>
            <a:r>
              <a:rPr sz="2800" dirty="0">
                <a:solidFill>
                  <a:srgbClr val="FF0000"/>
                </a:solidFill>
              </a:rPr>
              <a:t>humiliated </a:t>
            </a:r>
            <a:r>
              <a:rPr sz="2800" dirty="0"/>
              <a:t>or </a:t>
            </a:r>
            <a:r>
              <a:rPr sz="2800" dirty="0">
                <a:solidFill>
                  <a:srgbClr val="FF0000"/>
                </a:solidFill>
              </a:rPr>
              <a:t>shouted at</a:t>
            </a:r>
          </a:p>
          <a:p>
            <a:pPr marL="342900" indent="-342900" defTabSz="704087"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464"/>
            </a:pPr>
            <a:r>
              <a:rPr sz="2800" dirty="0"/>
              <a:t>Previous threats are remembered</a:t>
            </a:r>
            <a:endParaRPr lang="en-GB" sz="2800" dirty="0"/>
          </a:p>
          <a:p>
            <a:pPr marL="342900" indent="-342900" defTabSz="704087"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464"/>
            </a:pPr>
            <a:r>
              <a:rPr sz="2800" dirty="0"/>
              <a:t>When the brain (sub-consciously) perceives a threat, </a:t>
            </a:r>
            <a:br>
              <a:rPr lang="en-GB" sz="2800" dirty="0"/>
            </a:br>
            <a:r>
              <a:rPr sz="2800" dirty="0"/>
              <a:t>it </a:t>
            </a:r>
            <a:r>
              <a:rPr lang="en-GB" sz="2800" dirty="0"/>
              <a:t>initially r</a:t>
            </a:r>
            <a:r>
              <a:rPr sz="2800" dirty="0" err="1"/>
              <a:t>esponds</a:t>
            </a:r>
            <a:r>
              <a:rPr sz="2800" dirty="0"/>
              <a:t> by fight or flight mode</a:t>
            </a: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E47CE2-D396-4EE1-8B1B-FA2439889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Psychological safety requires …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2C1F3E-553E-49FD-858F-709191051172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722312" y="2636912"/>
            <a:ext cx="7772401" cy="4221087"/>
          </a:xfrm>
        </p:spPr>
        <p:txBody>
          <a:bodyPr>
            <a:normAutofit/>
          </a:bodyPr>
          <a:lstStyle/>
          <a:p>
            <a:r>
              <a:rPr lang="en-GB" dirty="0"/>
              <a:t>Relatedness</a:t>
            </a:r>
          </a:p>
          <a:p>
            <a:r>
              <a:rPr lang="en-GB" dirty="0"/>
              <a:t>Autonomy</a:t>
            </a:r>
          </a:p>
          <a:p>
            <a:r>
              <a:rPr lang="en-GB" dirty="0"/>
              <a:t>Competence …</a:t>
            </a:r>
          </a:p>
          <a:p>
            <a:r>
              <a:rPr lang="en-GB" dirty="0"/>
              <a:t>… including competence to self-safeguard</a:t>
            </a:r>
          </a:p>
          <a:p>
            <a:endParaRPr lang="en-GB" dirty="0"/>
          </a:p>
          <a:p>
            <a:r>
              <a:rPr lang="en-GB" dirty="0"/>
              <a:t>Ryan and Deci (2017)</a:t>
            </a:r>
          </a:p>
        </p:txBody>
      </p:sp>
    </p:spTree>
    <p:extLst>
      <p:ext uri="{BB962C8B-B14F-4D97-AF65-F5344CB8AC3E}">
        <p14:creationId xmlns:p14="http://schemas.microsoft.com/office/powerpoint/2010/main" val="826566703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E47CE2-D396-4EE1-8B1B-FA2439889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Competence to self-safeguard …</a:t>
            </a:r>
            <a:br>
              <a:rPr lang="en-GB" dirty="0"/>
            </a:b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2C1F3E-553E-49FD-858F-709191051172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722312" y="2636912"/>
            <a:ext cx="7772401" cy="4221087"/>
          </a:xfrm>
        </p:spPr>
        <p:txBody>
          <a:bodyPr>
            <a:normAutofit lnSpcReduction="10000"/>
          </a:bodyPr>
          <a:lstStyle/>
          <a:p>
            <a:r>
              <a:rPr lang="en-GB" b="0" i="0" dirty="0">
                <a:solidFill>
                  <a:srgbClr val="222222"/>
                </a:solidFill>
                <a:effectLst/>
                <a:latin typeface="Calibri" panose="020F0502020204030204" pitchFamily="34" charset="0"/>
              </a:rPr>
              <a:t>…can be achieved using </a:t>
            </a:r>
            <a:r>
              <a:rPr lang="en-GB" dirty="0">
                <a:solidFill>
                  <a:srgbClr val="222222"/>
                </a:solidFill>
                <a:latin typeface="Calibri" panose="020F0502020204030204" pitchFamily="34" charset="0"/>
              </a:rPr>
              <a:t>four</a:t>
            </a:r>
            <a:r>
              <a:rPr lang="en-GB" b="0" i="0" dirty="0">
                <a:solidFill>
                  <a:srgbClr val="222222"/>
                </a:solidFill>
                <a:effectLst/>
                <a:latin typeface="Calibri" panose="020F0502020204030204" pitchFamily="34" charset="0"/>
              </a:rPr>
              <a:t> tools: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222222"/>
                </a:solidFill>
                <a:effectLst/>
                <a:latin typeface="Calibri" panose="020F0502020204030204" pitchFamily="34" charset="0"/>
              </a:rPr>
              <a:t>growth zone model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222222"/>
                </a:solidFill>
                <a:effectLst/>
                <a:latin typeface="Calibri" panose="020F0502020204030204" pitchFamily="34" charset="0"/>
              </a:rPr>
              <a:t>hand model of brain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222222"/>
                </a:solidFill>
                <a:effectLst/>
                <a:latin typeface="Calibri" panose="020F0502020204030204" pitchFamily="34" charset="0"/>
              </a:rPr>
              <a:t>triggering relaxation response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22222"/>
                </a:solidFill>
                <a:latin typeface="Calibri" panose="020F0502020204030204" pitchFamily="34" charset="0"/>
              </a:rPr>
              <a:t>the ladder model</a:t>
            </a:r>
          </a:p>
          <a:p>
            <a:r>
              <a:rPr lang="en-GB" b="0" i="0" dirty="0">
                <a:solidFill>
                  <a:srgbClr val="222222"/>
                </a:solidFill>
                <a:effectLst/>
                <a:latin typeface="Calibri" panose="020F0502020204030204" pitchFamily="34" charset="0"/>
              </a:rPr>
              <a:t>Shared between teacher and students, the tools help improve dialogue, awareness, and apt responses to reduce maths anxiety.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1757501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Title 1"/>
          <p:cNvSpPr txBox="1">
            <a:spLocks noGrp="1"/>
          </p:cNvSpPr>
          <p:nvPr>
            <p:ph type="title"/>
          </p:nvPr>
        </p:nvSpPr>
        <p:spPr>
          <a:xfrm>
            <a:off x="251520" y="1284467"/>
            <a:ext cx="7772400" cy="797902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sz="4400" dirty="0"/>
              <a:t>The growth zone model</a:t>
            </a:r>
          </a:p>
        </p:txBody>
      </p:sp>
      <p:sp>
        <p:nvSpPr>
          <p:cNvPr id="307" name="Text Placeholder 2"/>
          <p:cNvSpPr txBox="1"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  </a:t>
            </a:r>
          </a:p>
        </p:txBody>
      </p:sp>
      <p:pic>
        <p:nvPicPr>
          <p:cNvPr id="308" name="Picture 3" descr="Pictur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43808" y="2564903"/>
            <a:ext cx="3117851" cy="3054351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Cloud 1">
            <a:extLst>
              <a:ext uri="{FF2B5EF4-FFF2-40B4-BE49-F238E27FC236}">
                <a16:creationId xmlns:a16="http://schemas.microsoft.com/office/drawing/2014/main" id="{A7CC180D-D5BF-4ACB-9668-208881FE6F7C}"/>
              </a:ext>
            </a:extLst>
          </p:cNvPr>
          <p:cNvSpPr/>
          <p:nvPr/>
        </p:nvSpPr>
        <p:spPr>
          <a:xfrm>
            <a:off x="6516216" y="5307022"/>
            <a:ext cx="2448272" cy="1264976"/>
          </a:xfrm>
          <a:prstGeom prst="cloud">
            <a:avLst/>
          </a:prstGeom>
          <a:solidFill>
            <a:schemeClr val="accent3">
              <a:lumOff val="44000"/>
            </a:schemeClr>
          </a:solidFill>
          <a:ln w="25400" cap="flat">
            <a:solidFill>
              <a:schemeClr val="accent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rPr>
              <a:t>Fight or flight mode</a:t>
            </a:r>
          </a:p>
        </p:txBody>
      </p:sp>
      <p:sp>
        <p:nvSpPr>
          <p:cNvPr id="3" name="Arrow: Right 2">
            <a:extLst>
              <a:ext uri="{FF2B5EF4-FFF2-40B4-BE49-F238E27FC236}">
                <a16:creationId xmlns:a16="http://schemas.microsoft.com/office/drawing/2014/main" id="{7DA06013-24D2-471D-B9A6-E2FB33C875B8}"/>
              </a:ext>
            </a:extLst>
          </p:cNvPr>
          <p:cNvSpPr/>
          <p:nvPr/>
        </p:nvSpPr>
        <p:spPr>
          <a:xfrm rot="1261846" flipH="1">
            <a:off x="5728031" y="5307064"/>
            <a:ext cx="1021813" cy="484632"/>
          </a:xfrm>
          <a:prstGeom prst="rightArrow">
            <a:avLst/>
          </a:prstGeom>
          <a:solidFill>
            <a:schemeClr val="accent3">
              <a:lumOff val="44000"/>
            </a:schemeClr>
          </a:solidFill>
          <a:ln w="25400" cap="flat">
            <a:solidFill>
              <a:schemeClr val="accent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3184" y="921034"/>
            <a:ext cx="8229600" cy="1143001"/>
          </a:xfrm>
        </p:spPr>
        <p:txBody>
          <a:bodyPr>
            <a:normAutofit fontScale="90000"/>
          </a:bodyPr>
          <a:lstStyle/>
          <a:p>
            <a:pPr algn="l"/>
            <a:r>
              <a:rPr lang="en-GB" b="1" dirty="0"/>
              <a:t>The growth zone model: </a:t>
            </a:r>
            <a:br>
              <a:rPr lang="en-GB" dirty="0"/>
            </a:br>
            <a:r>
              <a:rPr lang="en-GB" dirty="0"/>
              <a:t>green zone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43109" t="39500" r="42876" b="35710"/>
          <a:stretch>
            <a:fillRect/>
          </a:stretch>
        </p:blipFill>
        <p:spPr bwMode="auto">
          <a:xfrm>
            <a:off x="7358205" y="5093057"/>
            <a:ext cx="1773859" cy="1764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611560" y="2544872"/>
            <a:ext cx="547260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Aft>
                <a:spcPts val="600"/>
              </a:spcAft>
            </a:pP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Cruising in the </a:t>
            </a:r>
            <a:r>
              <a:rPr lang="en-US" sz="3200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comfort zone 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can build self-confidence and confidence in the teacher &amp; provide opportunities for practice &amp; automaticity.</a:t>
            </a:r>
          </a:p>
        </p:txBody>
      </p:sp>
    </p:spTree>
    <p:extLst>
      <p:ext uri="{BB962C8B-B14F-4D97-AF65-F5344CB8AC3E}">
        <p14:creationId xmlns:p14="http://schemas.microsoft.com/office/powerpoint/2010/main" val="4255776238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79951"/>
            <a:ext cx="8229600" cy="1143001"/>
          </a:xfrm>
        </p:spPr>
        <p:txBody>
          <a:bodyPr>
            <a:normAutofit fontScale="90000"/>
          </a:bodyPr>
          <a:lstStyle/>
          <a:p>
            <a:pPr algn="l"/>
            <a:r>
              <a:rPr lang="en-GB" b="1" dirty="0"/>
              <a:t>The growth zone model: </a:t>
            </a:r>
            <a:br>
              <a:rPr lang="en-GB" dirty="0"/>
            </a:br>
            <a:r>
              <a:rPr lang="en-GB" dirty="0"/>
              <a:t>amber zone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43109" t="39500" r="42876" b="35710"/>
          <a:stretch>
            <a:fillRect/>
          </a:stretch>
        </p:blipFill>
        <p:spPr bwMode="auto">
          <a:xfrm>
            <a:off x="7466592" y="5189023"/>
            <a:ext cx="1677408" cy="1668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539552" y="2636912"/>
            <a:ext cx="669674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Aft>
                <a:spcPts val="600"/>
              </a:spcAft>
            </a:pP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New learning happens in the </a:t>
            </a:r>
            <a:r>
              <a:rPr lang="en-US" sz="3200" b="1" dirty="0">
                <a:solidFill>
                  <a:srgbClr val="F7964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growth zone </a:t>
            </a:r>
            <a:r>
              <a:rPr lang="en-US" sz="3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where learners experience </a:t>
            </a:r>
            <a:r>
              <a:rPr lang="en-US" sz="3200" b="1" i="1" dirty="0">
                <a:solidFill>
                  <a:srgbClr val="FF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challenge</a:t>
            </a:r>
            <a:r>
              <a:rPr lang="en-US" sz="3200" dirty="0">
                <a:solidFill>
                  <a:srgbClr val="FF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 sufficient safe-guarding 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– it should be safe enough to make mistakes, get stuck, require support, find activities tiring.</a:t>
            </a:r>
          </a:p>
        </p:txBody>
      </p:sp>
    </p:spTree>
    <p:extLst>
      <p:ext uri="{BB962C8B-B14F-4D97-AF65-F5344CB8AC3E}">
        <p14:creationId xmlns:p14="http://schemas.microsoft.com/office/powerpoint/2010/main" val="631191824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19F91C-7DB0-FDCD-EEAF-59EF62EB14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89D153-B54D-EC5E-66D1-AD277D4D7D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1196" y="979863"/>
            <a:ext cx="8229600" cy="936970"/>
          </a:xfrm>
        </p:spPr>
        <p:txBody>
          <a:bodyPr>
            <a:normAutofit/>
          </a:bodyPr>
          <a:lstStyle/>
          <a:p>
            <a:pPr algn="l"/>
            <a:r>
              <a:rPr lang="en-GB" b="1" dirty="0"/>
              <a:t>The growth zone includes: </a:t>
            </a:r>
            <a:endParaRPr lang="en-GB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4E3DCD1B-01E1-8560-529F-ABA9480E078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43109" t="39500" r="42876" b="35710"/>
          <a:stretch>
            <a:fillRect/>
          </a:stretch>
        </p:blipFill>
        <p:spPr bwMode="auto">
          <a:xfrm>
            <a:off x="7452320" y="5199603"/>
            <a:ext cx="1666774" cy="1658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172BFD48-7482-1989-E9D7-34569E7F5F1A}"/>
              </a:ext>
            </a:extLst>
          </p:cNvPr>
          <p:cNvSpPr/>
          <p:nvPr/>
        </p:nvSpPr>
        <p:spPr>
          <a:xfrm>
            <a:off x="421196" y="2122863"/>
            <a:ext cx="830160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3200" dirty="0">
                <a:latin typeface="Calibri" panose="020F0502020204030204" pitchFamily="34" charset="0"/>
                <a:cs typeface="Calibri" panose="020F0502020204030204" pitchFamily="34" charset="0"/>
              </a:rPr>
              <a:t>growth mindset </a:t>
            </a:r>
            <a:br>
              <a:rPr lang="en-GB" sz="3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3200" dirty="0">
                <a:latin typeface="Calibri" panose="020F0502020204030204" pitchFamily="34" charset="0"/>
                <a:cs typeface="Calibri" panose="020F0502020204030204" pitchFamily="34" charset="0"/>
              </a:rPr>
              <a:t>	(Dweck, 2006)</a:t>
            </a:r>
          </a:p>
          <a:p>
            <a:pPr marL="457200" indent="-4572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3200" dirty="0">
                <a:latin typeface="Calibri" panose="020F0502020204030204" pitchFamily="34" charset="0"/>
                <a:cs typeface="Calibri" panose="020F0502020204030204" pitchFamily="34" charset="0"/>
              </a:rPr>
              <a:t>struggle (persistence and perseverance) </a:t>
            </a:r>
            <a:br>
              <a:rPr lang="en-GB" sz="3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3200" dirty="0">
                <a:latin typeface="Calibri" panose="020F0502020204030204" pitchFamily="34" charset="0"/>
                <a:cs typeface="Calibri" panose="020F0502020204030204" pitchFamily="34" charset="0"/>
              </a:rPr>
              <a:t>	(Seligman and Williams)</a:t>
            </a:r>
          </a:p>
          <a:p>
            <a:pPr marL="457200" indent="-4572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3200" dirty="0">
                <a:latin typeface="Calibri" panose="020F0502020204030204" pitchFamily="34" charset="0"/>
                <a:cs typeface="Calibri" panose="020F0502020204030204" pitchFamily="34" charset="0"/>
              </a:rPr>
              <a:t>value – and autonomous motivation </a:t>
            </a:r>
            <a:br>
              <a:rPr lang="en-GB" sz="3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3200" dirty="0">
                <a:latin typeface="Calibri" panose="020F0502020204030204" pitchFamily="34" charset="0"/>
                <a:cs typeface="Calibri" panose="020F0502020204030204" pitchFamily="34" charset="0"/>
              </a:rPr>
              <a:t>	(Ryan &amp; Deci, 2017)</a:t>
            </a:r>
          </a:p>
          <a:p>
            <a:pPr marL="457200" indent="-4572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3200" dirty="0">
                <a:latin typeface="Calibri" panose="020F0502020204030204" pitchFamily="34" charset="0"/>
                <a:cs typeface="Calibri" panose="020F0502020204030204" pitchFamily="34" charset="0"/>
              </a:rPr>
              <a:t>support and relatedness </a:t>
            </a:r>
            <a:br>
              <a:rPr lang="en-GB" sz="3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3200" dirty="0">
                <a:latin typeface="Calibri" panose="020F0502020204030204" pitchFamily="34" charset="0"/>
                <a:cs typeface="Calibri" panose="020F0502020204030204" pitchFamily="34" charset="0"/>
              </a:rPr>
              <a:t>	(being enabled to recruit)</a:t>
            </a:r>
          </a:p>
          <a:p>
            <a:pPr eaLnBrk="1" hangingPunct="1">
              <a:spcAft>
                <a:spcPts val="600"/>
              </a:spcAft>
            </a:pPr>
            <a:endParaRPr lang="en-US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2012334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EA33C3-80A5-4EA4-A117-4450E35987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90B754-9D35-3E1D-FA94-6B9F6DCF1B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1196" y="979863"/>
            <a:ext cx="8229600" cy="936970"/>
          </a:xfrm>
        </p:spPr>
        <p:txBody>
          <a:bodyPr>
            <a:normAutofit/>
          </a:bodyPr>
          <a:lstStyle/>
          <a:p>
            <a:pPr algn="l"/>
            <a:r>
              <a:rPr lang="en-GB" b="1" dirty="0"/>
              <a:t>The annotated growth zone model</a:t>
            </a:r>
            <a:endParaRPr lang="en-GB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266DAD43-CFDA-E262-F9D1-8EF3BC2713F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43109" t="39500" r="42876" b="35710"/>
          <a:stretch>
            <a:fillRect/>
          </a:stretch>
        </p:blipFill>
        <p:spPr bwMode="auto">
          <a:xfrm>
            <a:off x="7452320" y="5199603"/>
            <a:ext cx="1666774" cy="1658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AF1EDEB-FC97-0F77-9AA4-A6A1E03DD31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9824" t="34172" r="44315" b="37600"/>
          <a:stretch/>
        </p:blipFill>
        <p:spPr>
          <a:xfrm>
            <a:off x="1043608" y="2415250"/>
            <a:ext cx="4104456" cy="4108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766696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700345-6AAB-4DF7-8BE9-E140BA525E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1550978"/>
            <a:ext cx="7772400" cy="869910"/>
          </a:xfrm>
        </p:spPr>
        <p:txBody>
          <a:bodyPr/>
          <a:lstStyle/>
          <a:p>
            <a:r>
              <a:rPr lang="en-GB" dirty="0"/>
              <a:t>Emotions …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BC4506-E1F5-43A3-B197-744967D81D24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722312" y="2420888"/>
            <a:ext cx="7772401" cy="4032448"/>
          </a:xfrm>
        </p:spPr>
        <p:txBody>
          <a:bodyPr>
            <a:normAutofit/>
          </a:bodyPr>
          <a:lstStyle/>
          <a:p>
            <a:r>
              <a:rPr lang="en-GB" dirty="0"/>
              <a:t>... influence how well we learn and affect academic outcomes</a:t>
            </a:r>
          </a:p>
          <a:p>
            <a:endParaRPr lang="en-GB" dirty="0"/>
          </a:p>
          <a:p>
            <a:r>
              <a:rPr lang="en-GB" dirty="0"/>
              <a:t>Li et al. (2020)</a:t>
            </a:r>
          </a:p>
        </p:txBody>
      </p:sp>
    </p:spTree>
    <p:extLst>
      <p:ext uri="{BB962C8B-B14F-4D97-AF65-F5344CB8AC3E}">
        <p14:creationId xmlns:p14="http://schemas.microsoft.com/office/powerpoint/2010/main" val="2547446643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B90271-07F6-7899-ECD5-DA0E0BE8B4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8B763A-C9C8-4C6A-1EC6-3D2B439770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544" y="1052736"/>
            <a:ext cx="7772400" cy="869910"/>
          </a:xfrm>
        </p:spPr>
        <p:txBody>
          <a:bodyPr/>
          <a:lstStyle/>
          <a:p>
            <a:r>
              <a:rPr lang="en-GB" dirty="0"/>
              <a:t>Warwick students ...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C31CB9-90E3-8110-96E5-3F9EC3465822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685799" y="1913843"/>
            <a:ext cx="7772401" cy="4032448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... value maths but may not yet understand the value of a particular topic</a:t>
            </a:r>
          </a:p>
          <a:p>
            <a:r>
              <a:rPr lang="en-GB" dirty="0"/>
              <a:t>... are accustomed to finding maths relatively easy</a:t>
            </a:r>
          </a:p>
          <a:p>
            <a:r>
              <a:rPr lang="en-GB" dirty="0"/>
              <a:t>... have not all learned to struggle yet</a:t>
            </a:r>
          </a:p>
          <a:p>
            <a:r>
              <a:rPr lang="en-GB" dirty="0"/>
              <a:t>... many carry a fixed mindset</a:t>
            </a:r>
          </a:p>
          <a:p>
            <a:r>
              <a:rPr lang="en-GB" dirty="0"/>
              <a:t>... many have not yet learned to recruit support</a:t>
            </a:r>
          </a:p>
          <a:p>
            <a:r>
              <a:rPr lang="en-GB" dirty="0"/>
              <a:t>... have not all yet learned self-regulation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1663441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196" y="979863"/>
            <a:ext cx="8229600" cy="936970"/>
          </a:xfrm>
        </p:spPr>
        <p:txBody>
          <a:bodyPr>
            <a:normAutofit fontScale="90000"/>
          </a:bodyPr>
          <a:lstStyle/>
          <a:p>
            <a:pPr algn="l"/>
            <a:r>
              <a:rPr lang="en-GB" b="1" dirty="0"/>
              <a:t>The growth zone model: </a:t>
            </a:r>
            <a:br>
              <a:rPr lang="en-GB" dirty="0"/>
            </a:br>
            <a:r>
              <a:rPr lang="en-GB" dirty="0"/>
              <a:t>red zone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43109" t="39500" r="42876" b="35710"/>
          <a:stretch>
            <a:fillRect/>
          </a:stretch>
        </p:blipFill>
        <p:spPr bwMode="auto">
          <a:xfrm>
            <a:off x="7452320" y="5199603"/>
            <a:ext cx="1666774" cy="1658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421196" y="2122863"/>
            <a:ext cx="830160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Aft>
                <a:spcPts val="600"/>
              </a:spcAft>
            </a:pP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sz="3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danger zone 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is where what is being asked is not within the learner</a:t>
            </a:r>
            <a:r>
              <a:rPr lang="en-US" alt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’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s reach </a:t>
            </a:r>
            <a:r>
              <a:rPr lang="en-US" sz="3200" i="1" dirty="0">
                <a:latin typeface="Calibri" panose="020F0502020204030204" pitchFamily="34" charset="0"/>
                <a:cs typeface="Calibri" panose="020F0502020204030204" pitchFamily="34" charset="0"/>
              </a:rPr>
              <a:t>yet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, even with support, and mathematical well-being is under </a:t>
            </a:r>
            <a:r>
              <a:rPr lang="en-US" sz="3200" b="1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threat</a:t>
            </a:r>
            <a:r>
              <a:rPr lang="en-US" sz="3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eaLnBrk="1" hangingPunct="1">
              <a:spcAft>
                <a:spcPts val="600"/>
              </a:spcAft>
            </a:pP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Stress increases, possibly to panic; little or no useful learning takes place.</a:t>
            </a:r>
          </a:p>
          <a:p>
            <a:pPr eaLnBrk="1" hangingPunct="1">
              <a:spcAft>
                <a:spcPts val="600"/>
              </a:spcAft>
            </a:pPr>
            <a:endParaRPr lang="en-US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3554977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F34EDB-CF40-4E85-AAD3-0372F11AE7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Not stupid but panicking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5B2F76-D5FB-4D49-9D1C-C263ADEBE5F8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722312" y="2906712"/>
            <a:ext cx="7772401" cy="2178471"/>
          </a:xfrm>
        </p:spPr>
        <p:txBody>
          <a:bodyPr>
            <a:normAutofit lnSpcReduction="10000"/>
          </a:bodyPr>
          <a:lstStyle/>
          <a:p>
            <a:r>
              <a:rPr lang="en-GB" dirty="0"/>
              <a:t>Panic is temporary</a:t>
            </a:r>
          </a:p>
          <a:p>
            <a:endParaRPr lang="en-GB" dirty="0"/>
          </a:p>
          <a:p>
            <a:r>
              <a:rPr lang="en-GB" dirty="0"/>
              <a:t>To build resilience, learners need to understand this state is temporary (Seligman).</a:t>
            </a:r>
          </a:p>
        </p:txBody>
      </p:sp>
    </p:spTree>
    <p:extLst>
      <p:ext uri="{BB962C8B-B14F-4D97-AF65-F5344CB8AC3E}">
        <p14:creationId xmlns:p14="http://schemas.microsoft.com/office/powerpoint/2010/main" val="3987334792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Title 1"/>
          <p:cNvSpPr txBox="1">
            <a:spLocks noGrp="1"/>
          </p:cNvSpPr>
          <p:nvPr>
            <p:ph type="title"/>
          </p:nvPr>
        </p:nvSpPr>
        <p:spPr>
          <a:xfrm>
            <a:off x="251520" y="904127"/>
            <a:ext cx="7772400" cy="797902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sz="4400" dirty="0"/>
              <a:t>The hand model of the brain</a:t>
            </a:r>
            <a:r>
              <a:rPr lang="en-GB" sz="4400" dirty="0"/>
              <a:t> </a:t>
            </a:r>
            <a:br>
              <a:rPr lang="en-GB" dirty="0"/>
            </a:br>
            <a:r>
              <a:rPr lang="en-GB" sz="3100" dirty="0"/>
              <a:t>(Dan Siegel)</a:t>
            </a:r>
            <a:endParaRPr sz="3100" dirty="0"/>
          </a:p>
        </p:txBody>
      </p:sp>
      <p:sp>
        <p:nvSpPr>
          <p:cNvPr id="300" name="Text Placeholder 2"/>
          <p:cNvSpPr txBox="1"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dirty="0"/>
              <a:t>  </a:t>
            </a:r>
            <a:endParaRPr dirty="0"/>
          </a:p>
        </p:txBody>
      </p:sp>
      <p:pic>
        <p:nvPicPr>
          <p:cNvPr id="301" name="Picture 3" descr="Picture 3"/>
          <p:cNvPicPr>
            <a:picLocks noChangeAspect="1"/>
          </p:cNvPicPr>
          <p:nvPr/>
        </p:nvPicPr>
        <p:blipFill>
          <a:blip r:embed="rId2" cstate="print"/>
          <a:srcRect l="1181" t="11150" r="76084" b="63864"/>
          <a:stretch>
            <a:fillRect/>
          </a:stretch>
        </p:blipFill>
        <p:spPr>
          <a:xfrm>
            <a:off x="611560" y="2348880"/>
            <a:ext cx="6696744" cy="413997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Title 1"/>
          <p:cNvSpPr txBox="1">
            <a:spLocks noGrp="1"/>
          </p:cNvSpPr>
          <p:nvPr>
            <p:ph type="title"/>
          </p:nvPr>
        </p:nvSpPr>
        <p:spPr>
          <a:xfrm>
            <a:off x="395536" y="1196752"/>
            <a:ext cx="7772400" cy="797902"/>
          </a:xfrm>
          <a:prstGeom prst="rect">
            <a:avLst/>
          </a:prstGeom>
        </p:spPr>
        <p:txBody>
          <a:bodyPr/>
          <a:lstStyle/>
          <a:p>
            <a:r>
              <a:rPr dirty="0"/>
              <a:t>The hand model of the brain</a:t>
            </a:r>
          </a:p>
        </p:txBody>
      </p:sp>
      <p:sp>
        <p:nvSpPr>
          <p:cNvPr id="304" name="Text Placeholder 2"/>
          <p:cNvSpPr txBox="1">
            <a:spLocks noGrp="1"/>
          </p:cNvSpPr>
          <p:nvPr>
            <p:ph type="body" sz="quarter" idx="1"/>
          </p:nvPr>
        </p:nvSpPr>
        <p:spPr>
          <a:xfrm>
            <a:off x="539552" y="2492896"/>
            <a:ext cx="7772401" cy="3960440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r>
              <a:rPr lang="en-GB" sz="3800" i="1" dirty="0"/>
              <a:t>Key message: </a:t>
            </a:r>
            <a:r>
              <a:rPr lang="en-GB" sz="3800" dirty="0"/>
              <a:t>the brain can’t panic and think effectively at the same time</a:t>
            </a:r>
          </a:p>
          <a:p>
            <a:endParaRPr lang="en-GB" dirty="0">
              <a:solidFill>
                <a:srgbClr val="0000FF"/>
              </a:solidFill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r>
              <a:rPr lang="en-GB" dirty="0">
                <a:solidFill>
                  <a:schemeClr val="tx1"/>
                </a:solidFill>
              </a:rPr>
              <a:t>Dan Siegel explaining his model:</a:t>
            </a:r>
            <a:endParaRPr lang="en-GB" dirty="0">
              <a:solidFill>
                <a:schemeClr val="tx1"/>
              </a:solidFill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r>
              <a:rPr lang="en-GB" dirty="0">
                <a:hlinkClick r:id="rId3"/>
              </a:rPr>
              <a:t>https://www.youtube.com/watch?v=gm9CIJ74Oxw</a:t>
            </a:r>
            <a:endParaRPr lang="en-GB" dirty="0"/>
          </a:p>
          <a:p>
            <a:endParaRPr lang="en-GB" dirty="0"/>
          </a:p>
          <a:p>
            <a:r>
              <a:rPr lang="en-GB" dirty="0"/>
              <a:t>Maths resilience version:</a:t>
            </a:r>
          </a:p>
          <a:p>
            <a:r>
              <a:rPr lang="en-GB" dirty="0">
                <a:hlinkClick r:id="rId4"/>
              </a:rPr>
              <a:t>https://www.youtube.com/watch?v=7zW8w9kuu6E&amp;t=7s</a:t>
            </a:r>
            <a:r>
              <a:rPr lang="en-GB" dirty="0"/>
              <a:t> </a:t>
            </a:r>
            <a:endParaRPr dirty="0"/>
          </a:p>
        </p:txBody>
      </p:sp>
    </p:spTree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6917A7-205D-B557-002C-F72A3F266B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Title 1">
            <a:extLst>
              <a:ext uri="{FF2B5EF4-FFF2-40B4-BE49-F238E27FC236}">
                <a16:creationId xmlns:a16="http://schemas.microsoft.com/office/drawing/2014/main" id="{BE3F836F-6F69-BDBA-4B05-CE874316A69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79512" y="1268760"/>
            <a:ext cx="7772400" cy="797902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GB" dirty="0"/>
              <a:t>When the maths brain goes offline ...</a:t>
            </a:r>
            <a:endParaRPr dirty="0"/>
          </a:p>
        </p:txBody>
      </p:sp>
      <p:sp>
        <p:nvSpPr>
          <p:cNvPr id="304" name="Text Placeholder 2">
            <a:extLst>
              <a:ext uri="{FF2B5EF4-FFF2-40B4-BE49-F238E27FC236}">
                <a16:creationId xmlns:a16="http://schemas.microsoft.com/office/drawing/2014/main" id="{BFE713B1-2AD8-6C0D-8F94-3F51445697A9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539552" y="2492896"/>
            <a:ext cx="7772401" cy="396044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GB" sz="3800" i="1" dirty="0"/>
              <a:t>Anxiety acts as an emotional handbrake</a:t>
            </a:r>
          </a:p>
          <a:p>
            <a:r>
              <a:rPr lang="en-GB" sz="3800" i="1" dirty="0"/>
              <a:t>Anxiety uses up the working memory</a:t>
            </a:r>
          </a:p>
          <a:p>
            <a:r>
              <a:rPr lang="en-GB" sz="3800" i="1" dirty="0"/>
              <a:t>Learner is in fight – flight - freeze</a:t>
            </a:r>
          </a:p>
          <a:p>
            <a:r>
              <a:rPr lang="en-GB" sz="3800" i="1" dirty="0"/>
              <a:t>An alarm is going off in the head</a:t>
            </a:r>
          </a:p>
          <a:p>
            <a:r>
              <a:rPr lang="en-GB" sz="3800" i="1" dirty="0"/>
              <a:t>The learner can’t hear you</a:t>
            </a:r>
          </a:p>
        </p:txBody>
      </p:sp>
    </p:spTree>
    <p:extLst>
      <p:ext uri="{BB962C8B-B14F-4D97-AF65-F5344CB8AC3E}">
        <p14:creationId xmlns:p14="http://schemas.microsoft.com/office/powerpoint/2010/main" val="1396676636"/>
      </p:ext>
    </p:extLst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Title 1"/>
          <p:cNvSpPr txBox="1">
            <a:spLocks noGrp="1"/>
          </p:cNvSpPr>
          <p:nvPr>
            <p:ph type="title"/>
          </p:nvPr>
        </p:nvSpPr>
        <p:spPr>
          <a:xfrm>
            <a:off x="685800" y="1550978"/>
            <a:ext cx="7772400" cy="797902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Using t</a:t>
            </a:r>
            <a:r>
              <a:rPr dirty="0"/>
              <a:t>he growth zone model</a:t>
            </a:r>
          </a:p>
        </p:txBody>
      </p:sp>
      <p:sp>
        <p:nvSpPr>
          <p:cNvPr id="311" name="Text Placeholder 2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2"/>
            <a:ext cx="7772401" cy="3114576"/>
          </a:xfrm>
          <a:prstGeom prst="rect">
            <a:avLst/>
          </a:prstGeom>
        </p:spPr>
        <p:txBody>
          <a:bodyPr>
            <a:noAutofit/>
          </a:bodyPr>
          <a:lstStyle/>
          <a:p>
            <a:pPr marL="457200" indent="-457200" defTabSz="585215">
              <a:spcBef>
                <a:spcPts val="400"/>
              </a:spcBef>
              <a:buFont typeface="Arial" panose="020B0604020202020204" pitchFamily="34" charset="0"/>
              <a:buChar char="•"/>
              <a:defRPr sz="2048"/>
            </a:pPr>
            <a:r>
              <a:rPr sz="2800" dirty="0"/>
              <a:t>Accept feeling of stupidity in red zone as temporary</a:t>
            </a:r>
          </a:p>
          <a:p>
            <a:pPr marL="457200" indent="-457200" defTabSz="585215">
              <a:spcBef>
                <a:spcPts val="400"/>
              </a:spcBef>
              <a:buFont typeface="Arial" panose="020B0604020202020204" pitchFamily="34" charset="0"/>
              <a:buChar char="•"/>
              <a:defRPr sz="2048"/>
            </a:pPr>
            <a:r>
              <a:rPr sz="2800" dirty="0"/>
              <a:t>How to get out of the red zone?</a:t>
            </a:r>
          </a:p>
          <a:p>
            <a:pPr marL="457200" indent="-457200" defTabSz="585215">
              <a:spcBef>
                <a:spcPts val="400"/>
              </a:spcBef>
              <a:buFont typeface="Arial" panose="020B0604020202020204" pitchFamily="34" charset="0"/>
              <a:buChar char="•"/>
              <a:defRPr sz="2048"/>
            </a:pPr>
            <a:r>
              <a:rPr sz="2800" dirty="0"/>
              <a:t>Building experience of being in and extending the </a:t>
            </a:r>
            <a:r>
              <a:rPr lang="en-GB" sz="2800" dirty="0"/>
              <a:t>amber/growth</a:t>
            </a:r>
            <a:r>
              <a:rPr sz="2800" dirty="0"/>
              <a:t> zone</a:t>
            </a:r>
          </a:p>
        </p:txBody>
      </p:sp>
    </p:spTree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Title 1"/>
          <p:cNvSpPr txBox="1">
            <a:spLocks noGrp="1"/>
          </p:cNvSpPr>
          <p:nvPr>
            <p:ph type="title"/>
          </p:nvPr>
        </p:nvSpPr>
        <p:spPr>
          <a:xfrm>
            <a:off x="323528" y="1124744"/>
            <a:ext cx="7772401" cy="765557"/>
          </a:xfrm>
          <a:prstGeom prst="rect">
            <a:avLst/>
          </a:prstGeom>
        </p:spPr>
        <p:txBody>
          <a:bodyPr/>
          <a:lstStyle/>
          <a:p>
            <a:r>
              <a:rPr dirty="0"/>
              <a:t>Getting out of the red zone</a:t>
            </a:r>
          </a:p>
        </p:txBody>
      </p:sp>
      <p:sp>
        <p:nvSpPr>
          <p:cNvPr id="314" name="Text Placeholder 2"/>
          <p:cNvSpPr txBox="1">
            <a:spLocks noGrp="1"/>
          </p:cNvSpPr>
          <p:nvPr>
            <p:ph type="body" idx="1"/>
          </p:nvPr>
        </p:nvSpPr>
        <p:spPr>
          <a:xfrm>
            <a:off x="722312" y="1890302"/>
            <a:ext cx="8098160" cy="564315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57200" indent="-457200"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400"/>
            </a:pPr>
            <a:r>
              <a:rPr sz="2800" dirty="0"/>
              <a:t>Relaxation response</a:t>
            </a:r>
            <a:r>
              <a:rPr lang="en-GB" sz="2800" dirty="0"/>
              <a:t> (Benson 2000)</a:t>
            </a:r>
            <a:endParaRPr sz="2800" dirty="0"/>
          </a:p>
          <a:p>
            <a:pPr marL="457200" indent="-457200"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400"/>
            </a:pPr>
            <a:r>
              <a:rPr sz="2800" dirty="0"/>
              <a:t>Rest and digest</a:t>
            </a:r>
          </a:p>
          <a:p>
            <a:pPr marL="457200" indent="-457200"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400"/>
            </a:pPr>
            <a:r>
              <a:rPr sz="2800" dirty="0"/>
              <a:t>5/7 breathing</a:t>
            </a:r>
          </a:p>
          <a:p>
            <a:pPr marL="457200" indent="-457200"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400"/>
            </a:pPr>
            <a:r>
              <a:rPr sz="2800" dirty="0"/>
              <a:t>Focus on 5 things you can hear</a:t>
            </a:r>
          </a:p>
          <a:p>
            <a:pPr marL="457200" indent="-457200"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400"/>
            </a:pPr>
            <a:r>
              <a:rPr sz="2800" dirty="0"/>
              <a:t>Go for a walk</a:t>
            </a:r>
            <a:endParaRPr lang="en-GB" sz="2800" dirty="0"/>
          </a:p>
          <a:p>
            <a:pPr marL="457200" indent="-457200"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400"/>
            </a:pPr>
            <a:r>
              <a:rPr lang="en-GB" sz="2800" dirty="0"/>
              <a:t>…</a:t>
            </a:r>
            <a:endParaRPr sz="2800" dirty="0"/>
          </a:p>
          <a:p>
            <a:pPr>
              <a:spcBef>
                <a:spcPts val="500"/>
              </a:spcBef>
              <a:buSzPct val="100000"/>
              <a:defRPr sz="2400"/>
            </a:pPr>
            <a:r>
              <a:rPr sz="2800" dirty="0">
                <a:solidFill>
                  <a:srgbClr val="FF0000"/>
                </a:solidFill>
              </a:rPr>
              <a:t>Don’t try to do maths whilst your brain is focused on the “</a:t>
            </a:r>
            <a:r>
              <a:rPr lang="en-GB" sz="2800" dirty="0">
                <a:solidFill>
                  <a:srgbClr val="FF0000"/>
                </a:solidFill>
              </a:rPr>
              <a:t>maths monster</a:t>
            </a:r>
            <a:r>
              <a:rPr sz="2800" dirty="0">
                <a:solidFill>
                  <a:srgbClr val="FF0000"/>
                </a:solidFill>
              </a:rPr>
              <a:t>”!</a:t>
            </a:r>
          </a:p>
        </p:txBody>
      </p:sp>
    </p:spTree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Title 1"/>
          <p:cNvSpPr txBox="1">
            <a:spLocks noGrp="1"/>
          </p:cNvSpPr>
          <p:nvPr>
            <p:ph type="title"/>
          </p:nvPr>
        </p:nvSpPr>
        <p:spPr>
          <a:xfrm>
            <a:off x="6896" y="1023540"/>
            <a:ext cx="7772400" cy="858020"/>
          </a:xfrm>
          <a:prstGeom prst="rect">
            <a:avLst/>
          </a:prstGeom>
        </p:spPr>
        <p:txBody>
          <a:bodyPr/>
          <a:lstStyle/>
          <a:p>
            <a:r>
              <a:rPr dirty="0"/>
              <a:t>Building the</a:t>
            </a:r>
            <a:r>
              <a:rPr lang="en-GB" dirty="0"/>
              <a:t> amber/growth </a:t>
            </a:r>
            <a:r>
              <a:rPr dirty="0"/>
              <a:t>zone</a:t>
            </a:r>
          </a:p>
        </p:txBody>
      </p:sp>
      <p:sp>
        <p:nvSpPr>
          <p:cNvPr id="317" name="Text Placeholder 2"/>
          <p:cNvSpPr txBox="1">
            <a:spLocks noGrp="1"/>
          </p:cNvSpPr>
          <p:nvPr>
            <p:ph type="body" idx="1"/>
          </p:nvPr>
        </p:nvSpPr>
        <p:spPr>
          <a:xfrm>
            <a:off x="685799" y="1916832"/>
            <a:ext cx="7772401" cy="518457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 defTabSz="905255"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376"/>
            </a:pPr>
            <a:r>
              <a:rPr sz="2800" dirty="0"/>
              <a:t>Try a simpler example</a:t>
            </a:r>
          </a:p>
          <a:p>
            <a:pPr marL="342900" indent="-342900" defTabSz="905255"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376"/>
            </a:pPr>
            <a:r>
              <a:rPr sz="2800" dirty="0"/>
              <a:t>Support each other</a:t>
            </a:r>
            <a:endParaRPr lang="en-GB" sz="2800" dirty="0"/>
          </a:p>
          <a:p>
            <a:pPr marL="342900" indent="-342900" defTabSz="905255"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376"/>
            </a:pPr>
            <a:r>
              <a:rPr lang="en-GB" sz="2800" dirty="0"/>
              <a:t>Recruit help</a:t>
            </a:r>
            <a:endParaRPr sz="2800" dirty="0"/>
          </a:p>
          <a:p>
            <a:pPr marL="342900" indent="-342900" defTabSz="905255"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376"/>
            </a:pPr>
            <a:r>
              <a:rPr sz="2800" dirty="0"/>
              <a:t>Use the Internet</a:t>
            </a:r>
          </a:p>
          <a:p>
            <a:pPr marL="342900" indent="-342900" defTabSz="905255"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376"/>
            </a:pPr>
            <a:r>
              <a:rPr sz="2800" dirty="0"/>
              <a:t>Expect to get stuck</a:t>
            </a:r>
          </a:p>
          <a:p>
            <a:pPr marL="342900" indent="-342900" defTabSz="905255"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376"/>
            </a:pPr>
            <a:r>
              <a:rPr sz="2800" dirty="0"/>
              <a:t>Expect to make mistakes</a:t>
            </a:r>
          </a:p>
          <a:p>
            <a:pPr marL="342900" indent="-342900" defTabSz="905255"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376"/>
            </a:pPr>
            <a:r>
              <a:rPr sz="2800" dirty="0"/>
              <a:t>Use rough work</a:t>
            </a:r>
          </a:p>
          <a:p>
            <a:pPr marL="342900" indent="-342900" defTabSz="905255"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376"/>
            </a:pPr>
            <a:r>
              <a:rPr lang="en-GB" sz="2800" dirty="0"/>
              <a:t>Take time</a:t>
            </a:r>
          </a:p>
          <a:p>
            <a:pPr marL="342900" indent="-342900" defTabSz="905255"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376"/>
            </a:pPr>
            <a:r>
              <a:rPr sz="2800" dirty="0"/>
              <a:t>... </a:t>
            </a:r>
          </a:p>
        </p:txBody>
      </p:sp>
    </p:spTree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Title 1"/>
          <p:cNvSpPr txBox="1">
            <a:spLocks noGrp="1"/>
          </p:cNvSpPr>
          <p:nvPr>
            <p:ph type="title"/>
          </p:nvPr>
        </p:nvSpPr>
        <p:spPr>
          <a:xfrm>
            <a:off x="107504" y="838883"/>
            <a:ext cx="7772400" cy="797902"/>
          </a:xfrm>
          <a:prstGeom prst="rect">
            <a:avLst/>
          </a:prstGeom>
        </p:spPr>
        <p:txBody>
          <a:bodyPr/>
          <a:lstStyle/>
          <a:p>
            <a:r>
              <a:rPr dirty="0"/>
              <a:t>The growth zone model</a:t>
            </a:r>
            <a:r>
              <a:rPr lang="en-GB" dirty="0"/>
              <a:t> in action</a:t>
            </a:r>
            <a:endParaRPr dirty="0"/>
          </a:p>
        </p:txBody>
      </p:sp>
      <p:sp>
        <p:nvSpPr>
          <p:cNvPr id="307" name="Text Placeholder 2"/>
          <p:cNvSpPr txBox="1">
            <a:spLocks noGrp="1"/>
          </p:cNvSpPr>
          <p:nvPr>
            <p:ph type="body" sz="quarter" idx="1"/>
          </p:nvPr>
        </p:nvSpPr>
        <p:spPr>
          <a:xfrm>
            <a:off x="4662334" y="2906712"/>
            <a:ext cx="3832379" cy="2898551"/>
          </a:xfrm>
          <a:prstGeom prst="rect">
            <a:avLst/>
          </a:prstGeom>
        </p:spPr>
        <p:txBody>
          <a:bodyPr/>
          <a:lstStyle/>
          <a:p>
            <a:r>
              <a:t> 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62F4100-8345-4345-9022-591F4C9E7AF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1654"/>
          <a:stretch/>
        </p:blipFill>
        <p:spPr>
          <a:xfrm>
            <a:off x="98194" y="1685520"/>
            <a:ext cx="3103538" cy="339966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63A2BF7-0976-48B2-B448-A42D962BE84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957" t="6054" r="4968"/>
          <a:stretch/>
        </p:blipFill>
        <p:spPr>
          <a:xfrm>
            <a:off x="3563888" y="2636912"/>
            <a:ext cx="4680520" cy="374441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54E4597-4AD3-4F18-A871-71BCB42B3AA1}"/>
              </a:ext>
            </a:extLst>
          </p:cNvPr>
          <p:cNvSpPr txBox="1"/>
          <p:nvPr/>
        </p:nvSpPr>
        <p:spPr>
          <a:xfrm>
            <a:off x="539552" y="5589240"/>
            <a:ext cx="2662180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rPr>
              <a:t>Let’s have a go …</a:t>
            </a:r>
          </a:p>
        </p:txBody>
      </p:sp>
    </p:spTree>
    <p:extLst>
      <p:ext uri="{BB962C8B-B14F-4D97-AF65-F5344CB8AC3E}">
        <p14:creationId xmlns:p14="http://schemas.microsoft.com/office/powerpoint/2010/main" val="3359854402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CED363-5343-ECD1-D293-7BE9F284BE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62656D-0F44-3AB5-ADF2-0BD8133AC8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1550978"/>
            <a:ext cx="7772400" cy="869910"/>
          </a:xfrm>
        </p:spPr>
        <p:txBody>
          <a:bodyPr/>
          <a:lstStyle/>
          <a:p>
            <a:r>
              <a:rPr lang="en-GB" dirty="0"/>
              <a:t>Positive emotions …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C85ECE-6E14-C584-32B1-B59238B5F0E7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722312" y="2420888"/>
            <a:ext cx="7772401" cy="4032448"/>
          </a:xfrm>
        </p:spPr>
        <p:txBody>
          <a:bodyPr>
            <a:normAutofit fontScale="92500" lnSpcReduction="10000"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dirty="0"/>
              <a:t>have a beneficial effect on cognitive functions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dirty="0"/>
              <a:t>encourage individuals to breakthrough thinking limits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dirty="0"/>
              <a:t>strengthen cognitive flexibility, increasing the efficiency of problem-solving and promote personal resources</a:t>
            </a:r>
          </a:p>
          <a:p>
            <a:endParaRPr lang="en-GB" dirty="0"/>
          </a:p>
          <a:p>
            <a:r>
              <a:rPr lang="en-GB" dirty="0"/>
              <a:t>Li et al. (2020)</a:t>
            </a:r>
          </a:p>
        </p:txBody>
      </p:sp>
    </p:spTree>
    <p:extLst>
      <p:ext uri="{BB962C8B-B14F-4D97-AF65-F5344CB8AC3E}">
        <p14:creationId xmlns:p14="http://schemas.microsoft.com/office/powerpoint/2010/main" val="2783018865"/>
      </p:ext>
    </p:extLst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Title 1"/>
          <p:cNvSpPr txBox="1">
            <a:spLocks noGrp="1"/>
          </p:cNvSpPr>
          <p:nvPr>
            <p:ph type="title"/>
          </p:nvPr>
        </p:nvSpPr>
        <p:spPr>
          <a:xfrm>
            <a:off x="179512" y="1018135"/>
            <a:ext cx="7772400" cy="1362076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The ladder model</a:t>
            </a:r>
            <a:endParaRPr dirty="0"/>
          </a:p>
        </p:txBody>
      </p:sp>
      <p:sp>
        <p:nvSpPr>
          <p:cNvPr id="317" name="Text Placeholder 2"/>
          <p:cNvSpPr txBox="1">
            <a:spLocks noGrp="1"/>
          </p:cNvSpPr>
          <p:nvPr>
            <p:ph type="body" idx="1"/>
          </p:nvPr>
        </p:nvSpPr>
        <p:spPr>
          <a:xfrm>
            <a:off x="722312" y="2420888"/>
            <a:ext cx="7772401" cy="3888433"/>
          </a:xfrm>
          <a:prstGeom prst="rect">
            <a:avLst/>
          </a:prstGeom>
        </p:spPr>
        <p:txBody>
          <a:bodyPr>
            <a:normAutofit/>
          </a:bodyPr>
          <a:lstStyle/>
          <a:p>
            <a:pPr defTabSz="905255">
              <a:spcBef>
                <a:spcPts val="500"/>
              </a:spcBef>
              <a:buSzPct val="100000"/>
              <a:defRPr sz="2376"/>
            </a:pPr>
            <a:r>
              <a:rPr lang="en-GB" dirty="0"/>
              <a:t>  </a:t>
            </a:r>
            <a:endParaRPr dirty="0"/>
          </a:p>
        </p:txBody>
      </p:sp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002C7708-20EE-4DDC-AB5B-F1518EE86DC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01" b="19551"/>
          <a:stretch/>
        </p:blipFill>
        <p:spPr>
          <a:xfrm>
            <a:off x="2139578" y="1720254"/>
            <a:ext cx="3852267" cy="4968553"/>
          </a:xfrm>
          <a:prstGeom prst="rect">
            <a:avLst/>
          </a:prstGeom>
        </p:spPr>
      </p:pic>
      <p:sp>
        <p:nvSpPr>
          <p:cNvPr id="5" name="Cloud 4">
            <a:extLst>
              <a:ext uri="{FF2B5EF4-FFF2-40B4-BE49-F238E27FC236}">
                <a16:creationId xmlns:a16="http://schemas.microsoft.com/office/drawing/2014/main" id="{71F3588A-5407-4C60-BA08-8FD166A16A89}"/>
              </a:ext>
            </a:extLst>
          </p:cNvPr>
          <p:cNvSpPr/>
          <p:nvPr/>
        </p:nvSpPr>
        <p:spPr>
          <a:xfrm>
            <a:off x="6156176" y="2708920"/>
            <a:ext cx="2448272" cy="2160240"/>
          </a:xfrm>
          <a:prstGeom prst="cloud">
            <a:avLst/>
          </a:prstGeom>
          <a:solidFill>
            <a:schemeClr val="accent3">
              <a:lumOff val="44000"/>
            </a:schemeClr>
          </a:solidFill>
          <a:ln w="25400" cap="flat">
            <a:solidFill>
              <a:schemeClr val="accent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D70CF8E-7EA4-44C5-96B9-89744AC0B36E}"/>
              </a:ext>
            </a:extLst>
          </p:cNvPr>
          <p:cNvSpPr txBox="1"/>
          <p:nvPr/>
        </p:nvSpPr>
        <p:spPr>
          <a:xfrm>
            <a:off x="6727775" y="3188876"/>
            <a:ext cx="2448272" cy="1200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rPr>
              <a:t>“I need 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rPr>
              <a:t>another 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rPr>
              <a:t>rung”</a:t>
            </a:r>
          </a:p>
        </p:txBody>
      </p:sp>
    </p:spTree>
    <p:extLst>
      <p:ext uri="{BB962C8B-B14F-4D97-AF65-F5344CB8AC3E}">
        <p14:creationId xmlns:p14="http://schemas.microsoft.com/office/powerpoint/2010/main" val="1318334017"/>
      </p:ext>
    </p:extLst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Title 1"/>
          <p:cNvSpPr txBox="1">
            <a:spLocks noGrp="1"/>
          </p:cNvSpPr>
          <p:nvPr>
            <p:ph type="title"/>
          </p:nvPr>
        </p:nvSpPr>
        <p:spPr>
          <a:xfrm>
            <a:off x="395536" y="1229850"/>
            <a:ext cx="7772400" cy="797902"/>
          </a:xfrm>
          <a:prstGeom prst="rect">
            <a:avLst/>
          </a:prstGeom>
        </p:spPr>
        <p:txBody>
          <a:bodyPr/>
          <a:lstStyle/>
          <a:p>
            <a:r>
              <a:rPr dirty="0"/>
              <a:t>The </a:t>
            </a:r>
            <a:r>
              <a:rPr sz="4400" dirty="0"/>
              <a:t>growth</a:t>
            </a:r>
            <a:r>
              <a:rPr dirty="0"/>
              <a:t> zone model</a:t>
            </a:r>
          </a:p>
        </p:txBody>
      </p:sp>
      <p:sp>
        <p:nvSpPr>
          <p:cNvPr id="311" name="Text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2507762"/>
            <a:ext cx="6478489" cy="3945574"/>
          </a:xfrm>
          <a:prstGeom prst="rect">
            <a:avLst/>
          </a:prstGeom>
        </p:spPr>
        <p:txBody>
          <a:bodyPr>
            <a:noAutofit/>
          </a:bodyPr>
          <a:lstStyle/>
          <a:p>
            <a:pPr defTabSz="585215">
              <a:spcBef>
                <a:spcPts val="400"/>
              </a:spcBef>
              <a:defRPr sz="2048"/>
            </a:pPr>
            <a:r>
              <a:rPr lang="en-GB" sz="2800" dirty="0"/>
              <a:t>a means to help learners understand and articulate their feelings when they are learning maths...</a:t>
            </a:r>
          </a:p>
          <a:p>
            <a:pPr defTabSz="585215">
              <a:spcBef>
                <a:spcPts val="400"/>
              </a:spcBef>
              <a:defRPr sz="2048"/>
            </a:pPr>
            <a:endParaRPr lang="en-GB" sz="2800" dirty="0"/>
          </a:p>
          <a:p>
            <a:pPr defTabSz="585215">
              <a:spcBef>
                <a:spcPts val="400"/>
              </a:spcBef>
              <a:defRPr sz="2048"/>
            </a:pPr>
            <a:r>
              <a:rPr lang="en-GB" sz="2800" dirty="0"/>
              <a:t>a means to safeguard the mathematical wellbeing of those involved in learning or supporting maths…</a:t>
            </a:r>
          </a:p>
          <a:p>
            <a:pPr defTabSz="585215">
              <a:spcBef>
                <a:spcPts val="400"/>
              </a:spcBef>
              <a:defRPr sz="2048"/>
            </a:pPr>
            <a:endParaRPr lang="en-GB" sz="2800" dirty="0"/>
          </a:p>
          <a:p>
            <a:pPr defTabSz="585215">
              <a:spcBef>
                <a:spcPts val="400"/>
              </a:spcBef>
              <a:defRPr sz="2048"/>
            </a:pPr>
            <a:endParaRPr lang="en-GB" sz="28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7EA05F0-3020-4F7D-895D-EAFE115AC3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2321" y="5175879"/>
            <a:ext cx="1691680" cy="1682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2276207"/>
      </p:ext>
    </p:extLst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3ED411-8122-6AB2-DAE9-4006A3AF2F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Title 1">
            <a:extLst>
              <a:ext uri="{FF2B5EF4-FFF2-40B4-BE49-F238E27FC236}">
                <a16:creationId xmlns:a16="http://schemas.microsoft.com/office/drawing/2014/main" id="{9FBA3FF2-3C7F-8AFE-8412-5F93B453586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95536" y="1229850"/>
            <a:ext cx="7772400" cy="797902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GB" dirty="0"/>
              <a:t>Resilient no – not yet</a:t>
            </a:r>
            <a:endParaRPr dirty="0"/>
          </a:p>
        </p:txBody>
      </p:sp>
      <p:sp>
        <p:nvSpPr>
          <p:cNvPr id="311" name="Text Placeholder 2">
            <a:extLst>
              <a:ext uri="{FF2B5EF4-FFF2-40B4-BE49-F238E27FC236}">
                <a16:creationId xmlns:a16="http://schemas.microsoft.com/office/drawing/2014/main" id="{CF933DDF-E24C-C02C-821D-A72529B369C4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11560" y="2132856"/>
            <a:ext cx="6478489" cy="4392488"/>
          </a:xfrm>
          <a:prstGeom prst="rect">
            <a:avLst/>
          </a:prstGeom>
        </p:spPr>
        <p:txBody>
          <a:bodyPr>
            <a:noAutofit/>
          </a:bodyPr>
          <a:lstStyle/>
          <a:p>
            <a:pPr defTabSz="585215">
              <a:spcBef>
                <a:spcPts val="400"/>
              </a:spcBef>
              <a:defRPr sz="2048"/>
            </a:pPr>
            <a:r>
              <a:rPr lang="en-GB" sz="2800" dirty="0"/>
              <a:t>Arises from:</a:t>
            </a:r>
          </a:p>
          <a:p>
            <a:pPr marL="457200" indent="-457200" defTabSz="585215">
              <a:spcBef>
                <a:spcPts val="400"/>
              </a:spcBef>
              <a:buFont typeface="Arial" panose="020B0604020202020204" pitchFamily="34" charset="0"/>
              <a:buChar char="•"/>
              <a:defRPr sz="2048"/>
            </a:pPr>
            <a:r>
              <a:rPr lang="en-GB" sz="2800" dirty="0"/>
              <a:t>self-awareness</a:t>
            </a:r>
          </a:p>
          <a:p>
            <a:pPr marL="457200" indent="-457200" defTabSz="585215">
              <a:spcBef>
                <a:spcPts val="400"/>
              </a:spcBef>
              <a:buFont typeface="Arial" panose="020B0604020202020204" pitchFamily="34" charset="0"/>
              <a:buChar char="•"/>
              <a:defRPr sz="2048"/>
            </a:pPr>
            <a:r>
              <a:rPr lang="en-GB" sz="2800" dirty="0"/>
              <a:t>values</a:t>
            </a:r>
          </a:p>
          <a:p>
            <a:pPr marL="457200" indent="-457200" defTabSz="585215">
              <a:spcBef>
                <a:spcPts val="400"/>
              </a:spcBef>
              <a:buFont typeface="Arial" panose="020B0604020202020204" pitchFamily="34" charset="0"/>
              <a:buChar char="•"/>
              <a:defRPr sz="2048"/>
            </a:pPr>
            <a:r>
              <a:rPr lang="en-GB" sz="2800" dirty="0"/>
              <a:t>well-being</a:t>
            </a:r>
          </a:p>
          <a:p>
            <a:pPr defTabSz="585215">
              <a:spcBef>
                <a:spcPts val="400"/>
              </a:spcBef>
              <a:defRPr sz="2048"/>
            </a:pPr>
            <a:endParaRPr lang="en-GB" sz="2800" dirty="0"/>
          </a:p>
          <a:p>
            <a:pPr defTabSz="585215">
              <a:spcBef>
                <a:spcPts val="400"/>
              </a:spcBef>
              <a:defRPr sz="2048"/>
            </a:pPr>
            <a:r>
              <a:rPr lang="en-GB" sz="2800" dirty="0"/>
              <a:t>Results in:</a:t>
            </a:r>
          </a:p>
          <a:p>
            <a:pPr marL="457200" indent="-457200" defTabSz="585215">
              <a:spcBef>
                <a:spcPts val="400"/>
              </a:spcBef>
              <a:buFont typeface="Arial" panose="020B0604020202020204" pitchFamily="34" charset="0"/>
              <a:buChar char="•"/>
              <a:defRPr sz="2048"/>
            </a:pPr>
            <a:r>
              <a:rPr lang="en-GB" sz="2800" dirty="0"/>
              <a:t>growth</a:t>
            </a:r>
          </a:p>
          <a:p>
            <a:pPr marL="457200" indent="-457200" defTabSz="585215">
              <a:spcBef>
                <a:spcPts val="400"/>
              </a:spcBef>
              <a:buFont typeface="Arial" panose="020B0604020202020204" pitchFamily="34" charset="0"/>
              <a:buChar char="•"/>
              <a:defRPr sz="2048"/>
            </a:pPr>
            <a:r>
              <a:rPr lang="en-GB" sz="2800" dirty="0"/>
              <a:t>protection</a:t>
            </a:r>
          </a:p>
          <a:p>
            <a:pPr marL="457200" indent="-457200" defTabSz="585215">
              <a:spcBef>
                <a:spcPts val="400"/>
              </a:spcBef>
              <a:buFont typeface="Arial" panose="020B0604020202020204" pitchFamily="34" charset="0"/>
              <a:buChar char="•"/>
              <a:defRPr sz="2048"/>
            </a:pPr>
            <a:r>
              <a:rPr lang="en-GB" sz="2800" dirty="0"/>
              <a:t>focus</a:t>
            </a:r>
          </a:p>
          <a:p>
            <a:pPr defTabSz="585215">
              <a:spcBef>
                <a:spcPts val="400"/>
              </a:spcBef>
              <a:defRPr sz="2048"/>
            </a:pPr>
            <a:endParaRPr lang="en-GB" sz="2800" dirty="0"/>
          </a:p>
          <a:p>
            <a:pPr defTabSz="585215">
              <a:spcBef>
                <a:spcPts val="400"/>
              </a:spcBef>
              <a:defRPr sz="2048"/>
            </a:pPr>
            <a:endParaRPr lang="en-GB" sz="28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08F954D-D005-83BF-F50C-7A5451D922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2321" y="5175879"/>
            <a:ext cx="1691680" cy="1682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2250474"/>
      </p:ext>
    </p:extLst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A4BD78-2EEF-54BE-C9C9-8A8990702A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Title 1">
            <a:extLst>
              <a:ext uri="{FF2B5EF4-FFF2-40B4-BE49-F238E27FC236}">
                <a16:creationId xmlns:a16="http://schemas.microsoft.com/office/drawing/2014/main" id="{D52169F6-99E2-8282-1825-6A0AA75D377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95536" y="1229850"/>
            <a:ext cx="7772400" cy="797902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GB" dirty="0"/>
              <a:t>MR Toolkit in action 1</a:t>
            </a:r>
            <a:endParaRPr dirty="0"/>
          </a:p>
        </p:txBody>
      </p:sp>
      <p:sp>
        <p:nvSpPr>
          <p:cNvPr id="311" name="Text Placeholder 2">
            <a:extLst>
              <a:ext uri="{FF2B5EF4-FFF2-40B4-BE49-F238E27FC236}">
                <a16:creationId xmlns:a16="http://schemas.microsoft.com/office/drawing/2014/main" id="{74C82277-09F3-92F0-3DBE-893C1291D77C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11560" y="2132856"/>
            <a:ext cx="6478489" cy="4392488"/>
          </a:xfrm>
          <a:prstGeom prst="rect">
            <a:avLst/>
          </a:prstGeom>
        </p:spPr>
        <p:txBody>
          <a:bodyPr>
            <a:noAutofit/>
          </a:bodyPr>
          <a:lstStyle/>
          <a:p>
            <a:pPr defTabSz="585215">
              <a:spcBef>
                <a:spcPts val="400"/>
              </a:spcBef>
              <a:defRPr sz="2048"/>
            </a:pPr>
            <a:endParaRPr lang="en-GB" sz="2800" dirty="0"/>
          </a:p>
          <a:p>
            <a:pPr defTabSz="585215">
              <a:spcBef>
                <a:spcPts val="400"/>
              </a:spcBef>
              <a:defRPr sz="2048"/>
            </a:pPr>
            <a:r>
              <a:rPr lang="en-GB" sz="2800" dirty="0"/>
              <a:t>... A widening participation student score 40% in the end of year exam</a:t>
            </a:r>
          </a:p>
          <a:p>
            <a:pPr defTabSz="585215">
              <a:spcBef>
                <a:spcPts val="400"/>
              </a:spcBef>
              <a:defRPr sz="2048"/>
            </a:pPr>
            <a:endParaRPr lang="en-GB" sz="2800" dirty="0"/>
          </a:p>
          <a:p>
            <a:pPr defTabSz="585215">
              <a:spcBef>
                <a:spcPts val="400"/>
              </a:spcBef>
              <a:defRPr sz="2048"/>
            </a:pPr>
            <a:r>
              <a:rPr lang="en-GB" sz="2800" dirty="0"/>
              <a:t>... After one session introducing these tools, they scored 80% in the resit</a:t>
            </a:r>
          </a:p>
          <a:p>
            <a:pPr defTabSz="585215">
              <a:spcBef>
                <a:spcPts val="400"/>
              </a:spcBef>
              <a:defRPr sz="2048"/>
            </a:pPr>
            <a:endParaRPr lang="en-GB" sz="28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DDAAF06-994F-AF41-CAA3-EA056A635B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2321" y="5175879"/>
            <a:ext cx="1691680" cy="1682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8860732"/>
      </p:ext>
    </p:extLst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EE12ED-EEDB-7A3E-8535-99AFC58987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Title 1">
            <a:extLst>
              <a:ext uri="{FF2B5EF4-FFF2-40B4-BE49-F238E27FC236}">
                <a16:creationId xmlns:a16="http://schemas.microsoft.com/office/drawing/2014/main" id="{D0011DFB-A562-AE0A-AFB8-54376189FF3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95536" y="1229850"/>
            <a:ext cx="7772400" cy="797902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GB" dirty="0"/>
              <a:t>MR Toolkit in action 2</a:t>
            </a:r>
            <a:endParaRPr dirty="0"/>
          </a:p>
        </p:txBody>
      </p:sp>
      <p:sp>
        <p:nvSpPr>
          <p:cNvPr id="311" name="Text Placeholder 2">
            <a:extLst>
              <a:ext uri="{FF2B5EF4-FFF2-40B4-BE49-F238E27FC236}">
                <a16:creationId xmlns:a16="http://schemas.microsoft.com/office/drawing/2014/main" id="{308E7939-F4FB-2437-F609-DFCB8CCD1443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11560" y="2132856"/>
            <a:ext cx="6478489" cy="4392488"/>
          </a:xfrm>
          <a:prstGeom prst="rect">
            <a:avLst/>
          </a:prstGeom>
        </p:spPr>
        <p:txBody>
          <a:bodyPr>
            <a:noAutofit/>
          </a:bodyPr>
          <a:lstStyle/>
          <a:p>
            <a:pPr marL="457200" indent="-457200" defTabSz="585215">
              <a:spcBef>
                <a:spcPts val="400"/>
              </a:spcBef>
              <a:buFont typeface="Arial" panose="020B0604020202020204" pitchFamily="34" charset="0"/>
              <a:buChar char="•"/>
              <a:defRPr sz="2048"/>
            </a:pPr>
            <a:r>
              <a:rPr lang="en-GB" sz="2800" dirty="0"/>
              <a:t>a second-year student found their mind going blank when they tried a maths worksheet</a:t>
            </a:r>
          </a:p>
          <a:p>
            <a:pPr marL="457200" indent="-457200" defTabSz="585215">
              <a:spcBef>
                <a:spcPts val="400"/>
              </a:spcBef>
              <a:buFont typeface="Arial" panose="020B0604020202020204" pitchFamily="34" charset="0"/>
              <a:buChar char="•"/>
              <a:defRPr sz="2048"/>
            </a:pPr>
            <a:r>
              <a:rPr lang="en-GB" sz="2800" dirty="0"/>
              <a:t>they were going to change course</a:t>
            </a:r>
          </a:p>
          <a:p>
            <a:pPr marL="457200" indent="-457200" defTabSz="585215">
              <a:spcBef>
                <a:spcPts val="400"/>
              </a:spcBef>
              <a:buFont typeface="Arial" panose="020B0604020202020204" pitchFamily="34" charset="0"/>
              <a:buChar char="•"/>
              <a:defRPr sz="2048"/>
            </a:pPr>
            <a:r>
              <a:rPr lang="en-GB" sz="2800" dirty="0"/>
              <a:t>“I’m not clever enough for maths”</a:t>
            </a:r>
          </a:p>
          <a:p>
            <a:pPr marL="457200" indent="-457200" defTabSz="585215">
              <a:spcBef>
                <a:spcPts val="400"/>
              </a:spcBef>
              <a:buFont typeface="Arial" panose="020B0604020202020204" pitchFamily="34" charset="0"/>
              <a:buChar char="•"/>
              <a:defRPr sz="2048"/>
            </a:pPr>
            <a:r>
              <a:rPr lang="en-GB" sz="2800" dirty="0"/>
              <a:t>after one session introducing these tools, and explaining fixed/growth mindset, they continued with maths </a:t>
            </a:r>
          </a:p>
          <a:p>
            <a:pPr defTabSz="585215">
              <a:spcBef>
                <a:spcPts val="400"/>
              </a:spcBef>
              <a:defRPr sz="2048"/>
            </a:pPr>
            <a:endParaRPr lang="en-GB" sz="28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500E698-1D2E-5ABB-0E50-BF9029DDF7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2321" y="5175879"/>
            <a:ext cx="1691680" cy="1682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7483465"/>
      </p:ext>
    </p:extLst>
  </p:cSld>
  <p:clrMapOvr>
    <a:masterClrMapping/>
  </p:clrMapOvr>
  <p:transition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80AD62-F31C-411A-A620-FFD67E2B27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4520" y="1700808"/>
            <a:ext cx="7954144" cy="1362076"/>
          </a:xfrm>
        </p:spPr>
        <p:txBody>
          <a:bodyPr>
            <a:normAutofit/>
          </a:bodyPr>
          <a:lstStyle/>
          <a:p>
            <a:r>
              <a:rPr lang="en-GB" dirty="0"/>
              <a:t>We can tackle the very real, invisible maths monster, together …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BA2FE1-867C-4498-B786-990FE47DB6DE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685799" y="3429000"/>
            <a:ext cx="7772401" cy="3096344"/>
          </a:xfrm>
        </p:spPr>
        <p:txBody>
          <a:bodyPr>
            <a:normAutofit/>
          </a:bodyPr>
          <a:lstStyle/>
          <a:p>
            <a:r>
              <a:rPr lang="en-GB" dirty="0"/>
              <a:t>…building awareness, developing a shared language for mathematical safeguarding, enabling learner autonomy, encouraging learning communities that don’t leave people behind, building growth mindsets …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5633069"/>
      </p:ext>
    </p:extLst>
  </p:cSld>
  <p:clrMapOvr>
    <a:masterClrMapping/>
  </p:clrMapOvr>
  <p:transition spd="med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ACB4C2-0E8B-C506-6BC7-827D377780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390112-68FA-E5F6-0757-2FD3C66ED2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4520" y="1700808"/>
            <a:ext cx="7954144" cy="1362076"/>
          </a:xfrm>
        </p:spPr>
        <p:txBody>
          <a:bodyPr>
            <a:normAutofit/>
          </a:bodyPr>
          <a:lstStyle/>
          <a:p>
            <a:r>
              <a:rPr lang="en-GB" dirty="0"/>
              <a:t>The Mathematical Resilience Book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9EB81A-A3BC-8DCF-D2BA-03D8CF61BCE1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 flipV="1">
            <a:off x="685799" y="6525344"/>
            <a:ext cx="1653953" cy="432048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 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73E216C-9C93-6A3A-0B9E-E91BD50EFA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573" y="2555432"/>
            <a:ext cx="4902524" cy="3722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3247725"/>
      </p:ext>
    </p:extLst>
  </p:cSld>
  <p:clrMapOvr>
    <a:masterClrMapping/>
  </p:clrMapOvr>
  <p:transition spd="med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5887F8-7620-4039-BBBB-132E451483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980728"/>
            <a:ext cx="7772400" cy="720080"/>
          </a:xfrm>
        </p:spPr>
        <p:txBody>
          <a:bodyPr/>
          <a:lstStyle/>
          <a:p>
            <a:r>
              <a:rPr lang="en-GB" dirty="0"/>
              <a:t>Further reading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C49773-F776-4F92-8CDB-4B2DD2EC9894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395536" y="1916833"/>
            <a:ext cx="7772401" cy="4941168"/>
          </a:xfrm>
        </p:spPr>
        <p:txBody>
          <a:bodyPr>
            <a:normAutofit fontScale="55000" lnSpcReduction="20000"/>
          </a:bodyPr>
          <a:lstStyle/>
          <a:p>
            <a:r>
              <a:rPr lang="en-GB" dirty="0"/>
              <a:t>The tools:</a:t>
            </a:r>
            <a:endParaRPr lang="en-GB" dirty="0">
              <a:hlinkClick r:id="rId2"/>
            </a:endParaRPr>
          </a:p>
          <a:p>
            <a:r>
              <a:rPr lang="en-GB" dirty="0">
                <a:hlinkClick r:id="rId2"/>
              </a:rPr>
              <a:t>https://www.scirp.org/journal/paperabs.aspx?paperid=102510</a:t>
            </a:r>
            <a:endParaRPr lang="en-GB" dirty="0"/>
          </a:p>
          <a:p>
            <a:r>
              <a:rPr lang="en-GB" dirty="0"/>
              <a:t>At home:</a:t>
            </a:r>
          </a:p>
          <a:p>
            <a:r>
              <a:rPr lang="en-GB" dirty="0">
                <a:hlinkClick r:id="rId3"/>
              </a:rPr>
              <a:t>https://www.scirp.org/journal/paperinformation.aspx?paperid=55378</a:t>
            </a:r>
            <a:endParaRPr lang="en-GB" dirty="0"/>
          </a:p>
          <a:p>
            <a:r>
              <a:rPr lang="en-GB" sz="3200" dirty="0">
                <a:hlinkClick r:id="rId4"/>
              </a:rPr>
              <a:t>https://www.mathsontoast.org.uk/how-talking-about-maths-suddenly-became-easier/</a:t>
            </a:r>
            <a:endParaRPr lang="en-GB" dirty="0"/>
          </a:p>
          <a:p>
            <a:r>
              <a:rPr lang="en-GB" dirty="0"/>
              <a:t>With a PhD student:</a:t>
            </a:r>
          </a:p>
          <a:p>
            <a:r>
              <a:rPr lang="en-GB" dirty="0">
                <a:hlinkClick r:id="rId5"/>
              </a:rPr>
              <a:t>https://www.scirp.org/journal/paperinformation.aspx?paperid=85398</a:t>
            </a:r>
            <a:r>
              <a:rPr lang="en-GB" dirty="0"/>
              <a:t> </a:t>
            </a:r>
          </a:p>
          <a:p>
            <a:r>
              <a:rPr lang="en-GB" dirty="0"/>
              <a:t>1 to 1 with an adult:</a:t>
            </a:r>
          </a:p>
          <a:p>
            <a:r>
              <a:rPr lang="en-GB" dirty="0">
                <a:hlinkClick r:id="rId6"/>
              </a:rPr>
              <a:t>https://www.scirp.org/journal/paperinformation.aspx?paperid=112110</a:t>
            </a:r>
            <a:r>
              <a:rPr lang="en-GB" dirty="0"/>
              <a:t> </a:t>
            </a:r>
          </a:p>
          <a:p>
            <a:r>
              <a:rPr lang="en-GB" dirty="0"/>
              <a:t>In class:</a:t>
            </a:r>
          </a:p>
          <a:p>
            <a:r>
              <a:rPr lang="en-GB" dirty="0"/>
              <a:t>Para and Johnston-Wilder (submitted) </a:t>
            </a:r>
            <a:r>
              <a:rPr lang="en-GB" dirty="0">
                <a:solidFill>
                  <a:schemeClr val="accent2"/>
                </a:solidFill>
              </a:rPr>
              <a:t>Addressing Mathematics Anxiety: a case study in a High School in Brazil </a:t>
            </a:r>
            <a:r>
              <a:rPr lang="en-GB" dirty="0"/>
              <a:t>– copy available from author</a:t>
            </a:r>
          </a:p>
          <a:p>
            <a:r>
              <a:rPr lang="en-GB" dirty="0"/>
              <a:t>Background:</a:t>
            </a:r>
          </a:p>
          <a:p>
            <a:r>
              <a:rPr lang="en-GB" dirty="0"/>
              <a:t>Siegel D (2011) </a:t>
            </a:r>
            <a:r>
              <a:rPr lang="en-GB" dirty="0">
                <a:solidFill>
                  <a:schemeClr val="accent2"/>
                </a:solidFill>
              </a:rPr>
              <a:t>Mindsight: The New Science of Personal Transformation</a:t>
            </a:r>
          </a:p>
          <a:p>
            <a:r>
              <a:rPr lang="en-GB" dirty="0"/>
              <a:t>Benson H (2000) </a:t>
            </a:r>
            <a:r>
              <a:rPr lang="en-GB" dirty="0">
                <a:solidFill>
                  <a:schemeClr val="accent2"/>
                </a:solidFill>
              </a:rPr>
              <a:t>The Relaxation Response</a:t>
            </a:r>
          </a:p>
        </p:txBody>
      </p:sp>
    </p:spTree>
    <p:extLst>
      <p:ext uri="{BB962C8B-B14F-4D97-AF65-F5344CB8AC3E}">
        <p14:creationId xmlns:p14="http://schemas.microsoft.com/office/powerpoint/2010/main" val="3202373493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7864DF-C7E5-D7E3-BAC9-AC3727B4BE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F5EB7C-F9F4-9D90-0C2F-DF5F9AB66A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1550978"/>
            <a:ext cx="7772400" cy="869910"/>
          </a:xfrm>
        </p:spPr>
        <p:txBody>
          <a:bodyPr/>
          <a:lstStyle/>
          <a:p>
            <a:r>
              <a:rPr lang="en-GB" dirty="0"/>
              <a:t>Negative emotions …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3197E8-0C40-06B5-5FBD-1106A9A4A7D5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722312" y="2420888"/>
            <a:ext cx="7772401" cy="4032448"/>
          </a:xfrm>
        </p:spPr>
        <p:txBody>
          <a:bodyPr>
            <a:norm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dirty="0"/>
              <a:t>lead to a decline in students’ working memory capacity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dirty="0"/>
              <a:t>focus on safety and survival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117020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401F3F-D724-BCBC-7452-86DA85E618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84884F-60B3-937F-37D0-70C2B2BFC5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1550978"/>
            <a:ext cx="7772400" cy="869910"/>
          </a:xfrm>
        </p:spPr>
        <p:txBody>
          <a:bodyPr/>
          <a:lstStyle/>
          <a:p>
            <a:r>
              <a:rPr lang="en-GB" dirty="0"/>
              <a:t>Evidence on Emotions and Maths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371722-9523-6F06-2911-0367C9F513FF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722312" y="2420888"/>
            <a:ext cx="7772401" cy="4032448"/>
          </a:xfrm>
        </p:spPr>
        <p:txBody>
          <a:bodyPr>
            <a:normAutofit lnSpcReduction="10000"/>
          </a:bodyPr>
          <a:lstStyle/>
          <a:p>
            <a:r>
              <a:rPr lang="en-GB" dirty="0"/>
              <a:t>Meta-analyses show that emotions such as </a:t>
            </a:r>
            <a:r>
              <a:rPr lang="en-GB" b="1" dirty="0"/>
              <a:t>anger, frustration, hopelessness, and shame</a:t>
            </a:r>
            <a:r>
              <a:rPr lang="en-GB" dirty="0"/>
              <a:t> are strongly negatively correlated with maths achievement (average correlations around −0.20 to −0.38), while positive emotions like enjoyment and pride improve performance.</a:t>
            </a:r>
          </a:p>
          <a:p>
            <a:endParaRPr lang="en-GB" dirty="0"/>
          </a:p>
          <a:p>
            <a:r>
              <a:rPr lang="en-GB" dirty="0"/>
              <a:t>Schoenherr et al., 2025</a:t>
            </a:r>
          </a:p>
        </p:txBody>
      </p:sp>
    </p:spTree>
    <p:extLst>
      <p:ext uri="{BB962C8B-B14F-4D97-AF65-F5344CB8AC3E}">
        <p14:creationId xmlns:p14="http://schemas.microsoft.com/office/powerpoint/2010/main" val="2778399095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52C666-1F1F-93DE-BFBF-ED82B2196B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A3754B-E74D-8990-AF84-256A4EA9E7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1550978"/>
            <a:ext cx="7772400" cy="869910"/>
          </a:xfrm>
        </p:spPr>
        <p:txBody>
          <a:bodyPr/>
          <a:lstStyle/>
          <a:p>
            <a:r>
              <a:rPr lang="en-GB" dirty="0"/>
              <a:t>Maths anxiety in male Autists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487508D-C366-1DD3-86AD-1E367AB142B5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722312" y="2276872"/>
            <a:ext cx="7772401" cy="4464495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overall trait math anxiety levels similar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autistic participants performed worse on timed math tasks when experiencing </a:t>
            </a:r>
            <a:r>
              <a:rPr lang="en-GB" b="1" dirty="0"/>
              <a:t>higher emotional arousal and worry</a:t>
            </a:r>
            <a:r>
              <a:rPr lang="en-GB" dirty="0"/>
              <a:t> before the test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negative emotional states (low valence, high stress) correlated with poorer performance under time pressure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/>
          </a:p>
          <a:p>
            <a:r>
              <a:rPr lang="it-IT" dirty="0"/>
              <a:t>Lievore and Mammarella, 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8734018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4BC76E-3A2D-82BB-1976-11E3F1EE10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88D5C2-6E1E-6FB4-AA33-2C9C3C390F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4829" y="1124744"/>
            <a:ext cx="7772400" cy="869910"/>
          </a:xfrm>
        </p:spPr>
        <p:txBody>
          <a:bodyPr>
            <a:normAutofit fontScale="90000"/>
          </a:bodyPr>
          <a:lstStyle/>
          <a:p>
            <a:r>
              <a:rPr lang="en-GB" dirty="0"/>
              <a:t>Impact of Negative Emotions on Cognitive Processing </a:t>
            </a:r>
            <a:br>
              <a:rPr lang="en-GB" dirty="0"/>
            </a:br>
            <a:endParaRPr lang="en-GB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1402AA8-1139-0CAF-6247-0F41B7FA05E3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755576" y="2420888"/>
            <a:ext cx="7772401" cy="4032447"/>
          </a:xfrm>
        </p:spPr>
        <p:txBody>
          <a:bodyPr>
            <a:normAutofit fontScale="925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Negative emotions generally impair attention, working memory, and executive function—skills essential for solving maths problems.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Effect amplified in autists: often experience </a:t>
            </a:r>
            <a:r>
              <a:rPr lang="en-GB" b="1" dirty="0"/>
              <a:t>emotional dysregulation</a:t>
            </a:r>
            <a:r>
              <a:rPr lang="en-GB" dirty="0"/>
              <a:t> and sensory sensitivities, making stress responses more intense and prolonged</a:t>
            </a:r>
          </a:p>
          <a:p>
            <a:r>
              <a:rPr lang="it-IT" dirty="0"/>
              <a:t>Guy-Evans,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4020981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C6CC9B-6C5B-E0D9-B5DF-49C7083E84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E75AC8-7ACA-F19E-F59E-445A61C517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4829" y="1124744"/>
            <a:ext cx="7772400" cy="936104"/>
          </a:xfrm>
        </p:spPr>
        <p:txBody>
          <a:bodyPr>
            <a:normAutofit/>
          </a:bodyPr>
          <a:lstStyle/>
          <a:p>
            <a:pPr lvl="0"/>
            <a:r>
              <a:rPr lang="en-GB" dirty="0"/>
              <a:t>Math Anxiety in Autism 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6986DA6-8190-33CA-B720-2408B103AFE4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755576" y="2420888"/>
            <a:ext cx="7772401" cy="4032447"/>
          </a:xfrm>
        </p:spPr>
        <p:txBody>
          <a:bodyPr>
            <a:normAutofit fontScale="85000" lnSpcReduction="10000"/>
          </a:bodyPr>
          <a:lstStyle/>
          <a:p>
            <a:r>
              <a:rPr lang="en-GB" dirty="0"/>
              <a:t>Autistic learners may not always show higher baseline math anxiety than peers, but they are particularly vulnerable to </a:t>
            </a:r>
            <a:r>
              <a:rPr lang="en-GB" b="1" dirty="0"/>
              <a:t>situational stressors</a:t>
            </a:r>
            <a:r>
              <a:rPr lang="en-GB" dirty="0"/>
              <a:t> like unexpected changes, time limits, or sensory overload. </a:t>
            </a:r>
          </a:p>
          <a:p>
            <a:endParaRPr lang="en-GB" dirty="0"/>
          </a:p>
          <a:p>
            <a:r>
              <a:rPr lang="en-GB" dirty="0"/>
              <a:t>These factors can trigger anxiety that disrupts problem-solving and memory retrieval. </a:t>
            </a:r>
          </a:p>
          <a:p>
            <a:endParaRPr lang="en-GB" dirty="0"/>
          </a:p>
          <a:p>
            <a:r>
              <a:rPr lang="it-IT" dirty="0"/>
              <a:t>Chenoy,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8194769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0525E0-04AD-43AD-B8B1-BF55668E2C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Thinking of maths anxiety through the lens of trauma and adverse experience</a:t>
            </a:r>
            <a:br>
              <a:rPr lang="en-GB" dirty="0"/>
            </a:b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19A532-6DD3-4656-8450-BF6702D13FB4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722312" y="2906712"/>
            <a:ext cx="7772401" cy="2826543"/>
          </a:xfrm>
        </p:spPr>
        <p:txBody>
          <a:bodyPr>
            <a:normAutofit lnSpcReduction="10000"/>
          </a:bodyPr>
          <a:lstStyle/>
          <a:p>
            <a:r>
              <a:rPr lang="en-GB" sz="2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 will give an introduction</a:t>
            </a:r>
          </a:p>
          <a:p>
            <a:endParaRPr lang="en-GB" sz="24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GB" sz="2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Then explain our current approach to addressing MA and developing self-regu</a:t>
            </a:r>
            <a:r>
              <a:rPr lang="en-GB" sz="2400" dirty="0">
                <a:latin typeface="Calibri" panose="020F0502020204030204" pitchFamily="34" charset="0"/>
                <a:ea typeface="Calibri" panose="020F0502020204030204" pitchFamily="34" charset="0"/>
              </a:rPr>
              <a:t>l</a:t>
            </a:r>
            <a:r>
              <a:rPr lang="en-GB" sz="2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ation, our 4 tools and our coaching programme</a:t>
            </a:r>
          </a:p>
          <a:p>
            <a:endParaRPr lang="en-GB" sz="2400" dirty="0">
              <a:latin typeface="Calibri" panose="020F0502020204030204" pitchFamily="34" charset="0"/>
            </a:endParaRPr>
          </a:p>
          <a:p>
            <a:r>
              <a:rPr lang="en-GB" sz="2400" dirty="0">
                <a:latin typeface="Calibri" panose="020F0502020204030204" pitchFamily="34" charset="0"/>
              </a:rPr>
              <a:t>Then I am very much looking forward to discussion.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122476408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template_aubergine_Uni of Warwick_2810">
  <a:themeElements>
    <a:clrScheme name="template_aubergine_Uni of Warwick_2810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CC99"/>
      </a:accent1>
      <a:accent2>
        <a:srgbClr val="3333CC"/>
      </a:accent2>
      <a:accent3>
        <a:srgbClr val="8F8F8F"/>
      </a:accent3>
      <a:accent4>
        <a:srgbClr val="707070"/>
      </a:accent4>
      <a:accent5>
        <a:srgbClr val="AAE2CA"/>
      </a:accent5>
      <a:accent6>
        <a:srgbClr val="2D2DB9"/>
      </a:accent6>
      <a:hlink>
        <a:srgbClr val="0000FF"/>
      </a:hlink>
      <a:folHlink>
        <a:srgbClr val="FF00FF"/>
      </a:folHlink>
    </a:clrScheme>
    <a:fontScheme name="template_aubergine_Uni of Warwick_2810">
      <a:majorFont>
        <a:latin typeface="Times New Roman"/>
        <a:ea typeface="Times New Roman"/>
        <a:cs typeface="Times New Roman"/>
      </a:majorFont>
      <a:minorFont>
        <a:latin typeface="Helvetica"/>
        <a:ea typeface="Helvetica"/>
        <a:cs typeface="Helvetica"/>
      </a:minorFont>
    </a:fontScheme>
    <a:fmtScheme name="template_aubergine_Uni of Warwick_28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template_aubergine_Uni of Warwick_2810">
  <a:themeElements>
    <a:clrScheme name="template_aubergine_Uni of Warwick_2810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CC99"/>
      </a:accent1>
      <a:accent2>
        <a:srgbClr val="3333CC"/>
      </a:accent2>
      <a:accent3>
        <a:srgbClr val="8F8F8F"/>
      </a:accent3>
      <a:accent4>
        <a:srgbClr val="707070"/>
      </a:accent4>
      <a:accent5>
        <a:srgbClr val="AAE2CA"/>
      </a:accent5>
      <a:accent6>
        <a:srgbClr val="2D2DB9"/>
      </a:accent6>
      <a:hlink>
        <a:srgbClr val="0000FF"/>
      </a:hlink>
      <a:folHlink>
        <a:srgbClr val="FF00FF"/>
      </a:folHlink>
    </a:clrScheme>
    <a:fontScheme name="template_aubergine_Uni of Warwick_2810">
      <a:majorFont>
        <a:latin typeface="Times New Roman"/>
        <a:ea typeface="Times New Roman"/>
        <a:cs typeface="Times New Roman"/>
      </a:majorFont>
      <a:minorFont>
        <a:latin typeface="Helvetica"/>
        <a:ea typeface="Helvetica"/>
        <a:cs typeface="Helvetica"/>
      </a:minorFont>
    </a:fontScheme>
    <a:fmtScheme name="template_aubergine_Uni of Warwick_28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2578</TotalTime>
  <Words>1692</Words>
  <Application>Microsoft Office PowerPoint</Application>
  <PresentationFormat>On-screen Show (4:3)</PresentationFormat>
  <Paragraphs>212</Paragraphs>
  <Slides>37</Slides>
  <Notes>30</Notes>
  <HiddenSlides>1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1" baseType="lpstr">
      <vt:lpstr>Arial</vt:lpstr>
      <vt:lpstr>Calibri</vt:lpstr>
      <vt:lpstr>Times New Roman</vt:lpstr>
      <vt:lpstr>template_aubergine_Uni of Warwick_2810</vt:lpstr>
      <vt:lpstr>Considering resilience and wellbeing in the context of mathematics: seeking to address the prevalence of maths anxiety and increase self-regulation</vt:lpstr>
      <vt:lpstr>Emotions …</vt:lpstr>
      <vt:lpstr>Positive emotions …</vt:lpstr>
      <vt:lpstr>Negative emotions …</vt:lpstr>
      <vt:lpstr>Evidence on Emotions and Maths</vt:lpstr>
      <vt:lpstr>Maths anxiety in male Autists</vt:lpstr>
      <vt:lpstr>Impact of Negative Emotions on Cognitive Processing  </vt:lpstr>
      <vt:lpstr>Math Anxiety in Autism </vt:lpstr>
      <vt:lpstr>Thinking of maths anxiety through the lens of trauma and adverse experience </vt:lpstr>
      <vt:lpstr>The power of the invisible threat</vt:lpstr>
      <vt:lpstr>Maths anxiety …</vt:lpstr>
      <vt:lpstr>Some brain facts for maths educators</vt:lpstr>
      <vt:lpstr>Psychological safety requires …</vt:lpstr>
      <vt:lpstr>Competence to self-safeguard … </vt:lpstr>
      <vt:lpstr>The growth zone model</vt:lpstr>
      <vt:lpstr>The growth zone model:  green zone</vt:lpstr>
      <vt:lpstr>The growth zone model:  amber zone</vt:lpstr>
      <vt:lpstr>The growth zone includes: </vt:lpstr>
      <vt:lpstr>The annotated growth zone model</vt:lpstr>
      <vt:lpstr>Warwick students ...</vt:lpstr>
      <vt:lpstr>The growth zone model:  red zone</vt:lpstr>
      <vt:lpstr>Not stupid but panicking</vt:lpstr>
      <vt:lpstr>The hand model of the brain  (Dan Siegel)</vt:lpstr>
      <vt:lpstr>The hand model of the brain</vt:lpstr>
      <vt:lpstr>When the maths brain goes offline ...</vt:lpstr>
      <vt:lpstr>Using the growth zone model</vt:lpstr>
      <vt:lpstr>Getting out of the red zone</vt:lpstr>
      <vt:lpstr>Building the amber/growth zone</vt:lpstr>
      <vt:lpstr>The growth zone model in action</vt:lpstr>
      <vt:lpstr>The ladder model</vt:lpstr>
      <vt:lpstr>The growth zone model</vt:lpstr>
      <vt:lpstr>Resilient no – not yet</vt:lpstr>
      <vt:lpstr>MR Toolkit in action 1</vt:lpstr>
      <vt:lpstr>MR Toolkit in action 2</vt:lpstr>
      <vt:lpstr>We can tackle the very real, invisible maths monster, together …</vt:lpstr>
      <vt:lpstr>The Mathematical Resilience Book</vt:lpstr>
      <vt:lpstr>Further reading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Addressing statistics anxiety</dc:title>
  <dc:creator>Sue</dc:creator>
  <cp:lastModifiedBy>Johnston-Wilder, Sue</cp:lastModifiedBy>
  <cp:revision>46</cp:revision>
  <cp:lastPrinted>2021-10-12T10:19:12Z</cp:lastPrinted>
  <dcterms:modified xsi:type="dcterms:W3CDTF">2025-11-20T09:25:17Z</dcterms:modified>
</cp:coreProperties>
</file>