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7" r:id="rId2"/>
    <p:sldId id="314" r:id="rId3"/>
    <p:sldId id="323" r:id="rId4"/>
    <p:sldId id="290" r:id="rId5"/>
    <p:sldId id="291" r:id="rId6"/>
    <p:sldId id="315" r:id="rId7"/>
    <p:sldId id="292" r:id="rId8"/>
    <p:sldId id="316" r:id="rId9"/>
    <p:sldId id="293" r:id="rId10"/>
    <p:sldId id="294" r:id="rId11"/>
    <p:sldId id="317" r:id="rId12"/>
    <p:sldId id="295" r:id="rId13"/>
    <p:sldId id="299" r:id="rId14"/>
    <p:sldId id="300" r:id="rId15"/>
    <p:sldId id="296" r:id="rId16"/>
    <p:sldId id="297" r:id="rId17"/>
    <p:sldId id="324" r:id="rId18"/>
    <p:sldId id="325" r:id="rId19"/>
    <p:sldId id="298" r:id="rId20"/>
    <p:sldId id="301" r:id="rId21"/>
    <p:sldId id="302" r:id="rId22"/>
    <p:sldId id="318" r:id="rId23"/>
    <p:sldId id="319" r:id="rId24"/>
    <p:sldId id="303" r:id="rId25"/>
    <p:sldId id="320" r:id="rId26"/>
    <p:sldId id="321" r:id="rId27"/>
    <p:sldId id="322" r:id="rId28"/>
    <p:sldId id="304" r:id="rId29"/>
    <p:sldId id="305" r:id="rId30"/>
    <p:sldId id="306" r:id="rId31"/>
    <p:sldId id="326" r:id="rId32"/>
    <p:sldId id="327" r:id="rId33"/>
    <p:sldId id="307" r:id="rId34"/>
    <p:sldId id="308" r:id="rId35"/>
    <p:sldId id="311" r:id="rId36"/>
    <p:sldId id="309" r:id="rId37"/>
    <p:sldId id="312" r:id="rId38"/>
    <p:sldId id="310" r:id="rId39"/>
    <p:sldId id="313"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E317128-21ED-2541-AC33-9DAEC50301FD}">
          <p14:sldIdLst>
            <p14:sldId id="257"/>
            <p14:sldId id="314"/>
            <p14:sldId id="323"/>
          </p14:sldIdLst>
        </p14:section>
        <p14:section name="Text" id="{8623A719-130E-0640-B6AF-D8DC5DEBFD68}">
          <p14:sldIdLst>
            <p14:sldId id="290"/>
            <p14:sldId id="291"/>
            <p14:sldId id="315"/>
            <p14:sldId id="292"/>
            <p14:sldId id="316"/>
            <p14:sldId id="293"/>
            <p14:sldId id="294"/>
            <p14:sldId id="317"/>
            <p14:sldId id="295"/>
            <p14:sldId id="299"/>
            <p14:sldId id="300"/>
            <p14:sldId id="296"/>
            <p14:sldId id="297"/>
            <p14:sldId id="324"/>
            <p14:sldId id="325"/>
            <p14:sldId id="298"/>
            <p14:sldId id="301"/>
            <p14:sldId id="302"/>
            <p14:sldId id="318"/>
            <p14:sldId id="319"/>
            <p14:sldId id="303"/>
            <p14:sldId id="320"/>
            <p14:sldId id="321"/>
            <p14:sldId id="322"/>
            <p14:sldId id="304"/>
            <p14:sldId id="305"/>
            <p14:sldId id="306"/>
            <p14:sldId id="326"/>
            <p14:sldId id="327"/>
            <p14:sldId id="307"/>
            <p14:sldId id="308"/>
            <p14:sldId id="311"/>
            <p14:sldId id="309"/>
            <p14:sldId id="312"/>
            <p14:sldId id="310"/>
            <p14:sldId id="31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74" autoAdjust="0"/>
  </p:normalViewPr>
  <p:slideViewPr>
    <p:cSldViewPr snapToGrid="0" snapToObjects="1">
      <p:cViewPr varScale="1">
        <p:scale>
          <a:sx n="124" d="100"/>
          <a:sy n="124" d="100"/>
        </p:scale>
        <p:origin x="182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9" d="100"/>
          <a:sy n="79" d="100"/>
        </p:scale>
        <p:origin x="-320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C69E08-5666-0749-B5AC-3A1DC20AB8DA}" type="datetimeFigureOut">
              <a:rPr lang="en-US" smtClean="0"/>
              <a:t>10/4/22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D99774-5E12-1B47-9CBA-89A8E40F1CC7}" type="slidenum">
              <a:rPr lang="en-US" smtClean="0"/>
              <a:t>‹#›</a:t>
            </a:fld>
            <a:endParaRPr lang="en-US"/>
          </a:p>
        </p:txBody>
      </p:sp>
    </p:spTree>
    <p:extLst>
      <p:ext uri="{BB962C8B-B14F-4D97-AF65-F5344CB8AC3E}">
        <p14:creationId xmlns:p14="http://schemas.microsoft.com/office/powerpoint/2010/main" val="4306553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D6D06696-8CDC-284E-B0C8-0A67B53338F9}" type="datetimeFigureOut">
              <a:rPr lang="en-US" smtClean="0"/>
              <a:t>10/4/22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4284914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6D06696-8CDC-284E-B0C8-0A67B53338F9}" type="datetimeFigureOut">
              <a:rPr lang="en-US" smtClean="0"/>
              <a:t>10/4/22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4219193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6D06696-8CDC-284E-B0C8-0A67B53338F9}" type="datetimeFigureOut">
              <a:rPr lang="en-US" smtClean="0"/>
              <a:t>10/4/22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3229473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6D06696-8CDC-284E-B0C8-0A67B53338F9}" type="datetimeFigureOut">
              <a:rPr lang="en-US" smtClean="0"/>
              <a:t>10/4/22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59498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6D06696-8CDC-284E-B0C8-0A67B53338F9}" type="datetimeFigureOut">
              <a:rPr lang="en-US" smtClean="0"/>
              <a:t>10/4/22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3940616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D6D06696-8CDC-284E-B0C8-0A67B53338F9}" type="datetimeFigureOut">
              <a:rPr lang="en-US" smtClean="0"/>
              <a:t>10/4/22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1256827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D6D06696-8CDC-284E-B0C8-0A67B53338F9}" type="datetimeFigureOut">
              <a:rPr lang="en-US" smtClean="0"/>
              <a:t>10/4/22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3747127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6D06696-8CDC-284E-B0C8-0A67B53338F9}" type="datetimeFigureOut">
              <a:rPr lang="en-US" smtClean="0"/>
              <a:t>10/4/22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2454838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D06696-8CDC-284E-B0C8-0A67B53338F9}" type="datetimeFigureOut">
              <a:rPr lang="en-US" smtClean="0"/>
              <a:t>10/4/22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3654381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6D06696-8CDC-284E-B0C8-0A67B53338F9}" type="datetimeFigureOut">
              <a:rPr lang="en-US" smtClean="0"/>
              <a:t>10/4/22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362596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6D06696-8CDC-284E-B0C8-0A67B53338F9}" type="datetimeFigureOut">
              <a:rPr lang="en-US" smtClean="0"/>
              <a:t>10/4/22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64ADA5-5396-A542-8ACF-19B5F89E5ED3}" type="slidenum">
              <a:rPr lang="en-US" smtClean="0"/>
              <a:t>‹#›</a:t>
            </a:fld>
            <a:endParaRPr lang="en-US" dirty="0"/>
          </a:p>
        </p:txBody>
      </p:sp>
    </p:spTree>
    <p:extLst>
      <p:ext uri="{BB962C8B-B14F-4D97-AF65-F5344CB8AC3E}">
        <p14:creationId xmlns:p14="http://schemas.microsoft.com/office/powerpoint/2010/main" val="3574138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D06696-8CDC-284E-B0C8-0A67B53338F9}" type="datetimeFigureOut">
              <a:rPr lang="en-US" smtClean="0"/>
              <a:t>10/4/22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64ADA5-5396-A542-8ACF-19B5F89E5ED3}" type="slidenum">
              <a:rPr lang="en-US" smtClean="0"/>
              <a:t>‹#›</a:t>
            </a:fld>
            <a:endParaRPr lang="en-US" dirty="0"/>
          </a:p>
        </p:txBody>
      </p:sp>
    </p:spTree>
    <p:extLst>
      <p:ext uri="{BB962C8B-B14F-4D97-AF65-F5344CB8AC3E}">
        <p14:creationId xmlns:p14="http://schemas.microsoft.com/office/powerpoint/2010/main" val="356301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692" y="274636"/>
            <a:ext cx="8286108" cy="4935217"/>
          </a:xfrm>
        </p:spPr>
        <p:txBody>
          <a:bodyPr>
            <a:normAutofit fontScale="90000"/>
          </a:bodyPr>
          <a:lstStyle/>
          <a:p>
            <a:r>
              <a:rPr lang="en-US" sz="5300" dirty="0"/>
              <a:t>MacTutor – a collection of great mathematicians?</a:t>
            </a:r>
            <a:br>
              <a:rPr lang="en-US" sz="1800" dirty="0"/>
            </a:br>
            <a:br>
              <a:rPr lang="en-US" sz="1800" dirty="0"/>
            </a:br>
            <a:r>
              <a:rPr lang="en-US" sz="3200" dirty="0"/>
              <a:t>Edmund F Robertson</a:t>
            </a:r>
            <a:br>
              <a:rPr lang="en-US" sz="3200" dirty="0"/>
            </a:br>
            <a:r>
              <a:rPr lang="en-US" sz="3200" dirty="0"/>
              <a:t>University of St Andrews</a:t>
            </a:r>
            <a:br>
              <a:rPr lang="en-GB" b="1" dirty="0"/>
            </a:br>
            <a:br>
              <a:rPr lang="en-GB" b="1" dirty="0"/>
            </a:br>
            <a:br>
              <a:rPr lang="en-GB" sz="1600" b="1" dirty="0"/>
            </a:br>
            <a:r>
              <a:rPr lang="en-GB" sz="2800" dirty="0"/>
              <a:t>University of Warwick</a:t>
            </a:r>
            <a:br>
              <a:rPr lang="en-GB" sz="2800" dirty="0"/>
            </a:br>
            <a:r>
              <a:rPr lang="en-US" sz="2800" dirty="0"/>
              <a:t>10 November 2022</a:t>
            </a:r>
            <a:br>
              <a:rPr lang="en-US" sz="3600" dirty="0"/>
            </a:br>
            <a:endParaRPr lang="en-US" sz="3600" dirty="0"/>
          </a:p>
        </p:txBody>
      </p:sp>
      <p:pic>
        <p:nvPicPr>
          <p:cNvPr id="4" name="Picture 3"/>
          <p:cNvPicPr>
            <a:picLocks noChangeAspect="1"/>
          </p:cNvPicPr>
          <p:nvPr/>
        </p:nvPicPr>
        <p:blipFill>
          <a:blip r:embed="rId2"/>
          <a:stretch>
            <a:fillRect/>
          </a:stretch>
        </p:blipFill>
        <p:spPr>
          <a:xfrm>
            <a:off x="4040675" y="5209854"/>
            <a:ext cx="1186767" cy="1360440"/>
          </a:xfrm>
          <a:prstGeom prst="rect">
            <a:avLst/>
          </a:prstGeom>
        </p:spPr>
      </p:pic>
    </p:spTree>
    <p:extLst>
      <p:ext uri="{BB962C8B-B14F-4D97-AF65-F5344CB8AC3E}">
        <p14:creationId xmlns:p14="http://schemas.microsoft.com/office/powerpoint/2010/main" val="330193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1CA09-40FE-2342-A59C-E3B510979564}"/>
              </a:ext>
            </a:extLst>
          </p:cNvPr>
          <p:cNvSpPr>
            <a:spLocks noGrp="1"/>
          </p:cNvSpPr>
          <p:nvPr>
            <p:ph type="title"/>
          </p:nvPr>
        </p:nvSpPr>
        <p:spPr/>
        <p:txBody>
          <a:bodyPr/>
          <a:lstStyle/>
          <a:p>
            <a:r>
              <a:rPr lang="en-US" dirty="0" err="1"/>
              <a:t>Agnesi</a:t>
            </a:r>
            <a:endParaRPr lang="en-US" dirty="0"/>
          </a:p>
        </p:txBody>
      </p:sp>
      <p:pic>
        <p:nvPicPr>
          <p:cNvPr id="6" name="Picture 5">
            <a:extLst>
              <a:ext uri="{FF2B5EF4-FFF2-40B4-BE49-F238E27FC236}">
                <a16:creationId xmlns:a16="http://schemas.microsoft.com/office/drawing/2014/main" id="{4630A380-C3D6-EE48-9CEF-35388739AD1A}"/>
              </a:ext>
            </a:extLst>
          </p:cNvPr>
          <p:cNvPicPr>
            <a:picLocks noChangeAspect="1"/>
          </p:cNvPicPr>
          <p:nvPr/>
        </p:nvPicPr>
        <p:blipFill>
          <a:blip r:embed="rId2"/>
          <a:stretch>
            <a:fillRect/>
          </a:stretch>
        </p:blipFill>
        <p:spPr>
          <a:xfrm>
            <a:off x="1358900" y="1823306"/>
            <a:ext cx="6426200" cy="4279900"/>
          </a:xfrm>
          <a:prstGeom prst="rect">
            <a:avLst/>
          </a:prstGeom>
        </p:spPr>
      </p:pic>
    </p:spTree>
    <p:extLst>
      <p:ext uri="{BB962C8B-B14F-4D97-AF65-F5344CB8AC3E}">
        <p14:creationId xmlns:p14="http://schemas.microsoft.com/office/powerpoint/2010/main" val="1866793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7D9AF-EC1F-C646-B901-BDB234D32E38}"/>
              </a:ext>
            </a:extLst>
          </p:cNvPr>
          <p:cNvSpPr>
            <a:spLocks noGrp="1"/>
          </p:cNvSpPr>
          <p:nvPr>
            <p:ph type="title"/>
          </p:nvPr>
        </p:nvSpPr>
        <p:spPr/>
        <p:txBody>
          <a:bodyPr/>
          <a:lstStyle/>
          <a:p>
            <a:r>
              <a:rPr lang="en-US" dirty="0"/>
              <a:t>Who was included?</a:t>
            </a:r>
          </a:p>
        </p:txBody>
      </p:sp>
      <p:sp>
        <p:nvSpPr>
          <p:cNvPr id="3" name="TextBox 2">
            <a:extLst>
              <a:ext uri="{FF2B5EF4-FFF2-40B4-BE49-F238E27FC236}">
                <a16:creationId xmlns:a16="http://schemas.microsoft.com/office/drawing/2014/main" id="{3A736DC8-3543-F341-A2CF-1E00A9210809}"/>
              </a:ext>
            </a:extLst>
          </p:cNvPr>
          <p:cNvSpPr txBox="1"/>
          <p:nvPr/>
        </p:nvSpPr>
        <p:spPr>
          <a:xfrm>
            <a:off x="636998" y="1767155"/>
            <a:ext cx="7880277" cy="3108543"/>
          </a:xfrm>
          <a:prstGeom prst="rect">
            <a:avLst/>
          </a:prstGeom>
          <a:noFill/>
        </p:spPr>
        <p:txBody>
          <a:bodyPr wrap="square" rtlCol="0">
            <a:spAutoFit/>
          </a:bodyPr>
          <a:lstStyle/>
          <a:p>
            <a:r>
              <a:rPr lang="en-GB" sz="2800" dirty="0"/>
              <a:t>Of course, a consequence of the mathematicians being chosen to support the teaching material meant that we only had information about mathematicians whose names were attached to concepts or theorems. The mathematicians, therefore, were almost self-selected depending on the material we chose to teach.</a:t>
            </a:r>
          </a:p>
        </p:txBody>
      </p:sp>
    </p:spTree>
    <p:extLst>
      <p:ext uri="{BB962C8B-B14F-4D97-AF65-F5344CB8AC3E}">
        <p14:creationId xmlns:p14="http://schemas.microsoft.com/office/powerpoint/2010/main" val="2577641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B7BABA-A359-464F-926B-70A9D4F4FA5A}"/>
              </a:ext>
            </a:extLst>
          </p:cNvPr>
          <p:cNvSpPr>
            <a:spLocks noGrp="1"/>
          </p:cNvSpPr>
          <p:nvPr>
            <p:ph type="title"/>
          </p:nvPr>
        </p:nvSpPr>
        <p:spPr/>
        <p:txBody>
          <a:bodyPr>
            <a:normAutofit fontScale="90000"/>
          </a:bodyPr>
          <a:lstStyle/>
          <a:p>
            <a:r>
              <a:rPr lang="en-GB" dirty="0"/>
              <a:t>European Academic Software Award</a:t>
            </a:r>
            <a:endParaRPr lang="en-US" dirty="0"/>
          </a:p>
        </p:txBody>
      </p:sp>
      <p:sp>
        <p:nvSpPr>
          <p:cNvPr id="4" name="Content Placeholder 3">
            <a:extLst>
              <a:ext uri="{FF2B5EF4-FFF2-40B4-BE49-F238E27FC236}">
                <a16:creationId xmlns:a16="http://schemas.microsoft.com/office/drawing/2014/main" id="{442B306A-DB00-4840-932C-4BE730E7198D}"/>
              </a:ext>
            </a:extLst>
          </p:cNvPr>
          <p:cNvSpPr>
            <a:spLocks noGrp="1"/>
          </p:cNvSpPr>
          <p:nvPr>
            <p:ph idx="1"/>
          </p:nvPr>
        </p:nvSpPr>
        <p:spPr/>
        <p:txBody>
          <a:bodyPr>
            <a:normAutofit fontScale="70000" lnSpcReduction="20000"/>
          </a:bodyPr>
          <a:lstStyle/>
          <a:p>
            <a:r>
              <a:rPr lang="en-GB" dirty="0"/>
              <a:t>In 1994 we entered our teaching software for the European Academic Software Award. We put the history material on the web which was comparatively new at that time. In our submission we wrote the following about this History Archive:</a:t>
            </a:r>
          </a:p>
          <a:p>
            <a:pPr marL="0" indent="0">
              <a:buNone/>
            </a:pPr>
            <a:r>
              <a:rPr lang="en-GB" dirty="0"/>
              <a:t> </a:t>
            </a:r>
          </a:p>
          <a:p>
            <a:r>
              <a:rPr lang="en-GB" dirty="0"/>
              <a:t>"One of the recent innovations has been the inclusion of an archive on the History of Mathematics.  This is not used primarily to teach the history as a subject in its own right, but to motivate and illustrate the mathematical content.  Mathematics is often a very abstract subject and sometimes the best way to enliven a topic is to show how this part of the subject was originally developed and how it fits into a historical rather than a theoretical framework."</a:t>
            </a:r>
          </a:p>
          <a:p>
            <a:endParaRPr lang="en-GB" dirty="0"/>
          </a:p>
          <a:p>
            <a:r>
              <a:rPr lang="en-GB" dirty="0"/>
              <a:t>We were shortlisted for the finals in Heidelberg, Germany, and won the European Academic Software Award.</a:t>
            </a:r>
          </a:p>
          <a:p>
            <a:endParaRPr lang="en-US" dirty="0"/>
          </a:p>
        </p:txBody>
      </p:sp>
    </p:spTree>
    <p:extLst>
      <p:ext uri="{BB962C8B-B14F-4D97-AF65-F5344CB8AC3E}">
        <p14:creationId xmlns:p14="http://schemas.microsoft.com/office/powerpoint/2010/main" val="714316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0C719-9361-CA4F-B828-46801B3A7E8F}"/>
              </a:ext>
            </a:extLst>
          </p:cNvPr>
          <p:cNvSpPr>
            <a:spLocks noGrp="1"/>
          </p:cNvSpPr>
          <p:nvPr>
            <p:ph type="title"/>
          </p:nvPr>
        </p:nvSpPr>
        <p:spPr/>
        <p:txBody>
          <a:bodyPr>
            <a:normAutofit fontScale="90000"/>
          </a:bodyPr>
          <a:lstStyle/>
          <a:p>
            <a:r>
              <a:rPr lang="en-GB" dirty="0"/>
              <a:t>European Academic Software Award</a:t>
            </a:r>
            <a:endParaRPr lang="en-US" dirty="0"/>
          </a:p>
        </p:txBody>
      </p:sp>
      <p:pic>
        <p:nvPicPr>
          <p:cNvPr id="4" name="Content Placeholder 3">
            <a:extLst>
              <a:ext uri="{FF2B5EF4-FFF2-40B4-BE49-F238E27FC236}">
                <a16:creationId xmlns:a16="http://schemas.microsoft.com/office/drawing/2014/main" id="{BBD33BBE-975D-0649-8F28-CDCBEB81A97D}"/>
              </a:ext>
            </a:extLst>
          </p:cNvPr>
          <p:cNvPicPr>
            <a:picLocks noGrp="1" noChangeAspect="1"/>
          </p:cNvPicPr>
          <p:nvPr>
            <p:ph idx="1"/>
          </p:nvPr>
        </p:nvPicPr>
        <p:blipFill>
          <a:blip r:embed="rId2"/>
          <a:stretch>
            <a:fillRect/>
          </a:stretch>
        </p:blipFill>
        <p:spPr>
          <a:xfrm>
            <a:off x="1277156" y="1600200"/>
            <a:ext cx="6589688" cy="4525963"/>
          </a:xfrm>
          <a:prstGeom prst="rect">
            <a:avLst/>
          </a:prstGeom>
        </p:spPr>
      </p:pic>
      <p:pic>
        <p:nvPicPr>
          <p:cNvPr id="5" name="Picture 4">
            <a:extLst>
              <a:ext uri="{FF2B5EF4-FFF2-40B4-BE49-F238E27FC236}">
                <a16:creationId xmlns:a16="http://schemas.microsoft.com/office/drawing/2014/main" id="{7AA97833-DD46-D54E-B022-1E79724CC798}"/>
              </a:ext>
            </a:extLst>
          </p:cNvPr>
          <p:cNvPicPr>
            <a:picLocks noChangeAspect="1"/>
          </p:cNvPicPr>
          <p:nvPr/>
        </p:nvPicPr>
        <p:blipFill>
          <a:blip r:embed="rId2"/>
          <a:stretch>
            <a:fillRect/>
          </a:stretch>
        </p:blipFill>
        <p:spPr>
          <a:xfrm>
            <a:off x="205483" y="1278726"/>
            <a:ext cx="7941635" cy="5454514"/>
          </a:xfrm>
          <a:prstGeom prst="rect">
            <a:avLst/>
          </a:prstGeom>
        </p:spPr>
      </p:pic>
    </p:spTree>
    <p:extLst>
      <p:ext uri="{BB962C8B-B14F-4D97-AF65-F5344CB8AC3E}">
        <p14:creationId xmlns:p14="http://schemas.microsoft.com/office/powerpoint/2010/main" val="3204388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9D506-6504-F34A-9981-6EEDA612F339}"/>
              </a:ext>
            </a:extLst>
          </p:cNvPr>
          <p:cNvSpPr>
            <a:spLocks noGrp="1"/>
          </p:cNvSpPr>
          <p:nvPr>
            <p:ph type="title"/>
          </p:nvPr>
        </p:nvSpPr>
        <p:spPr/>
        <p:txBody>
          <a:bodyPr/>
          <a:lstStyle/>
          <a:p>
            <a:r>
              <a:rPr lang="en-US" dirty="0"/>
              <a:t>The problem!</a:t>
            </a:r>
          </a:p>
        </p:txBody>
      </p:sp>
      <p:sp>
        <p:nvSpPr>
          <p:cNvPr id="3" name="Content Placeholder 2">
            <a:extLst>
              <a:ext uri="{FF2B5EF4-FFF2-40B4-BE49-F238E27FC236}">
                <a16:creationId xmlns:a16="http://schemas.microsoft.com/office/drawing/2014/main" id="{928936DC-9D31-BF45-830D-5EB07B601FD7}"/>
              </a:ext>
            </a:extLst>
          </p:cNvPr>
          <p:cNvSpPr>
            <a:spLocks noGrp="1"/>
          </p:cNvSpPr>
          <p:nvPr>
            <p:ph idx="1"/>
          </p:nvPr>
        </p:nvSpPr>
        <p:spPr/>
        <p:txBody>
          <a:bodyPr/>
          <a:lstStyle/>
          <a:p>
            <a:r>
              <a:rPr lang="en-GB" dirty="0"/>
              <a:t>The problem now was that the MacTutor History of Mathematics Archive could be accessed by anyone as a stand-alone site without the teaching material it was designed to support. Because we received an enthusiastic world-wide response, we began to try to build the site as a History of Mathematics Archive in its own right. </a:t>
            </a:r>
            <a:endParaRPr lang="en-US" dirty="0"/>
          </a:p>
        </p:txBody>
      </p:sp>
    </p:spTree>
    <p:extLst>
      <p:ext uri="{BB962C8B-B14F-4D97-AF65-F5344CB8AC3E}">
        <p14:creationId xmlns:p14="http://schemas.microsoft.com/office/powerpoint/2010/main" val="4116231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CBFC1-7871-F84F-AAC0-751590C5AE3F}"/>
              </a:ext>
            </a:extLst>
          </p:cNvPr>
          <p:cNvSpPr>
            <a:spLocks noGrp="1"/>
          </p:cNvSpPr>
          <p:nvPr>
            <p:ph type="title"/>
          </p:nvPr>
        </p:nvSpPr>
        <p:spPr/>
        <p:txBody>
          <a:bodyPr/>
          <a:lstStyle/>
          <a:p>
            <a:r>
              <a:rPr lang="en-US" dirty="0"/>
              <a:t>History of Mathematics Course</a:t>
            </a:r>
          </a:p>
        </p:txBody>
      </p:sp>
      <p:sp>
        <p:nvSpPr>
          <p:cNvPr id="3" name="Content Placeholder 2">
            <a:extLst>
              <a:ext uri="{FF2B5EF4-FFF2-40B4-BE49-F238E27FC236}">
                <a16:creationId xmlns:a16="http://schemas.microsoft.com/office/drawing/2014/main" id="{5CE34BDC-B391-6941-823C-C653EFA0C88B}"/>
              </a:ext>
            </a:extLst>
          </p:cNvPr>
          <p:cNvSpPr>
            <a:spLocks noGrp="1"/>
          </p:cNvSpPr>
          <p:nvPr>
            <p:ph idx="1"/>
          </p:nvPr>
        </p:nvSpPr>
        <p:spPr>
          <a:xfrm>
            <a:off x="457200" y="1600200"/>
            <a:ext cx="8229600" cy="4964987"/>
          </a:xfrm>
        </p:spPr>
        <p:txBody>
          <a:bodyPr>
            <a:normAutofit fontScale="85000" lnSpcReduction="20000"/>
          </a:bodyPr>
          <a:lstStyle/>
          <a:p>
            <a:r>
              <a:rPr lang="en-GB" dirty="0"/>
              <a:t>I taught a history of mathematics course on the history of algebra, or the history of the development of the number systems. </a:t>
            </a:r>
          </a:p>
          <a:p>
            <a:r>
              <a:rPr lang="en-GB" dirty="0"/>
              <a:t>My interest in history came through teaching. I wanted to emphasise that mathematics was the product of people, "like you and me" I would say to my students. I also wanted to be able to say to a student who said, "I understand this proof but I can't imagine how I could ever invent something like that" that the proof had been polished sometimes over centuries, and </a:t>
            </a:r>
            <a:r>
              <a:rPr lang="en-GB"/>
              <a:t>understanding its </a:t>
            </a:r>
            <a:r>
              <a:rPr lang="en-GB" dirty="0"/>
              <a:t>history was the answer to the question. </a:t>
            </a:r>
          </a:p>
          <a:p>
            <a:r>
              <a:rPr lang="en-GB" dirty="0"/>
              <a:t>My course naturally led me to study Chinese, Indian, Arabic mathematics and mathematicians. </a:t>
            </a:r>
          </a:p>
          <a:p>
            <a:endParaRPr lang="en-US" dirty="0"/>
          </a:p>
        </p:txBody>
      </p:sp>
    </p:spTree>
    <p:extLst>
      <p:ext uri="{BB962C8B-B14F-4D97-AF65-F5344CB8AC3E}">
        <p14:creationId xmlns:p14="http://schemas.microsoft.com/office/powerpoint/2010/main" val="3553991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580DD-A620-0345-A56C-D723651B65A1}"/>
              </a:ext>
            </a:extLst>
          </p:cNvPr>
          <p:cNvSpPr>
            <a:spLocks noGrp="1"/>
          </p:cNvSpPr>
          <p:nvPr>
            <p:ph type="title"/>
          </p:nvPr>
        </p:nvSpPr>
        <p:spPr/>
        <p:txBody>
          <a:bodyPr/>
          <a:lstStyle/>
          <a:p>
            <a:r>
              <a:rPr lang="en-US" dirty="0"/>
              <a:t>Our Eurocentric mathematics</a:t>
            </a:r>
          </a:p>
        </p:txBody>
      </p:sp>
      <p:sp>
        <p:nvSpPr>
          <p:cNvPr id="3" name="Content Placeholder 2">
            <a:extLst>
              <a:ext uri="{FF2B5EF4-FFF2-40B4-BE49-F238E27FC236}">
                <a16:creationId xmlns:a16="http://schemas.microsoft.com/office/drawing/2014/main" id="{6998020D-553A-2541-AA31-36D2BBDF16D4}"/>
              </a:ext>
            </a:extLst>
          </p:cNvPr>
          <p:cNvSpPr>
            <a:spLocks noGrp="1"/>
          </p:cNvSpPr>
          <p:nvPr>
            <p:ph idx="1"/>
          </p:nvPr>
        </p:nvSpPr>
        <p:spPr/>
        <p:txBody>
          <a:bodyPr/>
          <a:lstStyle/>
          <a:p>
            <a:r>
              <a:rPr lang="en-US" dirty="0"/>
              <a:t>I quickly came to </a:t>
            </a:r>
            <a:r>
              <a:rPr lang="en-US" dirty="0" err="1"/>
              <a:t>realise</a:t>
            </a:r>
            <a:r>
              <a:rPr lang="en-US" dirty="0"/>
              <a:t> how Eurocentric our mathematics was.</a:t>
            </a:r>
          </a:p>
          <a:p>
            <a:r>
              <a:rPr lang="en-US" dirty="0"/>
              <a:t>The personalities of mathematicians and the environment in which they worked was so important to the way they thought about mathematics.</a:t>
            </a:r>
          </a:p>
        </p:txBody>
      </p:sp>
    </p:spTree>
    <p:extLst>
      <p:ext uri="{BB962C8B-B14F-4D97-AF65-F5344CB8AC3E}">
        <p14:creationId xmlns:p14="http://schemas.microsoft.com/office/powerpoint/2010/main" val="766003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580DD-A620-0345-A56C-D723651B65A1}"/>
              </a:ext>
            </a:extLst>
          </p:cNvPr>
          <p:cNvSpPr>
            <a:spLocks noGrp="1"/>
          </p:cNvSpPr>
          <p:nvPr>
            <p:ph type="title"/>
          </p:nvPr>
        </p:nvSpPr>
        <p:spPr/>
        <p:txBody>
          <a:bodyPr/>
          <a:lstStyle/>
          <a:p>
            <a:r>
              <a:rPr lang="en-US" dirty="0"/>
              <a:t>There is no mission</a:t>
            </a:r>
          </a:p>
        </p:txBody>
      </p:sp>
      <p:sp>
        <p:nvSpPr>
          <p:cNvPr id="3" name="Content Placeholder 2">
            <a:extLst>
              <a:ext uri="{FF2B5EF4-FFF2-40B4-BE49-F238E27FC236}">
                <a16:creationId xmlns:a16="http://schemas.microsoft.com/office/drawing/2014/main" id="{6998020D-553A-2541-AA31-36D2BBDF16D4}"/>
              </a:ext>
            </a:extLst>
          </p:cNvPr>
          <p:cNvSpPr>
            <a:spLocks noGrp="1"/>
          </p:cNvSpPr>
          <p:nvPr>
            <p:ph idx="1"/>
          </p:nvPr>
        </p:nvSpPr>
        <p:spPr/>
        <p:txBody>
          <a:bodyPr/>
          <a:lstStyle/>
          <a:p>
            <a:r>
              <a:rPr lang="en-US" dirty="0"/>
              <a:t>I want to stress that I am not trying to develop MacTutor to make a point.</a:t>
            </a:r>
          </a:p>
          <a:p>
            <a:r>
              <a:rPr lang="en-US" dirty="0"/>
              <a:t>I develop MacTutor because I enjoy doing it and I only include biographies I want to write.</a:t>
            </a:r>
          </a:p>
          <a:p>
            <a:r>
              <a:rPr lang="en-US" dirty="0"/>
              <a:t>But, of course, those I include are “great mathematicians” in my eyes!</a:t>
            </a:r>
          </a:p>
        </p:txBody>
      </p:sp>
    </p:spTree>
    <p:extLst>
      <p:ext uri="{BB962C8B-B14F-4D97-AF65-F5344CB8AC3E}">
        <p14:creationId xmlns:p14="http://schemas.microsoft.com/office/powerpoint/2010/main" val="1279362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580DD-A620-0345-A56C-D723651B65A1}"/>
              </a:ext>
            </a:extLst>
          </p:cNvPr>
          <p:cNvSpPr>
            <a:spLocks noGrp="1"/>
          </p:cNvSpPr>
          <p:nvPr>
            <p:ph type="title"/>
          </p:nvPr>
        </p:nvSpPr>
        <p:spPr/>
        <p:txBody>
          <a:bodyPr/>
          <a:lstStyle/>
          <a:p>
            <a:r>
              <a:rPr lang="en-US" dirty="0"/>
              <a:t>Unusual mathematicians</a:t>
            </a:r>
          </a:p>
        </p:txBody>
      </p:sp>
      <p:sp>
        <p:nvSpPr>
          <p:cNvPr id="3" name="Content Placeholder 2">
            <a:extLst>
              <a:ext uri="{FF2B5EF4-FFF2-40B4-BE49-F238E27FC236}">
                <a16:creationId xmlns:a16="http://schemas.microsoft.com/office/drawing/2014/main" id="{6998020D-553A-2541-AA31-36D2BBDF16D4}"/>
              </a:ext>
            </a:extLst>
          </p:cNvPr>
          <p:cNvSpPr>
            <a:spLocks noGrp="1"/>
          </p:cNvSpPr>
          <p:nvPr>
            <p:ph idx="1"/>
          </p:nvPr>
        </p:nvSpPr>
        <p:spPr/>
        <p:txBody>
          <a:bodyPr>
            <a:normAutofit lnSpcReduction="10000"/>
          </a:bodyPr>
          <a:lstStyle/>
          <a:p>
            <a:r>
              <a:rPr lang="en-US" dirty="0"/>
              <a:t>From the start, I was keen to include people for whom mathematics was important but they were known for other achievements.</a:t>
            </a:r>
          </a:p>
          <a:p>
            <a:r>
              <a:rPr lang="en-US" dirty="0"/>
              <a:t>Albrecht </a:t>
            </a:r>
            <a:r>
              <a:rPr lang="en-US" dirty="0" err="1"/>
              <a:t>Dürer</a:t>
            </a:r>
            <a:r>
              <a:rPr lang="en-US" dirty="0"/>
              <a:t> - artist who wrote the first German arithmetic.</a:t>
            </a:r>
          </a:p>
          <a:p>
            <a:r>
              <a:rPr lang="en-US" dirty="0"/>
              <a:t>Florence Nightingale – nurse whose success was through statistics.</a:t>
            </a:r>
          </a:p>
          <a:p>
            <a:r>
              <a:rPr lang="en-US" dirty="0"/>
              <a:t>Christopher Wren – architect who became an FRS for his mathematical contributions.</a:t>
            </a:r>
          </a:p>
        </p:txBody>
      </p:sp>
    </p:spTree>
    <p:extLst>
      <p:ext uri="{BB962C8B-B14F-4D97-AF65-F5344CB8AC3E}">
        <p14:creationId xmlns:p14="http://schemas.microsoft.com/office/powerpoint/2010/main" val="1253593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3B982-3D2E-3D44-BEBA-069C833E5821}"/>
              </a:ext>
            </a:extLst>
          </p:cNvPr>
          <p:cNvSpPr>
            <a:spLocks noGrp="1"/>
          </p:cNvSpPr>
          <p:nvPr>
            <p:ph type="title"/>
          </p:nvPr>
        </p:nvSpPr>
        <p:spPr/>
        <p:txBody>
          <a:bodyPr/>
          <a:lstStyle/>
          <a:p>
            <a:r>
              <a:rPr lang="en-GB" dirty="0"/>
              <a:t>My favourite mathematician</a:t>
            </a:r>
            <a:endParaRPr lang="en-US" dirty="0"/>
          </a:p>
        </p:txBody>
      </p:sp>
      <p:sp>
        <p:nvSpPr>
          <p:cNvPr id="3" name="Content Placeholder 2">
            <a:extLst>
              <a:ext uri="{FF2B5EF4-FFF2-40B4-BE49-F238E27FC236}">
                <a16:creationId xmlns:a16="http://schemas.microsoft.com/office/drawing/2014/main" id="{72C584EF-9007-A742-B518-44521E55CD30}"/>
              </a:ext>
            </a:extLst>
          </p:cNvPr>
          <p:cNvSpPr>
            <a:spLocks noGrp="1"/>
          </p:cNvSpPr>
          <p:nvPr>
            <p:ph idx="1"/>
          </p:nvPr>
        </p:nvSpPr>
        <p:spPr>
          <a:xfrm>
            <a:off x="107879" y="1518007"/>
            <a:ext cx="5953874" cy="4882793"/>
          </a:xfrm>
        </p:spPr>
        <p:txBody>
          <a:bodyPr>
            <a:normAutofit lnSpcReduction="10000"/>
          </a:bodyPr>
          <a:lstStyle/>
          <a:p>
            <a:pPr marL="0" indent="0">
              <a:buNone/>
            </a:pPr>
            <a:r>
              <a:rPr lang="en-GB" dirty="0"/>
              <a:t>For many years people would ask me who was my favourite mathematician and I would reply - Omar Khayyam. Here was someone from a totally different background, a different time, culture, religion, but reading his writings I felt this strong connection - we both thought like mathematicians. </a:t>
            </a:r>
          </a:p>
          <a:p>
            <a:endParaRPr lang="en-US" dirty="0"/>
          </a:p>
        </p:txBody>
      </p:sp>
      <p:pic>
        <p:nvPicPr>
          <p:cNvPr id="4" name="Picture 3">
            <a:extLst>
              <a:ext uri="{FF2B5EF4-FFF2-40B4-BE49-F238E27FC236}">
                <a16:creationId xmlns:a16="http://schemas.microsoft.com/office/drawing/2014/main" id="{33665C0D-EA0B-784E-A585-4F26CA6F0BFF}"/>
              </a:ext>
            </a:extLst>
          </p:cNvPr>
          <p:cNvPicPr>
            <a:picLocks noChangeAspect="1"/>
          </p:cNvPicPr>
          <p:nvPr/>
        </p:nvPicPr>
        <p:blipFill>
          <a:blip r:embed="rId2"/>
          <a:stretch>
            <a:fillRect/>
          </a:stretch>
        </p:blipFill>
        <p:spPr>
          <a:xfrm>
            <a:off x="6061753" y="2016446"/>
            <a:ext cx="2430288" cy="2956246"/>
          </a:xfrm>
          <a:prstGeom prst="rect">
            <a:avLst/>
          </a:prstGeom>
        </p:spPr>
      </p:pic>
    </p:spTree>
    <p:extLst>
      <p:ext uri="{BB962C8B-B14F-4D97-AF65-F5344CB8AC3E}">
        <p14:creationId xmlns:p14="http://schemas.microsoft.com/office/powerpoint/2010/main" val="230153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30F64-4DE2-3648-8ACC-38A2892E5B93}"/>
              </a:ext>
            </a:extLst>
          </p:cNvPr>
          <p:cNvSpPr>
            <a:spLocks noGrp="1"/>
          </p:cNvSpPr>
          <p:nvPr>
            <p:ph type="title"/>
          </p:nvPr>
        </p:nvSpPr>
        <p:spPr>
          <a:xfrm>
            <a:off x="457200" y="274638"/>
            <a:ext cx="8121721" cy="732229"/>
          </a:xfrm>
        </p:spPr>
        <p:txBody>
          <a:bodyPr>
            <a:normAutofit fontScale="90000"/>
          </a:bodyPr>
          <a:lstStyle/>
          <a:p>
            <a:r>
              <a:rPr lang="en-US" dirty="0"/>
              <a:t>Abstract</a:t>
            </a:r>
          </a:p>
        </p:txBody>
      </p:sp>
      <p:sp>
        <p:nvSpPr>
          <p:cNvPr id="3" name="TextBox 2">
            <a:extLst>
              <a:ext uri="{FF2B5EF4-FFF2-40B4-BE49-F238E27FC236}">
                <a16:creationId xmlns:a16="http://schemas.microsoft.com/office/drawing/2014/main" id="{77BDB8D8-B4CB-9A44-B99D-C03788E79C55}"/>
              </a:ext>
            </a:extLst>
          </p:cNvPr>
          <p:cNvSpPr txBox="1"/>
          <p:nvPr/>
        </p:nvSpPr>
        <p:spPr>
          <a:xfrm>
            <a:off x="739739" y="1006868"/>
            <a:ext cx="7705618" cy="4893647"/>
          </a:xfrm>
          <a:prstGeom prst="rect">
            <a:avLst/>
          </a:prstGeom>
          <a:noFill/>
        </p:spPr>
        <p:txBody>
          <a:bodyPr wrap="square" rtlCol="0">
            <a:spAutoFit/>
          </a:bodyPr>
          <a:lstStyle/>
          <a:p>
            <a:r>
              <a:rPr lang="en-GB" sz="2400" dirty="0"/>
              <a:t>Is MacTutor a collection of great mathematicians? What is a “great mathematician?” How did I choose who to write about?</a:t>
            </a:r>
          </a:p>
          <a:p>
            <a:endParaRPr lang="en-GB" sz="2400" dirty="0"/>
          </a:p>
          <a:p>
            <a:r>
              <a:rPr lang="en-GB" sz="2400" dirty="0"/>
              <a:t>In many ways the archive "just happened" without either John O'Connor or myself having any definite strategy on who to include in the archive. </a:t>
            </a:r>
          </a:p>
          <a:p>
            <a:endParaRPr lang="en-GB" sz="2400" dirty="0"/>
          </a:p>
          <a:p>
            <a:r>
              <a:rPr lang="en-GB" sz="2400" dirty="0"/>
              <a:t>In retrospect, however, there were many influences which determined the selection of mathematicians who are included and in this talk I want to try to give you some idea about how the MacTutor History of Mathematics Archive developed.</a:t>
            </a:r>
          </a:p>
        </p:txBody>
      </p:sp>
    </p:spTree>
    <p:extLst>
      <p:ext uri="{BB962C8B-B14F-4D97-AF65-F5344CB8AC3E}">
        <p14:creationId xmlns:p14="http://schemas.microsoft.com/office/powerpoint/2010/main" val="1850500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31381-FF0B-1442-AA28-8D0DA6D5F2E9}"/>
              </a:ext>
            </a:extLst>
          </p:cNvPr>
          <p:cNvSpPr>
            <a:spLocks noGrp="1"/>
          </p:cNvSpPr>
          <p:nvPr>
            <p:ph type="title"/>
          </p:nvPr>
        </p:nvSpPr>
        <p:spPr/>
        <p:txBody>
          <a:bodyPr/>
          <a:lstStyle/>
          <a:p>
            <a:r>
              <a:rPr lang="en-US" dirty="0"/>
              <a:t>Walter Ledermann</a:t>
            </a:r>
          </a:p>
        </p:txBody>
      </p:sp>
      <p:sp>
        <p:nvSpPr>
          <p:cNvPr id="6" name="Content Placeholder 5">
            <a:extLst>
              <a:ext uri="{FF2B5EF4-FFF2-40B4-BE49-F238E27FC236}">
                <a16:creationId xmlns:a16="http://schemas.microsoft.com/office/drawing/2014/main" id="{A3014DD2-9CC3-CA40-8040-3B6960F5C987}"/>
              </a:ext>
            </a:extLst>
          </p:cNvPr>
          <p:cNvSpPr>
            <a:spLocks noGrp="1"/>
          </p:cNvSpPr>
          <p:nvPr>
            <p:ph idx="1"/>
          </p:nvPr>
        </p:nvSpPr>
        <p:spPr>
          <a:xfrm>
            <a:off x="457200" y="1600200"/>
            <a:ext cx="5296328" cy="5257800"/>
          </a:xfrm>
        </p:spPr>
        <p:txBody>
          <a:bodyPr/>
          <a:lstStyle/>
          <a:p>
            <a:pPr marL="0" indent="0">
              <a:buNone/>
            </a:pPr>
            <a:r>
              <a:rPr lang="en-US" dirty="0"/>
              <a:t>An important influence has been Walter who I knew for many years. I learnt from him first hand what it was like to be a Jew studying mathematics in Nazi Germany.</a:t>
            </a:r>
          </a:p>
          <a:p>
            <a:pPr marL="0" indent="0">
              <a:buNone/>
            </a:pPr>
            <a:r>
              <a:rPr lang="en-US" dirty="0"/>
              <a:t>But we discriminated too! He had to begin his university </a:t>
            </a:r>
            <a:r>
              <a:rPr lang="en-US"/>
              <a:t>studies again.</a:t>
            </a:r>
            <a:endParaRPr lang="en-US" dirty="0"/>
          </a:p>
        </p:txBody>
      </p:sp>
      <p:pic>
        <p:nvPicPr>
          <p:cNvPr id="7" name="Picture 6">
            <a:extLst>
              <a:ext uri="{FF2B5EF4-FFF2-40B4-BE49-F238E27FC236}">
                <a16:creationId xmlns:a16="http://schemas.microsoft.com/office/drawing/2014/main" id="{D50E1B40-F85A-8144-A95E-89FE7A440D08}"/>
              </a:ext>
            </a:extLst>
          </p:cNvPr>
          <p:cNvPicPr>
            <a:picLocks noChangeAspect="1"/>
          </p:cNvPicPr>
          <p:nvPr/>
        </p:nvPicPr>
        <p:blipFill>
          <a:blip r:embed="rId2"/>
          <a:stretch>
            <a:fillRect/>
          </a:stretch>
        </p:blipFill>
        <p:spPr>
          <a:xfrm>
            <a:off x="5890588" y="1807110"/>
            <a:ext cx="3136900" cy="4140200"/>
          </a:xfrm>
          <a:prstGeom prst="rect">
            <a:avLst/>
          </a:prstGeom>
        </p:spPr>
      </p:pic>
    </p:spTree>
    <p:extLst>
      <p:ext uri="{BB962C8B-B14F-4D97-AF65-F5344CB8AC3E}">
        <p14:creationId xmlns:p14="http://schemas.microsoft.com/office/powerpoint/2010/main" val="3105477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5781E-11BA-DC4E-ABBC-16CC4D165BDB}"/>
              </a:ext>
            </a:extLst>
          </p:cNvPr>
          <p:cNvSpPr>
            <a:spLocks noGrp="1"/>
          </p:cNvSpPr>
          <p:nvPr>
            <p:ph type="title"/>
          </p:nvPr>
        </p:nvSpPr>
        <p:spPr/>
        <p:txBody>
          <a:bodyPr/>
          <a:lstStyle/>
          <a:p>
            <a:r>
              <a:rPr lang="en-US" dirty="0"/>
              <a:t>Indian Mathematics</a:t>
            </a:r>
          </a:p>
        </p:txBody>
      </p:sp>
      <p:sp>
        <p:nvSpPr>
          <p:cNvPr id="3" name="Content Placeholder 2">
            <a:extLst>
              <a:ext uri="{FF2B5EF4-FFF2-40B4-BE49-F238E27FC236}">
                <a16:creationId xmlns:a16="http://schemas.microsoft.com/office/drawing/2014/main" id="{BC6C5C2B-88AF-5940-9486-1AF3C47B14FB}"/>
              </a:ext>
            </a:extLst>
          </p:cNvPr>
          <p:cNvSpPr>
            <a:spLocks noGrp="1"/>
          </p:cNvSpPr>
          <p:nvPr>
            <p:ph idx="1"/>
          </p:nvPr>
        </p:nvSpPr>
        <p:spPr>
          <a:xfrm>
            <a:off x="457200" y="2003461"/>
            <a:ext cx="8080625" cy="3965824"/>
          </a:xfrm>
        </p:spPr>
        <p:txBody>
          <a:bodyPr>
            <a:normAutofit fontScale="92500"/>
          </a:bodyPr>
          <a:lstStyle/>
          <a:p>
            <a:r>
              <a:rPr lang="en-US" dirty="0"/>
              <a:t>Around 20 years ago </a:t>
            </a:r>
            <a:r>
              <a:rPr lang="en-GB" dirty="0"/>
              <a:t>Ian G Pearce did an undergraduate project on Indian Mathematics which I supervised. We put his honours project into MacTutor and Ian was invited in 2004 to be a main speaker at a conference in Louisiana. He went and contributed a major paper to the conference proceedings.</a:t>
            </a:r>
          </a:p>
          <a:p>
            <a:pPr marL="0" indent="0">
              <a:buNone/>
            </a:pPr>
            <a:r>
              <a:rPr lang="en-GB" dirty="0"/>
              <a:t> </a:t>
            </a:r>
          </a:p>
        </p:txBody>
      </p:sp>
    </p:spTree>
    <p:extLst>
      <p:ext uri="{BB962C8B-B14F-4D97-AF65-F5344CB8AC3E}">
        <p14:creationId xmlns:p14="http://schemas.microsoft.com/office/powerpoint/2010/main" val="2062095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5781E-11BA-DC4E-ABBC-16CC4D165BDB}"/>
              </a:ext>
            </a:extLst>
          </p:cNvPr>
          <p:cNvSpPr>
            <a:spLocks noGrp="1"/>
          </p:cNvSpPr>
          <p:nvPr>
            <p:ph type="title"/>
          </p:nvPr>
        </p:nvSpPr>
        <p:spPr/>
        <p:txBody>
          <a:bodyPr/>
          <a:lstStyle/>
          <a:p>
            <a:r>
              <a:rPr lang="en-US" dirty="0"/>
              <a:t>Ian’s Abstract</a:t>
            </a:r>
          </a:p>
        </p:txBody>
      </p:sp>
      <p:sp>
        <p:nvSpPr>
          <p:cNvPr id="3" name="Content Placeholder 2">
            <a:extLst>
              <a:ext uri="{FF2B5EF4-FFF2-40B4-BE49-F238E27FC236}">
                <a16:creationId xmlns:a16="http://schemas.microsoft.com/office/drawing/2014/main" id="{BC6C5C2B-88AF-5940-9486-1AF3C47B14FB}"/>
              </a:ext>
            </a:extLst>
          </p:cNvPr>
          <p:cNvSpPr>
            <a:spLocks noGrp="1"/>
          </p:cNvSpPr>
          <p:nvPr>
            <p:ph idx="1"/>
          </p:nvPr>
        </p:nvSpPr>
        <p:spPr>
          <a:xfrm>
            <a:off x="457200" y="1417638"/>
            <a:ext cx="8327204" cy="5106452"/>
          </a:xfrm>
        </p:spPr>
        <p:txBody>
          <a:bodyPr>
            <a:normAutofit fontScale="85000" lnSpcReduction="10000"/>
          </a:bodyPr>
          <a:lstStyle/>
          <a:p>
            <a:r>
              <a:rPr lang="en-GB" i="1" dirty="0"/>
              <a:t>Mathematics has long been considered an invention of European scholars, as a result of which the contributions of non-European countries have been severely neglected in histories of mathematics. Worse still, many key mathematical developments have been wrongly attributed to scholars of European origin. This has led to so-called Eurocentrism. The neglect of non-European mathematics is no more apparent than when studying the contributions of India. Contrary to Eurocentric belief, scholars from India, over a period of some 4500 years, contributed to some of the greatest mathematical achievements in the history of the subject. </a:t>
            </a:r>
            <a:endParaRPr lang="en-US" dirty="0"/>
          </a:p>
        </p:txBody>
      </p:sp>
    </p:spTree>
    <p:extLst>
      <p:ext uri="{BB962C8B-B14F-4D97-AF65-F5344CB8AC3E}">
        <p14:creationId xmlns:p14="http://schemas.microsoft.com/office/powerpoint/2010/main" val="1650169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5781E-11BA-DC4E-ABBC-16CC4D165BDB}"/>
              </a:ext>
            </a:extLst>
          </p:cNvPr>
          <p:cNvSpPr>
            <a:spLocks noGrp="1"/>
          </p:cNvSpPr>
          <p:nvPr>
            <p:ph type="title"/>
          </p:nvPr>
        </p:nvSpPr>
        <p:spPr/>
        <p:txBody>
          <a:bodyPr/>
          <a:lstStyle/>
          <a:p>
            <a:r>
              <a:rPr lang="en-GB" dirty="0"/>
              <a:t>Redressing the balance</a:t>
            </a:r>
            <a:endParaRPr lang="en-US" dirty="0"/>
          </a:p>
        </p:txBody>
      </p:sp>
      <p:sp>
        <p:nvSpPr>
          <p:cNvPr id="3" name="Content Placeholder 2">
            <a:extLst>
              <a:ext uri="{FF2B5EF4-FFF2-40B4-BE49-F238E27FC236}">
                <a16:creationId xmlns:a16="http://schemas.microsoft.com/office/drawing/2014/main" id="{BC6C5C2B-88AF-5940-9486-1AF3C47B14FB}"/>
              </a:ext>
            </a:extLst>
          </p:cNvPr>
          <p:cNvSpPr>
            <a:spLocks noGrp="1"/>
          </p:cNvSpPr>
          <p:nvPr>
            <p:ph idx="1"/>
          </p:nvPr>
        </p:nvSpPr>
        <p:spPr>
          <a:xfrm>
            <a:off x="457200" y="1417638"/>
            <a:ext cx="8327204" cy="5106452"/>
          </a:xfrm>
        </p:spPr>
        <p:txBody>
          <a:bodyPr>
            <a:normAutofit/>
          </a:bodyPr>
          <a:lstStyle/>
          <a:p>
            <a:pPr marL="0" indent="0">
              <a:buNone/>
            </a:pPr>
            <a:r>
              <a:rPr lang="en-GB" dirty="0"/>
              <a:t> </a:t>
            </a:r>
          </a:p>
          <a:p>
            <a:r>
              <a:rPr lang="en-GB" dirty="0"/>
              <a:t>I have continued in my attempts to "redress the balance", not only through MacTutor but also in the LMS Hirst Prize lecture I delivered.</a:t>
            </a:r>
          </a:p>
          <a:p>
            <a:pPr marL="0" indent="0">
              <a:buNone/>
            </a:pPr>
            <a:endParaRPr lang="en-GB" dirty="0"/>
          </a:p>
          <a:p>
            <a:r>
              <a:rPr lang="en-GB" dirty="0"/>
              <a:t>Our list of ancient Indian mathematicians contains 32 entries. Our list of mathematicians born in India has 62 entries, and in Pakistan has 4 entries. </a:t>
            </a:r>
            <a:endParaRPr lang="en-US" dirty="0"/>
          </a:p>
        </p:txBody>
      </p:sp>
    </p:spTree>
    <p:extLst>
      <p:ext uri="{BB962C8B-B14F-4D97-AF65-F5344CB8AC3E}">
        <p14:creationId xmlns:p14="http://schemas.microsoft.com/office/powerpoint/2010/main" val="2057630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78CA0-AC97-9A46-BB6C-6AA36C493747}"/>
              </a:ext>
            </a:extLst>
          </p:cNvPr>
          <p:cNvSpPr>
            <a:spLocks noGrp="1"/>
          </p:cNvSpPr>
          <p:nvPr>
            <p:ph type="title"/>
          </p:nvPr>
        </p:nvSpPr>
        <p:spPr>
          <a:xfrm>
            <a:off x="457200" y="274638"/>
            <a:ext cx="8131996" cy="793874"/>
          </a:xfrm>
        </p:spPr>
        <p:txBody>
          <a:bodyPr/>
          <a:lstStyle/>
          <a:p>
            <a:r>
              <a:rPr lang="en-US" dirty="0"/>
              <a:t>African Mathematics</a:t>
            </a:r>
          </a:p>
        </p:txBody>
      </p:sp>
      <p:sp>
        <p:nvSpPr>
          <p:cNvPr id="3" name="Content Placeholder 2">
            <a:extLst>
              <a:ext uri="{FF2B5EF4-FFF2-40B4-BE49-F238E27FC236}">
                <a16:creationId xmlns:a16="http://schemas.microsoft.com/office/drawing/2014/main" id="{5EBF3745-99FB-BD49-9056-46C2D77F62B8}"/>
              </a:ext>
            </a:extLst>
          </p:cNvPr>
          <p:cNvSpPr>
            <a:spLocks noGrp="1"/>
          </p:cNvSpPr>
          <p:nvPr>
            <p:ph idx="1"/>
          </p:nvPr>
        </p:nvSpPr>
        <p:spPr>
          <a:xfrm>
            <a:off x="457201" y="1232899"/>
            <a:ext cx="6354566" cy="5625101"/>
          </a:xfrm>
        </p:spPr>
        <p:txBody>
          <a:bodyPr>
            <a:normAutofit fontScale="85000" lnSpcReduction="10000"/>
          </a:bodyPr>
          <a:lstStyle/>
          <a:p>
            <a:r>
              <a:rPr lang="en-GB" dirty="0"/>
              <a:t>We have full biographies of 42 African mathematicians some, such as the ancient Greeks, have been in the Archive from the very beginning, while other were added in a project I undertook in 2019. </a:t>
            </a:r>
          </a:p>
          <a:p>
            <a:r>
              <a:rPr lang="en-GB" dirty="0"/>
              <a:t>We list 404 African men giving biographical data on 102 who where awarded </a:t>
            </a:r>
            <a:r>
              <a:rPr lang="en-GB" dirty="0" err="1"/>
              <a:t>Ph.D.s</a:t>
            </a:r>
            <a:r>
              <a:rPr lang="en-GB" dirty="0"/>
              <a:t> up to 1981 and less information about those awarded </a:t>
            </a:r>
            <a:r>
              <a:rPr lang="en-GB" dirty="0" err="1"/>
              <a:t>Ph.D.s</a:t>
            </a:r>
            <a:r>
              <a:rPr lang="en-GB" dirty="0"/>
              <a:t> from 1982 to 1999.</a:t>
            </a:r>
          </a:p>
          <a:p>
            <a:r>
              <a:rPr lang="en-GB" dirty="0"/>
              <a:t>We also list 99 African women giving biographical data.</a:t>
            </a:r>
          </a:p>
          <a:p>
            <a:r>
              <a:rPr lang="en-GB"/>
              <a:t>Let us look </a:t>
            </a:r>
            <a:r>
              <a:rPr lang="en-GB" dirty="0"/>
              <a:t>at Ismail Jacobus Mohamed.</a:t>
            </a:r>
          </a:p>
          <a:p>
            <a:endParaRPr lang="en-US" dirty="0"/>
          </a:p>
        </p:txBody>
      </p:sp>
      <p:pic>
        <p:nvPicPr>
          <p:cNvPr id="4" name="Picture 3">
            <a:extLst>
              <a:ext uri="{FF2B5EF4-FFF2-40B4-BE49-F238E27FC236}">
                <a16:creationId xmlns:a16="http://schemas.microsoft.com/office/drawing/2014/main" id="{DAEC5BC4-F2DD-8E44-8D0A-B5B2B4E5DA0A}"/>
              </a:ext>
            </a:extLst>
          </p:cNvPr>
          <p:cNvPicPr>
            <a:picLocks noChangeAspect="1"/>
          </p:cNvPicPr>
          <p:nvPr/>
        </p:nvPicPr>
        <p:blipFill>
          <a:blip r:embed="rId2"/>
          <a:stretch>
            <a:fillRect/>
          </a:stretch>
        </p:blipFill>
        <p:spPr>
          <a:xfrm>
            <a:off x="6639551" y="3470239"/>
            <a:ext cx="2504449" cy="3387761"/>
          </a:xfrm>
          <a:prstGeom prst="rect">
            <a:avLst/>
          </a:prstGeom>
        </p:spPr>
      </p:pic>
    </p:spTree>
    <p:extLst>
      <p:ext uri="{BB962C8B-B14F-4D97-AF65-F5344CB8AC3E}">
        <p14:creationId xmlns:p14="http://schemas.microsoft.com/office/powerpoint/2010/main" val="2622791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78CA0-AC97-9A46-BB6C-6AA36C493747}"/>
              </a:ext>
            </a:extLst>
          </p:cNvPr>
          <p:cNvSpPr>
            <a:spLocks noGrp="1"/>
          </p:cNvSpPr>
          <p:nvPr>
            <p:ph type="title"/>
          </p:nvPr>
        </p:nvSpPr>
        <p:spPr/>
        <p:txBody>
          <a:bodyPr/>
          <a:lstStyle/>
          <a:p>
            <a:r>
              <a:rPr lang="en-GB" dirty="0"/>
              <a:t>Ismail Jacobus Mohamed</a:t>
            </a:r>
          </a:p>
        </p:txBody>
      </p:sp>
      <p:sp>
        <p:nvSpPr>
          <p:cNvPr id="3" name="Content Placeholder 2">
            <a:extLst>
              <a:ext uri="{FF2B5EF4-FFF2-40B4-BE49-F238E27FC236}">
                <a16:creationId xmlns:a16="http://schemas.microsoft.com/office/drawing/2014/main" id="{5EBF3745-99FB-BD49-9056-46C2D77F62B8}"/>
              </a:ext>
            </a:extLst>
          </p:cNvPr>
          <p:cNvSpPr>
            <a:spLocks noGrp="1"/>
          </p:cNvSpPr>
          <p:nvPr>
            <p:ph idx="1"/>
          </p:nvPr>
        </p:nvSpPr>
        <p:spPr>
          <a:xfrm>
            <a:off x="457200" y="1600200"/>
            <a:ext cx="8229600" cy="4769778"/>
          </a:xfrm>
        </p:spPr>
        <p:txBody>
          <a:bodyPr>
            <a:normAutofit fontScale="85000" lnSpcReduction="20000"/>
          </a:bodyPr>
          <a:lstStyle/>
          <a:p>
            <a:r>
              <a:rPr lang="en-GB" dirty="0"/>
              <a:t>Ismail Mohamed (1930-2013) was a South African mathematician who specialised in group theory. He studied at the University of the Witwatersrand, obtaining a B.Sc. and an M.Sc. He obtained a scholarship to study for a Ph.D. at the University of London which he was awarded in 1960. His thesis was entitled </a:t>
            </a:r>
            <a:r>
              <a:rPr lang="en-GB" i="1" dirty="0"/>
              <a:t>On Series of Subgroups Related to Groups of Automorphisms</a:t>
            </a:r>
            <a:r>
              <a:rPr lang="en-GB" dirty="0"/>
              <a:t>, and his thesis advisor had been Kurt Hirsch. He was appointed as an assistant lecturer at the University of London but, after the racial riots in South Africa, chose to return to a position at the University of the Witwatersrand, turning down the offer of a permanent position at the University of London. Back in South Africa he campaigned for human rights. </a:t>
            </a:r>
          </a:p>
        </p:txBody>
      </p:sp>
    </p:spTree>
    <p:extLst>
      <p:ext uri="{BB962C8B-B14F-4D97-AF65-F5344CB8AC3E}">
        <p14:creationId xmlns:p14="http://schemas.microsoft.com/office/powerpoint/2010/main" val="1775831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78CA0-AC97-9A46-BB6C-6AA36C493747}"/>
              </a:ext>
            </a:extLst>
          </p:cNvPr>
          <p:cNvSpPr>
            <a:spLocks noGrp="1"/>
          </p:cNvSpPr>
          <p:nvPr>
            <p:ph type="title"/>
          </p:nvPr>
        </p:nvSpPr>
        <p:spPr/>
        <p:txBody>
          <a:bodyPr/>
          <a:lstStyle/>
          <a:p>
            <a:r>
              <a:rPr lang="en-GB" dirty="0"/>
              <a:t>Groups St Andrews and Mohamed</a:t>
            </a:r>
          </a:p>
        </p:txBody>
      </p:sp>
      <p:sp>
        <p:nvSpPr>
          <p:cNvPr id="3" name="Content Placeholder 2">
            <a:extLst>
              <a:ext uri="{FF2B5EF4-FFF2-40B4-BE49-F238E27FC236}">
                <a16:creationId xmlns:a16="http://schemas.microsoft.com/office/drawing/2014/main" id="{5EBF3745-99FB-BD49-9056-46C2D77F62B8}"/>
              </a:ext>
            </a:extLst>
          </p:cNvPr>
          <p:cNvSpPr>
            <a:spLocks noGrp="1"/>
          </p:cNvSpPr>
          <p:nvPr>
            <p:ph idx="1"/>
          </p:nvPr>
        </p:nvSpPr>
        <p:spPr>
          <a:xfrm>
            <a:off x="457200" y="1600200"/>
            <a:ext cx="8229600" cy="4769778"/>
          </a:xfrm>
        </p:spPr>
        <p:txBody>
          <a:bodyPr>
            <a:normAutofit fontScale="92500" lnSpcReduction="10000"/>
          </a:bodyPr>
          <a:lstStyle/>
          <a:p>
            <a:r>
              <a:rPr lang="en-GB" dirty="0"/>
              <a:t>In 1983 my colleague Colin Campbell and myself announced a major conference, Groups St Andrews 1985, to be held in St Andrews in July-August 1985. Our plenary speakers were four leading group theorists; we mention in particular, Gilbert </a:t>
            </a:r>
            <a:r>
              <a:rPr lang="en-GB" dirty="0" err="1"/>
              <a:t>Baumslag</a:t>
            </a:r>
            <a:r>
              <a:rPr lang="en-GB" dirty="0"/>
              <a:t>, a South African working at the City University of New York, and Jim </a:t>
            </a:r>
            <a:r>
              <a:rPr lang="en-GB" dirty="0" err="1"/>
              <a:t>Roseblade</a:t>
            </a:r>
            <a:r>
              <a:rPr lang="en-GB" dirty="0"/>
              <a:t> who gave lectures on the Heineken-Mohamed groups. Mohamed wrote to us saying he wished to attend Groups St Andrews 1985 and we invited him to lecture to the conference. </a:t>
            </a:r>
          </a:p>
        </p:txBody>
      </p:sp>
    </p:spTree>
    <p:extLst>
      <p:ext uri="{BB962C8B-B14F-4D97-AF65-F5344CB8AC3E}">
        <p14:creationId xmlns:p14="http://schemas.microsoft.com/office/powerpoint/2010/main" val="297397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78CA0-AC97-9A46-BB6C-6AA36C493747}"/>
              </a:ext>
            </a:extLst>
          </p:cNvPr>
          <p:cNvSpPr>
            <a:spLocks noGrp="1"/>
          </p:cNvSpPr>
          <p:nvPr>
            <p:ph type="title"/>
          </p:nvPr>
        </p:nvSpPr>
        <p:spPr/>
        <p:txBody>
          <a:bodyPr/>
          <a:lstStyle/>
          <a:p>
            <a:r>
              <a:rPr lang="en-GB" dirty="0"/>
              <a:t>Support for Mohamed</a:t>
            </a:r>
          </a:p>
        </p:txBody>
      </p:sp>
      <p:sp>
        <p:nvSpPr>
          <p:cNvPr id="3" name="Content Placeholder 2">
            <a:extLst>
              <a:ext uri="{FF2B5EF4-FFF2-40B4-BE49-F238E27FC236}">
                <a16:creationId xmlns:a16="http://schemas.microsoft.com/office/drawing/2014/main" id="{5EBF3745-99FB-BD49-9056-46C2D77F62B8}"/>
              </a:ext>
            </a:extLst>
          </p:cNvPr>
          <p:cNvSpPr>
            <a:spLocks noGrp="1"/>
          </p:cNvSpPr>
          <p:nvPr>
            <p:ph idx="1"/>
          </p:nvPr>
        </p:nvSpPr>
        <p:spPr>
          <a:xfrm>
            <a:off x="457200" y="1273995"/>
            <a:ext cx="8229600" cy="5584005"/>
          </a:xfrm>
        </p:spPr>
        <p:txBody>
          <a:bodyPr>
            <a:normAutofit fontScale="77500" lnSpcReduction="20000"/>
          </a:bodyPr>
          <a:lstStyle/>
          <a:p>
            <a:r>
              <a:rPr lang="en-GB" sz="3400" dirty="0"/>
              <a:t>On 18 February 1985 Mohamed was arrested along with other leaders of the United Democratic Front so could not attend Groups St Andrews 1985. During the conference I was approached by some participants who wanted to write to the South African government arguing for Mohamed's release as a prisoner of conscience and wanted to invite other conference participants to sign their letter. I had a worry about this for I had no idea what Gilbert </a:t>
            </a:r>
            <a:r>
              <a:rPr lang="en-GB" sz="3400" dirty="0" err="1"/>
              <a:t>Baumslag's</a:t>
            </a:r>
            <a:r>
              <a:rPr lang="en-GB" sz="3400" dirty="0"/>
              <a:t> political views were and I had no wish to offend him. Gilbert, however, fully supported it and wished to add his signature in support of Mohamed. The letter was sent off signed by around 300 of the world's leading group theorists. I doubt if it had any impact but the trial of United Democratic Front members collapsed (some of the State's evidence was suspect) and all were released by June 1986.</a:t>
            </a:r>
            <a:r>
              <a:rPr lang="en-GB" dirty="0"/>
              <a:t> </a:t>
            </a:r>
          </a:p>
        </p:txBody>
      </p:sp>
    </p:spTree>
    <p:extLst>
      <p:ext uri="{BB962C8B-B14F-4D97-AF65-F5344CB8AC3E}">
        <p14:creationId xmlns:p14="http://schemas.microsoft.com/office/powerpoint/2010/main" val="192398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FDDD4-302D-4C46-A4A5-51863E20193F}"/>
              </a:ext>
            </a:extLst>
          </p:cNvPr>
          <p:cNvSpPr>
            <a:spLocks noGrp="1"/>
          </p:cNvSpPr>
          <p:nvPr>
            <p:ph type="title"/>
          </p:nvPr>
        </p:nvSpPr>
        <p:spPr/>
        <p:txBody>
          <a:bodyPr/>
          <a:lstStyle/>
          <a:p>
            <a:r>
              <a:rPr lang="en-GB" b="1" dirty="0"/>
              <a:t>Maurice </a:t>
            </a:r>
            <a:r>
              <a:rPr lang="en-GB" b="1" dirty="0" err="1"/>
              <a:t>Audin</a:t>
            </a:r>
            <a:r>
              <a:rPr lang="en-GB" b="1" dirty="0"/>
              <a:t> 1</a:t>
            </a:r>
            <a:endParaRPr lang="en-US" dirty="0"/>
          </a:p>
        </p:txBody>
      </p:sp>
      <p:sp>
        <p:nvSpPr>
          <p:cNvPr id="3" name="Content Placeholder 2">
            <a:extLst>
              <a:ext uri="{FF2B5EF4-FFF2-40B4-BE49-F238E27FC236}">
                <a16:creationId xmlns:a16="http://schemas.microsoft.com/office/drawing/2014/main" id="{08E9F691-8DD7-204F-8ADA-88DA66D99744}"/>
              </a:ext>
            </a:extLst>
          </p:cNvPr>
          <p:cNvSpPr>
            <a:spLocks noGrp="1"/>
          </p:cNvSpPr>
          <p:nvPr>
            <p:ph idx="1"/>
          </p:nvPr>
        </p:nvSpPr>
        <p:spPr>
          <a:xfrm>
            <a:off x="457200" y="1417638"/>
            <a:ext cx="8229600" cy="5322209"/>
          </a:xfrm>
        </p:spPr>
        <p:txBody>
          <a:bodyPr>
            <a:normAutofit/>
          </a:bodyPr>
          <a:lstStyle/>
          <a:p>
            <a:pPr marL="0" indent="0">
              <a:buNone/>
            </a:pPr>
            <a:r>
              <a:rPr lang="en-GB" b="1" dirty="0"/>
              <a:t>Maurice </a:t>
            </a:r>
            <a:r>
              <a:rPr lang="en-GB" b="1" dirty="0" err="1"/>
              <a:t>Audin</a:t>
            </a:r>
            <a:r>
              <a:rPr lang="en-GB" dirty="0"/>
              <a:t> (1932-1957) was an excellent Tunisian topologist who was murdered by the French before submitting his doctoral thesis to Paris. </a:t>
            </a:r>
          </a:p>
          <a:p>
            <a:pPr marL="0" indent="0">
              <a:buNone/>
            </a:pPr>
            <a:r>
              <a:rPr lang="en-GB" dirty="0"/>
              <a:t>I wouldn’t count him as a “great mathematician” – sadly he didn’t have a chance to prove that.</a:t>
            </a:r>
          </a:p>
          <a:p>
            <a:pPr marL="0" indent="0">
              <a:buNone/>
            </a:pPr>
            <a:r>
              <a:rPr lang="en-GB" dirty="0"/>
              <a:t>He studied with René de </a:t>
            </a:r>
            <a:r>
              <a:rPr lang="en-GB" dirty="0" err="1"/>
              <a:t>Possel</a:t>
            </a:r>
            <a:r>
              <a:rPr lang="en-GB" dirty="0"/>
              <a:t> at the Faculty of Science at Algiers. By 1957 he had published six papers and was working on his Ph.D. thesis.</a:t>
            </a:r>
          </a:p>
        </p:txBody>
      </p:sp>
    </p:spTree>
    <p:extLst>
      <p:ext uri="{BB962C8B-B14F-4D97-AF65-F5344CB8AC3E}">
        <p14:creationId xmlns:p14="http://schemas.microsoft.com/office/powerpoint/2010/main" val="4377400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6B90B-D967-AA4C-9CCA-ECC1BECD874B}"/>
              </a:ext>
            </a:extLst>
          </p:cNvPr>
          <p:cNvSpPr>
            <a:spLocks noGrp="1"/>
          </p:cNvSpPr>
          <p:nvPr>
            <p:ph type="title"/>
          </p:nvPr>
        </p:nvSpPr>
        <p:spPr/>
        <p:txBody>
          <a:bodyPr/>
          <a:lstStyle/>
          <a:p>
            <a:r>
              <a:rPr lang="en-GB" b="1" dirty="0"/>
              <a:t>Maurice </a:t>
            </a:r>
            <a:r>
              <a:rPr lang="en-GB" b="1" dirty="0" err="1"/>
              <a:t>Audin</a:t>
            </a:r>
            <a:r>
              <a:rPr lang="en-GB" b="1" dirty="0"/>
              <a:t> </a:t>
            </a:r>
            <a:r>
              <a:rPr lang="en-US" b="1" dirty="0"/>
              <a:t>2</a:t>
            </a:r>
          </a:p>
        </p:txBody>
      </p:sp>
      <p:sp>
        <p:nvSpPr>
          <p:cNvPr id="3" name="Content Placeholder 2">
            <a:extLst>
              <a:ext uri="{FF2B5EF4-FFF2-40B4-BE49-F238E27FC236}">
                <a16:creationId xmlns:a16="http://schemas.microsoft.com/office/drawing/2014/main" id="{5BF04494-1D32-564E-A450-040619EFFB6A}"/>
              </a:ext>
            </a:extLst>
          </p:cNvPr>
          <p:cNvSpPr>
            <a:spLocks noGrp="1"/>
          </p:cNvSpPr>
          <p:nvPr>
            <p:ph idx="1"/>
          </p:nvPr>
        </p:nvSpPr>
        <p:spPr>
          <a:xfrm>
            <a:off x="457200" y="1140431"/>
            <a:ext cx="8229600" cy="5630239"/>
          </a:xfrm>
        </p:spPr>
        <p:txBody>
          <a:bodyPr>
            <a:normAutofit fontScale="92500" lnSpcReduction="10000"/>
          </a:bodyPr>
          <a:lstStyle/>
          <a:p>
            <a:pPr marL="0" indent="0">
              <a:buNone/>
            </a:pPr>
            <a:r>
              <a:rPr lang="en-GB" dirty="0"/>
              <a:t>In spring 1957 he went to Paris and had discussions with Laurent Schwartz. Back in Algiers he was murdered by the French. He was a member of the Communist Party of Algeria and strongly supported Algeria's right to be independent of France. </a:t>
            </a:r>
            <a:r>
              <a:rPr lang="en-GB" dirty="0" err="1"/>
              <a:t>Audin's</a:t>
            </a:r>
            <a:r>
              <a:rPr lang="en-GB" dirty="0"/>
              <a:t> thesis was accepted posthumously on 2 December 1957 by the University of Paris.</a:t>
            </a:r>
          </a:p>
          <a:p>
            <a:pPr marL="0" indent="0">
              <a:buNone/>
            </a:pPr>
            <a:r>
              <a:rPr lang="en-GB" dirty="0"/>
              <a:t>For years his Algerian family and mathematicians in Paris fought for justice. Emmanuel Macron in 2018 admitted “Maurice </a:t>
            </a:r>
            <a:r>
              <a:rPr lang="en-GB" dirty="0" err="1"/>
              <a:t>Audin</a:t>
            </a:r>
            <a:r>
              <a:rPr lang="en-GB" dirty="0"/>
              <a:t> was tortured then executed or tortured to death by the soldiers who arrested him at his home.”</a:t>
            </a:r>
          </a:p>
        </p:txBody>
      </p:sp>
    </p:spTree>
    <p:extLst>
      <p:ext uri="{BB962C8B-B14F-4D97-AF65-F5344CB8AC3E}">
        <p14:creationId xmlns:p14="http://schemas.microsoft.com/office/powerpoint/2010/main" val="3582319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F9039-EDE0-5547-88B8-6CD4E54BA987}"/>
              </a:ext>
            </a:extLst>
          </p:cNvPr>
          <p:cNvSpPr>
            <a:spLocks noGrp="1"/>
          </p:cNvSpPr>
          <p:nvPr>
            <p:ph type="title"/>
          </p:nvPr>
        </p:nvSpPr>
        <p:spPr>
          <a:xfrm>
            <a:off x="410966" y="274638"/>
            <a:ext cx="8275834" cy="660310"/>
          </a:xfrm>
        </p:spPr>
        <p:txBody>
          <a:bodyPr>
            <a:normAutofit fontScale="90000"/>
          </a:bodyPr>
          <a:lstStyle/>
          <a:p>
            <a:r>
              <a:rPr lang="en-US" dirty="0"/>
              <a:t>Great mathematicians</a:t>
            </a:r>
          </a:p>
        </p:txBody>
      </p:sp>
      <p:sp>
        <p:nvSpPr>
          <p:cNvPr id="3" name="TextBox 2">
            <a:extLst>
              <a:ext uri="{FF2B5EF4-FFF2-40B4-BE49-F238E27FC236}">
                <a16:creationId xmlns:a16="http://schemas.microsoft.com/office/drawing/2014/main" id="{B8A0957A-7110-874D-8DC2-9B89932D8DBE}"/>
              </a:ext>
            </a:extLst>
          </p:cNvPr>
          <p:cNvSpPr txBox="1"/>
          <p:nvPr/>
        </p:nvSpPr>
        <p:spPr>
          <a:xfrm>
            <a:off x="246580" y="1130157"/>
            <a:ext cx="8650839" cy="5632311"/>
          </a:xfrm>
          <a:prstGeom prst="rect">
            <a:avLst/>
          </a:prstGeom>
          <a:noFill/>
        </p:spPr>
        <p:txBody>
          <a:bodyPr wrap="square" rtlCol="0">
            <a:spAutoFit/>
          </a:bodyPr>
          <a:lstStyle/>
          <a:p>
            <a:r>
              <a:rPr lang="en-US" sz="2000" dirty="0"/>
              <a:t>Most people essentially define the greatest mathematicians as those having the greatest influence on mathematical research. I’m happy for that to be one source of great mathematicians but for me there are many others.  </a:t>
            </a:r>
          </a:p>
          <a:p>
            <a:endParaRPr lang="en-US" sz="2000" dirty="0"/>
          </a:p>
          <a:p>
            <a:r>
              <a:rPr lang="en-US" sz="2000" dirty="0"/>
              <a:t>How about someone who has a major influence on how mathematics is taught to children. </a:t>
            </a:r>
          </a:p>
          <a:p>
            <a:endParaRPr lang="en-US" sz="2000" dirty="0"/>
          </a:p>
          <a:p>
            <a:r>
              <a:rPr lang="en-US" sz="2000" dirty="0"/>
              <a:t>How about someone who has been a role model in studying mathematics for their sex/race/ beliefs/…</a:t>
            </a:r>
          </a:p>
          <a:p>
            <a:endParaRPr lang="en-US" sz="2000" dirty="0"/>
          </a:p>
          <a:p>
            <a:r>
              <a:rPr lang="en-US" sz="2000" dirty="0"/>
              <a:t>How about those who founded influential mathematical societies or journals.</a:t>
            </a:r>
          </a:p>
          <a:p>
            <a:endParaRPr lang="en-US" sz="2000" dirty="0"/>
          </a:p>
          <a:p>
            <a:r>
              <a:rPr lang="en-US" sz="2000" dirty="0"/>
              <a:t>How about major conference </a:t>
            </a:r>
            <a:r>
              <a:rPr lang="en-US" sz="2000" dirty="0" err="1"/>
              <a:t>organisers</a:t>
            </a:r>
            <a:r>
              <a:rPr lang="en-US" sz="2000" dirty="0"/>
              <a:t>.</a:t>
            </a:r>
          </a:p>
          <a:p>
            <a:endParaRPr lang="en-US" sz="2000" dirty="0"/>
          </a:p>
          <a:p>
            <a:r>
              <a:rPr lang="en-US" sz="2000" dirty="0"/>
              <a:t>How about great inspirational teachers of mathematics.</a:t>
            </a:r>
          </a:p>
          <a:p>
            <a:endParaRPr lang="en-US" dirty="0"/>
          </a:p>
          <a:p>
            <a:pPr algn="ctr"/>
            <a:r>
              <a:rPr lang="en-US" sz="2400" dirty="0"/>
              <a:t>For me these, and many more, are all Great Mathematicians.</a:t>
            </a:r>
          </a:p>
          <a:p>
            <a:endParaRPr lang="en-US" dirty="0"/>
          </a:p>
        </p:txBody>
      </p:sp>
    </p:spTree>
    <p:extLst>
      <p:ext uri="{BB962C8B-B14F-4D97-AF65-F5344CB8AC3E}">
        <p14:creationId xmlns:p14="http://schemas.microsoft.com/office/powerpoint/2010/main" val="36647978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95F21-EFA7-684B-A90E-446E8CC85CE2}"/>
              </a:ext>
            </a:extLst>
          </p:cNvPr>
          <p:cNvSpPr>
            <a:spLocks noGrp="1"/>
          </p:cNvSpPr>
          <p:nvPr>
            <p:ph type="title"/>
          </p:nvPr>
        </p:nvSpPr>
        <p:spPr/>
        <p:txBody>
          <a:bodyPr/>
          <a:lstStyle/>
          <a:p>
            <a:r>
              <a:rPr lang="en-US" dirty="0"/>
              <a:t>African Americans</a:t>
            </a:r>
          </a:p>
        </p:txBody>
      </p:sp>
      <p:sp>
        <p:nvSpPr>
          <p:cNvPr id="3" name="Content Placeholder 2">
            <a:extLst>
              <a:ext uri="{FF2B5EF4-FFF2-40B4-BE49-F238E27FC236}">
                <a16:creationId xmlns:a16="http://schemas.microsoft.com/office/drawing/2014/main" id="{472960D5-114F-8A48-A80E-2E59CC0E3A0E}"/>
              </a:ext>
            </a:extLst>
          </p:cNvPr>
          <p:cNvSpPr>
            <a:spLocks noGrp="1"/>
          </p:cNvSpPr>
          <p:nvPr>
            <p:ph idx="1"/>
          </p:nvPr>
        </p:nvSpPr>
        <p:spPr>
          <a:xfrm>
            <a:off x="457200" y="1315092"/>
            <a:ext cx="8229600" cy="5445304"/>
          </a:xfrm>
        </p:spPr>
        <p:txBody>
          <a:bodyPr>
            <a:normAutofit fontScale="92500" lnSpcReduction="10000"/>
          </a:bodyPr>
          <a:lstStyle/>
          <a:p>
            <a:r>
              <a:rPr lang="en-GB" dirty="0"/>
              <a:t>Recently we have added 'African American' to our list of categories. </a:t>
            </a:r>
          </a:p>
          <a:p>
            <a:r>
              <a:rPr lang="en-GB" dirty="0"/>
              <a:t>I have produced a list of all African Americans who were awarded a Ph.D. in mathematics up to and including 1960 giving basic details such as date and place of birth, titles of Ph.D. thesis, university awarding the degree and the name of their Ph.D. advisor. There are 32 mathematicians on this list. </a:t>
            </a:r>
          </a:p>
          <a:p>
            <a:r>
              <a:rPr lang="en-GB" dirty="0"/>
              <a:t>For those with a full MacTutor biography we have a link to that page, and for the others I have given fairly full biographical details. </a:t>
            </a:r>
            <a:endParaRPr lang="en-US" dirty="0"/>
          </a:p>
        </p:txBody>
      </p:sp>
    </p:spTree>
    <p:extLst>
      <p:ext uri="{BB962C8B-B14F-4D97-AF65-F5344CB8AC3E}">
        <p14:creationId xmlns:p14="http://schemas.microsoft.com/office/powerpoint/2010/main" val="22310745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95F21-EFA7-684B-A90E-446E8CC85CE2}"/>
              </a:ext>
            </a:extLst>
          </p:cNvPr>
          <p:cNvSpPr>
            <a:spLocks noGrp="1"/>
          </p:cNvSpPr>
          <p:nvPr>
            <p:ph type="title"/>
          </p:nvPr>
        </p:nvSpPr>
        <p:spPr/>
        <p:txBody>
          <a:bodyPr/>
          <a:lstStyle/>
          <a:p>
            <a:r>
              <a:rPr lang="en-GB" dirty="0"/>
              <a:t>Eugene Graham, Jr. (1925-1997) </a:t>
            </a:r>
            <a:endParaRPr lang="en-US" dirty="0"/>
          </a:p>
        </p:txBody>
      </p:sp>
      <p:sp>
        <p:nvSpPr>
          <p:cNvPr id="3" name="Content Placeholder 2">
            <a:extLst>
              <a:ext uri="{FF2B5EF4-FFF2-40B4-BE49-F238E27FC236}">
                <a16:creationId xmlns:a16="http://schemas.microsoft.com/office/drawing/2014/main" id="{472960D5-114F-8A48-A80E-2E59CC0E3A0E}"/>
              </a:ext>
            </a:extLst>
          </p:cNvPr>
          <p:cNvSpPr>
            <a:spLocks noGrp="1"/>
          </p:cNvSpPr>
          <p:nvPr>
            <p:ph idx="1"/>
          </p:nvPr>
        </p:nvSpPr>
        <p:spPr>
          <a:xfrm>
            <a:off x="457200" y="1315092"/>
            <a:ext cx="5255231" cy="5542908"/>
          </a:xfrm>
        </p:spPr>
        <p:txBody>
          <a:bodyPr>
            <a:normAutofit/>
          </a:bodyPr>
          <a:lstStyle/>
          <a:p>
            <a:r>
              <a:rPr lang="en-GB" dirty="0"/>
              <a:t>He was born in Philadelphia and served in the U.S. army during World War II. He was sent to Italy and was awarded the Silver Star for gallantry. After the war he returned to the United States and studied for an M.A. at Pennsylvania University and electrical engineering at MIT. </a:t>
            </a:r>
          </a:p>
        </p:txBody>
      </p:sp>
      <p:pic>
        <p:nvPicPr>
          <p:cNvPr id="4" name="Picture 3">
            <a:extLst>
              <a:ext uri="{FF2B5EF4-FFF2-40B4-BE49-F238E27FC236}">
                <a16:creationId xmlns:a16="http://schemas.microsoft.com/office/drawing/2014/main" id="{994C4062-6615-964B-AB18-6B58D5EA5DA8}"/>
              </a:ext>
            </a:extLst>
          </p:cNvPr>
          <p:cNvPicPr>
            <a:picLocks noChangeAspect="1"/>
          </p:cNvPicPr>
          <p:nvPr/>
        </p:nvPicPr>
        <p:blipFill>
          <a:blip r:embed="rId2"/>
          <a:stretch>
            <a:fillRect/>
          </a:stretch>
        </p:blipFill>
        <p:spPr>
          <a:xfrm>
            <a:off x="5612116" y="1780141"/>
            <a:ext cx="3175000" cy="4140200"/>
          </a:xfrm>
          <a:prstGeom prst="rect">
            <a:avLst/>
          </a:prstGeom>
        </p:spPr>
      </p:pic>
    </p:spTree>
    <p:extLst>
      <p:ext uri="{BB962C8B-B14F-4D97-AF65-F5344CB8AC3E}">
        <p14:creationId xmlns:p14="http://schemas.microsoft.com/office/powerpoint/2010/main" val="29554295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95F21-EFA7-684B-A90E-446E8CC85CE2}"/>
              </a:ext>
            </a:extLst>
          </p:cNvPr>
          <p:cNvSpPr>
            <a:spLocks noGrp="1"/>
          </p:cNvSpPr>
          <p:nvPr>
            <p:ph type="title"/>
          </p:nvPr>
        </p:nvSpPr>
        <p:spPr/>
        <p:txBody>
          <a:bodyPr/>
          <a:lstStyle/>
          <a:p>
            <a:r>
              <a:rPr lang="en-GB" dirty="0"/>
              <a:t>Eugene Graham, Jr. (1925-1997) </a:t>
            </a:r>
            <a:endParaRPr lang="en-US" dirty="0"/>
          </a:p>
        </p:txBody>
      </p:sp>
      <p:sp>
        <p:nvSpPr>
          <p:cNvPr id="3" name="Content Placeholder 2">
            <a:extLst>
              <a:ext uri="{FF2B5EF4-FFF2-40B4-BE49-F238E27FC236}">
                <a16:creationId xmlns:a16="http://schemas.microsoft.com/office/drawing/2014/main" id="{472960D5-114F-8A48-A80E-2E59CC0E3A0E}"/>
              </a:ext>
            </a:extLst>
          </p:cNvPr>
          <p:cNvSpPr>
            <a:spLocks noGrp="1"/>
          </p:cNvSpPr>
          <p:nvPr>
            <p:ph idx="1"/>
          </p:nvPr>
        </p:nvSpPr>
        <p:spPr>
          <a:xfrm>
            <a:off x="457200" y="1315092"/>
            <a:ext cx="8229600" cy="5445304"/>
          </a:xfrm>
        </p:spPr>
        <p:txBody>
          <a:bodyPr>
            <a:normAutofit fontScale="92500" lnSpcReduction="10000"/>
          </a:bodyPr>
          <a:lstStyle/>
          <a:p>
            <a:r>
              <a:rPr lang="en-GB" dirty="0"/>
              <a:t>He went to Italy and was awarded a mathematics doctorate from the </a:t>
            </a:r>
            <a:r>
              <a:rPr lang="en-GB" dirty="0" err="1"/>
              <a:t>Università</a:t>
            </a:r>
            <a:r>
              <a:rPr lang="en-GB" dirty="0"/>
              <a:t> </a:t>
            </a:r>
            <a:r>
              <a:rPr lang="en-GB" dirty="0" err="1"/>
              <a:t>degli</a:t>
            </a:r>
            <a:r>
              <a:rPr lang="en-GB" dirty="0"/>
              <a:t> </a:t>
            </a:r>
            <a:r>
              <a:rPr lang="en-GB" dirty="0" err="1"/>
              <a:t>Studi</a:t>
            </a:r>
            <a:r>
              <a:rPr lang="en-GB" dirty="0"/>
              <a:t> di Torino. Returning to the U.S.A. he rented a house, paid a deposit, but when he came to collect the key he was refused it. He went to court because of the discrimination and won his deposit back. After this he went to France where he lived for the rest of his life. </a:t>
            </a:r>
          </a:p>
          <a:p>
            <a:r>
              <a:rPr lang="en-GB" dirty="0"/>
              <a:t>He wrote a book, </a:t>
            </a:r>
            <a:r>
              <a:rPr lang="en-GB" i="1" dirty="0"/>
              <a:t>Buffalo</a:t>
            </a:r>
            <a:r>
              <a:rPr lang="en-GB" dirty="0"/>
              <a:t>, about his experiences in a segregated and under-staffed battalion in World War II. He could not get it published in the USA, so it was published in France in 1969. </a:t>
            </a:r>
            <a:endParaRPr lang="en-US" dirty="0"/>
          </a:p>
        </p:txBody>
      </p:sp>
    </p:spTree>
    <p:extLst>
      <p:ext uri="{BB962C8B-B14F-4D97-AF65-F5344CB8AC3E}">
        <p14:creationId xmlns:p14="http://schemas.microsoft.com/office/powerpoint/2010/main" val="4258265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7D64-40BA-814A-9650-0C14F7B53A46}"/>
              </a:ext>
            </a:extLst>
          </p:cNvPr>
          <p:cNvSpPr>
            <a:spLocks noGrp="1"/>
          </p:cNvSpPr>
          <p:nvPr>
            <p:ph type="title"/>
          </p:nvPr>
        </p:nvSpPr>
        <p:spPr/>
        <p:txBody>
          <a:bodyPr>
            <a:normAutofit/>
          </a:bodyPr>
          <a:lstStyle/>
          <a:p>
            <a:r>
              <a:rPr lang="en-GB" dirty="0"/>
              <a:t>Royal Observatory Greenwich</a:t>
            </a:r>
            <a:endParaRPr lang="en-US" dirty="0"/>
          </a:p>
        </p:txBody>
      </p:sp>
      <p:sp>
        <p:nvSpPr>
          <p:cNvPr id="3" name="Content Placeholder 2">
            <a:extLst>
              <a:ext uri="{FF2B5EF4-FFF2-40B4-BE49-F238E27FC236}">
                <a16:creationId xmlns:a16="http://schemas.microsoft.com/office/drawing/2014/main" id="{B7C6BED3-F6FD-6C4D-9A38-39D274EF558A}"/>
              </a:ext>
            </a:extLst>
          </p:cNvPr>
          <p:cNvSpPr>
            <a:spLocks noGrp="1"/>
          </p:cNvSpPr>
          <p:nvPr>
            <p:ph idx="1"/>
          </p:nvPr>
        </p:nvSpPr>
        <p:spPr>
          <a:xfrm>
            <a:off x="457200" y="1273996"/>
            <a:ext cx="7957335" cy="2784297"/>
          </a:xfrm>
        </p:spPr>
        <p:txBody>
          <a:bodyPr>
            <a:normAutofit fontScale="92500" lnSpcReduction="10000"/>
          </a:bodyPr>
          <a:lstStyle/>
          <a:p>
            <a:r>
              <a:rPr lang="en-GB" dirty="0"/>
              <a:t>There were the women employed at the Royal Observatory Greenwich who were well qualified in mathematics, often similar to a Chief Assistant at the Observatory, but paid a minimal salary. These included Alice Everett (1865-1949) and Annie Russell (1868-1947).</a:t>
            </a:r>
          </a:p>
          <a:p>
            <a:pPr marL="0" indent="0">
              <a:buNone/>
            </a:pPr>
            <a:endParaRPr lang="en-US" dirty="0"/>
          </a:p>
        </p:txBody>
      </p:sp>
      <p:pic>
        <p:nvPicPr>
          <p:cNvPr id="4" name="Picture 3">
            <a:extLst>
              <a:ext uri="{FF2B5EF4-FFF2-40B4-BE49-F238E27FC236}">
                <a16:creationId xmlns:a16="http://schemas.microsoft.com/office/drawing/2014/main" id="{4F11D1D0-1F6A-6243-8A39-DA22845CC61D}"/>
              </a:ext>
            </a:extLst>
          </p:cNvPr>
          <p:cNvPicPr>
            <a:picLocks noChangeAspect="1"/>
          </p:cNvPicPr>
          <p:nvPr/>
        </p:nvPicPr>
        <p:blipFill>
          <a:blip r:embed="rId2"/>
          <a:stretch>
            <a:fillRect/>
          </a:stretch>
        </p:blipFill>
        <p:spPr>
          <a:xfrm>
            <a:off x="1211823" y="3798958"/>
            <a:ext cx="2205137" cy="3059042"/>
          </a:xfrm>
          <a:prstGeom prst="rect">
            <a:avLst/>
          </a:prstGeom>
        </p:spPr>
      </p:pic>
      <p:pic>
        <p:nvPicPr>
          <p:cNvPr id="5" name="Picture 4">
            <a:extLst>
              <a:ext uri="{FF2B5EF4-FFF2-40B4-BE49-F238E27FC236}">
                <a16:creationId xmlns:a16="http://schemas.microsoft.com/office/drawing/2014/main" id="{E806ADBD-6B90-9946-B5DA-AFCCE4B141F4}"/>
              </a:ext>
            </a:extLst>
          </p:cNvPr>
          <p:cNvPicPr>
            <a:picLocks noChangeAspect="1"/>
          </p:cNvPicPr>
          <p:nvPr/>
        </p:nvPicPr>
        <p:blipFill>
          <a:blip r:embed="rId3"/>
          <a:stretch>
            <a:fillRect/>
          </a:stretch>
        </p:blipFill>
        <p:spPr>
          <a:xfrm>
            <a:off x="5920840" y="3339768"/>
            <a:ext cx="2967834" cy="3518232"/>
          </a:xfrm>
          <a:prstGeom prst="rect">
            <a:avLst/>
          </a:prstGeom>
        </p:spPr>
      </p:pic>
    </p:spTree>
    <p:extLst>
      <p:ext uri="{BB962C8B-B14F-4D97-AF65-F5344CB8AC3E}">
        <p14:creationId xmlns:p14="http://schemas.microsoft.com/office/powerpoint/2010/main" val="38980983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D5BB4-2301-324B-A351-C4B7C3393377}"/>
              </a:ext>
            </a:extLst>
          </p:cNvPr>
          <p:cNvSpPr>
            <a:spLocks noGrp="1"/>
          </p:cNvSpPr>
          <p:nvPr>
            <p:ph type="title"/>
          </p:nvPr>
        </p:nvSpPr>
        <p:spPr/>
        <p:txBody>
          <a:bodyPr>
            <a:normAutofit/>
          </a:bodyPr>
          <a:lstStyle/>
          <a:p>
            <a:r>
              <a:rPr lang="en-GB" dirty="0"/>
              <a:t>Mina Rees (1902-1997)</a:t>
            </a:r>
            <a:endParaRPr lang="en-US" dirty="0"/>
          </a:p>
        </p:txBody>
      </p:sp>
      <p:sp>
        <p:nvSpPr>
          <p:cNvPr id="3" name="Content Placeholder 2">
            <a:extLst>
              <a:ext uri="{FF2B5EF4-FFF2-40B4-BE49-F238E27FC236}">
                <a16:creationId xmlns:a16="http://schemas.microsoft.com/office/drawing/2014/main" id="{D8FE5114-00DB-994A-A6E3-E8DF211B680B}"/>
              </a:ext>
            </a:extLst>
          </p:cNvPr>
          <p:cNvSpPr>
            <a:spLocks noGrp="1"/>
          </p:cNvSpPr>
          <p:nvPr>
            <p:ph idx="1"/>
          </p:nvPr>
        </p:nvSpPr>
        <p:spPr>
          <a:xfrm>
            <a:off x="457200" y="1417638"/>
            <a:ext cx="8229600" cy="5281113"/>
          </a:xfrm>
        </p:spPr>
        <p:txBody>
          <a:bodyPr>
            <a:normAutofit fontScale="85000" lnSpcReduction="10000"/>
          </a:bodyPr>
          <a:lstStyle/>
          <a:p>
            <a:r>
              <a:rPr lang="en-GB" dirty="0"/>
              <a:t>Some people made major contributions to mathematics but produced little in the way of theorems. Mina Rees was an American mathematician and a pioneer in the history of computing. She had a major impact on the academic and research culture of the United States. Let us quote from a 2002 article in </a:t>
            </a:r>
            <a:r>
              <a:rPr lang="en-GB" i="1" dirty="0"/>
              <a:t>The American Mathematical Monthly</a:t>
            </a:r>
            <a:r>
              <a:rPr lang="en-GB" dirty="0"/>
              <a:t>:</a:t>
            </a:r>
            <a:br>
              <a:rPr lang="en-GB" dirty="0"/>
            </a:br>
            <a:r>
              <a:rPr lang="en-GB" dirty="0"/>
              <a:t> </a:t>
            </a:r>
          </a:p>
          <a:p>
            <a:r>
              <a:rPr lang="en-GB" i="1" dirty="0"/>
              <a:t>Mina Rees had a profound, though for the most part unseen, impact on the mathematical sciences in the United States. However, the academic and research culture in which many of us work is in large part a product of her insight and dedication.</a:t>
            </a:r>
            <a:endParaRPr lang="en-GB" dirty="0"/>
          </a:p>
          <a:p>
            <a:endParaRPr lang="en-US" dirty="0"/>
          </a:p>
        </p:txBody>
      </p:sp>
    </p:spTree>
    <p:extLst>
      <p:ext uri="{BB962C8B-B14F-4D97-AF65-F5344CB8AC3E}">
        <p14:creationId xmlns:p14="http://schemas.microsoft.com/office/powerpoint/2010/main" val="1715623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A918C-D1AB-2041-BFC9-ADB0478EE853}"/>
              </a:ext>
            </a:extLst>
          </p:cNvPr>
          <p:cNvSpPr>
            <a:spLocks noGrp="1"/>
          </p:cNvSpPr>
          <p:nvPr>
            <p:ph type="title"/>
          </p:nvPr>
        </p:nvSpPr>
        <p:spPr/>
        <p:txBody>
          <a:bodyPr/>
          <a:lstStyle/>
          <a:p>
            <a:r>
              <a:rPr lang="en-GB" dirty="0"/>
              <a:t>Mina Rees</a:t>
            </a:r>
            <a:endParaRPr lang="en-US" dirty="0"/>
          </a:p>
        </p:txBody>
      </p:sp>
      <p:pic>
        <p:nvPicPr>
          <p:cNvPr id="4" name="Content Placeholder 3">
            <a:extLst>
              <a:ext uri="{FF2B5EF4-FFF2-40B4-BE49-F238E27FC236}">
                <a16:creationId xmlns:a16="http://schemas.microsoft.com/office/drawing/2014/main" id="{555CFB41-55B8-7B41-A94B-3933B110579C}"/>
              </a:ext>
            </a:extLst>
          </p:cNvPr>
          <p:cNvPicPr>
            <a:picLocks noGrp="1" noChangeAspect="1"/>
          </p:cNvPicPr>
          <p:nvPr>
            <p:ph idx="1"/>
          </p:nvPr>
        </p:nvPicPr>
        <p:blipFill>
          <a:blip r:embed="rId2"/>
          <a:stretch>
            <a:fillRect/>
          </a:stretch>
        </p:blipFill>
        <p:spPr>
          <a:xfrm>
            <a:off x="333267" y="2080758"/>
            <a:ext cx="4160389" cy="4566622"/>
          </a:xfrm>
        </p:spPr>
      </p:pic>
      <p:pic>
        <p:nvPicPr>
          <p:cNvPr id="5" name="Picture 4">
            <a:extLst>
              <a:ext uri="{FF2B5EF4-FFF2-40B4-BE49-F238E27FC236}">
                <a16:creationId xmlns:a16="http://schemas.microsoft.com/office/drawing/2014/main" id="{3858D359-134D-AF44-BE86-F76ED0E27A2C}"/>
              </a:ext>
            </a:extLst>
          </p:cNvPr>
          <p:cNvPicPr>
            <a:picLocks noChangeAspect="1"/>
          </p:cNvPicPr>
          <p:nvPr/>
        </p:nvPicPr>
        <p:blipFill>
          <a:blip r:embed="rId3"/>
          <a:stretch>
            <a:fillRect/>
          </a:stretch>
        </p:blipFill>
        <p:spPr>
          <a:xfrm>
            <a:off x="4982967" y="2080758"/>
            <a:ext cx="3811712" cy="4602289"/>
          </a:xfrm>
          <a:prstGeom prst="rect">
            <a:avLst/>
          </a:prstGeom>
        </p:spPr>
      </p:pic>
    </p:spTree>
    <p:extLst>
      <p:ext uri="{BB962C8B-B14F-4D97-AF65-F5344CB8AC3E}">
        <p14:creationId xmlns:p14="http://schemas.microsoft.com/office/powerpoint/2010/main" val="15133907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7470-E94B-8743-B8D5-DDDC54DEDC2D}"/>
              </a:ext>
            </a:extLst>
          </p:cNvPr>
          <p:cNvSpPr>
            <a:spLocks noGrp="1"/>
          </p:cNvSpPr>
          <p:nvPr>
            <p:ph type="title"/>
          </p:nvPr>
        </p:nvSpPr>
        <p:spPr/>
        <p:txBody>
          <a:bodyPr>
            <a:normAutofit/>
          </a:bodyPr>
          <a:lstStyle/>
          <a:p>
            <a:r>
              <a:rPr lang="en-GB" dirty="0"/>
              <a:t>Eugenics women</a:t>
            </a:r>
            <a:endParaRPr lang="en-US" dirty="0"/>
          </a:p>
        </p:txBody>
      </p:sp>
      <p:sp>
        <p:nvSpPr>
          <p:cNvPr id="3" name="Content Placeholder 2">
            <a:extLst>
              <a:ext uri="{FF2B5EF4-FFF2-40B4-BE49-F238E27FC236}">
                <a16:creationId xmlns:a16="http://schemas.microsoft.com/office/drawing/2014/main" id="{E2DDCCF6-BB0B-4E4C-AFFD-24ED3E650525}"/>
              </a:ext>
            </a:extLst>
          </p:cNvPr>
          <p:cNvSpPr>
            <a:spLocks noGrp="1"/>
          </p:cNvSpPr>
          <p:nvPr>
            <p:ph idx="1"/>
          </p:nvPr>
        </p:nvSpPr>
        <p:spPr>
          <a:xfrm>
            <a:off x="457200" y="1600200"/>
            <a:ext cx="8229600" cy="5139647"/>
          </a:xfrm>
        </p:spPr>
        <p:txBody>
          <a:bodyPr>
            <a:normAutofit fontScale="77500" lnSpcReduction="20000"/>
          </a:bodyPr>
          <a:lstStyle/>
          <a:p>
            <a:r>
              <a:rPr lang="en-GB" dirty="0"/>
              <a:t>It is now almost unacceptable to mention eugenics. However, many women worked in eugenics and did excellent work and should not be removed from history because they worked at the Eugenics Laboratory. For example </a:t>
            </a:r>
            <a:r>
              <a:rPr lang="en-GB" b="1" dirty="0"/>
              <a:t>Alice Lee</a:t>
            </a:r>
            <a:r>
              <a:rPr lang="en-GB" dirty="0"/>
              <a:t> (1858-1939), who wanted to write a thesis disproving the theory, held by most experts at that time, that the capacity of a person's skull was closely related to their intellectual ability, i.e. the larger the head, the cleverer the person would be. This belief, of course, led to the immediate corollary that men were more intelligent than women since, on average, men had considerably larger heads. Her work showed that there was no correlation between size of skull and intellectual ability. She was eventually awarded a Ph.D. by the University of London, but only after a long struggle against examiners who refused to believe her results.</a:t>
            </a:r>
          </a:p>
        </p:txBody>
      </p:sp>
    </p:spTree>
    <p:extLst>
      <p:ext uri="{BB962C8B-B14F-4D97-AF65-F5344CB8AC3E}">
        <p14:creationId xmlns:p14="http://schemas.microsoft.com/office/powerpoint/2010/main" val="1940165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111A1-0DC0-F741-B89A-A766637FC915}"/>
              </a:ext>
            </a:extLst>
          </p:cNvPr>
          <p:cNvSpPr>
            <a:spLocks noGrp="1"/>
          </p:cNvSpPr>
          <p:nvPr>
            <p:ph type="title"/>
          </p:nvPr>
        </p:nvSpPr>
        <p:spPr/>
        <p:txBody>
          <a:bodyPr/>
          <a:lstStyle/>
          <a:p>
            <a:r>
              <a:rPr lang="en-US" dirty="0"/>
              <a:t>Alice Lee</a:t>
            </a:r>
          </a:p>
        </p:txBody>
      </p:sp>
      <p:pic>
        <p:nvPicPr>
          <p:cNvPr id="4" name="Content Placeholder 3">
            <a:extLst>
              <a:ext uri="{FF2B5EF4-FFF2-40B4-BE49-F238E27FC236}">
                <a16:creationId xmlns:a16="http://schemas.microsoft.com/office/drawing/2014/main" id="{2DFDD764-D85B-9F40-8AFE-3CCBF360DFEC}"/>
              </a:ext>
            </a:extLst>
          </p:cNvPr>
          <p:cNvPicPr>
            <a:picLocks noGrp="1" noChangeAspect="1"/>
          </p:cNvPicPr>
          <p:nvPr>
            <p:ph idx="1"/>
          </p:nvPr>
        </p:nvPicPr>
        <p:blipFill>
          <a:blip r:embed="rId2"/>
          <a:stretch>
            <a:fillRect/>
          </a:stretch>
        </p:blipFill>
        <p:spPr>
          <a:xfrm>
            <a:off x="2482920" y="1417637"/>
            <a:ext cx="3789607" cy="5147549"/>
          </a:xfrm>
        </p:spPr>
      </p:pic>
    </p:spTree>
    <p:extLst>
      <p:ext uri="{BB962C8B-B14F-4D97-AF65-F5344CB8AC3E}">
        <p14:creationId xmlns:p14="http://schemas.microsoft.com/office/powerpoint/2010/main" val="39037118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6D2F5-7AE6-E940-BF4D-AD326AC2B9C9}"/>
              </a:ext>
            </a:extLst>
          </p:cNvPr>
          <p:cNvSpPr>
            <a:spLocks noGrp="1"/>
          </p:cNvSpPr>
          <p:nvPr>
            <p:ph type="title"/>
          </p:nvPr>
        </p:nvSpPr>
        <p:spPr>
          <a:xfrm>
            <a:off x="457200" y="274638"/>
            <a:ext cx="8229600" cy="691133"/>
          </a:xfrm>
        </p:spPr>
        <p:txBody>
          <a:bodyPr>
            <a:normAutofit fontScale="90000"/>
          </a:bodyPr>
          <a:lstStyle/>
          <a:p>
            <a:r>
              <a:rPr lang="en-GB" dirty="0"/>
              <a:t>Chaim Samuel </a:t>
            </a:r>
            <a:r>
              <a:rPr lang="en-GB" dirty="0" err="1"/>
              <a:t>Hönig</a:t>
            </a:r>
            <a:r>
              <a:rPr lang="en-GB" dirty="0"/>
              <a:t> (1926-2018)</a:t>
            </a:r>
            <a:endParaRPr lang="en-US" dirty="0"/>
          </a:p>
        </p:txBody>
      </p:sp>
      <p:sp>
        <p:nvSpPr>
          <p:cNvPr id="3" name="Content Placeholder 2">
            <a:extLst>
              <a:ext uri="{FF2B5EF4-FFF2-40B4-BE49-F238E27FC236}">
                <a16:creationId xmlns:a16="http://schemas.microsoft.com/office/drawing/2014/main" id="{6BF79584-DDC3-1A46-B929-463D3D75BD18}"/>
              </a:ext>
            </a:extLst>
          </p:cNvPr>
          <p:cNvSpPr>
            <a:spLocks noGrp="1"/>
          </p:cNvSpPr>
          <p:nvPr>
            <p:ph idx="1"/>
          </p:nvPr>
        </p:nvSpPr>
        <p:spPr>
          <a:xfrm>
            <a:off x="457200" y="1335640"/>
            <a:ext cx="8229600" cy="5301466"/>
          </a:xfrm>
        </p:spPr>
        <p:txBody>
          <a:bodyPr>
            <a:normAutofit/>
          </a:bodyPr>
          <a:lstStyle/>
          <a:p>
            <a:r>
              <a:rPr lang="en-US" dirty="0" err="1"/>
              <a:t>Hönig</a:t>
            </a:r>
            <a:r>
              <a:rPr lang="en-US" dirty="0"/>
              <a:t> </a:t>
            </a:r>
            <a:r>
              <a:rPr lang="en-GB" dirty="0"/>
              <a:t>was born in Berlin into a Jewish family that fled Germany in 1937. He became a Brazilian citizen. </a:t>
            </a:r>
          </a:p>
          <a:p>
            <a:r>
              <a:rPr lang="en-GB" dirty="0"/>
              <a:t>He was the founder of the Brazilian Mathematics Colloquium in 1957 and its first organiser. </a:t>
            </a:r>
          </a:p>
          <a:p>
            <a:r>
              <a:rPr lang="en-GB" dirty="0"/>
              <a:t>He was also a founder of the Brazilian Mathematical Society in 1969 and its first president.</a:t>
            </a:r>
          </a:p>
          <a:p>
            <a:endParaRPr lang="en-US" dirty="0"/>
          </a:p>
        </p:txBody>
      </p:sp>
    </p:spTree>
    <p:extLst>
      <p:ext uri="{BB962C8B-B14F-4D97-AF65-F5344CB8AC3E}">
        <p14:creationId xmlns:p14="http://schemas.microsoft.com/office/powerpoint/2010/main" val="22352362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1E039-718E-4D48-AF8E-C9E76356FE45}"/>
              </a:ext>
            </a:extLst>
          </p:cNvPr>
          <p:cNvSpPr>
            <a:spLocks noGrp="1"/>
          </p:cNvSpPr>
          <p:nvPr>
            <p:ph type="title"/>
          </p:nvPr>
        </p:nvSpPr>
        <p:spPr>
          <a:xfrm>
            <a:off x="457200" y="274638"/>
            <a:ext cx="8229600" cy="804149"/>
          </a:xfrm>
        </p:spPr>
        <p:txBody>
          <a:bodyPr/>
          <a:lstStyle/>
          <a:p>
            <a:r>
              <a:rPr lang="en-GB" dirty="0"/>
              <a:t>Chaim Samuel </a:t>
            </a:r>
            <a:r>
              <a:rPr lang="en-GB" dirty="0" err="1"/>
              <a:t>Hönig</a:t>
            </a:r>
            <a:endParaRPr lang="en-US" dirty="0"/>
          </a:p>
        </p:txBody>
      </p:sp>
      <p:pic>
        <p:nvPicPr>
          <p:cNvPr id="8" name="Content Placeholder 7">
            <a:extLst>
              <a:ext uri="{FF2B5EF4-FFF2-40B4-BE49-F238E27FC236}">
                <a16:creationId xmlns:a16="http://schemas.microsoft.com/office/drawing/2014/main" id="{5DE39D8F-5341-AE42-82AD-1CED1EFC1039}"/>
              </a:ext>
            </a:extLst>
          </p:cNvPr>
          <p:cNvPicPr>
            <a:picLocks noGrp="1" noChangeAspect="1"/>
          </p:cNvPicPr>
          <p:nvPr>
            <p:ph idx="1"/>
          </p:nvPr>
        </p:nvPicPr>
        <p:blipFill>
          <a:blip r:embed="rId2"/>
          <a:stretch>
            <a:fillRect/>
          </a:stretch>
        </p:blipFill>
        <p:spPr>
          <a:xfrm>
            <a:off x="2712378" y="1155374"/>
            <a:ext cx="3856375" cy="5615295"/>
          </a:xfrm>
        </p:spPr>
      </p:pic>
    </p:spTree>
    <p:extLst>
      <p:ext uri="{BB962C8B-B14F-4D97-AF65-F5344CB8AC3E}">
        <p14:creationId xmlns:p14="http://schemas.microsoft.com/office/powerpoint/2010/main" val="3163228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DBD85-0441-CD45-8527-9F784C8A1E63}"/>
              </a:ext>
            </a:extLst>
          </p:cNvPr>
          <p:cNvSpPr>
            <a:spLocks noGrp="1"/>
          </p:cNvSpPr>
          <p:nvPr>
            <p:ph type="title"/>
          </p:nvPr>
        </p:nvSpPr>
        <p:spPr/>
        <p:txBody>
          <a:bodyPr/>
          <a:lstStyle/>
          <a:p>
            <a:r>
              <a:rPr lang="en-US" dirty="0"/>
              <a:t>The starting point</a:t>
            </a:r>
          </a:p>
        </p:txBody>
      </p:sp>
      <p:sp>
        <p:nvSpPr>
          <p:cNvPr id="3" name="Rectangle 2">
            <a:extLst>
              <a:ext uri="{FF2B5EF4-FFF2-40B4-BE49-F238E27FC236}">
                <a16:creationId xmlns:a16="http://schemas.microsoft.com/office/drawing/2014/main" id="{DDC87D62-3E99-094B-8F59-6929C1BD5637}"/>
              </a:ext>
            </a:extLst>
          </p:cNvPr>
          <p:cNvSpPr/>
          <p:nvPr/>
        </p:nvSpPr>
        <p:spPr>
          <a:xfrm>
            <a:off x="565079" y="1720840"/>
            <a:ext cx="8121721" cy="4154984"/>
          </a:xfrm>
          <a:prstGeom prst="rect">
            <a:avLst/>
          </a:prstGeom>
        </p:spPr>
        <p:txBody>
          <a:bodyPr wrap="square">
            <a:spAutoFit/>
          </a:bodyPr>
          <a:lstStyle/>
          <a:p>
            <a:pPr>
              <a:spcAft>
                <a:spcPts val="0"/>
              </a:spcAft>
            </a:pPr>
            <a:r>
              <a:rPr lang="en-GB" sz="2400" dirty="0">
                <a:latin typeface="Times" pitchFamily="2" charset="0"/>
                <a:ea typeface="Calibri" panose="020F0502020204030204" pitchFamily="34" charset="0"/>
                <a:cs typeface="Times New Roman" panose="02020603050405020304" pitchFamily="18" charset="0"/>
              </a:rPr>
              <a:t>There were two main factors involved in the very early development of MacTutor.</a:t>
            </a:r>
          </a:p>
          <a:p>
            <a:pPr>
              <a:spcAft>
                <a:spcPts val="0"/>
              </a:spcAft>
            </a:pPr>
            <a:r>
              <a:rPr lang="en-GB" sz="2400" dirty="0">
                <a:latin typeface="Times" pitchFamily="2" charset="0"/>
                <a:ea typeface="Calibri" panose="020F0502020204030204" pitchFamily="34" charset="0"/>
                <a:cs typeface="Times New Roman" panose="02020603050405020304" pitchFamily="18" charset="0"/>
              </a:rPr>
              <a:t> </a:t>
            </a:r>
          </a:p>
          <a:p>
            <a:pPr>
              <a:spcAft>
                <a:spcPts val="0"/>
              </a:spcAft>
            </a:pPr>
            <a:r>
              <a:rPr lang="en-GB" sz="2400" dirty="0">
                <a:latin typeface="Times" pitchFamily="2" charset="0"/>
                <a:ea typeface="Calibri" panose="020F0502020204030204" pitchFamily="34" charset="0"/>
                <a:cs typeface="Times New Roman" panose="02020603050405020304" pitchFamily="18" charset="0"/>
              </a:rPr>
              <a:t>1. The website was created in late 1994 by John O’Connor and myself with history of mathematics material extracted from our teaching software, the Mathematical MacTutor Tutorial System, which we had begun to develop in 1988.</a:t>
            </a:r>
          </a:p>
          <a:p>
            <a:pPr>
              <a:spcAft>
                <a:spcPts val="0"/>
              </a:spcAft>
            </a:pPr>
            <a:r>
              <a:rPr lang="en-GB" sz="2400" dirty="0">
                <a:latin typeface="Times" pitchFamily="2" charset="0"/>
                <a:ea typeface="Calibri" panose="020F0502020204030204" pitchFamily="34" charset="0"/>
                <a:cs typeface="Times New Roman" panose="02020603050405020304" pitchFamily="18" charset="0"/>
              </a:rPr>
              <a:t> </a:t>
            </a:r>
          </a:p>
          <a:p>
            <a:pPr>
              <a:spcAft>
                <a:spcPts val="0"/>
              </a:spcAft>
            </a:pPr>
            <a:r>
              <a:rPr lang="en-GB" sz="2400" dirty="0">
                <a:latin typeface="Times" pitchFamily="2" charset="0"/>
                <a:ea typeface="Calibri" panose="020F0502020204030204" pitchFamily="34" charset="0"/>
                <a:cs typeface="Times New Roman" panose="02020603050405020304" pitchFamily="18" charset="0"/>
              </a:rPr>
              <a:t>2. We had developed an honours module on the History of Mathematics in the 1970s and I taught part of that course from the start.</a:t>
            </a:r>
          </a:p>
        </p:txBody>
      </p:sp>
    </p:spTree>
    <p:extLst>
      <p:ext uri="{BB962C8B-B14F-4D97-AF65-F5344CB8AC3E}">
        <p14:creationId xmlns:p14="http://schemas.microsoft.com/office/powerpoint/2010/main" val="3370723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9157A-9D23-ED42-8626-1373E3F9CAEE}"/>
              </a:ext>
            </a:extLst>
          </p:cNvPr>
          <p:cNvSpPr>
            <a:spLocks noGrp="1"/>
          </p:cNvSpPr>
          <p:nvPr>
            <p:ph type="title"/>
          </p:nvPr>
        </p:nvSpPr>
        <p:spPr/>
        <p:txBody>
          <a:bodyPr/>
          <a:lstStyle/>
          <a:p>
            <a:r>
              <a:rPr lang="en-US" dirty="0"/>
              <a:t>MacTutor 1992</a:t>
            </a:r>
          </a:p>
        </p:txBody>
      </p:sp>
      <p:pic>
        <p:nvPicPr>
          <p:cNvPr id="4" name="Picture 3">
            <a:extLst>
              <a:ext uri="{FF2B5EF4-FFF2-40B4-BE49-F238E27FC236}">
                <a16:creationId xmlns:a16="http://schemas.microsoft.com/office/drawing/2014/main" id="{713A652C-72F2-C04E-AE3D-221F1546D7B6}"/>
              </a:ext>
            </a:extLst>
          </p:cNvPr>
          <p:cNvPicPr>
            <a:picLocks noChangeAspect="1"/>
          </p:cNvPicPr>
          <p:nvPr/>
        </p:nvPicPr>
        <p:blipFill>
          <a:blip r:embed="rId2"/>
          <a:stretch>
            <a:fillRect/>
          </a:stretch>
        </p:blipFill>
        <p:spPr>
          <a:xfrm>
            <a:off x="1333500" y="1678540"/>
            <a:ext cx="6477000" cy="4343400"/>
          </a:xfrm>
          <a:prstGeom prst="rect">
            <a:avLst/>
          </a:prstGeom>
        </p:spPr>
      </p:pic>
    </p:spTree>
    <p:extLst>
      <p:ext uri="{BB962C8B-B14F-4D97-AF65-F5344CB8AC3E}">
        <p14:creationId xmlns:p14="http://schemas.microsoft.com/office/powerpoint/2010/main" val="3390457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F5AC7-DBAF-5D43-B910-73873D092C42}"/>
              </a:ext>
            </a:extLst>
          </p:cNvPr>
          <p:cNvSpPr>
            <a:spLocks noGrp="1"/>
          </p:cNvSpPr>
          <p:nvPr>
            <p:ph type="title"/>
          </p:nvPr>
        </p:nvSpPr>
        <p:spPr/>
        <p:txBody>
          <a:bodyPr/>
          <a:lstStyle/>
          <a:p>
            <a:r>
              <a:rPr lang="en-US" dirty="0"/>
              <a:t>Mathematicians</a:t>
            </a:r>
          </a:p>
        </p:txBody>
      </p:sp>
      <p:sp>
        <p:nvSpPr>
          <p:cNvPr id="3" name="TextBox 2">
            <a:extLst>
              <a:ext uri="{FF2B5EF4-FFF2-40B4-BE49-F238E27FC236}">
                <a16:creationId xmlns:a16="http://schemas.microsoft.com/office/drawing/2014/main" id="{AFC06BCB-3EAA-BE45-A6B6-1F3F3C41BC62}"/>
              </a:ext>
            </a:extLst>
          </p:cNvPr>
          <p:cNvSpPr txBox="1"/>
          <p:nvPr/>
        </p:nvSpPr>
        <p:spPr>
          <a:xfrm>
            <a:off x="719192" y="1982912"/>
            <a:ext cx="7967608" cy="2677656"/>
          </a:xfrm>
          <a:prstGeom prst="rect">
            <a:avLst/>
          </a:prstGeom>
          <a:noFill/>
        </p:spPr>
        <p:txBody>
          <a:bodyPr wrap="square" rtlCol="0">
            <a:spAutoFit/>
          </a:bodyPr>
          <a:lstStyle/>
          <a:p>
            <a:r>
              <a:rPr lang="en-GB" sz="2800" dirty="0"/>
              <a:t>The 1992 version of our teaching software contained a stack called 'Mathematicians' in our 'Miscellaneous Index'. There were exactly 100 mathematicians in this collection. Each had a picture (consisting of black and white dots), year and place of birth and death, and one or two sentences about each. </a:t>
            </a:r>
            <a:endParaRPr lang="en-US" sz="2800" dirty="0"/>
          </a:p>
        </p:txBody>
      </p:sp>
    </p:spTree>
    <p:extLst>
      <p:ext uri="{BB962C8B-B14F-4D97-AF65-F5344CB8AC3E}">
        <p14:creationId xmlns:p14="http://schemas.microsoft.com/office/powerpoint/2010/main" val="2971508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F82AF-588D-A946-98EA-1C7C3F504687}"/>
              </a:ext>
            </a:extLst>
          </p:cNvPr>
          <p:cNvSpPr>
            <a:spLocks noGrp="1"/>
          </p:cNvSpPr>
          <p:nvPr>
            <p:ph type="title"/>
          </p:nvPr>
        </p:nvSpPr>
        <p:spPr/>
        <p:txBody>
          <a:bodyPr/>
          <a:lstStyle/>
          <a:p>
            <a:r>
              <a:rPr lang="en-US" dirty="0"/>
              <a:t>Mathematicians</a:t>
            </a:r>
          </a:p>
        </p:txBody>
      </p:sp>
      <p:pic>
        <p:nvPicPr>
          <p:cNvPr id="4" name="Picture 3">
            <a:extLst>
              <a:ext uri="{FF2B5EF4-FFF2-40B4-BE49-F238E27FC236}">
                <a16:creationId xmlns:a16="http://schemas.microsoft.com/office/drawing/2014/main" id="{1B80F897-7B9F-AE46-ABF3-60B4819B96AF}"/>
              </a:ext>
            </a:extLst>
          </p:cNvPr>
          <p:cNvPicPr>
            <a:picLocks noChangeAspect="1"/>
          </p:cNvPicPr>
          <p:nvPr/>
        </p:nvPicPr>
        <p:blipFill>
          <a:blip r:embed="rId2"/>
          <a:stretch>
            <a:fillRect/>
          </a:stretch>
        </p:blipFill>
        <p:spPr>
          <a:xfrm>
            <a:off x="1320800" y="1655566"/>
            <a:ext cx="6502400" cy="4368800"/>
          </a:xfrm>
          <a:prstGeom prst="rect">
            <a:avLst/>
          </a:prstGeom>
        </p:spPr>
      </p:pic>
    </p:spTree>
    <p:extLst>
      <p:ext uri="{BB962C8B-B14F-4D97-AF65-F5344CB8AC3E}">
        <p14:creationId xmlns:p14="http://schemas.microsoft.com/office/powerpoint/2010/main" val="2507399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A37DF-D3D1-AE45-84C5-06F162103ECB}"/>
              </a:ext>
            </a:extLst>
          </p:cNvPr>
          <p:cNvSpPr>
            <a:spLocks noGrp="1"/>
          </p:cNvSpPr>
          <p:nvPr>
            <p:ph type="title"/>
          </p:nvPr>
        </p:nvSpPr>
        <p:spPr/>
        <p:txBody>
          <a:bodyPr/>
          <a:lstStyle/>
          <a:p>
            <a:r>
              <a:rPr lang="en-US" dirty="0"/>
              <a:t>Famous Curves</a:t>
            </a:r>
          </a:p>
        </p:txBody>
      </p:sp>
      <p:sp>
        <p:nvSpPr>
          <p:cNvPr id="3" name="TextBox 2">
            <a:extLst>
              <a:ext uri="{FF2B5EF4-FFF2-40B4-BE49-F238E27FC236}">
                <a16:creationId xmlns:a16="http://schemas.microsoft.com/office/drawing/2014/main" id="{E5E216C2-0560-324C-8F68-CBA12A75859E}"/>
              </a:ext>
            </a:extLst>
          </p:cNvPr>
          <p:cNvSpPr txBox="1"/>
          <p:nvPr/>
        </p:nvSpPr>
        <p:spPr>
          <a:xfrm>
            <a:off x="380144" y="1613043"/>
            <a:ext cx="8198777" cy="3539430"/>
          </a:xfrm>
          <a:prstGeom prst="rect">
            <a:avLst/>
          </a:prstGeom>
          <a:noFill/>
        </p:spPr>
        <p:txBody>
          <a:bodyPr wrap="square" rtlCol="0">
            <a:spAutoFit/>
          </a:bodyPr>
          <a:lstStyle/>
          <a:p>
            <a:r>
              <a:rPr lang="en-GB" sz="2800" dirty="0"/>
              <a:t>Its main purpose at this stage was to complement our Famous Curves package. You could experiment with each famous curve and a "History" button took you to the mathematician the curve was named for. Other stacks used the Mathematicians, for example the Finite Fields stack had a button "Tell me about Galois and finite fields" and the Fourier Analysis stack had a button "Tell me about Fourier and series".</a:t>
            </a:r>
          </a:p>
        </p:txBody>
      </p:sp>
    </p:spTree>
    <p:extLst>
      <p:ext uri="{BB962C8B-B14F-4D97-AF65-F5344CB8AC3E}">
        <p14:creationId xmlns:p14="http://schemas.microsoft.com/office/powerpoint/2010/main" val="3308388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1FCB2-27FD-9E46-8F93-0B213364560B}"/>
              </a:ext>
            </a:extLst>
          </p:cNvPr>
          <p:cNvSpPr>
            <a:spLocks noGrp="1"/>
          </p:cNvSpPr>
          <p:nvPr>
            <p:ph type="title"/>
          </p:nvPr>
        </p:nvSpPr>
        <p:spPr>
          <a:xfrm>
            <a:off x="457200" y="274638"/>
            <a:ext cx="8229600" cy="711681"/>
          </a:xfrm>
        </p:spPr>
        <p:txBody>
          <a:bodyPr>
            <a:normAutofit fontScale="90000"/>
          </a:bodyPr>
          <a:lstStyle/>
          <a:p>
            <a:r>
              <a:rPr lang="en-US" dirty="0"/>
              <a:t>Famous curves</a:t>
            </a:r>
          </a:p>
        </p:txBody>
      </p:sp>
      <p:sp>
        <p:nvSpPr>
          <p:cNvPr id="6" name="Content Placeholder 5">
            <a:extLst>
              <a:ext uri="{FF2B5EF4-FFF2-40B4-BE49-F238E27FC236}">
                <a16:creationId xmlns:a16="http://schemas.microsoft.com/office/drawing/2014/main" id="{8C9A6605-812A-1F47-B1D4-0542430E1093}"/>
              </a:ext>
            </a:extLst>
          </p:cNvPr>
          <p:cNvSpPr>
            <a:spLocks noGrp="1"/>
          </p:cNvSpPr>
          <p:nvPr>
            <p:ph idx="1"/>
          </p:nvPr>
        </p:nvSpPr>
        <p:spPr>
          <a:xfrm>
            <a:off x="7037798" y="1491323"/>
            <a:ext cx="2003460" cy="4899204"/>
          </a:xfrm>
        </p:spPr>
        <p:txBody>
          <a:bodyPr>
            <a:normAutofit/>
          </a:bodyPr>
          <a:lstStyle/>
          <a:p>
            <a:pPr marL="0" indent="0">
              <a:buNone/>
            </a:pPr>
            <a:r>
              <a:rPr lang="en-GB" sz="2400" dirty="0">
                <a:latin typeface="Times" pitchFamily="2" charset="0"/>
                <a:ea typeface="Calibri" panose="020F0502020204030204" pitchFamily="34" charset="0"/>
                <a:cs typeface="Times New Roman" panose="02020603050405020304" pitchFamily="18" charset="0"/>
              </a:rPr>
              <a:t>You could experiment with each famous curve and a "History" button took you to the mathematician the curve was named for. </a:t>
            </a:r>
            <a:endParaRPr lang="en-US" sz="2400" dirty="0"/>
          </a:p>
        </p:txBody>
      </p:sp>
      <p:pic>
        <p:nvPicPr>
          <p:cNvPr id="4" name="Picture 3">
            <a:extLst>
              <a:ext uri="{FF2B5EF4-FFF2-40B4-BE49-F238E27FC236}">
                <a16:creationId xmlns:a16="http://schemas.microsoft.com/office/drawing/2014/main" id="{7379151D-269D-2649-A030-A24C8460A48E}"/>
              </a:ext>
            </a:extLst>
          </p:cNvPr>
          <p:cNvPicPr>
            <a:picLocks noChangeAspect="1"/>
          </p:cNvPicPr>
          <p:nvPr/>
        </p:nvPicPr>
        <p:blipFill>
          <a:blip r:embed="rId2"/>
          <a:stretch>
            <a:fillRect/>
          </a:stretch>
        </p:blipFill>
        <p:spPr>
          <a:xfrm>
            <a:off x="215757" y="1491323"/>
            <a:ext cx="6515100" cy="4394200"/>
          </a:xfrm>
          <a:prstGeom prst="rect">
            <a:avLst/>
          </a:prstGeom>
        </p:spPr>
      </p:pic>
    </p:spTree>
    <p:extLst>
      <p:ext uri="{BB962C8B-B14F-4D97-AF65-F5344CB8AC3E}">
        <p14:creationId xmlns:p14="http://schemas.microsoft.com/office/powerpoint/2010/main" val="885613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6640</TotalTime>
  <Words>2763</Words>
  <Application>Microsoft Macintosh PowerPoint</Application>
  <PresentationFormat>On-screen Show (4:3)</PresentationFormat>
  <Paragraphs>119</Paragraphs>
  <Slides>39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Times</vt:lpstr>
      <vt:lpstr>Times New Roman</vt:lpstr>
      <vt:lpstr>Office Theme</vt:lpstr>
      <vt:lpstr>MacTutor – a collection of great mathematicians?  Edmund F Robertson University of St Andrews   University of Warwick 10 November 2022 </vt:lpstr>
      <vt:lpstr>Abstract</vt:lpstr>
      <vt:lpstr>Great mathematicians</vt:lpstr>
      <vt:lpstr>The starting point</vt:lpstr>
      <vt:lpstr>MacTutor 1992</vt:lpstr>
      <vt:lpstr>Mathematicians</vt:lpstr>
      <vt:lpstr>Mathematicians</vt:lpstr>
      <vt:lpstr>Famous Curves</vt:lpstr>
      <vt:lpstr>Famous curves</vt:lpstr>
      <vt:lpstr>Agnesi</vt:lpstr>
      <vt:lpstr>Who was included?</vt:lpstr>
      <vt:lpstr>European Academic Software Award</vt:lpstr>
      <vt:lpstr>European Academic Software Award</vt:lpstr>
      <vt:lpstr>The problem!</vt:lpstr>
      <vt:lpstr>History of Mathematics Course</vt:lpstr>
      <vt:lpstr>Our Eurocentric mathematics</vt:lpstr>
      <vt:lpstr>There is no mission</vt:lpstr>
      <vt:lpstr>Unusual mathematicians</vt:lpstr>
      <vt:lpstr>My favourite mathematician</vt:lpstr>
      <vt:lpstr>Walter Ledermann</vt:lpstr>
      <vt:lpstr>Indian Mathematics</vt:lpstr>
      <vt:lpstr>Ian’s Abstract</vt:lpstr>
      <vt:lpstr>Redressing the balance</vt:lpstr>
      <vt:lpstr>African Mathematics</vt:lpstr>
      <vt:lpstr>Ismail Jacobus Mohamed</vt:lpstr>
      <vt:lpstr>Groups St Andrews and Mohamed</vt:lpstr>
      <vt:lpstr>Support for Mohamed</vt:lpstr>
      <vt:lpstr>Maurice Audin 1</vt:lpstr>
      <vt:lpstr>Maurice Audin 2</vt:lpstr>
      <vt:lpstr>African Americans</vt:lpstr>
      <vt:lpstr>Eugene Graham, Jr. (1925-1997) </vt:lpstr>
      <vt:lpstr>Eugene Graham, Jr. (1925-1997) </vt:lpstr>
      <vt:lpstr>Royal Observatory Greenwich</vt:lpstr>
      <vt:lpstr>Mina Rees (1902-1997)</vt:lpstr>
      <vt:lpstr>Mina Rees</vt:lpstr>
      <vt:lpstr>Eugenics women</vt:lpstr>
      <vt:lpstr>Alice Lee</vt:lpstr>
      <vt:lpstr>Chaim Samuel Hönig (1926-2018)</vt:lpstr>
      <vt:lpstr>Chaim Samuel Hönig</vt:lpstr>
    </vt:vector>
  </TitlesOfParts>
  <Company>University of St Andrews</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O'Connor</dc:creator>
  <cp:lastModifiedBy>Microsoft Office User</cp:lastModifiedBy>
  <cp:revision>91</cp:revision>
  <dcterms:created xsi:type="dcterms:W3CDTF">2021-06-21T10:00:05Z</dcterms:created>
  <dcterms:modified xsi:type="dcterms:W3CDTF">2022-10-04T11:47:47Z</dcterms:modified>
</cp:coreProperties>
</file>