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75" r:id="rId1"/>
  </p:sldMasterIdLst>
  <p:notesMasterIdLst>
    <p:notesMasterId r:id="rId26"/>
  </p:notesMasterIdLst>
  <p:handoutMasterIdLst>
    <p:handoutMasterId r:id="rId27"/>
  </p:handoutMasterIdLst>
  <p:sldIdLst>
    <p:sldId id="280" r:id="rId2"/>
    <p:sldId id="283" r:id="rId3"/>
    <p:sldId id="481" r:id="rId4"/>
    <p:sldId id="413" r:id="rId5"/>
    <p:sldId id="414" r:id="rId6"/>
    <p:sldId id="445" r:id="rId7"/>
    <p:sldId id="485" r:id="rId8"/>
    <p:sldId id="483" r:id="rId9"/>
    <p:sldId id="487" r:id="rId10"/>
    <p:sldId id="488" r:id="rId11"/>
    <p:sldId id="492" r:id="rId12"/>
    <p:sldId id="447" r:id="rId13"/>
    <p:sldId id="448" r:id="rId14"/>
    <p:sldId id="453" r:id="rId15"/>
    <p:sldId id="489" r:id="rId16"/>
    <p:sldId id="490" r:id="rId17"/>
    <p:sldId id="493" r:id="rId18"/>
    <p:sldId id="494" r:id="rId19"/>
    <p:sldId id="495" r:id="rId20"/>
    <p:sldId id="498" r:id="rId21"/>
    <p:sldId id="500" r:id="rId22"/>
    <p:sldId id="455" r:id="rId23"/>
    <p:sldId id="330" r:id="rId24"/>
    <p:sldId id="397" r:id="rId25"/>
  </p:sldIdLst>
  <p:sldSz cx="9144000" cy="6858000" type="screen4x3"/>
  <p:notesSz cx="6858000" cy="931386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CC66"/>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430" autoAdjust="0"/>
    <p:restoredTop sz="94660"/>
  </p:normalViewPr>
  <p:slideViewPr>
    <p:cSldViewPr>
      <p:cViewPr varScale="1">
        <p:scale>
          <a:sx n="62" d="100"/>
          <a:sy n="62" d="100"/>
        </p:scale>
        <p:origin x="1444" y="5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69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5693"/>
          </a:xfrm>
          <a:prstGeom prst="rect">
            <a:avLst/>
          </a:prstGeom>
        </p:spPr>
        <p:txBody>
          <a:bodyPr vert="horz" lIns="91440" tIns="45720" rIns="91440" bIns="45720" rtlCol="0"/>
          <a:lstStyle>
            <a:lvl1pPr algn="r">
              <a:defRPr sz="1200"/>
            </a:lvl1pPr>
          </a:lstStyle>
          <a:p>
            <a:fld id="{AA975738-F6A8-40F1-9095-63CBDB5F71EF}" type="datetimeFigureOut">
              <a:rPr lang="en-US" smtClean="0"/>
              <a:t>11/17/2023</a:t>
            </a:fld>
            <a:endParaRPr lang="en-US"/>
          </a:p>
        </p:txBody>
      </p:sp>
      <p:sp>
        <p:nvSpPr>
          <p:cNvPr id="4" name="Footer Placeholder 3"/>
          <p:cNvSpPr>
            <a:spLocks noGrp="1"/>
          </p:cNvSpPr>
          <p:nvPr>
            <p:ph type="ftr" sz="quarter" idx="2"/>
          </p:nvPr>
        </p:nvSpPr>
        <p:spPr>
          <a:xfrm>
            <a:off x="0" y="8846553"/>
            <a:ext cx="2971800" cy="465693"/>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46553"/>
            <a:ext cx="2971800" cy="465693"/>
          </a:xfrm>
          <a:prstGeom prst="rect">
            <a:avLst/>
          </a:prstGeom>
        </p:spPr>
        <p:txBody>
          <a:bodyPr vert="horz" lIns="91440" tIns="45720" rIns="91440" bIns="45720" rtlCol="0" anchor="b"/>
          <a:lstStyle>
            <a:lvl1pPr algn="r">
              <a:defRPr sz="1200"/>
            </a:lvl1pPr>
          </a:lstStyle>
          <a:p>
            <a:fld id="{6BD60554-C0B6-4BC7-9B17-73A8FBA68AD1}" type="slidenum">
              <a:rPr lang="en-US" smtClean="0"/>
              <a:t>‹#›</a:t>
            </a:fld>
            <a:endParaRPr lang="en-US"/>
          </a:p>
        </p:txBody>
      </p:sp>
    </p:spTree>
    <p:extLst>
      <p:ext uri="{BB962C8B-B14F-4D97-AF65-F5344CB8AC3E}">
        <p14:creationId xmlns:p14="http://schemas.microsoft.com/office/powerpoint/2010/main" val="42371698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69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5693"/>
          </a:xfrm>
          <a:prstGeom prst="rect">
            <a:avLst/>
          </a:prstGeom>
        </p:spPr>
        <p:txBody>
          <a:bodyPr vert="horz" lIns="91440" tIns="45720" rIns="91440" bIns="45720" rtlCol="0"/>
          <a:lstStyle>
            <a:lvl1pPr algn="r">
              <a:defRPr sz="1200"/>
            </a:lvl1pPr>
          </a:lstStyle>
          <a:p>
            <a:fld id="{3F9789C6-FEA8-438B-97BC-26F8EA71CE8B}" type="datetimeFigureOut">
              <a:rPr lang="en-US" smtClean="0"/>
              <a:t>11/17/2023</a:t>
            </a:fld>
            <a:endParaRPr lang="en-US"/>
          </a:p>
        </p:txBody>
      </p:sp>
      <p:sp>
        <p:nvSpPr>
          <p:cNvPr id="4" name="Slide Image Placeholder 3"/>
          <p:cNvSpPr>
            <a:spLocks noGrp="1" noRot="1" noChangeAspect="1"/>
          </p:cNvSpPr>
          <p:nvPr>
            <p:ph type="sldImg" idx="2"/>
          </p:nvPr>
        </p:nvSpPr>
        <p:spPr>
          <a:xfrm>
            <a:off x="1101725" y="698500"/>
            <a:ext cx="4654550" cy="34925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24085"/>
            <a:ext cx="5486400" cy="41912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6553"/>
            <a:ext cx="2971800" cy="46569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46553"/>
            <a:ext cx="2971800" cy="465693"/>
          </a:xfrm>
          <a:prstGeom prst="rect">
            <a:avLst/>
          </a:prstGeom>
        </p:spPr>
        <p:txBody>
          <a:bodyPr vert="horz" lIns="91440" tIns="45720" rIns="91440" bIns="45720" rtlCol="0" anchor="b"/>
          <a:lstStyle>
            <a:lvl1pPr algn="r">
              <a:defRPr sz="1200"/>
            </a:lvl1pPr>
          </a:lstStyle>
          <a:p>
            <a:fld id="{6C04E261-49A3-42F7-9CA4-EEA20C5E2AD1}" type="slidenum">
              <a:rPr lang="en-US" smtClean="0"/>
              <a:t>‹#›</a:t>
            </a:fld>
            <a:endParaRPr lang="en-US"/>
          </a:p>
        </p:txBody>
      </p:sp>
    </p:spTree>
    <p:extLst>
      <p:ext uri="{BB962C8B-B14F-4D97-AF65-F5344CB8AC3E}">
        <p14:creationId xmlns:p14="http://schemas.microsoft.com/office/powerpoint/2010/main" val="42707578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93776" y="3776472"/>
            <a:ext cx="7196328" cy="1470025"/>
          </a:xfrm>
        </p:spPr>
        <p:txBody>
          <a:bodyPr vert="horz" lIns="91440" tIns="45720" rIns="91440" bIns="45720" rtlCol="0" anchor="b" anchorCtr="0">
            <a:noAutofit/>
          </a:bodyPr>
          <a:lstStyle>
            <a:lvl1pPr algn="l"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US"/>
              <a:t>Click to edit Master title style</a:t>
            </a:r>
            <a:endParaRPr/>
          </a:p>
        </p:txBody>
      </p:sp>
      <p:sp>
        <p:nvSpPr>
          <p:cNvPr id="3" name="Subtitle 2"/>
          <p:cNvSpPr>
            <a:spLocks noGrp="1"/>
          </p:cNvSpPr>
          <p:nvPr>
            <p:ph type="subTitle" idx="1"/>
          </p:nvPr>
        </p:nvSpPr>
        <p:spPr>
          <a:xfrm>
            <a:off x="493776" y="5257800"/>
            <a:ext cx="7196328" cy="987552"/>
          </a:xfrm>
        </p:spPr>
        <p:txBody>
          <a:bodyPr vert="horz" lIns="91440" tIns="45720" rIns="91440" bIns="45720" rtlCol="0" anchor="t" anchorCtr="0">
            <a:noAutofit/>
          </a:bodyPr>
          <a:lstStyle>
            <a:lvl1pPr marL="0" indent="0" algn="l" defTabSz="914400" rtl="0" eaLnBrk="1" latinLnBrk="0" hangingPunct="1">
              <a:spcBef>
                <a:spcPct val="0"/>
              </a:spcBef>
              <a:buFont typeface="Wingdings 2" pitchFamily="18" charset="2"/>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4" name="Date Placeholder 3"/>
          <p:cNvSpPr>
            <a:spLocks noGrp="1"/>
          </p:cNvSpPr>
          <p:nvPr>
            <p:ph type="dt" sz="half" idx="10"/>
          </p:nvPr>
        </p:nvSpPr>
        <p:spPr/>
        <p:txBody>
          <a:bodyPr/>
          <a:lstStyle/>
          <a:p>
            <a:fld id="{46314BE0-69A1-42B9-9FCF-5706B7394D99}" type="datetimeFigureOut">
              <a:rPr lang="fr-FR" smtClean="0"/>
              <a:pPr/>
              <a:t>17/11/2023</a:t>
            </a:fld>
            <a:endParaRPr lang="fr-FR" dirty="0"/>
          </a:p>
        </p:txBody>
      </p:sp>
      <p:sp>
        <p:nvSpPr>
          <p:cNvPr id="5" name="Footer Placeholder 4"/>
          <p:cNvSpPr>
            <a:spLocks noGrp="1"/>
          </p:cNvSpPr>
          <p:nvPr>
            <p:ph type="ftr" sz="quarter" idx="11"/>
          </p:nvPr>
        </p:nvSpPr>
        <p:spPr/>
        <p:txBody>
          <a:bodyPr/>
          <a:lstStyle/>
          <a:p>
            <a:endParaRPr lang="fr-F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5175" y="4267200"/>
            <a:ext cx="7612063" cy="1100138"/>
          </a:xfrm>
        </p:spPr>
        <p:txBody>
          <a:bodyPr anchor="b"/>
          <a:lstStyle>
            <a:lvl1pPr algn="ctr">
              <a:defRPr sz="4400" b="0">
                <a:solidFill>
                  <a:schemeClr val="bg1"/>
                </a:solidFill>
                <a:effectLst>
                  <a:outerShdw blurRad="63500" dist="50800" dir="2700000" algn="tl" rotWithShape="0">
                    <a:prstClr val="black">
                      <a:alpha val="50000"/>
                    </a:prstClr>
                  </a:outerShdw>
                </a:effectLst>
              </a:defRPr>
            </a:lvl1pPr>
          </a:lstStyle>
          <a:p>
            <a:r>
              <a:rPr lang="en-US"/>
              <a:t>Click to edit Master title style</a:t>
            </a:r>
            <a:endParaRPr/>
          </a:p>
        </p:txBody>
      </p:sp>
      <p:sp>
        <p:nvSpPr>
          <p:cNvPr id="3" name="Picture Placeholder 2"/>
          <p:cNvSpPr>
            <a:spLocks noGrp="1"/>
          </p:cNvSpPr>
          <p:nvPr>
            <p:ph type="pic" idx="1"/>
          </p:nvPr>
        </p:nvSpPr>
        <p:spPr>
          <a:xfrm rot="21414040">
            <a:off x="1779080" y="450465"/>
            <a:ext cx="5486400" cy="3626214"/>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vert="horz" lIns="91440" tIns="45720" rIns="91440" bIns="45720" rtlCol="0">
            <a:normAutofit/>
          </a:bodyPr>
          <a:lstStyle>
            <a:lvl1pPr marL="342900" indent="-342900" algn="l" defTabSz="914400" rtl="0" eaLnBrk="1" latinLnBrk="0" hangingPunct="1">
              <a:spcBef>
                <a:spcPts val="2000"/>
              </a:spcBef>
              <a:buFont typeface="Wingdings 2" pitchFamily="18" charset="2"/>
              <a:buNone/>
              <a:defRPr sz="1800" kern="1200">
                <a:solidFill>
                  <a:schemeClr val="bg1"/>
                </a:solidFill>
                <a:effectLst>
                  <a:outerShdw blurRad="63500" dist="50800" dir="2700000" algn="tl" rotWithShape="0">
                    <a:prstClr val="black">
                      <a:alpha val="5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endParaRPr dirty="0"/>
          </a:p>
        </p:txBody>
      </p:sp>
      <p:sp>
        <p:nvSpPr>
          <p:cNvPr id="4" name="Text Placeholder 3"/>
          <p:cNvSpPr>
            <a:spLocks noGrp="1"/>
          </p:cNvSpPr>
          <p:nvPr>
            <p:ph type="body" sz="half" idx="2"/>
          </p:nvPr>
        </p:nvSpPr>
        <p:spPr>
          <a:xfrm>
            <a:off x="765175" y="5443538"/>
            <a:ext cx="7612063" cy="804862"/>
          </a:xfrm>
        </p:spPr>
        <p:txBody>
          <a:bodyPr>
            <a:normAutofit/>
          </a:bodyPr>
          <a:lstStyle>
            <a:lvl1pPr marL="0" indent="0" algn="ctr">
              <a:spcBef>
                <a:spcPts val="300"/>
              </a:spcBef>
              <a:buNone/>
              <a:defRPr sz="1800">
                <a:effectLst>
                  <a:outerShdw blurRad="63500" dist="50800" dir="2700000" algn="tl" rotWithShape="0">
                    <a:prstClr val="black">
                      <a:alpha val="50000"/>
                    </a:prstClr>
                  </a:outerShdw>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6314BE0-69A1-42B9-9FCF-5706B7394D99}" type="datetimeFigureOut">
              <a:rPr lang="fr-FR" smtClean="0"/>
              <a:pPr/>
              <a:t>17/11/2023</a:t>
            </a:fld>
            <a:endParaRPr lang="fr-FR" dirty="0"/>
          </a:p>
        </p:txBody>
      </p:sp>
      <p:sp>
        <p:nvSpPr>
          <p:cNvPr id="6" name="Footer Placeholder 5"/>
          <p:cNvSpPr>
            <a:spLocks noGrp="1"/>
          </p:cNvSpPr>
          <p:nvPr>
            <p:ph type="ftr" sz="quarter" idx="11"/>
          </p:nvPr>
        </p:nvSpPr>
        <p:spPr/>
        <p:txBody>
          <a:bodyPr/>
          <a:lstStyle/>
          <a:p>
            <a:endParaRPr lang="fr-FR" dirty="0"/>
          </a:p>
        </p:txBody>
      </p:sp>
      <p:sp>
        <p:nvSpPr>
          <p:cNvPr id="7" name="Slide Number Placeholder 6"/>
          <p:cNvSpPr>
            <a:spLocks noGrp="1"/>
          </p:cNvSpPr>
          <p:nvPr>
            <p:ph type="sldNum" sz="quarter" idx="12"/>
          </p:nvPr>
        </p:nvSpPr>
        <p:spPr/>
        <p:txBody>
          <a:bodyPr/>
          <a:lstStyle/>
          <a:p>
            <a:fld id="{005898DC-3E61-48E1-9DB5-09B516500DDC}" type="slidenum">
              <a:rPr lang="fr-FR" smtClean="0"/>
              <a:pPr/>
              <a:t>‹#›</a:t>
            </a:fld>
            <a:endParaRPr lang="fr-F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US"/>
              <a:t>Click to edit Master title style</a:t>
            </a:r>
            <a:endParaRPr/>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ct val="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46314BE0-69A1-42B9-9FCF-5706B7394D99}" type="datetimeFigureOut">
              <a:rPr lang="fr-FR" smtClean="0"/>
              <a:pPr/>
              <a:t>17/11/2023</a:t>
            </a:fld>
            <a:endParaRPr lang="fr-FR" dirty="0"/>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endParaRPr lang="fr-FR" dirty="0"/>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005898DC-3E61-48E1-9DB5-09B516500DDC}" type="slidenum">
              <a:rPr lang="fr-FR" smtClean="0"/>
              <a:pPr/>
              <a:t>‹#›</a:t>
            </a:fld>
            <a:endParaRPr lang="fr-FR" dirty="0"/>
          </a:p>
        </p:txBody>
      </p:sp>
      <p:sp>
        <p:nvSpPr>
          <p:cNvPr id="9" name="Picture Placeholder 7"/>
          <p:cNvSpPr>
            <a:spLocks noGrp="1"/>
          </p:cNvSpPr>
          <p:nvPr>
            <p:ph type="pic" sz="quarter" idx="14"/>
          </p:nvPr>
        </p:nvSpPr>
        <p:spPr>
          <a:xfrm rot="307655">
            <a:off x="4082874" y="3187732"/>
            <a:ext cx="4141140" cy="2881378"/>
          </a:xfrm>
          <a:solidFill>
            <a:srgbClr val="FFFFFF">
              <a:shade val="85000"/>
            </a:srgbClr>
          </a:solidFill>
          <a:ln w="38100" cap="sq">
            <a:solidFill>
              <a:srgbClr val="FDFDFD"/>
            </a:solidFill>
            <a:miter lim="800000"/>
          </a:ln>
          <a:effectLst>
            <a:outerShdw blurRad="88900" dist="25400" dir="72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dirty="0"/>
              <a:t>Click icon to add picture</a:t>
            </a:r>
            <a:endParaRPr dirty="0"/>
          </a:p>
        </p:txBody>
      </p:sp>
      <p:sp>
        <p:nvSpPr>
          <p:cNvPr id="8" name="Picture Placeholder 7"/>
          <p:cNvSpPr>
            <a:spLocks noGrp="1"/>
          </p:cNvSpPr>
          <p:nvPr>
            <p:ph type="pic" sz="quarter" idx="13"/>
          </p:nvPr>
        </p:nvSpPr>
        <p:spPr>
          <a:xfrm rot="21414752">
            <a:off x="4623469" y="338031"/>
            <a:ext cx="4141140" cy="2881378"/>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dirty="0"/>
              <a:t>Click icon to add picture</a:t>
            </a:r>
            <a:endParaRP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46314BE0-69A1-42B9-9FCF-5706B7394D99}" type="datetimeFigureOut">
              <a:rPr lang="fr-FR" smtClean="0"/>
              <a:pPr/>
              <a:t>17/11/2023</a:t>
            </a:fld>
            <a:endParaRPr lang="fr-FR" dirty="0"/>
          </a:p>
        </p:txBody>
      </p:sp>
      <p:sp>
        <p:nvSpPr>
          <p:cNvPr id="5" name="Footer Placeholder 4"/>
          <p:cNvSpPr>
            <a:spLocks noGrp="1"/>
          </p:cNvSpPr>
          <p:nvPr>
            <p:ph type="ftr" sz="quarter" idx="11"/>
          </p:nvPr>
        </p:nvSpPr>
        <p:spPr/>
        <p:txBody>
          <a:bodyPr/>
          <a:lstStyle/>
          <a:p>
            <a:endParaRPr lang="fr-FR" dirty="0"/>
          </a:p>
        </p:txBody>
      </p:sp>
      <p:sp>
        <p:nvSpPr>
          <p:cNvPr id="6" name="Slide Number Placeholder 5"/>
          <p:cNvSpPr>
            <a:spLocks noGrp="1"/>
          </p:cNvSpPr>
          <p:nvPr>
            <p:ph type="sldNum" sz="quarter" idx="12"/>
          </p:nvPr>
        </p:nvSpPr>
        <p:spPr/>
        <p:txBody>
          <a:bodyPr/>
          <a:lstStyle/>
          <a:p>
            <a:fld id="{005898DC-3E61-48E1-9DB5-09B516500DDC}" type="slidenum">
              <a:rPr lang="fr-FR" smtClean="0"/>
              <a:pPr/>
              <a:t>‹#›</a:t>
            </a:fld>
            <a:endParaRPr lang="fr-FR"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0" y="457200"/>
            <a:ext cx="1497106" cy="5810250"/>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496888" y="457200"/>
            <a:ext cx="6513511" cy="58102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46314BE0-69A1-42B9-9FCF-5706B7394D99}" type="datetimeFigureOut">
              <a:rPr lang="fr-FR" smtClean="0"/>
              <a:pPr/>
              <a:t>17/11/2023</a:t>
            </a:fld>
            <a:endParaRPr lang="fr-FR" dirty="0"/>
          </a:p>
        </p:txBody>
      </p:sp>
      <p:sp>
        <p:nvSpPr>
          <p:cNvPr id="5" name="Footer Placeholder 4"/>
          <p:cNvSpPr>
            <a:spLocks noGrp="1"/>
          </p:cNvSpPr>
          <p:nvPr>
            <p:ph type="ftr" sz="quarter" idx="11"/>
          </p:nvPr>
        </p:nvSpPr>
        <p:spPr/>
        <p:txBody>
          <a:bodyPr/>
          <a:lstStyle/>
          <a:p>
            <a:endParaRPr lang="fr-FR" dirty="0"/>
          </a:p>
        </p:txBody>
      </p:sp>
      <p:sp>
        <p:nvSpPr>
          <p:cNvPr id="6" name="Slide Number Placeholder 5"/>
          <p:cNvSpPr>
            <a:spLocks noGrp="1"/>
          </p:cNvSpPr>
          <p:nvPr>
            <p:ph type="sldNum" sz="quarter" idx="12"/>
          </p:nvPr>
        </p:nvSpPr>
        <p:spPr/>
        <p:txBody>
          <a:bodyPr/>
          <a:lstStyle/>
          <a:p>
            <a:fld id="{005898DC-3E61-48E1-9DB5-09B516500DDC}" type="slidenum">
              <a:rPr lang="fr-FR" smtClean="0"/>
              <a:pPr/>
              <a:t>‹#›</a:t>
            </a:fld>
            <a:endParaRPr lang="fr-F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46314BE0-69A1-42B9-9FCF-5706B7394D99}" type="datetimeFigureOut">
              <a:rPr lang="fr-FR" smtClean="0"/>
              <a:pPr/>
              <a:t>17/11/2023</a:t>
            </a:fld>
            <a:endParaRPr lang="fr-FR" dirty="0"/>
          </a:p>
        </p:txBody>
      </p:sp>
      <p:sp>
        <p:nvSpPr>
          <p:cNvPr id="5" name="Footer Placeholder 4"/>
          <p:cNvSpPr>
            <a:spLocks noGrp="1"/>
          </p:cNvSpPr>
          <p:nvPr>
            <p:ph type="ftr" sz="quarter" idx="11"/>
          </p:nvPr>
        </p:nvSpPr>
        <p:spPr/>
        <p:txBody>
          <a:bodyPr/>
          <a:lstStyle/>
          <a:p>
            <a:endParaRPr lang="fr-FR" dirty="0"/>
          </a:p>
        </p:txBody>
      </p:sp>
      <p:sp>
        <p:nvSpPr>
          <p:cNvPr id="6" name="Slide Number Placeholder 5"/>
          <p:cNvSpPr>
            <a:spLocks noGrp="1"/>
          </p:cNvSpPr>
          <p:nvPr>
            <p:ph type="sldNum" sz="quarter" idx="12"/>
          </p:nvPr>
        </p:nvSpPr>
        <p:spPr/>
        <p:txBody>
          <a:bodyPr/>
          <a:lstStyle/>
          <a:p>
            <a:fld id="{005898DC-3E61-48E1-9DB5-09B516500DDC}" type="slidenum">
              <a:rPr lang="fr-FR" smtClean="0"/>
              <a:pPr/>
              <a:t>‹#›</a:t>
            </a:fld>
            <a:endParaRPr lang="fr-F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496889" y="3774328"/>
            <a:ext cx="7199311" cy="1470025"/>
          </a:xfrm>
        </p:spPr>
        <p:txBody>
          <a:bodyPr anchor="b" anchorCtr="0"/>
          <a:lstStyle>
            <a:lvl1pPr algn="l">
              <a:defRPr sz="4800"/>
            </a:lvl1pPr>
          </a:lstStyle>
          <a:p>
            <a:r>
              <a:rPr lang="en-US"/>
              <a:t>Click to edit Master title style</a:t>
            </a:r>
            <a:endParaRPr/>
          </a:p>
        </p:txBody>
      </p:sp>
      <p:sp>
        <p:nvSpPr>
          <p:cNvPr id="3" name="Subtitle 2"/>
          <p:cNvSpPr>
            <a:spLocks noGrp="1"/>
          </p:cNvSpPr>
          <p:nvPr>
            <p:ph type="subTitle" idx="1"/>
          </p:nvPr>
        </p:nvSpPr>
        <p:spPr>
          <a:xfrm>
            <a:off x="496888" y="5257800"/>
            <a:ext cx="7199312" cy="990600"/>
          </a:xfrm>
        </p:spPr>
        <p:txBody>
          <a:bodyPr vert="horz" lIns="91440" tIns="45720" rIns="91440" bIns="45720" rtlCol="0" anchor="t" anchorCtr="0">
            <a:noAutofit/>
          </a:bodyPr>
          <a:lstStyle>
            <a:lvl1pPr marL="0" indent="0" algn="l"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4" name="Date Placeholder 3"/>
          <p:cNvSpPr>
            <a:spLocks noGrp="1"/>
          </p:cNvSpPr>
          <p:nvPr>
            <p:ph type="dt" sz="half" idx="10"/>
          </p:nvPr>
        </p:nvSpPr>
        <p:spPr/>
        <p:txBody>
          <a:bodyPr/>
          <a:lstStyle/>
          <a:p>
            <a:fld id="{46314BE0-69A1-42B9-9FCF-5706B7394D99}" type="datetimeFigureOut">
              <a:rPr lang="fr-FR" smtClean="0"/>
              <a:pPr/>
              <a:t>17/11/2023</a:t>
            </a:fld>
            <a:endParaRPr lang="fr-FR" dirty="0"/>
          </a:p>
        </p:txBody>
      </p:sp>
      <p:sp>
        <p:nvSpPr>
          <p:cNvPr id="5" name="Footer Placeholder 4"/>
          <p:cNvSpPr>
            <a:spLocks noGrp="1"/>
          </p:cNvSpPr>
          <p:nvPr>
            <p:ph type="ftr" sz="quarter" idx="11"/>
          </p:nvPr>
        </p:nvSpPr>
        <p:spPr/>
        <p:txBody>
          <a:bodyPr/>
          <a:lstStyle/>
          <a:p>
            <a:endParaRPr lang="fr-FR" dirty="0"/>
          </a:p>
        </p:txBody>
      </p:sp>
      <p:sp>
        <p:nvSpPr>
          <p:cNvPr id="8" name="Picture Placeholder 7"/>
          <p:cNvSpPr>
            <a:spLocks noGrp="1"/>
          </p:cNvSpPr>
          <p:nvPr>
            <p:ph type="pic" sz="quarter" idx="12"/>
          </p:nvPr>
        </p:nvSpPr>
        <p:spPr>
          <a:xfrm rot="504148">
            <a:off x="4493544" y="555043"/>
            <a:ext cx="4142460" cy="3085398"/>
          </a:xfrm>
          <a:solidFill>
            <a:srgbClr val="FFFFFF">
              <a:shade val="85000"/>
            </a:srgbClr>
          </a:solidFill>
          <a:ln w="38100" cap="sq">
            <a:solidFill>
              <a:srgbClr val="FDFDFD"/>
            </a:solidFill>
            <a:miter lim="800000"/>
          </a:ln>
          <a:effectLst>
            <a:outerShdw blurRad="57150" dist="37500" dir="7560000" sy="98000" kx="110000" ky="200000" algn="tl" rotWithShape="0">
              <a:srgbClr val="000000">
                <a:alpha val="20000"/>
              </a:srgb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dirty="0"/>
              <a:t>Click icon to add picture</a:t>
            </a:r>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65175" y="2236694"/>
            <a:ext cx="7612063" cy="1362075"/>
          </a:xfrm>
        </p:spPr>
        <p:txBody>
          <a:bodyPr vert="horz" lIns="91440" tIns="45720" rIns="91440" bIns="45720" rtlCol="0" anchor="b"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US"/>
              <a:t>Click to edit Master title style</a:t>
            </a:r>
            <a:endParaRPr/>
          </a:p>
        </p:txBody>
      </p:sp>
      <p:sp>
        <p:nvSpPr>
          <p:cNvPr id="3" name="Text Placeholder 2"/>
          <p:cNvSpPr>
            <a:spLocks noGrp="1"/>
          </p:cNvSpPr>
          <p:nvPr>
            <p:ph type="body" idx="1"/>
          </p:nvPr>
        </p:nvSpPr>
        <p:spPr>
          <a:xfrm>
            <a:off x="765175" y="3617259"/>
            <a:ext cx="7612063" cy="1500187"/>
          </a:xfrm>
        </p:spPr>
        <p:txBody>
          <a:bodyPr vert="horz" lIns="91440" tIns="45720" rIns="91440" bIns="45720" rtlCol="0" anchor="t" anchorCtr="0">
            <a:noAutofit/>
          </a:bodyPr>
          <a:lstStyle>
            <a:lvl1pPr marL="0" indent="0" algn="ctr"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6314BE0-69A1-42B9-9FCF-5706B7394D99}" type="datetimeFigureOut">
              <a:rPr lang="fr-FR" smtClean="0"/>
              <a:pPr/>
              <a:t>17/11/2023</a:t>
            </a:fld>
            <a:endParaRPr lang="fr-FR" dirty="0"/>
          </a:p>
        </p:txBody>
      </p:sp>
      <p:sp>
        <p:nvSpPr>
          <p:cNvPr id="5" name="Footer Placeholder 4"/>
          <p:cNvSpPr>
            <a:spLocks noGrp="1"/>
          </p:cNvSpPr>
          <p:nvPr>
            <p:ph type="ftr" sz="quarter" idx="11"/>
          </p:nvPr>
        </p:nvSpPr>
        <p:spPr/>
        <p:txBody>
          <a:bodyPr/>
          <a:lstStyle/>
          <a:p>
            <a:endParaRPr lang="fr-FR" dirty="0"/>
          </a:p>
        </p:txBody>
      </p:sp>
      <p:sp>
        <p:nvSpPr>
          <p:cNvPr id="6" name="Slide Number Placeholder 5"/>
          <p:cNvSpPr>
            <a:spLocks noGrp="1"/>
          </p:cNvSpPr>
          <p:nvPr>
            <p:ph type="sldNum" sz="quarter" idx="12"/>
          </p:nvPr>
        </p:nvSpPr>
        <p:spPr/>
        <p:txBody>
          <a:bodyPr/>
          <a:lstStyle/>
          <a:p>
            <a:fld id="{005898DC-3E61-48E1-9DB5-09B516500DDC}" type="slidenum">
              <a:rPr lang="fr-FR" smtClean="0"/>
              <a:pPr/>
              <a:t>‹#›</a:t>
            </a:fld>
            <a:endParaRPr lang="fr-F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p>
            <a:r>
              <a:rPr lang="en-US"/>
              <a:t>Click to edit Master title style</a:t>
            </a:r>
            <a:endParaRPr/>
          </a:p>
        </p:txBody>
      </p:sp>
      <p:sp>
        <p:nvSpPr>
          <p:cNvPr id="3" name="Content Placeholder 2"/>
          <p:cNvSpPr>
            <a:spLocks noGrp="1"/>
          </p:cNvSpPr>
          <p:nvPr>
            <p:ph sz="half" idx="1"/>
          </p:nvPr>
        </p:nvSpPr>
        <p:spPr>
          <a:xfrm>
            <a:off x="765175" y="2084388"/>
            <a:ext cx="3657600" cy="418306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4719637" y="2084388"/>
            <a:ext cx="3657600" cy="418306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fld id="{46314BE0-69A1-42B9-9FCF-5706B7394D99}" type="datetimeFigureOut">
              <a:rPr lang="fr-FR" smtClean="0"/>
              <a:pPr/>
              <a:t>17/11/2023</a:t>
            </a:fld>
            <a:endParaRPr lang="fr-FR" dirty="0"/>
          </a:p>
        </p:txBody>
      </p:sp>
      <p:sp>
        <p:nvSpPr>
          <p:cNvPr id="6" name="Footer Placeholder 5"/>
          <p:cNvSpPr>
            <a:spLocks noGrp="1"/>
          </p:cNvSpPr>
          <p:nvPr>
            <p:ph type="ftr" sz="quarter" idx="11"/>
          </p:nvPr>
        </p:nvSpPr>
        <p:spPr/>
        <p:txBody>
          <a:bodyPr/>
          <a:lstStyle/>
          <a:p>
            <a:endParaRPr lang="fr-FR" dirty="0"/>
          </a:p>
        </p:txBody>
      </p:sp>
      <p:sp>
        <p:nvSpPr>
          <p:cNvPr id="7" name="Slide Number Placeholder 6"/>
          <p:cNvSpPr>
            <a:spLocks noGrp="1"/>
          </p:cNvSpPr>
          <p:nvPr>
            <p:ph type="sldNum" sz="quarter" idx="12"/>
          </p:nvPr>
        </p:nvSpPr>
        <p:spPr/>
        <p:txBody>
          <a:bodyPr/>
          <a:lstStyle/>
          <a:p>
            <a:fld id="{005898DC-3E61-48E1-9DB5-09B516500DDC}" type="slidenum">
              <a:rPr lang="fr-FR" smtClean="0"/>
              <a:pPr/>
              <a:t>‹#›</a:t>
            </a:fld>
            <a:endParaRPr lang="fr-F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765174" y="1687512"/>
            <a:ext cx="3657600" cy="903288"/>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765174" y="2649071"/>
            <a:ext cx="3657600" cy="3608293"/>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4719637" y="1687512"/>
            <a:ext cx="3657600" cy="903288"/>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19637" y="2649071"/>
            <a:ext cx="3657600" cy="3608293"/>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 name="Date Placeholder 6"/>
          <p:cNvSpPr>
            <a:spLocks noGrp="1"/>
          </p:cNvSpPr>
          <p:nvPr>
            <p:ph type="dt" sz="half" idx="10"/>
          </p:nvPr>
        </p:nvSpPr>
        <p:spPr/>
        <p:txBody>
          <a:bodyPr/>
          <a:lstStyle/>
          <a:p>
            <a:fld id="{46314BE0-69A1-42B9-9FCF-5706B7394D99}" type="datetimeFigureOut">
              <a:rPr lang="fr-FR" smtClean="0"/>
              <a:pPr/>
              <a:t>17/11/2023</a:t>
            </a:fld>
            <a:endParaRPr lang="fr-FR" dirty="0"/>
          </a:p>
        </p:txBody>
      </p:sp>
      <p:sp>
        <p:nvSpPr>
          <p:cNvPr id="8" name="Footer Placeholder 7"/>
          <p:cNvSpPr>
            <a:spLocks noGrp="1"/>
          </p:cNvSpPr>
          <p:nvPr>
            <p:ph type="ftr" sz="quarter" idx="11"/>
          </p:nvPr>
        </p:nvSpPr>
        <p:spPr/>
        <p:txBody>
          <a:bodyPr/>
          <a:lstStyle/>
          <a:p>
            <a:endParaRPr lang="fr-FR" dirty="0"/>
          </a:p>
        </p:txBody>
      </p:sp>
      <p:sp>
        <p:nvSpPr>
          <p:cNvPr id="9" name="Slide Number Placeholder 8"/>
          <p:cNvSpPr>
            <a:spLocks noGrp="1"/>
          </p:cNvSpPr>
          <p:nvPr>
            <p:ph type="sldNum" sz="quarter" idx="12"/>
          </p:nvPr>
        </p:nvSpPr>
        <p:spPr/>
        <p:txBody>
          <a:bodyPr/>
          <a:lstStyle/>
          <a:p>
            <a:fld id="{005898DC-3E61-48E1-9DB5-09B516500DDC}" type="slidenum">
              <a:rPr lang="fr-FR" smtClean="0"/>
              <a:pPr/>
              <a:t>‹#›</a:t>
            </a:fld>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Date Placeholder 2"/>
          <p:cNvSpPr>
            <a:spLocks noGrp="1"/>
          </p:cNvSpPr>
          <p:nvPr>
            <p:ph type="dt" sz="half" idx="10"/>
          </p:nvPr>
        </p:nvSpPr>
        <p:spPr/>
        <p:txBody>
          <a:bodyPr/>
          <a:lstStyle/>
          <a:p>
            <a:fld id="{46314BE0-69A1-42B9-9FCF-5706B7394D99}" type="datetimeFigureOut">
              <a:rPr lang="fr-FR" smtClean="0"/>
              <a:pPr/>
              <a:t>17/11/2023</a:t>
            </a:fld>
            <a:endParaRPr lang="fr-FR" dirty="0"/>
          </a:p>
        </p:txBody>
      </p:sp>
      <p:sp>
        <p:nvSpPr>
          <p:cNvPr id="4" name="Footer Placeholder 3"/>
          <p:cNvSpPr>
            <a:spLocks noGrp="1"/>
          </p:cNvSpPr>
          <p:nvPr>
            <p:ph type="ftr" sz="quarter" idx="11"/>
          </p:nvPr>
        </p:nvSpPr>
        <p:spPr/>
        <p:txBody>
          <a:bodyPr/>
          <a:lstStyle/>
          <a:p>
            <a:endParaRPr lang="fr-FR" dirty="0"/>
          </a:p>
        </p:txBody>
      </p:sp>
      <p:sp>
        <p:nvSpPr>
          <p:cNvPr id="5" name="Slide Number Placeholder 4"/>
          <p:cNvSpPr>
            <a:spLocks noGrp="1"/>
          </p:cNvSpPr>
          <p:nvPr>
            <p:ph type="sldNum" sz="quarter" idx="12"/>
          </p:nvPr>
        </p:nvSpPr>
        <p:spPr/>
        <p:txBody>
          <a:bodyPr/>
          <a:lstStyle/>
          <a:p>
            <a:fld id="{005898DC-3E61-48E1-9DB5-09B516500DDC}" type="slidenum">
              <a:rPr lang="fr-FR" smtClean="0"/>
              <a:pPr/>
              <a:t>‹#›</a:t>
            </a:fld>
            <a:endParaRPr lang="fr-F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314BE0-69A1-42B9-9FCF-5706B7394D99}" type="datetimeFigureOut">
              <a:rPr lang="fr-FR" smtClean="0"/>
              <a:pPr/>
              <a:t>17/11/2023</a:t>
            </a:fld>
            <a:endParaRPr lang="fr-FR" dirty="0"/>
          </a:p>
        </p:txBody>
      </p:sp>
      <p:sp>
        <p:nvSpPr>
          <p:cNvPr id="3" name="Footer Placeholder 2"/>
          <p:cNvSpPr>
            <a:spLocks noGrp="1"/>
          </p:cNvSpPr>
          <p:nvPr>
            <p:ph type="ftr" sz="quarter" idx="11"/>
          </p:nvPr>
        </p:nvSpPr>
        <p:spPr/>
        <p:txBody>
          <a:bodyPr/>
          <a:lstStyle/>
          <a:p>
            <a:endParaRPr lang="fr-FR" dirty="0"/>
          </a:p>
        </p:txBody>
      </p:sp>
      <p:sp>
        <p:nvSpPr>
          <p:cNvPr id="4" name="Slide Number Placeholder 3"/>
          <p:cNvSpPr>
            <a:spLocks noGrp="1"/>
          </p:cNvSpPr>
          <p:nvPr>
            <p:ph type="sldNum" sz="quarter" idx="12"/>
          </p:nvPr>
        </p:nvSpPr>
        <p:spPr/>
        <p:txBody>
          <a:bodyPr/>
          <a:lstStyle/>
          <a:p>
            <a:fld id="{005898DC-3E61-48E1-9DB5-09B516500DDC}" type="slidenum">
              <a:rPr lang="fr-FR" smtClean="0"/>
              <a:pPr/>
              <a:t>‹#›</a:t>
            </a:fld>
            <a:endParaRPr lang="fr-F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US"/>
              <a:t>Click to edit Master title style</a:t>
            </a:r>
            <a:endParaRPr/>
          </a:p>
        </p:txBody>
      </p:sp>
      <p:sp>
        <p:nvSpPr>
          <p:cNvPr id="3" name="Content Placeholder 2"/>
          <p:cNvSpPr>
            <a:spLocks noGrp="1"/>
          </p:cNvSpPr>
          <p:nvPr>
            <p:ph idx="1"/>
          </p:nvPr>
        </p:nvSpPr>
        <p:spPr>
          <a:xfrm>
            <a:off x="4495800" y="381000"/>
            <a:ext cx="4149725" cy="5886450"/>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ct val="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46314BE0-69A1-42B9-9FCF-5706B7394D99}" type="datetimeFigureOut">
              <a:rPr lang="fr-FR" smtClean="0"/>
              <a:pPr/>
              <a:t>17/11/2023</a:t>
            </a:fld>
            <a:endParaRPr lang="fr-FR" dirty="0"/>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endParaRPr lang="fr-FR" dirty="0"/>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005898DC-3E61-48E1-9DB5-09B516500DDC}" type="slidenum">
              <a:rPr lang="fr-FR" smtClean="0"/>
              <a:pPr/>
              <a:t>‹#›</a:t>
            </a:fld>
            <a:endParaRPr lang="fr-F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5174" y="79468"/>
            <a:ext cx="7612063" cy="1417638"/>
          </a:xfrm>
          <a:prstGeom prst="rect">
            <a:avLst/>
          </a:prstGeom>
        </p:spPr>
        <p:txBody>
          <a:bodyPr vert="horz" lIns="91440" tIns="45720" rIns="91440" bIns="45720" rtlCol="0" anchor="ctr" anchorCtr="0">
            <a:noAutofit/>
          </a:bodyPr>
          <a:lstStyle/>
          <a:p>
            <a:r>
              <a:rPr lang="en-US"/>
              <a:t>Click to edit Master title style</a:t>
            </a:r>
            <a:endParaRPr/>
          </a:p>
        </p:txBody>
      </p:sp>
      <p:sp>
        <p:nvSpPr>
          <p:cNvPr id="3" name="Text Placeholder 2"/>
          <p:cNvSpPr>
            <a:spLocks noGrp="1"/>
          </p:cNvSpPr>
          <p:nvPr>
            <p:ph type="body" idx="1"/>
          </p:nvPr>
        </p:nvSpPr>
        <p:spPr>
          <a:xfrm>
            <a:off x="765175" y="2070846"/>
            <a:ext cx="7612064" cy="418203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defRPr>
            </a:lvl1pPr>
          </a:lstStyle>
          <a:p>
            <a:fld id="{46314BE0-69A1-42B9-9FCF-5706B7394D99}" type="datetimeFigureOut">
              <a:rPr lang="fr-FR" smtClean="0"/>
              <a:pPr/>
              <a:t>17/11/2023</a:t>
            </a:fld>
            <a:endParaRPr lang="fr-FR" dirty="0"/>
          </a:p>
        </p:txBody>
      </p:sp>
      <p:sp>
        <p:nvSpPr>
          <p:cNvPr id="5" name="Footer Placeholder 4"/>
          <p:cNvSpPr>
            <a:spLocks noGrp="1"/>
          </p:cNvSpPr>
          <p:nvPr>
            <p:ph type="ftr" sz="quarter" idx="3"/>
          </p:nvPr>
        </p:nvSpPr>
        <p:spPr>
          <a:xfrm>
            <a:off x="443753" y="6356350"/>
            <a:ext cx="2895600" cy="365125"/>
          </a:xfrm>
          <a:prstGeom prst="rect">
            <a:avLst/>
          </a:prstGeom>
        </p:spPr>
        <p:txBody>
          <a:bodyPr vert="horz" lIns="91440" tIns="45720" rIns="91440" bIns="45720" rtlCol="0" anchor="ctr"/>
          <a:lstStyle>
            <a:lvl1pPr algn="l">
              <a:defRPr sz="1200">
                <a:solidFill>
                  <a:schemeClr val="bg1"/>
                </a:solidFill>
              </a:defRPr>
            </a:lvl1pPr>
          </a:lstStyle>
          <a:p>
            <a:endParaRPr lang="fr-FR" dirty="0"/>
          </a:p>
        </p:txBody>
      </p:sp>
      <p:sp>
        <p:nvSpPr>
          <p:cNvPr id="6" name="Slide Number Placeholder 5"/>
          <p:cNvSpPr>
            <a:spLocks noGrp="1"/>
          </p:cNvSpPr>
          <p:nvPr>
            <p:ph type="sldNum" sz="quarter" idx="4"/>
          </p:nvPr>
        </p:nvSpPr>
        <p:spPr>
          <a:xfrm>
            <a:off x="4305300" y="6356350"/>
            <a:ext cx="533400" cy="365125"/>
          </a:xfrm>
          <a:prstGeom prst="rect">
            <a:avLst/>
          </a:prstGeom>
        </p:spPr>
        <p:txBody>
          <a:bodyPr vert="horz" lIns="91440" tIns="45720" rIns="91440" bIns="45720" rtlCol="0" anchor="ctr"/>
          <a:lstStyle>
            <a:lvl1pPr algn="ctr">
              <a:defRPr sz="1200">
                <a:solidFill>
                  <a:schemeClr val="bg1"/>
                </a:solidFill>
              </a:defRPr>
            </a:lvl1pPr>
          </a:lstStyle>
          <a:p>
            <a:fld id="{005898DC-3E61-48E1-9DB5-09B516500DDC}"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Lst>
  <p:txStyles>
    <p:title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p:titleStyle>
    <p:bodyStyle>
      <a:lvl1pPr marL="342900" indent="-342900" algn="l" defTabSz="914400" rtl="0" eaLnBrk="1" latinLnBrk="0" hangingPunct="1">
        <a:spcBef>
          <a:spcPts val="2000"/>
        </a:spcBef>
        <a:buFont typeface="Wingdings 2" pitchFamily="18" charset="2"/>
        <a:buChar char=""/>
        <a:defRPr sz="2400" kern="1200">
          <a:solidFill>
            <a:schemeClr val="bg1"/>
          </a:solidFill>
          <a:effectLst>
            <a:outerShdw blurRad="63500" dist="50800" dir="2700000" algn="tl" rotWithShape="0">
              <a:prstClr val="black">
                <a:alpha val="50000"/>
              </a:prstClr>
            </a:outerShdw>
          </a:effectLst>
          <a:latin typeface="+mn-lt"/>
          <a:ea typeface="+mn-ea"/>
          <a:cs typeface="+mn-cs"/>
        </a:defRPr>
      </a:lvl1pPr>
      <a:lvl2pPr marL="685800" indent="-336550" algn="l" defTabSz="914400" rtl="0" eaLnBrk="1" latinLnBrk="0" hangingPunct="1">
        <a:spcBef>
          <a:spcPts val="600"/>
        </a:spcBef>
        <a:buFont typeface="Wingdings 2" pitchFamily="18" charset="2"/>
        <a:buChar char=""/>
        <a:defRPr sz="2200" kern="1200">
          <a:solidFill>
            <a:schemeClr val="bg1"/>
          </a:solidFill>
          <a:effectLst>
            <a:outerShdw blurRad="63500" dist="50800" dir="2700000" algn="tl" rotWithShape="0">
              <a:prstClr val="black">
                <a:alpha val="50000"/>
              </a:prstClr>
            </a:outerShdw>
          </a:effectLst>
          <a:latin typeface="+mn-lt"/>
          <a:ea typeface="+mn-ea"/>
          <a:cs typeface="+mn-cs"/>
        </a:defRPr>
      </a:lvl2pPr>
      <a:lvl3pPr marL="1035050" indent="-349250" algn="l" defTabSz="914400" rtl="0" eaLnBrk="1" latinLnBrk="0" hangingPunct="1">
        <a:spcBef>
          <a:spcPts val="600"/>
        </a:spcBef>
        <a:buFont typeface="Wingdings 2" pitchFamily="18" charset="2"/>
        <a:buChar char=""/>
        <a:defRPr sz="2000" kern="1200">
          <a:solidFill>
            <a:schemeClr val="bg1"/>
          </a:solidFill>
          <a:effectLst>
            <a:outerShdw blurRad="63500" dist="50800" dir="2700000" algn="tl" rotWithShape="0">
              <a:prstClr val="black">
                <a:alpha val="50000"/>
              </a:prstClr>
            </a:outerShdw>
          </a:effectLst>
          <a:latin typeface="+mn-lt"/>
          <a:ea typeface="+mn-ea"/>
          <a:cs typeface="+mn-cs"/>
        </a:defRPr>
      </a:lvl3pPr>
      <a:lvl4pPr marL="1371600" indent="-3365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4pPr>
      <a:lvl5pPr marL="1720850" indent="-3492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25.sv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9468"/>
            <a:ext cx="7920037" cy="1417638"/>
          </a:xfrm>
        </p:spPr>
        <p:txBody>
          <a:bodyPr/>
          <a:lstStyle/>
          <a:p>
            <a:r>
              <a:rPr lang="en-US" sz="2400" b="1" dirty="0">
                <a:effectLst/>
                <a:latin typeface="Book Antiqua" panose="02040602050305030304" pitchFamily="18" charset="0"/>
                <a:ea typeface="Calibri" panose="020F0502020204030204" pitchFamily="34" charset="0"/>
              </a:rPr>
              <a:t>AMERICAN TRENDS IN TEACHING AND RESEARCH: A GLIMPSE OF THE FUTURE?</a:t>
            </a:r>
            <a:endParaRPr lang="en-US" sz="2400" b="1" dirty="0">
              <a:effectLst/>
              <a:latin typeface="Book Antiqua" panose="02040602050305030304" pitchFamily="18" charset="0"/>
            </a:endParaRPr>
          </a:p>
        </p:txBody>
      </p:sp>
      <p:sp>
        <p:nvSpPr>
          <p:cNvPr id="3" name="Content Placeholder 2"/>
          <p:cNvSpPr>
            <a:spLocks noGrp="1"/>
          </p:cNvSpPr>
          <p:nvPr>
            <p:ph idx="1"/>
          </p:nvPr>
        </p:nvSpPr>
        <p:spPr>
          <a:xfrm>
            <a:off x="228600" y="1676400"/>
            <a:ext cx="8153400" cy="5029200"/>
          </a:xfrm>
        </p:spPr>
        <p:txBody>
          <a:bodyPr>
            <a:normAutofit/>
          </a:bodyPr>
          <a:lstStyle/>
          <a:p>
            <a:pPr marL="0" indent="0">
              <a:buNone/>
            </a:pPr>
            <a:endParaRPr lang="en-US" sz="2595" dirty="0"/>
          </a:p>
          <a:p>
            <a:pPr marL="349250" lvl="1" indent="0">
              <a:buNone/>
            </a:pPr>
            <a:endParaRPr lang="en-US" sz="2595" dirty="0"/>
          </a:p>
          <a:p>
            <a:pPr marL="349250" lvl="1" indent="0">
              <a:buNone/>
            </a:pPr>
            <a:endParaRPr lang="en-US" sz="2595" dirty="0"/>
          </a:p>
          <a:p>
            <a:pPr marL="349250" lvl="1" indent="0" algn="ctr">
              <a:buNone/>
            </a:pPr>
            <a:r>
              <a:rPr lang="en-US" sz="2595" dirty="0"/>
              <a:t>Barry J. Griffiths, Ph.D.</a:t>
            </a:r>
          </a:p>
          <a:p>
            <a:pPr marL="349250" lvl="1" indent="0" algn="ctr">
              <a:buNone/>
            </a:pPr>
            <a:r>
              <a:rPr lang="en-US" sz="2595" dirty="0"/>
              <a:t>Department of Mathematics</a:t>
            </a:r>
          </a:p>
          <a:p>
            <a:pPr marL="349250" lvl="1" indent="0" algn="ctr">
              <a:buNone/>
            </a:pPr>
            <a:r>
              <a:rPr lang="en-US" sz="2595" dirty="0"/>
              <a:t>University of Central Florida</a:t>
            </a:r>
          </a:p>
          <a:p>
            <a:pPr marL="349250" lvl="1" indent="0" algn="ctr">
              <a:buNone/>
            </a:pPr>
            <a:r>
              <a:rPr lang="en-US" sz="2595" dirty="0"/>
              <a:t>November 2023</a:t>
            </a:r>
          </a:p>
          <a:p>
            <a:pPr marL="0" indent="0"/>
            <a:endParaRPr lang="en-US" i="1" dirty="0"/>
          </a:p>
        </p:txBody>
      </p:sp>
    </p:spTree>
    <p:extLst>
      <p:ext uri="{BB962C8B-B14F-4D97-AF65-F5344CB8AC3E}">
        <p14:creationId xmlns:p14="http://schemas.microsoft.com/office/powerpoint/2010/main" val="40444982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682C47-CA8F-0884-E31A-399389A0A096}"/>
              </a:ext>
            </a:extLst>
          </p:cNvPr>
          <p:cNvSpPr>
            <a:spLocks noGrp="1"/>
          </p:cNvSpPr>
          <p:nvPr>
            <p:ph type="title"/>
          </p:nvPr>
        </p:nvSpPr>
        <p:spPr>
          <a:xfrm>
            <a:off x="765174" y="79468"/>
            <a:ext cx="7612063" cy="1417638"/>
          </a:xfrm>
        </p:spPr>
        <p:txBody>
          <a:bodyPr anchor="ctr">
            <a:normAutofit/>
          </a:bodyPr>
          <a:lstStyle/>
          <a:p>
            <a:r>
              <a:rPr lang="en-US" dirty="0"/>
              <a:t>Teaching and Technology</a:t>
            </a:r>
          </a:p>
        </p:txBody>
      </p:sp>
      <p:sp>
        <p:nvSpPr>
          <p:cNvPr id="1031" name="Content Placeholder 3">
            <a:extLst>
              <a:ext uri="{FF2B5EF4-FFF2-40B4-BE49-F238E27FC236}">
                <a16:creationId xmlns:a16="http://schemas.microsoft.com/office/drawing/2014/main" id="{18DC0A5A-42BA-50FF-1CC5-B30EFBE41E54}"/>
              </a:ext>
            </a:extLst>
          </p:cNvPr>
          <p:cNvSpPr>
            <a:spLocks noGrp="1"/>
          </p:cNvSpPr>
          <p:nvPr>
            <p:ph idx="1"/>
          </p:nvPr>
        </p:nvSpPr>
        <p:spPr>
          <a:xfrm>
            <a:off x="765175" y="2070846"/>
            <a:ext cx="7612064" cy="4182035"/>
          </a:xfrm>
        </p:spPr>
        <p:txBody>
          <a:bodyPr>
            <a:normAutofit/>
          </a:bodyPr>
          <a:lstStyle/>
          <a:p>
            <a:pPr marL="0" indent="0">
              <a:buNone/>
            </a:pPr>
            <a:endParaRPr lang="en-US" dirty="0"/>
          </a:p>
          <a:p>
            <a:endParaRPr lang="en-US" dirty="0"/>
          </a:p>
        </p:txBody>
      </p:sp>
      <p:pic>
        <p:nvPicPr>
          <p:cNvPr id="17" name="Picture 16" descr="A white background with black text&#10;&#10;Description automatically generated">
            <a:extLst>
              <a:ext uri="{FF2B5EF4-FFF2-40B4-BE49-F238E27FC236}">
                <a16:creationId xmlns:a16="http://schemas.microsoft.com/office/drawing/2014/main" id="{B627BBE8-18ED-6479-CE43-5A55FE5D6E6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5173" y="2199132"/>
            <a:ext cx="7690741" cy="2830068"/>
          </a:xfrm>
          <a:prstGeom prst="rect">
            <a:avLst/>
          </a:prstGeom>
        </p:spPr>
      </p:pic>
      <p:sp>
        <p:nvSpPr>
          <p:cNvPr id="19" name="TextBox 18">
            <a:extLst>
              <a:ext uri="{FF2B5EF4-FFF2-40B4-BE49-F238E27FC236}">
                <a16:creationId xmlns:a16="http://schemas.microsoft.com/office/drawing/2014/main" id="{8213EE11-9D67-7D58-C24F-D8CFD824A21B}"/>
              </a:ext>
            </a:extLst>
          </p:cNvPr>
          <p:cNvSpPr txBox="1"/>
          <p:nvPr/>
        </p:nvSpPr>
        <p:spPr>
          <a:xfrm>
            <a:off x="765173" y="5546560"/>
            <a:ext cx="7612063" cy="369332"/>
          </a:xfrm>
          <a:prstGeom prst="rect">
            <a:avLst/>
          </a:prstGeom>
          <a:noFill/>
        </p:spPr>
        <p:txBody>
          <a:bodyPr wrap="square">
            <a:spAutoFit/>
          </a:bodyPr>
          <a:lstStyle/>
          <a:p>
            <a:r>
              <a:rPr lang="en-US" dirty="0">
                <a:solidFill>
                  <a:schemeClr val="bg1"/>
                </a:solidFill>
                <a:effectLst>
                  <a:outerShdw blurRad="38100" dist="38100" dir="2700000" algn="tl">
                    <a:srgbClr val="000000">
                      <a:alpha val="43137"/>
                    </a:srgbClr>
                  </a:outerShdw>
                </a:effectLst>
                <a:sym typeface="Symbol" panose="05050102010706020507" pitchFamily="18" charset="2"/>
              </a:rPr>
              <a:t> </a:t>
            </a:r>
            <a:r>
              <a:rPr lang="en-US" dirty="0">
                <a:solidFill>
                  <a:schemeClr val="bg1"/>
                </a:solidFill>
                <a:effectLst>
                  <a:outerShdw blurRad="38100" dist="38100" dir="2700000" algn="tl">
                    <a:srgbClr val="000000">
                      <a:alpha val="43137"/>
                    </a:srgbClr>
                  </a:outerShdw>
                </a:effectLst>
              </a:rPr>
              <a:t>Such questions allow marking exams to be done more quickly.</a:t>
            </a:r>
          </a:p>
        </p:txBody>
      </p:sp>
    </p:spTree>
    <p:extLst>
      <p:ext uri="{BB962C8B-B14F-4D97-AF65-F5344CB8AC3E}">
        <p14:creationId xmlns:p14="http://schemas.microsoft.com/office/powerpoint/2010/main" val="42865889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682C47-CA8F-0884-E31A-399389A0A096}"/>
              </a:ext>
            </a:extLst>
          </p:cNvPr>
          <p:cNvSpPr>
            <a:spLocks noGrp="1"/>
          </p:cNvSpPr>
          <p:nvPr>
            <p:ph type="title"/>
          </p:nvPr>
        </p:nvSpPr>
        <p:spPr>
          <a:xfrm>
            <a:off x="765174" y="79468"/>
            <a:ext cx="7612063" cy="1417638"/>
          </a:xfrm>
        </p:spPr>
        <p:txBody>
          <a:bodyPr anchor="ctr">
            <a:normAutofit/>
          </a:bodyPr>
          <a:lstStyle/>
          <a:p>
            <a:r>
              <a:rPr lang="en-US" dirty="0"/>
              <a:t>Teaching and Technology</a:t>
            </a:r>
          </a:p>
        </p:txBody>
      </p:sp>
      <p:pic>
        <p:nvPicPr>
          <p:cNvPr id="6" name="Content Placeholder 5" descr="A screenshot of a computer&#10;&#10;Description automatically generated">
            <a:extLst>
              <a:ext uri="{FF2B5EF4-FFF2-40B4-BE49-F238E27FC236}">
                <a16:creationId xmlns:a16="http://schemas.microsoft.com/office/drawing/2014/main" id="{701E3870-837B-1F4C-B87C-A561E2EC05AF}"/>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304801" y="1905000"/>
            <a:ext cx="4267200" cy="4724400"/>
          </a:xfrm>
          <a:noFill/>
        </p:spPr>
      </p:pic>
      <p:sp>
        <p:nvSpPr>
          <p:cNvPr id="1031" name="Content Placeholder 3">
            <a:extLst>
              <a:ext uri="{FF2B5EF4-FFF2-40B4-BE49-F238E27FC236}">
                <a16:creationId xmlns:a16="http://schemas.microsoft.com/office/drawing/2014/main" id="{18DC0A5A-42BA-50FF-1CC5-B30EFBE41E54}"/>
              </a:ext>
            </a:extLst>
          </p:cNvPr>
          <p:cNvSpPr>
            <a:spLocks noGrp="1"/>
          </p:cNvSpPr>
          <p:nvPr>
            <p:ph sz="half" idx="2"/>
          </p:nvPr>
        </p:nvSpPr>
        <p:spPr>
          <a:xfrm>
            <a:off x="4719637" y="2084388"/>
            <a:ext cx="3657600" cy="4183062"/>
          </a:xfrm>
        </p:spPr>
        <p:txBody>
          <a:bodyPr>
            <a:normAutofit/>
          </a:bodyPr>
          <a:lstStyle/>
          <a:p>
            <a:r>
              <a:rPr lang="en-US" dirty="0"/>
              <a:t>UCF now offers entire degree courses online, with a third of all classes taught being fully online.</a:t>
            </a:r>
          </a:p>
          <a:p>
            <a:endParaRPr lang="en-US" dirty="0"/>
          </a:p>
          <a:p>
            <a:pPr marL="0" indent="0">
              <a:buNone/>
            </a:pPr>
            <a:endParaRPr lang="en-US" dirty="0"/>
          </a:p>
          <a:p>
            <a:endParaRPr lang="en-US" dirty="0"/>
          </a:p>
        </p:txBody>
      </p:sp>
    </p:spTree>
    <p:extLst>
      <p:ext uri="{BB962C8B-B14F-4D97-AF65-F5344CB8AC3E}">
        <p14:creationId xmlns:p14="http://schemas.microsoft.com/office/powerpoint/2010/main" val="3691321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Technology in Education</a:t>
            </a:r>
            <a:endParaRPr lang="en-US" sz="4000" dirty="0">
              <a:effectLst/>
            </a:endParaRPr>
          </a:p>
        </p:txBody>
      </p:sp>
      <p:sp>
        <p:nvSpPr>
          <p:cNvPr id="3" name="Content Placeholder 2"/>
          <p:cNvSpPr>
            <a:spLocks noGrp="1"/>
          </p:cNvSpPr>
          <p:nvPr>
            <p:ph idx="1"/>
          </p:nvPr>
        </p:nvSpPr>
        <p:spPr>
          <a:xfrm>
            <a:off x="765174" y="2133600"/>
            <a:ext cx="7612064" cy="3581400"/>
          </a:xfrm>
        </p:spPr>
        <p:txBody>
          <a:bodyPr>
            <a:normAutofit/>
          </a:bodyPr>
          <a:lstStyle/>
          <a:p>
            <a:r>
              <a:rPr lang="en-US" dirty="0">
                <a:effectLst>
                  <a:outerShdw blurRad="38100" dist="38100" dir="2700000" algn="tl">
                    <a:srgbClr val="000000">
                      <a:alpha val="43137"/>
                    </a:srgbClr>
                  </a:outerShdw>
                </a:effectLst>
              </a:rPr>
              <a:t>There are many aspects of the new teaching modalities that students welcome and can take advantage of.</a:t>
            </a:r>
          </a:p>
          <a:p>
            <a:r>
              <a:rPr lang="en-US" dirty="0">
                <a:effectLst>
                  <a:outerShdw blurRad="38100" dist="38100" dir="2700000" algn="tl">
                    <a:srgbClr val="000000">
                      <a:alpha val="43137"/>
                    </a:srgbClr>
                  </a:outerShdw>
                </a:effectLst>
              </a:rPr>
              <a:t>The ability to work from home rather than commuting to or living on campus.</a:t>
            </a:r>
          </a:p>
          <a:p>
            <a:r>
              <a:rPr lang="en-US" dirty="0">
                <a:effectLst>
                  <a:outerShdw blurRad="38100" dist="38100" dir="2700000" algn="tl">
                    <a:srgbClr val="000000">
                      <a:alpha val="43137"/>
                    </a:srgbClr>
                  </a:outerShdw>
                </a:effectLst>
              </a:rPr>
              <a:t>The flexible scheduling is better for students with part-time jobs.</a:t>
            </a:r>
          </a:p>
          <a:p>
            <a:endParaRPr lang="en-US"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4487565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Technology in Education</a:t>
            </a:r>
            <a:endParaRPr lang="en-US" sz="4000" dirty="0">
              <a:effectLst/>
            </a:endParaRPr>
          </a:p>
        </p:txBody>
      </p:sp>
      <p:sp>
        <p:nvSpPr>
          <p:cNvPr id="3" name="Content Placeholder 2"/>
          <p:cNvSpPr>
            <a:spLocks noGrp="1"/>
          </p:cNvSpPr>
          <p:nvPr>
            <p:ph idx="1"/>
          </p:nvPr>
        </p:nvSpPr>
        <p:spPr>
          <a:xfrm>
            <a:off x="765174" y="2133600"/>
            <a:ext cx="7612064" cy="4114800"/>
          </a:xfrm>
        </p:spPr>
        <p:txBody>
          <a:bodyPr>
            <a:normAutofit lnSpcReduction="10000"/>
          </a:bodyPr>
          <a:lstStyle/>
          <a:p>
            <a:r>
              <a:rPr lang="en-US" dirty="0">
                <a:effectLst>
                  <a:outerShdw blurRad="38100" dist="38100" dir="2700000" algn="tl">
                    <a:srgbClr val="000000">
                      <a:alpha val="43137"/>
                    </a:srgbClr>
                  </a:outerShdw>
                </a:effectLst>
              </a:rPr>
              <a:t>However, while the rapid development of technology use in education has led to the benefits described, it has led to perhaps an equal number of problems.</a:t>
            </a:r>
          </a:p>
          <a:p>
            <a:r>
              <a:rPr lang="en-US" dirty="0">
                <a:effectLst>
                  <a:outerShdw blurRad="38100" dist="38100" dir="2700000" algn="tl">
                    <a:srgbClr val="000000">
                      <a:alpha val="43137"/>
                    </a:srgbClr>
                  </a:outerShdw>
                </a:effectLst>
              </a:rPr>
              <a:t>A critical question is whether distance learning can achieve the same level of quality as traditional classroom instruction?</a:t>
            </a:r>
          </a:p>
          <a:p>
            <a:r>
              <a:rPr lang="en-US" dirty="0">
                <a:effectLst>
                  <a:outerShdw blurRad="38100" dist="38100" dir="2700000" algn="tl">
                    <a:srgbClr val="000000">
                      <a:alpha val="43137"/>
                    </a:srgbClr>
                  </a:outerShdw>
                </a:effectLst>
              </a:rPr>
              <a:t>Certainly, it is difficult to mimic the level of interaction between students or between the students and the teacher.</a:t>
            </a:r>
          </a:p>
        </p:txBody>
      </p:sp>
    </p:spTree>
    <p:extLst>
      <p:ext uri="{BB962C8B-B14F-4D97-AF65-F5344CB8AC3E}">
        <p14:creationId xmlns:p14="http://schemas.microsoft.com/office/powerpoint/2010/main" val="19323954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Technology in Education</a:t>
            </a:r>
            <a:endParaRPr lang="en-US" sz="4000" dirty="0">
              <a:effectLst/>
            </a:endParaRPr>
          </a:p>
        </p:txBody>
      </p:sp>
      <p:sp>
        <p:nvSpPr>
          <p:cNvPr id="3" name="Content Placeholder 2"/>
          <p:cNvSpPr>
            <a:spLocks noGrp="1"/>
          </p:cNvSpPr>
          <p:nvPr>
            <p:ph idx="1"/>
          </p:nvPr>
        </p:nvSpPr>
        <p:spPr>
          <a:xfrm>
            <a:off x="765174" y="2133600"/>
            <a:ext cx="7612064" cy="4419600"/>
          </a:xfrm>
        </p:spPr>
        <p:txBody>
          <a:bodyPr>
            <a:normAutofit/>
          </a:bodyPr>
          <a:lstStyle/>
          <a:p>
            <a:r>
              <a:rPr lang="en-US" dirty="0">
                <a:effectLst>
                  <a:outerShdw blurRad="38100" dist="38100" dir="2700000" algn="tl">
                    <a:srgbClr val="000000">
                      <a:alpha val="43137"/>
                    </a:srgbClr>
                  </a:outerShdw>
                </a:effectLst>
              </a:rPr>
              <a:t>Motivation has often been described as an issue for students taking classes online, with the reduced interaction and limited physical resources causing students to feel isolated and fall behind.</a:t>
            </a:r>
          </a:p>
          <a:p>
            <a:r>
              <a:rPr lang="en-US" dirty="0">
                <a:effectLst>
                  <a:outerShdw blurRad="38100" dist="38100" dir="2700000" algn="tl">
                    <a:srgbClr val="000000">
                      <a:alpha val="43137"/>
                    </a:srgbClr>
                  </a:outerShdw>
                </a:effectLst>
              </a:rPr>
              <a:t>Time management can be more difficult without the daily structure that in-person classes and a fixed timetable provide.</a:t>
            </a:r>
          </a:p>
          <a:p>
            <a:r>
              <a:rPr lang="en-US" dirty="0">
                <a:effectLst>
                  <a:outerShdw blurRad="38100" dist="38100" dir="2700000" algn="tl">
                    <a:srgbClr val="000000">
                      <a:alpha val="43137"/>
                    </a:srgbClr>
                  </a:outerShdw>
                </a:effectLst>
              </a:rPr>
              <a:t>A significant issue to overcome on the part of the instructor is how to fairly administer tests.</a:t>
            </a:r>
          </a:p>
          <a:p>
            <a:endParaRPr lang="en-US"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2305886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682C47-CA8F-0884-E31A-399389A0A096}"/>
              </a:ext>
            </a:extLst>
          </p:cNvPr>
          <p:cNvSpPr>
            <a:spLocks noGrp="1"/>
          </p:cNvSpPr>
          <p:nvPr>
            <p:ph type="title"/>
          </p:nvPr>
        </p:nvSpPr>
        <p:spPr>
          <a:xfrm>
            <a:off x="765174" y="79468"/>
            <a:ext cx="7612063" cy="1417638"/>
          </a:xfrm>
        </p:spPr>
        <p:txBody>
          <a:bodyPr anchor="ctr">
            <a:normAutofit/>
          </a:bodyPr>
          <a:lstStyle/>
          <a:p>
            <a:r>
              <a:rPr lang="en-US" dirty="0"/>
              <a:t>Research and Technology</a:t>
            </a:r>
          </a:p>
        </p:txBody>
      </p:sp>
      <p:pic>
        <p:nvPicPr>
          <p:cNvPr id="4104" name="Picture 8" descr="Dealing With the Staff Hoarder – Awful Library Books">
            <a:extLst>
              <a:ext uri="{FF2B5EF4-FFF2-40B4-BE49-F238E27FC236}">
                <a16:creationId xmlns:a16="http://schemas.microsoft.com/office/drawing/2014/main" id="{D493C0C1-A184-33A8-EAD6-E270469E681E}"/>
              </a:ext>
            </a:extLst>
          </p:cNvPr>
          <p:cNvPicPr>
            <a:picLocks noGrp="1" noChangeAspect="1" noChangeArrowheads="1"/>
          </p:cNvPicPr>
          <p:nvPr>
            <p:ph sz="half" idx="1"/>
          </p:nvPr>
        </p:nvPicPr>
        <p:blipFill rotWithShape="1">
          <a:blip r:embed="rId2">
            <a:extLst>
              <a:ext uri="{28A0092B-C50C-407E-A947-70E740481C1C}">
                <a14:useLocalDpi xmlns:a14="http://schemas.microsoft.com/office/drawing/2010/main" val="0"/>
              </a:ext>
            </a:extLst>
          </a:blip>
          <a:srcRect t="11980" r="-2" b="12251"/>
          <a:stretch/>
        </p:blipFill>
        <p:spPr bwMode="auto">
          <a:xfrm>
            <a:off x="765175" y="2084388"/>
            <a:ext cx="3657600" cy="4183062"/>
          </a:xfrm>
          <a:prstGeom prst="rect">
            <a:avLst/>
          </a:prstGeom>
          <a:solidFill>
            <a:srgbClr val="FFFFFF"/>
          </a:solidFill>
        </p:spPr>
      </p:pic>
      <p:pic>
        <p:nvPicPr>
          <p:cNvPr id="4106" name="Picture 10" descr="1960s Typewriting Technology – Dennis Ritchie Thesis">
            <a:extLst>
              <a:ext uri="{FF2B5EF4-FFF2-40B4-BE49-F238E27FC236}">
                <a16:creationId xmlns:a16="http://schemas.microsoft.com/office/drawing/2014/main" id="{3C883AB9-F893-93A0-0B5C-37E1C8A8390B}"/>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4719638" y="2117347"/>
            <a:ext cx="3657600" cy="41171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83732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682C47-CA8F-0884-E31A-399389A0A096}"/>
              </a:ext>
            </a:extLst>
          </p:cNvPr>
          <p:cNvSpPr>
            <a:spLocks noGrp="1"/>
          </p:cNvSpPr>
          <p:nvPr>
            <p:ph type="title"/>
          </p:nvPr>
        </p:nvSpPr>
        <p:spPr>
          <a:xfrm>
            <a:off x="765174" y="79468"/>
            <a:ext cx="7612063" cy="1417638"/>
          </a:xfrm>
        </p:spPr>
        <p:txBody>
          <a:bodyPr anchor="ctr">
            <a:normAutofit/>
          </a:bodyPr>
          <a:lstStyle/>
          <a:p>
            <a:r>
              <a:rPr lang="en-US" dirty="0"/>
              <a:t>Research and Technology</a:t>
            </a:r>
          </a:p>
        </p:txBody>
      </p:sp>
      <p:pic>
        <p:nvPicPr>
          <p:cNvPr id="1026" name="Picture 2" descr="Ram Mohapatra – Mathematics">
            <a:extLst>
              <a:ext uri="{FF2B5EF4-FFF2-40B4-BE49-F238E27FC236}">
                <a16:creationId xmlns:a16="http://schemas.microsoft.com/office/drawing/2014/main" id="{1D1B9CE6-046C-E385-F819-07D330A305FF}"/>
              </a:ext>
            </a:extLst>
          </p:cNvPr>
          <p:cNvPicPr>
            <a:picLocks noGrp="1" noChangeAspect="1" noChangeArrowheads="1"/>
          </p:cNvPicPr>
          <p:nvPr>
            <p:ph sz="half" idx="1"/>
          </p:nvPr>
        </p:nvPicPr>
        <p:blipFill rotWithShape="1">
          <a:blip r:embed="rId2">
            <a:extLst>
              <a:ext uri="{28A0092B-C50C-407E-A947-70E740481C1C}">
                <a14:useLocalDpi xmlns:a14="http://schemas.microsoft.com/office/drawing/2010/main" val="0"/>
              </a:ext>
            </a:extLst>
          </a:blip>
          <a:srcRect t="3140" r="2" b="15172"/>
          <a:stretch/>
        </p:blipFill>
        <p:spPr bwMode="auto">
          <a:xfrm>
            <a:off x="765175" y="2084388"/>
            <a:ext cx="3657600" cy="4183062"/>
          </a:xfrm>
          <a:prstGeom prst="rect">
            <a:avLst/>
          </a:prstGeom>
          <a:solidFill>
            <a:srgbClr val="FFFFFF"/>
          </a:solidFill>
        </p:spPr>
      </p:pic>
      <p:pic>
        <p:nvPicPr>
          <p:cNvPr id="4102" name="Picture 6" descr="How were mathematical books and papers created before TeX? - Quora">
            <a:extLst>
              <a:ext uri="{FF2B5EF4-FFF2-40B4-BE49-F238E27FC236}">
                <a16:creationId xmlns:a16="http://schemas.microsoft.com/office/drawing/2014/main" id="{C6255A01-C8B2-97DF-806B-36BAE5A26B16}"/>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4719638" y="2084388"/>
            <a:ext cx="4119562" cy="41830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93238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682C47-CA8F-0884-E31A-399389A0A096}"/>
              </a:ext>
            </a:extLst>
          </p:cNvPr>
          <p:cNvSpPr>
            <a:spLocks noGrp="1"/>
          </p:cNvSpPr>
          <p:nvPr>
            <p:ph type="title"/>
          </p:nvPr>
        </p:nvSpPr>
        <p:spPr>
          <a:xfrm>
            <a:off x="765174" y="79468"/>
            <a:ext cx="7612063" cy="1417638"/>
          </a:xfrm>
        </p:spPr>
        <p:txBody>
          <a:bodyPr anchor="ctr">
            <a:normAutofit/>
          </a:bodyPr>
          <a:lstStyle/>
          <a:p>
            <a:r>
              <a:rPr lang="en-US" dirty="0"/>
              <a:t>Research and </a:t>
            </a:r>
            <a:r>
              <a:rPr lang="en-US" dirty="0" err="1"/>
              <a:t>Globalisation</a:t>
            </a:r>
            <a:endParaRPr lang="en-US" dirty="0"/>
          </a:p>
        </p:txBody>
      </p:sp>
      <p:pic>
        <p:nvPicPr>
          <p:cNvPr id="5" name="Picture 2" descr="Rahim KOUKI | Professor | El Manar Preparatory Institute For Engineering  Studies, Tunis | University of Tunis El Manar | Research profile">
            <a:extLst>
              <a:ext uri="{FF2B5EF4-FFF2-40B4-BE49-F238E27FC236}">
                <a16:creationId xmlns:a16="http://schemas.microsoft.com/office/drawing/2014/main" id="{33E5040A-6442-6B34-547C-1E443579F0E3}"/>
              </a:ext>
            </a:extLst>
          </p:cNvPr>
          <p:cNvPicPr>
            <a:picLocks noGrp="1" noChangeAspect="1" noChangeArrowheads="1"/>
          </p:cNvPicPr>
          <p:nvPr>
            <p:ph sz="half" idx="1"/>
          </p:nvPr>
        </p:nvPicPr>
        <p:blipFill rotWithShape="1">
          <a:blip r:embed="rId2">
            <a:extLst>
              <a:ext uri="{28A0092B-C50C-407E-A947-70E740481C1C}">
                <a14:useLocalDpi xmlns:a14="http://schemas.microsoft.com/office/drawing/2010/main" val="0"/>
              </a:ext>
            </a:extLst>
          </a:blip>
          <a:srcRect l="12562" r="-2" b="-2"/>
          <a:stretch/>
        </p:blipFill>
        <p:spPr bwMode="auto">
          <a:xfrm>
            <a:off x="765175" y="2084388"/>
            <a:ext cx="3657600" cy="4183062"/>
          </a:xfrm>
          <a:prstGeom prst="rect">
            <a:avLst/>
          </a:prstGeom>
          <a:solidFill>
            <a:srgbClr val="FFFFFF"/>
          </a:solidFill>
        </p:spPr>
      </p:pic>
      <p:pic>
        <p:nvPicPr>
          <p:cNvPr id="13" name="Content Placeholder 12" descr="A paper with text on it&#10;&#10;Description automatically generated">
            <a:extLst>
              <a:ext uri="{FF2B5EF4-FFF2-40B4-BE49-F238E27FC236}">
                <a16:creationId xmlns:a16="http://schemas.microsoft.com/office/drawing/2014/main" id="{7E1AA316-A1FC-54F0-3479-6744FA979F79}"/>
              </a:ext>
            </a:extLst>
          </p:cNvPr>
          <p:cNvPicPr>
            <a:picLocks noGrp="1" noChangeAspect="1"/>
          </p:cNvPicPr>
          <p:nvPr>
            <p:ph sz="half" idx="2"/>
          </p:nvPr>
        </p:nvPicPr>
        <p:blipFill rotWithShape="1">
          <a:blip r:embed="rId3">
            <a:extLst>
              <a:ext uri="{28A0092B-C50C-407E-A947-70E740481C1C}">
                <a14:useLocalDpi xmlns:a14="http://schemas.microsoft.com/office/drawing/2010/main" val="0"/>
              </a:ext>
            </a:extLst>
          </a:blip>
          <a:srcRect r="1" b="30523"/>
          <a:stretch/>
        </p:blipFill>
        <p:spPr>
          <a:xfrm>
            <a:off x="4719637" y="2084388"/>
            <a:ext cx="3657600" cy="4183062"/>
          </a:xfrm>
          <a:noFill/>
        </p:spPr>
      </p:pic>
    </p:spTree>
    <p:extLst>
      <p:ext uri="{BB962C8B-B14F-4D97-AF65-F5344CB8AC3E}">
        <p14:creationId xmlns:p14="http://schemas.microsoft.com/office/powerpoint/2010/main" val="2480441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682C47-CA8F-0884-E31A-399389A0A096}"/>
              </a:ext>
            </a:extLst>
          </p:cNvPr>
          <p:cNvSpPr>
            <a:spLocks noGrp="1"/>
          </p:cNvSpPr>
          <p:nvPr>
            <p:ph type="title"/>
          </p:nvPr>
        </p:nvSpPr>
        <p:spPr>
          <a:xfrm>
            <a:off x="765174" y="79468"/>
            <a:ext cx="7612063" cy="1417638"/>
          </a:xfrm>
        </p:spPr>
        <p:txBody>
          <a:bodyPr anchor="ctr">
            <a:normAutofit/>
          </a:bodyPr>
          <a:lstStyle/>
          <a:p>
            <a:r>
              <a:rPr lang="en-US" dirty="0"/>
              <a:t>Research and </a:t>
            </a:r>
            <a:r>
              <a:rPr lang="en-US" dirty="0" err="1"/>
              <a:t>Globalisation</a:t>
            </a:r>
            <a:endParaRPr lang="en-US" dirty="0"/>
          </a:p>
        </p:txBody>
      </p:sp>
      <p:pic>
        <p:nvPicPr>
          <p:cNvPr id="1026" name="Picture 2" descr="Keele university - Marshall Scholarships">
            <a:extLst>
              <a:ext uri="{FF2B5EF4-FFF2-40B4-BE49-F238E27FC236}">
                <a16:creationId xmlns:a16="http://schemas.microsoft.com/office/drawing/2014/main" id="{F6A430DB-6E06-2CC8-D40F-8CF2CDA0E8B3}"/>
              </a:ext>
            </a:extLst>
          </p:cNvPr>
          <p:cNvPicPr>
            <a:picLocks noGrp="1" noChangeAspect="1" noChangeArrowheads="1"/>
          </p:cNvPicPr>
          <p:nvPr>
            <p:ph sz="half" idx="1"/>
          </p:nvPr>
        </p:nvPicPr>
        <p:blipFill rotWithShape="1">
          <a:blip r:embed="rId2">
            <a:extLst>
              <a:ext uri="{28A0092B-C50C-407E-A947-70E740481C1C}">
                <a14:useLocalDpi xmlns:a14="http://schemas.microsoft.com/office/drawing/2010/main" val="0"/>
              </a:ext>
            </a:extLst>
          </a:blip>
          <a:srcRect l="27351" r="22431" b="-1"/>
          <a:stretch/>
        </p:blipFill>
        <p:spPr bwMode="auto">
          <a:xfrm>
            <a:off x="765175" y="2084388"/>
            <a:ext cx="3657600" cy="4183062"/>
          </a:xfrm>
          <a:prstGeom prst="rect">
            <a:avLst/>
          </a:prstGeom>
          <a:solidFill>
            <a:srgbClr val="FFFFFF"/>
          </a:solidFill>
        </p:spPr>
      </p:pic>
      <p:pic>
        <p:nvPicPr>
          <p:cNvPr id="14" name="Content Placeholder 13" descr="A close-up of a document&#10;&#10;Description automatically generated">
            <a:extLst>
              <a:ext uri="{FF2B5EF4-FFF2-40B4-BE49-F238E27FC236}">
                <a16:creationId xmlns:a16="http://schemas.microsoft.com/office/drawing/2014/main" id="{B8678C06-5B16-767B-FA22-FBF33A69215C}"/>
              </a:ext>
            </a:extLst>
          </p:cNvPr>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4876800" y="2084388"/>
            <a:ext cx="3851127" cy="4183062"/>
          </a:xfrm>
        </p:spPr>
      </p:pic>
    </p:spTree>
    <p:extLst>
      <p:ext uri="{BB962C8B-B14F-4D97-AF65-F5344CB8AC3E}">
        <p14:creationId xmlns:p14="http://schemas.microsoft.com/office/powerpoint/2010/main" val="40179511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682C47-CA8F-0884-E31A-399389A0A096}"/>
              </a:ext>
            </a:extLst>
          </p:cNvPr>
          <p:cNvSpPr>
            <a:spLocks noGrp="1"/>
          </p:cNvSpPr>
          <p:nvPr>
            <p:ph type="title"/>
          </p:nvPr>
        </p:nvSpPr>
        <p:spPr>
          <a:xfrm>
            <a:off x="765174" y="79468"/>
            <a:ext cx="7612063" cy="1417638"/>
          </a:xfrm>
        </p:spPr>
        <p:txBody>
          <a:bodyPr anchor="ctr">
            <a:normAutofit/>
          </a:bodyPr>
          <a:lstStyle/>
          <a:p>
            <a:r>
              <a:rPr lang="en-US" dirty="0"/>
              <a:t>Research and </a:t>
            </a:r>
            <a:r>
              <a:rPr lang="en-US" dirty="0" err="1"/>
              <a:t>Globalisation</a:t>
            </a:r>
            <a:r>
              <a:rPr lang="en-US" dirty="0"/>
              <a:t> </a:t>
            </a:r>
          </a:p>
        </p:txBody>
      </p:sp>
      <p:pic>
        <p:nvPicPr>
          <p:cNvPr id="6" name="Content Placeholder 5" descr="A close-up of a document&#10;&#10;Description automatically generated">
            <a:extLst>
              <a:ext uri="{FF2B5EF4-FFF2-40B4-BE49-F238E27FC236}">
                <a16:creationId xmlns:a16="http://schemas.microsoft.com/office/drawing/2014/main" id="{8B034BDA-297B-9B03-CD4E-409F6694BA25}"/>
              </a:ext>
            </a:extLst>
          </p:cNvPr>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932255" y="2084388"/>
            <a:ext cx="3232366" cy="4183062"/>
          </a:xfrm>
        </p:spPr>
      </p:pic>
      <p:sp>
        <p:nvSpPr>
          <p:cNvPr id="10" name="Content Placeholder 9">
            <a:extLst>
              <a:ext uri="{FF2B5EF4-FFF2-40B4-BE49-F238E27FC236}">
                <a16:creationId xmlns:a16="http://schemas.microsoft.com/office/drawing/2014/main" id="{52357FBA-58FA-A85E-219C-37DA6D885A17}"/>
              </a:ext>
            </a:extLst>
          </p:cNvPr>
          <p:cNvSpPr>
            <a:spLocks noGrp="1"/>
          </p:cNvSpPr>
          <p:nvPr>
            <p:ph sz="half" idx="1"/>
          </p:nvPr>
        </p:nvSpPr>
        <p:spPr/>
        <p:txBody>
          <a:bodyPr/>
          <a:lstStyle/>
          <a:p>
            <a:endParaRPr lang="en-US"/>
          </a:p>
        </p:txBody>
      </p:sp>
      <p:pic>
        <p:nvPicPr>
          <p:cNvPr id="11" name="Picture 4" descr="Vellore Institute of Technology - Wikipedia">
            <a:extLst>
              <a:ext uri="{FF2B5EF4-FFF2-40B4-BE49-F238E27FC236}">
                <a16:creationId xmlns:a16="http://schemas.microsoft.com/office/drawing/2014/main" id="{258163F5-469D-0586-C4E8-D5473E36611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704" r="3640" b="-3"/>
          <a:stretch/>
        </p:blipFill>
        <p:spPr bwMode="auto">
          <a:xfrm>
            <a:off x="765175" y="2084388"/>
            <a:ext cx="3657600" cy="4183062"/>
          </a:xfrm>
          <a:prstGeom prst="rect">
            <a:avLst/>
          </a:prstGeom>
          <a:solidFill>
            <a:srgbClr val="FFFFFF"/>
          </a:solidFill>
        </p:spPr>
      </p:pic>
    </p:spTree>
    <p:extLst>
      <p:ext uri="{BB962C8B-B14F-4D97-AF65-F5344CB8AC3E}">
        <p14:creationId xmlns:p14="http://schemas.microsoft.com/office/powerpoint/2010/main" val="11678250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Personal Details</a:t>
            </a:r>
            <a:endParaRPr lang="fr-FR" sz="4000" dirty="0"/>
          </a:p>
        </p:txBody>
      </p:sp>
      <p:sp>
        <p:nvSpPr>
          <p:cNvPr id="3" name="Content Placeholder 2"/>
          <p:cNvSpPr>
            <a:spLocks noGrp="1"/>
          </p:cNvSpPr>
          <p:nvPr>
            <p:ph idx="1"/>
          </p:nvPr>
        </p:nvSpPr>
        <p:spPr>
          <a:xfrm>
            <a:off x="457200" y="1905000"/>
            <a:ext cx="8229600" cy="4343400"/>
          </a:xfrm>
        </p:spPr>
        <p:txBody>
          <a:bodyPr>
            <a:normAutofit lnSpcReduction="10000"/>
          </a:bodyPr>
          <a:lstStyle/>
          <a:p>
            <a:endParaRPr lang="en-US" dirty="0">
              <a:effectLst/>
            </a:endParaRPr>
          </a:p>
          <a:p>
            <a:pPr lvl="1">
              <a:lnSpc>
                <a:spcPct val="110000"/>
              </a:lnSpc>
              <a:spcBef>
                <a:spcPts val="2000"/>
              </a:spcBef>
            </a:pPr>
            <a:r>
              <a:rPr lang="en-US" sz="2400" dirty="0"/>
              <a:t>Born and raised in North Wales.</a:t>
            </a:r>
          </a:p>
          <a:p>
            <a:pPr lvl="1">
              <a:lnSpc>
                <a:spcPct val="110000"/>
              </a:lnSpc>
              <a:spcBef>
                <a:spcPts val="2000"/>
              </a:spcBef>
            </a:pPr>
            <a:r>
              <a:rPr lang="en-US" sz="2400" dirty="0"/>
              <a:t>Moved to America for postgraduate study.</a:t>
            </a:r>
          </a:p>
          <a:p>
            <a:pPr lvl="1">
              <a:lnSpc>
                <a:spcPct val="110000"/>
              </a:lnSpc>
              <a:spcBef>
                <a:spcPts val="2000"/>
              </a:spcBef>
            </a:pPr>
            <a:r>
              <a:rPr lang="en-US" sz="2400" dirty="0"/>
              <a:t>Worked in the UK, Italy, and the US.</a:t>
            </a:r>
          </a:p>
          <a:p>
            <a:pPr lvl="1">
              <a:lnSpc>
                <a:spcPct val="110000"/>
              </a:lnSpc>
              <a:spcBef>
                <a:spcPts val="2000"/>
              </a:spcBef>
            </a:pPr>
            <a:r>
              <a:rPr lang="en-US" sz="2400" dirty="0"/>
              <a:t>Currently a Senior Lecturer at the University of Central Florida (UCF).</a:t>
            </a:r>
          </a:p>
          <a:p>
            <a:pPr lvl="1">
              <a:lnSpc>
                <a:spcPct val="110000"/>
              </a:lnSpc>
              <a:spcBef>
                <a:spcPts val="2000"/>
              </a:spcBef>
            </a:pPr>
            <a:r>
              <a:rPr lang="en-US" sz="2400" dirty="0"/>
              <a:t>Research interests include undergraduate mathematics education and international education.</a:t>
            </a:r>
          </a:p>
          <a:p>
            <a:pPr marL="0" indent="0">
              <a:buNone/>
            </a:pPr>
            <a:endParaRPr lang="fr-FR" dirty="0"/>
          </a:p>
          <a:p>
            <a:endParaRPr lang="fr-FR" dirty="0"/>
          </a:p>
        </p:txBody>
      </p:sp>
    </p:spTree>
    <p:extLst>
      <p:ext uri="{BB962C8B-B14F-4D97-AF65-F5344CB8AC3E}">
        <p14:creationId xmlns:p14="http://schemas.microsoft.com/office/powerpoint/2010/main" val="26689635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682C47-CA8F-0884-E31A-399389A0A096}"/>
              </a:ext>
            </a:extLst>
          </p:cNvPr>
          <p:cNvSpPr>
            <a:spLocks noGrp="1"/>
          </p:cNvSpPr>
          <p:nvPr>
            <p:ph type="title"/>
          </p:nvPr>
        </p:nvSpPr>
        <p:spPr>
          <a:xfrm>
            <a:off x="765174" y="79468"/>
            <a:ext cx="7612063" cy="1417638"/>
          </a:xfrm>
        </p:spPr>
        <p:txBody>
          <a:bodyPr anchor="ctr">
            <a:normAutofit/>
          </a:bodyPr>
          <a:lstStyle/>
          <a:p>
            <a:r>
              <a:rPr lang="en-US" dirty="0"/>
              <a:t>The Business of Education</a:t>
            </a:r>
          </a:p>
        </p:txBody>
      </p:sp>
      <p:pic>
        <p:nvPicPr>
          <p:cNvPr id="1028" name="Picture 4" descr="History of U.S. Higher Education | Education Advisor">
            <a:extLst>
              <a:ext uri="{FF2B5EF4-FFF2-40B4-BE49-F238E27FC236}">
                <a16:creationId xmlns:a16="http://schemas.microsoft.com/office/drawing/2014/main" id="{77F2BEA1-9641-6054-F9C5-FBBE94C2034F}"/>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848225" y="2084388"/>
            <a:ext cx="3762375" cy="418306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Growth of student enrolment in higher education in India (1950-51 to... |  Download Scientific Diagram">
            <a:extLst>
              <a:ext uri="{FF2B5EF4-FFF2-40B4-BE49-F238E27FC236}">
                <a16:creationId xmlns:a16="http://schemas.microsoft.com/office/drawing/2014/main" id="{611182FB-D140-ACEE-69D0-8BE2DBEE156B}"/>
              </a:ext>
            </a:extLst>
          </p:cNvPr>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bwMode="auto">
          <a:xfrm>
            <a:off x="660400" y="2084387"/>
            <a:ext cx="3762375" cy="41830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97449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682C47-CA8F-0884-E31A-399389A0A096}"/>
              </a:ext>
            </a:extLst>
          </p:cNvPr>
          <p:cNvSpPr>
            <a:spLocks noGrp="1"/>
          </p:cNvSpPr>
          <p:nvPr>
            <p:ph type="title"/>
          </p:nvPr>
        </p:nvSpPr>
        <p:spPr>
          <a:xfrm>
            <a:off x="765174" y="79468"/>
            <a:ext cx="7612063" cy="1417638"/>
          </a:xfrm>
        </p:spPr>
        <p:txBody>
          <a:bodyPr anchor="ctr">
            <a:normAutofit/>
          </a:bodyPr>
          <a:lstStyle/>
          <a:p>
            <a:r>
              <a:rPr lang="en-US" dirty="0"/>
              <a:t>The Business of Education</a:t>
            </a:r>
          </a:p>
        </p:txBody>
      </p:sp>
      <p:sp>
        <p:nvSpPr>
          <p:cNvPr id="1031" name="Content Placeholder 3">
            <a:extLst>
              <a:ext uri="{FF2B5EF4-FFF2-40B4-BE49-F238E27FC236}">
                <a16:creationId xmlns:a16="http://schemas.microsoft.com/office/drawing/2014/main" id="{18DC0A5A-42BA-50FF-1CC5-B30EFBE41E54}"/>
              </a:ext>
            </a:extLst>
          </p:cNvPr>
          <p:cNvSpPr>
            <a:spLocks noGrp="1"/>
          </p:cNvSpPr>
          <p:nvPr>
            <p:ph idx="1"/>
          </p:nvPr>
        </p:nvSpPr>
        <p:spPr>
          <a:xfrm>
            <a:off x="765175" y="2070846"/>
            <a:ext cx="7612064" cy="4182035"/>
          </a:xfrm>
        </p:spPr>
        <p:txBody>
          <a:bodyPr>
            <a:normAutofit/>
          </a:bodyPr>
          <a:lstStyle/>
          <a:p>
            <a:pPr marL="0" indent="0">
              <a:buNone/>
            </a:pPr>
            <a:endParaRPr lang="en-US" dirty="0"/>
          </a:p>
          <a:p>
            <a:endParaRPr lang="en-US" dirty="0"/>
          </a:p>
        </p:txBody>
      </p:sp>
      <p:sp>
        <p:nvSpPr>
          <p:cNvPr id="19" name="TextBox 18">
            <a:extLst>
              <a:ext uri="{FF2B5EF4-FFF2-40B4-BE49-F238E27FC236}">
                <a16:creationId xmlns:a16="http://schemas.microsoft.com/office/drawing/2014/main" id="{8213EE11-9D67-7D58-C24F-D8CFD824A21B}"/>
              </a:ext>
            </a:extLst>
          </p:cNvPr>
          <p:cNvSpPr txBox="1"/>
          <p:nvPr/>
        </p:nvSpPr>
        <p:spPr>
          <a:xfrm>
            <a:off x="765173" y="5546560"/>
            <a:ext cx="7612063" cy="923330"/>
          </a:xfrm>
          <a:prstGeom prst="rect">
            <a:avLst/>
          </a:prstGeom>
          <a:noFill/>
        </p:spPr>
        <p:txBody>
          <a:bodyPr wrap="square">
            <a:spAutoFit/>
          </a:bodyPr>
          <a:lstStyle/>
          <a:p>
            <a:r>
              <a:rPr lang="en-US" dirty="0">
                <a:solidFill>
                  <a:schemeClr val="bg1"/>
                </a:solidFill>
                <a:effectLst>
                  <a:outerShdw blurRad="38100" dist="38100" dir="2700000" algn="tl">
                    <a:srgbClr val="000000">
                      <a:alpha val="43137"/>
                    </a:srgbClr>
                  </a:outerShdw>
                </a:effectLst>
                <a:sym typeface="Symbol" panose="05050102010706020507" pitchFamily="18" charset="2"/>
              </a:rPr>
              <a:t> </a:t>
            </a:r>
            <a:r>
              <a:rPr lang="en-US" dirty="0">
                <a:solidFill>
                  <a:schemeClr val="bg1"/>
                </a:solidFill>
              </a:rPr>
              <a:t>As a result of the increase in federal grants for research, universities like UCF greatly prioritize hiring faculty who have a proven ability to secure external funding.</a:t>
            </a:r>
          </a:p>
        </p:txBody>
      </p:sp>
      <p:pic>
        <p:nvPicPr>
          <p:cNvPr id="4" name="Graphic 3">
            <a:extLst>
              <a:ext uri="{FF2B5EF4-FFF2-40B4-BE49-F238E27FC236}">
                <a16:creationId xmlns:a16="http://schemas.microsoft.com/office/drawing/2014/main" id="{819A7626-8902-61E8-7547-045935CAFCE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90600" y="2070846"/>
            <a:ext cx="7010400" cy="3263154"/>
          </a:xfrm>
          <a:prstGeom prst="rect">
            <a:avLst/>
          </a:prstGeom>
        </p:spPr>
      </p:pic>
    </p:spTree>
    <p:extLst>
      <p:ext uri="{BB962C8B-B14F-4D97-AF65-F5344CB8AC3E}">
        <p14:creationId xmlns:p14="http://schemas.microsoft.com/office/powerpoint/2010/main" val="40700231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sz="4000" dirty="0"/>
              <a:t>The Business of Education</a:t>
            </a:r>
            <a:endParaRPr lang="en-US" sz="4000" dirty="0"/>
          </a:p>
        </p:txBody>
      </p:sp>
      <p:sp>
        <p:nvSpPr>
          <p:cNvPr id="3" name="Content Placeholder 2"/>
          <p:cNvSpPr>
            <a:spLocks noGrp="1"/>
          </p:cNvSpPr>
          <p:nvPr>
            <p:ph idx="1"/>
          </p:nvPr>
        </p:nvSpPr>
        <p:spPr>
          <a:xfrm>
            <a:off x="765175" y="2070846"/>
            <a:ext cx="7612064" cy="4482354"/>
          </a:xfrm>
        </p:spPr>
        <p:txBody>
          <a:bodyPr>
            <a:normAutofit/>
          </a:bodyPr>
          <a:lstStyle/>
          <a:p>
            <a:r>
              <a:rPr lang="en-US" dirty="0">
                <a:effectLst>
                  <a:outerShdw blurRad="38100" dist="38100" dir="2700000" algn="tl">
                    <a:srgbClr val="000000">
                      <a:alpha val="43137"/>
                    </a:srgbClr>
                  </a:outerShdw>
                </a:effectLst>
              </a:rPr>
              <a:t>Hot topics in mathematics at UCF include:</a:t>
            </a:r>
          </a:p>
          <a:p>
            <a:r>
              <a:rPr lang="en-US" dirty="0">
                <a:effectLst>
                  <a:outerShdw blurRad="38100" dist="38100" dir="2700000" algn="tl">
                    <a:srgbClr val="000000">
                      <a:alpha val="43137"/>
                    </a:srgbClr>
                  </a:outerShdw>
                </a:effectLst>
              </a:rPr>
              <a:t>Machine Learning &amp; AI</a:t>
            </a:r>
          </a:p>
          <a:p>
            <a:r>
              <a:rPr lang="en-US" dirty="0">
                <a:effectLst>
                  <a:outerShdw blurRad="38100" dist="38100" dir="2700000" algn="tl">
                    <a:srgbClr val="000000">
                      <a:alpha val="43137"/>
                    </a:srgbClr>
                  </a:outerShdw>
                </a:effectLst>
              </a:rPr>
              <a:t>Cybersecurity</a:t>
            </a:r>
          </a:p>
          <a:p>
            <a:r>
              <a:rPr lang="en-US" dirty="0">
                <a:effectLst>
                  <a:outerShdw blurRad="38100" dist="38100" dir="2700000" algn="tl">
                    <a:srgbClr val="000000">
                      <a:alpha val="43137"/>
                    </a:srgbClr>
                  </a:outerShdw>
                </a:effectLst>
              </a:rPr>
              <a:t>Financial Mathematics</a:t>
            </a:r>
          </a:p>
          <a:p>
            <a:r>
              <a:rPr lang="en-US" dirty="0">
                <a:effectLst>
                  <a:outerShdw blurRad="38100" dist="38100" dir="2700000" algn="tl">
                    <a:srgbClr val="000000">
                      <a:alpha val="43137"/>
                    </a:srgbClr>
                  </a:outerShdw>
                </a:effectLst>
              </a:rPr>
              <a:t>Big Data</a:t>
            </a:r>
          </a:p>
          <a:p>
            <a:r>
              <a:rPr lang="en-US" dirty="0">
                <a:effectLst>
                  <a:outerShdw blurRad="38100" dist="38100" dir="2700000" algn="tl">
                    <a:srgbClr val="000000">
                      <a:alpha val="43137"/>
                    </a:srgbClr>
                  </a:outerShdw>
                </a:effectLst>
              </a:rPr>
              <a:t>Mathematical Biology</a:t>
            </a:r>
          </a:p>
          <a:p>
            <a:r>
              <a:rPr lang="en-US" dirty="0">
                <a:effectLst>
                  <a:outerShdw blurRad="38100" dist="38100" dir="2700000" algn="tl">
                    <a:srgbClr val="000000">
                      <a:alpha val="43137"/>
                    </a:srgbClr>
                  </a:outerShdw>
                </a:effectLst>
              </a:rPr>
              <a:t>Multidisciplinary research</a:t>
            </a:r>
          </a:p>
        </p:txBody>
      </p:sp>
    </p:spTree>
    <p:extLst>
      <p:ext uri="{BB962C8B-B14F-4D97-AF65-F5344CB8AC3E}">
        <p14:creationId xmlns:p14="http://schemas.microsoft.com/office/powerpoint/2010/main" val="16133537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Taking Advantage of the New Normal</a:t>
            </a:r>
          </a:p>
        </p:txBody>
      </p:sp>
      <p:sp>
        <p:nvSpPr>
          <p:cNvPr id="3" name="Content Placeholder 2"/>
          <p:cNvSpPr>
            <a:spLocks noGrp="1"/>
          </p:cNvSpPr>
          <p:nvPr>
            <p:ph idx="1"/>
          </p:nvPr>
        </p:nvSpPr>
        <p:spPr>
          <a:xfrm>
            <a:off x="762000" y="2362200"/>
            <a:ext cx="7612064" cy="4182035"/>
          </a:xfrm>
        </p:spPr>
        <p:txBody>
          <a:bodyPr/>
          <a:lstStyle/>
          <a:p>
            <a:r>
              <a:rPr lang="en-US" dirty="0">
                <a:effectLst>
                  <a:outerShdw blurRad="38100" dist="38100" dir="2700000" algn="tl">
                    <a:srgbClr val="000000">
                      <a:alpha val="43137"/>
                    </a:srgbClr>
                  </a:outerShdw>
                </a:effectLst>
              </a:rPr>
              <a:t>Digital literacy</a:t>
            </a:r>
          </a:p>
          <a:p>
            <a:r>
              <a:rPr lang="en-US" dirty="0">
                <a:effectLst>
                  <a:outerShdw blurRad="38100" dist="38100" dir="2700000" algn="tl">
                    <a:srgbClr val="000000">
                      <a:alpha val="43137"/>
                    </a:srgbClr>
                  </a:outerShdw>
                </a:effectLst>
              </a:rPr>
              <a:t>National and global outlook</a:t>
            </a:r>
          </a:p>
          <a:p>
            <a:r>
              <a:rPr lang="en-US" dirty="0">
                <a:effectLst>
                  <a:outerShdw blurRad="38100" dist="38100" dir="2700000" algn="tl">
                    <a:srgbClr val="000000">
                      <a:alpha val="43137"/>
                    </a:srgbClr>
                  </a:outerShdw>
                </a:effectLst>
              </a:rPr>
              <a:t>Broad networking</a:t>
            </a:r>
          </a:p>
          <a:p>
            <a:r>
              <a:rPr lang="en-US" dirty="0">
                <a:effectLst>
                  <a:outerShdw blurRad="38100" dist="38100" dir="2700000" algn="tl">
                    <a:srgbClr val="000000">
                      <a:alpha val="43137"/>
                    </a:srgbClr>
                  </a:outerShdw>
                </a:effectLst>
              </a:rPr>
              <a:t>Hot topics</a:t>
            </a:r>
          </a:p>
          <a:p>
            <a:r>
              <a:rPr lang="en-US" dirty="0">
                <a:effectLst>
                  <a:outerShdw blurRad="38100" dist="38100" dir="2700000" algn="tl">
                    <a:srgbClr val="000000">
                      <a:alpha val="43137"/>
                    </a:srgbClr>
                  </a:outerShdw>
                </a:effectLst>
              </a:rPr>
              <a:t>External funding</a:t>
            </a:r>
          </a:p>
          <a:p>
            <a:r>
              <a:rPr lang="en-US" dirty="0">
                <a:effectLst>
                  <a:outerShdw blurRad="38100" dist="38100" dir="2700000" algn="tl">
                    <a:srgbClr val="000000">
                      <a:alpha val="43137"/>
                    </a:srgbClr>
                  </a:outerShdw>
                </a:effectLst>
              </a:rPr>
              <a:t>Advancement and job opportunities</a:t>
            </a:r>
          </a:p>
          <a:p>
            <a:endParaRPr lang="en-US" dirty="0"/>
          </a:p>
        </p:txBody>
      </p:sp>
    </p:spTree>
    <p:extLst>
      <p:ext uri="{BB962C8B-B14F-4D97-AF65-F5344CB8AC3E}">
        <p14:creationId xmlns:p14="http://schemas.microsoft.com/office/powerpoint/2010/main" val="7074979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Thank you for listening!</a:t>
            </a:r>
          </a:p>
        </p:txBody>
      </p:sp>
      <p:sp>
        <p:nvSpPr>
          <p:cNvPr id="3" name="Content Placeholder 2"/>
          <p:cNvSpPr>
            <a:spLocks noGrp="1"/>
          </p:cNvSpPr>
          <p:nvPr>
            <p:ph idx="1"/>
          </p:nvPr>
        </p:nvSpPr>
        <p:spPr>
          <a:xfrm>
            <a:off x="762000" y="2590800"/>
            <a:ext cx="7612064" cy="4182035"/>
          </a:xfrm>
        </p:spPr>
        <p:txBody>
          <a:bodyPr>
            <a:normAutofit/>
          </a:bodyPr>
          <a:lstStyle/>
          <a:p>
            <a:r>
              <a:rPr lang="en-US" dirty="0"/>
              <a:t>I would be happy to discuss these topics further and answer your questions.</a:t>
            </a:r>
          </a:p>
          <a:p>
            <a:r>
              <a:rPr lang="en-US" dirty="0"/>
              <a:t>E-Mail: barry@ucf.edu</a:t>
            </a:r>
          </a:p>
        </p:txBody>
      </p:sp>
    </p:spTree>
    <p:extLst>
      <p:ext uri="{BB962C8B-B14F-4D97-AF65-F5344CB8AC3E}">
        <p14:creationId xmlns:p14="http://schemas.microsoft.com/office/powerpoint/2010/main" val="29928365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682C47-CA8F-0884-E31A-399389A0A096}"/>
              </a:ext>
            </a:extLst>
          </p:cNvPr>
          <p:cNvSpPr>
            <a:spLocks noGrp="1"/>
          </p:cNvSpPr>
          <p:nvPr>
            <p:ph type="title"/>
          </p:nvPr>
        </p:nvSpPr>
        <p:spPr>
          <a:xfrm>
            <a:off x="765174" y="79468"/>
            <a:ext cx="7612063" cy="1417638"/>
          </a:xfrm>
        </p:spPr>
        <p:txBody>
          <a:bodyPr anchor="ctr">
            <a:normAutofit/>
          </a:bodyPr>
          <a:lstStyle/>
          <a:p>
            <a:r>
              <a:rPr lang="en-US" dirty="0"/>
              <a:t>UCF Profile</a:t>
            </a:r>
          </a:p>
        </p:txBody>
      </p:sp>
      <p:pic>
        <p:nvPicPr>
          <p:cNvPr id="5122" name="Picture 2" descr="University of Central Florida - Wikipedia">
            <a:extLst>
              <a:ext uri="{FF2B5EF4-FFF2-40B4-BE49-F238E27FC236}">
                <a16:creationId xmlns:a16="http://schemas.microsoft.com/office/drawing/2014/main" id="{86285D2B-6BCB-A1D0-9A8F-69A9091D2C46}"/>
              </a:ext>
            </a:extLst>
          </p:cNvPr>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tretch>
            <a:fillRect/>
          </a:stretch>
        </p:blipFill>
        <p:spPr bwMode="auto">
          <a:xfrm>
            <a:off x="765175" y="2347119"/>
            <a:ext cx="3657600" cy="3657600"/>
          </a:xfrm>
          <a:prstGeom prst="rect">
            <a:avLst/>
          </a:prstGeom>
          <a:solidFill>
            <a:srgbClr val="FFFFFF"/>
          </a:solidFill>
        </p:spPr>
      </p:pic>
      <p:sp>
        <p:nvSpPr>
          <p:cNvPr id="1031" name="Content Placeholder 3">
            <a:extLst>
              <a:ext uri="{FF2B5EF4-FFF2-40B4-BE49-F238E27FC236}">
                <a16:creationId xmlns:a16="http://schemas.microsoft.com/office/drawing/2014/main" id="{18DC0A5A-42BA-50FF-1CC5-B30EFBE41E54}"/>
              </a:ext>
            </a:extLst>
          </p:cNvPr>
          <p:cNvSpPr>
            <a:spLocks noGrp="1"/>
          </p:cNvSpPr>
          <p:nvPr>
            <p:ph sz="half" idx="2"/>
          </p:nvPr>
        </p:nvSpPr>
        <p:spPr>
          <a:xfrm>
            <a:off x="4719637" y="2084388"/>
            <a:ext cx="3657600" cy="4183062"/>
          </a:xfrm>
        </p:spPr>
        <p:txBody>
          <a:bodyPr>
            <a:normAutofit lnSpcReduction="10000"/>
          </a:bodyPr>
          <a:lstStyle/>
          <a:p>
            <a:r>
              <a:rPr lang="en-US" dirty="0"/>
              <a:t>Founded in 1963</a:t>
            </a:r>
          </a:p>
          <a:p>
            <a:r>
              <a:rPr lang="en-US" dirty="0"/>
              <a:t>70,000 students</a:t>
            </a:r>
          </a:p>
          <a:p>
            <a:r>
              <a:rPr lang="en-US" dirty="0"/>
              <a:t>$2 billion annual operating budget</a:t>
            </a:r>
          </a:p>
          <a:p>
            <a:r>
              <a:rPr lang="en-US" dirty="0"/>
              <a:t>350 undergraduate mathematics students</a:t>
            </a:r>
          </a:p>
          <a:p>
            <a:r>
              <a:rPr lang="en-US" dirty="0"/>
              <a:t>50 postgraduate mathematics students</a:t>
            </a:r>
          </a:p>
          <a:p>
            <a:r>
              <a:rPr lang="en-US"/>
              <a:t>50 mathematics faculty </a:t>
            </a:r>
            <a:r>
              <a:rPr lang="en-US" dirty="0"/>
              <a:t>members</a:t>
            </a:r>
          </a:p>
          <a:p>
            <a:endParaRPr lang="en-US" dirty="0"/>
          </a:p>
          <a:p>
            <a:pPr marL="0" indent="0">
              <a:buNone/>
            </a:pPr>
            <a:endParaRPr lang="en-US" dirty="0"/>
          </a:p>
          <a:p>
            <a:endParaRPr lang="en-US" dirty="0"/>
          </a:p>
        </p:txBody>
      </p:sp>
    </p:spTree>
    <p:extLst>
      <p:ext uri="{BB962C8B-B14F-4D97-AF65-F5344CB8AC3E}">
        <p14:creationId xmlns:p14="http://schemas.microsoft.com/office/powerpoint/2010/main" val="4771891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Outline of the Talk</a:t>
            </a:r>
          </a:p>
        </p:txBody>
      </p:sp>
      <p:sp>
        <p:nvSpPr>
          <p:cNvPr id="3" name="Content Placeholder 2"/>
          <p:cNvSpPr>
            <a:spLocks noGrp="1"/>
          </p:cNvSpPr>
          <p:nvPr>
            <p:ph idx="1"/>
          </p:nvPr>
        </p:nvSpPr>
        <p:spPr/>
        <p:txBody>
          <a:bodyPr>
            <a:normAutofit/>
          </a:bodyPr>
          <a:lstStyle/>
          <a:p>
            <a:r>
              <a:rPr lang="en-US" dirty="0"/>
              <a:t>In this talk I will look at how teaching and research in the United States are being affected by technology, the drive to educate an increasing number of students, the business of higher education, and the global academic community. </a:t>
            </a:r>
          </a:p>
          <a:p>
            <a:r>
              <a:rPr lang="en-US" dirty="0"/>
              <a:t>At the same time, I will draw parallels with the situation in the UK and how these issues might lead to future change.</a:t>
            </a:r>
          </a:p>
        </p:txBody>
      </p:sp>
    </p:spTree>
    <p:extLst>
      <p:ext uri="{BB962C8B-B14F-4D97-AF65-F5344CB8AC3E}">
        <p14:creationId xmlns:p14="http://schemas.microsoft.com/office/powerpoint/2010/main" val="31095552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Technology in Education</a:t>
            </a:r>
            <a:endParaRPr lang="en-US" sz="4000" dirty="0">
              <a:effectLst/>
            </a:endParaRPr>
          </a:p>
        </p:txBody>
      </p:sp>
      <p:sp>
        <p:nvSpPr>
          <p:cNvPr id="3" name="Content Placeholder 2"/>
          <p:cNvSpPr>
            <a:spLocks noGrp="1"/>
          </p:cNvSpPr>
          <p:nvPr>
            <p:ph idx="1"/>
          </p:nvPr>
        </p:nvSpPr>
        <p:spPr>
          <a:xfrm>
            <a:off x="765174" y="2133600"/>
            <a:ext cx="7612064" cy="3581400"/>
          </a:xfrm>
        </p:spPr>
        <p:txBody>
          <a:bodyPr>
            <a:normAutofit lnSpcReduction="10000"/>
          </a:bodyPr>
          <a:lstStyle/>
          <a:p>
            <a:r>
              <a:rPr lang="en-US" dirty="0">
                <a:effectLst>
                  <a:outerShdw blurRad="38100" dist="38100" dir="2700000" algn="tl">
                    <a:srgbClr val="000000">
                      <a:alpha val="43137"/>
                    </a:srgbClr>
                  </a:outerShdw>
                </a:effectLst>
              </a:rPr>
              <a:t>Classroom teaching has progressively followed technological developments for many decades, with the use of overhead projectors, calculators, and  computer consoles being used since before the turn of the current century.</a:t>
            </a:r>
          </a:p>
          <a:p>
            <a:r>
              <a:rPr lang="en-US" dirty="0">
                <a:effectLst>
                  <a:outerShdw blurRad="38100" dist="38100" dir="2700000" algn="tl">
                    <a:srgbClr val="000000">
                      <a:alpha val="43137"/>
                    </a:srgbClr>
                  </a:outerShdw>
                </a:effectLst>
              </a:rPr>
              <a:t>However, the Covid-19 pandemic forced educators around the world to quickly adapt their teaching style to incorporate distance learning and online technologies.</a:t>
            </a:r>
          </a:p>
          <a:p>
            <a:endParaRPr lang="en-US"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1590350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Technology in Education</a:t>
            </a:r>
            <a:endParaRPr lang="en-US" sz="4000" dirty="0">
              <a:effectLst/>
            </a:endParaRPr>
          </a:p>
        </p:txBody>
      </p:sp>
      <p:sp>
        <p:nvSpPr>
          <p:cNvPr id="3" name="Content Placeholder 2"/>
          <p:cNvSpPr>
            <a:spLocks noGrp="1"/>
          </p:cNvSpPr>
          <p:nvPr>
            <p:ph idx="1"/>
          </p:nvPr>
        </p:nvSpPr>
        <p:spPr>
          <a:xfrm>
            <a:off x="765174" y="2133600"/>
            <a:ext cx="7612064" cy="3581400"/>
          </a:xfrm>
        </p:spPr>
        <p:txBody>
          <a:bodyPr>
            <a:normAutofit/>
          </a:bodyPr>
          <a:lstStyle/>
          <a:p>
            <a:r>
              <a:rPr lang="en-US" dirty="0">
                <a:effectLst>
                  <a:outerShdw blurRad="38100" dist="38100" dir="2700000" algn="tl">
                    <a:srgbClr val="000000">
                      <a:alpha val="43137"/>
                    </a:srgbClr>
                  </a:outerShdw>
                </a:effectLst>
              </a:rPr>
              <a:t>Rather than being a short-term, emergency necessity, this increase in the reliance on technology in education is something that seems here to stay.</a:t>
            </a:r>
          </a:p>
          <a:p>
            <a:r>
              <a:rPr lang="en-US" dirty="0">
                <a:effectLst>
                  <a:outerShdw blurRad="38100" dist="38100" dir="2700000" algn="tl">
                    <a:srgbClr val="000000">
                      <a:alpha val="43137"/>
                    </a:srgbClr>
                  </a:outerShdw>
                </a:effectLst>
              </a:rPr>
              <a:t>From online homework assignments and posted lecture notes to entire lectures, entire modules, and even entire degree courses, the past few years have witnessed a digital revolution that is almost certainly irreversible. </a:t>
            </a:r>
          </a:p>
        </p:txBody>
      </p:sp>
    </p:spTree>
    <p:extLst>
      <p:ext uri="{BB962C8B-B14F-4D97-AF65-F5344CB8AC3E}">
        <p14:creationId xmlns:p14="http://schemas.microsoft.com/office/powerpoint/2010/main" val="18287716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682C47-CA8F-0884-E31A-399389A0A096}"/>
              </a:ext>
            </a:extLst>
          </p:cNvPr>
          <p:cNvSpPr>
            <a:spLocks noGrp="1"/>
          </p:cNvSpPr>
          <p:nvPr>
            <p:ph type="title"/>
          </p:nvPr>
        </p:nvSpPr>
        <p:spPr>
          <a:xfrm>
            <a:off x="765174" y="79468"/>
            <a:ext cx="7612063" cy="1417638"/>
          </a:xfrm>
        </p:spPr>
        <p:txBody>
          <a:bodyPr anchor="ctr">
            <a:normAutofit/>
          </a:bodyPr>
          <a:lstStyle/>
          <a:p>
            <a:r>
              <a:rPr lang="en-US" dirty="0"/>
              <a:t>Teaching and Technology</a:t>
            </a:r>
          </a:p>
        </p:txBody>
      </p:sp>
      <p:sp>
        <p:nvSpPr>
          <p:cNvPr id="1031" name="Content Placeholder 3">
            <a:extLst>
              <a:ext uri="{FF2B5EF4-FFF2-40B4-BE49-F238E27FC236}">
                <a16:creationId xmlns:a16="http://schemas.microsoft.com/office/drawing/2014/main" id="{18DC0A5A-42BA-50FF-1CC5-B30EFBE41E54}"/>
              </a:ext>
            </a:extLst>
          </p:cNvPr>
          <p:cNvSpPr>
            <a:spLocks noGrp="1"/>
          </p:cNvSpPr>
          <p:nvPr>
            <p:ph sz="half" idx="2"/>
          </p:nvPr>
        </p:nvSpPr>
        <p:spPr>
          <a:xfrm>
            <a:off x="4719637" y="2084388"/>
            <a:ext cx="3657600" cy="4183062"/>
          </a:xfrm>
        </p:spPr>
        <p:txBody>
          <a:bodyPr>
            <a:normAutofit/>
          </a:bodyPr>
          <a:lstStyle/>
          <a:p>
            <a:r>
              <a:rPr lang="en-US" dirty="0"/>
              <a:t>After switching from blackboards to whiteboards, it is now increasingly common for instructors to project the notes rather than write them out.</a:t>
            </a:r>
          </a:p>
        </p:txBody>
      </p:sp>
      <p:pic>
        <p:nvPicPr>
          <p:cNvPr id="2050" name="Picture 2" descr="The Department of Mathematics | Columbian College of Arts &amp; Sciences | The  George Washington University">
            <a:extLst>
              <a:ext uri="{FF2B5EF4-FFF2-40B4-BE49-F238E27FC236}">
                <a16:creationId xmlns:a16="http://schemas.microsoft.com/office/drawing/2014/main" id="{0132533B-11C8-C567-8109-9DDAB95C066C}"/>
              </a:ext>
            </a:extLst>
          </p:cNvPr>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765175" y="2209800"/>
            <a:ext cx="3657600" cy="3962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300435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682C47-CA8F-0884-E31A-399389A0A096}"/>
              </a:ext>
            </a:extLst>
          </p:cNvPr>
          <p:cNvSpPr>
            <a:spLocks noGrp="1"/>
          </p:cNvSpPr>
          <p:nvPr>
            <p:ph type="title"/>
          </p:nvPr>
        </p:nvSpPr>
        <p:spPr>
          <a:xfrm>
            <a:off x="765174" y="79468"/>
            <a:ext cx="7612063" cy="1417638"/>
          </a:xfrm>
        </p:spPr>
        <p:txBody>
          <a:bodyPr anchor="ctr">
            <a:normAutofit/>
          </a:bodyPr>
          <a:lstStyle/>
          <a:p>
            <a:r>
              <a:rPr lang="en-US" dirty="0"/>
              <a:t>Teaching and Technology</a:t>
            </a:r>
          </a:p>
        </p:txBody>
      </p:sp>
      <p:sp>
        <p:nvSpPr>
          <p:cNvPr id="1031" name="Content Placeholder 3">
            <a:extLst>
              <a:ext uri="{FF2B5EF4-FFF2-40B4-BE49-F238E27FC236}">
                <a16:creationId xmlns:a16="http://schemas.microsoft.com/office/drawing/2014/main" id="{18DC0A5A-42BA-50FF-1CC5-B30EFBE41E54}"/>
              </a:ext>
            </a:extLst>
          </p:cNvPr>
          <p:cNvSpPr>
            <a:spLocks noGrp="1"/>
          </p:cNvSpPr>
          <p:nvPr>
            <p:ph sz="half" idx="2"/>
          </p:nvPr>
        </p:nvSpPr>
        <p:spPr>
          <a:xfrm>
            <a:off x="4719637" y="2084388"/>
            <a:ext cx="3657600" cy="4183062"/>
          </a:xfrm>
        </p:spPr>
        <p:txBody>
          <a:bodyPr>
            <a:normAutofit/>
          </a:bodyPr>
          <a:lstStyle/>
          <a:p>
            <a:r>
              <a:rPr lang="en-US" dirty="0"/>
              <a:t>Online homework is used in every precalculus course, calculus, ODE 1, and linear algebra 1 section at UCF.</a:t>
            </a:r>
          </a:p>
          <a:p>
            <a:r>
              <a:rPr lang="en-US" dirty="0"/>
              <a:t>Assignments are due every week.</a:t>
            </a:r>
          </a:p>
          <a:p>
            <a:r>
              <a:rPr lang="en-US" dirty="0"/>
              <a:t>Typically count for 10% of the overall course score.</a:t>
            </a:r>
          </a:p>
          <a:p>
            <a:endParaRPr lang="en-US" dirty="0"/>
          </a:p>
          <a:p>
            <a:pPr marL="0" indent="0">
              <a:buNone/>
            </a:pPr>
            <a:endParaRPr lang="en-US" dirty="0"/>
          </a:p>
          <a:p>
            <a:endParaRPr lang="en-US" dirty="0"/>
          </a:p>
        </p:txBody>
      </p:sp>
      <p:pic>
        <p:nvPicPr>
          <p:cNvPr id="1028" name="Picture 4" descr="Solved Math 15 Finite Mathematics 12017 Homework: Section | Chegg.com">
            <a:extLst>
              <a:ext uri="{FF2B5EF4-FFF2-40B4-BE49-F238E27FC236}">
                <a16:creationId xmlns:a16="http://schemas.microsoft.com/office/drawing/2014/main" id="{3ED11788-16C5-70D0-F40C-A93423AC20C4}"/>
              </a:ext>
            </a:extLst>
          </p:cNvPr>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765175" y="2209800"/>
            <a:ext cx="3657600" cy="4057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308608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682C47-CA8F-0884-E31A-399389A0A096}"/>
              </a:ext>
            </a:extLst>
          </p:cNvPr>
          <p:cNvSpPr>
            <a:spLocks noGrp="1"/>
          </p:cNvSpPr>
          <p:nvPr>
            <p:ph type="title"/>
          </p:nvPr>
        </p:nvSpPr>
        <p:spPr>
          <a:xfrm>
            <a:off x="765174" y="79468"/>
            <a:ext cx="7612063" cy="1417638"/>
          </a:xfrm>
        </p:spPr>
        <p:txBody>
          <a:bodyPr anchor="ctr">
            <a:normAutofit/>
          </a:bodyPr>
          <a:lstStyle/>
          <a:p>
            <a:r>
              <a:rPr lang="en-US" dirty="0"/>
              <a:t>Teaching and Technology</a:t>
            </a:r>
          </a:p>
        </p:txBody>
      </p:sp>
      <p:pic>
        <p:nvPicPr>
          <p:cNvPr id="3074" name="Picture 2" descr="Clemson Online – Where Tech and Teaching Meet | Introducing the UDOIT  Accessibility Checker for Canvas">
            <a:extLst>
              <a:ext uri="{FF2B5EF4-FFF2-40B4-BE49-F238E27FC236}">
                <a16:creationId xmlns:a16="http://schemas.microsoft.com/office/drawing/2014/main" id="{8598B07A-6CC8-C8DD-995C-02BE0689BBFA}"/>
              </a:ext>
            </a:extLst>
          </p:cNvPr>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tretch>
            <a:fillRect/>
          </a:stretch>
        </p:blipFill>
        <p:spPr bwMode="auto">
          <a:xfrm>
            <a:off x="533400" y="2286000"/>
            <a:ext cx="4038600" cy="3429000"/>
          </a:xfrm>
          <a:prstGeom prst="rect">
            <a:avLst/>
          </a:prstGeom>
          <a:solidFill>
            <a:srgbClr val="FFFFFF"/>
          </a:solidFill>
        </p:spPr>
      </p:pic>
      <p:sp>
        <p:nvSpPr>
          <p:cNvPr id="1031" name="Content Placeholder 3">
            <a:extLst>
              <a:ext uri="{FF2B5EF4-FFF2-40B4-BE49-F238E27FC236}">
                <a16:creationId xmlns:a16="http://schemas.microsoft.com/office/drawing/2014/main" id="{18DC0A5A-42BA-50FF-1CC5-B30EFBE41E54}"/>
              </a:ext>
            </a:extLst>
          </p:cNvPr>
          <p:cNvSpPr>
            <a:spLocks noGrp="1"/>
          </p:cNvSpPr>
          <p:nvPr>
            <p:ph sz="half" idx="2"/>
          </p:nvPr>
        </p:nvSpPr>
        <p:spPr>
          <a:xfrm>
            <a:off x="4719637" y="2084388"/>
            <a:ext cx="3657600" cy="4183062"/>
          </a:xfrm>
        </p:spPr>
        <p:txBody>
          <a:bodyPr>
            <a:normAutofit/>
          </a:bodyPr>
          <a:lstStyle/>
          <a:p>
            <a:r>
              <a:rPr lang="en-US" dirty="0"/>
              <a:t>An online system (Canvas) allows students to constantly monitor all their scores, check on upcoming assignments, send and receive messages from instructors and other students.</a:t>
            </a:r>
          </a:p>
          <a:p>
            <a:endParaRPr lang="en-US" dirty="0"/>
          </a:p>
          <a:p>
            <a:pPr marL="0" indent="0">
              <a:buNone/>
            </a:pPr>
            <a:endParaRPr lang="en-US" dirty="0"/>
          </a:p>
          <a:p>
            <a:endParaRPr lang="en-US" dirty="0"/>
          </a:p>
        </p:txBody>
      </p:sp>
    </p:spTree>
    <p:extLst>
      <p:ext uri="{BB962C8B-B14F-4D97-AF65-F5344CB8AC3E}">
        <p14:creationId xmlns:p14="http://schemas.microsoft.com/office/powerpoint/2010/main" val="1471711688"/>
      </p:ext>
    </p:extLst>
  </p:cSld>
  <p:clrMapOvr>
    <a:masterClrMapping/>
  </p:clrMapOvr>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 Id="rId5" Type="http://schemas.openxmlformats.org/officeDocument/2006/relationships/image" Target="../media/image5.jpeg"/><Relationship Id="rId4" Type="http://schemas.openxmlformats.org/officeDocument/2006/relationships/image" Target="../media/image4.jpeg"/></Relationships>
</file>

<file path=ppt/theme/theme1.xml><?xml version="1.0" encoding="utf-8"?>
<a:theme xmlns:a="http://schemas.openxmlformats.org/drawingml/2006/main" name="Habitat">
  <a:themeElements>
    <a:clrScheme name="Habitat">
      <a:dk1>
        <a:sysClr val="windowText" lastClr="000000"/>
      </a:dk1>
      <a:lt1>
        <a:sysClr val="window" lastClr="FFFFFF"/>
      </a:lt1>
      <a:dk2>
        <a:srgbClr val="194431"/>
      </a:dk2>
      <a:lt2>
        <a:srgbClr val="F0E6C3"/>
      </a:lt2>
      <a:accent1>
        <a:srgbClr val="F8C000"/>
      </a:accent1>
      <a:accent2>
        <a:srgbClr val="F88600"/>
      </a:accent2>
      <a:accent3>
        <a:srgbClr val="F83500"/>
      </a:accent3>
      <a:accent4>
        <a:srgbClr val="8B723D"/>
      </a:accent4>
      <a:accent5>
        <a:srgbClr val="818B3D"/>
      </a:accent5>
      <a:accent6>
        <a:srgbClr val="586215"/>
      </a:accent6>
      <a:hlink>
        <a:srgbClr val="FF621D"/>
      </a:hlink>
      <a:folHlink>
        <a:srgbClr val="F3D260"/>
      </a:folHlink>
    </a:clrScheme>
    <a:fontScheme name="Habitat">
      <a:majorFont>
        <a:latin typeface="Book Antiqua"/>
        <a:ea typeface=""/>
        <a:cs typeface=""/>
        <a:font script="Jpan" typeface="ＭＳ 明朝"/>
      </a:majorFont>
      <a:minorFont>
        <a:latin typeface="Book Antiqua"/>
        <a:ea typeface=""/>
        <a:cs typeface=""/>
        <a:font script="Jpan" typeface="ＭＳ 明朝"/>
      </a:minorFont>
    </a:fontScheme>
    <a:fmtScheme name="Habitat">
      <a:fillStyleLst>
        <a:solidFill>
          <a:schemeClr val="phClr"/>
        </a:solidFill>
        <a:blipFill rotWithShape="1">
          <a:blip xmlns:r="http://schemas.openxmlformats.org/officeDocument/2006/relationships" r:embed="rId1">
            <a:duotone>
              <a:schemeClr val="phClr">
                <a:shade val="10000"/>
                <a:satMod val="130000"/>
              </a:schemeClr>
              <a:schemeClr val="phClr">
                <a:satMod val="275000"/>
              </a:schemeClr>
            </a:duotone>
          </a:blip>
          <a:tile tx="0" ty="0" sx="40000" sy="40000" flip="none" algn="tl"/>
        </a:blipFill>
        <a:blipFill rotWithShape="1">
          <a:blip xmlns:r="http://schemas.openxmlformats.org/officeDocument/2006/relationships" r:embed="rId2">
            <a:duotone>
              <a:schemeClr val="phClr">
                <a:shade val="40000"/>
                <a:satMod val="130000"/>
              </a:schemeClr>
              <a:schemeClr val="phClr">
                <a:satMod val="275000"/>
              </a:schemeClr>
            </a:duotone>
          </a:blip>
          <a:stretch/>
        </a:blipFill>
      </a:fillStyleLst>
      <a:lnStyleLst>
        <a:ln w="12700" cap="flat" cmpd="sng" algn="ctr">
          <a:solidFill>
            <a:schemeClr val="phClr">
              <a:shade val="90000"/>
              <a:satMod val="105000"/>
            </a:schemeClr>
          </a:solidFill>
          <a:prstDash val="solid"/>
        </a:ln>
        <a:ln w="25400" cap="flat" cmpd="sng" algn="ctr">
          <a:solidFill>
            <a:schemeClr val="phClr">
              <a:shade val="80000"/>
            </a:schemeClr>
          </a:solidFill>
          <a:prstDash val="solid"/>
        </a:ln>
        <a:ln w="25400" cap="flat" cmpd="sng" algn="ctr">
          <a:solidFill>
            <a:schemeClr val="phClr">
              <a:shade val="70000"/>
            </a:schemeClr>
          </a:solidFill>
          <a:prstDash val="solid"/>
        </a:ln>
      </a:lnStyleLst>
      <a:effectStyleLst>
        <a:effectStyle>
          <a:effectLst/>
        </a:effectStyle>
        <a:effectStyle>
          <a:effectLst>
            <a:outerShdw blurRad="88900" dir="4200000" sx="105000" sy="105000" algn="t" rotWithShape="0">
              <a:srgbClr val="000000">
                <a:alpha val="40000"/>
              </a:srgbClr>
            </a:outerShdw>
          </a:effectLst>
        </a:effectStyle>
        <a:effectStyle>
          <a:effectLst>
            <a:innerShdw blurRad="76200" dist="25400" dir="13200000">
              <a:srgbClr val="000000">
                <a:alpha val="80000"/>
              </a:srgbClr>
            </a:innerShdw>
          </a:effectLst>
          <a:scene3d>
            <a:camera prst="orthographicFront">
              <a:rot lat="0" lon="0" rev="0"/>
            </a:camera>
            <a:lightRig rig="balanced" dir="t">
              <a:rot lat="0" lon="0" rev="19800000"/>
            </a:lightRig>
          </a:scene3d>
          <a:sp3d prstMaterial="softEdge">
            <a:bevelT w="0" h="0"/>
          </a:sp3d>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Habitat.thmx</Template>
  <TotalTime>3411</TotalTime>
  <Words>759</Words>
  <Application>Microsoft Office PowerPoint</Application>
  <PresentationFormat>On-screen Show (4:3)</PresentationFormat>
  <Paragraphs>85</Paragraphs>
  <Slides>24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Arial</vt:lpstr>
      <vt:lpstr>Book Antiqua</vt:lpstr>
      <vt:lpstr>Calibri</vt:lpstr>
      <vt:lpstr>Wingdings 2</vt:lpstr>
      <vt:lpstr>Habitat</vt:lpstr>
      <vt:lpstr>AMERICAN TRENDS IN TEACHING AND RESEARCH: A GLIMPSE OF THE FUTURE?</vt:lpstr>
      <vt:lpstr>Personal Details</vt:lpstr>
      <vt:lpstr>UCF Profile</vt:lpstr>
      <vt:lpstr>Outline of the Talk</vt:lpstr>
      <vt:lpstr>Technology in Education</vt:lpstr>
      <vt:lpstr>Technology in Education</vt:lpstr>
      <vt:lpstr>Teaching and Technology</vt:lpstr>
      <vt:lpstr>Teaching and Technology</vt:lpstr>
      <vt:lpstr>Teaching and Technology</vt:lpstr>
      <vt:lpstr>Teaching and Technology</vt:lpstr>
      <vt:lpstr>Teaching and Technology</vt:lpstr>
      <vt:lpstr>Technology in Education</vt:lpstr>
      <vt:lpstr>Technology in Education</vt:lpstr>
      <vt:lpstr>Technology in Education</vt:lpstr>
      <vt:lpstr>Research and Technology</vt:lpstr>
      <vt:lpstr>Research and Technology</vt:lpstr>
      <vt:lpstr>Research and Globalisation</vt:lpstr>
      <vt:lpstr>Research and Globalisation</vt:lpstr>
      <vt:lpstr>Research and Globalisation </vt:lpstr>
      <vt:lpstr>The Business of Education</vt:lpstr>
      <vt:lpstr>The Business of Education</vt:lpstr>
      <vt:lpstr>The Business of Education</vt:lpstr>
      <vt:lpstr>Taking Advantage of the New Normal</vt:lpstr>
      <vt:lpstr>Thank you for listening!</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Phenomenology – An Overview</dc:title>
  <dc:creator>Elizabeth Giltner</dc:creator>
  <cp:lastModifiedBy>Barry Griffiths</cp:lastModifiedBy>
  <cp:revision>193</cp:revision>
  <cp:lastPrinted>2014-10-12T15:32:56Z</cp:lastPrinted>
  <dcterms:created xsi:type="dcterms:W3CDTF">2011-10-31T13:22:42Z</dcterms:created>
  <dcterms:modified xsi:type="dcterms:W3CDTF">2023-11-17T13:44:31Z</dcterms:modified>
</cp:coreProperties>
</file>