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Layouts/slideLayout1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</p:sldMasterIdLst>
  <p:notesMasterIdLst>
    <p:notesMasterId r:id="rId16"/>
  </p:notesMasterIdLst>
  <p:handoutMasterIdLst>
    <p:handoutMasterId r:id="rId17"/>
  </p:handoutMasterIdLst>
  <p:sldIdLst>
    <p:sldId id="376" r:id="rId10"/>
    <p:sldId id="380" r:id="rId11"/>
    <p:sldId id="378" r:id="rId12"/>
    <p:sldId id="379" r:id="rId13"/>
    <p:sldId id="381" r:id="rId14"/>
    <p:sldId id="377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5" d="100"/>
          <a:sy n="65" d="100"/>
        </p:scale>
        <p:origin x="132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923AA-D02C-4C60-9EEC-A4324B176648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7CF65-5217-4CE6-B7B7-3716F56EFD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53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CD5C5-D8EA-4896-834A-84DC4AC30E28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15A7F-1956-4BE6-844A-C7DFDBC2B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787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556E-9CA9-4AF9-9D43-A68DB3286354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EF8C-7D91-467B-A06A-733DF9C494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47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8976"/>
            <a:ext cx="9144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Careers@Warwick.ac.uk" TargetMode="External"/><Relationship Id="rId3" Type="http://schemas.openxmlformats.org/officeDocument/2006/relationships/audio" Target="../media/media2.m4a"/><Relationship Id="rId7" Type="http://schemas.openxmlformats.org/officeDocument/2006/relationships/hyperlink" Target="mailto:r.ryan@Warwick.ac.uk" TargetMode="External"/><Relationship Id="rId2" Type="http://schemas.microsoft.com/office/2007/relationships/media" Target="../media/media2.m4a"/><Relationship Id="rId1" Type="http://schemas.openxmlformats.org/officeDocument/2006/relationships/tags" Target="../tags/tag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1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../media/media4.m4a"/><Relationship Id="rId7" Type="http://schemas.openxmlformats.org/officeDocument/2006/relationships/image" Target="../media/image19.png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1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eb.microsoftstream.com/video/f21d195f-0577-4e90-98c2-50af0d95abcb?list=studio" TargetMode="External"/><Relationship Id="rId13" Type="http://schemas.openxmlformats.org/officeDocument/2006/relationships/hyperlink" Target="mailto:careers@Warwick.ac.uk" TargetMode="External"/><Relationship Id="rId3" Type="http://schemas.openxmlformats.org/officeDocument/2006/relationships/slideLayout" Target="../slideLayouts/slideLayout3.xml"/><Relationship Id="rId7" Type="http://schemas.openxmlformats.org/officeDocument/2006/relationships/hyperlink" Target="https://web.microsoftstream.com/video/6ae3c4d6-e980-4668-a9da-d437dd495f6b?list=studio" TargetMode="External"/><Relationship Id="rId12" Type="http://schemas.openxmlformats.org/officeDocument/2006/relationships/hyperlink" Target="mailto:r.ryan@warwuick.ac.uk" TargetMode="Externa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hyperlink" Target="https://web.microsoftstream.com/video/d296a424-ea44-4791-827c-d7524c9e3efb?list=studio" TargetMode="External"/><Relationship Id="rId11" Type="http://schemas.openxmlformats.org/officeDocument/2006/relationships/image" Target="../media/image23.png"/><Relationship Id="rId5" Type="http://schemas.openxmlformats.org/officeDocument/2006/relationships/hyperlink" Target="https://web.microsoftstream.com/video/8609950c-a77b-4b46-8aa0-d296994444a4?list=studio" TargetMode="External"/><Relationship Id="rId10" Type="http://schemas.openxmlformats.org/officeDocument/2006/relationships/hyperlink" Target="https://www.prospects.ac.uk/careers-advice/what-can-i-do-with-my-degree/mathematics" TargetMode="External"/><Relationship Id="rId4" Type="http://schemas.openxmlformats.org/officeDocument/2006/relationships/hyperlink" Target="https://web.microsoftstream.com/video/ed384d54-7509-4ec5-8bc3-98fee1513ab8?list=studio" TargetMode="External"/><Relationship Id="rId9" Type="http://schemas.openxmlformats.org/officeDocument/2006/relationships/hyperlink" Target="https://careersblog.warwick.ac.uk/2017/04/18/if-you-are-a-mathematics-student-and-dont-want-to-work-in-finance-what-else-can-you-do/" TargetMode="Externa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24744"/>
            <a:ext cx="5637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Careers Advice for Mathematics Graduates</a:t>
            </a:r>
            <a:endParaRPr lang="en-GB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96764" y="5085184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‘Wanted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maths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graduates…Mathematicians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have a vast amount of roles open to them – and as the importance of data continues to grow across all sectors, graduates will be in ever greater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demand’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Jobs with GUARDIAN NEWS AND MEDIA | Guardian Jo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98" y="3645024"/>
            <a:ext cx="29527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2066185"/>
            <a:ext cx="3429943" cy="1920768"/>
          </a:xfrm>
          <a:prstGeom prst="rect">
            <a:avLst/>
          </a:prstGeom>
        </p:spPr>
      </p:pic>
      <p:pic>
        <p:nvPicPr>
          <p:cNvPr id="27" name="Audio 2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08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937"/>
    </mc:Choice>
    <mc:Fallback>
      <p:transition spd="slow" advTm="279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13" y="1472014"/>
            <a:ext cx="8650974" cy="39139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733256"/>
            <a:ext cx="5151566" cy="5669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6513" y="772841"/>
            <a:ext cx="6819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Ray Ryan (Careers consultant </a:t>
            </a:r>
            <a:r>
              <a:rPr lang="en-GB" sz="2400" dirty="0" smtClean="0">
                <a:hlinkClick r:id="rId7"/>
              </a:rPr>
              <a:t>r.ryan@Warwick.ac.uk</a:t>
            </a:r>
            <a:r>
              <a:rPr lang="en-GB" sz="2400" dirty="0" smtClean="0"/>
              <a:t>) 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24" y="6247394"/>
            <a:ext cx="2852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hlinkClick r:id="rId8"/>
              </a:rPr>
              <a:t>Careers@Warwick.ac.uk</a:t>
            </a:r>
            <a:r>
              <a:rPr lang="en-GB" sz="2000" dirty="0" smtClean="0"/>
              <a:t>) </a:t>
            </a:r>
            <a:endParaRPr lang="en-GB" sz="2000" dirty="0"/>
          </a:p>
        </p:txBody>
      </p:sp>
      <p:pic>
        <p:nvPicPr>
          <p:cNvPr id="14" name="Audio 1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15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134"/>
    </mc:Choice>
    <mc:Fallback>
      <p:transition spd="slow" advTm="441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2132856"/>
            <a:ext cx="1503610" cy="1503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412776"/>
            <a:ext cx="6429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Number of graduate jobs has increased this year…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856" y="3140968"/>
            <a:ext cx="1800200" cy="180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7375" y="4653136"/>
            <a:ext cx="3057525" cy="1495425"/>
          </a:xfrm>
          <a:prstGeom prst="rect">
            <a:avLst/>
          </a:prstGeom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49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461"/>
    </mc:Choice>
    <mc:Fallback>
      <p:transition spd="slow" advTm="27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697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Want to gain more experience before looking for a graduate job? 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3212976"/>
            <a:ext cx="2962275" cy="1543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16" y="4293096"/>
            <a:ext cx="3019425" cy="1514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8264" y="2245514"/>
            <a:ext cx="1791642" cy="17916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5736" y="5036046"/>
            <a:ext cx="1905000" cy="1543050"/>
          </a:xfrm>
          <a:prstGeom prst="rect">
            <a:avLst/>
          </a:prstGeom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6630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350"/>
    </mc:Choice>
    <mc:Fallback>
      <p:transition spd="slow" advTm="463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628800"/>
            <a:ext cx="243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Free online learning…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2708920"/>
            <a:ext cx="2838450" cy="1609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4581128"/>
            <a:ext cx="3028950" cy="1514475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456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82"/>
    </mc:Choice>
    <mc:Fallback>
      <p:transition spd="slow" advTm="166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512" y="2492896"/>
            <a:ext cx="8946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hlinkClick r:id="rId4"/>
              </a:rPr>
              <a:t>https</a:t>
            </a:r>
            <a:r>
              <a:rPr lang="en-GB" sz="1200" dirty="0">
                <a:hlinkClick r:id="rId4"/>
              </a:rPr>
              <a:t>://</a:t>
            </a:r>
            <a:r>
              <a:rPr lang="en-GB" sz="1200" dirty="0" smtClean="0">
                <a:hlinkClick r:id="rId4"/>
              </a:rPr>
              <a:t>web.microsoftstream.com/video/ed384d54-7509-4ec5-8bc3-98fee1513ab8?list=studio</a:t>
            </a:r>
            <a:r>
              <a:rPr lang="en-GB" sz="1200" dirty="0" smtClean="0"/>
              <a:t> (Data analytics in Genetics) </a:t>
            </a:r>
          </a:p>
          <a:p>
            <a:r>
              <a:rPr lang="en-GB" sz="1200" dirty="0">
                <a:hlinkClick r:id="rId5"/>
              </a:rPr>
              <a:t>https://</a:t>
            </a:r>
            <a:r>
              <a:rPr lang="en-GB" sz="1200" dirty="0" smtClean="0">
                <a:hlinkClick r:id="rId5"/>
              </a:rPr>
              <a:t>web.microsoftstream.com/video/8609950c-a77b-4b46-8aa0-d296994444a4?list=studio</a:t>
            </a:r>
            <a:r>
              <a:rPr lang="en-GB" sz="1200" dirty="0" smtClean="0"/>
              <a:t>  (The maths &amp; physics used in weather </a:t>
            </a:r>
          </a:p>
          <a:p>
            <a:r>
              <a:rPr lang="en-GB" sz="1200" dirty="0"/>
              <a:t>f</a:t>
            </a:r>
            <a:r>
              <a:rPr lang="en-GB" sz="1200" dirty="0" smtClean="0"/>
              <a:t>orecasting)</a:t>
            </a:r>
          </a:p>
          <a:p>
            <a:r>
              <a:rPr lang="en-GB" sz="1200" dirty="0" smtClean="0">
                <a:hlinkClick r:id="rId6"/>
              </a:rPr>
              <a:t>https</a:t>
            </a:r>
            <a:r>
              <a:rPr lang="en-GB" sz="1200" dirty="0">
                <a:hlinkClick r:id="rId6"/>
              </a:rPr>
              <a:t>://</a:t>
            </a:r>
            <a:r>
              <a:rPr lang="en-GB" sz="1200" dirty="0" smtClean="0">
                <a:hlinkClick r:id="rId6"/>
              </a:rPr>
              <a:t>web.microsoftstream.com/video/d296a424-ea44-4791-827c-d7524c9e3efb?list=studio</a:t>
            </a:r>
            <a:r>
              <a:rPr lang="en-GB" sz="1200" dirty="0" smtClean="0"/>
              <a:t> (Data analytics in the retail industry)</a:t>
            </a:r>
          </a:p>
          <a:p>
            <a:r>
              <a:rPr lang="en-GB" sz="1200" dirty="0">
                <a:hlinkClick r:id="rId7"/>
              </a:rPr>
              <a:t>https://</a:t>
            </a:r>
            <a:r>
              <a:rPr lang="en-GB" sz="1200" dirty="0" smtClean="0">
                <a:hlinkClick r:id="rId7"/>
              </a:rPr>
              <a:t>web.microsoftstream.com/video/6ae3c4d6-e980-4668-a9da-d437dd495f6b?list=studio</a:t>
            </a:r>
            <a:r>
              <a:rPr lang="en-GB" sz="1200" dirty="0" smtClean="0"/>
              <a:t> (Maths &amp; Stats used in operational research)</a:t>
            </a:r>
          </a:p>
          <a:p>
            <a:r>
              <a:rPr lang="en-GB" sz="1200" dirty="0">
                <a:hlinkClick r:id="rId8"/>
              </a:rPr>
              <a:t>https://</a:t>
            </a:r>
            <a:r>
              <a:rPr lang="en-GB" sz="1200" dirty="0" smtClean="0">
                <a:hlinkClick r:id="rId8"/>
              </a:rPr>
              <a:t>web.microsoftstream.com/video/f21d195f-0577-4e90-98c2-50af0d95abcb?list=studio</a:t>
            </a:r>
            <a:r>
              <a:rPr lang="en-GB" sz="1200" dirty="0" smtClean="0"/>
              <a:t> (Maths &amp; Stats used in actuarial science)</a:t>
            </a:r>
          </a:p>
          <a:p>
            <a:r>
              <a:rPr lang="en-GB" sz="1200" dirty="0">
                <a:hlinkClick r:id="rId9"/>
              </a:rPr>
              <a:t>https://careersblog.warwick.ac.uk/2017/04/18/if-you-are-a-mathematics-student-and-dont-want-to-work-in-finance-what-else-can-you-do</a:t>
            </a:r>
            <a:r>
              <a:rPr lang="en-GB" sz="1200" dirty="0" smtClean="0">
                <a:hlinkClick r:id="rId9"/>
              </a:rPr>
              <a:t>/</a:t>
            </a:r>
            <a:endParaRPr lang="en-GB" sz="1200" dirty="0" smtClean="0"/>
          </a:p>
          <a:p>
            <a:r>
              <a:rPr lang="en-GB" sz="1200" smtClean="0">
                <a:hlinkClick r:id="rId10"/>
              </a:rPr>
              <a:t>https</a:t>
            </a:r>
            <a:r>
              <a:rPr lang="en-GB" sz="1200">
                <a:hlinkClick r:id="rId10"/>
              </a:rPr>
              <a:t>://</a:t>
            </a:r>
            <a:r>
              <a:rPr lang="en-GB" sz="1200" smtClean="0">
                <a:hlinkClick r:id="rId10"/>
              </a:rPr>
              <a:t>www.prospects.ac.uk/careers-advice/what-can-i-do-with-my-degree/mathematics</a:t>
            </a:r>
            <a:endParaRPr lang="en-GB" sz="1200" smtClean="0"/>
          </a:p>
          <a:p>
            <a:endParaRPr lang="en-GB" sz="1200" dirty="0" smtClean="0"/>
          </a:p>
          <a:p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6379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How mathematics is used in the workplace: some examples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86008" y="4250595"/>
            <a:ext cx="2133600" cy="2143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5517232"/>
            <a:ext cx="4032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/>
              <a:t>Get in touch, we are here throughout the summer and for the next 2 years! </a:t>
            </a:r>
          </a:p>
          <a:p>
            <a:r>
              <a:rPr lang="en-GB" dirty="0" smtClean="0">
                <a:hlinkClick r:id="rId12"/>
              </a:rPr>
              <a:t>r.ryan@warwuick.ac.uk</a:t>
            </a:r>
            <a:r>
              <a:rPr lang="en-GB" dirty="0"/>
              <a:t> </a:t>
            </a:r>
            <a:r>
              <a:rPr lang="en-GB" dirty="0" smtClean="0">
                <a:hlinkClick r:id="rId13"/>
              </a:rPr>
              <a:t>careers@Warwick.ac.uk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90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992"/>
    </mc:Choice>
    <mc:Fallback>
      <p:transition spd="slow" advTm="34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7.8|16.3|8.9"/>
</p:tagLst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168</Words>
  <Application>Microsoft Office PowerPoint</Application>
  <PresentationFormat>On-screen Show (4:3)</PresentationFormat>
  <Paragraphs>18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6/12 Warwick</vt:lpstr>
      <vt:lpstr>4/12 Warwick</vt:lpstr>
      <vt:lpstr>1/12 Warwick</vt:lpstr>
      <vt:lpstr>8/12 Warwick</vt:lpstr>
      <vt:lpstr>6/12 departmental lockup</vt:lpstr>
      <vt:lpstr>4/12 departmental lockup</vt:lpstr>
      <vt:lpstr>1/12 departmental lockup</vt:lpstr>
      <vt:lpstr>8/12 departmental lockup</vt:lpstr>
      <vt:lpstr>W 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Ryan, Raymond</cp:lastModifiedBy>
  <cp:revision>121</cp:revision>
  <cp:lastPrinted>2018-01-26T09:25:56Z</cp:lastPrinted>
  <dcterms:created xsi:type="dcterms:W3CDTF">2015-04-29T08:55:57Z</dcterms:created>
  <dcterms:modified xsi:type="dcterms:W3CDTF">2021-07-02T11:04:52Z</dcterms:modified>
</cp:coreProperties>
</file>