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slides/slide25.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26.xml" ContentType="application/vnd.openxmlformats-officedocument.presentationml.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9"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43E1E"/>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50" d="100"/>
          <a:sy n="150" d="100"/>
        </p:scale>
        <p:origin x="-11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1F0204F1-1B58-F444-A2AE-3354C7B97FB5}"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99942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F0204F1-1B58-F444-A2AE-3354C7B97FB5}"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51678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F0204F1-1B58-F444-A2AE-3354C7B97FB5}"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78348961"/>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F0204F1-1B58-F444-A2AE-3354C7B97FB5}"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34902929"/>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1F0204F1-1B58-F444-A2AE-3354C7B97FB5}"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80259067"/>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1F0204F1-1B58-F444-A2AE-3354C7B97FB5}" type="datetimeFigureOut">
              <a:rPr lang="en-US" smtClean="0"/>
              <a:pPr/>
              <a:t>1/14/15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30281720"/>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1F0204F1-1B58-F444-A2AE-3354C7B97FB5}" type="datetimeFigureOut">
              <a:rPr lang="en-US" smtClean="0"/>
              <a:pPr/>
              <a:t>1/14/15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20140252"/>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1F0204F1-1B58-F444-A2AE-3354C7B97FB5}" type="datetimeFigureOut">
              <a:rPr lang="en-US" smtClean="0"/>
              <a:pPr/>
              <a:t>1/14/15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98504398"/>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0204F1-1B58-F444-A2AE-3354C7B97FB5}" type="datetimeFigureOut">
              <a:rPr lang="en-US" smtClean="0"/>
              <a:pPr/>
              <a:t>1/14/15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10023951"/>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F0204F1-1B58-F444-A2AE-3354C7B97FB5}" type="datetimeFigureOut">
              <a:rPr lang="en-US" smtClean="0"/>
              <a:pPr/>
              <a:t>1/14/15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7839462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F0204F1-1B58-F444-A2AE-3354C7B97FB5}" type="datetimeFigureOut">
              <a:rPr lang="en-US" smtClean="0"/>
              <a:pPr/>
              <a:t>1/14/15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3521982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0204F1-1B58-F444-A2AE-3354C7B97FB5}" type="datetimeFigureOut">
              <a:rPr lang="en-US" smtClean="0"/>
              <a:pPr/>
              <a:t>1/14/15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84794-F33F-3D47-8702-FADFE094F0C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26018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75140"/>
            <a:ext cx="7772400" cy="1470025"/>
          </a:xfrm>
        </p:spPr>
        <p:txBody>
          <a:bodyPr>
            <a:normAutofit fontScale="90000"/>
          </a:bodyPr>
          <a:lstStyle/>
          <a:p>
            <a:r>
              <a:rPr lang="en-US" sz="8000" dirty="0" smtClean="0"/>
              <a:t>Evolution</a:t>
            </a:r>
            <a:br>
              <a:rPr lang="en-US" sz="8000" dirty="0" smtClean="0"/>
            </a:br>
            <a:r>
              <a:rPr lang="en-US" sz="4000" dirty="0" smtClean="0"/>
              <a:t>Matt Keeling</a:t>
            </a:r>
            <a:endParaRPr lang="en-US" sz="4000" dirty="0"/>
          </a:p>
        </p:txBody>
      </p:sp>
      <p:sp>
        <p:nvSpPr>
          <p:cNvPr id="3" name="Subtitle 2"/>
          <p:cNvSpPr>
            <a:spLocks noGrp="1"/>
          </p:cNvSpPr>
          <p:nvPr>
            <p:ph type="subTitle" idx="1"/>
          </p:nvPr>
        </p:nvSpPr>
        <p:spPr>
          <a:xfrm>
            <a:off x="275410" y="4919075"/>
            <a:ext cx="8438262" cy="1851897"/>
          </a:xfrm>
        </p:spPr>
        <p:txBody>
          <a:bodyPr>
            <a:normAutofit/>
          </a:bodyPr>
          <a:lstStyle/>
          <a:p>
            <a:r>
              <a:rPr lang="en-US" dirty="0" smtClean="0">
                <a:solidFill>
                  <a:schemeClr val="tx1"/>
                </a:solidFill>
              </a:rPr>
              <a:t>MA 999: Topics in Mathematical Modelling</a:t>
            </a:r>
          </a:p>
          <a:p>
            <a:r>
              <a:rPr lang="en-US" dirty="0" smtClean="0">
                <a:solidFill>
                  <a:schemeClr val="tx1"/>
                </a:solidFill>
              </a:rPr>
              <a:t>Tuesday 11-12</a:t>
            </a:r>
          </a:p>
          <a:p>
            <a:r>
              <a:rPr lang="en-US" dirty="0" smtClean="0">
                <a:solidFill>
                  <a:schemeClr val="tx1"/>
                </a:solidFill>
              </a:rPr>
              <a:t>Thursday 2-4</a:t>
            </a:r>
            <a:endParaRPr lang="en-US" dirty="0">
              <a:solidFill>
                <a:schemeClr val="tx1"/>
              </a:solidFill>
            </a:endParaRPr>
          </a:p>
        </p:txBody>
      </p:sp>
      <p:pic>
        <p:nvPicPr>
          <p:cNvPr id="6" name="Picture 5"/>
          <p:cNvPicPr>
            <a:picLocks noChangeAspect="1"/>
          </p:cNvPicPr>
          <p:nvPr/>
        </p:nvPicPr>
        <p:blipFill>
          <a:blip r:embed="rId2" cstate="print">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xt>
            </a:extLst>
          </a:blip>
          <a:stretch>
            <a:fillRect/>
          </a:stretch>
        </p:blipFill>
        <p:spPr>
          <a:xfrm>
            <a:off x="1522407" y="2566971"/>
            <a:ext cx="6150827" cy="2275962"/>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48639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3" name="Group 52"/>
          <p:cNvGrpSpPr/>
          <p:nvPr/>
        </p:nvGrpSpPr>
        <p:grpSpPr>
          <a:xfrm>
            <a:off x="177800" y="1151467"/>
            <a:ext cx="3217335" cy="3369644"/>
            <a:chOff x="177800" y="1151467"/>
            <a:chExt cx="3217335" cy="3369644"/>
          </a:xfrm>
        </p:grpSpPr>
        <p:sp>
          <p:nvSpPr>
            <p:cNvPr id="51" name="Parallelogram 50"/>
            <p:cNvSpPr/>
            <p:nvPr/>
          </p:nvSpPr>
          <p:spPr>
            <a:xfrm rot="16200000" flipH="1">
              <a:off x="431847" y="1557823"/>
              <a:ext cx="3369644" cy="2556932"/>
            </a:xfrm>
            <a:prstGeom prst="parallelogram">
              <a:avLst>
                <a:gd name="adj" fmla="val 38187"/>
              </a:avLst>
            </a:prstGeom>
            <a:gradFill>
              <a:gsLst>
                <a:gs pos="7000">
                  <a:schemeClr val="bg1"/>
                </a:gs>
                <a:gs pos="51000">
                  <a:srgbClr val="008000"/>
                </a:gs>
                <a:gs pos="95000">
                  <a:schemeClr val="bg1"/>
                </a:gs>
                <a:gs pos="22000">
                  <a:schemeClr val="bg1"/>
                </a:gs>
                <a:gs pos="81000">
                  <a:schemeClr val="bg1"/>
                </a:gs>
              </a:gsLst>
              <a:lin ang="1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838203" y="1151467"/>
              <a:ext cx="2556930" cy="95759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extBox 51"/>
            <p:cNvSpPr txBox="1"/>
            <p:nvPr/>
          </p:nvSpPr>
          <p:spPr>
            <a:xfrm>
              <a:off x="177800" y="1347053"/>
              <a:ext cx="1198728" cy="369332"/>
            </a:xfrm>
            <a:prstGeom prst="rect">
              <a:avLst/>
            </a:prstGeom>
            <a:noFill/>
          </p:spPr>
          <p:txBody>
            <a:bodyPr wrap="none" rtlCol="0">
              <a:spAutoFit/>
            </a:bodyPr>
            <a:lstStyle/>
            <a:p>
              <a:r>
                <a:rPr lang="en-US" dirty="0" smtClean="0">
                  <a:solidFill>
                    <a:srgbClr val="008000"/>
                  </a:solidFill>
                </a:rPr>
                <a:t>Population</a:t>
              </a:r>
              <a:endParaRPr lang="en-US" dirty="0">
                <a:solidFill>
                  <a:srgbClr val="008000"/>
                </a:solidFill>
              </a:endParaRPr>
            </a:p>
          </p:txBody>
        </p:sp>
      </p:grpSp>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 why choose long-tails</a:t>
            </a:r>
            <a:endParaRPr lang="en-US" sz="3200" b="1" dirty="0">
              <a:latin typeface="+mj-lt"/>
            </a:endParaRPr>
          </a:p>
        </p:txBody>
      </p:sp>
      <p:grpSp>
        <p:nvGrpSpPr>
          <p:cNvPr id="5" name="Group 29"/>
          <p:cNvGrpSpPr/>
          <p:nvPr/>
        </p:nvGrpSpPr>
        <p:grpSpPr>
          <a:xfrm>
            <a:off x="668870" y="1718759"/>
            <a:ext cx="2954869" cy="3556000"/>
            <a:chOff x="601134" y="1075267"/>
            <a:chExt cx="2954869" cy="3556000"/>
          </a:xfrm>
          <a:effectLst/>
        </p:grpSpPr>
        <p:cxnSp>
          <p:nvCxnSpPr>
            <p:cNvPr id="26" name="Straight Arrow Connector 25"/>
            <p:cNvCxnSpPr/>
            <p:nvPr/>
          </p:nvCxnSpPr>
          <p:spPr>
            <a:xfrm rot="5400000" flipH="1" flipV="1">
              <a:off x="-1020233" y="2840567"/>
              <a:ext cx="3556000" cy="25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601134" y="4470401"/>
              <a:ext cx="2954869" cy="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6" name="Group 30"/>
          <p:cNvGrpSpPr/>
          <p:nvPr/>
        </p:nvGrpSpPr>
        <p:grpSpPr>
          <a:xfrm>
            <a:off x="5421074" y="1718759"/>
            <a:ext cx="2954869" cy="3556000"/>
            <a:chOff x="601134" y="1075267"/>
            <a:chExt cx="2954869" cy="3556000"/>
          </a:xfrm>
          <a:effectLst/>
        </p:grpSpPr>
        <p:cxnSp>
          <p:nvCxnSpPr>
            <p:cNvPr id="32" name="Straight Arrow Connector 31"/>
            <p:cNvCxnSpPr/>
            <p:nvPr/>
          </p:nvCxnSpPr>
          <p:spPr>
            <a:xfrm rot="5400000" flipH="1" flipV="1">
              <a:off x="-1020233" y="2840567"/>
              <a:ext cx="3556000" cy="25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601134" y="4470401"/>
              <a:ext cx="2954869" cy="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34" name="TextBox 33"/>
          <p:cNvSpPr txBox="1"/>
          <p:nvPr/>
        </p:nvSpPr>
        <p:spPr>
          <a:xfrm>
            <a:off x="1559867" y="5344067"/>
            <a:ext cx="996524" cy="369332"/>
          </a:xfrm>
          <a:prstGeom prst="rect">
            <a:avLst/>
          </a:prstGeom>
          <a:noFill/>
        </p:spPr>
        <p:txBody>
          <a:bodyPr wrap="none" rtlCol="0">
            <a:spAutoFit/>
          </a:bodyPr>
          <a:lstStyle/>
          <a:p>
            <a:r>
              <a:rPr lang="en-US" dirty="0" smtClean="0"/>
              <a:t>Long Tail</a:t>
            </a:r>
            <a:endParaRPr lang="en-US" dirty="0"/>
          </a:p>
        </p:txBody>
      </p:sp>
      <p:sp>
        <p:nvSpPr>
          <p:cNvPr id="35" name="TextBox 34"/>
          <p:cNvSpPr txBox="1"/>
          <p:nvPr/>
        </p:nvSpPr>
        <p:spPr>
          <a:xfrm>
            <a:off x="6478994" y="5344067"/>
            <a:ext cx="1181934" cy="369332"/>
          </a:xfrm>
          <a:prstGeom prst="rect">
            <a:avLst/>
          </a:prstGeom>
          <a:noFill/>
        </p:spPr>
        <p:txBody>
          <a:bodyPr wrap="none" rtlCol="0">
            <a:spAutoFit/>
          </a:bodyPr>
          <a:lstStyle/>
          <a:p>
            <a:r>
              <a:rPr lang="en-US" dirty="0" smtClean="0"/>
              <a:t>Eye </a:t>
            </a:r>
            <a:r>
              <a:rPr lang="en-US" dirty="0" err="1" smtClean="0"/>
              <a:t>Colour</a:t>
            </a:r>
            <a:endParaRPr lang="en-US" dirty="0"/>
          </a:p>
        </p:txBody>
      </p:sp>
      <p:sp>
        <p:nvSpPr>
          <p:cNvPr id="36" name="TextBox 35"/>
          <p:cNvSpPr txBox="1"/>
          <p:nvPr/>
        </p:nvSpPr>
        <p:spPr>
          <a:xfrm rot="16200000">
            <a:off x="76674" y="2964462"/>
            <a:ext cx="815059" cy="369332"/>
          </a:xfrm>
          <a:prstGeom prst="rect">
            <a:avLst/>
          </a:prstGeom>
          <a:noFill/>
        </p:spPr>
        <p:txBody>
          <a:bodyPr wrap="none" rtlCol="0">
            <a:spAutoFit/>
          </a:bodyPr>
          <a:lstStyle/>
          <a:p>
            <a:r>
              <a:rPr lang="en-US" b="1" dirty="0" err="1" smtClean="0"/>
              <a:t>Vigour</a:t>
            </a:r>
            <a:endParaRPr lang="en-US" b="1" dirty="0"/>
          </a:p>
        </p:txBody>
      </p:sp>
      <p:sp>
        <p:nvSpPr>
          <p:cNvPr id="37" name="TextBox 36"/>
          <p:cNvSpPr txBox="1"/>
          <p:nvPr/>
        </p:nvSpPr>
        <p:spPr>
          <a:xfrm rot="16200000">
            <a:off x="4955878" y="2964463"/>
            <a:ext cx="815059" cy="369332"/>
          </a:xfrm>
          <a:prstGeom prst="rect">
            <a:avLst/>
          </a:prstGeom>
          <a:noFill/>
        </p:spPr>
        <p:txBody>
          <a:bodyPr wrap="none" rtlCol="0">
            <a:spAutoFit/>
          </a:bodyPr>
          <a:lstStyle/>
          <a:p>
            <a:r>
              <a:rPr lang="en-US" b="1" dirty="0" err="1" smtClean="0"/>
              <a:t>Vigour</a:t>
            </a:r>
            <a:endParaRPr lang="en-US" b="1" dirty="0"/>
          </a:p>
        </p:txBody>
      </p:sp>
      <p:sp>
        <p:nvSpPr>
          <p:cNvPr id="38" name="TextBox 37"/>
          <p:cNvSpPr txBox="1"/>
          <p:nvPr/>
        </p:nvSpPr>
        <p:spPr>
          <a:xfrm>
            <a:off x="299537" y="6019800"/>
            <a:ext cx="8395730" cy="646331"/>
          </a:xfrm>
          <a:prstGeom prst="rect">
            <a:avLst/>
          </a:prstGeom>
          <a:noFill/>
        </p:spPr>
        <p:txBody>
          <a:bodyPr wrap="square" rtlCol="0">
            <a:spAutoFit/>
          </a:bodyPr>
          <a:lstStyle/>
          <a:p>
            <a:r>
              <a:rPr lang="en-US" dirty="0" smtClean="0"/>
              <a:t>The Population distribution is governed by the limits of vigor and the impact of having a long tail.  </a:t>
            </a:r>
            <a:endParaRPr lang="en-US" dirty="0"/>
          </a:p>
        </p:txBody>
      </p:sp>
      <p:sp>
        <p:nvSpPr>
          <p:cNvPr id="39" name="TextBox 38"/>
          <p:cNvSpPr txBox="1"/>
          <p:nvPr/>
        </p:nvSpPr>
        <p:spPr>
          <a:xfrm>
            <a:off x="1559867" y="1151467"/>
            <a:ext cx="1223412" cy="369332"/>
          </a:xfrm>
          <a:prstGeom prst="rect">
            <a:avLst/>
          </a:prstGeom>
          <a:noFill/>
        </p:spPr>
        <p:txBody>
          <a:bodyPr wrap="none" rtlCol="0">
            <a:spAutoFit/>
          </a:bodyPr>
          <a:lstStyle/>
          <a:p>
            <a:r>
              <a:rPr lang="en-US" dirty="0" smtClean="0"/>
              <a:t>Costly Trait</a:t>
            </a:r>
            <a:endParaRPr lang="en-US" dirty="0"/>
          </a:p>
        </p:txBody>
      </p:sp>
      <p:sp>
        <p:nvSpPr>
          <p:cNvPr id="40" name="TextBox 39"/>
          <p:cNvSpPr txBox="1"/>
          <p:nvPr/>
        </p:nvSpPr>
        <p:spPr>
          <a:xfrm>
            <a:off x="6368922" y="1151467"/>
            <a:ext cx="1685077" cy="369332"/>
          </a:xfrm>
          <a:prstGeom prst="rect">
            <a:avLst/>
          </a:prstGeom>
          <a:noFill/>
        </p:spPr>
        <p:txBody>
          <a:bodyPr wrap="none" rtlCol="0">
            <a:spAutoFit/>
          </a:bodyPr>
          <a:lstStyle/>
          <a:p>
            <a:r>
              <a:rPr lang="en-US" dirty="0" smtClean="0"/>
              <a:t>Non-Costly Trait</a:t>
            </a:r>
            <a:endParaRPr lang="en-US" dirty="0"/>
          </a:p>
        </p:txBody>
      </p:sp>
      <p:cxnSp>
        <p:nvCxnSpPr>
          <p:cNvPr id="42" name="Straight Connector 41"/>
          <p:cNvCxnSpPr/>
          <p:nvPr/>
        </p:nvCxnSpPr>
        <p:spPr>
          <a:xfrm flipV="1">
            <a:off x="1320800" y="4377267"/>
            <a:ext cx="2099733" cy="736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a:cxnSpLocks noChangeAspect="1"/>
          </p:cNvCxnSpPr>
          <p:nvPr/>
        </p:nvCxnSpPr>
        <p:spPr>
          <a:xfrm flipV="1">
            <a:off x="838203" y="3941248"/>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a:cxnSpLocks noChangeAspect="1"/>
          </p:cNvCxnSpPr>
          <p:nvPr/>
        </p:nvCxnSpPr>
        <p:spPr>
          <a:xfrm flipV="1">
            <a:off x="812803" y="3483202"/>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a:cxnSpLocks noChangeAspect="1"/>
          </p:cNvCxnSpPr>
          <p:nvPr/>
        </p:nvCxnSpPr>
        <p:spPr>
          <a:xfrm flipV="1">
            <a:off x="838203" y="3025154"/>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a:cxnSpLocks noChangeAspect="1"/>
          </p:cNvCxnSpPr>
          <p:nvPr/>
        </p:nvCxnSpPr>
        <p:spPr>
          <a:xfrm flipV="1">
            <a:off x="838203" y="2567106"/>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a:cxnSpLocks noChangeAspect="1"/>
          </p:cNvCxnSpPr>
          <p:nvPr/>
        </p:nvCxnSpPr>
        <p:spPr>
          <a:xfrm flipV="1">
            <a:off x="812803" y="2109058"/>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a:cxnSpLocks noChangeAspect="1"/>
          </p:cNvCxnSpPr>
          <p:nvPr/>
        </p:nvCxnSpPr>
        <p:spPr>
          <a:xfrm flipV="1">
            <a:off x="812803" y="1651010"/>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rot="16200000">
            <a:off x="2140473" y="2830321"/>
            <a:ext cx="3335867" cy="369332"/>
          </a:xfrm>
          <a:prstGeom prst="rect">
            <a:avLst/>
          </a:prstGeom>
          <a:noFill/>
        </p:spPr>
        <p:txBody>
          <a:bodyPr wrap="square" rtlCol="0">
            <a:spAutoFit/>
          </a:bodyPr>
          <a:lstStyle/>
          <a:p>
            <a:r>
              <a:rPr lang="en-US" dirty="0" smtClean="0">
                <a:solidFill>
                  <a:srgbClr val="FF0000"/>
                </a:solidFill>
              </a:rPr>
              <a:t>Lines of equal chance of survival</a:t>
            </a:r>
            <a:endParaRPr lang="en-US" dirty="0">
              <a:solidFill>
                <a:srgbClr val="FF0000"/>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41" name="Group 40"/>
          <p:cNvGrpSpPr/>
          <p:nvPr/>
        </p:nvGrpSpPr>
        <p:grpSpPr>
          <a:xfrm>
            <a:off x="177800" y="1151467"/>
            <a:ext cx="3217335" cy="3369644"/>
            <a:chOff x="177800" y="1151467"/>
            <a:chExt cx="3217335" cy="3369644"/>
          </a:xfrm>
        </p:grpSpPr>
        <p:sp>
          <p:nvSpPr>
            <p:cNvPr id="44" name="Parallelogram 43"/>
            <p:cNvSpPr/>
            <p:nvPr/>
          </p:nvSpPr>
          <p:spPr>
            <a:xfrm rot="16200000" flipH="1">
              <a:off x="431847" y="1557823"/>
              <a:ext cx="3369644" cy="2556932"/>
            </a:xfrm>
            <a:prstGeom prst="parallelogram">
              <a:avLst>
                <a:gd name="adj" fmla="val 38187"/>
              </a:avLst>
            </a:prstGeom>
            <a:gradFill>
              <a:gsLst>
                <a:gs pos="7000">
                  <a:schemeClr val="bg1"/>
                </a:gs>
                <a:gs pos="51000">
                  <a:srgbClr val="008000"/>
                </a:gs>
                <a:gs pos="95000">
                  <a:schemeClr val="bg1"/>
                </a:gs>
                <a:gs pos="22000">
                  <a:schemeClr val="bg1"/>
                </a:gs>
                <a:gs pos="81000">
                  <a:schemeClr val="bg1"/>
                </a:gs>
              </a:gsLst>
              <a:lin ang="1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p:nvPr/>
          </p:nvSpPr>
          <p:spPr>
            <a:xfrm>
              <a:off x="838203" y="1151467"/>
              <a:ext cx="2556930" cy="95759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77800" y="1347053"/>
              <a:ext cx="1198728" cy="369332"/>
            </a:xfrm>
            <a:prstGeom prst="rect">
              <a:avLst/>
            </a:prstGeom>
            <a:noFill/>
          </p:spPr>
          <p:txBody>
            <a:bodyPr wrap="none" rtlCol="0">
              <a:spAutoFit/>
            </a:bodyPr>
            <a:lstStyle/>
            <a:p>
              <a:r>
                <a:rPr lang="en-US" dirty="0" smtClean="0">
                  <a:solidFill>
                    <a:srgbClr val="008000"/>
                  </a:solidFill>
                </a:rPr>
                <a:t>Population</a:t>
              </a:r>
              <a:endParaRPr lang="en-US" dirty="0">
                <a:solidFill>
                  <a:srgbClr val="008000"/>
                </a:solidFill>
              </a:endParaRPr>
            </a:p>
          </p:txBody>
        </p:sp>
      </p:grpSp>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 why choose long-tails</a:t>
            </a:r>
            <a:endParaRPr lang="en-US" sz="3200" b="1" dirty="0">
              <a:latin typeface="+mj-lt"/>
            </a:endParaRPr>
          </a:p>
        </p:txBody>
      </p:sp>
      <p:grpSp>
        <p:nvGrpSpPr>
          <p:cNvPr id="5" name="Group 29"/>
          <p:cNvGrpSpPr/>
          <p:nvPr/>
        </p:nvGrpSpPr>
        <p:grpSpPr>
          <a:xfrm>
            <a:off x="668870" y="1718759"/>
            <a:ext cx="2954869" cy="3556000"/>
            <a:chOff x="601134" y="1075267"/>
            <a:chExt cx="2954869" cy="3556000"/>
          </a:xfrm>
          <a:effectLst/>
        </p:grpSpPr>
        <p:cxnSp>
          <p:nvCxnSpPr>
            <p:cNvPr id="26" name="Straight Arrow Connector 25"/>
            <p:cNvCxnSpPr/>
            <p:nvPr/>
          </p:nvCxnSpPr>
          <p:spPr>
            <a:xfrm rot="5400000" flipH="1" flipV="1">
              <a:off x="-1020233" y="2840567"/>
              <a:ext cx="3556000" cy="25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601134" y="4470401"/>
              <a:ext cx="2954869" cy="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6" name="Group 30"/>
          <p:cNvGrpSpPr/>
          <p:nvPr/>
        </p:nvGrpSpPr>
        <p:grpSpPr>
          <a:xfrm>
            <a:off x="5421074" y="1718759"/>
            <a:ext cx="2954869" cy="3556000"/>
            <a:chOff x="601134" y="1075267"/>
            <a:chExt cx="2954869" cy="3556000"/>
          </a:xfrm>
          <a:effectLst/>
        </p:grpSpPr>
        <p:cxnSp>
          <p:nvCxnSpPr>
            <p:cNvPr id="32" name="Straight Arrow Connector 31"/>
            <p:cNvCxnSpPr/>
            <p:nvPr/>
          </p:nvCxnSpPr>
          <p:spPr>
            <a:xfrm rot="5400000" flipH="1" flipV="1">
              <a:off x="-1020233" y="2840567"/>
              <a:ext cx="3556000" cy="25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601134" y="4470401"/>
              <a:ext cx="2954869" cy="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34" name="TextBox 33"/>
          <p:cNvSpPr txBox="1"/>
          <p:nvPr/>
        </p:nvSpPr>
        <p:spPr>
          <a:xfrm>
            <a:off x="1559867" y="5344067"/>
            <a:ext cx="996524" cy="369332"/>
          </a:xfrm>
          <a:prstGeom prst="rect">
            <a:avLst/>
          </a:prstGeom>
          <a:noFill/>
        </p:spPr>
        <p:txBody>
          <a:bodyPr wrap="none" rtlCol="0">
            <a:spAutoFit/>
          </a:bodyPr>
          <a:lstStyle/>
          <a:p>
            <a:r>
              <a:rPr lang="en-US" dirty="0" smtClean="0"/>
              <a:t>Long Tail</a:t>
            </a:r>
            <a:endParaRPr lang="en-US" dirty="0"/>
          </a:p>
        </p:txBody>
      </p:sp>
      <p:sp>
        <p:nvSpPr>
          <p:cNvPr id="35" name="TextBox 34"/>
          <p:cNvSpPr txBox="1"/>
          <p:nvPr/>
        </p:nvSpPr>
        <p:spPr>
          <a:xfrm>
            <a:off x="6478994" y="5344067"/>
            <a:ext cx="1181934" cy="369332"/>
          </a:xfrm>
          <a:prstGeom prst="rect">
            <a:avLst/>
          </a:prstGeom>
          <a:noFill/>
        </p:spPr>
        <p:txBody>
          <a:bodyPr wrap="none" rtlCol="0">
            <a:spAutoFit/>
          </a:bodyPr>
          <a:lstStyle/>
          <a:p>
            <a:r>
              <a:rPr lang="en-US" dirty="0" smtClean="0"/>
              <a:t>Eye </a:t>
            </a:r>
            <a:r>
              <a:rPr lang="en-US" dirty="0" err="1" smtClean="0"/>
              <a:t>Colour</a:t>
            </a:r>
            <a:endParaRPr lang="en-US" dirty="0"/>
          </a:p>
        </p:txBody>
      </p:sp>
      <p:sp>
        <p:nvSpPr>
          <p:cNvPr id="36" name="TextBox 35"/>
          <p:cNvSpPr txBox="1"/>
          <p:nvPr/>
        </p:nvSpPr>
        <p:spPr>
          <a:xfrm rot="16200000">
            <a:off x="76674" y="2964462"/>
            <a:ext cx="815059" cy="369332"/>
          </a:xfrm>
          <a:prstGeom prst="rect">
            <a:avLst/>
          </a:prstGeom>
          <a:noFill/>
        </p:spPr>
        <p:txBody>
          <a:bodyPr wrap="none" rtlCol="0">
            <a:spAutoFit/>
          </a:bodyPr>
          <a:lstStyle/>
          <a:p>
            <a:r>
              <a:rPr lang="en-US" b="1" dirty="0" err="1" smtClean="0"/>
              <a:t>Vigour</a:t>
            </a:r>
            <a:endParaRPr lang="en-US" b="1" dirty="0"/>
          </a:p>
        </p:txBody>
      </p:sp>
      <p:sp>
        <p:nvSpPr>
          <p:cNvPr id="37" name="TextBox 36"/>
          <p:cNvSpPr txBox="1"/>
          <p:nvPr/>
        </p:nvSpPr>
        <p:spPr>
          <a:xfrm rot="16200000">
            <a:off x="4955878" y="2964463"/>
            <a:ext cx="815059" cy="369332"/>
          </a:xfrm>
          <a:prstGeom prst="rect">
            <a:avLst/>
          </a:prstGeom>
          <a:noFill/>
        </p:spPr>
        <p:txBody>
          <a:bodyPr wrap="none" rtlCol="0">
            <a:spAutoFit/>
          </a:bodyPr>
          <a:lstStyle/>
          <a:p>
            <a:r>
              <a:rPr lang="en-US" b="1" dirty="0" err="1" smtClean="0"/>
              <a:t>Vigour</a:t>
            </a:r>
            <a:endParaRPr lang="en-US" b="1" dirty="0"/>
          </a:p>
        </p:txBody>
      </p:sp>
      <p:sp>
        <p:nvSpPr>
          <p:cNvPr id="38" name="TextBox 37"/>
          <p:cNvSpPr txBox="1"/>
          <p:nvPr/>
        </p:nvSpPr>
        <p:spPr>
          <a:xfrm>
            <a:off x="299537" y="6019800"/>
            <a:ext cx="8395730" cy="646331"/>
          </a:xfrm>
          <a:prstGeom prst="rect">
            <a:avLst/>
          </a:prstGeom>
          <a:noFill/>
        </p:spPr>
        <p:txBody>
          <a:bodyPr wrap="square" rtlCol="0">
            <a:spAutoFit/>
          </a:bodyPr>
          <a:lstStyle/>
          <a:p>
            <a:r>
              <a:rPr lang="en-US" dirty="0" smtClean="0"/>
              <a:t>Females preferentially select males with long-tails – which as a by-product selects males with higher </a:t>
            </a:r>
            <a:r>
              <a:rPr lang="en-US" dirty="0" err="1" smtClean="0"/>
              <a:t>vigour</a:t>
            </a:r>
            <a:r>
              <a:rPr lang="en-US" dirty="0" smtClean="0"/>
              <a:t>. These are the only ones that can maintain a long-tail.</a:t>
            </a:r>
            <a:endParaRPr lang="en-US" dirty="0"/>
          </a:p>
        </p:txBody>
      </p:sp>
      <p:sp>
        <p:nvSpPr>
          <p:cNvPr id="39" name="TextBox 38"/>
          <p:cNvSpPr txBox="1"/>
          <p:nvPr/>
        </p:nvSpPr>
        <p:spPr>
          <a:xfrm>
            <a:off x="1559867" y="1151467"/>
            <a:ext cx="1223412" cy="369332"/>
          </a:xfrm>
          <a:prstGeom prst="rect">
            <a:avLst/>
          </a:prstGeom>
          <a:noFill/>
        </p:spPr>
        <p:txBody>
          <a:bodyPr wrap="none" rtlCol="0">
            <a:spAutoFit/>
          </a:bodyPr>
          <a:lstStyle/>
          <a:p>
            <a:r>
              <a:rPr lang="en-US" dirty="0" smtClean="0"/>
              <a:t>Costly Trait</a:t>
            </a:r>
            <a:endParaRPr lang="en-US" dirty="0"/>
          </a:p>
        </p:txBody>
      </p:sp>
      <p:sp>
        <p:nvSpPr>
          <p:cNvPr id="40" name="TextBox 39"/>
          <p:cNvSpPr txBox="1"/>
          <p:nvPr/>
        </p:nvSpPr>
        <p:spPr>
          <a:xfrm>
            <a:off x="6368922" y="1151467"/>
            <a:ext cx="1685077" cy="369332"/>
          </a:xfrm>
          <a:prstGeom prst="rect">
            <a:avLst/>
          </a:prstGeom>
          <a:noFill/>
        </p:spPr>
        <p:txBody>
          <a:bodyPr wrap="none" rtlCol="0">
            <a:spAutoFit/>
          </a:bodyPr>
          <a:lstStyle/>
          <a:p>
            <a:r>
              <a:rPr lang="en-US" dirty="0" smtClean="0"/>
              <a:t>Non-Costly Trait</a:t>
            </a:r>
            <a:endParaRPr lang="en-US" dirty="0"/>
          </a:p>
        </p:txBody>
      </p:sp>
      <p:cxnSp>
        <p:nvCxnSpPr>
          <p:cNvPr id="42" name="Straight Connector 41"/>
          <p:cNvCxnSpPr/>
          <p:nvPr/>
        </p:nvCxnSpPr>
        <p:spPr>
          <a:xfrm flipV="1">
            <a:off x="1320800" y="4377267"/>
            <a:ext cx="2099733" cy="736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a:cxnSpLocks noChangeAspect="1"/>
          </p:cNvCxnSpPr>
          <p:nvPr/>
        </p:nvCxnSpPr>
        <p:spPr>
          <a:xfrm flipV="1">
            <a:off x="838203" y="3941248"/>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a:cxnSpLocks noChangeAspect="1"/>
          </p:cNvCxnSpPr>
          <p:nvPr/>
        </p:nvCxnSpPr>
        <p:spPr>
          <a:xfrm flipV="1">
            <a:off x="812803" y="3483202"/>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a:cxnSpLocks noChangeAspect="1"/>
          </p:cNvCxnSpPr>
          <p:nvPr/>
        </p:nvCxnSpPr>
        <p:spPr>
          <a:xfrm flipV="1">
            <a:off x="838203" y="3025154"/>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a:cxnSpLocks noChangeAspect="1"/>
          </p:cNvCxnSpPr>
          <p:nvPr/>
        </p:nvCxnSpPr>
        <p:spPr>
          <a:xfrm flipV="1">
            <a:off x="838203" y="2567106"/>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a:cxnSpLocks noChangeAspect="1"/>
          </p:cNvCxnSpPr>
          <p:nvPr/>
        </p:nvCxnSpPr>
        <p:spPr>
          <a:xfrm flipV="1">
            <a:off x="812803" y="2109058"/>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a:cxnSpLocks noChangeAspect="1"/>
          </p:cNvCxnSpPr>
          <p:nvPr/>
        </p:nvCxnSpPr>
        <p:spPr>
          <a:xfrm flipV="1">
            <a:off x="812803" y="1651010"/>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rot="16200000">
            <a:off x="2140473" y="2830321"/>
            <a:ext cx="3335867" cy="369332"/>
          </a:xfrm>
          <a:prstGeom prst="rect">
            <a:avLst/>
          </a:prstGeom>
          <a:noFill/>
        </p:spPr>
        <p:txBody>
          <a:bodyPr wrap="square" rtlCol="0">
            <a:spAutoFit/>
          </a:bodyPr>
          <a:lstStyle/>
          <a:p>
            <a:r>
              <a:rPr lang="en-US" dirty="0" smtClean="0">
                <a:solidFill>
                  <a:srgbClr val="FF0000"/>
                </a:solidFill>
              </a:rPr>
              <a:t>Lines of equal chance of survival</a:t>
            </a:r>
            <a:endParaRPr lang="en-US" dirty="0">
              <a:solidFill>
                <a:srgbClr val="FF0000"/>
              </a:solidFill>
            </a:endParaRPr>
          </a:p>
        </p:txBody>
      </p:sp>
      <p:sp>
        <p:nvSpPr>
          <p:cNvPr id="56" name="Oval 55"/>
          <p:cNvSpPr/>
          <p:nvPr/>
        </p:nvSpPr>
        <p:spPr>
          <a:xfrm>
            <a:off x="2656275" y="1801049"/>
            <a:ext cx="840461" cy="2222489"/>
          </a:xfrm>
          <a:prstGeom prst="ellipse">
            <a:avLst/>
          </a:prstGeom>
          <a:noFill/>
          <a:ln w="66675">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41" name="Group 40"/>
          <p:cNvGrpSpPr/>
          <p:nvPr/>
        </p:nvGrpSpPr>
        <p:grpSpPr>
          <a:xfrm>
            <a:off x="177800" y="1151467"/>
            <a:ext cx="3217335" cy="3369644"/>
            <a:chOff x="177800" y="1151467"/>
            <a:chExt cx="3217335" cy="3369644"/>
          </a:xfrm>
        </p:grpSpPr>
        <p:sp>
          <p:nvSpPr>
            <p:cNvPr id="44" name="Parallelogram 43"/>
            <p:cNvSpPr/>
            <p:nvPr/>
          </p:nvSpPr>
          <p:spPr>
            <a:xfrm rot="16200000" flipH="1">
              <a:off x="431847" y="1557823"/>
              <a:ext cx="3369644" cy="2556932"/>
            </a:xfrm>
            <a:prstGeom prst="parallelogram">
              <a:avLst>
                <a:gd name="adj" fmla="val 38187"/>
              </a:avLst>
            </a:prstGeom>
            <a:gradFill>
              <a:gsLst>
                <a:gs pos="7000">
                  <a:schemeClr val="bg1"/>
                </a:gs>
                <a:gs pos="51000">
                  <a:srgbClr val="008000"/>
                </a:gs>
                <a:gs pos="95000">
                  <a:schemeClr val="bg1"/>
                </a:gs>
                <a:gs pos="22000">
                  <a:schemeClr val="bg1"/>
                </a:gs>
                <a:gs pos="81000">
                  <a:schemeClr val="bg1"/>
                </a:gs>
              </a:gsLst>
              <a:lin ang="1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p:nvPr/>
          </p:nvSpPr>
          <p:spPr>
            <a:xfrm>
              <a:off x="838203" y="1151467"/>
              <a:ext cx="2556930" cy="95759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77800" y="1347053"/>
              <a:ext cx="1198728" cy="369332"/>
            </a:xfrm>
            <a:prstGeom prst="rect">
              <a:avLst/>
            </a:prstGeom>
            <a:noFill/>
          </p:spPr>
          <p:txBody>
            <a:bodyPr wrap="none" rtlCol="0">
              <a:spAutoFit/>
            </a:bodyPr>
            <a:lstStyle/>
            <a:p>
              <a:r>
                <a:rPr lang="en-US" dirty="0" smtClean="0">
                  <a:solidFill>
                    <a:srgbClr val="008000"/>
                  </a:solidFill>
                </a:rPr>
                <a:t>Population</a:t>
              </a:r>
              <a:endParaRPr lang="en-US" dirty="0">
                <a:solidFill>
                  <a:srgbClr val="008000"/>
                </a:solidFill>
              </a:endParaRPr>
            </a:p>
          </p:txBody>
        </p:sp>
      </p:grpSp>
      <p:grpSp>
        <p:nvGrpSpPr>
          <p:cNvPr id="3" name="Group 65"/>
          <p:cNvGrpSpPr/>
          <p:nvPr/>
        </p:nvGrpSpPr>
        <p:grpSpPr>
          <a:xfrm>
            <a:off x="5590407" y="1499453"/>
            <a:ext cx="3553593" cy="3183468"/>
            <a:chOff x="5590407" y="1499453"/>
            <a:chExt cx="3553593" cy="3183468"/>
          </a:xfrm>
        </p:grpSpPr>
        <p:sp>
          <p:nvSpPr>
            <p:cNvPr id="64" name="Rectangle 63"/>
            <p:cNvSpPr/>
            <p:nvPr/>
          </p:nvSpPr>
          <p:spPr>
            <a:xfrm>
              <a:off x="5590407" y="1896533"/>
              <a:ext cx="2717800" cy="2786388"/>
            </a:xfrm>
            <a:prstGeom prst="rect">
              <a:avLst/>
            </a:prstGeom>
            <a:gradFill>
              <a:gsLst>
                <a:gs pos="8000">
                  <a:schemeClr val="bg1"/>
                </a:gs>
                <a:gs pos="95000">
                  <a:schemeClr val="bg1"/>
                </a:gs>
                <a:gs pos="50000">
                  <a:srgbClr val="008000"/>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TextBox 64"/>
            <p:cNvSpPr txBox="1"/>
            <p:nvPr/>
          </p:nvSpPr>
          <p:spPr>
            <a:xfrm>
              <a:off x="7945272" y="1499453"/>
              <a:ext cx="1198728" cy="369332"/>
            </a:xfrm>
            <a:prstGeom prst="rect">
              <a:avLst/>
            </a:prstGeom>
            <a:noFill/>
          </p:spPr>
          <p:txBody>
            <a:bodyPr wrap="none" rtlCol="0">
              <a:spAutoFit/>
            </a:bodyPr>
            <a:lstStyle/>
            <a:p>
              <a:r>
                <a:rPr lang="en-US" dirty="0" smtClean="0">
                  <a:solidFill>
                    <a:srgbClr val="008000"/>
                  </a:solidFill>
                </a:rPr>
                <a:t>Population</a:t>
              </a:r>
              <a:endParaRPr lang="en-US" dirty="0">
                <a:solidFill>
                  <a:srgbClr val="008000"/>
                </a:solidFill>
              </a:endParaRPr>
            </a:p>
          </p:txBody>
        </p:sp>
      </p:grpSp>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 why choose long-tails</a:t>
            </a:r>
            <a:endParaRPr lang="en-US" sz="3200" b="1" dirty="0">
              <a:latin typeface="+mj-lt"/>
            </a:endParaRPr>
          </a:p>
        </p:txBody>
      </p:sp>
      <p:grpSp>
        <p:nvGrpSpPr>
          <p:cNvPr id="5" name="Group 29"/>
          <p:cNvGrpSpPr/>
          <p:nvPr/>
        </p:nvGrpSpPr>
        <p:grpSpPr>
          <a:xfrm>
            <a:off x="668870" y="1718759"/>
            <a:ext cx="2954869" cy="3556000"/>
            <a:chOff x="601134" y="1075267"/>
            <a:chExt cx="2954869" cy="3556000"/>
          </a:xfrm>
          <a:effectLst/>
        </p:grpSpPr>
        <p:cxnSp>
          <p:nvCxnSpPr>
            <p:cNvPr id="26" name="Straight Arrow Connector 25"/>
            <p:cNvCxnSpPr/>
            <p:nvPr/>
          </p:nvCxnSpPr>
          <p:spPr>
            <a:xfrm rot="5400000" flipH="1" flipV="1">
              <a:off x="-1020233" y="2840567"/>
              <a:ext cx="3556000" cy="25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601134" y="4470401"/>
              <a:ext cx="2954869" cy="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6" name="Group 30"/>
          <p:cNvGrpSpPr/>
          <p:nvPr/>
        </p:nvGrpSpPr>
        <p:grpSpPr>
          <a:xfrm>
            <a:off x="5421074" y="1718759"/>
            <a:ext cx="2954869" cy="3556000"/>
            <a:chOff x="601134" y="1075267"/>
            <a:chExt cx="2954869" cy="3556000"/>
          </a:xfrm>
          <a:effectLst/>
        </p:grpSpPr>
        <p:cxnSp>
          <p:nvCxnSpPr>
            <p:cNvPr id="32" name="Straight Arrow Connector 31"/>
            <p:cNvCxnSpPr/>
            <p:nvPr/>
          </p:nvCxnSpPr>
          <p:spPr>
            <a:xfrm rot="5400000" flipH="1" flipV="1">
              <a:off x="-1020233" y="2840567"/>
              <a:ext cx="3556000" cy="25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601134" y="4470401"/>
              <a:ext cx="2954869" cy="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34" name="TextBox 33"/>
          <p:cNvSpPr txBox="1"/>
          <p:nvPr/>
        </p:nvSpPr>
        <p:spPr>
          <a:xfrm>
            <a:off x="1559867" y="5344067"/>
            <a:ext cx="996524" cy="369332"/>
          </a:xfrm>
          <a:prstGeom prst="rect">
            <a:avLst/>
          </a:prstGeom>
          <a:noFill/>
        </p:spPr>
        <p:txBody>
          <a:bodyPr wrap="none" rtlCol="0">
            <a:spAutoFit/>
          </a:bodyPr>
          <a:lstStyle/>
          <a:p>
            <a:r>
              <a:rPr lang="en-US" dirty="0" smtClean="0"/>
              <a:t>Long Tail</a:t>
            </a:r>
            <a:endParaRPr lang="en-US" dirty="0"/>
          </a:p>
        </p:txBody>
      </p:sp>
      <p:sp>
        <p:nvSpPr>
          <p:cNvPr id="35" name="TextBox 34"/>
          <p:cNvSpPr txBox="1"/>
          <p:nvPr/>
        </p:nvSpPr>
        <p:spPr>
          <a:xfrm>
            <a:off x="6478994" y="5344067"/>
            <a:ext cx="1181934" cy="369332"/>
          </a:xfrm>
          <a:prstGeom prst="rect">
            <a:avLst/>
          </a:prstGeom>
          <a:noFill/>
        </p:spPr>
        <p:txBody>
          <a:bodyPr wrap="none" rtlCol="0">
            <a:spAutoFit/>
          </a:bodyPr>
          <a:lstStyle/>
          <a:p>
            <a:r>
              <a:rPr lang="en-US" dirty="0" smtClean="0"/>
              <a:t>Eye </a:t>
            </a:r>
            <a:r>
              <a:rPr lang="en-US" dirty="0" err="1" smtClean="0"/>
              <a:t>Colour</a:t>
            </a:r>
            <a:endParaRPr lang="en-US" dirty="0"/>
          </a:p>
        </p:txBody>
      </p:sp>
      <p:sp>
        <p:nvSpPr>
          <p:cNvPr id="36" name="TextBox 35"/>
          <p:cNvSpPr txBox="1"/>
          <p:nvPr/>
        </p:nvSpPr>
        <p:spPr>
          <a:xfrm rot="16200000">
            <a:off x="76674" y="2964462"/>
            <a:ext cx="815059" cy="369332"/>
          </a:xfrm>
          <a:prstGeom prst="rect">
            <a:avLst/>
          </a:prstGeom>
          <a:noFill/>
        </p:spPr>
        <p:txBody>
          <a:bodyPr wrap="none" rtlCol="0">
            <a:spAutoFit/>
          </a:bodyPr>
          <a:lstStyle/>
          <a:p>
            <a:r>
              <a:rPr lang="en-US" b="1" dirty="0" err="1" smtClean="0"/>
              <a:t>Vigour</a:t>
            </a:r>
            <a:endParaRPr lang="en-US" b="1" dirty="0"/>
          </a:p>
        </p:txBody>
      </p:sp>
      <p:sp>
        <p:nvSpPr>
          <p:cNvPr id="37" name="TextBox 36"/>
          <p:cNvSpPr txBox="1"/>
          <p:nvPr/>
        </p:nvSpPr>
        <p:spPr>
          <a:xfrm rot="16200000">
            <a:off x="4955878" y="2964463"/>
            <a:ext cx="815059" cy="369332"/>
          </a:xfrm>
          <a:prstGeom prst="rect">
            <a:avLst/>
          </a:prstGeom>
          <a:noFill/>
        </p:spPr>
        <p:txBody>
          <a:bodyPr wrap="none" rtlCol="0">
            <a:spAutoFit/>
          </a:bodyPr>
          <a:lstStyle/>
          <a:p>
            <a:r>
              <a:rPr lang="en-US" b="1" dirty="0" err="1" smtClean="0"/>
              <a:t>Vigour</a:t>
            </a:r>
            <a:endParaRPr lang="en-US" b="1" dirty="0"/>
          </a:p>
        </p:txBody>
      </p:sp>
      <p:sp>
        <p:nvSpPr>
          <p:cNvPr id="38" name="TextBox 37"/>
          <p:cNvSpPr txBox="1"/>
          <p:nvPr/>
        </p:nvSpPr>
        <p:spPr>
          <a:xfrm>
            <a:off x="299537" y="6019800"/>
            <a:ext cx="8395730" cy="646331"/>
          </a:xfrm>
          <a:prstGeom prst="rect">
            <a:avLst/>
          </a:prstGeom>
          <a:noFill/>
        </p:spPr>
        <p:txBody>
          <a:bodyPr wrap="square" rtlCol="0">
            <a:spAutoFit/>
          </a:bodyPr>
          <a:lstStyle/>
          <a:p>
            <a:r>
              <a:rPr lang="en-US" dirty="0" smtClean="0"/>
              <a:t>In comparison, females that select on a non-costly trait, do not pick the more vigorous males, and therefore have weaker offspring.</a:t>
            </a:r>
            <a:endParaRPr lang="en-US" dirty="0"/>
          </a:p>
        </p:txBody>
      </p:sp>
      <p:sp>
        <p:nvSpPr>
          <p:cNvPr id="39" name="TextBox 38"/>
          <p:cNvSpPr txBox="1"/>
          <p:nvPr/>
        </p:nvSpPr>
        <p:spPr>
          <a:xfrm>
            <a:off x="1559867" y="1151467"/>
            <a:ext cx="1223412" cy="369332"/>
          </a:xfrm>
          <a:prstGeom prst="rect">
            <a:avLst/>
          </a:prstGeom>
          <a:noFill/>
        </p:spPr>
        <p:txBody>
          <a:bodyPr wrap="none" rtlCol="0">
            <a:spAutoFit/>
          </a:bodyPr>
          <a:lstStyle/>
          <a:p>
            <a:r>
              <a:rPr lang="en-US" dirty="0" smtClean="0"/>
              <a:t>Costly Trait</a:t>
            </a:r>
            <a:endParaRPr lang="en-US" dirty="0"/>
          </a:p>
        </p:txBody>
      </p:sp>
      <p:sp>
        <p:nvSpPr>
          <p:cNvPr id="40" name="TextBox 39"/>
          <p:cNvSpPr txBox="1"/>
          <p:nvPr/>
        </p:nvSpPr>
        <p:spPr>
          <a:xfrm>
            <a:off x="6368922" y="1151467"/>
            <a:ext cx="1685077" cy="369332"/>
          </a:xfrm>
          <a:prstGeom prst="rect">
            <a:avLst/>
          </a:prstGeom>
          <a:noFill/>
        </p:spPr>
        <p:txBody>
          <a:bodyPr wrap="none" rtlCol="0">
            <a:spAutoFit/>
          </a:bodyPr>
          <a:lstStyle/>
          <a:p>
            <a:r>
              <a:rPr lang="en-US" dirty="0" smtClean="0"/>
              <a:t>Non-Costly Trait</a:t>
            </a:r>
            <a:endParaRPr lang="en-US" dirty="0"/>
          </a:p>
        </p:txBody>
      </p:sp>
      <p:cxnSp>
        <p:nvCxnSpPr>
          <p:cNvPr id="42" name="Straight Connector 41"/>
          <p:cNvCxnSpPr/>
          <p:nvPr/>
        </p:nvCxnSpPr>
        <p:spPr>
          <a:xfrm flipV="1">
            <a:off x="1320800" y="4377267"/>
            <a:ext cx="2099733" cy="736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a:cxnSpLocks noChangeAspect="1"/>
          </p:cNvCxnSpPr>
          <p:nvPr/>
        </p:nvCxnSpPr>
        <p:spPr>
          <a:xfrm flipV="1">
            <a:off x="838203" y="3941248"/>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a:cxnSpLocks noChangeAspect="1"/>
          </p:cNvCxnSpPr>
          <p:nvPr/>
        </p:nvCxnSpPr>
        <p:spPr>
          <a:xfrm flipV="1">
            <a:off x="812803" y="3483202"/>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a:cxnSpLocks noChangeAspect="1"/>
          </p:cNvCxnSpPr>
          <p:nvPr/>
        </p:nvCxnSpPr>
        <p:spPr>
          <a:xfrm flipV="1">
            <a:off x="838203" y="3025154"/>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a:cxnSpLocks noChangeAspect="1"/>
          </p:cNvCxnSpPr>
          <p:nvPr/>
        </p:nvCxnSpPr>
        <p:spPr>
          <a:xfrm flipV="1">
            <a:off x="838203" y="2567106"/>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a:cxnSpLocks noChangeAspect="1"/>
          </p:cNvCxnSpPr>
          <p:nvPr/>
        </p:nvCxnSpPr>
        <p:spPr>
          <a:xfrm flipV="1">
            <a:off x="812803" y="2109058"/>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a:cxnSpLocks noChangeAspect="1"/>
          </p:cNvCxnSpPr>
          <p:nvPr/>
        </p:nvCxnSpPr>
        <p:spPr>
          <a:xfrm flipV="1">
            <a:off x="812803" y="1651010"/>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rot="16200000">
            <a:off x="2140473" y="2830321"/>
            <a:ext cx="3335867" cy="369332"/>
          </a:xfrm>
          <a:prstGeom prst="rect">
            <a:avLst/>
          </a:prstGeom>
          <a:noFill/>
        </p:spPr>
        <p:txBody>
          <a:bodyPr wrap="square" rtlCol="0">
            <a:spAutoFit/>
          </a:bodyPr>
          <a:lstStyle/>
          <a:p>
            <a:r>
              <a:rPr lang="en-US" dirty="0" smtClean="0">
                <a:solidFill>
                  <a:srgbClr val="FF0000"/>
                </a:solidFill>
              </a:rPr>
              <a:t>Lines of equal chance of survival</a:t>
            </a:r>
            <a:endParaRPr lang="en-US" dirty="0">
              <a:solidFill>
                <a:srgbClr val="FF0000"/>
              </a:solidFill>
            </a:endParaRPr>
          </a:p>
        </p:txBody>
      </p:sp>
      <p:cxnSp>
        <p:nvCxnSpPr>
          <p:cNvPr id="54" name="Straight Connector 53"/>
          <p:cNvCxnSpPr>
            <a:cxnSpLocks noChangeAspect="1"/>
          </p:cNvCxnSpPr>
          <p:nvPr/>
        </p:nvCxnSpPr>
        <p:spPr>
          <a:xfrm rot="10800000">
            <a:off x="5590407" y="2107470"/>
            <a:ext cx="2716212"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a:cxnSpLocks noChangeAspect="1"/>
          </p:cNvCxnSpPr>
          <p:nvPr/>
        </p:nvCxnSpPr>
        <p:spPr>
          <a:xfrm rot="10800000">
            <a:off x="5590407" y="3477324"/>
            <a:ext cx="2716212"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a:cxnSpLocks noChangeAspect="1"/>
          </p:cNvCxnSpPr>
          <p:nvPr/>
        </p:nvCxnSpPr>
        <p:spPr>
          <a:xfrm rot="10800000">
            <a:off x="5590407" y="2564088"/>
            <a:ext cx="2716212"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a:cxnSpLocks noChangeAspect="1"/>
          </p:cNvCxnSpPr>
          <p:nvPr/>
        </p:nvCxnSpPr>
        <p:spPr>
          <a:xfrm rot="10800000">
            <a:off x="5590408" y="4847179"/>
            <a:ext cx="2716212"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a:cxnSpLocks noChangeAspect="1"/>
          </p:cNvCxnSpPr>
          <p:nvPr/>
        </p:nvCxnSpPr>
        <p:spPr>
          <a:xfrm rot="10800000">
            <a:off x="5590407" y="3020706"/>
            <a:ext cx="2716212"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a:cxnSpLocks noChangeAspect="1"/>
          </p:cNvCxnSpPr>
          <p:nvPr/>
        </p:nvCxnSpPr>
        <p:spPr>
          <a:xfrm rot="10800000">
            <a:off x="5590407" y="3933942"/>
            <a:ext cx="2716212"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cxnSpLocks noChangeAspect="1"/>
          </p:cNvCxnSpPr>
          <p:nvPr/>
        </p:nvCxnSpPr>
        <p:spPr>
          <a:xfrm rot="10800000">
            <a:off x="5590407" y="4390560"/>
            <a:ext cx="2716212"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6" name="Oval 55"/>
          <p:cNvSpPr/>
          <p:nvPr/>
        </p:nvSpPr>
        <p:spPr>
          <a:xfrm>
            <a:off x="2656275" y="1801049"/>
            <a:ext cx="840461" cy="2222489"/>
          </a:xfrm>
          <a:prstGeom prst="ellipse">
            <a:avLst/>
          </a:prstGeom>
          <a:noFill/>
          <a:ln w="66675">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56"/>
          <p:cNvSpPr/>
          <p:nvPr/>
        </p:nvSpPr>
        <p:spPr>
          <a:xfrm>
            <a:off x="7628619" y="2169660"/>
            <a:ext cx="840461" cy="2222489"/>
          </a:xfrm>
          <a:prstGeom prst="ellipse">
            <a:avLst/>
          </a:prstGeom>
          <a:noFill/>
          <a:ln w="66675">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 why choose long-tails</a:t>
            </a:r>
            <a:endParaRPr lang="en-US" sz="3200" b="1" dirty="0">
              <a:latin typeface="+mj-lt"/>
            </a:endParaRPr>
          </a:p>
        </p:txBody>
      </p:sp>
      <p:sp>
        <p:nvSpPr>
          <p:cNvPr id="56" name="TextBox 55"/>
          <p:cNvSpPr txBox="1"/>
          <p:nvPr/>
        </p:nvSpPr>
        <p:spPr>
          <a:xfrm>
            <a:off x="186267" y="1219200"/>
            <a:ext cx="8652933" cy="3139321"/>
          </a:xfrm>
          <a:prstGeom prst="rect">
            <a:avLst/>
          </a:prstGeom>
          <a:noFill/>
        </p:spPr>
        <p:txBody>
          <a:bodyPr wrap="square" rtlCol="0">
            <a:spAutoFit/>
          </a:bodyPr>
          <a:lstStyle/>
          <a:p>
            <a:pPr algn="just"/>
            <a:r>
              <a:rPr lang="en-US" dirty="0" smtClean="0"/>
              <a:t>So from an evolutionary point of view:</a:t>
            </a:r>
          </a:p>
          <a:p>
            <a:pPr algn="just"/>
            <a:endParaRPr lang="en-US" dirty="0" smtClean="0"/>
          </a:p>
          <a:p>
            <a:pPr algn="just"/>
            <a:r>
              <a:rPr lang="en-US" dirty="0" smtClean="0"/>
              <a:t>Males that match-up to the females’ demands are selected for (tails become longer, </a:t>
            </a:r>
            <a:r>
              <a:rPr lang="en-US" dirty="0" err="1" smtClean="0"/>
              <a:t>colours</a:t>
            </a:r>
            <a:r>
              <a:rPr lang="en-US" dirty="0" smtClean="0"/>
              <a:t> become brighter etc etc).</a:t>
            </a:r>
          </a:p>
          <a:p>
            <a:pPr algn="just"/>
            <a:endParaRPr lang="en-US" dirty="0" smtClean="0"/>
          </a:p>
          <a:p>
            <a:pPr algn="just"/>
            <a:r>
              <a:rPr lang="en-US" dirty="0" smtClean="0"/>
              <a:t>Females that select males based on a costly trait will pick the more vigorous males, and therefore have fitter offspring. Therefore there is selection on females to select costly traits.</a:t>
            </a:r>
          </a:p>
          <a:p>
            <a:pPr algn="just"/>
            <a:endParaRPr lang="en-US" dirty="0" smtClean="0"/>
          </a:p>
          <a:p>
            <a:pPr algn="just"/>
            <a:endParaRPr lang="en-US" dirty="0" smtClean="0"/>
          </a:p>
          <a:p>
            <a:pPr algn="just"/>
            <a:r>
              <a:rPr lang="en-US" dirty="0" smtClean="0"/>
              <a:t>The conclusion of this selection is that characteristics should become ever more extreme.</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a:t>
            </a:r>
            <a:endParaRPr lang="en-US" sz="3200" b="1" dirty="0">
              <a:latin typeface="+mj-lt"/>
            </a:endParaRPr>
          </a:p>
        </p:txBody>
      </p:sp>
      <p:sp>
        <p:nvSpPr>
          <p:cNvPr id="56" name="TextBox 55"/>
          <p:cNvSpPr txBox="1"/>
          <p:nvPr/>
        </p:nvSpPr>
        <p:spPr>
          <a:xfrm>
            <a:off x="186267" y="1219200"/>
            <a:ext cx="8652933" cy="4801315"/>
          </a:xfrm>
          <a:prstGeom prst="rect">
            <a:avLst/>
          </a:prstGeom>
          <a:noFill/>
        </p:spPr>
        <p:txBody>
          <a:bodyPr wrap="square" rtlCol="0">
            <a:spAutoFit/>
          </a:bodyPr>
          <a:lstStyle/>
          <a:p>
            <a:pPr algn="just"/>
            <a:r>
              <a:rPr lang="en-US" dirty="0" smtClean="0"/>
              <a:t>There are multiple hypotheses about why sexual reproduction evolved and how it is maintained.</a:t>
            </a:r>
          </a:p>
          <a:p>
            <a:pPr algn="just"/>
            <a:endParaRPr lang="en-US" dirty="0" smtClean="0"/>
          </a:p>
          <a:p>
            <a:pPr algn="just"/>
            <a:r>
              <a:rPr lang="en-US" b="1" dirty="0" smtClean="0"/>
              <a:t>Evolution</a:t>
            </a:r>
          </a:p>
          <a:p>
            <a:pPr algn="just"/>
            <a:r>
              <a:rPr lang="en-US" dirty="0" smtClean="0"/>
              <a:t>Most theories agree that males evolved as some kind of defector / parasite – passing on their genetic material to the next generation but not suffering the costs of having to produce offspring. You could view this as a two-player game.</a:t>
            </a:r>
          </a:p>
          <a:p>
            <a:pPr algn="just"/>
            <a:endParaRPr lang="en-US" dirty="0" smtClean="0"/>
          </a:p>
          <a:p>
            <a:pPr algn="just"/>
            <a:endParaRPr lang="en-US" dirty="0" smtClean="0"/>
          </a:p>
          <a:p>
            <a:pPr algn="just"/>
            <a:r>
              <a:rPr lang="en-US" b="1" dirty="0" smtClean="0"/>
              <a:t>Maintenance</a:t>
            </a:r>
          </a:p>
          <a:p>
            <a:pPr algn="just"/>
            <a:r>
              <a:rPr lang="en-US" dirty="0" smtClean="0"/>
              <a:t>Again there is general agreement that the advantage of sexual reproduction comes from the mixing of genes. In a </a:t>
            </a:r>
            <a:r>
              <a:rPr lang="en-US" dirty="0" err="1" smtClean="0"/>
              <a:t>clonal</a:t>
            </a:r>
            <a:r>
              <a:rPr lang="en-US" dirty="0" smtClean="0"/>
              <a:t> population genotypes (and hence phenotypes) remain fixed from one generation to the next, in sexual populations there is continual variety.</a:t>
            </a:r>
          </a:p>
          <a:p>
            <a:pPr algn="just"/>
            <a:endParaRPr lang="en-US" dirty="0" smtClean="0"/>
          </a:p>
          <a:p>
            <a:pPr algn="just"/>
            <a:r>
              <a:rPr lang="en-US" dirty="0" smtClean="0"/>
              <a:t>Two basic mechanisms lead to this variety being useful – rapid adaptation and parasite avoidance.</a:t>
            </a:r>
          </a:p>
          <a:p>
            <a:pPr algn="just"/>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 Rapid Adaptation</a:t>
            </a:r>
            <a:endParaRPr lang="en-US" sz="3200" b="1" dirty="0">
              <a:latin typeface="+mj-lt"/>
            </a:endParaRPr>
          </a:p>
        </p:txBody>
      </p:sp>
      <p:grpSp>
        <p:nvGrpSpPr>
          <p:cNvPr id="20" name="Group 19"/>
          <p:cNvGrpSpPr/>
          <p:nvPr/>
        </p:nvGrpSpPr>
        <p:grpSpPr>
          <a:xfrm>
            <a:off x="564002" y="2186795"/>
            <a:ext cx="5592789" cy="4228532"/>
            <a:chOff x="564002" y="2186795"/>
            <a:chExt cx="5592789" cy="4228532"/>
          </a:xfrm>
        </p:grpSpPr>
        <p:cxnSp>
          <p:nvCxnSpPr>
            <p:cNvPr id="7" name="Straight Arrow Connector 6"/>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1803404" y="4021666"/>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2817555" y="6045995"/>
              <a:ext cx="768622" cy="369332"/>
            </a:xfrm>
            <a:prstGeom prst="rect">
              <a:avLst/>
            </a:prstGeom>
            <a:noFill/>
          </p:spPr>
          <p:txBody>
            <a:bodyPr wrap="none" rtlCol="0">
              <a:spAutoFit/>
            </a:bodyPr>
            <a:lstStyle/>
            <a:p>
              <a:r>
                <a:rPr lang="en-US" dirty="0" smtClean="0"/>
                <a:t>Trait 1</a:t>
              </a:r>
              <a:endParaRPr lang="en-US" dirty="0"/>
            </a:p>
          </p:txBody>
        </p:sp>
        <p:sp>
          <p:nvSpPr>
            <p:cNvPr id="12" name="TextBox 11"/>
            <p:cNvSpPr txBox="1"/>
            <p:nvPr/>
          </p:nvSpPr>
          <p:spPr>
            <a:xfrm rot="16200000">
              <a:off x="364357" y="3686202"/>
              <a:ext cx="768622" cy="369332"/>
            </a:xfrm>
            <a:prstGeom prst="rect">
              <a:avLst/>
            </a:prstGeom>
            <a:noFill/>
          </p:spPr>
          <p:txBody>
            <a:bodyPr wrap="none" rtlCol="0">
              <a:spAutoFit/>
            </a:bodyPr>
            <a:lstStyle/>
            <a:p>
              <a:r>
                <a:rPr lang="en-US" dirty="0" smtClean="0"/>
                <a:t>Trait 2</a:t>
              </a:r>
              <a:endParaRPr lang="en-US" dirty="0"/>
            </a:p>
          </p:txBody>
        </p:sp>
        <p:sp>
          <p:nvSpPr>
            <p:cNvPr id="17" name="Oval 16"/>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Plus 12"/>
            <p:cNvSpPr/>
            <p:nvPr/>
          </p:nvSpPr>
          <p:spPr>
            <a:xfrm>
              <a:off x="2391833" y="4546600"/>
              <a:ext cx="347133" cy="381000"/>
            </a:xfrm>
            <a:prstGeom prst="mathPlus">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2738966" y="4742934"/>
              <a:ext cx="2571212" cy="369332"/>
            </a:xfrm>
            <a:prstGeom prst="rect">
              <a:avLst/>
            </a:prstGeom>
            <a:noFill/>
          </p:spPr>
          <p:txBody>
            <a:bodyPr wrap="none" rtlCol="0">
              <a:spAutoFit/>
            </a:bodyPr>
            <a:lstStyle/>
            <a:p>
              <a:r>
                <a:rPr lang="en-US" dirty="0" smtClean="0">
                  <a:solidFill>
                    <a:srgbClr val="FF0000"/>
                  </a:solidFill>
                </a:rPr>
                <a:t>Point of maximum fitness</a:t>
              </a:r>
              <a:endParaRPr lang="en-US" dirty="0">
                <a:solidFill>
                  <a:srgbClr val="FF0000"/>
                </a:solidFill>
              </a:endParaRPr>
            </a:p>
          </p:txBody>
        </p:sp>
        <p:sp>
          <p:nvSpPr>
            <p:cNvPr id="15" name="TextBox 14"/>
            <p:cNvSpPr txBox="1"/>
            <p:nvPr/>
          </p:nvSpPr>
          <p:spPr>
            <a:xfrm>
              <a:off x="3022600" y="3837000"/>
              <a:ext cx="3134191" cy="369332"/>
            </a:xfrm>
            <a:prstGeom prst="rect">
              <a:avLst/>
            </a:prstGeom>
            <a:noFill/>
          </p:spPr>
          <p:txBody>
            <a:bodyPr wrap="none" rtlCol="0">
              <a:spAutoFit/>
            </a:bodyPr>
            <a:lstStyle/>
            <a:p>
              <a:r>
                <a:rPr lang="en-US" dirty="0" smtClean="0">
                  <a:solidFill>
                    <a:srgbClr val="000090"/>
                  </a:solidFill>
                </a:rPr>
                <a:t>Population of sexual individuals</a:t>
              </a:r>
              <a:endParaRPr lang="en-US" dirty="0">
                <a:solidFill>
                  <a:srgbClr val="000090"/>
                </a:solidFill>
              </a:endParaRPr>
            </a:p>
          </p:txBody>
        </p:sp>
        <p:sp>
          <p:nvSpPr>
            <p:cNvPr id="18" name="TextBox 17"/>
            <p:cNvSpPr txBox="1"/>
            <p:nvPr/>
          </p:nvSpPr>
          <p:spPr>
            <a:xfrm>
              <a:off x="1182433" y="3467668"/>
              <a:ext cx="1840167" cy="369332"/>
            </a:xfrm>
            <a:prstGeom prst="rect">
              <a:avLst/>
            </a:prstGeom>
            <a:noFill/>
          </p:spPr>
          <p:txBody>
            <a:bodyPr wrap="none" rtlCol="0">
              <a:spAutoFit/>
            </a:bodyPr>
            <a:lstStyle/>
            <a:p>
              <a:r>
                <a:rPr lang="en-US" dirty="0" err="1" smtClean="0">
                  <a:solidFill>
                    <a:srgbClr val="008000"/>
                  </a:solidFill>
                </a:rPr>
                <a:t>Clonal</a:t>
              </a:r>
              <a:r>
                <a:rPr lang="en-US" dirty="0" smtClean="0">
                  <a:solidFill>
                    <a:srgbClr val="008000"/>
                  </a:solidFill>
                </a:rPr>
                <a:t> population</a:t>
              </a:r>
              <a:endParaRPr lang="en-US" dirty="0">
                <a:solidFill>
                  <a:srgbClr val="008000"/>
                </a:solidFill>
              </a:endParaRPr>
            </a:p>
          </p:txBody>
        </p:sp>
        <p:sp>
          <p:nvSpPr>
            <p:cNvPr id="19" name="TextBox 18"/>
            <p:cNvSpPr txBox="1"/>
            <p:nvPr/>
          </p:nvSpPr>
          <p:spPr>
            <a:xfrm>
              <a:off x="2266939" y="2186795"/>
              <a:ext cx="767495" cy="369332"/>
            </a:xfrm>
            <a:prstGeom prst="rect">
              <a:avLst/>
            </a:prstGeom>
            <a:noFill/>
          </p:spPr>
          <p:txBody>
            <a:bodyPr wrap="none" rtlCol="0">
              <a:spAutoFit/>
            </a:bodyPr>
            <a:lstStyle/>
            <a:p>
              <a:r>
                <a:rPr lang="en-US" b="1" dirty="0" smtClean="0"/>
                <a:t>Year 1</a:t>
              </a:r>
              <a:endParaRPr lang="en-US" b="1" dirty="0"/>
            </a:p>
          </p:txBody>
        </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 Rapid Adaptation</a:t>
            </a:r>
            <a:endParaRPr lang="en-US" sz="3200" b="1" dirty="0">
              <a:latin typeface="+mj-lt"/>
            </a:endParaRPr>
          </a:p>
        </p:txBody>
      </p:sp>
      <p:cxnSp>
        <p:nvCxnSpPr>
          <p:cNvPr id="7" name="Straight Arrow Connector 6"/>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1083720" y="3293446"/>
            <a:ext cx="3369747" cy="2581381"/>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2817555" y="6045995"/>
            <a:ext cx="768622" cy="369332"/>
          </a:xfrm>
          <a:prstGeom prst="rect">
            <a:avLst/>
          </a:prstGeom>
          <a:noFill/>
        </p:spPr>
        <p:txBody>
          <a:bodyPr wrap="none" rtlCol="0">
            <a:spAutoFit/>
          </a:bodyPr>
          <a:lstStyle/>
          <a:p>
            <a:r>
              <a:rPr lang="en-US" dirty="0" smtClean="0"/>
              <a:t>Trait 1</a:t>
            </a:r>
            <a:endParaRPr lang="en-US" dirty="0"/>
          </a:p>
        </p:txBody>
      </p:sp>
      <p:sp>
        <p:nvSpPr>
          <p:cNvPr id="12" name="TextBox 11"/>
          <p:cNvSpPr txBox="1"/>
          <p:nvPr/>
        </p:nvSpPr>
        <p:spPr>
          <a:xfrm rot="16200000">
            <a:off x="364357" y="3686202"/>
            <a:ext cx="768622" cy="369332"/>
          </a:xfrm>
          <a:prstGeom prst="rect">
            <a:avLst/>
          </a:prstGeom>
          <a:noFill/>
        </p:spPr>
        <p:txBody>
          <a:bodyPr wrap="none" rtlCol="0">
            <a:spAutoFit/>
          </a:bodyPr>
          <a:lstStyle/>
          <a:p>
            <a:r>
              <a:rPr lang="en-US" dirty="0" smtClean="0"/>
              <a:t>Trait 2</a:t>
            </a:r>
            <a:endParaRPr lang="en-US" dirty="0"/>
          </a:p>
        </p:txBody>
      </p:sp>
      <p:sp>
        <p:nvSpPr>
          <p:cNvPr id="17" name="Oval 16"/>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3022600" y="3837000"/>
            <a:ext cx="2980303" cy="369332"/>
          </a:xfrm>
          <a:prstGeom prst="rect">
            <a:avLst/>
          </a:prstGeom>
          <a:noFill/>
        </p:spPr>
        <p:txBody>
          <a:bodyPr wrap="none" rtlCol="0">
            <a:spAutoFit/>
          </a:bodyPr>
          <a:lstStyle/>
          <a:p>
            <a:r>
              <a:rPr lang="en-US" dirty="0" smtClean="0">
                <a:solidFill>
                  <a:srgbClr val="000090"/>
                </a:solidFill>
              </a:rPr>
              <a:t>Offspring of sexual individuals</a:t>
            </a:r>
            <a:endParaRPr lang="en-US" dirty="0">
              <a:solidFill>
                <a:srgbClr val="000090"/>
              </a:solidFill>
            </a:endParaRPr>
          </a:p>
        </p:txBody>
      </p:sp>
      <p:sp>
        <p:nvSpPr>
          <p:cNvPr id="18" name="TextBox 17"/>
          <p:cNvSpPr txBox="1"/>
          <p:nvPr/>
        </p:nvSpPr>
        <p:spPr>
          <a:xfrm>
            <a:off x="1182433" y="3467668"/>
            <a:ext cx="1647769" cy="369332"/>
          </a:xfrm>
          <a:prstGeom prst="rect">
            <a:avLst/>
          </a:prstGeom>
          <a:noFill/>
        </p:spPr>
        <p:txBody>
          <a:bodyPr wrap="none" rtlCol="0">
            <a:spAutoFit/>
          </a:bodyPr>
          <a:lstStyle/>
          <a:p>
            <a:r>
              <a:rPr lang="en-US" dirty="0" err="1" smtClean="0">
                <a:solidFill>
                  <a:srgbClr val="008000"/>
                </a:solidFill>
              </a:rPr>
              <a:t>Clonal</a:t>
            </a:r>
            <a:r>
              <a:rPr lang="en-US" dirty="0" smtClean="0">
                <a:solidFill>
                  <a:srgbClr val="008000"/>
                </a:solidFill>
              </a:rPr>
              <a:t> offspring</a:t>
            </a:r>
            <a:endParaRPr lang="en-US" dirty="0">
              <a:solidFill>
                <a:srgbClr val="008000"/>
              </a:solidFill>
            </a:endParaRPr>
          </a:p>
        </p:txBody>
      </p:sp>
      <p:sp>
        <p:nvSpPr>
          <p:cNvPr id="19" name="TextBox 18"/>
          <p:cNvSpPr txBox="1"/>
          <p:nvPr/>
        </p:nvSpPr>
        <p:spPr>
          <a:xfrm>
            <a:off x="2266939" y="2186795"/>
            <a:ext cx="1864613" cy="369332"/>
          </a:xfrm>
          <a:prstGeom prst="rect">
            <a:avLst/>
          </a:prstGeom>
          <a:noFill/>
        </p:spPr>
        <p:txBody>
          <a:bodyPr wrap="none" rtlCol="0">
            <a:spAutoFit/>
          </a:bodyPr>
          <a:lstStyle/>
          <a:p>
            <a:r>
              <a:rPr lang="en-US" b="1" dirty="0" smtClean="0"/>
              <a:t>Year 2 -- offspring</a:t>
            </a:r>
            <a:endParaRPr lang="en-US" b="1" dirty="0"/>
          </a:p>
        </p:txBody>
      </p:sp>
      <p:grpSp>
        <p:nvGrpSpPr>
          <p:cNvPr id="20" name="Group 19"/>
          <p:cNvGrpSpPr/>
          <p:nvPr/>
        </p:nvGrpSpPr>
        <p:grpSpPr>
          <a:xfrm>
            <a:off x="6286680" y="769710"/>
            <a:ext cx="3337092" cy="2523736"/>
            <a:chOff x="581553" y="2186795"/>
            <a:chExt cx="5575236" cy="4191454"/>
          </a:xfrm>
        </p:grpSpPr>
        <p:cxnSp>
          <p:nvCxnSpPr>
            <p:cNvPr id="21" name="Straight Arrow Connector 20"/>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1803404" y="4021666"/>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dirty="0"/>
            </a:p>
          </p:txBody>
        </p:sp>
        <p:sp>
          <p:nvSpPr>
            <p:cNvPr id="24" name="TextBox 23"/>
            <p:cNvSpPr txBox="1"/>
            <p:nvPr/>
          </p:nvSpPr>
          <p:spPr>
            <a:xfrm>
              <a:off x="2817553" y="6045995"/>
              <a:ext cx="768621" cy="332254"/>
            </a:xfrm>
            <a:prstGeom prst="rect">
              <a:avLst/>
            </a:prstGeom>
            <a:noFill/>
          </p:spPr>
          <p:txBody>
            <a:bodyPr wrap="square" rtlCol="0">
              <a:spAutoFit/>
            </a:bodyPr>
            <a:lstStyle/>
            <a:p>
              <a:r>
                <a:rPr lang="en-US" sz="700" dirty="0" smtClean="0"/>
                <a:t>Trait 1</a:t>
              </a:r>
              <a:endParaRPr lang="en-US" sz="700" dirty="0"/>
            </a:p>
          </p:txBody>
        </p:sp>
        <p:sp>
          <p:nvSpPr>
            <p:cNvPr id="25" name="TextBox 24"/>
            <p:cNvSpPr txBox="1"/>
            <p:nvPr/>
          </p:nvSpPr>
          <p:spPr>
            <a:xfrm rot="16200000">
              <a:off x="364356" y="3703751"/>
              <a:ext cx="768623" cy="334229"/>
            </a:xfrm>
            <a:prstGeom prst="rect">
              <a:avLst/>
            </a:prstGeom>
            <a:noFill/>
          </p:spPr>
          <p:txBody>
            <a:bodyPr wrap="square" rtlCol="0">
              <a:spAutoFit/>
            </a:bodyPr>
            <a:lstStyle/>
            <a:p>
              <a:r>
                <a:rPr lang="en-US" sz="700" dirty="0" smtClean="0"/>
                <a:t>Trait 2</a:t>
              </a:r>
              <a:endParaRPr lang="en-US" sz="700" dirty="0"/>
            </a:p>
          </p:txBody>
        </p:sp>
        <p:sp>
          <p:nvSpPr>
            <p:cNvPr id="26" name="Oval 25"/>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a:p>
          </p:txBody>
        </p:sp>
        <p:sp>
          <p:nvSpPr>
            <p:cNvPr id="27" name="Plus 26"/>
            <p:cNvSpPr/>
            <p:nvPr/>
          </p:nvSpPr>
          <p:spPr>
            <a:xfrm>
              <a:off x="2391833" y="4546600"/>
              <a:ext cx="347133" cy="381000"/>
            </a:xfrm>
            <a:prstGeom prst="mathPlus">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a:p>
          </p:txBody>
        </p:sp>
        <p:sp>
          <p:nvSpPr>
            <p:cNvPr id="28" name="TextBox 27"/>
            <p:cNvSpPr txBox="1"/>
            <p:nvPr/>
          </p:nvSpPr>
          <p:spPr>
            <a:xfrm>
              <a:off x="2738964" y="4742934"/>
              <a:ext cx="2571212" cy="332254"/>
            </a:xfrm>
            <a:prstGeom prst="rect">
              <a:avLst/>
            </a:prstGeom>
            <a:noFill/>
          </p:spPr>
          <p:txBody>
            <a:bodyPr wrap="square" rtlCol="0">
              <a:spAutoFit/>
            </a:bodyPr>
            <a:lstStyle/>
            <a:p>
              <a:r>
                <a:rPr lang="en-US" sz="700" dirty="0" smtClean="0">
                  <a:solidFill>
                    <a:srgbClr val="FF0000"/>
                  </a:solidFill>
                </a:rPr>
                <a:t>Point of maximum fitness</a:t>
              </a:r>
              <a:endParaRPr lang="en-US" sz="700" dirty="0">
                <a:solidFill>
                  <a:srgbClr val="FF0000"/>
                </a:solidFill>
              </a:endParaRPr>
            </a:p>
          </p:txBody>
        </p:sp>
        <p:sp>
          <p:nvSpPr>
            <p:cNvPr id="29" name="TextBox 28"/>
            <p:cNvSpPr txBox="1"/>
            <p:nvPr/>
          </p:nvSpPr>
          <p:spPr>
            <a:xfrm>
              <a:off x="3022599" y="3837001"/>
              <a:ext cx="3134190" cy="332254"/>
            </a:xfrm>
            <a:prstGeom prst="rect">
              <a:avLst/>
            </a:prstGeom>
            <a:noFill/>
          </p:spPr>
          <p:txBody>
            <a:bodyPr wrap="square" rtlCol="0">
              <a:spAutoFit/>
            </a:bodyPr>
            <a:lstStyle/>
            <a:p>
              <a:r>
                <a:rPr lang="en-US" sz="700" dirty="0" smtClean="0">
                  <a:solidFill>
                    <a:srgbClr val="000090"/>
                  </a:solidFill>
                </a:rPr>
                <a:t>Population of sexual individuals</a:t>
              </a:r>
              <a:endParaRPr lang="en-US" sz="700" dirty="0">
                <a:solidFill>
                  <a:srgbClr val="000090"/>
                </a:solidFill>
              </a:endParaRPr>
            </a:p>
          </p:txBody>
        </p:sp>
        <p:sp>
          <p:nvSpPr>
            <p:cNvPr id="30" name="TextBox 29"/>
            <p:cNvSpPr txBox="1"/>
            <p:nvPr/>
          </p:nvSpPr>
          <p:spPr>
            <a:xfrm>
              <a:off x="1182432" y="3467667"/>
              <a:ext cx="1840166" cy="332254"/>
            </a:xfrm>
            <a:prstGeom prst="rect">
              <a:avLst/>
            </a:prstGeom>
            <a:noFill/>
          </p:spPr>
          <p:txBody>
            <a:bodyPr wrap="square" rtlCol="0">
              <a:spAutoFit/>
            </a:bodyPr>
            <a:lstStyle/>
            <a:p>
              <a:r>
                <a:rPr lang="en-US" sz="700" dirty="0" err="1" smtClean="0">
                  <a:solidFill>
                    <a:srgbClr val="008000"/>
                  </a:solidFill>
                </a:rPr>
                <a:t>Clonal</a:t>
              </a:r>
              <a:r>
                <a:rPr lang="en-US" sz="700" dirty="0" smtClean="0">
                  <a:solidFill>
                    <a:srgbClr val="008000"/>
                  </a:solidFill>
                </a:rPr>
                <a:t> population</a:t>
              </a:r>
              <a:endParaRPr lang="en-US" sz="700" dirty="0">
                <a:solidFill>
                  <a:srgbClr val="008000"/>
                </a:solidFill>
              </a:endParaRPr>
            </a:p>
          </p:txBody>
        </p:sp>
        <p:sp>
          <p:nvSpPr>
            <p:cNvPr id="31" name="TextBox 30"/>
            <p:cNvSpPr txBox="1"/>
            <p:nvPr/>
          </p:nvSpPr>
          <p:spPr>
            <a:xfrm>
              <a:off x="2266937" y="2186795"/>
              <a:ext cx="755662" cy="332254"/>
            </a:xfrm>
            <a:prstGeom prst="rect">
              <a:avLst/>
            </a:prstGeom>
            <a:noFill/>
          </p:spPr>
          <p:txBody>
            <a:bodyPr wrap="square" rtlCol="0">
              <a:spAutoFit/>
            </a:bodyPr>
            <a:lstStyle/>
            <a:p>
              <a:r>
                <a:rPr lang="en-US" sz="700" b="1" dirty="0" smtClean="0"/>
                <a:t>Year 1</a:t>
              </a:r>
              <a:endParaRPr lang="en-US" sz="700" b="1" dirty="0"/>
            </a:p>
          </p:txBody>
        </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 Rapid Adaptation</a:t>
            </a:r>
            <a:endParaRPr lang="en-US" sz="3200" b="1" dirty="0">
              <a:latin typeface="+mj-lt"/>
            </a:endParaRPr>
          </a:p>
        </p:txBody>
      </p:sp>
      <p:grpSp>
        <p:nvGrpSpPr>
          <p:cNvPr id="3" name="Group 19"/>
          <p:cNvGrpSpPr/>
          <p:nvPr/>
        </p:nvGrpSpPr>
        <p:grpSpPr>
          <a:xfrm>
            <a:off x="6286680" y="769710"/>
            <a:ext cx="3337092" cy="2523736"/>
            <a:chOff x="581553" y="2186795"/>
            <a:chExt cx="5575236" cy="4191454"/>
          </a:xfrm>
        </p:grpSpPr>
        <p:cxnSp>
          <p:nvCxnSpPr>
            <p:cNvPr id="21" name="Straight Arrow Connector 20"/>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1803404" y="4021666"/>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dirty="0"/>
            </a:p>
          </p:txBody>
        </p:sp>
        <p:sp>
          <p:nvSpPr>
            <p:cNvPr id="24" name="TextBox 23"/>
            <p:cNvSpPr txBox="1"/>
            <p:nvPr/>
          </p:nvSpPr>
          <p:spPr>
            <a:xfrm>
              <a:off x="2817553" y="6045995"/>
              <a:ext cx="768621" cy="332254"/>
            </a:xfrm>
            <a:prstGeom prst="rect">
              <a:avLst/>
            </a:prstGeom>
            <a:noFill/>
          </p:spPr>
          <p:txBody>
            <a:bodyPr wrap="square" rtlCol="0">
              <a:spAutoFit/>
            </a:bodyPr>
            <a:lstStyle/>
            <a:p>
              <a:r>
                <a:rPr lang="en-US" sz="700" dirty="0" smtClean="0"/>
                <a:t>Trait 1</a:t>
              </a:r>
              <a:endParaRPr lang="en-US" sz="700" dirty="0"/>
            </a:p>
          </p:txBody>
        </p:sp>
        <p:sp>
          <p:nvSpPr>
            <p:cNvPr id="25" name="TextBox 24"/>
            <p:cNvSpPr txBox="1"/>
            <p:nvPr/>
          </p:nvSpPr>
          <p:spPr>
            <a:xfrm rot="16200000">
              <a:off x="364356" y="3703751"/>
              <a:ext cx="768623" cy="334229"/>
            </a:xfrm>
            <a:prstGeom prst="rect">
              <a:avLst/>
            </a:prstGeom>
            <a:noFill/>
          </p:spPr>
          <p:txBody>
            <a:bodyPr wrap="square" rtlCol="0">
              <a:spAutoFit/>
            </a:bodyPr>
            <a:lstStyle/>
            <a:p>
              <a:r>
                <a:rPr lang="en-US" sz="700" dirty="0" smtClean="0"/>
                <a:t>Trait 2</a:t>
              </a:r>
              <a:endParaRPr lang="en-US" sz="700" dirty="0"/>
            </a:p>
          </p:txBody>
        </p:sp>
        <p:sp>
          <p:nvSpPr>
            <p:cNvPr id="26" name="Oval 25"/>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a:p>
          </p:txBody>
        </p:sp>
        <p:sp>
          <p:nvSpPr>
            <p:cNvPr id="27" name="Plus 26"/>
            <p:cNvSpPr/>
            <p:nvPr/>
          </p:nvSpPr>
          <p:spPr>
            <a:xfrm>
              <a:off x="2391833" y="4546600"/>
              <a:ext cx="347133" cy="381000"/>
            </a:xfrm>
            <a:prstGeom prst="mathPlus">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a:p>
          </p:txBody>
        </p:sp>
        <p:sp>
          <p:nvSpPr>
            <p:cNvPr id="28" name="TextBox 27"/>
            <p:cNvSpPr txBox="1"/>
            <p:nvPr/>
          </p:nvSpPr>
          <p:spPr>
            <a:xfrm>
              <a:off x="2738964" y="4742934"/>
              <a:ext cx="2571212" cy="332254"/>
            </a:xfrm>
            <a:prstGeom prst="rect">
              <a:avLst/>
            </a:prstGeom>
            <a:noFill/>
          </p:spPr>
          <p:txBody>
            <a:bodyPr wrap="square" rtlCol="0">
              <a:spAutoFit/>
            </a:bodyPr>
            <a:lstStyle/>
            <a:p>
              <a:r>
                <a:rPr lang="en-US" sz="700" dirty="0" smtClean="0">
                  <a:solidFill>
                    <a:srgbClr val="FF0000"/>
                  </a:solidFill>
                </a:rPr>
                <a:t>Point of maximum fitness</a:t>
              </a:r>
              <a:endParaRPr lang="en-US" sz="700" dirty="0">
                <a:solidFill>
                  <a:srgbClr val="FF0000"/>
                </a:solidFill>
              </a:endParaRPr>
            </a:p>
          </p:txBody>
        </p:sp>
        <p:sp>
          <p:nvSpPr>
            <p:cNvPr id="29" name="TextBox 28"/>
            <p:cNvSpPr txBox="1"/>
            <p:nvPr/>
          </p:nvSpPr>
          <p:spPr>
            <a:xfrm>
              <a:off x="3022599" y="3837001"/>
              <a:ext cx="3134190" cy="332254"/>
            </a:xfrm>
            <a:prstGeom prst="rect">
              <a:avLst/>
            </a:prstGeom>
            <a:noFill/>
          </p:spPr>
          <p:txBody>
            <a:bodyPr wrap="square" rtlCol="0">
              <a:spAutoFit/>
            </a:bodyPr>
            <a:lstStyle/>
            <a:p>
              <a:r>
                <a:rPr lang="en-US" sz="700" dirty="0" smtClean="0">
                  <a:solidFill>
                    <a:srgbClr val="000090"/>
                  </a:solidFill>
                </a:rPr>
                <a:t>Population of sexual individuals</a:t>
              </a:r>
              <a:endParaRPr lang="en-US" sz="700" dirty="0">
                <a:solidFill>
                  <a:srgbClr val="000090"/>
                </a:solidFill>
              </a:endParaRPr>
            </a:p>
          </p:txBody>
        </p:sp>
        <p:sp>
          <p:nvSpPr>
            <p:cNvPr id="30" name="TextBox 29"/>
            <p:cNvSpPr txBox="1"/>
            <p:nvPr/>
          </p:nvSpPr>
          <p:spPr>
            <a:xfrm>
              <a:off x="1182432" y="3467667"/>
              <a:ext cx="1840166" cy="332254"/>
            </a:xfrm>
            <a:prstGeom prst="rect">
              <a:avLst/>
            </a:prstGeom>
            <a:noFill/>
          </p:spPr>
          <p:txBody>
            <a:bodyPr wrap="square" rtlCol="0">
              <a:spAutoFit/>
            </a:bodyPr>
            <a:lstStyle/>
            <a:p>
              <a:r>
                <a:rPr lang="en-US" sz="700" dirty="0" err="1" smtClean="0">
                  <a:solidFill>
                    <a:srgbClr val="008000"/>
                  </a:solidFill>
                </a:rPr>
                <a:t>Clonal</a:t>
              </a:r>
              <a:r>
                <a:rPr lang="en-US" sz="700" dirty="0" smtClean="0">
                  <a:solidFill>
                    <a:srgbClr val="008000"/>
                  </a:solidFill>
                </a:rPr>
                <a:t> population</a:t>
              </a:r>
              <a:endParaRPr lang="en-US" sz="700" dirty="0">
                <a:solidFill>
                  <a:srgbClr val="008000"/>
                </a:solidFill>
              </a:endParaRPr>
            </a:p>
          </p:txBody>
        </p:sp>
        <p:sp>
          <p:nvSpPr>
            <p:cNvPr id="31" name="TextBox 30"/>
            <p:cNvSpPr txBox="1"/>
            <p:nvPr/>
          </p:nvSpPr>
          <p:spPr>
            <a:xfrm>
              <a:off x="2266937" y="2186795"/>
              <a:ext cx="755662" cy="332254"/>
            </a:xfrm>
            <a:prstGeom prst="rect">
              <a:avLst/>
            </a:prstGeom>
            <a:noFill/>
          </p:spPr>
          <p:txBody>
            <a:bodyPr wrap="square" rtlCol="0">
              <a:spAutoFit/>
            </a:bodyPr>
            <a:lstStyle/>
            <a:p>
              <a:r>
                <a:rPr lang="en-US" sz="700" b="1" dirty="0" smtClean="0"/>
                <a:t>Year 1</a:t>
              </a:r>
              <a:endParaRPr lang="en-US" sz="700" b="1" dirty="0"/>
            </a:p>
          </p:txBody>
        </p:sp>
      </p:grpSp>
      <p:grpSp>
        <p:nvGrpSpPr>
          <p:cNvPr id="33" name="Group 32"/>
          <p:cNvGrpSpPr/>
          <p:nvPr/>
        </p:nvGrpSpPr>
        <p:grpSpPr>
          <a:xfrm>
            <a:off x="6252205" y="3516834"/>
            <a:ext cx="3260839" cy="2694612"/>
            <a:chOff x="569164" y="2186795"/>
            <a:chExt cx="5433739" cy="4194570"/>
          </a:xfrm>
        </p:grpSpPr>
        <p:cxnSp>
          <p:nvCxnSpPr>
            <p:cNvPr id="34" name="Straight Arrow Connector 33"/>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Oval 35"/>
            <p:cNvSpPr/>
            <p:nvPr/>
          </p:nvSpPr>
          <p:spPr>
            <a:xfrm>
              <a:off x="1083720" y="3293446"/>
              <a:ext cx="3369747" cy="2581381"/>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p>
          </p:txBody>
        </p:sp>
        <p:sp>
          <p:nvSpPr>
            <p:cNvPr id="37" name="TextBox 36"/>
            <p:cNvSpPr txBox="1"/>
            <p:nvPr/>
          </p:nvSpPr>
          <p:spPr>
            <a:xfrm>
              <a:off x="2817555" y="6045994"/>
              <a:ext cx="768621" cy="335371"/>
            </a:xfrm>
            <a:prstGeom prst="rect">
              <a:avLst/>
            </a:prstGeom>
            <a:noFill/>
          </p:spPr>
          <p:txBody>
            <a:bodyPr wrap="square" rtlCol="0">
              <a:spAutoFit/>
            </a:bodyPr>
            <a:lstStyle/>
            <a:p>
              <a:r>
                <a:rPr lang="en-US" sz="800" dirty="0" smtClean="0"/>
                <a:t>Trait 1</a:t>
              </a:r>
              <a:endParaRPr lang="en-US" sz="800" dirty="0"/>
            </a:p>
          </p:txBody>
        </p:sp>
        <p:sp>
          <p:nvSpPr>
            <p:cNvPr id="38" name="TextBox 37"/>
            <p:cNvSpPr txBox="1"/>
            <p:nvPr/>
          </p:nvSpPr>
          <p:spPr>
            <a:xfrm rot="16200000">
              <a:off x="364357" y="3691363"/>
              <a:ext cx="768621" cy="359008"/>
            </a:xfrm>
            <a:prstGeom prst="rect">
              <a:avLst/>
            </a:prstGeom>
            <a:noFill/>
          </p:spPr>
          <p:txBody>
            <a:bodyPr wrap="square" rtlCol="0">
              <a:spAutoFit/>
            </a:bodyPr>
            <a:lstStyle/>
            <a:p>
              <a:r>
                <a:rPr lang="en-US" sz="800" dirty="0" smtClean="0"/>
                <a:t>Trait 2</a:t>
              </a:r>
              <a:endParaRPr lang="en-US" sz="800" dirty="0"/>
            </a:p>
          </p:txBody>
        </p:sp>
        <p:sp>
          <p:nvSpPr>
            <p:cNvPr id="39" name="Oval 38"/>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2" name="TextBox 41"/>
            <p:cNvSpPr txBox="1"/>
            <p:nvPr/>
          </p:nvSpPr>
          <p:spPr>
            <a:xfrm>
              <a:off x="3022599" y="3837001"/>
              <a:ext cx="2980304" cy="335371"/>
            </a:xfrm>
            <a:prstGeom prst="rect">
              <a:avLst/>
            </a:prstGeom>
            <a:noFill/>
          </p:spPr>
          <p:txBody>
            <a:bodyPr wrap="square" rtlCol="0">
              <a:spAutoFit/>
            </a:bodyPr>
            <a:lstStyle/>
            <a:p>
              <a:r>
                <a:rPr lang="en-US" sz="800" dirty="0" smtClean="0">
                  <a:solidFill>
                    <a:srgbClr val="000090"/>
                  </a:solidFill>
                </a:rPr>
                <a:t>Offspring of sexual individuals</a:t>
              </a:r>
              <a:endParaRPr lang="en-US" sz="800" dirty="0">
                <a:solidFill>
                  <a:srgbClr val="000090"/>
                </a:solidFill>
              </a:endParaRPr>
            </a:p>
          </p:txBody>
        </p:sp>
        <p:sp>
          <p:nvSpPr>
            <p:cNvPr id="43" name="TextBox 42"/>
            <p:cNvSpPr txBox="1"/>
            <p:nvPr/>
          </p:nvSpPr>
          <p:spPr>
            <a:xfrm>
              <a:off x="1182432" y="3467668"/>
              <a:ext cx="1647769" cy="335371"/>
            </a:xfrm>
            <a:prstGeom prst="rect">
              <a:avLst/>
            </a:prstGeom>
            <a:noFill/>
          </p:spPr>
          <p:txBody>
            <a:bodyPr wrap="square" rtlCol="0">
              <a:spAutoFit/>
            </a:bodyPr>
            <a:lstStyle/>
            <a:p>
              <a:r>
                <a:rPr lang="en-US" sz="800" dirty="0" err="1" smtClean="0">
                  <a:solidFill>
                    <a:srgbClr val="008000"/>
                  </a:solidFill>
                </a:rPr>
                <a:t>Clonal</a:t>
              </a:r>
              <a:r>
                <a:rPr lang="en-US" sz="800" dirty="0" smtClean="0">
                  <a:solidFill>
                    <a:srgbClr val="008000"/>
                  </a:solidFill>
                </a:rPr>
                <a:t> offspring</a:t>
              </a:r>
              <a:endParaRPr lang="en-US" sz="800" dirty="0">
                <a:solidFill>
                  <a:srgbClr val="008000"/>
                </a:solidFill>
              </a:endParaRPr>
            </a:p>
          </p:txBody>
        </p:sp>
        <p:sp>
          <p:nvSpPr>
            <p:cNvPr id="44" name="TextBox 43"/>
            <p:cNvSpPr txBox="1"/>
            <p:nvPr/>
          </p:nvSpPr>
          <p:spPr>
            <a:xfrm>
              <a:off x="2266939" y="2186795"/>
              <a:ext cx="1864613" cy="335371"/>
            </a:xfrm>
            <a:prstGeom prst="rect">
              <a:avLst/>
            </a:prstGeom>
            <a:noFill/>
          </p:spPr>
          <p:txBody>
            <a:bodyPr wrap="square" rtlCol="0">
              <a:spAutoFit/>
            </a:bodyPr>
            <a:lstStyle/>
            <a:p>
              <a:r>
                <a:rPr lang="en-US" sz="800" b="1" dirty="0" smtClean="0"/>
                <a:t>Year 2 -- offspring</a:t>
              </a:r>
              <a:endParaRPr lang="en-US" sz="800" b="1" dirty="0"/>
            </a:p>
          </p:txBody>
        </p:sp>
      </p:grpSp>
      <p:grpSp>
        <p:nvGrpSpPr>
          <p:cNvPr id="45" name="Group 44"/>
          <p:cNvGrpSpPr/>
          <p:nvPr/>
        </p:nvGrpSpPr>
        <p:grpSpPr>
          <a:xfrm>
            <a:off x="564002" y="2186795"/>
            <a:ext cx="5592789" cy="4228532"/>
            <a:chOff x="564002" y="2186795"/>
            <a:chExt cx="5592789" cy="4228532"/>
          </a:xfrm>
        </p:grpSpPr>
        <p:cxnSp>
          <p:nvCxnSpPr>
            <p:cNvPr id="46" name="Straight Arrow Connector 45"/>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8" name="Oval 47"/>
            <p:cNvSpPr/>
            <p:nvPr/>
          </p:nvSpPr>
          <p:spPr>
            <a:xfrm>
              <a:off x="1803404" y="4021666"/>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9" name="TextBox 48"/>
            <p:cNvSpPr txBox="1"/>
            <p:nvPr/>
          </p:nvSpPr>
          <p:spPr>
            <a:xfrm>
              <a:off x="2817555" y="6045995"/>
              <a:ext cx="768622" cy="369332"/>
            </a:xfrm>
            <a:prstGeom prst="rect">
              <a:avLst/>
            </a:prstGeom>
            <a:noFill/>
          </p:spPr>
          <p:txBody>
            <a:bodyPr wrap="none" rtlCol="0">
              <a:spAutoFit/>
            </a:bodyPr>
            <a:lstStyle/>
            <a:p>
              <a:r>
                <a:rPr lang="en-US" dirty="0" smtClean="0"/>
                <a:t>Trait 1</a:t>
              </a:r>
              <a:endParaRPr lang="en-US" dirty="0"/>
            </a:p>
          </p:txBody>
        </p:sp>
        <p:sp>
          <p:nvSpPr>
            <p:cNvPr id="50" name="TextBox 49"/>
            <p:cNvSpPr txBox="1"/>
            <p:nvPr/>
          </p:nvSpPr>
          <p:spPr>
            <a:xfrm rot="16200000">
              <a:off x="364357" y="3686202"/>
              <a:ext cx="768622" cy="369332"/>
            </a:xfrm>
            <a:prstGeom prst="rect">
              <a:avLst/>
            </a:prstGeom>
            <a:noFill/>
          </p:spPr>
          <p:txBody>
            <a:bodyPr wrap="none" rtlCol="0">
              <a:spAutoFit/>
            </a:bodyPr>
            <a:lstStyle/>
            <a:p>
              <a:r>
                <a:rPr lang="en-US" dirty="0" smtClean="0"/>
                <a:t>Trait 2</a:t>
              </a:r>
              <a:endParaRPr lang="en-US" dirty="0"/>
            </a:p>
          </p:txBody>
        </p:sp>
        <p:sp>
          <p:nvSpPr>
            <p:cNvPr id="51" name="Oval 50"/>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Plus 51"/>
            <p:cNvSpPr/>
            <p:nvPr/>
          </p:nvSpPr>
          <p:spPr>
            <a:xfrm>
              <a:off x="2391833" y="4546600"/>
              <a:ext cx="347133" cy="381000"/>
            </a:xfrm>
            <a:prstGeom prst="mathPlus">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p:cNvSpPr txBox="1"/>
            <p:nvPr/>
          </p:nvSpPr>
          <p:spPr>
            <a:xfrm>
              <a:off x="2738966" y="4742934"/>
              <a:ext cx="2571212" cy="369332"/>
            </a:xfrm>
            <a:prstGeom prst="rect">
              <a:avLst/>
            </a:prstGeom>
            <a:noFill/>
          </p:spPr>
          <p:txBody>
            <a:bodyPr wrap="none" rtlCol="0">
              <a:spAutoFit/>
            </a:bodyPr>
            <a:lstStyle/>
            <a:p>
              <a:r>
                <a:rPr lang="en-US" dirty="0" smtClean="0">
                  <a:solidFill>
                    <a:srgbClr val="FF0000"/>
                  </a:solidFill>
                </a:rPr>
                <a:t>Point of maximum fitness</a:t>
              </a:r>
              <a:endParaRPr lang="en-US" dirty="0">
                <a:solidFill>
                  <a:srgbClr val="FF0000"/>
                </a:solidFill>
              </a:endParaRPr>
            </a:p>
          </p:txBody>
        </p:sp>
        <p:sp>
          <p:nvSpPr>
            <p:cNvPr id="54" name="TextBox 53"/>
            <p:cNvSpPr txBox="1"/>
            <p:nvPr/>
          </p:nvSpPr>
          <p:spPr>
            <a:xfrm>
              <a:off x="3022600" y="3837000"/>
              <a:ext cx="3134191" cy="369332"/>
            </a:xfrm>
            <a:prstGeom prst="rect">
              <a:avLst/>
            </a:prstGeom>
            <a:noFill/>
          </p:spPr>
          <p:txBody>
            <a:bodyPr wrap="none" rtlCol="0">
              <a:spAutoFit/>
            </a:bodyPr>
            <a:lstStyle/>
            <a:p>
              <a:r>
                <a:rPr lang="en-US" dirty="0" smtClean="0">
                  <a:solidFill>
                    <a:srgbClr val="000090"/>
                  </a:solidFill>
                </a:rPr>
                <a:t>Population of sexual individuals</a:t>
              </a:r>
              <a:endParaRPr lang="en-US" dirty="0">
                <a:solidFill>
                  <a:srgbClr val="000090"/>
                </a:solidFill>
              </a:endParaRPr>
            </a:p>
          </p:txBody>
        </p:sp>
        <p:sp>
          <p:nvSpPr>
            <p:cNvPr id="55" name="TextBox 54"/>
            <p:cNvSpPr txBox="1"/>
            <p:nvPr/>
          </p:nvSpPr>
          <p:spPr>
            <a:xfrm>
              <a:off x="1182433" y="3467668"/>
              <a:ext cx="1840167" cy="369332"/>
            </a:xfrm>
            <a:prstGeom prst="rect">
              <a:avLst/>
            </a:prstGeom>
            <a:noFill/>
          </p:spPr>
          <p:txBody>
            <a:bodyPr wrap="none" rtlCol="0">
              <a:spAutoFit/>
            </a:bodyPr>
            <a:lstStyle/>
            <a:p>
              <a:r>
                <a:rPr lang="en-US" dirty="0" err="1" smtClean="0">
                  <a:solidFill>
                    <a:srgbClr val="008000"/>
                  </a:solidFill>
                </a:rPr>
                <a:t>Clonal</a:t>
              </a:r>
              <a:r>
                <a:rPr lang="en-US" dirty="0" smtClean="0">
                  <a:solidFill>
                    <a:srgbClr val="008000"/>
                  </a:solidFill>
                </a:rPr>
                <a:t> population</a:t>
              </a:r>
              <a:endParaRPr lang="en-US" dirty="0">
                <a:solidFill>
                  <a:srgbClr val="008000"/>
                </a:solidFill>
              </a:endParaRPr>
            </a:p>
          </p:txBody>
        </p:sp>
        <p:sp>
          <p:nvSpPr>
            <p:cNvPr id="56" name="TextBox 55"/>
            <p:cNvSpPr txBox="1"/>
            <p:nvPr/>
          </p:nvSpPr>
          <p:spPr>
            <a:xfrm>
              <a:off x="2266939" y="2186795"/>
              <a:ext cx="767495" cy="369332"/>
            </a:xfrm>
            <a:prstGeom prst="rect">
              <a:avLst/>
            </a:prstGeom>
            <a:noFill/>
          </p:spPr>
          <p:txBody>
            <a:bodyPr wrap="none" rtlCol="0">
              <a:spAutoFit/>
            </a:bodyPr>
            <a:lstStyle/>
            <a:p>
              <a:r>
                <a:rPr lang="en-US" b="1" dirty="0" smtClean="0"/>
                <a:t>Year 2</a:t>
              </a:r>
              <a:endParaRPr lang="en-US" b="1" dirty="0"/>
            </a:p>
          </p:txBody>
        </p:sp>
      </p:grpSp>
      <p:sp>
        <p:nvSpPr>
          <p:cNvPr id="57" name="TextBox 56"/>
          <p:cNvSpPr txBox="1"/>
          <p:nvPr/>
        </p:nvSpPr>
        <p:spPr>
          <a:xfrm>
            <a:off x="254000" y="1154431"/>
            <a:ext cx="5717797" cy="923330"/>
          </a:xfrm>
          <a:prstGeom prst="rect">
            <a:avLst/>
          </a:prstGeom>
          <a:noFill/>
        </p:spPr>
        <p:txBody>
          <a:bodyPr wrap="square" rtlCol="0">
            <a:spAutoFit/>
          </a:bodyPr>
          <a:lstStyle/>
          <a:p>
            <a:r>
              <a:rPr lang="en-US" dirty="0" smtClean="0"/>
              <a:t>In a fixed environment the variability in offspring displayed by the sexual population is wasted – its better to be a well-adapted clone. </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 Rapid Adaptation</a:t>
            </a:r>
            <a:endParaRPr lang="en-US" sz="3200" b="1" dirty="0">
              <a:latin typeface="+mj-lt"/>
            </a:endParaRPr>
          </a:p>
        </p:txBody>
      </p:sp>
      <p:grpSp>
        <p:nvGrpSpPr>
          <p:cNvPr id="3" name="Group 19"/>
          <p:cNvGrpSpPr/>
          <p:nvPr/>
        </p:nvGrpSpPr>
        <p:grpSpPr>
          <a:xfrm>
            <a:off x="564002" y="2186795"/>
            <a:ext cx="5592789" cy="4228532"/>
            <a:chOff x="564002" y="2186795"/>
            <a:chExt cx="5592789" cy="4228532"/>
          </a:xfrm>
        </p:grpSpPr>
        <p:cxnSp>
          <p:nvCxnSpPr>
            <p:cNvPr id="7" name="Straight Arrow Connector 6"/>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1803404" y="4021666"/>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2817555" y="6045995"/>
              <a:ext cx="768622" cy="369332"/>
            </a:xfrm>
            <a:prstGeom prst="rect">
              <a:avLst/>
            </a:prstGeom>
            <a:noFill/>
          </p:spPr>
          <p:txBody>
            <a:bodyPr wrap="none" rtlCol="0">
              <a:spAutoFit/>
            </a:bodyPr>
            <a:lstStyle/>
            <a:p>
              <a:r>
                <a:rPr lang="en-US" dirty="0" smtClean="0"/>
                <a:t>Trait 1</a:t>
              </a:r>
              <a:endParaRPr lang="en-US" dirty="0"/>
            </a:p>
          </p:txBody>
        </p:sp>
        <p:sp>
          <p:nvSpPr>
            <p:cNvPr id="12" name="TextBox 11"/>
            <p:cNvSpPr txBox="1"/>
            <p:nvPr/>
          </p:nvSpPr>
          <p:spPr>
            <a:xfrm rot="16200000">
              <a:off x="364357" y="3686202"/>
              <a:ext cx="768622" cy="369332"/>
            </a:xfrm>
            <a:prstGeom prst="rect">
              <a:avLst/>
            </a:prstGeom>
            <a:noFill/>
          </p:spPr>
          <p:txBody>
            <a:bodyPr wrap="none" rtlCol="0">
              <a:spAutoFit/>
            </a:bodyPr>
            <a:lstStyle/>
            <a:p>
              <a:r>
                <a:rPr lang="en-US" dirty="0" smtClean="0"/>
                <a:t>Trait 2</a:t>
              </a:r>
              <a:endParaRPr lang="en-US" dirty="0"/>
            </a:p>
          </p:txBody>
        </p:sp>
        <p:sp>
          <p:nvSpPr>
            <p:cNvPr id="17" name="Oval 16"/>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Plus 12"/>
            <p:cNvSpPr/>
            <p:nvPr/>
          </p:nvSpPr>
          <p:spPr>
            <a:xfrm>
              <a:off x="2391833" y="4546600"/>
              <a:ext cx="347133" cy="381000"/>
            </a:xfrm>
            <a:prstGeom prst="mathPlus">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2738966" y="4742934"/>
              <a:ext cx="2571212" cy="369332"/>
            </a:xfrm>
            <a:prstGeom prst="rect">
              <a:avLst/>
            </a:prstGeom>
            <a:noFill/>
          </p:spPr>
          <p:txBody>
            <a:bodyPr wrap="none" rtlCol="0">
              <a:spAutoFit/>
            </a:bodyPr>
            <a:lstStyle/>
            <a:p>
              <a:r>
                <a:rPr lang="en-US" dirty="0" smtClean="0">
                  <a:solidFill>
                    <a:srgbClr val="FF0000"/>
                  </a:solidFill>
                </a:rPr>
                <a:t>Point of maximum fitness</a:t>
              </a:r>
              <a:endParaRPr lang="en-US" dirty="0">
                <a:solidFill>
                  <a:srgbClr val="FF0000"/>
                </a:solidFill>
              </a:endParaRPr>
            </a:p>
          </p:txBody>
        </p:sp>
        <p:sp>
          <p:nvSpPr>
            <p:cNvPr id="15" name="TextBox 14"/>
            <p:cNvSpPr txBox="1"/>
            <p:nvPr/>
          </p:nvSpPr>
          <p:spPr>
            <a:xfrm>
              <a:off x="3022600" y="3837000"/>
              <a:ext cx="3134191" cy="369332"/>
            </a:xfrm>
            <a:prstGeom prst="rect">
              <a:avLst/>
            </a:prstGeom>
            <a:noFill/>
          </p:spPr>
          <p:txBody>
            <a:bodyPr wrap="none" rtlCol="0">
              <a:spAutoFit/>
            </a:bodyPr>
            <a:lstStyle/>
            <a:p>
              <a:r>
                <a:rPr lang="en-US" dirty="0" smtClean="0">
                  <a:solidFill>
                    <a:srgbClr val="000090"/>
                  </a:solidFill>
                </a:rPr>
                <a:t>Population of sexual individuals</a:t>
              </a:r>
              <a:endParaRPr lang="en-US" dirty="0">
                <a:solidFill>
                  <a:srgbClr val="000090"/>
                </a:solidFill>
              </a:endParaRPr>
            </a:p>
          </p:txBody>
        </p:sp>
        <p:sp>
          <p:nvSpPr>
            <p:cNvPr id="18" name="TextBox 17"/>
            <p:cNvSpPr txBox="1"/>
            <p:nvPr/>
          </p:nvSpPr>
          <p:spPr>
            <a:xfrm>
              <a:off x="1182433" y="3467668"/>
              <a:ext cx="1840167" cy="369332"/>
            </a:xfrm>
            <a:prstGeom prst="rect">
              <a:avLst/>
            </a:prstGeom>
            <a:noFill/>
          </p:spPr>
          <p:txBody>
            <a:bodyPr wrap="none" rtlCol="0">
              <a:spAutoFit/>
            </a:bodyPr>
            <a:lstStyle/>
            <a:p>
              <a:r>
                <a:rPr lang="en-US" dirty="0" err="1" smtClean="0">
                  <a:solidFill>
                    <a:srgbClr val="008000"/>
                  </a:solidFill>
                </a:rPr>
                <a:t>Clonal</a:t>
              </a:r>
              <a:r>
                <a:rPr lang="en-US" dirty="0" smtClean="0">
                  <a:solidFill>
                    <a:srgbClr val="008000"/>
                  </a:solidFill>
                </a:rPr>
                <a:t> population</a:t>
              </a:r>
              <a:endParaRPr lang="en-US" dirty="0">
                <a:solidFill>
                  <a:srgbClr val="008000"/>
                </a:solidFill>
              </a:endParaRPr>
            </a:p>
          </p:txBody>
        </p:sp>
        <p:sp>
          <p:nvSpPr>
            <p:cNvPr id="19" name="TextBox 18"/>
            <p:cNvSpPr txBox="1"/>
            <p:nvPr/>
          </p:nvSpPr>
          <p:spPr>
            <a:xfrm>
              <a:off x="2266939" y="2186795"/>
              <a:ext cx="767495" cy="369332"/>
            </a:xfrm>
            <a:prstGeom prst="rect">
              <a:avLst/>
            </a:prstGeom>
            <a:noFill/>
          </p:spPr>
          <p:txBody>
            <a:bodyPr wrap="none" rtlCol="0">
              <a:spAutoFit/>
            </a:bodyPr>
            <a:lstStyle/>
            <a:p>
              <a:r>
                <a:rPr lang="en-US" b="1" dirty="0" smtClean="0"/>
                <a:t>Year 1</a:t>
              </a:r>
              <a:endParaRPr lang="en-US" b="1" dirty="0"/>
            </a:p>
          </p:txBody>
        </p:sp>
      </p:grpSp>
      <p:sp>
        <p:nvSpPr>
          <p:cNvPr id="16" name="TextBox 15"/>
          <p:cNvSpPr txBox="1"/>
          <p:nvPr/>
        </p:nvSpPr>
        <p:spPr>
          <a:xfrm>
            <a:off x="321733" y="1159933"/>
            <a:ext cx="8356600" cy="369332"/>
          </a:xfrm>
          <a:prstGeom prst="rect">
            <a:avLst/>
          </a:prstGeom>
          <a:noFill/>
        </p:spPr>
        <p:txBody>
          <a:bodyPr wrap="square" rtlCol="0">
            <a:spAutoFit/>
          </a:bodyPr>
          <a:lstStyle/>
          <a:p>
            <a:r>
              <a:rPr lang="en-US" dirty="0" smtClean="0"/>
              <a:t>Lets run through that again, but assume that the environment is highly variable.</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 Rapid Adaptation</a:t>
            </a:r>
            <a:endParaRPr lang="en-US" sz="3200" b="1" dirty="0">
              <a:latin typeface="+mj-lt"/>
            </a:endParaRPr>
          </a:p>
        </p:txBody>
      </p:sp>
      <p:cxnSp>
        <p:nvCxnSpPr>
          <p:cNvPr id="7" name="Straight Arrow Connector 6"/>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1083720" y="3293446"/>
            <a:ext cx="3369747" cy="2581381"/>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2817555" y="6045995"/>
            <a:ext cx="768622" cy="369332"/>
          </a:xfrm>
          <a:prstGeom prst="rect">
            <a:avLst/>
          </a:prstGeom>
          <a:noFill/>
        </p:spPr>
        <p:txBody>
          <a:bodyPr wrap="none" rtlCol="0">
            <a:spAutoFit/>
          </a:bodyPr>
          <a:lstStyle/>
          <a:p>
            <a:r>
              <a:rPr lang="en-US" dirty="0" smtClean="0"/>
              <a:t>Trait 1</a:t>
            </a:r>
            <a:endParaRPr lang="en-US" dirty="0"/>
          </a:p>
        </p:txBody>
      </p:sp>
      <p:sp>
        <p:nvSpPr>
          <p:cNvPr id="12" name="TextBox 11"/>
          <p:cNvSpPr txBox="1"/>
          <p:nvPr/>
        </p:nvSpPr>
        <p:spPr>
          <a:xfrm rot="16200000">
            <a:off x="364357" y="3686202"/>
            <a:ext cx="768622" cy="369332"/>
          </a:xfrm>
          <a:prstGeom prst="rect">
            <a:avLst/>
          </a:prstGeom>
          <a:noFill/>
        </p:spPr>
        <p:txBody>
          <a:bodyPr wrap="none" rtlCol="0">
            <a:spAutoFit/>
          </a:bodyPr>
          <a:lstStyle/>
          <a:p>
            <a:r>
              <a:rPr lang="en-US" dirty="0" smtClean="0"/>
              <a:t>Trait 2</a:t>
            </a:r>
            <a:endParaRPr lang="en-US" dirty="0"/>
          </a:p>
        </p:txBody>
      </p:sp>
      <p:sp>
        <p:nvSpPr>
          <p:cNvPr id="17" name="Oval 16"/>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3022600" y="3837000"/>
            <a:ext cx="2980303" cy="369332"/>
          </a:xfrm>
          <a:prstGeom prst="rect">
            <a:avLst/>
          </a:prstGeom>
          <a:noFill/>
        </p:spPr>
        <p:txBody>
          <a:bodyPr wrap="none" rtlCol="0">
            <a:spAutoFit/>
          </a:bodyPr>
          <a:lstStyle/>
          <a:p>
            <a:r>
              <a:rPr lang="en-US" dirty="0" smtClean="0">
                <a:solidFill>
                  <a:srgbClr val="000090"/>
                </a:solidFill>
              </a:rPr>
              <a:t>Offspring of sexual individuals</a:t>
            </a:r>
            <a:endParaRPr lang="en-US" dirty="0">
              <a:solidFill>
                <a:srgbClr val="000090"/>
              </a:solidFill>
            </a:endParaRPr>
          </a:p>
        </p:txBody>
      </p:sp>
      <p:sp>
        <p:nvSpPr>
          <p:cNvPr id="18" name="TextBox 17"/>
          <p:cNvSpPr txBox="1"/>
          <p:nvPr/>
        </p:nvSpPr>
        <p:spPr>
          <a:xfrm>
            <a:off x="1182433" y="3467668"/>
            <a:ext cx="1647769" cy="369332"/>
          </a:xfrm>
          <a:prstGeom prst="rect">
            <a:avLst/>
          </a:prstGeom>
          <a:noFill/>
        </p:spPr>
        <p:txBody>
          <a:bodyPr wrap="none" rtlCol="0">
            <a:spAutoFit/>
          </a:bodyPr>
          <a:lstStyle/>
          <a:p>
            <a:r>
              <a:rPr lang="en-US" dirty="0" err="1" smtClean="0">
                <a:solidFill>
                  <a:srgbClr val="008000"/>
                </a:solidFill>
              </a:rPr>
              <a:t>Clonal</a:t>
            </a:r>
            <a:r>
              <a:rPr lang="en-US" dirty="0" smtClean="0">
                <a:solidFill>
                  <a:srgbClr val="008000"/>
                </a:solidFill>
              </a:rPr>
              <a:t> offspring</a:t>
            </a:r>
            <a:endParaRPr lang="en-US" dirty="0">
              <a:solidFill>
                <a:srgbClr val="008000"/>
              </a:solidFill>
            </a:endParaRPr>
          </a:p>
        </p:txBody>
      </p:sp>
      <p:sp>
        <p:nvSpPr>
          <p:cNvPr id="19" name="TextBox 18"/>
          <p:cNvSpPr txBox="1"/>
          <p:nvPr/>
        </p:nvSpPr>
        <p:spPr>
          <a:xfrm>
            <a:off x="2266939" y="2186795"/>
            <a:ext cx="1864613" cy="369332"/>
          </a:xfrm>
          <a:prstGeom prst="rect">
            <a:avLst/>
          </a:prstGeom>
          <a:noFill/>
        </p:spPr>
        <p:txBody>
          <a:bodyPr wrap="none" rtlCol="0">
            <a:spAutoFit/>
          </a:bodyPr>
          <a:lstStyle/>
          <a:p>
            <a:r>
              <a:rPr lang="en-US" b="1" dirty="0" smtClean="0"/>
              <a:t>Year 2 -- offspring</a:t>
            </a:r>
            <a:endParaRPr lang="en-US" b="1" dirty="0"/>
          </a:p>
        </p:txBody>
      </p:sp>
      <p:grpSp>
        <p:nvGrpSpPr>
          <p:cNvPr id="3" name="Group 19"/>
          <p:cNvGrpSpPr/>
          <p:nvPr/>
        </p:nvGrpSpPr>
        <p:grpSpPr>
          <a:xfrm>
            <a:off x="6286680" y="769710"/>
            <a:ext cx="3337092" cy="2523736"/>
            <a:chOff x="581553" y="2186795"/>
            <a:chExt cx="5575236" cy="4191454"/>
          </a:xfrm>
        </p:grpSpPr>
        <p:cxnSp>
          <p:nvCxnSpPr>
            <p:cNvPr id="21" name="Straight Arrow Connector 20"/>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1803404" y="4021666"/>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dirty="0"/>
            </a:p>
          </p:txBody>
        </p:sp>
        <p:sp>
          <p:nvSpPr>
            <p:cNvPr id="24" name="TextBox 23"/>
            <p:cNvSpPr txBox="1"/>
            <p:nvPr/>
          </p:nvSpPr>
          <p:spPr>
            <a:xfrm>
              <a:off x="2817553" y="6045995"/>
              <a:ext cx="768621" cy="332254"/>
            </a:xfrm>
            <a:prstGeom prst="rect">
              <a:avLst/>
            </a:prstGeom>
            <a:noFill/>
          </p:spPr>
          <p:txBody>
            <a:bodyPr wrap="square" rtlCol="0">
              <a:spAutoFit/>
            </a:bodyPr>
            <a:lstStyle/>
            <a:p>
              <a:r>
                <a:rPr lang="en-US" sz="700" dirty="0" smtClean="0"/>
                <a:t>Trait 1</a:t>
              </a:r>
              <a:endParaRPr lang="en-US" sz="700" dirty="0"/>
            </a:p>
          </p:txBody>
        </p:sp>
        <p:sp>
          <p:nvSpPr>
            <p:cNvPr id="25" name="TextBox 24"/>
            <p:cNvSpPr txBox="1"/>
            <p:nvPr/>
          </p:nvSpPr>
          <p:spPr>
            <a:xfrm rot="16200000">
              <a:off x="364356" y="3703751"/>
              <a:ext cx="768623" cy="334229"/>
            </a:xfrm>
            <a:prstGeom prst="rect">
              <a:avLst/>
            </a:prstGeom>
            <a:noFill/>
          </p:spPr>
          <p:txBody>
            <a:bodyPr wrap="square" rtlCol="0">
              <a:spAutoFit/>
            </a:bodyPr>
            <a:lstStyle/>
            <a:p>
              <a:r>
                <a:rPr lang="en-US" sz="700" dirty="0" smtClean="0"/>
                <a:t>Trait 2</a:t>
              </a:r>
              <a:endParaRPr lang="en-US" sz="700" dirty="0"/>
            </a:p>
          </p:txBody>
        </p:sp>
        <p:sp>
          <p:nvSpPr>
            <p:cNvPr id="26" name="Oval 25"/>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a:p>
          </p:txBody>
        </p:sp>
        <p:sp>
          <p:nvSpPr>
            <p:cNvPr id="27" name="Plus 26"/>
            <p:cNvSpPr/>
            <p:nvPr/>
          </p:nvSpPr>
          <p:spPr>
            <a:xfrm>
              <a:off x="2391833" y="4546600"/>
              <a:ext cx="347133" cy="381000"/>
            </a:xfrm>
            <a:prstGeom prst="mathPlus">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a:p>
          </p:txBody>
        </p:sp>
        <p:sp>
          <p:nvSpPr>
            <p:cNvPr id="28" name="TextBox 27"/>
            <p:cNvSpPr txBox="1"/>
            <p:nvPr/>
          </p:nvSpPr>
          <p:spPr>
            <a:xfrm>
              <a:off x="2738964" y="4742934"/>
              <a:ext cx="2571212" cy="332254"/>
            </a:xfrm>
            <a:prstGeom prst="rect">
              <a:avLst/>
            </a:prstGeom>
            <a:noFill/>
          </p:spPr>
          <p:txBody>
            <a:bodyPr wrap="square" rtlCol="0">
              <a:spAutoFit/>
            </a:bodyPr>
            <a:lstStyle/>
            <a:p>
              <a:r>
                <a:rPr lang="en-US" sz="700" dirty="0" smtClean="0">
                  <a:solidFill>
                    <a:srgbClr val="FF0000"/>
                  </a:solidFill>
                </a:rPr>
                <a:t>Point of maximum fitness</a:t>
              </a:r>
              <a:endParaRPr lang="en-US" sz="700" dirty="0">
                <a:solidFill>
                  <a:srgbClr val="FF0000"/>
                </a:solidFill>
              </a:endParaRPr>
            </a:p>
          </p:txBody>
        </p:sp>
        <p:sp>
          <p:nvSpPr>
            <p:cNvPr id="29" name="TextBox 28"/>
            <p:cNvSpPr txBox="1"/>
            <p:nvPr/>
          </p:nvSpPr>
          <p:spPr>
            <a:xfrm>
              <a:off x="3022599" y="3837001"/>
              <a:ext cx="3134190" cy="332254"/>
            </a:xfrm>
            <a:prstGeom prst="rect">
              <a:avLst/>
            </a:prstGeom>
            <a:noFill/>
          </p:spPr>
          <p:txBody>
            <a:bodyPr wrap="square" rtlCol="0">
              <a:spAutoFit/>
            </a:bodyPr>
            <a:lstStyle/>
            <a:p>
              <a:r>
                <a:rPr lang="en-US" sz="700" dirty="0" smtClean="0">
                  <a:solidFill>
                    <a:srgbClr val="000090"/>
                  </a:solidFill>
                </a:rPr>
                <a:t>Population of sexual individuals</a:t>
              </a:r>
              <a:endParaRPr lang="en-US" sz="700" dirty="0">
                <a:solidFill>
                  <a:srgbClr val="000090"/>
                </a:solidFill>
              </a:endParaRPr>
            </a:p>
          </p:txBody>
        </p:sp>
        <p:sp>
          <p:nvSpPr>
            <p:cNvPr id="30" name="TextBox 29"/>
            <p:cNvSpPr txBox="1"/>
            <p:nvPr/>
          </p:nvSpPr>
          <p:spPr>
            <a:xfrm>
              <a:off x="1182432" y="3467667"/>
              <a:ext cx="1840166" cy="332254"/>
            </a:xfrm>
            <a:prstGeom prst="rect">
              <a:avLst/>
            </a:prstGeom>
            <a:noFill/>
          </p:spPr>
          <p:txBody>
            <a:bodyPr wrap="square" rtlCol="0">
              <a:spAutoFit/>
            </a:bodyPr>
            <a:lstStyle/>
            <a:p>
              <a:r>
                <a:rPr lang="en-US" sz="700" dirty="0" err="1" smtClean="0">
                  <a:solidFill>
                    <a:srgbClr val="008000"/>
                  </a:solidFill>
                </a:rPr>
                <a:t>Clonal</a:t>
              </a:r>
              <a:r>
                <a:rPr lang="en-US" sz="700" dirty="0" smtClean="0">
                  <a:solidFill>
                    <a:srgbClr val="008000"/>
                  </a:solidFill>
                </a:rPr>
                <a:t> population</a:t>
              </a:r>
              <a:endParaRPr lang="en-US" sz="700" dirty="0">
                <a:solidFill>
                  <a:srgbClr val="008000"/>
                </a:solidFill>
              </a:endParaRPr>
            </a:p>
          </p:txBody>
        </p:sp>
        <p:sp>
          <p:nvSpPr>
            <p:cNvPr id="31" name="TextBox 30"/>
            <p:cNvSpPr txBox="1"/>
            <p:nvPr/>
          </p:nvSpPr>
          <p:spPr>
            <a:xfrm>
              <a:off x="2266937" y="2186795"/>
              <a:ext cx="755662" cy="332254"/>
            </a:xfrm>
            <a:prstGeom prst="rect">
              <a:avLst/>
            </a:prstGeom>
            <a:noFill/>
          </p:spPr>
          <p:txBody>
            <a:bodyPr wrap="square" rtlCol="0">
              <a:spAutoFit/>
            </a:bodyPr>
            <a:lstStyle/>
            <a:p>
              <a:r>
                <a:rPr lang="en-US" sz="700" b="1" dirty="0" smtClean="0"/>
                <a:t>Year 1</a:t>
              </a:r>
              <a:endParaRPr lang="en-US" sz="700" b="1" dirty="0"/>
            </a:p>
          </p:txBody>
        </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593996" y="95296"/>
            <a:ext cx="7772400" cy="1470025"/>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8000" dirty="0" smtClean="0"/>
              <a:t>Evolution</a:t>
            </a:r>
            <a:endParaRPr lang="en-US" sz="4000" dirty="0"/>
          </a:p>
        </p:txBody>
      </p:sp>
      <p:sp>
        <p:nvSpPr>
          <p:cNvPr id="3" name="TextBox 2"/>
          <p:cNvSpPr txBox="1"/>
          <p:nvPr/>
        </p:nvSpPr>
        <p:spPr>
          <a:xfrm>
            <a:off x="481968" y="1565321"/>
            <a:ext cx="8208753" cy="5078314"/>
          </a:xfrm>
          <a:prstGeom prst="rect">
            <a:avLst/>
          </a:prstGeom>
          <a:noFill/>
        </p:spPr>
        <p:txBody>
          <a:bodyPr wrap="square" rtlCol="0">
            <a:spAutoFit/>
          </a:bodyPr>
          <a:lstStyle/>
          <a:p>
            <a:r>
              <a:rPr lang="en-US" dirty="0" smtClean="0"/>
              <a:t>Lecture 1  Tuesday 6</a:t>
            </a:r>
            <a:r>
              <a:rPr lang="en-US" baseline="30000" dirty="0" smtClean="0"/>
              <a:t>th</a:t>
            </a:r>
            <a:r>
              <a:rPr lang="en-US" dirty="0" smtClean="0"/>
              <a:t> 11-12</a:t>
            </a:r>
          </a:p>
          <a:p>
            <a:r>
              <a:rPr lang="en-US" dirty="0"/>
              <a:t>	</a:t>
            </a:r>
            <a:r>
              <a:rPr lang="en-US" b="1" dirty="0" smtClean="0"/>
              <a:t>Introduction</a:t>
            </a:r>
            <a:r>
              <a:rPr lang="en-US" dirty="0" smtClean="0"/>
              <a:t>. Evidence for evolution. Fitness. Competition.</a:t>
            </a:r>
          </a:p>
          <a:p>
            <a:endParaRPr lang="en-US" dirty="0"/>
          </a:p>
          <a:p>
            <a:r>
              <a:rPr lang="en-US" dirty="0" smtClean="0"/>
              <a:t>Lecture 2 Thursday 8</a:t>
            </a:r>
            <a:r>
              <a:rPr lang="en-US" baseline="30000" dirty="0" smtClean="0"/>
              <a:t>th</a:t>
            </a:r>
            <a:r>
              <a:rPr lang="en-US" dirty="0" smtClean="0"/>
              <a:t> 2-3</a:t>
            </a:r>
          </a:p>
          <a:p>
            <a:r>
              <a:rPr lang="en-US" dirty="0"/>
              <a:t>	</a:t>
            </a:r>
            <a:r>
              <a:rPr lang="en-US" b="1" dirty="0" smtClean="0"/>
              <a:t>Games &amp; Genes</a:t>
            </a:r>
            <a:r>
              <a:rPr lang="en-US" dirty="0" smtClean="0"/>
              <a:t>. </a:t>
            </a:r>
          </a:p>
          <a:p>
            <a:r>
              <a:rPr lang="en-US" dirty="0" smtClean="0"/>
              <a:t>Lecture 3 Thursday 8</a:t>
            </a:r>
            <a:r>
              <a:rPr lang="en-US" baseline="30000" dirty="0" smtClean="0"/>
              <a:t>th</a:t>
            </a:r>
            <a:r>
              <a:rPr lang="en-US" dirty="0" smtClean="0"/>
              <a:t> 3-4</a:t>
            </a:r>
          </a:p>
          <a:p>
            <a:r>
              <a:rPr lang="en-US" dirty="0"/>
              <a:t>	</a:t>
            </a:r>
            <a:r>
              <a:rPr lang="en-US" b="1" dirty="0" smtClean="0"/>
              <a:t>Computer-based </a:t>
            </a:r>
            <a:r>
              <a:rPr lang="en-US" b="1" dirty="0" err="1" smtClean="0"/>
              <a:t>practicals</a:t>
            </a:r>
            <a:r>
              <a:rPr lang="en-US" b="1" dirty="0" smtClean="0"/>
              <a:t> </a:t>
            </a:r>
            <a:r>
              <a:rPr lang="en-US" dirty="0" smtClean="0"/>
              <a:t>– example programs and questions.</a:t>
            </a:r>
          </a:p>
          <a:p>
            <a:endParaRPr lang="en-US" dirty="0"/>
          </a:p>
          <a:p>
            <a:r>
              <a:rPr lang="en-US" dirty="0" smtClean="0"/>
              <a:t>Lecture 4  Tuesday 13</a:t>
            </a:r>
            <a:r>
              <a:rPr lang="en-US" baseline="30000" dirty="0" smtClean="0"/>
              <a:t>th</a:t>
            </a:r>
            <a:r>
              <a:rPr lang="en-US" dirty="0" smtClean="0"/>
              <a:t> 11-12</a:t>
            </a:r>
          </a:p>
          <a:p>
            <a:r>
              <a:rPr lang="en-US" dirty="0" smtClean="0"/>
              <a:t>	</a:t>
            </a:r>
            <a:r>
              <a:rPr lang="en-US" b="1" dirty="0" smtClean="0"/>
              <a:t>Sex and Speciation</a:t>
            </a:r>
            <a:r>
              <a:rPr lang="en-US" dirty="0" smtClean="0"/>
              <a:t>. Sexual selection. Males as parasites. Why sexual reproduction? How do new species arise.</a:t>
            </a:r>
          </a:p>
          <a:p>
            <a:endParaRPr lang="en-US" dirty="0" smtClean="0"/>
          </a:p>
          <a:p>
            <a:r>
              <a:rPr lang="en-US" dirty="0" smtClean="0"/>
              <a:t>Lecture 5 Thursday 15</a:t>
            </a:r>
            <a:r>
              <a:rPr lang="en-US" baseline="30000" dirty="0" smtClean="0"/>
              <a:t>th</a:t>
            </a:r>
            <a:r>
              <a:rPr lang="en-US" dirty="0" smtClean="0"/>
              <a:t> 2-3</a:t>
            </a:r>
          </a:p>
          <a:p>
            <a:r>
              <a:rPr lang="en-US" dirty="0" smtClean="0"/>
              <a:t>	</a:t>
            </a:r>
            <a:r>
              <a:rPr lang="en-US" b="1" dirty="0" smtClean="0"/>
              <a:t>Disease evolution</a:t>
            </a:r>
            <a:r>
              <a:rPr lang="en-US" dirty="0" smtClean="0"/>
              <a:t>. Why aren’t we all wiped out by killer infections? </a:t>
            </a:r>
          </a:p>
          <a:p>
            <a:r>
              <a:rPr lang="en-US" dirty="0" smtClean="0"/>
              <a:t>Lecture 6 Thursday 15</a:t>
            </a:r>
            <a:r>
              <a:rPr lang="en-US" baseline="30000" dirty="0" smtClean="0"/>
              <a:t>th</a:t>
            </a:r>
            <a:r>
              <a:rPr lang="en-US" dirty="0" smtClean="0"/>
              <a:t> 3-4</a:t>
            </a:r>
          </a:p>
          <a:p>
            <a:r>
              <a:rPr lang="en-US" dirty="0" smtClean="0"/>
              <a:t>	</a:t>
            </a:r>
            <a:r>
              <a:rPr lang="en-US" b="1" dirty="0" smtClean="0"/>
              <a:t>Computer-based </a:t>
            </a:r>
            <a:r>
              <a:rPr lang="en-US" b="1" dirty="0" err="1" smtClean="0"/>
              <a:t>practicals</a:t>
            </a:r>
            <a:r>
              <a:rPr lang="en-US" b="1" dirty="0" smtClean="0"/>
              <a:t> </a:t>
            </a:r>
            <a:r>
              <a:rPr lang="en-US" dirty="0" smtClean="0"/>
              <a:t>– example programs and questions.</a:t>
            </a:r>
          </a:p>
          <a:p>
            <a:endParaRPr lang="en-US" dirty="0" smtClean="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005573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 Rapid Adaptation</a:t>
            </a:r>
            <a:endParaRPr lang="en-US" sz="3200" b="1" dirty="0">
              <a:latin typeface="+mj-lt"/>
            </a:endParaRPr>
          </a:p>
        </p:txBody>
      </p:sp>
      <p:grpSp>
        <p:nvGrpSpPr>
          <p:cNvPr id="3" name="Group 19"/>
          <p:cNvGrpSpPr/>
          <p:nvPr/>
        </p:nvGrpSpPr>
        <p:grpSpPr>
          <a:xfrm>
            <a:off x="6286680" y="769710"/>
            <a:ext cx="3337092" cy="2523736"/>
            <a:chOff x="581553" y="2186795"/>
            <a:chExt cx="5575236" cy="4191454"/>
          </a:xfrm>
        </p:grpSpPr>
        <p:cxnSp>
          <p:nvCxnSpPr>
            <p:cNvPr id="21" name="Straight Arrow Connector 20"/>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1803404" y="4021666"/>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dirty="0"/>
            </a:p>
          </p:txBody>
        </p:sp>
        <p:sp>
          <p:nvSpPr>
            <p:cNvPr id="24" name="TextBox 23"/>
            <p:cNvSpPr txBox="1"/>
            <p:nvPr/>
          </p:nvSpPr>
          <p:spPr>
            <a:xfrm>
              <a:off x="2817553" y="6045995"/>
              <a:ext cx="768621" cy="332254"/>
            </a:xfrm>
            <a:prstGeom prst="rect">
              <a:avLst/>
            </a:prstGeom>
            <a:noFill/>
          </p:spPr>
          <p:txBody>
            <a:bodyPr wrap="square" rtlCol="0">
              <a:spAutoFit/>
            </a:bodyPr>
            <a:lstStyle/>
            <a:p>
              <a:r>
                <a:rPr lang="en-US" sz="700" dirty="0" smtClean="0"/>
                <a:t>Trait 1</a:t>
              </a:r>
              <a:endParaRPr lang="en-US" sz="700" dirty="0"/>
            </a:p>
          </p:txBody>
        </p:sp>
        <p:sp>
          <p:nvSpPr>
            <p:cNvPr id="25" name="TextBox 24"/>
            <p:cNvSpPr txBox="1"/>
            <p:nvPr/>
          </p:nvSpPr>
          <p:spPr>
            <a:xfrm rot="16200000">
              <a:off x="364356" y="3703751"/>
              <a:ext cx="768623" cy="334229"/>
            </a:xfrm>
            <a:prstGeom prst="rect">
              <a:avLst/>
            </a:prstGeom>
            <a:noFill/>
          </p:spPr>
          <p:txBody>
            <a:bodyPr wrap="square" rtlCol="0">
              <a:spAutoFit/>
            </a:bodyPr>
            <a:lstStyle/>
            <a:p>
              <a:r>
                <a:rPr lang="en-US" sz="700" dirty="0" smtClean="0"/>
                <a:t>Trait 2</a:t>
              </a:r>
              <a:endParaRPr lang="en-US" sz="700" dirty="0"/>
            </a:p>
          </p:txBody>
        </p:sp>
        <p:sp>
          <p:nvSpPr>
            <p:cNvPr id="26" name="Oval 25"/>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a:p>
          </p:txBody>
        </p:sp>
        <p:sp>
          <p:nvSpPr>
            <p:cNvPr id="27" name="Plus 26"/>
            <p:cNvSpPr/>
            <p:nvPr/>
          </p:nvSpPr>
          <p:spPr>
            <a:xfrm>
              <a:off x="2391833" y="4546600"/>
              <a:ext cx="347133" cy="381000"/>
            </a:xfrm>
            <a:prstGeom prst="mathPlus">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a:p>
          </p:txBody>
        </p:sp>
        <p:sp>
          <p:nvSpPr>
            <p:cNvPr id="28" name="TextBox 27"/>
            <p:cNvSpPr txBox="1"/>
            <p:nvPr/>
          </p:nvSpPr>
          <p:spPr>
            <a:xfrm>
              <a:off x="2738964" y="4742934"/>
              <a:ext cx="2571212" cy="332254"/>
            </a:xfrm>
            <a:prstGeom prst="rect">
              <a:avLst/>
            </a:prstGeom>
            <a:noFill/>
          </p:spPr>
          <p:txBody>
            <a:bodyPr wrap="square" rtlCol="0">
              <a:spAutoFit/>
            </a:bodyPr>
            <a:lstStyle/>
            <a:p>
              <a:r>
                <a:rPr lang="en-US" sz="700" dirty="0" smtClean="0">
                  <a:solidFill>
                    <a:srgbClr val="FF0000"/>
                  </a:solidFill>
                </a:rPr>
                <a:t>Point of maximum fitness</a:t>
              </a:r>
              <a:endParaRPr lang="en-US" sz="700" dirty="0">
                <a:solidFill>
                  <a:srgbClr val="FF0000"/>
                </a:solidFill>
              </a:endParaRPr>
            </a:p>
          </p:txBody>
        </p:sp>
        <p:sp>
          <p:nvSpPr>
            <p:cNvPr id="29" name="TextBox 28"/>
            <p:cNvSpPr txBox="1"/>
            <p:nvPr/>
          </p:nvSpPr>
          <p:spPr>
            <a:xfrm>
              <a:off x="3022599" y="3837001"/>
              <a:ext cx="3134190" cy="332254"/>
            </a:xfrm>
            <a:prstGeom prst="rect">
              <a:avLst/>
            </a:prstGeom>
            <a:noFill/>
          </p:spPr>
          <p:txBody>
            <a:bodyPr wrap="square" rtlCol="0">
              <a:spAutoFit/>
            </a:bodyPr>
            <a:lstStyle/>
            <a:p>
              <a:r>
                <a:rPr lang="en-US" sz="700" dirty="0" smtClean="0">
                  <a:solidFill>
                    <a:srgbClr val="000090"/>
                  </a:solidFill>
                </a:rPr>
                <a:t>Population of sexual individuals</a:t>
              </a:r>
              <a:endParaRPr lang="en-US" sz="700" dirty="0">
                <a:solidFill>
                  <a:srgbClr val="000090"/>
                </a:solidFill>
              </a:endParaRPr>
            </a:p>
          </p:txBody>
        </p:sp>
        <p:sp>
          <p:nvSpPr>
            <p:cNvPr id="30" name="TextBox 29"/>
            <p:cNvSpPr txBox="1"/>
            <p:nvPr/>
          </p:nvSpPr>
          <p:spPr>
            <a:xfrm>
              <a:off x="1182432" y="3467667"/>
              <a:ext cx="1840166" cy="332254"/>
            </a:xfrm>
            <a:prstGeom prst="rect">
              <a:avLst/>
            </a:prstGeom>
            <a:noFill/>
          </p:spPr>
          <p:txBody>
            <a:bodyPr wrap="square" rtlCol="0">
              <a:spAutoFit/>
            </a:bodyPr>
            <a:lstStyle/>
            <a:p>
              <a:r>
                <a:rPr lang="en-US" sz="700" dirty="0" err="1" smtClean="0">
                  <a:solidFill>
                    <a:srgbClr val="008000"/>
                  </a:solidFill>
                </a:rPr>
                <a:t>Clonal</a:t>
              </a:r>
              <a:r>
                <a:rPr lang="en-US" sz="700" dirty="0" smtClean="0">
                  <a:solidFill>
                    <a:srgbClr val="008000"/>
                  </a:solidFill>
                </a:rPr>
                <a:t> population</a:t>
              </a:r>
              <a:endParaRPr lang="en-US" sz="700" dirty="0">
                <a:solidFill>
                  <a:srgbClr val="008000"/>
                </a:solidFill>
              </a:endParaRPr>
            </a:p>
          </p:txBody>
        </p:sp>
        <p:sp>
          <p:nvSpPr>
            <p:cNvPr id="31" name="TextBox 30"/>
            <p:cNvSpPr txBox="1"/>
            <p:nvPr/>
          </p:nvSpPr>
          <p:spPr>
            <a:xfrm>
              <a:off x="2266937" y="2186795"/>
              <a:ext cx="755662" cy="332254"/>
            </a:xfrm>
            <a:prstGeom prst="rect">
              <a:avLst/>
            </a:prstGeom>
            <a:noFill/>
          </p:spPr>
          <p:txBody>
            <a:bodyPr wrap="square" rtlCol="0">
              <a:spAutoFit/>
            </a:bodyPr>
            <a:lstStyle/>
            <a:p>
              <a:r>
                <a:rPr lang="en-US" sz="700" b="1" dirty="0" smtClean="0"/>
                <a:t>Year 1</a:t>
              </a:r>
              <a:endParaRPr lang="en-US" sz="700" b="1" dirty="0"/>
            </a:p>
          </p:txBody>
        </p:sp>
      </p:grpSp>
      <p:grpSp>
        <p:nvGrpSpPr>
          <p:cNvPr id="4" name="Group 32"/>
          <p:cNvGrpSpPr/>
          <p:nvPr/>
        </p:nvGrpSpPr>
        <p:grpSpPr>
          <a:xfrm>
            <a:off x="6252205" y="3516834"/>
            <a:ext cx="3260839" cy="2694612"/>
            <a:chOff x="569164" y="2186795"/>
            <a:chExt cx="5433739" cy="4194570"/>
          </a:xfrm>
        </p:grpSpPr>
        <p:cxnSp>
          <p:nvCxnSpPr>
            <p:cNvPr id="34" name="Straight Arrow Connector 33"/>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Oval 35"/>
            <p:cNvSpPr/>
            <p:nvPr/>
          </p:nvSpPr>
          <p:spPr>
            <a:xfrm>
              <a:off x="1083720" y="3293446"/>
              <a:ext cx="3369747" cy="2581381"/>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p>
          </p:txBody>
        </p:sp>
        <p:sp>
          <p:nvSpPr>
            <p:cNvPr id="37" name="TextBox 36"/>
            <p:cNvSpPr txBox="1"/>
            <p:nvPr/>
          </p:nvSpPr>
          <p:spPr>
            <a:xfrm>
              <a:off x="2817555" y="6045994"/>
              <a:ext cx="768621" cy="335371"/>
            </a:xfrm>
            <a:prstGeom prst="rect">
              <a:avLst/>
            </a:prstGeom>
            <a:noFill/>
          </p:spPr>
          <p:txBody>
            <a:bodyPr wrap="square" rtlCol="0">
              <a:spAutoFit/>
            </a:bodyPr>
            <a:lstStyle/>
            <a:p>
              <a:r>
                <a:rPr lang="en-US" sz="800" dirty="0" smtClean="0"/>
                <a:t>Trait 1</a:t>
              </a:r>
              <a:endParaRPr lang="en-US" sz="800" dirty="0"/>
            </a:p>
          </p:txBody>
        </p:sp>
        <p:sp>
          <p:nvSpPr>
            <p:cNvPr id="38" name="TextBox 37"/>
            <p:cNvSpPr txBox="1"/>
            <p:nvPr/>
          </p:nvSpPr>
          <p:spPr>
            <a:xfrm rot="16200000">
              <a:off x="364357" y="3691363"/>
              <a:ext cx="768621" cy="359008"/>
            </a:xfrm>
            <a:prstGeom prst="rect">
              <a:avLst/>
            </a:prstGeom>
            <a:noFill/>
          </p:spPr>
          <p:txBody>
            <a:bodyPr wrap="square" rtlCol="0">
              <a:spAutoFit/>
            </a:bodyPr>
            <a:lstStyle/>
            <a:p>
              <a:r>
                <a:rPr lang="en-US" sz="800" dirty="0" smtClean="0"/>
                <a:t>Trait 2</a:t>
              </a:r>
              <a:endParaRPr lang="en-US" sz="800" dirty="0"/>
            </a:p>
          </p:txBody>
        </p:sp>
        <p:sp>
          <p:nvSpPr>
            <p:cNvPr id="39" name="Oval 38"/>
            <p:cNvSpPr/>
            <p:nvPr/>
          </p:nvSpPr>
          <p:spPr>
            <a:xfrm>
              <a:off x="2345270" y="4510103"/>
              <a:ext cx="427566" cy="427566"/>
            </a:xfrm>
            <a:prstGeom prst="ellipse">
              <a:avLst/>
            </a:prstGeom>
            <a:gradFill flip="none" rotWithShape="1">
              <a:gsLst>
                <a:gs pos="0">
                  <a:srgbClr val="008000"/>
                </a:gs>
                <a:gs pos="94000">
                  <a:schemeClr val="accent1">
                    <a:lumMod val="20000"/>
                    <a:lumOff val="8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2" name="TextBox 41"/>
            <p:cNvSpPr txBox="1"/>
            <p:nvPr/>
          </p:nvSpPr>
          <p:spPr>
            <a:xfrm>
              <a:off x="3022599" y="3837001"/>
              <a:ext cx="2980304" cy="335371"/>
            </a:xfrm>
            <a:prstGeom prst="rect">
              <a:avLst/>
            </a:prstGeom>
            <a:noFill/>
          </p:spPr>
          <p:txBody>
            <a:bodyPr wrap="square" rtlCol="0">
              <a:spAutoFit/>
            </a:bodyPr>
            <a:lstStyle/>
            <a:p>
              <a:r>
                <a:rPr lang="en-US" sz="800" dirty="0" smtClean="0">
                  <a:solidFill>
                    <a:srgbClr val="000090"/>
                  </a:solidFill>
                </a:rPr>
                <a:t>Offspring of sexual individuals</a:t>
              </a:r>
              <a:endParaRPr lang="en-US" sz="800" dirty="0">
                <a:solidFill>
                  <a:srgbClr val="000090"/>
                </a:solidFill>
              </a:endParaRPr>
            </a:p>
          </p:txBody>
        </p:sp>
        <p:sp>
          <p:nvSpPr>
            <p:cNvPr id="43" name="TextBox 42"/>
            <p:cNvSpPr txBox="1"/>
            <p:nvPr/>
          </p:nvSpPr>
          <p:spPr>
            <a:xfrm>
              <a:off x="1182432" y="3467668"/>
              <a:ext cx="1647769" cy="335371"/>
            </a:xfrm>
            <a:prstGeom prst="rect">
              <a:avLst/>
            </a:prstGeom>
            <a:noFill/>
          </p:spPr>
          <p:txBody>
            <a:bodyPr wrap="square" rtlCol="0">
              <a:spAutoFit/>
            </a:bodyPr>
            <a:lstStyle/>
            <a:p>
              <a:r>
                <a:rPr lang="en-US" sz="800" dirty="0" err="1" smtClean="0">
                  <a:solidFill>
                    <a:srgbClr val="008000"/>
                  </a:solidFill>
                </a:rPr>
                <a:t>Clonal</a:t>
              </a:r>
              <a:r>
                <a:rPr lang="en-US" sz="800" dirty="0" smtClean="0">
                  <a:solidFill>
                    <a:srgbClr val="008000"/>
                  </a:solidFill>
                </a:rPr>
                <a:t> offspring</a:t>
              </a:r>
              <a:endParaRPr lang="en-US" sz="800" dirty="0">
                <a:solidFill>
                  <a:srgbClr val="008000"/>
                </a:solidFill>
              </a:endParaRPr>
            </a:p>
          </p:txBody>
        </p:sp>
        <p:sp>
          <p:nvSpPr>
            <p:cNvPr id="44" name="TextBox 43"/>
            <p:cNvSpPr txBox="1"/>
            <p:nvPr/>
          </p:nvSpPr>
          <p:spPr>
            <a:xfrm>
              <a:off x="2266939" y="2186795"/>
              <a:ext cx="1864613" cy="335371"/>
            </a:xfrm>
            <a:prstGeom prst="rect">
              <a:avLst/>
            </a:prstGeom>
            <a:noFill/>
          </p:spPr>
          <p:txBody>
            <a:bodyPr wrap="square" rtlCol="0">
              <a:spAutoFit/>
            </a:bodyPr>
            <a:lstStyle/>
            <a:p>
              <a:r>
                <a:rPr lang="en-US" sz="800" b="1" dirty="0" smtClean="0"/>
                <a:t>Year 2 -- offspring</a:t>
              </a:r>
              <a:endParaRPr lang="en-US" sz="800" b="1" dirty="0"/>
            </a:p>
          </p:txBody>
        </p:sp>
      </p:grpSp>
      <p:cxnSp>
        <p:nvCxnSpPr>
          <p:cNvPr id="46" name="Straight Arrow Connector 45"/>
          <p:cNvCxnSpPr/>
          <p:nvPr/>
        </p:nvCxnSpPr>
        <p:spPr>
          <a:xfrm rot="5400000" flipH="1" flipV="1">
            <a:off x="-778933" y="4207934"/>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933334" y="5901265"/>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8" name="Oval 47"/>
          <p:cNvSpPr/>
          <p:nvPr/>
        </p:nvSpPr>
        <p:spPr>
          <a:xfrm>
            <a:off x="2345270" y="3732278"/>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9" name="TextBox 48"/>
          <p:cNvSpPr txBox="1"/>
          <p:nvPr/>
        </p:nvSpPr>
        <p:spPr>
          <a:xfrm>
            <a:off x="2817555" y="6045995"/>
            <a:ext cx="768622" cy="369332"/>
          </a:xfrm>
          <a:prstGeom prst="rect">
            <a:avLst/>
          </a:prstGeom>
          <a:noFill/>
        </p:spPr>
        <p:txBody>
          <a:bodyPr wrap="none" rtlCol="0">
            <a:spAutoFit/>
          </a:bodyPr>
          <a:lstStyle/>
          <a:p>
            <a:r>
              <a:rPr lang="en-US" dirty="0" smtClean="0"/>
              <a:t>Trait 1</a:t>
            </a:r>
            <a:endParaRPr lang="en-US" dirty="0"/>
          </a:p>
        </p:txBody>
      </p:sp>
      <p:sp>
        <p:nvSpPr>
          <p:cNvPr id="50" name="TextBox 49"/>
          <p:cNvSpPr txBox="1"/>
          <p:nvPr/>
        </p:nvSpPr>
        <p:spPr>
          <a:xfrm rot="16200000">
            <a:off x="364357" y="3686202"/>
            <a:ext cx="768622" cy="369332"/>
          </a:xfrm>
          <a:prstGeom prst="rect">
            <a:avLst/>
          </a:prstGeom>
          <a:noFill/>
        </p:spPr>
        <p:txBody>
          <a:bodyPr wrap="none" rtlCol="0">
            <a:spAutoFit/>
          </a:bodyPr>
          <a:lstStyle/>
          <a:p>
            <a:r>
              <a:rPr lang="en-US" dirty="0" smtClean="0"/>
              <a:t>Trait 2</a:t>
            </a:r>
            <a:endParaRPr lang="en-US" dirty="0"/>
          </a:p>
        </p:txBody>
      </p:sp>
      <p:sp>
        <p:nvSpPr>
          <p:cNvPr id="51" name="Oval 50"/>
          <p:cNvSpPr/>
          <p:nvPr/>
        </p:nvSpPr>
        <p:spPr>
          <a:xfrm>
            <a:off x="2336803" y="4518570"/>
            <a:ext cx="427566" cy="427566"/>
          </a:xfrm>
          <a:prstGeom prst="ellipse">
            <a:avLst/>
          </a:prstGeom>
          <a:gradFill flip="none" rotWithShape="1">
            <a:gsLst>
              <a:gs pos="0">
                <a:srgbClr val="CCFFCC"/>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Plus 51"/>
          <p:cNvSpPr/>
          <p:nvPr/>
        </p:nvSpPr>
        <p:spPr>
          <a:xfrm>
            <a:off x="2976470" y="4174117"/>
            <a:ext cx="347133" cy="381000"/>
          </a:xfrm>
          <a:prstGeom prst="mathPlus">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p:cNvSpPr txBox="1"/>
          <p:nvPr/>
        </p:nvSpPr>
        <p:spPr>
          <a:xfrm>
            <a:off x="3323603" y="4476241"/>
            <a:ext cx="2571212" cy="369332"/>
          </a:xfrm>
          <a:prstGeom prst="rect">
            <a:avLst/>
          </a:prstGeom>
          <a:noFill/>
        </p:spPr>
        <p:txBody>
          <a:bodyPr wrap="none" rtlCol="0">
            <a:spAutoFit/>
          </a:bodyPr>
          <a:lstStyle/>
          <a:p>
            <a:r>
              <a:rPr lang="en-US" dirty="0" smtClean="0">
                <a:solidFill>
                  <a:srgbClr val="FF0000"/>
                </a:solidFill>
              </a:rPr>
              <a:t>Point of maximum fitness</a:t>
            </a:r>
            <a:endParaRPr lang="en-US" dirty="0">
              <a:solidFill>
                <a:srgbClr val="FF0000"/>
              </a:solidFill>
            </a:endParaRPr>
          </a:p>
        </p:txBody>
      </p:sp>
      <p:sp>
        <p:nvSpPr>
          <p:cNvPr id="54" name="TextBox 53"/>
          <p:cNvSpPr txBox="1"/>
          <p:nvPr/>
        </p:nvSpPr>
        <p:spPr>
          <a:xfrm>
            <a:off x="3022600" y="3837000"/>
            <a:ext cx="3134191" cy="369332"/>
          </a:xfrm>
          <a:prstGeom prst="rect">
            <a:avLst/>
          </a:prstGeom>
          <a:noFill/>
        </p:spPr>
        <p:txBody>
          <a:bodyPr wrap="none" rtlCol="0">
            <a:spAutoFit/>
          </a:bodyPr>
          <a:lstStyle/>
          <a:p>
            <a:r>
              <a:rPr lang="en-US" dirty="0" smtClean="0">
                <a:solidFill>
                  <a:srgbClr val="000090"/>
                </a:solidFill>
              </a:rPr>
              <a:t>Population of sexual individuals</a:t>
            </a:r>
            <a:endParaRPr lang="en-US" dirty="0">
              <a:solidFill>
                <a:srgbClr val="000090"/>
              </a:solidFill>
            </a:endParaRPr>
          </a:p>
        </p:txBody>
      </p:sp>
      <p:sp>
        <p:nvSpPr>
          <p:cNvPr id="55" name="TextBox 54"/>
          <p:cNvSpPr txBox="1"/>
          <p:nvPr/>
        </p:nvSpPr>
        <p:spPr>
          <a:xfrm>
            <a:off x="1182433" y="3467668"/>
            <a:ext cx="1840167" cy="369332"/>
          </a:xfrm>
          <a:prstGeom prst="rect">
            <a:avLst/>
          </a:prstGeom>
          <a:noFill/>
        </p:spPr>
        <p:txBody>
          <a:bodyPr wrap="none" rtlCol="0">
            <a:spAutoFit/>
          </a:bodyPr>
          <a:lstStyle/>
          <a:p>
            <a:r>
              <a:rPr lang="en-US" dirty="0" err="1" smtClean="0">
                <a:solidFill>
                  <a:srgbClr val="008000"/>
                </a:solidFill>
              </a:rPr>
              <a:t>Clonal</a:t>
            </a:r>
            <a:r>
              <a:rPr lang="en-US" dirty="0" smtClean="0">
                <a:solidFill>
                  <a:srgbClr val="008000"/>
                </a:solidFill>
              </a:rPr>
              <a:t> population</a:t>
            </a:r>
            <a:endParaRPr lang="en-US" dirty="0">
              <a:solidFill>
                <a:srgbClr val="008000"/>
              </a:solidFill>
            </a:endParaRPr>
          </a:p>
        </p:txBody>
      </p:sp>
      <p:sp>
        <p:nvSpPr>
          <p:cNvPr id="56" name="TextBox 55"/>
          <p:cNvSpPr txBox="1"/>
          <p:nvPr/>
        </p:nvSpPr>
        <p:spPr>
          <a:xfrm>
            <a:off x="2266939" y="2186795"/>
            <a:ext cx="767495" cy="369332"/>
          </a:xfrm>
          <a:prstGeom prst="rect">
            <a:avLst/>
          </a:prstGeom>
          <a:noFill/>
        </p:spPr>
        <p:txBody>
          <a:bodyPr wrap="none" rtlCol="0">
            <a:spAutoFit/>
          </a:bodyPr>
          <a:lstStyle/>
          <a:p>
            <a:r>
              <a:rPr lang="en-US" b="1" dirty="0" smtClean="0"/>
              <a:t>Year 2</a:t>
            </a:r>
            <a:endParaRPr lang="en-US" b="1" dirty="0"/>
          </a:p>
        </p:txBody>
      </p:sp>
      <p:sp>
        <p:nvSpPr>
          <p:cNvPr id="57" name="TextBox 56"/>
          <p:cNvSpPr txBox="1"/>
          <p:nvPr/>
        </p:nvSpPr>
        <p:spPr>
          <a:xfrm>
            <a:off x="254000" y="1154431"/>
            <a:ext cx="5717797" cy="1200329"/>
          </a:xfrm>
          <a:prstGeom prst="rect">
            <a:avLst/>
          </a:prstGeom>
          <a:noFill/>
        </p:spPr>
        <p:txBody>
          <a:bodyPr wrap="square" rtlCol="0">
            <a:spAutoFit/>
          </a:bodyPr>
          <a:lstStyle/>
          <a:p>
            <a:r>
              <a:rPr lang="en-US" dirty="0" smtClean="0"/>
              <a:t>In a variable environment the variability in offspring displayed by the sexual population can be used to encompass the new optimum, whereas clones have to mutate to catch-up.</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 Parasite Avoidance</a:t>
            </a:r>
            <a:endParaRPr lang="en-US" sz="3200" b="1" dirty="0">
              <a:latin typeface="+mj-lt"/>
            </a:endParaRPr>
          </a:p>
        </p:txBody>
      </p:sp>
      <p:cxnSp>
        <p:nvCxnSpPr>
          <p:cNvPr id="46" name="Straight Arrow Connector 45"/>
          <p:cNvCxnSpPr/>
          <p:nvPr/>
        </p:nvCxnSpPr>
        <p:spPr>
          <a:xfrm rot="5400000" flipH="1" flipV="1">
            <a:off x="-1075278" y="4436543"/>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636989" y="6129874"/>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8" name="Oval 47"/>
          <p:cNvSpPr/>
          <p:nvPr/>
        </p:nvSpPr>
        <p:spPr>
          <a:xfrm>
            <a:off x="2809024" y="3865549"/>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9" name="TextBox 48"/>
          <p:cNvSpPr txBox="1"/>
          <p:nvPr/>
        </p:nvSpPr>
        <p:spPr>
          <a:xfrm>
            <a:off x="2521210" y="6274604"/>
            <a:ext cx="768622" cy="369332"/>
          </a:xfrm>
          <a:prstGeom prst="rect">
            <a:avLst/>
          </a:prstGeom>
          <a:noFill/>
        </p:spPr>
        <p:txBody>
          <a:bodyPr wrap="none" rtlCol="0">
            <a:spAutoFit/>
          </a:bodyPr>
          <a:lstStyle/>
          <a:p>
            <a:r>
              <a:rPr lang="en-US" dirty="0" smtClean="0"/>
              <a:t>Trait 1</a:t>
            </a:r>
            <a:endParaRPr lang="en-US" dirty="0"/>
          </a:p>
        </p:txBody>
      </p:sp>
      <p:sp>
        <p:nvSpPr>
          <p:cNvPr id="50" name="TextBox 49"/>
          <p:cNvSpPr txBox="1"/>
          <p:nvPr/>
        </p:nvSpPr>
        <p:spPr>
          <a:xfrm rot="16200000">
            <a:off x="68012" y="3914811"/>
            <a:ext cx="768622" cy="369332"/>
          </a:xfrm>
          <a:prstGeom prst="rect">
            <a:avLst/>
          </a:prstGeom>
          <a:noFill/>
        </p:spPr>
        <p:txBody>
          <a:bodyPr wrap="none" rtlCol="0">
            <a:spAutoFit/>
          </a:bodyPr>
          <a:lstStyle/>
          <a:p>
            <a:r>
              <a:rPr lang="en-US" dirty="0" smtClean="0"/>
              <a:t>Trait 2</a:t>
            </a:r>
            <a:endParaRPr lang="en-US" dirty="0"/>
          </a:p>
        </p:txBody>
      </p:sp>
      <p:sp>
        <p:nvSpPr>
          <p:cNvPr id="51" name="Oval 50"/>
          <p:cNvSpPr/>
          <p:nvPr/>
        </p:nvSpPr>
        <p:spPr>
          <a:xfrm>
            <a:off x="1960817" y="4783726"/>
            <a:ext cx="765438" cy="765438"/>
          </a:xfrm>
          <a:prstGeom prst="ellipse">
            <a:avLst/>
          </a:prstGeom>
          <a:gradFill flip="none" rotWithShape="1">
            <a:gsLst>
              <a:gs pos="0">
                <a:srgbClr val="FF0000"/>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extBox 53"/>
          <p:cNvSpPr txBox="1"/>
          <p:nvPr/>
        </p:nvSpPr>
        <p:spPr>
          <a:xfrm>
            <a:off x="2370655" y="3376111"/>
            <a:ext cx="3134191" cy="369332"/>
          </a:xfrm>
          <a:prstGeom prst="rect">
            <a:avLst/>
          </a:prstGeom>
          <a:noFill/>
        </p:spPr>
        <p:txBody>
          <a:bodyPr wrap="none" rtlCol="0">
            <a:spAutoFit/>
          </a:bodyPr>
          <a:lstStyle/>
          <a:p>
            <a:r>
              <a:rPr lang="en-US" dirty="0" smtClean="0">
                <a:solidFill>
                  <a:srgbClr val="000090"/>
                </a:solidFill>
              </a:rPr>
              <a:t>Population of sexual individuals</a:t>
            </a:r>
            <a:endParaRPr lang="en-US" dirty="0">
              <a:solidFill>
                <a:srgbClr val="000090"/>
              </a:solidFill>
            </a:endParaRPr>
          </a:p>
        </p:txBody>
      </p:sp>
      <p:sp>
        <p:nvSpPr>
          <p:cNvPr id="55" name="TextBox 54"/>
          <p:cNvSpPr txBox="1"/>
          <p:nvPr/>
        </p:nvSpPr>
        <p:spPr>
          <a:xfrm>
            <a:off x="959976" y="5686052"/>
            <a:ext cx="2001682" cy="369332"/>
          </a:xfrm>
          <a:prstGeom prst="rect">
            <a:avLst/>
          </a:prstGeom>
          <a:noFill/>
        </p:spPr>
        <p:txBody>
          <a:bodyPr wrap="none" rtlCol="0">
            <a:spAutoFit/>
          </a:bodyPr>
          <a:lstStyle/>
          <a:p>
            <a:r>
              <a:rPr lang="en-US" dirty="0" smtClean="0">
                <a:solidFill>
                  <a:srgbClr val="FF0000"/>
                </a:solidFill>
              </a:rPr>
              <a:t>Parasite population</a:t>
            </a:r>
            <a:endParaRPr lang="en-US" dirty="0">
              <a:solidFill>
                <a:srgbClr val="FF0000"/>
              </a:solidFill>
            </a:endParaRPr>
          </a:p>
        </p:txBody>
      </p:sp>
      <p:sp>
        <p:nvSpPr>
          <p:cNvPr id="45" name="TextBox 44"/>
          <p:cNvSpPr txBox="1"/>
          <p:nvPr/>
        </p:nvSpPr>
        <p:spPr>
          <a:xfrm>
            <a:off x="389467" y="1092200"/>
            <a:ext cx="8475133" cy="923330"/>
          </a:xfrm>
          <a:prstGeom prst="rect">
            <a:avLst/>
          </a:prstGeom>
          <a:noFill/>
        </p:spPr>
        <p:txBody>
          <a:bodyPr wrap="square" rtlCol="0">
            <a:spAutoFit/>
          </a:bodyPr>
          <a:lstStyle/>
          <a:p>
            <a:r>
              <a:rPr lang="en-US" dirty="0" smtClean="0"/>
              <a:t>A similar effect can be seen with parasites. Often parasites (and pathogens) need to have a close match to the host genotype. This caused parasites to evolve towards the host – as those nearest the host are fitter.  </a:t>
            </a:r>
            <a:endParaRPr lang="en-US" dirty="0"/>
          </a:p>
        </p:txBody>
      </p:sp>
      <p:sp>
        <p:nvSpPr>
          <p:cNvPr id="58" name="Right Arrow 57"/>
          <p:cNvSpPr/>
          <p:nvPr/>
        </p:nvSpPr>
        <p:spPr>
          <a:xfrm rot="20018964">
            <a:off x="2323250" y="4774973"/>
            <a:ext cx="806009" cy="377503"/>
          </a:xfrm>
          <a:prstGeom prst="rightArrow">
            <a:avLst/>
          </a:prstGeom>
          <a:solidFill>
            <a:srgbClr val="FF0000"/>
          </a:solidFill>
          <a:ln>
            <a:solidFill>
              <a:srgbClr val="C0504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1778000" y="2150533"/>
            <a:ext cx="6925733" cy="923330"/>
          </a:xfrm>
          <a:prstGeom prst="rect">
            <a:avLst/>
          </a:prstGeom>
          <a:noFill/>
        </p:spPr>
        <p:txBody>
          <a:bodyPr wrap="square" rtlCol="0">
            <a:spAutoFit/>
          </a:bodyPr>
          <a:lstStyle/>
          <a:p>
            <a:r>
              <a:rPr lang="en-US" dirty="0" smtClean="0"/>
              <a:t>A </a:t>
            </a:r>
            <a:r>
              <a:rPr lang="en-US" dirty="0" err="1" smtClean="0"/>
              <a:t>clonal</a:t>
            </a:r>
            <a:r>
              <a:rPr lang="en-US" dirty="0" smtClean="0"/>
              <a:t> host population will not be able to escape a rapidly </a:t>
            </a:r>
            <a:r>
              <a:rPr lang="en-US" dirty="0" err="1" smtClean="0"/>
              <a:t>specalising</a:t>
            </a:r>
            <a:r>
              <a:rPr lang="en-US" dirty="0" smtClean="0"/>
              <a:t> parasite/pathogen. This has been seen on many agricultural crops that are highly prone to </a:t>
            </a:r>
            <a:r>
              <a:rPr lang="en-US" dirty="0" err="1" smtClean="0"/>
              <a:t>specalised</a:t>
            </a:r>
            <a:r>
              <a:rPr lang="en-US" dirty="0" smtClean="0"/>
              <a:t> diseases.</a:t>
            </a:r>
            <a:endParaRPr lang="en-US" dirty="0"/>
          </a:p>
        </p:txBody>
      </p:sp>
      <p:sp>
        <p:nvSpPr>
          <p:cNvPr id="60" name="TextBox 59"/>
          <p:cNvSpPr txBox="1"/>
          <p:nvPr/>
        </p:nvSpPr>
        <p:spPr>
          <a:xfrm>
            <a:off x="5653502" y="3638588"/>
            <a:ext cx="3211098" cy="1754327"/>
          </a:xfrm>
          <a:prstGeom prst="rect">
            <a:avLst/>
          </a:prstGeom>
          <a:noFill/>
        </p:spPr>
        <p:txBody>
          <a:bodyPr wrap="square" rtlCol="0">
            <a:spAutoFit/>
          </a:bodyPr>
          <a:lstStyle/>
          <a:p>
            <a:r>
              <a:rPr lang="en-US" dirty="0" smtClean="0"/>
              <a:t>In contrast, a sexually reproducing population will have sufficient variability to escape the parasite/pathogen and evolve to a new ‘disease-free’ region of genotype-space. </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 Parasite Avoidance</a:t>
            </a:r>
            <a:endParaRPr lang="en-US" sz="3200" b="1" dirty="0">
              <a:latin typeface="+mj-lt"/>
            </a:endParaRPr>
          </a:p>
        </p:txBody>
      </p:sp>
      <p:pic>
        <p:nvPicPr>
          <p:cNvPr id="40" name="Picture 39"/>
          <p:cNvPicPr>
            <a:picLocks noChangeAspect="1"/>
          </p:cNvPicPr>
          <p:nvPr/>
        </p:nvPicPr>
        <p:blipFill>
          <a:blip r:embed="rId2"/>
          <a:stretch>
            <a:fillRect/>
          </a:stretch>
        </p:blipFill>
        <p:spPr>
          <a:xfrm>
            <a:off x="4448131" y="3381869"/>
            <a:ext cx="4695869" cy="2467674"/>
          </a:xfrm>
          <a:prstGeom prst="rect">
            <a:avLst/>
          </a:prstGeom>
        </p:spPr>
      </p:pic>
      <p:sp>
        <p:nvSpPr>
          <p:cNvPr id="41" name="TextBox 40"/>
          <p:cNvSpPr txBox="1"/>
          <p:nvPr/>
        </p:nvSpPr>
        <p:spPr>
          <a:xfrm>
            <a:off x="267656" y="1034534"/>
            <a:ext cx="8665751" cy="1754327"/>
          </a:xfrm>
          <a:prstGeom prst="rect">
            <a:avLst/>
          </a:prstGeom>
          <a:noFill/>
        </p:spPr>
        <p:txBody>
          <a:bodyPr wrap="square" rtlCol="0">
            <a:spAutoFit/>
          </a:bodyPr>
          <a:lstStyle/>
          <a:p>
            <a:r>
              <a:rPr lang="en-US" dirty="0" smtClean="0"/>
              <a:t>This is often known as the Red Queen hypothesis from Alice in Wonderland. </a:t>
            </a:r>
          </a:p>
          <a:p>
            <a:endParaRPr lang="en-US" dirty="0" smtClean="0"/>
          </a:p>
          <a:p>
            <a:pPr algn="ctr"/>
            <a:r>
              <a:rPr lang="en-US" dirty="0" smtClean="0"/>
              <a:t>“Now, </a:t>
            </a:r>
            <a:r>
              <a:rPr lang="en-US" i="1" dirty="0" smtClean="0"/>
              <a:t>here</a:t>
            </a:r>
            <a:r>
              <a:rPr lang="en-US" dirty="0" smtClean="0"/>
              <a:t>, you see, it takes all the running you can do, to keep in the same place.”</a:t>
            </a:r>
          </a:p>
          <a:p>
            <a:endParaRPr lang="en-US" dirty="0" smtClean="0"/>
          </a:p>
          <a:p>
            <a:pPr algn="r"/>
            <a:r>
              <a:rPr lang="en-US" dirty="0" smtClean="0"/>
              <a:t>This can be applied to the parasite and the host, that have to keep evolving but never reach their goal. </a:t>
            </a:r>
            <a:endParaRPr lang="en-US" dirty="0"/>
          </a:p>
        </p:txBody>
      </p:sp>
      <p:cxnSp>
        <p:nvCxnSpPr>
          <p:cNvPr id="13" name="Straight Arrow Connector 12"/>
          <p:cNvCxnSpPr/>
          <p:nvPr/>
        </p:nvCxnSpPr>
        <p:spPr>
          <a:xfrm rot="5400000" flipH="1" flipV="1">
            <a:off x="-1075278" y="4436543"/>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636989" y="6129874"/>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2809024" y="3865549"/>
            <a:ext cx="1520199" cy="1405466"/>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extBox 15"/>
          <p:cNvSpPr txBox="1"/>
          <p:nvPr/>
        </p:nvSpPr>
        <p:spPr>
          <a:xfrm>
            <a:off x="2521210" y="6274604"/>
            <a:ext cx="768622" cy="369332"/>
          </a:xfrm>
          <a:prstGeom prst="rect">
            <a:avLst/>
          </a:prstGeom>
          <a:noFill/>
        </p:spPr>
        <p:txBody>
          <a:bodyPr wrap="none" rtlCol="0">
            <a:spAutoFit/>
          </a:bodyPr>
          <a:lstStyle/>
          <a:p>
            <a:r>
              <a:rPr lang="en-US" dirty="0" smtClean="0"/>
              <a:t>Trait 1</a:t>
            </a:r>
            <a:endParaRPr lang="en-US" dirty="0"/>
          </a:p>
        </p:txBody>
      </p:sp>
      <p:sp>
        <p:nvSpPr>
          <p:cNvPr id="17" name="TextBox 16"/>
          <p:cNvSpPr txBox="1"/>
          <p:nvPr/>
        </p:nvSpPr>
        <p:spPr>
          <a:xfrm rot="16200000">
            <a:off x="68012" y="3914811"/>
            <a:ext cx="768622" cy="369332"/>
          </a:xfrm>
          <a:prstGeom prst="rect">
            <a:avLst/>
          </a:prstGeom>
          <a:noFill/>
        </p:spPr>
        <p:txBody>
          <a:bodyPr wrap="none" rtlCol="0">
            <a:spAutoFit/>
          </a:bodyPr>
          <a:lstStyle/>
          <a:p>
            <a:r>
              <a:rPr lang="en-US" dirty="0" smtClean="0"/>
              <a:t>Trait 2</a:t>
            </a:r>
            <a:endParaRPr lang="en-US" dirty="0"/>
          </a:p>
        </p:txBody>
      </p:sp>
      <p:sp>
        <p:nvSpPr>
          <p:cNvPr id="18" name="Oval 17"/>
          <p:cNvSpPr/>
          <p:nvPr/>
        </p:nvSpPr>
        <p:spPr>
          <a:xfrm>
            <a:off x="1960817" y="4783726"/>
            <a:ext cx="765438" cy="765438"/>
          </a:xfrm>
          <a:prstGeom prst="ellipse">
            <a:avLst/>
          </a:prstGeom>
          <a:gradFill flip="none" rotWithShape="1">
            <a:gsLst>
              <a:gs pos="0">
                <a:srgbClr val="FF0000"/>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959976" y="5686052"/>
            <a:ext cx="2001682" cy="369332"/>
          </a:xfrm>
          <a:prstGeom prst="rect">
            <a:avLst/>
          </a:prstGeom>
          <a:noFill/>
        </p:spPr>
        <p:txBody>
          <a:bodyPr wrap="none" rtlCol="0">
            <a:spAutoFit/>
          </a:bodyPr>
          <a:lstStyle/>
          <a:p>
            <a:r>
              <a:rPr lang="en-US" dirty="0" smtClean="0">
                <a:solidFill>
                  <a:srgbClr val="FF0000"/>
                </a:solidFill>
              </a:rPr>
              <a:t>Parasite population</a:t>
            </a:r>
            <a:endParaRPr lang="en-US" dirty="0">
              <a:solidFill>
                <a:srgbClr val="FF0000"/>
              </a:solidFill>
            </a:endParaRPr>
          </a:p>
        </p:txBody>
      </p:sp>
      <p:sp>
        <p:nvSpPr>
          <p:cNvPr id="21" name="Right Arrow 20"/>
          <p:cNvSpPr/>
          <p:nvPr/>
        </p:nvSpPr>
        <p:spPr>
          <a:xfrm rot="20018964">
            <a:off x="2323250" y="4774973"/>
            <a:ext cx="806009" cy="377503"/>
          </a:xfrm>
          <a:prstGeom prst="rightArrow">
            <a:avLst/>
          </a:prstGeom>
          <a:solidFill>
            <a:srgbClr val="FF0000"/>
          </a:solidFill>
          <a:ln>
            <a:solidFill>
              <a:srgbClr val="C0504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ight Arrow 21"/>
          <p:cNvSpPr/>
          <p:nvPr/>
        </p:nvSpPr>
        <p:spPr>
          <a:xfrm rot="19063714">
            <a:off x="3615766" y="3824501"/>
            <a:ext cx="1106801" cy="518382"/>
          </a:xfrm>
          <a:prstGeom prst="rightArrow">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Reproduction: Parasite Avoidance</a:t>
            </a:r>
            <a:endParaRPr lang="en-US" sz="3200" b="1" dirty="0">
              <a:latin typeface="+mj-lt"/>
            </a:endParaRPr>
          </a:p>
        </p:txBody>
      </p:sp>
      <p:sp>
        <p:nvSpPr>
          <p:cNvPr id="41" name="TextBox 40"/>
          <p:cNvSpPr txBox="1"/>
          <p:nvPr/>
        </p:nvSpPr>
        <p:spPr>
          <a:xfrm>
            <a:off x="267656" y="1034534"/>
            <a:ext cx="8774744" cy="1477328"/>
          </a:xfrm>
          <a:prstGeom prst="rect">
            <a:avLst/>
          </a:prstGeom>
          <a:noFill/>
        </p:spPr>
        <p:txBody>
          <a:bodyPr wrap="square" rtlCol="0">
            <a:spAutoFit/>
          </a:bodyPr>
          <a:lstStyle/>
          <a:p>
            <a:r>
              <a:rPr lang="en-US" dirty="0" smtClean="0"/>
              <a:t>An alternative model is the ‘tangled bank’.</a:t>
            </a:r>
          </a:p>
          <a:p>
            <a:endParaRPr lang="en-US" dirty="0" smtClean="0"/>
          </a:p>
          <a:p>
            <a:pPr algn="just"/>
            <a:r>
              <a:rPr lang="en-US" dirty="0" smtClean="0"/>
              <a:t>The host population is so diverse that the parasite can never truly adapt. The parasite cannot evolve to an “optimum” as it could encounter any variety of host in its life-span. Therefore the only solution is for the parasite to be a generalist, which reduces its potential.</a:t>
            </a:r>
            <a:endParaRPr lang="en-US" dirty="0"/>
          </a:p>
        </p:txBody>
      </p:sp>
      <p:cxnSp>
        <p:nvCxnSpPr>
          <p:cNvPr id="13" name="Straight Arrow Connector 12"/>
          <p:cNvCxnSpPr/>
          <p:nvPr/>
        </p:nvCxnSpPr>
        <p:spPr>
          <a:xfrm rot="5400000" flipH="1" flipV="1">
            <a:off x="-1075278" y="4436543"/>
            <a:ext cx="3674533"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636989" y="6129874"/>
            <a:ext cx="5038463" cy="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1696720" y="3010912"/>
            <a:ext cx="3186223" cy="2945751"/>
          </a:xfrm>
          <a:prstGeom prst="ellipse">
            <a:avLst/>
          </a:prstGeom>
          <a:gradFill flip="none" rotWithShape="1">
            <a:gsLst>
              <a:gs pos="0">
                <a:schemeClr val="accent1">
                  <a:tint val="100000"/>
                  <a:shade val="100000"/>
                  <a:satMod val="130000"/>
                </a:schemeClr>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extBox 15"/>
          <p:cNvSpPr txBox="1"/>
          <p:nvPr/>
        </p:nvSpPr>
        <p:spPr>
          <a:xfrm>
            <a:off x="2521210" y="6274604"/>
            <a:ext cx="768622" cy="369332"/>
          </a:xfrm>
          <a:prstGeom prst="rect">
            <a:avLst/>
          </a:prstGeom>
          <a:noFill/>
        </p:spPr>
        <p:txBody>
          <a:bodyPr wrap="none" rtlCol="0">
            <a:spAutoFit/>
          </a:bodyPr>
          <a:lstStyle/>
          <a:p>
            <a:r>
              <a:rPr lang="en-US" dirty="0" smtClean="0"/>
              <a:t>Trait 1</a:t>
            </a:r>
            <a:endParaRPr lang="en-US" dirty="0"/>
          </a:p>
        </p:txBody>
      </p:sp>
      <p:sp>
        <p:nvSpPr>
          <p:cNvPr id="17" name="TextBox 16"/>
          <p:cNvSpPr txBox="1"/>
          <p:nvPr/>
        </p:nvSpPr>
        <p:spPr>
          <a:xfrm rot="16200000">
            <a:off x="68012" y="3914811"/>
            <a:ext cx="768622" cy="369332"/>
          </a:xfrm>
          <a:prstGeom prst="rect">
            <a:avLst/>
          </a:prstGeom>
          <a:noFill/>
        </p:spPr>
        <p:txBody>
          <a:bodyPr wrap="none" rtlCol="0">
            <a:spAutoFit/>
          </a:bodyPr>
          <a:lstStyle/>
          <a:p>
            <a:r>
              <a:rPr lang="en-US" dirty="0" smtClean="0"/>
              <a:t>Trait 2</a:t>
            </a:r>
            <a:endParaRPr lang="en-US" dirty="0"/>
          </a:p>
        </p:txBody>
      </p:sp>
      <p:sp>
        <p:nvSpPr>
          <p:cNvPr id="18" name="Oval 17"/>
          <p:cNvSpPr/>
          <p:nvPr/>
        </p:nvSpPr>
        <p:spPr>
          <a:xfrm>
            <a:off x="2405727" y="3715166"/>
            <a:ext cx="765438" cy="765438"/>
          </a:xfrm>
          <a:prstGeom prst="ellipse">
            <a:avLst/>
          </a:prstGeom>
          <a:gradFill flip="none" rotWithShape="1">
            <a:gsLst>
              <a:gs pos="0">
                <a:srgbClr val="FF0000"/>
              </a:gs>
              <a:gs pos="94000">
                <a:schemeClr val="bg1"/>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ight Arrow 20"/>
          <p:cNvSpPr/>
          <p:nvPr/>
        </p:nvSpPr>
        <p:spPr>
          <a:xfrm rot="19347307">
            <a:off x="2886828" y="3526414"/>
            <a:ext cx="806009" cy="377503"/>
          </a:xfrm>
          <a:prstGeom prst="rightArrow">
            <a:avLst/>
          </a:prstGeom>
          <a:solidFill>
            <a:srgbClr val="FF0000"/>
          </a:solidFill>
          <a:ln>
            <a:solidFill>
              <a:srgbClr val="C0504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ight Arrow 18"/>
          <p:cNvSpPr/>
          <p:nvPr/>
        </p:nvSpPr>
        <p:spPr>
          <a:xfrm rot="2667261">
            <a:off x="2768162" y="4338629"/>
            <a:ext cx="806009" cy="377503"/>
          </a:xfrm>
          <a:prstGeom prst="rightArrow">
            <a:avLst/>
          </a:prstGeom>
          <a:solidFill>
            <a:srgbClr val="FF0000"/>
          </a:solidFill>
          <a:ln>
            <a:solidFill>
              <a:srgbClr val="C0504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ight Arrow 22"/>
          <p:cNvSpPr/>
          <p:nvPr/>
        </p:nvSpPr>
        <p:spPr>
          <a:xfrm rot="7693157">
            <a:off x="2054652" y="4291853"/>
            <a:ext cx="806009" cy="377503"/>
          </a:xfrm>
          <a:prstGeom prst="rightArrow">
            <a:avLst/>
          </a:prstGeom>
          <a:solidFill>
            <a:srgbClr val="FF0000"/>
          </a:solidFill>
          <a:ln>
            <a:solidFill>
              <a:srgbClr val="C0504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Speciation</a:t>
            </a:r>
            <a:endParaRPr lang="en-US" sz="3200" b="1" dirty="0">
              <a:latin typeface="+mj-lt"/>
            </a:endParaRPr>
          </a:p>
        </p:txBody>
      </p:sp>
      <p:sp>
        <p:nvSpPr>
          <p:cNvPr id="41" name="TextBox 40"/>
          <p:cNvSpPr txBox="1"/>
          <p:nvPr/>
        </p:nvSpPr>
        <p:spPr>
          <a:xfrm>
            <a:off x="267656" y="1034534"/>
            <a:ext cx="4151944" cy="5355313"/>
          </a:xfrm>
          <a:prstGeom prst="rect">
            <a:avLst/>
          </a:prstGeom>
          <a:noFill/>
        </p:spPr>
        <p:txBody>
          <a:bodyPr wrap="square" rtlCol="0">
            <a:spAutoFit/>
          </a:bodyPr>
          <a:lstStyle/>
          <a:p>
            <a:r>
              <a:rPr lang="en-US" dirty="0" smtClean="0"/>
              <a:t>Mathematical models for speciation are still in their infancy</a:t>
            </a:r>
            <a:r>
              <a:rPr lang="en-US" dirty="0" smtClean="0"/>
              <a:t>.</a:t>
            </a:r>
          </a:p>
          <a:p>
            <a:endParaRPr lang="en-US" dirty="0" smtClean="0"/>
          </a:p>
          <a:p>
            <a:r>
              <a:rPr lang="en-US" dirty="0" smtClean="0"/>
              <a:t>Two views of speciation exist:</a:t>
            </a:r>
          </a:p>
          <a:p>
            <a:endParaRPr lang="en-US" dirty="0" smtClean="0"/>
          </a:p>
          <a:p>
            <a:pPr>
              <a:buFont typeface="Arial"/>
              <a:buChar char="•"/>
            </a:pPr>
            <a:r>
              <a:rPr lang="en-US" dirty="0" smtClean="0"/>
              <a:t>O</a:t>
            </a:r>
            <a:r>
              <a:rPr lang="en-US" dirty="0" smtClean="0"/>
              <a:t>ne suggests that speciation is gradual with the common ancestor gradually splitting into two forms.</a:t>
            </a:r>
          </a:p>
          <a:p>
            <a:pPr>
              <a:buFont typeface="Arial"/>
              <a:buChar char="•"/>
            </a:pPr>
            <a:endParaRPr lang="en-US" dirty="0" smtClean="0"/>
          </a:p>
          <a:p>
            <a:pPr>
              <a:buFont typeface="Arial"/>
              <a:buChar char="•"/>
            </a:pPr>
            <a:r>
              <a:rPr lang="en-US" dirty="0" smtClean="0"/>
              <a:t>T</a:t>
            </a:r>
            <a:r>
              <a:rPr lang="en-US" dirty="0" smtClean="0"/>
              <a:t>he other suggests that speciation is rapid (over evolutionary time-scales) with new species rapidly emerging to meet the changing demands of the environment.</a:t>
            </a:r>
          </a:p>
          <a:p>
            <a:pPr>
              <a:buFont typeface="Arial"/>
              <a:buChar char="•"/>
            </a:pPr>
            <a:endParaRPr lang="en-US" dirty="0" smtClean="0"/>
          </a:p>
          <a:p>
            <a:pPr>
              <a:buFont typeface="Arial"/>
              <a:buChar char="•"/>
            </a:pPr>
            <a:r>
              <a:rPr lang="en-US" dirty="0" smtClean="0"/>
              <a:t>It is likely that these sudden changes will generate a knock-</a:t>
            </a:r>
            <a:r>
              <a:rPr lang="en-US" dirty="0" smtClean="0"/>
              <a:t>on effect with many other species also adapting. </a:t>
            </a:r>
            <a:r>
              <a:rPr lang="en-US" dirty="0" err="1" smtClean="0"/>
              <a:t>ie</a:t>
            </a:r>
            <a:r>
              <a:rPr lang="en-US" dirty="0" smtClean="0"/>
              <a:t> changes in prey will require adaptation (or speciation) of the predator.</a:t>
            </a:r>
            <a:endParaRPr lang="en-US" dirty="0"/>
          </a:p>
        </p:txBody>
      </p:sp>
      <p:pic>
        <p:nvPicPr>
          <p:cNvPr id="20" name="Picture 19"/>
          <p:cNvPicPr>
            <a:picLocks noChangeAspect="1"/>
          </p:cNvPicPr>
          <p:nvPr/>
        </p:nvPicPr>
        <p:blipFill>
          <a:blip r:embed="rId2"/>
          <a:stretch>
            <a:fillRect/>
          </a:stretch>
        </p:blipFill>
        <p:spPr>
          <a:xfrm>
            <a:off x="4572000" y="855308"/>
            <a:ext cx="4572000" cy="6096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220616" y="4561920"/>
            <a:ext cx="6753923" cy="2125440"/>
          </a:xfrm>
          <a:prstGeom prst="rect">
            <a:avLst/>
          </a:prstGeom>
        </p:spPr>
      </p:pic>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Speciation</a:t>
            </a:r>
            <a:endParaRPr lang="en-US" sz="3200" b="1" dirty="0">
              <a:latin typeface="+mj-lt"/>
            </a:endParaRPr>
          </a:p>
        </p:txBody>
      </p:sp>
      <p:sp>
        <p:nvSpPr>
          <p:cNvPr id="41" name="TextBox 40"/>
          <p:cNvSpPr txBox="1"/>
          <p:nvPr/>
        </p:nvSpPr>
        <p:spPr>
          <a:xfrm>
            <a:off x="267656" y="1034534"/>
            <a:ext cx="8579356" cy="3970318"/>
          </a:xfrm>
          <a:prstGeom prst="rect">
            <a:avLst/>
          </a:prstGeom>
          <a:noFill/>
        </p:spPr>
        <p:txBody>
          <a:bodyPr wrap="square" rtlCol="0">
            <a:spAutoFit/>
          </a:bodyPr>
          <a:lstStyle/>
          <a:p>
            <a:r>
              <a:rPr lang="en-US" dirty="0" smtClean="0"/>
              <a:t>Mathematical models for speciation are still in their infancy</a:t>
            </a:r>
            <a:r>
              <a:rPr lang="en-US" dirty="0" smtClean="0"/>
              <a:t>. But three elements </a:t>
            </a:r>
            <a:r>
              <a:rPr lang="en-US" dirty="0" smtClean="0"/>
              <a:t>are needed:</a:t>
            </a:r>
            <a:endParaRPr lang="en-US" dirty="0" smtClean="0"/>
          </a:p>
          <a:p>
            <a:endParaRPr lang="en-US" dirty="0" smtClean="0"/>
          </a:p>
          <a:p>
            <a:pPr marL="342900" indent="-342900">
              <a:buAutoNum type="arabicParenR"/>
            </a:pPr>
            <a:r>
              <a:rPr lang="en-US" b="1" dirty="0" smtClean="0"/>
              <a:t>A Mechanism of Diversification</a:t>
            </a:r>
            <a:r>
              <a:rPr lang="en-US" dirty="0" smtClean="0"/>
              <a:t>. Both sexual reproduction and mutation could deliver this process</a:t>
            </a:r>
          </a:p>
          <a:p>
            <a:pPr marL="342900" indent="-342900">
              <a:buAutoNum type="arabicParenR"/>
            </a:pPr>
            <a:endParaRPr lang="en-US" dirty="0" smtClean="0"/>
          </a:p>
          <a:p>
            <a:pPr marL="342900" indent="-342900">
              <a:buAutoNum type="arabicParenR"/>
            </a:pPr>
            <a:r>
              <a:rPr lang="en-US" b="1" dirty="0" smtClean="0"/>
              <a:t>A Driver of Diversification</a:t>
            </a:r>
            <a:r>
              <a:rPr lang="en-US" dirty="0" smtClean="0"/>
              <a:t>. There needs to be some disadvantage for being average. This could be the bifurcation of the ESS into two, or it could be </a:t>
            </a:r>
            <a:r>
              <a:rPr lang="en-US" dirty="0" err="1" smtClean="0"/>
              <a:t>specialisation</a:t>
            </a:r>
            <a:r>
              <a:rPr lang="en-US" dirty="0" smtClean="0"/>
              <a:t> by parasites/pathogens/predators, or it could be intense competition.</a:t>
            </a:r>
          </a:p>
          <a:p>
            <a:pPr marL="342900" indent="-342900">
              <a:buAutoNum type="arabicParenR"/>
            </a:pPr>
            <a:endParaRPr lang="en-US" dirty="0" smtClean="0"/>
          </a:p>
          <a:p>
            <a:pPr marL="342900" indent="-342900">
              <a:buAutoNum type="arabicParenR"/>
            </a:pPr>
            <a:r>
              <a:rPr lang="en-US" b="1" dirty="0" smtClean="0"/>
              <a:t>Prevention of Recombination</a:t>
            </a:r>
            <a:r>
              <a:rPr lang="en-US" dirty="0" smtClean="0"/>
              <a:t>. Once two lineages start to diverge, there needs to be a mechanism to prevent recombination. Eventually this will be because the lineages have become different species (and so cannot produce viable offspring); but this needs to be included in the model.</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Assignments</a:t>
            </a:r>
            <a:endParaRPr lang="en-US" sz="3200" b="1" dirty="0">
              <a:latin typeface="+mj-lt"/>
            </a:endParaRPr>
          </a:p>
        </p:txBody>
      </p:sp>
      <p:sp>
        <p:nvSpPr>
          <p:cNvPr id="41" name="TextBox 40"/>
          <p:cNvSpPr txBox="1"/>
          <p:nvPr/>
        </p:nvSpPr>
        <p:spPr>
          <a:xfrm>
            <a:off x="267656" y="1144605"/>
            <a:ext cx="8579356" cy="1477328"/>
          </a:xfrm>
          <a:prstGeom prst="rect">
            <a:avLst/>
          </a:prstGeom>
          <a:noFill/>
        </p:spPr>
        <p:txBody>
          <a:bodyPr wrap="square" rtlCol="0">
            <a:spAutoFit/>
          </a:bodyPr>
          <a:lstStyle/>
          <a:p>
            <a:r>
              <a:rPr lang="en-US" dirty="0" smtClean="0"/>
              <a:t>To be fair, I’m planning on releasing a list of possible papers to read and comment on later in the course – otherwise those doing an evolutionary project have longer than others.</a:t>
            </a:r>
          </a:p>
          <a:p>
            <a:endParaRPr lang="en-US" dirty="0" smtClean="0"/>
          </a:p>
          <a:p>
            <a:r>
              <a:rPr lang="en-US" dirty="0" smtClean="0"/>
              <a:t>However, if you’ve got a topic you’d like to write your project about, I’m happy to discuss this with you at any point…</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 Sex and Speciation</a:t>
            </a:r>
            <a:endParaRPr lang="en-US" sz="3200" b="1" dirty="0">
              <a:latin typeface="+mj-lt"/>
            </a:endParaRPr>
          </a:p>
        </p:txBody>
      </p:sp>
      <p:sp>
        <p:nvSpPr>
          <p:cNvPr id="3" name="TextBox 2"/>
          <p:cNvSpPr txBox="1"/>
          <p:nvPr/>
        </p:nvSpPr>
        <p:spPr>
          <a:xfrm>
            <a:off x="550215" y="1338276"/>
            <a:ext cx="8514764" cy="3785652"/>
          </a:xfrm>
          <a:prstGeom prst="rect">
            <a:avLst/>
          </a:prstGeom>
          <a:noFill/>
        </p:spPr>
        <p:txBody>
          <a:bodyPr wrap="square" rtlCol="0">
            <a:spAutoFit/>
          </a:bodyPr>
          <a:lstStyle/>
          <a:p>
            <a:r>
              <a:rPr lang="en-GB" sz="2000" b="1" dirty="0" smtClean="0"/>
              <a:t>Sexual Selection</a:t>
            </a:r>
            <a:r>
              <a:rPr lang="en-GB" sz="2000" dirty="0" smtClean="0"/>
              <a:t>.</a:t>
            </a:r>
          </a:p>
          <a:p>
            <a:r>
              <a:rPr lang="en-GB" sz="2000" dirty="0" smtClean="0"/>
              <a:t>Often we observe quite distinct differences between the sexes and some quite extreme behaviour – this is generally due to sexual selection.</a:t>
            </a:r>
          </a:p>
          <a:p>
            <a:endParaRPr lang="en-GB" sz="2000" dirty="0"/>
          </a:p>
          <a:p>
            <a:endParaRPr lang="en-GB" sz="2000" dirty="0" smtClean="0"/>
          </a:p>
          <a:p>
            <a:r>
              <a:rPr lang="en-GB" sz="2000" b="1" dirty="0" smtClean="0"/>
              <a:t>Sexual Reproduction</a:t>
            </a:r>
            <a:r>
              <a:rPr lang="en-GB" sz="2000" dirty="0" smtClean="0"/>
              <a:t>.</a:t>
            </a:r>
          </a:p>
          <a:p>
            <a:r>
              <a:rPr lang="en-US" sz="2000" dirty="0" smtClean="0"/>
              <a:t>Why should organisms reproduce sexually? What is the advantage over producing a clone? Why 2 sexes and not 3?</a:t>
            </a:r>
          </a:p>
          <a:p>
            <a:endParaRPr lang="en-US" sz="2000" dirty="0" smtClean="0"/>
          </a:p>
          <a:p>
            <a:r>
              <a:rPr lang="en-US" sz="2000" b="1" dirty="0" smtClean="0"/>
              <a:t>Speciation.</a:t>
            </a:r>
          </a:p>
          <a:p>
            <a:r>
              <a:rPr lang="en-US" sz="2000" dirty="0" smtClean="0"/>
              <a:t>How do new species arise? What kind of models and assumptions are needed to capture this behaviour.</a:t>
            </a:r>
            <a:endParaRPr lang="en-US" sz="20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a:t>
            </a:r>
            <a:endParaRPr lang="en-US" sz="3200" b="1" dirty="0">
              <a:latin typeface="+mj-lt"/>
            </a:endParaRPr>
          </a:p>
        </p:txBody>
      </p:sp>
      <p:pic>
        <p:nvPicPr>
          <p:cNvPr id="8" name="Picture 7"/>
          <p:cNvPicPr>
            <a:picLocks noChangeAspect="1"/>
          </p:cNvPicPr>
          <p:nvPr/>
        </p:nvPicPr>
        <p:blipFill>
          <a:blip r:embed="rId2"/>
          <a:stretch>
            <a:fillRect/>
          </a:stretch>
        </p:blipFill>
        <p:spPr>
          <a:xfrm>
            <a:off x="155992" y="906110"/>
            <a:ext cx="3606800" cy="2247900"/>
          </a:xfrm>
          <a:prstGeom prst="rect">
            <a:avLst/>
          </a:prstGeom>
        </p:spPr>
      </p:pic>
      <p:pic>
        <p:nvPicPr>
          <p:cNvPr id="9" name="Picture 8"/>
          <p:cNvPicPr>
            <a:picLocks noChangeAspect="1"/>
          </p:cNvPicPr>
          <p:nvPr/>
        </p:nvPicPr>
        <p:blipFill>
          <a:blip r:embed="rId3"/>
          <a:stretch>
            <a:fillRect/>
          </a:stretch>
        </p:blipFill>
        <p:spPr>
          <a:xfrm>
            <a:off x="5710813" y="4443156"/>
            <a:ext cx="3208554" cy="2145721"/>
          </a:xfrm>
          <a:prstGeom prst="rect">
            <a:avLst/>
          </a:prstGeom>
        </p:spPr>
      </p:pic>
      <p:pic>
        <p:nvPicPr>
          <p:cNvPr id="10" name="Picture 9"/>
          <p:cNvPicPr>
            <a:picLocks noChangeAspect="1"/>
          </p:cNvPicPr>
          <p:nvPr/>
        </p:nvPicPr>
        <p:blipFill>
          <a:blip r:embed="rId4"/>
          <a:stretch>
            <a:fillRect/>
          </a:stretch>
        </p:blipFill>
        <p:spPr>
          <a:xfrm>
            <a:off x="155992" y="4442577"/>
            <a:ext cx="3797300" cy="2146300"/>
          </a:xfrm>
          <a:prstGeom prst="rect">
            <a:avLst/>
          </a:prstGeom>
        </p:spPr>
      </p:pic>
      <p:pic>
        <p:nvPicPr>
          <p:cNvPr id="12" name="Picture 11"/>
          <p:cNvPicPr>
            <a:picLocks noChangeAspect="1"/>
          </p:cNvPicPr>
          <p:nvPr/>
        </p:nvPicPr>
        <p:blipFill>
          <a:blip r:embed="rId5"/>
          <a:stretch>
            <a:fillRect/>
          </a:stretch>
        </p:blipFill>
        <p:spPr>
          <a:xfrm>
            <a:off x="5512102" y="906110"/>
            <a:ext cx="3407265" cy="2270090"/>
          </a:xfrm>
          <a:prstGeom prst="rect">
            <a:avLst/>
          </a:prstGeom>
        </p:spPr>
      </p:pic>
      <p:sp>
        <p:nvSpPr>
          <p:cNvPr id="13" name="TextBox 12"/>
          <p:cNvSpPr txBox="1"/>
          <p:nvPr/>
        </p:nvSpPr>
        <p:spPr>
          <a:xfrm>
            <a:off x="155992" y="3464640"/>
            <a:ext cx="8763375" cy="646331"/>
          </a:xfrm>
          <a:prstGeom prst="rect">
            <a:avLst/>
          </a:prstGeom>
          <a:noFill/>
        </p:spPr>
        <p:txBody>
          <a:bodyPr wrap="square" rtlCol="0">
            <a:spAutoFit/>
          </a:bodyPr>
          <a:lstStyle/>
          <a:p>
            <a:r>
              <a:rPr lang="en-US" dirty="0" smtClean="0"/>
              <a:t>Often this is manifested as extreme ornamentation in males:</a:t>
            </a:r>
          </a:p>
          <a:p>
            <a:pPr algn="r"/>
            <a:r>
              <a:rPr lang="en-US" dirty="0" smtClean="0"/>
              <a:t>“if males do something that looks stupid its usually to impress the females”.</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a:t>
            </a:r>
            <a:endParaRPr lang="en-US" sz="3200" b="1" dirty="0">
              <a:latin typeface="+mj-lt"/>
            </a:endParaRPr>
          </a:p>
        </p:txBody>
      </p:sp>
      <p:pic>
        <p:nvPicPr>
          <p:cNvPr id="8" name="Picture 7"/>
          <p:cNvPicPr>
            <a:picLocks noChangeAspect="1"/>
          </p:cNvPicPr>
          <p:nvPr/>
        </p:nvPicPr>
        <p:blipFill>
          <a:blip r:embed="rId2"/>
          <a:stretch>
            <a:fillRect/>
          </a:stretch>
        </p:blipFill>
        <p:spPr>
          <a:xfrm>
            <a:off x="7823200" y="6034824"/>
            <a:ext cx="1320800" cy="823175"/>
          </a:xfrm>
          <a:prstGeom prst="rect">
            <a:avLst/>
          </a:prstGeom>
        </p:spPr>
      </p:pic>
      <p:sp>
        <p:nvSpPr>
          <p:cNvPr id="11" name="TextBox 10"/>
          <p:cNvSpPr txBox="1"/>
          <p:nvPr/>
        </p:nvSpPr>
        <p:spPr>
          <a:xfrm>
            <a:off x="245533" y="1058333"/>
            <a:ext cx="8707326" cy="369332"/>
          </a:xfrm>
          <a:prstGeom prst="rect">
            <a:avLst/>
          </a:prstGeom>
          <a:noFill/>
        </p:spPr>
        <p:txBody>
          <a:bodyPr wrap="square" rtlCol="0">
            <a:spAutoFit/>
          </a:bodyPr>
          <a:lstStyle/>
          <a:p>
            <a:r>
              <a:rPr lang="en-US" dirty="0" smtClean="0"/>
              <a:t>Lets look at tail-length as an example</a:t>
            </a:r>
            <a:endParaRPr lang="en-US" dirty="0"/>
          </a:p>
        </p:txBody>
      </p:sp>
      <p:cxnSp>
        <p:nvCxnSpPr>
          <p:cNvPr id="15" name="Straight Arrow Connector 14"/>
          <p:cNvCxnSpPr/>
          <p:nvPr/>
        </p:nvCxnSpPr>
        <p:spPr>
          <a:xfrm rot="5400000" flipH="1" flipV="1">
            <a:off x="-808567" y="4000501"/>
            <a:ext cx="4241800" cy="1693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1117603" y="5977470"/>
            <a:ext cx="7190604"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2819400" y="6055261"/>
            <a:ext cx="3869267" cy="369332"/>
          </a:xfrm>
          <a:prstGeom prst="rect">
            <a:avLst/>
          </a:prstGeom>
          <a:noFill/>
        </p:spPr>
        <p:txBody>
          <a:bodyPr wrap="square" rtlCol="0">
            <a:spAutoFit/>
          </a:bodyPr>
          <a:lstStyle/>
          <a:p>
            <a:pPr algn="ctr"/>
            <a:r>
              <a:rPr lang="en-US" dirty="0" smtClean="0"/>
              <a:t>Tail Length</a:t>
            </a:r>
            <a:endParaRPr lang="en-US" dirty="0"/>
          </a:p>
        </p:txBody>
      </p:sp>
      <p:sp>
        <p:nvSpPr>
          <p:cNvPr id="21" name="Freeform 20"/>
          <p:cNvSpPr/>
          <p:nvPr/>
        </p:nvSpPr>
        <p:spPr>
          <a:xfrm>
            <a:off x="5037664" y="4673600"/>
            <a:ext cx="3211274" cy="1286933"/>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2733" h="1286933">
                <a:moveTo>
                  <a:pt x="0" y="1286933"/>
                </a:moveTo>
                <a:lnTo>
                  <a:pt x="1278466" y="1227667"/>
                </a:lnTo>
                <a:lnTo>
                  <a:pt x="1718733" y="1016000"/>
                </a:lnTo>
                <a:lnTo>
                  <a:pt x="1955800" y="694267"/>
                </a:lnTo>
                <a:lnTo>
                  <a:pt x="2142066" y="194733"/>
                </a:lnTo>
                <a:lnTo>
                  <a:pt x="2328333" y="33867"/>
                </a:lnTo>
                <a:lnTo>
                  <a:pt x="2675466" y="0"/>
                </a:lnTo>
                <a:lnTo>
                  <a:pt x="2963333" y="237067"/>
                </a:lnTo>
                <a:lnTo>
                  <a:pt x="3124200" y="668867"/>
                </a:lnTo>
                <a:lnTo>
                  <a:pt x="3217333" y="1007533"/>
                </a:lnTo>
                <a:lnTo>
                  <a:pt x="3454400" y="1151467"/>
                </a:lnTo>
                <a:cubicBezTo>
                  <a:pt x="3586941" y="1177399"/>
                  <a:pt x="3717279" y="1227667"/>
                  <a:pt x="3852333" y="1227667"/>
                </a:cubicBezTo>
                <a:lnTo>
                  <a:pt x="4512733" y="1286933"/>
                </a:lnTo>
              </a:path>
            </a:pathLst>
          </a:custGeom>
          <a:solidFill>
            <a:schemeClr val="bg1">
              <a:lumMod val="50000"/>
            </a:schemeClr>
          </a:solid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TextBox 21"/>
          <p:cNvSpPr txBox="1"/>
          <p:nvPr/>
        </p:nvSpPr>
        <p:spPr>
          <a:xfrm>
            <a:off x="6874928" y="4012747"/>
            <a:ext cx="1942459" cy="923330"/>
          </a:xfrm>
          <a:prstGeom prst="rect">
            <a:avLst/>
          </a:prstGeom>
          <a:noFill/>
        </p:spPr>
        <p:txBody>
          <a:bodyPr wrap="square" rtlCol="0">
            <a:spAutoFit/>
          </a:bodyPr>
          <a:lstStyle/>
          <a:p>
            <a:pPr algn="ctr"/>
            <a:r>
              <a:rPr lang="en-US" dirty="0" smtClean="0"/>
              <a:t>Population of Males at the start of the year.</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a:t>
            </a:r>
            <a:endParaRPr lang="en-US" sz="3200" b="1" dirty="0">
              <a:latin typeface="+mj-lt"/>
            </a:endParaRPr>
          </a:p>
        </p:txBody>
      </p:sp>
      <p:pic>
        <p:nvPicPr>
          <p:cNvPr id="8" name="Picture 7"/>
          <p:cNvPicPr>
            <a:picLocks noChangeAspect="1"/>
          </p:cNvPicPr>
          <p:nvPr/>
        </p:nvPicPr>
        <p:blipFill>
          <a:blip r:embed="rId2"/>
          <a:stretch>
            <a:fillRect/>
          </a:stretch>
        </p:blipFill>
        <p:spPr>
          <a:xfrm>
            <a:off x="7823200" y="6034824"/>
            <a:ext cx="1320800" cy="823175"/>
          </a:xfrm>
          <a:prstGeom prst="rect">
            <a:avLst/>
          </a:prstGeom>
        </p:spPr>
      </p:pic>
      <p:sp>
        <p:nvSpPr>
          <p:cNvPr id="11" name="TextBox 10"/>
          <p:cNvSpPr txBox="1"/>
          <p:nvPr/>
        </p:nvSpPr>
        <p:spPr>
          <a:xfrm>
            <a:off x="245533" y="1058333"/>
            <a:ext cx="8707326" cy="646331"/>
          </a:xfrm>
          <a:prstGeom prst="rect">
            <a:avLst/>
          </a:prstGeom>
          <a:noFill/>
        </p:spPr>
        <p:txBody>
          <a:bodyPr wrap="square" rtlCol="0">
            <a:spAutoFit/>
          </a:bodyPr>
          <a:lstStyle/>
          <a:p>
            <a:r>
              <a:rPr lang="en-US" dirty="0" smtClean="0"/>
              <a:t>Lets look at tail-length as an example – a very long tail is obviously a handicap and leads to an increased death rate.</a:t>
            </a:r>
            <a:endParaRPr lang="en-US" dirty="0"/>
          </a:p>
        </p:txBody>
      </p:sp>
      <p:cxnSp>
        <p:nvCxnSpPr>
          <p:cNvPr id="15" name="Straight Arrow Connector 14"/>
          <p:cNvCxnSpPr/>
          <p:nvPr/>
        </p:nvCxnSpPr>
        <p:spPr>
          <a:xfrm rot="5400000" flipH="1" flipV="1">
            <a:off x="-808567" y="4000501"/>
            <a:ext cx="4241800" cy="1693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1117603" y="5977470"/>
            <a:ext cx="7190604"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2819400" y="6055261"/>
            <a:ext cx="3869267" cy="369332"/>
          </a:xfrm>
          <a:prstGeom prst="rect">
            <a:avLst/>
          </a:prstGeom>
          <a:noFill/>
        </p:spPr>
        <p:txBody>
          <a:bodyPr wrap="square" rtlCol="0">
            <a:spAutoFit/>
          </a:bodyPr>
          <a:lstStyle/>
          <a:p>
            <a:pPr algn="ctr"/>
            <a:r>
              <a:rPr lang="en-US" dirty="0" smtClean="0"/>
              <a:t>Tail Length</a:t>
            </a:r>
            <a:endParaRPr lang="en-US" dirty="0"/>
          </a:p>
        </p:txBody>
      </p:sp>
      <p:sp>
        <p:nvSpPr>
          <p:cNvPr id="21" name="Freeform 20"/>
          <p:cNvSpPr/>
          <p:nvPr/>
        </p:nvSpPr>
        <p:spPr>
          <a:xfrm>
            <a:off x="5037664" y="4673600"/>
            <a:ext cx="3211274" cy="1286933"/>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2733" h="1286933">
                <a:moveTo>
                  <a:pt x="0" y="1286933"/>
                </a:moveTo>
                <a:lnTo>
                  <a:pt x="1278466" y="1227667"/>
                </a:lnTo>
                <a:lnTo>
                  <a:pt x="1718733" y="1016000"/>
                </a:lnTo>
                <a:lnTo>
                  <a:pt x="1955800" y="694267"/>
                </a:lnTo>
                <a:lnTo>
                  <a:pt x="2142066" y="194733"/>
                </a:lnTo>
                <a:lnTo>
                  <a:pt x="2328333" y="33867"/>
                </a:lnTo>
                <a:lnTo>
                  <a:pt x="2675466" y="0"/>
                </a:lnTo>
                <a:lnTo>
                  <a:pt x="2963333" y="237067"/>
                </a:lnTo>
                <a:lnTo>
                  <a:pt x="3124200" y="668867"/>
                </a:lnTo>
                <a:lnTo>
                  <a:pt x="3217333" y="1007533"/>
                </a:lnTo>
                <a:lnTo>
                  <a:pt x="3454400" y="1151467"/>
                </a:lnTo>
                <a:cubicBezTo>
                  <a:pt x="3586941" y="1177399"/>
                  <a:pt x="3717279" y="1227667"/>
                  <a:pt x="3852333" y="1227667"/>
                </a:cubicBezTo>
                <a:lnTo>
                  <a:pt x="4512733" y="1286933"/>
                </a:lnTo>
              </a:path>
            </a:pathLst>
          </a:custGeom>
          <a:solidFill>
            <a:schemeClr val="bg1">
              <a:lumMod val="85000"/>
            </a:schemeClr>
          </a:solidFill>
          <a:ln>
            <a:solidFill>
              <a:schemeClr val="bg1">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TextBox 21"/>
          <p:cNvSpPr txBox="1"/>
          <p:nvPr/>
        </p:nvSpPr>
        <p:spPr>
          <a:xfrm>
            <a:off x="7010400" y="4012747"/>
            <a:ext cx="1942459" cy="923330"/>
          </a:xfrm>
          <a:prstGeom prst="rect">
            <a:avLst/>
          </a:prstGeom>
          <a:noFill/>
        </p:spPr>
        <p:txBody>
          <a:bodyPr wrap="square" rtlCol="0">
            <a:spAutoFit/>
          </a:bodyPr>
          <a:lstStyle/>
          <a:p>
            <a:pPr algn="ctr"/>
            <a:r>
              <a:rPr lang="en-US" dirty="0" smtClean="0">
                <a:solidFill>
                  <a:schemeClr val="bg1">
                    <a:lumMod val="50000"/>
                  </a:schemeClr>
                </a:solidFill>
              </a:rPr>
              <a:t>Population of males at the start of the year.</a:t>
            </a:r>
            <a:endParaRPr lang="en-US" dirty="0">
              <a:solidFill>
                <a:schemeClr val="bg1">
                  <a:lumMod val="50000"/>
                </a:schemeClr>
              </a:solidFill>
            </a:endParaRPr>
          </a:p>
        </p:txBody>
      </p:sp>
      <p:sp>
        <p:nvSpPr>
          <p:cNvPr id="10" name="Freeform 9"/>
          <p:cNvSpPr/>
          <p:nvPr/>
        </p:nvSpPr>
        <p:spPr>
          <a:xfrm>
            <a:off x="1320800" y="2032000"/>
            <a:ext cx="6942667" cy="3251200"/>
          </a:xfrm>
          <a:custGeom>
            <a:avLst/>
            <a:gdLst>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42667" h="3251200">
                <a:moveTo>
                  <a:pt x="0" y="0"/>
                </a:moveTo>
                <a:cubicBezTo>
                  <a:pt x="134666" y="220624"/>
                  <a:pt x="223630" y="477630"/>
                  <a:pt x="406400" y="660400"/>
                </a:cubicBezTo>
                <a:lnTo>
                  <a:pt x="1295400" y="1557867"/>
                </a:lnTo>
                <a:cubicBezTo>
                  <a:pt x="1733309" y="1845886"/>
                  <a:pt x="1841218" y="1972733"/>
                  <a:pt x="2319867" y="2133600"/>
                </a:cubicBezTo>
                <a:cubicBezTo>
                  <a:pt x="2492023" y="2229556"/>
                  <a:pt x="2095500" y="2032000"/>
                  <a:pt x="2328333" y="2133600"/>
                </a:cubicBezTo>
                <a:cubicBezTo>
                  <a:pt x="2662766" y="2336800"/>
                  <a:pt x="3184878" y="2592211"/>
                  <a:pt x="3716867" y="2743200"/>
                </a:cubicBezTo>
                <a:cubicBezTo>
                  <a:pt x="4301067" y="2892768"/>
                  <a:pt x="4919134" y="2940755"/>
                  <a:pt x="5520267" y="3039533"/>
                </a:cubicBezTo>
                <a:lnTo>
                  <a:pt x="6942667" y="3251200"/>
                </a:lnTo>
              </a:path>
            </a:pathLst>
          </a:custGeom>
          <a:ln w="4445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extBox 11"/>
          <p:cNvSpPr txBox="1"/>
          <p:nvPr/>
        </p:nvSpPr>
        <p:spPr>
          <a:xfrm>
            <a:off x="1684867" y="2311400"/>
            <a:ext cx="1261884" cy="646331"/>
          </a:xfrm>
          <a:prstGeom prst="rect">
            <a:avLst/>
          </a:prstGeom>
          <a:noFill/>
        </p:spPr>
        <p:txBody>
          <a:bodyPr wrap="none" rtlCol="0">
            <a:spAutoFit/>
          </a:bodyPr>
          <a:lstStyle/>
          <a:p>
            <a:r>
              <a:rPr lang="en-US" dirty="0" smtClean="0">
                <a:solidFill>
                  <a:srgbClr val="FF0000"/>
                </a:solidFill>
              </a:rPr>
              <a:t>Probably of</a:t>
            </a:r>
          </a:p>
          <a:p>
            <a:r>
              <a:rPr lang="en-US" dirty="0" smtClean="0">
                <a:solidFill>
                  <a:srgbClr val="FF0000"/>
                </a:solidFill>
              </a:rPr>
              <a:t>     survival.</a:t>
            </a:r>
            <a:endParaRPr lang="en-US" dirty="0">
              <a:solidFill>
                <a:srgbClr val="FF0000"/>
              </a:solidFill>
            </a:endParaRPr>
          </a:p>
        </p:txBody>
      </p:sp>
      <p:sp>
        <p:nvSpPr>
          <p:cNvPr id="13" name="Freeform 12"/>
          <p:cNvSpPr/>
          <p:nvPr/>
        </p:nvSpPr>
        <p:spPr>
          <a:xfrm>
            <a:off x="4428069" y="4692125"/>
            <a:ext cx="3211274" cy="1286933"/>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2733" h="1286933">
                <a:moveTo>
                  <a:pt x="0" y="1286933"/>
                </a:moveTo>
                <a:lnTo>
                  <a:pt x="1278466" y="1227667"/>
                </a:lnTo>
                <a:lnTo>
                  <a:pt x="1718733" y="1016000"/>
                </a:lnTo>
                <a:lnTo>
                  <a:pt x="1955800" y="694267"/>
                </a:lnTo>
                <a:lnTo>
                  <a:pt x="2142066" y="194733"/>
                </a:lnTo>
                <a:lnTo>
                  <a:pt x="2328333" y="33867"/>
                </a:lnTo>
                <a:lnTo>
                  <a:pt x="2675466" y="0"/>
                </a:lnTo>
                <a:lnTo>
                  <a:pt x="2963333" y="237067"/>
                </a:lnTo>
                <a:lnTo>
                  <a:pt x="3124200" y="668867"/>
                </a:lnTo>
                <a:lnTo>
                  <a:pt x="3217333" y="1007533"/>
                </a:lnTo>
                <a:lnTo>
                  <a:pt x="3454400" y="1151467"/>
                </a:lnTo>
                <a:cubicBezTo>
                  <a:pt x="3586941" y="1177399"/>
                  <a:pt x="3717279" y="1227667"/>
                  <a:pt x="3852333" y="1227667"/>
                </a:cubicBezTo>
                <a:lnTo>
                  <a:pt x="4512733" y="1286933"/>
                </a:lnTo>
              </a:path>
            </a:pathLst>
          </a:custGeom>
          <a:solidFill>
            <a:schemeClr val="accent2">
              <a:lumMod val="60000"/>
              <a:lumOff val="40000"/>
            </a:schemeClr>
          </a:solidFill>
          <a:ln>
            <a:solidFill>
              <a:schemeClr val="accent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TextBox 13"/>
          <p:cNvSpPr txBox="1"/>
          <p:nvPr/>
        </p:nvSpPr>
        <p:spPr>
          <a:xfrm>
            <a:off x="4639734" y="3768795"/>
            <a:ext cx="2048934" cy="923330"/>
          </a:xfrm>
          <a:prstGeom prst="rect">
            <a:avLst/>
          </a:prstGeom>
          <a:noFill/>
        </p:spPr>
        <p:txBody>
          <a:bodyPr wrap="square" rtlCol="0">
            <a:spAutoFit/>
          </a:bodyPr>
          <a:lstStyle/>
          <a:p>
            <a:pPr algn="ctr"/>
            <a:r>
              <a:rPr lang="en-US" dirty="0" smtClean="0">
                <a:solidFill>
                  <a:srgbClr val="FF0000"/>
                </a:solidFill>
              </a:rPr>
              <a:t>Population of males at the start of the breeding season.</a:t>
            </a:r>
            <a:endParaRPr lang="en-US" dirty="0">
              <a:solidFill>
                <a:srgbClr val="FF0000"/>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a:t>
            </a:r>
            <a:endParaRPr lang="en-US" sz="3200" b="1" dirty="0">
              <a:latin typeface="+mj-lt"/>
            </a:endParaRPr>
          </a:p>
        </p:txBody>
      </p:sp>
      <p:pic>
        <p:nvPicPr>
          <p:cNvPr id="8" name="Picture 7"/>
          <p:cNvPicPr>
            <a:picLocks noChangeAspect="1"/>
          </p:cNvPicPr>
          <p:nvPr/>
        </p:nvPicPr>
        <p:blipFill>
          <a:blip r:embed="rId2"/>
          <a:stretch>
            <a:fillRect/>
          </a:stretch>
        </p:blipFill>
        <p:spPr>
          <a:xfrm>
            <a:off x="7823200" y="6034824"/>
            <a:ext cx="1320800" cy="823175"/>
          </a:xfrm>
          <a:prstGeom prst="rect">
            <a:avLst/>
          </a:prstGeom>
        </p:spPr>
      </p:pic>
      <p:sp>
        <p:nvSpPr>
          <p:cNvPr id="11" name="TextBox 10"/>
          <p:cNvSpPr txBox="1"/>
          <p:nvPr/>
        </p:nvSpPr>
        <p:spPr>
          <a:xfrm>
            <a:off x="245533" y="1058333"/>
            <a:ext cx="8707326" cy="646331"/>
          </a:xfrm>
          <a:prstGeom prst="rect">
            <a:avLst/>
          </a:prstGeom>
          <a:noFill/>
        </p:spPr>
        <p:txBody>
          <a:bodyPr wrap="square" rtlCol="0">
            <a:spAutoFit/>
          </a:bodyPr>
          <a:lstStyle/>
          <a:p>
            <a:r>
              <a:rPr lang="en-US" dirty="0" smtClean="0"/>
              <a:t>Lets look at tail-length as an example – a very long tail is obviously a handicap and leads to an increased death rate.</a:t>
            </a:r>
            <a:endParaRPr lang="en-US" dirty="0"/>
          </a:p>
        </p:txBody>
      </p:sp>
      <p:cxnSp>
        <p:nvCxnSpPr>
          <p:cNvPr id="15" name="Straight Arrow Connector 14"/>
          <p:cNvCxnSpPr/>
          <p:nvPr/>
        </p:nvCxnSpPr>
        <p:spPr>
          <a:xfrm rot="5400000" flipH="1" flipV="1">
            <a:off x="-808567" y="4000501"/>
            <a:ext cx="4241800" cy="1693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1117603" y="5977470"/>
            <a:ext cx="7190604"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2819400" y="6055261"/>
            <a:ext cx="3869267" cy="369332"/>
          </a:xfrm>
          <a:prstGeom prst="rect">
            <a:avLst/>
          </a:prstGeom>
          <a:noFill/>
        </p:spPr>
        <p:txBody>
          <a:bodyPr wrap="square" rtlCol="0">
            <a:spAutoFit/>
          </a:bodyPr>
          <a:lstStyle/>
          <a:p>
            <a:pPr algn="ctr"/>
            <a:r>
              <a:rPr lang="en-US" dirty="0" smtClean="0"/>
              <a:t>Tail Length</a:t>
            </a:r>
            <a:endParaRPr lang="en-US" dirty="0"/>
          </a:p>
        </p:txBody>
      </p:sp>
      <p:sp>
        <p:nvSpPr>
          <p:cNvPr id="21" name="Freeform 20"/>
          <p:cNvSpPr/>
          <p:nvPr/>
        </p:nvSpPr>
        <p:spPr>
          <a:xfrm>
            <a:off x="5037664" y="4673600"/>
            <a:ext cx="3211274" cy="1286933"/>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2733" h="1286933">
                <a:moveTo>
                  <a:pt x="0" y="1286933"/>
                </a:moveTo>
                <a:lnTo>
                  <a:pt x="1278466" y="1227667"/>
                </a:lnTo>
                <a:lnTo>
                  <a:pt x="1718733" y="1016000"/>
                </a:lnTo>
                <a:lnTo>
                  <a:pt x="1955800" y="694267"/>
                </a:lnTo>
                <a:lnTo>
                  <a:pt x="2142066" y="194733"/>
                </a:lnTo>
                <a:lnTo>
                  <a:pt x="2328333" y="33867"/>
                </a:lnTo>
                <a:lnTo>
                  <a:pt x="2675466" y="0"/>
                </a:lnTo>
                <a:lnTo>
                  <a:pt x="2963333" y="237067"/>
                </a:lnTo>
                <a:lnTo>
                  <a:pt x="3124200" y="668867"/>
                </a:lnTo>
                <a:lnTo>
                  <a:pt x="3217333" y="1007533"/>
                </a:lnTo>
                <a:lnTo>
                  <a:pt x="3454400" y="1151467"/>
                </a:lnTo>
                <a:cubicBezTo>
                  <a:pt x="3586941" y="1177399"/>
                  <a:pt x="3717279" y="1227667"/>
                  <a:pt x="3852333" y="1227667"/>
                </a:cubicBezTo>
                <a:lnTo>
                  <a:pt x="4512733" y="1286933"/>
                </a:lnTo>
              </a:path>
            </a:pathLst>
          </a:custGeom>
          <a:solidFill>
            <a:schemeClr val="bg1">
              <a:lumMod val="85000"/>
            </a:schemeClr>
          </a:solidFill>
          <a:ln>
            <a:solidFill>
              <a:schemeClr val="bg1">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TextBox 21"/>
          <p:cNvSpPr txBox="1"/>
          <p:nvPr/>
        </p:nvSpPr>
        <p:spPr>
          <a:xfrm>
            <a:off x="7010400" y="4012747"/>
            <a:ext cx="1942459" cy="923330"/>
          </a:xfrm>
          <a:prstGeom prst="rect">
            <a:avLst/>
          </a:prstGeom>
          <a:noFill/>
        </p:spPr>
        <p:txBody>
          <a:bodyPr wrap="square" rtlCol="0">
            <a:spAutoFit/>
          </a:bodyPr>
          <a:lstStyle/>
          <a:p>
            <a:pPr algn="ctr"/>
            <a:r>
              <a:rPr lang="en-US" dirty="0" smtClean="0">
                <a:solidFill>
                  <a:schemeClr val="bg1">
                    <a:lumMod val="50000"/>
                  </a:schemeClr>
                </a:solidFill>
              </a:rPr>
              <a:t>Population of males at the start of the year.</a:t>
            </a:r>
            <a:endParaRPr lang="en-US" dirty="0">
              <a:solidFill>
                <a:schemeClr val="bg1">
                  <a:lumMod val="50000"/>
                </a:schemeClr>
              </a:solidFill>
            </a:endParaRPr>
          </a:p>
        </p:txBody>
      </p:sp>
      <p:sp>
        <p:nvSpPr>
          <p:cNvPr id="10" name="Freeform 9"/>
          <p:cNvSpPr/>
          <p:nvPr/>
        </p:nvSpPr>
        <p:spPr>
          <a:xfrm>
            <a:off x="1320800" y="2032000"/>
            <a:ext cx="6942667" cy="3251200"/>
          </a:xfrm>
          <a:custGeom>
            <a:avLst/>
            <a:gdLst>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42667" h="3251200">
                <a:moveTo>
                  <a:pt x="0" y="0"/>
                </a:moveTo>
                <a:cubicBezTo>
                  <a:pt x="134666" y="220624"/>
                  <a:pt x="223630" y="477630"/>
                  <a:pt x="406400" y="660400"/>
                </a:cubicBezTo>
                <a:lnTo>
                  <a:pt x="1295400" y="1557867"/>
                </a:lnTo>
                <a:cubicBezTo>
                  <a:pt x="1733309" y="1845886"/>
                  <a:pt x="1841218" y="1972733"/>
                  <a:pt x="2319867" y="2133600"/>
                </a:cubicBezTo>
                <a:cubicBezTo>
                  <a:pt x="2492023" y="2229556"/>
                  <a:pt x="2095500" y="2032000"/>
                  <a:pt x="2328333" y="2133600"/>
                </a:cubicBezTo>
                <a:cubicBezTo>
                  <a:pt x="2662766" y="2336800"/>
                  <a:pt x="3184878" y="2592211"/>
                  <a:pt x="3716867" y="2743200"/>
                </a:cubicBezTo>
                <a:cubicBezTo>
                  <a:pt x="4301067" y="2892768"/>
                  <a:pt x="4919134" y="2940755"/>
                  <a:pt x="5520267" y="3039533"/>
                </a:cubicBezTo>
                <a:lnTo>
                  <a:pt x="6942667" y="3251200"/>
                </a:lnTo>
              </a:path>
            </a:pathLst>
          </a:custGeom>
          <a:ln w="4445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extBox 11"/>
          <p:cNvSpPr txBox="1"/>
          <p:nvPr/>
        </p:nvSpPr>
        <p:spPr>
          <a:xfrm>
            <a:off x="1684867" y="2311400"/>
            <a:ext cx="1261884" cy="646331"/>
          </a:xfrm>
          <a:prstGeom prst="rect">
            <a:avLst/>
          </a:prstGeom>
          <a:noFill/>
        </p:spPr>
        <p:txBody>
          <a:bodyPr wrap="none" rtlCol="0">
            <a:spAutoFit/>
          </a:bodyPr>
          <a:lstStyle/>
          <a:p>
            <a:r>
              <a:rPr lang="en-US" dirty="0" smtClean="0">
                <a:solidFill>
                  <a:srgbClr val="FF0000"/>
                </a:solidFill>
              </a:rPr>
              <a:t>Probably of</a:t>
            </a:r>
          </a:p>
          <a:p>
            <a:r>
              <a:rPr lang="en-US" dirty="0" smtClean="0">
                <a:solidFill>
                  <a:srgbClr val="FF0000"/>
                </a:solidFill>
              </a:rPr>
              <a:t>     survival.</a:t>
            </a:r>
            <a:endParaRPr lang="en-US" dirty="0">
              <a:solidFill>
                <a:srgbClr val="FF0000"/>
              </a:solidFill>
            </a:endParaRPr>
          </a:p>
        </p:txBody>
      </p:sp>
      <p:sp>
        <p:nvSpPr>
          <p:cNvPr id="13" name="Freeform 12"/>
          <p:cNvSpPr/>
          <p:nvPr/>
        </p:nvSpPr>
        <p:spPr>
          <a:xfrm>
            <a:off x="4428069" y="4692125"/>
            <a:ext cx="3211274" cy="1286933"/>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2733" h="1286933">
                <a:moveTo>
                  <a:pt x="0" y="1286933"/>
                </a:moveTo>
                <a:lnTo>
                  <a:pt x="1278466" y="1227667"/>
                </a:lnTo>
                <a:lnTo>
                  <a:pt x="1718733" y="1016000"/>
                </a:lnTo>
                <a:lnTo>
                  <a:pt x="1955800" y="694267"/>
                </a:lnTo>
                <a:lnTo>
                  <a:pt x="2142066" y="194733"/>
                </a:lnTo>
                <a:lnTo>
                  <a:pt x="2328333" y="33867"/>
                </a:lnTo>
                <a:lnTo>
                  <a:pt x="2675466" y="0"/>
                </a:lnTo>
                <a:lnTo>
                  <a:pt x="2963333" y="237067"/>
                </a:lnTo>
                <a:lnTo>
                  <a:pt x="3124200" y="668867"/>
                </a:lnTo>
                <a:lnTo>
                  <a:pt x="3217333" y="1007533"/>
                </a:lnTo>
                <a:lnTo>
                  <a:pt x="3454400" y="1151467"/>
                </a:lnTo>
                <a:cubicBezTo>
                  <a:pt x="3586941" y="1177399"/>
                  <a:pt x="3717279" y="1227667"/>
                  <a:pt x="3852333" y="1227667"/>
                </a:cubicBezTo>
                <a:lnTo>
                  <a:pt x="4512733" y="1286933"/>
                </a:lnTo>
              </a:path>
            </a:pathLst>
          </a:custGeom>
          <a:solidFill>
            <a:schemeClr val="accent2">
              <a:lumMod val="60000"/>
              <a:lumOff val="40000"/>
            </a:schemeClr>
          </a:solidFill>
          <a:ln>
            <a:solidFill>
              <a:schemeClr val="accent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TextBox 13"/>
          <p:cNvSpPr txBox="1"/>
          <p:nvPr/>
        </p:nvSpPr>
        <p:spPr>
          <a:xfrm>
            <a:off x="4639734" y="3768795"/>
            <a:ext cx="2048934" cy="923330"/>
          </a:xfrm>
          <a:prstGeom prst="rect">
            <a:avLst/>
          </a:prstGeom>
          <a:noFill/>
        </p:spPr>
        <p:txBody>
          <a:bodyPr wrap="square" rtlCol="0">
            <a:spAutoFit/>
          </a:bodyPr>
          <a:lstStyle/>
          <a:p>
            <a:pPr algn="ctr"/>
            <a:r>
              <a:rPr lang="en-US" dirty="0" smtClean="0">
                <a:solidFill>
                  <a:srgbClr val="FF0000"/>
                </a:solidFill>
              </a:rPr>
              <a:t>Population of males at the start of the breeding season.</a:t>
            </a:r>
            <a:endParaRPr lang="en-US" dirty="0">
              <a:solidFill>
                <a:srgbClr val="FF0000"/>
              </a:solidFill>
            </a:endParaRPr>
          </a:p>
        </p:txBody>
      </p:sp>
      <p:sp>
        <p:nvSpPr>
          <p:cNvPr id="17" name="TextBox 16"/>
          <p:cNvSpPr txBox="1"/>
          <p:nvPr/>
        </p:nvSpPr>
        <p:spPr>
          <a:xfrm>
            <a:off x="2599267" y="1704664"/>
            <a:ext cx="6505992" cy="369332"/>
          </a:xfrm>
          <a:prstGeom prst="rect">
            <a:avLst/>
          </a:prstGeom>
          <a:noFill/>
        </p:spPr>
        <p:txBody>
          <a:bodyPr wrap="square" rtlCol="0">
            <a:spAutoFit/>
          </a:bodyPr>
          <a:lstStyle/>
          <a:p>
            <a:r>
              <a:rPr lang="en-US" dirty="0" smtClean="0"/>
              <a:t>But females prefer to mate with males that have long tails</a:t>
            </a:r>
            <a:endParaRPr lang="en-US" dirty="0"/>
          </a:p>
        </p:txBody>
      </p:sp>
      <p:sp>
        <p:nvSpPr>
          <p:cNvPr id="18" name="Freeform 17"/>
          <p:cNvSpPr/>
          <p:nvPr/>
        </p:nvSpPr>
        <p:spPr>
          <a:xfrm>
            <a:off x="4428069" y="4826001"/>
            <a:ext cx="3211274" cy="1159936"/>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665153 w 4512733"/>
              <a:gd name="connsiteY7" fmla="*/ 143931 h 1286933"/>
              <a:gd name="connsiteX8" fmla="*/ 2963333 w 4512733"/>
              <a:gd name="connsiteY8" fmla="*/ 237067 h 1286933"/>
              <a:gd name="connsiteX9" fmla="*/ 3124200 w 4512733"/>
              <a:gd name="connsiteY9" fmla="*/ 668867 h 1286933"/>
              <a:gd name="connsiteX10" fmla="*/ 3217333 w 4512733"/>
              <a:gd name="connsiteY10" fmla="*/ 1007533 h 1286933"/>
              <a:gd name="connsiteX11" fmla="*/ 3454400 w 4512733"/>
              <a:gd name="connsiteY11" fmla="*/ 1151467 h 1286933"/>
              <a:gd name="connsiteX12" fmla="*/ 3852333 w 4512733"/>
              <a:gd name="connsiteY12" fmla="*/ 1227667 h 1286933"/>
              <a:gd name="connsiteX13" fmla="*/ 4512733 w 4512733"/>
              <a:gd name="connsiteY13" fmla="*/ 1286933 h 1286933"/>
              <a:gd name="connsiteX0" fmla="*/ 0 w 4512733"/>
              <a:gd name="connsiteY0" fmla="*/ 1253066 h 1253066"/>
              <a:gd name="connsiteX1" fmla="*/ 1278466 w 4512733"/>
              <a:gd name="connsiteY1" fmla="*/ 1193800 h 1253066"/>
              <a:gd name="connsiteX2" fmla="*/ 1718733 w 4512733"/>
              <a:gd name="connsiteY2" fmla="*/ 982133 h 1253066"/>
              <a:gd name="connsiteX3" fmla="*/ 1955800 w 4512733"/>
              <a:gd name="connsiteY3" fmla="*/ 660400 h 1253066"/>
              <a:gd name="connsiteX4" fmla="*/ 2142066 w 4512733"/>
              <a:gd name="connsiteY4" fmla="*/ 160866 h 1253066"/>
              <a:gd name="connsiteX5" fmla="*/ 2328333 w 4512733"/>
              <a:gd name="connsiteY5" fmla="*/ 0 h 1253066"/>
              <a:gd name="connsiteX6" fmla="*/ 2508895 w 4512733"/>
              <a:gd name="connsiteY6" fmla="*/ 287467 h 1253066"/>
              <a:gd name="connsiteX7" fmla="*/ 2665153 w 4512733"/>
              <a:gd name="connsiteY7" fmla="*/ 110064 h 1253066"/>
              <a:gd name="connsiteX8" fmla="*/ 2963333 w 4512733"/>
              <a:gd name="connsiteY8" fmla="*/ 203200 h 1253066"/>
              <a:gd name="connsiteX9" fmla="*/ 3124200 w 4512733"/>
              <a:gd name="connsiteY9" fmla="*/ 635000 h 1253066"/>
              <a:gd name="connsiteX10" fmla="*/ 3217333 w 4512733"/>
              <a:gd name="connsiteY10" fmla="*/ 973666 h 1253066"/>
              <a:gd name="connsiteX11" fmla="*/ 3454400 w 4512733"/>
              <a:gd name="connsiteY11" fmla="*/ 1117600 h 1253066"/>
              <a:gd name="connsiteX12" fmla="*/ 3852333 w 4512733"/>
              <a:gd name="connsiteY12" fmla="*/ 1193800 h 1253066"/>
              <a:gd name="connsiteX13" fmla="*/ 4512733 w 4512733"/>
              <a:gd name="connsiteY13" fmla="*/ 1253066 h 1253066"/>
              <a:gd name="connsiteX0" fmla="*/ 0 w 4512733"/>
              <a:gd name="connsiteY0" fmla="*/ 1253066 h 1253066"/>
              <a:gd name="connsiteX1" fmla="*/ 1278466 w 4512733"/>
              <a:gd name="connsiteY1" fmla="*/ 1193800 h 1253066"/>
              <a:gd name="connsiteX2" fmla="*/ 1718733 w 4512733"/>
              <a:gd name="connsiteY2" fmla="*/ 982133 h 1253066"/>
              <a:gd name="connsiteX3" fmla="*/ 1955800 w 4512733"/>
              <a:gd name="connsiteY3" fmla="*/ 660400 h 1253066"/>
              <a:gd name="connsiteX4" fmla="*/ 2142066 w 4512733"/>
              <a:gd name="connsiteY4" fmla="*/ 160866 h 1253066"/>
              <a:gd name="connsiteX5" fmla="*/ 2328333 w 4512733"/>
              <a:gd name="connsiteY5" fmla="*/ 0 h 1253066"/>
              <a:gd name="connsiteX6" fmla="*/ 2320111 w 4512733"/>
              <a:gd name="connsiteY6" fmla="*/ 321331 h 1253066"/>
              <a:gd name="connsiteX7" fmla="*/ 2508895 w 4512733"/>
              <a:gd name="connsiteY7" fmla="*/ 287467 h 1253066"/>
              <a:gd name="connsiteX8" fmla="*/ 2665153 w 4512733"/>
              <a:gd name="connsiteY8" fmla="*/ 110064 h 1253066"/>
              <a:gd name="connsiteX9" fmla="*/ 2963333 w 4512733"/>
              <a:gd name="connsiteY9" fmla="*/ 203200 h 1253066"/>
              <a:gd name="connsiteX10" fmla="*/ 3124200 w 4512733"/>
              <a:gd name="connsiteY10" fmla="*/ 635000 h 1253066"/>
              <a:gd name="connsiteX11" fmla="*/ 3217333 w 4512733"/>
              <a:gd name="connsiteY11" fmla="*/ 973666 h 1253066"/>
              <a:gd name="connsiteX12" fmla="*/ 3454400 w 4512733"/>
              <a:gd name="connsiteY12" fmla="*/ 1117600 h 1253066"/>
              <a:gd name="connsiteX13" fmla="*/ 3852333 w 4512733"/>
              <a:gd name="connsiteY13" fmla="*/ 1193800 h 1253066"/>
              <a:gd name="connsiteX14" fmla="*/ 4512733 w 4512733"/>
              <a:gd name="connsiteY14" fmla="*/ 1253066 h 1253066"/>
              <a:gd name="connsiteX0" fmla="*/ 0 w 4512733"/>
              <a:gd name="connsiteY0" fmla="*/ 1143002 h 1143002"/>
              <a:gd name="connsiteX1" fmla="*/ 1278466 w 4512733"/>
              <a:gd name="connsiteY1" fmla="*/ 1083736 h 1143002"/>
              <a:gd name="connsiteX2" fmla="*/ 1718733 w 4512733"/>
              <a:gd name="connsiteY2" fmla="*/ 872069 h 1143002"/>
              <a:gd name="connsiteX3" fmla="*/ 1955800 w 4512733"/>
              <a:gd name="connsiteY3" fmla="*/ 550336 h 1143002"/>
              <a:gd name="connsiteX4" fmla="*/ 2142066 w 4512733"/>
              <a:gd name="connsiteY4" fmla="*/ 50802 h 1143002"/>
              <a:gd name="connsiteX5" fmla="*/ 2185557 w 4512733"/>
              <a:gd name="connsiteY5" fmla="*/ 33867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718733 w 4512733"/>
              <a:gd name="connsiteY2" fmla="*/ 872069 h 1143002"/>
              <a:gd name="connsiteX3" fmla="*/ 2156579 w 4512733"/>
              <a:gd name="connsiteY3" fmla="*/ 629711 h 1143002"/>
              <a:gd name="connsiteX4" fmla="*/ 2142066 w 4512733"/>
              <a:gd name="connsiteY4" fmla="*/ 50802 h 1143002"/>
              <a:gd name="connsiteX5" fmla="*/ 2185557 w 4512733"/>
              <a:gd name="connsiteY5" fmla="*/ 33867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821354 w 4512733"/>
              <a:gd name="connsiteY2" fmla="*/ 945094 h 1143002"/>
              <a:gd name="connsiteX3" fmla="*/ 2156579 w 4512733"/>
              <a:gd name="connsiteY3" fmla="*/ 629711 h 1143002"/>
              <a:gd name="connsiteX4" fmla="*/ 2142066 w 4512733"/>
              <a:gd name="connsiteY4" fmla="*/ 50802 h 1143002"/>
              <a:gd name="connsiteX5" fmla="*/ 2185557 w 4512733"/>
              <a:gd name="connsiteY5" fmla="*/ 33867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821354 w 4512733"/>
              <a:gd name="connsiteY2" fmla="*/ 945094 h 1143002"/>
              <a:gd name="connsiteX3" fmla="*/ 2156579 w 4512733"/>
              <a:gd name="connsiteY3" fmla="*/ 629711 h 1143002"/>
              <a:gd name="connsiteX4" fmla="*/ 2142066 w 4512733"/>
              <a:gd name="connsiteY4" fmla="*/ 50802 h 1143002"/>
              <a:gd name="connsiteX5" fmla="*/ 2274793 w 4512733"/>
              <a:gd name="connsiteY5" fmla="*/ 310092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821354 w 4512733"/>
              <a:gd name="connsiteY2" fmla="*/ 945094 h 1143002"/>
              <a:gd name="connsiteX3" fmla="*/ 2156579 w 4512733"/>
              <a:gd name="connsiteY3" fmla="*/ 629711 h 1143002"/>
              <a:gd name="connsiteX4" fmla="*/ 2231302 w 4512733"/>
              <a:gd name="connsiteY4" fmla="*/ 450852 h 1143002"/>
              <a:gd name="connsiteX5" fmla="*/ 2274793 w 4512733"/>
              <a:gd name="connsiteY5" fmla="*/ 310092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821354 w 4512733"/>
              <a:gd name="connsiteY2" fmla="*/ 945094 h 1143002"/>
              <a:gd name="connsiteX3" fmla="*/ 2156579 w 4512733"/>
              <a:gd name="connsiteY3" fmla="*/ 629711 h 1143002"/>
              <a:gd name="connsiteX4" fmla="*/ 2231302 w 4512733"/>
              <a:gd name="connsiteY4" fmla="*/ 450852 h 1143002"/>
              <a:gd name="connsiteX5" fmla="*/ 2274793 w 4512733"/>
              <a:gd name="connsiteY5" fmla="*/ 310092 h 1143002"/>
              <a:gd name="connsiteX6" fmla="*/ 2436117 w 4512733"/>
              <a:gd name="connsiteY6" fmla="*/ 576392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8292"/>
              <a:gd name="connsiteX1" fmla="*/ 1278466 w 4512733"/>
              <a:gd name="connsiteY1" fmla="*/ 1083736 h 1148292"/>
              <a:gd name="connsiteX2" fmla="*/ 1821354 w 4512733"/>
              <a:gd name="connsiteY2" fmla="*/ 945094 h 1148292"/>
              <a:gd name="connsiteX3" fmla="*/ 2156579 w 4512733"/>
              <a:gd name="connsiteY3" fmla="*/ 629711 h 1148292"/>
              <a:gd name="connsiteX4" fmla="*/ 2231302 w 4512733"/>
              <a:gd name="connsiteY4" fmla="*/ 450852 h 1148292"/>
              <a:gd name="connsiteX5" fmla="*/ 2390800 w 4512733"/>
              <a:gd name="connsiteY5" fmla="*/ 1148292 h 1148292"/>
              <a:gd name="connsiteX6" fmla="*/ 2436117 w 4512733"/>
              <a:gd name="connsiteY6" fmla="*/ 576392 h 1148292"/>
              <a:gd name="connsiteX7" fmla="*/ 2508895 w 4512733"/>
              <a:gd name="connsiteY7" fmla="*/ 177403 h 1148292"/>
              <a:gd name="connsiteX8" fmla="*/ 2665153 w 4512733"/>
              <a:gd name="connsiteY8" fmla="*/ 0 h 1148292"/>
              <a:gd name="connsiteX9" fmla="*/ 2963333 w 4512733"/>
              <a:gd name="connsiteY9" fmla="*/ 93136 h 1148292"/>
              <a:gd name="connsiteX10" fmla="*/ 3124200 w 4512733"/>
              <a:gd name="connsiteY10" fmla="*/ 524936 h 1148292"/>
              <a:gd name="connsiteX11" fmla="*/ 3217333 w 4512733"/>
              <a:gd name="connsiteY11" fmla="*/ 863602 h 1148292"/>
              <a:gd name="connsiteX12" fmla="*/ 3454400 w 4512733"/>
              <a:gd name="connsiteY12" fmla="*/ 1007536 h 1148292"/>
              <a:gd name="connsiteX13" fmla="*/ 3852333 w 4512733"/>
              <a:gd name="connsiteY13" fmla="*/ 1083736 h 1148292"/>
              <a:gd name="connsiteX14" fmla="*/ 4512733 w 4512733"/>
              <a:gd name="connsiteY14" fmla="*/ 1143002 h 1148292"/>
              <a:gd name="connsiteX0" fmla="*/ 0 w 4512733"/>
              <a:gd name="connsiteY0" fmla="*/ 1143002 h 1157819"/>
              <a:gd name="connsiteX1" fmla="*/ 1278466 w 4512733"/>
              <a:gd name="connsiteY1" fmla="*/ 1083736 h 1157819"/>
              <a:gd name="connsiteX2" fmla="*/ 1821354 w 4512733"/>
              <a:gd name="connsiteY2" fmla="*/ 1157819 h 1157819"/>
              <a:gd name="connsiteX3" fmla="*/ 2156579 w 4512733"/>
              <a:gd name="connsiteY3" fmla="*/ 629711 h 1157819"/>
              <a:gd name="connsiteX4" fmla="*/ 2231302 w 4512733"/>
              <a:gd name="connsiteY4" fmla="*/ 450852 h 1157819"/>
              <a:gd name="connsiteX5" fmla="*/ 2390800 w 4512733"/>
              <a:gd name="connsiteY5" fmla="*/ 1148292 h 1157819"/>
              <a:gd name="connsiteX6" fmla="*/ 2436117 w 4512733"/>
              <a:gd name="connsiteY6" fmla="*/ 576392 h 1157819"/>
              <a:gd name="connsiteX7" fmla="*/ 2508895 w 4512733"/>
              <a:gd name="connsiteY7" fmla="*/ 177403 h 1157819"/>
              <a:gd name="connsiteX8" fmla="*/ 2665153 w 4512733"/>
              <a:gd name="connsiteY8" fmla="*/ 0 h 1157819"/>
              <a:gd name="connsiteX9" fmla="*/ 2963333 w 4512733"/>
              <a:gd name="connsiteY9" fmla="*/ 93136 h 1157819"/>
              <a:gd name="connsiteX10" fmla="*/ 3124200 w 4512733"/>
              <a:gd name="connsiteY10" fmla="*/ 524936 h 1157819"/>
              <a:gd name="connsiteX11" fmla="*/ 3217333 w 4512733"/>
              <a:gd name="connsiteY11" fmla="*/ 863602 h 1157819"/>
              <a:gd name="connsiteX12" fmla="*/ 3454400 w 4512733"/>
              <a:gd name="connsiteY12" fmla="*/ 1007536 h 1157819"/>
              <a:gd name="connsiteX13" fmla="*/ 3852333 w 4512733"/>
              <a:gd name="connsiteY13" fmla="*/ 1083736 h 1157819"/>
              <a:gd name="connsiteX14" fmla="*/ 4512733 w 4512733"/>
              <a:gd name="connsiteY14" fmla="*/ 1143002 h 1157819"/>
              <a:gd name="connsiteX0" fmla="*/ 0 w 4512733"/>
              <a:gd name="connsiteY0" fmla="*/ 1143002 h 1157819"/>
              <a:gd name="connsiteX1" fmla="*/ 1278466 w 4512733"/>
              <a:gd name="connsiteY1" fmla="*/ 1156761 h 1157819"/>
              <a:gd name="connsiteX2" fmla="*/ 1821354 w 4512733"/>
              <a:gd name="connsiteY2" fmla="*/ 1157819 h 1157819"/>
              <a:gd name="connsiteX3" fmla="*/ 2156579 w 4512733"/>
              <a:gd name="connsiteY3" fmla="*/ 629711 h 1157819"/>
              <a:gd name="connsiteX4" fmla="*/ 2231302 w 4512733"/>
              <a:gd name="connsiteY4" fmla="*/ 450852 h 1157819"/>
              <a:gd name="connsiteX5" fmla="*/ 2390800 w 4512733"/>
              <a:gd name="connsiteY5" fmla="*/ 1148292 h 1157819"/>
              <a:gd name="connsiteX6" fmla="*/ 2436117 w 4512733"/>
              <a:gd name="connsiteY6" fmla="*/ 576392 h 1157819"/>
              <a:gd name="connsiteX7" fmla="*/ 2508895 w 4512733"/>
              <a:gd name="connsiteY7" fmla="*/ 177403 h 1157819"/>
              <a:gd name="connsiteX8" fmla="*/ 2665153 w 4512733"/>
              <a:gd name="connsiteY8" fmla="*/ 0 h 1157819"/>
              <a:gd name="connsiteX9" fmla="*/ 2963333 w 4512733"/>
              <a:gd name="connsiteY9" fmla="*/ 93136 h 1157819"/>
              <a:gd name="connsiteX10" fmla="*/ 3124200 w 4512733"/>
              <a:gd name="connsiteY10" fmla="*/ 524936 h 1157819"/>
              <a:gd name="connsiteX11" fmla="*/ 3217333 w 4512733"/>
              <a:gd name="connsiteY11" fmla="*/ 863602 h 1157819"/>
              <a:gd name="connsiteX12" fmla="*/ 3454400 w 4512733"/>
              <a:gd name="connsiteY12" fmla="*/ 1007536 h 1157819"/>
              <a:gd name="connsiteX13" fmla="*/ 3852333 w 4512733"/>
              <a:gd name="connsiteY13" fmla="*/ 1083736 h 1157819"/>
              <a:gd name="connsiteX14" fmla="*/ 4512733 w 4512733"/>
              <a:gd name="connsiteY14" fmla="*/ 1143002 h 1157819"/>
              <a:gd name="connsiteX0" fmla="*/ 0 w 4512733"/>
              <a:gd name="connsiteY0" fmla="*/ 1143002 h 1159936"/>
              <a:gd name="connsiteX1" fmla="*/ 1278466 w 4512733"/>
              <a:gd name="connsiteY1" fmla="*/ 1156761 h 1159936"/>
              <a:gd name="connsiteX2" fmla="*/ 1821354 w 4512733"/>
              <a:gd name="connsiteY2" fmla="*/ 1157819 h 1159936"/>
              <a:gd name="connsiteX3" fmla="*/ 2040573 w 4512733"/>
              <a:gd name="connsiteY3" fmla="*/ 1159936 h 1159936"/>
              <a:gd name="connsiteX4" fmla="*/ 2231302 w 4512733"/>
              <a:gd name="connsiteY4" fmla="*/ 450852 h 1159936"/>
              <a:gd name="connsiteX5" fmla="*/ 2390800 w 4512733"/>
              <a:gd name="connsiteY5" fmla="*/ 1148292 h 1159936"/>
              <a:gd name="connsiteX6" fmla="*/ 2436117 w 4512733"/>
              <a:gd name="connsiteY6" fmla="*/ 576392 h 1159936"/>
              <a:gd name="connsiteX7" fmla="*/ 2508895 w 4512733"/>
              <a:gd name="connsiteY7" fmla="*/ 177403 h 1159936"/>
              <a:gd name="connsiteX8" fmla="*/ 2665153 w 4512733"/>
              <a:gd name="connsiteY8" fmla="*/ 0 h 1159936"/>
              <a:gd name="connsiteX9" fmla="*/ 2963333 w 4512733"/>
              <a:gd name="connsiteY9" fmla="*/ 93136 h 1159936"/>
              <a:gd name="connsiteX10" fmla="*/ 3124200 w 4512733"/>
              <a:gd name="connsiteY10" fmla="*/ 524936 h 1159936"/>
              <a:gd name="connsiteX11" fmla="*/ 3217333 w 4512733"/>
              <a:gd name="connsiteY11" fmla="*/ 863602 h 1159936"/>
              <a:gd name="connsiteX12" fmla="*/ 3454400 w 4512733"/>
              <a:gd name="connsiteY12" fmla="*/ 1007536 h 1159936"/>
              <a:gd name="connsiteX13" fmla="*/ 3852333 w 4512733"/>
              <a:gd name="connsiteY13" fmla="*/ 1083736 h 1159936"/>
              <a:gd name="connsiteX14" fmla="*/ 4512733 w 4512733"/>
              <a:gd name="connsiteY14" fmla="*/ 1143002 h 1159936"/>
              <a:gd name="connsiteX0" fmla="*/ 0 w 4512733"/>
              <a:gd name="connsiteY0" fmla="*/ 1143002 h 1159936"/>
              <a:gd name="connsiteX1" fmla="*/ 1278466 w 4512733"/>
              <a:gd name="connsiteY1" fmla="*/ 1156761 h 1159936"/>
              <a:gd name="connsiteX2" fmla="*/ 1821354 w 4512733"/>
              <a:gd name="connsiteY2" fmla="*/ 1157819 h 1159936"/>
              <a:gd name="connsiteX3" fmla="*/ 2040573 w 4512733"/>
              <a:gd name="connsiteY3" fmla="*/ 1159936 h 1159936"/>
              <a:gd name="connsiteX4" fmla="*/ 2231302 w 4512733"/>
              <a:gd name="connsiteY4" fmla="*/ 1155702 h 1159936"/>
              <a:gd name="connsiteX5" fmla="*/ 2390800 w 4512733"/>
              <a:gd name="connsiteY5" fmla="*/ 1148292 h 1159936"/>
              <a:gd name="connsiteX6" fmla="*/ 2436117 w 4512733"/>
              <a:gd name="connsiteY6" fmla="*/ 576392 h 1159936"/>
              <a:gd name="connsiteX7" fmla="*/ 2508895 w 4512733"/>
              <a:gd name="connsiteY7" fmla="*/ 177403 h 1159936"/>
              <a:gd name="connsiteX8" fmla="*/ 2665153 w 4512733"/>
              <a:gd name="connsiteY8" fmla="*/ 0 h 1159936"/>
              <a:gd name="connsiteX9" fmla="*/ 2963333 w 4512733"/>
              <a:gd name="connsiteY9" fmla="*/ 93136 h 1159936"/>
              <a:gd name="connsiteX10" fmla="*/ 3124200 w 4512733"/>
              <a:gd name="connsiteY10" fmla="*/ 524936 h 1159936"/>
              <a:gd name="connsiteX11" fmla="*/ 3217333 w 4512733"/>
              <a:gd name="connsiteY11" fmla="*/ 863602 h 1159936"/>
              <a:gd name="connsiteX12" fmla="*/ 3454400 w 4512733"/>
              <a:gd name="connsiteY12" fmla="*/ 1007536 h 1159936"/>
              <a:gd name="connsiteX13" fmla="*/ 3852333 w 4512733"/>
              <a:gd name="connsiteY13" fmla="*/ 1083736 h 1159936"/>
              <a:gd name="connsiteX14" fmla="*/ 4512733 w 4512733"/>
              <a:gd name="connsiteY14" fmla="*/ 1143002 h 115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12733" h="1159936">
                <a:moveTo>
                  <a:pt x="0" y="1143002"/>
                </a:moveTo>
                <a:lnTo>
                  <a:pt x="1278466" y="1156761"/>
                </a:lnTo>
                <a:lnTo>
                  <a:pt x="1821354" y="1157819"/>
                </a:lnTo>
                <a:lnTo>
                  <a:pt x="2040573" y="1159936"/>
                </a:lnTo>
                <a:lnTo>
                  <a:pt x="2231302" y="1155702"/>
                </a:lnTo>
                <a:lnTo>
                  <a:pt x="2390800" y="1148292"/>
                </a:lnTo>
                <a:lnTo>
                  <a:pt x="2436117" y="576392"/>
                </a:lnTo>
                <a:lnTo>
                  <a:pt x="2508895" y="177403"/>
                </a:lnTo>
                <a:lnTo>
                  <a:pt x="2665153" y="0"/>
                </a:lnTo>
                <a:lnTo>
                  <a:pt x="2963333" y="93136"/>
                </a:lnTo>
                <a:lnTo>
                  <a:pt x="3124200" y="524936"/>
                </a:lnTo>
                <a:lnTo>
                  <a:pt x="3217333" y="863602"/>
                </a:lnTo>
                <a:lnTo>
                  <a:pt x="3454400" y="1007536"/>
                </a:lnTo>
                <a:cubicBezTo>
                  <a:pt x="3586941" y="1033468"/>
                  <a:pt x="3717279" y="1083736"/>
                  <a:pt x="3852333" y="1083736"/>
                </a:cubicBezTo>
                <a:lnTo>
                  <a:pt x="4512733" y="1143002"/>
                </a:lnTo>
              </a:path>
            </a:pathLst>
          </a:custGeom>
          <a:solidFill>
            <a:srgbClr val="CCFFCC"/>
          </a:solidFill>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a:t>
            </a:r>
            <a:endParaRPr lang="en-US" sz="3200" b="1" dirty="0">
              <a:latin typeface="+mj-lt"/>
            </a:endParaRPr>
          </a:p>
        </p:txBody>
      </p:sp>
      <p:pic>
        <p:nvPicPr>
          <p:cNvPr id="8" name="Picture 7"/>
          <p:cNvPicPr>
            <a:picLocks noChangeAspect="1"/>
          </p:cNvPicPr>
          <p:nvPr/>
        </p:nvPicPr>
        <p:blipFill>
          <a:blip r:embed="rId2"/>
          <a:stretch>
            <a:fillRect/>
          </a:stretch>
        </p:blipFill>
        <p:spPr>
          <a:xfrm>
            <a:off x="7823200" y="6034824"/>
            <a:ext cx="1320800" cy="823175"/>
          </a:xfrm>
          <a:prstGeom prst="rect">
            <a:avLst/>
          </a:prstGeom>
        </p:spPr>
      </p:pic>
      <p:sp>
        <p:nvSpPr>
          <p:cNvPr id="11" name="TextBox 10"/>
          <p:cNvSpPr txBox="1"/>
          <p:nvPr/>
        </p:nvSpPr>
        <p:spPr>
          <a:xfrm>
            <a:off x="245533" y="1058333"/>
            <a:ext cx="8707326" cy="646331"/>
          </a:xfrm>
          <a:prstGeom prst="rect">
            <a:avLst/>
          </a:prstGeom>
          <a:noFill/>
        </p:spPr>
        <p:txBody>
          <a:bodyPr wrap="square" rtlCol="0">
            <a:spAutoFit/>
          </a:bodyPr>
          <a:lstStyle/>
          <a:p>
            <a:r>
              <a:rPr lang="en-US" dirty="0" smtClean="0"/>
              <a:t>Lets look at tail-length as an example – a very long tail is obviously a handicap and leads to an increased death rate.</a:t>
            </a:r>
            <a:endParaRPr lang="en-US" dirty="0"/>
          </a:p>
        </p:txBody>
      </p:sp>
      <p:cxnSp>
        <p:nvCxnSpPr>
          <p:cNvPr id="15" name="Straight Arrow Connector 14"/>
          <p:cNvCxnSpPr/>
          <p:nvPr/>
        </p:nvCxnSpPr>
        <p:spPr>
          <a:xfrm rot="5400000" flipH="1" flipV="1">
            <a:off x="-808567" y="4000501"/>
            <a:ext cx="4241800" cy="1693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1117603" y="5977470"/>
            <a:ext cx="7190604"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2819400" y="6055261"/>
            <a:ext cx="3869267" cy="369332"/>
          </a:xfrm>
          <a:prstGeom prst="rect">
            <a:avLst/>
          </a:prstGeom>
          <a:noFill/>
        </p:spPr>
        <p:txBody>
          <a:bodyPr wrap="square" rtlCol="0">
            <a:spAutoFit/>
          </a:bodyPr>
          <a:lstStyle/>
          <a:p>
            <a:pPr algn="ctr"/>
            <a:r>
              <a:rPr lang="en-US" dirty="0" smtClean="0"/>
              <a:t>Tail Length</a:t>
            </a:r>
            <a:endParaRPr lang="en-US" dirty="0"/>
          </a:p>
        </p:txBody>
      </p:sp>
      <p:sp>
        <p:nvSpPr>
          <p:cNvPr id="21" name="Freeform 20"/>
          <p:cNvSpPr/>
          <p:nvPr/>
        </p:nvSpPr>
        <p:spPr>
          <a:xfrm>
            <a:off x="5037664" y="4673600"/>
            <a:ext cx="3211274" cy="1286933"/>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2733" h="1286933">
                <a:moveTo>
                  <a:pt x="0" y="1286933"/>
                </a:moveTo>
                <a:lnTo>
                  <a:pt x="1278466" y="1227667"/>
                </a:lnTo>
                <a:lnTo>
                  <a:pt x="1718733" y="1016000"/>
                </a:lnTo>
                <a:lnTo>
                  <a:pt x="1955800" y="694267"/>
                </a:lnTo>
                <a:lnTo>
                  <a:pt x="2142066" y="194733"/>
                </a:lnTo>
                <a:lnTo>
                  <a:pt x="2328333" y="33867"/>
                </a:lnTo>
                <a:lnTo>
                  <a:pt x="2675466" y="0"/>
                </a:lnTo>
                <a:lnTo>
                  <a:pt x="2963333" y="237067"/>
                </a:lnTo>
                <a:lnTo>
                  <a:pt x="3124200" y="668867"/>
                </a:lnTo>
                <a:lnTo>
                  <a:pt x="3217333" y="1007533"/>
                </a:lnTo>
                <a:lnTo>
                  <a:pt x="3454400" y="1151467"/>
                </a:lnTo>
                <a:cubicBezTo>
                  <a:pt x="3586941" y="1177399"/>
                  <a:pt x="3717279" y="1227667"/>
                  <a:pt x="3852333" y="1227667"/>
                </a:cubicBezTo>
                <a:lnTo>
                  <a:pt x="4512733" y="1286933"/>
                </a:lnTo>
              </a:path>
            </a:pathLst>
          </a:custGeom>
          <a:solidFill>
            <a:schemeClr val="bg1">
              <a:lumMod val="85000"/>
            </a:schemeClr>
          </a:solidFill>
          <a:ln>
            <a:solidFill>
              <a:schemeClr val="bg1">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TextBox 21"/>
          <p:cNvSpPr txBox="1"/>
          <p:nvPr/>
        </p:nvSpPr>
        <p:spPr>
          <a:xfrm>
            <a:off x="6668113" y="4350434"/>
            <a:ext cx="1942459" cy="646331"/>
          </a:xfrm>
          <a:prstGeom prst="rect">
            <a:avLst/>
          </a:prstGeom>
          <a:noFill/>
        </p:spPr>
        <p:txBody>
          <a:bodyPr wrap="square" rtlCol="0">
            <a:spAutoFit/>
          </a:bodyPr>
          <a:lstStyle/>
          <a:p>
            <a:pPr algn="ctr"/>
            <a:r>
              <a:rPr lang="en-US" dirty="0" smtClean="0"/>
              <a:t>New population of males.</a:t>
            </a:r>
            <a:endParaRPr lang="en-US" dirty="0"/>
          </a:p>
        </p:txBody>
      </p:sp>
      <p:sp>
        <p:nvSpPr>
          <p:cNvPr id="10" name="Freeform 9"/>
          <p:cNvSpPr/>
          <p:nvPr/>
        </p:nvSpPr>
        <p:spPr>
          <a:xfrm>
            <a:off x="1320800" y="2032000"/>
            <a:ext cx="6942667" cy="3251200"/>
          </a:xfrm>
          <a:custGeom>
            <a:avLst/>
            <a:gdLst>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3716867 w 6942667"/>
              <a:gd name="connsiteY4" fmla="*/ 2743200 h 3251200"/>
              <a:gd name="connsiteX5" fmla="*/ 5520267 w 6942667"/>
              <a:gd name="connsiteY5" fmla="*/ 3039533 h 3251200"/>
              <a:gd name="connsiteX6" fmla="*/ 6942667 w 6942667"/>
              <a:gd name="connsiteY6"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 name="connsiteX0" fmla="*/ 0 w 6942667"/>
              <a:gd name="connsiteY0" fmla="*/ 0 h 3251200"/>
              <a:gd name="connsiteX1" fmla="*/ 406400 w 6942667"/>
              <a:gd name="connsiteY1" fmla="*/ 660400 h 3251200"/>
              <a:gd name="connsiteX2" fmla="*/ 1295400 w 6942667"/>
              <a:gd name="connsiteY2" fmla="*/ 1557867 h 3251200"/>
              <a:gd name="connsiteX3" fmla="*/ 2319867 w 6942667"/>
              <a:gd name="connsiteY3" fmla="*/ 2133600 h 3251200"/>
              <a:gd name="connsiteX4" fmla="*/ 2328333 w 6942667"/>
              <a:gd name="connsiteY4" fmla="*/ 2133600 h 3251200"/>
              <a:gd name="connsiteX5" fmla="*/ 3716867 w 6942667"/>
              <a:gd name="connsiteY5" fmla="*/ 2743200 h 3251200"/>
              <a:gd name="connsiteX6" fmla="*/ 5520267 w 6942667"/>
              <a:gd name="connsiteY6" fmla="*/ 3039533 h 3251200"/>
              <a:gd name="connsiteX7" fmla="*/ 6942667 w 6942667"/>
              <a:gd name="connsiteY7" fmla="*/ 325120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42667" h="3251200">
                <a:moveTo>
                  <a:pt x="0" y="0"/>
                </a:moveTo>
                <a:cubicBezTo>
                  <a:pt x="134666" y="220624"/>
                  <a:pt x="223630" y="477630"/>
                  <a:pt x="406400" y="660400"/>
                </a:cubicBezTo>
                <a:lnTo>
                  <a:pt x="1295400" y="1557867"/>
                </a:lnTo>
                <a:cubicBezTo>
                  <a:pt x="1733309" y="1845886"/>
                  <a:pt x="1841218" y="1972733"/>
                  <a:pt x="2319867" y="2133600"/>
                </a:cubicBezTo>
                <a:cubicBezTo>
                  <a:pt x="2492023" y="2229556"/>
                  <a:pt x="2095500" y="2032000"/>
                  <a:pt x="2328333" y="2133600"/>
                </a:cubicBezTo>
                <a:cubicBezTo>
                  <a:pt x="2662766" y="2336800"/>
                  <a:pt x="3184878" y="2592211"/>
                  <a:pt x="3716867" y="2743200"/>
                </a:cubicBezTo>
                <a:cubicBezTo>
                  <a:pt x="4301067" y="2892768"/>
                  <a:pt x="4919134" y="2940755"/>
                  <a:pt x="5520267" y="3039533"/>
                </a:cubicBezTo>
                <a:lnTo>
                  <a:pt x="6942667" y="3251200"/>
                </a:lnTo>
              </a:path>
            </a:pathLst>
          </a:custGeom>
          <a:ln w="4445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extBox 11"/>
          <p:cNvSpPr txBox="1"/>
          <p:nvPr/>
        </p:nvSpPr>
        <p:spPr>
          <a:xfrm>
            <a:off x="1684867" y="2311400"/>
            <a:ext cx="1261884" cy="646331"/>
          </a:xfrm>
          <a:prstGeom prst="rect">
            <a:avLst/>
          </a:prstGeom>
          <a:noFill/>
        </p:spPr>
        <p:txBody>
          <a:bodyPr wrap="none" rtlCol="0">
            <a:spAutoFit/>
          </a:bodyPr>
          <a:lstStyle/>
          <a:p>
            <a:r>
              <a:rPr lang="en-US" dirty="0" smtClean="0">
                <a:solidFill>
                  <a:srgbClr val="FF0000"/>
                </a:solidFill>
              </a:rPr>
              <a:t>Probably of</a:t>
            </a:r>
          </a:p>
          <a:p>
            <a:r>
              <a:rPr lang="en-US" dirty="0" smtClean="0">
                <a:solidFill>
                  <a:srgbClr val="FF0000"/>
                </a:solidFill>
              </a:rPr>
              <a:t>     survival.</a:t>
            </a:r>
            <a:endParaRPr lang="en-US" dirty="0">
              <a:solidFill>
                <a:srgbClr val="FF0000"/>
              </a:solidFill>
            </a:endParaRPr>
          </a:p>
        </p:txBody>
      </p:sp>
      <p:sp>
        <p:nvSpPr>
          <p:cNvPr id="13" name="Freeform 12"/>
          <p:cNvSpPr/>
          <p:nvPr/>
        </p:nvSpPr>
        <p:spPr>
          <a:xfrm>
            <a:off x="4428069" y="4692125"/>
            <a:ext cx="3211274" cy="1286933"/>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2733" h="1286933">
                <a:moveTo>
                  <a:pt x="0" y="1286933"/>
                </a:moveTo>
                <a:lnTo>
                  <a:pt x="1278466" y="1227667"/>
                </a:lnTo>
                <a:lnTo>
                  <a:pt x="1718733" y="1016000"/>
                </a:lnTo>
                <a:lnTo>
                  <a:pt x="1955800" y="694267"/>
                </a:lnTo>
                <a:lnTo>
                  <a:pt x="2142066" y="194733"/>
                </a:lnTo>
                <a:lnTo>
                  <a:pt x="2328333" y="33867"/>
                </a:lnTo>
                <a:lnTo>
                  <a:pt x="2675466" y="0"/>
                </a:lnTo>
                <a:lnTo>
                  <a:pt x="2963333" y="237067"/>
                </a:lnTo>
                <a:lnTo>
                  <a:pt x="3124200" y="668867"/>
                </a:lnTo>
                <a:lnTo>
                  <a:pt x="3217333" y="1007533"/>
                </a:lnTo>
                <a:lnTo>
                  <a:pt x="3454400" y="1151467"/>
                </a:lnTo>
                <a:cubicBezTo>
                  <a:pt x="3586941" y="1177399"/>
                  <a:pt x="3717279" y="1227667"/>
                  <a:pt x="3852333" y="1227667"/>
                </a:cubicBezTo>
                <a:lnTo>
                  <a:pt x="4512733" y="1286933"/>
                </a:lnTo>
              </a:path>
            </a:pathLst>
          </a:custGeom>
          <a:solidFill>
            <a:schemeClr val="accent2">
              <a:lumMod val="60000"/>
              <a:lumOff val="40000"/>
            </a:schemeClr>
          </a:solidFill>
          <a:ln>
            <a:solidFill>
              <a:schemeClr val="accent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TextBox 13"/>
          <p:cNvSpPr txBox="1"/>
          <p:nvPr/>
        </p:nvSpPr>
        <p:spPr>
          <a:xfrm>
            <a:off x="4639734" y="3768795"/>
            <a:ext cx="2048934" cy="923330"/>
          </a:xfrm>
          <a:prstGeom prst="rect">
            <a:avLst/>
          </a:prstGeom>
          <a:noFill/>
        </p:spPr>
        <p:txBody>
          <a:bodyPr wrap="square" rtlCol="0">
            <a:spAutoFit/>
          </a:bodyPr>
          <a:lstStyle/>
          <a:p>
            <a:pPr algn="ctr"/>
            <a:r>
              <a:rPr lang="en-US" dirty="0" smtClean="0">
                <a:solidFill>
                  <a:srgbClr val="FF0000"/>
                </a:solidFill>
              </a:rPr>
              <a:t>Population of males at the start of the breeding season.</a:t>
            </a:r>
            <a:endParaRPr lang="en-US" dirty="0">
              <a:solidFill>
                <a:srgbClr val="FF0000"/>
              </a:solidFill>
            </a:endParaRPr>
          </a:p>
        </p:txBody>
      </p:sp>
      <p:sp>
        <p:nvSpPr>
          <p:cNvPr id="17" name="TextBox 16"/>
          <p:cNvSpPr txBox="1"/>
          <p:nvPr/>
        </p:nvSpPr>
        <p:spPr>
          <a:xfrm>
            <a:off x="2599267" y="1704664"/>
            <a:ext cx="6505992" cy="1754327"/>
          </a:xfrm>
          <a:prstGeom prst="rect">
            <a:avLst/>
          </a:prstGeom>
          <a:noFill/>
        </p:spPr>
        <p:txBody>
          <a:bodyPr wrap="square" rtlCol="0">
            <a:spAutoFit/>
          </a:bodyPr>
          <a:lstStyle/>
          <a:p>
            <a:r>
              <a:rPr lang="en-US" dirty="0" smtClean="0"/>
              <a:t>But females prefer to mate with males that have long tails</a:t>
            </a:r>
          </a:p>
          <a:p>
            <a:pPr algn="r"/>
            <a:r>
              <a:rPr lang="en-US" dirty="0" smtClean="0"/>
              <a:t>   –  and these produce the offspring of the next year.</a:t>
            </a:r>
          </a:p>
          <a:p>
            <a:pPr algn="r"/>
            <a:endParaRPr lang="en-US" dirty="0" smtClean="0"/>
          </a:p>
          <a:p>
            <a:pPr algn="r"/>
            <a:r>
              <a:rPr lang="en-US" dirty="0" smtClean="0"/>
              <a:t>	So sexual selection can overcome extreme biases in death rates,</a:t>
            </a:r>
          </a:p>
          <a:p>
            <a:pPr algn="r"/>
            <a:r>
              <a:rPr lang="en-US" dirty="0" smtClean="0"/>
              <a:t>making what was unfit now high-fitness in terms of producing </a:t>
            </a:r>
          </a:p>
          <a:p>
            <a:pPr algn="r"/>
            <a:r>
              <a:rPr lang="en-US" dirty="0" smtClean="0"/>
              <a:t>new offspring</a:t>
            </a:r>
            <a:endParaRPr lang="en-US" dirty="0"/>
          </a:p>
        </p:txBody>
      </p:sp>
      <p:sp>
        <p:nvSpPr>
          <p:cNvPr id="18" name="Freeform 17"/>
          <p:cNvSpPr/>
          <p:nvPr/>
        </p:nvSpPr>
        <p:spPr>
          <a:xfrm>
            <a:off x="4428069" y="4826001"/>
            <a:ext cx="3211274" cy="1159936"/>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665153 w 4512733"/>
              <a:gd name="connsiteY7" fmla="*/ 143931 h 1286933"/>
              <a:gd name="connsiteX8" fmla="*/ 2963333 w 4512733"/>
              <a:gd name="connsiteY8" fmla="*/ 237067 h 1286933"/>
              <a:gd name="connsiteX9" fmla="*/ 3124200 w 4512733"/>
              <a:gd name="connsiteY9" fmla="*/ 668867 h 1286933"/>
              <a:gd name="connsiteX10" fmla="*/ 3217333 w 4512733"/>
              <a:gd name="connsiteY10" fmla="*/ 1007533 h 1286933"/>
              <a:gd name="connsiteX11" fmla="*/ 3454400 w 4512733"/>
              <a:gd name="connsiteY11" fmla="*/ 1151467 h 1286933"/>
              <a:gd name="connsiteX12" fmla="*/ 3852333 w 4512733"/>
              <a:gd name="connsiteY12" fmla="*/ 1227667 h 1286933"/>
              <a:gd name="connsiteX13" fmla="*/ 4512733 w 4512733"/>
              <a:gd name="connsiteY13" fmla="*/ 1286933 h 1286933"/>
              <a:gd name="connsiteX0" fmla="*/ 0 w 4512733"/>
              <a:gd name="connsiteY0" fmla="*/ 1253066 h 1253066"/>
              <a:gd name="connsiteX1" fmla="*/ 1278466 w 4512733"/>
              <a:gd name="connsiteY1" fmla="*/ 1193800 h 1253066"/>
              <a:gd name="connsiteX2" fmla="*/ 1718733 w 4512733"/>
              <a:gd name="connsiteY2" fmla="*/ 982133 h 1253066"/>
              <a:gd name="connsiteX3" fmla="*/ 1955800 w 4512733"/>
              <a:gd name="connsiteY3" fmla="*/ 660400 h 1253066"/>
              <a:gd name="connsiteX4" fmla="*/ 2142066 w 4512733"/>
              <a:gd name="connsiteY4" fmla="*/ 160866 h 1253066"/>
              <a:gd name="connsiteX5" fmla="*/ 2328333 w 4512733"/>
              <a:gd name="connsiteY5" fmla="*/ 0 h 1253066"/>
              <a:gd name="connsiteX6" fmla="*/ 2508895 w 4512733"/>
              <a:gd name="connsiteY6" fmla="*/ 287467 h 1253066"/>
              <a:gd name="connsiteX7" fmla="*/ 2665153 w 4512733"/>
              <a:gd name="connsiteY7" fmla="*/ 110064 h 1253066"/>
              <a:gd name="connsiteX8" fmla="*/ 2963333 w 4512733"/>
              <a:gd name="connsiteY8" fmla="*/ 203200 h 1253066"/>
              <a:gd name="connsiteX9" fmla="*/ 3124200 w 4512733"/>
              <a:gd name="connsiteY9" fmla="*/ 635000 h 1253066"/>
              <a:gd name="connsiteX10" fmla="*/ 3217333 w 4512733"/>
              <a:gd name="connsiteY10" fmla="*/ 973666 h 1253066"/>
              <a:gd name="connsiteX11" fmla="*/ 3454400 w 4512733"/>
              <a:gd name="connsiteY11" fmla="*/ 1117600 h 1253066"/>
              <a:gd name="connsiteX12" fmla="*/ 3852333 w 4512733"/>
              <a:gd name="connsiteY12" fmla="*/ 1193800 h 1253066"/>
              <a:gd name="connsiteX13" fmla="*/ 4512733 w 4512733"/>
              <a:gd name="connsiteY13" fmla="*/ 1253066 h 1253066"/>
              <a:gd name="connsiteX0" fmla="*/ 0 w 4512733"/>
              <a:gd name="connsiteY0" fmla="*/ 1253066 h 1253066"/>
              <a:gd name="connsiteX1" fmla="*/ 1278466 w 4512733"/>
              <a:gd name="connsiteY1" fmla="*/ 1193800 h 1253066"/>
              <a:gd name="connsiteX2" fmla="*/ 1718733 w 4512733"/>
              <a:gd name="connsiteY2" fmla="*/ 982133 h 1253066"/>
              <a:gd name="connsiteX3" fmla="*/ 1955800 w 4512733"/>
              <a:gd name="connsiteY3" fmla="*/ 660400 h 1253066"/>
              <a:gd name="connsiteX4" fmla="*/ 2142066 w 4512733"/>
              <a:gd name="connsiteY4" fmla="*/ 160866 h 1253066"/>
              <a:gd name="connsiteX5" fmla="*/ 2328333 w 4512733"/>
              <a:gd name="connsiteY5" fmla="*/ 0 h 1253066"/>
              <a:gd name="connsiteX6" fmla="*/ 2320111 w 4512733"/>
              <a:gd name="connsiteY6" fmla="*/ 321331 h 1253066"/>
              <a:gd name="connsiteX7" fmla="*/ 2508895 w 4512733"/>
              <a:gd name="connsiteY7" fmla="*/ 287467 h 1253066"/>
              <a:gd name="connsiteX8" fmla="*/ 2665153 w 4512733"/>
              <a:gd name="connsiteY8" fmla="*/ 110064 h 1253066"/>
              <a:gd name="connsiteX9" fmla="*/ 2963333 w 4512733"/>
              <a:gd name="connsiteY9" fmla="*/ 203200 h 1253066"/>
              <a:gd name="connsiteX10" fmla="*/ 3124200 w 4512733"/>
              <a:gd name="connsiteY10" fmla="*/ 635000 h 1253066"/>
              <a:gd name="connsiteX11" fmla="*/ 3217333 w 4512733"/>
              <a:gd name="connsiteY11" fmla="*/ 973666 h 1253066"/>
              <a:gd name="connsiteX12" fmla="*/ 3454400 w 4512733"/>
              <a:gd name="connsiteY12" fmla="*/ 1117600 h 1253066"/>
              <a:gd name="connsiteX13" fmla="*/ 3852333 w 4512733"/>
              <a:gd name="connsiteY13" fmla="*/ 1193800 h 1253066"/>
              <a:gd name="connsiteX14" fmla="*/ 4512733 w 4512733"/>
              <a:gd name="connsiteY14" fmla="*/ 1253066 h 1253066"/>
              <a:gd name="connsiteX0" fmla="*/ 0 w 4512733"/>
              <a:gd name="connsiteY0" fmla="*/ 1143002 h 1143002"/>
              <a:gd name="connsiteX1" fmla="*/ 1278466 w 4512733"/>
              <a:gd name="connsiteY1" fmla="*/ 1083736 h 1143002"/>
              <a:gd name="connsiteX2" fmla="*/ 1718733 w 4512733"/>
              <a:gd name="connsiteY2" fmla="*/ 872069 h 1143002"/>
              <a:gd name="connsiteX3" fmla="*/ 1955800 w 4512733"/>
              <a:gd name="connsiteY3" fmla="*/ 550336 h 1143002"/>
              <a:gd name="connsiteX4" fmla="*/ 2142066 w 4512733"/>
              <a:gd name="connsiteY4" fmla="*/ 50802 h 1143002"/>
              <a:gd name="connsiteX5" fmla="*/ 2185557 w 4512733"/>
              <a:gd name="connsiteY5" fmla="*/ 33867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718733 w 4512733"/>
              <a:gd name="connsiteY2" fmla="*/ 872069 h 1143002"/>
              <a:gd name="connsiteX3" fmla="*/ 2156579 w 4512733"/>
              <a:gd name="connsiteY3" fmla="*/ 629711 h 1143002"/>
              <a:gd name="connsiteX4" fmla="*/ 2142066 w 4512733"/>
              <a:gd name="connsiteY4" fmla="*/ 50802 h 1143002"/>
              <a:gd name="connsiteX5" fmla="*/ 2185557 w 4512733"/>
              <a:gd name="connsiteY5" fmla="*/ 33867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821354 w 4512733"/>
              <a:gd name="connsiteY2" fmla="*/ 945094 h 1143002"/>
              <a:gd name="connsiteX3" fmla="*/ 2156579 w 4512733"/>
              <a:gd name="connsiteY3" fmla="*/ 629711 h 1143002"/>
              <a:gd name="connsiteX4" fmla="*/ 2142066 w 4512733"/>
              <a:gd name="connsiteY4" fmla="*/ 50802 h 1143002"/>
              <a:gd name="connsiteX5" fmla="*/ 2185557 w 4512733"/>
              <a:gd name="connsiteY5" fmla="*/ 33867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821354 w 4512733"/>
              <a:gd name="connsiteY2" fmla="*/ 945094 h 1143002"/>
              <a:gd name="connsiteX3" fmla="*/ 2156579 w 4512733"/>
              <a:gd name="connsiteY3" fmla="*/ 629711 h 1143002"/>
              <a:gd name="connsiteX4" fmla="*/ 2142066 w 4512733"/>
              <a:gd name="connsiteY4" fmla="*/ 50802 h 1143002"/>
              <a:gd name="connsiteX5" fmla="*/ 2274793 w 4512733"/>
              <a:gd name="connsiteY5" fmla="*/ 310092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821354 w 4512733"/>
              <a:gd name="connsiteY2" fmla="*/ 945094 h 1143002"/>
              <a:gd name="connsiteX3" fmla="*/ 2156579 w 4512733"/>
              <a:gd name="connsiteY3" fmla="*/ 629711 h 1143002"/>
              <a:gd name="connsiteX4" fmla="*/ 2231302 w 4512733"/>
              <a:gd name="connsiteY4" fmla="*/ 450852 h 1143002"/>
              <a:gd name="connsiteX5" fmla="*/ 2274793 w 4512733"/>
              <a:gd name="connsiteY5" fmla="*/ 310092 h 1143002"/>
              <a:gd name="connsiteX6" fmla="*/ 2320111 w 4512733"/>
              <a:gd name="connsiteY6" fmla="*/ 211267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3002"/>
              <a:gd name="connsiteX1" fmla="*/ 1278466 w 4512733"/>
              <a:gd name="connsiteY1" fmla="*/ 1083736 h 1143002"/>
              <a:gd name="connsiteX2" fmla="*/ 1821354 w 4512733"/>
              <a:gd name="connsiteY2" fmla="*/ 945094 h 1143002"/>
              <a:gd name="connsiteX3" fmla="*/ 2156579 w 4512733"/>
              <a:gd name="connsiteY3" fmla="*/ 629711 h 1143002"/>
              <a:gd name="connsiteX4" fmla="*/ 2231302 w 4512733"/>
              <a:gd name="connsiteY4" fmla="*/ 450852 h 1143002"/>
              <a:gd name="connsiteX5" fmla="*/ 2274793 w 4512733"/>
              <a:gd name="connsiteY5" fmla="*/ 310092 h 1143002"/>
              <a:gd name="connsiteX6" fmla="*/ 2436117 w 4512733"/>
              <a:gd name="connsiteY6" fmla="*/ 576392 h 1143002"/>
              <a:gd name="connsiteX7" fmla="*/ 2508895 w 4512733"/>
              <a:gd name="connsiteY7" fmla="*/ 177403 h 1143002"/>
              <a:gd name="connsiteX8" fmla="*/ 2665153 w 4512733"/>
              <a:gd name="connsiteY8" fmla="*/ 0 h 1143002"/>
              <a:gd name="connsiteX9" fmla="*/ 2963333 w 4512733"/>
              <a:gd name="connsiteY9" fmla="*/ 93136 h 1143002"/>
              <a:gd name="connsiteX10" fmla="*/ 3124200 w 4512733"/>
              <a:gd name="connsiteY10" fmla="*/ 524936 h 1143002"/>
              <a:gd name="connsiteX11" fmla="*/ 3217333 w 4512733"/>
              <a:gd name="connsiteY11" fmla="*/ 863602 h 1143002"/>
              <a:gd name="connsiteX12" fmla="*/ 3454400 w 4512733"/>
              <a:gd name="connsiteY12" fmla="*/ 1007536 h 1143002"/>
              <a:gd name="connsiteX13" fmla="*/ 3852333 w 4512733"/>
              <a:gd name="connsiteY13" fmla="*/ 1083736 h 1143002"/>
              <a:gd name="connsiteX14" fmla="*/ 4512733 w 4512733"/>
              <a:gd name="connsiteY14" fmla="*/ 1143002 h 1143002"/>
              <a:gd name="connsiteX0" fmla="*/ 0 w 4512733"/>
              <a:gd name="connsiteY0" fmla="*/ 1143002 h 1148292"/>
              <a:gd name="connsiteX1" fmla="*/ 1278466 w 4512733"/>
              <a:gd name="connsiteY1" fmla="*/ 1083736 h 1148292"/>
              <a:gd name="connsiteX2" fmla="*/ 1821354 w 4512733"/>
              <a:gd name="connsiteY2" fmla="*/ 945094 h 1148292"/>
              <a:gd name="connsiteX3" fmla="*/ 2156579 w 4512733"/>
              <a:gd name="connsiteY3" fmla="*/ 629711 h 1148292"/>
              <a:gd name="connsiteX4" fmla="*/ 2231302 w 4512733"/>
              <a:gd name="connsiteY4" fmla="*/ 450852 h 1148292"/>
              <a:gd name="connsiteX5" fmla="*/ 2390800 w 4512733"/>
              <a:gd name="connsiteY5" fmla="*/ 1148292 h 1148292"/>
              <a:gd name="connsiteX6" fmla="*/ 2436117 w 4512733"/>
              <a:gd name="connsiteY6" fmla="*/ 576392 h 1148292"/>
              <a:gd name="connsiteX7" fmla="*/ 2508895 w 4512733"/>
              <a:gd name="connsiteY7" fmla="*/ 177403 h 1148292"/>
              <a:gd name="connsiteX8" fmla="*/ 2665153 w 4512733"/>
              <a:gd name="connsiteY8" fmla="*/ 0 h 1148292"/>
              <a:gd name="connsiteX9" fmla="*/ 2963333 w 4512733"/>
              <a:gd name="connsiteY9" fmla="*/ 93136 h 1148292"/>
              <a:gd name="connsiteX10" fmla="*/ 3124200 w 4512733"/>
              <a:gd name="connsiteY10" fmla="*/ 524936 h 1148292"/>
              <a:gd name="connsiteX11" fmla="*/ 3217333 w 4512733"/>
              <a:gd name="connsiteY11" fmla="*/ 863602 h 1148292"/>
              <a:gd name="connsiteX12" fmla="*/ 3454400 w 4512733"/>
              <a:gd name="connsiteY12" fmla="*/ 1007536 h 1148292"/>
              <a:gd name="connsiteX13" fmla="*/ 3852333 w 4512733"/>
              <a:gd name="connsiteY13" fmla="*/ 1083736 h 1148292"/>
              <a:gd name="connsiteX14" fmla="*/ 4512733 w 4512733"/>
              <a:gd name="connsiteY14" fmla="*/ 1143002 h 1148292"/>
              <a:gd name="connsiteX0" fmla="*/ 0 w 4512733"/>
              <a:gd name="connsiteY0" fmla="*/ 1143002 h 1157819"/>
              <a:gd name="connsiteX1" fmla="*/ 1278466 w 4512733"/>
              <a:gd name="connsiteY1" fmla="*/ 1083736 h 1157819"/>
              <a:gd name="connsiteX2" fmla="*/ 1821354 w 4512733"/>
              <a:gd name="connsiteY2" fmla="*/ 1157819 h 1157819"/>
              <a:gd name="connsiteX3" fmla="*/ 2156579 w 4512733"/>
              <a:gd name="connsiteY3" fmla="*/ 629711 h 1157819"/>
              <a:gd name="connsiteX4" fmla="*/ 2231302 w 4512733"/>
              <a:gd name="connsiteY4" fmla="*/ 450852 h 1157819"/>
              <a:gd name="connsiteX5" fmla="*/ 2390800 w 4512733"/>
              <a:gd name="connsiteY5" fmla="*/ 1148292 h 1157819"/>
              <a:gd name="connsiteX6" fmla="*/ 2436117 w 4512733"/>
              <a:gd name="connsiteY6" fmla="*/ 576392 h 1157819"/>
              <a:gd name="connsiteX7" fmla="*/ 2508895 w 4512733"/>
              <a:gd name="connsiteY7" fmla="*/ 177403 h 1157819"/>
              <a:gd name="connsiteX8" fmla="*/ 2665153 w 4512733"/>
              <a:gd name="connsiteY8" fmla="*/ 0 h 1157819"/>
              <a:gd name="connsiteX9" fmla="*/ 2963333 w 4512733"/>
              <a:gd name="connsiteY9" fmla="*/ 93136 h 1157819"/>
              <a:gd name="connsiteX10" fmla="*/ 3124200 w 4512733"/>
              <a:gd name="connsiteY10" fmla="*/ 524936 h 1157819"/>
              <a:gd name="connsiteX11" fmla="*/ 3217333 w 4512733"/>
              <a:gd name="connsiteY11" fmla="*/ 863602 h 1157819"/>
              <a:gd name="connsiteX12" fmla="*/ 3454400 w 4512733"/>
              <a:gd name="connsiteY12" fmla="*/ 1007536 h 1157819"/>
              <a:gd name="connsiteX13" fmla="*/ 3852333 w 4512733"/>
              <a:gd name="connsiteY13" fmla="*/ 1083736 h 1157819"/>
              <a:gd name="connsiteX14" fmla="*/ 4512733 w 4512733"/>
              <a:gd name="connsiteY14" fmla="*/ 1143002 h 1157819"/>
              <a:gd name="connsiteX0" fmla="*/ 0 w 4512733"/>
              <a:gd name="connsiteY0" fmla="*/ 1143002 h 1157819"/>
              <a:gd name="connsiteX1" fmla="*/ 1278466 w 4512733"/>
              <a:gd name="connsiteY1" fmla="*/ 1156761 h 1157819"/>
              <a:gd name="connsiteX2" fmla="*/ 1821354 w 4512733"/>
              <a:gd name="connsiteY2" fmla="*/ 1157819 h 1157819"/>
              <a:gd name="connsiteX3" fmla="*/ 2156579 w 4512733"/>
              <a:gd name="connsiteY3" fmla="*/ 629711 h 1157819"/>
              <a:gd name="connsiteX4" fmla="*/ 2231302 w 4512733"/>
              <a:gd name="connsiteY4" fmla="*/ 450852 h 1157819"/>
              <a:gd name="connsiteX5" fmla="*/ 2390800 w 4512733"/>
              <a:gd name="connsiteY5" fmla="*/ 1148292 h 1157819"/>
              <a:gd name="connsiteX6" fmla="*/ 2436117 w 4512733"/>
              <a:gd name="connsiteY6" fmla="*/ 576392 h 1157819"/>
              <a:gd name="connsiteX7" fmla="*/ 2508895 w 4512733"/>
              <a:gd name="connsiteY7" fmla="*/ 177403 h 1157819"/>
              <a:gd name="connsiteX8" fmla="*/ 2665153 w 4512733"/>
              <a:gd name="connsiteY8" fmla="*/ 0 h 1157819"/>
              <a:gd name="connsiteX9" fmla="*/ 2963333 w 4512733"/>
              <a:gd name="connsiteY9" fmla="*/ 93136 h 1157819"/>
              <a:gd name="connsiteX10" fmla="*/ 3124200 w 4512733"/>
              <a:gd name="connsiteY10" fmla="*/ 524936 h 1157819"/>
              <a:gd name="connsiteX11" fmla="*/ 3217333 w 4512733"/>
              <a:gd name="connsiteY11" fmla="*/ 863602 h 1157819"/>
              <a:gd name="connsiteX12" fmla="*/ 3454400 w 4512733"/>
              <a:gd name="connsiteY12" fmla="*/ 1007536 h 1157819"/>
              <a:gd name="connsiteX13" fmla="*/ 3852333 w 4512733"/>
              <a:gd name="connsiteY13" fmla="*/ 1083736 h 1157819"/>
              <a:gd name="connsiteX14" fmla="*/ 4512733 w 4512733"/>
              <a:gd name="connsiteY14" fmla="*/ 1143002 h 1157819"/>
              <a:gd name="connsiteX0" fmla="*/ 0 w 4512733"/>
              <a:gd name="connsiteY0" fmla="*/ 1143002 h 1159936"/>
              <a:gd name="connsiteX1" fmla="*/ 1278466 w 4512733"/>
              <a:gd name="connsiteY1" fmla="*/ 1156761 h 1159936"/>
              <a:gd name="connsiteX2" fmla="*/ 1821354 w 4512733"/>
              <a:gd name="connsiteY2" fmla="*/ 1157819 h 1159936"/>
              <a:gd name="connsiteX3" fmla="*/ 2040573 w 4512733"/>
              <a:gd name="connsiteY3" fmla="*/ 1159936 h 1159936"/>
              <a:gd name="connsiteX4" fmla="*/ 2231302 w 4512733"/>
              <a:gd name="connsiteY4" fmla="*/ 450852 h 1159936"/>
              <a:gd name="connsiteX5" fmla="*/ 2390800 w 4512733"/>
              <a:gd name="connsiteY5" fmla="*/ 1148292 h 1159936"/>
              <a:gd name="connsiteX6" fmla="*/ 2436117 w 4512733"/>
              <a:gd name="connsiteY6" fmla="*/ 576392 h 1159936"/>
              <a:gd name="connsiteX7" fmla="*/ 2508895 w 4512733"/>
              <a:gd name="connsiteY7" fmla="*/ 177403 h 1159936"/>
              <a:gd name="connsiteX8" fmla="*/ 2665153 w 4512733"/>
              <a:gd name="connsiteY8" fmla="*/ 0 h 1159936"/>
              <a:gd name="connsiteX9" fmla="*/ 2963333 w 4512733"/>
              <a:gd name="connsiteY9" fmla="*/ 93136 h 1159936"/>
              <a:gd name="connsiteX10" fmla="*/ 3124200 w 4512733"/>
              <a:gd name="connsiteY10" fmla="*/ 524936 h 1159936"/>
              <a:gd name="connsiteX11" fmla="*/ 3217333 w 4512733"/>
              <a:gd name="connsiteY11" fmla="*/ 863602 h 1159936"/>
              <a:gd name="connsiteX12" fmla="*/ 3454400 w 4512733"/>
              <a:gd name="connsiteY12" fmla="*/ 1007536 h 1159936"/>
              <a:gd name="connsiteX13" fmla="*/ 3852333 w 4512733"/>
              <a:gd name="connsiteY13" fmla="*/ 1083736 h 1159936"/>
              <a:gd name="connsiteX14" fmla="*/ 4512733 w 4512733"/>
              <a:gd name="connsiteY14" fmla="*/ 1143002 h 1159936"/>
              <a:gd name="connsiteX0" fmla="*/ 0 w 4512733"/>
              <a:gd name="connsiteY0" fmla="*/ 1143002 h 1159936"/>
              <a:gd name="connsiteX1" fmla="*/ 1278466 w 4512733"/>
              <a:gd name="connsiteY1" fmla="*/ 1156761 h 1159936"/>
              <a:gd name="connsiteX2" fmla="*/ 1821354 w 4512733"/>
              <a:gd name="connsiteY2" fmla="*/ 1157819 h 1159936"/>
              <a:gd name="connsiteX3" fmla="*/ 2040573 w 4512733"/>
              <a:gd name="connsiteY3" fmla="*/ 1159936 h 1159936"/>
              <a:gd name="connsiteX4" fmla="*/ 2231302 w 4512733"/>
              <a:gd name="connsiteY4" fmla="*/ 1155702 h 1159936"/>
              <a:gd name="connsiteX5" fmla="*/ 2390800 w 4512733"/>
              <a:gd name="connsiteY5" fmla="*/ 1148292 h 1159936"/>
              <a:gd name="connsiteX6" fmla="*/ 2436117 w 4512733"/>
              <a:gd name="connsiteY6" fmla="*/ 576392 h 1159936"/>
              <a:gd name="connsiteX7" fmla="*/ 2508895 w 4512733"/>
              <a:gd name="connsiteY7" fmla="*/ 177403 h 1159936"/>
              <a:gd name="connsiteX8" fmla="*/ 2665153 w 4512733"/>
              <a:gd name="connsiteY8" fmla="*/ 0 h 1159936"/>
              <a:gd name="connsiteX9" fmla="*/ 2963333 w 4512733"/>
              <a:gd name="connsiteY9" fmla="*/ 93136 h 1159936"/>
              <a:gd name="connsiteX10" fmla="*/ 3124200 w 4512733"/>
              <a:gd name="connsiteY10" fmla="*/ 524936 h 1159936"/>
              <a:gd name="connsiteX11" fmla="*/ 3217333 w 4512733"/>
              <a:gd name="connsiteY11" fmla="*/ 863602 h 1159936"/>
              <a:gd name="connsiteX12" fmla="*/ 3454400 w 4512733"/>
              <a:gd name="connsiteY12" fmla="*/ 1007536 h 1159936"/>
              <a:gd name="connsiteX13" fmla="*/ 3852333 w 4512733"/>
              <a:gd name="connsiteY13" fmla="*/ 1083736 h 1159936"/>
              <a:gd name="connsiteX14" fmla="*/ 4512733 w 4512733"/>
              <a:gd name="connsiteY14" fmla="*/ 1143002 h 115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12733" h="1159936">
                <a:moveTo>
                  <a:pt x="0" y="1143002"/>
                </a:moveTo>
                <a:lnTo>
                  <a:pt x="1278466" y="1156761"/>
                </a:lnTo>
                <a:lnTo>
                  <a:pt x="1821354" y="1157819"/>
                </a:lnTo>
                <a:lnTo>
                  <a:pt x="2040573" y="1159936"/>
                </a:lnTo>
                <a:lnTo>
                  <a:pt x="2231302" y="1155702"/>
                </a:lnTo>
                <a:lnTo>
                  <a:pt x="2390800" y="1148292"/>
                </a:lnTo>
                <a:lnTo>
                  <a:pt x="2436117" y="576392"/>
                </a:lnTo>
                <a:lnTo>
                  <a:pt x="2508895" y="177403"/>
                </a:lnTo>
                <a:lnTo>
                  <a:pt x="2665153" y="0"/>
                </a:lnTo>
                <a:lnTo>
                  <a:pt x="2963333" y="93136"/>
                </a:lnTo>
                <a:lnTo>
                  <a:pt x="3124200" y="524936"/>
                </a:lnTo>
                <a:lnTo>
                  <a:pt x="3217333" y="863602"/>
                </a:lnTo>
                <a:lnTo>
                  <a:pt x="3454400" y="1007536"/>
                </a:lnTo>
                <a:cubicBezTo>
                  <a:pt x="3586941" y="1033468"/>
                  <a:pt x="3717279" y="1083736"/>
                  <a:pt x="3852333" y="1083736"/>
                </a:cubicBezTo>
                <a:lnTo>
                  <a:pt x="4512733" y="1143002"/>
                </a:lnTo>
              </a:path>
            </a:pathLst>
          </a:custGeom>
          <a:solidFill>
            <a:srgbClr val="CCFFCC"/>
          </a:solidFill>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Freeform 22"/>
          <p:cNvSpPr/>
          <p:nvPr/>
        </p:nvSpPr>
        <p:spPr>
          <a:xfrm>
            <a:off x="4724404" y="4673600"/>
            <a:ext cx="3211274" cy="1286933"/>
          </a:xfrm>
          <a:custGeom>
            <a:avLst/>
            <a:gdLst>
              <a:gd name="connsiteX0" fmla="*/ 0 w 4512733"/>
              <a:gd name="connsiteY0" fmla="*/ 1286933 h 1286933"/>
              <a:gd name="connsiteX1" fmla="*/ 1278466 w 4512733"/>
              <a:gd name="connsiteY1" fmla="*/ 1227667 h 1286933"/>
              <a:gd name="connsiteX2" fmla="*/ 1718733 w 4512733"/>
              <a:gd name="connsiteY2" fmla="*/ 1016000 h 1286933"/>
              <a:gd name="connsiteX3" fmla="*/ 1955800 w 4512733"/>
              <a:gd name="connsiteY3" fmla="*/ 694267 h 1286933"/>
              <a:gd name="connsiteX4" fmla="*/ 2142066 w 4512733"/>
              <a:gd name="connsiteY4" fmla="*/ 194733 h 1286933"/>
              <a:gd name="connsiteX5" fmla="*/ 2328333 w 4512733"/>
              <a:gd name="connsiteY5" fmla="*/ 33867 h 1286933"/>
              <a:gd name="connsiteX6" fmla="*/ 2675466 w 4512733"/>
              <a:gd name="connsiteY6" fmla="*/ 0 h 1286933"/>
              <a:gd name="connsiteX7" fmla="*/ 2963333 w 4512733"/>
              <a:gd name="connsiteY7" fmla="*/ 237067 h 1286933"/>
              <a:gd name="connsiteX8" fmla="*/ 3124200 w 4512733"/>
              <a:gd name="connsiteY8" fmla="*/ 668867 h 1286933"/>
              <a:gd name="connsiteX9" fmla="*/ 3217333 w 4512733"/>
              <a:gd name="connsiteY9" fmla="*/ 1007533 h 1286933"/>
              <a:gd name="connsiteX10" fmla="*/ 3454400 w 4512733"/>
              <a:gd name="connsiteY10" fmla="*/ 1151467 h 1286933"/>
              <a:gd name="connsiteX11" fmla="*/ 3852333 w 4512733"/>
              <a:gd name="connsiteY11" fmla="*/ 1227667 h 1286933"/>
              <a:gd name="connsiteX12" fmla="*/ 4512733 w 4512733"/>
              <a:gd name="connsiteY12" fmla="*/ 1286933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2733" h="1286933">
                <a:moveTo>
                  <a:pt x="0" y="1286933"/>
                </a:moveTo>
                <a:lnTo>
                  <a:pt x="1278466" y="1227667"/>
                </a:lnTo>
                <a:lnTo>
                  <a:pt x="1718733" y="1016000"/>
                </a:lnTo>
                <a:lnTo>
                  <a:pt x="1955800" y="694267"/>
                </a:lnTo>
                <a:lnTo>
                  <a:pt x="2142066" y="194733"/>
                </a:lnTo>
                <a:lnTo>
                  <a:pt x="2328333" y="33867"/>
                </a:lnTo>
                <a:lnTo>
                  <a:pt x="2675466" y="0"/>
                </a:lnTo>
                <a:lnTo>
                  <a:pt x="2963333" y="237067"/>
                </a:lnTo>
                <a:lnTo>
                  <a:pt x="3124200" y="668867"/>
                </a:lnTo>
                <a:lnTo>
                  <a:pt x="3217333" y="1007533"/>
                </a:lnTo>
                <a:lnTo>
                  <a:pt x="3454400" y="1151467"/>
                </a:lnTo>
                <a:cubicBezTo>
                  <a:pt x="3586941" y="1177399"/>
                  <a:pt x="3717279" y="1227667"/>
                  <a:pt x="3852333" y="1227667"/>
                </a:cubicBezTo>
                <a:lnTo>
                  <a:pt x="4512733" y="1286933"/>
                </a:lnTo>
              </a:path>
            </a:pathLst>
          </a:custGeom>
          <a:solidFill>
            <a:schemeClr val="bg1">
              <a:lumMod val="50000"/>
            </a:schemeClr>
          </a:solid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933334" y="321334"/>
            <a:ext cx="7374873" cy="584776"/>
          </a:xfrm>
          <a:prstGeom prst="rect">
            <a:avLst/>
          </a:prstGeom>
          <a:noFill/>
        </p:spPr>
        <p:txBody>
          <a:bodyPr wrap="square" rtlCol="0">
            <a:spAutoFit/>
          </a:bodyPr>
          <a:lstStyle/>
          <a:p>
            <a:pPr algn="ctr"/>
            <a:r>
              <a:rPr lang="en-US" sz="3200" b="1" dirty="0" smtClean="0">
                <a:latin typeface="+mj-lt"/>
              </a:rPr>
              <a:t>Sexual Selection: why choose long-tails</a:t>
            </a:r>
            <a:endParaRPr lang="en-US" sz="3200" b="1" dirty="0">
              <a:latin typeface="+mj-lt"/>
            </a:endParaRPr>
          </a:p>
        </p:txBody>
      </p:sp>
      <p:grpSp>
        <p:nvGrpSpPr>
          <p:cNvPr id="30" name="Group 29"/>
          <p:cNvGrpSpPr/>
          <p:nvPr/>
        </p:nvGrpSpPr>
        <p:grpSpPr>
          <a:xfrm>
            <a:off x="668870" y="1718759"/>
            <a:ext cx="2954869" cy="3556000"/>
            <a:chOff x="601134" y="1075267"/>
            <a:chExt cx="2954869" cy="3556000"/>
          </a:xfrm>
          <a:effectLst/>
        </p:grpSpPr>
        <p:cxnSp>
          <p:nvCxnSpPr>
            <p:cNvPr id="26" name="Straight Arrow Connector 25"/>
            <p:cNvCxnSpPr/>
            <p:nvPr/>
          </p:nvCxnSpPr>
          <p:spPr>
            <a:xfrm rot="5400000" flipH="1" flipV="1">
              <a:off x="-1020233" y="2840567"/>
              <a:ext cx="3556000" cy="25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601134" y="4470401"/>
              <a:ext cx="2954869" cy="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a:off x="5421074" y="1718759"/>
            <a:ext cx="2954869" cy="3556000"/>
            <a:chOff x="601134" y="1075267"/>
            <a:chExt cx="2954869" cy="3556000"/>
          </a:xfrm>
          <a:effectLst/>
        </p:grpSpPr>
        <p:cxnSp>
          <p:nvCxnSpPr>
            <p:cNvPr id="32" name="Straight Arrow Connector 31"/>
            <p:cNvCxnSpPr/>
            <p:nvPr/>
          </p:nvCxnSpPr>
          <p:spPr>
            <a:xfrm rot="5400000" flipH="1" flipV="1">
              <a:off x="-1020233" y="2840567"/>
              <a:ext cx="3556000" cy="25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601134" y="4470401"/>
              <a:ext cx="2954869" cy="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34" name="TextBox 33"/>
          <p:cNvSpPr txBox="1"/>
          <p:nvPr/>
        </p:nvSpPr>
        <p:spPr>
          <a:xfrm>
            <a:off x="1559867" y="5344067"/>
            <a:ext cx="996524" cy="369332"/>
          </a:xfrm>
          <a:prstGeom prst="rect">
            <a:avLst/>
          </a:prstGeom>
          <a:noFill/>
        </p:spPr>
        <p:txBody>
          <a:bodyPr wrap="none" rtlCol="0">
            <a:spAutoFit/>
          </a:bodyPr>
          <a:lstStyle/>
          <a:p>
            <a:r>
              <a:rPr lang="en-US" dirty="0" smtClean="0"/>
              <a:t>Long Tail</a:t>
            </a:r>
            <a:endParaRPr lang="en-US" dirty="0"/>
          </a:p>
        </p:txBody>
      </p:sp>
      <p:sp>
        <p:nvSpPr>
          <p:cNvPr id="35" name="TextBox 34"/>
          <p:cNvSpPr txBox="1"/>
          <p:nvPr/>
        </p:nvSpPr>
        <p:spPr>
          <a:xfrm>
            <a:off x="6478994" y="5344067"/>
            <a:ext cx="1181934" cy="369332"/>
          </a:xfrm>
          <a:prstGeom prst="rect">
            <a:avLst/>
          </a:prstGeom>
          <a:noFill/>
        </p:spPr>
        <p:txBody>
          <a:bodyPr wrap="none" rtlCol="0">
            <a:spAutoFit/>
          </a:bodyPr>
          <a:lstStyle/>
          <a:p>
            <a:r>
              <a:rPr lang="en-US" dirty="0" smtClean="0"/>
              <a:t>Eye </a:t>
            </a:r>
            <a:r>
              <a:rPr lang="en-US" dirty="0" err="1" smtClean="0"/>
              <a:t>Colour</a:t>
            </a:r>
            <a:endParaRPr lang="en-US" dirty="0"/>
          </a:p>
        </p:txBody>
      </p:sp>
      <p:sp>
        <p:nvSpPr>
          <p:cNvPr id="36" name="TextBox 35"/>
          <p:cNvSpPr txBox="1"/>
          <p:nvPr/>
        </p:nvSpPr>
        <p:spPr>
          <a:xfrm rot="16200000">
            <a:off x="76674" y="2964462"/>
            <a:ext cx="815059" cy="369332"/>
          </a:xfrm>
          <a:prstGeom prst="rect">
            <a:avLst/>
          </a:prstGeom>
          <a:noFill/>
        </p:spPr>
        <p:txBody>
          <a:bodyPr wrap="none" rtlCol="0">
            <a:spAutoFit/>
          </a:bodyPr>
          <a:lstStyle/>
          <a:p>
            <a:r>
              <a:rPr lang="en-US" b="1" dirty="0" err="1" smtClean="0"/>
              <a:t>Vigour</a:t>
            </a:r>
            <a:endParaRPr lang="en-US" b="1" dirty="0"/>
          </a:p>
        </p:txBody>
      </p:sp>
      <p:sp>
        <p:nvSpPr>
          <p:cNvPr id="37" name="TextBox 36"/>
          <p:cNvSpPr txBox="1"/>
          <p:nvPr/>
        </p:nvSpPr>
        <p:spPr>
          <a:xfrm rot="16200000">
            <a:off x="4955878" y="2964463"/>
            <a:ext cx="815059" cy="369332"/>
          </a:xfrm>
          <a:prstGeom prst="rect">
            <a:avLst/>
          </a:prstGeom>
          <a:noFill/>
        </p:spPr>
        <p:txBody>
          <a:bodyPr wrap="none" rtlCol="0">
            <a:spAutoFit/>
          </a:bodyPr>
          <a:lstStyle/>
          <a:p>
            <a:r>
              <a:rPr lang="en-US" b="1" dirty="0" err="1" smtClean="0"/>
              <a:t>Vigour</a:t>
            </a:r>
            <a:endParaRPr lang="en-US" b="1" dirty="0"/>
          </a:p>
        </p:txBody>
      </p:sp>
      <p:sp>
        <p:nvSpPr>
          <p:cNvPr id="38" name="TextBox 37"/>
          <p:cNvSpPr txBox="1"/>
          <p:nvPr/>
        </p:nvSpPr>
        <p:spPr>
          <a:xfrm>
            <a:off x="299537" y="6019800"/>
            <a:ext cx="8395730" cy="646331"/>
          </a:xfrm>
          <a:prstGeom prst="rect">
            <a:avLst/>
          </a:prstGeom>
          <a:noFill/>
        </p:spPr>
        <p:txBody>
          <a:bodyPr wrap="square" rtlCol="0">
            <a:spAutoFit/>
          </a:bodyPr>
          <a:lstStyle/>
          <a:p>
            <a:r>
              <a:rPr lang="en-US" dirty="0" smtClean="0"/>
              <a:t>Here, </a:t>
            </a:r>
            <a:r>
              <a:rPr lang="en-US" dirty="0" err="1" smtClean="0"/>
              <a:t>vigour</a:t>
            </a:r>
            <a:r>
              <a:rPr lang="en-US" dirty="0" smtClean="0"/>
              <a:t> means how well suited you are to the environment – being healthy, able to avoid predators etc etc.</a:t>
            </a:r>
            <a:endParaRPr lang="en-US" dirty="0"/>
          </a:p>
        </p:txBody>
      </p:sp>
      <p:sp>
        <p:nvSpPr>
          <p:cNvPr id="39" name="TextBox 38"/>
          <p:cNvSpPr txBox="1"/>
          <p:nvPr/>
        </p:nvSpPr>
        <p:spPr>
          <a:xfrm>
            <a:off x="1559867" y="1151467"/>
            <a:ext cx="1223412" cy="369332"/>
          </a:xfrm>
          <a:prstGeom prst="rect">
            <a:avLst/>
          </a:prstGeom>
          <a:noFill/>
        </p:spPr>
        <p:txBody>
          <a:bodyPr wrap="none" rtlCol="0">
            <a:spAutoFit/>
          </a:bodyPr>
          <a:lstStyle/>
          <a:p>
            <a:r>
              <a:rPr lang="en-US" dirty="0" smtClean="0"/>
              <a:t>Costly Trait</a:t>
            </a:r>
            <a:endParaRPr lang="en-US" dirty="0"/>
          </a:p>
        </p:txBody>
      </p:sp>
      <p:sp>
        <p:nvSpPr>
          <p:cNvPr id="40" name="TextBox 39"/>
          <p:cNvSpPr txBox="1"/>
          <p:nvPr/>
        </p:nvSpPr>
        <p:spPr>
          <a:xfrm>
            <a:off x="6368922" y="1151467"/>
            <a:ext cx="1685077" cy="369332"/>
          </a:xfrm>
          <a:prstGeom prst="rect">
            <a:avLst/>
          </a:prstGeom>
          <a:noFill/>
        </p:spPr>
        <p:txBody>
          <a:bodyPr wrap="none" rtlCol="0">
            <a:spAutoFit/>
          </a:bodyPr>
          <a:lstStyle/>
          <a:p>
            <a:r>
              <a:rPr lang="en-US" dirty="0" smtClean="0"/>
              <a:t>Non-Costly Trait</a:t>
            </a:r>
            <a:endParaRPr lang="en-US" dirty="0"/>
          </a:p>
        </p:txBody>
      </p:sp>
      <p:cxnSp>
        <p:nvCxnSpPr>
          <p:cNvPr id="42" name="Straight Connector 41"/>
          <p:cNvCxnSpPr/>
          <p:nvPr/>
        </p:nvCxnSpPr>
        <p:spPr>
          <a:xfrm flipV="1">
            <a:off x="1320800" y="4377267"/>
            <a:ext cx="2099733" cy="7366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a:cxnSpLocks noChangeAspect="1"/>
          </p:cNvCxnSpPr>
          <p:nvPr/>
        </p:nvCxnSpPr>
        <p:spPr>
          <a:xfrm flipV="1">
            <a:off x="838203" y="3941248"/>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a:cxnSpLocks noChangeAspect="1"/>
          </p:cNvCxnSpPr>
          <p:nvPr/>
        </p:nvCxnSpPr>
        <p:spPr>
          <a:xfrm flipV="1">
            <a:off x="812803" y="3483202"/>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a:cxnSpLocks noChangeAspect="1"/>
          </p:cNvCxnSpPr>
          <p:nvPr/>
        </p:nvCxnSpPr>
        <p:spPr>
          <a:xfrm flipV="1">
            <a:off x="838203" y="3025154"/>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a:cxnSpLocks noChangeAspect="1"/>
          </p:cNvCxnSpPr>
          <p:nvPr/>
        </p:nvCxnSpPr>
        <p:spPr>
          <a:xfrm flipV="1">
            <a:off x="838203" y="2567106"/>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a:cxnSpLocks noChangeAspect="1"/>
          </p:cNvCxnSpPr>
          <p:nvPr/>
        </p:nvCxnSpPr>
        <p:spPr>
          <a:xfrm flipV="1">
            <a:off x="812803" y="2109058"/>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a:cxnSpLocks noChangeAspect="1"/>
          </p:cNvCxnSpPr>
          <p:nvPr/>
        </p:nvCxnSpPr>
        <p:spPr>
          <a:xfrm flipV="1">
            <a:off x="812803" y="1651010"/>
            <a:ext cx="2582330" cy="90593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rot="16200000">
            <a:off x="2140473" y="2830321"/>
            <a:ext cx="3335867" cy="369332"/>
          </a:xfrm>
          <a:prstGeom prst="rect">
            <a:avLst/>
          </a:prstGeom>
          <a:noFill/>
        </p:spPr>
        <p:txBody>
          <a:bodyPr wrap="square" rtlCol="0">
            <a:spAutoFit/>
          </a:bodyPr>
          <a:lstStyle/>
          <a:p>
            <a:r>
              <a:rPr lang="en-US" dirty="0" smtClean="0">
                <a:solidFill>
                  <a:srgbClr val="FF0000"/>
                </a:solidFill>
              </a:rPr>
              <a:t>Lines of equal chance of survival</a:t>
            </a:r>
            <a:endParaRPr lang="en-US" dirty="0">
              <a:solidFill>
                <a:srgbClr val="FF0000"/>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76940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561</TotalTime>
  <Words>1758</Words>
  <Application>Microsoft Macintosh PowerPoint</Application>
  <PresentationFormat>On-screen Show (4:3)</PresentationFormat>
  <Paragraphs>247</Paragraphs>
  <Slides>26</Slides>
  <Notes>0</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Office Theme</vt:lpstr>
      <vt:lpstr>Evolution Matt Keeling</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Matt Keeling</dc:title>
  <dc:creator>Matt Keeling</dc:creator>
  <cp:lastModifiedBy>Matt Keeling</cp:lastModifiedBy>
  <cp:revision>39</cp:revision>
  <dcterms:created xsi:type="dcterms:W3CDTF">2015-01-14T11:50:40Z</dcterms:created>
  <dcterms:modified xsi:type="dcterms:W3CDTF">2015-01-14T12:19:26Z</dcterms:modified>
</cp:coreProperties>
</file>