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61" r:id="rId5"/>
    <p:sldId id="258" r:id="rId6"/>
    <p:sldId id="271" r:id="rId7"/>
    <p:sldId id="262" r:id="rId8"/>
    <p:sldId id="269" r:id="rId9"/>
    <p:sldId id="265" r:id="rId10"/>
    <p:sldId id="267" r:id="rId11"/>
    <p:sldId id="266" r:id="rId12"/>
    <p:sldId id="268" r:id="rId13"/>
    <p:sldId id="270" r:id="rId14"/>
    <p:sldId id="272" r:id="rId15"/>
    <p:sldId id="263" r:id="rId16"/>
    <p:sldId id="273" r:id="rId17"/>
    <p:sldId id="274" r:id="rId18"/>
    <p:sldId id="26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6" d="100"/>
          <a:sy n="166" d="100"/>
        </p:scale>
        <p:origin x="-128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942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678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4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02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59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281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140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504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23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94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19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18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microsoft.com/office/2007/relationships/hdphoto" Target="../media/hdphoto1.wdp"/><Relationship Id="rId6" Type="http://schemas.openxmlformats.org/officeDocument/2006/relationships/image" Target="../media/image20.png"/><Relationship Id="rId7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.uk/imgres?imgurl=http://ichef.bbci.co.uk/naturelibrary/images/ic/credit/640x395/a/ar/arctic/arctic_1.jpg&amp;imgrefurl=http://www.bbc.co.uk/nature/places/Arctic&amp;h=395&amp;w=640&amp;tbnid=_KHAEs3Mmptq5M:&amp;zoom=1&amp;docid=1E_z3MISs-ZXZM&amp;ei=jmWqVNyEMsvB7AbWroCYDg&amp;tbm=isch&amp;ved=0CDQQMygAMAA&amp;iact=rc&amp;uact=3&amp;dur=1914&amp;page=1&amp;start=0&amp;ndsp=30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751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Evolution</a:t>
            </a:r>
            <a:br>
              <a:rPr lang="en-US" sz="8000" dirty="0" smtClean="0"/>
            </a:br>
            <a:r>
              <a:rPr lang="en-US" sz="4000" dirty="0" smtClean="0"/>
              <a:t>Matt Keeling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5410" y="4919075"/>
            <a:ext cx="8438262" cy="185189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MA 999: Topics in Mathematical Modelling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Tuesday 11-12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Thursday 2-4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407" y="2566971"/>
            <a:ext cx="6150827" cy="22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63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Evidence for Evolution: breeding</a:t>
            </a:r>
            <a:endParaRPr lang="en-US" sz="3200" b="1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723" y="4117763"/>
            <a:ext cx="4445000" cy="2603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428" y="1093605"/>
            <a:ext cx="4108366" cy="29689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44269" y="1180072"/>
            <a:ext cx="31997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Darwin’s Ground Finches</a:t>
            </a:r>
          </a:p>
          <a:p>
            <a:endParaRPr lang="en-US" dirty="0" smtClean="0"/>
          </a:p>
          <a:p>
            <a:r>
              <a:rPr lang="en-US" dirty="0" smtClean="0"/>
              <a:t>Peppered Moth</a:t>
            </a:r>
          </a:p>
          <a:p>
            <a:endParaRPr lang="en-US" dirty="0"/>
          </a:p>
          <a:p>
            <a:r>
              <a:rPr lang="en-US" dirty="0" smtClean="0"/>
              <a:t>Pigeon breeding</a:t>
            </a:r>
          </a:p>
          <a:p>
            <a:endParaRPr lang="en-US" b="1" dirty="0"/>
          </a:p>
          <a:p>
            <a:r>
              <a:rPr lang="en-US" b="1" dirty="0" smtClean="0"/>
              <a:t>Dog breeding</a:t>
            </a:r>
          </a:p>
        </p:txBody>
      </p:sp>
    </p:spTree>
    <p:extLst>
      <p:ext uri="{BB962C8B-B14F-4D97-AF65-F5344CB8AC3E}">
        <p14:creationId xmlns:p14="http://schemas.microsoft.com/office/powerpoint/2010/main" val="3544897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Evidence for Evolution: Lab experiments</a:t>
            </a:r>
            <a:endParaRPr lang="en-US" sz="32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4269" y="1180072"/>
            <a:ext cx="3199731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Darwin’s Ground Finches</a:t>
            </a:r>
          </a:p>
          <a:p>
            <a:endParaRPr lang="en-US" dirty="0" smtClean="0"/>
          </a:p>
          <a:p>
            <a:r>
              <a:rPr lang="en-US" dirty="0" smtClean="0"/>
              <a:t>Peppered Moth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Pigeon breeding</a:t>
            </a:r>
          </a:p>
          <a:p>
            <a:endParaRPr lang="en-US" b="1" dirty="0"/>
          </a:p>
          <a:p>
            <a:r>
              <a:rPr lang="en-US" dirty="0" smtClean="0"/>
              <a:t>Dog breeding</a:t>
            </a:r>
          </a:p>
          <a:p>
            <a:endParaRPr lang="en-US" dirty="0"/>
          </a:p>
          <a:p>
            <a:r>
              <a:rPr lang="en-US" b="1" i="1" dirty="0" err="1" smtClean="0"/>
              <a:t>E.coli</a:t>
            </a:r>
            <a:r>
              <a:rPr lang="en-US" b="1" dirty="0" smtClean="0"/>
              <a:t> in the lab (Richard </a:t>
            </a:r>
            <a:r>
              <a:rPr lang="en-US" b="1" dirty="0" err="1" smtClean="0"/>
              <a:t>Lenski</a:t>
            </a:r>
            <a:r>
              <a:rPr lang="en-US" b="1" dirty="0" smtClean="0"/>
              <a:t>)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612" y="906110"/>
            <a:ext cx="4360661" cy="25481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282" y="3605579"/>
            <a:ext cx="4363602" cy="30567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93448" y="3984243"/>
            <a:ext cx="3511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50,000 generation of </a:t>
            </a:r>
            <a:r>
              <a:rPr lang="en-US" i="1" dirty="0" err="1" smtClean="0"/>
              <a:t>E.coli</a:t>
            </a:r>
            <a:r>
              <a:rPr lang="en-US" dirty="0" smtClean="0"/>
              <a:t> bacteria in lab populations.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93448" y="4714735"/>
            <a:ext cx="3412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of the populations evolves to exploit </a:t>
            </a:r>
            <a:r>
              <a:rPr lang="en-US" dirty="0" err="1" smtClean="0"/>
              <a:t>critrate</a:t>
            </a:r>
            <a:r>
              <a:rPr lang="en-US" dirty="0" smtClean="0"/>
              <a:t> in the growth medium, leading to faster growth.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3006561" y="3211397"/>
            <a:ext cx="2386887" cy="18357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93448" y="5738985"/>
            <a:ext cx="3557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Increased fitness of all populations; 70% faster growth than the ancestor.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067763" y="5047120"/>
            <a:ext cx="2379238" cy="10040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Evidence for Evolution: Lab experiments</a:t>
            </a:r>
            <a:endParaRPr lang="en-US" sz="32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4269" y="1180072"/>
            <a:ext cx="319973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Darwin’s Ground Finches</a:t>
            </a:r>
          </a:p>
          <a:p>
            <a:endParaRPr lang="en-US" dirty="0" smtClean="0"/>
          </a:p>
          <a:p>
            <a:r>
              <a:rPr lang="en-US" dirty="0" smtClean="0"/>
              <a:t>Peppered Moth</a:t>
            </a:r>
          </a:p>
          <a:p>
            <a:endParaRPr lang="en-US" dirty="0"/>
          </a:p>
          <a:p>
            <a:r>
              <a:rPr lang="en-US" dirty="0" smtClean="0"/>
              <a:t>Pigeon breeding</a:t>
            </a:r>
          </a:p>
          <a:p>
            <a:endParaRPr lang="en-US" b="1" dirty="0"/>
          </a:p>
          <a:p>
            <a:r>
              <a:rPr lang="en-US" dirty="0" smtClean="0"/>
              <a:t>Dog breeding</a:t>
            </a:r>
          </a:p>
          <a:p>
            <a:endParaRPr lang="en-US" dirty="0"/>
          </a:p>
          <a:p>
            <a:r>
              <a:rPr lang="en-US" i="1" dirty="0" err="1" smtClean="0"/>
              <a:t>E.coli</a:t>
            </a:r>
            <a:r>
              <a:rPr lang="en-US" dirty="0" smtClean="0"/>
              <a:t> in the lab (Richard </a:t>
            </a:r>
            <a:r>
              <a:rPr lang="en-US" dirty="0" err="1" smtClean="0"/>
              <a:t>Lenski</a:t>
            </a:r>
            <a:r>
              <a:rPr lang="en-US" dirty="0" smtClean="0"/>
              <a:t>)</a:t>
            </a:r>
          </a:p>
          <a:p>
            <a:endParaRPr lang="en-US" b="1" dirty="0"/>
          </a:p>
          <a:p>
            <a:r>
              <a:rPr lang="en-US" b="1" dirty="0" smtClean="0"/>
              <a:t>Fruit flies in the lab (Michael Rose)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393449" y="4776730"/>
            <a:ext cx="3412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Populations of fruit flies are selected for late reproduction, leading to longer lived individuals.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05" y="1217043"/>
            <a:ext cx="4752476" cy="2906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136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Evidence for Evolution: </a:t>
            </a:r>
            <a:r>
              <a:rPr lang="en-US" sz="3200" b="1" dirty="0" err="1" smtClean="0">
                <a:latin typeface="+mj-lt"/>
              </a:rPr>
              <a:t>Phylogenetics</a:t>
            </a:r>
            <a:endParaRPr lang="en-US" sz="32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4269" y="1180072"/>
            <a:ext cx="319973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Darwin’s Ground Finches</a:t>
            </a:r>
          </a:p>
          <a:p>
            <a:endParaRPr lang="en-US" dirty="0" smtClean="0"/>
          </a:p>
          <a:p>
            <a:r>
              <a:rPr lang="en-US" dirty="0" smtClean="0"/>
              <a:t>Peppered Moth</a:t>
            </a:r>
          </a:p>
          <a:p>
            <a:endParaRPr lang="en-US" dirty="0"/>
          </a:p>
          <a:p>
            <a:r>
              <a:rPr lang="en-US" dirty="0" smtClean="0"/>
              <a:t>Pigeon breeding</a:t>
            </a:r>
          </a:p>
          <a:p>
            <a:endParaRPr lang="en-US" b="1" dirty="0"/>
          </a:p>
          <a:p>
            <a:r>
              <a:rPr lang="en-US" dirty="0" smtClean="0"/>
              <a:t>Dog breeding</a:t>
            </a:r>
          </a:p>
          <a:p>
            <a:endParaRPr lang="en-US" dirty="0"/>
          </a:p>
          <a:p>
            <a:r>
              <a:rPr lang="en-US" i="1" dirty="0" err="1" smtClean="0"/>
              <a:t>E.coli</a:t>
            </a:r>
            <a:r>
              <a:rPr lang="en-US" dirty="0" smtClean="0"/>
              <a:t> in the lab (Richard </a:t>
            </a:r>
            <a:r>
              <a:rPr lang="en-US" dirty="0" err="1" smtClean="0"/>
              <a:t>Lenski</a:t>
            </a:r>
            <a:r>
              <a:rPr lang="en-US" dirty="0" smtClean="0"/>
              <a:t>)</a:t>
            </a:r>
          </a:p>
          <a:p>
            <a:endParaRPr lang="en-US" b="1" dirty="0"/>
          </a:p>
          <a:p>
            <a:r>
              <a:rPr lang="en-US" dirty="0" smtClean="0"/>
              <a:t>Fruit flies in the lab (Michael Rose)</a:t>
            </a:r>
          </a:p>
          <a:p>
            <a:endParaRPr lang="en-US" dirty="0"/>
          </a:p>
          <a:p>
            <a:r>
              <a:rPr lang="en-US" b="1" dirty="0" smtClean="0"/>
              <a:t>Modern </a:t>
            </a:r>
            <a:r>
              <a:rPr lang="en-US" b="1" dirty="0" err="1" smtClean="0"/>
              <a:t>Phylogenetics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773" y="1180072"/>
            <a:ext cx="5462189" cy="51977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92962" y="5401476"/>
            <a:ext cx="32196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examining genetic similarly we are able to generate evolutionary trees linking modern species to common ancestors.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26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Evidence for Evolution: </a:t>
            </a:r>
            <a:r>
              <a:rPr lang="en-US" sz="3200" b="1" dirty="0" err="1" smtClean="0">
                <a:latin typeface="+mj-lt"/>
              </a:rPr>
              <a:t>Phylogenetics</a:t>
            </a:r>
            <a:endParaRPr lang="en-US" sz="32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4269" y="1180072"/>
            <a:ext cx="319973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Darwin’s Ground Finches</a:t>
            </a:r>
          </a:p>
          <a:p>
            <a:endParaRPr lang="en-US" dirty="0" smtClean="0"/>
          </a:p>
          <a:p>
            <a:r>
              <a:rPr lang="en-US" dirty="0" smtClean="0"/>
              <a:t>Peppered Moth</a:t>
            </a:r>
          </a:p>
          <a:p>
            <a:endParaRPr lang="en-US" dirty="0"/>
          </a:p>
          <a:p>
            <a:r>
              <a:rPr lang="en-US" dirty="0" smtClean="0"/>
              <a:t>Pigeon breeding</a:t>
            </a:r>
          </a:p>
          <a:p>
            <a:endParaRPr lang="en-US" b="1" dirty="0"/>
          </a:p>
          <a:p>
            <a:r>
              <a:rPr lang="en-US" dirty="0" smtClean="0"/>
              <a:t>Dog breeding</a:t>
            </a:r>
          </a:p>
          <a:p>
            <a:endParaRPr lang="en-US" dirty="0"/>
          </a:p>
          <a:p>
            <a:r>
              <a:rPr lang="en-US" i="1" dirty="0" err="1" smtClean="0"/>
              <a:t>E.coli</a:t>
            </a:r>
            <a:r>
              <a:rPr lang="en-US" dirty="0" smtClean="0"/>
              <a:t> in the lab (Richard </a:t>
            </a:r>
            <a:r>
              <a:rPr lang="en-US" dirty="0" err="1" smtClean="0"/>
              <a:t>Lenski</a:t>
            </a:r>
            <a:r>
              <a:rPr lang="en-US" dirty="0" smtClean="0"/>
              <a:t>)</a:t>
            </a:r>
          </a:p>
          <a:p>
            <a:endParaRPr lang="en-US" b="1" dirty="0"/>
          </a:p>
          <a:p>
            <a:r>
              <a:rPr lang="en-US" dirty="0" smtClean="0"/>
              <a:t>Fruit flies in the lab (Michael Rose)</a:t>
            </a:r>
          </a:p>
          <a:p>
            <a:endParaRPr lang="en-US" dirty="0"/>
          </a:p>
          <a:p>
            <a:r>
              <a:rPr lang="en-US" b="1" dirty="0" smtClean="0"/>
              <a:t>Modern </a:t>
            </a:r>
            <a:r>
              <a:rPr lang="en-US" b="1" dirty="0" err="1" smtClean="0"/>
              <a:t>Phylogenetics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692962" y="5401476"/>
            <a:ext cx="32196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examining genetic similarly we are able to generate evolutionary trees linking modern species to </a:t>
            </a:r>
            <a:r>
              <a:rPr lang="en-US" smtClean="0"/>
              <a:t>common ancestors.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855" y="969506"/>
            <a:ext cx="4404273" cy="590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886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Modelling Evolution: Fitness</a:t>
            </a:r>
            <a:endParaRPr lang="en-US" sz="32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815" y="1185876"/>
            <a:ext cx="85147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Fitness is the fundamental concept in evolutionary theory.</a:t>
            </a:r>
          </a:p>
          <a:p>
            <a:endParaRPr lang="en-US" sz="2000" dirty="0"/>
          </a:p>
          <a:p>
            <a:r>
              <a:rPr lang="en-US" sz="2000" dirty="0" smtClean="0"/>
              <a:t>Despite us all having a general idea of what fitness is, its definition is complex.</a:t>
            </a:r>
          </a:p>
          <a:p>
            <a:endParaRPr lang="en-US" sz="2000" dirty="0"/>
          </a:p>
          <a:p>
            <a:r>
              <a:rPr lang="en-US" sz="2000" dirty="0" smtClean="0"/>
              <a:t>Fitness is all about expected reproductive potential</a:t>
            </a:r>
          </a:p>
          <a:p>
            <a:endParaRPr lang="en-US" sz="2000" dirty="0"/>
          </a:p>
          <a:p>
            <a:r>
              <a:rPr lang="en-US" sz="2000" dirty="0" smtClean="0"/>
              <a:t>It is a function of both the individual and the environment, and necessarily includes integrals over time.</a:t>
            </a:r>
            <a:r>
              <a:rPr lang="it-IT" sz="2000" dirty="0" smtClean="0">
                <a:hlinkClick r:id="rId2"/>
              </a:rPr>
              <a:t> </a:t>
            </a:r>
          </a:p>
          <a:p>
            <a:endParaRPr lang="en-US" sz="2000" dirty="0" smtClean="0"/>
          </a:p>
          <a:p>
            <a:pPr algn="ctr"/>
            <a:r>
              <a:rPr lang="en-US" sz="2000" b="1" dirty="0" smtClean="0"/>
              <a:t>Fitness (organism | environment) = </a:t>
            </a:r>
            <a:r>
              <a:rPr lang="en-US" sz="2000" b="1" dirty="0" smtClean="0">
                <a:latin typeface="Times New Roman"/>
                <a:cs typeface="Times New Roman"/>
              </a:rPr>
              <a:t>E</a:t>
            </a:r>
            <a:r>
              <a:rPr lang="en-US" sz="2000" b="1" dirty="0" smtClean="0"/>
              <a:t>(number of successful offspring) </a:t>
            </a:r>
            <a:endParaRPr lang="en-US" sz="2000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5278697" y="4835316"/>
            <a:ext cx="3574593" cy="2022684"/>
            <a:chOff x="4802291" y="4144430"/>
            <a:chExt cx="4341709" cy="271356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02291" y="4144430"/>
              <a:ext cx="4341709" cy="271356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457" r="100000">
                          <a14:foregroundMark x1="17352" y1="35065" x2="17352" y2="35065"/>
                          <a14:foregroundMark x1="18721" y1="23377" x2="18721" y2="23377"/>
                          <a14:foregroundMark x1="25571" y1="12554" x2="25571" y2="12554"/>
                          <a14:foregroundMark x1="42466" y1="12121" x2="42466" y2="1212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395637" y="5368123"/>
              <a:ext cx="1292898" cy="1363742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290711" y="4835316"/>
            <a:ext cx="3574594" cy="2022684"/>
            <a:chOff x="732339" y="1277686"/>
            <a:chExt cx="4341710" cy="271356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2339" y="1277686"/>
              <a:ext cx="4341710" cy="271356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457" r="100000">
                          <a14:foregroundMark x1="17352" y1="35065" x2="17352" y2="35065"/>
                          <a14:foregroundMark x1="18721" y1="23377" x2="18721" y2="23377"/>
                          <a14:foregroundMark x1="25571" y1="12554" x2="25571" y2="12554"/>
                          <a14:foregroundMark x1="42466" y1="12121" x2="42466" y2="1212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187376" y="2602665"/>
              <a:ext cx="1316454" cy="1388589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6518040" y="4979635"/>
            <a:ext cx="1339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High Fitness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8193" y="4979638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Low Fitness</a:t>
            </a:r>
            <a:endParaRPr lang="en-US" b="1" dirty="0">
              <a:solidFill>
                <a:srgbClr val="FF000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2949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Modelling Evolution: Competition</a:t>
            </a:r>
            <a:endParaRPr lang="en-US" sz="32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815" y="1185876"/>
            <a:ext cx="85147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power-house of evolutionary modelling is competition between species / variants / mutations.</a:t>
            </a:r>
          </a:p>
          <a:p>
            <a:endParaRPr lang="en-GB" sz="2000" b="1" dirty="0"/>
          </a:p>
          <a:p>
            <a:r>
              <a:rPr lang="en-US" sz="2000" dirty="0" smtClean="0"/>
              <a:t>Here I’ll illustrate the dynamics using the famous / familiar </a:t>
            </a:r>
            <a:r>
              <a:rPr lang="en-US" sz="2000" dirty="0" err="1" smtClean="0"/>
              <a:t>Lotka-Volterra</a:t>
            </a:r>
            <a:r>
              <a:rPr lang="en-US" sz="2000" dirty="0" smtClean="0"/>
              <a:t> Predator-Prey model.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3449" y="3205692"/>
            <a:ext cx="2914758" cy="29147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393" y="3205692"/>
            <a:ext cx="4282677" cy="285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914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Modelling Evolution: Competition</a:t>
            </a:r>
            <a:endParaRPr lang="en-US" sz="32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815" y="1185876"/>
            <a:ext cx="851476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There are two basic forms of model:</a:t>
            </a:r>
          </a:p>
          <a:p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The first starts with a wild-type population (at equilibrium), adds a small amount of a mutant, and allows the two populations to compete.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This can be examined mathematically.</a:t>
            </a:r>
          </a:p>
          <a:p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The second also starts with a wild-type population (at equilibrium) but allows mutation at every step of the process.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This can only really be examined numerically, using PDEs or simulation.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4959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Modelling Evolution: Competition</a:t>
            </a:r>
            <a:endParaRPr lang="en-US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215" y="1338276"/>
            <a:ext cx="85147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For two-species competition we generally find that which-ever species can persist in the worst environment wins.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47694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93996" y="9529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dirty="0" smtClean="0"/>
              <a:t>Evolution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481968" y="1565321"/>
            <a:ext cx="8208753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Lecture 1  Tuesday 6</a:t>
            </a:r>
            <a:r>
              <a:rPr lang="en-US" baseline="30000" dirty="0" smtClean="0"/>
              <a:t>th</a:t>
            </a:r>
            <a:r>
              <a:rPr lang="en-US" dirty="0" smtClean="0"/>
              <a:t> 11-12</a:t>
            </a:r>
          </a:p>
          <a:p>
            <a:r>
              <a:rPr lang="en-US" dirty="0"/>
              <a:t>	</a:t>
            </a:r>
            <a:r>
              <a:rPr lang="en-US" b="1" dirty="0" smtClean="0"/>
              <a:t>Introduction</a:t>
            </a:r>
            <a:r>
              <a:rPr lang="en-US" dirty="0" smtClean="0"/>
              <a:t>. Evidence for evolution. Fitness. Competition.</a:t>
            </a:r>
          </a:p>
          <a:p>
            <a:endParaRPr lang="en-US" dirty="0"/>
          </a:p>
          <a:p>
            <a:r>
              <a:rPr lang="en-US" dirty="0" smtClean="0"/>
              <a:t>Lecture 2 Thursday 8</a:t>
            </a:r>
            <a:r>
              <a:rPr lang="en-US" baseline="30000" dirty="0" smtClean="0"/>
              <a:t>th</a:t>
            </a:r>
            <a:r>
              <a:rPr lang="en-US" dirty="0" smtClean="0"/>
              <a:t> 2-3</a:t>
            </a:r>
          </a:p>
          <a:p>
            <a:r>
              <a:rPr lang="en-US" dirty="0"/>
              <a:t>	</a:t>
            </a:r>
            <a:r>
              <a:rPr lang="en-US" b="1" dirty="0" smtClean="0"/>
              <a:t>Games &amp; Genes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Lecture 3 Thursday 8</a:t>
            </a:r>
            <a:r>
              <a:rPr lang="en-US" baseline="30000" dirty="0" smtClean="0"/>
              <a:t>th</a:t>
            </a:r>
            <a:r>
              <a:rPr lang="en-US" dirty="0" smtClean="0"/>
              <a:t> 3-4</a:t>
            </a:r>
          </a:p>
          <a:p>
            <a:r>
              <a:rPr lang="en-US" dirty="0"/>
              <a:t>	</a:t>
            </a:r>
            <a:r>
              <a:rPr lang="en-US" b="1" dirty="0" smtClean="0"/>
              <a:t>Computer-based </a:t>
            </a:r>
            <a:r>
              <a:rPr lang="en-US" b="1" dirty="0" err="1" smtClean="0"/>
              <a:t>practicals</a:t>
            </a:r>
            <a:r>
              <a:rPr lang="en-US" b="1" dirty="0" smtClean="0"/>
              <a:t> </a:t>
            </a:r>
            <a:r>
              <a:rPr lang="en-US" dirty="0" smtClean="0"/>
              <a:t>– example programs and questions.</a:t>
            </a:r>
          </a:p>
          <a:p>
            <a:endParaRPr lang="en-US" dirty="0"/>
          </a:p>
          <a:p>
            <a:r>
              <a:rPr lang="en-US" dirty="0" smtClean="0"/>
              <a:t>Lecture 4  Tuesday 13</a:t>
            </a:r>
            <a:r>
              <a:rPr lang="en-US" baseline="30000" dirty="0" smtClean="0"/>
              <a:t>th</a:t>
            </a:r>
            <a:r>
              <a:rPr lang="en-US" dirty="0" smtClean="0"/>
              <a:t> 11-12</a:t>
            </a:r>
          </a:p>
          <a:p>
            <a:r>
              <a:rPr lang="en-US" dirty="0" smtClean="0"/>
              <a:t>	</a:t>
            </a:r>
            <a:r>
              <a:rPr lang="en-US" b="1" dirty="0" smtClean="0"/>
              <a:t>Sex and Speciation</a:t>
            </a:r>
            <a:r>
              <a:rPr lang="en-US" dirty="0" smtClean="0"/>
              <a:t>. Sexual selection. Males as parasites. Why sexual reproduction? How do new species arise.</a:t>
            </a:r>
          </a:p>
          <a:p>
            <a:endParaRPr lang="en-US" dirty="0" smtClean="0"/>
          </a:p>
          <a:p>
            <a:r>
              <a:rPr lang="en-US" dirty="0" smtClean="0"/>
              <a:t>Lecture 5 Thursday 15</a:t>
            </a:r>
            <a:r>
              <a:rPr lang="en-US" baseline="30000" dirty="0" smtClean="0"/>
              <a:t>th</a:t>
            </a:r>
            <a:r>
              <a:rPr lang="en-US" dirty="0" smtClean="0"/>
              <a:t> 2-3</a:t>
            </a:r>
          </a:p>
          <a:p>
            <a:r>
              <a:rPr lang="en-US" dirty="0" smtClean="0"/>
              <a:t>	</a:t>
            </a:r>
            <a:r>
              <a:rPr lang="en-US" b="1" dirty="0" smtClean="0"/>
              <a:t>Disease evolution</a:t>
            </a:r>
            <a:r>
              <a:rPr lang="en-US" dirty="0" smtClean="0"/>
              <a:t>. Why aren’t we all wiped out by killer infections? </a:t>
            </a:r>
          </a:p>
          <a:p>
            <a:r>
              <a:rPr lang="en-US" dirty="0" smtClean="0"/>
              <a:t>Lecture 6 Thursday 15</a:t>
            </a:r>
            <a:r>
              <a:rPr lang="en-US" baseline="30000" dirty="0" smtClean="0"/>
              <a:t>th</a:t>
            </a:r>
            <a:r>
              <a:rPr lang="en-US" dirty="0" smtClean="0"/>
              <a:t> 3-4</a:t>
            </a:r>
          </a:p>
          <a:p>
            <a:r>
              <a:rPr lang="en-US" dirty="0" smtClean="0"/>
              <a:t>	</a:t>
            </a:r>
            <a:r>
              <a:rPr lang="en-US" b="1" dirty="0" smtClean="0"/>
              <a:t>Computer-based </a:t>
            </a:r>
            <a:r>
              <a:rPr lang="en-US" b="1" dirty="0" err="1" smtClean="0"/>
              <a:t>practicals</a:t>
            </a:r>
            <a:r>
              <a:rPr lang="en-US" b="1" dirty="0" smtClean="0"/>
              <a:t> </a:t>
            </a:r>
            <a:r>
              <a:rPr lang="en-US" dirty="0" smtClean="0"/>
              <a:t>– example programs and questions.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557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1835" y="1767338"/>
            <a:ext cx="3577955" cy="47323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7815" y="351938"/>
            <a:ext cx="8208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Charles Robert Darwin (1809 – 1882)</a:t>
            </a:r>
          </a:p>
          <a:p>
            <a:pPr algn="ctr"/>
            <a:r>
              <a:rPr lang="en-US" sz="3200" dirty="0" smtClean="0">
                <a:latin typeface="+mj-lt"/>
              </a:rPr>
              <a:t>“</a:t>
            </a:r>
            <a:r>
              <a:rPr lang="en-US" sz="3200" i="1" dirty="0" smtClean="0">
                <a:latin typeface="+mj-lt"/>
              </a:rPr>
              <a:t>On the Origin of Species” </a:t>
            </a:r>
            <a:r>
              <a:rPr lang="en-US" sz="3200" dirty="0" smtClean="0">
                <a:latin typeface="+mj-lt"/>
              </a:rPr>
              <a:t>1859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44909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7815" y="351938"/>
            <a:ext cx="8208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Charles Robert Darwin (1809 – 1882)</a:t>
            </a:r>
          </a:p>
          <a:p>
            <a:pPr algn="ctr"/>
            <a:r>
              <a:rPr lang="en-US" sz="3200" dirty="0" smtClean="0">
                <a:latin typeface="+mj-lt"/>
              </a:rPr>
              <a:t>“</a:t>
            </a:r>
            <a:r>
              <a:rPr lang="en-US" sz="3200" i="1" dirty="0" smtClean="0">
                <a:latin typeface="+mj-lt"/>
              </a:rPr>
              <a:t>On the Origin of Species” </a:t>
            </a:r>
            <a:r>
              <a:rPr lang="en-US" sz="3200" dirty="0" smtClean="0">
                <a:latin typeface="+mj-lt"/>
              </a:rPr>
              <a:t>1859</a:t>
            </a:r>
            <a:endParaRPr lang="en-US" sz="3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15" y="1551236"/>
            <a:ext cx="3122948" cy="53067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3825141" y="1667878"/>
            <a:ext cx="4161754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0700" indent="-1790700"/>
            <a:r>
              <a:rPr lang="en-US" dirty="0" smtClean="0"/>
              <a:t>I think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Case must be that one generation then should be as many living as now. To do this &amp; to have many species in same genus (as is) </a:t>
            </a:r>
            <a:r>
              <a:rPr lang="en-US" u="sng" dirty="0" smtClean="0"/>
              <a:t>requires</a:t>
            </a:r>
            <a:r>
              <a:rPr lang="en-US" dirty="0" smtClean="0"/>
              <a:t> extinction.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Thus between A &amp; B immense gap of relation. C &amp; B the finest gradation, B &amp; D rather greater distinction. Thus genera would be formed. — bearing relation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to ancient types with several extinct forms... 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625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22" y="0"/>
            <a:ext cx="464629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40443" y="206572"/>
            <a:ext cx="3702737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still use such a “Tree of Life” today.</a:t>
            </a:r>
          </a:p>
          <a:p>
            <a:endParaRPr lang="en-US" dirty="0"/>
          </a:p>
          <a:p>
            <a:r>
              <a:rPr lang="en-US" dirty="0" smtClean="0"/>
              <a:t>However, one has to be very careful about its shape and the implications of being “at the top”.</a:t>
            </a:r>
          </a:p>
          <a:p>
            <a:endParaRPr lang="en-US" dirty="0"/>
          </a:p>
          <a:p>
            <a:r>
              <a:rPr lang="en-US" dirty="0" smtClean="0"/>
              <a:t>Its very easy to see this as saying that humans and apes are </a:t>
            </a:r>
            <a:r>
              <a:rPr lang="en-US" i="1" dirty="0" smtClean="0"/>
              <a:t>better</a:t>
            </a:r>
            <a:r>
              <a:rPr lang="en-US" dirty="0" smtClean="0"/>
              <a:t> than monkeys, and all mammals are </a:t>
            </a:r>
            <a:r>
              <a:rPr lang="en-US" i="1" dirty="0" smtClean="0"/>
              <a:t>better</a:t>
            </a:r>
            <a:r>
              <a:rPr lang="en-US" dirty="0" smtClean="0"/>
              <a:t> than reptiles.</a:t>
            </a:r>
          </a:p>
          <a:p>
            <a:endParaRPr lang="en-US" dirty="0"/>
          </a:p>
          <a:p>
            <a:r>
              <a:rPr lang="en-US" dirty="0" smtClean="0"/>
              <a:t>This is </a:t>
            </a:r>
            <a:r>
              <a:rPr lang="en-US" b="1" dirty="0" smtClean="0"/>
              <a:t>not</a:t>
            </a:r>
            <a:r>
              <a:rPr lang="en-US" dirty="0" smtClean="0"/>
              <a:t> true – the only real meaning of </a:t>
            </a:r>
            <a:r>
              <a:rPr lang="en-US" i="1" dirty="0" smtClean="0"/>
              <a:t>better</a:t>
            </a:r>
            <a:r>
              <a:rPr lang="en-US" dirty="0" smtClean="0"/>
              <a:t> is a measure of evolutionary fitness; and as we’ll see later this is a complex concept.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8983" y="4707935"/>
            <a:ext cx="3158730" cy="21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8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86" y="460848"/>
            <a:ext cx="68580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313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Evidence for Evolution: observation</a:t>
            </a:r>
            <a:endParaRPr lang="en-US" sz="3200" b="1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15" y="1180072"/>
            <a:ext cx="5663220" cy="53223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4269" y="1180072"/>
            <a:ext cx="319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Darwin’s Ground Finches</a:t>
            </a:r>
          </a:p>
        </p:txBody>
      </p:sp>
    </p:spTree>
    <p:extLst>
      <p:ext uri="{BB962C8B-B14F-4D97-AF65-F5344CB8AC3E}">
        <p14:creationId xmlns:p14="http://schemas.microsoft.com/office/powerpoint/2010/main" val="2383339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Evidence for Evolution: observation</a:t>
            </a:r>
            <a:endParaRPr lang="en-US" sz="32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4269" y="1180072"/>
            <a:ext cx="3199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Darwin’s Ground Finches</a:t>
            </a:r>
          </a:p>
          <a:p>
            <a:endParaRPr lang="en-US" b="1" dirty="0"/>
          </a:p>
          <a:p>
            <a:r>
              <a:rPr lang="en-US" b="1" dirty="0" smtClean="0"/>
              <a:t>Peppered Moth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40" y="991371"/>
            <a:ext cx="4192328" cy="27993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239" y="3909568"/>
            <a:ext cx="4185329" cy="23258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02738" y="2371753"/>
            <a:ext cx="3465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Due to pollution leading to darker environments, the wild-type (white) Peppered Moth is being replaced by mutant (black) variety.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547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Evidence for Evolution: breeding</a:t>
            </a:r>
            <a:endParaRPr lang="en-US" sz="3200" b="1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076" y="906110"/>
            <a:ext cx="4152668" cy="59518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44269" y="1180072"/>
            <a:ext cx="3199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Darwin’s Ground Finches</a:t>
            </a:r>
          </a:p>
          <a:p>
            <a:endParaRPr lang="en-US" dirty="0"/>
          </a:p>
          <a:p>
            <a:r>
              <a:rPr lang="en-US" dirty="0" smtClean="0"/>
              <a:t>Peppered Moth</a:t>
            </a:r>
          </a:p>
          <a:p>
            <a:endParaRPr lang="en-US" dirty="0"/>
          </a:p>
          <a:p>
            <a:r>
              <a:rPr lang="en-US" b="1" dirty="0" smtClean="0"/>
              <a:t>Pigeon breeding</a:t>
            </a:r>
          </a:p>
        </p:txBody>
      </p:sp>
    </p:spTree>
    <p:extLst>
      <p:ext uri="{BB962C8B-B14F-4D97-AF65-F5344CB8AC3E}">
        <p14:creationId xmlns:p14="http://schemas.microsoft.com/office/powerpoint/2010/main" val="2650558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610</Words>
  <Application>Microsoft Macintosh PowerPoint</Application>
  <PresentationFormat>On-screen Show (4:3)</PresentationFormat>
  <Paragraphs>140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Evolution Matt Keeling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Matt Keeling</dc:title>
  <dc:creator>Matt Keeling</dc:creator>
  <cp:lastModifiedBy>Matt Keeling</cp:lastModifiedBy>
  <cp:revision>13</cp:revision>
  <dcterms:created xsi:type="dcterms:W3CDTF">2015-01-05T08:25:16Z</dcterms:created>
  <dcterms:modified xsi:type="dcterms:W3CDTF">2015-01-06T08:53:25Z</dcterms:modified>
</cp:coreProperties>
</file>