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4" r:id="rId4"/>
    <p:sldId id="260" r:id="rId5"/>
    <p:sldId id="270" r:id="rId6"/>
    <p:sldId id="269" r:id="rId7"/>
    <p:sldId id="271" r:id="rId8"/>
    <p:sldId id="273" r:id="rId9"/>
    <p:sldId id="272" r:id="rId10"/>
    <p:sldId id="274" r:id="rId11"/>
    <p:sldId id="275" r:id="rId12"/>
    <p:sldId id="276" r:id="rId13"/>
    <p:sldId id="277" r:id="rId14"/>
    <p:sldId id="278" r:id="rId15"/>
    <p:sldId id="279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3E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6" d="100"/>
          <a:sy n="166" d="100"/>
        </p:scale>
        <p:origin x="-128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94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78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4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02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59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281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140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04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2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94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19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204F1-1B58-F444-A2AE-3354C7B97FB5}" type="datetimeFigureOut">
              <a:rPr lang="en-US" smtClean="0"/>
              <a:t>06/01/2015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84794-F33F-3D47-8702-FADFE094F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18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9.e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10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1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751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Evolution</a:t>
            </a:r>
            <a:br>
              <a:rPr lang="en-US" sz="8000" dirty="0" smtClean="0"/>
            </a:br>
            <a:r>
              <a:rPr lang="en-US" sz="4000" dirty="0" smtClean="0"/>
              <a:t>Matt Keeling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5410" y="4919075"/>
            <a:ext cx="8438262" cy="185189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MA 999: Topics in Mathematical Modelling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Tuesday 11-12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Thursday 2-4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407" y="2566971"/>
            <a:ext cx="6150827" cy="22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63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Genes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159" y="1101717"/>
            <a:ext cx="87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Consider alleles of type A and a. The dynamics are described by: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1621060"/>
              </p:ext>
            </p:extLst>
          </p:nvPr>
        </p:nvGraphicFramePr>
        <p:xfrm>
          <a:off x="933450" y="1708150"/>
          <a:ext cx="7137400" cy="201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3" imgW="5041900" imgH="1422400" progId="Equation.3">
                  <p:embed/>
                </p:oleObj>
              </mc:Choice>
              <mc:Fallback>
                <p:oleObj name="Equation" r:id="rId3" imgW="5041900" imgH="142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3450" y="1708150"/>
                        <a:ext cx="7137400" cy="2014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8361" y="4085536"/>
            <a:ext cx="84306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the W terms are the reproductive </a:t>
            </a:r>
            <a:r>
              <a:rPr lang="en-US" dirty="0" err="1" smtClean="0"/>
              <a:t>fitnesses</a:t>
            </a:r>
            <a:r>
              <a:rPr lang="en-US" dirty="0" smtClean="0"/>
              <a:t> of each allele combination.</a:t>
            </a:r>
          </a:p>
          <a:p>
            <a:endParaRPr lang="en-US" dirty="0"/>
          </a:p>
          <a:p>
            <a:r>
              <a:rPr lang="en-US" dirty="0" smtClean="0"/>
              <a:t>This allows us to experiment with different real-world examples.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217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Two-Player Games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159" y="1101717"/>
            <a:ext cx="8713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A two-player game can be defined by a pay-off matrix; this gives the payoff an individual playing strategy </a:t>
            </a:r>
            <a:r>
              <a:rPr lang="en-US" i="1" dirty="0" smtClean="0"/>
              <a:t>s</a:t>
            </a:r>
            <a:r>
              <a:rPr lang="en-US" dirty="0" smtClean="0"/>
              <a:t> gains when playing against strategy </a:t>
            </a:r>
            <a:r>
              <a:rPr lang="en-US" i="1" dirty="0" smtClean="0"/>
              <a:t>s’</a:t>
            </a:r>
            <a:r>
              <a:rPr lang="en-US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8361" y="3716204"/>
            <a:ext cx="843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then want to suppose that each strategy reproduces based on its pay-off matrix: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820772"/>
              </p:ext>
            </p:extLst>
          </p:nvPr>
        </p:nvGraphicFramePr>
        <p:xfrm>
          <a:off x="1524000" y="2123828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 rowSpan="3">
                  <a:txBody>
                    <a:bodyPr/>
                    <a:lstStyle/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Pay-off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to strategy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="0" baseline="-250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>
                    <a:lnL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 smtClean="0">
                          <a:solidFill>
                            <a:srgbClr val="000000"/>
                          </a:solidFill>
                        </a:rPr>
                        <a:t>s</a:t>
                      </a:r>
                      <a:r>
                        <a:rPr lang="en-US" b="0" i="0" baseline="-25000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en-US" b="0" baseline="-250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i="1" dirty="0" smtClean="0"/>
                        <a:t>s</a:t>
                      </a:r>
                      <a:r>
                        <a:rPr lang="en-US" baseline="-25000" dirty="0" smtClean="0"/>
                        <a:t>1</a:t>
                      </a:r>
                      <a:endParaRPr lang="en-US" baseline="-25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i="1" dirty="0" smtClean="0"/>
                        <a:t>s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3702589"/>
              </p:ext>
            </p:extLst>
          </p:nvPr>
        </p:nvGraphicFramePr>
        <p:xfrm>
          <a:off x="1584689" y="4250256"/>
          <a:ext cx="6035311" cy="2367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3" imgW="3302000" imgH="1295400" progId="Equation.3">
                  <p:embed/>
                </p:oleObj>
              </mc:Choice>
              <mc:Fallback>
                <p:oleObj name="Equation" r:id="rId3" imgW="3302000" imgH="1295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4689" y="4250256"/>
                        <a:ext cx="6035311" cy="23676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8628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Two-Player Games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159" y="1101717"/>
            <a:ext cx="871367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More generally, we would like to set </a:t>
            </a:r>
            <a:r>
              <a:rPr lang="en-US" i="1" u="sng" dirty="0" smtClean="0"/>
              <a:t>P</a:t>
            </a:r>
            <a:r>
              <a:rPr lang="en-US" i="1" baseline="-25000" dirty="0" smtClean="0"/>
              <a:t>i</a:t>
            </a:r>
            <a:r>
              <a:rPr lang="en-US" dirty="0" smtClean="0"/>
              <a:t> as the proportion of individuals playing strategy </a:t>
            </a:r>
            <a:r>
              <a:rPr lang="en-US" i="1" dirty="0" err="1" smtClean="0"/>
              <a:t>i</a:t>
            </a:r>
            <a:r>
              <a:rPr lang="en-US" dirty="0" smtClean="0"/>
              <a:t>, and set </a:t>
            </a:r>
            <a:r>
              <a:rPr lang="en-US" b="1" i="1" dirty="0" smtClean="0"/>
              <a:t>W</a:t>
            </a:r>
            <a:r>
              <a:rPr lang="en-US" dirty="0" smtClean="0"/>
              <a:t> to be the pay-off matrix.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In this case, the </a:t>
            </a:r>
            <a:r>
              <a:rPr lang="en-US" dirty="0" err="1" smtClean="0"/>
              <a:t>generalised</a:t>
            </a:r>
            <a:r>
              <a:rPr lang="en-US" dirty="0" smtClean="0"/>
              <a:t> model is: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437640"/>
              </p:ext>
            </p:extLst>
          </p:nvPr>
        </p:nvGraphicFramePr>
        <p:xfrm>
          <a:off x="2901219" y="2505859"/>
          <a:ext cx="3004809" cy="700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3" imgW="1689100" imgH="393700" progId="Equation.3">
                  <p:embed/>
                </p:oleObj>
              </mc:Choice>
              <mc:Fallback>
                <p:oleObj name="Equation" r:id="rId3" imgW="1689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01219" y="2505859"/>
                        <a:ext cx="3004809" cy="7003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37159" y="3649442"/>
            <a:ext cx="8774874" cy="1754327"/>
            <a:chOff x="237159" y="3527026"/>
            <a:chExt cx="8774874" cy="1754327"/>
          </a:xfrm>
        </p:grpSpPr>
        <p:sp>
          <p:nvSpPr>
            <p:cNvPr id="8" name="TextBox 7"/>
            <p:cNvSpPr txBox="1"/>
            <p:nvPr/>
          </p:nvSpPr>
          <p:spPr>
            <a:xfrm>
              <a:off x="237159" y="3527026"/>
              <a:ext cx="8774874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If we then define the average fitness (per individual) within this populations to be:</a:t>
              </a:r>
            </a:p>
            <a:p>
              <a:endParaRPr lang="en-US" dirty="0"/>
            </a:p>
            <a:p>
              <a:endParaRPr lang="en-US" dirty="0" smtClean="0"/>
            </a:p>
            <a:p>
              <a:endParaRPr lang="en-US" dirty="0"/>
            </a:p>
            <a:p>
              <a:endParaRPr lang="en-US" dirty="0" smtClean="0"/>
            </a:p>
            <a:p>
              <a:r>
                <a:rPr lang="en-US" dirty="0"/>
                <a:t>t</a:t>
              </a:r>
              <a:r>
                <a:rPr lang="en-US" dirty="0" smtClean="0"/>
                <a:t>hen we find that </a:t>
              </a:r>
              <a:r>
                <a:rPr lang="en-US" u="sng" dirty="0" smtClean="0"/>
                <a:t>if </a:t>
              </a:r>
              <a:r>
                <a:rPr lang="en-US" b="1" i="1" u="sng" dirty="0" smtClean="0"/>
                <a:t>W</a:t>
              </a:r>
              <a:r>
                <a:rPr lang="en-US" u="sng" dirty="0" smtClean="0"/>
                <a:t> is symmetric</a:t>
              </a:r>
              <a:r>
                <a:rPr lang="en-US" dirty="0" smtClean="0"/>
                <a:t>, then fitness always increases over time.</a:t>
              </a:r>
            </a:p>
          </p:txBody>
        </p:sp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9666261"/>
                </p:ext>
              </p:extLst>
            </p:nvPr>
          </p:nvGraphicFramePr>
          <p:xfrm>
            <a:off x="3549511" y="4223846"/>
            <a:ext cx="1333778" cy="4048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Equation" r:id="rId5" imgW="711200" imgH="215900" progId="Equation.3">
                    <p:embed/>
                  </p:oleObj>
                </mc:Choice>
                <mc:Fallback>
                  <p:oleObj name="Equation" r:id="rId5" imgW="711200" imgH="2159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549511" y="4223846"/>
                          <a:ext cx="1333778" cy="40489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534217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Two-Player Games: mixed strategies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159" y="1101717"/>
            <a:ext cx="8713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Suppose now instead of playing pure strategies s</a:t>
            </a:r>
            <a:r>
              <a:rPr lang="en-US" baseline="-25000" dirty="0" smtClean="0"/>
              <a:t>1</a:t>
            </a:r>
            <a:r>
              <a:rPr lang="en-US" dirty="0" smtClean="0"/>
              <a:t> and s</a:t>
            </a:r>
            <a:r>
              <a:rPr lang="en-US" baseline="-25000" dirty="0" smtClean="0"/>
              <a:t>2</a:t>
            </a:r>
            <a:r>
              <a:rPr lang="en-US" dirty="0" smtClean="0"/>
              <a:t>, the two players decide to randomly play a mixed strategy (</a:t>
            </a:r>
            <a:r>
              <a:rPr lang="en-US" dirty="0" err="1" smtClean="0"/>
              <a:t>ie</a:t>
            </a:r>
            <a:r>
              <a:rPr lang="en-US" dirty="0" smtClean="0"/>
              <a:t> playing s</a:t>
            </a:r>
            <a:r>
              <a:rPr lang="en-US" baseline="-25000" dirty="0" smtClean="0"/>
              <a:t>1</a:t>
            </a:r>
            <a:r>
              <a:rPr lang="en-US" dirty="0" smtClean="0"/>
              <a:t> a proportion </a:t>
            </a:r>
            <a:r>
              <a:rPr lang="en-US" i="1" dirty="0" smtClean="0"/>
              <a:t>p</a:t>
            </a:r>
            <a:r>
              <a:rPr lang="en-US" dirty="0" smtClean="0"/>
              <a:t> of the time). Setting </a:t>
            </a:r>
            <a:r>
              <a:rPr lang="en-US" i="1" dirty="0" smtClean="0"/>
              <a:t>P</a:t>
            </a:r>
            <a:r>
              <a:rPr lang="en-US" dirty="0" smtClean="0"/>
              <a:t>=(</a:t>
            </a:r>
            <a:r>
              <a:rPr lang="en-US" i="1" dirty="0" smtClean="0"/>
              <a:t>p</a:t>
            </a:r>
            <a:r>
              <a:rPr lang="en-US" dirty="0" smtClean="0"/>
              <a:t>  1-</a:t>
            </a:r>
            <a:r>
              <a:rPr lang="en-US" i="1" dirty="0" smtClean="0"/>
              <a:t>p</a:t>
            </a:r>
            <a:r>
              <a:rPr lang="en-US" dirty="0" smtClean="0"/>
              <a:t>)</a:t>
            </a:r>
            <a:r>
              <a:rPr lang="en-US" baseline="30000" dirty="0" smtClean="0"/>
              <a:t>T </a:t>
            </a:r>
            <a:r>
              <a:rPr lang="en-US" dirty="0" smtClean="0"/>
              <a:t>and </a:t>
            </a:r>
            <a:r>
              <a:rPr lang="en-US" i="1" dirty="0" smtClean="0"/>
              <a:t>Q</a:t>
            </a:r>
            <a:r>
              <a:rPr lang="en-US" dirty="0" smtClean="0"/>
              <a:t>=(</a:t>
            </a:r>
            <a:r>
              <a:rPr lang="en-US" i="1" dirty="0" smtClean="0"/>
              <a:t>q</a:t>
            </a:r>
            <a:r>
              <a:rPr lang="en-US" dirty="0" smtClean="0"/>
              <a:t>  1-</a:t>
            </a:r>
            <a:r>
              <a:rPr lang="en-US" i="1" dirty="0" smtClean="0"/>
              <a:t>q</a:t>
            </a:r>
            <a:r>
              <a:rPr lang="en-US" dirty="0" smtClean="0"/>
              <a:t>)</a:t>
            </a:r>
            <a:r>
              <a:rPr lang="en-US" baseline="30000" dirty="0" smtClean="0"/>
              <a:t>T</a:t>
            </a:r>
            <a:r>
              <a:rPr lang="en-US" dirty="0" smtClean="0"/>
              <a:t>, we have: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8361" y="3716204"/>
            <a:ext cx="84306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most famous example of this type of 2-player game is the hawk-dove model: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Where doves are peaceful and share a resource, whereas hawks are competitive and fight for a resource.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664459"/>
              </p:ext>
            </p:extLst>
          </p:nvPr>
        </p:nvGraphicFramePr>
        <p:xfrm>
          <a:off x="1524000" y="2123828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 rowSpan="3">
                  <a:txBody>
                    <a:bodyPr/>
                    <a:lstStyle/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Pay-off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to strategy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 smtClean="0">
                          <a:solidFill>
                            <a:srgbClr val="000000"/>
                          </a:solidFill>
                        </a:rPr>
                        <a:t>p</a:t>
                      </a:r>
                      <a:endParaRPr lang="en-US" b="0" baseline="-250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 smtClean="0">
                          <a:solidFill>
                            <a:srgbClr val="000000"/>
                          </a:solidFill>
                        </a:rPr>
                        <a:t>q</a:t>
                      </a:r>
                      <a:endParaRPr lang="en-US" b="0" baseline="-250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i="1" dirty="0" smtClean="0"/>
                        <a:t>p</a:t>
                      </a:r>
                      <a:endParaRPr lang="en-US" baseline="-25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P</a:t>
                      </a:r>
                      <a:r>
                        <a:rPr lang="en-US" baseline="30000" dirty="0" smtClean="0"/>
                        <a:t>T</a:t>
                      </a:r>
                      <a:r>
                        <a:rPr lang="en-US" b="1" i="1" dirty="0" smtClean="0"/>
                        <a:t>W</a:t>
                      </a:r>
                      <a:r>
                        <a:rPr lang="en-US" i="1" dirty="0" smtClean="0"/>
                        <a:t>P</a:t>
                      </a:r>
                      <a:endParaRPr lang="en-US" i="1" dirty="0"/>
                    </a:p>
                  </a:txBody>
                  <a:tcPr>
                    <a:lnL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/>
                        <a:t>P</a:t>
                      </a:r>
                      <a:r>
                        <a:rPr lang="en-US" baseline="30000" dirty="0" smtClean="0"/>
                        <a:t>T</a:t>
                      </a:r>
                      <a:r>
                        <a:rPr lang="en-US" b="1" i="1" dirty="0" smtClean="0"/>
                        <a:t>W</a:t>
                      </a:r>
                      <a:r>
                        <a:rPr lang="en-US" b="0" i="1" dirty="0" smtClean="0"/>
                        <a:t>Q</a:t>
                      </a:r>
                      <a:endParaRPr lang="en-US" i="1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i="1" dirty="0" smtClean="0"/>
                        <a:t>q</a:t>
                      </a:r>
                      <a:endParaRPr lang="en-US" baseline="-25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baseline="0" dirty="0" smtClean="0"/>
                        <a:t>Q</a:t>
                      </a:r>
                      <a:r>
                        <a:rPr lang="en-US" baseline="30000" dirty="0" smtClean="0"/>
                        <a:t>T</a:t>
                      </a:r>
                      <a:r>
                        <a:rPr lang="en-US" b="1" i="1" dirty="0" smtClean="0"/>
                        <a:t>W</a:t>
                      </a:r>
                      <a:r>
                        <a:rPr lang="en-US" i="1" dirty="0" smtClean="0"/>
                        <a:t>P</a:t>
                      </a:r>
                      <a:endParaRPr lang="en-US" i="1" dirty="0"/>
                    </a:p>
                  </a:txBody>
                  <a:tcPr>
                    <a:lnL w="571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P</a:t>
                      </a:r>
                      <a:r>
                        <a:rPr lang="en-US" baseline="30000" dirty="0" smtClean="0"/>
                        <a:t>T</a:t>
                      </a:r>
                      <a:r>
                        <a:rPr lang="en-US" b="1" i="1" dirty="0" smtClean="0"/>
                        <a:t>W</a:t>
                      </a:r>
                      <a:r>
                        <a:rPr lang="en-US" b="0" i="1" dirty="0" smtClean="0"/>
                        <a:t>Q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675458"/>
              </p:ext>
            </p:extLst>
          </p:nvPr>
        </p:nvGraphicFramePr>
        <p:xfrm>
          <a:off x="3103875" y="4341361"/>
          <a:ext cx="2597143" cy="839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3" imgW="1651000" imgH="533400" progId="Equation.3">
                  <p:embed/>
                </p:oleObj>
              </mc:Choice>
              <mc:Fallback>
                <p:oleObj name="Equation" r:id="rId3" imgW="1651000" imgH="533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03875" y="4341361"/>
                        <a:ext cx="2597143" cy="839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957881" y="4126091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05911" y="4126091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85693" y="4373649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85693" y="4755665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362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Two-Player Games: ESS</a:t>
            </a:r>
            <a:endParaRPr lang="en-US" sz="3200" b="1" dirty="0">
              <a:latin typeface="+mj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37159" y="1101717"/>
            <a:ext cx="8713671" cy="1754327"/>
            <a:chOff x="237159" y="1101717"/>
            <a:chExt cx="8713671" cy="1754327"/>
          </a:xfrm>
        </p:grpSpPr>
        <p:sp>
          <p:nvSpPr>
            <p:cNvPr id="3" name="TextBox 2"/>
            <p:cNvSpPr txBox="1"/>
            <p:nvPr/>
          </p:nvSpPr>
          <p:spPr>
            <a:xfrm>
              <a:off x="237159" y="1101717"/>
              <a:ext cx="8713671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dirty="0" smtClean="0"/>
                <a:t>An Evolutionary Stable Strategy (or ESS) is a strategy (pure or mixed) that cannot be invaded. Mathematically this means that </a:t>
              </a:r>
              <a:r>
                <a:rPr lang="en-US" i="1" dirty="0" smtClean="0"/>
                <a:t>P</a:t>
              </a:r>
              <a:r>
                <a:rPr lang="en-US" dirty="0" smtClean="0"/>
                <a:t> is an ESS if: </a:t>
              </a:r>
            </a:p>
            <a:p>
              <a:pPr algn="just"/>
              <a:endParaRPr lang="en-US" dirty="0"/>
            </a:p>
            <a:p>
              <a:pPr algn="just"/>
              <a:endParaRPr lang="en-US" dirty="0" smtClean="0"/>
            </a:p>
            <a:p>
              <a:pPr algn="just"/>
              <a:endParaRPr lang="en-US" dirty="0"/>
            </a:p>
            <a:p>
              <a:pPr algn="just"/>
              <a:r>
                <a:rPr lang="en-US" dirty="0" smtClean="0"/>
                <a:t>That is, there is no other strategy (</a:t>
              </a:r>
              <a:r>
                <a:rPr lang="en-US" i="1" dirty="0" smtClean="0"/>
                <a:t>Q</a:t>
              </a:r>
              <a:r>
                <a:rPr lang="en-US" dirty="0" smtClean="0"/>
                <a:t>) that can invade a population of </a:t>
              </a:r>
              <a:r>
                <a:rPr lang="en-US" i="1" dirty="0" smtClean="0"/>
                <a:t>P</a:t>
              </a:r>
              <a:r>
                <a:rPr lang="en-US" dirty="0" smtClean="0"/>
                <a:t>’s.</a:t>
              </a:r>
            </a:p>
          </p:txBody>
        </p:sp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37050848"/>
                </p:ext>
              </p:extLst>
            </p:nvPr>
          </p:nvGraphicFramePr>
          <p:xfrm>
            <a:off x="3238527" y="1914601"/>
            <a:ext cx="2372914" cy="3882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4" name="Equation" r:id="rId3" imgW="1397000" imgH="228600" progId="Equation.3">
                    <p:embed/>
                  </p:oleObj>
                </mc:Choice>
                <mc:Fallback>
                  <p:oleObj name="Equation" r:id="rId3" imgW="13970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238527" y="1914601"/>
                          <a:ext cx="2372914" cy="38829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TextBox 6"/>
          <p:cNvSpPr txBox="1"/>
          <p:nvPr/>
        </p:nvSpPr>
        <p:spPr>
          <a:xfrm>
            <a:off x="290711" y="3052675"/>
            <a:ext cx="86601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</a:t>
            </a:r>
          </a:p>
          <a:p>
            <a:pPr marL="342900" indent="-342900">
              <a:buAutoNum type="arabicParenR"/>
            </a:pPr>
            <a:r>
              <a:rPr lang="en-US" dirty="0" smtClean="0"/>
              <a:t>An ESS does </a:t>
            </a:r>
            <a:r>
              <a:rPr lang="en-US" b="1" dirty="0" smtClean="0"/>
              <a:t>not</a:t>
            </a:r>
            <a:r>
              <a:rPr lang="en-US" dirty="0" smtClean="0"/>
              <a:t> </a:t>
            </a:r>
            <a:r>
              <a:rPr lang="en-US" dirty="0" err="1" smtClean="0"/>
              <a:t>optimise</a:t>
            </a:r>
            <a:r>
              <a:rPr lang="en-US" dirty="0" smtClean="0"/>
              <a:t> fitness, it is simply more fit than others in its own environment.</a:t>
            </a:r>
          </a:p>
          <a:p>
            <a:pPr marL="342900" indent="-342900">
              <a:buAutoNum type="arabicParenR"/>
            </a:pPr>
            <a:r>
              <a:rPr lang="en-US" dirty="0" smtClean="0"/>
              <a:t>Multiple ESS can easily exist.</a:t>
            </a:r>
          </a:p>
          <a:p>
            <a:pPr marL="342900" indent="-342900">
              <a:buAutoNum type="arabicParenR"/>
            </a:pPr>
            <a:r>
              <a:rPr lang="en-US" dirty="0" smtClean="0"/>
              <a:t>Often we can consider a </a:t>
            </a:r>
            <a:r>
              <a:rPr lang="en-US" i="1" dirty="0" smtClean="0"/>
              <a:t>local</a:t>
            </a:r>
            <a:r>
              <a:rPr lang="en-US" dirty="0" smtClean="0"/>
              <a:t> ESS, which is sufficient if mutation is short-range.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90711" y="4766458"/>
            <a:ext cx="8598917" cy="1754327"/>
            <a:chOff x="290711" y="4766458"/>
            <a:chExt cx="8598917" cy="1754327"/>
          </a:xfrm>
        </p:grpSpPr>
        <p:sp>
          <p:nvSpPr>
            <p:cNvPr id="8" name="TextBox 7"/>
            <p:cNvSpPr txBox="1"/>
            <p:nvPr/>
          </p:nvSpPr>
          <p:spPr>
            <a:xfrm>
              <a:off x="290711" y="4766458"/>
              <a:ext cx="8598917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An ESS is </a:t>
              </a:r>
              <a:r>
                <a:rPr lang="en-US" b="1" dirty="0" smtClean="0"/>
                <a:t>strongly</a:t>
              </a:r>
              <a:r>
                <a:rPr lang="en-US" dirty="0" smtClean="0"/>
                <a:t> or </a:t>
              </a:r>
              <a:r>
                <a:rPr lang="en-US" b="1" dirty="0" smtClean="0"/>
                <a:t>continuously </a:t>
              </a:r>
              <a:r>
                <a:rPr lang="en-US" dirty="0" smtClean="0"/>
                <a:t>stable if it is also an evolutionary attractor:</a:t>
              </a:r>
            </a:p>
            <a:p>
              <a:endParaRPr lang="en-US" dirty="0"/>
            </a:p>
            <a:p>
              <a:endParaRPr lang="en-US" dirty="0" smtClean="0"/>
            </a:p>
            <a:p>
              <a:endParaRPr lang="en-US" dirty="0" smtClean="0"/>
            </a:p>
            <a:p>
              <a:r>
                <a:rPr lang="en-US" dirty="0" smtClean="0"/>
                <a:t>That is, it can out-compete all other strategies.</a:t>
              </a:r>
            </a:p>
            <a:p>
              <a:endParaRPr lang="en-US" b="1" dirty="0"/>
            </a:p>
          </p:txBody>
        </p:sp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17015513"/>
                </p:ext>
              </p:extLst>
            </p:nvPr>
          </p:nvGraphicFramePr>
          <p:xfrm>
            <a:off x="3095625" y="5325224"/>
            <a:ext cx="2414588" cy="388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5" name="Equation" r:id="rId5" imgW="1422400" imgH="228600" progId="Equation.3">
                    <p:embed/>
                  </p:oleObj>
                </mc:Choice>
                <mc:Fallback>
                  <p:oleObj name="Equation" r:id="rId5" imgW="14224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095625" y="5325224"/>
                          <a:ext cx="2414588" cy="3889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335243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9728" y="321334"/>
            <a:ext cx="791804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Two-Player Games: Bishop-Canning theorem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159" y="1101717"/>
            <a:ext cx="8713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If P is an ESS composed of pure strategies s</a:t>
            </a:r>
            <a:r>
              <a:rPr lang="en-US" baseline="-25000" dirty="0" smtClean="0"/>
              <a:t>1</a:t>
            </a:r>
            <a:r>
              <a:rPr lang="en-US" dirty="0" smtClean="0"/>
              <a:t>, s</a:t>
            </a:r>
            <a:r>
              <a:rPr lang="en-US" baseline="-25000" dirty="0" smtClean="0"/>
              <a:t>2</a:t>
            </a:r>
            <a:r>
              <a:rPr lang="en-US" dirty="0" smtClean="0"/>
              <a:t>, … 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</a:t>
            </a:r>
            <a:r>
              <a:rPr lang="en-US" dirty="0" smtClean="0"/>
              <a:t>; then in an environment of all P the payoff to all pure strategies is equal to that of the ESS.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0711" y="2647182"/>
            <a:ext cx="8660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proof of this comes from </a:t>
            </a:r>
            <a:r>
              <a:rPr lang="en-US" dirty="0" err="1" smtClean="0"/>
              <a:t>realising</a:t>
            </a:r>
            <a:r>
              <a:rPr lang="en-US" dirty="0" smtClean="0"/>
              <a:t> that P is a linear combination of the pure strategies; so if the equality does not hold, then some strategy will perform better than </a:t>
            </a:r>
            <a:r>
              <a:rPr lang="en-US" i="1" dirty="0" smtClean="0"/>
              <a:t>P</a:t>
            </a:r>
            <a:r>
              <a:rPr lang="en-US" dirty="0" smtClean="0"/>
              <a:t>, so it cannot be an ESS.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165082"/>
              </p:ext>
            </p:extLst>
          </p:nvPr>
        </p:nvGraphicFramePr>
        <p:xfrm>
          <a:off x="3435261" y="2007062"/>
          <a:ext cx="21780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3" imgW="1282700" imgH="241300" progId="Equation.3">
                  <p:embed/>
                </p:oleObj>
              </mc:Choice>
              <mc:Fallback>
                <p:oleObj name="Equation" r:id="rId3" imgW="12827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35261" y="2007062"/>
                        <a:ext cx="2178050" cy="40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7317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24533" y="2180482"/>
            <a:ext cx="2815910" cy="2356452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017488" y="2188134"/>
            <a:ext cx="1384701" cy="2356452"/>
          </a:xfrm>
          <a:custGeom>
            <a:avLst/>
            <a:gdLst>
              <a:gd name="connsiteX0" fmla="*/ 0 w 1392351"/>
              <a:gd name="connsiteY0" fmla="*/ 2364103 h 2364103"/>
              <a:gd name="connsiteX1" fmla="*/ 1384701 w 1392351"/>
              <a:gd name="connsiteY1" fmla="*/ 1201179 h 2364103"/>
              <a:gd name="connsiteX2" fmla="*/ 1392351 w 1392351"/>
              <a:gd name="connsiteY2" fmla="*/ 0 h 2364103"/>
              <a:gd name="connsiteX3" fmla="*/ 7650 w 1392351"/>
              <a:gd name="connsiteY3" fmla="*/ 7651 h 2364103"/>
              <a:gd name="connsiteX4" fmla="*/ 0 w 1392351"/>
              <a:gd name="connsiteY4" fmla="*/ 2364103 h 2364103"/>
              <a:gd name="connsiteX0" fmla="*/ 0 w 1384701"/>
              <a:gd name="connsiteY0" fmla="*/ 2356452 h 2356452"/>
              <a:gd name="connsiteX1" fmla="*/ 1384701 w 1384701"/>
              <a:gd name="connsiteY1" fmla="*/ 1193528 h 2356452"/>
              <a:gd name="connsiteX2" fmla="*/ 665574 w 1384701"/>
              <a:gd name="connsiteY2" fmla="*/ 589112 h 2356452"/>
              <a:gd name="connsiteX3" fmla="*/ 7650 w 1384701"/>
              <a:gd name="connsiteY3" fmla="*/ 0 h 2356452"/>
              <a:gd name="connsiteX4" fmla="*/ 0 w 1384701"/>
              <a:gd name="connsiteY4" fmla="*/ 2356452 h 2356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4701" h="2356452">
                <a:moveTo>
                  <a:pt x="0" y="2356452"/>
                </a:moveTo>
                <a:lnTo>
                  <a:pt x="1384701" y="1193528"/>
                </a:lnTo>
                <a:lnTo>
                  <a:pt x="665574" y="589112"/>
                </a:lnTo>
                <a:lnTo>
                  <a:pt x="7650" y="0"/>
                </a:lnTo>
                <a:lnTo>
                  <a:pt x="0" y="235645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409839" y="2195784"/>
            <a:ext cx="1430603" cy="2341150"/>
          </a:xfrm>
          <a:custGeom>
            <a:avLst/>
            <a:gdLst>
              <a:gd name="connsiteX0" fmla="*/ 0 w 1430603"/>
              <a:gd name="connsiteY0" fmla="*/ 1170575 h 2341150"/>
              <a:gd name="connsiteX1" fmla="*/ 1415302 w 1430603"/>
              <a:gd name="connsiteY1" fmla="*/ 0 h 2341150"/>
              <a:gd name="connsiteX2" fmla="*/ 1430603 w 1430603"/>
              <a:gd name="connsiteY2" fmla="*/ 2341150 h 2341150"/>
              <a:gd name="connsiteX3" fmla="*/ 53552 w 1430603"/>
              <a:gd name="connsiteY3" fmla="*/ 2341150 h 2341150"/>
              <a:gd name="connsiteX4" fmla="*/ 0 w 1430603"/>
              <a:gd name="connsiteY4" fmla="*/ 1170575 h 2341150"/>
              <a:gd name="connsiteX0" fmla="*/ 0 w 1430603"/>
              <a:gd name="connsiteY0" fmla="*/ 1170575 h 2341150"/>
              <a:gd name="connsiteX1" fmla="*/ 1415302 w 1430603"/>
              <a:gd name="connsiteY1" fmla="*/ 0 h 2341150"/>
              <a:gd name="connsiteX2" fmla="*/ 1430603 w 1430603"/>
              <a:gd name="connsiteY2" fmla="*/ 2341150 h 2341150"/>
              <a:gd name="connsiteX3" fmla="*/ 7651 w 1430603"/>
              <a:gd name="connsiteY3" fmla="*/ 2341150 h 2341150"/>
              <a:gd name="connsiteX4" fmla="*/ 0 w 1430603"/>
              <a:gd name="connsiteY4" fmla="*/ 1170575 h 2341150"/>
              <a:gd name="connsiteX0" fmla="*/ 23114 w 1453717"/>
              <a:gd name="connsiteY0" fmla="*/ 1170575 h 2341150"/>
              <a:gd name="connsiteX1" fmla="*/ 1438416 w 1453717"/>
              <a:gd name="connsiteY1" fmla="*/ 0 h 2341150"/>
              <a:gd name="connsiteX2" fmla="*/ 1453717 w 1453717"/>
              <a:gd name="connsiteY2" fmla="*/ 2341150 h 2341150"/>
              <a:gd name="connsiteX3" fmla="*/ 164 w 1453717"/>
              <a:gd name="connsiteY3" fmla="*/ 2341150 h 2341150"/>
              <a:gd name="connsiteX4" fmla="*/ 23114 w 1453717"/>
              <a:gd name="connsiteY4" fmla="*/ 1170575 h 2341150"/>
              <a:gd name="connsiteX0" fmla="*/ 0 w 1430603"/>
              <a:gd name="connsiteY0" fmla="*/ 1170575 h 2341150"/>
              <a:gd name="connsiteX1" fmla="*/ 1415302 w 1430603"/>
              <a:gd name="connsiteY1" fmla="*/ 0 h 2341150"/>
              <a:gd name="connsiteX2" fmla="*/ 1430603 w 1430603"/>
              <a:gd name="connsiteY2" fmla="*/ 2341150 h 2341150"/>
              <a:gd name="connsiteX3" fmla="*/ 22952 w 1430603"/>
              <a:gd name="connsiteY3" fmla="*/ 2341150 h 2341150"/>
              <a:gd name="connsiteX4" fmla="*/ 0 w 1430603"/>
              <a:gd name="connsiteY4" fmla="*/ 1170575 h 2341150"/>
              <a:gd name="connsiteX0" fmla="*/ 735 w 1431338"/>
              <a:gd name="connsiteY0" fmla="*/ 1170575 h 2348801"/>
              <a:gd name="connsiteX1" fmla="*/ 1416037 w 1431338"/>
              <a:gd name="connsiteY1" fmla="*/ 0 h 2348801"/>
              <a:gd name="connsiteX2" fmla="*/ 1431338 w 1431338"/>
              <a:gd name="connsiteY2" fmla="*/ 2341150 h 2348801"/>
              <a:gd name="connsiteX3" fmla="*/ 736 w 1431338"/>
              <a:gd name="connsiteY3" fmla="*/ 2348801 h 2348801"/>
              <a:gd name="connsiteX4" fmla="*/ 735 w 1431338"/>
              <a:gd name="connsiteY4" fmla="*/ 1170575 h 2348801"/>
              <a:gd name="connsiteX0" fmla="*/ 0 w 1430603"/>
              <a:gd name="connsiteY0" fmla="*/ 1170575 h 2341150"/>
              <a:gd name="connsiteX1" fmla="*/ 1415302 w 1430603"/>
              <a:gd name="connsiteY1" fmla="*/ 0 h 2341150"/>
              <a:gd name="connsiteX2" fmla="*/ 1430603 w 1430603"/>
              <a:gd name="connsiteY2" fmla="*/ 2341150 h 2341150"/>
              <a:gd name="connsiteX3" fmla="*/ 742079 w 1430603"/>
              <a:gd name="connsiteY3" fmla="*/ 1752037 h 2341150"/>
              <a:gd name="connsiteX4" fmla="*/ 0 w 1430603"/>
              <a:gd name="connsiteY4" fmla="*/ 1170575 h 2341150"/>
              <a:gd name="connsiteX0" fmla="*/ 0 w 1430603"/>
              <a:gd name="connsiteY0" fmla="*/ 1170575 h 2341150"/>
              <a:gd name="connsiteX1" fmla="*/ 1415302 w 1430603"/>
              <a:gd name="connsiteY1" fmla="*/ 0 h 2341150"/>
              <a:gd name="connsiteX2" fmla="*/ 1430603 w 1430603"/>
              <a:gd name="connsiteY2" fmla="*/ 2341150 h 2341150"/>
              <a:gd name="connsiteX3" fmla="*/ 742079 w 1430603"/>
              <a:gd name="connsiteY3" fmla="*/ 1752037 h 2341150"/>
              <a:gd name="connsiteX4" fmla="*/ 0 w 1430603"/>
              <a:gd name="connsiteY4" fmla="*/ 1170575 h 2341150"/>
              <a:gd name="connsiteX0" fmla="*/ 0 w 1430603"/>
              <a:gd name="connsiteY0" fmla="*/ 1170575 h 2341150"/>
              <a:gd name="connsiteX1" fmla="*/ 1415302 w 1430603"/>
              <a:gd name="connsiteY1" fmla="*/ 0 h 2341150"/>
              <a:gd name="connsiteX2" fmla="*/ 1430603 w 1430603"/>
              <a:gd name="connsiteY2" fmla="*/ 2341150 h 2341150"/>
              <a:gd name="connsiteX3" fmla="*/ 742079 w 1430603"/>
              <a:gd name="connsiteY3" fmla="*/ 1752037 h 2341150"/>
              <a:gd name="connsiteX4" fmla="*/ 0 w 1430603"/>
              <a:gd name="connsiteY4" fmla="*/ 1170575 h 2341150"/>
              <a:gd name="connsiteX0" fmla="*/ 0 w 1430603"/>
              <a:gd name="connsiteY0" fmla="*/ 1170575 h 2341150"/>
              <a:gd name="connsiteX1" fmla="*/ 1415302 w 1430603"/>
              <a:gd name="connsiteY1" fmla="*/ 0 h 2341150"/>
              <a:gd name="connsiteX2" fmla="*/ 1430603 w 1430603"/>
              <a:gd name="connsiteY2" fmla="*/ 2341150 h 2341150"/>
              <a:gd name="connsiteX3" fmla="*/ 703827 w 1430603"/>
              <a:gd name="connsiteY3" fmla="*/ 1782640 h 2341150"/>
              <a:gd name="connsiteX4" fmla="*/ 0 w 1430603"/>
              <a:gd name="connsiteY4" fmla="*/ 1170575 h 234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0603" h="2341150">
                <a:moveTo>
                  <a:pt x="0" y="1170575"/>
                </a:moveTo>
                <a:lnTo>
                  <a:pt x="1415302" y="0"/>
                </a:lnTo>
                <a:lnTo>
                  <a:pt x="1430603" y="2341150"/>
                </a:lnTo>
                <a:lnTo>
                  <a:pt x="703827" y="1782640"/>
                </a:lnTo>
                <a:cubicBezTo>
                  <a:pt x="739528" y="1782640"/>
                  <a:pt x="300911" y="1446004"/>
                  <a:pt x="0" y="1170575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49728" y="321334"/>
            <a:ext cx="791804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Invasion Plots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662" y="1262385"/>
            <a:ext cx="8484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provide an ideal means of rapidly </a:t>
            </a:r>
            <a:r>
              <a:rPr lang="en-US" dirty="0" err="1" smtClean="0"/>
              <a:t>visualising</a:t>
            </a:r>
            <a:r>
              <a:rPr lang="en-US" dirty="0" smtClean="0"/>
              <a:t> the evolutionary behaviour. 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72132" y="4536934"/>
            <a:ext cx="322841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1024532" y="2058069"/>
            <a:ext cx="0" cy="26312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14210" y="4604745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Resident Strategy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208678" y="3067976"/>
            <a:ext cx="1815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Invading Strategy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1024532" y="2058069"/>
            <a:ext cx="2961265" cy="2478865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34978" y="2195784"/>
            <a:ext cx="4238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Resident strategy wins, invader has negative growth rate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834978" y="3128568"/>
            <a:ext cx="4238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Invading strategy successful, invader has positive growth rate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2761752" y="2345125"/>
            <a:ext cx="2073226" cy="126088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654648" y="2345125"/>
            <a:ext cx="2180330" cy="1815034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1514756" y="3128568"/>
            <a:ext cx="3320222" cy="231357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453175" y="3359924"/>
            <a:ext cx="1389453" cy="48078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98907" y="5194904"/>
            <a:ext cx="86907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form of invasion </a:t>
            </a:r>
            <a:r>
              <a:rPr lang="en-US" dirty="0"/>
              <a:t>plot (or Pairwise </a:t>
            </a:r>
            <a:r>
              <a:rPr lang="en-US" dirty="0" err="1"/>
              <a:t>invasibility</a:t>
            </a:r>
            <a:r>
              <a:rPr lang="en-US" dirty="0"/>
              <a:t> </a:t>
            </a:r>
            <a:r>
              <a:rPr lang="en-US" dirty="0" smtClean="0"/>
              <a:t>plot) is associated with a </a:t>
            </a:r>
            <a:r>
              <a:rPr lang="en-US" b="1" dirty="0" smtClean="0"/>
              <a:t>strongly stable ESS</a:t>
            </a:r>
            <a:r>
              <a:rPr lang="en-US" dirty="0" smtClean="0"/>
              <a:t>. At the cross-over point, nothing else can invade (so its an ESS); also the strategy is able to invade any </a:t>
            </a:r>
            <a:r>
              <a:rPr lang="en-US" smtClean="0"/>
              <a:t>other strategy.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62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93996" y="9529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dirty="0" smtClean="0"/>
              <a:t>Evolution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81968" y="1565321"/>
            <a:ext cx="8208753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Lecture 1  Tuesday 6</a:t>
            </a:r>
            <a:r>
              <a:rPr lang="en-US" baseline="30000" dirty="0" smtClean="0"/>
              <a:t>th</a:t>
            </a:r>
            <a:r>
              <a:rPr lang="en-US" dirty="0" smtClean="0"/>
              <a:t> 11-12</a:t>
            </a:r>
          </a:p>
          <a:p>
            <a:r>
              <a:rPr lang="en-US" dirty="0"/>
              <a:t>	</a:t>
            </a:r>
            <a:r>
              <a:rPr lang="en-US" b="1" dirty="0" smtClean="0"/>
              <a:t>Introduction</a:t>
            </a:r>
            <a:r>
              <a:rPr lang="en-US" dirty="0" smtClean="0"/>
              <a:t>. Evidence for evolution. Fitness. Competition.</a:t>
            </a:r>
          </a:p>
          <a:p>
            <a:endParaRPr lang="en-US" dirty="0"/>
          </a:p>
          <a:p>
            <a:r>
              <a:rPr lang="en-US" dirty="0" smtClean="0"/>
              <a:t>Lecture 2 Thursday 8</a:t>
            </a:r>
            <a:r>
              <a:rPr lang="en-US" baseline="30000" dirty="0" smtClean="0"/>
              <a:t>th</a:t>
            </a:r>
            <a:r>
              <a:rPr lang="en-US" dirty="0" smtClean="0"/>
              <a:t> 2-3</a:t>
            </a:r>
          </a:p>
          <a:p>
            <a:r>
              <a:rPr lang="en-US" dirty="0"/>
              <a:t>	</a:t>
            </a:r>
            <a:r>
              <a:rPr lang="en-US" b="1" dirty="0" smtClean="0"/>
              <a:t>Games &amp; Genes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Lecture 3 Thursday 8</a:t>
            </a:r>
            <a:r>
              <a:rPr lang="en-US" baseline="30000" dirty="0" smtClean="0"/>
              <a:t>th</a:t>
            </a:r>
            <a:r>
              <a:rPr lang="en-US" dirty="0" smtClean="0"/>
              <a:t> 3-4</a:t>
            </a:r>
          </a:p>
          <a:p>
            <a:r>
              <a:rPr lang="en-US" dirty="0"/>
              <a:t>	</a:t>
            </a:r>
            <a:r>
              <a:rPr lang="en-US" b="1" dirty="0" smtClean="0"/>
              <a:t>Computer-based </a:t>
            </a:r>
            <a:r>
              <a:rPr lang="en-US" b="1" dirty="0" err="1" smtClean="0"/>
              <a:t>practicals</a:t>
            </a:r>
            <a:r>
              <a:rPr lang="en-US" b="1" dirty="0" smtClean="0"/>
              <a:t> </a:t>
            </a:r>
            <a:r>
              <a:rPr lang="en-US" dirty="0" smtClean="0"/>
              <a:t>– example programs and questions.</a:t>
            </a:r>
          </a:p>
          <a:p>
            <a:endParaRPr lang="en-US" dirty="0"/>
          </a:p>
          <a:p>
            <a:r>
              <a:rPr lang="en-US" dirty="0" smtClean="0"/>
              <a:t>Lecture 4  Tuesday 13</a:t>
            </a:r>
            <a:r>
              <a:rPr lang="en-US" baseline="30000" dirty="0" smtClean="0"/>
              <a:t>th</a:t>
            </a:r>
            <a:r>
              <a:rPr lang="en-US" dirty="0" smtClean="0"/>
              <a:t> 11-12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Sex and Speciation</a:t>
            </a:r>
            <a:r>
              <a:rPr lang="en-US" dirty="0" smtClean="0"/>
              <a:t>. Sexual selection. Males as parasites. Why sexual reproduction? How do new species arise.</a:t>
            </a:r>
          </a:p>
          <a:p>
            <a:endParaRPr lang="en-US" dirty="0" smtClean="0"/>
          </a:p>
          <a:p>
            <a:r>
              <a:rPr lang="en-US" dirty="0" smtClean="0"/>
              <a:t>Lecture 5 Thursday 15</a:t>
            </a:r>
            <a:r>
              <a:rPr lang="en-US" baseline="30000" dirty="0" smtClean="0"/>
              <a:t>th</a:t>
            </a:r>
            <a:r>
              <a:rPr lang="en-US" dirty="0" smtClean="0"/>
              <a:t> 2-3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Disease evolution</a:t>
            </a:r>
            <a:r>
              <a:rPr lang="en-US" dirty="0" smtClean="0"/>
              <a:t>. Why aren’t we all wiped out by killer infections? </a:t>
            </a:r>
          </a:p>
          <a:p>
            <a:r>
              <a:rPr lang="en-US" dirty="0" smtClean="0"/>
              <a:t>Lecture 6 Thursday 15</a:t>
            </a:r>
            <a:r>
              <a:rPr lang="en-US" baseline="30000" dirty="0" smtClean="0"/>
              <a:t>th</a:t>
            </a:r>
            <a:r>
              <a:rPr lang="en-US" dirty="0" smtClean="0"/>
              <a:t> 3-4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Computer-based </a:t>
            </a:r>
            <a:r>
              <a:rPr lang="en-US" b="1" dirty="0" err="1" smtClean="0"/>
              <a:t>practicals</a:t>
            </a:r>
            <a:r>
              <a:rPr lang="en-US" b="1" dirty="0" smtClean="0"/>
              <a:t> </a:t>
            </a:r>
            <a:r>
              <a:rPr lang="en-US" dirty="0" smtClean="0"/>
              <a:t>– example programs and questions.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557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Games and Genes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215" y="1338276"/>
            <a:ext cx="85147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Genes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Obvious, we all known now that our behaviour/fitness is largely governed by our genes. Here we’ll consider traits which are governed by two alleles at a single locus.</a:t>
            </a:r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b="1" dirty="0" smtClean="0"/>
              <a:t>Games</a:t>
            </a:r>
            <a:r>
              <a:rPr lang="en-GB" sz="2000" dirty="0" smtClean="0"/>
              <a:t>.</a:t>
            </a:r>
          </a:p>
          <a:p>
            <a:r>
              <a:rPr lang="en-US" sz="2000" dirty="0" smtClean="0"/>
              <a:t>Two-player games provide a robust and easy mathematical framework to deal with the interaction (and competition) between individuals ‘playing’ different strategies. We’ll consider the mathematics and some classic examples.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47694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Genes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159" y="1101717"/>
            <a:ext cx="87136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classic example is eye </a:t>
            </a:r>
            <a:r>
              <a:rPr lang="en-US" dirty="0" err="1" smtClean="0"/>
              <a:t>colour</a:t>
            </a:r>
            <a:r>
              <a:rPr lang="en-US" dirty="0" smtClean="0"/>
              <a:t>. Blue and Brown eyes are (mostly) governed by a single locus. The </a:t>
            </a:r>
            <a:r>
              <a:rPr lang="en-US" dirty="0" err="1" smtClean="0"/>
              <a:t>colour</a:t>
            </a:r>
            <a:r>
              <a:rPr lang="en-US" dirty="0" smtClean="0"/>
              <a:t> of someone’s eyes is determined by the 2 genes they inherit from their parents.</a:t>
            </a:r>
          </a:p>
          <a:p>
            <a:endParaRPr lang="en-US" dirty="0" smtClean="0"/>
          </a:p>
          <a:p>
            <a:r>
              <a:rPr lang="en-US" dirty="0" smtClean="0"/>
              <a:t>In this example the Brown allele(</a:t>
            </a:r>
            <a:r>
              <a:rPr lang="en-US" dirty="0" smtClean="0">
                <a:solidFill>
                  <a:srgbClr val="643E1E"/>
                </a:solidFill>
              </a:rPr>
              <a:t>Br</a:t>
            </a:r>
            <a:r>
              <a:rPr lang="en-US" dirty="0" smtClean="0"/>
              <a:t>) is dominant, and the Blue allele(</a:t>
            </a:r>
            <a:r>
              <a:rPr lang="en-US" dirty="0" err="1" smtClean="0">
                <a:solidFill>
                  <a:srgbClr val="0000FF"/>
                </a:solidFill>
              </a:rPr>
              <a:t>bl</a:t>
            </a:r>
            <a:r>
              <a:rPr lang="en-US" dirty="0" smtClean="0"/>
              <a:t>) is recessive. 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2092959" y="3228644"/>
            <a:ext cx="895083" cy="474350"/>
            <a:chOff x="1461204" y="2662484"/>
            <a:chExt cx="895083" cy="474350"/>
          </a:xfrm>
        </p:grpSpPr>
        <p:sp>
          <p:nvSpPr>
            <p:cNvPr id="4" name="Oval 3"/>
            <p:cNvSpPr/>
            <p:nvPr/>
          </p:nvSpPr>
          <p:spPr>
            <a:xfrm>
              <a:off x="1461204" y="26624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682456" y="26624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827207" y="28148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033943" y="3228644"/>
            <a:ext cx="895083" cy="474350"/>
            <a:chOff x="1613604" y="2814884"/>
            <a:chExt cx="895083" cy="474350"/>
          </a:xfrm>
        </p:grpSpPr>
        <p:sp>
          <p:nvSpPr>
            <p:cNvPr id="7" name="Oval 6"/>
            <p:cNvSpPr/>
            <p:nvPr/>
          </p:nvSpPr>
          <p:spPr>
            <a:xfrm>
              <a:off x="1613604" y="28148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834856" y="28148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979607" y="29672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414275" y="2800198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Father </a:t>
            </a:r>
            <a:r>
              <a:rPr lang="en-US" dirty="0" smtClean="0">
                <a:solidFill>
                  <a:srgbClr val="643E1E"/>
                </a:solidFill>
              </a:rPr>
              <a:t>Br Br</a:t>
            </a:r>
            <a:endParaRPr lang="en-US" dirty="0">
              <a:solidFill>
                <a:srgbClr val="643E1E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613323" y="3228644"/>
            <a:ext cx="895083" cy="474350"/>
            <a:chOff x="3981568" y="2662484"/>
            <a:chExt cx="895083" cy="474350"/>
          </a:xfrm>
        </p:grpSpPr>
        <p:sp>
          <p:nvSpPr>
            <p:cNvPr id="12" name="Oval 11"/>
            <p:cNvSpPr/>
            <p:nvPr/>
          </p:nvSpPr>
          <p:spPr>
            <a:xfrm>
              <a:off x="3981568" y="26624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202820" y="2662484"/>
              <a:ext cx="467273" cy="474350"/>
            </a:xfrm>
            <a:prstGeom prst="ellipse">
              <a:avLst/>
            </a:prstGeom>
            <a:solidFill>
              <a:srgbClr val="3366FF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347571" y="28148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554307" y="3228644"/>
            <a:ext cx="895083" cy="474350"/>
            <a:chOff x="1613604" y="2814884"/>
            <a:chExt cx="895083" cy="474350"/>
          </a:xfrm>
        </p:grpSpPr>
        <p:sp>
          <p:nvSpPr>
            <p:cNvPr id="16" name="Oval 15"/>
            <p:cNvSpPr/>
            <p:nvPr/>
          </p:nvSpPr>
          <p:spPr>
            <a:xfrm>
              <a:off x="1613604" y="28148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834856" y="2814884"/>
              <a:ext cx="467273" cy="474350"/>
            </a:xfrm>
            <a:prstGeom prst="ellipse">
              <a:avLst/>
            </a:prstGeom>
            <a:solidFill>
              <a:srgbClr val="3366FF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979607" y="29672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934639" y="2800198"/>
            <a:ext cx="1350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Mother </a:t>
            </a:r>
            <a:r>
              <a:rPr lang="en-US" dirty="0" err="1" smtClean="0">
                <a:solidFill>
                  <a:srgbClr val="3366FF"/>
                </a:solidFill>
              </a:rPr>
              <a:t>bl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err="1" smtClean="0">
                <a:solidFill>
                  <a:srgbClr val="3366FF"/>
                </a:solidFill>
              </a:rPr>
              <a:t>bl</a:t>
            </a:r>
            <a:endParaRPr lang="en-US" dirty="0">
              <a:solidFill>
                <a:srgbClr val="3366FF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512882" y="4658730"/>
            <a:ext cx="895083" cy="474350"/>
            <a:chOff x="1461204" y="2662484"/>
            <a:chExt cx="895083" cy="474350"/>
          </a:xfrm>
        </p:grpSpPr>
        <p:sp>
          <p:nvSpPr>
            <p:cNvPr id="23" name="Oval 22"/>
            <p:cNvSpPr/>
            <p:nvPr/>
          </p:nvSpPr>
          <p:spPr>
            <a:xfrm>
              <a:off x="1461204" y="26624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1682456" y="26624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827207" y="28148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453866" y="4658730"/>
            <a:ext cx="895083" cy="474350"/>
            <a:chOff x="1613604" y="2814884"/>
            <a:chExt cx="895083" cy="474350"/>
          </a:xfrm>
        </p:grpSpPr>
        <p:sp>
          <p:nvSpPr>
            <p:cNvPr id="27" name="Oval 26"/>
            <p:cNvSpPr/>
            <p:nvPr/>
          </p:nvSpPr>
          <p:spPr>
            <a:xfrm>
              <a:off x="1613604" y="28148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1834856" y="28148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979607" y="29672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750048" y="4230284"/>
            <a:ext cx="1457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Children </a:t>
            </a:r>
            <a:r>
              <a:rPr lang="en-US" dirty="0" smtClean="0">
                <a:solidFill>
                  <a:srgbClr val="643E1E"/>
                </a:solidFill>
              </a:rPr>
              <a:t>Br </a:t>
            </a:r>
            <a:r>
              <a:rPr lang="en-US" dirty="0" err="1" smtClean="0">
                <a:solidFill>
                  <a:srgbClr val="3366FF"/>
                </a:solidFill>
              </a:rPr>
              <a:t>bl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7159" y="6419034"/>
            <a:ext cx="87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(Please don’t ask about green eyes !! )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97354" y="5393825"/>
            <a:ext cx="8507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example is easy – all children are Br </a:t>
            </a:r>
            <a:r>
              <a:rPr lang="en-US" dirty="0" err="1" smtClean="0"/>
              <a:t>bl</a:t>
            </a:r>
            <a:r>
              <a:rPr lang="en-US" dirty="0" smtClean="0"/>
              <a:t> and have brown eyes.</a:t>
            </a:r>
          </a:p>
          <a:p>
            <a:endParaRPr lang="en-US" dirty="0" smtClean="0"/>
          </a:p>
          <a:p>
            <a:r>
              <a:rPr lang="en-US" dirty="0" smtClean="0"/>
              <a:t>This shows the difference between </a:t>
            </a:r>
            <a:r>
              <a:rPr lang="en-US" b="1" dirty="0" smtClean="0"/>
              <a:t>genotype </a:t>
            </a:r>
            <a:r>
              <a:rPr lang="en-US" dirty="0" smtClean="0"/>
              <a:t>and </a:t>
            </a:r>
            <a:r>
              <a:rPr lang="en-US" b="1" dirty="0" smtClean="0"/>
              <a:t>phenotype.</a:t>
            </a:r>
            <a:endParaRPr lang="en-US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500353" cy="115527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432896" y="1"/>
            <a:ext cx="1709187" cy="115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90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Genes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159" y="1101717"/>
            <a:ext cx="87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combinations. 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2137646" y="2065720"/>
            <a:ext cx="895083" cy="474350"/>
            <a:chOff x="1461204" y="2662484"/>
            <a:chExt cx="895083" cy="474350"/>
          </a:xfrm>
        </p:grpSpPr>
        <p:sp>
          <p:nvSpPr>
            <p:cNvPr id="4" name="Oval 3"/>
            <p:cNvSpPr/>
            <p:nvPr/>
          </p:nvSpPr>
          <p:spPr>
            <a:xfrm>
              <a:off x="1461204" y="26624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682456" y="26624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827207" y="28148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078630" y="2065720"/>
            <a:ext cx="895083" cy="474350"/>
            <a:chOff x="1613604" y="2814884"/>
            <a:chExt cx="895083" cy="474350"/>
          </a:xfrm>
        </p:grpSpPr>
        <p:sp>
          <p:nvSpPr>
            <p:cNvPr id="7" name="Oval 6"/>
            <p:cNvSpPr/>
            <p:nvPr/>
          </p:nvSpPr>
          <p:spPr>
            <a:xfrm>
              <a:off x="1613604" y="28148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834856" y="28148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979607" y="29672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458962" y="1637274"/>
            <a:ext cx="1279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Father </a:t>
            </a:r>
            <a:r>
              <a:rPr lang="en-US" dirty="0" smtClean="0">
                <a:solidFill>
                  <a:srgbClr val="643E1E"/>
                </a:solidFill>
              </a:rPr>
              <a:t>Br </a:t>
            </a:r>
            <a:r>
              <a:rPr lang="en-US" dirty="0" err="1" smtClean="0">
                <a:solidFill>
                  <a:srgbClr val="3366FF"/>
                </a:solidFill>
              </a:rPr>
              <a:t>bl</a:t>
            </a:r>
            <a:endParaRPr lang="en-US" dirty="0">
              <a:solidFill>
                <a:srgbClr val="3366FF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658010" y="2065720"/>
            <a:ext cx="895083" cy="474350"/>
            <a:chOff x="3981568" y="2662484"/>
            <a:chExt cx="895083" cy="474350"/>
          </a:xfrm>
        </p:grpSpPr>
        <p:sp>
          <p:nvSpPr>
            <p:cNvPr id="12" name="Oval 11"/>
            <p:cNvSpPr/>
            <p:nvPr/>
          </p:nvSpPr>
          <p:spPr>
            <a:xfrm>
              <a:off x="3981568" y="26624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202820" y="2662484"/>
              <a:ext cx="467273" cy="474350"/>
            </a:xfrm>
            <a:prstGeom prst="ellipse">
              <a:avLst/>
            </a:prstGeom>
            <a:solidFill>
              <a:srgbClr val="3366FF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347571" y="28148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598994" y="2065720"/>
            <a:ext cx="895083" cy="474350"/>
            <a:chOff x="1613604" y="2814884"/>
            <a:chExt cx="895083" cy="474350"/>
          </a:xfrm>
        </p:grpSpPr>
        <p:sp>
          <p:nvSpPr>
            <p:cNvPr id="16" name="Oval 15"/>
            <p:cNvSpPr/>
            <p:nvPr/>
          </p:nvSpPr>
          <p:spPr>
            <a:xfrm>
              <a:off x="1613604" y="28148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834856" y="2814884"/>
              <a:ext cx="467273" cy="474350"/>
            </a:xfrm>
            <a:prstGeom prst="ellipse">
              <a:avLst/>
            </a:prstGeom>
            <a:solidFill>
              <a:srgbClr val="3366FF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979607" y="29672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979326" y="1637274"/>
            <a:ext cx="1350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Mother </a:t>
            </a:r>
            <a:r>
              <a:rPr lang="en-US" dirty="0" err="1" smtClean="0">
                <a:solidFill>
                  <a:srgbClr val="3366FF"/>
                </a:solidFill>
              </a:rPr>
              <a:t>bl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err="1" smtClean="0">
                <a:solidFill>
                  <a:srgbClr val="3366FF"/>
                </a:solidFill>
              </a:rPr>
              <a:t>bl</a:t>
            </a:r>
            <a:endParaRPr lang="en-US" dirty="0">
              <a:solidFill>
                <a:srgbClr val="3366FF"/>
              </a:solidFill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167701" y="3050210"/>
            <a:ext cx="1836067" cy="902796"/>
            <a:chOff x="3862369" y="3372160"/>
            <a:chExt cx="1836067" cy="902796"/>
          </a:xfrm>
        </p:grpSpPr>
        <p:grpSp>
          <p:nvGrpSpPr>
            <p:cNvPr id="69" name="Group 68"/>
            <p:cNvGrpSpPr/>
            <p:nvPr/>
          </p:nvGrpSpPr>
          <p:grpSpPr>
            <a:xfrm>
              <a:off x="3862369" y="3800606"/>
              <a:ext cx="895083" cy="474350"/>
              <a:chOff x="1461204" y="2662484"/>
              <a:chExt cx="895083" cy="474350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1461204" y="26624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1682456" y="26624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1827207" y="28148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4803353" y="3800606"/>
              <a:ext cx="895083" cy="474350"/>
              <a:chOff x="1613604" y="2814884"/>
              <a:chExt cx="895083" cy="474350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1613604" y="28148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1834856" y="28148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1979607" y="29672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4099535" y="3372160"/>
              <a:ext cx="1457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Children </a:t>
              </a:r>
              <a:r>
                <a:rPr lang="en-US" dirty="0" smtClean="0">
                  <a:solidFill>
                    <a:srgbClr val="643E1E"/>
                  </a:solidFill>
                </a:rPr>
                <a:t>Br </a:t>
              </a:r>
              <a:r>
                <a:rPr lang="en-US" dirty="0" err="1" smtClean="0">
                  <a:solidFill>
                    <a:srgbClr val="3366FF"/>
                  </a:solidFill>
                </a:rPr>
                <a:t>bl</a:t>
              </a:r>
              <a:endParaRPr lang="en-US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7007386" y="3050210"/>
            <a:ext cx="1836067" cy="902796"/>
            <a:chOff x="6467433" y="3187494"/>
            <a:chExt cx="1836067" cy="902796"/>
          </a:xfrm>
        </p:grpSpPr>
        <p:grpSp>
          <p:nvGrpSpPr>
            <p:cNvPr id="78" name="Group 77"/>
            <p:cNvGrpSpPr/>
            <p:nvPr/>
          </p:nvGrpSpPr>
          <p:grpSpPr>
            <a:xfrm>
              <a:off x="6467433" y="3615940"/>
              <a:ext cx="895083" cy="474350"/>
              <a:chOff x="1461204" y="2662484"/>
              <a:chExt cx="895083" cy="474350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1461204" y="26624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1682456" y="2662484"/>
                <a:ext cx="467273" cy="474350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1827207" y="28148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7408417" y="3615940"/>
              <a:ext cx="895083" cy="474350"/>
              <a:chOff x="1613604" y="2814884"/>
              <a:chExt cx="895083" cy="474350"/>
            </a:xfrm>
          </p:grpSpPr>
          <p:sp>
            <p:nvSpPr>
              <p:cNvPr id="83" name="Oval 82"/>
              <p:cNvSpPr/>
              <p:nvPr/>
            </p:nvSpPr>
            <p:spPr>
              <a:xfrm>
                <a:off x="1613604" y="28148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1834856" y="2814884"/>
                <a:ext cx="467273" cy="474350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1979607" y="29672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704599" y="3187494"/>
              <a:ext cx="1425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Children </a:t>
              </a:r>
              <a:r>
                <a:rPr lang="en-US" dirty="0" err="1" smtClean="0">
                  <a:solidFill>
                    <a:srgbClr val="3366FF"/>
                  </a:solidFill>
                </a:rPr>
                <a:t>bl</a:t>
              </a:r>
              <a:r>
                <a:rPr lang="en-US" dirty="0" smtClean="0">
                  <a:solidFill>
                    <a:srgbClr val="643E1E"/>
                  </a:solidFill>
                </a:rPr>
                <a:t> </a:t>
              </a:r>
              <a:r>
                <a:rPr lang="en-US" dirty="0" err="1" smtClean="0">
                  <a:solidFill>
                    <a:srgbClr val="3366FF"/>
                  </a:solidFill>
                </a:rPr>
                <a:t>bl</a:t>
              </a:r>
              <a:endParaRPr lang="en-US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4727491" y="3050210"/>
            <a:ext cx="1836067" cy="902796"/>
            <a:chOff x="6467433" y="3187494"/>
            <a:chExt cx="1836067" cy="902796"/>
          </a:xfrm>
        </p:grpSpPr>
        <p:grpSp>
          <p:nvGrpSpPr>
            <p:cNvPr id="90" name="Group 89"/>
            <p:cNvGrpSpPr/>
            <p:nvPr/>
          </p:nvGrpSpPr>
          <p:grpSpPr>
            <a:xfrm>
              <a:off x="6467433" y="3615940"/>
              <a:ext cx="895083" cy="474350"/>
              <a:chOff x="1461204" y="2662484"/>
              <a:chExt cx="895083" cy="474350"/>
            </a:xfrm>
          </p:grpSpPr>
          <p:sp>
            <p:nvSpPr>
              <p:cNvPr id="96" name="Oval 95"/>
              <p:cNvSpPr/>
              <p:nvPr/>
            </p:nvSpPr>
            <p:spPr>
              <a:xfrm>
                <a:off x="1461204" y="26624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1682456" y="2662484"/>
                <a:ext cx="467273" cy="474350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1827207" y="28148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7408417" y="3615940"/>
              <a:ext cx="895083" cy="474350"/>
              <a:chOff x="1613604" y="2814884"/>
              <a:chExt cx="895083" cy="474350"/>
            </a:xfrm>
          </p:grpSpPr>
          <p:sp>
            <p:nvSpPr>
              <p:cNvPr id="93" name="Oval 92"/>
              <p:cNvSpPr/>
              <p:nvPr/>
            </p:nvSpPr>
            <p:spPr>
              <a:xfrm>
                <a:off x="1613604" y="28148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1834856" y="2814884"/>
                <a:ext cx="467273" cy="474350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1979607" y="29672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6704599" y="3187494"/>
              <a:ext cx="1425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Children </a:t>
              </a:r>
              <a:r>
                <a:rPr lang="en-US" dirty="0" err="1" smtClean="0">
                  <a:solidFill>
                    <a:srgbClr val="3366FF"/>
                  </a:solidFill>
                </a:rPr>
                <a:t>bl</a:t>
              </a:r>
              <a:r>
                <a:rPr lang="en-US" dirty="0" smtClean="0">
                  <a:solidFill>
                    <a:srgbClr val="643E1E"/>
                  </a:solidFill>
                </a:rPr>
                <a:t> </a:t>
              </a:r>
              <a:r>
                <a:rPr lang="en-US" dirty="0" err="1" smtClean="0">
                  <a:solidFill>
                    <a:srgbClr val="3366FF"/>
                  </a:solidFill>
                </a:rPr>
                <a:t>bl</a:t>
              </a:r>
              <a:endParaRPr lang="en-US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447596" y="3050210"/>
            <a:ext cx="1836067" cy="902796"/>
            <a:chOff x="6467433" y="3187494"/>
            <a:chExt cx="1836067" cy="902796"/>
          </a:xfrm>
        </p:grpSpPr>
        <p:grpSp>
          <p:nvGrpSpPr>
            <p:cNvPr id="100" name="Group 99"/>
            <p:cNvGrpSpPr/>
            <p:nvPr/>
          </p:nvGrpSpPr>
          <p:grpSpPr>
            <a:xfrm>
              <a:off x="6467433" y="3615940"/>
              <a:ext cx="895083" cy="474350"/>
              <a:chOff x="1461204" y="2662484"/>
              <a:chExt cx="895083" cy="474350"/>
            </a:xfrm>
          </p:grpSpPr>
          <p:sp>
            <p:nvSpPr>
              <p:cNvPr id="106" name="Oval 105"/>
              <p:cNvSpPr/>
              <p:nvPr/>
            </p:nvSpPr>
            <p:spPr>
              <a:xfrm>
                <a:off x="1461204" y="26624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1682456" y="26624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1827207" y="28148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7408417" y="3615940"/>
              <a:ext cx="895083" cy="474350"/>
              <a:chOff x="1613604" y="2814884"/>
              <a:chExt cx="895083" cy="474350"/>
            </a:xfrm>
          </p:grpSpPr>
          <p:sp>
            <p:nvSpPr>
              <p:cNvPr id="103" name="Oval 102"/>
              <p:cNvSpPr/>
              <p:nvPr/>
            </p:nvSpPr>
            <p:spPr>
              <a:xfrm>
                <a:off x="1613604" y="28148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1834856" y="28148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1979607" y="29672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2" name="TextBox 101"/>
            <p:cNvSpPr txBox="1"/>
            <p:nvPr/>
          </p:nvSpPr>
          <p:spPr>
            <a:xfrm>
              <a:off x="6704599" y="3187494"/>
              <a:ext cx="1457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Children </a:t>
              </a:r>
              <a:r>
                <a:rPr lang="en-US" dirty="0" smtClean="0">
                  <a:solidFill>
                    <a:srgbClr val="643E1E"/>
                  </a:solidFill>
                </a:rPr>
                <a:t>Br </a:t>
              </a:r>
              <a:r>
                <a:rPr lang="en-US" dirty="0" err="1" smtClean="0">
                  <a:solidFill>
                    <a:srgbClr val="3366FF"/>
                  </a:solidFill>
                </a:rPr>
                <a:t>bl</a:t>
              </a:r>
              <a:endParaRPr lang="en-US" dirty="0">
                <a:solidFill>
                  <a:srgbClr val="3366FF"/>
                </a:solidFill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237159" y="4621093"/>
            <a:ext cx="8464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this combination of Brown-eyed Father and Blue-eyed Mother there is a 50:50 ratio in the children.</a:t>
            </a:r>
            <a:endParaRPr lang="en-US" dirty="0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500353" cy="1155274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432896" y="1"/>
            <a:ext cx="1709187" cy="115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700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Genes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159" y="1101717"/>
            <a:ext cx="87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combinations. 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2137646" y="2065720"/>
            <a:ext cx="895083" cy="474350"/>
            <a:chOff x="1461204" y="2662484"/>
            <a:chExt cx="895083" cy="474350"/>
          </a:xfrm>
        </p:grpSpPr>
        <p:sp>
          <p:nvSpPr>
            <p:cNvPr id="4" name="Oval 3"/>
            <p:cNvSpPr/>
            <p:nvPr/>
          </p:nvSpPr>
          <p:spPr>
            <a:xfrm>
              <a:off x="1461204" y="26624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682456" y="26624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827207" y="28148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078630" y="2065720"/>
            <a:ext cx="895083" cy="474350"/>
            <a:chOff x="1613604" y="2814884"/>
            <a:chExt cx="895083" cy="474350"/>
          </a:xfrm>
        </p:grpSpPr>
        <p:sp>
          <p:nvSpPr>
            <p:cNvPr id="7" name="Oval 6"/>
            <p:cNvSpPr/>
            <p:nvPr/>
          </p:nvSpPr>
          <p:spPr>
            <a:xfrm>
              <a:off x="1613604" y="28148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834856" y="28148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979607" y="29672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458962" y="1637274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Father </a:t>
            </a:r>
            <a:r>
              <a:rPr lang="en-US" dirty="0" smtClean="0">
                <a:solidFill>
                  <a:srgbClr val="643E1E"/>
                </a:solidFill>
              </a:rPr>
              <a:t>Br Br</a:t>
            </a:r>
            <a:endParaRPr lang="en-US" dirty="0">
              <a:solidFill>
                <a:srgbClr val="643E1E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658010" y="2065720"/>
            <a:ext cx="895083" cy="474350"/>
            <a:chOff x="3981568" y="2662484"/>
            <a:chExt cx="895083" cy="474350"/>
          </a:xfrm>
        </p:grpSpPr>
        <p:sp>
          <p:nvSpPr>
            <p:cNvPr id="12" name="Oval 11"/>
            <p:cNvSpPr/>
            <p:nvPr/>
          </p:nvSpPr>
          <p:spPr>
            <a:xfrm>
              <a:off x="3981568" y="26624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202820" y="26624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347571" y="28148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598994" y="2065720"/>
            <a:ext cx="895083" cy="474350"/>
            <a:chOff x="1613604" y="2814884"/>
            <a:chExt cx="895083" cy="474350"/>
          </a:xfrm>
        </p:grpSpPr>
        <p:sp>
          <p:nvSpPr>
            <p:cNvPr id="16" name="Oval 15"/>
            <p:cNvSpPr/>
            <p:nvPr/>
          </p:nvSpPr>
          <p:spPr>
            <a:xfrm>
              <a:off x="1613604" y="28148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834856" y="28148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979607" y="29672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979326" y="1637274"/>
            <a:ext cx="1382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Mother </a:t>
            </a:r>
            <a:r>
              <a:rPr lang="en-US" dirty="0" smtClean="0">
                <a:solidFill>
                  <a:srgbClr val="643E1E"/>
                </a:solidFill>
              </a:rPr>
              <a:t>Br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err="1" smtClean="0">
                <a:solidFill>
                  <a:srgbClr val="3366FF"/>
                </a:solidFill>
              </a:rPr>
              <a:t>bl</a:t>
            </a:r>
            <a:endParaRPr lang="en-US" dirty="0">
              <a:solidFill>
                <a:srgbClr val="3366FF"/>
              </a:solidFill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167701" y="3050210"/>
            <a:ext cx="1836067" cy="902796"/>
            <a:chOff x="3862369" y="3372160"/>
            <a:chExt cx="1836067" cy="902796"/>
          </a:xfrm>
        </p:grpSpPr>
        <p:grpSp>
          <p:nvGrpSpPr>
            <p:cNvPr id="69" name="Group 68"/>
            <p:cNvGrpSpPr/>
            <p:nvPr/>
          </p:nvGrpSpPr>
          <p:grpSpPr>
            <a:xfrm>
              <a:off x="3862369" y="3800606"/>
              <a:ext cx="895083" cy="474350"/>
              <a:chOff x="1461204" y="2662484"/>
              <a:chExt cx="895083" cy="474350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1461204" y="26624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1682456" y="26624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1827207" y="28148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4803353" y="3800606"/>
              <a:ext cx="895083" cy="474350"/>
              <a:chOff x="1613604" y="2814884"/>
              <a:chExt cx="895083" cy="474350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1613604" y="28148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1834856" y="28148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1979607" y="29672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4099535" y="3372160"/>
              <a:ext cx="1489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Children </a:t>
              </a:r>
              <a:r>
                <a:rPr lang="en-US" dirty="0" smtClean="0">
                  <a:solidFill>
                    <a:srgbClr val="643E1E"/>
                  </a:solidFill>
                </a:rPr>
                <a:t>Br Br</a:t>
              </a:r>
              <a:endParaRPr lang="en-US" dirty="0">
                <a:solidFill>
                  <a:srgbClr val="643E1E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7007386" y="3050210"/>
            <a:ext cx="1836067" cy="902796"/>
            <a:chOff x="6467433" y="3187494"/>
            <a:chExt cx="1836067" cy="902796"/>
          </a:xfrm>
        </p:grpSpPr>
        <p:grpSp>
          <p:nvGrpSpPr>
            <p:cNvPr id="78" name="Group 77"/>
            <p:cNvGrpSpPr/>
            <p:nvPr/>
          </p:nvGrpSpPr>
          <p:grpSpPr>
            <a:xfrm>
              <a:off x="6467433" y="3615940"/>
              <a:ext cx="895083" cy="474350"/>
              <a:chOff x="1461204" y="2662484"/>
              <a:chExt cx="895083" cy="474350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1461204" y="26624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1682456" y="26624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1827207" y="28148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7408417" y="3615940"/>
              <a:ext cx="895083" cy="474350"/>
              <a:chOff x="1613604" y="2814884"/>
              <a:chExt cx="895083" cy="474350"/>
            </a:xfrm>
          </p:grpSpPr>
          <p:sp>
            <p:nvSpPr>
              <p:cNvPr id="83" name="Oval 82"/>
              <p:cNvSpPr/>
              <p:nvPr/>
            </p:nvSpPr>
            <p:spPr>
              <a:xfrm>
                <a:off x="1613604" y="28148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1834856" y="28148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1979607" y="29672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704599" y="3187494"/>
              <a:ext cx="1457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Children </a:t>
              </a:r>
              <a:r>
                <a:rPr lang="en-US" dirty="0" smtClean="0">
                  <a:solidFill>
                    <a:srgbClr val="643E1E"/>
                  </a:solidFill>
                </a:rPr>
                <a:t>Br </a:t>
              </a:r>
              <a:r>
                <a:rPr lang="en-US" dirty="0" err="1" smtClean="0">
                  <a:solidFill>
                    <a:srgbClr val="3366FF"/>
                  </a:solidFill>
                </a:rPr>
                <a:t>bl</a:t>
              </a:r>
              <a:endParaRPr lang="en-US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4727491" y="3050210"/>
            <a:ext cx="1836067" cy="902796"/>
            <a:chOff x="6467433" y="3187494"/>
            <a:chExt cx="1836067" cy="902796"/>
          </a:xfrm>
        </p:grpSpPr>
        <p:grpSp>
          <p:nvGrpSpPr>
            <p:cNvPr id="90" name="Group 89"/>
            <p:cNvGrpSpPr/>
            <p:nvPr/>
          </p:nvGrpSpPr>
          <p:grpSpPr>
            <a:xfrm>
              <a:off x="6467433" y="3615940"/>
              <a:ext cx="895083" cy="474350"/>
              <a:chOff x="1461204" y="2662484"/>
              <a:chExt cx="895083" cy="474350"/>
            </a:xfrm>
          </p:grpSpPr>
          <p:sp>
            <p:nvSpPr>
              <p:cNvPr id="96" name="Oval 95"/>
              <p:cNvSpPr/>
              <p:nvPr/>
            </p:nvSpPr>
            <p:spPr>
              <a:xfrm>
                <a:off x="1461204" y="26624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1682456" y="26624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1827207" y="28148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7408417" y="3615940"/>
              <a:ext cx="895083" cy="474350"/>
              <a:chOff x="1613604" y="2814884"/>
              <a:chExt cx="895083" cy="474350"/>
            </a:xfrm>
          </p:grpSpPr>
          <p:sp>
            <p:nvSpPr>
              <p:cNvPr id="93" name="Oval 92"/>
              <p:cNvSpPr/>
              <p:nvPr/>
            </p:nvSpPr>
            <p:spPr>
              <a:xfrm>
                <a:off x="1613604" y="28148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1834856" y="28148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1979607" y="29672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6704599" y="3187494"/>
              <a:ext cx="1457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Children </a:t>
              </a:r>
              <a:r>
                <a:rPr lang="en-US" dirty="0" smtClean="0">
                  <a:solidFill>
                    <a:srgbClr val="643E1E"/>
                  </a:solidFill>
                </a:rPr>
                <a:t>Br </a:t>
              </a:r>
              <a:r>
                <a:rPr lang="en-US" dirty="0" err="1" smtClean="0">
                  <a:solidFill>
                    <a:srgbClr val="3366FF"/>
                  </a:solidFill>
                </a:rPr>
                <a:t>bl</a:t>
              </a:r>
              <a:endParaRPr lang="en-US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447596" y="3050210"/>
            <a:ext cx="1836067" cy="902796"/>
            <a:chOff x="6467433" y="3187494"/>
            <a:chExt cx="1836067" cy="902796"/>
          </a:xfrm>
        </p:grpSpPr>
        <p:grpSp>
          <p:nvGrpSpPr>
            <p:cNvPr id="100" name="Group 99"/>
            <p:cNvGrpSpPr/>
            <p:nvPr/>
          </p:nvGrpSpPr>
          <p:grpSpPr>
            <a:xfrm>
              <a:off x="6467433" y="3615940"/>
              <a:ext cx="895083" cy="474350"/>
              <a:chOff x="1461204" y="2662484"/>
              <a:chExt cx="895083" cy="474350"/>
            </a:xfrm>
          </p:grpSpPr>
          <p:sp>
            <p:nvSpPr>
              <p:cNvPr id="106" name="Oval 105"/>
              <p:cNvSpPr/>
              <p:nvPr/>
            </p:nvSpPr>
            <p:spPr>
              <a:xfrm>
                <a:off x="1461204" y="26624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1682456" y="26624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1827207" y="28148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7408417" y="3615940"/>
              <a:ext cx="895083" cy="474350"/>
              <a:chOff x="1613604" y="2814884"/>
              <a:chExt cx="895083" cy="474350"/>
            </a:xfrm>
          </p:grpSpPr>
          <p:sp>
            <p:nvSpPr>
              <p:cNvPr id="103" name="Oval 102"/>
              <p:cNvSpPr/>
              <p:nvPr/>
            </p:nvSpPr>
            <p:spPr>
              <a:xfrm>
                <a:off x="1613604" y="28148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1834856" y="28148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1979607" y="29672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2" name="TextBox 101"/>
            <p:cNvSpPr txBox="1"/>
            <p:nvPr/>
          </p:nvSpPr>
          <p:spPr>
            <a:xfrm>
              <a:off x="6704599" y="3187494"/>
              <a:ext cx="1489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Children </a:t>
              </a:r>
              <a:r>
                <a:rPr lang="en-US" dirty="0" smtClean="0">
                  <a:solidFill>
                    <a:srgbClr val="643E1E"/>
                  </a:solidFill>
                </a:rPr>
                <a:t>Br Br</a:t>
              </a:r>
              <a:endParaRPr lang="en-US" dirty="0">
                <a:solidFill>
                  <a:srgbClr val="3366FF"/>
                </a:solidFill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237159" y="4621093"/>
            <a:ext cx="8464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clearly illustrates the dominance of the Brown eye allele.</a:t>
            </a:r>
            <a:endParaRPr lang="en-US" dirty="0"/>
          </a:p>
        </p:txBody>
      </p:sp>
      <p:pic>
        <p:nvPicPr>
          <p:cNvPr id="110" name="Picture 10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500353" cy="1155274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432896" y="1"/>
            <a:ext cx="1709187" cy="115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323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Genes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159" y="1101717"/>
            <a:ext cx="871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Finally the slightly odd one: 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2137646" y="2065720"/>
            <a:ext cx="895083" cy="474350"/>
            <a:chOff x="1461204" y="2662484"/>
            <a:chExt cx="895083" cy="474350"/>
          </a:xfrm>
        </p:grpSpPr>
        <p:sp>
          <p:nvSpPr>
            <p:cNvPr id="4" name="Oval 3"/>
            <p:cNvSpPr/>
            <p:nvPr/>
          </p:nvSpPr>
          <p:spPr>
            <a:xfrm>
              <a:off x="1461204" y="26624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682456" y="26624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827207" y="28148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078630" y="2065720"/>
            <a:ext cx="895083" cy="474350"/>
            <a:chOff x="1613604" y="2814884"/>
            <a:chExt cx="895083" cy="474350"/>
          </a:xfrm>
        </p:grpSpPr>
        <p:sp>
          <p:nvSpPr>
            <p:cNvPr id="7" name="Oval 6"/>
            <p:cNvSpPr/>
            <p:nvPr/>
          </p:nvSpPr>
          <p:spPr>
            <a:xfrm>
              <a:off x="1613604" y="28148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834856" y="28148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979607" y="29672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458962" y="1637274"/>
            <a:ext cx="1279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Father </a:t>
            </a:r>
            <a:r>
              <a:rPr lang="en-US" dirty="0" smtClean="0">
                <a:solidFill>
                  <a:srgbClr val="643E1E"/>
                </a:solidFill>
              </a:rPr>
              <a:t>Br </a:t>
            </a:r>
            <a:r>
              <a:rPr lang="en-US" dirty="0" err="1" smtClean="0">
                <a:solidFill>
                  <a:srgbClr val="3366FF"/>
                </a:solidFill>
              </a:rPr>
              <a:t>bl</a:t>
            </a:r>
            <a:endParaRPr lang="en-US" dirty="0">
              <a:solidFill>
                <a:srgbClr val="3366FF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658010" y="2065720"/>
            <a:ext cx="895083" cy="474350"/>
            <a:chOff x="3981568" y="2662484"/>
            <a:chExt cx="895083" cy="474350"/>
          </a:xfrm>
        </p:grpSpPr>
        <p:sp>
          <p:nvSpPr>
            <p:cNvPr id="12" name="Oval 11"/>
            <p:cNvSpPr/>
            <p:nvPr/>
          </p:nvSpPr>
          <p:spPr>
            <a:xfrm>
              <a:off x="3981568" y="26624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202820" y="26624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347571" y="28148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598994" y="2065720"/>
            <a:ext cx="895083" cy="474350"/>
            <a:chOff x="1613604" y="2814884"/>
            <a:chExt cx="895083" cy="474350"/>
          </a:xfrm>
        </p:grpSpPr>
        <p:sp>
          <p:nvSpPr>
            <p:cNvPr id="16" name="Oval 15"/>
            <p:cNvSpPr/>
            <p:nvPr/>
          </p:nvSpPr>
          <p:spPr>
            <a:xfrm>
              <a:off x="1613604" y="2814884"/>
              <a:ext cx="895083" cy="4743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834856" y="2814884"/>
              <a:ext cx="467273" cy="474350"/>
            </a:xfrm>
            <a:prstGeom prst="ellipse">
              <a:avLst/>
            </a:prstGeom>
            <a:solidFill>
              <a:srgbClr val="643E1E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979607" y="2967284"/>
              <a:ext cx="173950" cy="17658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979326" y="1637274"/>
            <a:ext cx="1382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Mother </a:t>
            </a:r>
            <a:r>
              <a:rPr lang="en-US" dirty="0" smtClean="0">
                <a:solidFill>
                  <a:srgbClr val="643E1E"/>
                </a:solidFill>
              </a:rPr>
              <a:t>Br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err="1" smtClean="0">
                <a:solidFill>
                  <a:srgbClr val="3366FF"/>
                </a:solidFill>
              </a:rPr>
              <a:t>bl</a:t>
            </a:r>
            <a:endParaRPr lang="en-US" dirty="0">
              <a:solidFill>
                <a:srgbClr val="3366FF"/>
              </a:solidFill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167701" y="3050210"/>
            <a:ext cx="1836067" cy="902796"/>
            <a:chOff x="3862369" y="3372160"/>
            <a:chExt cx="1836067" cy="902796"/>
          </a:xfrm>
        </p:grpSpPr>
        <p:grpSp>
          <p:nvGrpSpPr>
            <p:cNvPr id="69" name="Group 68"/>
            <p:cNvGrpSpPr/>
            <p:nvPr/>
          </p:nvGrpSpPr>
          <p:grpSpPr>
            <a:xfrm>
              <a:off x="3862369" y="3800606"/>
              <a:ext cx="895083" cy="474350"/>
              <a:chOff x="1461204" y="2662484"/>
              <a:chExt cx="895083" cy="474350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1461204" y="26624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1682456" y="26624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1827207" y="28148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4803353" y="3800606"/>
              <a:ext cx="895083" cy="474350"/>
              <a:chOff x="1613604" y="2814884"/>
              <a:chExt cx="895083" cy="474350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1613604" y="28148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1834856" y="28148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1979607" y="29672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4099535" y="3372160"/>
              <a:ext cx="1489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Children </a:t>
              </a:r>
              <a:r>
                <a:rPr lang="en-US" dirty="0" smtClean="0">
                  <a:solidFill>
                    <a:srgbClr val="643E1E"/>
                  </a:solidFill>
                </a:rPr>
                <a:t>Br Br</a:t>
              </a:r>
              <a:endParaRPr lang="en-US" dirty="0">
                <a:solidFill>
                  <a:srgbClr val="643E1E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7007386" y="3050210"/>
            <a:ext cx="1836067" cy="902796"/>
            <a:chOff x="6467433" y="3187494"/>
            <a:chExt cx="1836067" cy="902796"/>
          </a:xfrm>
        </p:grpSpPr>
        <p:grpSp>
          <p:nvGrpSpPr>
            <p:cNvPr id="78" name="Group 77"/>
            <p:cNvGrpSpPr/>
            <p:nvPr/>
          </p:nvGrpSpPr>
          <p:grpSpPr>
            <a:xfrm>
              <a:off x="6467433" y="3615940"/>
              <a:ext cx="895083" cy="474350"/>
              <a:chOff x="1461204" y="2662484"/>
              <a:chExt cx="895083" cy="474350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1461204" y="26624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1682456" y="2662484"/>
                <a:ext cx="467273" cy="474350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1827207" y="28148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7408417" y="3615940"/>
              <a:ext cx="895083" cy="474350"/>
              <a:chOff x="1613604" y="2814884"/>
              <a:chExt cx="895083" cy="474350"/>
            </a:xfrm>
          </p:grpSpPr>
          <p:sp>
            <p:nvSpPr>
              <p:cNvPr id="83" name="Oval 82"/>
              <p:cNvSpPr/>
              <p:nvPr/>
            </p:nvSpPr>
            <p:spPr>
              <a:xfrm>
                <a:off x="1613604" y="28148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1834856" y="2814884"/>
                <a:ext cx="467273" cy="474350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1979607" y="29672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704599" y="3187494"/>
              <a:ext cx="1425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Children </a:t>
              </a:r>
              <a:r>
                <a:rPr lang="en-US" dirty="0" err="1" smtClean="0">
                  <a:solidFill>
                    <a:srgbClr val="3366FF"/>
                  </a:solidFill>
                </a:rPr>
                <a:t>bl</a:t>
              </a:r>
              <a:r>
                <a:rPr lang="en-US" dirty="0" smtClean="0">
                  <a:solidFill>
                    <a:srgbClr val="643E1E"/>
                  </a:solidFill>
                </a:rPr>
                <a:t> </a:t>
              </a:r>
              <a:r>
                <a:rPr lang="en-US" dirty="0" err="1" smtClean="0">
                  <a:solidFill>
                    <a:srgbClr val="3366FF"/>
                  </a:solidFill>
                </a:rPr>
                <a:t>bl</a:t>
              </a:r>
              <a:endParaRPr lang="en-US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4727491" y="3050210"/>
            <a:ext cx="1836067" cy="902796"/>
            <a:chOff x="6467433" y="3187494"/>
            <a:chExt cx="1836067" cy="902796"/>
          </a:xfrm>
        </p:grpSpPr>
        <p:grpSp>
          <p:nvGrpSpPr>
            <p:cNvPr id="90" name="Group 89"/>
            <p:cNvGrpSpPr/>
            <p:nvPr/>
          </p:nvGrpSpPr>
          <p:grpSpPr>
            <a:xfrm>
              <a:off x="6467433" y="3615940"/>
              <a:ext cx="895083" cy="474350"/>
              <a:chOff x="1461204" y="2662484"/>
              <a:chExt cx="895083" cy="474350"/>
            </a:xfrm>
          </p:grpSpPr>
          <p:sp>
            <p:nvSpPr>
              <p:cNvPr id="96" name="Oval 95"/>
              <p:cNvSpPr/>
              <p:nvPr/>
            </p:nvSpPr>
            <p:spPr>
              <a:xfrm>
                <a:off x="1461204" y="26624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1682456" y="26624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1827207" y="28148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7408417" y="3615940"/>
              <a:ext cx="895083" cy="474350"/>
              <a:chOff x="1613604" y="2814884"/>
              <a:chExt cx="895083" cy="474350"/>
            </a:xfrm>
          </p:grpSpPr>
          <p:sp>
            <p:nvSpPr>
              <p:cNvPr id="93" name="Oval 92"/>
              <p:cNvSpPr/>
              <p:nvPr/>
            </p:nvSpPr>
            <p:spPr>
              <a:xfrm>
                <a:off x="1613604" y="28148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1834856" y="28148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1979607" y="29672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6704599" y="3187494"/>
              <a:ext cx="1457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Children </a:t>
              </a:r>
              <a:r>
                <a:rPr lang="en-US" dirty="0" smtClean="0">
                  <a:solidFill>
                    <a:srgbClr val="643E1E"/>
                  </a:solidFill>
                </a:rPr>
                <a:t>Br </a:t>
              </a:r>
              <a:r>
                <a:rPr lang="en-US" dirty="0" err="1" smtClean="0">
                  <a:solidFill>
                    <a:srgbClr val="3366FF"/>
                  </a:solidFill>
                </a:rPr>
                <a:t>bl</a:t>
              </a:r>
              <a:endParaRPr lang="en-US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447596" y="3050210"/>
            <a:ext cx="1836067" cy="902796"/>
            <a:chOff x="6467433" y="3187494"/>
            <a:chExt cx="1836067" cy="902796"/>
          </a:xfrm>
        </p:grpSpPr>
        <p:grpSp>
          <p:nvGrpSpPr>
            <p:cNvPr id="100" name="Group 99"/>
            <p:cNvGrpSpPr/>
            <p:nvPr/>
          </p:nvGrpSpPr>
          <p:grpSpPr>
            <a:xfrm>
              <a:off x="6467433" y="3615940"/>
              <a:ext cx="895083" cy="474350"/>
              <a:chOff x="1461204" y="2662484"/>
              <a:chExt cx="895083" cy="474350"/>
            </a:xfrm>
          </p:grpSpPr>
          <p:sp>
            <p:nvSpPr>
              <p:cNvPr id="106" name="Oval 105"/>
              <p:cNvSpPr/>
              <p:nvPr/>
            </p:nvSpPr>
            <p:spPr>
              <a:xfrm>
                <a:off x="1461204" y="26624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1682456" y="26624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1827207" y="28148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7408417" y="3615940"/>
              <a:ext cx="895083" cy="474350"/>
              <a:chOff x="1613604" y="2814884"/>
              <a:chExt cx="895083" cy="474350"/>
            </a:xfrm>
          </p:grpSpPr>
          <p:sp>
            <p:nvSpPr>
              <p:cNvPr id="103" name="Oval 102"/>
              <p:cNvSpPr/>
              <p:nvPr/>
            </p:nvSpPr>
            <p:spPr>
              <a:xfrm>
                <a:off x="1613604" y="2814884"/>
                <a:ext cx="895083" cy="4743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1834856" y="2814884"/>
                <a:ext cx="467273" cy="474350"/>
              </a:xfrm>
              <a:prstGeom prst="ellipse">
                <a:avLst/>
              </a:prstGeom>
              <a:solidFill>
                <a:srgbClr val="643E1E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1979607" y="2967284"/>
                <a:ext cx="173950" cy="17658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2" name="TextBox 101"/>
            <p:cNvSpPr txBox="1"/>
            <p:nvPr/>
          </p:nvSpPr>
          <p:spPr>
            <a:xfrm>
              <a:off x="6704599" y="3187494"/>
              <a:ext cx="1457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Children </a:t>
              </a:r>
              <a:r>
                <a:rPr lang="en-US" dirty="0" smtClean="0">
                  <a:solidFill>
                    <a:srgbClr val="643E1E"/>
                  </a:solidFill>
                </a:rPr>
                <a:t>Br </a:t>
              </a:r>
              <a:r>
                <a:rPr lang="en-US" dirty="0" err="1" smtClean="0">
                  <a:solidFill>
                    <a:srgbClr val="3366FF"/>
                  </a:solidFill>
                </a:rPr>
                <a:t>bl</a:t>
              </a:r>
              <a:endParaRPr lang="en-US" dirty="0">
                <a:solidFill>
                  <a:srgbClr val="3366FF"/>
                </a:solidFill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237159" y="4621093"/>
            <a:ext cx="8464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due to the fact that a Brown-eyed parent can be “hiding” a blue gene, it is possible for two Brown-eyed parents to have a Blue-eyed child.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37159" y="5623350"/>
            <a:ext cx="8774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Notice that there are always </a:t>
            </a:r>
            <a:r>
              <a:rPr lang="en-US" b="1" dirty="0" smtClean="0"/>
              <a:t>four</a:t>
            </a:r>
            <a:r>
              <a:rPr lang="en-US" dirty="0" smtClean="0"/>
              <a:t> ways of putting together the parents’ genes – even if often these lead to the same combination. </a:t>
            </a:r>
            <a:endParaRPr lang="en-US" dirty="0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500353" cy="1155274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432896" y="1"/>
            <a:ext cx="1709187" cy="115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924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Genes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159" y="1101717"/>
            <a:ext cx="8713671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general, we can use these caricatures to define population-level distributions.</a:t>
            </a:r>
          </a:p>
          <a:p>
            <a:endParaRPr lang="en-US" dirty="0"/>
          </a:p>
          <a:p>
            <a:r>
              <a:rPr lang="en-US" dirty="0" smtClean="0"/>
              <a:t>If we assume that mating is </a:t>
            </a:r>
            <a:r>
              <a:rPr lang="en-US" b="1" dirty="0" smtClean="0"/>
              <a:t>random…</a:t>
            </a:r>
            <a:r>
              <a:rPr lang="en-US" dirty="0" smtClean="0"/>
              <a:t> </a:t>
            </a:r>
          </a:p>
          <a:p>
            <a:r>
              <a:rPr lang="en-US" dirty="0"/>
              <a:t>	</a:t>
            </a:r>
            <a:r>
              <a:rPr lang="en-US" dirty="0" smtClean="0"/>
              <a:t>– that is blue-eyed individuals don’t preferentially partner other blue-eyed people</a:t>
            </a:r>
          </a:p>
          <a:p>
            <a:endParaRPr lang="en-US" dirty="0" smtClean="0"/>
          </a:p>
          <a:p>
            <a:r>
              <a:rPr lang="en-US" dirty="0" smtClean="0"/>
              <a:t>…then the </a:t>
            </a:r>
            <a:r>
              <a:rPr lang="en-US" b="1" dirty="0" smtClean="0"/>
              <a:t>Hardy-Weinberg Ratio </a:t>
            </a:r>
            <a:r>
              <a:rPr lang="en-US" dirty="0" smtClean="0"/>
              <a:t>says that </a:t>
            </a:r>
          </a:p>
          <a:p>
            <a:endParaRPr lang="en-US" dirty="0"/>
          </a:p>
          <a:p>
            <a:pPr algn="ctr"/>
            <a:r>
              <a:rPr lang="en-US" sz="2400" dirty="0" smtClean="0"/>
              <a:t>If </a:t>
            </a:r>
            <a:r>
              <a:rPr lang="en-US" sz="2400" i="1" dirty="0" smtClean="0"/>
              <a:t>X</a:t>
            </a:r>
            <a:r>
              <a:rPr lang="en-US" sz="2400" i="1" baseline="-25000" dirty="0" smtClean="0"/>
              <a:t>i</a:t>
            </a:r>
            <a:r>
              <a:rPr lang="en-US" sz="2400" dirty="0" smtClean="0"/>
              <a:t> is the proportion of allele </a:t>
            </a:r>
            <a:r>
              <a:rPr lang="en-US" sz="2400" i="1" dirty="0" smtClean="0"/>
              <a:t>A</a:t>
            </a:r>
            <a:r>
              <a:rPr lang="en-US" sz="2400" i="1" baseline="-25000" dirty="0" smtClean="0"/>
              <a:t>i</a:t>
            </a:r>
            <a:r>
              <a:rPr lang="en-US" sz="2400" dirty="0" smtClean="0"/>
              <a:t> in the population then the proportion of the population who are type </a:t>
            </a:r>
            <a:r>
              <a:rPr lang="en-US" sz="2400" i="1" dirty="0" smtClean="0"/>
              <a:t>A</a:t>
            </a:r>
            <a:r>
              <a:rPr lang="en-US" sz="2400" i="1" baseline="-25000" dirty="0" smtClean="0"/>
              <a:t>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</a:t>
            </a:r>
            <a:r>
              <a:rPr lang="en-US" sz="2400" i="1" baseline="-25000" dirty="0" err="1" smtClean="0"/>
              <a:t>j</a:t>
            </a:r>
            <a:r>
              <a:rPr lang="en-US" sz="2400" i="1" dirty="0" smtClean="0"/>
              <a:t> </a:t>
            </a:r>
            <a:r>
              <a:rPr lang="en-US" sz="2400" dirty="0" smtClean="0"/>
              <a:t>is simply </a:t>
            </a:r>
            <a:r>
              <a:rPr lang="en-US" sz="2400" i="1" dirty="0" smtClean="0"/>
              <a:t>X</a:t>
            </a:r>
            <a:r>
              <a:rPr lang="en-US" sz="2400" i="1" baseline="-25000" dirty="0" smtClean="0"/>
              <a:t>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X</a:t>
            </a:r>
            <a:r>
              <a:rPr lang="en-US" sz="2400" i="1" baseline="-25000" dirty="0" err="1" smtClean="0"/>
              <a:t>j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175956" y="4498683"/>
            <a:ext cx="87748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if the proportion of blue-eye alleles in the population is </a:t>
            </a:r>
            <a:r>
              <a:rPr lang="en-US" i="1" dirty="0" smtClean="0"/>
              <a:t>b</a:t>
            </a:r>
            <a:r>
              <a:rPr lang="en-US" dirty="0" smtClean="0"/>
              <a:t> (and say </a:t>
            </a:r>
            <a:r>
              <a:rPr lang="en-US" i="1" dirty="0" smtClean="0"/>
              <a:t>b</a:t>
            </a:r>
            <a:r>
              <a:rPr lang="en-US" dirty="0" smtClean="0"/>
              <a:t>=0.2) then:</a:t>
            </a:r>
          </a:p>
          <a:p>
            <a:endParaRPr lang="en-US" dirty="0"/>
          </a:p>
          <a:p>
            <a:r>
              <a:rPr lang="en-US" dirty="0" smtClean="0"/>
              <a:t>Br Br = (1-</a:t>
            </a:r>
            <a:r>
              <a:rPr lang="en-US" i="1" dirty="0" smtClean="0"/>
              <a:t>b</a:t>
            </a:r>
            <a:r>
              <a:rPr lang="en-US" dirty="0" smtClean="0"/>
              <a:t>)</a:t>
            </a:r>
            <a:r>
              <a:rPr lang="en-US" baseline="30000" dirty="0" smtClean="0"/>
              <a:t>2 </a:t>
            </a:r>
            <a:r>
              <a:rPr lang="en-US" dirty="0" smtClean="0"/>
              <a:t>= 0.64	  	Br </a:t>
            </a:r>
            <a:r>
              <a:rPr lang="en-US" dirty="0" err="1" smtClean="0"/>
              <a:t>bl</a:t>
            </a:r>
            <a:r>
              <a:rPr lang="en-US" dirty="0" smtClean="0"/>
              <a:t> = </a:t>
            </a:r>
            <a:r>
              <a:rPr lang="en-US" dirty="0" err="1" smtClean="0"/>
              <a:t>bl</a:t>
            </a:r>
            <a:r>
              <a:rPr lang="en-US" dirty="0" smtClean="0"/>
              <a:t> Br = </a:t>
            </a:r>
            <a:r>
              <a:rPr lang="en-US" i="1" dirty="0" smtClean="0"/>
              <a:t>b</a:t>
            </a:r>
            <a:r>
              <a:rPr lang="en-US" dirty="0" smtClean="0"/>
              <a:t> (1-</a:t>
            </a:r>
            <a:r>
              <a:rPr lang="en-US" i="1" dirty="0" smtClean="0"/>
              <a:t>b</a:t>
            </a:r>
            <a:r>
              <a:rPr lang="en-US" dirty="0" smtClean="0"/>
              <a:t>) = 0.16		</a:t>
            </a:r>
            <a:r>
              <a:rPr lang="en-US" dirty="0" err="1" smtClean="0"/>
              <a:t>bl</a:t>
            </a:r>
            <a:r>
              <a:rPr lang="en-US" dirty="0" smtClean="0"/>
              <a:t> </a:t>
            </a:r>
            <a:r>
              <a:rPr lang="en-US" dirty="0" err="1" smtClean="0"/>
              <a:t>bl</a:t>
            </a:r>
            <a:r>
              <a:rPr lang="en-US" dirty="0" smtClean="0"/>
              <a:t> = </a:t>
            </a:r>
            <a:r>
              <a:rPr lang="en-US" i="1" dirty="0" smtClean="0"/>
              <a:t>b</a:t>
            </a:r>
            <a:r>
              <a:rPr lang="en-US" baseline="30000" dirty="0" smtClean="0"/>
              <a:t>2</a:t>
            </a:r>
            <a:r>
              <a:rPr lang="en-US" dirty="0" smtClean="0"/>
              <a:t> = 0.04</a:t>
            </a:r>
          </a:p>
          <a:p>
            <a:endParaRPr lang="en-US" baseline="30000" dirty="0"/>
          </a:p>
          <a:p>
            <a:r>
              <a:rPr lang="en-US" dirty="0" smtClean="0"/>
              <a:t>So only 4% of the population would have blue eyes.</a:t>
            </a:r>
            <a:endParaRPr lang="en-US" dirty="0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500353" cy="1155274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432896" y="1"/>
            <a:ext cx="1709187" cy="115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471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334" y="321334"/>
            <a:ext cx="73748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Genes</a:t>
            </a:r>
            <a:endParaRPr 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159" y="1101717"/>
            <a:ext cx="871367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Usually we don’t think of eye-</a:t>
            </a:r>
            <a:r>
              <a:rPr lang="en-US" dirty="0" err="1" smtClean="0"/>
              <a:t>colour</a:t>
            </a:r>
            <a:r>
              <a:rPr lang="en-US" dirty="0" smtClean="0"/>
              <a:t> as giving a substantial evolutionary advantage (although clearly there is some dependence on latitude). Let’s consider three different examples and their mathematical models:</a:t>
            </a:r>
          </a:p>
          <a:p>
            <a:pPr algn="just"/>
            <a:endParaRPr lang="en-US" dirty="0"/>
          </a:p>
          <a:p>
            <a:pPr algn="just"/>
            <a:r>
              <a:rPr lang="en-US" b="1" dirty="0" err="1" smtClean="0"/>
              <a:t>Haemophilia</a:t>
            </a:r>
            <a:r>
              <a:rPr lang="en-US" dirty="0" smtClean="0"/>
              <a:t>. Recessive genetic disorder – individuals of type </a:t>
            </a:r>
            <a:r>
              <a:rPr lang="en-US" dirty="0" err="1" smtClean="0"/>
              <a:t>hh</a:t>
            </a:r>
            <a:r>
              <a:rPr lang="en-US" dirty="0" smtClean="0"/>
              <a:t> have problems producing blood clotting agents. (Note this gene is on the X chromosome, so affects males differently to females – but we’ll ignore this complication).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b="1" smtClean="0"/>
              <a:t>Harmful </a:t>
            </a:r>
            <a:r>
              <a:rPr lang="en-US" b="1" smtClean="0"/>
              <a:t>Mutation</a:t>
            </a:r>
            <a:r>
              <a:rPr lang="en-US" dirty="0" smtClean="0"/>
              <a:t>. What if there was a mutation that was dominant and gave a lower fitness?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b="1" dirty="0" smtClean="0"/>
              <a:t>Sickle-cell disease</a:t>
            </a:r>
            <a:r>
              <a:rPr lang="en-US" dirty="0" smtClean="0"/>
              <a:t>. Again this is recessive; type </a:t>
            </a:r>
            <a:r>
              <a:rPr lang="en-US" dirty="0" err="1" smtClean="0"/>
              <a:t>aa</a:t>
            </a:r>
            <a:r>
              <a:rPr lang="en-US" dirty="0" smtClean="0"/>
              <a:t> suffer from extreme </a:t>
            </a:r>
            <a:r>
              <a:rPr lang="en-US" dirty="0" err="1" smtClean="0"/>
              <a:t>anaemia</a:t>
            </a:r>
            <a:r>
              <a:rPr lang="en-US" dirty="0" smtClean="0"/>
              <a:t>, type </a:t>
            </a:r>
            <a:r>
              <a:rPr lang="en-US" dirty="0" err="1" smtClean="0"/>
              <a:t>Aa</a:t>
            </a:r>
            <a:r>
              <a:rPr lang="en-US" dirty="0" smtClean="0"/>
              <a:t> and AA do not – but type </a:t>
            </a:r>
            <a:r>
              <a:rPr lang="en-US" dirty="0" err="1" smtClean="0"/>
              <a:t>Aa</a:t>
            </a:r>
            <a:r>
              <a:rPr lang="en-US" dirty="0" smtClean="0"/>
              <a:t> has some level of protection against malaria.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18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1161</Words>
  <Application>Microsoft Macintosh PowerPoint</Application>
  <PresentationFormat>On-screen Show (4:3)</PresentationFormat>
  <Paragraphs>166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Evolution Matt Keeling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Matt Keeling</dc:title>
  <dc:creator>Matt Keeling</dc:creator>
  <cp:lastModifiedBy>Matt Keeling</cp:lastModifiedBy>
  <cp:revision>35</cp:revision>
  <dcterms:created xsi:type="dcterms:W3CDTF">2015-01-05T08:25:16Z</dcterms:created>
  <dcterms:modified xsi:type="dcterms:W3CDTF">2015-01-06T09:06:27Z</dcterms:modified>
</cp:coreProperties>
</file>