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0" r:id="rId2"/>
    <p:sldId id="261" r:id="rId3"/>
    <p:sldId id="263" r:id="rId4"/>
    <p:sldId id="265" r:id="rId5"/>
    <p:sldId id="264" r:id="rId6"/>
    <p:sldId id="266" r:id="rId7"/>
    <p:sldId id="267" r:id="rId8"/>
    <p:sldId id="268" r:id="rId9"/>
    <p:sldId id="270" r:id="rId10"/>
    <p:sldId id="269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57" r:id="rId19"/>
    <p:sldId id="258" r:id="rId20"/>
    <p:sldId id="256" r:id="rId21"/>
    <p:sldId id="25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65" autoAdjust="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8AD15D-5911-4253-BC4E-AE9F6E716D22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1B6480-6731-4EDE-B16C-B2F48BE0A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125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B6480-6731-4EDE-B16C-B2F48BE0A92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613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B6480-6731-4EDE-B16C-B2F48BE0A92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3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B6480-6731-4EDE-B16C-B2F48BE0A92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933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B6480-6731-4EDE-B16C-B2F48BE0A92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236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FC1F7-2324-42DD-8B6A-7A3D2E3D1E6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96A3-B3F6-45A1-B0E1-24BD20FAC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730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FC1F7-2324-42DD-8B6A-7A3D2E3D1E6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96A3-B3F6-45A1-B0E1-24BD20FAC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032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FC1F7-2324-42DD-8B6A-7A3D2E3D1E6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96A3-B3F6-45A1-B0E1-24BD20FAC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00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FC1F7-2324-42DD-8B6A-7A3D2E3D1E6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96A3-B3F6-45A1-B0E1-24BD20FAC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22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FC1F7-2324-42DD-8B6A-7A3D2E3D1E6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96A3-B3F6-45A1-B0E1-24BD20FAC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086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FC1F7-2324-42DD-8B6A-7A3D2E3D1E6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96A3-B3F6-45A1-B0E1-24BD20FAC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01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FC1F7-2324-42DD-8B6A-7A3D2E3D1E6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96A3-B3F6-45A1-B0E1-24BD20FAC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356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FC1F7-2324-42DD-8B6A-7A3D2E3D1E6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96A3-B3F6-45A1-B0E1-24BD20FAC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152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FC1F7-2324-42DD-8B6A-7A3D2E3D1E6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96A3-B3F6-45A1-B0E1-24BD20FAC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316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FC1F7-2324-42DD-8B6A-7A3D2E3D1E6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96A3-B3F6-45A1-B0E1-24BD20FAC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233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FC1F7-2324-42DD-8B6A-7A3D2E3D1E6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96A3-B3F6-45A1-B0E1-24BD20FAC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665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FC1F7-2324-42DD-8B6A-7A3D2E3D1E6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996A3-B3F6-45A1-B0E1-24BD20FAC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486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66806-4F7F-461E-BDD3-0C22340C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Variational Inference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EEF8B-66B6-4533-9CCC-B440F75ACF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GB" dirty="0"/>
              <a:t>What it is</a:t>
            </a:r>
          </a:p>
          <a:p>
            <a:r>
              <a:rPr lang="en-GB" dirty="0"/>
              <a:t>Intuition</a:t>
            </a:r>
          </a:p>
          <a:p>
            <a:r>
              <a:rPr lang="en-GB" dirty="0"/>
              <a:t>Derivation</a:t>
            </a:r>
          </a:p>
          <a:p>
            <a:r>
              <a:rPr lang="en-GB" dirty="0"/>
              <a:t>Applications</a:t>
            </a:r>
          </a:p>
        </p:txBody>
      </p:sp>
    </p:spTree>
    <p:extLst>
      <p:ext uri="{BB962C8B-B14F-4D97-AF65-F5344CB8AC3E}">
        <p14:creationId xmlns:p14="http://schemas.microsoft.com/office/powerpoint/2010/main" val="11157892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66806-4F7F-461E-BDD3-0C22340C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Variational Inference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1E9354E-506D-482E-A09F-D4D2869CA0A5}"/>
              </a:ext>
            </a:extLst>
          </p:cNvPr>
          <p:cNvGrpSpPr/>
          <p:nvPr/>
        </p:nvGrpSpPr>
        <p:grpSpPr>
          <a:xfrm>
            <a:off x="1630445" y="1143000"/>
            <a:ext cx="5883110" cy="5440362"/>
            <a:chOff x="2209800" y="2544762"/>
            <a:chExt cx="4367270" cy="40386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4D51EF4-66B2-4971-ADB7-F25D62E79B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5832" t="42592" r="48035" b="14445"/>
            <a:stretch/>
          </p:blipFill>
          <p:spPr>
            <a:xfrm>
              <a:off x="2209800" y="2544762"/>
              <a:ext cx="4367270" cy="40386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5E9C02-E8B8-4D99-98FD-5FAF0EA2663A}"/>
                </a:ext>
              </a:extLst>
            </p:cNvPr>
            <p:cNvSpPr/>
            <p:nvPr/>
          </p:nvSpPr>
          <p:spPr>
            <a:xfrm>
              <a:off x="6019800" y="2544762"/>
              <a:ext cx="557270" cy="17986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DAF0DF8-0546-4C70-9A76-D31CB6D47A50}"/>
              </a:ext>
            </a:extLst>
          </p:cNvPr>
          <p:cNvCxnSpPr>
            <a:cxnSpLocks/>
          </p:cNvCxnSpPr>
          <p:nvPr/>
        </p:nvCxnSpPr>
        <p:spPr>
          <a:xfrm>
            <a:off x="1905000" y="6248400"/>
            <a:ext cx="1295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874D4AD-B53B-4167-8F0D-EDF01086C9A9}"/>
                  </a:ext>
                </a:extLst>
              </p:cNvPr>
              <p:cNvSpPr txBox="1"/>
              <p:nvPr/>
            </p:nvSpPr>
            <p:spPr>
              <a:xfrm>
                <a:off x="76200" y="5900308"/>
                <a:ext cx="204786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Choose an image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GB" dirty="0"/>
                  <a:t> </a:t>
                </a:r>
              </a:p>
              <a:p>
                <a:r>
                  <a:rPr lang="en-GB" dirty="0"/>
                  <a:t>from the dataset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874D4AD-B53B-4167-8F0D-EDF01086C9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900308"/>
                <a:ext cx="2047868" cy="646331"/>
              </a:xfrm>
              <a:prstGeom prst="rect">
                <a:avLst/>
              </a:prstGeom>
              <a:blipFill>
                <a:blip r:embed="rId3"/>
                <a:stretch>
                  <a:fillRect l="-2687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7076C0-05DB-4FC4-8CF5-D4435285DAB9}"/>
                  </a:ext>
                </a:extLst>
              </p:cNvPr>
              <p:cNvSpPr txBox="1"/>
              <p:nvPr/>
            </p:nvSpPr>
            <p:spPr>
              <a:xfrm>
                <a:off x="5105400" y="5228272"/>
                <a:ext cx="3886200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  <a:p>
                <a:pPr marL="285750" indent="-285750">
                  <a:buFontTx/>
                  <a:buChar char="-"/>
                </a:pPr>
                <a:r>
                  <a:rPr lang="en-GB" dirty="0"/>
                  <a:t>Use this (rather than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P</m:t>
                    </m:r>
                    <m:r>
                      <a:rPr lang="en-GB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) because for most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dirty="0"/>
              </a:p>
              <a:p>
                <a:pPr marL="285750" indent="-285750">
                  <a:buFontTx/>
                  <a:buChar char="-"/>
                </a:pPr>
                <a:r>
                  <a:rPr lang="en-GB" dirty="0"/>
                  <a:t>But we still want it to be close to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(0,1)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7076C0-05DB-4FC4-8CF5-D4435285DA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5228272"/>
                <a:ext cx="3886200" cy="1477328"/>
              </a:xfrm>
              <a:prstGeom prst="rect">
                <a:avLst/>
              </a:prstGeom>
              <a:blipFill>
                <a:blip r:embed="rId4"/>
                <a:stretch>
                  <a:fillRect l="-1413" r="-628" b="-24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C1EA043-5191-4F66-A24E-2D3B821E1D9A}"/>
              </a:ext>
            </a:extLst>
          </p:cNvPr>
          <p:cNvCxnSpPr>
            <a:cxnSpLocks/>
          </p:cNvCxnSpPr>
          <p:nvPr/>
        </p:nvCxnSpPr>
        <p:spPr>
          <a:xfrm flipH="1">
            <a:off x="4645446" y="4661205"/>
            <a:ext cx="4599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5EBFAC-ED85-4B5E-A1F8-F6F58A7AB455}"/>
                  </a:ext>
                </a:extLst>
              </p:cNvPr>
              <p:cNvSpPr txBox="1"/>
              <p:nvPr/>
            </p:nvSpPr>
            <p:spPr>
              <a:xfrm>
                <a:off x="5105400" y="4479277"/>
                <a:ext cx="4038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𝑄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</m:oMath>
                </a14:m>
                <a:r>
                  <a:rPr lang="en-GB" dirty="0"/>
                  <a:t> chosen to be Normal. These are the params (mean vector and </a:t>
                </a:r>
                <a:r>
                  <a:rPr lang="en-GB" dirty="0" err="1"/>
                  <a:t>cov</a:t>
                </a:r>
                <a:r>
                  <a:rPr lang="en-GB" dirty="0"/>
                  <a:t> matrix)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5EBFAC-ED85-4B5E-A1F8-F6F58A7AB4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479277"/>
                <a:ext cx="4038600" cy="646331"/>
              </a:xfrm>
              <a:prstGeom prst="rect">
                <a:avLst/>
              </a:prstGeom>
              <a:blipFill>
                <a:blip r:embed="rId5"/>
                <a:stretch>
                  <a:fillRect l="-1360" t="-5660" r="-906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7F926B0-BF38-4159-8D04-4E73C1E0AC33}"/>
              </a:ext>
            </a:extLst>
          </p:cNvPr>
          <p:cNvCxnSpPr>
            <a:cxnSpLocks/>
          </p:cNvCxnSpPr>
          <p:nvPr/>
        </p:nvCxnSpPr>
        <p:spPr>
          <a:xfrm flipH="1">
            <a:off x="4645446" y="5410200"/>
            <a:ext cx="4599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789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66806-4F7F-461E-BDD3-0C22340C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Variational Inference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1E9354E-506D-482E-A09F-D4D2869CA0A5}"/>
              </a:ext>
            </a:extLst>
          </p:cNvPr>
          <p:cNvGrpSpPr/>
          <p:nvPr/>
        </p:nvGrpSpPr>
        <p:grpSpPr>
          <a:xfrm>
            <a:off x="1630445" y="1143000"/>
            <a:ext cx="5883110" cy="5440362"/>
            <a:chOff x="2209800" y="2544762"/>
            <a:chExt cx="4367270" cy="40386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4D51EF4-66B2-4971-ADB7-F25D62E79B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5832" t="42592" r="48035" b="14445"/>
            <a:stretch/>
          </p:blipFill>
          <p:spPr>
            <a:xfrm>
              <a:off x="2209800" y="2544762"/>
              <a:ext cx="4367270" cy="40386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5E9C02-E8B8-4D99-98FD-5FAF0EA2663A}"/>
                </a:ext>
              </a:extLst>
            </p:cNvPr>
            <p:cNvSpPr/>
            <p:nvPr/>
          </p:nvSpPr>
          <p:spPr>
            <a:xfrm>
              <a:off x="6019800" y="2544762"/>
              <a:ext cx="557270" cy="17986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DAF0DF8-0546-4C70-9A76-D31CB6D47A50}"/>
              </a:ext>
            </a:extLst>
          </p:cNvPr>
          <p:cNvCxnSpPr>
            <a:cxnSpLocks/>
          </p:cNvCxnSpPr>
          <p:nvPr/>
        </p:nvCxnSpPr>
        <p:spPr>
          <a:xfrm>
            <a:off x="1905000" y="6248400"/>
            <a:ext cx="1295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874D4AD-B53B-4167-8F0D-EDF01086C9A9}"/>
                  </a:ext>
                </a:extLst>
              </p:cNvPr>
              <p:cNvSpPr txBox="1"/>
              <p:nvPr/>
            </p:nvSpPr>
            <p:spPr>
              <a:xfrm>
                <a:off x="76200" y="5900308"/>
                <a:ext cx="204786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Choose an image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GB" dirty="0"/>
                  <a:t> </a:t>
                </a:r>
              </a:p>
              <a:p>
                <a:r>
                  <a:rPr lang="en-GB" dirty="0"/>
                  <a:t>from the dataset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874D4AD-B53B-4167-8F0D-EDF01086C9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900308"/>
                <a:ext cx="2047868" cy="646331"/>
              </a:xfrm>
              <a:prstGeom prst="rect">
                <a:avLst/>
              </a:prstGeom>
              <a:blipFill>
                <a:blip r:embed="rId3"/>
                <a:stretch>
                  <a:fillRect l="-2687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7076C0-05DB-4FC4-8CF5-D4435285DAB9}"/>
                  </a:ext>
                </a:extLst>
              </p:cNvPr>
              <p:cNvSpPr txBox="1"/>
              <p:nvPr/>
            </p:nvSpPr>
            <p:spPr>
              <a:xfrm>
                <a:off x="5105400" y="5228272"/>
                <a:ext cx="3886200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  <a:p>
                <a:pPr marL="285750" indent="-285750">
                  <a:buFontTx/>
                  <a:buChar char="-"/>
                </a:pPr>
                <a:r>
                  <a:rPr lang="en-GB" dirty="0"/>
                  <a:t>Use this (rather than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P</m:t>
                    </m:r>
                    <m:r>
                      <a:rPr lang="en-GB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) because for most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dirty="0"/>
              </a:p>
              <a:p>
                <a:pPr marL="285750" indent="-285750">
                  <a:buFontTx/>
                  <a:buChar char="-"/>
                </a:pPr>
                <a:r>
                  <a:rPr lang="en-GB" dirty="0"/>
                  <a:t>But we still want it to be close to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(0,1)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7076C0-05DB-4FC4-8CF5-D4435285DA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5228272"/>
                <a:ext cx="3886200" cy="1477328"/>
              </a:xfrm>
              <a:prstGeom prst="rect">
                <a:avLst/>
              </a:prstGeom>
              <a:blipFill>
                <a:blip r:embed="rId4"/>
                <a:stretch>
                  <a:fillRect l="-1413" r="-628" b="-24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C1EA043-5191-4F66-A24E-2D3B821E1D9A}"/>
              </a:ext>
            </a:extLst>
          </p:cNvPr>
          <p:cNvCxnSpPr>
            <a:cxnSpLocks/>
          </p:cNvCxnSpPr>
          <p:nvPr/>
        </p:nvCxnSpPr>
        <p:spPr>
          <a:xfrm flipH="1">
            <a:off x="4645446" y="4661205"/>
            <a:ext cx="4599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5EBFAC-ED85-4B5E-A1F8-F6F58A7AB455}"/>
                  </a:ext>
                </a:extLst>
              </p:cNvPr>
              <p:cNvSpPr txBox="1"/>
              <p:nvPr/>
            </p:nvSpPr>
            <p:spPr>
              <a:xfrm>
                <a:off x="5105400" y="4479277"/>
                <a:ext cx="4038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𝑄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</m:oMath>
                </a14:m>
                <a:r>
                  <a:rPr lang="en-GB" dirty="0"/>
                  <a:t> chosen to be Normal. These are the params (mean vector and </a:t>
                </a:r>
                <a:r>
                  <a:rPr lang="en-GB" dirty="0" err="1"/>
                  <a:t>cov</a:t>
                </a:r>
                <a:r>
                  <a:rPr lang="en-GB" dirty="0"/>
                  <a:t> matrix)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5EBFAC-ED85-4B5E-A1F8-F6F58A7AB4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479277"/>
                <a:ext cx="4038600" cy="646331"/>
              </a:xfrm>
              <a:prstGeom prst="rect">
                <a:avLst/>
              </a:prstGeom>
              <a:blipFill>
                <a:blip r:embed="rId5"/>
                <a:stretch>
                  <a:fillRect l="-1360" t="-5660" r="-906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7F926B0-BF38-4159-8D04-4E73C1E0AC33}"/>
              </a:ext>
            </a:extLst>
          </p:cNvPr>
          <p:cNvCxnSpPr>
            <a:cxnSpLocks/>
          </p:cNvCxnSpPr>
          <p:nvPr/>
        </p:nvCxnSpPr>
        <p:spPr>
          <a:xfrm flipH="1">
            <a:off x="4645446" y="5410200"/>
            <a:ext cx="4599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B392E15-D44F-46F9-BF80-325B7F2B56D0}"/>
                  </a:ext>
                </a:extLst>
              </p:cNvPr>
              <p:cNvSpPr txBox="1"/>
              <p:nvPr/>
            </p:nvSpPr>
            <p:spPr>
              <a:xfrm>
                <a:off x="76200" y="3839736"/>
                <a:ext cx="25908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Loss function penalises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GB" dirty="0"/>
                  <a:t> distribution for being different to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(0,1)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B392E15-D44F-46F9-BF80-325B7F2B56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3839736"/>
                <a:ext cx="2590800" cy="923330"/>
              </a:xfrm>
              <a:prstGeom prst="rect">
                <a:avLst/>
              </a:prstGeom>
              <a:blipFill>
                <a:blip r:embed="rId6"/>
                <a:stretch>
                  <a:fillRect l="-2118" t="-3974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13B6C93-FF06-4DA9-B808-672292A63CDB}"/>
              </a:ext>
            </a:extLst>
          </p:cNvPr>
          <p:cNvCxnSpPr>
            <a:cxnSpLocks/>
          </p:cNvCxnSpPr>
          <p:nvPr/>
        </p:nvCxnSpPr>
        <p:spPr>
          <a:xfrm flipV="1">
            <a:off x="1257300" y="3565929"/>
            <a:ext cx="419100" cy="2972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925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66806-4F7F-461E-BDD3-0C22340C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Variational Inference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1E9354E-506D-482E-A09F-D4D2869CA0A5}"/>
              </a:ext>
            </a:extLst>
          </p:cNvPr>
          <p:cNvGrpSpPr/>
          <p:nvPr/>
        </p:nvGrpSpPr>
        <p:grpSpPr>
          <a:xfrm>
            <a:off x="1630445" y="1143000"/>
            <a:ext cx="5883110" cy="5440362"/>
            <a:chOff x="2209800" y="2544762"/>
            <a:chExt cx="4367270" cy="40386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4D51EF4-66B2-4971-ADB7-F25D62E79B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5832" t="42592" r="48035" b="14445"/>
            <a:stretch/>
          </p:blipFill>
          <p:spPr>
            <a:xfrm>
              <a:off x="2209800" y="2544762"/>
              <a:ext cx="4367270" cy="40386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5E9C02-E8B8-4D99-98FD-5FAF0EA2663A}"/>
                </a:ext>
              </a:extLst>
            </p:cNvPr>
            <p:cNvSpPr/>
            <p:nvPr/>
          </p:nvSpPr>
          <p:spPr>
            <a:xfrm>
              <a:off x="6019800" y="2544762"/>
              <a:ext cx="557270" cy="17986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DAF0DF8-0546-4C70-9A76-D31CB6D47A50}"/>
              </a:ext>
            </a:extLst>
          </p:cNvPr>
          <p:cNvCxnSpPr>
            <a:cxnSpLocks/>
          </p:cNvCxnSpPr>
          <p:nvPr/>
        </p:nvCxnSpPr>
        <p:spPr>
          <a:xfrm>
            <a:off x="1905000" y="6248400"/>
            <a:ext cx="1295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874D4AD-B53B-4167-8F0D-EDF01086C9A9}"/>
                  </a:ext>
                </a:extLst>
              </p:cNvPr>
              <p:cNvSpPr txBox="1"/>
              <p:nvPr/>
            </p:nvSpPr>
            <p:spPr>
              <a:xfrm>
                <a:off x="76200" y="5900308"/>
                <a:ext cx="204786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Choose an image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GB" dirty="0"/>
                  <a:t> </a:t>
                </a:r>
              </a:p>
              <a:p>
                <a:r>
                  <a:rPr lang="en-GB" dirty="0"/>
                  <a:t>from the dataset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874D4AD-B53B-4167-8F0D-EDF01086C9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900308"/>
                <a:ext cx="2047868" cy="646331"/>
              </a:xfrm>
              <a:prstGeom prst="rect">
                <a:avLst/>
              </a:prstGeom>
              <a:blipFill>
                <a:blip r:embed="rId3"/>
                <a:stretch>
                  <a:fillRect l="-2687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7076C0-05DB-4FC4-8CF5-D4435285DAB9}"/>
                  </a:ext>
                </a:extLst>
              </p:cNvPr>
              <p:cNvSpPr txBox="1"/>
              <p:nvPr/>
            </p:nvSpPr>
            <p:spPr>
              <a:xfrm>
                <a:off x="5105400" y="5228272"/>
                <a:ext cx="3886200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  <a:p>
                <a:pPr marL="285750" indent="-285750">
                  <a:buFontTx/>
                  <a:buChar char="-"/>
                </a:pPr>
                <a:r>
                  <a:rPr lang="en-GB" dirty="0"/>
                  <a:t>Use this (rather than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P</m:t>
                    </m:r>
                    <m:r>
                      <a:rPr lang="en-GB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) because for most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dirty="0"/>
              </a:p>
              <a:p>
                <a:pPr marL="285750" indent="-285750">
                  <a:buFontTx/>
                  <a:buChar char="-"/>
                </a:pPr>
                <a:r>
                  <a:rPr lang="en-GB" dirty="0"/>
                  <a:t>But we still want it to be close to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(0,1)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7076C0-05DB-4FC4-8CF5-D4435285DA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5228272"/>
                <a:ext cx="3886200" cy="1477328"/>
              </a:xfrm>
              <a:prstGeom prst="rect">
                <a:avLst/>
              </a:prstGeom>
              <a:blipFill>
                <a:blip r:embed="rId4"/>
                <a:stretch>
                  <a:fillRect l="-1413" r="-628" b="-24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C1EA043-5191-4F66-A24E-2D3B821E1D9A}"/>
              </a:ext>
            </a:extLst>
          </p:cNvPr>
          <p:cNvCxnSpPr>
            <a:cxnSpLocks/>
          </p:cNvCxnSpPr>
          <p:nvPr/>
        </p:nvCxnSpPr>
        <p:spPr>
          <a:xfrm flipH="1">
            <a:off x="4645446" y="4661205"/>
            <a:ext cx="4599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5EBFAC-ED85-4B5E-A1F8-F6F58A7AB455}"/>
                  </a:ext>
                </a:extLst>
              </p:cNvPr>
              <p:cNvSpPr txBox="1"/>
              <p:nvPr/>
            </p:nvSpPr>
            <p:spPr>
              <a:xfrm>
                <a:off x="5105400" y="4479277"/>
                <a:ext cx="4038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𝑄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</m:oMath>
                </a14:m>
                <a:r>
                  <a:rPr lang="en-GB" dirty="0"/>
                  <a:t> chosen to be Normal. These are the params (mean vector and </a:t>
                </a:r>
                <a:r>
                  <a:rPr lang="en-GB" dirty="0" err="1"/>
                  <a:t>cov</a:t>
                </a:r>
                <a:r>
                  <a:rPr lang="en-GB" dirty="0"/>
                  <a:t> matrix)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5EBFAC-ED85-4B5E-A1F8-F6F58A7AB4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479277"/>
                <a:ext cx="4038600" cy="646331"/>
              </a:xfrm>
              <a:prstGeom prst="rect">
                <a:avLst/>
              </a:prstGeom>
              <a:blipFill>
                <a:blip r:embed="rId5"/>
                <a:stretch>
                  <a:fillRect l="-1360" t="-5660" r="-906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7F926B0-BF38-4159-8D04-4E73C1E0AC33}"/>
              </a:ext>
            </a:extLst>
          </p:cNvPr>
          <p:cNvCxnSpPr>
            <a:cxnSpLocks/>
          </p:cNvCxnSpPr>
          <p:nvPr/>
        </p:nvCxnSpPr>
        <p:spPr>
          <a:xfrm flipH="1">
            <a:off x="4645446" y="5410200"/>
            <a:ext cx="4599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B392E15-D44F-46F9-BF80-325B7F2B56D0}"/>
                  </a:ext>
                </a:extLst>
              </p:cNvPr>
              <p:cNvSpPr txBox="1"/>
              <p:nvPr/>
            </p:nvSpPr>
            <p:spPr>
              <a:xfrm>
                <a:off x="76200" y="3839736"/>
                <a:ext cx="25908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Loss function penalises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GB" dirty="0"/>
                  <a:t> distribution for being different to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(0,1)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B392E15-D44F-46F9-BF80-325B7F2B56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3839736"/>
                <a:ext cx="2590800" cy="923330"/>
              </a:xfrm>
              <a:prstGeom prst="rect">
                <a:avLst/>
              </a:prstGeom>
              <a:blipFill>
                <a:blip r:embed="rId6"/>
                <a:stretch>
                  <a:fillRect l="-2118" t="-3974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13B6C93-FF06-4DA9-B808-672292A63CDB}"/>
              </a:ext>
            </a:extLst>
          </p:cNvPr>
          <p:cNvCxnSpPr>
            <a:cxnSpLocks/>
          </p:cNvCxnSpPr>
          <p:nvPr/>
        </p:nvCxnSpPr>
        <p:spPr>
          <a:xfrm flipV="1">
            <a:off x="1257300" y="3565929"/>
            <a:ext cx="419100" cy="2972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8AF71CA-9911-44C1-A3D1-6CC582334430}"/>
                  </a:ext>
                </a:extLst>
              </p:cNvPr>
              <p:cNvSpPr txBox="1"/>
              <p:nvPr/>
            </p:nvSpPr>
            <p:spPr>
              <a:xfrm>
                <a:off x="7086600" y="2882518"/>
                <a:ext cx="990600" cy="3940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8AF71CA-9911-44C1-A3D1-6CC5823344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6600" y="2882518"/>
                <a:ext cx="990600" cy="394076"/>
              </a:xfrm>
              <a:prstGeom prst="rect">
                <a:avLst/>
              </a:prstGeom>
              <a:blipFill>
                <a:blip r:embed="rId7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917678B-D623-4BE3-8813-51AA292409E6}"/>
              </a:ext>
            </a:extLst>
          </p:cNvPr>
          <p:cNvCxnSpPr>
            <a:cxnSpLocks/>
          </p:cNvCxnSpPr>
          <p:nvPr/>
        </p:nvCxnSpPr>
        <p:spPr>
          <a:xfrm flipH="1">
            <a:off x="6582308" y="3067666"/>
            <a:ext cx="4599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2976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66806-4F7F-461E-BDD3-0C22340C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Variational Inference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1E9354E-506D-482E-A09F-D4D2869CA0A5}"/>
              </a:ext>
            </a:extLst>
          </p:cNvPr>
          <p:cNvGrpSpPr/>
          <p:nvPr/>
        </p:nvGrpSpPr>
        <p:grpSpPr>
          <a:xfrm>
            <a:off x="1630445" y="1143000"/>
            <a:ext cx="5883110" cy="5440362"/>
            <a:chOff x="2209800" y="2544762"/>
            <a:chExt cx="4367270" cy="40386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4D51EF4-66B2-4971-ADB7-F25D62E79B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5832" t="42592" r="48035" b="14445"/>
            <a:stretch/>
          </p:blipFill>
          <p:spPr>
            <a:xfrm>
              <a:off x="2209800" y="2544762"/>
              <a:ext cx="4367270" cy="40386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5E9C02-E8B8-4D99-98FD-5FAF0EA2663A}"/>
                </a:ext>
              </a:extLst>
            </p:cNvPr>
            <p:cNvSpPr/>
            <p:nvPr/>
          </p:nvSpPr>
          <p:spPr>
            <a:xfrm>
              <a:off x="6019800" y="2544762"/>
              <a:ext cx="557270" cy="17986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DAF0DF8-0546-4C70-9A76-D31CB6D47A50}"/>
              </a:ext>
            </a:extLst>
          </p:cNvPr>
          <p:cNvCxnSpPr>
            <a:cxnSpLocks/>
          </p:cNvCxnSpPr>
          <p:nvPr/>
        </p:nvCxnSpPr>
        <p:spPr>
          <a:xfrm>
            <a:off x="1905000" y="6248400"/>
            <a:ext cx="1295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874D4AD-B53B-4167-8F0D-EDF01086C9A9}"/>
                  </a:ext>
                </a:extLst>
              </p:cNvPr>
              <p:cNvSpPr txBox="1"/>
              <p:nvPr/>
            </p:nvSpPr>
            <p:spPr>
              <a:xfrm>
                <a:off x="76200" y="5900308"/>
                <a:ext cx="204786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Choose an image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GB" dirty="0"/>
                  <a:t> </a:t>
                </a:r>
              </a:p>
              <a:p>
                <a:r>
                  <a:rPr lang="en-GB" dirty="0"/>
                  <a:t>from the dataset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874D4AD-B53B-4167-8F0D-EDF01086C9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900308"/>
                <a:ext cx="2047868" cy="646331"/>
              </a:xfrm>
              <a:prstGeom prst="rect">
                <a:avLst/>
              </a:prstGeom>
              <a:blipFill>
                <a:blip r:embed="rId3"/>
                <a:stretch>
                  <a:fillRect l="-2687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7076C0-05DB-4FC4-8CF5-D4435285DAB9}"/>
                  </a:ext>
                </a:extLst>
              </p:cNvPr>
              <p:cNvSpPr txBox="1"/>
              <p:nvPr/>
            </p:nvSpPr>
            <p:spPr>
              <a:xfrm>
                <a:off x="5105400" y="5228272"/>
                <a:ext cx="3886200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  <a:p>
                <a:pPr marL="285750" indent="-285750">
                  <a:buFontTx/>
                  <a:buChar char="-"/>
                </a:pPr>
                <a:r>
                  <a:rPr lang="en-GB" dirty="0"/>
                  <a:t>Use this (rather than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P</m:t>
                    </m:r>
                    <m:r>
                      <a:rPr lang="en-GB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) because for most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dirty="0"/>
              </a:p>
              <a:p>
                <a:pPr marL="285750" indent="-285750">
                  <a:buFontTx/>
                  <a:buChar char="-"/>
                </a:pPr>
                <a:r>
                  <a:rPr lang="en-GB" dirty="0"/>
                  <a:t>But we still want it to be close to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(0,1)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7076C0-05DB-4FC4-8CF5-D4435285DA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5228272"/>
                <a:ext cx="3886200" cy="1477328"/>
              </a:xfrm>
              <a:prstGeom prst="rect">
                <a:avLst/>
              </a:prstGeom>
              <a:blipFill>
                <a:blip r:embed="rId4"/>
                <a:stretch>
                  <a:fillRect l="-1413" r="-628" b="-24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C1EA043-5191-4F66-A24E-2D3B821E1D9A}"/>
              </a:ext>
            </a:extLst>
          </p:cNvPr>
          <p:cNvCxnSpPr>
            <a:cxnSpLocks/>
          </p:cNvCxnSpPr>
          <p:nvPr/>
        </p:nvCxnSpPr>
        <p:spPr>
          <a:xfrm flipH="1">
            <a:off x="4645446" y="4661205"/>
            <a:ext cx="4599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5EBFAC-ED85-4B5E-A1F8-F6F58A7AB455}"/>
                  </a:ext>
                </a:extLst>
              </p:cNvPr>
              <p:cNvSpPr txBox="1"/>
              <p:nvPr/>
            </p:nvSpPr>
            <p:spPr>
              <a:xfrm>
                <a:off x="5105400" y="4479277"/>
                <a:ext cx="4038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𝑄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</m:oMath>
                </a14:m>
                <a:r>
                  <a:rPr lang="en-GB" dirty="0"/>
                  <a:t> chosen to be Normal. These are the params (mean vector and </a:t>
                </a:r>
                <a:r>
                  <a:rPr lang="en-GB" dirty="0" err="1"/>
                  <a:t>cov</a:t>
                </a:r>
                <a:r>
                  <a:rPr lang="en-GB" dirty="0"/>
                  <a:t> matrix)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5EBFAC-ED85-4B5E-A1F8-F6F58A7AB4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479277"/>
                <a:ext cx="4038600" cy="646331"/>
              </a:xfrm>
              <a:prstGeom prst="rect">
                <a:avLst/>
              </a:prstGeom>
              <a:blipFill>
                <a:blip r:embed="rId5"/>
                <a:stretch>
                  <a:fillRect l="-1360" t="-5660" r="-906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7F926B0-BF38-4159-8D04-4E73C1E0AC33}"/>
              </a:ext>
            </a:extLst>
          </p:cNvPr>
          <p:cNvCxnSpPr>
            <a:cxnSpLocks/>
          </p:cNvCxnSpPr>
          <p:nvPr/>
        </p:nvCxnSpPr>
        <p:spPr>
          <a:xfrm flipH="1">
            <a:off x="4645446" y="5410200"/>
            <a:ext cx="4599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B392E15-D44F-46F9-BF80-325B7F2B56D0}"/>
                  </a:ext>
                </a:extLst>
              </p:cNvPr>
              <p:cNvSpPr txBox="1"/>
              <p:nvPr/>
            </p:nvSpPr>
            <p:spPr>
              <a:xfrm>
                <a:off x="76200" y="3839736"/>
                <a:ext cx="25908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Loss function penalises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GB" dirty="0"/>
                  <a:t> distribution for being different to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(0,1)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B392E15-D44F-46F9-BF80-325B7F2B56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3839736"/>
                <a:ext cx="2590800" cy="923330"/>
              </a:xfrm>
              <a:prstGeom prst="rect">
                <a:avLst/>
              </a:prstGeom>
              <a:blipFill>
                <a:blip r:embed="rId6"/>
                <a:stretch>
                  <a:fillRect l="-2118" t="-3974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13B6C93-FF06-4DA9-B808-672292A63CDB}"/>
              </a:ext>
            </a:extLst>
          </p:cNvPr>
          <p:cNvCxnSpPr>
            <a:cxnSpLocks/>
          </p:cNvCxnSpPr>
          <p:nvPr/>
        </p:nvCxnSpPr>
        <p:spPr>
          <a:xfrm flipV="1">
            <a:off x="1257300" y="3565929"/>
            <a:ext cx="419100" cy="2972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8AF71CA-9911-44C1-A3D1-6CC582334430}"/>
                  </a:ext>
                </a:extLst>
              </p:cNvPr>
              <p:cNvSpPr txBox="1"/>
              <p:nvPr/>
            </p:nvSpPr>
            <p:spPr>
              <a:xfrm>
                <a:off x="7086600" y="2882518"/>
                <a:ext cx="990600" cy="3940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8AF71CA-9911-44C1-A3D1-6CC5823344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6600" y="2882518"/>
                <a:ext cx="990600" cy="394076"/>
              </a:xfrm>
              <a:prstGeom prst="rect">
                <a:avLst/>
              </a:prstGeom>
              <a:blipFill>
                <a:blip r:embed="rId7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917678B-D623-4BE3-8813-51AA292409E6}"/>
              </a:ext>
            </a:extLst>
          </p:cNvPr>
          <p:cNvCxnSpPr>
            <a:cxnSpLocks/>
          </p:cNvCxnSpPr>
          <p:nvPr/>
        </p:nvCxnSpPr>
        <p:spPr>
          <a:xfrm flipH="1">
            <a:off x="6582308" y="3067666"/>
            <a:ext cx="4599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F77270B-9F12-44B3-899F-9CD83DA73099}"/>
              </a:ext>
            </a:extLst>
          </p:cNvPr>
          <p:cNvCxnSpPr>
            <a:cxnSpLocks/>
          </p:cNvCxnSpPr>
          <p:nvPr/>
        </p:nvCxnSpPr>
        <p:spPr>
          <a:xfrm>
            <a:off x="4152900" y="2209800"/>
            <a:ext cx="1295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2134998-531C-45EC-8BF8-3F9293D3DF46}"/>
                  </a:ext>
                </a:extLst>
              </p:cNvPr>
              <p:cNvSpPr txBox="1"/>
              <p:nvPr/>
            </p:nvSpPr>
            <p:spPr>
              <a:xfrm>
                <a:off x="685800" y="1752600"/>
                <a:ext cx="39624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Mean of generative model distribution: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𝒩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),</m:t>
                      </m:r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  <a:p>
                <a:r>
                  <a:rPr lang="en-GB" dirty="0"/>
                  <a:t>with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 a fixed hyperparameter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2134998-531C-45EC-8BF8-3F9293D3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1752600"/>
                <a:ext cx="3962400" cy="1200329"/>
              </a:xfrm>
              <a:prstGeom prst="rect">
                <a:avLst/>
              </a:prstGeom>
              <a:blipFill>
                <a:blip r:embed="rId8"/>
                <a:stretch>
                  <a:fillRect l="-1385" t="-30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56863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66806-4F7F-461E-BDD3-0C22340C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Variational Inference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1E9354E-506D-482E-A09F-D4D2869CA0A5}"/>
              </a:ext>
            </a:extLst>
          </p:cNvPr>
          <p:cNvGrpSpPr/>
          <p:nvPr/>
        </p:nvGrpSpPr>
        <p:grpSpPr>
          <a:xfrm>
            <a:off x="1630445" y="1143000"/>
            <a:ext cx="5883110" cy="5440362"/>
            <a:chOff x="2209800" y="2544762"/>
            <a:chExt cx="4367270" cy="40386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4D51EF4-66B2-4971-ADB7-F25D62E79B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5832" t="42592" r="48035" b="14445"/>
            <a:stretch/>
          </p:blipFill>
          <p:spPr>
            <a:xfrm>
              <a:off x="2209800" y="2544762"/>
              <a:ext cx="4367270" cy="40386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5E9C02-E8B8-4D99-98FD-5FAF0EA2663A}"/>
                </a:ext>
              </a:extLst>
            </p:cNvPr>
            <p:cNvSpPr/>
            <p:nvPr/>
          </p:nvSpPr>
          <p:spPr>
            <a:xfrm>
              <a:off x="6019800" y="2544762"/>
              <a:ext cx="557270" cy="17986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DAF0DF8-0546-4C70-9A76-D31CB6D47A50}"/>
              </a:ext>
            </a:extLst>
          </p:cNvPr>
          <p:cNvCxnSpPr>
            <a:cxnSpLocks/>
          </p:cNvCxnSpPr>
          <p:nvPr/>
        </p:nvCxnSpPr>
        <p:spPr>
          <a:xfrm>
            <a:off x="1905000" y="6248400"/>
            <a:ext cx="1295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874D4AD-B53B-4167-8F0D-EDF01086C9A9}"/>
                  </a:ext>
                </a:extLst>
              </p:cNvPr>
              <p:cNvSpPr txBox="1"/>
              <p:nvPr/>
            </p:nvSpPr>
            <p:spPr>
              <a:xfrm>
                <a:off x="76200" y="5900308"/>
                <a:ext cx="204786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Choose an image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GB" dirty="0"/>
                  <a:t> </a:t>
                </a:r>
              </a:p>
              <a:p>
                <a:r>
                  <a:rPr lang="en-GB" dirty="0"/>
                  <a:t>from the dataset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874D4AD-B53B-4167-8F0D-EDF01086C9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900308"/>
                <a:ext cx="2047868" cy="646331"/>
              </a:xfrm>
              <a:prstGeom prst="rect">
                <a:avLst/>
              </a:prstGeom>
              <a:blipFill>
                <a:blip r:embed="rId3"/>
                <a:stretch>
                  <a:fillRect l="-2687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7076C0-05DB-4FC4-8CF5-D4435285DAB9}"/>
                  </a:ext>
                </a:extLst>
              </p:cNvPr>
              <p:cNvSpPr txBox="1"/>
              <p:nvPr/>
            </p:nvSpPr>
            <p:spPr>
              <a:xfrm>
                <a:off x="5105400" y="5228272"/>
                <a:ext cx="3886200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  <a:p>
                <a:pPr marL="285750" indent="-285750">
                  <a:buFontTx/>
                  <a:buChar char="-"/>
                </a:pPr>
                <a:r>
                  <a:rPr lang="en-GB" dirty="0"/>
                  <a:t>Use this (rather than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P</m:t>
                    </m:r>
                    <m:r>
                      <a:rPr lang="en-GB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) because for most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dirty="0"/>
              </a:p>
              <a:p>
                <a:pPr marL="285750" indent="-285750">
                  <a:buFontTx/>
                  <a:buChar char="-"/>
                </a:pPr>
                <a:r>
                  <a:rPr lang="en-GB" dirty="0"/>
                  <a:t>But we still want it to be close to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(0,1)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7076C0-05DB-4FC4-8CF5-D4435285DA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5228272"/>
                <a:ext cx="3886200" cy="1477328"/>
              </a:xfrm>
              <a:prstGeom prst="rect">
                <a:avLst/>
              </a:prstGeom>
              <a:blipFill>
                <a:blip r:embed="rId4"/>
                <a:stretch>
                  <a:fillRect l="-1413" r="-628" b="-24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C1EA043-5191-4F66-A24E-2D3B821E1D9A}"/>
              </a:ext>
            </a:extLst>
          </p:cNvPr>
          <p:cNvCxnSpPr>
            <a:cxnSpLocks/>
          </p:cNvCxnSpPr>
          <p:nvPr/>
        </p:nvCxnSpPr>
        <p:spPr>
          <a:xfrm flipH="1">
            <a:off x="4645446" y="4661205"/>
            <a:ext cx="4599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5EBFAC-ED85-4B5E-A1F8-F6F58A7AB455}"/>
                  </a:ext>
                </a:extLst>
              </p:cNvPr>
              <p:cNvSpPr txBox="1"/>
              <p:nvPr/>
            </p:nvSpPr>
            <p:spPr>
              <a:xfrm>
                <a:off x="5105400" y="4479277"/>
                <a:ext cx="4038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𝑄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</m:oMath>
                </a14:m>
                <a:r>
                  <a:rPr lang="en-GB" dirty="0"/>
                  <a:t> chosen to be Normal. These are the params (mean vector and </a:t>
                </a:r>
                <a:r>
                  <a:rPr lang="en-GB" dirty="0" err="1"/>
                  <a:t>cov</a:t>
                </a:r>
                <a:r>
                  <a:rPr lang="en-GB" dirty="0"/>
                  <a:t> matrix)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5EBFAC-ED85-4B5E-A1F8-F6F58A7AB4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479277"/>
                <a:ext cx="4038600" cy="646331"/>
              </a:xfrm>
              <a:prstGeom prst="rect">
                <a:avLst/>
              </a:prstGeom>
              <a:blipFill>
                <a:blip r:embed="rId5"/>
                <a:stretch>
                  <a:fillRect l="-1360" t="-5660" r="-906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7F926B0-BF38-4159-8D04-4E73C1E0AC33}"/>
              </a:ext>
            </a:extLst>
          </p:cNvPr>
          <p:cNvCxnSpPr>
            <a:cxnSpLocks/>
          </p:cNvCxnSpPr>
          <p:nvPr/>
        </p:nvCxnSpPr>
        <p:spPr>
          <a:xfrm flipH="1">
            <a:off x="4645446" y="5410200"/>
            <a:ext cx="4599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B392E15-D44F-46F9-BF80-325B7F2B56D0}"/>
                  </a:ext>
                </a:extLst>
              </p:cNvPr>
              <p:cNvSpPr txBox="1"/>
              <p:nvPr/>
            </p:nvSpPr>
            <p:spPr>
              <a:xfrm>
                <a:off x="76200" y="3839736"/>
                <a:ext cx="25908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Loss function penalises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GB" dirty="0"/>
                  <a:t> distribution for being different to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(0,1)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B392E15-D44F-46F9-BF80-325B7F2B56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3839736"/>
                <a:ext cx="2590800" cy="923330"/>
              </a:xfrm>
              <a:prstGeom prst="rect">
                <a:avLst/>
              </a:prstGeom>
              <a:blipFill>
                <a:blip r:embed="rId6"/>
                <a:stretch>
                  <a:fillRect l="-2118" t="-3974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13B6C93-FF06-4DA9-B808-672292A63CDB}"/>
              </a:ext>
            </a:extLst>
          </p:cNvPr>
          <p:cNvCxnSpPr>
            <a:cxnSpLocks/>
          </p:cNvCxnSpPr>
          <p:nvPr/>
        </p:nvCxnSpPr>
        <p:spPr>
          <a:xfrm flipV="1">
            <a:off x="1257300" y="3565929"/>
            <a:ext cx="419100" cy="2972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8AF71CA-9911-44C1-A3D1-6CC582334430}"/>
                  </a:ext>
                </a:extLst>
              </p:cNvPr>
              <p:cNvSpPr txBox="1"/>
              <p:nvPr/>
            </p:nvSpPr>
            <p:spPr>
              <a:xfrm>
                <a:off x="7086600" y="2882518"/>
                <a:ext cx="990600" cy="3940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8AF71CA-9911-44C1-A3D1-6CC5823344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6600" y="2882518"/>
                <a:ext cx="990600" cy="394076"/>
              </a:xfrm>
              <a:prstGeom prst="rect">
                <a:avLst/>
              </a:prstGeom>
              <a:blipFill>
                <a:blip r:embed="rId7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917678B-D623-4BE3-8813-51AA292409E6}"/>
              </a:ext>
            </a:extLst>
          </p:cNvPr>
          <p:cNvCxnSpPr>
            <a:cxnSpLocks/>
          </p:cNvCxnSpPr>
          <p:nvPr/>
        </p:nvCxnSpPr>
        <p:spPr>
          <a:xfrm flipH="1">
            <a:off x="6582308" y="3067666"/>
            <a:ext cx="4599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F77270B-9F12-44B3-899F-9CD83DA73099}"/>
              </a:ext>
            </a:extLst>
          </p:cNvPr>
          <p:cNvCxnSpPr>
            <a:cxnSpLocks/>
          </p:cNvCxnSpPr>
          <p:nvPr/>
        </p:nvCxnSpPr>
        <p:spPr>
          <a:xfrm>
            <a:off x="4152900" y="2209800"/>
            <a:ext cx="1295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2134998-531C-45EC-8BF8-3F9293D3DF46}"/>
                  </a:ext>
                </a:extLst>
              </p:cNvPr>
              <p:cNvSpPr txBox="1"/>
              <p:nvPr/>
            </p:nvSpPr>
            <p:spPr>
              <a:xfrm>
                <a:off x="685800" y="1752600"/>
                <a:ext cx="39624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Mean of generative model distribution: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𝒩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),</m:t>
                      </m:r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  <a:p>
                <a:r>
                  <a:rPr lang="en-GB" dirty="0"/>
                  <a:t>with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 a fixed hyperparameter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2134998-531C-45EC-8BF8-3F9293D3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1752600"/>
                <a:ext cx="3962400" cy="1200329"/>
              </a:xfrm>
              <a:prstGeom prst="rect">
                <a:avLst/>
              </a:prstGeom>
              <a:blipFill>
                <a:blip r:embed="rId8"/>
                <a:stretch>
                  <a:fillRect l="-1385" t="-30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46DF558-BB42-4668-B5FF-C92B6FD676E1}"/>
              </a:ext>
            </a:extLst>
          </p:cNvPr>
          <p:cNvCxnSpPr>
            <a:cxnSpLocks/>
          </p:cNvCxnSpPr>
          <p:nvPr/>
        </p:nvCxnSpPr>
        <p:spPr>
          <a:xfrm flipH="1">
            <a:off x="6697766" y="1542085"/>
            <a:ext cx="3444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E11FA6D-D510-4115-BB59-63171CAF108E}"/>
              </a:ext>
            </a:extLst>
          </p:cNvPr>
          <p:cNvSpPr txBox="1"/>
          <p:nvPr/>
        </p:nvSpPr>
        <p:spPr>
          <a:xfrm>
            <a:off x="7016407" y="1082486"/>
            <a:ext cx="21215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Loss function (reason for using MSE explained later)</a:t>
            </a:r>
          </a:p>
        </p:txBody>
      </p:sp>
    </p:spTree>
    <p:extLst>
      <p:ext uri="{BB962C8B-B14F-4D97-AF65-F5344CB8AC3E}">
        <p14:creationId xmlns:p14="http://schemas.microsoft.com/office/powerpoint/2010/main" val="200823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66806-4F7F-461E-BDD3-0C22340C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Variational Inference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EEF8B-66B6-4533-9CCC-B440F75ACF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686800" cy="5638800"/>
          </a:xfrm>
        </p:spPr>
        <p:txBody>
          <a:bodyPr>
            <a:normAutofit/>
          </a:bodyPr>
          <a:lstStyle/>
          <a:p>
            <a:r>
              <a:rPr lang="en-GB" dirty="0"/>
              <a:t>The loss function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4E2DAFB-F687-41DD-85A2-F4AE72F544A2}"/>
              </a:ext>
            </a:extLst>
          </p:cNvPr>
          <p:cNvGrpSpPr/>
          <p:nvPr/>
        </p:nvGrpSpPr>
        <p:grpSpPr>
          <a:xfrm>
            <a:off x="195930" y="2057400"/>
            <a:ext cx="8752140" cy="401128"/>
            <a:chOff x="990600" y="1961072"/>
            <a:chExt cx="5019136" cy="23003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2CB6222-A6D6-4DC7-8F46-BE616A7B48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5833" t="50000" r="28491" b="45527"/>
            <a:stretch/>
          </p:blipFill>
          <p:spPr>
            <a:xfrm>
              <a:off x="990600" y="1961072"/>
              <a:ext cx="4176623" cy="230037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F3FAEE0-D854-4C34-A8DC-F7DAD8B373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3286" t="54584" r="28491" b="42201"/>
            <a:stretch/>
          </p:blipFill>
          <p:spPr>
            <a:xfrm>
              <a:off x="3429000" y="2025769"/>
              <a:ext cx="2580736" cy="165340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98E59C03-C922-4BB3-A16E-EE7143A3E7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833" t="50000" r="63449" b="45527"/>
          <a:stretch/>
        </p:blipFill>
        <p:spPr>
          <a:xfrm>
            <a:off x="195930" y="2571344"/>
            <a:ext cx="1709070" cy="40112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8523893-B991-4481-BAB0-7FBD2F6FCF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286" t="54584" r="28491" b="42201"/>
          <a:stretch/>
        </p:blipFill>
        <p:spPr>
          <a:xfrm>
            <a:off x="2175278" y="2684159"/>
            <a:ext cx="4500170" cy="28831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F1F2AF5-F675-4BA2-A14E-64922E39D7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39" t="50762" r="49140" b="45527"/>
          <a:stretch/>
        </p:blipFill>
        <p:spPr>
          <a:xfrm>
            <a:off x="1839459" y="2639672"/>
            <a:ext cx="131081" cy="332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9CD6103-8898-416A-A121-E492B36818F1}"/>
                  </a:ext>
                </a:extLst>
              </p:cNvPr>
              <p:cNvSpPr txBox="1"/>
              <p:nvPr/>
            </p:nvSpPr>
            <p:spPr>
              <a:xfrm>
                <a:off x="1949255" y="2667572"/>
                <a:ext cx="2260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9CD6103-8898-416A-A121-E492B36818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9255" y="2667572"/>
                <a:ext cx="226023" cy="276999"/>
              </a:xfrm>
              <a:prstGeom prst="rect">
                <a:avLst/>
              </a:prstGeom>
              <a:blipFill>
                <a:blip r:embed="rId3"/>
                <a:stretch>
                  <a:fillRect l="-27027" r="-21622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Left Brace 15">
            <a:extLst>
              <a:ext uri="{FF2B5EF4-FFF2-40B4-BE49-F238E27FC236}">
                <a16:creationId xmlns:a16="http://schemas.microsoft.com/office/drawing/2014/main" id="{61575BE7-AB2F-4FFA-9D7E-8483CECF183C}"/>
              </a:ext>
            </a:extLst>
          </p:cNvPr>
          <p:cNvSpPr/>
          <p:nvPr/>
        </p:nvSpPr>
        <p:spPr>
          <a:xfrm rot="16200000">
            <a:off x="4226915" y="984496"/>
            <a:ext cx="457200" cy="4500170"/>
          </a:xfrm>
          <a:prstGeom prst="leftBrace">
            <a:avLst>
              <a:gd name="adj1" fmla="val 5484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939703A-6031-4C39-B646-0517C00E3A5F}"/>
              </a:ext>
            </a:extLst>
          </p:cNvPr>
          <p:cNvSpPr txBox="1"/>
          <p:nvPr/>
        </p:nvSpPr>
        <p:spPr>
          <a:xfrm>
            <a:off x="1369415" y="3601939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ELBO (Evidence Lower Bound) / VLB (Variational Lower Bound)</a:t>
            </a:r>
          </a:p>
        </p:txBody>
      </p:sp>
    </p:spTree>
    <p:extLst>
      <p:ext uri="{BB962C8B-B14F-4D97-AF65-F5344CB8AC3E}">
        <p14:creationId xmlns:p14="http://schemas.microsoft.com/office/powerpoint/2010/main" val="1630928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66806-4F7F-461E-BDD3-0C22340C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Variational Inference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EEF8B-66B6-4533-9CCC-B440F75ACF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686800" cy="5638800"/>
          </a:xfrm>
        </p:spPr>
        <p:txBody>
          <a:bodyPr>
            <a:normAutofit/>
          </a:bodyPr>
          <a:lstStyle/>
          <a:p>
            <a:r>
              <a:rPr lang="en-GB" dirty="0"/>
              <a:t>The loss function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ELBO/VLB</a:t>
            </a:r>
          </a:p>
          <a:p>
            <a:endParaRPr lang="en-GB" dirty="0"/>
          </a:p>
          <a:p>
            <a:r>
              <a:rPr lang="en-GB" dirty="0"/>
              <a:t>The other bit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4E2DAFB-F687-41DD-85A2-F4AE72F544A2}"/>
              </a:ext>
            </a:extLst>
          </p:cNvPr>
          <p:cNvGrpSpPr/>
          <p:nvPr/>
        </p:nvGrpSpPr>
        <p:grpSpPr>
          <a:xfrm>
            <a:off x="195930" y="2057400"/>
            <a:ext cx="8752140" cy="401128"/>
            <a:chOff x="990600" y="1961072"/>
            <a:chExt cx="5019136" cy="23003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2CB6222-A6D6-4DC7-8F46-BE616A7B48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5833" t="50000" r="28491" b="45527"/>
            <a:stretch/>
          </p:blipFill>
          <p:spPr>
            <a:xfrm>
              <a:off x="990600" y="1961072"/>
              <a:ext cx="4176623" cy="230037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F3FAEE0-D854-4C34-A8DC-F7DAD8B373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3286" t="54584" r="28491" b="42201"/>
            <a:stretch/>
          </p:blipFill>
          <p:spPr>
            <a:xfrm>
              <a:off x="3429000" y="2025769"/>
              <a:ext cx="2580736" cy="165340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98E59C03-C922-4BB3-A16E-EE7143A3E7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833" t="50000" r="63449" b="45527"/>
          <a:stretch/>
        </p:blipFill>
        <p:spPr>
          <a:xfrm>
            <a:off x="195930" y="2571344"/>
            <a:ext cx="1709070" cy="40112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8523893-B991-4481-BAB0-7FBD2F6FCF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286" t="54584" r="28491" b="42201"/>
          <a:stretch/>
        </p:blipFill>
        <p:spPr>
          <a:xfrm>
            <a:off x="2175278" y="2684159"/>
            <a:ext cx="4500170" cy="28831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F1F2AF5-F675-4BA2-A14E-64922E39D7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39" t="50762" r="49140" b="45527"/>
          <a:stretch/>
        </p:blipFill>
        <p:spPr>
          <a:xfrm>
            <a:off x="1839459" y="2639672"/>
            <a:ext cx="131081" cy="332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9CD6103-8898-416A-A121-E492B36818F1}"/>
                  </a:ext>
                </a:extLst>
              </p:cNvPr>
              <p:cNvSpPr txBox="1"/>
              <p:nvPr/>
            </p:nvSpPr>
            <p:spPr>
              <a:xfrm>
                <a:off x="1949255" y="2667572"/>
                <a:ext cx="2260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9CD6103-8898-416A-A121-E492B36818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9255" y="2667572"/>
                <a:ext cx="226023" cy="276999"/>
              </a:xfrm>
              <a:prstGeom prst="rect">
                <a:avLst/>
              </a:prstGeom>
              <a:blipFill>
                <a:blip r:embed="rId3"/>
                <a:stretch>
                  <a:fillRect l="-27027" r="-21622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Left Brace 15">
            <a:extLst>
              <a:ext uri="{FF2B5EF4-FFF2-40B4-BE49-F238E27FC236}">
                <a16:creationId xmlns:a16="http://schemas.microsoft.com/office/drawing/2014/main" id="{61575BE7-AB2F-4FFA-9D7E-8483CECF183C}"/>
              </a:ext>
            </a:extLst>
          </p:cNvPr>
          <p:cNvSpPr/>
          <p:nvPr/>
        </p:nvSpPr>
        <p:spPr>
          <a:xfrm rot="16200000">
            <a:off x="4226915" y="984496"/>
            <a:ext cx="457200" cy="4500170"/>
          </a:xfrm>
          <a:prstGeom prst="leftBrace">
            <a:avLst>
              <a:gd name="adj1" fmla="val 5484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939703A-6031-4C39-B646-0517C00E3A5F}"/>
              </a:ext>
            </a:extLst>
          </p:cNvPr>
          <p:cNvSpPr txBox="1"/>
          <p:nvPr/>
        </p:nvSpPr>
        <p:spPr>
          <a:xfrm>
            <a:off x="1369415" y="3601939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ELBO (Evidence Lower Bound) / VLB (Variational Lower Bound)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EC3F25D0-8F8B-4E3E-A0A7-EC31404F07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507" t="50354" r="49590" b="45527"/>
          <a:stretch/>
        </p:blipFill>
        <p:spPr>
          <a:xfrm>
            <a:off x="2062266" y="6107667"/>
            <a:ext cx="2057400" cy="36933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14A150B-A0F3-47C3-A0D9-B824BB081C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286" t="54584" r="28491" b="42201"/>
          <a:stretch/>
        </p:blipFill>
        <p:spPr>
          <a:xfrm>
            <a:off x="2205640" y="4893288"/>
            <a:ext cx="4500170" cy="28831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18542A3-EE58-4509-ACFF-E6F763D42F9D}"/>
              </a:ext>
            </a:extLst>
          </p:cNvPr>
          <p:cNvSpPr/>
          <p:nvPr/>
        </p:nvSpPr>
        <p:spPr>
          <a:xfrm>
            <a:off x="2113066" y="2083856"/>
            <a:ext cx="2042374" cy="4104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903F643-41FE-461C-BFC2-B97DD41515EC}"/>
              </a:ext>
            </a:extLst>
          </p:cNvPr>
          <p:cNvSpPr/>
          <p:nvPr/>
        </p:nvSpPr>
        <p:spPr>
          <a:xfrm>
            <a:off x="2113066" y="6103617"/>
            <a:ext cx="2042374" cy="4104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FB4B0B-A546-4BE4-90E2-9F5FEEEE0B79}"/>
              </a:ext>
            </a:extLst>
          </p:cNvPr>
          <p:cNvSpPr/>
          <p:nvPr/>
        </p:nvSpPr>
        <p:spPr>
          <a:xfrm>
            <a:off x="2183628" y="2619809"/>
            <a:ext cx="4511812" cy="4104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9617FE1-5EB2-4AF7-BF29-F8381E220BF8}"/>
              </a:ext>
            </a:extLst>
          </p:cNvPr>
          <p:cNvSpPr/>
          <p:nvPr/>
        </p:nvSpPr>
        <p:spPr>
          <a:xfrm>
            <a:off x="2205430" y="4830207"/>
            <a:ext cx="4511812" cy="4104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D643F61-9D80-43CF-94D0-FE5E55CE9733}"/>
              </a:ext>
            </a:extLst>
          </p:cNvPr>
          <p:cNvCxnSpPr>
            <a:cxnSpLocks/>
          </p:cNvCxnSpPr>
          <p:nvPr/>
        </p:nvCxnSpPr>
        <p:spPr>
          <a:xfrm flipH="1">
            <a:off x="3683355" y="4460668"/>
            <a:ext cx="419100" cy="2972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8B8B136-1B9C-412B-88DB-E64C1999F51E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5291623"/>
            <a:ext cx="419100" cy="2972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E408066-E539-417E-9796-A78F08684D87}"/>
              </a:ext>
            </a:extLst>
          </p:cNvPr>
          <p:cNvSpPr txBox="1"/>
          <p:nvPr/>
        </p:nvSpPr>
        <p:spPr>
          <a:xfrm>
            <a:off x="3429000" y="4110028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‘Reconstruction’ loss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046489-EAF5-4161-9667-8DBC3F964C7E}"/>
              </a:ext>
            </a:extLst>
          </p:cNvPr>
          <p:cNvSpPr txBox="1"/>
          <p:nvPr/>
        </p:nvSpPr>
        <p:spPr>
          <a:xfrm>
            <a:off x="5715000" y="5588875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‘Complexity’ loss</a:t>
            </a:r>
          </a:p>
        </p:txBody>
      </p:sp>
    </p:spTree>
    <p:extLst>
      <p:ext uri="{BB962C8B-B14F-4D97-AF65-F5344CB8AC3E}">
        <p14:creationId xmlns:p14="http://schemas.microsoft.com/office/powerpoint/2010/main" val="29770335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43" t="27614" r="51735" b="50598"/>
          <a:stretch/>
        </p:blipFill>
        <p:spPr bwMode="auto">
          <a:xfrm>
            <a:off x="1939705" y="1099066"/>
            <a:ext cx="4777273" cy="2407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13364" y="819856"/>
            <a:ext cx="8969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q</a:t>
            </a:r>
            <a:r>
              <a:rPr lang="el-GR" sz="1400" i="1" baseline="-25000" dirty="0"/>
              <a:t>φ</a:t>
            </a:r>
            <a:r>
              <a:rPr lang="en-US" sz="1400" i="1" dirty="0"/>
              <a:t>(</a:t>
            </a:r>
            <a:r>
              <a:rPr lang="en-US" sz="1400" i="1" dirty="0" err="1"/>
              <a:t>z|x</a:t>
            </a:r>
            <a:r>
              <a:rPr lang="en-US" sz="1400" i="1" dirty="0"/>
              <a:t>)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25" t="45424" r="34160" b="50423"/>
          <a:stretch/>
        </p:blipFill>
        <p:spPr bwMode="auto">
          <a:xfrm>
            <a:off x="5118979" y="901295"/>
            <a:ext cx="587657" cy="22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1180" y="2013466"/>
            <a:ext cx="1312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Input Image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10360" y="3004066"/>
            <a:ext cx="1381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Bottleneck</a:t>
            </a:r>
          </a:p>
          <a:p>
            <a:r>
              <a:rPr lang="en-US" dirty="0"/>
              <a:t>Latent Space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549305" y="641866"/>
            <a:ext cx="16002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11897" y="272534"/>
            <a:ext cx="10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Inference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682905" y="619232"/>
            <a:ext cx="16002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694155" y="240268"/>
            <a:ext cx="1598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Reconstruction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744138" y="1981200"/>
            <a:ext cx="2159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Reconstructed image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396905" y="3506364"/>
            <a:ext cx="1676400" cy="102170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4835305" y="3506364"/>
            <a:ext cx="1600200" cy="102170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747590" y="4528066"/>
            <a:ext cx="1537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MSE Pixel Loss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1" t="25345" r="73311" b="62146"/>
          <a:stretch/>
        </p:blipFill>
        <p:spPr bwMode="auto">
          <a:xfrm>
            <a:off x="5924931" y="4624972"/>
            <a:ext cx="2999014" cy="138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1" t="48416" r="73311" b="46463"/>
          <a:stretch/>
        </p:blipFill>
        <p:spPr bwMode="auto">
          <a:xfrm>
            <a:off x="5904561" y="6135391"/>
            <a:ext cx="2999014" cy="565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328341" y="5486400"/>
            <a:ext cx="1503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KL Divergence</a:t>
            </a:r>
          </a:p>
        </p:txBody>
      </p:sp>
    </p:spTree>
    <p:extLst>
      <p:ext uri="{BB962C8B-B14F-4D97-AF65-F5344CB8AC3E}">
        <p14:creationId xmlns:p14="http://schemas.microsoft.com/office/powerpoint/2010/main" val="1784703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36" t="30182" r="34160" b="35879"/>
          <a:stretch/>
        </p:blipFill>
        <p:spPr bwMode="auto">
          <a:xfrm>
            <a:off x="406664" y="375057"/>
            <a:ext cx="947532" cy="1849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/>
              <a:t>Variational</a:t>
            </a:r>
            <a:r>
              <a:rPr lang="en-US" b="1" dirty="0"/>
              <a:t> Inference (material from UC Berkeley CS294-158 Deep Unsupervised Learning)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41" t="41638" r="52834" b="48339"/>
          <a:stretch/>
        </p:blipFill>
        <p:spPr bwMode="auto">
          <a:xfrm>
            <a:off x="1524000" y="901547"/>
            <a:ext cx="2166898" cy="753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54196" y="369332"/>
            <a:ext cx="6309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We have fast access to p(z) and p(</a:t>
            </a:r>
            <a:r>
              <a:rPr lang="en-US" b="1" dirty="0" err="1"/>
              <a:t>x|z</a:t>
            </a:r>
            <a:r>
              <a:rPr lang="en-US" b="1" dirty="0"/>
              <a:t>) and want to calculate p(x)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5" t="35436" r="48236" b="53611"/>
          <a:stretch/>
        </p:blipFill>
        <p:spPr bwMode="auto">
          <a:xfrm>
            <a:off x="5105400" y="738664"/>
            <a:ext cx="3660120" cy="71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048275" y="93760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But!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73" t="32095" r="31737" b="62621"/>
          <a:stretch/>
        </p:blipFill>
        <p:spPr bwMode="auto">
          <a:xfrm>
            <a:off x="1524000" y="2247565"/>
            <a:ext cx="7181619" cy="392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524000" y="1855307"/>
            <a:ext cx="3339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So approximate p(</a:t>
            </a:r>
            <a:r>
              <a:rPr lang="en-US" b="1" dirty="0" err="1"/>
              <a:t>x|z</a:t>
            </a:r>
            <a:r>
              <a:rPr lang="en-US" b="1" dirty="0"/>
              <a:t>) with </a:t>
            </a:r>
            <a:r>
              <a:rPr lang="en-US" b="1" dirty="0" err="1"/>
              <a:t>q</a:t>
            </a:r>
            <a:r>
              <a:rPr lang="en-US" b="1" baseline="-25000" dirty="0" err="1"/>
              <a:t>x</a:t>
            </a:r>
            <a:r>
              <a:rPr lang="en-US" b="1" dirty="0"/>
              <a:t>(z):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4" t="40816" r="30382" b="55125"/>
          <a:stretch/>
        </p:blipFill>
        <p:spPr bwMode="auto">
          <a:xfrm>
            <a:off x="1530256" y="4555902"/>
            <a:ext cx="7239000" cy="284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003" y="1148746"/>
            <a:ext cx="8969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q</a:t>
            </a:r>
            <a:r>
              <a:rPr lang="el-GR" sz="1400" i="1" baseline="-25000" dirty="0"/>
              <a:t>φ</a:t>
            </a:r>
            <a:r>
              <a:rPr lang="en-US" sz="1400" i="1" dirty="0"/>
              <a:t>(</a:t>
            </a:r>
            <a:r>
              <a:rPr lang="en-US" sz="1400" i="1" dirty="0" err="1"/>
              <a:t>z|x</a:t>
            </a:r>
            <a:r>
              <a:rPr lang="en-US" sz="1400" i="1" dirty="0"/>
              <a:t>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62499" y="975486"/>
            <a:ext cx="0" cy="6096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35" t="46025" r="48236" b="44635"/>
          <a:stretch/>
        </p:blipFill>
        <p:spPr bwMode="auto">
          <a:xfrm>
            <a:off x="7221894" y="1449102"/>
            <a:ext cx="1543626" cy="612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73" t="37086" r="31737" b="54752"/>
          <a:stretch/>
        </p:blipFill>
        <p:spPr bwMode="auto">
          <a:xfrm>
            <a:off x="1530256" y="2640192"/>
            <a:ext cx="7181619" cy="606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03" t="45457" r="31737" b="49646"/>
          <a:stretch/>
        </p:blipFill>
        <p:spPr bwMode="auto">
          <a:xfrm>
            <a:off x="3477245" y="3246681"/>
            <a:ext cx="5234630" cy="363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10" t="50062" r="31737" b="41316"/>
          <a:stretch/>
        </p:blipFill>
        <p:spPr bwMode="auto">
          <a:xfrm>
            <a:off x="3504246" y="3657600"/>
            <a:ext cx="5209184" cy="640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01" t="44964" r="30381" b="46115"/>
          <a:stretch/>
        </p:blipFill>
        <p:spPr bwMode="auto">
          <a:xfrm>
            <a:off x="2320249" y="4953000"/>
            <a:ext cx="6473925" cy="625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0" t="55572" r="32083" b="36078"/>
          <a:stretch/>
        </p:blipFill>
        <p:spPr bwMode="auto">
          <a:xfrm>
            <a:off x="2320248" y="5791200"/>
            <a:ext cx="6473925" cy="585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697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1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76200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So…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6" t="58436" r="15808" b="38752"/>
          <a:stretch/>
        </p:blipFill>
        <p:spPr bwMode="auto">
          <a:xfrm>
            <a:off x="673875" y="1180362"/>
            <a:ext cx="7805785" cy="392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49696" y="256363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Giving us the VAE objective.  P(z) is usually taken as a unit Gaussian, regularizing the shape of the latent distribution (and computationally easy to work with).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56" t="64360" r="15808" b="32751"/>
          <a:stretch/>
        </p:blipFill>
        <p:spPr bwMode="auto">
          <a:xfrm>
            <a:off x="3787352" y="1927207"/>
            <a:ext cx="4516175" cy="403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51" t="66046" r="43867" b="28831"/>
          <a:stretch/>
        </p:blipFill>
        <p:spPr bwMode="auto">
          <a:xfrm>
            <a:off x="2572418" y="4221764"/>
            <a:ext cx="3471512" cy="566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49696" y="3554230"/>
            <a:ext cx="8578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NB in practice mean squared error reconstruction loss is used for training, since the log-likelihood with a Gaussian prior boils down to the squared differences of x and mu:</a:t>
            </a:r>
          </a:p>
        </p:txBody>
      </p:sp>
      <p:pic>
        <p:nvPicPr>
          <p:cNvPr id="18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4" t="40816" r="30382" b="55125"/>
          <a:stretch/>
        </p:blipFill>
        <p:spPr bwMode="auto">
          <a:xfrm>
            <a:off x="857775" y="533400"/>
            <a:ext cx="7239000" cy="284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836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66806-4F7F-461E-BDD3-0C22340C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Variational Inference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EEF8B-66B6-4533-9CCC-B440F75ACF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562600"/>
          </a:xfrm>
        </p:spPr>
        <p:txBody>
          <a:bodyPr/>
          <a:lstStyle/>
          <a:p>
            <a:r>
              <a:rPr lang="en-GB" dirty="0"/>
              <a:t>What it is</a:t>
            </a:r>
          </a:p>
          <a:p>
            <a:pPr lvl="1"/>
            <a:r>
              <a:rPr lang="en-GB" dirty="0"/>
              <a:t>VAEs are generative models</a:t>
            </a:r>
          </a:p>
          <a:p>
            <a:pPr lvl="2"/>
            <a:r>
              <a:rPr lang="en-GB" dirty="0"/>
              <a:t>Like GANs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1"/>
            <a:r>
              <a:rPr lang="en-GB" dirty="0"/>
              <a:t>Unsupervised learning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001C876-C167-4760-B8AF-20B24D5FFD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60" y="2824811"/>
            <a:ext cx="3834540" cy="1513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A9D0E775-6FFE-4FEA-B604-84C992E3A5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24811"/>
            <a:ext cx="3834540" cy="1513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072C531-A346-4B6E-8619-2BBB01EE96CB}"/>
              </a:ext>
            </a:extLst>
          </p:cNvPr>
          <p:cNvGrpSpPr/>
          <p:nvPr/>
        </p:nvGrpSpPr>
        <p:grpSpPr>
          <a:xfrm rot="16200000">
            <a:off x="2354398" y="3897657"/>
            <a:ext cx="1142999" cy="2225006"/>
            <a:chOff x="609601" y="4714874"/>
            <a:chExt cx="548640" cy="1068004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BB3A2AE8-2756-43EF-9881-A507D169BA5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8880" b="42203"/>
            <a:stretch/>
          </p:blipFill>
          <p:spPr bwMode="auto">
            <a:xfrm>
              <a:off x="609601" y="4714875"/>
              <a:ext cx="274320" cy="10680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4">
              <a:extLst>
                <a:ext uri="{FF2B5EF4-FFF2-40B4-BE49-F238E27FC236}">
                  <a16:creationId xmlns:a16="http://schemas.microsoft.com/office/drawing/2014/main" id="{623B75B5-725A-42C0-AD5B-CBC500B3D3C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2203" r="88880"/>
            <a:stretch/>
          </p:blipFill>
          <p:spPr bwMode="auto">
            <a:xfrm flipV="1">
              <a:off x="883921" y="4714874"/>
              <a:ext cx="274320" cy="10680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Arrow: Right 8">
            <a:extLst>
              <a:ext uri="{FF2B5EF4-FFF2-40B4-BE49-F238E27FC236}">
                <a16:creationId xmlns:a16="http://schemas.microsoft.com/office/drawing/2014/main" id="{6D5EE796-C0A1-4B6E-9A99-3FDA1BF5FBB1}"/>
              </a:ext>
            </a:extLst>
          </p:cNvPr>
          <p:cNvSpPr/>
          <p:nvPr/>
        </p:nvSpPr>
        <p:spPr>
          <a:xfrm>
            <a:off x="4164274" y="4749151"/>
            <a:ext cx="14478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0FACF80-7370-4514-83AE-8BBA772769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00" t="42912" r="21667" b="47144"/>
          <a:stretch/>
        </p:blipFill>
        <p:spPr bwMode="auto">
          <a:xfrm>
            <a:off x="5625845" y="4430856"/>
            <a:ext cx="1158607" cy="1158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28990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8534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beta-VAE: Learning Basic Visual Concepts with a Constrained </a:t>
            </a:r>
            <a:r>
              <a:rPr lang="en-US" b="1" dirty="0" err="1"/>
              <a:t>Variational</a:t>
            </a:r>
            <a:r>
              <a:rPr lang="en-US" b="1" dirty="0"/>
              <a:t> Framework;</a:t>
            </a:r>
          </a:p>
          <a:p>
            <a:r>
              <a:rPr lang="en-US" b="1" dirty="0"/>
              <a:t>Higgins et al 2017</a:t>
            </a:r>
          </a:p>
          <a:p>
            <a:r>
              <a:rPr lang="en-US" b="1" dirty="0"/>
              <a:t>Understanding disentangling in </a:t>
            </a:r>
            <a:r>
              <a:rPr lang="el-GR" b="1" dirty="0"/>
              <a:t>β-</a:t>
            </a:r>
            <a:r>
              <a:rPr lang="en-US" b="1" dirty="0"/>
              <a:t>VAE; Burgess, Higgins et al 2018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38" t="56425" r="16412" b="40619"/>
          <a:stretch/>
        </p:blipFill>
        <p:spPr bwMode="auto">
          <a:xfrm>
            <a:off x="1290734" y="2040283"/>
            <a:ext cx="5952931" cy="326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9010" y="2743200"/>
            <a:ext cx="84379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Tweak to the VAE objective function – Beta multiple on the KL Divergence.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Forces the latent distribution to be closer to a unit Gaussian, and so have a lower information capacity.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authors posit that this leads to disentanglement of the latent space by forcing the highest information content semantic features into orthogonal channels.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Image reconstruction quality suffers since there is less information capacity in the bottleneck.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1066800"/>
            <a:ext cx="7862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Beta-VAE aims to provide unsupervised discovery of meaningful semantic features in the dataset into disentangled representations in the latent space.</a:t>
            </a:r>
          </a:p>
        </p:txBody>
      </p:sp>
    </p:spTree>
    <p:extLst>
      <p:ext uri="{BB962C8B-B14F-4D97-AF65-F5344CB8AC3E}">
        <p14:creationId xmlns:p14="http://schemas.microsoft.com/office/powerpoint/2010/main" val="3003897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63" t="30619" r="25511" b="42273"/>
          <a:stretch/>
        </p:blipFill>
        <p:spPr bwMode="auto">
          <a:xfrm>
            <a:off x="381561" y="3581400"/>
            <a:ext cx="8313575" cy="2788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1042" y="152400"/>
            <a:ext cx="85083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Burgess et al expound on the intuition behind this idea, taking an information theoretic approach relating the KL-divergence to the information capacity of the bottleneck.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Putting high-information semantics into orthogonal channels allows close packing of channel means which </a:t>
            </a:r>
            <a:r>
              <a:rPr lang="en-US" dirty="0" err="1"/>
              <a:t>minimises</a:t>
            </a:r>
            <a:r>
              <a:rPr lang="en-US" dirty="0"/>
              <a:t> KL-divergence with the unit Gaussian.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They propose starting with a very high beta and gradually lowering during training to ‘seed’ the latent space with separated features per channel before increasing the representation capacity, improving image quality.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paper is mostly text, and well worth a read.</a:t>
            </a:r>
          </a:p>
        </p:txBody>
      </p:sp>
    </p:spTree>
    <p:extLst>
      <p:ext uri="{BB962C8B-B14F-4D97-AF65-F5344CB8AC3E}">
        <p14:creationId xmlns:p14="http://schemas.microsoft.com/office/powerpoint/2010/main" val="1146477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66806-4F7F-461E-BDD3-0C22340C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Variational Inference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EEF8B-66B6-4533-9CCC-B440F75ACF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/>
          </a:bodyPr>
          <a:lstStyle/>
          <a:p>
            <a:r>
              <a:rPr lang="en-GB" dirty="0"/>
              <a:t>Intuition</a:t>
            </a:r>
          </a:p>
          <a:p>
            <a:pPr lvl="1"/>
            <a:r>
              <a:rPr lang="en-GB" dirty="0"/>
              <a:t>Construct a probability distribution that generates samples that are similar to our dataset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sz="3600" dirty="0"/>
          </a:p>
          <a:p>
            <a:pPr lvl="1"/>
            <a:r>
              <a:rPr lang="en-GB" dirty="0"/>
              <a:t>Problem: The space in which we want to construct this distribution is often high-dimensional</a:t>
            </a:r>
          </a:p>
          <a:p>
            <a:pPr lvl="2"/>
            <a:r>
              <a:rPr lang="en-GB" dirty="0"/>
              <a:t>e.g. For these digit images are 28x28 -&gt; 784 dimensions</a:t>
            </a:r>
          </a:p>
          <a:p>
            <a:pPr lvl="1"/>
            <a:r>
              <a:rPr lang="en-GB" dirty="0"/>
              <a:t>Solution: Assume there is a lower-dimensional latent space we can sample from instead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001C876-C167-4760-B8AF-20B24D5FFD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60" y="2824811"/>
            <a:ext cx="3834540" cy="1513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A9D0E775-6FFE-4FEA-B604-84C992E3A5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24811"/>
            <a:ext cx="3834540" cy="1513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107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66806-4F7F-461E-BDD3-0C22340C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Variational Inference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5EEF8B-66B6-4533-9CCC-B440F75ACF4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19200"/>
                <a:ext cx="8686800" cy="5638800"/>
              </a:xfrm>
            </p:spPr>
            <p:txBody>
              <a:bodyPr>
                <a:normAutofit/>
              </a:bodyPr>
              <a:lstStyle/>
              <a:p>
                <a:r>
                  <a:rPr lang="en-GB" dirty="0"/>
                  <a:t>Constructing the latent space</a:t>
                </a:r>
              </a:p>
              <a:p>
                <a:pPr lvl="1"/>
                <a:r>
                  <a:rPr lang="en-GB" dirty="0"/>
                  <a:t>Datapoints X in space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𝒳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Latent variables z in space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𝒵</m:t>
                    </m:r>
                  </m:oMath>
                </a14:m>
                <a:endParaRPr lang="en-GB" dirty="0"/>
              </a:p>
              <a:p>
                <a:pPr lvl="1"/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𝒳</m:t>
                    </m:r>
                  </m:oMath>
                </a14:m>
                <a:r>
                  <a:rPr lang="en-GB" dirty="0"/>
                  <a:t> has lots of dependencies between dimensions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𝒵</m:t>
                    </m:r>
                  </m:oMath>
                </a14:m>
                <a:r>
                  <a:rPr lang="en-GB" dirty="0"/>
                  <a:t> doesn’t</a:t>
                </a:r>
              </a:p>
              <a:p>
                <a:r>
                  <a:rPr lang="en-GB" dirty="0"/>
                  <a:t>Sample from Z, use it to generate a digit X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5EEF8B-66B6-4533-9CCC-B440F75ACF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19200"/>
                <a:ext cx="8686800" cy="5638800"/>
              </a:xfrm>
              <a:blipFill>
                <a:blip r:embed="rId2"/>
                <a:stretch>
                  <a:fillRect l="-1614" t="-14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>
            <a:extLst>
              <a:ext uri="{FF2B5EF4-FFF2-40B4-BE49-F238E27FC236}">
                <a16:creationId xmlns:a16="http://schemas.microsoft.com/office/drawing/2014/main" id="{CF4DC23B-0BA9-477F-99C6-B91D8F5FB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950" y="4095750"/>
            <a:ext cx="5372100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100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66806-4F7F-461E-BDD3-0C22340C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Variational Inference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5EEF8B-66B6-4533-9CCC-B440F75ACF4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19200"/>
                <a:ext cx="8686800" cy="5638800"/>
              </a:xfrm>
            </p:spPr>
            <p:txBody>
              <a:bodyPr>
                <a:normAutofit/>
              </a:bodyPr>
              <a:lstStyle/>
              <a:p>
                <a:r>
                  <a:rPr lang="en-GB" dirty="0"/>
                  <a:t>e.g. One-dimensional latent space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𝒵</m:t>
                    </m:r>
                  </m:oMath>
                </a14:m>
                <a:r>
                  <a:rPr lang="en-GB" dirty="0"/>
                  <a:t>={0,1,…,9}</a:t>
                </a:r>
              </a:p>
              <a:p>
                <a:r>
                  <a:rPr lang="en-GB" dirty="0"/>
                  <a:t>Each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z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ϵ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𝒵</m:t>
                    </m:r>
                  </m:oMath>
                </a14:m>
                <a:r>
                  <a:rPr lang="en-GB" dirty="0"/>
                  <a:t> captures a digit </a:t>
                </a:r>
              </a:p>
              <a:p>
                <a:pPr lvl="1"/>
                <a:r>
                  <a:rPr lang="en-GB" dirty="0"/>
                  <a:t>E.g.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z</m:t>
                    </m:r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en-GB" dirty="0"/>
                  <a:t> captures the idea of ‘four-ness’</a:t>
                </a:r>
              </a:p>
              <a:p>
                <a:r>
                  <a:rPr lang="en-GB" dirty="0"/>
                  <a:t>Sample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x</m:t>
                    </m:r>
                  </m:oMath>
                </a14:m>
                <a:r>
                  <a:rPr lang="en-GB" dirty="0"/>
                  <a:t> from distribution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</m:t>
                    </m:r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x</m:t>
                    </m:r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z</m:t>
                    </m:r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to generate a 4</a:t>
                </a:r>
              </a:p>
              <a:p>
                <a:r>
                  <a:rPr lang="en-GB" dirty="0"/>
                  <a:t>In practice we need a higher-dimensional latent space to capture more features… 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5EEF8B-66B6-4533-9CCC-B440F75ACF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19200"/>
                <a:ext cx="8686800" cy="5638800"/>
              </a:xfrm>
              <a:blipFill>
                <a:blip r:embed="rId2"/>
                <a:stretch>
                  <a:fillRect l="-1614" t="-1297" r="-1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5683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66806-4F7F-461E-BDD3-0C22340C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Variational Inference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EEF8B-66B6-4533-9CCC-B440F75ACF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686800" cy="5638800"/>
          </a:xfrm>
        </p:spPr>
        <p:txBody>
          <a:bodyPr>
            <a:normAutofit/>
          </a:bodyPr>
          <a:lstStyle/>
          <a:p>
            <a:r>
              <a:rPr lang="en-GB" dirty="0"/>
              <a:t>In practice: </a:t>
            </a:r>
          </a:p>
          <a:p>
            <a:endParaRPr lang="en-GB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3FFAE029-87FC-490E-819E-9B345BB87D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219199"/>
            <a:ext cx="5181600" cy="5568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840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66806-4F7F-461E-BDD3-0C22340C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Variational Inference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EEF8B-66B6-4533-9CCC-B440F75ACF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686800" cy="5638800"/>
          </a:xfrm>
        </p:spPr>
        <p:txBody>
          <a:bodyPr>
            <a:normAutofit/>
          </a:bodyPr>
          <a:lstStyle/>
          <a:p>
            <a:r>
              <a:rPr lang="en-GB" dirty="0"/>
              <a:t>A clever trick:</a:t>
            </a:r>
          </a:p>
          <a:p>
            <a:pPr lvl="1"/>
            <a:r>
              <a:rPr lang="en-GB" dirty="0"/>
              <a:t>Don’t actually need to look for feature space!</a:t>
            </a:r>
          </a:p>
          <a:p>
            <a:pPr lvl="1"/>
            <a:r>
              <a:rPr lang="en-GB" dirty="0"/>
              <a:t>(At least not directly)</a:t>
            </a:r>
          </a:p>
          <a:p>
            <a:endParaRPr lang="en-GB" dirty="0"/>
          </a:p>
        </p:txBody>
      </p:sp>
      <p:pic>
        <p:nvPicPr>
          <p:cNvPr id="6146" name="Picture 2" descr="Structure of variational auto-encoder. | Download Scientific Diagram">
            <a:extLst>
              <a:ext uri="{FF2B5EF4-FFF2-40B4-BE49-F238E27FC236}">
                <a16:creationId xmlns:a16="http://schemas.microsoft.com/office/drawing/2014/main" id="{7AE99071-8154-45AE-ABD9-69C538E098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75"/>
          <a:stretch/>
        </p:blipFill>
        <p:spPr bwMode="auto">
          <a:xfrm>
            <a:off x="545418" y="3157251"/>
            <a:ext cx="3501987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8D67B460-3C28-4285-A94D-23FB9860260D}"/>
              </a:ext>
            </a:extLst>
          </p:cNvPr>
          <p:cNvGrpSpPr/>
          <p:nvPr/>
        </p:nvGrpSpPr>
        <p:grpSpPr>
          <a:xfrm>
            <a:off x="4800600" y="3157251"/>
            <a:ext cx="4225261" cy="2305050"/>
            <a:chOff x="4835487" y="3157251"/>
            <a:chExt cx="4225261" cy="2305050"/>
          </a:xfrm>
        </p:grpSpPr>
        <p:pic>
          <p:nvPicPr>
            <p:cNvPr id="5" name="Picture 2" descr="Structure of variational auto-encoder. | Download Scientific Diagram">
              <a:extLst>
                <a:ext uri="{FF2B5EF4-FFF2-40B4-BE49-F238E27FC236}">
                  <a16:creationId xmlns:a16="http://schemas.microsoft.com/office/drawing/2014/main" id="{EC1AA811-2CC5-4E2A-894C-85FE7A905EC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175" r="21167"/>
            <a:stretch/>
          </p:blipFill>
          <p:spPr bwMode="auto">
            <a:xfrm>
              <a:off x="4835487" y="3157251"/>
              <a:ext cx="2098713" cy="2305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Structure of variational auto-encoder. | Download Scientific Diagram">
              <a:extLst>
                <a:ext uri="{FF2B5EF4-FFF2-40B4-BE49-F238E27FC236}">
                  <a16:creationId xmlns:a16="http://schemas.microsoft.com/office/drawing/2014/main" id="{071DE822-B66C-41D5-8C92-3D16D284DBF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588"/>
            <a:stretch/>
          </p:blipFill>
          <p:spPr bwMode="auto">
            <a:xfrm>
              <a:off x="6912000" y="3157251"/>
              <a:ext cx="2148748" cy="2305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11992DB-E7EF-4123-9B20-827A3E334ADF}"/>
                </a:ext>
              </a:extLst>
            </p:cNvPr>
            <p:cNvSpPr/>
            <p:nvPr/>
          </p:nvSpPr>
          <p:spPr>
            <a:xfrm>
              <a:off x="6781800" y="3238959"/>
              <a:ext cx="742720" cy="1900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4D8CEF1-9F0F-45AA-AA08-DFBA9F502F34}"/>
              </a:ext>
            </a:extLst>
          </p:cNvPr>
          <p:cNvCxnSpPr/>
          <p:nvPr/>
        </p:nvCxnSpPr>
        <p:spPr>
          <a:xfrm flipV="1">
            <a:off x="685800" y="4572000"/>
            <a:ext cx="0" cy="1219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6611EAD-7264-4BEA-AA89-051CFDB32B1D}"/>
              </a:ext>
            </a:extLst>
          </p:cNvPr>
          <p:cNvSpPr txBox="1"/>
          <p:nvPr/>
        </p:nvSpPr>
        <p:spPr>
          <a:xfrm>
            <a:off x="0" y="5811035"/>
            <a:ext cx="14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Feature space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0BB63C8-99E0-42B0-BB55-D2600E35AF20}"/>
              </a:ext>
            </a:extLst>
          </p:cNvPr>
          <p:cNvCxnSpPr>
            <a:cxnSpLocks/>
          </p:cNvCxnSpPr>
          <p:nvPr/>
        </p:nvCxnSpPr>
        <p:spPr>
          <a:xfrm flipV="1">
            <a:off x="6281799" y="5029200"/>
            <a:ext cx="0" cy="762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FAAB4FD-5519-4133-B3D5-6A6B49FB9EBE}"/>
              </a:ext>
            </a:extLst>
          </p:cNvPr>
          <p:cNvSpPr txBox="1"/>
          <p:nvPr/>
        </p:nvSpPr>
        <p:spPr>
          <a:xfrm>
            <a:off x="5595999" y="5811035"/>
            <a:ext cx="14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Feature space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75FC966-50D4-4D86-8A41-18C55B0DE55F}"/>
              </a:ext>
            </a:extLst>
          </p:cNvPr>
          <p:cNvCxnSpPr/>
          <p:nvPr/>
        </p:nvCxnSpPr>
        <p:spPr>
          <a:xfrm flipV="1">
            <a:off x="4924800" y="4572000"/>
            <a:ext cx="0" cy="1219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EF74010-1932-42D7-86DF-43EA62787ACF}"/>
                  </a:ext>
                </a:extLst>
              </p:cNvPr>
              <p:cNvSpPr txBox="1"/>
              <p:nvPr/>
            </p:nvSpPr>
            <p:spPr>
              <a:xfrm>
                <a:off x="4343400" y="5811035"/>
                <a:ext cx="11954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(0,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EF74010-1932-42D7-86DF-43EA62787A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400" y="5811035"/>
                <a:ext cx="1195455" cy="369332"/>
              </a:xfrm>
              <a:prstGeom prst="rect">
                <a:avLst/>
              </a:prstGeom>
              <a:blipFill>
                <a:blip r:embed="rId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32B8069-17B6-49B5-9DE0-7E44BF85500C}"/>
              </a:ext>
            </a:extLst>
          </p:cNvPr>
          <p:cNvCxnSpPr/>
          <p:nvPr/>
        </p:nvCxnSpPr>
        <p:spPr>
          <a:xfrm>
            <a:off x="457200" y="2971800"/>
            <a:ext cx="3886200" cy="2590800"/>
          </a:xfrm>
          <a:prstGeom prst="line">
            <a:avLst/>
          </a:prstGeom>
          <a:ln w="57150">
            <a:solidFill>
              <a:srgbClr val="FF0000">
                <a:alpha val="3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5B5E556-2419-4B63-A90A-72DB20290AE3}"/>
              </a:ext>
            </a:extLst>
          </p:cNvPr>
          <p:cNvCxnSpPr>
            <a:cxnSpLocks/>
          </p:cNvCxnSpPr>
          <p:nvPr/>
        </p:nvCxnSpPr>
        <p:spPr>
          <a:xfrm flipH="1">
            <a:off x="457200" y="2981718"/>
            <a:ext cx="3886200" cy="2590800"/>
          </a:xfrm>
          <a:prstGeom prst="line">
            <a:avLst/>
          </a:prstGeom>
          <a:ln w="57150">
            <a:solidFill>
              <a:srgbClr val="FF0000">
                <a:alpha val="3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4467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66806-4F7F-461E-BDD3-0C22340C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Variational Inference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1E9354E-506D-482E-A09F-D4D2869CA0A5}"/>
              </a:ext>
            </a:extLst>
          </p:cNvPr>
          <p:cNvGrpSpPr/>
          <p:nvPr/>
        </p:nvGrpSpPr>
        <p:grpSpPr>
          <a:xfrm>
            <a:off x="1630445" y="1143000"/>
            <a:ext cx="5883110" cy="5440362"/>
            <a:chOff x="2209800" y="2544762"/>
            <a:chExt cx="4367270" cy="40386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4D51EF4-66B2-4971-ADB7-F25D62E79B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5832" t="42592" r="48035" b="14445"/>
            <a:stretch/>
          </p:blipFill>
          <p:spPr>
            <a:xfrm>
              <a:off x="2209800" y="2544762"/>
              <a:ext cx="4367270" cy="40386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5E9C02-E8B8-4D99-98FD-5FAF0EA2663A}"/>
                </a:ext>
              </a:extLst>
            </p:cNvPr>
            <p:cNvSpPr/>
            <p:nvPr/>
          </p:nvSpPr>
          <p:spPr>
            <a:xfrm>
              <a:off x="6019800" y="2544762"/>
              <a:ext cx="557270" cy="17986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DAF0DF8-0546-4C70-9A76-D31CB6D47A50}"/>
              </a:ext>
            </a:extLst>
          </p:cNvPr>
          <p:cNvCxnSpPr>
            <a:cxnSpLocks/>
          </p:cNvCxnSpPr>
          <p:nvPr/>
        </p:nvCxnSpPr>
        <p:spPr>
          <a:xfrm>
            <a:off x="1905000" y="6248400"/>
            <a:ext cx="1295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874D4AD-B53B-4167-8F0D-EDF01086C9A9}"/>
                  </a:ext>
                </a:extLst>
              </p:cNvPr>
              <p:cNvSpPr txBox="1"/>
              <p:nvPr/>
            </p:nvSpPr>
            <p:spPr>
              <a:xfrm>
                <a:off x="76200" y="5900308"/>
                <a:ext cx="204786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Choose an image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GB" dirty="0"/>
                  <a:t> </a:t>
                </a:r>
              </a:p>
              <a:p>
                <a:r>
                  <a:rPr lang="en-GB" dirty="0"/>
                  <a:t>from the dataset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874D4AD-B53B-4167-8F0D-EDF01086C9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900308"/>
                <a:ext cx="2047868" cy="646331"/>
              </a:xfrm>
              <a:prstGeom prst="rect">
                <a:avLst/>
              </a:prstGeom>
              <a:blipFill>
                <a:blip r:embed="rId3"/>
                <a:stretch>
                  <a:fillRect l="-2687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597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66806-4F7F-461E-BDD3-0C22340C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Variational Inference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1E9354E-506D-482E-A09F-D4D2869CA0A5}"/>
              </a:ext>
            </a:extLst>
          </p:cNvPr>
          <p:cNvGrpSpPr/>
          <p:nvPr/>
        </p:nvGrpSpPr>
        <p:grpSpPr>
          <a:xfrm>
            <a:off x="1630445" y="1143000"/>
            <a:ext cx="5883110" cy="5440362"/>
            <a:chOff x="2209800" y="2544762"/>
            <a:chExt cx="4367270" cy="40386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4D51EF4-66B2-4971-ADB7-F25D62E79B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5832" t="42592" r="48035" b="14445"/>
            <a:stretch/>
          </p:blipFill>
          <p:spPr>
            <a:xfrm>
              <a:off x="2209800" y="2544762"/>
              <a:ext cx="4367270" cy="40386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5E9C02-E8B8-4D99-98FD-5FAF0EA2663A}"/>
                </a:ext>
              </a:extLst>
            </p:cNvPr>
            <p:cNvSpPr/>
            <p:nvPr/>
          </p:nvSpPr>
          <p:spPr>
            <a:xfrm>
              <a:off x="6019800" y="2544762"/>
              <a:ext cx="557270" cy="17986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DAF0DF8-0546-4C70-9A76-D31CB6D47A50}"/>
              </a:ext>
            </a:extLst>
          </p:cNvPr>
          <p:cNvCxnSpPr>
            <a:cxnSpLocks/>
          </p:cNvCxnSpPr>
          <p:nvPr/>
        </p:nvCxnSpPr>
        <p:spPr>
          <a:xfrm>
            <a:off x="1905000" y="6248400"/>
            <a:ext cx="1295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874D4AD-B53B-4167-8F0D-EDF01086C9A9}"/>
                  </a:ext>
                </a:extLst>
              </p:cNvPr>
              <p:cNvSpPr txBox="1"/>
              <p:nvPr/>
            </p:nvSpPr>
            <p:spPr>
              <a:xfrm>
                <a:off x="76200" y="5900308"/>
                <a:ext cx="204786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Choose an image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GB" dirty="0"/>
                  <a:t> </a:t>
                </a:r>
              </a:p>
              <a:p>
                <a:r>
                  <a:rPr lang="en-GB" dirty="0"/>
                  <a:t>from the dataset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874D4AD-B53B-4167-8F0D-EDF01086C9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900308"/>
                <a:ext cx="2047868" cy="646331"/>
              </a:xfrm>
              <a:prstGeom prst="rect">
                <a:avLst/>
              </a:prstGeom>
              <a:blipFill>
                <a:blip r:embed="rId3"/>
                <a:stretch>
                  <a:fillRect l="-2687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7076C0-05DB-4FC4-8CF5-D4435285DAB9}"/>
                  </a:ext>
                </a:extLst>
              </p:cNvPr>
              <p:cNvSpPr txBox="1"/>
              <p:nvPr/>
            </p:nvSpPr>
            <p:spPr>
              <a:xfrm>
                <a:off x="5105400" y="5228272"/>
                <a:ext cx="3886200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  <a:p>
                <a:pPr marL="285750" indent="-285750">
                  <a:buFontTx/>
                  <a:buChar char="-"/>
                </a:pPr>
                <a:r>
                  <a:rPr lang="en-GB" dirty="0"/>
                  <a:t>Use this (rather than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P</m:t>
                    </m:r>
                    <m:r>
                      <a:rPr lang="en-GB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) because for most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dirty="0"/>
              </a:p>
              <a:p>
                <a:pPr marL="285750" indent="-285750">
                  <a:buFontTx/>
                  <a:buChar char="-"/>
                </a:pPr>
                <a:r>
                  <a:rPr lang="en-GB" dirty="0"/>
                  <a:t>But we still want it to be close to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(0,1)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7076C0-05DB-4FC4-8CF5-D4435285DA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5228272"/>
                <a:ext cx="3886200" cy="1477328"/>
              </a:xfrm>
              <a:prstGeom prst="rect">
                <a:avLst/>
              </a:prstGeom>
              <a:blipFill>
                <a:blip r:embed="rId4"/>
                <a:stretch>
                  <a:fillRect l="-1413" r="-628" b="-24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7F926B0-BF38-4159-8D04-4E73C1E0AC33}"/>
              </a:ext>
            </a:extLst>
          </p:cNvPr>
          <p:cNvCxnSpPr>
            <a:cxnSpLocks/>
          </p:cNvCxnSpPr>
          <p:nvPr/>
        </p:nvCxnSpPr>
        <p:spPr>
          <a:xfrm flipH="1">
            <a:off x="4645446" y="5410200"/>
            <a:ext cx="4599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821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1953</TotalTime>
  <Words>1142</Words>
  <Application>Microsoft Office PowerPoint</Application>
  <PresentationFormat>On-screen Show (4:3)</PresentationFormat>
  <Paragraphs>164</Paragraphs>
  <Slides>21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Cambria Math</vt:lpstr>
      <vt:lpstr>Office Theme</vt:lpstr>
      <vt:lpstr>Variational Inference</vt:lpstr>
      <vt:lpstr>Variational Inference</vt:lpstr>
      <vt:lpstr>Variational Inference</vt:lpstr>
      <vt:lpstr>Variational Inference</vt:lpstr>
      <vt:lpstr>Variational Inference</vt:lpstr>
      <vt:lpstr>Variational Inference</vt:lpstr>
      <vt:lpstr>Variational Inference</vt:lpstr>
      <vt:lpstr>Variational Inference</vt:lpstr>
      <vt:lpstr>Variational Inference</vt:lpstr>
      <vt:lpstr>Variational Inference</vt:lpstr>
      <vt:lpstr>Variational Inference</vt:lpstr>
      <vt:lpstr>Variational Inference</vt:lpstr>
      <vt:lpstr>Variational Inference</vt:lpstr>
      <vt:lpstr>Variational Inference</vt:lpstr>
      <vt:lpstr>Variational Inference</vt:lpstr>
      <vt:lpstr>Variational Inference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George Watkins</cp:lastModifiedBy>
  <cp:revision>32</cp:revision>
  <dcterms:created xsi:type="dcterms:W3CDTF">2020-06-09T13:46:59Z</dcterms:created>
  <dcterms:modified xsi:type="dcterms:W3CDTF">2020-06-15T09:42:17Z</dcterms:modified>
</cp:coreProperties>
</file>