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98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3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15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08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69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2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37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09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54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49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389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6A760-B5A8-46F0-A247-40105DC0004E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AC7C4-B8AF-4083-B823-240EA545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11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C9900"/>
                </a:solidFill>
              </a:rPr>
              <a:t>Integration in a single patch or person? </a:t>
            </a:r>
            <a:r>
              <a:rPr lang="en-US" sz="3600" b="1" dirty="0" smtClean="0">
                <a:solidFill>
                  <a:srgbClr val="CC9900"/>
                </a:solidFill>
              </a:rPr>
              <a:t/>
            </a:r>
            <a:br>
              <a:rPr lang="en-US" sz="3600" b="1" dirty="0" smtClean="0">
                <a:solidFill>
                  <a:srgbClr val="CC9900"/>
                </a:solidFill>
              </a:rPr>
            </a:br>
            <a:r>
              <a:rPr lang="en-US" sz="3600" b="1" dirty="0">
                <a:solidFill>
                  <a:srgbClr val="CC9900"/>
                </a:solidFill>
              </a:rPr>
              <a:t/>
            </a:r>
            <a:br>
              <a:rPr lang="en-US" sz="3600" b="1" dirty="0">
                <a:solidFill>
                  <a:srgbClr val="CC9900"/>
                </a:solidFill>
              </a:rPr>
            </a:br>
            <a:r>
              <a:rPr lang="en-US" sz="3600" b="1" dirty="0" smtClean="0">
                <a:solidFill>
                  <a:srgbClr val="CC9900"/>
                </a:solidFill>
              </a:rPr>
              <a:t>Reflections </a:t>
            </a:r>
            <a:r>
              <a:rPr lang="en-US" sz="3600" b="1" dirty="0">
                <a:solidFill>
                  <a:srgbClr val="CC9900"/>
                </a:solidFill>
              </a:rPr>
              <a:t>on </a:t>
            </a:r>
            <a:r>
              <a:rPr lang="en-US" sz="3600" b="1" dirty="0" smtClean="0">
                <a:solidFill>
                  <a:srgbClr val="CC9900"/>
                </a:solidFill>
              </a:rPr>
              <a:t>the future of integration</a:t>
            </a:r>
            <a:r>
              <a:rPr lang="en-US" sz="3600" b="1" dirty="0">
                <a:solidFill>
                  <a:srgbClr val="CC9900"/>
                </a:solidFill>
              </a:rPr>
              <a:t> </a:t>
            </a:r>
            <a:endParaRPr lang="en-GB" sz="3600" dirty="0">
              <a:solidFill>
                <a:srgbClr val="CC99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Dr Richard Harling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Director of Health and Care</a:t>
            </a:r>
          </a:p>
        </p:txBody>
      </p:sp>
      <p:pic>
        <p:nvPicPr>
          <p:cNvPr id="4" name="Picture 7" descr="SCC_logo_colo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862" y="116632"/>
            <a:ext cx="33829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3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5576" y="-171400"/>
            <a:ext cx="7772400" cy="144016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C9900"/>
                </a:solidFill>
              </a:rPr>
              <a:t>Core principles</a:t>
            </a:r>
            <a:endParaRPr lang="en-GB" sz="3200" dirty="0">
              <a:solidFill>
                <a:srgbClr val="CC99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6741368"/>
            <a:ext cx="9144000" cy="0"/>
          </a:xfrm>
          <a:prstGeom prst="line">
            <a:avLst/>
          </a:prstGeom>
          <a:ln w="2286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-36512" y="908720"/>
            <a:ext cx="9180512" cy="0"/>
          </a:xfrm>
          <a:prstGeom prst="line">
            <a:avLst/>
          </a:prstGeom>
          <a:ln w="381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51520" y="1097449"/>
            <a:ext cx="3312368" cy="4419783"/>
            <a:chOff x="251520" y="1097449"/>
            <a:chExt cx="3312368" cy="4419783"/>
          </a:xfrm>
        </p:grpSpPr>
        <p:sp>
          <p:nvSpPr>
            <p:cNvPr id="10" name="Rectangle 9"/>
            <p:cNvSpPr/>
            <p:nvPr/>
          </p:nvSpPr>
          <p:spPr>
            <a:xfrm>
              <a:off x="251520" y="4193793"/>
              <a:ext cx="331236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</a:rPr>
                <a:t>Issues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bg1">
                      <a:lumMod val="50000"/>
                    </a:schemeClr>
                  </a:solidFill>
                </a:rPr>
                <a:t>Pooling </a:t>
              </a:r>
              <a:r>
                <a:rPr lang="en-GB" sz="2000" dirty="0">
                  <a:solidFill>
                    <a:schemeClr val="bg1">
                      <a:lumMod val="50000"/>
                    </a:schemeClr>
                  </a:solidFill>
                </a:rPr>
                <a:t>of risk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chemeClr val="bg1">
                      <a:lumMod val="50000"/>
                    </a:schemeClr>
                  </a:solidFill>
                </a:rPr>
                <a:t>Asymmetry of information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chemeClr val="bg1">
                      <a:lumMod val="50000"/>
                    </a:schemeClr>
                  </a:solidFill>
                </a:rPr>
                <a:t>Purchasing power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23528" y="1097449"/>
              <a:ext cx="1872208" cy="2580094"/>
              <a:chOff x="251520" y="908720"/>
              <a:chExt cx="1872208" cy="2580094"/>
            </a:xfrm>
          </p:grpSpPr>
          <p:pic>
            <p:nvPicPr>
              <p:cNvPr id="14" name="Picture 13" descr="Image result for person"/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908720"/>
                <a:ext cx="1872208" cy="1944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251520" y="2780928"/>
                <a:ext cx="187220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b="1" dirty="0" smtClean="0"/>
                  <a:t>People arrange their own care</a:t>
                </a:r>
                <a:endParaRPr lang="en-GB" sz="2000" dirty="0"/>
              </a:p>
            </p:txBody>
          </p:sp>
        </p:grp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323528" y="3689737"/>
              <a:ext cx="2664296" cy="432048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000" dirty="0" smtClean="0">
                  <a:solidFill>
                    <a:schemeClr val="bg1"/>
                  </a:solidFill>
                </a:rPr>
                <a:t>Social care self funders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686279" y="1241465"/>
            <a:ext cx="6336704" cy="3967991"/>
            <a:chOff x="2699792" y="1241465"/>
            <a:chExt cx="6336704" cy="3967991"/>
          </a:xfrm>
        </p:grpSpPr>
        <p:sp>
          <p:nvSpPr>
            <p:cNvPr id="11" name="Rectangle 10"/>
            <p:cNvSpPr/>
            <p:nvPr/>
          </p:nvSpPr>
          <p:spPr>
            <a:xfrm>
              <a:off x="6156176" y="4193793"/>
              <a:ext cx="27363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</a:rPr>
                <a:t>Issues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bg1">
                      <a:lumMod val="50000"/>
                    </a:schemeClr>
                  </a:solidFill>
                </a:rPr>
                <a:t>Fragmentation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bg1">
                      <a:lumMod val="50000"/>
                    </a:schemeClr>
                  </a:solidFill>
                </a:rPr>
                <a:t>Personalisation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699792" y="1241465"/>
              <a:ext cx="6336704" cy="2880320"/>
              <a:chOff x="2771800" y="1052736"/>
              <a:chExt cx="6336704" cy="288032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771800" y="1052736"/>
                <a:ext cx="6336704" cy="2436078"/>
                <a:chOff x="2771800" y="1052736"/>
                <a:chExt cx="6336704" cy="2436078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6300192" y="1052736"/>
                  <a:ext cx="2808312" cy="2436078"/>
                  <a:chOff x="6660232" y="1052736"/>
                  <a:chExt cx="2808312" cy="2436078"/>
                </a:xfrm>
              </p:grpSpPr>
              <p:sp>
                <p:nvSpPr>
                  <p:cNvPr id="12" name="Rectangle 11"/>
                  <p:cNvSpPr/>
                  <p:nvPr/>
                </p:nvSpPr>
                <p:spPr>
                  <a:xfrm>
                    <a:off x="6660232" y="2780928"/>
                    <a:ext cx="2808312" cy="70788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2000" b="1" dirty="0" smtClean="0"/>
                      <a:t>An agency arranges care on people’s behalf</a:t>
                    </a:r>
                    <a:endParaRPr lang="en-GB" sz="2000" dirty="0"/>
                  </a:p>
                </p:txBody>
              </p:sp>
              <p:pic>
                <p:nvPicPr>
                  <p:cNvPr id="1028" name="Picture 4" descr="Image result for care hands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020272" y="1052736"/>
                    <a:ext cx="1656183" cy="168516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21" name="Right Arrow 20"/>
                <p:cNvSpPr/>
                <p:nvPr/>
              </p:nvSpPr>
              <p:spPr>
                <a:xfrm>
                  <a:off x="2771800" y="1484784"/>
                  <a:ext cx="3456384" cy="792088"/>
                </a:xfrm>
                <a:prstGeom prst="rightArrow">
                  <a:avLst/>
                </a:prstGeom>
                <a:solidFill>
                  <a:srgbClr val="CC9900"/>
                </a:solidFill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Title 1"/>
              <p:cNvSpPr txBox="1">
                <a:spLocks/>
              </p:cNvSpPr>
              <p:nvPr/>
            </p:nvSpPr>
            <p:spPr>
              <a:xfrm>
                <a:off x="6300192" y="3501008"/>
                <a:ext cx="2808312" cy="432048"/>
              </a:xfrm>
              <a:prstGeom prst="rect">
                <a:avLst/>
              </a:prstGeom>
              <a:solidFill>
                <a:srgbClr val="CC99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2000" dirty="0" smtClean="0">
                    <a:solidFill>
                      <a:schemeClr val="bg1"/>
                    </a:solidFill>
                  </a:rPr>
                  <a:t>Most NHS and social care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51137" y="5589240"/>
            <a:ext cx="7533231" cy="936104"/>
            <a:chOff x="351137" y="5589240"/>
            <a:chExt cx="7533231" cy="936104"/>
          </a:xfrm>
        </p:grpSpPr>
        <p:sp>
          <p:nvSpPr>
            <p:cNvPr id="25" name="Curved Up Arrow 24"/>
            <p:cNvSpPr/>
            <p:nvPr/>
          </p:nvSpPr>
          <p:spPr>
            <a:xfrm flipH="1">
              <a:off x="1547664" y="5589240"/>
              <a:ext cx="6336704" cy="720080"/>
            </a:xfrm>
            <a:prstGeom prst="curvedUpArrow">
              <a:avLst/>
            </a:prstGeom>
            <a:solidFill>
              <a:srgbClr val="CC9900"/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351137" y="6093296"/>
              <a:ext cx="2664296" cy="432048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000" dirty="0" smtClean="0">
                  <a:solidFill>
                    <a:schemeClr val="bg1"/>
                  </a:solidFill>
                </a:rPr>
                <a:t>Direct payments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49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5576" y="-171400"/>
            <a:ext cx="7772400" cy="144016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C9900"/>
                </a:solidFill>
              </a:rPr>
              <a:t>Integration by individuals</a:t>
            </a:r>
            <a:endParaRPr lang="en-GB" sz="3200" dirty="0">
              <a:solidFill>
                <a:srgbClr val="CC99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87824" y="1124744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Issues: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People don’t know what is possible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They don’t feel sufficiently informed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They can’t manage transactional processes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Changes in the law have reduced purchasing power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23528" y="1134904"/>
            <a:ext cx="1872208" cy="2580094"/>
            <a:chOff x="251520" y="908720"/>
            <a:chExt cx="1872208" cy="2580094"/>
          </a:xfrm>
        </p:grpSpPr>
        <p:pic>
          <p:nvPicPr>
            <p:cNvPr id="14" name="Picture 13" descr="Image result for person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908720"/>
              <a:ext cx="1872208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251520" y="2780928"/>
              <a:ext cx="187220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 smtClean="0"/>
                <a:t>People arrange their own care</a:t>
              </a:r>
              <a:endParaRPr lang="en-GB" sz="2000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0" y="6741368"/>
            <a:ext cx="9144000" cy="0"/>
          </a:xfrm>
          <a:prstGeom prst="line">
            <a:avLst/>
          </a:prstGeom>
          <a:ln w="2286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-36512" y="908720"/>
            <a:ext cx="9180512" cy="0"/>
          </a:xfrm>
          <a:prstGeom prst="line">
            <a:avLst/>
          </a:prstGeom>
          <a:ln w="381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987824" y="3799200"/>
            <a:ext cx="5832648" cy="1862048"/>
          </a:xfrm>
          <a:prstGeom prst="rect">
            <a:avLst/>
          </a:prstGeom>
          <a:solidFill>
            <a:srgbClr val="CC9900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schemeClr val="bg1"/>
                </a:solidFill>
              </a:rPr>
              <a:t>Solutions:</a:t>
            </a:r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Actively encouraging people to pursue this option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Providing good information about the services available and their respective merits and costs </a:t>
            </a:r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Support to manage transactional processes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6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5576" y="-171400"/>
            <a:ext cx="7772400" cy="144016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C9900"/>
                </a:solidFill>
              </a:rPr>
              <a:t>Integration by agencies</a:t>
            </a:r>
            <a:endParaRPr lang="en-GB" sz="3200" dirty="0">
              <a:solidFill>
                <a:srgbClr val="CC99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6741368"/>
            <a:ext cx="9144000" cy="0"/>
          </a:xfrm>
          <a:prstGeom prst="line">
            <a:avLst/>
          </a:prstGeom>
          <a:ln w="2286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-36512" y="908720"/>
            <a:ext cx="9180512" cy="0"/>
          </a:xfrm>
          <a:prstGeom prst="line">
            <a:avLst/>
          </a:prstGeom>
          <a:ln w="381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6228184" y="1280954"/>
            <a:ext cx="2808312" cy="2436078"/>
            <a:chOff x="6660232" y="1052736"/>
            <a:chExt cx="2808312" cy="2436078"/>
          </a:xfrm>
        </p:grpSpPr>
        <p:sp>
          <p:nvSpPr>
            <p:cNvPr id="12" name="Rectangle 11"/>
            <p:cNvSpPr/>
            <p:nvPr/>
          </p:nvSpPr>
          <p:spPr>
            <a:xfrm>
              <a:off x="6660232" y="2780928"/>
              <a:ext cx="280831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An agency arranges care on people’s behalf</a:t>
              </a:r>
              <a:endParaRPr lang="en-GB" sz="2000" dirty="0"/>
            </a:p>
          </p:txBody>
        </p:sp>
        <p:pic>
          <p:nvPicPr>
            <p:cNvPr id="1028" name="Picture 4" descr="Image result for care hand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1052736"/>
              <a:ext cx="1656183" cy="16851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Rectangle 29"/>
          <p:cNvSpPr/>
          <p:nvPr/>
        </p:nvSpPr>
        <p:spPr>
          <a:xfrm>
            <a:off x="179512" y="1136938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Issues: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Lots of agencies involved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Competing political, financial, organisational and professional priorities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Changing strategic planning ‘footprints’ and organisational forms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National command and control</a:t>
            </a:r>
          </a:p>
        </p:txBody>
      </p:sp>
    </p:spTree>
    <p:extLst>
      <p:ext uri="{BB962C8B-B14F-4D97-AF65-F5344CB8AC3E}">
        <p14:creationId xmlns:p14="http://schemas.microsoft.com/office/powerpoint/2010/main" val="384930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5576" y="-171400"/>
            <a:ext cx="7772400" cy="144016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C9900"/>
                </a:solidFill>
              </a:rPr>
              <a:t>A framework for integration by agencies</a:t>
            </a:r>
            <a:endParaRPr lang="en-GB" sz="3200" dirty="0">
              <a:solidFill>
                <a:srgbClr val="CC99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6741368"/>
            <a:ext cx="9144000" cy="0"/>
          </a:xfrm>
          <a:prstGeom prst="line">
            <a:avLst/>
          </a:prstGeom>
          <a:ln w="2286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-36512" y="908720"/>
            <a:ext cx="9180512" cy="0"/>
          </a:xfrm>
          <a:prstGeom prst="line">
            <a:avLst/>
          </a:prstGeom>
          <a:ln w="3810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411759" y="1194297"/>
            <a:ext cx="3312369" cy="5187031"/>
            <a:chOff x="2411759" y="1194297"/>
            <a:chExt cx="3816425" cy="4930721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2411760" y="5468582"/>
              <a:ext cx="3816424" cy="656436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Colocation</a:t>
              </a:r>
              <a:endParaRPr lang="en-GB" sz="20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2411759" y="4392837"/>
              <a:ext cx="3532341" cy="656436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Processes and systems</a:t>
              </a:r>
              <a:endParaRPr lang="en-GB" sz="20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2411760" y="2262868"/>
              <a:ext cx="2952328" cy="656436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Budgets</a:t>
              </a:r>
              <a:endParaRPr lang="en-GB" sz="20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2411760" y="1194297"/>
              <a:ext cx="2664296" cy="656436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Governance</a:t>
              </a:r>
              <a:endParaRPr lang="en-GB" sz="20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2411760" y="3331439"/>
              <a:ext cx="3240360" cy="656436"/>
            </a:xfrm>
            <a:prstGeom prst="rect">
              <a:avLst/>
            </a:prstGeom>
            <a:solidFill>
              <a:srgbClr val="CC99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Teams</a:t>
              </a:r>
              <a:endParaRPr lang="en-GB" sz="20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4246" y="980728"/>
            <a:ext cx="1795082" cy="5544616"/>
            <a:chOff x="284246" y="-243408"/>
            <a:chExt cx="1795082" cy="6725449"/>
          </a:xfrm>
        </p:grpSpPr>
        <p:pic>
          <p:nvPicPr>
            <p:cNvPr id="1030" name="Picture 6" descr="Image result for house Clip A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875" y="5225052"/>
              <a:ext cx="1327805" cy="12569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Image result for governance Clip Ar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246" y="-243408"/>
              <a:ext cx="1795082" cy="1246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http://www.clker.com/cliparts/f/4/W/m/t/R/team-h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786" y="2420888"/>
              <a:ext cx="1587273" cy="14761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Image result for pound Clip Ar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842" y="1124744"/>
              <a:ext cx="1440160" cy="1440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 descr="Image result for cogs Clip Ar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842" y="3789040"/>
              <a:ext cx="1527872" cy="1296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Down Arrow 10"/>
          <p:cNvSpPr/>
          <p:nvPr/>
        </p:nvSpPr>
        <p:spPr>
          <a:xfrm>
            <a:off x="6300192" y="1192211"/>
            <a:ext cx="692015" cy="5187031"/>
          </a:xfrm>
          <a:prstGeom prst="downArrow">
            <a:avLst>
              <a:gd name="adj1" fmla="val 100000"/>
              <a:gd name="adj2" fmla="val 50000"/>
            </a:avLst>
          </a:prstGeom>
          <a:solidFill>
            <a:srgbClr val="CC99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GB" sz="2000" b="1" dirty="0" smtClean="0"/>
              <a:t>Relationships</a:t>
            </a:r>
            <a:endParaRPr lang="en-GB" sz="2000" b="1" dirty="0"/>
          </a:p>
        </p:txBody>
      </p:sp>
      <p:pic>
        <p:nvPicPr>
          <p:cNvPr id="36" name="Picture 4" descr="Image result for handshake Clip Ar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84984"/>
            <a:ext cx="1639812" cy="112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77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166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Integration in a single patch or person?   Reflections on the future of integration </vt:lpstr>
      <vt:lpstr>Core principles</vt:lpstr>
      <vt:lpstr>Integration by individuals</vt:lpstr>
      <vt:lpstr>Integration by agencies</vt:lpstr>
      <vt:lpstr>A framework for integration by agencies</vt:lpstr>
    </vt:vector>
  </TitlesOfParts>
  <Company>Staffordshire County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in a single patch or person?   Reflections on joint health and care responsibilities</dc:title>
  <dc:creator>Harling, Richard (H&amp;C)</dc:creator>
  <cp:lastModifiedBy>Cheesbrough, Luke</cp:lastModifiedBy>
  <cp:revision>17</cp:revision>
  <dcterms:created xsi:type="dcterms:W3CDTF">2017-05-18T15:50:12Z</dcterms:created>
  <dcterms:modified xsi:type="dcterms:W3CDTF">2017-07-26T09:17:29Z</dcterms:modified>
</cp:coreProperties>
</file>