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11700"/>
  <p:notesSz cx="9926638" cy="14352588"/>
  <p:defaultTextStyle>
    <a:defPPr>
      <a:defRPr lang="fr-FR"/>
    </a:defPPr>
    <a:lvl1pPr marL="0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88117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76234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64351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52468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40585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28702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16819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04936" algn="l" defTabSz="4176234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484">
          <p15:clr>
            <a:srgbClr val="A4A3A4"/>
          </p15:clr>
        </p15:guide>
        <p15:guide id="2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160D2"/>
    <a:srgbClr val="CFAEE8"/>
    <a:srgbClr val="DAC1ED"/>
    <a:srgbClr val="E4D2F2"/>
    <a:srgbClr val="DEC7EF"/>
    <a:srgbClr val="D5B8EA"/>
    <a:srgbClr val="A8E884"/>
    <a:srgbClr val="9EE577"/>
    <a:srgbClr val="C1E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0" autoAdjust="0"/>
  </p:normalViewPr>
  <p:slideViewPr>
    <p:cSldViewPr snapToObjects="1">
      <p:cViewPr>
        <p:scale>
          <a:sx n="39" d="100"/>
          <a:sy n="39" d="100"/>
        </p:scale>
        <p:origin x="-516" y="-144"/>
      </p:cViewPr>
      <p:guideLst>
        <p:guide orient="horz" pos="13484"/>
        <p:guide pos="95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r">
              <a:defRPr sz="1800"/>
            </a:lvl1pPr>
          </a:lstStyle>
          <a:p>
            <a:fld id="{C42D50C4-D0FC-4F2A-9487-E621CC82B617}" type="datetimeFigureOut">
              <a:rPr lang="en-GB" smtClean="0"/>
              <a:t>31/05/2014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60700" y="1076325"/>
            <a:ext cx="3805238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33" tIns="69366" rIns="138733" bIns="6936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817479"/>
            <a:ext cx="7941310" cy="6458665"/>
          </a:xfrm>
          <a:prstGeom prst="rect">
            <a:avLst/>
          </a:prstGeom>
        </p:spPr>
        <p:txBody>
          <a:bodyPr vert="horz" lIns="138733" tIns="69366" rIns="138733" bIns="6936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r">
              <a:defRPr sz="1800"/>
            </a:lvl1pPr>
          </a:lstStyle>
          <a:p>
            <a:fld id="{B23C13D9-03C5-439A-9698-6D2811DE1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3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C13D9-03C5-439A-9698-6D2811DE14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81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1000" y="13299385"/>
            <a:ext cx="25737979" cy="917676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41997" y="24259963"/>
            <a:ext cx="21195982" cy="109407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0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6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4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1952982" y="1714461"/>
            <a:ext cx="6812995" cy="365286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14001" y="1714461"/>
            <a:ext cx="19934318" cy="365286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91912" y="27510489"/>
            <a:ext cx="25737979" cy="850287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91912" y="18145434"/>
            <a:ext cx="25737979" cy="9365056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117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7623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26435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46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58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70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681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493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14003" y="9989403"/>
            <a:ext cx="13373656" cy="28253744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392324" y="9989403"/>
            <a:ext cx="13373656" cy="28253744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999" y="9583086"/>
            <a:ext cx="13378914" cy="399377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117" indent="0">
              <a:buNone/>
              <a:defRPr sz="9100" b="1"/>
            </a:lvl2pPr>
            <a:lvl3pPr marL="4176234" indent="0">
              <a:buNone/>
              <a:defRPr sz="8300" b="1"/>
            </a:lvl3pPr>
            <a:lvl4pPr marL="6264351" indent="0">
              <a:buNone/>
              <a:defRPr sz="7200" b="1"/>
            </a:lvl4pPr>
            <a:lvl5pPr marL="8352468" indent="0">
              <a:buNone/>
              <a:defRPr sz="7200" b="1"/>
            </a:lvl5pPr>
            <a:lvl6pPr marL="10440585" indent="0">
              <a:buNone/>
              <a:defRPr sz="7200" b="1"/>
            </a:lvl6pPr>
            <a:lvl7pPr marL="12528702" indent="0">
              <a:buNone/>
              <a:defRPr sz="7200" b="1"/>
            </a:lvl7pPr>
            <a:lvl8pPr marL="14616819" indent="0">
              <a:buNone/>
              <a:defRPr sz="7200" b="1"/>
            </a:lvl8pPr>
            <a:lvl9pPr marL="16704936" indent="0">
              <a:buNone/>
              <a:defRPr sz="7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3999" y="13576862"/>
            <a:ext cx="13378914" cy="2466628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3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81812" y="9583086"/>
            <a:ext cx="13384169" cy="399377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117" indent="0">
              <a:buNone/>
              <a:defRPr sz="9100" b="1"/>
            </a:lvl2pPr>
            <a:lvl3pPr marL="4176234" indent="0">
              <a:buNone/>
              <a:defRPr sz="8300" b="1"/>
            </a:lvl3pPr>
            <a:lvl4pPr marL="6264351" indent="0">
              <a:buNone/>
              <a:defRPr sz="7200" b="1"/>
            </a:lvl4pPr>
            <a:lvl5pPr marL="8352468" indent="0">
              <a:buNone/>
              <a:defRPr sz="7200" b="1"/>
            </a:lvl5pPr>
            <a:lvl6pPr marL="10440585" indent="0">
              <a:buNone/>
              <a:defRPr sz="7200" b="1"/>
            </a:lvl6pPr>
            <a:lvl7pPr marL="12528702" indent="0">
              <a:buNone/>
              <a:defRPr sz="7200" b="1"/>
            </a:lvl7pPr>
            <a:lvl8pPr marL="14616819" indent="0">
              <a:buNone/>
              <a:defRPr sz="7200" b="1"/>
            </a:lvl8pPr>
            <a:lvl9pPr marL="16704936" indent="0">
              <a:buNone/>
              <a:defRPr sz="7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81812" y="13576862"/>
            <a:ext cx="13384169" cy="2466628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3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4003" y="1704539"/>
            <a:ext cx="9961903" cy="725420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38633" y="1704545"/>
            <a:ext cx="16927347" cy="3653860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4003" y="8958750"/>
            <a:ext cx="9961903" cy="29284396"/>
          </a:xfrm>
        </p:spPr>
        <p:txBody>
          <a:bodyPr/>
          <a:lstStyle>
            <a:lvl1pPr marL="0" indent="0">
              <a:buNone/>
              <a:defRPr sz="6400"/>
            </a:lvl1pPr>
            <a:lvl2pPr marL="2088117" indent="0">
              <a:buNone/>
              <a:defRPr sz="5500"/>
            </a:lvl2pPr>
            <a:lvl3pPr marL="4176234" indent="0">
              <a:buNone/>
              <a:defRPr sz="4600"/>
            </a:lvl3pPr>
            <a:lvl4pPr marL="6264351" indent="0">
              <a:buNone/>
              <a:defRPr sz="4100"/>
            </a:lvl4pPr>
            <a:lvl5pPr marL="8352468" indent="0">
              <a:buNone/>
              <a:defRPr sz="4100"/>
            </a:lvl5pPr>
            <a:lvl6pPr marL="10440585" indent="0">
              <a:buNone/>
              <a:defRPr sz="4100"/>
            </a:lvl6pPr>
            <a:lvl7pPr marL="12528702" indent="0">
              <a:buNone/>
              <a:defRPr sz="4100"/>
            </a:lvl7pPr>
            <a:lvl8pPr marL="14616819" indent="0">
              <a:buNone/>
              <a:defRPr sz="4100"/>
            </a:lvl8pPr>
            <a:lvl9pPr marL="16704936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35086" y="29968193"/>
            <a:ext cx="18167985" cy="3537915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935086" y="3825305"/>
            <a:ext cx="18167985" cy="25687020"/>
          </a:xfrm>
        </p:spPr>
        <p:txBody>
          <a:bodyPr/>
          <a:lstStyle>
            <a:lvl1pPr marL="0" indent="0">
              <a:buNone/>
              <a:defRPr sz="14600"/>
            </a:lvl1pPr>
            <a:lvl2pPr marL="2088117" indent="0">
              <a:buNone/>
              <a:defRPr sz="12800"/>
            </a:lvl2pPr>
            <a:lvl3pPr marL="4176234" indent="0">
              <a:buNone/>
              <a:defRPr sz="11000"/>
            </a:lvl3pPr>
            <a:lvl4pPr marL="6264351" indent="0">
              <a:buNone/>
              <a:defRPr sz="9100"/>
            </a:lvl4pPr>
            <a:lvl5pPr marL="8352468" indent="0">
              <a:buNone/>
              <a:defRPr sz="9100"/>
            </a:lvl5pPr>
            <a:lvl6pPr marL="10440585" indent="0">
              <a:buNone/>
              <a:defRPr sz="9100"/>
            </a:lvl6pPr>
            <a:lvl7pPr marL="12528702" indent="0">
              <a:buNone/>
              <a:defRPr sz="9100"/>
            </a:lvl7pPr>
            <a:lvl8pPr marL="14616819" indent="0">
              <a:buNone/>
              <a:defRPr sz="9100"/>
            </a:lvl8pPr>
            <a:lvl9pPr marL="16704936" indent="0">
              <a:buNone/>
              <a:defRPr sz="91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35086" y="33506109"/>
            <a:ext cx="18167985" cy="5024425"/>
          </a:xfrm>
        </p:spPr>
        <p:txBody>
          <a:bodyPr/>
          <a:lstStyle>
            <a:lvl1pPr marL="0" indent="0">
              <a:buNone/>
              <a:defRPr sz="6400"/>
            </a:lvl1pPr>
            <a:lvl2pPr marL="2088117" indent="0">
              <a:buNone/>
              <a:defRPr sz="5500"/>
            </a:lvl2pPr>
            <a:lvl3pPr marL="4176234" indent="0">
              <a:buNone/>
              <a:defRPr sz="4600"/>
            </a:lvl3pPr>
            <a:lvl4pPr marL="6264351" indent="0">
              <a:buNone/>
              <a:defRPr sz="4100"/>
            </a:lvl4pPr>
            <a:lvl5pPr marL="8352468" indent="0">
              <a:buNone/>
              <a:defRPr sz="4100"/>
            </a:lvl5pPr>
            <a:lvl6pPr marL="10440585" indent="0">
              <a:buNone/>
              <a:defRPr sz="4100"/>
            </a:lvl6pPr>
            <a:lvl7pPr marL="12528702" indent="0">
              <a:buNone/>
              <a:defRPr sz="4100"/>
            </a:lvl7pPr>
            <a:lvl8pPr marL="14616819" indent="0">
              <a:buNone/>
              <a:defRPr sz="4100"/>
            </a:lvl8pPr>
            <a:lvl9pPr marL="16704936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3999" y="1714455"/>
            <a:ext cx="27251978" cy="7135283"/>
          </a:xfrm>
          <a:prstGeom prst="rect">
            <a:avLst/>
          </a:prstGeom>
        </p:spPr>
        <p:txBody>
          <a:bodyPr vert="horz" lIns="417623" tIns="208812" rIns="417623" bIns="208812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999" y="9989403"/>
            <a:ext cx="27251978" cy="28253744"/>
          </a:xfrm>
          <a:prstGeom prst="rect">
            <a:avLst/>
          </a:prstGeom>
        </p:spPr>
        <p:txBody>
          <a:bodyPr vert="horz" lIns="417623" tIns="208812" rIns="417623" bIns="20881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13999" y="39680108"/>
            <a:ext cx="7065327" cy="2279327"/>
          </a:xfrm>
          <a:prstGeom prst="rect">
            <a:avLst/>
          </a:prstGeom>
        </p:spPr>
        <p:txBody>
          <a:bodyPr vert="horz" lIns="417623" tIns="208812" rIns="417623" bIns="20881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31/05/2014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345660" y="39680108"/>
            <a:ext cx="9588659" cy="2279327"/>
          </a:xfrm>
          <a:prstGeom prst="rect">
            <a:avLst/>
          </a:prstGeom>
        </p:spPr>
        <p:txBody>
          <a:bodyPr vert="horz" lIns="417623" tIns="208812" rIns="417623" bIns="20881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700649" y="39680108"/>
            <a:ext cx="7065327" cy="2279327"/>
          </a:xfrm>
          <a:prstGeom prst="rect">
            <a:avLst/>
          </a:prstGeom>
        </p:spPr>
        <p:txBody>
          <a:bodyPr vert="horz" lIns="417623" tIns="208812" rIns="417623" bIns="20881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23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88" indent="-1566088" algn="l" defTabSz="4176234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191" indent="-1305074" algn="l" defTabSz="4176234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292" indent="-1044058" algn="l" defTabSz="417623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409" indent="-1044058" algn="l" defTabSz="4176234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526" indent="-1044058" algn="l" defTabSz="4176234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643" indent="-1044058" algn="l" defTabSz="417623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760" indent="-1044058" algn="l" defTabSz="417623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877" indent="-1044058" algn="l" defTabSz="417623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994" indent="-1044058" algn="l" defTabSz="417623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17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234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351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468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585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702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819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936" algn="l" defTabSz="4176234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1320" y="317755"/>
            <a:ext cx="29392514" cy="42069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559125" y="595538"/>
            <a:ext cx="28766439" cy="4482807"/>
          </a:xfrm>
          <a:prstGeom prst="rect">
            <a:avLst/>
          </a:prstGeom>
          <a:solidFill>
            <a:srgbClr val="DE1F32"/>
          </a:solidFill>
          <a:ln>
            <a:solidFill>
              <a:srgbClr val="DE1F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b="1" dirty="0" smtClean="0"/>
              <a:t>Evaluating the </a:t>
            </a:r>
            <a:r>
              <a:rPr lang="en-GB" sz="8000" b="1" dirty="0" smtClean="0"/>
              <a:t>benefit </a:t>
            </a:r>
            <a:r>
              <a:rPr lang="en-GB" sz="8000" b="1" dirty="0" smtClean="0"/>
              <a:t>of training Non-Physician Clinicians for Maternal and </a:t>
            </a:r>
            <a:r>
              <a:rPr lang="en-GB" sz="8000" b="1" dirty="0" err="1" smtClean="0"/>
              <a:t>Newborn</a:t>
            </a:r>
            <a:r>
              <a:rPr lang="en-GB" sz="8000" b="1" dirty="0" smtClean="0"/>
              <a:t> </a:t>
            </a:r>
            <a:r>
              <a:rPr lang="en-GB" sz="8000" b="1" dirty="0" smtClean="0"/>
              <a:t>Care </a:t>
            </a:r>
            <a:endParaRPr lang="en-GB" sz="8000" dirty="0"/>
          </a:p>
          <a:p>
            <a:pPr algn="ctr"/>
            <a:r>
              <a:rPr lang="en-GB" sz="4000" b="1" dirty="0" smtClean="0"/>
              <a:t>Mselenge Mdegela MD, </a:t>
            </a:r>
            <a:r>
              <a:rPr lang="en-GB" sz="4000" b="1" dirty="0" err="1" smtClean="0"/>
              <a:t>Mmed</a:t>
            </a:r>
            <a:r>
              <a:rPr lang="en-GB" sz="4000" b="1" dirty="0" smtClean="0"/>
              <a:t>(Obs/</a:t>
            </a:r>
            <a:r>
              <a:rPr lang="en-GB" sz="4000" b="1" dirty="0" err="1" smtClean="0"/>
              <a:t>Gyn</a:t>
            </a:r>
            <a:r>
              <a:rPr lang="en-GB" sz="4000" b="1" dirty="0" smtClean="0"/>
              <a:t>)</a:t>
            </a:r>
            <a:endParaRPr lang="en-GB" sz="4000" b="1" dirty="0"/>
          </a:p>
          <a:p>
            <a:pPr algn="ctr"/>
            <a:r>
              <a:rPr lang="en-GB" sz="3000" b="1" dirty="0" smtClean="0"/>
              <a:t>Centre for Maternal and Newborn Health,</a:t>
            </a:r>
          </a:p>
          <a:p>
            <a:pPr algn="ctr"/>
            <a:r>
              <a:rPr lang="en-GB" sz="3000" b="1" dirty="0" smtClean="0"/>
              <a:t>Liverpool School of Tropical Medicine</a:t>
            </a:r>
          </a:p>
          <a:p>
            <a:pPr algn="ctr"/>
            <a:r>
              <a:rPr lang="en-GB" sz="2800" b="1" dirty="0" smtClean="0"/>
              <a:t>E-mail: mselenge@liverpool.ac.uk</a:t>
            </a:r>
          </a:p>
        </p:txBody>
      </p:sp>
      <p:sp>
        <p:nvSpPr>
          <p:cNvPr id="8" name="Rectangle 7"/>
          <p:cNvSpPr/>
          <p:nvPr/>
        </p:nvSpPr>
        <p:spPr>
          <a:xfrm>
            <a:off x="571363" y="5348066"/>
            <a:ext cx="28764608" cy="35355928"/>
          </a:xfrm>
          <a:prstGeom prst="rect">
            <a:avLst/>
          </a:prstGeom>
          <a:noFill/>
          <a:ln w="38100">
            <a:solidFill>
              <a:srgbClr val="DE1F3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32579" tIns="66289" rIns="132579" bIns="66289" rtlCol="0" anchor="ctr"/>
          <a:lstStyle/>
          <a:p>
            <a:pPr algn="ctr"/>
            <a:endParaRPr lang="fr-FR"/>
          </a:p>
        </p:txBody>
      </p:sp>
      <p:sp>
        <p:nvSpPr>
          <p:cNvPr id="11" name="AutoShape 13" descr="data:image/jpeg;base64,/9j/4AAQSkZJRgABAQAAAQABAAD/2wCEAAkGBhQSERUUEhQVFRUWFhQVFBQUFRQUFhUVFRQVFRQYFRUXHCYeGBokGRQUHy8gIycpLCwsFx4xNTEqNSYrLCkBCQoKDgwOGg8PGiwkHyQpLCwsLCwsLCwpLCksKSwsLCwsLCksLCwtLCwsLCksLCwsLCkpKSkpLCwsLCkpKSwsKf/AABEIAOEA4QMBIgACEQEDEQH/xAAcAAABBQEBAQAAAAAAAAAAAAAAAgMEBQYBBwj/xABFEAACAQIDBAcEBwUIAQUBAAABAgMAEQQSIQUxQVEGEyJhcYGRFDKhsQcjQlJigsEzcpLR8BUkU2OywuHxQ1STotPiNP/EABoBAAIDAQEAAAAAAAAAAAAAAAACAQMEBQb/xAAtEQACAgEDAgQFBQEBAAAAAAAAAQIRAxIhMQRBEyJR8DJhcYGxI5GhwdHhFP/aAAwDAQACEQMRAD8A9xooooAKibS2tDh0zzSLGu4Fja55KN7HuGtVPSTpP1J6qEB52F7NfJEhuA8ttd4NlGrEHcASMVNCSxkkZpJSNZXsW8EA0RfwqAPHfWLqesjg25fobum6KeffheppNt/SMIMuXDTNmvlMmWEEC19Gu43jeoqlP0uS/wDpU/8Afb/66j9PBeHDt4/FFP6VjKTP1E4zqPG34N2HocTjcj0/Zn0miQXkwsijiYmSW35eyx8gTWp2Vt2DEgmGRXt7y6q6/vo1mXzAryPo89lbxq2aEMQwJWRfckQ5XXwblzBuDxBrVCbaTZjl0ic9MPU9VorH9GumweYYTEsoxBXPE4GVZ1F76fZkFjdRod44ga+9XGKcJQk4y5R2iuXovQIdorl6KAO0VyuXoAVRSM1dzUAKopN6L0AKopOauZ6AF0UjPQHoAXRRRQAUUUUAFFFFABVdt/a4w0DSWzNosabs8jHLGvddiLngLnhVjWL6ZYnPiYovsxI0zcs8hMUXoqzeoqrNk8ODl6FuHH4mRQ9SliiYXLtnkc55XtbO5ABNuAAAAHAACm5jT71Gc615aTcnbPXQioxSRJ6SYBpsFEyAsUsxA1OWxVtONrCsHWyXpK+HFsodL3y7iOeU8KrcVtHBYttLwzHg1hmPcdzfOuxpWeClF70k19DJG4ScXxewbAj+rJ76tIxYnwpnZ+E6tMpN9d+6npXCgsTYAEk8gNT8q3RVJIox45eLuvmea9OsewxwKMVaIR5WU2KuPrLg8wWFe6fR50u/tDBrK1utQ9XOo0tIoHaA4BgQw8bcK+cNpYzrpnlOmdi2vInQelq9B+iLHyYfFFFjZlxEZUAkRgyR9pCC+/smTcDVkXuYeqip3M90vSZZgouxCgbyxAHqagGGd/ekWIfdiGZt3+I4sPJfOlRbIiU5iudtO3ITIwtyLXy+VqsOdRRba6TSGeNMM5EZikdpFwk2KuyvGqhcjL2bM1yLjdzpW0enC4bMJFZ7TdTm+rgQFYYpD25Hy3brOypIJNxwudEcEhlE1vrFRowbm2RmVmFt29F17qgY7orBNmLCQZ2ZnyTSx5s6JG6tlYXUrGgK7tKCCFs/peXxE0MkRXJLMkbAoQyRQQykmzE3PW33biON6hJ0/HVPKUupliWEF4obJJgcNigJHkcKWvMwAW5OgtoTVpN0KwrEnK63IbsTSoB9UsBACsLK0aIpA0OUcRST0KwoChVkXIRlKTSo1hBFh8uZWvlMcEQI45b79aCCy2btFZ4YpkvlljSVc2hyyKHW452IqTnqHgsIkMSRRghI0WNASWIVAFUXOpsABrTuegYeL0dZTDPTfXUE0SjJTTTUyZqbkkqAoe9orhxNV0k1qZbFWoTG0mhweKzi3Eb6k1kotpGNww4bxzHEVqopQwDA3BAIPcakSSoXRRRQKFFFFABXn+3GvjsR3CBfIRlvm7V6BWA6UR5Mc3KWGNx3mNnjf0DRetY+tV4X9jd0DXjq/n+CBI1cwODaVsq6W1LHcB/XCm5XqxXFjCYQykXdtVB4k6ID3Wuxrj9NhWWfm4W7PQ5sjhHy8vgptudGcQvaQCZeITRv4W3+VYjHwqwIYFWX3lYZSPI1p06Z4ri4YHgUX4WAIpyTGxYywmWz/ZYGzA8CjjUHuNdODwvaGxnUMj+KjO7L6RT4ewkUyRcDI3VMB+BmBLD8p8ab270zWWMxrms1g+UZBbeVDtdiN1+ytG3tkPCe2c6E9mXjf7snJu/caz80IvWlNrZlMtdaWwwjkG6Kqd4F3/ja7DyIrSdEpCMfhGub+0ILnU2YMp18CapoE0rQdCMKZNpYVR9l2lPhGjf7mWmju0VZIqOKX0PfK5QaKtOOF67ek0CgBd6ZkenDUeVqZECC1czUxLilHGoM2OJ3aCguhilLgm4nFADvqjbaRWQE7r2NSJ3uoPlVNtKO4uKRmyPTpRNQZa40tVeAxuaNTxtY+I0pbYigwtU6HZnqC8ldknv/AM1E62/mD8DQ00SmmcM1aLoltK+aE717SfunePI/Oss518aVhMYYpEkH2Dr3qdGHpepQSjaPS6KSjggEagi4Pcd1KqTOFFFFAAayvT7AkwriFBLYcszAakwsLTWHGwCvb/LrUtUdnpZxUk4vuPCThJSXY842ZhevkA3oO0xG4rwse/5VV9Ntr9bMI19yLTTcXO/0Fh61c7bJ2XG4iT6iRvqpBugZtOrk5IPsHdrlNrC+EJ5+dcucFgx+GuXu3+Eehw5PHfiehytHsrYCyQgtcE6giqnZezWlcADTia28MWQADcKt6fHUbkufwV55uUkovgqYsGSjRTjOp7JP3kO4+I58wK8yxkBSV4zqUdlvzyki9eu4qThXk+JkDzyMNxdiPU1p4RbK5Ri3yLiXSvR/oe2IS0uLYaW6mHvAN5GHi2n5axfR7o9JjpuqjuEH7aXgi8VB++R6b+Ve87NwCYeFIowFSNQoG4AAVZFVuc7q8qf6cfuSyaSaqcX0niXRA0h/ANPX+VVU3TgqdYSPEm/yprKYdJllul/Rqq6DWTPTxSOzGA34mIHyqr2h0gnk3tlU8E0Hm28+tRdDf+TKuVXv5Gzx22IovfcA/dGregrP4/pL1gIjUjkSd/kKzN66pIqNbLY9PGO5cYfHZhrUrrbiqPDyWb41ZRPpTJ2jdCConI1wR51GnW4pcLcO6ks1Qxq5IWClyZlPO486kGXzPKq/FmzX8jSsJiL9nj8x/OhTo5nU4GnqRKc33+g3Ulzax4X+elF6CMwI5/OllKzKlQ1MtrjlTIOtSFN1BO/3T4jUfCmMOmh5g2PdY/y1qYOxzc9FcXnw6g70JQ+A934EelXNY7ofissrRnc63Hiv/B+FbGrDNJUwooooFCqtpNbVaVUYpbSN6+oqGMjskQdSrgMrCzKRcEHeCDvFYba30b5GzYU3TjA7WsOUUmth3NfxFbeLGxERt1iWl/ZnMLPZS5ynj2VZvAE1MjswDKQQQCCNQQRcEHvFI4p8osjklD4XRhsNLFAoR1eAjf1sbWP51zKfWlSbXw4FzPD/ABr/ADrcPDfeKjybNjOpjX+EVLimWx6iSPL8ftoOriAPNIQQoiR2FyLDtWygedVvRr6KcRKQ2KPUx8UU3kYci25fLXvr2EQge6APAUl3C+8QPEgfOiki3J1eTJ8voMbJ2VDhIhHEojjUX07tSSeNZfbXSIyki5EYOijexHP+tKuOkO2Ixh3CyIToCFYMbX5C/KvPxMW1CyN4Rvz7xah7mroYQrXLnsWnWEjVio+6ul/65mor4hfuL4ksT86FYnepXhqUv6BiR52qFiLjcKDq7VY40o5eldinK+6fLh6VmcV0jaObK69nSxG/vNuPhVtFigwzKQQeIqRFki3sXcWIDabjy4Hw/lTwWqWOW9WGExmoUnfuJ49x7+RpHEryYrVxJV7MPSrGI6VBk4eI+dTUqYiYnsSoXsaJRrSENOntDwqRns7IU8N6rTdW7xxq4cVCxcPEUjRE42iTHIHGYeY5GgXv+tVuExOU9x3ju/nVnJr4bxy7qRNL4jjZsbi9gA1a25hceK6/K9RpoWJzIdbWI4MOFS4joOam/wDXy86bljIYAeX9eVIpU9hOwnZ2NySxybrMM3gdG+BNemV5bNF737x/lXoew8V1mHjbiVAPiND8RWy7SKciJ9FFFBWFVe0xZweYt6f91aVVdIdIw3JvgRb52qGSuTH4fZs00WGw7QSJ7PFOsjsyqjlsLJh0ETq2ZsxkzX0sAb2OlRdlbBxizYclcSiJ7GEGdCsUaJGMQkhM3FlluMr5g62IsMuuwuN3VYe01CYziYlNk4yHDR5I8RJJJgcRHKBOGZMW4h6t3MklhYIwBW9vOpWC2TiRj3YicRPmzSGQDKuRcgjIlYMMygZTEpW7HOeOs9orvW1NkUQn2RGRZjI/700p+AYD4Uldkwg3EUd+eRSfUi9TL01iZwiMx3KCaVjpFft/GJHCVt2n0ULpuN76cBXnGJkMbdrVSeyx1/KeRFXeMxjTSF247hwA4AU08AYEEAg7wRcHxFJq3Ov036SorUxN6X1wIsfjUfE9HyNYmK/ha7L5MNR53qE0eITfGWHNLN8qfZm9ZbJGL2ZHIO0oNU83RZl7WHcg/dudamf2iy+/HIvirD9Kl4XGhvdNSR5Jsrtj7W7XVTDJIN19A/h3/OrWYi1MbX2auIWzDK49xxzqFs/EsylH/aIcr9/JvMVKHTcfKy/wOMzqb+8tg3ePst8LGriJ7gVmcGuRs3Dcw5g76u8O9jbl8RwpXsxdNOyzQ09G2tRYzT6GpFaH5UuLiocyVKUU1KKVix9CkkWzEVOwEmZSp3rqPDiP651GxK9uiCTI4Pfr4HQ1TIy54XaLGM77b7H+Yp+XUKy6ZguvIHQ/Kmtzf1x5URvaNfwsyHwBuPnSVTs5iYiVBaw4VqOhM94WT7jn0YA/PNWYc3+NXHQma0si80Dfwm3+6tiYuRbGxoooqTOFQNuQ5sPIOSkj8va/Sp9JkS4IPEEetBKMVgZtBVsZNBVJgltpyJHobVaht1UWamSEkpOK2pHCuaVwo4X3nwA1PlSYzWGVs+MmacZ2jWZkjbcxjF0W3K2tuNqJzapLuNhxLI3fY07dLcwzRQuyf4krLBH5Mx18qotr9LjIuQy4dBpcRCWY+F7BayE5mxLZ2YuTu10A5Ku5R3CutsSVfeUjxHyquSyvj37+p0IYMUeffv6Fgdpp/iyn92ONB6kmknaycpz4zAf6UqA2zHG8EeIrqYK1ZZQzLv7+5rXhkwbSQ/8Ajc+OIl/QCnVdG/8AE471me//AMgaTgsCSdFJ8jWl2bssDV107jrWKc8qfP8AC/we4en8lPFh2P7ORweCTbj3CRd3mBUCTBpMSCvVTLfUaajfmA3j4+NbidI1W4Q6nKqaFnYgmwO4CwJJOgAJqoxuJVJUzMiu4FskQcCxyas+rbrX08BW3pp5Grm/++/2M08yuopv+vf7mZwc7XMcg7S6GuMipIJW0Fskh4Wv2SfAn0Jq+2zCocMVVjbRorjPa5sUJOV7AkC5DWNrEWrGbd6RxyxNFCr5m0YsMoAuM3HfpaulexbjzxlH5rs+TQbWmSKMuToBe3E8gOZJ0qfhoz1a394Kl/HIub4155szZ7SYiGN2ZlBDkMxIVE7TWB3bredeoRJ2dd51PiTc/OlbsieVvc7hpamRmquLRiKsITTIsTslKaTMK4prspoZFUypxA+s8qTIlKmP1nlXZN1US5KJ8k0top5getL0u4PNX+Fj8qZj9xfDx41IEQL68FGnPU2vURjZyZfE0M30vzJPkd3wqd0VktiwOaOPkf0qHKdakdG//wCyPwk/0GtCFnwegUUUU5lCuGu0UAY3Fx5Z5B+Mn11/WpEZrm2VtiW7wp+Fv0pMJ1qjua+yH0NVHSPo+0hE8ByzJY6aZ7bvzD47qsJcRlF/SkYLaZzhW3HQHkeFTKKkqYsJyg9UTALhVdyYx1ctznw57IZuJivuP+WfLlUpZbaMCGG8NcEeR3VtekHReLEoXPYkAJzqN9huYfaHxrDGd0ATEBnTckq6vH4E71/A3kRWPJGce/3/ANOthzRyLZfb/CZGwPLhVlhcIh+ytudUFyozDtx/4iXIH743xnuYeZp/CY0SAZj9UdwvrKP0i+LcNNTRrlfmL5VWxtNjYeOQX+ybhSNAbGxI01HI8bUrGQKpIB3cqr8NtQZdSPDdpwGlNYnaYtoaaU4uOxTHHNStsdnbtLbhDMV/ezxA+djWS2tiX6y0LiQxn9m66Fh72Q8TfTSx041dJtK4WxIcykQkDNlYL2yw4qQwUjzuCAadw+yUiDu0bgnVirxOlhr2WZlNuPaAq7Fj1aZeioXxFjlKL7uzJ7A2g+IlmlcZVtEoUEkKVlXLY88xPrUDH4JRI5AFsxPxq9jnjjB6uw7RewIYlzftSMNNLmyi4G+50tH2fhOsbORdb9kH7RG9j+EfE1s+Q2BNuWR8MOjuycl3cdt7X/DHvVfM6nuArRFxTSx2Hz7zzpiVj7o86VqxviYqI3YmrGAaVFw8VhU2MVYlsaFsh6LeL7qbxLi5I0FObqgYuWwobFW7srnkvIx5WFPFqhxbvG5qdhI8xHIamqZGSc92yYi2yjkLetSIzqTw0A8F4+pNJw8dzpxO/wCZ9Kcxemg3Dd4UQVbs5qd7kaVtam9FlvjF7kc/C361Wu1XPQiK87t91AP4m/8AzVyInwzbUUUU5lCiiigDL7eH94/Ivzao0DdqpPSE/X/kX5tUHCNc3qh8mpfCgx+8efzqFJwqyxkOYabx8e6qeSTWlkQi/nx+bCs3EjKe43AP9d9Z+IDja3G9t3fem12jZWS9lYhiToOyNdfQ+VMwoZO0/wCz3qhFus5M/JOIX7W86aGW7NWHyxOLsOOVs6gxpbTISvXd7Lu6ru+34b1YnYcpN8sEx5spik/ijIBq1jzHgTfjYmnkdhvB9D+tV6Ysu1tbmbGBlBt7K35cR8iwNIlhMZGjAE5bPbMjEXAa2hBANmGhsd1awvfd6Gq3bgBhN9DdQPHMCLehqqeGOltf0WxySb3I3R7B31P2esA/N1Z/Sqz6RsZ1WHyA6yEILcibt8FPrVt0fk0Y8Ln42H+2sf05x3W4tE3iMXPi274D41bj2xoaCbyP0IuysKSFjGhbVzxVB7x8eA7zW3wuECqBa2gAHIDcP643qs6G7LuDIR71j+QHsDzNz6Vp5MNVnBZlmr0lVMuUXqCHA8Tqe6p+1TlW3M/LWqi9St2QtkTUxNSo8ZVagNPperBlIsGxNxVZi5rm1LkksKiC5/SlInk0xHIYizWH/VW0cIACj/vnScDhMo/Ed/8AKp8GFzC53f6uflVb8+yOXknbo5hiL34WsP1/T0pnHNrUic1ExBuKeqERCLb61/QXC2hZz9t9PBRb55qx+Qk2GpJAA5k6CvTNm4MRRJGPsqB4nifW9WIqyvaiTRRRTGcKKKKAMpt0XnfuVR8L/rUXAR6VaYrD5pXPf8hb9KXhsDaqq3NGrZEPLY0xj9mI6liclhctuFhvLd1W0uHABJ0AFyTwA1JqHBgjKQ8ikRggxxMNWI1EkoPqqHdvOtgs0JqM9gOizSuryaRA3RSNX5O6nhusp8TwFazC7MRDe124s2p/48qkqvGnLUaUhtbC9cBpE0wQEk6f1urPbQ2hLKciXUHgvvt4nh5UrnpGjByJu2NsQR6MokkG5E94H8TfZHjWQkSbFuci3AubC+SMeJ3m3HfWhwnRZQM05so1KL+pqm6QdKCFMGEUIo0JA08/vH4eNVyhKe89l6G3Cq2h+74+xE2xtlMJEI4znkPugcTxJ/D391Y3AbNeeQljcs561+QspPmQwAFXezOjjSvftMzHU72Y8hfj8BWi2ZssROwta6o4UXsGBZGPMt+z1pkjbKccSSJmDi6pQALbt3CwsB5CpaYnnuppiD4+lIIO4caajI3btkDbxBK2HM/G1V8UJqy2nDaQD8K/G5ptIaaKNC3ihlIxT3V05koIoZJAliLMFXeTV5gthkDsrf8AE2npepHRXCXd5OQyjxOp+FaJxU6bW5g6nK9Wldihi2Sft6D7oO/xP8qkTKALDdU2QVEnFFVsjMitlFQpasJ6jR4NpZAibzvPADiT3UrLLJvRPZeeTrCOym7vf/ga+YraVHwWDWJFRdwHqeJPeakVYlRklLUwoooqRQoopErWUnkCfQUAeZ7T2hKmKnkDyhI8RhRcYohVjdYDIowZ7Mt87d9201AurFdNpcOnZKyFGmeQOHZsnts0Ma58yrGto2UHtG6+7proMJh4S4lMMRlFiJDFGZAQLC0hGbTxqa2DgcgtDExGaxaKM2zkl7XXS5JJ531pU0O4tGW2j0xmWUSZosif2jaAMyv/AHW8anEakWuM+gGUEb99dk6VYiKSVM0UztiIoUaPWJB7IZjljeVRmNvd6zXU67q1/s0IcydVHnbRnyJnItl1a1zpp4aU2Nm4fqzH1EPVm14+qjyG266ZbH0qbIplV0e6QTYmTtLEiLDDI4U5yzytOoyOrFQo6m/2vetwvWjD3qOqKPdVV0VeyoGi3yjQbhc2HC550XpWPFHJ4Mx/rSu4eBU3eZoEtqS733UqLN+Cr2w7S9hbheNVeH6NXI0rUw4UVLiiAqxRvktWbTsiJsnZKwjcM2644DkP61qNtXZ6nEQvqM/WRMRxuokU+sQq5qDtpssav9yWJj3KXCOfJXY+VS0ihzk3qvcb/sBODN8KjydH9bhh5gj41eWpDUuhDLNP1MJtXBukoz8VFuN7XFdEWlaLpBg86Braob/lOh/Q+VVsMGlFHQw5k4Ir+pqPIOA1J0A5k1aTx2qVsjZdm6x9/wBkcu81FDTzKKsstlYLqYgvHex5sd9OuaWzUy7VYcm23bGnNQ5mqRK+lMYODrnyg2sLk91wNKQfsQ0w7SMFUXPy7zyFajZmzFhXTVj7zc+4d1PYTBrGLKPE8T4mn6lIqlO9goooqRAooooAKi7UkywyH8DfI1Kqv28f7vJ3gD1IFQ+CVyZTCS2AqZHiNaiQxaCnQutUo1Mn9drTsclRUWpMK05Sx8GlrSVWnQKGSmIYU2BrT7ikhKhD2ORNUlX56VGSnjErKVYAqwIZSLggixBHEEaVahGPi3ru76Z2lhOshkj++jr5spArB4tcQkeXLN/cAIo5FU3dpZBFHMjFHvkwt8zKjkda2hItUJ+kGLGHbrZcVFkXHNEyQl3d4+rOHEmeEEx5WYhmRQeJBAoKrPTcOxKjNbNYZhpo1gSNO811hWBEmLkkdVeaJT7RIXiiQF2TCYBoruYze7vL3tlI3CwINt4xsZBfrwpaBZUMbiPI+GBdsogyqOtb3jLmBFsoAoJs20ouCOelVseEsLVYSPUWSU1BZFtcCRCq7hrz40sPzqG7nnSQKEHJMkxIqHNjDwpL01kvUtkpCXJO+rXozF77d4X01PzqukSwq92HDlhXvu3qf5AUq5Cb2LCiiimKAooooAKKKKACoO2EvERzI+dTqaxKXFu+oZK5M6mErjYbWrr2eknC0ukfUV6QU7FFU0YelCGpoiyOsdLCVI6ujq6igTGGWhUp/JXQlFDaiLlp+OlCOlhKciwBqJtLY8GIy9fEkmW+XOoa17XGvA2FxuNheplqCKBThemnellaSUoAjMKZkjqd1dIaGgmyuMNc6irEwVwQUE2Vrw0LDVl7PXfZ6gnUVkkF6v4Y8qgcgB6VFTD61NoQsnYUUUVIgUUUUAFFFFABXCK7RQBzLXMlKooATloy0qigCjk2q6Y9IHy9VNCzwm1m62Jh1qE31ujqw0+y1VOz+nWcyHqpJg0svUJho87+zQt1JmkJYCzypJl4kDQGxq16XdH3xUS9RIIp43EkMpBYISGje4GpBjdx5iqLav0cLmhaBMPIIsOmG6vFK5XLGSUdWjNw12a4I7VxqLUAWsvTmC69Wk8wMUczNDEXEcUjMqNIt82pR+yFJGU3Apc/SpI2lVs8rjEezxwxRfWFvZ45iq3azAKxcucoANuFzQ7V+jiR0iSP2XsQrGsvVPBLh5LsWkw7QkG12uI2NgRvNzVlN0QmWVp4ZUMwxLToJQxRkfBw4WRJCuoY9VnDLuNtDrQBJbptFZMkOJeRxIxgSE9bGsTZJDIrEAANoLE5vs5qkQdMcM6SOHOSPDpiixUgGFw9mW+twY3BGhBFqr/7AxyyDErNA87I0UqyI4iCdYZIhEUOb6ssw7XvZvs6VHxP0dXjwkYl/ZXTEkrb2iF5FnkSw928qLpwDMONAFjiOnESHtQ4kIDEskvUkRxNKEKq5JvcdYlyoYAnU6GifpxCsoTq5ypnXCicRXh69pBHkz3vo5sWtluCL30qk6QfR9PiZpWMkLB5EkjklEzyRBChESJm6tVuh7YF+0dL61BxKTnELhIi3VjaKYgo+FmDhBjBiZD19+p6m+ZlYHMbqtr3oA0i9M0UIuSaeRzisiww2JXDYgwuLF7DKSBcsM1r6XAp2TppEY43iixE4kj64CGIkrGDYl8xUA3uMty2h00rmxOijwTRyF1YIuPUgAi/teNTEr/Cq5T31RzfR1OUhjMkEqJEYykwnyI5lkcypEjhZGKuFIf7gsdSCAaLY23vaMRIqEGH2bBzxNlIYjE+0Ek34ZYksLC1zWfn6WSHGYmA47B4bqpkiiimhzyOGiicNczLe7ORoOFXnRXou+EtmdWthMFhuyCNcKJlLa8G60acLGpux9jNDLinLAjETiVQLjKBDFFY8zeMnzoAr5+liRO6MJJpPaDBHFDEA5ZcNFO4GZ7MArli1xvtbS5jzdNwJ4l6mbqXws+JZ2iZWTqSoIZWIK27QOm8pbQ3pvbPQqSXrrDDSrLiuvMWIjYoV9mhhADr2o3DRFgy8GtSML0HmVYVMyuBh8XhpsxkJWPEurqIWcsSI8ioA5NxxoAndIulaw4Z3i/anBzYuHMpK5YhH79jzlTTx5U9tHpfFDIyNFOUR0jknWK8MbyZcoZiQT76XKggX1O+qWboTi5o2SeaAWwE+Bj6tJLfWmC0jlj/AJOqjdzNN9IPo9nxM0rGSFg8iSRySiZ5IghRhEiZurVboe2BftHS+tAG9ApVcFdoAKKKKACiiigAooooAKKKKACiiigAooooAKKKKACiiigAooooAK5RRQB2iiigAooooAKKKKACiiigAooooAKKKKACiiigAooooA//2Q=="/>
          <p:cNvSpPr>
            <a:spLocks noChangeAspect="1" noChangeArrowheads="1"/>
          </p:cNvSpPr>
          <p:nvPr/>
        </p:nvSpPr>
        <p:spPr bwMode="auto">
          <a:xfrm>
            <a:off x="163549" y="-286292"/>
            <a:ext cx="320423" cy="60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32579" tIns="66289" rIns="132579" bIns="66289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21124" y="6245806"/>
            <a:ext cx="13670791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Sub Saharan Africa </a:t>
            </a:r>
            <a:r>
              <a:rPr lang="en-GB" sz="3000" dirty="0" smtClean="0"/>
              <a:t>(SSA)contributes </a:t>
            </a:r>
            <a:r>
              <a:rPr lang="en-GB" sz="3000" dirty="0"/>
              <a:t>56% of the global </a:t>
            </a:r>
            <a:r>
              <a:rPr lang="en-GB" sz="3000" dirty="0" smtClean="0"/>
              <a:t>burden of </a:t>
            </a:r>
            <a:r>
              <a:rPr lang="en-GB" sz="3000" b="1" dirty="0"/>
              <a:t>maternal deaths </a:t>
            </a:r>
            <a:r>
              <a:rPr lang="en-GB" sz="3000" baseline="30000" dirty="0" smtClean="0"/>
              <a:t>1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Ironically the </a:t>
            </a:r>
            <a:r>
              <a:rPr lang="en-GB" sz="3000" dirty="0"/>
              <a:t>region has the slowest progress towards achieving MDG </a:t>
            </a:r>
            <a:r>
              <a:rPr lang="en-GB" sz="3000" dirty="0" smtClean="0"/>
              <a:t>4&amp;5</a:t>
            </a:r>
            <a:r>
              <a:rPr lang="en-GB" sz="3000" baseline="30000" dirty="0" smtClean="0"/>
              <a:t>1,2</a:t>
            </a:r>
            <a:r>
              <a:rPr lang="en-GB" sz="3000" dirty="0" smtClean="0"/>
              <a:t>. </a:t>
            </a:r>
            <a:endParaRPr lang="en-GB" sz="30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In </a:t>
            </a:r>
            <a:r>
              <a:rPr lang="en-GB" sz="3000" dirty="0" smtClean="0"/>
              <a:t>Tanzania </a:t>
            </a:r>
            <a:r>
              <a:rPr lang="en-GB" sz="3000" dirty="0"/>
              <a:t>about </a:t>
            </a:r>
            <a:r>
              <a:rPr lang="en-GB" sz="3000" dirty="0" smtClean="0"/>
              <a:t>8,000 </a:t>
            </a:r>
            <a:r>
              <a:rPr lang="en-GB" sz="3000" dirty="0"/>
              <a:t>maternal deaths </a:t>
            </a:r>
            <a:r>
              <a:rPr lang="en-GB" sz="3000" dirty="0" smtClean="0"/>
              <a:t>occur annually mostly </a:t>
            </a:r>
            <a:r>
              <a:rPr lang="en-GB" sz="3000" dirty="0"/>
              <a:t>from preventable causes. Women from poor families and </a:t>
            </a:r>
            <a:r>
              <a:rPr lang="en-GB" sz="3000" dirty="0" smtClean="0"/>
              <a:t>rural </a:t>
            </a:r>
            <a:r>
              <a:rPr lang="en-GB" sz="3000" dirty="0"/>
              <a:t>areas constitute </a:t>
            </a:r>
            <a:r>
              <a:rPr lang="en-GB" sz="3000" dirty="0" smtClean="0"/>
              <a:t>the majority. The figure in Malawi stands at about 2,600</a:t>
            </a:r>
            <a:r>
              <a:rPr lang="en-GB" sz="3000" baseline="30000" dirty="0" smtClean="0"/>
              <a:t>3,4</a:t>
            </a:r>
            <a:r>
              <a:rPr lang="en-GB" sz="3000" dirty="0" smtClean="0"/>
              <a:t>. 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A significant </a:t>
            </a:r>
            <a:r>
              <a:rPr lang="en-GB" sz="3000" b="1" dirty="0" smtClean="0"/>
              <a:t>perinatal loss </a:t>
            </a:r>
            <a:r>
              <a:rPr lang="en-GB" sz="3000" dirty="0" smtClean="0"/>
              <a:t>parallel these maternal deaths </a:t>
            </a:r>
            <a:r>
              <a:rPr lang="en-GB" sz="3000" baseline="30000" dirty="0" smtClean="0"/>
              <a:t>1,3,4</a:t>
            </a:r>
            <a:endParaRPr lang="en-GB" sz="3000" baseline="300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In SSA, there is a serious shortage of physicians and midwives. The few available are more concentrated in urban areas. These cadre of staff require a relatively longer period of training but are poorly retained </a:t>
            </a:r>
            <a:r>
              <a:rPr lang="en-GB" sz="3000" baseline="30000" dirty="0" smtClean="0"/>
              <a:t>2</a:t>
            </a:r>
            <a:r>
              <a:rPr lang="en-GB" sz="3000" dirty="0" smtClean="0"/>
              <a:t>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Non-physician </a:t>
            </a:r>
            <a:r>
              <a:rPr lang="en-GB" sz="3000" dirty="0"/>
              <a:t>clinicians on the other hand require a shorter training time and majority are willing to work in rural areas. 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pic>
        <p:nvPicPr>
          <p:cNvPr id="1032" name="Picture 8" descr="C:\Users\Mselenge\Desktop\T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268" y="15502821"/>
            <a:ext cx="7444588" cy="735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0339" y="29125438"/>
            <a:ext cx="12871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Collaborators: </a:t>
            </a:r>
            <a:r>
              <a:rPr lang="en-GB" sz="3000" dirty="0" smtClean="0"/>
              <a:t>University </a:t>
            </a:r>
            <a:r>
              <a:rPr lang="en-GB" sz="3000" dirty="0"/>
              <a:t>of Warwick, </a:t>
            </a:r>
            <a:r>
              <a:rPr lang="en-GB" sz="3000" dirty="0" smtClean="0"/>
              <a:t>UK. University </a:t>
            </a:r>
            <a:r>
              <a:rPr lang="en-GB" sz="3000" dirty="0"/>
              <a:t>of Malawi. Malawi Ministry of </a:t>
            </a:r>
            <a:r>
              <a:rPr lang="en-GB" sz="3000" dirty="0" smtClean="0"/>
              <a:t>Health. </a:t>
            </a:r>
            <a:r>
              <a:rPr lang="en-GB" sz="3000" dirty="0" err="1" smtClean="0"/>
              <a:t>Ifakara</a:t>
            </a:r>
            <a:r>
              <a:rPr lang="en-GB" sz="3000" dirty="0" smtClean="0"/>
              <a:t> </a:t>
            </a:r>
            <a:r>
              <a:rPr lang="en-GB" sz="3000" dirty="0"/>
              <a:t>Health Institute, </a:t>
            </a:r>
            <a:r>
              <a:rPr lang="en-GB" sz="3000" dirty="0" smtClean="0"/>
              <a:t>Tanzania. </a:t>
            </a:r>
            <a:r>
              <a:rPr lang="en-GB" sz="3000" dirty="0" err="1" smtClean="0"/>
              <a:t>Karolinska</a:t>
            </a:r>
            <a:r>
              <a:rPr lang="en-GB" sz="3000" dirty="0" smtClean="0"/>
              <a:t> </a:t>
            </a:r>
            <a:r>
              <a:rPr lang="en-GB" sz="3000" dirty="0"/>
              <a:t>Institute, </a:t>
            </a:r>
            <a:r>
              <a:rPr lang="en-GB" sz="3000" dirty="0" smtClean="0"/>
              <a:t>Sweden.GE </a:t>
            </a:r>
            <a:r>
              <a:rPr lang="en-GB" sz="3000" dirty="0"/>
              <a:t>Healthcare, </a:t>
            </a:r>
            <a:r>
              <a:rPr lang="en-GB" sz="3000" dirty="0" smtClean="0"/>
              <a:t>UK</a:t>
            </a:r>
            <a:endParaRPr lang="en-GB" sz="3000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1508" y="40920017"/>
            <a:ext cx="1464145" cy="133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259943" y="16437298"/>
            <a:ext cx="30886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Modules</a:t>
            </a:r>
            <a:endParaRPr lang="en-GB" sz="3200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Haemorrhage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 smtClean="0"/>
              <a:t>Eclampsia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Sepsis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Abortion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Obstructed labour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Leadership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368" y="37115175"/>
            <a:ext cx="133301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000" b="1" dirty="0" smtClean="0"/>
              <a:t>Acknowledgements</a:t>
            </a:r>
            <a:endParaRPr lang="en-GB" sz="4000" b="1" dirty="0" smtClean="0"/>
          </a:p>
          <a:p>
            <a:pPr>
              <a:lnSpc>
                <a:spcPct val="150000"/>
              </a:lnSpc>
            </a:pPr>
            <a:r>
              <a:rPr lang="en-GB" sz="3000" dirty="0" smtClean="0"/>
              <a:t>Prof Paul Joseph O’Hare and Dr Anne-Marie Brennan, University of Warwick. 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Prof Nynke van den Broek , CMNH - LSTM</a:t>
            </a:r>
            <a:endParaRPr lang="en-GB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5224578" y="37353700"/>
            <a:ext cx="141035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References</a:t>
            </a:r>
          </a:p>
          <a:p>
            <a:r>
              <a:rPr lang="en-GB" sz="2000" dirty="0" smtClean="0"/>
              <a:t>1. Trends in maternal mortality: 1990 to 2010 WHO, UNICEF, UNFPA and The World Bank estimates. </a:t>
            </a:r>
            <a:r>
              <a:rPr lang="en-GB" sz="2000" i="1" dirty="0" smtClean="0"/>
              <a:t>WHO 2012</a:t>
            </a:r>
            <a:endParaRPr lang="en-GB" sz="2000" dirty="0" smtClean="0"/>
          </a:p>
          <a:p>
            <a:r>
              <a:rPr lang="en-GB" sz="2000" dirty="0" smtClean="0"/>
              <a:t>2. World health statistics 2013. </a:t>
            </a:r>
            <a:endParaRPr lang="en-GB" sz="2000" i="1" dirty="0"/>
          </a:p>
          <a:p>
            <a:r>
              <a:rPr lang="en-GB" sz="2000" dirty="0" smtClean="0"/>
              <a:t>3. National </a:t>
            </a:r>
            <a:r>
              <a:rPr lang="en-GB" sz="2000" dirty="0"/>
              <a:t>Statistical Office (NSO) and ICF Macro. 2011. </a:t>
            </a:r>
            <a:r>
              <a:rPr lang="en-GB" sz="2000" i="1" dirty="0"/>
              <a:t>Malawi Demographic and Health Survey 2010</a:t>
            </a:r>
            <a:r>
              <a:rPr lang="en-GB" sz="2000" dirty="0"/>
              <a:t>. </a:t>
            </a:r>
            <a:r>
              <a:rPr lang="en-GB" sz="2000" dirty="0" err="1"/>
              <a:t>Zomba</a:t>
            </a:r>
            <a:r>
              <a:rPr lang="en-GB" sz="2000" dirty="0"/>
              <a:t>,</a:t>
            </a:r>
          </a:p>
          <a:p>
            <a:r>
              <a:rPr lang="en-GB" sz="2000" dirty="0" smtClean="0"/>
              <a:t>    </a:t>
            </a:r>
            <a:r>
              <a:rPr lang="en-GB" sz="2000" dirty="0"/>
              <a:t> </a:t>
            </a:r>
            <a:r>
              <a:rPr lang="en-GB" sz="2000" dirty="0" smtClean="0"/>
              <a:t>Malawi</a:t>
            </a:r>
            <a:r>
              <a:rPr lang="en-GB" sz="2000" dirty="0"/>
              <a:t>, and Calverton, Maryland, USA: NSO and ICF </a:t>
            </a:r>
            <a:r>
              <a:rPr lang="en-GB" sz="2000" dirty="0" smtClean="0"/>
              <a:t>Macro. National </a:t>
            </a:r>
            <a:r>
              <a:rPr lang="en-GB" sz="2000" dirty="0"/>
              <a:t>Bureau of Statistics (NBS) [Tanzania] and ICF </a:t>
            </a:r>
            <a:r>
              <a:rPr lang="en-GB" sz="2000" dirty="0" smtClean="0"/>
              <a:t>Macro. 2011.</a:t>
            </a:r>
          </a:p>
          <a:p>
            <a:r>
              <a:rPr lang="en-GB" sz="2000" dirty="0" smtClean="0"/>
              <a:t>4.  Tanzania </a:t>
            </a:r>
            <a:r>
              <a:rPr lang="en-GB" sz="2000" dirty="0"/>
              <a:t>Demographic and Health Survey 2010. Dar </a:t>
            </a:r>
            <a:r>
              <a:rPr lang="en-GB" sz="2000" dirty="0" err="1"/>
              <a:t>es</a:t>
            </a:r>
            <a:r>
              <a:rPr lang="en-GB" sz="2000" dirty="0"/>
              <a:t> Salaam, Tanzania: NBS and ICF Macro. </a:t>
            </a:r>
            <a:endParaRPr lang="en-GB" sz="2000" dirty="0" smtClean="0"/>
          </a:p>
          <a:p>
            <a:r>
              <a:rPr lang="en-GB" sz="2000" dirty="0" smtClean="0"/>
              <a:t>5. Ellard </a:t>
            </a:r>
            <a:r>
              <a:rPr lang="en-GB" sz="2000" dirty="0"/>
              <a:t>et al.: The impact of training non-physician clinicians in Malawi on maternal and perinatal mortality: a cluster randomised  </a:t>
            </a:r>
            <a:r>
              <a:rPr lang="en-GB" sz="2000" dirty="0" smtClean="0"/>
              <a:t> </a:t>
            </a:r>
            <a:r>
              <a:rPr lang="en-GB" sz="2000" dirty="0"/>
              <a:t>controlled evaluation of the enhancing training and appropriate technologies for mothers and babies in Africa (</a:t>
            </a:r>
            <a:r>
              <a:rPr lang="en-GB" sz="2000" dirty="0" smtClean="0"/>
              <a:t>ETATMBA)project. </a:t>
            </a:r>
            <a:r>
              <a:rPr lang="en-GB" sz="2000" i="1" dirty="0" smtClean="0"/>
              <a:t>BMC </a:t>
            </a:r>
            <a:r>
              <a:rPr lang="en-GB" sz="2000" i="1" dirty="0"/>
              <a:t>Pregnancy and Childbirth 2012 12:116.</a:t>
            </a:r>
          </a:p>
          <a:p>
            <a:r>
              <a:rPr lang="en-GB" sz="2000" i="1" dirty="0" smtClean="0"/>
              <a:t>6. www.etatmba.org </a:t>
            </a:r>
            <a:r>
              <a:rPr lang="en-GB" sz="2000" i="1" dirty="0"/>
              <a:t>(accessed May 2014</a:t>
            </a:r>
            <a:r>
              <a:rPr lang="en-GB" sz="2000" i="1" dirty="0" smtClean="0"/>
              <a:t>)</a:t>
            </a:r>
            <a:endParaRPr lang="en-GB" sz="2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63979" y="14676422"/>
            <a:ext cx="14239474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000" b="1" dirty="0" smtClean="0"/>
              <a:t>Aim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To evaluate advanced clinical obstetrics and leadership training for </a:t>
            </a:r>
            <a:r>
              <a:rPr lang="en-GB" sz="3000" dirty="0" smtClean="0"/>
              <a:t>NPCs and </a:t>
            </a:r>
            <a:r>
              <a:rPr lang="en-GB" sz="3000" dirty="0" smtClean="0"/>
              <a:t>its </a:t>
            </a:r>
            <a:r>
              <a:rPr lang="en-GB" sz="3000" dirty="0" smtClean="0"/>
              <a:t>effect </a:t>
            </a:r>
            <a:r>
              <a:rPr lang="en-GB" sz="3000" dirty="0" smtClean="0"/>
              <a:t>on their retention, roles and performance in sub Saharan </a:t>
            </a:r>
            <a:r>
              <a:rPr lang="en-GB" sz="3000" dirty="0"/>
              <a:t>A</a:t>
            </a:r>
            <a:r>
              <a:rPr lang="en-GB" sz="3000" dirty="0" smtClean="0"/>
              <a:t>frica </a:t>
            </a:r>
          </a:p>
          <a:p>
            <a:pPr>
              <a:lnSpc>
                <a:spcPct val="150000"/>
              </a:lnSpc>
            </a:pPr>
            <a:r>
              <a:rPr lang="en-GB" sz="3000" b="1" dirty="0" smtClean="0"/>
              <a:t>Objectives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1. To </a:t>
            </a:r>
            <a:r>
              <a:rPr lang="en-GB" sz="3000" dirty="0" smtClean="0"/>
              <a:t>describe </a:t>
            </a:r>
            <a:r>
              <a:rPr lang="en-GB" sz="3000" dirty="0"/>
              <a:t>training models available for </a:t>
            </a:r>
            <a:r>
              <a:rPr lang="en-GB" sz="3000" dirty="0" smtClean="0"/>
              <a:t>NPCs in SSA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2</a:t>
            </a:r>
            <a:r>
              <a:rPr lang="en-GB" sz="3000" dirty="0" smtClean="0"/>
              <a:t>. </a:t>
            </a:r>
            <a:r>
              <a:rPr lang="en-GB" sz="3000" dirty="0" smtClean="0"/>
              <a:t>To assess effectiveness</a:t>
            </a:r>
            <a:r>
              <a:rPr lang="en-GB" sz="3000" dirty="0" smtClean="0"/>
              <a:t>, suitability and sustainability of </a:t>
            </a:r>
            <a:r>
              <a:rPr lang="en-GB" sz="3000" dirty="0" smtClean="0"/>
              <a:t>the available training  </a:t>
            </a:r>
            <a:r>
              <a:rPr lang="en-GB" sz="3000" dirty="0" smtClean="0"/>
              <a:t>models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3. </a:t>
            </a:r>
            <a:r>
              <a:rPr lang="en-GB" sz="3000" dirty="0" smtClean="0"/>
              <a:t>To evaluate change in retention </a:t>
            </a:r>
            <a:r>
              <a:rPr lang="en-GB" sz="3000" dirty="0" smtClean="0"/>
              <a:t>and </a:t>
            </a:r>
            <a:r>
              <a:rPr lang="en-GB" sz="3000" dirty="0" smtClean="0"/>
              <a:t>assigned roles among NPCs following  training</a:t>
            </a:r>
            <a:endParaRPr lang="en-GB" sz="3000" dirty="0" smtClean="0"/>
          </a:p>
          <a:p>
            <a:pPr>
              <a:lnSpc>
                <a:spcPct val="150000"/>
              </a:lnSpc>
            </a:pPr>
            <a:r>
              <a:rPr lang="en-GB" sz="3000" dirty="0" smtClean="0"/>
              <a:t>4. </a:t>
            </a:r>
            <a:r>
              <a:rPr lang="en-GB" sz="3000" dirty="0" smtClean="0"/>
              <a:t>To evaluate clinical performance among NPCs after training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5. To evaluate</a:t>
            </a:r>
            <a:r>
              <a:rPr lang="en-GB" sz="3000" dirty="0" smtClean="0"/>
              <a:t> organisational</a:t>
            </a:r>
            <a:r>
              <a:rPr lang="en-GB" sz="3000" dirty="0"/>
              <a:t> </a:t>
            </a:r>
            <a:r>
              <a:rPr lang="en-GB" sz="3000" dirty="0" smtClean="0"/>
              <a:t>performance in terms of leadership and logistics</a:t>
            </a:r>
            <a:endParaRPr lang="en-GB" sz="3000" dirty="0" smtClean="0"/>
          </a:p>
          <a:p>
            <a:pPr>
              <a:lnSpc>
                <a:spcPct val="150000"/>
              </a:lnSpc>
            </a:pPr>
            <a:r>
              <a:rPr lang="en-GB" sz="3000" dirty="0" smtClean="0"/>
              <a:t>5. </a:t>
            </a:r>
            <a:r>
              <a:rPr lang="en-GB" sz="3000" dirty="0" smtClean="0"/>
              <a:t>To assess maternal </a:t>
            </a:r>
            <a:r>
              <a:rPr lang="en-GB" sz="3000" dirty="0" smtClean="0"/>
              <a:t>and </a:t>
            </a:r>
            <a:r>
              <a:rPr lang="en-GB" sz="3000" dirty="0" err="1" smtClean="0"/>
              <a:t>newborn</a:t>
            </a:r>
            <a:r>
              <a:rPr lang="en-GB" sz="3000" dirty="0" smtClean="0"/>
              <a:t> </a:t>
            </a:r>
            <a:r>
              <a:rPr lang="en-GB" sz="3000" dirty="0" smtClean="0"/>
              <a:t>health </a:t>
            </a:r>
            <a:r>
              <a:rPr lang="en-GB" sz="3000" dirty="0" smtClean="0"/>
              <a:t>outcomes in the target districts</a:t>
            </a:r>
            <a:endParaRPr lang="en-GB" sz="3000" dirty="0" smtClean="0"/>
          </a:p>
          <a:p>
            <a:pPr>
              <a:lnSpc>
                <a:spcPct val="150000"/>
              </a:lnSpc>
            </a:pPr>
            <a:r>
              <a:rPr lang="en-GB" sz="3000" dirty="0" smtClean="0"/>
              <a:t>6. </a:t>
            </a:r>
            <a:r>
              <a:rPr lang="en-GB" sz="3000" dirty="0" smtClean="0"/>
              <a:t>To assess patients/clients </a:t>
            </a:r>
            <a:r>
              <a:rPr lang="en-GB" sz="3000" dirty="0" smtClean="0"/>
              <a:t>and health care providers </a:t>
            </a:r>
            <a:r>
              <a:rPr lang="en-GB" sz="3000" dirty="0" smtClean="0"/>
              <a:t>satisfaction for maternal and </a:t>
            </a:r>
            <a:r>
              <a:rPr lang="en-GB" sz="3000" dirty="0" err="1" smtClean="0"/>
              <a:t>newborn</a:t>
            </a:r>
            <a:r>
              <a:rPr lang="en-GB" sz="3000" dirty="0" smtClean="0"/>
              <a:t> health care in the target districts</a:t>
            </a:r>
            <a:endParaRPr lang="en-GB" sz="3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6259943" y="22941421"/>
            <a:ext cx="894379" cy="3567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1460532" y="22943863"/>
            <a:ext cx="894379" cy="360040"/>
          </a:xfrm>
          <a:prstGeom prst="rect">
            <a:avLst/>
          </a:prstGeom>
          <a:solidFill>
            <a:srgbClr val="230B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59151" y="23802857"/>
            <a:ext cx="14177301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 This is a longitudinal follow up study. </a:t>
            </a:r>
            <a:r>
              <a:rPr lang="en-GB" sz="3000" dirty="0" smtClean="0"/>
              <a:t>Mixed methods will be used to collect data based on methods employed </a:t>
            </a:r>
            <a:r>
              <a:rPr lang="en-GB" sz="3000" dirty="0"/>
              <a:t> </a:t>
            </a:r>
            <a:r>
              <a:rPr lang="en-GB" sz="3000" dirty="0" smtClean="0"/>
              <a:t>in the ETATMBA study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A Qualitative approach </a:t>
            </a:r>
            <a:r>
              <a:rPr lang="en-GB" sz="3000" dirty="0" smtClean="0"/>
              <a:t>will involve interviews with key informants, health care providers and clients/patients. Focused group discussions will also be done.</a:t>
            </a:r>
            <a:endParaRPr lang="en-GB" sz="30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Q</a:t>
            </a:r>
            <a:r>
              <a:rPr lang="en-GB" sz="3000" dirty="0" smtClean="0"/>
              <a:t>uantitative data will be collected from facility registers and NPCs logbooks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21124" y="27094228"/>
            <a:ext cx="1401532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000" b="1" dirty="0" smtClean="0"/>
              <a:t>Basic research questions</a:t>
            </a:r>
            <a:endParaRPr lang="en-GB" sz="3000" b="1" i="1" dirty="0"/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GB" sz="3000" dirty="0" smtClean="0"/>
              <a:t>What </a:t>
            </a:r>
            <a:r>
              <a:rPr lang="en-GB" sz="3000" dirty="0" smtClean="0"/>
              <a:t>models for up skilling </a:t>
            </a:r>
            <a:r>
              <a:rPr lang="en-GB" sz="3000" dirty="0" smtClean="0"/>
              <a:t>NPCs </a:t>
            </a:r>
            <a:r>
              <a:rPr lang="en-GB" sz="3000" dirty="0" smtClean="0"/>
              <a:t>are available in sub –Saharan Africa (SSA)?</a:t>
            </a:r>
          </a:p>
          <a:p>
            <a:pPr marL="514350" lvl="0" indent="-514350">
              <a:lnSpc>
                <a:spcPct val="150000"/>
              </a:lnSpc>
              <a:buAutoNum type="arabicPeriod" startAt="2"/>
            </a:pPr>
            <a:r>
              <a:rPr lang="en-GB" sz="3000" dirty="0" smtClean="0"/>
              <a:t>Are these methods appropriate(fit for purpose), feasible and</a:t>
            </a:r>
            <a:r>
              <a:rPr lang="en-GB" sz="3000" dirty="0" smtClean="0"/>
              <a:t> </a:t>
            </a:r>
            <a:r>
              <a:rPr lang="en-GB" sz="3000" dirty="0" smtClean="0"/>
              <a:t>sustainable?</a:t>
            </a:r>
          </a:p>
          <a:p>
            <a:pPr marL="514350" lvl="0" indent="-514350">
              <a:lnSpc>
                <a:spcPct val="150000"/>
              </a:lnSpc>
              <a:buAutoNum type="arabicPeriod" startAt="2"/>
            </a:pPr>
            <a:r>
              <a:rPr lang="en-GB" sz="3000" dirty="0" smtClean="0"/>
              <a:t>Does this training result in improved individual NPC and facility functionality?</a:t>
            </a:r>
          </a:p>
          <a:p>
            <a:pPr marL="514350" lvl="0" indent="-514350">
              <a:lnSpc>
                <a:spcPct val="150000"/>
              </a:lnSpc>
              <a:buAutoNum type="arabicPeriod" startAt="2"/>
            </a:pPr>
            <a:r>
              <a:rPr lang="en-GB" sz="3000" dirty="0" smtClean="0"/>
              <a:t>In the long term, does it result in improved maternal and </a:t>
            </a:r>
            <a:r>
              <a:rPr lang="en-GB" sz="3000" dirty="0" err="1" smtClean="0"/>
              <a:t>newborn</a:t>
            </a:r>
            <a:r>
              <a:rPr lang="en-GB" sz="3000" dirty="0" smtClean="0"/>
              <a:t> health outcomes?</a:t>
            </a:r>
            <a:endParaRPr lang="en-GB" sz="3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15827336" y="30395478"/>
            <a:ext cx="138082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 smtClean="0">
                <a:solidFill>
                  <a:srgbClr val="0000FF"/>
                </a:solidFill>
              </a:rPr>
              <a:t>ETATMBA Project (www.etatmba.org)</a:t>
            </a:r>
            <a:endParaRPr lang="en-GB" sz="3500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706803" y="22858206"/>
            <a:ext cx="4122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Intervention districts</a:t>
            </a:r>
            <a:endParaRPr lang="en-GB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23328734" y="22901001"/>
            <a:ext cx="2477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Control districts</a:t>
            </a:r>
            <a:endParaRPr lang="en-GB" sz="2800" dirty="0"/>
          </a:p>
        </p:txBody>
      </p:sp>
      <p:sp>
        <p:nvSpPr>
          <p:cNvPr id="46" name="Rectangle 45"/>
          <p:cNvSpPr/>
          <p:nvPr/>
        </p:nvSpPr>
        <p:spPr>
          <a:xfrm>
            <a:off x="330169" y="7083909"/>
            <a:ext cx="29643466" cy="659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241" y="40920018"/>
            <a:ext cx="1800578" cy="12229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814665" y="31947728"/>
            <a:ext cx="135108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000" b="1" dirty="0" smtClean="0"/>
              <a:t>Tentative Plan </a:t>
            </a:r>
            <a:r>
              <a:rPr lang="en-GB" sz="3000" b="1" dirty="0" smtClean="0"/>
              <a:t>in </a:t>
            </a:r>
            <a:r>
              <a:rPr lang="en-GB" sz="3000" b="1" dirty="0" smtClean="0"/>
              <a:t>2014</a:t>
            </a:r>
            <a:endParaRPr lang="en-GB" sz="30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June/July 2014 - Orientation and planning visit, Tanzania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August/September – Initial reading, write up, registration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October </a:t>
            </a:r>
            <a:r>
              <a:rPr lang="en-GB" sz="3000" dirty="0"/>
              <a:t>– First Batch BSc </a:t>
            </a:r>
            <a:r>
              <a:rPr lang="en-GB" sz="3000" dirty="0" smtClean="0"/>
              <a:t>graduates, University of Malawi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October  - Orientation and planning visit, Malawi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November/December – Literature, tools, ethics.</a:t>
            </a:r>
            <a:endParaRPr lang="en-GB" sz="3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775657" y="23381426"/>
            <a:ext cx="135603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000" dirty="0" smtClean="0"/>
              <a:t>A total of 100 NPCs have </a:t>
            </a:r>
            <a:r>
              <a:rPr lang="en-GB" sz="3000" dirty="0" smtClean="0"/>
              <a:t>been trained, 46 in Malawi and 54 in Tanzania.</a:t>
            </a:r>
          </a:p>
          <a:p>
            <a:pPr>
              <a:lnSpc>
                <a:spcPct val="150000"/>
              </a:lnSpc>
            </a:pPr>
            <a:r>
              <a:rPr lang="en-GB" sz="3000" dirty="0" smtClean="0"/>
              <a:t>Training was organised in modules which addressed the following key areas: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 smtClean="0"/>
              <a:t>Emergency </a:t>
            </a:r>
            <a:r>
              <a:rPr lang="en-GB" sz="3000" dirty="0" smtClean="0"/>
              <a:t>obstetrics and neonatal care in resource-limited </a:t>
            </a:r>
            <a:r>
              <a:rPr lang="en-GB" sz="3000" dirty="0" smtClean="0"/>
              <a:t>settings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 smtClean="0"/>
              <a:t>Principles </a:t>
            </a:r>
            <a:r>
              <a:rPr lang="en-GB" sz="3000" dirty="0"/>
              <a:t>of leadership and service improvement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 smtClean="0"/>
              <a:t>Basic principles of scientific research methods</a:t>
            </a:r>
            <a:endParaRPr lang="en-GB" sz="30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/>
              <a:t>A</a:t>
            </a:r>
            <a:r>
              <a:rPr lang="en-GB" sz="3000" dirty="0" smtClean="0"/>
              <a:t>nalysing scientific evidence and </a:t>
            </a:r>
            <a:r>
              <a:rPr lang="en-GB" sz="3000" dirty="0"/>
              <a:t>critical </a:t>
            </a:r>
            <a:r>
              <a:rPr lang="en-GB" sz="3000" dirty="0" smtClean="0"/>
              <a:t>appraisal of a publ</a:t>
            </a:r>
            <a:r>
              <a:rPr lang="en-GB" sz="3000" dirty="0" smtClean="0"/>
              <a:t>ished articles</a:t>
            </a:r>
            <a:endParaRPr lang="en-GB" sz="3000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/>
              <a:t>Essentials of clinical training in obstetric and neonatal care in a low resource setting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3000" dirty="0" smtClean="0"/>
              <a:t>Field work, mentoring and supervision</a:t>
            </a:r>
            <a:endParaRPr lang="en-GB" sz="3000" dirty="0"/>
          </a:p>
        </p:txBody>
      </p:sp>
      <p:pic>
        <p:nvPicPr>
          <p:cNvPr id="13" name="Picture 2" descr="C:\Users\Mselenge\Desktop\Malawi J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665" y="15507404"/>
            <a:ext cx="4907603" cy="735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0162" y="40920018"/>
            <a:ext cx="4994121" cy="1331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88503" y="5365176"/>
            <a:ext cx="28747467" cy="861774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5000" b="1" dirty="0" smtClean="0">
                <a:solidFill>
                  <a:schemeClr val="bg1"/>
                </a:solidFill>
              </a:rPr>
              <a:t>1. Introduction</a:t>
            </a:r>
            <a:endParaRPr lang="en-GB" sz="5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775658" y="13888050"/>
            <a:ext cx="13560314" cy="861774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5000" b="1" dirty="0" smtClean="0">
                <a:solidFill>
                  <a:schemeClr val="bg1"/>
                </a:solidFill>
              </a:rPr>
              <a:t>4. Project </a:t>
            </a:r>
            <a:r>
              <a:rPr lang="en-GB" sz="5000" b="1" dirty="0" smtClean="0">
                <a:solidFill>
                  <a:schemeClr val="bg1"/>
                </a:solidFill>
              </a:rPr>
              <a:t>Description</a:t>
            </a:r>
            <a:endParaRPr lang="en-GB" sz="5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4144" y="13888050"/>
            <a:ext cx="14539309" cy="861774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5000" b="1" dirty="0" smtClean="0">
                <a:solidFill>
                  <a:schemeClr val="bg1"/>
                </a:solidFill>
              </a:rPr>
              <a:t>2. Aim </a:t>
            </a:r>
            <a:r>
              <a:rPr lang="en-GB" sz="5000" b="1" dirty="0" smtClean="0">
                <a:solidFill>
                  <a:schemeClr val="bg1"/>
                </a:solidFill>
              </a:rPr>
              <a:t>and Objectives</a:t>
            </a:r>
            <a:endParaRPr lang="en-GB" sz="5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503" y="23050422"/>
            <a:ext cx="14539979" cy="861774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5000" b="1" dirty="0" smtClean="0">
                <a:solidFill>
                  <a:schemeClr val="bg1"/>
                </a:solidFill>
              </a:rPr>
              <a:t>3. Methods</a:t>
            </a:r>
            <a:endParaRPr lang="en-GB" sz="5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362" y="36338037"/>
            <a:ext cx="28754202" cy="10156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6</a:t>
            </a:r>
            <a:r>
              <a:rPr lang="en-GB" sz="6000" b="1" dirty="0" smtClean="0">
                <a:solidFill>
                  <a:schemeClr val="bg1"/>
                </a:solidFill>
              </a:rPr>
              <a:t>. Acknowledgements and References</a:t>
            </a:r>
            <a:endParaRPr lang="en-GB" sz="60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74754" y="14821617"/>
            <a:ext cx="123718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i="1" dirty="0" smtClean="0"/>
              <a:t>Figure2:</a:t>
            </a:r>
            <a:r>
              <a:rPr lang="en-GB" sz="2500" dirty="0" smtClean="0"/>
              <a:t> ETATMBA project target districts in Malawi and Tanzania</a:t>
            </a:r>
            <a:endParaRPr lang="en-GB" sz="2500" dirty="0"/>
          </a:p>
        </p:txBody>
      </p:sp>
      <p:sp>
        <p:nvSpPr>
          <p:cNvPr id="29" name="TextBox 28"/>
          <p:cNvSpPr txBox="1"/>
          <p:nvPr/>
        </p:nvSpPr>
        <p:spPr>
          <a:xfrm>
            <a:off x="15775657" y="31156625"/>
            <a:ext cx="13560315" cy="86177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5000" b="1" dirty="0" smtClean="0">
                <a:solidFill>
                  <a:schemeClr val="bg1"/>
                </a:solidFill>
              </a:rPr>
              <a:t>5. Plans &amp;Perspectives</a:t>
            </a:r>
            <a:endParaRPr lang="en-GB" sz="50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828691" y="6095032"/>
            <a:ext cx="13507279" cy="770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However the basic training for NPCs does not equip them with all necessary skills needed to manage complications of pregnancy and childbirth</a:t>
            </a:r>
            <a:r>
              <a:rPr lang="en-GB" sz="3000" baseline="30000" dirty="0" smtClean="0"/>
              <a:t>5</a:t>
            </a:r>
            <a:r>
              <a:rPr lang="en-GB" sz="3000" dirty="0" smtClean="0"/>
              <a:t>. 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Through </a:t>
            </a:r>
            <a:r>
              <a:rPr lang="en-GB" sz="3000" b="1" dirty="0"/>
              <a:t>ETATMBA</a:t>
            </a:r>
            <a:r>
              <a:rPr lang="en-GB" sz="3000" dirty="0"/>
              <a:t> project, Non-physician </a:t>
            </a:r>
            <a:r>
              <a:rPr lang="en-GB" sz="3000" dirty="0" smtClean="0"/>
              <a:t>clinicians (NPCs) </a:t>
            </a:r>
            <a:r>
              <a:rPr lang="en-GB" sz="3000" dirty="0"/>
              <a:t>from </a:t>
            </a:r>
            <a:r>
              <a:rPr lang="en-GB" sz="3000" dirty="0" smtClean="0"/>
              <a:t>selected districts in Malawi </a:t>
            </a:r>
            <a:r>
              <a:rPr lang="en-GB" sz="3000" dirty="0"/>
              <a:t>and Tanzania have been trained on advanced </a:t>
            </a:r>
            <a:r>
              <a:rPr lang="en-GB" sz="3000" dirty="0" smtClean="0"/>
              <a:t>neonatal, obstetric </a:t>
            </a:r>
            <a:r>
              <a:rPr lang="en-GB" sz="3000" dirty="0"/>
              <a:t>care </a:t>
            </a:r>
            <a:r>
              <a:rPr lang="en-GB" sz="3000" dirty="0" smtClean="0"/>
              <a:t>and leadership skills. A follow up is being done in both countries aimed at mentoring trainees and collecting data. </a:t>
            </a:r>
            <a:endParaRPr lang="en-GB" sz="30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It is expected that trained NPCs </a:t>
            </a:r>
            <a:r>
              <a:rPr lang="en-GB" sz="3000" dirty="0"/>
              <a:t>will </a:t>
            </a:r>
            <a:r>
              <a:rPr lang="en-GB" sz="3000" dirty="0" smtClean="0"/>
              <a:t>not only provide better clinical care, but also improved leadership in their facilities. In addition they will cascade </a:t>
            </a:r>
            <a:r>
              <a:rPr lang="en-GB" sz="3000" dirty="0"/>
              <a:t>training to other health care </a:t>
            </a:r>
            <a:r>
              <a:rPr lang="en-GB" sz="3000" dirty="0" smtClean="0"/>
              <a:t>providers. 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 smtClean="0"/>
              <a:t>Consequently this will lead to a </a:t>
            </a:r>
            <a:r>
              <a:rPr lang="en-GB" sz="3000" b="1" dirty="0" smtClean="0"/>
              <a:t>sustained </a:t>
            </a:r>
            <a:r>
              <a:rPr lang="en-GB" sz="3000" dirty="0"/>
              <a:t>improvement in maternal and </a:t>
            </a:r>
            <a:r>
              <a:rPr lang="en-GB" sz="3000" dirty="0" err="1" smtClean="0"/>
              <a:t>newborn</a:t>
            </a:r>
            <a:r>
              <a:rPr lang="en-GB" sz="3000" dirty="0" smtClean="0"/>
              <a:t> </a:t>
            </a:r>
            <a:r>
              <a:rPr lang="en-GB" sz="3000" dirty="0"/>
              <a:t>health </a:t>
            </a:r>
            <a:r>
              <a:rPr lang="en-GB" sz="3000" dirty="0" smtClean="0"/>
              <a:t>outcomes. Dissemination will ensure sharing of lessons learnt.</a:t>
            </a:r>
            <a:endParaRPr lang="en-GB" sz="3000" dirty="0"/>
          </a:p>
        </p:txBody>
      </p:sp>
      <p:pic>
        <p:nvPicPr>
          <p:cNvPr id="50" name="Picture 4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935" y="30579798"/>
            <a:ext cx="7992888" cy="5543689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/>
          <p:cNvSpPr txBox="1"/>
          <p:nvPr/>
        </p:nvSpPr>
        <p:spPr>
          <a:xfrm>
            <a:off x="9851712" y="30595533"/>
            <a:ext cx="40324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i="1" dirty="0" smtClean="0"/>
              <a:t>Figure 1</a:t>
            </a:r>
          </a:p>
          <a:p>
            <a:r>
              <a:rPr lang="en-GB" sz="2500" dirty="0" smtClean="0"/>
              <a:t>NPC training in </a:t>
            </a:r>
            <a:r>
              <a:rPr lang="en-GB" sz="2500" dirty="0"/>
              <a:t>M</a:t>
            </a:r>
            <a:r>
              <a:rPr lang="en-GB" sz="2500" dirty="0" smtClean="0"/>
              <a:t>alawi</a:t>
            </a:r>
            <a:endParaRPr lang="en-GB" sz="2500" dirty="0"/>
          </a:p>
        </p:txBody>
      </p:sp>
      <p:sp>
        <p:nvSpPr>
          <p:cNvPr id="41" name="TextBox 40"/>
          <p:cNvSpPr txBox="1"/>
          <p:nvPr/>
        </p:nvSpPr>
        <p:spPr>
          <a:xfrm>
            <a:off x="9739387" y="35231386"/>
            <a:ext cx="4536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/>
              <a:t>Photo by David Davies</a:t>
            </a:r>
          </a:p>
          <a:p>
            <a:r>
              <a:rPr lang="en-GB" sz="2500" dirty="0" smtClean="0"/>
              <a:t>University of Warwick</a:t>
            </a:r>
            <a:endParaRPr lang="en-GB" sz="2500" dirty="0"/>
          </a:p>
        </p:txBody>
      </p:sp>
      <p:sp>
        <p:nvSpPr>
          <p:cNvPr id="42" name="Rectangle 41"/>
          <p:cNvSpPr/>
          <p:nvPr/>
        </p:nvSpPr>
        <p:spPr>
          <a:xfrm>
            <a:off x="588504" y="5348066"/>
            <a:ext cx="28747468" cy="853998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71362" y="14749824"/>
            <a:ext cx="14532091" cy="827620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88503" y="23912196"/>
            <a:ext cx="14514950" cy="1221129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15814665" y="13888050"/>
            <a:ext cx="13510899" cy="222354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4074</TotalTime>
  <Words>934</Words>
  <Application>Microsoft Office PowerPoint</Application>
  <PresentationFormat>Custom</PresentationFormat>
  <Paragraphs>81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CMNH poster template</dc:title>
  <dc:creator>Dr Aduragbemi Banke-Thomas</dc:creator>
  <cp:lastModifiedBy>Mselenge Hamaton Mdegela</cp:lastModifiedBy>
  <cp:revision>204</cp:revision>
  <cp:lastPrinted>2014-05-31T21:09:28Z</cp:lastPrinted>
  <dcterms:created xsi:type="dcterms:W3CDTF">2013-05-26T08:11:53Z</dcterms:created>
  <dcterms:modified xsi:type="dcterms:W3CDTF">2014-05-31T21:11:43Z</dcterms:modified>
</cp:coreProperties>
</file>